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40"/>
  </p:notesMasterIdLst>
  <p:handoutMasterIdLst>
    <p:handoutMasterId r:id="rId41"/>
  </p:handoutMasterIdLst>
  <p:sldIdLst>
    <p:sldId id="293" r:id="rId2"/>
    <p:sldId id="29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4" r:id="rId3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4" autoAdjust="0"/>
    <p:restoredTop sz="80480" autoAdjust="0"/>
  </p:normalViewPr>
  <p:slideViewPr>
    <p:cSldViewPr>
      <p:cViewPr varScale="1">
        <p:scale>
          <a:sx n="56" d="100"/>
          <a:sy n="56" d="100"/>
        </p:scale>
        <p:origin x="-99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8785225"/>
            <a:ext cx="2619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5929313" y="8680450"/>
            <a:ext cx="812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19" tIns="0" rIns="18819" bIns="0" anchor="b"/>
          <a:lstStyle/>
          <a:p>
            <a:pPr algn="r" defTabSz="903288">
              <a:lnSpc>
                <a:spcPct val="100000"/>
              </a:lnSpc>
            </a:pPr>
            <a:fld id="{B9914879-7CD7-49D8-AED9-6384B1617D55}" type="slidenum">
              <a:rPr lang="en-US" sz="800"/>
              <a:pPr algn="r" defTabSz="903288">
                <a:lnSpc>
                  <a:spcPct val="100000"/>
                </a:lnSpc>
              </a:pPr>
              <a:t>‹#›</a:t>
            </a:fld>
            <a:endParaRPr lang="en-US" sz="800"/>
          </a:p>
        </p:txBody>
      </p:sp>
    </p:spTree>
    <p:extLst>
      <p:ext uri="{BB962C8B-B14F-4D97-AF65-F5344CB8AC3E}">
        <p14:creationId xmlns:p14="http://schemas.microsoft.com/office/powerpoint/2010/main" val="559689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8785225"/>
            <a:ext cx="2619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fld id="{EE506BF9-A4FC-449F-A1EF-7040C9E2AAE9}" type="slidenum">
              <a:rPr lang="en-US"/>
              <a:pPr/>
              <a:t>‹#›</a:t>
            </a:fld>
            <a:endParaRPr lang="en-US"/>
          </a:p>
        </p:txBody>
      </p:sp>
      <p:sp>
        <p:nvSpPr>
          <p:cNvPr id="18330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67" tIns="50185" rIns="95667" bIns="50185"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3499538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32C203EF-5736-4D86-A64F-B65F9E9D6C06}" type="slidenum">
              <a:rPr lang="en-US" sz="1200"/>
              <a:pPr/>
              <a:t>28</a:t>
            </a:fld>
            <a:endParaRPr lang="en-US" sz="1200"/>
          </a:p>
        </p:txBody>
      </p:sp>
      <p:sp>
        <p:nvSpPr>
          <p:cNvPr id="41987" name="Rectangle 2"/>
          <p:cNvSpPr>
            <a:spLocks noGrp="1" noRot="1" noChangeAspect="1" noChangeArrowheads="1" noTextEdit="1"/>
          </p:cNvSpPr>
          <p:nvPr>
            <p:ph type="sldImg"/>
          </p:nvPr>
        </p:nvSpPr>
        <p:spPr>
          <a:xfrm>
            <a:off x="979764" y="697915"/>
            <a:ext cx="5050874" cy="3485249"/>
          </a:xfrm>
          <a:ln/>
        </p:spPr>
      </p:sp>
      <p:sp>
        <p:nvSpPr>
          <p:cNvPr id="41988"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976F1C13-DB72-407F-8BF9-4591DE787887}" type="slidenum">
              <a:rPr lang="en-US" sz="1200"/>
              <a:pPr/>
              <a:t>29</a:t>
            </a:fld>
            <a:endParaRPr lang="en-US" sz="1200"/>
          </a:p>
        </p:txBody>
      </p:sp>
      <p:sp>
        <p:nvSpPr>
          <p:cNvPr id="43011" name="Rectangle 2"/>
          <p:cNvSpPr>
            <a:spLocks noGrp="1" noRot="1" noChangeAspect="1" noChangeArrowheads="1" noTextEdit="1"/>
          </p:cNvSpPr>
          <p:nvPr>
            <p:ph type="sldImg"/>
          </p:nvPr>
        </p:nvSpPr>
        <p:spPr>
          <a:xfrm>
            <a:off x="642725" y="245135"/>
            <a:ext cx="5786089" cy="3991381"/>
          </a:xfrm>
          <a:ln/>
        </p:spPr>
      </p:sp>
      <p:sp>
        <p:nvSpPr>
          <p:cNvPr id="43012" name="Rectangle 3"/>
          <p:cNvSpPr>
            <a:spLocks noGrp="1" noChangeArrowheads="1"/>
          </p:cNvSpPr>
          <p:nvPr>
            <p:ph type="body" idx="1"/>
          </p:nvPr>
        </p:nvSpPr>
        <p:spPr>
          <a:xfrm>
            <a:off x="404446" y="4379272"/>
            <a:ext cx="6123127" cy="4250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5044" indent="-215044"/>
            <a:r>
              <a:rPr lang="en-US" smtClean="0">
                <a:latin typeface="Times" pitchFamily="18" charset="0"/>
              </a:rPr>
              <a:t>We know that to configure the OSPF process, complete the following steps:</a:t>
            </a:r>
          </a:p>
          <a:p>
            <a:pPr marL="215044" indent="-215044"/>
            <a:endParaRPr lang="en-US" smtClean="0">
              <a:latin typeface="Times" pitchFamily="18" charset="0"/>
            </a:endParaRPr>
          </a:p>
          <a:p>
            <a:pPr marL="215044" indent="-215044"/>
            <a:r>
              <a:rPr lang="en-US" b="1" smtClean="0">
                <a:latin typeface="Times" pitchFamily="18" charset="0"/>
              </a:rPr>
              <a:t>Step 1: </a:t>
            </a:r>
            <a:r>
              <a:rPr lang="en-US" smtClean="0">
                <a:latin typeface="Times" pitchFamily="18" charset="0"/>
              </a:rPr>
              <a:t>Enable the OSPF process on the router using the </a:t>
            </a:r>
            <a:r>
              <a:rPr lang="en-US" b="1" smtClean="0">
                <a:latin typeface="Times" pitchFamily="18" charset="0"/>
              </a:rPr>
              <a:t>router ospf</a:t>
            </a:r>
            <a:r>
              <a:rPr lang="en-US" smtClean="0">
                <a:latin typeface="Times" pitchFamily="18" charset="0"/>
              </a:rPr>
              <a:t> command. </a:t>
            </a:r>
            <a:r>
              <a:rPr lang="en-US" b="1" smtClean="0">
                <a:latin typeface="Times" pitchFamily="18" charset="0"/>
              </a:rPr>
              <a:t> </a:t>
            </a:r>
            <a:r>
              <a:rPr lang="en-US" smtClean="0">
                <a:latin typeface="Times" pitchFamily="18" charset="0"/>
              </a:rPr>
              <a:t>The </a:t>
            </a:r>
            <a:r>
              <a:rPr lang="en-US" b="1" i="1" smtClean="0">
                <a:latin typeface="Times" pitchFamily="18" charset="0"/>
              </a:rPr>
              <a:t>process-id </a:t>
            </a:r>
            <a:r>
              <a:rPr lang="en-US" smtClean="0">
                <a:latin typeface="Times" pitchFamily="18" charset="0"/>
              </a:rPr>
              <a:t>is an internally used number to identify the OSPF routing process. The process ID does not need to match process IDs on other routers. Running multiple OSPF processes on the same router is not recommended because it creates multiple database instances that add extra overhead.</a:t>
            </a:r>
          </a:p>
          <a:p>
            <a:pPr marL="215044" indent="-215044"/>
            <a:endParaRPr lang="en-US" smtClean="0">
              <a:latin typeface="Times" pitchFamily="18" charset="0"/>
            </a:endParaRPr>
          </a:p>
          <a:p>
            <a:pPr marL="215044" indent="-215044"/>
            <a:r>
              <a:rPr lang="en-US" smtClean="0">
                <a:latin typeface="Times" pitchFamily="18" charset="0"/>
              </a:rPr>
              <a:t>However, if you are routing for multiple VPN routing and forwarding instances, the each VRF needs its own routing process. The </a:t>
            </a:r>
            <a:r>
              <a:rPr lang="en-US" b="1" smtClean="0">
                <a:latin typeface="Times" pitchFamily="18" charset="0"/>
              </a:rPr>
              <a:t>vrf</a:t>
            </a:r>
            <a:r>
              <a:rPr lang="en-US" smtClean="0">
                <a:latin typeface="Times" pitchFamily="18" charset="0"/>
              </a:rPr>
              <a:t> </a:t>
            </a:r>
            <a:r>
              <a:rPr lang="en-US" b="1" i="1" smtClean="0">
                <a:latin typeface="Times" pitchFamily="18" charset="0"/>
              </a:rPr>
              <a:t>vpn-name</a:t>
            </a:r>
            <a:r>
              <a:rPr lang="en-US" smtClean="0">
                <a:latin typeface="Times" pitchFamily="18" charset="0"/>
              </a:rPr>
              <a:t> option specifies the name of the VPN routing and forwarding (VRF) instance to associate with OSPF VRF processes. For more information on configuring VRF and OSPF refer to the following Cisco link:</a:t>
            </a:r>
            <a:br>
              <a:rPr lang="en-US" smtClean="0">
                <a:latin typeface="Times" pitchFamily="18" charset="0"/>
              </a:rPr>
            </a:br>
            <a:r>
              <a:rPr lang="en-US" smtClean="0">
                <a:latin typeface="Times" pitchFamily="18" charset="0"/>
              </a:rPr>
              <a:t>http://www.cisco.com/en/US/products/ps6350/products_configuration_guide_chapter09186a008045577b.html</a:t>
            </a:r>
          </a:p>
          <a:p>
            <a:pPr marL="215044" indent="-215044"/>
            <a:endParaRPr lang="en-US" smtClean="0">
              <a:latin typeface="Times" pitchFamily="18" charset="0"/>
            </a:endParaRPr>
          </a:p>
          <a:p>
            <a:pPr marL="215044" indent="-215044"/>
            <a:r>
              <a:rPr lang="en-US" b="1" smtClean="0">
                <a:latin typeface="Times" pitchFamily="18" charset="0"/>
              </a:rPr>
              <a:t>Step 2:</a:t>
            </a:r>
            <a:r>
              <a:rPr lang="en-US" smtClean="0">
                <a:latin typeface="Times" pitchFamily="18" charset="0"/>
              </a:rPr>
              <a:t> Identify which interfaces on the router are part of the OSPF process, using the </a:t>
            </a:r>
          </a:p>
          <a:p>
            <a:pPr marL="215044" indent="-215044"/>
            <a:r>
              <a:rPr lang="en-US" b="1" smtClean="0">
                <a:latin typeface="Times" pitchFamily="18" charset="0"/>
              </a:rPr>
              <a:t>network </a:t>
            </a:r>
            <a:r>
              <a:rPr lang="en-US" smtClean="0">
                <a:latin typeface="Times" pitchFamily="18" charset="0"/>
              </a:rPr>
              <a:t>command, as shown in the figure. We are all familiar with this command. </a:t>
            </a:r>
          </a:p>
          <a:p>
            <a:pPr marL="215044" indent="-215044"/>
            <a:endParaRPr lang="en-US" smtClean="0">
              <a:latin typeface="Times" pitchFamily="18" charset="0"/>
            </a:endParaRPr>
          </a:p>
          <a:p>
            <a:pPr marL="215044" indent="-215044"/>
            <a:r>
              <a:rPr lang="en-US" smtClean="0">
                <a:latin typeface="Times" pitchFamily="18" charset="0"/>
              </a:rPr>
              <a:t>The </a:t>
            </a:r>
            <a:r>
              <a:rPr lang="en-US" b="1" smtClean="0">
                <a:latin typeface="Times" pitchFamily="18" charset="0"/>
              </a:rPr>
              <a:t>ip ospf </a:t>
            </a:r>
            <a:r>
              <a:rPr lang="en-US" b="1" i="1" smtClean="0">
                <a:latin typeface="Times" pitchFamily="18" charset="0"/>
              </a:rPr>
              <a:t>process-id</a:t>
            </a:r>
            <a:r>
              <a:rPr lang="en-US" b="1" smtClean="0">
                <a:latin typeface="Times" pitchFamily="18" charset="0"/>
              </a:rPr>
              <a:t> area </a:t>
            </a:r>
            <a:r>
              <a:rPr lang="en-US" b="1" i="1" smtClean="0">
                <a:latin typeface="Times" pitchFamily="18" charset="0"/>
              </a:rPr>
              <a:t>area-id</a:t>
            </a:r>
            <a:r>
              <a:rPr lang="en-US" b="1" smtClean="0">
                <a:latin typeface="Times" pitchFamily="18" charset="0"/>
              </a:rPr>
              <a:t> </a:t>
            </a:r>
            <a:r>
              <a:rPr lang="en-US" smtClean="0">
                <a:latin typeface="Times" pitchFamily="18" charset="0"/>
              </a:rPr>
              <a:t>interface command is a completely new command starting with Cisco IOS Release 12.3(11)T. With this command, you can enable OSPF directly on an interface, which simplifies the configuration of unnumbered interfaces. Because the command is configured explicitly for the interface, it will take precedence over the </a:t>
            </a:r>
            <a:r>
              <a:rPr lang="en-US" b="1" smtClean="0">
                <a:latin typeface="Times" pitchFamily="18" charset="0"/>
              </a:rPr>
              <a:t>network area</a:t>
            </a:r>
            <a:r>
              <a:rPr lang="en-US" smtClean="0">
                <a:latin typeface="Times" pitchFamily="18" charset="0"/>
              </a:rPr>
              <a:t> command. The </a:t>
            </a:r>
            <a:r>
              <a:rPr lang="en-US" b="1" smtClean="0">
                <a:latin typeface="Times" pitchFamily="18" charset="0"/>
              </a:rPr>
              <a:t>secondaries none</a:t>
            </a:r>
            <a:r>
              <a:rPr lang="en-US" smtClean="0">
                <a:latin typeface="Times" pitchFamily="18" charset="0"/>
              </a:rPr>
              <a:t> option will prevent secondary IP addresses on the interface from being advertised.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5A52909A-915D-4783-A60D-8C607478E9B7}" type="slidenum">
              <a:rPr lang="en-US" sz="1200"/>
              <a:pPr/>
              <a:t>30</a:t>
            </a:fld>
            <a:endParaRPr lang="en-US" sz="1200"/>
          </a:p>
        </p:txBody>
      </p:sp>
      <p:sp>
        <p:nvSpPr>
          <p:cNvPr id="44035" name="Rectangle 2"/>
          <p:cNvSpPr>
            <a:spLocks noGrp="1" noRot="1" noChangeAspect="1" noChangeArrowheads="1" noTextEdit="1"/>
          </p:cNvSpPr>
          <p:nvPr>
            <p:ph type="sldImg"/>
          </p:nvPr>
        </p:nvSpPr>
        <p:spPr>
          <a:xfrm>
            <a:off x="979764" y="697915"/>
            <a:ext cx="5050874" cy="3485249"/>
          </a:xfrm>
          <a:ln/>
        </p:spPr>
      </p:sp>
      <p:sp>
        <p:nvSpPr>
          <p:cNvPr id="44036"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pitchFamily="18" charset="0"/>
              </a:rPr>
              <a:t>(the </a:t>
            </a:r>
            <a:r>
              <a:rPr lang="en-US" b="1" smtClean="0">
                <a:latin typeface="Times" pitchFamily="18" charset="0"/>
              </a:rPr>
              <a:t>auto-cost reference-bandwidth</a:t>
            </a:r>
            <a:r>
              <a:rPr lang="en-US" smtClean="0">
                <a:latin typeface="Times" pitchFamily="18" charset="0"/>
              </a:rPr>
              <a:t> command is new)</a:t>
            </a:r>
          </a:p>
          <a:p>
            <a:pPr>
              <a:lnSpc>
                <a:spcPct val="104000"/>
              </a:lnSpc>
              <a:spcBef>
                <a:spcPts val="564"/>
              </a:spcBef>
              <a:spcAft>
                <a:spcPts val="564"/>
              </a:spcAft>
            </a:pPr>
            <a:r>
              <a:rPr lang="en-US" smtClean="0">
                <a:latin typeface="Times" pitchFamily="18" charset="0"/>
              </a:rPr>
              <a:t>Remember that IOS calculates the OSPF metric for an interface according to the inverse bandwidth of the interface. In general, the cost in Cisco routers is calculated using the formula (100 Mbps)/(bandwidth in Mbps). This means that the maximum bandwidth is 100 Mbps, which is a cost of 1. If you have faster interfaces, you may want to recalibrate the cost of 1 to a higher bandwidth.</a:t>
            </a:r>
          </a:p>
          <a:p>
            <a:pPr>
              <a:lnSpc>
                <a:spcPct val="104000"/>
              </a:lnSpc>
              <a:spcBef>
                <a:spcPts val="564"/>
              </a:spcBef>
              <a:spcAft>
                <a:spcPts val="564"/>
              </a:spcAft>
            </a:pPr>
            <a:r>
              <a:rPr lang="en-US" smtClean="0">
                <a:latin typeface="Times" pitchFamily="18" charset="0"/>
              </a:rPr>
              <a:t>If interfaces that are faster than 100 Mbps are being used, you should use the </a:t>
            </a:r>
            <a:r>
              <a:rPr lang="en-US" b="1" smtClean="0">
                <a:latin typeface="Times" pitchFamily="18" charset="0"/>
              </a:rPr>
              <a:t>auto-cost reference-bandwidth</a:t>
            </a:r>
            <a:r>
              <a:rPr lang="en-US" smtClean="0">
                <a:latin typeface="Times" pitchFamily="18" charset="0"/>
              </a:rPr>
              <a:t> </a:t>
            </a:r>
            <a:r>
              <a:rPr lang="en-US" i="1" smtClean="0">
                <a:latin typeface="Times" pitchFamily="18" charset="0"/>
              </a:rPr>
              <a:t>ref-bw </a:t>
            </a:r>
            <a:r>
              <a:rPr lang="en-US" smtClean="0">
                <a:latin typeface="Times" pitchFamily="18" charset="0"/>
              </a:rPr>
              <a:t>command on all routers in the network to ensure accurate route calculations. The </a:t>
            </a:r>
            <a:r>
              <a:rPr lang="en-US" i="1" smtClean="0">
                <a:latin typeface="Times" pitchFamily="18" charset="0"/>
              </a:rPr>
              <a:t>ref-bw</a:t>
            </a:r>
            <a:r>
              <a:rPr lang="en-US" smtClean="0">
                <a:latin typeface="Times" pitchFamily="18" charset="0"/>
              </a:rPr>
              <a:t> is a reference bandwidth in Mbps, and ranges from 1 to 4,294,967.</a:t>
            </a:r>
          </a:p>
          <a:p>
            <a:pPr>
              <a:lnSpc>
                <a:spcPct val="104000"/>
              </a:lnSpc>
              <a:spcBef>
                <a:spcPts val="564"/>
              </a:spcBef>
              <a:spcAft>
                <a:spcPts val="564"/>
              </a:spcAft>
            </a:pPr>
            <a:r>
              <a:rPr lang="en-US" smtClean="0">
                <a:latin typeface="Times" pitchFamily="18" charset="0"/>
              </a:rPr>
              <a:t>If configured, the </a:t>
            </a:r>
            <a:r>
              <a:rPr lang="en-US" b="1" smtClean="0">
                <a:latin typeface="Times" pitchFamily="18" charset="0"/>
              </a:rPr>
              <a:t>ip ospf cost</a:t>
            </a:r>
            <a:r>
              <a:rPr lang="en-US" smtClean="0">
                <a:latin typeface="Times" pitchFamily="18" charset="0"/>
              </a:rPr>
              <a:t> </a:t>
            </a:r>
            <a:r>
              <a:rPr lang="en-US" i="1" smtClean="0">
                <a:latin typeface="Times" pitchFamily="18" charset="0"/>
              </a:rPr>
              <a:t>interface-cost </a:t>
            </a:r>
            <a:r>
              <a:rPr lang="en-US" smtClean="0">
                <a:latin typeface="Times" pitchFamily="18" charset="0"/>
              </a:rPr>
              <a:t>command will override the </a:t>
            </a:r>
            <a:r>
              <a:rPr lang="en-US" b="1" smtClean="0">
                <a:latin typeface="Times" pitchFamily="18" charset="0"/>
              </a:rPr>
              <a:t>auto-cost reference-bandwidth</a:t>
            </a:r>
            <a:r>
              <a:rPr lang="en-US" smtClean="0">
                <a:latin typeface="Times" pitchFamily="18" charset="0"/>
              </a:rPr>
              <a:t> command. The cost value is an integer from 1 to 65,535. The lower the number, the better and more strongly preferred the link.</a:t>
            </a:r>
          </a:p>
          <a:p>
            <a:endParaRPr lang="en-US" smtClean="0">
              <a:latin typeface="Times"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8AEF5026-10BB-46A0-9208-277210EF21C9}" type="slidenum">
              <a:rPr lang="en-US" sz="1200"/>
              <a:pPr/>
              <a:t>31</a:t>
            </a:fld>
            <a:endParaRPr lang="en-US" sz="1200"/>
          </a:p>
        </p:txBody>
      </p:sp>
      <p:sp>
        <p:nvSpPr>
          <p:cNvPr id="45059" name="Rectangle 2"/>
          <p:cNvSpPr>
            <a:spLocks noGrp="1" noRot="1" noChangeAspect="1" noChangeArrowheads="1" noTextEdit="1"/>
          </p:cNvSpPr>
          <p:nvPr>
            <p:ph type="sldImg"/>
          </p:nvPr>
        </p:nvSpPr>
        <p:spPr>
          <a:xfrm>
            <a:off x="642725" y="245135"/>
            <a:ext cx="5786089" cy="3991381"/>
          </a:xfrm>
          <a:ln/>
        </p:spPr>
      </p:sp>
      <p:sp>
        <p:nvSpPr>
          <p:cNvPr id="45060" name="Rectangle 3"/>
          <p:cNvSpPr>
            <a:spLocks noGrp="1" noChangeArrowheads="1"/>
          </p:cNvSpPr>
          <p:nvPr>
            <p:ph type="body" idx="1"/>
          </p:nvPr>
        </p:nvSpPr>
        <p:spPr>
          <a:xfrm>
            <a:off x="404446" y="4379272"/>
            <a:ext cx="6123127" cy="4250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4000"/>
              </a:lnSpc>
              <a:spcBef>
                <a:spcPts val="564"/>
              </a:spcBef>
              <a:spcAft>
                <a:spcPts val="564"/>
              </a:spcAft>
            </a:pPr>
            <a:r>
              <a:rPr lang="en-US" smtClean="0">
                <a:latin typeface="Times New Roman" pitchFamily="18" charset="0"/>
              </a:rPr>
              <a:t>The OSPF database uses the OSPF router ID to uniquely describe each router in the network. Remember that every router keeps a complete topology database of all routers and links in an area (or network); therefore each router should have a unique router ID.</a:t>
            </a:r>
          </a:p>
          <a:p>
            <a:pPr>
              <a:lnSpc>
                <a:spcPct val="104000"/>
              </a:lnSpc>
              <a:spcBef>
                <a:spcPts val="564"/>
              </a:spcBef>
              <a:spcAft>
                <a:spcPts val="564"/>
              </a:spcAft>
            </a:pPr>
            <a:r>
              <a:rPr lang="en-US" smtClean="0">
                <a:latin typeface="Times New Roman" pitchFamily="18" charset="0"/>
              </a:rPr>
              <a:t>As a review, remember that the router ID is a unique IP address that can be assigned in the following ways:</a:t>
            </a:r>
          </a:p>
          <a:p>
            <a:pPr>
              <a:lnSpc>
                <a:spcPct val="104000"/>
              </a:lnSpc>
              <a:spcAft>
                <a:spcPts val="564"/>
              </a:spcAft>
              <a:buFont typeface="Wingdings" pitchFamily="2" charset="2"/>
              <a:buChar char="n"/>
            </a:pPr>
            <a:r>
              <a:rPr lang="en-US" smtClean="0">
                <a:latin typeface="Times New Roman" pitchFamily="18" charset="0"/>
              </a:rPr>
              <a:t>By default, the highest IP address of any active physical interface when OSPF starts is chosen as the router ID. The interface does not have to be part of the OSPF process, but it has to be up. There must be at least one up IP interface on the router for OSPF to use as router ID. If no up interface with an IP address is available when the OSPF process starts, the “OSPF process cannot start” message occurs</a:t>
            </a:r>
          </a:p>
          <a:p>
            <a:pPr>
              <a:lnSpc>
                <a:spcPct val="104000"/>
              </a:lnSpc>
              <a:spcAft>
                <a:spcPts val="564"/>
              </a:spcAft>
              <a:buFont typeface="Wingdings" pitchFamily="2" charset="2"/>
              <a:buChar char="n"/>
            </a:pPr>
            <a:r>
              <a:rPr lang="en-US" smtClean="0">
                <a:latin typeface="Times New Roman" pitchFamily="18" charset="0"/>
              </a:rPr>
              <a:t>If there is a loopback interface, its address will always be preferred as the router ID instead of a physical interface address, because a loopback interface never goes down. If there is more than one loopback interface, then the highest IP address on any active loopback interface becomes the router ID.</a:t>
            </a:r>
          </a:p>
          <a:p>
            <a:pPr>
              <a:lnSpc>
                <a:spcPct val="104000"/>
              </a:lnSpc>
              <a:spcAft>
                <a:spcPts val="564"/>
              </a:spcAft>
              <a:buFont typeface="Wingdings" pitchFamily="2" charset="2"/>
              <a:buChar char="n"/>
            </a:pPr>
            <a:r>
              <a:rPr lang="en-US" smtClean="0">
                <a:latin typeface="Times New Roman" pitchFamily="18" charset="0"/>
              </a:rPr>
              <a:t>Finally, you can use the </a:t>
            </a:r>
            <a:r>
              <a:rPr lang="en-US" b="1" smtClean="0">
                <a:latin typeface="Times New Roman" pitchFamily="18" charset="0"/>
              </a:rPr>
              <a:t>router-id</a:t>
            </a:r>
            <a:r>
              <a:rPr lang="en-US" smtClean="0">
                <a:latin typeface="Times New Roman" pitchFamily="18" charset="0"/>
              </a:rPr>
              <a:t> command to set the router ID. This is the preferred way to establish a router ID and should always used in preference to the other two procedures.</a:t>
            </a:r>
          </a:p>
          <a:p>
            <a:pPr>
              <a:lnSpc>
                <a:spcPct val="104000"/>
              </a:lnSpc>
              <a:spcBef>
                <a:spcPts val="564"/>
              </a:spcBef>
              <a:spcAft>
                <a:spcPts val="564"/>
              </a:spcAft>
            </a:pPr>
            <a:r>
              <a:rPr lang="en-US" smtClean="0">
                <a:latin typeface="Times New Roman" pitchFamily="18" charset="0"/>
              </a:rPr>
              <a:t>Once the OSPF router ID is set, it does not change, even if the interface that the router is using for the router ID goes down. The OSPF router ID changes only if the router reloads or if the OSPF routing process restarts.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E75EB80E-4413-4FCC-A9BE-C9CA98C7830E}" type="slidenum">
              <a:rPr lang="en-US" sz="1200"/>
              <a:pPr/>
              <a:t>33</a:t>
            </a:fld>
            <a:endParaRPr lang="en-US" sz="1200"/>
          </a:p>
        </p:txBody>
      </p:sp>
      <p:sp>
        <p:nvSpPr>
          <p:cNvPr id="46083" name="Rectangle 2"/>
          <p:cNvSpPr>
            <a:spLocks noGrp="1" noRot="1" noChangeAspect="1" noChangeArrowheads="1" noTextEdit="1"/>
          </p:cNvSpPr>
          <p:nvPr>
            <p:ph type="sldImg"/>
          </p:nvPr>
        </p:nvSpPr>
        <p:spPr>
          <a:xfrm>
            <a:off x="979764" y="697915"/>
            <a:ext cx="5050874" cy="3485249"/>
          </a:xfrm>
          <a:ln/>
        </p:spPr>
      </p:sp>
      <p:sp>
        <p:nvSpPr>
          <p:cNvPr id="46084"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latin typeface="Times"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6A05D652-ADD9-4CFB-A463-8D1A8E9FC5C9}" type="slidenum">
              <a:rPr lang="en-US" sz="1200"/>
              <a:pPr/>
              <a:t>34</a:t>
            </a:fld>
            <a:endParaRPr lang="en-US" sz="1200"/>
          </a:p>
        </p:txBody>
      </p:sp>
      <p:sp>
        <p:nvSpPr>
          <p:cNvPr id="47107" name="Rectangle 2"/>
          <p:cNvSpPr>
            <a:spLocks noGrp="1" noRot="1" noChangeAspect="1" noChangeArrowheads="1" noTextEdit="1"/>
          </p:cNvSpPr>
          <p:nvPr>
            <p:ph type="sldImg"/>
          </p:nvPr>
        </p:nvSpPr>
        <p:spPr>
          <a:xfrm>
            <a:off x="1089497" y="572464"/>
            <a:ext cx="4845515" cy="3342493"/>
          </a:xfrm>
          <a:ln/>
        </p:spPr>
      </p:sp>
      <p:sp>
        <p:nvSpPr>
          <p:cNvPr id="47108" name="Rectangle 3"/>
          <p:cNvSpPr>
            <a:spLocks noGrp="1" noChangeArrowheads="1"/>
          </p:cNvSpPr>
          <p:nvPr>
            <p:ph type="body" idx="1"/>
          </p:nvPr>
        </p:nvSpPr>
        <p:spPr>
          <a:xfrm>
            <a:off x="877868" y="4063480"/>
            <a:ext cx="5275044" cy="437927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00" tIns="45750" rIns="91500" bIns="45750"/>
          <a:lstStyle/>
          <a:p>
            <a:pPr marL="215044" indent="-215044"/>
            <a:r>
              <a:rPr lang="en-US" smtClean="0">
                <a:latin typeface="Times" pitchFamily="18" charset="0"/>
              </a:rPr>
              <a:t>Steps to configure OSPF simple password authentication:</a:t>
            </a:r>
          </a:p>
          <a:p>
            <a:pPr marL="215044" indent="-215044">
              <a:buFontTx/>
              <a:buAutoNum type="arabicPeriod"/>
            </a:pPr>
            <a:r>
              <a:rPr lang="en-US" smtClean="0">
                <a:latin typeface="Times" pitchFamily="18" charset="0"/>
              </a:rPr>
              <a:t>Assign a password to be used with neighboring routers that are using the OSPF simple password authentication using the</a:t>
            </a:r>
            <a:r>
              <a:rPr lang="en-US" b="1" smtClean="0">
                <a:latin typeface="Times" pitchFamily="18" charset="0"/>
              </a:rPr>
              <a:t> ip ospf authentication-key </a:t>
            </a:r>
            <a:r>
              <a:rPr lang="en-US" smtClean="0">
                <a:latin typeface="Times" pitchFamily="18" charset="0"/>
              </a:rPr>
              <a:t>command, as shown in the figure.</a:t>
            </a:r>
          </a:p>
          <a:p>
            <a:pPr marL="215044" indent="-215044">
              <a:buFontTx/>
              <a:buAutoNum type="arabicPeriod"/>
            </a:pPr>
            <a:r>
              <a:rPr lang="en-US" smtClean="0">
                <a:latin typeface="Times" pitchFamily="18" charset="0"/>
              </a:rPr>
              <a:t>The password created by this command is used as a “key” that is inserted directly into the OSPF header when the Cisco IOS software originates routing protocol packets. A separate password can be assigned to each network on a per-interface basis. All neighboring routers on the same network must have the same password to be able to exchange OSPF information. </a:t>
            </a:r>
          </a:p>
          <a:p>
            <a:pPr marL="215044" indent="-215044">
              <a:buFontTx/>
              <a:buAutoNum type="arabicPeriod"/>
            </a:pPr>
            <a:r>
              <a:rPr lang="en-US" smtClean="0">
                <a:latin typeface="Times" pitchFamily="18" charset="0"/>
              </a:rPr>
              <a:t>Specify the authentication type using the </a:t>
            </a:r>
            <a:r>
              <a:rPr lang="en-US" b="1" smtClean="0">
                <a:latin typeface="Times" pitchFamily="18" charset="0"/>
              </a:rPr>
              <a:t>ip ospf authentication</a:t>
            </a:r>
            <a:r>
              <a:rPr lang="en-US" smtClean="0">
                <a:latin typeface="Times" pitchFamily="18" charset="0"/>
              </a:rPr>
              <a:t> command as shown in the figure. </a:t>
            </a:r>
          </a:p>
          <a:p>
            <a:pPr marL="215044" indent="-215044"/>
            <a:r>
              <a:rPr lang="en-US" smtClean="0">
                <a:latin typeface="Times" pitchFamily="18" charset="0"/>
              </a:rPr>
              <a:t>For simple password authentication, use the </a:t>
            </a:r>
            <a:r>
              <a:rPr lang="en-US" b="1" smtClean="0">
                <a:latin typeface="Times" pitchFamily="18" charset="0"/>
              </a:rPr>
              <a:t>ip ospf authentication</a:t>
            </a:r>
            <a:r>
              <a:rPr lang="en-US" smtClean="0">
                <a:latin typeface="Times" pitchFamily="18" charset="0"/>
              </a:rPr>
              <a:t> command with no parameters. Before using this</a:t>
            </a:r>
            <a:r>
              <a:rPr lang="en-US" b="1" smtClean="0">
                <a:latin typeface="Times" pitchFamily="18" charset="0"/>
              </a:rPr>
              <a:t> </a:t>
            </a:r>
            <a:r>
              <a:rPr lang="en-US" smtClean="0">
                <a:latin typeface="Times" pitchFamily="18" charset="0"/>
              </a:rPr>
              <a:t>command, configure a password for the interface using the </a:t>
            </a:r>
            <a:r>
              <a:rPr lang="en-US" b="1" smtClean="0">
                <a:latin typeface="Times" pitchFamily="18" charset="0"/>
              </a:rPr>
              <a:t>ip ospf authentication-key</a:t>
            </a:r>
            <a:r>
              <a:rPr lang="en-US" smtClean="0">
                <a:latin typeface="Times" pitchFamily="18" charset="0"/>
              </a:rPr>
              <a:t> command. </a:t>
            </a:r>
          </a:p>
          <a:p>
            <a:pPr marL="215044" indent="-215044"/>
            <a:r>
              <a:rPr lang="en-US" smtClean="0">
                <a:latin typeface="Times" pitchFamily="18" charset="0"/>
              </a:rPr>
              <a:t>The </a:t>
            </a:r>
            <a:r>
              <a:rPr lang="en-US" b="1" smtClean="0">
                <a:latin typeface="Times" pitchFamily="18" charset="0"/>
              </a:rPr>
              <a:t>ip ospf authentication </a:t>
            </a:r>
            <a:r>
              <a:rPr lang="en-US" smtClean="0">
                <a:latin typeface="Times" pitchFamily="18" charset="0"/>
              </a:rPr>
              <a:t>command was introduced in Cisco IOS Software Release 12.0. For backward compatibility, authentication type for an area is still supported. If the authentication type is not specified for an interface, the authentication type for the area will be used (the area default is null authentication). To enable authentication for an OSPF area, use the</a:t>
            </a:r>
            <a:r>
              <a:rPr lang="en-US" b="1" smtClean="0">
                <a:latin typeface="Times" pitchFamily="18" charset="0"/>
              </a:rPr>
              <a:t> area </a:t>
            </a:r>
            <a:r>
              <a:rPr lang="en-US" i="1" smtClean="0">
                <a:latin typeface="Times" pitchFamily="18" charset="0"/>
              </a:rPr>
              <a:t>area-id</a:t>
            </a:r>
            <a:r>
              <a:rPr lang="en-US" smtClean="0">
                <a:latin typeface="Times" pitchFamily="18" charset="0"/>
              </a:rPr>
              <a:t> </a:t>
            </a:r>
            <a:r>
              <a:rPr lang="en-US" b="1" smtClean="0">
                <a:latin typeface="Times" pitchFamily="18" charset="0"/>
              </a:rPr>
              <a:t>authentication</a:t>
            </a:r>
            <a:r>
              <a:rPr lang="en-US" smtClean="0">
                <a:latin typeface="Times" pitchFamily="18" charset="0"/>
              </a:rPr>
              <a:t> [</a:t>
            </a:r>
            <a:r>
              <a:rPr lang="en-US" b="1" smtClean="0">
                <a:latin typeface="Times" pitchFamily="18" charset="0"/>
              </a:rPr>
              <a:t>message-digest</a:t>
            </a:r>
            <a:r>
              <a:rPr lang="en-US" smtClean="0">
                <a:latin typeface="Times" pitchFamily="18" charset="0"/>
              </a:rPr>
              <a:t>] router configuration command. </a:t>
            </a:r>
          </a:p>
          <a:p>
            <a:pPr marL="215044" indent="-215044"/>
            <a:endParaRPr lang="en-US" smtClean="0">
              <a:latin typeface="Times" pitchFamily="18" charset="0"/>
            </a:endParaRPr>
          </a:p>
          <a:p>
            <a:pPr marL="215044" indent="-215044">
              <a:buFontTx/>
              <a:buAutoNum type="arabicPeriod"/>
            </a:pPr>
            <a:endParaRPr lang="en-US" smtClean="0">
              <a:latin typeface="Times" pitchFamily="18" charset="0"/>
            </a:endParaRPr>
          </a:p>
          <a:p>
            <a:pPr marL="215044" indent="-215044">
              <a:buFontTx/>
              <a:buAutoNum type="arabicPeriod"/>
            </a:pPr>
            <a:endParaRPr lang="en-US" smtClean="0">
              <a:latin typeface="Times" pitchFamily="18" charset="0"/>
            </a:endParaRPr>
          </a:p>
          <a:p>
            <a:pPr marL="215044" indent="-215044"/>
            <a:r>
              <a:rPr lang="en-US" smtClean="0">
                <a:latin typeface="Times" pitchFamily="18" charset="0"/>
              </a:rPr>
              <a:t>2.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DC8494D5-928F-401A-B9A1-412C7A35939B}" type="slidenum">
              <a:rPr lang="en-US" sz="1200"/>
              <a:pPr/>
              <a:t>35</a:t>
            </a:fld>
            <a:endParaRPr lang="en-US" sz="1200"/>
          </a:p>
        </p:txBody>
      </p:sp>
      <p:sp>
        <p:nvSpPr>
          <p:cNvPr id="48131" name="Rectangle 2"/>
          <p:cNvSpPr>
            <a:spLocks noGrp="1" noRot="1" noChangeAspect="1" noChangeArrowheads="1" noTextEdit="1"/>
          </p:cNvSpPr>
          <p:nvPr>
            <p:ph type="sldImg"/>
          </p:nvPr>
        </p:nvSpPr>
        <p:spPr>
          <a:xfrm>
            <a:off x="979764" y="697915"/>
            <a:ext cx="5050874" cy="3485249"/>
          </a:xfrm>
          <a:ln/>
        </p:spPr>
      </p:sp>
      <p:sp>
        <p:nvSpPr>
          <p:cNvPr id="48132"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5044" indent="-215044"/>
            <a:r>
              <a:rPr lang="en-US" smtClean="0">
                <a:latin typeface="Times" pitchFamily="18" charset="0"/>
              </a:rPr>
              <a:t>The figure shows the network used to illustrate the configuration, verification, and troubleshooting of simple password authentication in the next few slides. The configuration of the R1 router is shown in this figure as well.</a:t>
            </a:r>
          </a:p>
          <a:p>
            <a:pPr marL="215044" indent="-215044"/>
            <a:endParaRPr lang="en-US" smtClean="0">
              <a:latin typeface="Times" pitchFamily="18" charset="0"/>
            </a:endParaRPr>
          </a:p>
          <a:p>
            <a:pPr marL="215044" indent="-215044"/>
            <a:r>
              <a:rPr lang="en-US" smtClean="0">
                <a:latin typeface="Times" pitchFamily="18" charset="0"/>
              </a:rPr>
              <a:t>Simple password authentication is configured on interface serial 0/0/1 with the </a:t>
            </a:r>
            <a:r>
              <a:rPr lang="en-US" b="1" smtClean="0">
                <a:latin typeface="Times" pitchFamily="18" charset="0"/>
              </a:rPr>
              <a:t>ip ospf authentication</a:t>
            </a:r>
            <a:r>
              <a:rPr lang="en-US" smtClean="0">
                <a:latin typeface="Times" pitchFamily="18" charset="0"/>
              </a:rPr>
              <a:t> command. The interface is configured with an authentication key of </a:t>
            </a:r>
            <a:r>
              <a:rPr lang="en-US" i="1" smtClean="0">
                <a:latin typeface="Times" pitchFamily="18" charset="0"/>
              </a:rPr>
              <a:t>plainpas</a:t>
            </a:r>
            <a:r>
              <a:rPr lang="en-US" smtClean="0">
                <a:latin typeface="Times" pitchFamily="18" charset="0"/>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1F34CF71-68EA-4758-B793-09C250EDE2C5}" type="slidenum">
              <a:rPr lang="en-US" sz="1200"/>
              <a:pPr/>
              <a:t>36</a:t>
            </a:fld>
            <a:endParaRPr lang="en-US" sz="1200"/>
          </a:p>
        </p:txBody>
      </p:sp>
      <p:sp>
        <p:nvSpPr>
          <p:cNvPr id="49155" name="Rectangle 2"/>
          <p:cNvSpPr>
            <a:spLocks noGrp="1" noRot="1" noChangeAspect="1" noChangeArrowheads="1" noTextEdit="1"/>
          </p:cNvSpPr>
          <p:nvPr>
            <p:ph type="sldImg"/>
          </p:nvPr>
        </p:nvSpPr>
        <p:spPr>
          <a:xfrm>
            <a:off x="979764" y="697915"/>
            <a:ext cx="5050874" cy="3485249"/>
          </a:xfrm>
          <a:ln/>
        </p:spPr>
      </p:sp>
      <p:sp>
        <p:nvSpPr>
          <p:cNvPr id="49156" name="Rectangle 3"/>
          <p:cNvSpPr>
            <a:spLocks noGrp="1" noChangeArrowheads="1"/>
          </p:cNvSpPr>
          <p:nvPr>
            <p:ph type="body" idx="1"/>
          </p:nvPr>
        </p:nvSpPr>
        <p:spPr>
          <a:xfrm>
            <a:off x="700727" y="4415321"/>
            <a:ext cx="5608947" cy="41831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5044" indent="-215044"/>
            <a:r>
              <a:rPr lang="en-US" smtClean="0">
                <a:latin typeface="Times" pitchFamily="18" charset="0"/>
              </a:rPr>
              <a:t>MD5 authentication involved a 2-step process. To configure OSPF MD5 authentication, complete the following steps:</a:t>
            </a:r>
          </a:p>
          <a:p>
            <a:pPr marL="215044" indent="-215044">
              <a:buFontTx/>
              <a:buAutoNum type="arabicPeriod"/>
            </a:pPr>
            <a:r>
              <a:rPr lang="en-US" smtClean="0">
                <a:latin typeface="Times" pitchFamily="18" charset="0"/>
              </a:rPr>
              <a:t>Assign a key ID and key to be used with neighboring routers that are using the OSPF MD5 authentication, using the</a:t>
            </a:r>
            <a:r>
              <a:rPr lang="en-US" b="1" smtClean="0">
                <a:latin typeface="Times" pitchFamily="18" charset="0"/>
              </a:rPr>
              <a:t> ip ospf message-digest-key </a:t>
            </a:r>
            <a:r>
              <a:rPr lang="en-US" smtClean="0">
                <a:latin typeface="Times" pitchFamily="18" charset="0"/>
              </a:rPr>
              <a:t>command, as shown in the figure.</a:t>
            </a:r>
          </a:p>
          <a:p>
            <a:pPr marL="215044" indent="-215044">
              <a:buFontTx/>
              <a:buAutoNum type="arabicPeriod"/>
            </a:pPr>
            <a:endParaRPr lang="en-US" smtClean="0">
              <a:latin typeface="Times" pitchFamily="18" charset="0"/>
            </a:endParaRPr>
          </a:p>
          <a:p>
            <a:pPr marL="215044" indent="-215044"/>
            <a:r>
              <a:rPr lang="en-US" smtClean="0">
                <a:latin typeface="Times" pitchFamily="18" charset="0"/>
              </a:rPr>
              <a:t>The key and the key-id specified in this command are used to generate a message digest (also called a hash) of each OSPF packet; the message digest is appended to the packet. A separate password can be assigned to each network on a per-interface basis. The key-id allows for uninterrupted transitions between keys, which is helpful for administrators who wish to change the OSPF password without disrupting communication. </a:t>
            </a:r>
          </a:p>
          <a:p>
            <a:pPr marL="215044" indent="-215044"/>
            <a:endParaRPr lang="en-US" smtClean="0">
              <a:latin typeface="Times" pitchFamily="18" charset="0"/>
            </a:endParaRPr>
          </a:p>
          <a:p>
            <a:pPr marL="215044" indent="-215044"/>
            <a:r>
              <a:rPr lang="en-US" smtClean="0">
                <a:latin typeface="Times" pitchFamily="18" charset="0"/>
              </a:rPr>
              <a:t>The router will stop sending duplicate packets once it detects that all of its neighbors have adopted the new key.</a:t>
            </a:r>
          </a:p>
          <a:p>
            <a:pPr marL="215044" indent="-215044"/>
            <a:r>
              <a:rPr lang="en-US" smtClean="0">
                <a:latin typeface="Times" pitchFamily="18" charset="0"/>
              </a:rPr>
              <a:t>The process of changing keys is as follows. Suppose the current configuration is as follows: </a:t>
            </a:r>
          </a:p>
          <a:p>
            <a:pPr marL="215044" indent="-215044"/>
            <a:r>
              <a:rPr lang="en-US" smtClean="0">
                <a:latin typeface="Times" pitchFamily="18" charset="0"/>
              </a:rPr>
              <a:t>interface FastEthernet 0/0</a:t>
            </a:r>
          </a:p>
          <a:p>
            <a:pPr marL="215044" indent="-215044"/>
            <a:r>
              <a:rPr lang="en-US" smtClean="0">
                <a:latin typeface="Times" pitchFamily="18" charset="0"/>
              </a:rPr>
              <a:t> ip ospf message-digest-key 100 md5 OLD</a:t>
            </a:r>
          </a:p>
          <a:p>
            <a:pPr marL="215044" indent="-215044"/>
            <a:r>
              <a:rPr lang="en-US" smtClean="0">
                <a:latin typeface="Times" pitchFamily="18" charset="0"/>
              </a:rPr>
              <a:t>Change the configuration to the following: </a:t>
            </a:r>
          </a:p>
          <a:p>
            <a:pPr marL="215044" indent="-215044"/>
            <a:r>
              <a:rPr lang="en-US" smtClean="0">
                <a:latin typeface="Times" pitchFamily="18" charset="0"/>
              </a:rPr>
              <a:t>interface FastEthernet 0/0</a:t>
            </a:r>
          </a:p>
          <a:p>
            <a:pPr marL="215044" indent="-215044"/>
            <a:r>
              <a:rPr lang="en-US" smtClean="0">
                <a:latin typeface="Times" pitchFamily="18" charset="0"/>
              </a:rPr>
              <a:t> ip ospf message-digest-key 101 md5 NEW </a:t>
            </a:r>
          </a:p>
          <a:p>
            <a:pPr marL="215044" indent="-215044"/>
            <a:endParaRPr lang="en-US" smtClean="0">
              <a:latin typeface="Times" pitchFamily="18" charset="0"/>
            </a:endParaRPr>
          </a:p>
          <a:p>
            <a:pPr marL="215044" indent="-215044"/>
            <a:r>
              <a:rPr lang="en-US" smtClean="0">
                <a:latin typeface="Times" pitchFamily="18" charset="0"/>
              </a:rPr>
              <a:t>The system assumes its neighbors do not have the new key yet, so it begins a rollover process. Rollover allows neighboring routers to continue communication while the network administrator is updating them with the new key. Rollover stops once the local system finds that all its neighbors know the new key. The system detects that a neighbor has the new key when it receives packets from the neighbor authenticated by the new key. </a:t>
            </a:r>
          </a:p>
          <a:p>
            <a:pPr marL="215044" indent="-215044"/>
            <a:endParaRPr lang="en-US" smtClean="0">
              <a:latin typeface="Times" pitchFamily="18" charset="0"/>
            </a:endParaRPr>
          </a:p>
          <a:p>
            <a:pPr marL="215044" indent="-215044"/>
            <a:r>
              <a:rPr lang="en-US" smtClean="0">
                <a:latin typeface="Times" pitchFamily="18" charset="0"/>
              </a:rPr>
              <a:t>Cisco recommends that you not keep more than one key per interface. Every time you add a new key, you should remove the old key to prevent the local system from continuing to communicate with a hostile system that knows the old key. </a:t>
            </a:r>
          </a:p>
          <a:p>
            <a:pPr marL="215044" indent="-215044"/>
            <a:endParaRPr lang="en-US" smtClean="0">
              <a:latin typeface="Times" pitchFamily="18" charset="0"/>
            </a:endParaRPr>
          </a:p>
          <a:p>
            <a:pPr marL="215044" indent="-215044">
              <a:buFontTx/>
              <a:buAutoNum type="arabicPeriod" startAt="2"/>
            </a:pPr>
            <a:r>
              <a:rPr lang="en-US" smtClean="0">
                <a:latin typeface="Times" pitchFamily="18" charset="0"/>
              </a:rPr>
              <a:t>Specify the authentication type using the </a:t>
            </a:r>
            <a:r>
              <a:rPr lang="en-US" b="1" smtClean="0">
                <a:latin typeface="Times" pitchFamily="18" charset="0"/>
              </a:rPr>
              <a:t>ip ospf authentication</a:t>
            </a:r>
            <a:r>
              <a:rPr lang="en-US" smtClean="0">
                <a:latin typeface="Times" pitchFamily="18" charset="0"/>
              </a:rPr>
              <a:t> command as shown in the figure. The parameters for this command are as described in the previous topic. For MD5 authentication, use the </a:t>
            </a:r>
            <a:r>
              <a:rPr lang="en-US" b="1" smtClean="0">
                <a:latin typeface="Times" pitchFamily="18" charset="0"/>
              </a:rPr>
              <a:t>ip ospf authentication</a:t>
            </a:r>
            <a:r>
              <a:rPr lang="en-US" smtClean="0">
                <a:latin typeface="Times" pitchFamily="18" charset="0"/>
              </a:rPr>
              <a:t> command with the </a:t>
            </a:r>
            <a:r>
              <a:rPr lang="en-US" b="1" smtClean="0">
                <a:latin typeface="Times" pitchFamily="18" charset="0"/>
              </a:rPr>
              <a:t>message-digest</a:t>
            </a:r>
            <a:r>
              <a:rPr lang="en-US" smtClean="0">
                <a:latin typeface="Times" pitchFamily="18" charset="0"/>
              </a:rPr>
              <a:t> parameter. Before using this</a:t>
            </a:r>
            <a:r>
              <a:rPr lang="en-US" b="1" smtClean="0">
                <a:latin typeface="Times" pitchFamily="18" charset="0"/>
              </a:rPr>
              <a:t> </a:t>
            </a:r>
            <a:r>
              <a:rPr lang="en-US" smtClean="0">
                <a:latin typeface="Times" pitchFamily="18" charset="0"/>
              </a:rPr>
              <a:t>command, configure the message digest key for the interface with the </a:t>
            </a:r>
            <a:r>
              <a:rPr lang="en-US" b="1" smtClean="0">
                <a:latin typeface="Times" pitchFamily="18" charset="0"/>
              </a:rPr>
              <a:t>ip ospf message-digest-key </a:t>
            </a:r>
            <a:r>
              <a:rPr lang="en-US" smtClean="0">
                <a:latin typeface="Times" pitchFamily="18" charset="0"/>
              </a:rPr>
              <a:t>command. </a:t>
            </a:r>
          </a:p>
          <a:p>
            <a:pPr marL="215044" indent="-215044">
              <a:buFontTx/>
              <a:buAutoNum type="arabicPeriod" startAt="2"/>
            </a:pPr>
            <a:endParaRPr lang="en-US" smtClean="0">
              <a:latin typeface="Times" pitchFamily="18" charset="0"/>
            </a:endParaRPr>
          </a:p>
          <a:p>
            <a:pPr marL="215044" indent="-215044"/>
            <a:r>
              <a:rPr lang="en-US" smtClean="0">
                <a:latin typeface="Times" pitchFamily="18" charset="0"/>
              </a:rPr>
              <a:t>Recall that the </a:t>
            </a:r>
            <a:r>
              <a:rPr lang="en-US" b="1" smtClean="0">
                <a:latin typeface="Times" pitchFamily="18" charset="0"/>
              </a:rPr>
              <a:t>ip ospf authentication </a:t>
            </a:r>
            <a:r>
              <a:rPr lang="en-US" smtClean="0">
                <a:latin typeface="Times" pitchFamily="18" charset="0"/>
              </a:rPr>
              <a:t>command was introduced in Cisco IOS Software Release 12.0. As it is for simple password authentication, the MD5 authentication type for an area is still supported</a:t>
            </a:r>
            <a:r>
              <a:rPr lang="en-US" b="1" smtClean="0">
                <a:latin typeface="Times" pitchFamily="18" charset="0"/>
              </a:rPr>
              <a:t> </a:t>
            </a:r>
            <a:r>
              <a:rPr lang="en-US" smtClean="0">
                <a:latin typeface="Times" pitchFamily="18" charset="0"/>
              </a:rPr>
              <a:t>using</a:t>
            </a:r>
            <a:r>
              <a:rPr lang="en-US" b="1" smtClean="0">
                <a:latin typeface="Times" pitchFamily="18" charset="0"/>
              </a:rPr>
              <a:t> </a:t>
            </a:r>
            <a:r>
              <a:rPr lang="en-US" smtClean="0">
                <a:latin typeface="Times" pitchFamily="18" charset="0"/>
              </a:rPr>
              <a:t>the</a:t>
            </a:r>
            <a:r>
              <a:rPr lang="en-US" b="1" smtClean="0">
                <a:latin typeface="Times" pitchFamily="18" charset="0"/>
              </a:rPr>
              <a:t> area </a:t>
            </a:r>
            <a:r>
              <a:rPr lang="en-US" i="1" smtClean="0">
                <a:latin typeface="Times" pitchFamily="18" charset="0"/>
              </a:rPr>
              <a:t>area-id</a:t>
            </a:r>
            <a:r>
              <a:rPr lang="en-US" smtClean="0">
                <a:latin typeface="Times" pitchFamily="18" charset="0"/>
              </a:rPr>
              <a:t> </a:t>
            </a:r>
            <a:r>
              <a:rPr lang="en-US" b="1" smtClean="0">
                <a:latin typeface="Times" pitchFamily="18" charset="0"/>
              </a:rPr>
              <a:t>authentication</a:t>
            </a:r>
            <a:r>
              <a:rPr lang="en-US" smtClean="0">
                <a:latin typeface="Times" pitchFamily="18" charset="0"/>
              </a:rPr>
              <a:t> </a:t>
            </a:r>
            <a:r>
              <a:rPr lang="en-US" b="1" smtClean="0">
                <a:latin typeface="Times" pitchFamily="18" charset="0"/>
              </a:rPr>
              <a:t>message-digest</a:t>
            </a:r>
            <a:r>
              <a:rPr lang="en-US" smtClean="0">
                <a:latin typeface="Times" pitchFamily="18" charset="0"/>
              </a:rPr>
              <a:t> router configuration command, for backward compatibility. </a:t>
            </a:r>
          </a:p>
          <a:p>
            <a:pPr marL="215044" indent="-215044"/>
            <a:endParaRPr lang="en-US" smtClean="0">
              <a:latin typeface="Times" pitchFamily="18" charset="0"/>
            </a:endParaRPr>
          </a:p>
          <a:p>
            <a:pPr marL="215044" indent="-215044"/>
            <a:r>
              <a:rPr lang="en-US" b="1" smtClean="0">
                <a:latin typeface="Times" pitchFamily="18" charset="0"/>
              </a:rPr>
              <a:t>NOTE</a:t>
            </a:r>
            <a:r>
              <a:rPr lang="en-US" smtClean="0">
                <a:latin typeface="Times" pitchFamily="18" charset="0"/>
              </a:rPr>
              <a:t>: Limit to interfaces where attacks are possible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3ADB93CB-2D76-4D62-86C6-545F4413E439}" type="slidenum">
              <a:rPr lang="en-US" sz="1200"/>
              <a:pPr/>
              <a:t>37</a:t>
            </a:fld>
            <a:endParaRPr lang="en-US" sz="1200"/>
          </a:p>
        </p:txBody>
      </p:sp>
      <p:sp>
        <p:nvSpPr>
          <p:cNvPr id="50179" name="Rectangle 2"/>
          <p:cNvSpPr>
            <a:spLocks noGrp="1" noRot="1" noChangeAspect="1" noChangeArrowheads="1" noTextEdit="1"/>
          </p:cNvSpPr>
          <p:nvPr>
            <p:ph type="sldImg"/>
          </p:nvPr>
        </p:nvSpPr>
        <p:spPr>
          <a:xfrm>
            <a:off x="1089497" y="572464"/>
            <a:ext cx="4845515" cy="3342493"/>
          </a:xfrm>
          <a:ln/>
        </p:spPr>
      </p:sp>
      <p:sp>
        <p:nvSpPr>
          <p:cNvPr id="50180" name="Rectangle 3"/>
          <p:cNvSpPr>
            <a:spLocks noGrp="1" noChangeArrowheads="1"/>
          </p:cNvSpPr>
          <p:nvPr>
            <p:ph type="body" idx="1"/>
          </p:nvPr>
        </p:nvSpPr>
        <p:spPr>
          <a:xfrm>
            <a:off x="877868" y="4063480"/>
            <a:ext cx="5275044" cy="437927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00" tIns="45750" rIns="91500" bIns="45750"/>
          <a:lstStyle/>
          <a:p>
            <a:r>
              <a:rPr lang="en-US" smtClean="0">
                <a:latin typeface="Times" pitchFamily="18" charset="0"/>
              </a:rPr>
              <a:t>MD5 authentication is configured on interface serial 0/0/1 with the </a:t>
            </a:r>
            <a:r>
              <a:rPr lang="en-US" b="1" smtClean="0">
                <a:latin typeface="Times" pitchFamily="18" charset="0"/>
              </a:rPr>
              <a:t>ip ospf authentication</a:t>
            </a:r>
            <a:r>
              <a:rPr lang="en-US" smtClean="0">
                <a:latin typeface="Times" pitchFamily="18" charset="0"/>
              </a:rPr>
              <a:t> </a:t>
            </a:r>
            <a:r>
              <a:rPr lang="en-US" b="1" smtClean="0">
                <a:latin typeface="Times" pitchFamily="18" charset="0"/>
              </a:rPr>
              <a:t>message-digest</a:t>
            </a:r>
            <a:r>
              <a:rPr lang="en-US" smtClean="0">
                <a:latin typeface="Times" pitchFamily="18" charset="0"/>
              </a:rPr>
              <a:t> command. The interface is configured with an authentication key number 1 set to </a:t>
            </a:r>
            <a:r>
              <a:rPr lang="en-US" i="1" smtClean="0">
                <a:latin typeface="Times" pitchFamily="18" charset="0"/>
              </a:rPr>
              <a:t>secretpass</a:t>
            </a:r>
            <a:r>
              <a:rPr lang="en-US" smtClean="0">
                <a:latin typeface="Times" pitchFamily="18" charset="0"/>
              </a:rPr>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9939" name="Rectangle 275"/>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grpSp>
        <p:nvGrpSpPr>
          <p:cNvPr id="369947" name="Group 283"/>
          <p:cNvGrpSpPr>
            <a:grpSpLocks/>
          </p:cNvGrpSpPr>
          <p:nvPr/>
        </p:nvGrpSpPr>
        <p:grpSpPr bwMode="auto">
          <a:xfrm>
            <a:off x="609600" y="525463"/>
            <a:ext cx="1447800" cy="769937"/>
            <a:chOff x="3272" y="1316"/>
            <a:chExt cx="1889" cy="1002"/>
          </a:xfrm>
        </p:grpSpPr>
        <p:sp>
          <p:nvSpPr>
            <p:cNvPr id="369948" name="AutoShape 28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49" name="Rectangle 28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50" name="Freeform 28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1" name="Freeform 28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2" name="Freeform 28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3" name="Freeform 28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4" name="Freeform 29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5" name="Freeform 29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6" name="Freeform 29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7" name="Freeform 29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8" name="Freeform 29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9" name="Freeform 29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0" name="Freeform 29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1" name="Freeform 29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2" name="Freeform 29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369873" name="Rectangle 209"/>
          <p:cNvSpPr>
            <a:spLocks noGrp="1" noChangeArrowheads="1"/>
          </p:cNvSpPr>
          <p:nvPr>
            <p:ph type="ctrTitle"/>
          </p:nvPr>
        </p:nvSpPr>
        <p:spPr bwMode="white">
          <a:xfrm>
            <a:off x="107504" y="1916832"/>
            <a:ext cx="4320479" cy="2232247"/>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noProof="0" smtClean="0"/>
              <a:t>Click to edit Master title style</a:t>
            </a:r>
            <a:endParaRPr lang="en-US" noProof="0" dirty="0" smtClean="0"/>
          </a:p>
        </p:txBody>
      </p:sp>
      <p:sp>
        <p:nvSpPr>
          <p:cNvPr id="369874" name="Rectangle 210"/>
          <p:cNvSpPr>
            <a:spLocks noGrp="1" noChangeArrowheads="1"/>
          </p:cNvSpPr>
          <p:nvPr>
            <p:ph type="subTitle" idx="1"/>
          </p:nvPr>
        </p:nvSpPr>
        <p:spPr>
          <a:xfrm>
            <a:off x="179512" y="4733925"/>
            <a:ext cx="8784976"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noProof="0" smtClean="0"/>
              <a:t>Click to edit Master subtitle style</a:t>
            </a:r>
          </a:p>
        </p:txBody>
      </p:sp>
      <p:pic>
        <p:nvPicPr>
          <p:cNvPr id="369988" name="Picture 324"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1637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304800"/>
            <a:ext cx="2035175"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57887"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56140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7940675" cy="5410200"/>
          </a:xfrm>
        </p:spPr>
        <p:txBody>
          <a:bodyPr/>
          <a:lstStyle/>
          <a:p>
            <a:r>
              <a:rPr lang="en-US" smtClean="0"/>
              <a:t>Click icon to add table</a:t>
            </a:r>
            <a:endParaRPr lang="sk-SK"/>
          </a:p>
        </p:txBody>
      </p:sp>
    </p:spTree>
    <p:extLst>
      <p:ext uri="{BB962C8B-B14F-4D97-AF65-F5344CB8AC3E}">
        <p14:creationId xmlns:p14="http://schemas.microsoft.com/office/powerpoint/2010/main" val="83328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700808"/>
            <a:ext cx="8229600" cy="4968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10" name="Nadpis 9"/>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152742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121165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390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323528"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4" name="Content Placeholder 3"/>
          <p:cNvSpPr>
            <a:spLocks noGrp="1"/>
          </p:cNvSpPr>
          <p:nvPr>
            <p:ph sz="half" idx="2"/>
          </p:nvPr>
        </p:nvSpPr>
        <p:spPr>
          <a:xfrm>
            <a:off x="4644472"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378266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528" y="2030858"/>
            <a:ext cx="4176000" cy="4566494"/>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5" name="Text Placeholder 4"/>
          <p:cNvSpPr>
            <a:spLocks noGrp="1"/>
          </p:cNvSpPr>
          <p:nvPr>
            <p:ph type="body" sz="quarter" idx="3"/>
          </p:nvPr>
        </p:nvSpPr>
        <p:spPr>
          <a:xfrm>
            <a:off x="4644472"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472" y="2030858"/>
            <a:ext cx="4176000" cy="4566494"/>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7"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Click to edit Master title style</a:t>
            </a:r>
          </a:p>
        </p:txBody>
      </p:sp>
    </p:spTree>
    <p:extLst>
      <p:ext uri="{BB962C8B-B14F-4D97-AF65-F5344CB8AC3E}">
        <p14:creationId xmlns:p14="http://schemas.microsoft.com/office/powerpoint/2010/main" val="408762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276610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491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95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Slide Title</a:t>
            </a:r>
          </a:p>
        </p:txBody>
      </p:sp>
      <p:sp>
        <p:nvSpPr>
          <p:cNvPr id="368774" name="Rectangle 6278"/>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68780" name="Rectangle 6284"/>
          <p:cNvSpPr>
            <a:spLocks noGrp="1" noChangeArrowheads="1"/>
          </p:cNvSpPr>
          <p:nvPr>
            <p:ph type="body" idx="1"/>
          </p:nvPr>
        </p:nvSpPr>
        <p:spPr bwMode="auto">
          <a:xfrm>
            <a:off x="323528" y="1143000"/>
            <a:ext cx="8496944"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82" r:id="rId12"/>
    <p:sldLayoutId id="2147483683" r:id="rId1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814388" rtl="0" eaLnBrk="1" fontAlgn="base" hangingPunct="1">
        <a:lnSpc>
          <a:spcPct val="90000"/>
        </a:lnSpc>
        <a:spcBef>
          <a:spcPct val="0"/>
        </a:spcBef>
        <a:spcAft>
          <a:spcPct val="0"/>
        </a:spcAft>
        <a:defRPr sz="3200" b="1">
          <a:solidFill>
            <a:schemeClr val="tx2"/>
          </a:solidFill>
          <a:latin typeface="Arial" charset="0"/>
        </a:defRPr>
      </a:lvl2pPr>
      <a:lvl3pPr algn="l" defTabSz="814388" rtl="0" eaLnBrk="1" fontAlgn="base" hangingPunct="1">
        <a:lnSpc>
          <a:spcPct val="90000"/>
        </a:lnSpc>
        <a:spcBef>
          <a:spcPct val="0"/>
        </a:spcBef>
        <a:spcAft>
          <a:spcPct val="0"/>
        </a:spcAft>
        <a:defRPr sz="3200" b="1">
          <a:solidFill>
            <a:schemeClr val="tx2"/>
          </a:solidFill>
          <a:latin typeface="Arial" charset="0"/>
        </a:defRPr>
      </a:lvl3pPr>
      <a:lvl4pPr algn="l" defTabSz="814388" rtl="0" eaLnBrk="1" fontAlgn="base" hangingPunct="1">
        <a:lnSpc>
          <a:spcPct val="90000"/>
        </a:lnSpc>
        <a:spcBef>
          <a:spcPct val="0"/>
        </a:spcBef>
        <a:spcAft>
          <a:spcPct val="0"/>
        </a:spcAft>
        <a:defRPr sz="3200" b="1">
          <a:solidFill>
            <a:schemeClr val="tx2"/>
          </a:solidFill>
          <a:latin typeface="Arial" charset="0"/>
        </a:defRPr>
      </a:lvl4pPr>
      <a:lvl5pPr algn="l" defTabSz="814388" rtl="0" eaLnBrk="1" fontAlgn="base" hangingPunct="1">
        <a:lnSpc>
          <a:spcPct val="90000"/>
        </a:lnSpc>
        <a:spcBef>
          <a:spcPct val="0"/>
        </a:spcBef>
        <a:spcAft>
          <a:spcPct val="0"/>
        </a:spcAft>
        <a:defRPr sz="3200" b="1">
          <a:solidFill>
            <a:schemeClr val="tx2"/>
          </a:solidFill>
          <a:latin typeface="Arial" charset="0"/>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185738" indent="-185738" algn="l" defTabSz="814388" rtl="0" eaLnBrk="1" fontAlgn="base" hangingPunct="1">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42925"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2pPr>
      <a:lvl3pPr marL="901700"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3pPr>
      <a:lvl4pPr marL="1258888" indent="-185738"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4pPr>
      <a:lvl5pPr marL="1616075" indent="-184150" algn="l" defTabSz="814388" rtl="0" eaLnBrk="1" fontAlgn="base" hangingPunct="1">
        <a:lnSpc>
          <a:spcPct val="95000"/>
        </a:lnSpc>
        <a:spcBef>
          <a:spcPct val="35000"/>
        </a:spcBef>
        <a:spcAft>
          <a:spcPct val="0"/>
        </a:spcAft>
        <a:buClr>
          <a:schemeClr val="tx2"/>
        </a:buClr>
        <a:buFont typeface="Wingdings" pitchFamily="2" charset="2"/>
        <a:buChar char="§"/>
        <a:tabLst/>
        <a:defRPr sz="2000">
          <a:solidFill>
            <a:schemeClr val="tx1"/>
          </a:solidFill>
          <a:latin typeface="+mn-lt"/>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Peter.Paluch@fri.uniza.sk"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sk-SK" dirty="0" smtClean="0"/>
              <a:t>Link-state smerovacie protokoly</a:t>
            </a:r>
            <a:br>
              <a:rPr lang="sk-SK" dirty="0" smtClean="0"/>
            </a:br>
            <a:r>
              <a:rPr lang="sk-SK" dirty="0"/>
              <a:t/>
            </a:r>
            <a:br>
              <a:rPr lang="sk-SK" dirty="0"/>
            </a:br>
            <a:r>
              <a:rPr lang="sk-SK" dirty="0" smtClean="0"/>
              <a:t>Protokol OSPF</a:t>
            </a:r>
            <a:endParaRPr lang="sk-SK" dirty="0"/>
          </a:p>
        </p:txBody>
      </p:sp>
      <p:sp>
        <p:nvSpPr>
          <p:cNvPr id="3" name="Subtitle 2"/>
          <p:cNvSpPr>
            <a:spLocks noGrp="1"/>
          </p:cNvSpPr>
          <p:nvPr>
            <p:ph type="subTitle" idx="1"/>
          </p:nvPr>
        </p:nvSpPr>
        <p:spPr>
          <a:xfrm>
            <a:off x="179512" y="4733924"/>
            <a:ext cx="8784976" cy="1935435"/>
          </a:xfrm>
        </p:spPr>
        <p:txBody>
          <a:bodyPr anchor="ctr">
            <a:normAutofit/>
          </a:bodyPr>
          <a:lstStyle/>
          <a:p>
            <a:pPr algn="r">
              <a:lnSpc>
                <a:spcPct val="70000"/>
              </a:lnSpc>
            </a:pPr>
            <a:r>
              <a:rPr lang="sk-SK" sz="1800" dirty="0">
                <a:solidFill>
                  <a:schemeClr val="tx1"/>
                </a:solidFill>
              </a:rPr>
              <a:t>Ing. </a:t>
            </a:r>
            <a:r>
              <a:rPr lang="en-US" sz="1800" dirty="0">
                <a:solidFill>
                  <a:schemeClr val="tx1"/>
                </a:solidFill>
              </a:rPr>
              <a:t>Peter Pal</a:t>
            </a:r>
            <a:r>
              <a:rPr lang="sk-SK" sz="1800" dirty="0">
                <a:solidFill>
                  <a:schemeClr val="tx1"/>
                </a:solidFill>
              </a:rPr>
              <a:t>úch, PhD., </a:t>
            </a:r>
            <a:r>
              <a:rPr lang="en-US" sz="1800" dirty="0">
                <a:solidFill>
                  <a:schemeClr val="tx1"/>
                </a:solidFill>
              </a:rPr>
              <a:t>CCIE #23527</a:t>
            </a:r>
            <a:r>
              <a:rPr lang="sk-SK" sz="1800" dirty="0">
                <a:solidFill>
                  <a:schemeClr val="tx1"/>
                </a:solidFill>
              </a:rPr>
              <a:t>, CCIP, </a:t>
            </a:r>
            <a:r>
              <a:rPr lang="sk-SK" sz="1800" dirty="0" smtClean="0">
                <a:solidFill>
                  <a:schemeClr val="tx1"/>
                </a:solidFill>
              </a:rPr>
              <a:t>CCAI</a:t>
            </a:r>
            <a:r>
              <a:rPr lang="sk-SK" sz="1800" dirty="0">
                <a:solidFill>
                  <a:schemeClr val="tx1"/>
                </a:solidFill>
              </a:rPr>
              <a:t/>
            </a:r>
            <a:br>
              <a:rPr lang="sk-SK" sz="1800" dirty="0">
                <a:solidFill>
                  <a:schemeClr val="tx1"/>
                </a:solidFill>
              </a:rPr>
            </a:br>
            <a:r>
              <a:rPr lang="en-US" sz="1800" dirty="0" smtClean="0">
                <a:solidFill>
                  <a:schemeClr val="tx1"/>
                </a:solidFill>
              </a:rPr>
              <a:t>Cisco </a:t>
            </a:r>
            <a:r>
              <a:rPr lang="en-US" sz="1800" dirty="0">
                <a:solidFill>
                  <a:schemeClr val="tx1"/>
                </a:solidFill>
              </a:rPr>
              <a:t>Designated VIP 2011,2012 LAN &amp; WAN</a:t>
            </a:r>
            <a:endParaRPr lang="sk-SK" sz="1800" dirty="0">
              <a:solidFill>
                <a:schemeClr val="tx1"/>
              </a:solidFill>
            </a:endParaRPr>
          </a:p>
          <a:p>
            <a:pPr algn="r">
              <a:lnSpc>
                <a:spcPct val="70000"/>
              </a:lnSpc>
            </a:pPr>
            <a:r>
              <a:rPr lang="sk-SK" sz="1800" dirty="0">
                <a:solidFill>
                  <a:schemeClr val="tx1"/>
                </a:solidFill>
              </a:rPr>
              <a:t>Katedra informačných sietí</a:t>
            </a:r>
          </a:p>
          <a:p>
            <a:pPr algn="r">
              <a:lnSpc>
                <a:spcPct val="70000"/>
              </a:lnSpc>
            </a:pPr>
            <a:r>
              <a:rPr lang="sk-SK" sz="1800" dirty="0">
                <a:solidFill>
                  <a:schemeClr val="tx1"/>
                </a:solidFill>
              </a:rPr>
              <a:t>Fakulta riadenia a informatiky, ŽU</a:t>
            </a:r>
          </a:p>
        </p:txBody>
      </p:sp>
      <p:pic>
        <p:nvPicPr>
          <p:cNvPr id="4" name="Picture 4"/>
          <p:cNvPicPr>
            <a:picLocks noChangeAspect="1" noChangeArrowheads="1"/>
          </p:cNvPicPr>
          <p:nvPr/>
        </p:nvPicPr>
        <p:blipFill>
          <a:blip r:embed="rId2" cstate="print"/>
          <a:srcRect/>
          <a:stretch>
            <a:fillRect/>
          </a:stretch>
        </p:blipFill>
        <p:spPr bwMode="auto">
          <a:xfrm>
            <a:off x="7559675" y="0"/>
            <a:ext cx="1584325" cy="1584325"/>
          </a:xfrm>
          <a:prstGeom prst="rect">
            <a:avLst/>
          </a:prstGeom>
          <a:noFill/>
          <a:ln w="9525">
            <a:noFill/>
            <a:miter lim="800000"/>
            <a:headEnd/>
            <a:tailEnd/>
          </a:ln>
        </p:spPr>
      </p:pic>
    </p:spTree>
    <p:extLst>
      <p:ext uri="{BB962C8B-B14F-4D97-AF65-F5344CB8AC3E}">
        <p14:creationId xmlns:p14="http://schemas.microsoft.com/office/powerpoint/2010/main" val="3364253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Open Shortest Path First</a:t>
            </a:r>
            <a:endParaRPr lang="sk-SK" smtClean="0"/>
          </a:p>
        </p:txBody>
      </p:sp>
      <p:sp>
        <p:nvSpPr>
          <p:cNvPr id="320515" name="Rectangle 3"/>
          <p:cNvSpPr>
            <a:spLocks noGrp="1" noChangeArrowheads="1"/>
          </p:cNvSpPr>
          <p:nvPr>
            <p:ph idx="1"/>
          </p:nvPr>
        </p:nvSpPr>
        <p:spPr/>
        <p:txBody>
          <a:bodyPr>
            <a:normAutofit fontScale="92500" lnSpcReduction="20000"/>
          </a:bodyPr>
          <a:lstStyle/>
          <a:p>
            <a:pPr>
              <a:defRPr/>
            </a:pPr>
            <a:r>
              <a:rPr lang="en-US" smtClean="0"/>
              <a:t>OSPF je v s</a:t>
            </a:r>
            <a:r>
              <a:rPr lang="sk-SK" smtClean="0"/>
              <a:t>účasnosti najrozšírenejší smerovací protokol typu link-state</a:t>
            </a:r>
          </a:p>
          <a:p>
            <a:pPr>
              <a:defRPr/>
            </a:pPr>
            <a:r>
              <a:rPr lang="sk-SK" smtClean="0"/>
              <a:t>Otvorený protokol špecifikovaný v </a:t>
            </a:r>
            <a:r>
              <a:rPr lang="sk-SK" smtClean="0">
                <a:solidFill>
                  <a:schemeClr val="tx2"/>
                </a:solidFill>
              </a:rPr>
              <a:t>RFC 2328 </a:t>
            </a:r>
            <a:r>
              <a:rPr lang="sk-SK" smtClean="0"/>
              <a:t>a početných ďalších</a:t>
            </a:r>
          </a:p>
          <a:p>
            <a:pPr>
              <a:defRPr/>
            </a:pPr>
            <a:r>
              <a:rPr lang="sk-SK" smtClean="0"/>
              <a:t>Je classless, podporuje VLSM, ľubovoľnú sumarizáciu, autentifikáciu, rýchlu konvergenciu</a:t>
            </a:r>
          </a:p>
          <a:p>
            <a:pPr>
              <a:defRPr/>
            </a:pPr>
            <a:r>
              <a:rPr lang="sk-SK" smtClean="0"/>
              <a:t>Metrika je odvodená od rýchlosti linky a nazýva sa </a:t>
            </a:r>
            <a:r>
              <a:rPr lang="sk-SK" smtClean="0">
                <a:solidFill>
                  <a:schemeClr val="tx2"/>
                </a:solidFill>
              </a:rPr>
              <a:t>cena</a:t>
            </a:r>
            <a:r>
              <a:rPr lang="sk-SK" smtClean="0"/>
              <a:t> (cost)</a:t>
            </a:r>
          </a:p>
          <a:p>
            <a:pPr>
              <a:defRPr/>
            </a:pPr>
            <a:r>
              <a:rPr lang="sk-SK" smtClean="0"/>
              <a:t>V súčasnosti sa používajú dve verzie:</a:t>
            </a:r>
          </a:p>
          <a:p>
            <a:pPr lvl="1">
              <a:defRPr/>
            </a:pPr>
            <a:r>
              <a:rPr lang="sk-SK" smtClean="0"/>
              <a:t>OSPFv2 pre IPv4 siete</a:t>
            </a:r>
          </a:p>
          <a:p>
            <a:pPr lvl="1">
              <a:defRPr/>
            </a:pPr>
            <a:r>
              <a:rPr lang="sk-SK" smtClean="0"/>
              <a:t>OSPFv3 pre IPv6 siete</a:t>
            </a:r>
          </a:p>
          <a:p>
            <a:pPr>
              <a:defRPr/>
            </a:pPr>
            <a:r>
              <a:rPr lang="sk-SK" smtClean="0"/>
              <a:t>Na IPv4 sieťach využíva vlastný transportný protokol č. 89 a dve multicastové IP adresy:</a:t>
            </a:r>
          </a:p>
          <a:p>
            <a:pPr lvl="1">
              <a:defRPr/>
            </a:pPr>
            <a:r>
              <a:rPr lang="sk-SK" smtClean="0"/>
              <a:t>224.0.0.5: všetky OSPF smerovače na danom segmente</a:t>
            </a:r>
          </a:p>
          <a:p>
            <a:pPr lvl="1">
              <a:defRPr/>
            </a:pPr>
            <a:r>
              <a:rPr lang="sk-SK" smtClean="0"/>
              <a:t>224.0.0.6: DR/BDR smerovač na danom segmente</a:t>
            </a:r>
          </a:p>
          <a:p>
            <a:pPr>
              <a:defRPr/>
            </a:pPr>
            <a:r>
              <a:rPr lang="sk-SK" smtClean="0"/>
              <a:t>Administratívna vzdialenosť OSPF sietí je 110, je však možné definovať tri nezávislé AD pre intra-area, inter-area a external</a:t>
            </a:r>
            <a:endParaRPr lang="sk-SK"/>
          </a:p>
        </p:txBody>
      </p:sp>
    </p:spTree>
    <p:extLst>
      <p:ext uri="{BB962C8B-B14F-4D97-AF65-F5344CB8AC3E}">
        <p14:creationId xmlns:p14="http://schemas.microsoft.com/office/powerpoint/2010/main" val="8865865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sk-SK" smtClean="0"/>
              <a:t>Pojmy v OSPF</a:t>
            </a:r>
          </a:p>
        </p:txBody>
      </p:sp>
      <p:sp>
        <p:nvSpPr>
          <p:cNvPr id="12291" name="Rectangle 3"/>
          <p:cNvSpPr>
            <a:spLocks noGrp="1" noChangeArrowheads="1"/>
          </p:cNvSpPr>
          <p:nvPr>
            <p:ph idx="1"/>
          </p:nvPr>
        </p:nvSpPr>
        <p:spPr/>
        <p:txBody>
          <a:bodyPr>
            <a:normAutofit lnSpcReduction="10000"/>
          </a:bodyPr>
          <a:lstStyle/>
          <a:p>
            <a:r>
              <a:rPr lang="sk-SK" b="1" dirty="0" smtClean="0">
                <a:solidFill>
                  <a:schemeClr val="tx2"/>
                </a:solidFill>
              </a:rPr>
              <a:t>Link</a:t>
            </a:r>
          </a:p>
          <a:p>
            <a:pPr lvl="1"/>
            <a:r>
              <a:rPr lang="sk-SK" dirty="0" smtClean="0"/>
              <a:t>Rozhranie smerovača</a:t>
            </a:r>
          </a:p>
          <a:p>
            <a:r>
              <a:rPr lang="sk-SK" b="1" dirty="0" smtClean="0">
                <a:solidFill>
                  <a:schemeClr val="tx2"/>
                </a:solidFill>
              </a:rPr>
              <a:t>Link-state</a:t>
            </a:r>
          </a:p>
          <a:p>
            <a:pPr lvl="1"/>
            <a:r>
              <a:rPr lang="sk-SK" dirty="0" smtClean="0"/>
              <a:t>Vlastnosti rozhrania (IP adresa/maska, </a:t>
            </a:r>
            <a:r>
              <a:rPr lang="en-US" dirty="0" err="1" smtClean="0"/>
              <a:t>cena</a:t>
            </a:r>
            <a:r>
              <a:rPr lang="sk-SK" dirty="0" smtClean="0"/>
              <a:t>, </a:t>
            </a:r>
            <a:r>
              <a:rPr lang="en-US" dirty="0" smtClean="0"/>
              <a:t>s k</a:t>
            </a:r>
            <a:r>
              <a:rPr lang="sk-SK" dirty="0" smtClean="0"/>
              <a:t>ým nás spája)</a:t>
            </a:r>
          </a:p>
          <a:p>
            <a:r>
              <a:rPr lang="sk-SK" b="1" dirty="0" smtClean="0">
                <a:solidFill>
                  <a:schemeClr val="tx2"/>
                </a:solidFill>
              </a:rPr>
              <a:t>Router </a:t>
            </a:r>
            <a:r>
              <a:rPr lang="sk-SK" b="1" dirty="0" smtClean="0">
                <a:solidFill>
                  <a:schemeClr val="tx2"/>
                </a:solidFill>
              </a:rPr>
              <a:t>ID</a:t>
            </a:r>
          </a:p>
          <a:p>
            <a:pPr lvl="1"/>
            <a:r>
              <a:rPr lang="sk-SK" dirty="0" smtClean="0"/>
              <a:t>4B číslo jednoznačne identifikujúce router v autonómnom systéme</a:t>
            </a:r>
          </a:p>
          <a:p>
            <a:pPr lvl="1"/>
            <a:r>
              <a:rPr lang="sk-SK" dirty="0" smtClean="0"/>
              <a:t>Môže, ale nemusí zodpovedať nejakej jeho IP </a:t>
            </a:r>
            <a:r>
              <a:rPr lang="sk-SK" dirty="0" smtClean="0"/>
              <a:t>adrese</a:t>
            </a:r>
          </a:p>
          <a:p>
            <a:pPr>
              <a:defRPr/>
            </a:pPr>
            <a:r>
              <a:rPr lang="sk-SK" b="1" dirty="0">
                <a:solidFill>
                  <a:schemeClr val="tx2"/>
                </a:solidFill>
              </a:rPr>
              <a:t>Oblasť (area)</a:t>
            </a:r>
          </a:p>
          <a:p>
            <a:pPr lvl="1">
              <a:defRPr/>
            </a:pPr>
            <a:r>
              <a:rPr lang="sk-SK" dirty="0"/>
              <a:t>Množina sietí a smerovačov, ktorých poznajú vlastnú topológiu, ale ktoré nepoznajú topológiu zostávajúcej časti autonómneho systému</a:t>
            </a:r>
          </a:p>
          <a:p>
            <a:pPr lvl="1">
              <a:defRPr/>
            </a:pPr>
            <a:r>
              <a:rPr lang="sk-SK" dirty="0"/>
              <a:t>Oblasť je identifikovaná 4B číslom</a:t>
            </a:r>
          </a:p>
          <a:p>
            <a:pPr lvl="1">
              <a:defRPr/>
            </a:pPr>
            <a:r>
              <a:rPr lang="sk-SK" dirty="0"/>
              <a:t>Každá oblasť musí byť fyzicky spojená s oblasťou 0 (backbone)</a:t>
            </a:r>
          </a:p>
          <a:p>
            <a:pPr lvl="1">
              <a:defRPr/>
            </a:pPr>
            <a:r>
              <a:rPr lang="sk-SK" dirty="0"/>
              <a:t>Hranice oblastí sú </a:t>
            </a:r>
            <a:r>
              <a:rPr lang="sk-SK" dirty="0">
                <a:solidFill>
                  <a:schemeClr val="tx2"/>
                </a:solidFill>
              </a:rPr>
              <a:t>na smerovačoch </a:t>
            </a:r>
            <a:r>
              <a:rPr lang="sk-SK" dirty="0"/>
              <a:t>(nie na linkách</a:t>
            </a:r>
            <a:r>
              <a:rPr lang="sk-SK" dirty="0" smtClean="0"/>
              <a:t>!)</a:t>
            </a:r>
            <a:endParaRPr lang="sk-SK" dirty="0"/>
          </a:p>
        </p:txBody>
      </p:sp>
    </p:spTree>
    <p:extLst>
      <p:ext uri="{BB962C8B-B14F-4D97-AF65-F5344CB8AC3E}">
        <p14:creationId xmlns:p14="http://schemas.microsoft.com/office/powerpoint/2010/main" val="353444524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sk-SK" smtClean="0"/>
              <a:t>Pojmy v OSPF</a:t>
            </a:r>
          </a:p>
        </p:txBody>
      </p:sp>
      <p:sp>
        <p:nvSpPr>
          <p:cNvPr id="323587" name="Rectangle 3"/>
          <p:cNvSpPr>
            <a:spLocks noGrp="1" noChangeArrowheads="1"/>
          </p:cNvSpPr>
          <p:nvPr>
            <p:ph idx="1"/>
          </p:nvPr>
        </p:nvSpPr>
        <p:spPr/>
        <p:txBody>
          <a:bodyPr>
            <a:normAutofit/>
          </a:bodyPr>
          <a:lstStyle/>
          <a:p>
            <a:pPr>
              <a:defRPr/>
            </a:pPr>
            <a:r>
              <a:rPr lang="sk-SK" b="1" dirty="0" smtClean="0">
                <a:solidFill>
                  <a:schemeClr val="tx2"/>
                </a:solidFill>
              </a:rPr>
              <a:t>Area </a:t>
            </a:r>
            <a:r>
              <a:rPr lang="sk-SK" b="1" dirty="0" smtClean="0">
                <a:solidFill>
                  <a:schemeClr val="tx2"/>
                </a:solidFill>
              </a:rPr>
              <a:t>Border Router (ABR)</a:t>
            </a:r>
          </a:p>
          <a:p>
            <a:pPr lvl="1">
              <a:defRPr/>
            </a:pPr>
            <a:r>
              <a:rPr lang="sk-SK" dirty="0" smtClean="0"/>
              <a:t>Smerovač na rozhraní medzi viacerými oblasťami (má rozhrania vo viacerých oblastiach)</a:t>
            </a:r>
          </a:p>
          <a:p>
            <a:pPr lvl="1">
              <a:defRPr/>
            </a:pPr>
            <a:r>
              <a:rPr lang="sk-SK" dirty="0" smtClean="0"/>
              <a:t>V OSPF musí každý ABR byť členom oblasti 0 (chrbtice)</a:t>
            </a:r>
          </a:p>
          <a:p>
            <a:pPr lvl="1">
              <a:defRPr/>
            </a:pPr>
            <a:r>
              <a:rPr lang="sk-SK" dirty="0" smtClean="0"/>
              <a:t>ABR plní funkcie pre šírenie, filtrovanie a sumarizáciu informácií preposielaných medzi oblasťami</a:t>
            </a:r>
          </a:p>
          <a:p>
            <a:pPr>
              <a:defRPr/>
            </a:pPr>
            <a:r>
              <a:rPr lang="sk-SK" b="1" dirty="0" smtClean="0">
                <a:solidFill>
                  <a:schemeClr val="tx2"/>
                </a:solidFill>
              </a:rPr>
              <a:t>Autonomous System Boundary Router (ASBR)</a:t>
            </a:r>
          </a:p>
          <a:p>
            <a:pPr lvl="1">
              <a:defRPr/>
            </a:pPr>
            <a:r>
              <a:rPr lang="sk-SK" dirty="0" smtClean="0"/>
              <a:t>Smerovač na rozhraní medzi autonómnym systémom a vonkajším svetom</a:t>
            </a:r>
          </a:p>
          <a:p>
            <a:pPr lvl="1">
              <a:defRPr/>
            </a:pPr>
            <a:r>
              <a:rPr lang="sk-SK" dirty="0" smtClean="0"/>
              <a:t>ASBR plní funkcie pre import, filtrovanie a sumarizáciu informácií do OSPF zvonku autonómneho systému</a:t>
            </a:r>
            <a:endParaRPr lang="sk-SK" dirty="0"/>
          </a:p>
        </p:txBody>
      </p:sp>
    </p:spTree>
    <p:extLst>
      <p:ext uri="{BB962C8B-B14F-4D97-AF65-F5344CB8AC3E}">
        <p14:creationId xmlns:p14="http://schemas.microsoft.com/office/powerpoint/2010/main" val="417445382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sk-SK" smtClean="0"/>
              <a:t>Pojmy v OSPF</a:t>
            </a:r>
          </a:p>
        </p:txBody>
      </p:sp>
      <p:sp>
        <p:nvSpPr>
          <p:cNvPr id="325635" name="Rectangle 3"/>
          <p:cNvSpPr>
            <a:spLocks noGrp="1" noChangeArrowheads="1"/>
          </p:cNvSpPr>
          <p:nvPr>
            <p:ph idx="1"/>
          </p:nvPr>
        </p:nvSpPr>
        <p:spPr/>
        <p:txBody>
          <a:bodyPr>
            <a:normAutofit lnSpcReduction="10000"/>
          </a:bodyPr>
          <a:lstStyle/>
          <a:p>
            <a:pPr>
              <a:defRPr/>
            </a:pPr>
            <a:r>
              <a:rPr lang="sk-SK" b="1" dirty="0" smtClean="0">
                <a:solidFill>
                  <a:schemeClr val="tx2"/>
                </a:solidFill>
              </a:rPr>
              <a:t>Designated Router (DR)</a:t>
            </a:r>
          </a:p>
          <a:p>
            <a:pPr lvl="1">
              <a:defRPr/>
            </a:pPr>
            <a:r>
              <a:rPr lang="sk-SK" dirty="0" smtClean="0"/>
              <a:t>Smerovač na multiaccess segmente, ktorý je centrálnym bodom pre výmenu smerovacej informácie na segmente</a:t>
            </a:r>
          </a:p>
          <a:p>
            <a:pPr lvl="1">
              <a:defRPr/>
            </a:pPr>
            <a:r>
              <a:rPr lang="sk-SK" dirty="0" smtClean="0"/>
              <a:t>Jeden DR sa volí dynamicky pre každý multiaccess segment</a:t>
            </a:r>
          </a:p>
          <a:p>
            <a:pPr lvl="1">
              <a:defRPr/>
            </a:pPr>
            <a:r>
              <a:rPr lang="sk-SK" dirty="0" smtClean="0"/>
              <a:t>Ostatné smerovače sa synchronizujú voči DR a Backup DR, nesynchronizujú sa každý s každým – zjednodušuje to komunikáciu</a:t>
            </a:r>
            <a:endParaRPr lang="sk-SK" dirty="0" smtClean="0"/>
          </a:p>
          <a:p>
            <a:pPr>
              <a:defRPr/>
            </a:pPr>
            <a:r>
              <a:rPr lang="sk-SK" b="1" dirty="0" smtClean="0">
                <a:solidFill>
                  <a:schemeClr val="tx2"/>
                </a:solidFill>
              </a:rPr>
              <a:t>Backup Designated Router (BDR)</a:t>
            </a:r>
          </a:p>
          <a:p>
            <a:pPr lvl="1">
              <a:defRPr/>
            </a:pPr>
            <a:r>
              <a:rPr lang="sk-SK" dirty="0" smtClean="0"/>
              <a:t>Smerovač na multiaccess segmente, ktorý zálohuje činnosť DR a preberá jeho funkciu v prípade jeho výpadku</a:t>
            </a:r>
          </a:p>
          <a:p>
            <a:pPr lvl="1">
              <a:defRPr/>
            </a:pPr>
            <a:r>
              <a:rPr lang="sk-SK" dirty="0" smtClean="0"/>
              <a:t>Nemusí existovať</a:t>
            </a:r>
          </a:p>
          <a:p>
            <a:pPr>
              <a:defRPr/>
            </a:pPr>
            <a:r>
              <a:rPr lang="sk-SK" b="1" dirty="0" smtClean="0">
                <a:solidFill>
                  <a:schemeClr val="tx2"/>
                </a:solidFill>
              </a:rPr>
              <a:t>Link State Advertisement (LSA)</a:t>
            </a:r>
          </a:p>
          <a:p>
            <a:pPr lvl="1">
              <a:defRPr/>
            </a:pPr>
            <a:r>
              <a:rPr lang="sk-SK" dirty="0" smtClean="0"/>
              <a:t>Dátová štruktúra posielaná v paketoch OSPF protokolu, ktorá prenáša topologickú informáciu</a:t>
            </a:r>
          </a:p>
          <a:p>
            <a:pPr lvl="1">
              <a:defRPr/>
            </a:pPr>
            <a:r>
              <a:rPr lang="sk-SK" dirty="0" smtClean="0"/>
              <a:t>Každé LSA má svoju hlavičku, ktorá ho identifikuje, a informačné telo</a:t>
            </a:r>
          </a:p>
          <a:p>
            <a:pPr lvl="1">
              <a:defRPr/>
            </a:pPr>
            <a:r>
              <a:rPr lang="sk-SK" dirty="0" smtClean="0"/>
              <a:t>Nie je samostatný paket!</a:t>
            </a:r>
            <a:endParaRPr lang="sk-SK" dirty="0"/>
          </a:p>
        </p:txBody>
      </p:sp>
    </p:spTree>
    <p:extLst>
      <p:ext uri="{BB962C8B-B14F-4D97-AF65-F5344CB8AC3E}">
        <p14:creationId xmlns:p14="http://schemas.microsoft.com/office/powerpoint/2010/main" val="187668902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sk-SK" smtClean="0"/>
              <a:t>Pojmy v OSPF</a:t>
            </a:r>
          </a:p>
        </p:txBody>
      </p:sp>
      <p:sp>
        <p:nvSpPr>
          <p:cNvPr id="324611" name="Rectangle 3"/>
          <p:cNvSpPr>
            <a:spLocks noGrp="1" noChangeArrowheads="1"/>
          </p:cNvSpPr>
          <p:nvPr>
            <p:ph idx="1"/>
          </p:nvPr>
        </p:nvSpPr>
        <p:spPr/>
        <p:txBody>
          <a:bodyPr>
            <a:normAutofit lnSpcReduction="10000"/>
          </a:bodyPr>
          <a:lstStyle/>
          <a:p>
            <a:pPr>
              <a:defRPr/>
            </a:pPr>
            <a:r>
              <a:rPr lang="sk-SK" b="1" smtClean="0">
                <a:solidFill>
                  <a:schemeClr val="tx2"/>
                </a:solidFill>
              </a:rPr>
              <a:t>Neighborhood</a:t>
            </a:r>
          </a:p>
          <a:p>
            <a:pPr lvl="1">
              <a:defRPr/>
            </a:pPr>
            <a:r>
              <a:rPr lang="sk-SK" smtClean="0"/>
              <a:t>Komunikačný vzťah medzi dvojicou susediacich smerovačov</a:t>
            </a:r>
          </a:p>
          <a:p>
            <a:pPr lvl="1">
              <a:defRPr/>
            </a:pPr>
            <a:r>
              <a:rPr lang="sk-SK" smtClean="0"/>
              <a:t>Je vytvorený, ak sa oba smerovače zhodnú na hodnote povinných parametrov</a:t>
            </a:r>
          </a:p>
          <a:p>
            <a:pPr lvl="1">
              <a:defRPr/>
            </a:pPr>
            <a:r>
              <a:rPr lang="sk-SK" smtClean="0"/>
              <a:t>Cez neighborhood sa neprenáša smerovacia informácia, iba informácia o schopnosti vzájomne komunikovať</a:t>
            </a:r>
          </a:p>
          <a:p>
            <a:pPr lvl="1">
              <a:defRPr/>
            </a:pPr>
            <a:r>
              <a:rPr lang="sk-SK" smtClean="0"/>
              <a:t>Neighborhood je teda vytvorený medzi ktoroukoľvek vzájomne spojenou dvojicou správne nakonfigurovaných a pracujúcich OSPF routerov</a:t>
            </a:r>
          </a:p>
          <a:p>
            <a:pPr>
              <a:defRPr/>
            </a:pPr>
            <a:r>
              <a:rPr lang="sk-SK" b="1" smtClean="0">
                <a:solidFill>
                  <a:schemeClr val="tx2"/>
                </a:solidFill>
              </a:rPr>
              <a:t>Adjacency</a:t>
            </a:r>
          </a:p>
          <a:p>
            <a:pPr lvl="1">
              <a:defRPr/>
            </a:pPr>
            <a:r>
              <a:rPr lang="sk-SK" smtClean="0"/>
              <a:t>Komunikačný vzťah medzi dvojicou susediacich smerovačov</a:t>
            </a:r>
          </a:p>
          <a:p>
            <a:pPr lvl="1">
              <a:defRPr/>
            </a:pPr>
            <a:r>
              <a:rPr lang="sk-SK" smtClean="0"/>
              <a:t>Adjacency je užší komunikačný vzťah, ktorý umožňuje takto „spriateleným“ smerovačom vymieňať si samotnú smerovaciu informáciu</a:t>
            </a:r>
          </a:p>
          <a:p>
            <a:pPr lvl="1">
              <a:defRPr/>
            </a:pPr>
            <a:r>
              <a:rPr lang="sk-SK" smtClean="0"/>
              <a:t>Vytvára sa iba medzi vybranými smerovačmi</a:t>
            </a:r>
            <a:endParaRPr lang="sk-SK"/>
          </a:p>
        </p:txBody>
      </p:sp>
    </p:spTree>
    <p:extLst>
      <p:ext uri="{BB962C8B-B14F-4D97-AF65-F5344CB8AC3E}">
        <p14:creationId xmlns:p14="http://schemas.microsoft.com/office/powerpoint/2010/main" val="43958000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sk-SK" smtClean="0"/>
              <a:t>Pakety v OSPF</a:t>
            </a:r>
          </a:p>
        </p:txBody>
      </p:sp>
      <p:sp>
        <p:nvSpPr>
          <p:cNvPr id="16387" name="Rectangle 3"/>
          <p:cNvSpPr>
            <a:spLocks noGrp="1" noChangeArrowheads="1"/>
          </p:cNvSpPr>
          <p:nvPr>
            <p:ph idx="1"/>
          </p:nvPr>
        </p:nvSpPr>
        <p:spPr/>
        <p:txBody>
          <a:bodyPr/>
          <a:lstStyle/>
          <a:p>
            <a:r>
              <a:rPr lang="sk-SK" dirty="0" smtClean="0"/>
              <a:t>OSPF má 5 základných druhov paketov</a:t>
            </a:r>
          </a:p>
          <a:p>
            <a:r>
              <a:rPr lang="sk-SK" b="1" dirty="0" smtClean="0">
                <a:solidFill>
                  <a:schemeClr val="tx2"/>
                </a:solidFill>
              </a:rPr>
              <a:t>Hello paket</a:t>
            </a:r>
          </a:p>
          <a:p>
            <a:pPr lvl="1"/>
            <a:r>
              <a:rPr lang="sk-SK" dirty="0" smtClean="0"/>
              <a:t>Slúži na objavenie a udržiavanie neighborhood vzťahov so susednými smerovačmi a na voľbu DR/BDR</a:t>
            </a:r>
          </a:p>
          <a:p>
            <a:pPr lvl="1"/>
            <a:r>
              <a:rPr lang="sk-SK" dirty="0" smtClean="0"/>
              <a:t>Prenáša informácie, ktoré musia medzi dvojicou susediacich routerov spĺňať isté kritériá</a:t>
            </a:r>
          </a:p>
          <a:p>
            <a:pPr lvl="1"/>
            <a:r>
              <a:rPr lang="sk-SK" dirty="0" smtClean="0"/>
              <a:t>Hello paket sa posiela každých</a:t>
            </a:r>
          </a:p>
          <a:p>
            <a:pPr lvl="2"/>
            <a:r>
              <a:rPr lang="sk-SK" dirty="0" smtClean="0"/>
              <a:t>10 sekúnd na sieťach typu broadcast a Point-to-Point</a:t>
            </a:r>
          </a:p>
          <a:p>
            <a:pPr lvl="2"/>
            <a:r>
              <a:rPr lang="en-US" dirty="0" smtClean="0"/>
              <a:t>3</a:t>
            </a:r>
            <a:r>
              <a:rPr lang="sk-SK" dirty="0" smtClean="0"/>
              <a:t>0 sekúnd na sieťach typu NBMA a Point-to-Multipoint</a:t>
            </a:r>
          </a:p>
          <a:p>
            <a:pPr lvl="1"/>
            <a:r>
              <a:rPr lang="sk-SK" dirty="0" smtClean="0"/>
              <a:t>Dead interval je implicitne vždy 4-krát väčší ako Hello </a:t>
            </a:r>
            <a:r>
              <a:rPr lang="sk-SK" dirty="0" smtClean="0"/>
              <a:t>interval</a:t>
            </a:r>
          </a:p>
          <a:p>
            <a:pPr lvl="1"/>
            <a:r>
              <a:rPr lang="sk-SK" dirty="0" smtClean="0"/>
              <a:t>V OSPF musia časovače byť zhodné medzi všetkými susedmi na spoločnej sieti, inak sa nebudú v OSPF vidieť</a:t>
            </a:r>
            <a:endParaRPr lang="sk-SK" dirty="0" smtClean="0"/>
          </a:p>
        </p:txBody>
      </p:sp>
    </p:spTree>
    <p:extLst>
      <p:ext uri="{BB962C8B-B14F-4D97-AF65-F5344CB8AC3E}">
        <p14:creationId xmlns:p14="http://schemas.microsoft.com/office/powerpoint/2010/main" val="272575141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sk-SK" smtClean="0"/>
              <a:t>Pakety v OSPF</a:t>
            </a:r>
          </a:p>
        </p:txBody>
      </p:sp>
      <p:sp>
        <p:nvSpPr>
          <p:cNvPr id="17411" name="Rectangle 3"/>
          <p:cNvSpPr>
            <a:spLocks noGrp="1" noChangeArrowheads="1"/>
          </p:cNvSpPr>
          <p:nvPr>
            <p:ph idx="1"/>
          </p:nvPr>
        </p:nvSpPr>
        <p:spPr/>
        <p:txBody>
          <a:bodyPr/>
          <a:lstStyle/>
          <a:p>
            <a:r>
              <a:rPr lang="sk-SK" b="1" dirty="0" smtClean="0">
                <a:solidFill>
                  <a:schemeClr val="tx2"/>
                </a:solidFill>
              </a:rPr>
              <a:t>Database Description Packet </a:t>
            </a:r>
            <a:r>
              <a:rPr lang="sk-SK" dirty="0" smtClean="0"/>
              <a:t>(DDP alebo DBD)</a:t>
            </a:r>
          </a:p>
          <a:p>
            <a:pPr lvl="1"/>
            <a:r>
              <a:rPr lang="sk-SK" dirty="0" smtClean="0"/>
              <a:t>Paket sa používa pri úvodnej synchronizácii topologických databáz medzi dvojicou routerov</a:t>
            </a:r>
          </a:p>
          <a:p>
            <a:pPr lvl="1"/>
            <a:r>
              <a:rPr lang="sk-SK" dirty="0" smtClean="0"/>
              <a:t>Prenáša len „titulky“, „nadpisy“ jednotlivých položiek, nie kompletnú smerovaciu informáciu</a:t>
            </a:r>
          </a:p>
          <a:p>
            <a:pPr lvl="1"/>
            <a:r>
              <a:rPr lang="sk-SK" dirty="0" smtClean="0"/>
              <a:t>DBD paketmi komunikujú routery vo fáze synchronizácie topologických databáz, kedy si vytvárajú zoznam položiek, ktoré sú </a:t>
            </a:r>
            <a:r>
              <a:rPr lang="sk-SK" dirty="0" smtClean="0"/>
              <a:t>u suseda </a:t>
            </a:r>
            <a:r>
              <a:rPr lang="sk-SK" dirty="0" smtClean="0"/>
              <a:t>novšie, resp. ktoré aktuálny router vôbec nemá</a:t>
            </a:r>
          </a:p>
        </p:txBody>
      </p:sp>
    </p:spTree>
    <p:extLst>
      <p:ext uri="{BB962C8B-B14F-4D97-AF65-F5344CB8AC3E}">
        <p14:creationId xmlns:p14="http://schemas.microsoft.com/office/powerpoint/2010/main" val="98623922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sk-SK" smtClean="0"/>
              <a:t>Pakety v OSPF</a:t>
            </a:r>
          </a:p>
        </p:txBody>
      </p:sp>
      <p:sp>
        <p:nvSpPr>
          <p:cNvPr id="18435" name="Rectangle 3"/>
          <p:cNvSpPr>
            <a:spLocks noGrp="1" noChangeArrowheads="1"/>
          </p:cNvSpPr>
          <p:nvPr>
            <p:ph idx="1"/>
          </p:nvPr>
        </p:nvSpPr>
        <p:spPr/>
        <p:txBody>
          <a:bodyPr/>
          <a:lstStyle/>
          <a:p>
            <a:r>
              <a:rPr lang="sk-SK" b="1" smtClean="0">
                <a:solidFill>
                  <a:schemeClr val="tx2"/>
                </a:solidFill>
              </a:rPr>
              <a:t>Link State Request</a:t>
            </a:r>
            <a:r>
              <a:rPr lang="sk-SK" smtClean="0">
                <a:solidFill>
                  <a:schemeClr val="tx2"/>
                </a:solidFill>
              </a:rPr>
              <a:t> </a:t>
            </a:r>
            <a:r>
              <a:rPr lang="sk-SK" smtClean="0"/>
              <a:t>(LSR)</a:t>
            </a:r>
          </a:p>
          <a:p>
            <a:pPr lvl="1"/>
            <a:r>
              <a:rPr lang="sk-SK" smtClean="0"/>
              <a:t>Pomocou LSR si router vyžiada konkrétnu položku topologickej databázy od suseda</a:t>
            </a:r>
          </a:p>
          <a:p>
            <a:pPr lvl="1"/>
            <a:r>
              <a:rPr lang="sk-SK" smtClean="0"/>
              <a:t>Obsahuje záhlavie požadovaného LSA (databázový kľúč)</a:t>
            </a:r>
          </a:p>
          <a:p>
            <a:r>
              <a:rPr lang="sk-SK" b="1" smtClean="0">
                <a:solidFill>
                  <a:schemeClr val="tx2"/>
                </a:solidFill>
              </a:rPr>
              <a:t>Link State Update</a:t>
            </a:r>
            <a:r>
              <a:rPr lang="sk-SK" smtClean="0"/>
              <a:t> (LSU)</a:t>
            </a:r>
          </a:p>
          <a:p>
            <a:pPr lvl="1"/>
            <a:r>
              <a:rPr lang="sk-SK" smtClean="0"/>
              <a:t>Prostredníctvom LSU sa prenáša samot</a:t>
            </a:r>
            <a:r>
              <a:rPr lang="en-US" smtClean="0"/>
              <a:t>n</a:t>
            </a:r>
            <a:r>
              <a:rPr lang="sk-SK" smtClean="0"/>
              <a:t>á topologická informácia</a:t>
            </a:r>
          </a:p>
          <a:p>
            <a:pPr lvl="1"/>
            <a:r>
              <a:rPr lang="sk-SK" smtClean="0"/>
              <a:t>Topologická informácia je vo vnútri LSU obsiahnutá ako jedna alebo niekoľko LSA položiek</a:t>
            </a:r>
          </a:p>
          <a:p>
            <a:r>
              <a:rPr lang="sk-SK" b="1" smtClean="0">
                <a:solidFill>
                  <a:schemeClr val="tx2"/>
                </a:solidFill>
              </a:rPr>
              <a:t>Link State Acknowledgement</a:t>
            </a:r>
            <a:r>
              <a:rPr lang="sk-SK" smtClean="0"/>
              <a:t> (LSAck)</a:t>
            </a:r>
          </a:p>
          <a:p>
            <a:pPr lvl="1"/>
            <a:r>
              <a:rPr lang="sk-SK" smtClean="0"/>
              <a:t>Slúži na potvrdenie úspešného prijatia konkrétneho LSA</a:t>
            </a:r>
          </a:p>
          <a:p>
            <a:pPr lvl="1"/>
            <a:r>
              <a:rPr lang="sk-SK" smtClean="0"/>
              <a:t>V jednom LSAck môže byť potvrdených mnoho LSA</a:t>
            </a:r>
          </a:p>
        </p:txBody>
      </p:sp>
    </p:spTree>
    <p:extLst>
      <p:ext uri="{BB962C8B-B14F-4D97-AF65-F5344CB8AC3E}">
        <p14:creationId xmlns:p14="http://schemas.microsoft.com/office/powerpoint/2010/main" val="230554108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sk-SK" sz="2800" smtClean="0"/>
              <a:t>Činnosť OSPF – od štartu po stabilný stav</a:t>
            </a:r>
          </a:p>
        </p:txBody>
      </p:sp>
      <p:sp>
        <p:nvSpPr>
          <p:cNvPr id="19459" name="Rectangle 3"/>
          <p:cNvSpPr>
            <a:spLocks noGrp="1" noChangeArrowheads="1"/>
          </p:cNvSpPr>
          <p:nvPr>
            <p:ph idx="1"/>
          </p:nvPr>
        </p:nvSpPr>
        <p:spPr/>
        <p:txBody>
          <a:bodyPr/>
          <a:lstStyle/>
          <a:p>
            <a:pPr marL="457200" indent="-457200"/>
            <a:r>
              <a:rPr lang="sk-SK" smtClean="0"/>
              <a:t>Rozbeh OSPF je možné rozdeliť do 5 krokov</a:t>
            </a:r>
          </a:p>
          <a:p>
            <a:pPr marL="915988" lvl="1" indent="-915988">
              <a:buFont typeface="Wingdings" pitchFamily="2" charset="2"/>
              <a:buAutoNum type="arabicPeriod"/>
            </a:pPr>
            <a:r>
              <a:rPr lang="sk-SK" smtClean="0"/>
              <a:t>Lokalizovanie susedov a vytvorenie komunikačných vzťahov</a:t>
            </a:r>
          </a:p>
          <a:p>
            <a:pPr marL="915988" lvl="1" indent="-915988">
              <a:buFont typeface="Wingdings" pitchFamily="2" charset="2"/>
              <a:buAutoNum type="arabicPeriod"/>
            </a:pPr>
            <a:r>
              <a:rPr lang="sk-SK" smtClean="0"/>
              <a:t>Voľba DR/BDR, pokiaľ je to primerané</a:t>
            </a:r>
          </a:p>
          <a:p>
            <a:pPr marL="915988" lvl="1" indent="-915988">
              <a:buFont typeface="Wingdings" pitchFamily="2" charset="2"/>
              <a:buAutoNum type="arabicPeriod"/>
            </a:pPr>
            <a:r>
              <a:rPr lang="sk-SK" smtClean="0"/>
              <a:t>Synchronizácia topologických databáz</a:t>
            </a:r>
          </a:p>
          <a:p>
            <a:pPr marL="915988" lvl="1" indent="-915988">
              <a:buFont typeface="Wingdings" pitchFamily="2" charset="2"/>
              <a:buAutoNum type="arabicPeriod"/>
            </a:pPr>
            <a:r>
              <a:rPr lang="sk-SK" smtClean="0"/>
              <a:t>Výpočet stromu najkratších ciest a naplnenie smerovacej tabuľky</a:t>
            </a:r>
          </a:p>
          <a:p>
            <a:pPr marL="915988" lvl="1" indent="-915988">
              <a:buFont typeface="Wingdings" pitchFamily="2" charset="2"/>
              <a:buAutoNum type="arabicPeriod"/>
            </a:pPr>
            <a:r>
              <a:rPr lang="sk-SK" smtClean="0"/>
              <a:t>Udržiavanie aktuálneho stavu smerovacej databázy</a:t>
            </a:r>
          </a:p>
        </p:txBody>
      </p:sp>
    </p:spTree>
    <p:extLst>
      <p:ext uri="{BB962C8B-B14F-4D97-AF65-F5344CB8AC3E}">
        <p14:creationId xmlns:p14="http://schemas.microsoft.com/office/powerpoint/2010/main" val="277257171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normAutofit fontScale="90000"/>
          </a:bodyPr>
          <a:lstStyle/>
          <a:p>
            <a:r>
              <a:rPr lang="sk-SK" smtClean="0"/>
              <a:t>Krok 1 – Lokalizácia susedov a vytvorenie komunikačných vzťahov</a:t>
            </a:r>
            <a:endParaRPr lang="sk-SK"/>
          </a:p>
        </p:txBody>
      </p:sp>
      <p:sp>
        <p:nvSpPr>
          <p:cNvPr id="330755" name="Rectangle 3"/>
          <p:cNvSpPr>
            <a:spLocks noGrp="1" noChangeArrowheads="1"/>
          </p:cNvSpPr>
          <p:nvPr>
            <p:ph idx="1"/>
          </p:nvPr>
        </p:nvSpPr>
        <p:spPr/>
        <p:txBody>
          <a:bodyPr>
            <a:normAutofit fontScale="92500" lnSpcReduction="10000"/>
          </a:bodyPr>
          <a:lstStyle/>
          <a:p>
            <a:r>
              <a:rPr lang="sk-SK" smtClean="0"/>
              <a:t>Susedia sa objavujú navzájom pomocou Hello paketov, ktoré sú buď posielané na adresu 224.0.0.5 alebo na konkrétneho suseda</a:t>
            </a:r>
          </a:p>
          <a:p>
            <a:r>
              <a:rPr lang="sk-SK" smtClean="0"/>
              <a:t>Routery skontrolujú parametre prijatého  Hello paketu. Ak vyhovujú požadovaným kritériám, routery sa považujú za susedov (neighbors)</a:t>
            </a:r>
          </a:p>
          <a:p>
            <a:r>
              <a:rPr lang="sk-SK" smtClean="0"/>
              <a:t>Parametre, ktoré sa musia zhodovať:</a:t>
            </a:r>
          </a:p>
          <a:p>
            <a:pPr lvl="1"/>
            <a:r>
              <a:rPr lang="sk-SK" smtClean="0"/>
              <a:t>Spoločná sieť a maska</a:t>
            </a:r>
          </a:p>
          <a:p>
            <a:pPr lvl="1"/>
            <a:r>
              <a:rPr lang="sk-SK" smtClean="0"/>
              <a:t>Číslo oblasti a jej typ</a:t>
            </a:r>
          </a:p>
          <a:p>
            <a:pPr lvl="1"/>
            <a:r>
              <a:rPr lang="sk-SK" smtClean="0"/>
              <a:t>Autentifikácia</a:t>
            </a:r>
          </a:p>
          <a:p>
            <a:pPr lvl="1"/>
            <a:r>
              <a:rPr lang="sk-SK" smtClean="0"/>
              <a:t>Hello a Dead Interval</a:t>
            </a:r>
          </a:p>
          <a:p>
            <a:r>
              <a:rPr lang="sk-SK" smtClean="0"/>
              <a:t>Pokiaľ sú na sieti zvolení DR/BDR, ich IP adresy budú v Hello paketoch uvedené a s nimi bude potrebné nadviazať adjacency</a:t>
            </a:r>
          </a:p>
          <a:p>
            <a:r>
              <a:rPr lang="sk-SK" smtClean="0"/>
              <a:t>Ak na sieti nie sú podľa prijatých Hello paketov zvolení DR/BDR, a typ siete si ich vyžaduje, nasleduje fáza voľby DR/BDR smerovačov</a:t>
            </a:r>
            <a:endParaRPr lang="sk-SK"/>
          </a:p>
        </p:txBody>
      </p:sp>
    </p:spTree>
    <p:extLst>
      <p:ext uri="{BB962C8B-B14F-4D97-AF65-F5344CB8AC3E}">
        <p14:creationId xmlns:p14="http://schemas.microsoft.com/office/powerpoint/2010/main" val="273564281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Smerovacie protokoly typu distance-vector</a:t>
            </a:r>
            <a:endParaRPr lang="sk-SK" dirty="0"/>
          </a:p>
        </p:txBody>
      </p:sp>
      <p:sp>
        <p:nvSpPr>
          <p:cNvPr id="3" name="Content Placeholder 2"/>
          <p:cNvSpPr>
            <a:spLocks noGrp="1"/>
          </p:cNvSpPr>
          <p:nvPr>
            <p:ph idx="1"/>
          </p:nvPr>
        </p:nvSpPr>
        <p:spPr/>
        <p:txBody>
          <a:bodyPr>
            <a:normAutofit lnSpcReduction="10000"/>
          </a:bodyPr>
          <a:lstStyle/>
          <a:p>
            <a:r>
              <a:rPr lang="sk-SK" dirty="0" smtClean="0"/>
              <a:t>Distance-vector protokoly pracujú na báze „povery“</a:t>
            </a:r>
          </a:p>
          <a:p>
            <a:pPr lvl="1"/>
            <a:r>
              <a:rPr lang="sk-SK" dirty="0" smtClean="0"/>
              <a:t>Smerovače sa informujú len o cieľových sieťach, ktoré poznajú, a ich vzdialenostiach do týchto sietí, avšak táto znalosť nemusí vyjadrovať pravdivý, skutočný a okamžitý stav</a:t>
            </a:r>
          </a:p>
          <a:p>
            <a:pPr lvl="1"/>
            <a:r>
              <a:rPr lang="sk-SK" dirty="0" smtClean="0"/>
              <a:t>Správy DV protokolov obsahujú pole (vektor) položiek tvaru </a:t>
            </a:r>
            <a:r>
              <a:rPr lang="en-US" dirty="0" smtClean="0"/>
              <a:t>&lt;</a:t>
            </a:r>
            <a:r>
              <a:rPr lang="sk-SK" dirty="0" smtClean="0"/>
              <a:t>Sieť, Vzdialenosť</a:t>
            </a:r>
            <a:r>
              <a:rPr lang="en-US" dirty="0" smtClean="0"/>
              <a:t>&gt;</a:t>
            </a:r>
            <a:r>
              <a:rPr lang="sk-SK" dirty="0" smtClean="0"/>
              <a:t> (prípadne i ďalšie, pre základný princíp DV protokolov nepodstatné atribúty)</a:t>
            </a:r>
          </a:p>
          <a:p>
            <a:pPr lvl="1"/>
            <a:r>
              <a:rPr lang="sk-SK" dirty="0" smtClean="0"/>
              <a:t>Informácie sú veľmi jednoduché a ľahko spracovateľné, nevyžadujú množstvo pamäte ani veľký výpočtový výkon</a:t>
            </a:r>
          </a:p>
          <a:p>
            <a:pPr lvl="1"/>
            <a:r>
              <a:rPr lang="sk-SK" dirty="0" smtClean="0"/>
              <a:t>Elementárna konfigurácia DV protokolov a základné porozumenie ich princípu činnosti nie sú ťažké</a:t>
            </a:r>
          </a:p>
          <a:p>
            <a:pPr lvl="1"/>
            <a:r>
              <a:rPr lang="sk-SK" dirty="0" smtClean="0"/>
              <a:t>Zo správ DV protokolu nemožno určiť topológiu siete – žiaden smerovač presne nevie, koľko smerovačov sa v sieti nachádza, ani nepozná, ako sú navzájom prepojené</a:t>
            </a:r>
          </a:p>
          <a:p>
            <a:pPr lvl="1"/>
            <a:r>
              <a:rPr lang="sk-SK" dirty="0" smtClean="0"/>
              <a:t>Neznalosť topológie a nutnosť slepo dôverovať informácii, ktorá prichádza od suseda, vedie k vzniku prechodných smerovacích slučiek a pomalej konvergencii</a:t>
            </a:r>
            <a:endParaRPr lang="sk-SK" dirty="0"/>
          </a:p>
        </p:txBody>
      </p:sp>
    </p:spTree>
    <p:extLst>
      <p:ext uri="{BB962C8B-B14F-4D97-AF65-F5344CB8AC3E}">
        <p14:creationId xmlns:p14="http://schemas.microsoft.com/office/powerpoint/2010/main" val="3135561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sk-SK" smtClean="0"/>
              <a:t>Krok 2 – Voľba DR/BDR</a:t>
            </a:r>
          </a:p>
        </p:txBody>
      </p:sp>
      <p:sp>
        <p:nvSpPr>
          <p:cNvPr id="332803" name="Rectangle 3"/>
          <p:cNvSpPr>
            <a:spLocks noGrp="1" noChangeArrowheads="1"/>
          </p:cNvSpPr>
          <p:nvPr>
            <p:ph idx="1"/>
          </p:nvPr>
        </p:nvSpPr>
        <p:spPr/>
        <p:txBody>
          <a:bodyPr>
            <a:normAutofit fontScale="92500" lnSpcReduction="10000"/>
          </a:bodyPr>
          <a:lstStyle/>
          <a:p>
            <a:pPr>
              <a:defRPr/>
            </a:pPr>
            <a:r>
              <a:rPr lang="sk-SK" smtClean="0"/>
              <a:t>DR a BDR router je potrebné zvoliť na každom multiaccess segmente</a:t>
            </a:r>
          </a:p>
          <a:p>
            <a:pPr>
              <a:defRPr/>
            </a:pPr>
            <a:r>
              <a:rPr lang="sk-SK" smtClean="0"/>
              <a:t>Každý OSPF router má pre každý multiaccess segment (každé rozhranie) nezávisle konfigurovateľnú prioritu od 0 po 255</a:t>
            </a:r>
          </a:p>
          <a:p>
            <a:pPr>
              <a:defRPr/>
            </a:pPr>
            <a:r>
              <a:rPr lang="sk-SK" smtClean="0"/>
              <a:t>Pri výbere platí:</a:t>
            </a:r>
          </a:p>
          <a:p>
            <a:pPr lvl="1">
              <a:defRPr/>
            </a:pPr>
            <a:r>
              <a:rPr lang="sk-SK" smtClean="0"/>
              <a:t>Smerovač s prioritou 0 sa nezúčastňuje volieb</a:t>
            </a:r>
          </a:p>
          <a:p>
            <a:pPr lvl="1">
              <a:defRPr/>
            </a:pPr>
            <a:r>
              <a:rPr lang="sk-SK" smtClean="0"/>
              <a:t>Smerovač s najvyššou prioritou na segmente sa stáva DR</a:t>
            </a:r>
          </a:p>
          <a:p>
            <a:pPr lvl="1">
              <a:defRPr/>
            </a:pPr>
            <a:r>
              <a:rPr lang="sk-SK" smtClean="0"/>
              <a:t>Smerovač s druhou najvyššou prioritou na segmente je BDR</a:t>
            </a:r>
          </a:p>
          <a:p>
            <a:pPr lvl="1">
              <a:defRPr/>
            </a:pPr>
            <a:r>
              <a:rPr lang="sk-SK" smtClean="0"/>
              <a:t>Pokiaľ nie je možné na základe priorít rozhodnúť, použije sa RID</a:t>
            </a:r>
          </a:p>
          <a:p>
            <a:pPr>
              <a:defRPr/>
            </a:pPr>
            <a:r>
              <a:rPr lang="sk-SK" smtClean="0"/>
              <a:t>Pred voľbou DR/BDR router čaká tzv. Wait interval, ktorý je zhodný s Dead intervalom – kvôli kumulácii dostatočného počtu Hello paketov a vyčkaniu na štart routerov na segmente</a:t>
            </a:r>
          </a:p>
          <a:p>
            <a:pPr>
              <a:defRPr/>
            </a:pPr>
            <a:r>
              <a:rPr lang="sk-SK" smtClean="0"/>
              <a:t>Voľba DR/BDR je nepreemptívna: raz zvolený DR/BDR zostáva vo svojej funkcii, až kým nepreruší svoju činnosť</a:t>
            </a:r>
            <a:endParaRPr lang="sk-SK"/>
          </a:p>
        </p:txBody>
      </p:sp>
    </p:spTree>
    <p:extLst>
      <p:ext uri="{BB962C8B-B14F-4D97-AF65-F5344CB8AC3E}">
        <p14:creationId xmlns:p14="http://schemas.microsoft.com/office/powerpoint/2010/main" val="179415203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sk-SK" smtClean="0"/>
              <a:t>Krok 2 – Voľba DR/BDR</a:t>
            </a:r>
          </a:p>
        </p:txBody>
      </p:sp>
      <p:pic>
        <p:nvPicPr>
          <p:cNvPr id="22531" name="Picture 3"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3" y="1517650"/>
            <a:ext cx="7618412"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786985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normAutofit fontScale="90000"/>
          </a:bodyPr>
          <a:lstStyle/>
          <a:p>
            <a:pPr>
              <a:defRPr/>
            </a:pPr>
            <a:r>
              <a:rPr lang="sk-SK" smtClean="0"/>
              <a:t>Krok 3 – Synchronizácia topologických databáz</a:t>
            </a:r>
            <a:endParaRPr lang="sk-SK"/>
          </a:p>
        </p:txBody>
      </p:sp>
      <p:sp>
        <p:nvSpPr>
          <p:cNvPr id="23555" name="Rectangle 3"/>
          <p:cNvSpPr>
            <a:spLocks noGrp="1" noChangeArrowheads="1"/>
          </p:cNvSpPr>
          <p:nvPr>
            <p:ph idx="1"/>
          </p:nvPr>
        </p:nvSpPr>
        <p:spPr/>
        <p:txBody>
          <a:bodyPr/>
          <a:lstStyle/>
          <a:p>
            <a:r>
              <a:rPr lang="sk-SK" smtClean="0"/>
              <a:t>Každá dvojica routerov prechádza pri vytváraní komunikačného vzťahu niekoľkými fázami</a:t>
            </a:r>
          </a:p>
          <a:p>
            <a:r>
              <a:rPr lang="sk-SK" smtClean="0"/>
              <a:t>Fáza </a:t>
            </a:r>
            <a:r>
              <a:rPr lang="sk-SK" b="1" smtClean="0">
                <a:solidFill>
                  <a:schemeClr val="tx2"/>
                </a:solidFill>
              </a:rPr>
              <a:t>Down</a:t>
            </a:r>
            <a:r>
              <a:rPr lang="sk-SK" smtClean="0"/>
              <a:t>:</a:t>
            </a:r>
          </a:p>
          <a:p>
            <a:pPr lvl="1"/>
            <a:r>
              <a:rPr lang="sk-SK" smtClean="0"/>
              <a:t>Štartovací stav. Od konkrétneho suseda sme zatiaľ nedostali žiaden Hello paket. My posielame Hello pakety.</a:t>
            </a:r>
          </a:p>
          <a:p>
            <a:r>
              <a:rPr lang="sk-SK" smtClean="0"/>
              <a:t>Fáza </a:t>
            </a:r>
            <a:r>
              <a:rPr lang="sk-SK" b="1" smtClean="0">
                <a:solidFill>
                  <a:schemeClr val="tx2"/>
                </a:solidFill>
              </a:rPr>
              <a:t>Attempt</a:t>
            </a:r>
            <a:r>
              <a:rPr lang="sk-SK" smtClean="0"/>
              <a:t>:</a:t>
            </a:r>
          </a:p>
          <a:p>
            <a:pPr lvl="1"/>
            <a:r>
              <a:rPr lang="sk-SK" smtClean="0"/>
              <a:t>Platí len na NBMA sieťach. Od konkrétneho suseda sme zatiaľ nedostali žiaden Hello paket. My posielame Hello pakety adresne na tohto suseda.</a:t>
            </a:r>
          </a:p>
          <a:p>
            <a:r>
              <a:rPr lang="sk-SK" smtClean="0"/>
              <a:t>Fáza </a:t>
            </a:r>
            <a:r>
              <a:rPr lang="sk-SK" b="1" smtClean="0">
                <a:solidFill>
                  <a:schemeClr val="tx2"/>
                </a:solidFill>
              </a:rPr>
              <a:t>Init</a:t>
            </a:r>
            <a:r>
              <a:rPr lang="sk-SK" smtClean="0"/>
              <a:t>:</a:t>
            </a:r>
          </a:p>
          <a:p>
            <a:pPr lvl="1"/>
            <a:r>
              <a:rPr lang="sk-SK" smtClean="0"/>
              <a:t>Od suseda sme dostali Hello paket a informácie v ňom spĺňajú kritériá. Nevidíme však svoje vlastné RID v tomto Hello pakete.</a:t>
            </a:r>
          </a:p>
        </p:txBody>
      </p:sp>
    </p:spTree>
    <p:extLst>
      <p:ext uri="{BB962C8B-B14F-4D97-AF65-F5344CB8AC3E}">
        <p14:creationId xmlns:p14="http://schemas.microsoft.com/office/powerpoint/2010/main" val="1568128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normAutofit fontScale="90000"/>
          </a:bodyPr>
          <a:lstStyle/>
          <a:p>
            <a:pPr>
              <a:defRPr/>
            </a:pPr>
            <a:r>
              <a:rPr lang="sk-SK" smtClean="0"/>
              <a:t>Krok 3 – Synchronizácia topologických databáz</a:t>
            </a:r>
            <a:endParaRPr lang="sk-SK"/>
          </a:p>
        </p:txBody>
      </p:sp>
      <p:sp>
        <p:nvSpPr>
          <p:cNvPr id="335875" name="Rectangle 3"/>
          <p:cNvSpPr>
            <a:spLocks noGrp="1" noChangeArrowheads="1"/>
          </p:cNvSpPr>
          <p:nvPr>
            <p:ph idx="1"/>
          </p:nvPr>
        </p:nvSpPr>
        <p:spPr/>
        <p:txBody>
          <a:bodyPr>
            <a:normAutofit/>
          </a:bodyPr>
          <a:lstStyle/>
          <a:p>
            <a:pPr>
              <a:defRPr/>
            </a:pPr>
            <a:r>
              <a:rPr lang="sk-SK" smtClean="0"/>
              <a:t>Fáza </a:t>
            </a:r>
            <a:r>
              <a:rPr lang="sk-SK" b="1" smtClean="0">
                <a:solidFill>
                  <a:schemeClr val="tx2"/>
                </a:solidFill>
              </a:rPr>
              <a:t>2-Way</a:t>
            </a:r>
            <a:r>
              <a:rPr lang="sk-SK" b="1" smtClean="0"/>
              <a:t>:</a:t>
            </a:r>
          </a:p>
          <a:p>
            <a:pPr lvl="1">
              <a:defRPr/>
            </a:pPr>
            <a:r>
              <a:rPr lang="sk-SK" smtClean="0"/>
              <a:t>Od suseda sme dostali Hello paket a informácie v ňom spĺňajú kritériá, naviac v ňom vidíme vlastné RID.</a:t>
            </a:r>
          </a:p>
          <a:p>
            <a:pPr>
              <a:defRPr/>
            </a:pPr>
            <a:r>
              <a:rPr lang="sk-SK" smtClean="0"/>
              <a:t>Týmito fázami prejdú všetky susedské routery a tieto fázy zodpovedajú kroku 1 a prípadne 2</a:t>
            </a:r>
          </a:p>
          <a:p>
            <a:pPr>
              <a:defRPr/>
            </a:pPr>
            <a:r>
              <a:rPr lang="sk-SK" smtClean="0"/>
              <a:t>Vo fáze 2-Way sú splnené podmienky na možnosť obojsmernej komunikácie medzi dvojicou routerov</a:t>
            </a:r>
          </a:p>
          <a:p>
            <a:pPr>
              <a:defRPr/>
            </a:pPr>
            <a:r>
              <a:rPr lang="sk-SK" smtClean="0"/>
              <a:t>Bežní susedia zostávajú vo fáze 2-Way a v dialógu nepokračujú – žiadna výmena topologickej informácie</a:t>
            </a:r>
          </a:p>
          <a:p>
            <a:pPr>
              <a:defRPr/>
            </a:pPr>
            <a:r>
              <a:rPr lang="sk-SK" smtClean="0"/>
              <a:t>Do ďalších fáz pokračujú len tie dvojice routerov, ktoré sú buď spojené typom siete, kde sa DR/BDR nevolí, alebo ak aspoň jeden z tejto dvojice je DR/BDR</a:t>
            </a:r>
          </a:p>
          <a:p>
            <a:pPr lvl="1">
              <a:defRPr/>
            </a:pPr>
            <a:r>
              <a:rPr lang="sk-SK" smtClean="0"/>
              <a:t>Dialóg, ktorý vedú v týchto ďalších fázach, sa nazýva adjacency</a:t>
            </a:r>
            <a:endParaRPr lang="sk-SK"/>
          </a:p>
        </p:txBody>
      </p:sp>
    </p:spTree>
    <p:extLst>
      <p:ext uri="{BB962C8B-B14F-4D97-AF65-F5344CB8AC3E}">
        <p14:creationId xmlns:p14="http://schemas.microsoft.com/office/powerpoint/2010/main" val="416302104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normAutofit fontScale="90000"/>
          </a:bodyPr>
          <a:lstStyle/>
          <a:p>
            <a:pPr>
              <a:defRPr/>
            </a:pPr>
            <a:r>
              <a:rPr lang="sk-SK" smtClean="0"/>
              <a:t>Krok 3 – Synchronizácia topologických databáz</a:t>
            </a:r>
            <a:endParaRPr lang="sk-SK"/>
          </a:p>
        </p:txBody>
      </p:sp>
      <p:sp>
        <p:nvSpPr>
          <p:cNvPr id="25603" name="Rectangle 3"/>
          <p:cNvSpPr>
            <a:spLocks noGrp="1" noChangeArrowheads="1"/>
          </p:cNvSpPr>
          <p:nvPr>
            <p:ph idx="1"/>
          </p:nvPr>
        </p:nvSpPr>
        <p:spPr/>
        <p:txBody>
          <a:bodyPr/>
          <a:lstStyle/>
          <a:p>
            <a:r>
              <a:rPr lang="sk-SK" smtClean="0"/>
              <a:t>Fáza </a:t>
            </a:r>
            <a:r>
              <a:rPr lang="sk-SK" b="1" smtClean="0">
                <a:solidFill>
                  <a:schemeClr val="tx2"/>
                </a:solidFill>
              </a:rPr>
              <a:t>ExStart</a:t>
            </a:r>
            <a:r>
              <a:rPr lang="sk-SK" smtClean="0"/>
              <a:t>:</a:t>
            </a:r>
          </a:p>
          <a:p>
            <a:pPr lvl="1"/>
            <a:r>
              <a:rPr lang="sk-SK" smtClean="0"/>
              <a:t>Routery si navzájom vymenia prázdne DBD pakety, aby pre účel výmeny topologických databáz zistili, kto z nich bude tzv. Master a kto Slave (rozhoduje vyššie RID)</a:t>
            </a:r>
          </a:p>
          <a:p>
            <a:pPr lvl="1"/>
            <a:r>
              <a:rPr lang="sk-SK" smtClean="0"/>
              <a:t>Master smie zvyšovať sekvenčné číslo v DBD paketoch, Slave je povinný odpovedať na výzvy Mastera opakovaním jeho sekvenčného čísla</a:t>
            </a:r>
          </a:p>
          <a:p>
            <a:r>
              <a:rPr lang="sk-SK" smtClean="0"/>
              <a:t>Fáza </a:t>
            </a:r>
            <a:r>
              <a:rPr lang="sk-SK" b="1" smtClean="0">
                <a:solidFill>
                  <a:schemeClr val="tx2"/>
                </a:solidFill>
              </a:rPr>
              <a:t>Exchange</a:t>
            </a:r>
            <a:r>
              <a:rPr lang="sk-SK" smtClean="0"/>
              <a:t>:</a:t>
            </a:r>
          </a:p>
          <a:p>
            <a:pPr lvl="1"/>
            <a:r>
              <a:rPr lang="sk-SK" smtClean="0"/>
              <a:t>Routery si vymieňajú DBD pakety, v ktorých si navzájom popisujú obsah svojich topologických databáz</a:t>
            </a:r>
          </a:p>
          <a:p>
            <a:pPr lvl="1"/>
            <a:r>
              <a:rPr lang="sk-SK" smtClean="0"/>
              <a:t>Na základe informácií v prijatých DBD paketoch si každý router tvorí zoznam LSA, ktoré má sused novšie a ktoré od neho bude chcieť stiahnuť</a:t>
            </a:r>
          </a:p>
        </p:txBody>
      </p:sp>
    </p:spTree>
    <p:extLst>
      <p:ext uri="{BB962C8B-B14F-4D97-AF65-F5344CB8AC3E}">
        <p14:creationId xmlns:p14="http://schemas.microsoft.com/office/powerpoint/2010/main" val="13470708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normAutofit fontScale="90000"/>
          </a:bodyPr>
          <a:lstStyle/>
          <a:p>
            <a:pPr>
              <a:defRPr/>
            </a:pPr>
            <a:r>
              <a:rPr lang="sk-SK" smtClean="0"/>
              <a:t>Krok 3 – Synchronizácia topologických databáz</a:t>
            </a:r>
            <a:endParaRPr lang="sk-SK"/>
          </a:p>
        </p:txBody>
      </p:sp>
      <p:sp>
        <p:nvSpPr>
          <p:cNvPr id="26627" name="Rectangle 3"/>
          <p:cNvSpPr>
            <a:spLocks noGrp="1" noChangeArrowheads="1"/>
          </p:cNvSpPr>
          <p:nvPr>
            <p:ph idx="1"/>
          </p:nvPr>
        </p:nvSpPr>
        <p:spPr/>
        <p:txBody>
          <a:bodyPr/>
          <a:lstStyle/>
          <a:p>
            <a:r>
              <a:rPr lang="sk-SK" smtClean="0"/>
              <a:t>Fáza </a:t>
            </a:r>
            <a:r>
              <a:rPr lang="sk-SK" b="1" smtClean="0">
                <a:solidFill>
                  <a:schemeClr val="tx2"/>
                </a:solidFill>
              </a:rPr>
              <a:t>Loading</a:t>
            </a:r>
            <a:r>
              <a:rPr lang="sk-SK" smtClean="0"/>
              <a:t>:</a:t>
            </a:r>
          </a:p>
          <a:p>
            <a:pPr lvl="1"/>
            <a:r>
              <a:rPr lang="sk-SK" smtClean="0"/>
              <a:t>Routery si počas fázy Exchange vytvorili zoznamy LSA, ktoré chcú od suseda stiahnuť. Vo fáze Loading si tieto topologické komponenty vzájomne vyžiadajú paketmi LSR, pošlú paketmi LSU a potvrdia paketmi LSAck.</a:t>
            </a:r>
          </a:p>
          <a:p>
            <a:r>
              <a:rPr lang="sk-SK" smtClean="0"/>
              <a:t>Fáza </a:t>
            </a:r>
            <a:r>
              <a:rPr lang="sk-SK" b="1" smtClean="0">
                <a:solidFill>
                  <a:schemeClr val="tx2"/>
                </a:solidFill>
              </a:rPr>
              <a:t>Full</a:t>
            </a:r>
            <a:r>
              <a:rPr lang="sk-SK" smtClean="0"/>
              <a:t>:</a:t>
            </a:r>
          </a:p>
          <a:p>
            <a:pPr lvl="1"/>
            <a:r>
              <a:rPr lang="sk-SK" smtClean="0"/>
              <a:t>Router vstupuje v dialógu so susedom do fázy Full v momente, keď od suseda získal všetky informácie, o ktoré mal záujem. Dva smerovače vo vzájomnom stave Full majú identické topologické databázy a sú plne synchronizované.</a:t>
            </a:r>
          </a:p>
        </p:txBody>
      </p:sp>
    </p:spTree>
    <p:extLst>
      <p:ext uri="{BB962C8B-B14F-4D97-AF65-F5344CB8AC3E}">
        <p14:creationId xmlns:p14="http://schemas.microsoft.com/office/powerpoint/2010/main" val="413700500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sk-SK" sz="2800" smtClean="0"/>
              <a:t>Krok 3 – Synchronizácia topologických databáz</a:t>
            </a:r>
          </a:p>
        </p:txBody>
      </p:sp>
      <p:pic>
        <p:nvPicPr>
          <p:cNvPr id="27651" name="Picture 4"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00" y="1584325"/>
            <a:ext cx="5575300"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37168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normAutofit fontScale="90000"/>
          </a:bodyPr>
          <a:lstStyle/>
          <a:p>
            <a:pPr>
              <a:defRPr/>
            </a:pPr>
            <a:r>
              <a:rPr lang="sk-SK" smtClean="0"/>
              <a:t>Kroky 4 a 5 – Strom najkratších vzdialeností a jeho udržiavanie</a:t>
            </a:r>
            <a:endParaRPr lang="sk-SK"/>
          </a:p>
        </p:txBody>
      </p:sp>
      <p:sp>
        <p:nvSpPr>
          <p:cNvPr id="28675" name="Rectangle 3"/>
          <p:cNvSpPr>
            <a:spLocks noGrp="1" noChangeArrowheads="1"/>
          </p:cNvSpPr>
          <p:nvPr>
            <p:ph idx="1"/>
          </p:nvPr>
        </p:nvSpPr>
        <p:spPr/>
        <p:txBody>
          <a:bodyPr/>
          <a:lstStyle/>
          <a:p>
            <a:r>
              <a:rPr lang="sk-SK" dirty="0" smtClean="0"/>
              <a:t>Router, ktorého topologická databáza je plne synchronizovaná, môže nad ňou spustiť Dijkstrov algoritmus a určiť tak strom najkratších ciest od seba do všetkých cieľových sietí</a:t>
            </a:r>
          </a:p>
          <a:p>
            <a:r>
              <a:rPr lang="sk-SK" dirty="0" smtClean="0"/>
              <a:t>Každá zmena topologickej databázy vyvolá</a:t>
            </a:r>
          </a:p>
          <a:p>
            <a:pPr lvl="1"/>
            <a:r>
              <a:rPr lang="sk-SK" dirty="0" smtClean="0"/>
              <a:t>Informovanie okolia o zmene</a:t>
            </a:r>
          </a:p>
          <a:p>
            <a:pPr lvl="1"/>
            <a:r>
              <a:rPr lang="sk-SK" dirty="0" smtClean="0"/>
              <a:t>Spočítanie nového stromu najkratších vzdialeností</a:t>
            </a:r>
          </a:p>
          <a:p>
            <a:r>
              <a:rPr lang="sk-SK" dirty="0" smtClean="0"/>
              <a:t>Informovanie o zmene:</a:t>
            </a:r>
          </a:p>
          <a:p>
            <a:pPr lvl="1"/>
            <a:r>
              <a:rPr lang="sk-SK" dirty="0" smtClean="0"/>
              <a:t>Ak je na sieti DR/BDR, potom smerovač, ktorý spozoroval zmenu, posiela o nej info </a:t>
            </a:r>
            <a:r>
              <a:rPr lang="sk-SK" dirty="0" smtClean="0"/>
              <a:t>na </a:t>
            </a:r>
            <a:r>
              <a:rPr lang="sk-SK" dirty="0" smtClean="0"/>
              <a:t>adresu 224.0.0.6. DR následne túto informáciu šíri všetkým OSPF smerovačom na adrese 224.0.0.5</a:t>
            </a:r>
            <a:r>
              <a:rPr lang="sk-SK" dirty="0" smtClean="0"/>
              <a:t>.</a:t>
            </a:r>
            <a:endParaRPr lang="sk-SK" dirty="0" smtClean="0"/>
          </a:p>
          <a:p>
            <a:pPr lvl="1"/>
            <a:r>
              <a:rPr lang="sk-SK" dirty="0" smtClean="0"/>
              <a:t>Dvojica routerov vo Full stave si info posiela bezprostredne</a:t>
            </a:r>
          </a:p>
        </p:txBody>
      </p:sp>
    </p:spTree>
    <p:extLst>
      <p:ext uri="{BB962C8B-B14F-4D97-AF65-F5344CB8AC3E}">
        <p14:creationId xmlns:p14="http://schemas.microsoft.com/office/powerpoint/2010/main" val="27671425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0" y="0"/>
            <a:ext cx="4800600" cy="3124200"/>
          </a:xfrm>
          <a:prstGeom prst="rect">
            <a:avLst/>
          </a:prstGeom>
          <a:solidFill>
            <a:srgbClr val="015F8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p>
            <a:endParaRPr lang="sk-SK"/>
          </a:p>
        </p:txBody>
      </p:sp>
      <p:pic>
        <p:nvPicPr>
          <p:cNvPr id="29699" name="Picture 4" descr="MAD100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75" y="0"/>
            <a:ext cx="46926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5"/>
          <p:cNvSpPr>
            <a:spLocks noGrp="1" noChangeArrowheads="1"/>
          </p:cNvSpPr>
          <p:nvPr>
            <p:ph type="title"/>
          </p:nvPr>
        </p:nvSpPr>
        <p:spPr>
          <a:xfrm>
            <a:off x="655638" y="1111250"/>
            <a:ext cx="3467100" cy="968375"/>
          </a:xfrm>
        </p:spPr>
        <p:txBody>
          <a:bodyPr/>
          <a:lstStyle/>
          <a:p>
            <a:r>
              <a:rPr lang="sk-SK" sz="2800" smtClean="0">
                <a:solidFill>
                  <a:schemeClr val="bg1"/>
                </a:solidFill>
              </a:rPr>
              <a:t>Základná konfigurácia OSPF</a:t>
            </a:r>
            <a:endParaRPr lang="en-US" sz="2800" smtClean="0">
              <a:solidFill>
                <a:schemeClr val="bg1"/>
              </a:solidFill>
            </a:endParaRPr>
          </a:p>
        </p:txBody>
      </p:sp>
    </p:spTree>
    <p:extLst>
      <p:ext uri="{BB962C8B-B14F-4D97-AF65-F5344CB8AC3E}">
        <p14:creationId xmlns:p14="http://schemas.microsoft.com/office/powerpoint/2010/main" val="1555694380"/>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27050" y="1712913"/>
            <a:ext cx="8159750" cy="395287"/>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router ospf </a:t>
            </a:r>
            <a:r>
              <a:rPr lang="en-US" sz="1800" i="1">
                <a:solidFill>
                  <a:schemeClr val="accent2"/>
                </a:solidFill>
                <a:latin typeface="Courier New" pitchFamily="49" charset="0"/>
              </a:rPr>
              <a:t>process-id</a:t>
            </a:r>
            <a:r>
              <a:rPr lang="en-US" sz="1600" b="1">
                <a:solidFill>
                  <a:schemeClr val="accent2"/>
                </a:solidFill>
              </a:rPr>
              <a:t> </a:t>
            </a:r>
            <a:r>
              <a:rPr lang="en-US" sz="1800" b="1">
                <a:solidFill>
                  <a:schemeClr val="accent2"/>
                </a:solidFill>
                <a:latin typeface="Courier New" pitchFamily="49" charset="0"/>
              </a:rPr>
              <a:t>[vrf</a:t>
            </a:r>
            <a:r>
              <a:rPr lang="en-US" sz="1800">
                <a:solidFill>
                  <a:schemeClr val="accent2"/>
                </a:solidFill>
                <a:latin typeface="Courier New" pitchFamily="49" charset="0"/>
              </a:rPr>
              <a:t> </a:t>
            </a:r>
            <a:r>
              <a:rPr lang="en-US" sz="1800" i="1">
                <a:solidFill>
                  <a:schemeClr val="accent2"/>
                </a:solidFill>
                <a:latin typeface="Courier New" pitchFamily="49" charset="0"/>
              </a:rPr>
              <a:t>vpn-name</a:t>
            </a:r>
            <a:r>
              <a:rPr lang="en-US" sz="1800" b="1">
                <a:solidFill>
                  <a:schemeClr val="accent2"/>
                </a:solidFill>
                <a:latin typeface="Courier New" pitchFamily="49" charset="0"/>
              </a:rPr>
              <a:t>]</a:t>
            </a:r>
            <a:r>
              <a:rPr lang="en-US" sz="1800" i="1">
                <a:solidFill>
                  <a:schemeClr val="accent2"/>
                </a:solidFill>
                <a:latin typeface="Courier New" pitchFamily="49" charset="0"/>
              </a:rPr>
              <a:t> 	</a:t>
            </a:r>
            <a:endParaRPr lang="en-GB" sz="1800" i="1">
              <a:solidFill>
                <a:schemeClr val="accent2"/>
              </a:solidFill>
              <a:latin typeface="Courier New" pitchFamily="49" charset="0"/>
            </a:endParaRPr>
          </a:p>
        </p:txBody>
      </p:sp>
      <p:sp>
        <p:nvSpPr>
          <p:cNvPr id="30723" name="Rectangle 3"/>
          <p:cNvSpPr>
            <a:spLocks noChangeArrowheads="1"/>
          </p:cNvSpPr>
          <p:nvPr/>
        </p:nvSpPr>
        <p:spPr bwMode="auto">
          <a:xfrm>
            <a:off x="441325" y="1398588"/>
            <a:ext cx="4302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lnSpc>
                <a:spcPct val="100000"/>
              </a:lnSpc>
              <a:spcBef>
                <a:spcPct val="20000"/>
              </a:spcBef>
            </a:pPr>
            <a:r>
              <a:rPr lang="en-GB" sz="1600" b="1">
                <a:latin typeface="Courier New" pitchFamily="49" charset="0"/>
              </a:rPr>
              <a:t>Router(config)#</a:t>
            </a:r>
          </a:p>
        </p:txBody>
      </p:sp>
      <p:sp>
        <p:nvSpPr>
          <p:cNvPr id="30724" name="Text Box 4"/>
          <p:cNvSpPr txBox="1">
            <a:spLocks noChangeArrowheads="1"/>
          </p:cNvSpPr>
          <p:nvPr/>
        </p:nvSpPr>
        <p:spPr bwMode="auto">
          <a:xfrm>
            <a:off x="441325" y="2128838"/>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sm"/>
              </a14:hiddenLine>
            </a:ext>
          </a:extLst>
        </p:spPr>
        <p:txBody>
          <a:bodyPr>
            <a:spAutoFit/>
          </a:bodyPr>
          <a:lstStyle>
            <a:lvl1pPr marL="225425" indent="-225425">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buClr>
                <a:schemeClr val="accent1"/>
              </a:buClr>
              <a:buFont typeface="Wingdings" pitchFamily="2" charset="2"/>
              <a:buChar char="§"/>
            </a:pPr>
            <a:r>
              <a:rPr lang="sk-SK"/>
              <a:t>Spustí OSPF proces. Číslo procesu je ľubovoľné číslo od 1 po 65 535 a je lokálne pre daný router</a:t>
            </a:r>
            <a:endParaRPr lang="en-US"/>
          </a:p>
        </p:txBody>
      </p:sp>
      <p:sp>
        <p:nvSpPr>
          <p:cNvPr id="30725" name="Rectangle 5"/>
          <p:cNvSpPr>
            <a:spLocks noGrp="1" noChangeArrowheads="1"/>
          </p:cNvSpPr>
          <p:nvPr>
            <p:ph type="title"/>
          </p:nvPr>
        </p:nvSpPr>
        <p:spPr/>
        <p:txBody>
          <a:bodyPr/>
          <a:lstStyle/>
          <a:p>
            <a:r>
              <a:rPr lang="sk-SK" smtClean="0"/>
              <a:t>Základná konfigurácia OSPF</a:t>
            </a:r>
            <a:endParaRPr lang="en-US" smtClean="0"/>
          </a:p>
        </p:txBody>
      </p:sp>
      <p:sp>
        <p:nvSpPr>
          <p:cNvPr id="30726" name="Rectangle 6"/>
          <p:cNvSpPr>
            <a:spLocks noChangeArrowheads="1"/>
          </p:cNvSpPr>
          <p:nvPr/>
        </p:nvSpPr>
        <p:spPr bwMode="auto">
          <a:xfrm>
            <a:off x="527050" y="3284538"/>
            <a:ext cx="8159750" cy="395287"/>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network </a:t>
            </a:r>
            <a:r>
              <a:rPr lang="en-US" sz="1800" i="1">
                <a:solidFill>
                  <a:schemeClr val="accent2"/>
                </a:solidFill>
                <a:latin typeface="Courier New" pitchFamily="49" charset="0"/>
              </a:rPr>
              <a:t>ip-address wildcard-mask</a:t>
            </a:r>
            <a:r>
              <a:rPr lang="en-US" sz="1800" b="1" i="1">
                <a:solidFill>
                  <a:schemeClr val="accent2"/>
                </a:solidFill>
                <a:latin typeface="Courier New" pitchFamily="49" charset="0"/>
              </a:rPr>
              <a:t> </a:t>
            </a:r>
            <a:r>
              <a:rPr lang="en-US" sz="1800" b="1">
                <a:solidFill>
                  <a:schemeClr val="accent2"/>
                </a:solidFill>
                <a:latin typeface="Courier New" pitchFamily="49" charset="0"/>
              </a:rPr>
              <a:t>area </a:t>
            </a:r>
            <a:r>
              <a:rPr lang="en-US" sz="1800" i="1">
                <a:solidFill>
                  <a:schemeClr val="accent2"/>
                </a:solidFill>
                <a:latin typeface="Courier New" pitchFamily="49" charset="0"/>
              </a:rPr>
              <a:t>area-id</a:t>
            </a:r>
            <a:endParaRPr lang="en-GB" sz="1800" b="1">
              <a:solidFill>
                <a:schemeClr val="accent2"/>
              </a:solidFill>
              <a:latin typeface="Courier New" pitchFamily="49" charset="0"/>
            </a:endParaRPr>
          </a:p>
        </p:txBody>
      </p:sp>
      <p:sp>
        <p:nvSpPr>
          <p:cNvPr id="30727" name="Rectangle 7"/>
          <p:cNvSpPr>
            <a:spLocks noChangeArrowheads="1"/>
          </p:cNvSpPr>
          <p:nvPr/>
        </p:nvSpPr>
        <p:spPr bwMode="auto">
          <a:xfrm>
            <a:off x="441325" y="2970213"/>
            <a:ext cx="453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lnSpc>
                <a:spcPct val="100000"/>
              </a:lnSpc>
              <a:spcBef>
                <a:spcPct val="20000"/>
              </a:spcBef>
            </a:pPr>
            <a:r>
              <a:rPr lang="en-GB" sz="1600" b="1">
                <a:latin typeface="Courier New" pitchFamily="49" charset="0"/>
              </a:rPr>
              <a:t>Router(config-router)#</a:t>
            </a:r>
          </a:p>
        </p:txBody>
      </p:sp>
      <p:sp>
        <p:nvSpPr>
          <p:cNvPr id="30728" name="Text Box 8"/>
          <p:cNvSpPr txBox="1">
            <a:spLocks noChangeArrowheads="1"/>
          </p:cNvSpPr>
          <p:nvPr/>
        </p:nvSpPr>
        <p:spPr bwMode="auto">
          <a:xfrm>
            <a:off x="441325" y="3732213"/>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sm"/>
              </a14:hiddenLine>
            </a:ext>
          </a:extLst>
        </p:spPr>
        <p:txBody>
          <a:bodyPr>
            <a:spAutoFit/>
          </a:bodyPr>
          <a:lstStyle>
            <a:lvl1pPr marL="225425" indent="-225425">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buClr>
                <a:schemeClr val="accent1"/>
              </a:buClr>
              <a:buFont typeface="Wingdings" pitchFamily="2" charset="2"/>
              <a:buChar char="§"/>
            </a:pPr>
            <a:r>
              <a:rPr lang="sk-SK"/>
              <a:t>Definuje zoznam rozhraní, ktoré budú (so svojimi sieťami) zaradené do OSPF procesu</a:t>
            </a:r>
            <a:endParaRPr lang="en-US"/>
          </a:p>
        </p:txBody>
      </p:sp>
      <p:sp>
        <p:nvSpPr>
          <p:cNvPr id="30729" name="Rectangle 9"/>
          <p:cNvSpPr>
            <a:spLocks noChangeArrowheads="1"/>
          </p:cNvSpPr>
          <p:nvPr/>
        </p:nvSpPr>
        <p:spPr bwMode="auto">
          <a:xfrm>
            <a:off x="441325" y="4564063"/>
            <a:ext cx="453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lnSpc>
                <a:spcPct val="100000"/>
              </a:lnSpc>
              <a:spcBef>
                <a:spcPct val="20000"/>
              </a:spcBef>
            </a:pPr>
            <a:r>
              <a:rPr lang="en-GB" sz="1600" b="1">
                <a:latin typeface="Courier New" pitchFamily="49" charset="0"/>
              </a:rPr>
              <a:t>Router(config-if)#</a:t>
            </a:r>
          </a:p>
        </p:txBody>
      </p:sp>
      <p:sp>
        <p:nvSpPr>
          <p:cNvPr id="30730" name="Rectangle 10"/>
          <p:cNvSpPr>
            <a:spLocks noChangeArrowheads="1"/>
          </p:cNvSpPr>
          <p:nvPr/>
        </p:nvSpPr>
        <p:spPr bwMode="auto">
          <a:xfrm>
            <a:off x="527050" y="4878388"/>
            <a:ext cx="8159750" cy="395287"/>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ip ospf </a:t>
            </a:r>
            <a:r>
              <a:rPr lang="en-US" sz="1800" i="1">
                <a:solidFill>
                  <a:schemeClr val="accent2"/>
                </a:solidFill>
                <a:latin typeface="Courier New" pitchFamily="49" charset="0"/>
              </a:rPr>
              <a:t>process-id </a:t>
            </a:r>
            <a:r>
              <a:rPr lang="en-US" sz="1800" b="1">
                <a:solidFill>
                  <a:schemeClr val="accent2"/>
                </a:solidFill>
                <a:latin typeface="Courier New" pitchFamily="49" charset="0"/>
              </a:rPr>
              <a:t>area</a:t>
            </a:r>
            <a:r>
              <a:rPr lang="en-US" sz="1800" i="1">
                <a:solidFill>
                  <a:schemeClr val="accent2"/>
                </a:solidFill>
                <a:latin typeface="Courier New" pitchFamily="49" charset="0"/>
              </a:rPr>
              <a:t> area-id</a:t>
            </a:r>
            <a:r>
              <a:rPr lang="en-US" sz="1800" b="1">
                <a:solidFill>
                  <a:schemeClr val="accent2"/>
                </a:solidFill>
                <a:latin typeface="Courier New" pitchFamily="49" charset="0"/>
              </a:rPr>
              <a:t> [secondaries none]</a:t>
            </a:r>
            <a:endParaRPr lang="en-GB" sz="1800" b="1">
              <a:solidFill>
                <a:schemeClr val="accent2"/>
              </a:solidFill>
              <a:latin typeface="Courier New" pitchFamily="49" charset="0"/>
            </a:endParaRPr>
          </a:p>
        </p:txBody>
      </p:sp>
      <p:sp>
        <p:nvSpPr>
          <p:cNvPr id="30731" name="Text Box 11"/>
          <p:cNvSpPr txBox="1">
            <a:spLocks noChangeArrowheads="1"/>
          </p:cNvSpPr>
          <p:nvPr/>
        </p:nvSpPr>
        <p:spPr bwMode="auto">
          <a:xfrm>
            <a:off x="441325" y="5326063"/>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sm"/>
              </a14:hiddenLine>
            </a:ext>
          </a:extLst>
        </p:spPr>
        <p:txBody>
          <a:bodyPr>
            <a:spAutoFit/>
          </a:bodyPr>
          <a:lstStyle>
            <a:lvl1pPr marL="225425" indent="-225425">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buClr>
                <a:schemeClr val="accent1"/>
              </a:buClr>
              <a:buFont typeface="Wingdings" pitchFamily="2" charset="2"/>
              <a:buChar char="§"/>
            </a:pPr>
            <a:r>
              <a:rPr lang="sk-SK"/>
              <a:t>Alternatívny spôsob v novších IOS, ktorý aktivuje OSPF špecificky pre dané rozhranie</a:t>
            </a:r>
            <a:endParaRPr lang="en-US"/>
          </a:p>
        </p:txBody>
      </p:sp>
    </p:spTree>
    <p:extLst>
      <p:ext uri="{BB962C8B-B14F-4D97-AF65-F5344CB8AC3E}">
        <p14:creationId xmlns:p14="http://schemas.microsoft.com/office/powerpoint/2010/main" val="279283623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Nadpis 1"/>
          <p:cNvSpPr>
            <a:spLocks noGrp="1"/>
          </p:cNvSpPr>
          <p:nvPr>
            <p:ph type="title"/>
          </p:nvPr>
        </p:nvSpPr>
        <p:spPr/>
        <p:txBody>
          <a:bodyPr/>
          <a:lstStyle/>
          <a:p>
            <a:r>
              <a:rPr lang="sk-SK" smtClean="0"/>
              <a:t>Smerovacie protokoly typu link-state</a:t>
            </a:r>
            <a:endParaRPr lang="en-US" smtClean="0"/>
          </a:p>
        </p:txBody>
      </p:sp>
      <p:sp>
        <p:nvSpPr>
          <p:cNvPr id="4099" name="Zástupný symbol obsahu 2"/>
          <p:cNvSpPr>
            <a:spLocks noGrp="1"/>
          </p:cNvSpPr>
          <p:nvPr>
            <p:ph idx="1"/>
          </p:nvPr>
        </p:nvSpPr>
        <p:spPr/>
        <p:txBody>
          <a:bodyPr/>
          <a:lstStyle/>
          <a:p>
            <a:r>
              <a:rPr lang="sk-SK" dirty="0" smtClean="0"/>
              <a:t>Smerovacie protokoly typu link-state pracujú na báze presnej znalosti topológie celej siete</a:t>
            </a:r>
          </a:p>
          <a:p>
            <a:pPr lvl="1"/>
            <a:r>
              <a:rPr lang="sk-SK" dirty="0" smtClean="0"/>
              <a:t>Každý smerovač identifikuje objekty, s ktorými je bezprostredne spojený (ďalšie smerovače a priamo pripojené siete)</a:t>
            </a:r>
          </a:p>
          <a:p>
            <a:pPr lvl="1"/>
            <a:r>
              <a:rPr lang="sk-SK" dirty="0" smtClean="0"/>
              <a:t>Všetkým svojim susedom smerovač odošle správu (tzv. Link State Packet alebo Link State Advertisement, LSP/LSA), v ktorej presne popíše svoje prepojenia s okolitými objektmi</a:t>
            </a:r>
          </a:p>
          <a:p>
            <a:pPr lvl="1"/>
            <a:r>
              <a:rPr lang="sk-SK" dirty="0" smtClean="0"/>
              <a:t>Iné smerovače si túto správu </a:t>
            </a:r>
            <a:r>
              <a:rPr lang="sk-SK" dirty="0" smtClean="0"/>
              <a:t>zapamätajú a preposielajú ďalej, </a:t>
            </a:r>
            <a:r>
              <a:rPr lang="sk-SK" dirty="0" smtClean="0"/>
              <a:t>ale nesmú ju zmeniť</a:t>
            </a:r>
          </a:p>
          <a:p>
            <a:pPr lvl="1"/>
            <a:r>
              <a:rPr lang="sk-SK" dirty="0" smtClean="0"/>
              <a:t>Po istom čase každý smerovač pozná všetky ostatné smerovače </a:t>
            </a:r>
            <a:r>
              <a:rPr lang="sk-SK" dirty="0" smtClean="0"/>
              <a:t>a objekty </a:t>
            </a:r>
            <a:r>
              <a:rPr lang="sk-SK" dirty="0" smtClean="0"/>
              <a:t>v sieti a ich presné vzájomné zapojenie</a:t>
            </a:r>
          </a:p>
          <a:p>
            <a:pPr lvl="1"/>
            <a:r>
              <a:rPr lang="sk-SK" dirty="0" smtClean="0"/>
              <a:t>Nad touto topologickou mapou siete (tzv. orientovaným grafom) smerovač využije niektorý z algoritmov, ktorý vytvára strom </a:t>
            </a:r>
            <a:r>
              <a:rPr lang="sk-SK" dirty="0" smtClean="0"/>
              <a:t>najkratších ciest</a:t>
            </a:r>
            <a:endParaRPr lang="sk-SK" dirty="0" smtClean="0"/>
          </a:p>
        </p:txBody>
      </p:sp>
    </p:spTree>
    <p:extLst>
      <p:ext uri="{BB962C8B-B14F-4D97-AF65-F5344CB8AC3E}">
        <p14:creationId xmlns:p14="http://schemas.microsoft.com/office/powerpoint/2010/main" val="324829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66750" y="5435600"/>
            <a:ext cx="7931150" cy="395288"/>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ip ospf cost </a:t>
            </a:r>
            <a:r>
              <a:rPr lang="en-US" sz="1800" b="1" i="1">
                <a:solidFill>
                  <a:schemeClr val="accent2"/>
                </a:solidFill>
                <a:latin typeface="Courier New" pitchFamily="49" charset="0"/>
              </a:rPr>
              <a:t>interface-cost</a:t>
            </a:r>
            <a:r>
              <a:rPr lang="en-US" sz="1800" b="1">
                <a:solidFill>
                  <a:schemeClr val="accent2"/>
                </a:solidFill>
                <a:latin typeface="Courier New" pitchFamily="49" charset="0"/>
              </a:rPr>
              <a:t> </a:t>
            </a:r>
            <a:r>
              <a:rPr lang="en-US" sz="1800" i="1">
                <a:solidFill>
                  <a:schemeClr val="accent2"/>
                </a:solidFill>
                <a:latin typeface="Courier New" pitchFamily="49" charset="0"/>
              </a:rPr>
              <a:t>	</a:t>
            </a:r>
            <a:endParaRPr lang="en-GB" sz="1800" i="1">
              <a:solidFill>
                <a:schemeClr val="accent2"/>
              </a:solidFill>
              <a:latin typeface="Courier New" pitchFamily="49" charset="0"/>
            </a:endParaRPr>
          </a:p>
        </p:txBody>
      </p:sp>
      <p:sp>
        <p:nvSpPr>
          <p:cNvPr id="31747" name="Rectangle 3"/>
          <p:cNvSpPr>
            <a:spLocks noGrp="1" noChangeArrowheads="1"/>
          </p:cNvSpPr>
          <p:nvPr>
            <p:ph type="title"/>
          </p:nvPr>
        </p:nvSpPr>
        <p:spPr/>
        <p:txBody>
          <a:bodyPr/>
          <a:lstStyle/>
          <a:p>
            <a:r>
              <a:rPr lang="sk-SK" smtClean="0"/>
              <a:t>Úprava metriky v OSPF</a:t>
            </a:r>
            <a:endParaRPr lang="en-US" smtClean="0"/>
          </a:p>
        </p:txBody>
      </p:sp>
      <p:sp>
        <p:nvSpPr>
          <p:cNvPr id="31748" name="Rectangle 4"/>
          <p:cNvSpPr>
            <a:spLocks noGrp="1" noChangeArrowheads="1"/>
          </p:cNvSpPr>
          <p:nvPr>
            <p:ph idx="1"/>
          </p:nvPr>
        </p:nvSpPr>
        <p:spPr>
          <a:xfrm>
            <a:off x="439738" y="1414463"/>
            <a:ext cx="7940675" cy="1044575"/>
          </a:xfrm>
        </p:spPr>
        <p:txBody>
          <a:bodyPr/>
          <a:lstStyle/>
          <a:p>
            <a:pPr>
              <a:lnSpc>
                <a:spcPct val="85000"/>
              </a:lnSpc>
            </a:pPr>
            <a:r>
              <a:rPr lang="sk-SK" sz="1800" smtClean="0"/>
              <a:t>V OSPF sa metrika volá „cena linky“ – tzv. cost. Cena sa počíta ako podiel Cost=(100 Mbps)/(bandwidth v Mbps)</a:t>
            </a:r>
          </a:p>
          <a:p>
            <a:pPr>
              <a:lnSpc>
                <a:spcPct val="85000"/>
              </a:lnSpc>
            </a:pPr>
            <a:r>
              <a:rPr lang="sk-SK" sz="1800" smtClean="0"/>
              <a:t>Evidentne, nevyhovuje pre súčasné linky rýchlejšie ako 100 Mbps</a:t>
            </a:r>
            <a:endParaRPr lang="en-US" sz="1800" smtClean="0"/>
          </a:p>
        </p:txBody>
      </p:sp>
      <p:sp>
        <p:nvSpPr>
          <p:cNvPr id="31749" name="Rectangle 5"/>
          <p:cNvSpPr>
            <a:spLocks noChangeArrowheads="1"/>
          </p:cNvSpPr>
          <p:nvPr/>
        </p:nvSpPr>
        <p:spPr bwMode="auto">
          <a:xfrm>
            <a:off x="692150" y="2905125"/>
            <a:ext cx="7931150" cy="395288"/>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auto-cost reference-bandwidth </a:t>
            </a:r>
            <a:r>
              <a:rPr lang="en-US" sz="1800" b="1" i="1">
                <a:solidFill>
                  <a:schemeClr val="accent2"/>
                </a:solidFill>
                <a:latin typeface="Courier New" pitchFamily="49" charset="0"/>
              </a:rPr>
              <a:t>ref-bw</a:t>
            </a:r>
            <a:endParaRPr lang="en-GB" sz="1800" b="1">
              <a:solidFill>
                <a:schemeClr val="accent2"/>
              </a:solidFill>
              <a:latin typeface="Courier New" pitchFamily="49" charset="0"/>
            </a:endParaRPr>
          </a:p>
        </p:txBody>
      </p:sp>
      <p:sp>
        <p:nvSpPr>
          <p:cNvPr id="31750" name="Rectangle 6"/>
          <p:cNvSpPr>
            <a:spLocks noChangeArrowheads="1"/>
          </p:cNvSpPr>
          <p:nvPr/>
        </p:nvSpPr>
        <p:spPr bwMode="auto">
          <a:xfrm>
            <a:off x="685800" y="5070475"/>
            <a:ext cx="288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lnSpc>
                <a:spcPct val="100000"/>
              </a:lnSpc>
              <a:spcBef>
                <a:spcPct val="20000"/>
              </a:spcBef>
            </a:pPr>
            <a:r>
              <a:rPr lang="en-GB" sz="1800" b="1">
                <a:latin typeface="Courier New" pitchFamily="49" charset="0"/>
              </a:rPr>
              <a:t>RouterA(config-if)#</a:t>
            </a:r>
          </a:p>
        </p:txBody>
      </p:sp>
      <p:sp>
        <p:nvSpPr>
          <p:cNvPr id="31751" name="Rectangle 7"/>
          <p:cNvSpPr>
            <a:spLocks noChangeArrowheads="1"/>
          </p:cNvSpPr>
          <p:nvPr/>
        </p:nvSpPr>
        <p:spPr bwMode="auto">
          <a:xfrm>
            <a:off x="711200" y="2481263"/>
            <a:ext cx="4025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lnSpc>
                <a:spcPct val="100000"/>
              </a:lnSpc>
              <a:spcBef>
                <a:spcPct val="20000"/>
              </a:spcBef>
            </a:pPr>
            <a:r>
              <a:rPr lang="en-GB" sz="1800" b="1">
                <a:latin typeface="Courier New" pitchFamily="49" charset="0"/>
              </a:rPr>
              <a:t>RouterA(config-router)#</a:t>
            </a:r>
          </a:p>
        </p:txBody>
      </p:sp>
      <p:sp>
        <p:nvSpPr>
          <p:cNvPr id="31752" name="Rectangle 8"/>
          <p:cNvSpPr>
            <a:spLocks noChangeArrowheads="1"/>
          </p:cNvSpPr>
          <p:nvPr/>
        </p:nvSpPr>
        <p:spPr bwMode="auto">
          <a:xfrm>
            <a:off x="655638" y="6073775"/>
            <a:ext cx="794067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lstStyle/>
          <a:p>
            <a:pPr marL="236538" indent="-236538" algn="l" defTabSz="814388">
              <a:lnSpc>
                <a:spcPct val="95000"/>
              </a:lnSpc>
              <a:spcBef>
                <a:spcPct val="50000"/>
              </a:spcBef>
              <a:buClr>
                <a:schemeClr val="tx2"/>
              </a:buClr>
              <a:buSzPct val="100000"/>
              <a:buFont typeface="Wingdings" pitchFamily="2" charset="2"/>
              <a:buChar char="§"/>
            </a:pPr>
            <a:r>
              <a:rPr lang="sk-SK" sz="1800"/>
              <a:t>Ručné definovanie ceny linky. Platný rozsah hodnôt je od </a:t>
            </a:r>
            <a:r>
              <a:rPr lang="en-US" sz="1800"/>
              <a:t>1 </a:t>
            </a:r>
            <a:r>
              <a:rPr lang="sk-SK" sz="1800"/>
              <a:t>d</a:t>
            </a:r>
            <a:r>
              <a:rPr lang="en-US" sz="1800"/>
              <a:t>o 65</a:t>
            </a:r>
            <a:r>
              <a:rPr lang="sk-SK" sz="1800"/>
              <a:t> </a:t>
            </a:r>
            <a:r>
              <a:rPr lang="en-US" sz="1800"/>
              <a:t>535</a:t>
            </a:r>
          </a:p>
        </p:txBody>
      </p:sp>
      <p:sp>
        <p:nvSpPr>
          <p:cNvPr id="31753" name="Rectangle 9"/>
          <p:cNvSpPr>
            <a:spLocks noChangeArrowheads="1"/>
          </p:cNvSpPr>
          <p:nvPr/>
        </p:nvSpPr>
        <p:spPr bwMode="auto">
          <a:xfrm>
            <a:off x="439738" y="3509963"/>
            <a:ext cx="7940675"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lstStyle/>
          <a:p>
            <a:pPr marL="236538" indent="-236538" algn="l" defTabSz="814388">
              <a:lnSpc>
                <a:spcPct val="95000"/>
              </a:lnSpc>
              <a:spcBef>
                <a:spcPct val="50000"/>
              </a:spcBef>
              <a:buClr>
                <a:schemeClr val="tx2"/>
              </a:buClr>
              <a:buSzPct val="100000"/>
              <a:buFont typeface="Wingdings" pitchFamily="2" charset="2"/>
              <a:buChar char="§"/>
            </a:pPr>
            <a:r>
              <a:rPr lang="sk-SK" sz="1800"/>
              <a:t>Týmto príkazom sa nastavuje referenčná rýchlosť v rozmedzí od </a:t>
            </a:r>
            <a:r>
              <a:rPr lang="en-US" sz="1800"/>
              <a:t>1 </a:t>
            </a:r>
            <a:r>
              <a:rPr lang="sk-SK" sz="1800"/>
              <a:t>d</a:t>
            </a:r>
            <a:r>
              <a:rPr lang="en-US" sz="1800"/>
              <a:t>o</a:t>
            </a:r>
            <a:r>
              <a:rPr lang="sk-SK" sz="1800"/>
              <a:t/>
            </a:r>
            <a:br>
              <a:rPr lang="sk-SK" sz="1800"/>
            </a:br>
            <a:r>
              <a:rPr lang="en-US" sz="1800"/>
              <a:t>4</a:t>
            </a:r>
            <a:r>
              <a:rPr lang="sk-SK" sz="1800"/>
              <a:t> </a:t>
            </a:r>
            <a:r>
              <a:rPr lang="en-US" sz="1800"/>
              <a:t>294</a:t>
            </a:r>
            <a:r>
              <a:rPr lang="sk-SK" sz="1800"/>
              <a:t> </a:t>
            </a:r>
            <a:r>
              <a:rPr lang="en-US" sz="1800"/>
              <a:t>967 Mbps</a:t>
            </a:r>
            <a:endParaRPr lang="sk-SK" sz="1800"/>
          </a:p>
          <a:p>
            <a:pPr marL="236538" indent="-236538" algn="l" defTabSz="814388">
              <a:lnSpc>
                <a:spcPct val="95000"/>
              </a:lnSpc>
              <a:spcBef>
                <a:spcPct val="50000"/>
              </a:spcBef>
              <a:buClr>
                <a:schemeClr val="tx2"/>
              </a:buClr>
              <a:buSzPct val="100000"/>
              <a:buFont typeface="Wingdings" pitchFamily="2" charset="2"/>
              <a:buChar char="§"/>
            </a:pPr>
            <a:r>
              <a:rPr lang="sk-SK" sz="1800"/>
              <a:t>Všetky smerovače musia používať rovnakú referenčnú metriku</a:t>
            </a:r>
          </a:p>
          <a:p>
            <a:pPr marL="236538" indent="-236538" algn="l" defTabSz="814388">
              <a:lnSpc>
                <a:spcPct val="95000"/>
              </a:lnSpc>
              <a:spcBef>
                <a:spcPct val="50000"/>
              </a:spcBef>
              <a:buClr>
                <a:schemeClr val="tx2"/>
              </a:buClr>
              <a:buSzPct val="100000"/>
              <a:buFont typeface="Wingdings" pitchFamily="2" charset="2"/>
              <a:buChar char="§"/>
            </a:pPr>
            <a:r>
              <a:rPr lang="sk-SK" sz="1800"/>
              <a:t>Referenčná rýchlosť sa v paketoch neprenáša</a:t>
            </a:r>
            <a:endParaRPr lang="en-US" sz="1800"/>
          </a:p>
        </p:txBody>
      </p:sp>
    </p:spTree>
    <p:extLst>
      <p:ext uri="{BB962C8B-B14F-4D97-AF65-F5344CB8AC3E}">
        <p14:creationId xmlns:p14="http://schemas.microsoft.com/office/powerpoint/2010/main" val="202415284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sk-SK" smtClean="0"/>
              <a:t>Identifikátor smerovača – Router ID</a:t>
            </a:r>
            <a:endParaRPr lang="en-US" smtClean="0"/>
          </a:p>
        </p:txBody>
      </p:sp>
      <p:sp>
        <p:nvSpPr>
          <p:cNvPr id="348163" name="Rectangle 3"/>
          <p:cNvSpPr>
            <a:spLocks noGrp="1" noChangeArrowheads="1"/>
          </p:cNvSpPr>
          <p:nvPr>
            <p:ph idx="1"/>
          </p:nvPr>
        </p:nvSpPr>
        <p:spPr/>
        <p:txBody>
          <a:bodyPr>
            <a:normAutofit lnSpcReduction="10000"/>
          </a:bodyPr>
          <a:lstStyle/>
          <a:p>
            <a:pPr>
              <a:defRPr/>
            </a:pPr>
            <a:r>
              <a:rPr lang="sk-SK" smtClean="0"/>
              <a:t>Na mnohých miestach OSPF protokolu je smerovač identifikovaný unikátnym číslom – tzv. Router ID (RID)</a:t>
            </a:r>
            <a:r>
              <a:rPr lang="en-US" smtClean="0"/>
              <a:t> </a:t>
            </a:r>
            <a:endParaRPr lang="sk-SK" smtClean="0"/>
          </a:p>
          <a:p>
            <a:pPr lvl="1">
              <a:defRPr/>
            </a:pPr>
            <a:r>
              <a:rPr lang="sk-SK" smtClean="0"/>
              <a:t>V LSDB sa RID využíva v tele mnohých LSA (autor alebo obsah)</a:t>
            </a:r>
            <a:endParaRPr lang="en-US" smtClean="0"/>
          </a:p>
          <a:p>
            <a:pPr>
              <a:defRPr/>
            </a:pPr>
            <a:r>
              <a:rPr lang="sk-SK" smtClean="0"/>
              <a:t>Selekcia RID:</a:t>
            </a:r>
          </a:p>
          <a:p>
            <a:pPr lvl="1">
              <a:defRPr/>
            </a:pPr>
            <a:r>
              <a:rPr lang="sk-SK" smtClean="0"/>
              <a:t>RID špecifikované v konfigurácii OSPF procesu príkazom </a:t>
            </a:r>
            <a:r>
              <a:rPr lang="sk-SK" b="1" smtClean="0">
                <a:solidFill>
                  <a:schemeClr val="accent2"/>
                </a:solidFill>
                <a:latin typeface="Courier New" pitchFamily="49" charset="0"/>
                <a:cs typeface="Courier New" pitchFamily="49" charset="0"/>
              </a:rPr>
              <a:t>router-id</a:t>
            </a:r>
          </a:p>
          <a:p>
            <a:pPr lvl="1">
              <a:defRPr/>
            </a:pPr>
            <a:r>
              <a:rPr lang="sk-SK" smtClean="0"/>
              <a:t>Ak príkaz </a:t>
            </a:r>
            <a:r>
              <a:rPr lang="sk-SK" b="1" smtClean="0">
                <a:solidFill>
                  <a:schemeClr val="accent2"/>
                </a:solidFill>
                <a:latin typeface="Courier New" pitchFamily="49" charset="0"/>
                <a:cs typeface="Courier New" pitchFamily="49" charset="0"/>
              </a:rPr>
              <a:t>router-id</a:t>
            </a:r>
            <a:r>
              <a:rPr lang="sk-SK" smtClean="0"/>
              <a:t> nie je prítomný, vezme sa najvyššia IP adresa spomedzi všetkých aktívnych Loopback rozhraní s IP adresou</a:t>
            </a:r>
          </a:p>
          <a:p>
            <a:pPr lvl="1">
              <a:defRPr/>
            </a:pPr>
            <a:r>
              <a:rPr lang="sk-SK" smtClean="0"/>
              <a:t>Ak žiadne aktívne Loopback rozhranie s IP adresou nie je k dispozícii, zoberie sa najvyššia IP adresa spomedzi všetkých aktívnych rozhraní</a:t>
            </a:r>
          </a:p>
          <a:p>
            <a:pPr>
              <a:defRPr/>
            </a:pPr>
            <a:r>
              <a:rPr lang="sk-SK" smtClean="0"/>
              <a:t>RID sa vyberá v momente spustenia OSPF procesu. Ak nie je možné vybrať RID, router sa bude sťažovať</a:t>
            </a:r>
            <a:endParaRPr lang="en-US" smtClean="0"/>
          </a:p>
          <a:p>
            <a:pPr>
              <a:defRPr/>
            </a:pPr>
            <a:r>
              <a:rPr lang="sk-SK" smtClean="0"/>
              <a:t>Pre stabilitu sa odporúča používať buď príkaz </a:t>
            </a:r>
            <a:r>
              <a:rPr lang="en-US" b="1" smtClean="0">
                <a:solidFill>
                  <a:schemeClr val="accent2"/>
                </a:solidFill>
                <a:latin typeface="Courier New" pitchFamily="49" charset="0"/>
                <a:cs typeface="Courier New" pitchFamily="49" charset="0"/>
              </a:rPr>
              <a:t>router-id</a:t>
            </a:r>
            <a:r>
              <a:rPr lang="en-US" smtClean="0"/>
              <a:t> </a:t>
            </a:r>
            <a:r>
              <a:rPr lang="sk-SK" smtClean="0"/>
              <a:t>alebo Loopback ako RID (alebo oboje)</a:t>
            </a:r>
            <a:endParaRPr lang="en-US"/>
          </a:p>
        </p:txBody>
      </p:sp>
    </p:spTree>
    <p:extLst>
      <p:ext uri="{BB962C8B-B14F-4D97-AF65-F5344CB8AC3E}">
        <p14:creationId xmlns:p14="http://schemas.microsoft.com/office/powerpoint/2010/main" val="174184778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sk-SK" smtClean="0"/>
              <a:t>Default route v OSPF</a:t>
            </a:r>
          </a:p>
        </p:txBody>
      </p:sp>
      <p:sp>
        <p:nvSpPr>
          <p:cNvPr id="33795" name="Rectangle 3"/>
          <p:cNvSpPr>
            <a:spLocks noGrp="1" noChangeArrowheads="1"/>
          </p:cNvSpPr>
          <p:nvPr>
            <p:ph idx="1"/>
          </p:nvPr>
        </p:nvSpPr>
        <p:spPr>
          <a:xfrm>
            <a:off x="655638" y="2471738"/>
            <a:ext cx="7940675" cy="3951287"/>
          </a:xfrm>
        </p:spPr>
        <p:txBody>
          <a:bodyPr/>
          <a:lstStyle/>
          <a:p>
            <a:r>
              <a:rPr lang="sk-SK" smtClean="0"/>
              <a:t>Posielanie default route v OSPF je možné zabezpečiť iba príkazom </a:t>
            </a:r>
            <a:r>
              <a:rPr lang="sk-SK" b="1" smtClean="0">
                <a:solidFill>
                  <a:schemeClr val="accent2"/>
                </a:solidFill>
                <a:latin typeface="Courier New" pitchFamily="49" charset="0"/>
              </a:rPr>
              <a:t>default-information originate</a:t>
            </a:r>
          </a:p>
          <a:p>
            <a:pPr lvl="1"/>
            <a:r>
              <a:rPr lang="sk-SK" smtClean="0"/>
              <a:t>Router, na ktorom je tento príkaz zadaný, bude rozposielať default route len vtedy, ak ju už sám má v smerovacej tabuľke (rozdiel oproti RIP)</a:t>
            </a:r>
          </a:p>
          <a:p>
            <a:pPr lvl="1"/>
            <a:r>
              <a:rPr lang="sk-SK" smtClean="0"/>
              <a:t>Nepovinný parameter </a:t>
            </a:r>
            <a:r>
              <a:rPr lang="sk-SK" b="1" smtClean="0">
                <a:solidFill>
                  <a:schemeClr val="accent2"/>
                </a:solidFill>
                <a:latin typeface="Courier New" pitchFamily="49" charset="0"/>
              </a:rPr>
              <a:t>always</a:t>
            </a:r>
            <a:r>
              <a:rPr lang="sk-SK" smtClean="0"/>
              <a:t> sa používa, ak chceme, aby router posielal default route vždy</a:t>
            </a:r>
          </a:p>
          <a:p>
            <a:r>
              <a:rPr lang="sk-SK" smtClean="0"/>
              <a:t>Do OSPF nie je možné default route redistribuovať!</a:t>
            </a:r>
          </a:p>
          <a:p>
            <a:pPr>
              <a:buFont typeface="Wingdings" pitchFamily="2" charset="2"/>
              <a:buNone/>
            </a:pPr>
            <a:endParaRPr lang="sk-SK" smtClean="0"/>
          </a:p>
        </p:txBody>
      </p:sp>
      <p:sp>
        <p:nvSpPr>
          <p:cNvPr id="33796" name="Rectangle 4"/>
          <p:cNvSpPr>
            <a:spLocks noChangeArrowheads="1"/>
          </p:cNvSpPr>
          <p:nvPr/>
        </p:nvSpPr>
        <p:spPr bwMode="auto">
          <a:xfrm>
            <a:off x="544513" y="1724025"/>
            <a:ext cx="8159750" cy="395288"/>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sk-SK" sz="1800" b="1">
                <a:solidFill>
                  <a:schemeClr val="accent2"/>
                </a:solidFill>
                <a:latin typeface="Courier New" pitchFamily="49" charset="0"/>
              </a:rPr>
              <a:t>default-information originate </a:t>
            </a:r>
            <a:r>
              <a:rPr lang="en-US" sz="1800" b="1">
                <a:solidFill>
                  <a:schemeClr val="accent2"/>
                </a:solidFill>
                <a:latin typeface="Courier New" pitchFamily="49" charset="0"/>
              </a:rPr>
              <a:t>[always]</a:t>
            </a:r>
            <a:r>
              <a:rPr lang="en-US" sz="1800" i="1">
                <a:solidFill>
                  <a:schemeClr val="accent2"/>
                </a:solidFill>
                <a:latin typeface="Courier New" pitchFamily="49" charset="0"/>
              </a:rPr>
              <a:t>	</a:t>
            </a:r>
            <a:endParaRPr lang="en-GB" sz="1800" i="1">
              <a:solidFill>
                <a:schemeClr val="accent2"/>
              </a:solidFill>
              <a:latin typeface="Courier New" pitchFamily="49" charset="0"/>
            </a:endParaRPr>
          </a:p>
        </p:txBody>
      </p:sp>
      <p:sp>
        <p:nvSpPr>
          <p:cNvPr id="33797" name="Rectangle 5"/>
          <p:cNvSpPr>
            <a:spLocks noChangeArrowheads="1"/>
          </p:cNvSpPr>
          <p:nvPr/>
        </p:nvSpPr>
        <p:spPr bwMode="auto">
          <a:xfrm>
            <a:off x="657225" y="1374775"/>
            <a:ext cx="31496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73025" tIns="36512" rIns="73025" bIns="36512">
            <a:spAutoFit/>
          </a:bodyPr>
          <a:lstStyle/>
          <a:p>
            <a:pPr algn="l">
              <a:lnSpc>
                <a:spcPct val="100000"/>
              </a:lnSpc>
            </a:pPr>
            <a:r>
              <a:rPr lang="en-US" sz="1800" b="1">
                <a:latin typeface="Courier New" pitchFamily="49" charset="0"/>
              </a:rPr>
              <a:t>Router(config-router)#</a:t>
            </a:r>
          </a:p>
        </p:txBody>
      </p:sp>
    </p:spTree>
    <p:extLst>
      <p:ext uri="{BB962C8B-B14F-4D97-AF65-F5344CB8AC3E}">
        <p14:creationId xmlns:p14="http://schemas.microsoft.com/office/powerpoint/2010/main" val="3810257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MAE0078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350" y="0"/>
            <a:ext cx="3944938" cy="312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ChangeArrowheads="1"/>
          </p:cNvSpPr>
          <p:nvPr/>
        </p:nvSpPr>
        <p:spPr bwMode="auto">
          <a:xfrm>
            <a:off x="0" y="0"/>
            <a:ext cx="5213350" cy="3124200"/>
          </a:xfrm>
          <a:prstGeom prst="rect">
            <a:avLst/>
          </a:prstGeom>
          <a:solidFill>
            <a:srgbClr val="015F85"/>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p>
            <a:endParaRPr lang="sk-SK"/>
          </a:p>
        </p:txBody>
      </p:sp>
      <p:sp>
        <p:nvSpPr>
          <p:cNvPr id="34820" name="Rectangle 4"/>
          <p:cNvSpPr>
            <a:spLocks noGrp="1" noChangeArrowheads="1"/>
          </p:cNvSpPr>
          <p:nvPr>
            <p:ph type="title"/>
          </p:nvPr>
        </p:nvSpPr>
        <p:spPr>
          <a:xfrm>
            <a:off x="639763" y="1312863"/>
            <a:ext cx="4452937" cy="838200"/>
          </a:xfrm>
          <a:noFill/>
        </p:spPr>
        <p:txBody>
          <a:bodyPr/>
          <a:lstStyle/>
          <a:p>
            <a:r>
              <a:rPr lang="sk-SK" sz="2800" smtClean="0">
                <a:solidFill>
                  <a:schemeClr val="bg1"/>
                </a:solidFill>
              </a:rPr>
              <a:t>Autentifikácia v OSPF</a:t>
            </a:r>
            <a:endParaRPr lang="en-US" sz="2800" smtClean="0">
              <a:solidFill>
                <a:schemeClr val="bg1"/>
              </a:solidFill>
            </a:endParaRPr>
          </a:p>
        </p:txBody>
      </p:sp>
    </p:spTree>
    <p:extLst>
      <p:ext uri="{BB962C8B-B14F-4D97-AF65-F5344CB8AC3E}">
        <p14:creationId xmlns:p14="http://schemas.microsoft.com/office/powerpoint/2010/main" val="58261012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509588" y="457200"/>
            <a:ext cx="8393112" cy="793750"/>
          </a:xfrm>
        </p:spPr>
        <p:txBody>
          <a:bodyPr>
            <a:normAutofit fontScale="90000"/>
          </a:bodyPr>
          <a:lstStyle/>
          <a:p>
            <a:pPr>
              <a:defRPr/>
            </a:pPr>
            <a:r>
              <a:rPr lang="sk-SK" sz="2800"/>
              <a:t>Konfigurácia tzv. Simple Password Authentication (plaintext)</a:t>
            </a:r>
            <a:endParaRPr lang="en-US" sz="2800"/>
          </a:p>
        </p:txBody>
      </p:sp>
      <p:sp>
        <p:nvSpPr>
          <p:cNvPr id="35843" name="Rectangle 3"/>
          <p:cNvSpPr>
            <a:spLocks noChangeArrowheads="1"/>
          </p:cNvSpPr>
          <p:nvPr/>
        </p:nvSpPr>
        <p:spPr bwMode="auto">
          <a:xfrm>
            <a:off x="520700" y="1814513"/>
            <a:ext cx="8159750" cy="395287"/>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ip ospf authentication-key </a:t>
            </a:r>
            <a:r>
              <a:rPr lang="en-US" sz="1800" i="1">
                <a:solidFill>
                  <a:schemeClr val="accent2"/>
                </a:solidFill>
                <a:latin typeface="Courier New" pitchFamily="49" charset="0"/>
              </a:rPr>
              <a:t>password</a:t>
            </a:r>
            <a:endParaRPr lang="en-GB" sz="1800" i="1">
              <a:solidFill>
                <a:schemeClr val="accent2"/>
              </a:solidFill>
              <a:latin typeface="Courier New" pitchFamily="49" charset="0"/>
            </a:endParaRPr>
          </a:p>
        </p:txBody>
      </p:sp>
      <p:sp>
        <p:nvSpPr>
          <p:cNvPr id="35844" name="Rectangle 4"/>
          <p:cNvSpPr>
            <a:spLocks noChangeArrowheads="1"/>
          </p:cNvSpPr>
          <p:nvPr/>
        </p:nvSpPr>
        <p:spPr bwMode="auto">
          <a:xfrm>
            <a:off x="520700" y="1509713"/>
            <a:ext cx="453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lnSpc>
                <a:spcPct val="100000"/>
              </a:lnSpc>
              <a:spcBef>
                <a:spcPct val="20000"/>
              </a:spcBef>
            </a:pPr>
            <a:r>
              <a:rPr lang="en-GB" sz="1600" b="1">
                <a:latin typeface="Courier New" pitchFamily="49" charset="0"/>
              </a:rPr>
              <a:t>Router(config-if)#</a:t>
            </a:r>
          </a:p>
        </p:txBody>
      </p:sp>
      <p:sp>
        <p:nvSpPr>
          <p:cNvPr id="35845" name="Text Box 5"/>
          <p:cNvSpPr txBox="1">
            <a:spLocks noChangeArrowheads="1"/>
          </p:cNvSpPr>
          <p:nvPr/>
        </p:nvSpPr>
        <p:spPr bwMode="auto">
          <a:xfrm>
            <a:off x="527050" y="2271713"/>
            <a:ext cx="822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sm"/>
              </a14:hiddenLine>
            </a:ext>
          </a:extLst>
        </p:spPr>
        <p:txBody>
          <a:bodyPr>
            <a:spAutoFit/>
          </a:bodyPr>
          <a:lstStyle>
            <a:lvl1pPr marL="225425" indent="-225425">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buClr>
                <a:schemeClr val="accent1"/>
              </a:buClr>
              <a:buFontTx/>
              <a:buChar char="•"/>
            </a:pPr>
            <a:r>
              <a:rPr lang="sk-SK" sz="2000"/>
              <a:t>Na rozhraní nastaví heslo pre plaintext</a:t>
            </a:r>
            <a:endParaRPr lang="en-US" sz="2000"/>
          </a:p>
        </p:txBody>
      </p:sp>
      <p:sp>
        <p:nvSpPr>
          <p:cNvPr id="35846" name="Rectangle 6"/>
          <p:cNvSpPr>
            <a:spLocks noChangeArrowheads="1"/>
          </p:cNvSpPr>
          <p:nvPr/>
        </p:nvSpPr>
        <p:spPr bwMode="auto">
          <a:xfrm>
            <a:off x="508000" y="4810125"/>
            <a:ext cx="453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lnSpc>
                <a:spcPct val="100000"/>
              </a:lnSpc>
              <a:spcBef>
                <a:spcPct val="20000"/>
              </a:spcBef>
            </a:pPr>
            <a:r>
              <a:rPr lang="en-GB" sz="1600" b="1">
                <a:latin typeface="Courier New" pitchFamily="49" charset="0"/>
              </a:rPr>
              <a:t>Router(config-if)#</a:t>
            </a:r>
          </a:p>
        </p:txBody>
      </p:sp>
      <p:sp>
        <p:nvSpPr>
          <p:cNvPr id="35847" name="Rectangle 7"/>
          <p:cNvSpPr>
            <a:spLocks noChangeArrowheads="1"/>
          </p:cNvSpPr>
          <p:nvPr/>
        </p:nvSpPr>
        <p:spPr bwMode="auto">
          <a:xfrm>
            <a:off x="508000" y="5114925"/>
            <a:ext cx="8159750" cy="395288"/>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ip ospf authentication [null]</a:t>
            </a:r>
            <a:endParaRPr lang="en-GB" sz="1800" b="1">
              <a:solidFill>
                <a:schemeClr val="accent2"/>
              </a:solidFill>
              <a:latin typeface="Courier New" pitchFamily="49" charset="0"/>
            </a:endParaRPr>
          </a:p>
        </p:txBody>
      </p:sp>
      <p:sp>
        <p:nvSpPr>
          <p:cNvPr id="35848" name="Text Box 8"/>
          <p:cNvSpPr txBox="1">
            <a:spLocks noChangeArrowheads="1"/>
          </p:cNvSpPr>
          <p:nvPr/>
        </p:nvSpPr>
        <p:spPr bwMode="auto">
          <a:xfrm>
            <a:off x="514350" y="5572125"/>
            <a:ext cx="8629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sm"/>
              </a14:hiddenLine>
            </a:ext>
          </a:extLst>
        </p:spPr>
        <p:txBody>
          <a:bodyPr>
            <a:spAutoFit/>
          </a:bodyPr>
          <a:lstStyle>
            <a:lvl1pPr marL="225425" indent="-225425">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buClr>
                <a:schemeClr val="accent1"/>
              </a:buClr>
              <a:buFontTx/>
              <a:buChar char="•"/>
            </a:pPr>
            <a:r>
              <a:rPr lang="sk-SK" sz="2000"/>
              <a:t>Prepíše druh autentifikácie na konkrétnom rozhraní (bez argumentu aktivuje plaintext, argument </a:t>
            </a:r>
            <a:r>
              <a:rPr lang="sk-SK" sz="2000" b="1">
                <a:solidFill>
                  <a:schemeClr val="accent2"/>
                </a:solidFill>
                <a:latin typeface="Courier New" pitchFamily="49" charset="0"/>
              </a:rPr>
              <a:t>null</a:t>
            </a:r>
            <a:r>
              <a:rPr lang="sk-SK" sz="2000"/>
              <a:t> deaktivuje autentifikáciu)</a:t>
            </a:r>
            <a:endParaRPr lang="en-US" sz="2000"/>
          </a:p>
        </p:txBody>
      </p:sp>
      <p:sp>
        <p:nvSpPr>
          <p:cNvPr id="35849" name="Rectangle 9"/>
          <p:cNvSpPr>
            <a:spLocks noChangeArrowheads="1"/>
          </p:cNvSpPr>
          <p:nvPr/>
        </p:nvSpPr>
        <p:spPr bwMode="auto">
          <a:xfrm>
            <a:off x="517525" y="2989263"/>
            <a:ext cx="453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lnSpc>
                <a:spcPct val="100000"/>
              </a:lnSpc>
              <a:spcBef>
                <a:spcPct val="20000"/>
              </a:spcBef>
            </a:pPr>
            <a:r>
              <a:rPr lang="en-GB" sz="1600" b="1">
                <a:latin typeface="Courier New" pitchFamily="49" charset="0"/>
              </a:rPr>
              <a:t>Router(config-router)#</a:t>
            </a:r>
          </a:p>
        </p:txBody>
      </p:sp>
      <p:sp>
        <p:nvSpPr>
          <p:cNvPr id="35850" name="Rectangle 10"/>
          <p:cNvSpPr>
            <a:spLocks noChangeArrowheads="1"/>
          </p:cNvSpPr>
          <p:nvPr/>
        </p:nvSpPr>
        <p:spPr bwMode="auto">
          <a:xfrm>
            <a:off x="517525" y="3294063"/>
            <a:ext cx="8159750" cy="395287"/>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area </a:t>
            </a:r>
            <a:r>
              <a:rPr lang="en-US" sz="1800" b="1" i="1">
                <a:solidFill>
                  <a:schemeClr val="accent2"/>
                </a:solidFill>
                <a:latin typeface="Courier New" pitchFamily="49" charset="0"/>
              </a:rPr>
              <a:t>area-id</a:t>
            </a:r>
            <a:r>
              <a:rPr lang="en-US" sz="1800" b="1">
                <a:solidFill>
                  <a:schemeClr val="accent2"/>
                </a:solidFill>
                <a:latin typeface="Courier New" pitchFamily="49" charset="0"/>
              </a:rPr>
              <a:t> authentication</a:t>
            </a:r>
            <a:endParaRPr lang="en-GB" sz="1800" b="1">
              <a:solidFill>
                <a:schemeClr val="accent2"/>
              </a:solidFill>
              <a:latin typeface="Courier New" pitchFamily="49" charset="0"/>
            </a:endParaRPr>
          </a:p>
        </p:txBody>
      </p:sp>
      <p:sp>
        <p:nvSpPr>
          <p:cNvPr id="35851" name="Text Box 11"/>
          <p:cNvSpPr txBox="1">
            <a:spLocks noChangeArrowheads="1"/>
          </p:cNvSpPr>
          <p:nvPr/>
        </p:nvSpPr>
        <p:spPr bwMode="auto">
          <a:xfrm>
            <a:off x="523875" y="3751263"/>
            <a:ext cx="792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sm"/>
              </a14:hiddenLine>
            </a:ext>
          </a:extLst>
        </p:spPr>
        <p:txBody>
          <a:bodyPr>
            <a:spAutoFit/>
          </a:bodyPr>
          <a:lstStyle>
            <a:lvl1pPr marL="225425" indent="-225425">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buClr>
                <a:schemeClr val="accent1"/>
              </a:buClr>
              <a:buFontTx/>
              <a:buChar char="•"/>
            </a:pPr>
            <a:r>
              <a:rPr lang="sk-SK" sz="2000"/>
              <a:t>Definuje druh autentifikácie pre oblasť (v tomto prípade plaintext)</a:t>
            </a:r>
            <a:endParaRPr lang="en-US" sz="2000"/>
          </a:p>
        </p:txBody>
      </p:sp>
    </p:spTree>
    <p:extLst>
      <p:ext uri="{BB962C8B-B14F-4D97-AF65-F5344CB8AC3E}">
        <p14:creationId xmlns:p14="http://schemas.microsoft.com/office/powerpoint/2010/main" val="11803233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sk-SK" sz="2800" smtClean="0"/>
              <a:t>Príklad konfigurácie plaintext autentifikácie</a:t>
            </a:r>
            <a:endParaRPr lang="en-US" sz="2800" smtClean="0"/>
          </a:p>
        </p:txBody>
      </p:sp>
      <p:pic>
        <p:nvPicPr>
          <p:cNvPr id="36867" name="Picture 3" descr="314P_0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25" y="1601788"/>
            <a:ext cx="707231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033233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sk-SK" smtClean="0"/>
              <a:t>Konfigurácia MD5 autentifikácie</a:t>
            </a:r>
            <a:endParaRPr lang="en-US" smtClean="0"/>
          </a:p>
        </p:txBody>
      </p:sp>
      <p:sp>
        <p:nvSpPr>
          <p:cNvPr id="37891" name="Text Box 3"/>
          <p:cNvSpPr txBox="1">
            <a:spLocks noChangeArrowheads="1"/>
          </p:cNvSpPr>
          <p:nvPr/>
        </p:nvSpPr>
        <p:spPr bwMode="auto">
          <a:xfrm>
            <a:off x="523875" y="4549775"/>
            <a:ext cx="792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sm"/>
              </a14:hiddenLine>
            </a:ext>
          </a:extLst>
        </p:spPr>
        <p:txBody>
          <a:bodyPr>
            <a:spAutoFit/>
          </a:bodyPr>
          <a:lstStyle>
            <a:lvl1pPr marL="225425" indent="-225425">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buClr>
                <a:schemeClr val="accent1"/>
              </a:buClr>
              <a:buFontTx/>
              <a:buChar char="•"/>
            </a:pPr>
            <a:r>
              <a:rPr lang="sk-SK" sz="2000"/>
              <a:t>Definuje druh autentifikácie pre oblasť (v tomto prípade MD5)</a:t>
            </a:r>
            <a:endParaRPr lang="en-US" sz="2000"/>
          </a:p>
        </p:txBody>
      </p:sp>
      <p:sp>
        <p:nvSpPr>
          <p:cNvPr id="37892" name="Rectangle 4"/>
          <p:cNvSpPr>
            <a:spLocks noChangeArrowheads="1"/>
          </p:cNvSpPr>
          <p:nvPr/>
        </p:nvSpPr>
        <p:spPr bwMode="auto">
          <a:xfrm>
            <a:off x="517525" y="4092575"/>
            <a:ext cx="8159750" cy="395288"/>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area </a:t>
            </a:r>
            <a:r>
              <a:rPr lang="en-US" sz="1800" b="1" i="1">
                <a:solidFill>
                  <a:schemeClr val="accent2"/>
                </a:solidFill>
                <a:latin typeface="Courier New" pitchFamily="49" charset="0"/>
              </a:rPr>
              <a:t>area-id</a:t>
            </a:r>
            <a:r>
              <a:rPr lang="en-US" sz="1800" b="1">
                <a:solidFill>
                  <a:schemeClr val="accent2"/>
                </a:solidFill>
                <a:latin typeface="Courier New" pitchFamily="49" charset="0"/>
              </a:rPr>
              <a:t> authentication message-digest</a:t>
            </a:r>
            <a:endParaRPr lang="en-GB" sz="1800" b="1">
              <a:solidFill>
                <a:schemeClr val="accent2"/>
              </a:solidFill>
              <a:latin typeface="Courier New" pitchFamily="49" charset="0"/>
            </a:endParaRPr>
          </a:p>
        </p:txBody>
      </p:sp>
      <p:sp>
        <p:nvSpPr>
          <p:cNvPr id="37893" name="Rectangle 5"/>
          <p:cNvSpPr>
            <a:spLocks noChangeArrowheads="1"/>
          </p:cNvSpPr>
          <p:nvPr/>
        </p:nvSpPr>
        <p:spPr bwMode="auto">
          <a:xfrm>
            <a:off x="476250" y="1765300"/>
            <a:ext cx="8153400" cy="395288"/>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ip ospf message-digest-key </a:t>
            </a:r>
            <a:r>
              <a:rPr lang="en-US" sz="1800" i="1">
                <a:solidFill>
                  <a:schemeClr val="accent2"/>
                </a:solidFill>
                <a:latin typeface="Courier New" pitchFamily="49" charset="0"/>
              </a:rPr>
              <a:t>key-id </a:t>
            </a:r>
            <a:r>
              <a:rPr lang="en-US" sz="1800" b="1">
                <a:solidFill>
                  <a:schemeClr val="accent2"/>
                </a:solidFill>
                <a:latin typeface="Courier New" pitchFamily="49" charset="0"/>
              </a:rPr>
              <a:t>md5 </a:t>
            </a:r>
            <a:r>
              <a:rPr lang="en-US" sz="1800" i="1">
                <a:solidFill>
                  <a:schemeClr val="accent2"/>
                </a:solidFill>
                <a:latin typeface="Courier New" pitchFamily="49" charset="0"/>
              </a:rPr>
              <a:t>key</a:t>
            </a:r>
            <a:endParaRPr lang="en-GB" sz="1800" b="1">
              <a:solidFill>
                <a:schemeClr val="accent2"/>
              </a:solidFill>
              <a:latin typeface="Courier New" pitchFamily="49" charset="0"/>
            </a:endParaRPr>
          </a:p>
        </p:txBody>
      </p:sp>
      <p:sp>
        <p:nvSpPr>
          <p:cNvPr id="37894" name="Rectangle 6"/>
          <p:cNvSpPr>
            <a:spLocks noChangeArrowheads="1"/>
          </p:cNvSpPr>
          <p:nvPr/>
        </p:nvSpPr>
        <p:spPr bwMode="auto">
          <a:xfrm>
            <a:off x="469900" y="1460500"/>
            <a:ext cx="453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lnSpc>
                <a:spcPct val="100000"/>
              </a:lnSpc>
              <a:spcBef>
                <a:spcPct val="20000"/>
              </a:spcBef>
            </a:pPr>
            <a:r>
              <a:rPr lang="en-GB" sz="1600" b="1">
                <a:latin typeface="Courier New" pitchFamily="49" charset="0"/>
              </a:rPr>
              <a:t>Router(config-if)#</a:t>
            </a:r>
          </a:p>
        </p:txBody>
      </p:sp>
      <p:sp>
        <p:nvSpPr>
          <p:cNvPr id="37895" name="Text Box 7"/>
          <p:cNvSpPr txBox="1">
            <a:spLocks noChangeArrowheads="1"/>
          </p:cNvSpPr>
          <p:nvPr/>
        </p:nvSpPr>
        <p:spPr bwMode="auto">
          <a:xfrm>
            <a:off x="476250" y="2222500"/>
            <a:ext cx="8229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sm"/>
              </a14:hiddenLine>
            </a:ext>
          </a:extLst>
        </p:spPr>
        <p:txBody>
          <a:bodyPr>
            <a:spAutoFit/>
          </a:bodyPr>
          <a:lstStyle>
            <a:lvl1pPr marL="225425" indent="-225425">
              <a:defRPr sz="2400">
                <a:solidFill>
                  <a:schemeClr val="tx1"/>
                </a:solidFill>
                <a:latin typeface="Arial" charset="0"/>
              </a:defRPr>
            </a:lvl1pPr>
            <a:lvl2pPr marL="712788" indent="-17780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buClr>
                <a:schemeClr val="accent1"/>
              </a:buClr>
              <a:buFontTx/>
              <a:buChar char="•"/>
            </a:pPr>
            <a:r>
              <a:rPr lang="sk-SK" sz="2000"/>
              <a:t>Vytvorí kľúč so zadaným ID a heslom</a:t>
            </a:r>
          </a:p>
          <a:p>
            <a:pPr lvl="1" algn="l">
              <a:lnSpc>
                <a:spcPct val="100000"/>
              </a:lnSpc>
              <a:buClr>
                <a:schemeClr val="accent1"/>
              </a:buClr>
              <a:buFontTx/>
              <a:buChar char="•"/>
            </a:pPr>
            <a:r>
              <a:rPr lang="sk-SK" sz="2000"/>
              <a:t>Kľúče susedov sa musia zhodovať v ID i hesle</a:t>
            </a:r>
          </a:p>
          <a:p>
            <a:pPr lvl="1" algn="l">
              <a:lnSpc>
                <a:spcPct val="100000"/>
              </a:lnSpc>
              <a:buClr>
                <a:schemeClr val="accent1"/>
              </a:buClr>
              <a:buFontTx/>
              <a:buChar char="•"/>
            </a:pPr>
            <a:r>
              <a:rPr lang="sk-SK" sz="2000"/>
              <a:t>Ak je na rozhraní kľúčov viac, </a:t>
            </a:r>
            <a:r>
              <a:rPr lang="en-US" sz="2000"/>
              <a:t>pre odosielanie sa pou</a:t>
            </a:r>
            <a:r>
              <a:rPr lang="sk-SK" sz="2000"/>
              <a:t>žíva naposledy pridaný (alebo všetky, ak sú na segmente routery</a:t>
            </a:r>
            <a:br>
              <a:rPr lang="sk-SK" sz="2000"/>
            </a:br>
            <a:r>
              <a:rPr lang="sk-SK" sz="2000"/>
              <a:t>s rôznymi kľúčmi), pre prijatie sa akceptuje ktorýkoľvek</a:t>
            </a:r>
            <a:endParaRPr lang="en-US" sz="2000"/>
          </a:p>
        </p:txBody>
      </p:sp>
      <p:sp>
        <p:nvSpPr>
          <p:cNvPr id="37896" name="Rectangle 8"/>
          <p:cNvSpPr>
            <a:spLocks noChangeArrowheads="1"/>
          </p:cNvSpPr>
          <p:nvPr/>
        </p:nvSpPr>
        <p:spPr bwMode="auto">
          <a:xfrm>
            <a:off x="517525" y="3787775"/>
            <a:ext cx="453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lnSpc>
                <a:spcPct val="100000"/>
              </a:lnSpc>
              <a:spcBef>
                <a:spcPct val="20000"/>
              </a:spcBef>
            </a:pPr>
            <a:r>
              <a:rPr lang="en-GB" sz="1600" b="1">
                <a:latin typeface="Courier New" pitchFamily="49" charset="0"/>
              </a:rPr>
              <a:t>Router(config-router)#</a:t>
            </a:r>
          </a:p>
        </p:txBody>
      </p:sp>
      <p:sp>
        <p:nvSpPr>
          <p:cNvPr id="37897" name="Text Box 9"/>
          <p:cNvSpPr txBox="1">
            <a:spLocks noChangeArrowheads="1"/>
          </p:cNvSpPr>
          <p:nvPr/>
        </p:nvSpPr>
        <p:spPr bwMode="auto">
          <a:xfrm>
            <a:off x="514350" y="5803900"/>
            <a:ext cx="8356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sm"/>
              </a14:hiddenLine>
            </a:ext>
          </a:extLst>
        </p:spPr>
        <p:txBody>
          <a:bodyPr>
            <a:spAutoFit/>
          </a:bodyPr>
          <a:lstStyle>
            <a:lvl1pPr marL="225425" indent="-225425">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buClr>
                <a:schemeClr val="accent1"/>
              </a:buClr>
              <a:buFontTx/>
              <a:buChar char="•"/>
            </a:pPr>
            <a:r>
              <a:rPr lang="sk-SK" sz="2000"/>
              <a:t>Prepíše druh autentifikácie na konkrétnom rozhraní (argument</a:t>
            </a:r>
            <a:r>
              <a:rPr lang="en-US" sz="2000"/>
              <a:t> </a:t>
            </a:r>
            <a:r>
              <a:rPr lang="en-US" sz="2000" b="1">
                <a:solidFill>
                  <a:schemeClr val="accent2"/>
                </a:solidFill>
                <a:latin typeface="Courier New" pitchFamily="49" charset="0"/>
              </a:rPr>
              <a:t>message-digest</a:t>
            </a:r>
            <a:r>
              <a:rPr lang="sk-SK" sz="2000"/>
              <a:t> aktivuje </a:t>
            </a:r>
            <a:r>
              <a:rPr lang="en-US" sz="2000"/>
              <a:t>MD5</a:t>
            </a:r>
            <a:r>
              <a:rPr lang="sk-SK" sz="2000"/>
              <a:t>, argument </a:t>
            </a:r>
            <a:r>
              <a:rPr lang="sk-SK" sz="2000" b="1">
                <a:solidFill>
                  <a:schemeClr val="accent2"/>
                </a:solidFill>
                <a:latin typeface="Courier New" pitchFamily="49" charset="0"/>
              </a:rPr>
              <a:t>null</a:t>
            </a:r>
            <a:r>
              <a:rPr lang="sk-SK" sz="2000"/>
              <a:t> deaktivuje autentifikáciu)</a:t>
            </a:r>
            <a:endParaRPr lang="en-US" sz="2000"/>
          </a:p>
        </p:txBody>
      </p:sp>
      <p:sp>
        <p:nvSpPr>
          <p:cNvPr id="37898" name="Rectangle 10"/>
          <p:cNvSpPr>
            <a:spLocks noChangeArrowheads="1"/>
          </p:cNvSpPr>
          <p:nvPr/>
        </p:nvSpPr>
        <p:spPr bwMode="auto">
          <a:xfrm>
            <a:off x="508000" y="5346700"/>
            <a:ext cx="8159750" cy="395288"/>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1800" b="1">
                <a:solidFill>
                  <a:schemeClr val="accent2"/>
                </a:solidFill>
                <a:latin typeface="Courier New" pitchFamily="49" charset="0"/>
              </a:rPr>
              <a:t>ip ospf authentication {message-digest | null}</a:t>
            </a:r>
            <a:endParaRPr lang="en-GB" sz="1800" b="1">
              <a:solidFill>
                <a:schemeClr val="accent2"/>
              </a:solidFill>
              <a:latin typeface="Courier New" pitchFamily="49" charset="0"/>
            </a:endParaRPr>
          </a:p>
        </p:txBody>
      </p:sp>
      <p:sp>
        <p:nvSpPr>
          <p:cNvPr id="37899" name="Rectangle 11"/>
          <p:cNvSpPr>
            <a:spLocks noChangeArrowheads="1"/>
          </p:cNvSpPr>
          <p:nvPr/>
        </p:nvSpPr>
        <p:spPr bwMode="auto">
          <a:xfrm>
            <a:off x="546100" y="5041900"/>
            <a:ext cx="453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lnSpc>
                <a:spcPct val="100000"/>
              </a:lnSpc>
              <a:spcBef>
                <a:spcPct val="20000"/>
              </a:spcBef>
            </a:pPr>
            <a:r>
              <a:rPr lang="en-GB" sz="1600" b="1">
                <a:latin typeface="Courier New" pitchFamily="49" charset="0"/>
              </a:rPr>
              <a:t>Router(config-if)#</a:t>
            </a:r>
          </a:p>
        </p:txBody>
      </p:sp>
    </p:spTree>
    <p:extLst>
      <p:ext uri="{BB962C8B-B14F-4D97-AF65-F5344CB8AC3E}">
        <p14:creationId xmlns:p14="http://schemas.microsoft.com/office/powerpoint/2010/main" val="289050451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sk-SK" smtClean="0"/>
              <a:t>Príklad konfigurácie MD5 autentifikácie</a:t>
            </a:r>
            <a:endParaRPr lang="en-US" smtClean="0"/>
          </a:p>
        </p:txBody>
      </p:sp>
      <p:pic>
        <p:nvPicPr>
          <p:cNvPr id="38915" name="Picture 3" descr="314P_0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495425"/>
            <a:ext cx="785495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145994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981200"/>
            <a:ext cx="8229600" cy="4449763"/>
          </a:xfrm>
        </p:spPr>
        <p:txBody>
          <a:bodyPr>
            <a:normAutofit lnSpcReduction="10000"/>
          </a:bodyPr>
          <a:lstStyle/>
          <a:p>
            <a:pP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r>
              <a:rPr lang="sk-SK" sz="2800" b="1" dirty="0" smtClean="0"/>
              <a:t>Vďaka za pozornosť!</a:t>
            </a:r>
            <a:endParaRPr lang="en-US" sz="2800" b="1" dirty="0" smtClean="0"/>
          </a:p>
          <a:p>
            <a:pPr algn="ctr" eaLnBrk="1" hangingPunct="1">
              <a:lnSpc>
                <a:spcPct val="90000"/>
              </a:lnSpc>
              <a:buFont typeface="Wingdings" pitchFamily="2" charset="2"/>
              <a:buNone/>
              <a:defRPr/>
            </a:pPr>
            <a:endParaRPr lang="en-US" sz="2800" dirty="0" smtClean="0"/>
          </a:p>
          <a:p>
            <a:pPr algn="ctr" eaLnBrk="1" hangingPunct="1">
              <a:lnSpc>
                <a:spcPct val="90000"/>
              </a:lnSpc>
              <a:buFont typeface="Wingdings" pitchFamily="2" charset="2"/>
              <a:buNone/>
              <a:defRPr/>
            </a:pPr>
            <a:endParaRPr lang="en-US" sz="2800" dirty="0" smtClean="0"/>
          </a:p>
          <a:p>
            <a:pPr algn="ctr" eaLnBrk="1" hangingPunct="1">
              <a:lnSpc>
                <a:spcPct val="90000"/>
              </a:lnSpc>
              <a:buFont typeface="Wingdings" pitchFamily="2" charset="2"/>
              <a:buNone/>
              <a:defRPr/>
            </a:pPr>
            <a:endParaRPr lang="en-US" sz="2800" dirty="0" smtClean="0"/>
          </a:p>
          <a:p>
            <a:pPr algn="ctr" eaLnBrk="1" hangingPunct="1">
              <a:lnSpc>
                <a:spcPct val="90000"/>
              </a:lnSpc>
              <a:buFont typeface="Wingdings" pitchFamily="2" charset="2"/>
              <a:buNone/>
              <a:defRPr/>
            </a:pPr>
            <a:endParaRPr lang="en-US" sz="2800" dirty="0" smtClean="0"/>
          </a:p>
          <a:p>
            <a:pPr algn="r" eaLnBrk="1" hangingPunct="1">
              <a:lnSpc>
                <a:spcPct val="90000"/>
              </a:lnSpc>
              <a:buFont typeface="Wingdings" pitchFamily="2" charset="2"/>
              <a:buNone/>
              <a:defRPr/>
            </a:pPr>
            <a:r>
              <a:rPr lang="en-US" sz="1800" dirty="0" err="1" smtClean="0"/>
              <a:t>Ing</a:t>
            </a:r>
            <a:r>
              <a:rPr lang="en-US" sz="1800" dirty="0" smtClean="0"/>
              <a:t>. Peter Pal</a:t>
            </a:r>
            <a:r>
              <a:rPr lang="sk-SK" sz="1800" dirty="0" smtClean="0"/>
              <a:t>úch</a:t>
            </a:r>
            <a:r>
              <a:rPr lang="en-US" sz="1800" dirty="0" smtClean="0"/>
              <a:t>, PhD.</a:t>
            </a:r>
            <a:endParaRPr lang="sk-SK" sz="1800" dirty="0" smtClean="0"/>
          </a:p>
          <a:p>
            <a:pPr algn="r" eaLnBrk="1" hangingPunct="1">
              <a:lnSpc>
                <a:spcPct val="90000"/>
              </a:lnSpc>
              <a:buFont typeface="Wingdings" pitchFamily="2" charset="2"/>
              <a:buNone/>
              <a:defRPr/>
            </a:pPr>
            <a:r>
              <a:rPr lang="sk-SK" sz="1800" dirty="0" smtClean="0">
                <a:hlinkClick r:id="rId2"/>
              </a:rPr>
              <a:t>Peter.Paluch</a:t>
            </a:r>
            <a:r>
              <a:rPr lang="en-US" sz="1800" dirty="0" smtClean="0">
                <a:hlinkClick r:id="rId2"/>
              </a:rPr>
              <a:t>@fri.uniza.sk</a:t>
            </a:r>
            <a:endParaRPr lang="en-US" sz="1800" dirty="0" smtClean="0"/>
          </a:p>
          <a:p>
            <a:pPr algn="r" eaLnBrk="1" hangingPunct="1">
              <a:lnSpc>
                <a:spcPct val="90000"/>
              </a:lnSpc>
              <a:buFont typeface="Wingdings" pitchFamily="2" charset="2"/>
              <a:buNone/>
              <a:defRPr/>
            </a:pPr>
            <a:r>
              <a:rPr lang="en-US" sz="1800" dirty="0" smtClean="0"/>
              <a:t>KIS FRI </a:t>
            </a:r>
            <a:r>
              <a:rPr lang="sk-SK" sz="1800" dirty="0" smtClean="0"/>
              <a:t>ŽU</a:t>
            </a:r>
          </a:p>
        </p:txBody>
      </p:sp>
      <p:pic>
        <p:nvPicPr>
          <p:cNvPr id="58371" name="Picture 4"/>
          <p:cNvPicPr>
            <a:picLocks noChangeAspect="1" noChangeArrowheads="1"/>
          </p:cNvPicPr>
          <p:nvPr/>
        </p:nvPicPr>
        <p:blipFill>
          <a:blip r:embed="rId3" cstate="print"/>
          <a:srcRect/>
          <a:stretch>
            <a:fillRect/>
          </a:stretch>
        </p:blipFill>
        <p:spPr bwMode="auto">
          <a:xfrm>
            <a:off x="7559675" y="188640"/>
            <a:ext cx="1584325" cy="1584325"/>
          </a:xfrm>
          <a:prstGeom prst="rect">
            <a:avLst/>
          </a:prstGeom>
          <a:noFill/>
          <a:ln w="9525">
            <a:noFill/>
            <a:miter lim="800000"/>
            <a:headEnd/>
            <a:tailEnd/>
          </a:ln>
        </p:spPr>
      </p:pic>
    </p:spTree>
    <p:extLst>
      <p:ext uri="{BB962C8B-B14F-4D97-AF65-F5344CB8AC3E}">
        <p14:creationId xmlns:p14="http://schemas.microsoft.com/office/powerpoint/2010/main" val="2301746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Nadpis 1"/>
          <p:cNvSpPr>
            <a:spLocks noGrp="1"/>
          </p:cNvSpPr>
          <p:nvPr>
            <p:ph type="title"/>
          </p:nvPr>
        </p:nvSpPr>
        <p:spPr/>
        <p:txBody>
          <a:bodyPr/>
          <a:lstStyle/>
          <a:p>
            <a:r>
              <a:rPr lang="sk-SK" smtClean="0"/>
              <a:t>Smerovacie protokoly typu link-state</a:t>
            </a:r>
            <a:endParaRPr lang="en-US" smtClean="0"/>
          </a:p>
        </p:txBody>
      </p:sp>
      <p:sp>
        <p:nvSpPr>
          <p:cNvPr id="5123" name="Zástupný symbol obsahu 2"/>
          <p:cNvSpPr>
            <a:spLocks noGrp="1"/>
          </p:cNvSpPr>
          <p:nvPr>
            <p:ph idx="1"/>
          </p:nvPr>
        </p:nvSpPr>
        <p:spPr/>
        <p:txBody>
          <a:bodyPr/>
          <a:lstStyle/>
          <a:p>
            <a:r>
              <a:rPr lang="sk-SK" smtClean="0"/>
              <a:t>Výhody link-state smerovacích protokolov</a:t>
            </a:r>
          </a:p>
          <a:p>
            <a:pPr lvl="1"/>
            <a:r>
              <a:rPr lang="sk-SK" smtClean="0"/>
              <a:t>Znalosť topológie</a:t>
            </a:r>
          </a:p>
          <a:p>
            <a:pPr lvl="1"/>
            <a:r>
              <a:rPr lang="sk-SK" smtClean="0"/>
              <a:t>Rýchla konvergencia</a:t>
            </a:r>
          </a:p>
          <a:p>
            <a:pPr lvl="1"/>
            <a:r>
              <a:rPr lang="sk-SK" smtClean="0"/>
              <a:t>Nižšia pravdepodobnosť vzniku smerovacích slučiek než pri distance-vector smerovacích protokoloch</a:t>
            </a:r>
          </a:p>
          <a:p>
            <a:r>
              <a:rPr lang="sk-SK" smtClean="0"/>
              <a:t>Nevýhody link-state smerovacích protokolov</a:t>
            </a:r>
          </a:p>
          <a:p>
            <a:pPr lvl="1"/>
            <a:r>
              <a:rPr lang="sk-SK" smtClean="0"/>
              <a:t>Vyššia spotreba pamäte a výpočtového výkonu CPU</a:t>
            </a:r>
          </a:p>
          <a:p>
            <a:pPr lvl="1"/>
            <a:r>
              <a:rPr lang="sk-SK" smtClean="0"/>
              <a:t>Nemožnosť sumarizovať alebo filtrovať oznamované siete na ľubovoľnom mieste siete, iba na tzv. hraniciach oblastí</a:t>
            </a:r>
          </a:p>
          <a:p>
            <a:pPr lvl="1"/>
            <a:r>
              <a:rPr lang="sk-SK" smtClean="0"/>
              <a:t>Zložitejšie mechanizmy a nutnosť kompetentného nasadenia</a:t>
            </a:r>
            <a:endParaRPr lang="en-US" smtClean="0"/>
          </a:p>
        </p:txBody>
      </p:sp>
    </p:spTree>
    <p:extLst>
      <p:ext uri="{BB962C8B-B14F-4D97-AF65-F5344CB8AC3E}">
        <p14:creationId xmlns:p14="http://schemas.microsoft.com/office/powerpoint/2010/main" val="170181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sk-SK" smtClean="0"/>
              <a:t>Vzorová topológia</a:t>
            </a:r>
            <a:endParaRPr lang="en-US" smtClean="0"/>
          </a:p>
        </p:txBody>
      </p:sp>
      <p:sp>
        <p:nvSpPr>
          <p:cNvPr id="6147" name="Rectangle 3"/>
          <p:cNvSpPr>
            <a:spLocks noGrp="1" noChangeArrowheads="1"/>
          </p:cNvSpPr>
          <p:nvPr>
            <p:ph type="body" idx="1"/>
          </p:nvPr>
        </p:nvSpPr>
        <p:spPr/>
        <p:txBody>
          <a:bodyPr/>
          <a:lstStyle/>
          <a:p>
            <a:r>
              <a:rPr lang="sk-SK" smtClean="0"/>
              <a:t>Na hľadanie najkratších ciest sa využíva tzv. Dijkstrov algoritmus</a:t>
            </a:r>
            <a:endParaRPr lang="en-US"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b="23424"/>
          <a:stretch>
            <a:fillRect/>
          </a:stretch>
        </p:blipFill>
        <p:spPr bwMode="auto">
          <a:xfrm>
            <a:off x="573088" y="2462213"/>
            <a:ext cx="7997825"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68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sk-SK" smtClean="0"/>
              <a:t>Link-state popis okolia smerovača</a:t>
            </a:r>
            <a:endParaRPr lang="en-US" smtClean="0"/>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219200"/>
            <a:ext cx="7258050"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6856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adpis 1"/>
          <p:cNvSpPr>
            <a:spLocks noGrp="1"/>
          </p:cNvSpPr>
          <p:nvPr>
            <p:ph type="title"/>
          </p:nvPr>
        </p:nvSpPr>
        <p:spPr/>
        <p:txBody>
          <a:bodyPr/>
          <a:lstStyle/>
          <a:p>
            <a:r>
              <a:rPr lang="sk-SK" smtClean="0"/>
              <a:t>Link-state packet pre R1</a:t>
            </a:r>
            <a:endParaRPr lang="en-US" smtClean="0"/>
          </a:p>
        </p:txBody>
      </p:sp>
      <p:pic>
        <p:nvPicPr>
          <p:cNvPr id="819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6538" y="1547813"/>
            <a:ext cx="8670925" cy="4691062"/>
          </a:xfrm>
          <a:noFill/>
        </p:spPr>
      </p:pic>
    </p:spTree>
    <p:extLst>
      <p:ext uri="{BB962C8B-B14F-4D97-AF65-F5344CB8AC3E}">
        <p14:creationId xmlns:p14="http://schemas.microsoft.com/office/powerpoint/2010/main" val="937953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sk-SK" smtClean="0"/>
              <a:t>Rozosielanie LSP paketov</a:t>
            </a:r>
            <a:endParaRPr lang="en-US" smtClean="0"/>
          </a:p>
        </p:txBody>
      </p:sp>
      <p:sp>
        <p:nvSpPr>
          <p:cNvPr id="9219" name="Rectangle 3"/>
          <p:cNvSpPr>
            <a:spLocks noGrp="1" noChangeArrowheads="1"/>
          </p:cNvSpPr>
          <p:nvPr>
            <p:ph type="body" idx="1"/>
          </p:nvPr>
        </p:nvSpPr>
        <p:spPr/>
        <p:txBody>
          <a:bodyPr/>
          <a:lstStyle/>
          <a:p>
            <a:r>
              <a:rPr lang="sk-SK" smtClean="0"/>
              <a:t>LSP paket generuje každý smerovač sám za seba</a:t>
            </a:r>
          </a:p>
          <a:p>
            <a:pPr lvl="1"/>
            <a:r>
              <a:rPr lang="sk-SK" smtClean="0"/>
              <a:t>Vždy pri zmene topológie, ktorá sa smerovača týka</a:t>
            </a:r>
          </a:p>
          <a:p>
            <a:pPr lvl="1"/>
            <a:r>
              <a:rPr lang="sk-SK" smtClean="0"/>
              <a:t>Periodicky rádovo v desiatkach minút</a:t>
            </a:r>
          </a:p>
          <a:p>
            <a:r>
              <a:rPr lang="sk-SK" smtClean="0"/>
              <a:t>LSP sa rozosielajú medzi všetkými smerovačmi</a:t>
            </a:r>
            <a:endParaRPr lang="en-US"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3479800"/>
            <a:ext cx="5529262"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260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Nadpis 1"/>
          <p:cNvSpPr>
            <a:spLocks noGrp="1"/>
          </p:cNvSpPr>
          <p:nvPr>
            <p:ph type="title"/>
          </p:nvPr>
        </p:nvSpPr>
        <p:spPr/>
        <p:txBody>
          <a:bodyPr/>
          <a:lstStyle/>
          <a:p>
            <a:r>
              <a:rPr lang="sk-SK" smtClean="0"/>
              <a:t>Link-state databáza na smerovači R1</a:t>
            </a:r>
            <a:endParaRPr lang="en-US" smtClean="0"/>
          </a:p>
        </p:txBody>
      </p:sp>
      <p:pic>
        <p:nvPicPr>
          <p:cNvPr id="102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7812" t="25597" r="10304" b="26099"/>
          <a:stretch>
            <a:fillRect/>
          </a:stretch>
        </p:blipFill>
        <p:spPr>
          <a:xfrm>
            <a:off x="1260475" y="1457325"/>
            <a:ext cx="6623050" cy="4297363"/>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Tree>
    <p:extLst>
      <p:ext uri="{BB962C8B-B14F-4D97-AF65-F5344CB8AC3E}">
        <p14:creationId xmlns:p14="http://schemas.microsoft.com/office/powerpoint/2010/main" val="2539761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blona Cisco">
  <a:themeElements>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Sablona Cisco</Template>
  <TotalTime>40</TotalTime>
  <Pages>28</Pages>
  <Words>3507</Words>
  <Application>Microsoft Office PowerPoint</Application>
  <PresentationFormat>On-screen Show (4:3)</PresentationFormat>
  <Paragraphs>320</Paragraphs>
  <Slides>38</Slides>
  <Notes>9</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Sablona Cisco</vt:lpstr>
      <vt:lpstr>Link-state smerovacie protokoly  Protokol OSPF</vt:lpstr>
      <vt:lpstr>Smerovacie protokoly typu distance-vector</vt:lpstr>
      <vt:lpstr>Smerovacie protokoly typu link-state</vt:lpstr>
      <vt:lpstr>Smerovacie protokoly typu link-state</vt:lpstr>
      <vt:lpstr>Vzorová topológia</vt:lpstr>
      <vt:lpstr>Link-state popis okolia smerovača</vt:lpstr>
      <vt:lpstr>Link-state packet pre R1</vt:lpstr>
      <vt:lpstr>Rozosielanie LSP paketov</vt:lpstr>
      <vt:lpstr>Link-state databáza na smerovači R1</vt:lpstr>
      <vt:lpstr>Open Shortest Path First</vt:lpstr>
      <vt:lpstr>Pojmy v OSPF</vt:lpstr>
      <vt:lpstr>Pojmy v OSPF</vt:lpstr>
      <vt:lpstr>Pojmy v OSPF</vt:lpstr>
      <vt:lpstr>Pojmy v OSPF</vt:lpstr>
      <vt:lpstr>Pakety v OSPF</vt:lpstr>
      <vt:lpstr>Pakety v OSPF</vt:lpstr>
      <vt:lpstr>Pakety v OSPF</vt:lpstr>
      <vt:lpstr>Činnosť OSPF – od štartu po stabilný stav</vt:lpstr>
      <vt:lpstr>Krok 1 – Lokalizácia susedov a vytvorenie komunikačných vzťahov</vt:lpstr>
      <vt:lpstr>Krok 2 – Voľba DR/BDR</vt:lpstr>
      <vt:lpstr>Krok 2 – Voľba DR/BDR</vt:lpstr>
      <vt:lpstr>Krok 3 – Synchronizácia topologických databáz</vt:lpstr>
      <vt:lpstr>Krok 3 – Synchronizácia topologických databáz</vt:lpstr>
      <vt:lpstr>Krok 3 – Synchronizácia topologických databáz</vt:lpstr>
      <vt:lpstr>Krok 3 – Synchronizácia topologických databáz</vt:lpstr>
      <vt:lpstr>Krok 3 – Synchronizácia topologických databáz</vt:lpstr>
      <vt:lpstr>Kroky 4 a 5 – Strom najkratších vzdialeností a jeho udržiavanie</vt:lpstr>
      <vt:lpstr>Základná konfigurácia OSPF</vt:lpstr>
      <vt:lpstr>Základná konfigurácia OSPF</vt:lpstr>
      <vt:lpstr>Úprava metriky v OSPF</vt:lpstr>
      <vt:lpstr>Identifikátor smerovača – Router ID</vt:lpstr>
      <vt:lpstr>Default route v OSPF</vt:lpstr>
      <vt:lpstr>Autentifikácia v OSPF</vt:lpstr>
      <vt:lpstr>Konfigurácia tzv. Simple Password Authentication (plaintext)</vt:lpstr>
      <vt:lpstr>Príklad konfigurácie plaintext autentifikácie</vt:lpstr>
      <vt:lpstr>Konfigurácia MD5 autentifikácie</vt:lpstr>
      <vt:lpstr>Príklad konfigurácie MD5 autentifikácie</vt:lpstr>
      <vt:lpstr>PowerPoint Presentation</vt:lpstr>
    </vt:vector>
  </TitlesOfParts>
  <Company>University of Zilina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Guide for Creating Powerpoint Presentations</dc:subject>
  <dc:creator>Peter Palúch</dc:creator>
  <cp:keywords/>
  <dc:description/>
  <cp:lastModifiedBy>Peter Palúch</cp:lastModifiedBy>
  <cp:revision>11</cp:revision>
  <cp:lastPrinted>1999-01-27T00:54:54Z</cp:lastPrinted>
  <dcterms:created xsi:type="dcterms:W3CDTF">2012-12-13T13:42:35Z</dcterms:created>
  <dcterms:modified xsi:type="dcterms:W3CDTF">2012-12-13T15:40:28Z</dcterms:modified>
</cp:coreProperties>
</file>