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8" r:id="rId2"/>
    <p:sldId id="327" r:id="rId3"/>
    <p:sldId id="260" r:id="rId4"/>
    <p:sldId id="261" r:id="rId5"/>
    <p:sldId id="262" r:id="rId6"/>
    <p:sldId id="278" r:id="rId7"/>
    <p:sldId id="285" r:id="rId8"/>
    <p:sldId id="280" r:id="rId9"/>
    <p:sldId id="288" r:id="rId10"/>
    <p:sldId id="263" r:id="rId11"/>
    <p:sldId id="264" r:id="rId12"/>
    <p:sldId id="279" r:id="rId13"/>
    <p:sldId id="298" r:id="rId14"/>
    <p:sldId id="299" r:id="rId15"/>
    <p:sldId id="281" r:id="rId16"/>
    <p:sldId id="282" r:id="rId17"/>
    <p:sldId id="286" r:id="rId18"/>
    <p:sldId id="266" r:id="rId19"/>
    <p:sldId id="289" r:id="rId20"/>
    <p:sldId id="290" r:id="rId21"/>
    <p:sldId id="300" r:id="rId22"/>
    <p:sldId id="293" r:id="rId23"/>
    <p:sldId id="301" r:id="rId24"/>
    <p:sldId id="294" r:id="rId25"/>
    <p:sldId id="295" r:id="rId26"/>
    <p:sldId id="268" r:id="rId27"/>
    <p:sldId id="328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25" r:id="rId36"/>
    <p:sldId id="326" r:id="rId37"/>
    <p:sldId id="259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9142" autoAdjust="0"/>
  </p:normalViewPr>
  <p:slideViewPr>
    <p:cSldViewPr>
      <p:cViewPr varScale="1">
        <p:scale>
          <a:sx n="89" d="100"/>
          <a:sy n="8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F07-C56E-421A-A864-12E2CF0B4159}" type="slidenum">
              <a:rPr lang="en-US"/>
              <a:pPr/>
              <a:t>14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6CB7-60BA-476D-B611-AB0E45405E2D}" type="slidenum">
              <a:rPr lang="en-US"/>
              <a:pPr/>
              <a:t>15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A6930-0A50-49CE-BDB4-17D412EC7050}" type="slidenum">
              <a:rPr lang="en-US"/>
              <a:pPr/>
              <a:t>16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C8FE5-AC4A-469F-AECF-5C41B7A2A6AE}" type="slidenum">
              <a:rPr lang="en-US"/>
              <a:pPr/>
              <a:t>18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71F64-8C22-4A40-9498-0B025AA1DFB1}" type="slidenum">
              <a:rPr lang="en-US"/>
              <a:pPr/>
              <a:t>23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92DA-5A9E-4EB2-8486-D50B9C7081CD}" type="slidenum">
              <a:rPr lang="en-US"/>
              <a:pPr/>
              <a:t>26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70A59-4481-4C03-A421-9EFD7FA2F363}" type="slidenum">
              <a:rPr lang="en-US"/>
              <a:pPr/>
              <a:t>28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95170-94CB-4F3A-B8CB-788C53D6786C}" type="slidenum">
              <a:rPr lang="en-US"/>
              <a:pPr/>
              <a:t>29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90681-F6B2-4099-B7EB-E2747752D814}" type="slidenum">
              <a:rPr lang="en-US"/>
              <a:pPr/>
              <a:t>30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27848-FAC9-458B-BFF2-5B2547BC44ED}" type="slidenum">
              <a:rPr lang="en-US"/>
              <a:pPr/>
              <a:t>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5A3F8-B38F-4650-AB0C-328AF7199755}" type="slidenum">
              <a:rPr lang="en-US"/>
              <a:pPr/>
              <a:t>31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EF998-9372-4594-88AA-15506E727A0C}" type="slidenum">
              <a:rPr lang="en-US"/>
              <a:pPr/>
              <a:t>32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9E7DF-DE2C-4124-97F2-2C3E95B8A30F}" type="slidenum">
              <a:rPr lang="en-US"/>
              <a:pPr/>
              <a:t>33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FA466-67C1-49F7-9F50-30EFFD3CAE00}" type="slidenum">
              <a:rPr lang="en-US"/>
              <a:pPr/>
              <a:t>34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FEE6-E314-4DA2-9617-24B169E43EB3}" type="slidenum">
              <a:rPr lang="en-US"/>
              <a:pPr/>
              <a:t>4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F3D55-1489-4704-8CD7-01243F5CEB40}" type="slidenum">
              <a:rPr lang="en-US"/>
              <a:pPr/>
              <a:t>5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BE3F-694D-47E4-A852-9181646F59AF}" type="slidenum">
              <a:rPr lang="en-US"/>
              <a:pPr/>
              <a:t>8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93C8B-351F-4B1B-8FCB-C18EAD79D271}" type="slidenum">
              <a:rPr lang="sk-SK"/>
              <a:pPr/>
              <a:t>9</a:t>
            </a:fld>
            <a:endParaRPr lang="sk-SK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568C2-697E-414E-9A3A-E7D7477DB97E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BD568-DA38-4954-8FED-C563DEF5738E}" type="slidenum">
              <a:rPr lang="en-US"/>
              <a:pPr/>
              <a:t>11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02C6B-898D-4A77-9C7A-8B2811B7B08C}" type="slidenum">
              <a:rPr lang="en-US"/>
              <a:pPr/>
              <a:t>13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3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Transportná vrstva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Sieťová </a:t>
            </a:r>
            <a:r>
              <a:rPr lang="sk-SK" dirty="0" smtClean="0"/>
              <a:t>vrstva</a:t>
            </a:r>
            <a:r>
              <a:rPr lang="sk-SK" dirty="0"/>
              <a:t> </a:t>
            </a:r>
            <a:r>
              <a:rPr lang="sk-SK" dirty="0" smtClean="0"/>
              <a:t>– úvod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4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Protokoly TCP a UDP</a:t>
            </a:r>
            <a:endParaRPr lang="en-US" dirty="0"/>
          </a:p>
        </p:txBody>
      </p:sp>
      <p:pic>
        <p:nvPicPr>
          <p:cNvPr id="1278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9" y="1950167"/>
            <a:ext cx="7308304" cy="490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17849" y="2970448"/>
            <a:ext cx="6840760" cy="2880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7848" y="5877272"/>
            <a:ext cx="6840760" cy="2880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7848" y="4149104"/>
            <a:ext cx="2016224" cy="216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69972" y="6205060"/>
            <a:ext cx="2016224" cy="216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7849" y="2132856"/>
            <a:ext cx="216024" cy="24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Každý segment TCP a UDP obsahuje samostatnú hlavičku, ktorá nesie informácie potrebné pre správne spracovanie segmentu u príjemcu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41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/>
          <a:stretch/>
        </p:blipFill>
        <p:spPr bwMode="auto">
          <a:xfrm>
            <a:off x="3344835" y="3284984"/>
            <a:ext cx="5799165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Význam transportného portu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98663" y="2708920"/>
            <a:ext cx="216024" cy="24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Pojmom </a:t>
            </a:r>
            <a:r>
              <a:rPr lang="sk-SK" sz="2000" b="1" dirty="0" smtClean="0">
                <a:solidFill>
                  <a:schemeClr val="accent2"/>
                </a:solidFill>
              </a:rPr>
              <a:t>transportný port </a:t>
            </a:r>
            <a:r>
              <a:rPr lang="sk-SK" sz="2000" dirty="0" smtClean="0"/>
              <a:t>sa označuje číslo, ktoré operačný systém priradí konkrétnej komunikujúcej aplikácii (procesu) pre konkrétne sieťové spojenie v danom transportnom protokole</a:t>
            </a:r>
          </a:p>
          <a:p>
            <a:r>
              <a:rPr lang="sk-SK" sz="2000" dirty="0" smtClean="0"/>
              <a:t>Rôzne procesy na tom istom uzle dostanú pre svoje spojenia nad daným transportným protokolom rôzne porty</a:t>
            </a:r>
          </a:p>
          <a:p>
            <a:pPr lvl="1"/>
            <a:r>
              <a:rPr lang="sk-SK" sz="1800" dirty="0" smtClean="0"/>
              <a:t>Čísla portov v rôznych transportných protokoloch sú nezávislé, t.j. TCP/80 je iný ako UDP/80</a:t>
            </a:r>
          </a:p>
          <a:p>
            <a:r>
              <a:rPr lang="sk-SK" sz="2000" dirty="0" smtClean="0"/>
              <a:t>Hlavičky transportných protokolov nesú čísla</a:t>
            </a:r>
            <a:br>
              <a:rPr lang="sk-SK" sz="2000" dirty="0" smtClean="0"/>
            </a:br>
            <a:r>
              <a:rPr lang="sk-SK" sz="2000" dirty="0" smtClean="0"/>
              <a:t>zdrojového</a:t>
            </a:r>
            <a:r>
              <a:rPr lang="sk-SK" sz="2000" dirty="0"/>
              <a:t> </a:t>
            </a:r>
            <a:r>
              <a:rPr lang="sk-SK" sz="2000" dirty="0" smtClean="0"/>
              <a:t>i cieľového portu</a:t>
            </a:r>
          </a:p>
          <a:p>
            <a:pPr lvl="1"/>
            <a:r>
              <a:rPr lang="sk-SK" sz="1800" dirty="0" smtClean="0"/>
              <a:t>Kombinácia IP adresy uzla,</a:t>
            </a:r>
            <a:br>
              <a:rPr lang="sk-SK" sz="1800" dirty="0" smtClean="0"/>
            </a:br>
            <a:r>
              <a:rPr lang="sk-SK" sz="1800" dirty="0" smtClean="0"/>
              <a:t>transportného protokolu a portu</a:t>
            </a:r>
            <a:br>
              <a:rPr lang="sk-SK" sz="1800" dirty="0" smtClean="0"/>
            </a:br>
            <a:r>
              <a:rPr lang="sk-SK" sz="1800" dirty="0" smtClean="0"/>
              <a:t>sa nazýva </a:t>
            </a:r>
            <a:r>
              <a:rPr lang="sk-SK" sz="1800" b="1" dirty="0" smtClean="0">
                <a:solidFill>
                  <a:schemeClr val="accent2"/>
                </a:solidFill>
              </a:rPr>
              <a:t>socket</a:t>
            </a:r>
            <a:r>
              <a:rPr lang="sk-SK" sz="1800" dirty="0" smtClean="0"/>
              <a:t> a uvádza</a:t>
            </a:r>
            <a:br>
              <a:rPr lang="sk-SK" sz="1800" dirty="0" smtClean="0"/>
            </a:br>
            <a:r>
              <a:rPr lang="sk-SK" sz="1800" dirty="0" smtClean="0"/>
              <a:t>sa v tvare </a:t>
            </a:r>
            <a:r>
              <a:rPr lang="sk-SK" sz="1800" b="1" dirty="0" smtClean="0">
                <a:solidFill>
                  <a:schemeClr val="accent2"/>
                </a:solidFill>
              </a:rPr>
              <a:t>IP:port</a:t>
            </a:r>
          </a:p>
          <a:p>
            <a:pPr lvl="1"/>
            <a:r>
              <a:rPr lang="sk-SK" sz="1800" dirty="0" smtClean="0"/>
              <a:t>Dvojica socketov</a:t>
            </a:r>
            <a:br>
              <a:rPr lang="sk-SK" sz="1800" dirty="0" smtClean="0"/>
            </a:br>
            <a:r>
              <a:rPr lang="sk-SK" sz="1800" dirty="0" smtClean="0"/>
              <a:t>jednoznačne identifikuje</a:t>
            </a:r>
            <a:br>
              <a:rPr lang="sk-SK" sz="1800" dirty="0" smtClean="0"/>
            </a:br>
            <a:r>
              <a:rPr lang="sk-SK" sz="1800" dirty="0" smtClean="0"/>
              <a:t>pár komunikujúcich</a:t>
            </a:r>
            <a:br>
              <a:rPr lang="sk-SK" sz="1800" dirty="0" smtClean="0"/>
            </a:br>
            <a:r>
              <a:rPr lang="sk-SK" sz="1800" dirty="0" smtClean="0"/>
              <a:t>procesov</a:t>
            </a:r>
          </a:p>
        </p:txBody>
      </p:sp>
    </p:spTree>
    <p:extLst>
      <p:ext uri="{BB962C8B-B14F-4D97-AF65-F5344CB8AC3E}">
        <p14:creationId xmlns:p14="http://schemas.microsoft.com/office/powerpoint/2010/main" val="26882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transportného portu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Čísla portov v TCP a UDP sú 2-bajtové a ich rozsah je rozdelený do troch množín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0-1023: tzv. well-known ports</a:t>
            </a:r>
          </a:p>
          <a:p>
            <a:pPr lvl="1"/>
            <a:r>
              <a:rPr lang="sk-SK" dirty="0" smtClean="0"/>
              <a:t>Porty v tomto rozsahu sú rezervované pre služby</a:t>
            </a:r>
          </a:p>
          <a:p>
            <a:pPr lvl="1"/>
            <a:r>
              <a:rPr lang="sk-SK" dirty="0" smtClean="0"/>
              <a:t>Na týchto portoch počúvajú servery</a:t>
            </a:r>
          </a:p>
          <a:p>
            <a:pPr lvl="1"/>
            <a:r>
              <a:rPr lang="sk-SK" dirty="0" smtClean="0"/>
              <a:t>Proces, ktorý chce počúvať na well-known porte, musí pri svojom spustení v operačnom systéme mať zvýšené privilégiá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1024-49151: tzv. registered ports</a:t>
            </a:r>
          </a:p>
          <a:p>
            <a:pPr lvl="1"/>
            <a:r>
              <a:rPr lang="sk-SK" dirty="0" smtClean="0"/>
              <a:t>Porty v tomto rozsahu sú určené pre používateľské služby a procesy</a:t>
            </a:r>
            <a:endParaRPr lang="sk-SK" dirty="0"/>
          </a:p>
          <a:p>
            <a:pPr lvl="1"/>
            <a:r>
              <a:rPr lang="sk-SK" dirty="0" smtClean="0"/>
              <a:t>Na týchto portoch môžu počúvať klienti i servery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49152-65535: tzv. private, dynamic, ephemeral ports</a:t>
            </a:r>
          </a:p>
          <a:p>
            <a:pPr lvl="1"/>
            <a:r>
              <a:rPr lang="sk-SK" dirty="0" smtClean="0"/>
              <a:t>Porty v tomto rozsahu sú určené najmä pre klientské procesy</a:t>
            </a:r>
          </a:p>
          <a:p>
            <a:pPr lvl="1"/>
            <a:r>
              <a:rPr lang="sk-SK" dirty="0" smtClean="0"/>
              <a:t>Na týchto portoch počúvajú najmä klienti, servery len zriedka</a:t>
            </a:r>
          </a:p>
          <a:p>
            <a:r>
              <a:rPr lang="sk-SK" dirty="0" smtClean="0"/>
              <a:t>Proces v operačnom systéme môže získať port buď dynamicky (t.j. bez požiadania o konkrétnu hodnotu), alebo požiada OS o pridelenie špecifického portu</a:t>
            </a:r>
          </a:p>
          <a:p>
            <a:pPr lvl="1"/>
            <a:r>
              <a:rPr lang="sk-SK" dirty="0" smtClean="0"/>
              <a:t>Servery spravidla počúvajú na vopred známych, vždy rovnakých portoch</a:t>
            </a:r>
          </a:p>
          <a:p>
            <a:pPr lvl="1"/>
            <a:r>
              <a:rPr lang="sk-SK" dirty="0" smtClean="0"/>
              <a:t>Klienti používajú dynamicky pridelené porty</a:t>
            </a:r>
          </a:p>
        </p:txBody>
      </p:sp>
    </p:spTree>
    <p:extLst>
      <p:ext uri="{BB962C8B-B14F-4D97-AF65-F5344CB8AC3E}">
        <p14:creationId xmlns:p14="http://schemas.microsoft.com/office/powerpoint/2010/main" val="1758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Porty v klient-server UDP komunikácii</a:t>
            </a:r>
            <a:endParaRPr lang="en-US" dirty="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Porty identifikujú komunikujúce procesy (zdroj, cieľ)</a:t>
            </a:r>
          </a:p>
          <a:p>
            <a:r>
              <a:rPr lang="sk-SK" sz="2000" dirty="0" smtClean="0"/>
              <a:t>Vzájomná komunikácia dvoch konkrétnych procesov je identifikovaná dvojicou portov, ktoré zostávajú počas trvania konverzácie rovnaké</a:t>
            </a:r>
          </a:p>
          <a:p>
            <a:pPr lvl="1"/>
            <a:r>
              <a:rPr lang="sk-SK" sz="1600" dirty="0" smtClean="0"/>
              <a:t>Mení sa iba poradie portov (zdroj, cieľ) podľa smeru komunikácie klient ↔ server</a:t>
            </a:r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8" y="2698054"/>
            <a:ext cx="7784604" cy="41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Porty v klient-server </a:t>
            </a:r>
            <a:r>
              <a:rPr lang="sk-SK" dirty="0" smtClean="0"/>
              <a:t>TCP komunikácii</a:t>
            </a:r>
            <a:endParaRPr lang="en-US" dirty="0"/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000" dirty="0" smtClean="0"/>
              <a:t>Použitie portov je presne rovnakej filozofie ako pri UDP komunikácii</a:t>
            </a:r>
          </a:p>
          <a:p>
            <a:r>
              <a:rPr lang="sk-SK" sz="2000" dirty="0" smtClean="0"/>
              <a:t>Porty </a:t>
            </a:r>
            <a:r>
              <a:rPr lang="sk-SK" sz="2000" dirty="0"/>
              <a:t>identifikujú komunikujúce procesy (zdroj, cieľ)</a:t>
            </a:r>
          </a:p>
          <a:p>
            <a:r>
              <a:rPr lang="sk-SK" sz="2000" dirty="0"/>
              <a:t>Vzájomná komunikácia dvoch konkrétnych procesov je identifikovaná dvojicou portov, ktoré zostávajú počas trvania konverzácie rovnaké</a:t>
            </a:r>
          </a:p>
          <a:p>
            <a:pPr lvl="1"/>
            <a:r>
              <a:rPr lang="sk-SK" sz="1600" dirty="0"/>
              <a:t>Mení sa iba poradie portov (zdroj, cieľ) podľa smeru komunikácie klient ↔ server</a:t>
            </a:r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2" y="3052763"/>
            <a:ext cx="7221537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UDP</a:t>
            </a:r>
            <a:endParaRPr lang="en-US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UDP sa s výhodou používa v aplikáciách, v ktorých je spojovanosť alebo spoľahlivosť na obtiaž</a:t>
            </a:r>
          </a:p>
          <a:p>
            <a:pPr lvl="1"/>
            <a:r>
              <a:rPr lang="sk-SK" sz="1600" dirty="0" smtClean="0"/>
              <a:t>Video, voice over IP, obvykle real-time aplikácie, ktoré tolerujú drobné straty, avšak sú citlivé na zdržanie segmentov</a:t>
            </a:r>
          </a:p>
          <a:p>
            <a:pPr lvl="1"/>
            <a:r>
              <a:rPr lang="sk-SK" sz="1600" dirty="0" smtClean="0"/>
              <a:t>Aplikácie, ktoré používajú multicast alebo broadcast</a:t>
            </a:r>
          </a:p>
          <a:p>
            <a:pPr lvl="1"/>
            <a:r>
              <a:rPr lang="sk-SK" sz="1600" dirty="0" smtClean="0"/>
              <a:t>Aplikácie, ktorých konverzácie sú spravidla typu „otázka – odpoveď“, kde réžia so zostavovaním spojenia a jeho ukončovaním je porovnateľná alebo väčšia s objemom dát v otázke a odpovedi</a:t>
            </a:r>
          </a:p>
          <a:p>
            <a:pPr lvl="1"/>
            <a:r>
              <a:rPr lang="sk-SK" sz="1600" dirty="0" smtClean="0"/>
              <a:t>Aplikácie, kde hrozí, že udržiavanie veľkého počtu spojení spôsobí veľkú spotrebu systémových prostriedkov na komunikujúcich uzloch</a:t>
            </a:r>
            <a:endParaRPr lang="en-US" sz="1600" dirty="0"/>
          </a:p>
        </p:txBody>
      </p:sp>
      <p:pic>
        <p:nvPicPr>
          <p:cNvPr id="12748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/>
          <a:stretch/>
        </p:blipFill>
        <p:spPr bwMode="auto">
          <a:xfrm>
            <a:off x="1002370" y="3903615"/>
            <a:ext cx="7139260" cy="295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9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UDP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UDP poskytuje nespojovanú nespoľahlivú datagramovú službu</a:t>
            </a:r>
          </a:p>
          <a:p>
            <a:pPr lvl="1"/>
            <a:r>
              <a:rPr lang="sk-SK" dirty="0" smtClean="0"/>
              <a:t>UDP v skutočnosti segmentáciu ani nerieši – dáta musí segmentovať odosielajúca aplikácia</a:t>
            </a:r>
          </a:p>
          <a:p>
            <a:pPr lvl="1"/>
            <a:r>
              <a:rPr lang="sk-SK" dirty="0" smtClean="0"/>
              <a:t>UDP len priloží k dátam prijatým z aplikačnej vrstvy vlastnú hlavičku, ktorá identifikuje zdrojový a cieľový proces, popisuje veľkosť datagramu a obsahuje kontrolný súčet, a segment odošle</a:t>
            </a:r>
          </a:p>
          <a:p>
            <a:pPr lvl="1"/>
            <a:r>
              <a:rPr lang="sk-SK" dirty="0" smtClean="0"/>
              <a:t>U príjemcu sa prijatý segment po overení kontrolného súčtu odovzdá cieľovému procesu (podľa cieľového čísla portu)</a:t>
            </a:r>
          </a:p>
          <a:p>
            <a:pPr lvl="1"/>
            <a:r>
              <a:rPr lang="sk-SK" dirty="0" smtClean="0"/>
              <a:t>UDP neoveruje, či segmenty dorazili všetky a v pôvodnom poradí</a:t>
            </a:r>
          </a:p>
          <a:p>
            <a:pPr lvl="1"/>
            <a:r>
              <a:rPr lang="sk-SK" dirty="0" smtClean="0"/>
              <a:t>UDP nerieši opakovaný prenos chýbajúcich alebo poškodených segmentov</a:t>
            </a:r>
          </a:p>
          <a:p>
            <a:r>
              <a:rPr lang="sk-SK" dirty="0" smtClean="0"/>
              <a:t>Najčastejšie služby využívajúce UDP</a:t>
            </a:r>
          </a:p>
          <a:p>
            <a:pPr lvl="1"/>
            <a:r>
              <a:rPr lang="sk-SK" dirty="0" smtClean="0"/>
              <a:t>DHCP (porty 67 a 68)</a:t>
            </a:r>
          </a:p>
          <a:p>
            <a:pPr lvl="1"/>
            <a:r>
              <a:rPr lang="sk-SK" dirty="0" smtClean="0"/>
              <a:t>DNS (port 53)</a:t>
            </a:r>
          </a:p>
          <a:p>
            <a:pPr lvl="1"/>
            <a:r>
              <a:rPr lang="sk-SK" dirty="0" smtClean="0"/>
              <a:t>RADIUS (porty 1812, 1813)</a:t>
            </a:r>
          </a:p>
          <a:p>
            <a:pPr lvl="1"/>
            <a:r>
              <a:rPr lang="sk-SK" dirty="0" smtClean="0"/>
              <a:t>Voice over IP (porty 5060 a dynamické porty), video, IPTV</a:t>
            </a:r>
          </a:p>
        </p:txBody>
      </p:sp>
    </p:spTree>
    <p:extLst>
      <p:ext uri="{BB962C8B-B14F-4D97-AF65-F5344CB8AC3E}">
        <p14:creationId xmlns:p14="http://schemas.microsoft.com/office/powerpoint/2010/main" val="22145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UDP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000" dirty="0" smtClean="0"/>
              <a:t>Ak je potrebné, aby aj nad UDP bol zaručený prenos dát v pôvodnom tvare a poradí, musí si potrebné mechanizmy implementovať aplikácia, ktorá UDP používa</a:t>
            </a:r>
            <a:endParaRPr lang="sk-SK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82" y="1169070"/>
            <a:ext cx="6446837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9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TCP</a:t>
            </a:r>
            <a:endParaRPr lang="en-US" dirty="0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Protokol TCP poskytuje spoľahlivú, spojovo orientovanú službu doručovania tokov dát (streams) s riadením toku (flow control)</a:t>
            </a:r>
          </a:p>
          <a:p>
            <a:r>
              <a:rPr lang="sk-SK" sz="2000" dirty="0" smtClean="0"/>
              <a:t>Je podstatne komplexnejší a zložitejší ako UDP</a:t>
            </a:r>
            <a:endParaRPr lang="en-US" sz="2000" dirty="0"/>
          </a:p>
        </p:txBody>
      </p:sp>
      <p:pic>
        <p:nvPicPr>
          <p:cNvPr id="12707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374900"/>
            <a:ext cx="6888162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polia hlavičky</a:t>
            </a:r>
            <a:endParaRPr lang="sk-SK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Source Port: bity 0-15</a:t>
            </a:r>
          </a:p>
          <a:p>
            <a:pPr lvl="1"/>
            <a:r>
              <a:rPr lang="sk-SK" dirty="0" smtClean="0"/>
              <a:t>Zdrojový TCP port</a:t>
            </a:r>
          </a:p>
          <a:p>
            <a:r>
              <a:rPr lang="sk-SK" dirty="0" smtClean="0"/>
              <a:t>Destination Port: bity 16-31</a:t>
            </a:r>
          </a:p>
          <a:p>
            <a:pPr lvl="1"/>
            <a:r>
              <a:rPr lang="sk-SK" dirty="0" smtClean="0"/>
              <a:t>Cieľový TCP port</a:t>
            </a:r>
          </a:p>
          <a:p>
            <a:r>
              <a:rPr lang="sk-SK" dirty="0" smtClean="0"/>
              <a:t>Sequence Number: bity 32-63</a:t>
            </a:r>
          </a:p>
          <a:p>
            <a:pPr lvl="1"/>
            <a:r>
              <a:rPr lang="sk-SK" dirty="0" smtClean="0"/>
              <a:t>Poradové číslo odoslaného segmentu</a:t>
            </a:r>
          </a:p>
          <a:p>
            <a:r>
              <a:rPr lang="sk-SK" dirty="0" smtClean="0"/>
              <a:t>Acknowledgement Number: bity 64-95</a:t>
            </a:r>
          </a:p>
          <a:p>
            <a:pPr lvl="1"/>
            <a:r>
              <a:rPr lang="sk-SK" dirty="0" smtClean="0"/>
              <a:t>Potvrdenie prijatých segmentov</a:t>
            </a:r>
          </a:p>
          <a:p>
            <a:r>
              <a:rPr lang="sk-SK" dirty="0"/>
              <a:t>H.Length: bity </a:t>
            </a:r>
            <a:r>
              <a:rPr lang="sk-SK" dirty="0" smtClean="0"/>
              <a:t>96-99</a:t>
            </a:r>
            <a:endParaRPr lang="sk-SK" dirty="0"/>
          </a:p>
          <a:p>
            <a:pPr lvl="1"/>
            <a:r>
              <a:rPr lang="sk-SK" dirty="0"/>
              <a:t>Veľkosť hlavičky v 4B slovách</a:t>
            </a:r>
          </a:p>
          <a:p>
            <a:r>
              <a:rPr lang="sk-SK" dirty="0" smtClean="0"/>
              <a:t>Reserved: </a:t>
            </a:r>
            <a:r>
              <a:rPr lang="sk-SK" dirty="0"/>
              <a:t>bity </a:t>
            </a:r>
            <a:r>
              <a:rPr lang="sk-SK" dirty="0" smtClean="0"/>
              <a:t>100-103</a:t>
            </a:r>
            <a:endParaRPr lang="sk-SK" dirty="0"/>
          </a:p>
          <a:p>
            <a:pPr lvl="1"/>
            <a:r>
              <a:rPr lang="sk-SK" dirty="0"/>
              <a:t>Rezervované pole, </a:t>
            </a:r>
            <a:r>
              <a:rPr lang="sk-SK" dirty="0" smtClean="0"/>
              <a:t>nepoužité bity, vždy </a:t>
            </a:r>
            <a:r>
              <a:rPr lang="sk-SK" dirty="0"/>
              <a:t>s hodnotou </a:t>
            </a:r>
            <a:r>
              <a:rPr lang="sk-SK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5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1089025"/>
            <a:ext cx="3551237" cy="8382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Transportná vrstva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907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polia hlavičky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Flags: bity 104-111</a:t>
            </a:r>
          </a:p>
          <a:p>
            <a:pPr lvl="1"/>
            <a:r>
              <a:rPr lang="sk-SK" dirty="0" smtClean="0"/>
              <a:t>Príznaky</a:t>
            </a:r>
          </a:p>
          <a:p>
            <a:r>
              <a:rPr lang="sk-SK" dirty="0" smtClean="0"/>
              <a:t>Window size: bity 112-127</a:t>
            </a:r>
          </a:p>
          <a:p>
            <a:pPr lvl="1"/>
            <a:r>
              <a:rPr lang="sk-SK" dirty="0" smtClean="0"/>
              <a:t>Veľkosť príjemcovho okna</a:t>
            </a:r>
          </a:p>
          <a:p>
            <a:r>
              <a:rPr lang="sk-SK" dirty="0" smtClean="0"/>
              <a:t>TCP Checksum</a:t>
            </a:r>
            <a:r>
              <a:rPr lang="sk-SK" dirty="0"/>
              <a:t>: bity 128-143</a:t>
            </a:r>
          </a:p>
          <a:p>
            <a:pPr lvl="1"/>
            <a:r>
              <a:rPr lang="sk-SK" dirty="0"/>
              <a:t>Kontrolná suma celého TCP segmentu</a:t>
            </a:r>
          </a:p>
          <a:p>
            <a:r>
              <a:rPr lang="sk-SK" dirty="0"/>
              <a:t>Urgent Pointer: bity 144-159</a:t>
            </a:r>
          </a:p>
          <a:p>
            <a:pPr lvl="1"/>
            <a:r>
              <a:rPr lang="sk-SK" dirty="0"/>
              <a:t>Ukazateľ na posledný bajt urgentných dát</a:t>
            </a:r>
          </a:p>
          <a:p>
            <a:r>
              <a:rPr lang="sk-SK" dirty="0"/>
              <a:t>Options: bity 160-191</a:t>
            </a:r>
          </a:p>
          <a:p>
            <a:pPr lvl="1"/>
            <a:r>
              <a:rPr lang="sk-SK" dirty="0"/>
              <a:t>Doplňujúce voľby, nepovinné </a:t>
            </a:r>
            <a:r>
              <a:rPr lang="sk-SK" dirty="0" smtClean="0"/>
              <a:t>pole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8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TCP – otvorenie spojenia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Pred výmenou dát v TCP je nutné zostaviť spojenie</a:t>
            </a:r>
          </a:p>
          <a:p>
            <a:pPr lvl="1"/>
            <a:r>
              <a:rPr lang="sk-SK" sz="1800" dirty="0" smtClean="0"/>
              <a:t>Zostavením spojenia sa komunikujúce strany navzájom dohodnú na poradových číslach, počnúc ktorými budú číslovať svoje segmenty</a:t>
            </a:r>
          </a:p>
          <a:p>
            <a:pPr lvl="1"/>
            <a:r>
              <a:rPr lang="sk-SK" sz="1800" dirty="0" smtClean="0"/>
              <a:t>Až po tejto sekvencii môže začať prenos užitočných dát</a:t>
            </a:r>
          </a:p>
          <a:p>
            <a:pPr lvl="1"/>
            <a:r>
              <a:rPr lang="sk-SK" sz="1800" dirty="0" smtClean="0"/>
              <a:t>Využívajú sa dva príznaky v hlavičke: SYN a ACK</a:t>
            </a:r>
          </a:p>
          <a:p>
            <a:pPr lvl="2"/>
            <a:r>
              <a:rPr lang="sk-SK" sz="1800" dirty="0" smtClean="0"/>
              <a:t>SYN: „Svoje segmenty budem číslovať počnúc touto hodnotou“</a:t>
            </a:r>
          </a:p>
          <a:p>
            <a:pPr lvl="2"/>
            <a:r>
              <a:rPr lang="sk-SK" sz="1800" dirty="0" smtClean="0"/>
              <a:t>ACK: „Potvrdzujem prijatie Tvojho segmentu“</a:t>
            </a:r>
            <a:endParaRPr lang="sk-SK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/>
          <a:stretch/>
        </p:blipFill>
        <p:spPr>
          <a:xfrm>
            <a:off x="1169876" y="3722146"/>
            <a:ext cx="6804248" cy="31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potvrdzovanie prijatých dát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Každá strana čísluje svoje segmenty, pričom sekvenčné čísla inkrementuje o počet odoslaných bajtov v segmente</a:t>
            </a:r>
          </a:p>
          <a:p>
            <a:r>
              <a:rPr lang="sk-SK" dirty="0" smtClean="0"/>
              <a:t>Potvrdzovanie je tzv. pozitívne alebo dopredné: ak jedna strana potvrdí bajt </a:t>
            </a:r>
            <a:r>
              <a:rPr lang="sk-SK" i="1" dirty="0" smtClean="0"/>
              <a:t>n</a:t>
            </a:r>
            <a:r>
              <a:rPr lang="sk-SK" dirty="0" smtClean="0"/>
              <a:t>, znamená to, že správne prijala všetky bajty až po </a:t>
            </a:r>
            <a:r>
              <a:rPr lang="sk-SK" i="1" dirty="0" smtClean="0"/>
              <a:t>n-1</a:t>
            </a:r>
          </a:p>
          <a:p>
            <a:pPr lvl="1"/>
            <a:r>
              <a:rPr lang="sk-SK" dirty="0" smtClean="0"/>
              <a:t>Potvrdzovacie číslo </a:t>
            </a:r>
            <a:r>
              <a:rPr lang="sk-SK" i="1" dirty="0" smtClean="0"/>
              <a:t>n</a:t>
            </a:r>
            <a:r>
              <a:rPr lang="sk-SK" dirty="0" smtClean="0"/>
              <a:t> teda znamená: „Pokračuj bajtom </a:t>
            </a:r>
            <a:r>
              <a:rPr lang="sk-SK" i="1" dirty="0" smtClean="0"/>
              <a:t>n</a:t>
            </a:r>
            <a:r>
              <a:rPr lang="sk-SK" dirty="0" smtClean="0"/>
              <a:t>, pretože všetky bajty od počiatku až po </a:t>
            </a:r>
            <a:r>
              <a:rPr lang="sk-SK" i="1" dirty="0" smtClean="0"/>
              <a:t>n-1</a:t>
            </a:r>
            <a:r>
              <a:rPr lang="sk-SK" dirty="0" smtClean="0"/>
              <a:t> už mám“</a:t>
            </a:r>
          </a:p>
          <a:p>
            <a:pPr lvl="1"/>
            <a:r>
              <a:rPr lang="sk-SK" dirty="0" smtClean="0"/>
              <a:t>Potvrdenie hovorí o prvom bajte, ktorý očakávame resp. ktorý chýba</a:t>
            </a:r>
          </a:p>
          <a:p>
            <a:r>
              <a:rPr lang="sk-SK" dirty="0" smtClean="0"/>
              <a:t>Potvrdzovanie a prenos dát sa môže diať v jednom TCP segmente súčasne</a:t>
            </a:r>
          </a:p>
          <a:p>
            <a:r>
              <a:rPr lang="sk-SK" dirty="0" smtClean="0"/>
              <a:t>Ak potvrdenie do istého času nepríde, odosielateľ zopakuje odosielanie od posledného potvrdeného bajtu</a:t>
            </a:r>
          </a:p>
          <a:p>
            <a:pPr lvl="1"/>
            <a:r>
              <a:rPr lang="sk-SK" dirty="0" smtClean="0"/>
              <a:t>Týmto je riešená aj strata pôvodného segmentu, aj strata potvrdenia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76" y="2060550"/>
            <a:ext cx="6478048" cy="468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potvrdzovanie prijatých dát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Potvrdzovanie sa deje pomocou poľa Acknowledgement Number v hlavičke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potvrdzovanie prijatých dát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31438"/>
            <a:ext cx="5796136" cy="392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Dôsledok číslovania a potvrdzovania:</a:t>
            </a:r>
          </a:p>
          <a:p>
            <a:pPr lvl="1"/>
            <a:r>
              <a:rPr lang="sk-SK" dirty="0" smtClean="0"/>
              <a:t>Každá strata v prenose dát je odhalená</a:t>
            </a:r>
          </a:p>
          <a:p>
            <a:pPr lvl="1"/>
            <a:r>
              <a:rPr lang="sk-SK" dirty="0" smtClean="0"/>
              <a:t>Dáta je možné usporiadať do pôvodného poradia</a:t>
            </a:r>
          </a:p>
          <a:p>
            <a:r>
              <a:rPr lang="sk-SK" dirty="0" smtClean="0"/>
              <a:t>Počiatočné sekvenčné čísla: tzv. ISN (Initial Seq Number)</a:t>
            </a:r>
          </a:p>
          <a:p>
            <a:pPr lvl="1"/>
            <a:r>
              <a:rPr lang="sk-SK" dirty="0" smtClean="0"/>
              <a:t>Pôvodne sa</a:t>
            </a:r>
            <a:br>
              <a:rPr lang="sk-SK" dirty="0" smtClean="0"/>
            </a:br>
            <a:r>
              <a:rPr lang="sk-SK" dirty="0" smtClean="0"/>
              <a:t>brala hodnota 0</a:t>
            </a:r>
          </a:p>
          <a:p>
            <a:pPr lvl="1"/>
            <a:r>
              <a:rPr lang="sk-SK" dirty="0" smtClean="0"/>
              <a:t>Dnes sa používajú</a:t>
            </a:r>
            <a:br>
              <a:rPr lang="sk-SK" dirty="0" smtClean="0"/>
            </a:br>
            <a:r>
              <a:rPr lang="sk-SK" dirty="0" smtClean="0"/>
              <a:t>náhodné hodnoty</a:t>
            </a:r>
          </a:p>
        </p:txBody>
      </p:sp>
    </p:spTree>
    <p:extLst>
      <p:ext uri="{BB962C8B-B14F-4D97-AF65-F5344CB8AC3E}">
        <p14:creationId xmlns:p14="http://schemas.microsoft.com/office/powerpoint/2010/main" val="5891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technika posuvného okna</a:t>
            </a:r>
            <a:endParaRPr lang="sk-SK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TCP využíva tzv. techniku posuvného okna</a:t>
            </a:r>
          </a:p>
          <a:p>
            <a:pPr lvl="1"/>
            <a:r>
              <a:rPr lang="sk-SK" sz="1800" dirty="0" smtClean="0"/>
              <a:t>Okno je maximálny objem dát, ktoré nám môže druhá strana poslať bez prijatia akéhokoľvek potvrdenia z našej strany</a:t>
            </a:r>
          </a:p>
          <a:p>
            <a:pPr lvl="1"/>
            <a:r>
              <a:rPr lang="sk-SK" sz="1800" dirty="0" smtClean="0"/>
              <a:t>Veľkosť okna stanica uvádza v každom odoslanom TCP segmente v poli Window Size</a:t>
            </a:r>
          </a:p>
          <a:p>
            <a:pPr lvl="1"/>
            <a:r>
              <a:rPr lang="sk-SK" sz="1800" dirty="0" smtClean="0"/>
              <a:t>Prijatím potvrdenia sa celé</a:t>
            </a:r>
            <a:br>
              <a:rPr lang="sk-SK" sz="1800" dirty="0" smtClean="0"/>
            </a:br>
            <a:r>
              <a:rPr lang="sk-SK" sz="1800" dirty="0" smtClean="0"/>
              <a:t>okno posúva smerom</a:t>
            </a:r>
            <a:br>
              <a:rPr lang="sk-SK" sz="1800" dirty="0" smtClean="0"/>
            </a:br>
            <a:r>
              <a:rPr lang="sk-SK" sz="1800" dirty="0" smtClean="0"/>
              <a:t>na neodoslané dáta</a:t>
            </a:r>
          </a:p>
          <a:p>
            <a:pPr lvl="1"/>
            <a:r>
              <a:rPr lang="sk-SK" sz="1800" dirty="0" smtClean="0"/>
              <a:t>Veľkosť okna sa môže</a:t>
            </a:r>
            <a:br>
              <a:rPr lang="sk-SK" sz="1800" dirty="0" smtClean="0"/>
            </a:br>
            <a:r>
              <a:rPr lang="sk-SK" sz="1800" dirty="0" smtClean="0"/>
              <a:t>meniť, čím sa realizuje</a:t>
            </a:r>
            <a:br>
              <a:rPr lang="sk-SK" sz="1800" dirty="0" smtClean="0"/>
            </a:br>
            <a:r>
              <a:rPr lang="sk-SK" sz="1800" dirty="0" smtClean="0"/>
              <a:t>riadenie toku</a:t>
            </a:r>
          </a:p>
          <a:p>
            <a:pPr lvl="1"/>
            <a:r>
              <a:rPr lang="sk-SK" sz="1800" dirty="0" smtClean="0"/>
              <a:t>Veľkosť okna N</a:t>
            </a:r>
            <a:br>
              <a:rPr lang="sk-SK" sz="1800" dirty="0" smtClean="0"/>
            </a:br>
            <a:r>
              <a:rPr lang="sk-SK" sz="1800" dirty="0" smtClean="0"/>
              <a:t>neznamená, že potvrdenie</a:t>
            </a:r>
            <a:br>
              <a:rPr lang="sk-SK" sz="1800" dirty="0" smtClean="0"/>
            </a:br>
            <a:r>
              <a:rPr lang="sk-SK" sz="1800" dirty="0" smtClean="0"/>
              <a:t>pošleme až po prijatí</a:t>
            </a:r>
            <a:br>
              <a:rPr lang="sk-SK" sz="1800" dirty="0" smtClean="0"/>
            </a:br>
            <a:r>
              <a:rPr lang="sk-SK" sz="1800" dirty="0" smtClean="0"/>
              <a:t>N bajtov – odosielanie</a:t>
            </a:r>
            <a:br>
              <a:rPr lang="sk-SK" sz="1800" dirty="0" smtClean="0"/>
            </a:br>
            <a:r>
              <a:rPr lang="sk-SK" sz="1800" dirty="0" smtClean="0"/>
              <a:t>potvrdení nemusí byť</a:t>
            </a:r>
            <a:br>
              <a:rPr lang="sk-SK" sz="1800" dirty="0" smtClean="0"/>
            </a:br>
            <a:r>
              <a:rPr lang="sk-SK" sz="1800" dirty="0" smtClean="0"/>
              <a:t>veľkosťou okna ovplyvnené</a:t>
            </a:r>
            <a:endParaRPr lang="sk-SK" sz="1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74938"/>
            <a:ext cx="53340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TCP – uzatvorenie spojenia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 konci komunikácie je potrebné TCP spojenie uzatvoriť</a:t>
            </a:r>
          </a:p>
          <a:p>
            <a:r>
              <a:rPr lang="sk-SK" dirty="0" smtClean="0"/>
              <a:t>Využíva sa príznak FIN</a:t>
            </a:r>
          </a:p>
          <a:p>
            <a:pPr lvl="1"/>
            <a:r>
              <a:rPr lang="sk-SK" dirty="0" smtClean="0"/>
              <a:t>FIN: „Nemám viac dát na odoslanie, za seba môžem skončiť“</a:t>
            </a:r>
            <a:endParaRPr lang="en-US" dirty="0"/>
          </a:p>
        </p:txBody>
      </p:sp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803525"/>
            <a:ext cx="53911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764704"/>
            <a:ext cx="3551237" cy="147588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Sieťová vrstva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sk-SK" sz="2800" dirty="0" smtClean="0">
                <a:solidFill>
                  <a:schemeClr val="bg1"/>
                </a:solidFill>
              </a:rPr>
              <a:t>Úvod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97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Úloha sieťovej vrstvy</a:t>
            </a: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48" y="2852936"/>
            <a:ext cx="5431252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43000"/>
            <a:ext cx="8496944" cy="5598368"/>
          </a:xfrm>
        </p:spPr>
        <p:txBody>
          <a:bodyPr>
            <a:normAutofit/>
          </a:bodyPr>
          <a:lstStyle/>
          <a:p>
            <a:r>
              <a:rPr lang="sk-SK" dirty="0" smtClean="0"/>
              <a:t>Sieťová vrstva je zodpovedná za doručovanie dát medzi komunikujúcimi uzlami</a:t>
            </a:r>
          </a:p>
          <a:p>
            <a:pPr lvl="1"/>
            <a:r>
              <a:rPr lang="sk-SK" dirty="0" smtClean="0"/>
              <a:t>Transportná vrstva adresuje komunikujúce aplikácie – procesy</a:t>
            </a:r>
          </a:p>
          <a:p>
            <a:pPr lvl="1"/>
            <a:r>
              <a:rPr lang="sk-SK" dirty="0" smtClean="0"/>
              <a:t>Tieto procesy bežia na koncových uzloch (počítačoch, staniciach, ...)</a:t>
            </a:r>
          </a:p>
          <a:p>
            <a:pPr lvl="1"/>
            <a:r>
              <a:rPr lang="sk-SK" dirty="0" smtClean="0"/>
              <a:t>Sieťová vrstva sa stará</a:t>
            </a:r>
            <a:br>
              <a:rPr lang="sk-SK" dirty="0" smtClean="0"/>
            </a:br>
            <a:r>
              <a:rPr lang="sk-SK" dirty="0" smtClean="0"/>
              <a:t>o správne doručenie dát</a:t>
            </a:r>
            <a:br>
              <a:rPr lang="sk-SK" dirty="0" smtClean="0"/>
            </a:br>
            <a:r>
              <a:rPr lang="sk-SK" dirty="0" smtClean="0"/>
              <a:t>medzi koncovými uzlami</a:t>
            </a:r>
          </a:p>
          <a:p>
            <a:r>
              <a:rPr lang="sk-SK" dirty="0" smtClean="0"/>
              <a:t>Segmenty, ktoré vytvorí</a:t>
            </a:r>
            <a:br>
              <a:rPr lang="sk-SK" dirty="0" smtClean="0"/>
            </a:br>
            <a:r>
              <a:rPr lang="sk-SK" dirty="0" smtClean="0"/>
              <a:t>transportná vrstva, dostanú</a:t>
            </a:r>
            <a:br>
              <a:rPr lang="sk-SK" dirty="0" smtClean="0"/>
            </a:br>
            <a:r>
              <a:rPr lang="sk-SK" dirty="0" smtClean="0"/>
              <a:t>na sieťovej vrstve hlavičku</a:t>
            </a:r>
            <a:br>
              <a:rPr lang="sk-SK" dirty="0" smtClean="0"/>
            </a:br>
            <a:r>
              <a:rPr lang="sk-SK" dirty="0" smtClean="0"/>
              <a:t>sieťového protokolu</a:t>
            </a:r>
          </a:p>
          <a:p>
            <a:pPr lvl="1"/>
            <a:r>
              <a:rPr lang="sk-SK" dirty="0" smtClean="0"/>
              <a:t>Táto hlavička identifikuje komunikujúce uzly</a:t>
            </a:r>
            <a:br>
              <a:rPr lang="sk-SK" dirty="0" smtClean="0"/>
            </a:br>
            <a:r>
              <a:rPr lang="sk-SK" dirty="0" smtClean="0"/>
              <a:t>pomocou tzv. sieťových adries</a:t>
            </a:r>
          </a:p>
          <a:p>
            <a:pPr lvl="1"/>
            <a:r>
              <a:rPr lang="sk-SK" dirty="0" smtClean="0"/>
              <a:t>Doručovanie tohto PDU – paketu – sa</a:t>
            </a:r>
            <a:br>
              <a:rPr lang="sk-SK" dirty="0" smtClean="0"/>
            </a:br>
            <a:r>
              <a:rPr lang="sk-SK" dirty="0" smtClean="0"/>
              <a:t>riadi sieťovými adresami v hlavičke</a:t>
            </a:r>
          </a:p>
        </p:txBody>
      </p:sp>
    </p:spTree>
    <p:extLst>
      <p:ext uri="{BB962C8B-B14F-4D97-AF65-F5344CB8AC3E}">
        <p14:creationId xmlns:p14="http://schemas.microsoft.com/office/powerpoint/2010/main" val="3076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08250"/>
            <a:ext cx="67437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Úloha sieťovej vrstvy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TCP/IP je protokolom sieťovej vrstvy Internet Protocol</a:t>
            </a:r>
          </a:p>
          <a:p>
            <a:pPr lvl="1"/>
            <a:r>
              <a:rPr lang="sk-SK" sz="1800" dirty="0" smtClean="0"/>
              <a:t>Nespojovaný, nespoľahlivý, nezávislý od linkovej technológie a média</a:t>
            </a:r>
          </a:p>
          <a:p>
            <a:pPr lvl="1"/>
            <a:r>
              <a:rPr lang="sk-SK" sz="1800" dirty="0" smtClean="0"/>
              <a:t>V súčasnosti dve verzie: IPv4 a IPv6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25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potrebujeme transportnú vrstvu?</a:t>
            </a: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/>
          <a:stretch/>
        </p:blipFill>
        <p:spPr bwMode="auto">
          <a:xfrm>
            <a:off x="2478088" y="2560320"/>
            <a:ext cx="6665912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195736" y="3861048"/>
            <a:ext cx="30243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3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 transportnej vrstve OSI sa z vyšších vrstiev dostávajú dáta, ktoré</a:t>
            </a:r>
          </a:p>
          <a:p>
            <a:pPr lvl="1"/>
            <a:r>
              <a:rPr lang="sk-SK" sz="1800" dirty="0" smtClean="0"/>
              <a:t>... vytvoril istý aplikačný program alebo služba (OSI Layer7)</a:t>
            </a:r>
          </a:p>
          <a:p>
            <a:pPr lvl="1"/>
            <a:r>
              <a:rPr lang="sk-SK" sz="1800" dirty="0" smtClean="0"/>
              <a:t>... majú správny spoločný formát (OSI Layer6)</a:t>
            </a:r>
          </a:p>
          <a:p>
            <a:pPr lvl="1"/>
            <a:r>
              <a:rPr lang="sk-SK" sz="1800" dirty="0" smtClean="0"/>
              <a:t>... sú určené správnemu procesu a dialógu u príjemcu (OSI Layer5)</a:t>
            </a:r>
          </a:p>
          <a:p>
            <a:r>
              <a:rPr lang="sk-SK" sz="2200" dirty="0" smtClean="0"/>
              <a:t>Dáta v tomto tvare však nie sú na prenos</a:t>
            </a:r>
            <a:r>
              <a:rPr lang="sk-SK" sz="2200" dirty="0"/>
              <a:t/>
            </a:r>
            <a:br>
              <a:rPr lang="sk-SK" sz="2200" dirty="0"/>
            </a:br>
            <a:r>
              <a:rPr lang="sk-SK" sz="2200" dirty="0" smtClean="0"/>
              <a:t>sieťou vhodne pripravené</a:t>
            </a:r>
          </a:p>
          <a:p>
            <a:pPr lvl="1"/>
            <a:r>
              <a:rPr lang="sk-SK" sz="1800" dirty="0" smtClean="0"/>
              <a:t>Zatiaľ nie sú segmentované</a:t>
            </a:r>
            <a:br>
              <a:rPr lang="sk-SK" sz="1800" dirty="0" smtClean="0"/>
            </a:br>
            <a:r>
              <a:rPr lang="sk-SK" sz="1800" dirty="0" smtClean="0"/>
              <a:t>na menšie úseky – sú v bloku,</a:t>
            </a:r>
            <a:br>
              <a:rPr lang="sk-SK" sz="1800" dirty="0" smtClean="0"/>
            </a:br>
            <a:r>
              <a:rPr lang="sk-SK" sz="1800" dirty="0" smtClean="0"/>
              <a:t>v akom ich vytvorila aplikácia,</a:t>
            </a:r>
            <a:br>
              <a:rPr lang="sk-SK" sz="1800" dirty="0" smtClean="0"/>
            </a:br>
            <a:r>
              <a:rPr lang="sk-SK" sz="1800" dirty="0" smtClean="0"/>
              <a:t>plus informácie z L7-L5 vrstvy</a:t>
            </a:r>
          </a:p>
          <a:p>
            <a:pPr lvl="1"/>
            <a:r>
              <a:rPr lang="sk-SK" sz="1800" dirty="0" smtClean="0"/>
              <a:t>Ak sa budú sieťou prenášať ako</a:t>
            </a:r>
            <a:br>
              <a:rPr lang="sk-SK" sz="1800" dirty="0" smtClean="0"/>
            </a:br>
            <a:r>
              <a:rPr lang="sk-SK" sz="1800" dirty="0" smtClean="0"/>
              <a:t>oddelené segmenty, môže dôjsť k ich</a:t>
            </a:r>
            <a:br>
              <a:rPr lang="sk-SK" sz="1800" dirty="0" smtClean="0"/>
            </a:br>
            <a:r>
              <a:rPr lang="sk-SK" sz="1800" dirty="0" smtClean="0"/>
              <a:t>preusporiadaniu alebo strate</a:t>
            </a:r>
          </a:p>
          <a:p>
            <a:r>
              <a:rPr lang="sk-SK" sz="2200" dirty="0" smtClean="0"/>
              <a:t>Riešiť tieto nedostatky je práve</a:t>
            </a:r>
            <a:br>
              <a:rPr lang="sk-SK" sz="2200" dirty="0" smtClean="0"/>
            </a:br>
            <a:r>
              <a:rPr lang="sk-SK" sz="2200" dirty="0" smtClean="0"/>
              <a:t>úlohou transportnej vrstvy</a:t>
            </a:r>
          </a:p>
        </p:txBody>
      </p:sp>
    </p:spTree>
    <p:extLst>
      <p:ext uri="{BB962C8B-B14F-4D97-AF65-F5344CB8AC3E}">
        <p14:creationId xmlns:p14="http://schemas.microsoft.com/office/powerpoint/2010/main" val="6978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ako nespojovaný protokol</a:t>
            </a:r>
            <a:endParaRPr lang="en-US" dirty="0"/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IP protokol je nespojovaný</a:t>
            </a:r>
          </a:p>
          <a:p>
            <a:pPr lvl="1"/>
            <a:r>
              <a:rPr lang="sk-SK" sz="1800" dirty="0" smtClean="0"/>
              <a:t>Spojovo orientovanú prevádzku musí zabezpečiť transportný protokol, ak je to pre aplikáciu potrebné</a:t>
            </a:r>
          </a:p>
          <a:p>
            <a:pPr lvl="1"/>
            <a:r>
              <a:rPr lang="sk-SK" sz="1800" dirty="0" smtClean="0"/>
              <a:t>Nespojovanosť nie je nevýhodou!</a:t>
            </a:r>
          </a:p>
        </p:txBody>
      </p:sp>
      <p:pic>
        <p:nvPicPr>
          <p:cNvPr id="128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624137"/>
            <a:ext cx="8331200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4" y="2444750"/>
            <a:ext cx="665321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ako nespoľahlivý protokol</a:t>
            </a:r>
            <a:endParaRPr lang="en-US" dirty="0"/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000" dirty="0"/>
              <a:t>IP protokol je </a:t>
            </a:r>
            <a:r>
              <a:rPr lang="sk-SK" sz="2000" dirty="0" smtClean="0"/>
              <a:t>nespoľahlivý (best effort)</a:t>
            </a:r>
            <a:endParaRPr lang="sk-SK" sz="2000" dirty="0"/>
          </a:p>
          <a:p>
            <a:pPr lvl="1"/>
            <a:r>
              <a:rPr lang="sk-SK" sz="1800" dirty="0" smtClean="0"/>
              <a:t>Spoľahlivosť musí </a:t>
            </a:r>
            <a:r>
              <a:rPr lang="sk-SK" sz="1800" dirty="0"/>
              <a:t>zabezpečiť transportný protokol, ak je to pre aplikáciu potrebné</a:t>
            </a:r>
          </a:p>
          <a:p>
            <a:pPr lvl="1"/>
            <a:r>
              <a:rPr lang="sk-SK" sz="1800" dirty="0" smtClean="0"/>
              <a:t>Nespoľahlivosť nie </a:t>
            </a:r>
            <a:r>
              <a:rPr lang="sk-SK" sz="1800" dirty="0"/>
              <a:t>je nevýhodou!</a:t>
            </a:r>
          </a:p>
        </p:txBody>
      </p:sp>
    </p:spTree>
    <p:extLst>
      <p:ext uri="{BB962C8B-B14F-4D97-AF65-F5344CB8AC3E}">
        <p14:creationId xmlns:p14="http://schemas.microsoft.com/office/powerpoint/2010/main" val="13940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b="10723"/>
          <a:stretch/>
        </p:blipFill>
        <p:spPr bwMode="auto">
          <a:xfrm>
            <a:off x="1238250" y="2748579"/>
            <a:ext cx="7905750" cy="410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Protokol IP – nezávislosť od linkovej technológie a média</a:t>
            </a:r>
            <a:endParaRPr lang="en-US" dirty="0"/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Veľkou výhodou IP je jeho nezávislosť od linkovej technológie a média</a:t>
            </a:r>
          </a:p>
          <a:p>
            <a:pPr lvl="1"/>
            <a:r>
              <a:rPr lang="sk-SK" sz="1600" dirty="0" smtClean="0"/>
              <a:t>Vďaka tomu môže IP sprostredkovať komunikáciu medzi koncovými uzlami, ktoré sú k sieti pripojené rôznymi technológiami</a:t>
            </a:r>
          </a:p>
          <a:p>
            <a:pPr lvl="1"/>
            <a:r>
              <a:rPr lang="sk-SK" sz="1600" dirty="0" smtClean="0"/>
              <a:t>Takisto medziľahlé zariadenia bývajú vzájomne spojené rozmanitými technológiami a médiami</a:t>
            </a:r>
          </a:p>
          <a:p>
            <a:pPr lvl="1"/>
            <a:r>
              <a:rPr lang="sk-SK" sz="1600" dirty="0" smtClean="0"/>
              <a:t>Nezávislosť IP od týchto</a:t>
            </a:r>
            <a:br>
              <a:rPr lang="sk-SK" sz="1600" dirty="0" smtClean="0"/>
            </a:br>
            <a:r>
              <a:rPr lang="sk-SK" sz="1600" dirty="0" smtClean="0"/>
              <a:t>technických detailov je základom</a:t>
            </a:r>
            <a:br>
              <a:rPr lang="sk-SK" sz="1600" dirty="0" smtClean="0"/>
            </a:br>
            <a:r>
              <a:rPr lang="sk-SK" sz="1600" dirty="0" smtClean="0"/>
              <a:t>úspechu internetu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4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– tvorba paketov</a:t>
            </a:r>
            <a:endParaRPr lang="en-US" dirty="0"/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IP paket vzniká enkapsuláciou segmentu</a:t>
            </a:r>
          </a:p>
          <a:p>
            <a:pPr lvl="1"/>
            <a:r>
              <a:rPr lang="sk-SK" dirty="0" smtClean="0"/>
              <a:t>Transportná vrstva segmentuje aplikačné dáta, pridáva k nim transportnú hlavičku a tým vytvára segmenty</a:t>
            </a:r>
          </a:p>
          <a:p>
            <a:pPr lvl="1"/>
            <a:r>
              <a:rPr lang="sk-SK" dirty="0" smtClean="0"/>
              <a:t>Sieťová vrstva pridáva k segmentom svoju vlastnú hlavičku, čím vytvára paket</a:t>
            </a:r>
          </a:p>
          <a:p>
            <a:pPr lvl="1"/>
            <a:r>
              <a:rPr lang="sk-SK" dirty="0" smtClean="0"/>
              <a:t>IP paket má limit na svoju maximálnu veľkosť. Transportná vrstva sa snaží prispôsobiť veľkosť vytváraných segmentov tak, aby výsledný paket po pridaní IP hlavičky neprekročil povolenú veľkosť</a:t>
            </a:r>
            <a:endParaRPr lang="en-US" dirty="0"/>
          </a:p>
        </p:txBody>
      </p:sp>
      <p:pic>
        <p:nvPicPr>
          <p:cNvPr id="128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/>
          <a:stretch/>
        </p:blipFill>
        <p:spPr bwMode="auto">
          <a:xfrm>
            <a:off x="1708898" y="4149080"/>
            <a:ext cx="572620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1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– formát hlavičky</a:t>
            </a:r>
            <a:endParaRPr lang="en-US" dirty="0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Hlavička protokolu IPv4 je dlhá 20 bajtov</a:t>
            </a:r>
            <a:endParaRPr lang="en-US" dirty="0"/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9"/>
          <a:stretch/>
        </p:blipFill>
        <p:spPr bwMode="auto">
          <a:xfrm>
            <a:off x="1119188" y="1988840"/>
            <a:ext cx="6580187" cy="270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IP – formát hlavičky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VER: bity 0-3</a:t>
            </a:r>
          </a:p>
          <a:p>
            <a:pPr lvl="1"/>
            <a:r>
              <a:rPr lang="sk-SK" dirty="0" smtClean="0"/>
              <a:t>Verzia protokolu, v súčasnosti hodnota 4</a:t>
            </a:r>
          </a:p>
          <a:p>
            <a:r>
              <a:rPr lang="sk-SK" dirty="0" smtClean="0"/>
              <a:t>IHL: bity 4-7</a:t>
            </a:r>
          </a:p>
          <a:p>
            <a:pPr lvl="1"/>
            <a:r>
              <a:rPr lang="sk-SK" dirty="0" smtClean="0"/>
              <a:t>Dĺžka hlavičky ako počet 4B slov</a:t>
            </a:r>
          </a:p>
          <a:p>
            <a:r>
              <a:rPr lang="sk-SK" dirty="0" smtClean="0"/>
              <a:t>Service Type: bity 8-15</a:t>
            </a:r>
          </a:p>
          <a:p>
            <a:pPr lvl="1"/>
            <a:r>
              <a:rPr lang="sk-SK" dirty="0" smtClean="0"/>
              <a:t>Požadovaná trieda kvality služby</a:t>
            </a:r>
          </a:p>
          <a:p>
            <a:r>
              <a:rPr lang="sk-SK" dirty="0" smtClean="0"/>
              <a:t>Packet Length: bity 16-31</a:t>
            </a:r>
          </a:p>
          <a:p>
            <a:pPr lvl="1"/>
            <a:r>
              <a:rPr lang="sk-SK" dirty="0" smtClean="0"/>
              <a:t>Veľkosť celého IP paketu v bajtoch</a:t>
            </a:r>
          </a:p>
          <a:p>
            <a:r>
              <a:rPr lang="sk-SK" dirty="0" smtClean="0"/>
              <a:t>Identification: </a:t>
            </a:r>
            <a:r>
              <a:rPr lang="sk-SK" dirty="0"/>
              <a:t>bity 32-47</a:t>
            </a:r>
          </a:p>
          <a:p>
            <a:pPr lvl="1"/>
            <a:r>
              <a:rPr lang="sk-SK" dirty="0"/>
              <a:t>Číslo </a:t>
            </a:r>
            <a:r>
              <a:rPr lang="sk-SK" dirty="0" smtClean="0"/>
              <a:t>paketu, používa sa pri defragmentácii paketu</a:t>
            </a:r>
            <a:endParaRPr lang="sk-SK" dirty="0"/>
          </a:p>
          <a:p>
            <a:r>
              <a:rPr lang="sk-SK" dirty="0" smtClean="0"/>
              <a:t>Flag: </a:t>
            </a:r>
            <a:r>
              <a:rPr lang="sk-SK" dirty="0"/>
              <a:t>bity 48-50</a:t>
            </a:r>
          </a:p>
          <a:p>
            <a:pPr lvl="1"/>
            <a:r>
              <a:rPr lang="sk-SK" dirty="0"/>
              <a:t>Príznaky (Reserved, DF, MF</a:t>
            </a:r>
            <a:r>
              <a:rPr lang="sk-SK" dirty="0" smtClean="0"/>
              <a:t>)</a:t>
            </a:r>
          </a:p>
          <a:p>
            <a:r>
              <a:rPr lang="sk-SK" dirty="0"/>
              <a:t>Fragment Offset: bity 51-63</a:t>
            </a:r>
          </a:p>
          <a:p>
            <a:pPr lvl="1"/>
            <a:r>
              <a:rPr lang="sk-SK" dirty="0"/>
              <a:t>Relatívna pozícia dát pri defragmentácii </a:t>
            </a:r>
            <a:r>
              <a:rPr lang="sk-SK" dirty="0" smtClean="0"/>
              <a:t>paketu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50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IP – formát hlavičky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TTL: bity 64-71</a:t>
            </a:r>
          </a:p>
          <a:p>
            <a:pPr lvl="1"/>
            <a:r>
              <a:rPr lang="sk-SK" dirty="0" smtClean="0"/>
              <a:t>Zostávajúci povolený počet prechodov cez smerovač</a:t>
            </a:r>
          </a:p>
          <a:p>
            <a:r>
              <a:rPr lang="sk-SK" dirty="0"/>
              <a:t>Protocol: bity 72-79</a:t>
            </a:r>
          </a:p>
          <a:p>
            <a:pPr lvl="1"/>
            <a:r>
              <a:rPr lang="sk-SK" dirty="0"/>
              <a:t>Identifikácia vyššieho protokolu v dátovej časti</a:t>
            </a:r>
          </a:p>
          <a:p>
            <a:r>
              <a:rPr lang="sk-SK" dirty="0"/>
              <a:t>Header Checksum: bity 80-95</a:t>
            </a:r>
          </a:p>
          <a:p>
            <a:pPr lvl="1"/>
            <a:r>
              <a:rPr lang="sk-SK" dirty="0"/>
              <a:t>Kontrolný súčet dát hlavičky</a:t>
            </a:r>
          </a:p>
          <a:p>
            <a:r>
              <a:rPr lang="sk-SK" dirty="0"/>
              <a:t>Source Address: bity 96-127</a:t>
            </a:r>
          </a:p>
          <a:p>
            <a:pPr lvl="1"/>
            <a:r>
              <a:rPr lang="sk-SK" dirty="0"/>
              <a:t>IP adresa odosielateľa</a:t>
            </a:r>
          </a:p>
          <a:p>
            <a:r>
              <a:rPr lang="sk-SK" dirty="0"/>
              <a:t>Destination Address: bity 128-159</a:t>
            </a:r>
          </a:p>
          <a:p>
            <a:pPr lvl="1"/>
            <a:r>
              <a:rPr lang="sk-SK" dirty="0"/>
              <a:t>IP adresa príjemcu</a:t>
            </a:r>
          </a:p>
          <a:p>
            <a:r>
              <a:rPr lang="sk-SK" dirty="0"/>
              <a:t>Options: voliteľné pole, bity 160-191</a:t>
            </a:r>
            <a:r>
              <a:rPr lang="sk-SK" dirty="0" smtClean="0"/>
              <a:t>+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51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Ing. Peter Palúch, PhD.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Peter.Paluch@fri.uniza.sk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KIS FRI 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6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Úlohy transportnej vrstvy</a:t>
            </a:r>
            <a:endParaRPr lang="en-US" dirty="0"/>
          </a:p>
        </p:txBody>
      </p:sp>
      <p:pic>
        <p:nvPicPr>
          <p:cNvPr id="128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762250"/>
            <a:ext cx="569753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194435" y="2834621"/>
            <a:ext cx="504056" cy="3787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Transportná vrstva je na rozhraní medzi aplikačnými dátami a sieťovou infraštruktúrou</a:t>
            </a:r>
          </a:p>
          <a:p>
            <a:pPr lvl="1"/>
            <a:r>
              <a:rPr lang="sk-SK" sz="1800" dirty="0" smtClean="0"/>
              <a:t>Zabezpečuje prenos dát medzi konkrétnymi komunikujúcimi aplikáciami na koncových uzloch</a:t>
            </a:r>
          </a:p>
          <a:p>
            <a:pPr lvl="1"/>
            <a:r>
              <a:rPr lang="sk-SK" sz="1800" dirty="0" smtClean="0"/>
              <a:t>Dáta prenáša ako rad úsekov, tzv. </a:t>
            </a:r>
            <a:r>
              <a:rPr lang="sk-SK" sz="1800" b="1" dirty="0" smtClean="0">
                <a:solidFill>
                  <a:schemeClr val="accent2"/>
                </a:solidFill>
              </a:rPr>
              <a:t>segmentov</a:t>
            </a:r>
          </a:p>
          <a:p>
            <a:pPr lvl="1"/>
            <a:r>
              <a:rPr lang="sk-SK" sz="1800" dirty="0" smtClean="0"/>
              <a:t>Tieto segmenty môžu niesť</a:t>
            </a:r>
            <a:br>
              <a:rPr lang="sk-SK" sz="1800" dirty="0" smtClean="0"/>
            </a:br>
            <a:r>
              <a:rPr lang="sk-SK" sz="1800" dirty="0" smtClean="0"/>
              <a:t>poradové čísla a iné info pre ich</a:t>
            </a:r>
            <a:br>
              <a:rPr lang="sk-SK" sz="1800" dirty="0" smtClean="0"/>
            </a:br>
            <a:r>
              <a:rPr lang="sk-SK" sz="1800" dirty="0" smtClean="0"/>
              <a:t>správne doručenie a opätovné</a:t>
            </a:r>
            <a:br>
              <a:rPr lang="sk-SK" sz="1800" dirty="0" smtClean="0"/>
            </a:br>
            <a:r>
              <a:rPr lang="sk-SK" sz="1800" dirty="0" smtClean="0"/>
              <a:t>poskladanie u príjemcu</a:t>
            </a:r>
          </a:p>
          <a:p>
            <a:r>
              <a:rPr lang="sk-SK" sz="2000" dirty="0" smtClean="0"/>
              <a:t>Transportná vrstva zodpovedá</a:t>
            </a:r>
            <a:br>
              <a:rPr lang="sk-SK" sz="2000" dirty="0" smtClean="0"/>
            </a:br>
            <a:r>
              <a:rPr lang="sk-SK" sz="2000" dirty="0" smtClean="0"/>
              <a:t>za doručenie dát cez sieť</a:t>
            </a:r>
            <a:br>
              <a:rPr lang="sk-SK" sz="2000" dirty="0" smtClean="0"/>
            </a:br>
            <a:r>
              <a:rPr lang="sk-SK" sz="2000" dirty="0" smtClean="0"/>
              <a:t>v takom tvare, v akom</a:t>
            </a:r>
            <a:br>
              <a:rPr lang="sk-SK" sz="2000" dirty="0" smtClean="0"/>
            </a:br>
            <a:r>
              <a:rPr lang="sk-SK" sz="2000" dirty="0" smtClean="0"/>
              <a:t>boli odoslané</a:t>
            </a:r>
          </a:p>
          <a:p>
            <a:pPr lvl="1"/>
            <a:r>
              <a:rPr lang="sk-SK" sz="1800" dirty="0" smtClean="0"/>
              <a:t>... ak to aplikácia žiada</a:t>
            </a:r>
          </a:p>
        </p:txBody>
      </p:sp>
    </p:spTree>
    <p:extLst>
      <p:ext uri="{BB962C8B-B14F-4D97-AF65-F5344CB8AC3E}">
        <p14:creationId xmlns:p14="http://schemas.microsoft.com/office/powerpoint/2010/main" val="5876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Rozdielne nároky aplikácií na doručovanie dát</a:t>
            </a:r>
            <a:endParaRPr lang="en-US" dirty="0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Aplikácie majú podľa svojho typu rôzne nároky na spôsob prenosu ich dát sieťou</a:t>
            </a:r>
            <a:endParaRPr lang="sk-SK" sz="2000" dirty="0"/>
          </a:p>
          <a:p>
            <a:pPr lvl="1"/>
            <a:r>
              <a:rPr lang="sk-SK" sz="1600" dirty="0" smtClean="0"/>
              <a:t>Spojovo resp. nespojovo orientovaná komunikácia</a:t>
            </a:r>
          </a:p>
          <a:p>
            <a:pPr lvl="1"/>
            <a:r>
              <a:rPr lang="sk-SK" sz="1600" dirty="0" smtClean="0"/>
              <a:t>Potvrdzovaný resp. nepotvrdzovaný prenos dát</a:t>
            </a:r>
          </a:p>
          <a:p>
            <a:pPr lvl="1"/>
            <a:r>
              <a:rPr lang="sk-SK" sz="1600" dirty="0" smtClean="0"/>
              <a:t>Spoľahlivý resp. nespoľahlivý prenos dát</a:t>
            </a:r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 b="12329"/>
          <a:stretch/>
        </p:blipFill>
        <p:spPr bwMode="auto">
          <a:xfrm>
            <a:off x="1011238" y="2869095"/>
            <a:ext cx="7121525" cy="398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/>
          <a:stretch/>
        </p:blipFill>
        <p:spPr bwMode="auto">
          <a:xfrm>
            <a:off x="2478088" y="2560320"/>
            <a:ext cx="6665912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transportnej vrstvy v TCP/IP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95736" y="3861048"/>
            <a:ext cx="30243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protokolovom modeli TCP/IP plní transportná vrstva funkcie transportnej vrstvy RM OSI, no naviac pokrýva aj niektoré činnosti relačnej vrstvy</a:t>
            </a:r>
            <a:endParaRPr lang="en-US" dirty="0" smtClean="0"/>
          </a:p>
          <a:p>
            <a:r>
              <a:rPr lang="sk-SK" dirty="0" smtClean="0"/>
              <a:t>Úlohy transportnej vrstvy v TCP/IP: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Segmentácia dát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Spätná rekonštrukcia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sk-SK" dirty="0" smtClean="0">
                <a:solidFill>
                  <a:schemeClr val="tx2"/>
                </a:solidFill>
              </a:rPr>
              <a:t>pôvodných dát zo segmentov</a:t>
            </a:r>
          </a:p>
          <a:p>
            <a:pPr lvl="1"/>
            <a:r>
              <a:rPr lang="sk-SK" dirty="0">
                <a:solidFill>
                  <a:schemeClr val="tx2"/>
                </a:solidFill>
              </a:rPr>
              <a:t>Identifikácia komunikujúcich aplikácií</a:t>
            </a:r>
          </a:p>
          <a:p>
            <a:pPr lvl="1"/>
            <a:r>
              <a:rPr lang="sk-SK" dirty="0">
                <a:solidFill>
                  <a:schemeClr val="tx2"/>
                </a:solidFill>
              </a:rPr>
              <a:t>Oddelenie </a:t>
            </a:r>
            <a:r>
              <a:rPr lang="sk-SK" dirty="0" smtClean="0">
                <a:solidFill>
                  <a:schemeClr val="tx2"/>
                </a:solidFill>
              </a:rPr>
              <a:t>konverzácií</a:t>
            </a:r>
          </a:p>
          <a:p>
            <a:pPr lvl="1"/>
            <a:r>
              <a:rPr lang="sk-SK" dirty="0" smtClean="0"/>
              <a:t>Spojovanosť</a:t>
            </a:r>
          </a:p>
          <a:p>
            <a:pPr lvl="1"/>
            <a:r>
              <a:rPr lang="sk-SK" dirty="0" smtClean="0"/>
              <a:t>Usporiadanosť</a:t>
            </a:r>
          </a:p>
          <a:p>
            <a:pPr lvl="1"/>
            <a:r>
              <a:rPr lang="sk-SK" dirty="0" smtClean="0"/>
              <a:t>Spoľahlivosť</a:t>
            </a:r>
          </a:p>
          <a:p>
            <a:pPr lvl="1"/>
            <a:r>
              <a:rPr lang="sk-SK" dirty="0" smtClean="0"/>
              <a:t>Riadenie toku dát</a:t>
            </a:r>
          </a:p>
        </p:txBody>
      </p:sp>
    </p:spTree>
    <p:extLst>
      <p:ext uri="{BB962C8B-B14F-4D97-AF65-F5344CB8AC3E}">
        <p14:creationId xmlns:p14="http://schemas.microsoft.com/office/powerpoint/2010/main" val="19642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transportnej vrstvy v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598368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Segmentácia a spätná rekonštrukcia dát</a:t>
            </a:r>
          </a:p>
          <a:p>
            <a:pPr lvl="1"/>
            <a:r>
              <a:rPr lang="sk-SK" dirty="0" smtClean="0"/>
              <a:t>Umožňujú viacerým aplikáciám súbežne odosielať a prijímať dáta</a:t>
            </a:r>
          </a:p>
          <a:p>
            <a:pPr lvl="1"/>
            <a:r>
              <a:rPr lang="sk-SK" dirty="0" smtClean="0"/>
              <a:t>Uľahčujú prípadné riešenie problémov s poškodením prenášaných dát</a:t>
            </a:r>
          </a:p>
          <a:p>
            <a:r>
              <a:rPr lang="sk-SK" dirty="0" smtClean="0"/>
              <a:t>Identifikácia komunikujúcich aplikácií a oddelenie konverzácií</a:t>
            </a:r>
          </a:p>
          <a:p>
            <a:pPr lvl="1"/>
            <a:r>
              <a:rPr lang="sk-SK" dirty="0" smtClean="0"/>
              <a:t>Umožňujú, aby sa komunikujúce aplikácie dokázali navzájom správne adresovať (napr. webový server a klient)</a:t>
            </a:r>
          </a:p>
          <a:p>
            <a:pPr lvl="1"/>
            <a:r>
              <a:rPr lang="sk-SK" dirty="0" smtClean="0"/>
              <a:t>Umožňujú oddeliť od seba súbežné konverzácie medzi tým istým klientom a serverom</a:t>
            </a:r>
          </a:p>
          <a:p>
            <a:r>
              <a:rPr lang="sk-SK" dirty="0" smtClean="0"/>
              <a:t>Spojovanosť</a:t>
            </a:r>
          </a:p>
          <a:p>
            <a:pPr lvl="1"/>
            <a:r>
              <a:rPr lang="sk-SK" dirty="0" smtClean="0"/>
              <a:t>Proces, ktorým sa klient a server pred výmenou dát navzájom dohodnú o komunikácii</a:t>
            </a:r>
          </a:p>
          <a:p>
            <a:pPr lvl="1"/>
            <a:r>
              <a:rPr lang="sk-SK" dirty="0" smtClean="0"/>
              <a:t>V spojovanej službe sa najprv musí zostaviť spojenie, až potom je možné prenášať dáta. Po prenose dát je potrebné spojenie ukončiť</a:t>
            </a:r>
          </a:p>
          <a:p>
            <a:pPr lvl="1"/>
            <a:r>
              <a:rPr lang="sk-SK" dirty="0" smtClean="0"/>
              <a:t>V nespojovanej službe je možné dáta odosielať okamžite bez dohody</a:t>
            </a:r>
          </a:p>
          <a:p>
            <a:r>
              <a:rPr lang="sk-SK" dirty="0" smtClean="0"/>
              <a:t>Spoľahlivosť</a:t>
            </a:r>
          </a:p>
          <a:p>
            <a:pPr lvl="1"/>
            <a:r>
              <a:rPr lang="sk-SK" dirty="0" smtClean="0"/>
              <a:t>Proces, ktorý má zaistiť, že dáta budú prijaté presne v tom tvare, v akom boli odoslané</a:t>
            </a:r>
          </a:p>
          <a:p>
            <a:pPr lvl="1"/>
            <a:r>
              <a:rPr lang="sk-SK" dirty="0" smtClean="0"/>
              <a:t>Spoľahlivý prenos garantuje, že prijaté dáta budú všetky a v správnom poradí</a:t>
            </a:r>
          </a:p>
          <a:p>
            <a:pPr lvl="1"/>
            <a:r>
              <a:rPr lang="sk-SK" dirty="0" smtClean="0"/>
              <a:t>Nespoľahlivý prenos negarantuje, že prijaté dáta budú všetky a v správnom poradí</a:t>
            </a:r>
          </a:p>
          <a:p>
            <a:r>
              <a:rPr lang="sk-SK" dirty="0" smtClean="0"/>
              <a:t>Riadenie toku dát</a:t>
            </a:r>
          </a:p>
          <a:p>
            <a:pPr lvl="1"/>
            <a:r>
              <a:rPr lang="sk-SK" dirty="0" smtClean="0"/>
              <a:t>Schopnosť riadiť rýchlosť odosielania dát, aby sa predišlo zahlteniu prenosovej cesty a následným stratám segmentov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6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69254"/>
            <a:ext cx="5436096" cy="398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Rozdiely medzi TCP a UDP</a:t>
            </a:r>
            <a:endParaRPr lang="en-US" dirty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V TCP/IP architektúre sú najčastejšie používané transportné protokoly Transmission Control Protocol a User Datagram </a:t>
            </a:r>
            <a:r>
              <a:rPr lang="sk-SK" sz="2000" dirty="0" smtClean="0"/>
              <a:t>Protocol</a:t>
            </a:r>
          </a:p>
          <a:p>
            <a:r>
              <a:rPr lang="sk-SK" sz="2000" dirty="0" smtClean="0"/>
              <a:t>TCP a UDP majú zámerne rozdielne vlastnosti, aby vyhoveli rôznym požiadavkám komunikujúcich aplikácií na prenos dát</a:t>
            </a:r>
          </a:p>
          <a:p>
            <a:pPr lvl="1"/>
            <a:r>
              <a:rPr lang="sk-SK" sz="1800" dirty="0" smtClean="0"/>
              <a:t>Oba protokoly pomocou tzv. čísel portov identifikujú pár komunikujúcich procesov</a:t>
            </a:r>
          </a:p>
          <a:p>
            <a:pPr lvl="1"/>
            <a:r>
              <a:rPr lang="sk-SK" sz="1800" dirty="0" smtClean="0"/>
              <a:t>UDP nemá žiadne ďalšie schopnosti</a:t>
            </a:r>
          </a:p>
          <a:p>
            <a:pPr lvl="1"/>
            <a:r>
              <a:rPr lang="sk-SK" sz="1800" dirty="0" smtClean="0"/>
              <a:t>TCP čísluje prenášané</a:t>
            </a:r>
            <a:br>
              <a:rPr lang="sk-SK" sz="1800" dirty="0" smtClean="0"/>
            </a:br>
            <a:r>
              <a:rPr lang="sk-SK" sz="1800" dirty="0" smtClean="0"/>
              <a:t>segmenty, potvrdzuje ich</a:t>
            </a:r>
            <a:br>
              <a:rPr lang="sk-SK" sz="1800" dirty="0" smtClean="0"/>
            </a:br>
            <a:r>
              <a:rPr lang="sk-SK" sz="1800" dirty="0" smtClean="0"/>
              <a:t>úspešné doručenie,</a:t>
            </a: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>zabezpečí opätovný prenos</a:t>
            </a:r>
            <a:br>
              <a:rPr lang="sk-SK" sz="1800" dirty="0" smtClean="0"/>
            </a:br>
            <a:r>
              <a:rPr lang="sk-SK" sz="1800" dirty="0" smtClean="0"/>
              <a:t>nedoručených segmentov a ich použitie</a:t>
            </a:r>
            <a:br>
              <a:rPr lang="sk-SK" sz="1800" dirty="0" smtClean="0"/>
            </a:br>
            <a:r>
              <a:rPr lang="sk-SK" sz="1800" dirty="0" smtClean="0"/>
              <a:t>v pôvodnom poradí</a:t>
            </a:r>
          </a:p>
          <a:p>
            <a:pPr lvl="1"/>
            <a:r>
              <a:rPr lang="sk-SK" sz="1800" dirty="0" smtClean="0"/>
              <a:t>UDP poskytuje tzv. nespojovanú</a:t>
            </a:r>
            <a:br>
              <a:rPr lang="sk-SK" sz="1800" dirty="0" smtClean="0"/>
            </a:br>
            <a:r>
              <a:rPr lang="sk-SK" sz="1800" dirty="0" smtClean="0"/>
              <a:t>datagramovú službu</a:t>
            </a:r>
          </a:p>
          <a:p>
            <a:pPr lvl="1"/>
            <a:r>
              <a:rPr lang="sk-SK" sz="1800" dirty="0" smtClean="0"/>
              <a:t>TCP poskytuje tzv. spojovanú</a:t>
            </a:r>
            <a:br>
              <a:rPr lang="sk-SK" sz="1800" dirty="0" smtClean="0"/>
            </a:br>
            <a:r>
              <a:rPr lang="sk-SK" sz="1800" dirty="0" smtClean="0"/>
              <a:t>tokovú (stream) službu</a:t>
            </a:r>
          </a:p>
        </p:txBody>
      </p:sp>
    </p:spTree>
    <p:extLst>
      <p:ext uri="{BB962C8B-B14F-4D97-AF65-F5344CB8AC3E}">
        <p14:creationId xmlns:p14="http://schemas.microsoft.com/office/powerpoint/2010/main" val="378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Transportné protokoly TCP a UDP</a:t>
            </a:r>
            <a:endParaRPr lang="sk-SK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dirty="0" smtClean="0"/>
              <a:t>TCP</a:t>
            </a:r>
          </a:p>
          <a:p>
            <a:pPr lvl="1"/>
            <a:r>
              <a:rPr lang="sk-SK" dirty="0" smtClean="0"/>
              <a:t>Spojovo orientovaný</a:t>
            </a:r>
          </a:p>
          <a:p>
            <a:pPr lvl="1"/>
            <a:r>
              <a:rPr lang="sk-SK" dirty="0" smtClean="0"/>
              <a:t>Spoľahlivý</a:t>
            </a:r>
          </a:p>
          <a:p>
            <a:pPr lvl="1"/>
            <a:r>
              <a:rPr lang="sk-SK" dirty="0" smtClean="0"/>
              <a:t>Potvrdzovaný</a:t>
            </a:r>
          </a:p>
          <a:p>
            <a:pPr lvl="1"/>
            <a:r>
              <a:rPr lang="sk-SK" dirty="0" smtClean="0"/>
              <a:t>Riadi tok dát</a:t>
            </a:r>
          </a:p>
          <a:p>
            <a:pPr lvl="1"/>
            <a:r>
              <a:rPr lang="sk-SK" dirty="0" smtClean="0"/>
              <a:t>Bajtovo orientovaný</a:t>
            </a:r>
          </a:p>
          <a:p>
            <a:pPr lvl="1"/>
            <a:r>
              <a:rPr lang="sk-SK" dirty="0"/>
              <a:t>Veľkosť hlavičky: 20B bez prídavných </a:t>
            </a:r>
            <a:r>
              <a:rPr lang="sk-SK" dirty="0" smtClean="0"/>
              <a:t>informácií</a:t>
            </a:r>
            <a:endParaRPr lang="sk-SK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 smtClean="0"/>
              <a:t>UDP</a:t>
            </a:r>
          </a:p>
          <a:p>
            <a:pPr lvl="1"/>
            <a:r>
              <a:rPr lang="sk-SK" dirty="0" smtClean="0"/>
              <a:t>Nespojovaný</a:t>
            </a:r>
          </a:p>
          <a:p>
            <a:pPr lvl="1"/>
            <a:r>
              <a:rPr lang="sk-SK" dirty="0" smtClean="0"/>
              <a:t>Nespoľahlivý</a:t>
            </a:r>
          </a:p>
          <a:p>
            <a:pPr lvl="1"/>
            <a:r>
              <a:rPr lang="sk-SK" dirty="0" smtClean="0"/>
              <a:t>Nepotvrdzovaný</a:t>
            </a:r>
          </a:p>
          <a:p>
            <a:pPr lvl="1"/>
            <a:r>
              <a:rPr lang="sk-SK" dirty="0" smtClean="0"/>
              <a:t>Bez riadenia toku dát</a:t>
            </a:r>
          </a:p>
          <a:p>
            <a:pPr lvl="1"/>
            <a:r>
              <a:rPr lang="sk-SK" dirty="0"/>
              <a:t>Datagramovo </a:t>
            </a:r>
            <a:r>
              <a:rPr lang="sk-SK" dirty="0" smtClean="0"/>
              <a:t>orientovaný</a:t>
            </a:r>
          </a:p>
          <a:p>
            <a:pPr lvl="1"/>
            <a:r>
              <a:rPr lang="sk-SK" dirty="0" smtClean="0"/>
              <a:t>Veľkosť </a:t>
            </a:r>
            <a:r>
              <a:rPr lang="sk-SK" dirty="0"/>
              <a:t>hlavičky: </a:t>
            </a:r>
            <a:r>
              <a:rPr lang="sk-SK" dirty="0" smtClean="0"/>
              <a:t>8B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81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766</TotalTime>
  <Pages>28</Pages>
  <Words>1799</Words>
  <Application>Microsoft Office PowerPoint</Application>
  <PresentationFormat>On-screen Show (4:3)</PresentationFormat>
  <Paragraphs>294</Paragraphs>
  <Slides>37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Sablona Cisco</vt:lpstr>
      <vt:lpstr>Transportná vrstva  Sieťová vrstva – úvod</vt:lpstr>
      <vt:lpstr>Transportná vrstva</vt:lpstr>
      <vt:lpstr>Prečo potrebujeme transportnú vrstvu?</vt:lpstr>
      <vt:lpstr>Úlohy transportnej vrstvy</vt:lpstr>
      <vt:lpstr>Rozdielne nároky aplikácií na doručovanie dát</vt:lpstr>
      <vt:lpstr>Úlohy transportnej vrstvy v TCP/IP</vt:lpstr>
      <vt:lpstr>Úlohy transportnej vrstvy v TCP/IP</vt:lpstr>
      <vt:lpstr>Rozdiely medzi TCP a UDP</vt:lpstr>
      <vt:lpstr>Transportné protokoly TCP a UDP</vt:lpstr>
      <vt:lpstr>Protokoly TCP a UDP</vt:lpstr>
      <vt:lpstr>Význam transportného portu</vt:lpstr>
      <vt:lpstr>Význam transportného portu</vt:lpstr>
      <vt:lpstr>Porty v klient-server UDP komunikácii</vt:lpstr>
      <vt:lpstr>Porty v klient-server TCP komunikácii</vt:lpstr>
      <vt:lpstr>Protokol UDP</vt:lpstr>
      <vt:lpstr>Protokol UDP</vt:lpstr>
      <vt:lpstr>Protokol UDP</vt:lpstr>
      <vt:lpstr>Protokol TCP</vt:lpstr>
      <vt:lpstr>Protokol TCP – polia hlavičky</vt:lpstr>
      <vt:lpstr>Protokol TCP – polia hlavičky</vt:lpstr>
      <vt:lpstr>Protokol TCP – otvorenie spojenia</vt:lpstr>
      <vt:lpstr>Protokol TCP – potvrdzovanie prijatých dát</vt:lpstr>
      <vt:lpstr>Protokol TCP – potvrdzovanie prijatých dát</vt:lpstr>
      <vt:lpstr>Protokol TCP – potvrdzovanie prijatých dát</vt:lpstr>
      <vt:lpstr>Protokol TCP – technika posuvného okna</vt:lpstr>
      <vt:lpstr>Protokol TCP – uzatvorenie spojenia</vt:lpstr>
      <vt:lpstr>Sieťová vrstva: Úvod</vt:lpstr>
      <vt:lpstr>Úloha sieťovej vrstvy</vt:lpstr>
      <vt:lpstr>Úloha sieťovej vrstvy</vt:lpstr>
      <vt:lpstr>Protokol IP ako nespojovaný protokol</vt:lpstr>
      <vt:lpstr>Protokol IP ako nespoľahlivý protokol</vt:lpstr>
      <vt:lpstr>Protokol IP – nezávislosť od linkovej technológie a média</vt:lpstr>
      <vt:lpstr>Protokol IP – tvorba paketov</vt:lpstr>
      <vt:lpstr>Protokol IP – formát hlavičky</vt:lpstr>
      <vt:lpstr>Protokol IP – formát hlavičky</vt:lpstr>
      <vt:lpstr>Protokol IP – formát hlavičky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Transportná vrstva  Sieťová vrstva</dc:title>
  <dc:subject>Guide for Creating Powerpoint Presentations</dc:subject>
  <dc:creator>Dept. of InfoCom Networks, FMSI</dc:creator>
  <cp:keywords/>
  <dc:description/>
  <cp:lastModifiedBy>Peter Palúch</cp:lastModifiedBy>
  <cp:revision>66</cp:revision>
  <cp:lastPrinted>1999-01-27T00:54:54Z</cp:lastPrinted>
  <dcterms:created xsi:type="dcterms:W3CDTF">2012-10-04T13:34:12Z</dcterms:created>
  <dcterms:modified xsi:type="dcterms:W3CDTF">2012-10-14T23:24:49Z</dcterms:modified>
</cp:coreProperties>
</file>