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7"/>
  </p:notesMasterIdLst>
  <p:handoutMasterIdLst>
    <p:handoutMasterId r:id="rId58"/>
  </p:handoutMasterIdLst>
  <p:sldIdLst>
    <p:sldId id="335" r:id="rId2"/>
    <p:sldId id="305" r:id="rId3"/>
    <p:sldId id="306" r:id="rId4"/>
    <p:sldId id="307" r:id="rId5"/>
    <p:sldId id="308" r:id="rId6"/>
    <p:sldId id="30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10" r:id="rId22"/>
    <p:sldId id="329" r:id="rId23"/>
    <p:sldId id="311" r:id="rId24"/>
    <p:sldId id="312" r:id="rId25"/>
    <p:sldId id="313" r:id="rId26"/>
    <p:sldId id="314" r:id="rId27"/>
    <p:sldId id="315" r:id="rId28"/>
    <p:sldId id="330" r:id="rId29"/>
    <p:sldId id="262" r:id="rId30"/>
    <p:sldId id="316" r:id="rId31"/>
    <p:sldId id="317" r:id="rId32"/>
    <p:sldId id="318" r:id="rId33"/>
    <p:sldId id="320" r:id="rId34"/>
    <p:sldId id="322" r:id="rId35"/>
    <p:sldId id="323" r:id="rId36"/>
    <p:sldId id="324" r:id="rId37"/>
    <p:sldId id="325" r:id="rId38"/>
    <p:sldId id="263" r:id="rId39"/>
    <p:sldId id="326" r:id="rId40"/>
    <p:sldId id="342" r:id="rId41"/>
    <p:sldId id="332" r:id="rId42"/>
    <p:sldId id="333" r:id="rId43"/>
    <p:sldId id="327" r:id="rId44"/>
    <p:sldId id="266" r:id="rId45"/>
    <p:sldId id="267" r:id="rId46"/>
    <p:sldId id="331" r:id="rId47"/>
    <p:sldId id="341" r:id="rId48"/>
    <p:sldId id="338" r:id="rId49"/>
    <p:sldId id="339" r:id="rId50"/>
    <p:sldId id="340" r:id="rId51"/>
    <p:sldId id="337" r:id="rId52"/>
    <p:sldId id="285" r:id="rId53"/>
    <p:sldId id="288" r:id="rId54"/>
    <p:sldId id="336" r:id="rId55"/>
    <p:sldId id="334" r:id="rId5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98519" autoAdjust="0"/>
  </p:normalViewPr>
  <p:slideViewPr>
    <p:cSldViewPr>
      <p:cViewPr varScale="1">
        <p:scale>
          <a:sx n="88" d="100"/>
          <a:sy n="88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B9914879-7CD7-49D8-AED9-6384B1617D55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9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EE506BF9-A4FC-449F-A1EF-7040C9E2A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FA466-67C1-49F7-9F50-30EFFD3CAE00}" type="slidenum">
              <a:rPr lang="en-US"/>
              <a:pPr/>
              <a:t>2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646EA-F5B5-437D-9B32-426AE4E83E05}" type="slidenum">
              <a:rPr lang="en-US"/>
              <a:pPr/>
              <a:t>15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E4396-B241-493F-980D-44CE606A357C}" type="slidenum">
              <a:rPr lang="en-US"/>
              <a:pPr/>
              <a:t>16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31F78-812D-4EBE-9A15-C52E86D70DAD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66C6E-26EB-4350-AA2C-F2EF9D7F16F8}" type="slidenum">
              <a:rPr lang="en-US"/>
              <a:pPr/>
              <a:t>18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15242-9840-4318-9CB3-7F102A06E38C}" type="slidenum">
              <a:rPr lang="en-US"/>
              <a:pPr/>
              <a:t>19</a:t>
            </a:fld>
            <a:endParaRPr 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67E8D-EF6C-45A2-8FE0-10A0B08268BE}" type="slidenum">
              <a:rPr lang="en-US"/>
              <a:pPr/>
              <a:t>20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C2C57-82A5-4DB3-A2D3-149860747080}" type="slidenum">
              <a:rPr lang="en-US"/>
              <a:pPr/>
              <a:t>22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6B7C5-0A18-4166-8C1F-CA2758A616C9}" type="slidenum">
              <a:rPr lang="en-US"/>
              <a:pPr/>
              <a:t>28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7FD02-C864-48D4-B73A-4E6EF7B52125}" type="slidenum">
              <a:rPr lang="en-US"/>
              <a:pPr/>
              <a:t>29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76FB7-09EE-4DAE-90C7-60D611C3A2C5}" type="slidenum">
              <a:rPr lang="en-US"/>
              <a:pPr/>
              <a:t>7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8B28AE-F263-4822-9C32-8B46BB2D942C}" type="slidenum">
              <a:rPr lang="en-US"/>
              <a:pPr/>
              <a:t>38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A17C3-8616-43B4-B946-B9CE36636071}" type="slidenum">
              <a:rPr lang="en-US"/>
              <a:pPr/>
              <a:t>41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D614A-574E-4659-94A5-C9959206B219}" type="slidenum">
              <a:rPr lang="en-US"/>
              <a:pPr/>
              <a:t>42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16F92-C0D8-4B29-B43F-2646128EDC8B}" type="slidenum">
              <a:rPr lang="en-US"/>
              <a:pPr/>
              <a:t>44</a:t>
            </a:fld>
            <a:endParaRPr 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D2F0B-3880-4B1C-9010-62B106937726}" type="slidenum">
              <a:rPr lang="en-US"/>
              <a:pPr/>
              <a:t>45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F8680-816D-45BE-B6C9-88745093BC54}" type="slidenum">
              <a:rPr lang="en-US"/>
              <a:pPr/>
              <a:t>46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3C89E-57B5-4C81-BB1D-CC1279936C49}" type="slidenum">
              <a:rPr lang="en-US"/>
              <a:pPr/>
              <a:t>52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7B20E-C252-44CF-B495-81D84598B0E2}" type="slidenum">
              <a:rPr lang="en-US"/>
              <a:pPr/>
              <a:t>53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29402-702F-457A-B562-8E5C2BB2F97D}" type="slidenum">
              <a:rPr lang="en-US"/>
              <a:pPr/>
              <a:t>54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0CEAF-03FF-4D4E-9747-613C55E722C5}" type="slidenum">
              <a:rPr lang="en-US"/>
              <a:pPr/>
              <a:t>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D0D13-E7E3-40D7-97AF-4190A0771546}" type="slidenum">
              <a:rPr lang="en-US"/>
              <a:pPr/>
              <a:t>9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FD521-266B-45F8-96A5-5D7CDFCC2FDA}" type="slidenum">
              <a:rPr lang="en-US"/>
              <a:pPr/>
              <a:t>10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181AB-0E05-4DE9-8109-3FE498456A1B}" type="slidenum">
              <a:rPr lang="en-US"/>
              <a:pPr/>
              <a:t>11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DF435-AEF4-4AF9-AF14-5949B9AE4F41}" type="slidenum">
              <a:rPr lang="en-US"/>
              <a:pPr/>
              <a:t>12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C2AD9-3A46-4471-9BB2-8147EC3E042A}" type="slidenum">
              <a:rPr lang="en-US"/>
              <a:pPr/>
              <a:t>13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CD9A2-1A20-4691-BE51-AC17EE4EA170}" type="slidenum">
              <a:rPr lang="en-US"/>
              <a:pPr/>
              <a:t>14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58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Sieťová vrstva, adresovanie v IP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  <a:r>
              <a:rPr lang="sk-SK" sz="1800" dirty="0">
                <a:solidFill>
                  <a:schemeClr val="tx1"/>
                </a:solidFill>
              </a:rPr>
              <a:t>, CCIP, </a:t>
            </a:r>
            <a:r>
              <a:rPr lang="sk-SK" sz="1800" dirty="0" smtClean="0">
                <a:solidFill>
                  <a:schemeClr val="tx1"/>
                </a:solidFill>
              </a:rPr>
              <a:t>CCAI</a:t>
            </a:r>
            <a:r>
              <a:rPr lang="sk-SK" sz="1800" dirty="0">
                <a:solidFill>
                  <a:schemeClr val="tx1"/>
                </a:solidFill>
              </a:rPr>
              <a:t/>
            </a:r>
            <a:br>
              <a:rPr lang="sk-SK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Cisco </a:t>
            </a:r>
            <a:r>
              <a:rPr lang="en-US" sz="1800" dirty="0">
                <a:solidFill>
                  <a:schemeClr val="tx1"/>
                </a:solidFill>
              </a:rPr>
              <a:t>Designated VIP 2011,2012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07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2" y="2635250"/>
            <a:ext cx="6211888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Vytváranie sietí pre lepšiu efektivitu doručovania dát</a:t>
            </a:r>
            <a:endParaRPr lang="en-US" dirty="0"/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Vo veľkej súvislej sieti musia jednotlivé koncové uzly udržiavať potenciálne rozsiahle informácie o tom, ako adresovať jednotlivých svojich susedov</a:t>
            </a:r>
          </a:p>
          <a:p>
            <a:pPr lvl="1"/>
            <a:r>
              <a:rPr lang="sk-SK" sz="1600" dirty="0" smtClean="0"/>
              <a:t>V spoločnej sieti môžu totiž jednotlivé uzly komunikovať medzi sebou bezprostredne</a:t>
            </a:r>
          </a:p>
          <a:p>
            <a:r>
              <a:rPr lang="sk-SK" sz="1800" dirty="0" smtClean="0"/>
              <a:t>Rozdelením siete na podsiete sa zmenšuje objem informácií o adresovaní na koncových uzloch</a:t>
            </a:r>
          </a:p>
          <a:p>
            <a:pPr lvl="1"/>
            <a:r>
              <a:rPr lang="sk-SK" sz="1600" dirty="0" smtClean="0"/>
              <a:t>Koncové uzly poznajú svojich susedov</a:t>
            </a:r>
            <a:br>
              <a:rPr lang="sk-SK" sz="1600" dirty="0" smtClean="0"/>
            </a:br>
            <a:r>
              <a:rPr lang="sk-SK" sz="1600" dirty="0" smtClean="0"/>
              <a:t>v rovnakej sieti</a:t>
            </a:r>
          </a:p>
          <a:p>
            <a:pPr lvl="1"/>
            <a:r>
              <a:rPr lang="sk-SK" sz="1600" dirty="0" smtClean="0"/>
              <a:t>Pre komunikáciu s uzlami v iných</a:t>
            </a:r>
            <a:br>
              <a:rPr lang="sk-SK" sz="1600" dirty="0" smtClean="0"/>
            </a:br>
            <a:r>
              <a:rPr lang="sk-SK" sz="1600" dirty="0" smtClean="0"/>
              <a:t>sieťach využijú služby tzv. brány</a:t>
            </a:r>
          </a:p>
          <a:p>
            <a:pPr lvl="1"/>
            <a:r>
              <a:rPr lang="sk-SK" sz="1600" dirty="0" smtClean="0"/>
              <a:t>Uzlom teda stačí poznať</a:t>
            </a:r>
            <a:br>
              <a:rPr lang="sk-SK" sz="1600" dirty="0" smtClean="0"/>
            </a:br>
            <a:r>
              <a:rPr lang="sk-SK" sz="1600" dirty="0" smtClean="0"/>
              <a:t>informácie o svojej vlastnej sieti</a:t>
            </a:r>
            <a:br>
              <a:rPr lang="sk-SK" sz="1600" dirty="0" smtClean="0"/>
            </a:br>
            <a:r>
              <a:rPr lang="sk-SK" sz="1600" dirty="0" smtClean="0"/>
              <a:t>a o bráne, ktorá ich spája</a:t>
            </a:r>
            <a:br>
              <a:rPr lang="sk-SK" sz="1600" dirty="0" smtClean="0"/>
            </a:br>
            <a:r>
              <a:rPr lang="sk-SK" sz="1600" dirty="0" smtClean="0"/>
              <a:t>s ostatnými sieťami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92" y="2752725"/>
            <a:ext cx="55594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Adresovanie sietí</a:t>
            </a:r>
            <a:endParaRPr lang="en-US" dirty="0"/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Systém adresovania sietí v IP protokole má niekoľko charakteristických vlastností</a:t>
            </a:r>
          </a:p>
          <a:p>
            <a:pPr lvl="1"/>
            <a:r>
              <a:rPr lang="sk-SK" dirty="0" smtClean="0"/>
              <a:t>Adresy prideľujeme jednotlivým uzlom (ich sieťovým rozhraniam) i celým sieťam</a:t>
            </a:r>
          </a:p>
          <a:p>
            <a:pPr lvl="1"/>
            <a:r>
              <a:rPr lang="sk-SK" dirty="0" smtClean="0"/>
              <a:t>Adresy majú hierarchickú štruktúru,</a:t>
            </a:r>
            <a:br>
              <a:rPr lang="sk-SK" dirty="0" smtClean="0"/>
            </a:br>
            <a:r>
              <a:rPr lang="sk-SK" dirty="0" smtClean="0"/>
              <a:t>popisujú konkrétnu sieť</a:t>
            </a:r>
            <a:br>
              <a:rPr lang="sk-SK" dirty="0" smtClean="0"/>
            </a:br>
            <a:r>
              <a:rPr lang="sk-SK" dirty="0" smtClean="0"/>
              <a:t>a uzol v nej</a:t>
            </a:r>
          </a:p>
          <a:p>
            <a:pPr lvl="1"/>
            <a:r>
              <a:rPr lang="sk-SK" dirty="0" smtClean="0"/>
              <a:t>Ak sa sieť rozdelí na</a:t>
            </a:r>
            <a:br>
              <a:rPr lang="sk-SK" dirty="0" smtClean="0"/>
            </a:br>
            <a:r>
              <a:rPr lang="sk-SK" dirty="0" smtClean="0"/>
              <a:t>podsiete, adresy</a:t>
            </a:r>
            <a:br>
              <a:rPr lang="sk-SK" dirty="0" smtClean="0"/>
            </a:br>
            <a:r>
              <a:rPr lang="sk-SK" dirty="0" smtClean="0"/>
              <a:t>podsietí a uzlov v nich</a:t>
            </a:r>
            <a:br>
              <a:rPr lang="sk-SK" dirty="0" smtClean="0"/>
            </a:br>
            <a:r>
              <a:rPr lang="sk-SK" dirty="0" smtClean="0"/>
              <a:t>majú spoločné</a:t>
            </a:r>
            <a:br>
              <a:rPr lang="sk-SK" dirty="0" smtClean="0"/>
            </a:br>
            <a:r>
              <a:rPr lang="sk-SK" dirty="0" smtClean="0"/>
              <a:t>predčíslie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31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3"/>
          <a:stretch/>
        </p:blipFill>
        <p:spPr bwMode="auto">
          <a:xfrm>
            <a:off x="1370013" y="3765176"/>
            <a:ext cx="6403975" cy="309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Adresovanie v IP protokole</a:t>
            </a:r>
            <a:endParaRPr lang="en-US" dirty="0"/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IP adresa je 4-bajtové číslo</a:t>
            </a:r>
          </a:p>
          <a:p>
            <a:r>
              <a:rPr lang="sk-SK" sz="1800" dirty="0" smtClean="0"/>
              <a:t>Toto číslo je rozdelené na dve časti</a:t>
            </a:r>
          </a:p>
          <a:p>
            <a:pPr lvl="1"/>
            <a:r>
              <a:rPr lang="sk-SK" sz="1600" b="1" dirty="0" smtClean="0">
                <a:solidFill>
                  <a:schemeClr val="accent2"/>
                </a:solidFill>
              </a:rPr>
              <a:t>Predčíslie siete </a:t>
            </a:r>
            <a:r>
              <a:rPr lang="sk-SK" sz="1600" dirty="0" smtClean="0"/>
              <a:t>(Network Portion)</a:t>
            </a:r>
          </a:p>
          <a:p>
            <a:pPr lvl="1"/>
            <a:r>
              <a:rPr lang="sk-SK" sz="1600" b="1" dirty="0" smtClean="0">
                <a:solidFill>
                  <a:schemeClr val="accent2"/>
                </a:solidFill>
              </a:rPr>
              <a:t>Číslo uzla </a:t>
            </a:r>
            <a:r>
              <a:rPr lang="sk-SK" sz="1600" dirty="0" smtClean="0"/>
              <a:t>(Host Portion)</a:t>
            </a:r>
          </a:p>
          <a:p>
            <a:r>
              <a:rPr lang="sk-SK" sz="1800" dirty="0" smtClean="0"/>
              <a:t>Bajt IP adresy sa zvykne nazývať aj oktet</a:t>
            </a:r>
          </a:p>
          <a:p>
            <a:r>
              <a:rPr lang="sk-SK" sz="1800" dirty="0" smtClean="0"/>
              <a:t>Hranica medzi predčíslím siete a číslom uzla je v IP adrese pohyblivá</a:t>
            </a:r>
          </a:p>
          <a:p>
            <a:r>
              <a:rPr lang="sk-SK" sz="1800" b="1" dirty="0" smtClean="0">
                <a:solidFill>
                  <a:schemeClr val="accent2"/>
                </a:solidFill>
              </a:rPr>
              <a:t>Dva uzly sú v tej istej IP sieti práve vtedy, ak majú rovnaké predčíslie siete</a:t>
            </a:r>
            <a:endParaRPr lang="en-US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Doručovanie paketov medzi sieťami</a:t>
            </a:r>
            <a:endParaRPr lang="en-US" dirty="0"/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Ak uzol zistí, že cieľ paketu sa nenachádza v jeho sieti, musí paket odovzdať bráne – smerovaču</a:t>
            </a:r>
          </a:p>
          <a:p>
            <a:pPr lvl="1"/>
            <a:r>
              <a:rPr lang="sk-SK" sz="1800" dirty="0" smtClean="0"/>
              <a:t>Smerovač je zariadenie, ktoré prepája viaceré siete</a:t>
            </a:r>
          </a:p>
          <a:p>
            <a:pPr lvl="1"/>
            <a:r>
              <a:rPr lang="sk-SK" sz="1800" dirty="0" smtClean="0"/>
              <a:t>V smerovači je uložená smerovacia tabuľka – zoznam sietí a cesta k nim</a:t>
            </a:r>
          </a:p>
          <a:p>
            <a:pPr lvl="1"/>
            <a:r>
              <a:rPr lang="sk-SK" sz="1800" dirty="0" smtClean="0"/>
              <a:t>Smerovačom stačí poznať adresy celých sietí, nie jednotlivé uzly v nich</a:t>
            </a:r>
          </a:p>
          <a:p>
            <a:pPr lvl="1"/>
            <a:r>
              <a:rPr lang="sk-SK" sz="1800" dirty="0" smtClean="0"/>
              <a:t>Ak smerovač nepozná cieľovú sieť, pakety idúce do nej zahadzuje</a:t>
            </a:r>
            <a:endParaRPr lang="en-US" sz="1800" dirty="0"/>
          </a:p>
        </p:txBody>
      </p:sp>
      <p:pic>
        <p:nvPicPr>
          <p:cNvPr id="127898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/>
          <a:stretch/>
        </p:blipFill>
        <p:spPr bwMode="auto">
          <a:xfrm>
            <a:off x="1455738" y="3195020"/>
            <a:ext cx="6232525" cy="36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659062"/>
            <a:ext cx="5827713" cy="419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Doručovanie paketov medzi sieťami</a:t>
            </a:r>
            <a:endParaRPr lang="en-US" dirty="0"/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Pozrime sa bližšie, aké informácie musia smerovače mať, keď realizujú operáciu smerovania paketov do ich cieľa</a:t>
            </a:r>
          </a:p>
          <a:p>
            <a:r>
              <a:rPr lang="sk-SK" dirty="0" smtClean="0"/>
              <a:t>Použijeme topológiu podľa tohto obrázka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Doručovanie paketov medzi sieťami</a:t>
            </a:r>
            <a:endParaRPr lang="en-US" dirty="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Smerovacia tabuľka obsahuje informácie o cieľovej sieti a o ďalšom smerovači na ceste do nej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1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208213"/>
            <a:ext cx="8050212" cy="464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4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Doručovanie paketov medzi sieťami</a:t>
            </a:r>
            <a:endParaRPr lang="en-US" dirty="0"/>
          </a:p>
        </p:txBody>
      </p:sp>
      <p:pic>
        <p:nvPicPr>
          <p:cNvPr id="131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07" y="1398637"/>
            <a:ext cx="6986786" cy="52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4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Doručovanie paketov medzi sieťami</a:t>
            </a:r>
            <a:endParaRPr lang="en-US" dirty="0"/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Každá položka smerovacej tabuľky obsahuje</a:t>
            </a:r>
          </a:p>
          <a:p>
            <a:pPr lvl="1"/>
            <a:r>
              <a:rPr lang="sk-SK" dirty="0" smtClean="0"/>
              <a:t>Adresu cieľovej siete</a:t>
            </a:r>
          </a:p>
          <a:p>
            <a:pPr lvl="1"/>
            <a:r>
              <a:rPr lang="sk-SK" dirty="0" smtClean="0"/>
              <a:t>Ďalší smerovač na ceste do cieľovej siete (next hop)</a:t>
            </a:r>
          </a:p>
          <a:p>
            <a:pPr lvl="1"/>
            <a:r>
              <a:rPr lang="sk-SK" dirty="0" smtClean="0"/>
              <a:t>Výstupné rozhranie, ktorým má paket odísť</a:t>
            </a:r>
            <a:endParaRPr lang="en-US" dirty="0"/>
          </a:p>
        </p:txBody>
      </p:sp>
      <p:pic>
        <p:nvPicPr>
          <p:cNvPr id="13097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6"/>
          <a:stretch/>
        </p:blipFill>
        <p:spPr bwMode="auto">
          <a:xfrm>
            <a:off x="869950" y="2996952"/>
            <a:ext cx="7827963" cy="374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8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Doručovanie paketov medzi sieťami</a:t>
            </a:r>
            <a:endParaRPr lang="en-US" dirty="0"/>
          </a:p>
        </p:txBody>
      </p:sp>
      <p:pic>
        <p:nvPicPr>
          <p:cNvPr id="130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5" y="1235124"/>
            <a:ext cx="7892271" cy="529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0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60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9"/>
          <a:stretch/>
        </p:blipFill>
        <p:spPr bwMode="auto">
          <a:xfrm>
            <a:off x="1257300" y="3496234"/>
            <a:ext cx="6629400" cy="336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Napĺňanie smerovacej tabuľky</a:t>
            </a:r>
            <a:endParaRPr lang="en-US" dirty="0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Obsah smerovacej tabuľky je možné vytvárať dvojako</a:t>
            </a:r>
          </a:p>
          <a:p>
            <a:pPr lvl="1"/>
            <a:r>
              <a:rPr lang="sk-SK" dirty="0" smtClean="0"/>
              <a:t>Statické smerovanie</a:t>
            </a:r>
          </a:p>
          <a:p>
            <a:pPr lvl="1"/>
            <a:r>
              <a:rPr lang="sk-SK" dirty="0" smtClean="0"/>
              <a:t>Dynamické smerovacie protokoly</a:t>
            </a:r>
          </a:p>
          <a:p>
            <a:r>
              <a:rPr lang="sk-SK" dirty="0" smtClean="0"/>
              <a:t>Pri statickom smerovaní sa obsah smerovacej tabuľky konfiguruje ručne – bez akejkoľvek pomocnej automatiky</a:t>
            </a:r>
          </a:p>
        </p:txBody>
      </p:sp>
    </p:spTree>
    <p:extLst>
      <p:ext uri="{BB962C8B-B14F-4D97-AF65-F5344CB8AC3E}">
        <p14:creationId xmlns:p14="http://schemas.microsoft.com/office/powerpoint/2010/main" val="15360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IP – formát hlavičky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Úloha protokolu IP</a:t>
            </a:r>
          </a:p>
          <a:p>
            <a:pPr lvl="1"/>
            <a:r>
              <a:rPr lang="sk-SK" dirty="0" smtClean="0"/>
              <a:t>Doručiť paket obsahujúci L4 segment a v ňom aplikačné dáta zo zdrojového uzla cez medziľahlú infraštruktúru na cieľový uzol</a:t>
            </a:r>
          </a:p>
          <a:p>
            <a:pPr lvl="2"/>
            <a:r>
              <a:rPr lang="sk-SK" dirty="0" smtClean="0"/>
              <a:t>Tzv. end-to-end komunikácia medzi koncovými uzlami</a:t>
            </a:r>
          </a:p>
          <a:p>
            <a:pPr lvl="1"/>
            <a:r>
              <a:rPr lang="sk-SK" dirty="0" smtClean="0"/>
              <a:t>IP je nespojovaný, nespoľahlivý, nepotvrdzovaný</a:t>
            </a:r>
            <a:endParaRPr lang="sk-SK" dirty="0"/>
          </a:p>
        </p:txBody>
      </p:sp>
      <p:pic>
        <p:nvPicPr>
          <p:cNvPr id="128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9"/>
          <a:stretch/>
        </p:blipFill>
        <p:spPr bwMode="auto">
          <a:xfrm>
            <a:off x="582034" y="3169202"/>
            <a:ext cx="7979933" cy="328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7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2138363"/>
            <a:ext cx="6586537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Napĺňanie smerovacej tabuľky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Dynamické smerovacie protokoly sú algoritmy, ktorými smerovače automaticky určia existujúce siete a najlepšie cesty k nim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908720"/>
            <a:ext cx="3551237" cy="1187847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Adresovanie</a:t>
            </a:r>
            <a:br>
              <a:rPr lang="sk-SK" sz="2800" dirty="0" smtClean="0">
                <a:solidFill>
                  <a:schemeClr val="bg1"/>
                </a:solidFill>
              </a:rPr>
            </a:br>
            <a:r>
              <a:rPr lang="sk-SK" sz="2800" dirty="0" smtClean="0">
                <a:solidFill>
                  <a:schemeClr val="bg1"/>
                </a:solidFill>
              </a:rPr>
              <a:t>v IP protokole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954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65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"/>
          <a:stretch/>
        </p:blipFill>
        <p:spPr bwMode="auto">
          <a:xfrm>
            <a:off x="5736771" y="3565525"/>
            <a:ext cx="3407229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Spôsoby komunikácie v IP</a:t>
            </a:r>
            <a:endParaRPr lang="en-US" dirty="0"/>
          </a:p>
        </p:txBody>
      </p:sp>
      <p:pic>
        <p:nvPicPr>
          <p:cNvPr id="130765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/>
          <a:stretch/>
        </p:blipFill>
        <p:spPr bwMode="auto">
          <a:xfrm>
            <a:off x="2561789" y="3994150"/>
            <a:ext cx="3090331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765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/>
          <a:stretch/>
        </p:blipFill>
        <p:spPr bwMode="auto">
          <a:xfrm>
            <a:off x="0" y="2843435"/>
            <a:ext cx="3086607" cy="281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143000"/>
            <a:ext cx="7056785" cy="5410200"/>
          </a:xfrm>
        </p:spPr>
        <p:txBody>
          <a:bodyPr>
            <a:normAutofit/>
          </a:bodyPr>
          <a:lstStyle/>
          <a:p>
            <a:r>
              <a:rPr lang="sk-SK" sz="1800" dirty="0" smtClean="0"/>
              <a:t>V IP rozlišujeme tri spôsoby komunikácie</a:t>
            </a:r>
          </a:p>
          <a:p>
            <a:pPr lvl="1"/>
            <a:r>
              <a:rPr lang="sk-SK" sz="1600" dirty="0" smtClean="0"/>
              <a:t>Unicast: komunikácia dvoch konkrétnych uzlov</a:t>
            </a:r>
          </a:p>
          <a:p>
            <a:pPr lvl="1"/>
            <a:r>
              <a:rPr lang="sk-SK" sz="1600" dirty="0" smtClean="0"/>
              <a:t>Broadcast: posielanie dát všetkým staniciam v jednej sieti</a:t>
            </a:r>
          </a:p>
          <a:p>
            <a:pPr lvl="2"/>
            <a:r>
              <a:rPr lang="sk-SK" sz="1600" dirty="0" smtClean="0"/>
              <a:t>Limited broadcast: cieľová adresa je 255.255.255.255</a:t>
            </a:r>
          </a:p>
          <a:p>
            <a:pPr lvl="2"/>
            <a:r>
              <a:rPr lang="sk-SK" sz="1600" dirty="0" smtClean="0"/>
              <a:t>Directed broadcast: cieľová adresa je b-castovou adresou siete</a:t>
            </a:r>
          </a:p>
          <a:p>
            <a:pPr lvl="1"/>
            <a:r>
              <a:rPr lang="sk-SK" sz="1600" dirty="0" smtClean="0"/>
              <a:t>Multicast: posielanie dát vybranej skupine staníc v rôznych sieťach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1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Adresovanie v IP</a:t>
            </a:r>
            <a:endParaRPr lang="sk-SK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sk-SK" dirty="0"/>
              <a:t>V IPv4 má adresa 4B, zapísané ako štyri oktety oddelené bodkou</a:t>
            </a:r>
          </a:p>
          <a:p>
            <a:pPr lvl="1">
              <a:lnSpc>
                <a:spcPct val="90000"/>
              </a:lnSpc>
            </a:pPr>
            <a:r>
              <a:rPr lang="sk-SK" dirty="0" smtClean="0"/>
              <a:t>IP adresy sa prideľujú sieťovým rozhraniam zariadenia</a:t>
            </a:r>
          </a:p>
          <a:p>
            <a:pPr lvl="1">
              <a:lnSpc>
                <a:spcPct val="90000"/>
              </a:lnSpc>
            </a:pPr>
            <a:r>
              <a:rPr lang="sk-SK" dirty="0" smtClean="0"/>
              <a:t>Zariadenie </a:t>
            </a:r>
            <a:r>
              <a:rPr lang="sk-SK" dirty="0"/>
              <a:t>má toľko IP adries, koľko má sieťových </a:t>
            </a:r>
            <a:r>
              <a:rPr lang="sk-SK" dirty="0" smtClean="0"/>
              <a:t>rozhraní</a:t>
            </a:r>
          </a:p>
          <a:p>
            <a:r>
              <a:rPr lang="sk-SK" dirty="0" smtClean="0"/>
              <a:t>IP adresa obsahuje dve časti:</a:t>
            </a:r>
          </a:p>
          <a:p>
            <a:pPr lvl="1"/>
            <a:r>
              <a:rPr lang="sk-SK" dirty="0" smtClean="0"/>
              <a:t>Identifikátor (predčíslie, prefix, network part) siete</a:t>
            </a:r>
          </a:p>
          <a:p>
            <a:pPr lvl="1"/>
            <a:r>
              <a:rPr lang="sk-SK" dirty="0" smtClean="0"/>
              <a:t>Identifikátor (číslo, host part) počítača v danej sieti</a:t>
            </a:r>
          </a:p>
          <a:p>
            <a:r>
              <a:rPr lang="sk-SK" dirty="0" smtClean="0"/>
              <a:t>Smerovanie sa zaoberá predčísliami sietí</a:t>
            </a:r>
          </a:p>
          <a:p>
            <a:pPr lvl="1"/>
            <a:r>
              <a:rPr lang="sk-SK" dirty="0" smtClean="0"/>
              <a:t>Pre smerovanie nie je číslo konkrétneho počítača zaujímavé: ak sme dopravili paket na okraj cieľovej siete, o zvyšok sa postará linková vrstva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Veľkosť </a:t>
            </a:r>
            <a:r>
              <a:rPr lang="sk-SK" dirty="0"/>
              <a:t>predčíslia siete v IP adrese je premenlivá a v priebehu existencie IP sa objavilo niekoľko rôznych spôsobov, ako z IP adresy „vyčítať“ predčíslie siete</a:t>
            </a:r>
          </a:p>
          <a:p>
            <a:pPr>
              <a:lnSpc>
                <a:spcPct val="90000"/>
              </a:lnSpc>
            </a:pPr>
            <a:r>
              <a:rPr lang="sk-SK" dirty="0"/>
              <a:t>Historicky prvý spôsob:</a:t>
            </a:r>
          </a:p>
          <a:p>
            <a:pPr lvl="1">
              <a:lnSpc>
                <a:spcPct val="90000"/>
              </a:lnSpc>
            </a:pPr>
            <a:r>
              <a:rPr lang="sk-SK" dirty="0"/>
              <a:t>Prvý bajt bol predčíslie siete</a:t>
            </a:r>
          </a:p>
          <a:p>
            <a:pPr lvl="1">
              <a:lnSpc>
                <a:spcPct val="90000"/>
              </a:lnSpc>
            </a:pPr>
            <a:r>
              <a:rPr lang="sk-SK" dirty="0"/>
              <a:t>Zvyšné tri bajty označovali </a:t>
            </a:r>
            <a:r>
              <a:rPr lang="sk-SK" dirty="0" smtClean="0"/>
              <a:t>počítač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33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8" name="Picture 4" descr="Internet_map_in_February_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765175"/>
            <a:ext cx="4460875" cy="58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Adresovanie v IP</a:t>
            </a:r>
          </a:p>
        </p:txBody>
      </p:sp>
      <p:sp>
        <p:nvSpPr>
          <p:cNvPr id="200709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1143000"/>
            <a:ext cx="4464496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k-SK" dirty="0"/>
              <a:t>Takto vyzeral Internet vo februári 1982</a:t>
            </a:r>
          </a:p>
          <a:p>
            <a:pPr>
              <a:lnSpc>
                <a:spcPct val="80000"/>
              </a:lnSpc>
            </a:pPr>
            <a:r>
              <a:rPr lang="sk-SK" dirty="0"/>
              <a:t>Veľmi rýchlo sa však ukázalo, že takéto graciózne prideľovanie adries nie je efektívne</a:t>
            </a:r>
          </a:p>
          <a:p>
            <a:pPr>
              <a:lnSpc>
                <a:spcPct val="80000"/>
              </a:lnSpc>
            </a:pPr>
            <a:r>
              <a:rPr lang="sk-SK" dirty="0"/>
              <a:t>Aby </a:t>
            </a:r>
            <a:r>
              <a:rPr lang="sk-SK" dirty="0" smtClean="0"/>
              <a:t>nebolo treba IP </a:t>
            </a:r>
            <a:r>
              <a:rPr lang="sk-SK" dirty="0"/>
              <a:t>protokol prerábať, autori IP vymysleli „barličku“: triedy </a:t>
            </a:r>
            <a:r>
              <a:rPr lang="sk-SK" dirty="0" smtClean="0"/>
              <a:t>adries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sk-SK" dirty="0" smtClean="0"/>
              <a:t>Adresovanie pomocou tried adries je označované ako classful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Adresovanie v IP</a:t>
            </a:r>
            <a:endParaRPr lang="sk-SK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Triedy IP adries:</a:t>
            </a:r>
          </a:p>
          <a:p>
            <a:pPr lvl="1"/>
            <a:r>
              <a:rPr lang="sk-SK" dirty="0" smtClean="0"/>
              <a:t>Trieda A: Najvyšší bit prvého oktetu je 0</a:t>
            </a:r>
          </a:p>
          <a:p>
            <a:pPr lvl="2"/>
            <a:r>
              <a:rPr lang="sk-SK" dirty="0" smtClean="0"/>
              <a:t>0.0.0.0 – 127.255.255.255</a:t>
            </a:r>
          </a:p>
          <a:p>
            <a:pPr lvl="2"/>
            <a:r>
              <a:rPr lang="sk-SK" dirty="0" smtClean="0"/>
              <a:t>Predčíslie siete: prvý oktet</a:t>
            </a:r>
          </a:p>
          <a:p>
            <a:pPr lvl="2"/>
            <a:r>
              <a:rPr lang="sk-SK" dirty="0" smtClean="0"/>
              <a:t>Príklad: 87.X.X.X (87.</a:t>
            </a:r>
            <a:r>
              <a:rPr lang="en-US" dirty="0" smtClean="0"/>
              <a:t>&lt;0-255&gt;.&lt;</a:t>
            </a:r>
            <a:r>
              <a:rPr lang="en-US" dirty="0"/>
              <a:t>0-255</a:t>
            </a:r>
            <a:r>
              <a:rPr lang="en-US" dirty="0" smtClean="0"/>
              <a:t>&gt;.&lt;</a:t>
            </a:r>
            <a:r>
              <a:rPr lang="en-US" dirty="0"/>
              <a:t>0-255</a:t>
            </a:r>
            <a:r>
              <a:rPr lang="en-US" dirty="0" smtClean="0"/>
              <a:t>&gt;)</a:t>
            </a:r>
            <a:endParaRPr lang="sk-SK" dirty="0" smtClean="0"/>
          </a:p>
          <a:p>
            <a:pPr lvl="1"/>
            <a:r>
              <a:rPr lang="sk-SK" dirty="0" smtClean="0"/>
              <a:t>Trieda B: Najvyššie dva bity prvého oktetu sú 10</a:t>
            </a:r>
          </a:p>
          <a:p>
            <a:pPr lvl="2"/>
            <a:r>
              <a:rPr lang="sk-SK" dirty="0" smtClean="0"/>
              <a:t>128.0.0.0 – 191.255.255.255</a:t>
            </a:r>
          </a:p>
          <a:p>
            <a:pPr lvl="2"/>
            <a:r>
              <a:rPr lang="sk-SK" dirty="0" smtClean="0"/>
              <a:t>Predčíslie siete: prvé dva oktety</a:t>
            </a:r>
            <a:endParaRPr lang="en-US" dirty="0" smtClean="0"/>
          </a:p>
          <a:p>
            <a:pPr lvl="2"/>
            <a:r>
              <a:rPr lang="sk-SK" dirty="0" smtClean="0"/>
              <a:t>Príklad: 158.193.X.X (</a:t>
            </a:r>
            <a:r>
              <a:rPr lang="en-US" dirty="0"/>
              <a:t>158.193</a:t>
            </a:r>
            <a:r>
              <a:rPr lang="en-US" dirty="0" smtClean="0"/>
              <a:t>.&lt;</a:t>
            </a:r>
            <a:r>
              <a:rPr lang="en-US" dirty="0"/>
              <a:t>0-255</a:t>
            </a:r>
            <a:r>
              <a:rPr lang="en-US" dirty="0" smtClean="0"/>
              <a:t>&gt;.&lt;</a:t>
            </a:r>
            <a:r>
              <a:rPr lang="en-US" dirty="0"/>
              <a:t>0-255</a:t>
            </a:r>
            <a:r>
              <a:rPr lang="en-US" dirty="0" smtClean="0"/>
              <a:t>&gt;)</a:t>
            </a:r>
            <a:endParaRPr lang="sk-SK" dirty="0" smtClean="0"/>
          </a:p>
          <a:p>
            <a:pPr lvl="1"/>
            <a:r>
              <a:rPr lang="sk-SK" dirty="0" smtClean="0"/>
              <a:t>Trieda C: Najvyššie tri bity prvého oktetu sú 110</a:t>
            </a:r>
          </a:p>
          <a:p>
            <a:pPr lvl="2"/>
            <a:r>
              <a:rPr lang="sk-SK" dirty="0" smtClean="0"/>
              <a:t>192.0.0.0 – 223.255.255.255</a:t>
            </a:r>
          </a:p>
          <a:p>
            <a:pPr lvl="2"/>
            <a:r>
              <a:rPr lang="sk-SK" dirty="0" smtClean="0"/>
              <a:t>Predčíslie siete: prvé tri oktety</a:t>
            </a:r>
            <a:endParaRPr lang="en-US" dirty="0" smtClean="0"/>
          </a:p>
          <a:p>
            <a:pPr lvl="2"/>
            <a:r>
              <a:rPr lang="sk-SK" dirty="0" smtClean="0"/>
              <a:t>Príklad: 213.81.187.X </a:t>
            </a:r>
            <a:r>
              <a:rPr lang="en-US" dirty="0" smtClean="0"/>
              <a:t>(213.81.187.&lt;0-255&gt;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48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Adresovanie v IP</a:t>
            </a:r>
            <a:endParaRPr lang="sk-SK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Triedy IP adries (pokr.):</a:t>
            </a:r>
          </a:p>
          <a:p>
            <a:pPr lvl="1"/>
            <a:r>
              <a:rPr lang="sk-SK" dirty="0" smtClean="0"/>
              <a:t>Trieda D: Najvyššie štyri bity prvého oktetu sú 1110</a:t>
            </a:r>
          </a:p>
          <a:p>
            <a:pPr lvl="2"/>
            <a:r>
              <a:rPr lang="sk-SK" dirty="0" smtClean="0"/>
              <a:t>224.0.0.0 – 239.255.255.255</a:t>
            </a:r>
          </a:p>
          <a:p>
            <a:pPr lvl="2"/>
            <a:r>
              <a:rPr lang="sk-SK" dirty="0" smtClean="0"/>
              <a:t>Táto trieda nepredstavuje siete a ich členské počítače, ale tzv. multicastové skupiny</a:t>
            </a:r>
          </a:p>
          <a:p>
            <a:pPr lvl="2"/>
            <a:r>
              <a:rPr lang="sk-SK" dirty="0" smtClean="0"/>
              <a:t>Pre potreby tejto triedy sa predčíslie siete nezavádza</a:t>
            </a:r>
          </a:p>
          <a:p>
            <a:pPr lvl="1"/>
            <a:r>
              <a:rPr lang="sk-SK" dirty="0" smtClean="0"/>
              <a:t>Trieda E: Najvyššie štyri bity prvého oktetu sú 1111</a:t>
            </a:r>
          </a:p>
          <a:p>
            <a:pPr lvl="2"/>
            <a:r>
              <a:rPr lang="sk-SK" dirty="0" smtClean="0"/>
              <a:t>240.0.0.0 – 255.255.255.255</a:t>
            </a:r>
          </a:p>
          <a:p>
            <a:pPr lvl="2"/>
            <a:r>
              <a:rPr lang="sk-SK" dirty="0" smtClean="0"/>
              <a:t>Trieda adries vyhradená pre experimentálne účely, nepoužívaná v bežných sieťach</a:t>
            </a:r>
          </a:p>
          <a:p>
            <a:r>
              <a:rPr lang="sk-SK" dirty="0" smtClean="0"/>
              <a:t>Danú IP adresu je možné do konkrétnej triedy priradiť okamžite podľa hodnoty jej prvého oktetu</a:t>
            </a:r>
          </a:p>
          <a:p>
            <a:pPr lvl="1"/>
            <a:r>
              <a:rPr lang="sk-SK" dirty="0" smtClean="0"/>
              <a:t>0-127: A, 128-191: B, 192-223: C, 224-239: D, 240-255: 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4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Adresovanie v IP</a:t>
            </a:r>
            <a:endParaRPr lang="sk-SK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Zavedením tried vznikli bloky adries pre siete s rôznou veľkosťou</a:t>
            </a:r>
          </a:p>
          <a:p>
            <a:pPr lvl="1"/>
            <a:r>
              <a:rPr lang="sk-SK" dirty="0" smtClean="0"/>
              <a:t>Trieda A: 128 sietí, v každej 256</a:t>
            </a:r>
            <a:r>
              <a:rPr lang="sk-SK" baseline="30000" dirty="0" smtClean="0"/>
              <a:t>3</a:t>
            </a:r>
            <a:r>
              <a:rPr lang="sk-SK" dirty="0" smtClean="0"/>
              <a:t> staníc, dĺžka predčíslia 1B</a:t>
            </a:r>
          </a:p>
          <a:p>
            <a:pPr lvl="1"/>
            <a:r>
              <a:rPr lang="sk-SK" dirty="0" smtClean="0"/>
              <a:t>Trieda B: 64*256 sietí, v každej 256</a:t>
            </a:r>
            <a:r>
              <a:rPr lang="sk-SK" baseline="30000" dirty="0" smtClean="0"/>
              <a:t>2</a:t>
            </a:r>
            <a:r>
              <a:rPr lang="sk-SK" dirty="0" smtClean="0"/>
              <a:t> staníc, dĺžka predčíslia 2B</a:t>
            </a:r>
          </a:p>
          <a:p>
            <a:pPr lvl="1"/>
            <a:r>
              <a:rPr lang="sk-SK" dirty="0" smtClean="0"/>
              <a:t>Trieda C: 32*256</a:t>
            </a:r>
            <a:r>
              <a:rPr lang="sk-SK" baseline="30000" dirty="0" smtClean="0"/>
              <a:t>2</a:t>
            </a:r>
            <a:r>
              <a:rPr lang="sk-SK" dirty="0" smtClean="0"/>
              <a:t> sietí, v každej 256 staníc, dĺžka predčíslia 3B</a:t>
            </a:r>
          </a:p>
          <a:p>
            <a:pPr lvl="2"/>
            <a:r>
              <a:rPr lang="sk-SK" dirty="0" smtClean="0"/>
              <a:t>Všetky počty sú približné</a:t>
            </a:r>
          </a:p>
          <a:p>
            <a:r>
              <a:rPr lang="sk-SK" dirty="0" smtClean="0"/>
              <a:t>Keďže veľkosti predčíslí sú premenlivé, zavádzame pojem „IP adresa siete“</a:t>
            </a:r>
          </a:p>
          <a:p>
            <a:pPr lvl="1"/>
            <a:r>
              <a:rPr lang="sk-SK" dirty="0" smtClean="0"/>
              <a:t>Predčíslie siete doplnené oktetmi s hodnotou 0 na veľkosť IP adresy, t.j. číselne najnižšia IP adresa s daným predčíslím</a:t>
            </a:r>
          </a:p>
          <a:p>
            <a:pPr lvl="1"/>
            <a:r>
              <a:rPr lang="sk-SK" dirty="0" smtClean="0"/>
              <a:t>IP adresa siete slúži na označenie siete ako celku pre účely smerovania a nie je ju možné nastaviť ako vlastnú adresu žiadnej stanice</a:t>
            </a:r>
          </a:p>
          <a:p>
            <a:r>
              <a:rPr lang="sk-SK" dirty="0" smtClean="0"/>
              <a:t>V každej sieti je vyhradená špeciálna adresa, na ktorej je povinná počúvať každá stanica – tzv. broadcastová adresa</a:t>
            </a:r>
          </a:p>
          <a:p>
            <a:pPr lvl="1"/>
            <a:r>
              <a:rPr lang="sk-SK" dirty="0" smtClean="0"/>
              <a:t>Predčíslie siete doplnené oktetmi s hodnotou 255 na veľkosť IP adresy, t.j. číselne najvyššia IP adresa s daným predčíslím</a:t>
            </a:r>
          </a:p>
          <a:p>
            <a:pPr lvl="1"/>
            <a:r>
              <a:rPr lang="sk-SK" dirty="0" smtClean="0"/>
              <a:t>Broadcastová IP adresa slúži na hromadné doručovanie paketov všetkým staniciam siete naraz a nie je ju možné nastaviť ako vlastnú adresu žiadnej stanice</a:t>
            </a:r>
          </a:p>
        </p:txBody>
      </p:sp>
    </p:spTree>
    <p:extLst>
      <p:ext uri="{BB962C8B-B14F-4D97-AF65-F5344CB8AC3E}">
        <p14:creationId xmlns:p14="http://schemas.microsoft.com/office/powerpoint/2010/main" val="39973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Triedy adries v IPv4</a:t>
            </a:r>
            <a:endParaRPr lang="en-US" dirty="0"/>
          </a:p>
        </p:txBody>
      </p:sp>
      <p:pic>
        <p:nvPicPr>
          <p:cNvPr id="130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0" y="1227719"/>
            <a:ext cx="8028401" cy="551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978150"/>
            <a:ext cx="7966075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Adresa siete, broadcast, adresa uzla</a:t>
            </a:r>
            <a:endParaRPr lang="en-US" dirty="0"/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Podľa toho, čo IP adresa označuje, rozoznávame</a:t>
            </a:r>
          </a:p>
          <a:p>
            <a:pPr lvl="1"/>
            <a:r>
              <a:rPr lang="sk-SK" sz="1800" dirty="0" smtClean="0"/>
              <a:t>Adresu siete: Najnižšia adresa s daným predčíslím, označuje sieť ako celok, je vyhradená</a:t>
            </a:r>
          </a:p>
          <a:p>
            <a:pPr lvl="1"/>
            <a:r>
              <a:rPr lang="sk-SK" sz="1800" dirty="0" smtClean="0"/>
              <a:t>Broadcastovú adresu: Najvyššia adresa s daným predčíslím, počúva na nej každá stanica v danej sieti, je vyhradená</a:t>
            </a:r>
          </a:p>
          <a:p>
            <a:pPr lvl="1"/>
            <a:r>
              <a:rPr lang="sk-SK" sz="1800" dirty="0" smtClean="0"/>
              <a:t>Adresu uzla: Každá iná adresa s daným predčíslím, označuje konkrétny uzol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05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Protokol IP – maximálna veľkosť paketu a MTU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Maximálna veľkosť IP paketu je 65535B vrátane hlavičky</a:t>
            </a:r>
          </a:p>
          <a:p>
            <a:pPr lvl="1"/>
            <a:r>
              <a:rPr lang="sk-SK" dirty="0" smtClean="0"/>
              <a:t>Akýkoľvek L4 segment vkladaný do IP paketu teda musí byť aspoň o 20B menší</a:t>
            </a:r>
          </a:p>
          <a:p>
            <a:r>
              <a:rPr lang="sk-SK" dirty="0" smtClean="0"/>
              <a:t>Linkové technológie, cez ktoré sa IP pakety budú prenášať, však môžu vnútiť podstatne nižšiu povolenú veľkosť</a:t>
            </a:r>
          </a:p>
          <a:p>
            <a:pPr lvl="1"/>
            <a:r>
              <a:rPr lang="sk-SK" dirty="0" smtClean="0"/>
              <a:t>Maximálna veľkosť IP paketu povolená použitou linkovou technológiou sa nazýva Maximum Transmission Unit (MTU)</a:t>
            </a:r>
          </a:p>
          <a:p>
            <a:pPr lvl="1"/>
            <a:r>
              <a:rPr lang="sk-SK" dirty="0" smtClean="0"/>
              <a:t>Ethernet používa MTU 1500B</a:t>
            </a:r>
          </a:p>
          <a:p>
            <a:pPr lvl="1"/>
            <a:r>
              <a:rPr lang="sk-SK" dirty="0" smtClean="0"/>
              <a:t>DSL používa MTU 1492B</a:t>
            </a:r>
          </a:p>
          <a:p>
            <a:r>
              <a:rPr lang="sk-SK" dirty="0" smtClean="0"/>
              <a:t>Protokol TCP sa MTU prispôsobuje a vytvára segmenty tak, aby veľkosť výsledných IP paketov neprekročila MTU</a:t>
            </a:r>
          </a:p>
          <a:p>
            <a:r>
              <a:rPr lang="sk-SK" dirty="0" smtClean="0"/>
              <a:t>Protokol UDP a niektoré ďalšie sa MTU neprispôsobujú</a:t>
            </a:r>
          </a:p>
        </p:txBody>
      </p:sp>
    </p:spTree>
    <p:extLst>
      <p:ext uri="{BB962C8B-B14F-4D97-AF65-F5344CB8AC3E}">
        <p14:creationId xmlns:p14="http://schemas.microsoft.com/office/powerpoint/2010/main" val="19272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Adresovanie v IP</a:t>
            </a:r>
            <a:endParaRPr lang="sk-SK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Doposiaľ popísaný mechanizmus umožňuje rozdeliť priestor všetkých IP adries na dopredu vyčlenené IP siete</a:t>
            </a:r>
          </a:p>
          <a:p>
            <a:pPr lvl="1"/>
            <a:r>
              <a:rPr lang="sk-SK" dirty="0" smtClean="0"/>
              <a:t>Ak potrebujeme adresovať viac sietí, buď požiadame o niekoľko celých IP sietí, alebo – ak máme dostatočne veľkú IP sieť – rozdeliť ju na menšie časti, tzv. podsiete</a:t>
            </a:r>
          </a:p>
          <a:p>
            <a:r>
              <a:rPr lang="sk-SK" dirty="0" smtClean="0"/>
              <a:t>Ak však máme isté predčíslie už pridelené, ako ho môžeme pre vlastné potreby vnútorne rozdeliť na menšie rozsahy?</a:t>
            </a:r>
          </a:p>
          <a:p>
            <a:r>
              <a:rPr lang="sk-SK" dirty="0" smtClean="0"/>
              <a:t>Idea tvorby podsietí:</a:t>
            </a:r>
          </a:p>
          <a:p>
            <a:pPr lvl="1"/>
            <a:r>
              <a:rPr lang="sk-SK" dirty="0" smtClean="0"/>
              <a:t>Použiť istú časť host part ako ID vlastnej podsiete – pre svoje účely si do predčíslia siete priberieme, „požičiame“ ďalšie bity/bajty</a:t>
            </a:r>
          </a:p>
          <a:p>
            <a:pPr lvl="1"/>
            <a:r>
              <a:rPr lang="sk-SK" dirty="0" smtClean="0"/>
              <a:t>Zmenšíme si počet staníc v jednej výslednej sieti, ale pôvodnú sieť rozdelíme na niekoľko ďalších</a:t>
            </a:r>
            <a:endParaRPr lang="sk-SK" dirty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0001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Adresovanie v IP</a:t>
            </a:r>
            <a:endParaRPr lang="sk-SK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Príklad:</a:t>
            </a:r>
          </a:p>
          <a:p>
            <a:pPr lvl="1"/>
            <a:r>
              <a:rPr lang="sk-SK" sz="1800" dirty="0" smtClean="0"/>
              <a:t>Provider nám pridelil B blok 158.193.0.0</a:t>
            </a:r>
          </a:p>
          <a:p>
            <a:pPr lvl="2"/>
            <a:r>
              <a:rPr lang="sk-SK" sz="1800" dirty="0" smtClean="0"/>
              <a:t>Všetci príjemcovia tvaru 158.193.X.Y</a:t>
            </a:r>
          </a:p>
          <a:p>
            <a:pPr lvl="2"/>
            <a:r>
              <a:rPr lang="sk-SK" sz="1800" dirty="0" smtClean="0"/>
              <a:t>Jedna sieť (jedno predčíslie), 65536 adries v sieti, 2 vyhradené</a:t>
            </a:r>
          </a:p>
          <a:p>
            <a:pPr lvl="1"/>
            <a:r>
              <a:rPr lang="sk-SK" sz="1800" dirty="0" smtClean="0"/>
              <a:t>K pôvodnému predčísliu my pričleníme ďalší bajt – z host part</a:t>
            </a:r>
          </a:p>
          <a:p>
            <a:pPr lvl="2"/>
            <a:r>
              <a:rPr lang="sk-SK" sz="1800" dirty="0" smtClean="0"/>
              <a:t>Vznikne 256 podsietí, v každej 256 adries, 2 adresy v každej sieti vyhradené, prvá a posledná podsieť niekedy tiež vyhradené</a:t>
            </a:r>
          </a:p>
          <a:p>
            <a:pPr lvl="2"/>
            <a:r>
              <a:rPr lang="sk-SK" sz="1800" dirty="0" smtClean="0"/>
              <a:t>Pričlenenie ďalšieho bajtu sa realizuje vhodnou konfiguráciou zariadení</a:t>
            </a:r>
            <a:endParaRPr lang="sk-SK" sz="1800" dirty="0"/>
          </a:p>
        </p:txBody>
      </p:sp>
      <p:graphicFrame>
        <p:nvGraphicFramePr>
          <p:cNvPr id="20687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8493"/>
              </p:ext>
            </p:extLst>
          </p:nvPr>
        </p:nvGraphicFramePr>
        <p:xfrm>
          <a:off x="1190625" y="4077072"/>
          <a:ext cx="6762750" cy="519113"/>
        </p:xfrm>
        <a:graphic>
          <a:graphicData uri="http://schemas.openxmlformats.org/drawingml/2006/table">
            <a:tbl>
              <a:tblPr/>
              <a:tblGrid>
                <a:gridCol w="1690687"/>
                <a:gridCol w="1690688"/>
                <a:gridCol w="1690687"/>
                <a:gridCol w="1690688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158</a:t>
                      </a:r>
                      <a:endParaRPr kumimoji="0" 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193</a:t>
                      </a: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xxxxxxxx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yyyyyyyy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90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54837"/>
              </p:ext>
            </p:extLst>
          </p:nvPr>
        </p:nvGraphicFramePr>
        <p:xfrm>
          <a:off x="1190625" y="6078239"/>
          <a:ext cx="6762750" cy="519113"/>
        </p:xfrm>
        <a:graphic>
          <a:graphicData uri="http://schemas.openxmlformats.org/drawingml/2006/table">
            <a:tbl>
              <a:tblPr/>
              <a:tblGrid>
                <a:gridCol w="1690687"/>
                <a:gridCol w="1690688"/>
                <a:gridCol w="1690687"/>
                <a:gridCol w="1690688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158</a:t>
                      </a:r>
                      <a:endParaRPr kumimoji="0" 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193</a:t>
                      </a:r>
                      <a:endParaRPr kumimoji="0" 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ssssssss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yyyyyyyy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4283968" y="4941168"/>
            <a:ext cx="576064" cy="864096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Adresovanie v IP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Prax však ukázala, že aj delenie na triedy je príliš hrubé</a:t>
            </a:r>
          </a:p>
          <a:p>
            <a:pPr lvl="1"/>
            <a:r>
              <a:rPr lang="sk-SK" dirty="0"/>
              <a:t>Správcovia IP rozsahov prideľovali </a:t>
            </a:r>
            <a:r>
              <a:rPr lang="sk-SK" dirty="0" smtClean="0"/>
              <a:t>celé bloky adries podľa triedy, teda zákazník mohol dostať iba celú sieť typu A, B alebo C</a:t>
            </a:r>
          </a:p>
          <a:p>
            <a:pPr lvl="1"/>
            <a:r>
              <a:rPr lang="sk-SK" dirty="0" smtClean="0"/>
              <a:t>Ak sa priestor triedy minul, nebolo možné alokovať rovnako veľkú sieť z inej triedy (napr. sieť o 65536 adresách z triedy B nebolo možné prideliť z priestoru adries v triede A, lebo každá adresa triedy A vyjadrovala príslušnosť do siete o veľkosti 16777216 adries)</a:t>
            </a:r>
          </a:p>
          <a:p>
            <a:r>
              <a:rPr lang="sk-SK" dirty="0" smtClean="0"/>
              <a:t>Súčasný </a:t>
            </a:r>
            <a:r>
              <a:rPr lang="sk-SK" dirty="0"/>
              <a:t>prístup: </a:t>
            </a:r>
            <a:r>
              <a:rPr lang="sk-SK" dirty="0" smtClean="0"/>
              <a:t>zrušenie tried, tzv. classless addressing</a:t>
            </a:r>
          </a:p>
          <a:p>
            <a:pPr lvl="1"/>
            <a:r>
              <a:rPr lang="sk-SK" dirty="0" smtClean="0"/>
              <a:t>Predčíslie siete v IP adrese sa už neurčuje podľa príslušnosti adresy do niektorej triedy, ale použitím pomocnej </a:t>
            </a:r>
            <a:r>
              <a:rPr lang="sk-SK" dirty="0"/>
              <a:t>kvantity: tzv. sieťovej </a:t>
            </a:r>
            <a:r>
              <a:rPr lang="sk-SK" dirty="0" smtClean="0"/>
              <a:t>masky (netmask)</a:t>
            </a:r>
          </a:p>
          <a:p>
            <a:pPr lvl="1"/>
            <a:r>
              <a:rPr lang="sk-SK" dirty="0" smtClean="0"/>
              <a:t>Sieťová maska je 4B </a:t>
            </a:r>
            <a:r>
              <a:rPr lang="sk-SK" dirty="0"/>
              <a:t>hodnota </a:t>
            </a:r>
            <a:r>
              <a:rPr lang="sk-SK" dirty="0" smtClean="0"/>
              <a:t>podobne </a:t>
            </a:r>
            <a:r>
              <a:rPr lang="sk-SK" dirty="0"/>
              <a:t>ako IP adresa</a:t>
            </a:r>
          </a:p>
          <a:p>
            <a:pPr lvl="1"/>
            <a:r>
              <a:rPr lang="sk-SK" dirty="0" smtClean="0"/>
              <a:t>Vyčleňuje predčíslie siete z IP adresy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97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Adresovanie v IP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Význam bitov sieťovej masky:</a:t>
            </a:r>
          </a:p>
          <a:p>
            <a:pPr lvl="1"/>
            <a:r>
              <a:rPr lang="sk-SK" sz="1800" dirty="0" smtClean="0"/>
              <a:t>Maska je postupnosť 32 bitov v tvare 1...10....0, t.j. súvislý blok bitov nastavených na 1 nasledovaný súvislým blokom bitov nastavených na 0</a:t>
            </a:r>
          </a:p>
          <a:p>
            <a:pPr lvl="1"/>
            <a:r>
              <a:rPr lang="sk-SK" sz="1800" dirty="0" smtClean="0"/>
              <a:t>Ak </a:t>
            </a:r>
            <a:r>
              <a:rPr lang="sk-SK" sz="1800" dirty="0"/>
              <a:t>je </a:t>
            </a:r>
            <a:r>
              <a:rPr lang="sk-SK" sz="1800" i="1" dirty="0"/>
              <a:t>n</a:t>
            </a:r>
            <a:r>
              <a:rPr lang="sk-SK" sz="1800" dirty="0"/>
              <a:t>-ty bit v maske nastavený na</a:t>
            </a:r>
          </a:p>
          <a:p>
            <a:pPr lvl="2"/>
            <a:r>
              <a:rPr lang="sk-SK" sz="1800" b="1" dirty="0">
                <a:solidFill>
                  <a:schemeClr val="accent2"/>
                </a:solidFill>
              </a:rPr>
              <a:t>1</a:t>
            </a:r>
            <a:r>
              <a:rPr lang="sk-SK" sz="1800" dirty="0"/>
              <a:t>: príslušný </a:t>
            </a:r>
            <a:r>
              <a:rPr lang="sk-SK" sz="1800" i="1" dirty="0" smtClean="0"/>
              <a:t>n</a:t>
            </a:r>
            <a:r>
              <a:rPr lang="sk-SK" sz="1800" dirty="0" smtClean="0"/>
              <a:t>-ty bit </a:t>
            </a:r>
            <a:r>
              <a:rPr lang="sk-SK" sz="1800" dirty="0"/>
              <a:t>v IP adrese patrí do </a:t>
            </a:r>
            <a:r>
              <a:rPr lang="sk-SK" sz="1800" b="1" dirty="0" smtClean="0">
                <a:solidFill>
                  <a:schemeClr val="accent2"/>
                </a:solidFill>
              </a:rPr>
              <a:t>predčíslia siete</a:t>
            </a:r>
            <a:endParaRPr lang="sk-SK" sz="1800" b="1" dirty="0">
              <a:solidFill>
                <a:schemeClr val="accent2"/>
              </a:solidFill>
            </a:endParaRPr>
          </a:p>
          <a:p>
            <a:pPr lvl="2"/>
            <a:r>
              <a:rPr lang="sk-SK" sz="1800" b="1" dirty="0">
                <a:solidFill>
                  <a:schemeClr val="accent2"/>
                </a:solidFill>
              </a:rPr>
              <a:t>0</a:t>
            </a:r>
            <a:r>
              <a:rPr lang="sk-SK" sz="1800" dirty="0"/>
              <a:t>: príslušný </a:t>
            </a:r>
            <a:r>
              <a:rPr lang="sk-SK" sz="1800" i="1" dirty="0" smtClean="0"/>
              <a:t>n</a:t>
            </a:r>
            <a:r>
              <a:rPr lang="sk-SK" sz="1800" dirty="0" smtClean="0"/>
              <a:t>-ty bit </a:t>
            </a:r>
            <a:r>
              <a:rPr lang="sk-SK" sz="1800" dirty="0"/>
              <a:t>v IP adrese patrí do </a:t>
            </a:r>
            <a:r>
              <a:rPr lang="sk-SK" sz="1800" b="1" dirty="0">
                <a:solidFill>
                  <a:schemeClr val="accent2"/>
                </a:solidFill>
              </a:rPr>
              <a:t>čísla </a:t>
            </a:r>
            <a:r>
              <a:rPr lang="sk-SK" sz="1800" b="1" dirty="0" smtClean="0">
                <a:solidFill>
                  <a:schemeClr val="accent2"/>
                </a:solidFill>
              </a:rPr>
              <a:t>stanice</a:t>
            </a:r>
          </a:p>
          <a:p>
            <a:pPr lvl="1"/>
            <a:r>
              <a:rPr lang="sk-SK" sz="1800" dirty="0" smtClean="0"/>
              <a:t>IP adresu rozdeľuje na predčíslie siete a číslo počítača hranica medzi blokom bitov nastavených na 1 a blokom bitov nastavených 0 v maske</a:t>
            </a:r>
            <a:endParaRPr lang="sk-SK" sz="1800" dirty="0"/>
          </a:p>
          <a:p>
            <a:pPr>
              <a:buFont typeface="Wingdings" pitchFamily="2" charset="2"/>
              <a:buNone/>
            </a:pPr>
            <a:endParaRPr lang="sk-SK" sz="2000" dirty="0"/>
          </a:p>
        </p:txBody>
      </p:sp>
      <p:graphicFrame>
        <p:nvGraphicFramePr>
          <p:cNvPr id="21101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43168"/>
              </p:ext>
            </p:extLst>
          </p:nvPr>
        </p:nvGraphicFramePr>
        <p:xfrm>
          <a:off x="1049338" y="4437063"/>
          <a:ext cx="7194550" cy="519113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18002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7647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7647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7647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00101000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8000">
                            <a:gamma/>
                            <a:tint val="39216"/>
                            <a:invGamma/>
                          </a:srgbClr>
                        </a:gs>
                        <a:gs pos="100000">
                          <a:srgbClr val="0080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101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43571"/>
              </p:ext>
            </p:extLst>
          </p:nvPr>
        </p:nvGraphicFramePr>
        <p:xfrm>
          <a:off x="1049338" y="5141913"/>
          <a:ext cx="7194550" cy="519113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18002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4469770"/>
            <a:ext cx="4074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A</a:t>
            </a:r>
            <a:endParaRPr lang="sk-SK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4729" y="5189850"/>
            <a:ext cx="441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M</a:t>
            </a:r>
            <a:endParaRPr lang="sk-S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45807" y="3933056"/>
            <a:ext cx="699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158</a:t>
            </a:r>
            <a:endParaRPr lang="sk-SK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46007" y="3933056"/>
            <a:ext cx="699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193</a:t>
            </a:r>
            <a:endParaRPr lang="sk-S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18215" y="3933056"/>
            <a:ext cx="699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138</a:t>
            </a:r>
            <a:endParaRPr lang="sk-SK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32167" y="3933056"/>
            <a:ext cx="5277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40</a:t>
            </a:r>
            <a:endParaRPr lang="sk-SK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45807" y="5805264"/>
            <a:ext cx="699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255</a:t>
            </a:r>
            <a:endParaRPr lang="sk-SK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46007" y="5805264"/>
            <a:ext cx="699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255</a:t>
            </a:r>
            <a:endParaRPr lang="sk-SK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18215" y="5805264"/>
            <a:ext cx="699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255</a:t>
            </a:r>
            <a:endParaRPr lang="sk-SK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17927" y="5805264"/>
            <a:ext cx="3561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0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370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Adresovanie v IP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2000" dirty="0" smtClean="0"/>
              <a:t>Princíp </a:t>
            </a:r>
            <a:r>
              <a:rPr lang="sk-SK" sz="2000" dirty="0"/>
              <a:t>tvorby IP adresy siete a broadcast adresy </a:t>
            </a:r>
            <a:r>
              <a:rPr lang="sk-SK" sz="2000" dirty="0" smtClean="0"/>
              <a:t>zostáva rovnaký</a:t>
            </a:r>
            <a:endParaRPr lang="sk-SK" sz="2000" dirty="0"/>
          </a:p>
          <a:p>
            <a:pPr lvl="1">
              <a:lnSpc>
                <a:spcPct val="90000"/>
              </a:lnSpc>
            </a:pPr>
            <a:r>
              <a:rPr lang="sk-SK" sz="1800" dirty="0"/>
              <a:t>Adresa siete: Predčíslie sa doplní nulami do 32 bitov</a:t>
            </a:r>
          </a:p>
          <a:p>
            <a:pPr lvl="1">
              <a:lnSpc>
                <a:spcPct val="90000"/>
              </a:lnSpc>
            </a:pPr>
            <a:r>
              <a:rPr lang="sk-SK" sz="1800" dirty="0"/>
              <a:t>Broadcastová adresa: Predčíslie sa doplní jednotkami do 32 bitov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Existuje elementárna binárna operácia, ktorá priamo z IP adresy </a:t>
            </a:r>
            <a:r>
              <a:rPr lang="sk-SK" sz="2000" dirty="0" smtClean="0"/>
              <a:t>a masky </a:t>
            </a:r>
            <a:r>
              <a:rPr lang="sk-SK" sz="2000" dirty="0"/>
              <a:t>vypočíta IP adresu príslušnej siete – binárne </a:t>
            </a:r>
            <a:r>
              <a:rPr lang="sk-SK" sz="2000" dirty="0" smtClean="0"/>
              <a:t>AND</a:t>
            </a:r>
          </a:p>
          <a:p>
            <a:r>
              <a:rPr lang="sk-SK" sz="2000" dirty="0" smtClean="0"/>
              <a:t>Binárne AND: 158.193.138.40 </a:t>
            </a:r>
            <a:r>
              <a:rPr lang="sk-SK" sz="2000" dirty="0"/>
              <a:t>&amp; 255.255.255.0 = 158.193.138.0</a:t>
            </a:r>
          </a:p>
        </p:txBody>
      </p:sp>
      <p:graphicFrame>
        <p:nvGraphicFramePr>
          <p:cNvPr id="2150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29024"/>
              </p:ext>
            </p:extLst>
          </p:nvPr>
        </p:nvGraphicFramePr>
        <p:xfrm>
          <a:off x="1049338" y="4190974"/>
          <a:ext cx="7194550" cy="519113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18002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7647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7647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7647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00101000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8000">
                            <a:gamma/>
                            <a:tint val="39216"/>
                            <a:invGamma/>
                          </a:srgbClr>
                        </a:gs>
                        <a:gs pos="100000">
                          <a:srgbClr val="0080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505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0846"/>
              </p:ext>
            </p:extLst>
          </p:nvPr>
        </p:nvGraphicFramePr>
        <p:xfrm>
          <a:off x="1043608" y="5214143"/>
          <a:ext cx="7194550" cy="519113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18002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4211638" y="4760515"/>
            <a:ext cx="84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sz="2400" b="1" dirty="0"/>
              <a:t>AND</a:t>
            </a:r>
          </a:p>
        </p:txBody>
      </p:sp>
      <p:graphicFrame>
        <p:nvGraphicFramePr>
          <p:cNvPr id="21509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5319"/>
              </p:ext>
            </p:extLst>
          </p:nvPr>
        </p:nvGraphicFramePr>
        <p:xfrm>
          <a:off x="1049338" y="6150247"/>
          <a:ext cx="7194550" cy="519113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180022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0000">
                            <a:gamma/>
                            <a:tint val="3764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0000">
                            <a:gamma/>
                            <a:tint val="3764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0000">
                            <a:gamma/>
                            <a:tint val="3764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8000"/>
                        </a:gs>
                        <a:gs pos="100000">
                          <a:srgbClr val="008000">
                            <a:gamma/>
                            <a:tint val="39216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15094" name="Text Box 54"/>
          <p:cNvSpPr txBox="1">
            <a:spLocks noChangeArrowheads="1"/>
          </p:cNvSpPr>
          <p:nvPr/>
        </p:nvSpPr>
        <p:spPr bwMode="auto">
          <a:xfrm>
            <a:off x="4427538" y="5718199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sz="28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87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Adresovanie v IP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400" dirty="0"/>
              <a:t>Hranice medzi predčíslím siete a číslom počítača nemusia byť na hraniciach </a:t>
            </a:r>
            <a:r>
              <a:rPr lang="sk-SK" sz="2400" dirty="0" smtClean="0"/>
              <a:t>bajtov</a:t>
            </a:r>
          </a:p>
          <a:p>
            <a:pPr lvl="1"/>
            <a:r>
              <a:rPr lang="sk-SK" sz="2000" dirty="0" smtClean="0"/>
              <a:t>Môžu byť medzi ktoroukoľvek dvojicou bitov IP adresy</a:t>
            </a:r>
            <a:endParaRPr lang="sk-SK" sz="2000" dirty="0"/>
          </a:p>
          <a:p>
            <a:r>
              <a:rPr lang="sk-SK" sz="2400" dirty="0"/>
              <a:t>Výsledné IP </a:t>
            </a:r>
            <a:r>
              <a:rPr lang="sk-SK" sz="2400" dirty="0" smtClean="0"/>
              <a:t>adresy sietí </a:t>
            </a:r>
            <a:r>
              <a:rPr lang="sk-SK" sz="2400" dirty="0"/>
              <a:t>teda nemusia po prepočte do desiatkovej sústavy končiť 0</a:t>
            </a:r>
            <a:br>
              <a:rPr lang="sk-SK" sz="2400" dirty="0"/>
            </a:b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/>
              <a:t>158.193.138.40 &amp; 255.255.255.224 = 158.193.138.32</a:t>
            </a:r>
          </a:p>
        </p:txBody>
      </p:sp>
      <p:graphicFrame>
        <p:nvGraphicFramePr>
          <p:cNvPr id="217182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73035"/>
              </p:ext>
            </p:extLst>
          </p:nvPr>
        </p:nvGraphicFramePr>
        <p:xfrm>
          <a:off x="900113" y="4581525"/>
          <a:ext cx="7194550" cy="398400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792162"/>
                <a:gridCol w="100806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7647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7647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7647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9000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>
                            <a:gamma/>
                            <a:tint val="39216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marL="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8000">
                            <a:gamma/>
                            <a:tint val="39216"/>
                            <a:invGamma/>
                          </a:srgbClr>
                        </a:gs>
                        <a:gs pos="100000">
                          <a:srgbClr val="0080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718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94688"/>
              </p:ext>
            </p:extLst>
          </p:nvPr>
        </p:nvGraphicFramePr>
        <p:xfrm>
          <a:off x="900113" y="5373688"/>
          <a:ext cx="7194550" cy="398400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792162"/>
                <a:gridCol w="1008063"/>
              </a:tblGrid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9000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</a:t>
                      </a:r>
                    </a:p>
                  </a:txBody>
                  <a:tcPr marL="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4103908" y="5041900"/>
            <a:ext cx="742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sz="2000" b="1" dirty="0"/>
              <a:t>AND</a:t>
            </a:r>
          </a:p>
        </p:txBody>
      </p:sp>
      <p:graphicFrame>
        <p:nvGraphicFramePr>
          <p:cNvPr id="217194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51668"/>
              </p:ext>
            </p:extLst>
          </p:nvPr>
        </p:nvGraphicFramePr>
        <p:xfrm>
          <a:off x="900113" y="6094413"/>
          <a:ext cx="7194550" cy="398400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792162"/>
                <a:gridCol w="10080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0000">
                            <a:gamma/>
                            <a:tint val="3764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0000">
                            <a:gamma/>
                            <a:tint val="3764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0000">
                            <a:gamma/>
                            <a:tint val="37647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9000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00"/>
                        </a:gs>
                        <a:gs pos="100000">
                          <a:srgbClr val="FF0000">
                            <a:gamma/>
                            <a:tint val="39216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</a:t>
                      </a:r>
                    </a:p>
                  </a:txBody>
                  <a:tcPr marL="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8000"/>
                        </a:gs>
                        <a:gs pos="100000">
                          <a:srgbClr val="008000">
                            <a:gamma/>
                            <a:tint val="39216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17129" name="Text Box 41"/>
          <p:cNvSpPr txBox="1">
            <a:spLocks noChangeArrowheads="1"/>
          </p:cNvSpPr>
          <p:nvPr/>
        </p:nvSpPr>
        <p:spPr bwMode="auto">
          <a:xfrm>
            <a:off x="4306888" y="5732463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sz="2000" b="1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162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Adresovanie v IP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Podsieťovanie s maskami</a:t>
            </a:r>
          </a:p>
          <a:p>
            <a:pPr lvl="1"/>
            <a:r>
              <a:rPr lang="sk-SK" sz="1800" dirty="0"/>
              <a:t>K predčísliu, ktoré </a:t>
            </a:r>
            <a:r>
              <a:rPr lang="sk-SK" sz="1800" dirty="0" smtClean="0"/>
              <a:t>nám bolo </a:t>
            </a:r>
            <a:r>
              <a:rPr lang="sk-SK" sz="1800" dirty="0"/>
              <a:t>pridelené, </a:t>
            </a:r>
            <a:r>
              <a:rPr lang="sk-SK" sz="1800" dirty="0" smtClean="0"/>
              <a:t>pridáme </a:t>
            </a:r>
            <a:r>
              <a:rPr lang="sk-SK" sz="1800" dirty="0"/>
              <a:t>pre identifikovanie </a:t>
            </a:r>
            <a:r>
              <a:rPr lang="sk-SK" sz="1800" dirty="0" smtClean="0"/>
              <a:t>našej </a:t>
            </a:r>
            <a:r>
              <a:rPr lang="sk-SK" sz="1800" dirty="0"/>
              <a:t>vlastnej podsiete vhodný počet bitov z pôvodnej host </a:t>
            </a:r>
            <a:r>
              <a:rPr lang="sk-SK" sz="1800" dirty="0" smtClean="0"/>
              <a:t>part</a:t>
            </a:r>
          </a:p>
          <a:p>
            <a:pPr lvl="2"/>
            <a:r>
              <a:rPr lang="sk-SK" sz="1800" dirty="0" smtClean="0"/>
              <a:t>Počet vzniknutých podsietí: 2</a:t>
            </a:r>
            <a:r>
              <a:rPr lang="sk-SK" sz="1800" baseline="30000" dirty="0" smtClean="0"/>
              <a:t>počet pridaných bitov z host part</a:t>
            </a:r>
            <a:endParaRPr lang="sk-SK" sz="1800" baseline="30000" dirty="0"/>
          </a:p>
          <a:p>
            <a:pPr lvl="1"/>
            <a:r>
              <a:rPr lang="sk-SK" sz="1800" dirty="0"/>
              <a:t>Maska sa predĺži – zväčší </a:t>
            </a:r>
            <a:r>
              <a:rPr lang="sk-SK" sz="1800" dirty="0" smtClean="0"/>
              <a:t>sa </a:t>
            </a:r>
            <a:r>
              <a:rPr lang="sk-SK" sz="1800" dirty="0"/>
              <a:t>počet bitov nastavených na </a:t>
            </a:r>
            <a:r>
              <a:rPr lang="sk-SK" sz="1800" dirty="0" smtClean="0"/>
              <a:t>1</a:t>
            </a:r>
          </a:p>
          <a:p>
            <a:pPr lvl="1"/>
            <a:r>
              <a:rPr lang="sk-SK" sz="1800" dirty="0" smtClean="0"/>
              <a:t>Vzniknuté podsiete budú časťou pôvodnej siete</a:t>
            </a:r>
          </a:p>
          <a:p>
            <a:pPr lvl="2"/>
            <a:r>
              <a:rPr lang="sk-SK" sz="1800" dirty="0" smtClean="0"/>
              <a:t>Veľkosť jednej podsiete: 2</a:t>
            </a:r>
            <a:r>
              <a:rPr lang="sk-SK" sz="1800" baseline="30000" dirty="0" smtClean="0"/>
              <a:t>počet zostávajúcich bitov v host part</a:t>
            </a:r>
          </a:p>
          <a:p>
            <a:r>
              <a:rPr lang="sk-SK" sz="2000" dirty="0" smtClean="0"/>
              <a:t>Príklad</a:t>
            </a:r>
          </a:p>
          <a:p>
            <a:pPr lvl="1"/>
            <a:r>
              <a:rPr lang="sk-SK" sz="1800" dirty="0" smtClean="0"/>
              <a:t>Pôvodná maska bola 255.255.255.0, t.j. pôvodná sieť obsahovala 256 adries</a:t>
            </a:r>
          </a:p>
          <a:p>
            <a:pPr lvl="1"/>
            <a:r>
              <a:rPr lang="sk-SK" sz="1800" dirty="0" smtClean="0"/>
              <a:t>Nová maska predĺži predčíslie siete o 3 bity a má hodnotu 255.255.255.2</a:t>
            </a:r>
            <a:r>
              <a:rPr lang="en-US" sz="1800" smtClean="0"/>
              <a:t>24</a:t>
            </a:r>
            <a:endParaRPr lang="sk-SK" sz="1800" dirty="0" smtClean="0"/>
          </a:p>
          <a:p>
            <a:pPr lvl="1"/>
            <a:r>
              <a:rPr lang="sk-SK" sz="1800" dirty="0" smtClean="0"/>
              <a:t>Vzniklo 2</a:t>
            </a:r>
            <a:r>
              <a:rPr lang="sk-SK" sz="1800" baseline="30000" dirty="0" smtClean="0"/>
              <a:t>3</a:t>
            </a:r>
            <a:r>
              <a:rPr lang="sk-SK" sz="1800" dirty="0" smtClean="0"/>
              <a:t>=8 nových podsietí, v každej je 2</a:t>
            </a:r>
            <a:r>
              <a:rPr lang="sk-SK" sz="1800" baseline="30000" dirty="0" smtClean="0"/>
              <a:t>5</a:t>
            </a:r>
            <a:r>
              <a:rPr lang="sk-SK" sz="1800" dirty="0" smtClean="0"/>
              <a:t>=32 adries</a:t>
            </a:r>
          </a:p>
        </p:txBody>
      </p:sp>
      <p:graphicFrame>
        <p:nvGraphicFramePr>
          <p:cNvPr id="21818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00137"/>
              </p:ext>
            </p:extLst>
          </p:nvPr>
        </p:nvGraphicFramePr>
        <p:xfrm>
          <a:off x="900113" y="5264150"/>
          <a:ext cx="7194550" cy="398400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792162"/>
                <a:gridCol w="1008063"/>
              </a:tblGrid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9000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</a:t>
                      </a:r>
                    </a:p>
                  </a:txBody>
                  <a:tcPr marL="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18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5274"/>
              </p:ext>
            </p:extLst>
          </p:nvPr>
        </p:nvGraphicFramePr>
        <p:xfrm>
          <a:off x="900113" y="5911850"/>
          <a:ext cx="7194550" cy="398400"/>
        </p:xfrm>
        <a:graphic>
          <a:graphicData uri="http://schemas.openxmlformats.org/drawingml/2006/table">
            <a:tbl>
              <a:tblPr/>
              <a:tblGrid>
                <a:gridCol w="1793875"/>
                <a:gridCol w="1800225"/>
                <a:gridCol w="1800225"/>
                <a:gridCol w="792162"/>
                <a:gridCol w="1008063"/>
              </a:tblGrid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9000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00000</a:t>
                      </a:r>
                    </a:p>
                  </a:txBody>
                  <a:tcPr marL="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Adresovanie v IP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k-SK" sz="2400" dirty="0"/>
              <a:t>Podsieťovanie je vnútornou záležitosťou siete – okolie nie je potrebné </a:t>
            </a:r>
            <a:r>
              <a:rPr lang="sk-SK" sz="2400" dirty="0" smtClean="0"/>
              <a:t>informovať</a:t>
            </a:r>
          </a:p>
          <a:p>
            <a:pPr lvl="1">
              <a:lnSpc>
                <a:spcPct val="90000"/>
              </a:lnSpc>
            </a:pPr>
            <a:r>
              <a:rPr lang="sk-SK" sz="2000" dirty="0" smtClean="0"/>
              <a:t>Zvonku je jedno, či je sieť nerozdelená alebo podsieťovaná, kým sa všetky jej časti nachádzajú „na jednom mieste“</a:t>
            </a:r>
            <a:endParaRPr lang="sk-SK" sz="2000" dirty="0"/>
          </a:p>
          <a:p>
            <a:pPr>
              <a:lnSpc>
                <a:spcPct val="90000"/>
              </a:lnSpc>
            </a:pPr>
            <a:r>
              <a:rPr lang="sk-SK" sz="2400" dirty="0"/>
              <a:t>Podsieťovanie je možné rekurzívne opakovať, kým je </a:t>
            </a:r>
            <a:r>
              <a:rPr lang="sk-SK" sz="2400" dirty="0" smtClean="0"/>
              <a:t>v adrese </a:t>
            </a:r>
            <a:r>
              <a:rPr lang="sk-SK" sz="2400" dirty="0"/>
              <a:t>voľné miesto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Masky sa používali aj v čase, keď platili triedy adries, no na ich použitie boli obmedzenia</a:t>
            </a:r>
          </a:p>
          <a:p>
            <a:pPr lvl="1">
              <a:lnSpc>
                <a:spcPct val="90000"/>
              </a:lnSpc>
            </a:pPr>
            <a:r>
              <a:rPr lang="sk-SK" sz="2000" dirty="0" smtClean="0"/>
              <a:t>Pri podsieťovaní museli byť masky všetkých podsietí rovnaké, teda všetky podsiete boli rovnako veľké</a:t>
            </a:r>
            <a:endParaRPr lang="sk-SK" sz="2000" dirty="0"/>
          </a:p>
          <a:p>
            <a:pPr>
              <a:lnSpc>
                <a:spcPct val="90000"/>
              </a:lnSpc>
            </a:pPr>
            <a:r>
              <a:rPr lang="sk-SK" sz="2400" dirty="0" smtClean="0"/>
              <a:t>Masky </a:t>
            </a:r>
            <a:r>
              <a:rPr lang="sk-SK" sz="2400" dirty="0"/>
              <a:t>sa zvyknú skrátene zapisovať vo formáte /n, kde „n“ je počet bitov masky nastavených na </a:t>
            </a:r>
            <a:r>
              <a:rPr lang="sk-SK" sz="2400" dirty="0" smtClean="0"/>
              <a:t>1</a:t>
            </a:r>
          </a:p>
          <a:p>
            <a:pPr lvl="1">
              <a:lnSpc>
                <a:spcPct val="90000"/>
              </a:lnSpc>
            </a:pPr>
            <a:r>
              <a:rPr lang="sk-SK" sz="2000" dirty="0" smtClean="0"/>
              <a:t>Napr. 87.197.31.40/29 je to isté ako 87.197.31.40/255.255.255.248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153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Použitie adresy a masky v IP</a:t>
            </a:r>
            <a:endParaRPr lang="en-US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Pomocou adresy a masky je možné úplne určiť rozsah adries v sieti</a:t>
            </a:r>
          </a:p>
          <a:p>
            <a:pPr lvl="1"/>
            <a:r>
              <a:rPr lang="sk-SK" dirty="0" smtClean="0"/>
              <a:t>Binárnym AND medzi adresou a maskou určíme adresu siete (prvá, t.j. najnižšia adresa v danej sieti)</a:t>
            </a:r>
          </a:p>
          <a:p>
            <a:pPr lvl="1"/>
            <a:r>
              <a:rPr lang="sk-SK" dirty="0" smtClean="0"/>
              <a:t>Určíme počet adries v danej sieti</a:t>
            </a:r>
          </a:p>
          <a:p>
            <a:pPr lvl="1"/>
            <a:r>
              <a:rPr lang="sk-SK" dirty="0" smtClean="0"/>
              <a:t>Počet adries v sieti pripočítame k adrese siete a znížime o 1, čím získame broadcastovú adresu (poslednú, t.j. najvyššiu adresu v danej sieti)</a:t>
            </a:r>
          </a:p>
          <a:p>
            <a:r>
              <a:rPr lang="sk-SK" dirty="0" smtClean="0"/>
              <a:t>Príklad: 183.26.103.215/30</a:t>
            </a:r>
          </a:p>
          <a:p>
            <a:pPr lvl="1"/>
            <a:r>
              <a:rPr lang="sk-SK" dirty="0" smtClean="0"/>
              <a:t>Sieť: 183.26.103.215</a:t>
            </a:r>
            <a:r>
              <a:rPr lang="en-US" dirty="0" smtClean="0"/>
              <a:t> &amp; 255.255.255.252 = 183.26.103.212</a:t>
            </a:r>
          </a:p>
          <a:p>
            <a:pPr lvl="1"/>
            <a:r>
              <a:rPr lang="en-US" dirty="0" smtClean="0"/>
              <a:t>Po</a:t>
            </a:r>
            <a:r>
              <a:rPr lang="sk-SK" dirty="0" smtClean="0"/>
              <a:t>čet adries v sieti: 2</a:t>
            </a:r>
            <a:r>
              <a:rPr lang="sk-SK" baseline="30000" dirty="0" smtClean="0"/>
              <a:t>(32-30)</a:t>
            </a:r>
            <a:r>
              <a:rPr lang="en-US" dirty="0" smtClean="0"/>
              <a:t> </a:t>
            </a:r>
            <a:r>
              <a:rPr lang="sk-SK" dirty="0" smtClean="0"/>
              <a:t>=</a:t>
            </a:r>
            <a:r>
              <a:rPr lang="en-US" dirty="0" smtClean="0"/>
              <a:t> </a:t>
            </a:r>
            <a:r>
              <a:rPr lang="sk-SK" dirty="0" smtClean="0"/>
              <a:t>4</a:t>
            </a:r>
            <a:endParaRPr lang="en-US" dirty="0" smtClean="0"/>
          </a:p>
          <a:p>
            <a:pPr lvl="1"/>
            <a:r>
              <a:rPr lang="en-US" dirty="0" smtClean="0"/>
              <a:t>Broadcast: </a:t>
            </a:r>
            <a:r>
              <a:rPr lang="sk-SK" dirty="0" smtClean="0"/>
              <a:t>183.26.106.212 + 4</a:t>
            </a:r>
            <a:r>
              <a:rPr lang="en-US" dirty="0" smtClean="0"/>
              <a:t> </a:t>
            </a:r>
            <a:r>
              <a:rPr lang="sk-SK" dirty="0" smtClean="0"/>
              <a:t>-</a:t>
            </a:r>
            <a:r>
              <a:rPr lang="en-US" dirty="0" smtClean="0"/>
              <a:t> </a:t>
            </a:r>
            <a:r>
              <a:rPr lang="sk-SK" dirty="0" smtClean="0"/>
              <a:t>1 = 183.26.106.215</a:t>
            </a:r>
          </a:p>
          <a:p>
            <a:pPr lvl="1"/>
            <a:r>
              <a:rPr lang="sk-SK" dirty="0" smtClean="0"/>
              <a:t>Zadaná adresa je broadcastová adresa v tejto sieti</a:t>
            </a:r>
          </a:p>
          <a:p>
            <a:r>
              <a:rPr lang="sk-SK" dirty="0" smtClean="0"/>
              <a:t>Príklad: 169.221.184.</a:t>
            </a:r>
            <a:r>
              <a:rPr lang="en-US" dirty="0" smtClean="0"/>
              <a:t>1</a:t>
            </a:r>
            <a:r>
              <a:rPr lang="sk-SK" dirty="0" smtClean="0"/>
              <a:t>59/26</a:t>
            </a:r>
          </a:p>
          <a:p>
            <a:pPr lvl="1"/>
            <a:r>
              <a:rPr lang="sk-SK" dirty="0" smtClean="0"/>
              <a:t>Sieť: 169.221.184.</a:t>
            </a:r>
            <a:r>
              <a:rPr lang="en-US" dirty="0" smtClean="0"/>
              <a:t>1</a:t>
            </a:r>
            <a:r>
              <a:rPr lang="sk-SK" dirty="0" smtClean="0"/>
              <a:t>59 </a:t>
            </a:r>
            <a:r>
              <a:rPr lang="en-US" dirty="0" smtClean="0"/>
              <a:t>&amp; 255.255.255.192 = 169.221.184.128</a:t>
            </a:r>
          </a:p>
          <a:p>
            <a:pPr lvl="1"/>
            <a:r>
              <a:rPr lang="en-US" dirty="0" smtClean="0"/>
              <a:t>Po</a:t>
            </a:r>
            <a:r>
              <a:rPr lang="sk-SK" dirty="0" smtClean="0"/>
              <a:t>čet adries v sieti: 2</a:t>
            </a:r>
            <a:r>
              <a:rPr lang="sk-SK" baseline="30000" dirty="0" smtClean="0"/>
              <a:t>(32-26)</a:t>
            </a:r>
            <a:r>
              <a:rPr lang="en-US" dirty="0" smtClean="0"/>
              <a:t> </a:t>
            </a:r>
            <a:r>
              <a:rPr lang="sk-SK" dirty="0" smtClean="0"/>
              <a:t>=</a:t>
            </a:r>
            <a:r>
              <a:rPr lang="en-US" dirty="0" smtClean="0"/>
              <a:t> </a:t>
            </a:r>
            <a:r>
              <a:rPr lang="sk-SK" dirty="0" smtClean="0"/>
              <a:t>64</a:t>
            </a:r>
          </a:p>
          <a:p>
            <a:pPr lvl="1"/>
            <a:r>
              <a:rPr lang="sk-SK" dirty="0" smtClean="0"/>
              <a:t>Broadcast: 169.221.184.128 + 64</a:t>
            </a:r>
            <a:r>
              <a:rPr lang="en-US" dirty="0" smtClean="0"/>
              <a:t> </a:t>
            </a:r>
            <a:r>
              <a:rPr lang="sk-SK" dirty="0" smtClean="0"/>
              <a:t>-</a:t>
            </a:r>
            <a:r>
              <a:rPr lang="en-US" dirty="0" smtClean="0"/>
              <a:t> </a:t>
            </a:r>
            <a:r>
              <a:rPr lang="sk-SK" dirty="0" smtClean="0"/>
              <a:t>1 = 169.221.184.191</a:t>
            </a:r>
          </a:p>
          <a:p>
            <a:pPr lvl="1"/>
            <a:r>
              <a:rPr lang="sk-SK" dirty="0" smtClean="0"/>
              <a:t>Zadaná adresa je adresa uzla v tejto sieti</a:t>
            </a:r>
          </a:p>
        </p:txBody>
      </p:sp>
    </p:spTree>
    <p:extLst>
      <p:ext uri="{BB962C8B-B14F-4D97-AF65-F5344CB8AC3E}">
        <p14:creationId xmlns:p14="http://schemas.microsoft.com/office/powerpoint/2010/main" val="34391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9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9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adresy a masky v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Príklad: 158.193.13</a:t>
            </a:r>
            <a:r>
              <a:rPr lang="en-US" dirty="0"/>
              <a:t>7</a:t>
            </a:r>
            <a:r>
              <a:rPr lang="sk-SK" dirty="0"/>
              <a:t>.16/22</a:t>
            </a:r>
          </a:p>
          <a:p>
            <a:pPr lvl="1"/>
            <a:r>
              <a:rPr lang="sk-SK" dirty="0"/>
              <a:t>Sieť: 158.193.13</a:t>
            </a:r>
            <a:r>
              <a:rPr lang="en-US" dirty="0"/>
              <a:t>7</a:t>
            </a:r>
            <a:r>
              <a:rPr lang="sk-SK" dirty="0"/>
              <a:t>.16 </a:t>
            </a:r>
            <a:r>
              <a:rPr lang="en-US" dirty="0"/>
              <a:t>&amp; 255.255.252.0 = 158.193.136.0</a:t>
            </a:r>
          </a:p>
          <a:p>
            <a:pPr lvl="1"/>
            <a:r>
              <a:rPr lang="en-US" dirty="0"/>
              <a:t>Po</a:t>
            </a:r>
            <a:r>
              <a:rPr lang="sk-SK" dirty="0"/>
              <a:t>čet adries v sieti: 2</a:t>
            </a:r>
            <a:r>
              <a:rPr lang="en-US" baseline="30000" dirty="0"/>
              <a:t>(32-22)</a:t>
            </a:r>
            <a:r>
              <a:rPr lang="en-US" dirty="0"/>
              <a:t> = 1024 = 4x256</a:t>
            </a:r>
          </a:p>
          <a:p>
            <a:pPr lvl="1"/>
            <a:r>
              <a:rPr lang="en-US" dirty="0"/>
              <a:t>Broadcast: 158.193.136.0 + 4x256 - 1 = 158.193.139.255</a:t>
            </a:r>
          </a:p>
          <a:p>
            <a:pPr lvl="1"/>
            <a:r>
              <a:rPr lang="sk-SK" dirty="0"/>
              <a:t>Zadaná adresa je adresa uzla v tejto </a:t>
            </a:r>
            <a:r>
              <a:rPr lang="sk-SK" dirty="0" smtClean="0"/>
              <a:t>sieti</a:t>
            </a:r>
          </a:p>
          <a:p>
            <a:r>
              <a:rPr lang="sk-SK" dirty="0" smtClean="0"/>
              <a:t>Príklad</a:t>
            </a:r>
            <a:r>
              <a:rPr lang="sk-SK" dirty="0"/>
              <a:t>: 172.19.254.0/12</a:t>
            </a:r>
          </a:p>
          <a:p>
            <a:pPr lvl="1"/>
            <a:r>
              <a:rPr lang="sk-SK" dirty="0"/>
              <a:t>Sieť: </a:t>
            </a:r>
            <a:r>
              <a:rPr lang="sk-SK" dirty="0" smtClean="0"/>
              <a:t>172.19.254.0 </a:t>
            </a:r>
            <a:r>
              <a:rPr lang="en-US" dirty="0" smtClean="0"/>
              <a:t>&amp; 255.240.0.0 = 172.16.0.0</a:t>
            </a:r>
          </a:p>
          <a:p>
            <a:pPr lvl="1"/>
            <a:r>
              <a:rPr lang="sk-SK" dirty="0" smtClean="0"/>
              <a:t>Počet adries v sieti: 2</a:t>
            </a:r>
            <a:r>
              <a:rPr lang="sk-SK" baseline="30000" dirty="0" smtClean="0"/>
              <a:t>(32-12)</a:t>
            </a:r>
            <a:r>
              <a:rPr lang="sk-SK" dirty="0" smtClean="0"/>
              <a:t> = 16x256x256</a:t>
            </a:r>
          </a:p>
          <a:p>
            <a:pPr lvl="1"/>
            <a:r>
              <a:rPr lang="sk-SK" dirty="0" smtClean="0"/>
              <a:t>Broadcast: 172.16.0.0 + 16x256x256 - 1 = 172.31.255.255</a:t>
            </a:r>
          </a:p>
          <a:p>
            <a:pPr lvl="1"/>
            <a:r>
              <a:rPr lang="sk-SK" dirty="0" smtClean="0"/>
              <a:t>Zadaná adresa je adresa uzla v tejto sieti</a:t>
            </a:r>
          </a:p>
          <a:p>
            <a:r>
              <a:rPr lang="sk-SK" dirty="0" smtClean="0"/>
              <a:t>Príklad: 87.197.31.40/29</a:t>
            </a:r>
          </a:p>
          <a:p>
            <a:pPr lvl="1"/>
            <a:r>
              <a:rPr lang="sk-SK" dirty="0" smtClean="0"/>
              <a:t>Sieť: 87.197.31.40 </a:t>
            </a:r>
            <a:r>
              <a:rPr lang="en-US" dirty="0" smtClean="0"/>
              <a:t>&amp; 255.255.255.248 = 87.197.31.40</a:t>
            </a:r>
          </a:p>
          <a:p>
            <a:pPr lvl="1"/>
            <a:r>
              <a:rPr lang="en-US" dirty="0" smtClean="0"/>
              <a:t>Po</a:t>
            </a:r>
            <a:r>
              <a:rPr lang="sk-SK" dirty="0" smtClean="0"/>
              <a:t>čet adries v sieti: </a:t>
            </a:r>
            <a:r>
              <a:rPr lang="en-US" dirty="0" smtClean="0"/>
              <a:t>2</a:t>
            </a:r>
            <a:r>
              <a:rPr lang="en-US" baseline="30000" dirty="0" smtClean="0"/>
              <a:t>(32-29)</a:t>
            </a:r>
            <a:r>
              <a:rPr lang="en-US" dirty="0" smtClean="0"/>
              <a:t> = 8</a:t>
            </a:r>
          </a:p>
          <a:p>
            <a:pPr lvl="1"/>
            <a:r>
              <a:rPr lang="sk-SK" dirty="0" smtClean="0"/>
              <a:t>Broadcast: </a:t>
            </a:r>
            <a:r>
              <a:rPr lang="en-US" dirty="0" smtClean="0"/>
              <a:t>87.197.31.40 + 8 - 1 = 87.197.31.47</a:t>
            </a:r>
          </a:p>
          <a:p>
            <a:pPr lvl="1"/>
            <a:r>
              <a:rPr lang="sk-SK" dirty="0" smtClean="0"/>
              <a:t>Zadaná adresa je adresa celej siete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IP – fragmentácia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Pri doručovaní IP paketu sa môže objaviť situácia, že IP paket je väčší než MTU výstupného rozhrania</a:t>
            </a:r>
          </a:p>
          <a:p>
            <a:pPr lvl="1"/>
            <a:r>
              <a:rPr lang="sk-SK" dirty="0" smtClean="0"/>
              <a:t>Aplikácia nad UDP odoslala príliš veľký blok dát naraz</a:t>
            </a:r>
          </a:p>
          <a:p>
            <a:pPr lvl="1"/>
            <a:r>
              <a:rPr lang="sk-SK" dirty="0" smtClean="0"/>
              <a:t>Paket bol odoslaný zariadením, ktoré používa rozhranie s vyšším povoleným MTU (napr. počítač s ethernetovou sieťovou kartou odoslal 1500B paket, ktorý prechádza cez DSL smerovač)</a:t>
            </a:r>
          </a:p>
          <a:p>
            <a:r>
              <a:rPr lang="sk-SK" dirty="0" smtClean="0"/>
              <a:t>Uzol, ktorý má svojím rozhraním odoslať väčší IP paket, než je MTU tohto rozhrania, má právo tento paket rozdeliť na menšie – tzv. fragmentácia IP paketu</a:t>
            </a:r>
          </a:p>
          <a:p>
            <a:pPr lvl="1"/>
            <a:r>
              <a:rPr lang="sk-SK" dirty="0"/>
              <a:t>Fragmentácia znamená rozdelenie pôvodného paketu na niekoľko menších IP paketov, tzv. fragmentov tak, aby mohli byť odoslané rozhraním s nižším </a:t>
            </a:r>
            <a:r>
              <a:rPr lang="sk-SK" dirty="0" smtClean="0"/>
              <a:t>MTU</a:t>
            </a:r>
          </a:p>
          <a:p>
            <a:pPr lvl="1"/>
            <a:r>
              <a:rPr lang="sk-SK" dirty="0" smtClean="0"/>
              <a:t>Fragmentáciu môže realizovať buď priamo odosielateľ paketu alebo ktorýkoľvek smerovač na ceste paketu k cieľu</a:t>
            </a:r>
          </a:p>
          <a:p>
            <a:pPr lvl="1"/>
            <a:r>
              <a:rPr lang="sk-SK" dirty="0" smtClean="0"/>
              <a:t>Defragmentáciu paketu realizuje zásadne až príjemca paketu</a:t>
            </a:r>
          </a:p>
        </p:txBody>
      </p:sp>
    </p:spTree>
    <p:extLst>
      <p:ext uri="{BB962C8B-B14F-4D97-AF65-F5344CB8AC3E}">
        <p14:creationId xmlns:p14="http://schemas.microsoft.com/office/powerpoint/2010/main" val="2255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rýchlo počítať adresy sietí?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Pre rýchly výpočet binárneho AND medzi adresou a maskou si všimnime tieto fakty:</a:t>
            </a:r>
          </a:p>
          <a:p>
            <a:pPr lvl="1"/>
            <a:r>
              <a:rPr lang="sk-SK" dirty="0" smtClean="0"/>
              <a:t>Bajt masky môže nadobúdať len hodnoty 0</a:t>
            </a:r>
            <a:r>
              <a:rPr lang="en-US" dirty="0" smtClean="0"/>
              <a:t> (</a:t>
            </a:r>
            <a:r>
              <a:rPr lang="en-US" b="1" dirty="0" smtClean="0"/>
              <a:t>00000000</a:t>
            </a:r>
            <a:r>
              <a:rPr lang="en-US" dirty="0" smtClean="0"/>
              <a:t>)</a:t>
            </a:r>
            <a:r>
              <a:rPr lang="sk-SK" dirty="0" smtClean="0"/>
              <a:t>, 128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0000000</a:t>
            </a:r>
            <a:r>
              <a:rPr lang="en-US" dirty="0" smtClean="0"/>
              <a:t>)</a:t>
            </a:r>
            <a:r>
              <a:rPr lang="sk-SK" dirty="0" smtClean="0"/>
              <a:t>, 192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11</a:t>
            </a:r>
            <a:r>
              <a:rPr lang="en-US" b="1" dirty="0" smtClean="0"/>
              <a:t>000000</a:t>
            </a:r>
            <a:r>
              <a:rPr lang="en-US" dirty="0" smtClean="0"/>
              <a:t>)</a:t>
            </a:r>
            <a:r>
              <a:rPr lang="sk-SK" dirty="0" smtClean="0"/>
              <a:t>,</a:t>
            </a:r>
            <a:r>
              <a:rPr lang="en-US" dirty="0"/>
              <a:t> </a:t>
            </a:r>
            <a:r>
              <a:rPr lang="sk-SK" dirty="0" smtClean="0"/>
              <a:t>224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111</a:t>
            </a:r>
            <a:r>
              <a:rPr lang="en-US" b="1" dirty="0" smtClean="0"/>
              <a:t>00000</a:t>
            </a:r>
            <a:r>
              <a:rPr lang="en-US" dirty="0" smtClean="0"/>
              <a:t>)</a:t>
            </a:r>
            <a:r>
              <a:rPr lang="sk-SK" dirty="0" smtClean="0"/>
              <a:t>, 240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1111</a:t>
            </a:r>
            <a:r>
              <a:rPr lang="en-US" b="1" dirty="0" smtClean="0"/>
              <a:t>0000</a:t>
            </a:r>
            <a:r>
              <a:rPr lang="en-US" dirty="0" smtClean="0"/>
              <a:t>),</a:t>
            </a:r>
            <a:r>
              <a:rPr lang="sk-SK" dirty="0" smtClean="0"/>
              <a:t> 248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11111</a:t>
            </a:r>
            <a:r>
              <a:rPr lang="en-US" b="1" dirty="0" smtClean="0"/>
              <a:t>000</a:t>
            </a:r>
            <a:r>
              <a:rPr lang="en-US" dirty="0" smtClean="0"/>
              <a:t>)</a:t>
            </a:r>
            <a:r>
              <a:rPr lang="sk-SK" dirty="0" smtClean="0"/>
              <a:t>, 252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111111</a:t>
            </a:r>
            <a:r>
              <a:rPr lang="en-US" b="1" dirty="0" smtClean="0"/>
              <a:t>00</a:t>
            </a:r>
            <a:r>
              <a:rPr lang="en-US" dirty="0" smtClean="0"/>
              <a:t>)</a:t>
            </a:r>
            <a:r>
              <a:rPr lang="sk-SK" dirty="0" smtClean="0"/>
              <a:t>,</a:t>
            </a:r>
            <a:r>
              <a:rPr lang="en-US" dirty="0"/>
              <a:t> </a:t>
            </a:r>
            <a:r>
              <a:rPr lang="sk-SK" dirty="0" smtClean="0"/>
              <a:t>254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1111111</a:t>
            </a:r>
            <a:r>
              <a:rPr lang="en-US" b="1" dirty="0" smtClean="0"/>
              <a:t>0</a:t>
            </a:r>
            <a:r>
              <a:rPr lang="en-US" dirty="0" smtClean="0"/>
              <a:t>)</a:t>
            </a:r>
            <a:r>
              <a:rPr lang="sk-SK" dirty="0" smtClean="0"/>
              <a:t>, 255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11111111</a:t>
            </a:r>
            <a:r>
              <a:rPr lang="en-US" dirty="0" smtClean="0"/>
              <a:t>)</a:t>
            </a:r>
            <a:endParaRPr lang="sk-SK" dirty="0" smtClean="0"/>
          </a:p>
          <a:p>
            <a:pPr lvl="1"/>
            <a:r>
              <a:rPr lang="sk-SK" dirty="0" smtClean="0"/>
              <a:t>Maska obsahuje najviac jeden bajt, ktorý nie je ani 0, ani 255</a:t>
            </a:r>
          </a:p>
          <a:p>
            <a:pPr lvl="1"/>
            <a:r>
              <a:rPr lang="sk-SK" dirty="0" smtClean="0"/>
              <a:t>X </a:t>
            </a:r>
            <a:r>
              <a:rPr lang="en-US" dirty="0" smtClean="0"/>
              <a:t>&amp; </a:t>
            </a:r>
            <a:r>
              <a:rPr lang="sk-SK" dirty="0" smtClean="0"/>
              <a:t>255 = X</a:t>
            </a:r>
          </a:p>
          <a:p>
            <a:pPr lvl="1"/>
            <a:r>
              <a:rPr lang="sk-SK" dirty="0" smtClean="0"/>
              <a:t>X </a:t>
            </a:r>
            <a:r>
              <a:rPr lang="en-US" dirty="0" smtClean="0"/>
              <a:t>&amp; </a:t>
            </a:r>
            <a:r>
              <a:rPr lang="sk-SK" dirty="0" smtClean="0"/>
              <a:t>0 = 0</a:t>
            </a:r>
          </a:p>
          <a:p>
            <a:r>
              <a:rPr lang="sk-SK" dirty="0" smtClean="0"/>
              <a:t>Ak M je bajt masky, ktorého hodnota je rôzna od 0 a 255, potom X</a:t>
            </a:r>
            <a:r>
              <a:rPr lang="en-US" dirty="0" smtClean="0"/>
              <a:t> &amp; </a:t>
            </a:r>
            <a:r>
              <a:rPr lang="sk-SK" dirty="0" smtClean="0"/>
              <a:t>M sa správa ako zaokrúhľovanie</a:t>
            </a:r>
          </a:p>
          <a:p>
            <a:pPr lvl="1"/>
            <a:r>
              <a:rPr lang="sk-SK" dirty="0" smtClean="0"/>
              <a:t>Isté horné bity v M sú nastavené na 1, zvyšné na 0</a:t>
            </a:r>
          </a:p>
          <a:p>
            <a:pPr lvl="1"/>
            <a:r>
              <a:rPr lang="sk-SK" dirty="0" smtClean="0"/>
              <a:t>X </a:t>
            </a:r>
            <a:r>
              <a:rPr lang="en-US" dirty="0" smtClean="0"/>
              <a:t>&amp; </a:t>
            </a:r>
            <a:r>
              <a:rPr lang="sk-SK" dirty="0" smtClean="0"/>
              <a:t>M prenesie z X do výsledku tie bity, ktoré sú v M nastavené na 1, a</a:t>
            </a:r>
            <a:r>
              <a:rPr lang="en-US" dirty="0" smtClean="0"/>
              <a:t> </a:t>
            </a:r>
            <a:r>
              <a:rPr lang="sk-SK" dirty="0" smtClean="0"/>
              <a:t>vynuluje zvyšné bity – zaokrúhli X nadol na násobok istého rádu čísla 2: konkrétne na násobok čísla (256-M)</a:t>
            </a:r>
          </a:p>
          <a:p>
            <a:r>
              <a:rPr lang="sk-SK" dirty="0" smtClean="0"/>
              <a:t>Vypočítať X </a:t>
            </a:r>
            <a:r>
              <a:rPr lang="en-US" dirty="0" smtClean="0"/>
              <a:t>&amp; </a:t>
            </a:r>
            <a:r>
              <a:rPr lang="sk-SK" dirty="0" smtClean="0"/>
              <a:t>M z hlavy je teda jednoduché</a:t>
            </a:r>
          </a:p>
          <a:p>
            <a:pPr lvl="1"/>
            <a:r>
              <a:rPr lang="en-US" dirty="0" smtClean="0"/>
              <a:t>Z</a:t>
            </a:r>
            <a:r>
              <a:rPr lang="sk-SK" dirty="0" smtClean="0"/>
              <a:t>aokrúhliť X nadol na najbližší násobok čísla (256-M)</a:t>
            </a:r>
          </a:p>
        </p:txBody>
      </p:sp>
    </p:spTree>
    <p:extLst>
      <p:ext uri="{BB962C8B-B14F-4D97-AF65-F5344CB8AC3E}">
        <p14:creationId xmlns:p14="http://schemas.microsoft.com/office/powerpoint/2010/main" val="5833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Podsieťovanie pomocou sieťovej masky</a:t>
            </a:r>
            <a:endParaRPr lang="en-US" dirty="0"/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Pôvodná sieť: 192.168.1.0/24</a:t>
            </a:r>
          </a:p>
          <a:p>
            <a:pPr lvl="1"/>
            <a:r>
              <a:rPr lang="sk-SK" sz="1600" dirty="0" smtClean="0"/>
              <a:t>Pre vytvorenie dvoch podsietí je potrebné požičať si z host časti 1 bit, nová maska: 255.255.255.128</a:t>
            </a:r>
          </a:p>
          <a:p>
            <a:pPr lvl="1"/>
            <a:r>
              <a:rPr lang="sk-SK" sz="1600" dirty="0" smtClean="0"/>
              <a:t>Vzniknuté podsiete majú 2</a:t>
            </a:r>
            <a:r>
              <a:rPr lang="sk-SK" sz="1600" baseline="30000" dirty="0" smtClean="0"/>
              <a:t>7</a:t>
            </a:r>
            <a:r>
              <a:rPr lang="sk-SK" sz="1600" dirty="0" smtClean="0"/>
              <a:t>=128 adries, rozsahy: 192.168.1.0-192.168.1.127/25, 192.168.1.128-192.168.1.255/25</a:t>
            </a:r>
            <a:endParaRPr lang="en-US" sz="1600" dirty="0"/>
          </a:p>
        </p:txBody>
      </p:sp>
      <p:pic>
        <p:nvPicPr>
          <p:cNvPr id="128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724150"/>
            <a:ext cx="740251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5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Rekurzívne podsieťovanie</a:t>
            </a:r>
            <a:endParaRPr lang="en-US" dirty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Podsieťovaný priestor je možné vnútorne podsieťovať podľa potreby ďalej</a:t>
            </a:r>
            <a:endParaRPr lang="en-US" dirty="0"/>
          </a:p>
        </p:txBody>
      </p:sp>
      <p:pic>
        <p:nvPicPr>
          <p:cNvPr id="133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7" y="2133131"/>
            <a:ext cx="7940206" cy="472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Vyhradené rozsahy IP adries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Niektoré rozsahy IP adries sú vyhradené pre špeciálne použitie (RFC 5735)</a:t>
            </a:r>
          </a:p>
          <a:p>
            <a:r>
              <a:rPr lang="sk-SK" dirty="0" smtClean="0"/>
              <a:t>Privátne adresy podľa RFC 1918</a:t>
            </a:r>
          </a:p>
          <a:p>
            <a:pPr lvl="1"/>
            <a:r>
              <a:rPr lang="sk-SK" dirty="0" smtClean="0"/>
              <a:t>Tri rozsahy: 10.0.0.0/8, 172.16.0.0/12, 192.168.0.0/16</a:t>
            </a:r>
          </a:p>
          <a:p>
            <a:pPr lvl="1"/>
            <a:r>
              <a:rPr lang="sk-SK" dirty="0" smtClean="0"/>
              <a:t>Adresy, ktoré je možné ľubovoľne používať vo vlastnej sieti</a:t>
            </a:r>
          </a:p>
          <a:p>
            <a:pPr lvl="1"/>
            <a:r>
              <a:rPr lang="sk-SK" dirty="0" smtClean="0"/>
              <a:t>Pri komunikácii s internetom je ich potrebné preložiť na oficiálne verejné adresy pomocou technológie NAT</a:t>
            </a:r>
          </a:p>
          <a:p>
            <a:r>
              <a:rPr lang="sk-SK" dirty="0" smtClean="0"/>
              <a:t>Tzv. link-local adresy podľa RFC 3927</a:t>
            </a:r>
          </a:p>
          <a:p>
            <a:pPr lvl="1"/>
            <a:r>
              <a:rPr lang="sk-SK" dirty="0" smtClean="0"/>
              <a:t>Rozsah 169.254.0.0/16</a:t>
            </a:r>
          </a:p>
          <a:p>
            <a:pPr lvl="1"/>
            <a:r>
              <a:rPr lang="sk-SK" dirty="0" smtClean="0"/>
              <a:t>Rozsah používaný OS Windows pre automatickú konfiguráciu IP adresy bez DHCP</a:t>
            </a:r>
          </a:p>
          <a:p>
            <a:pPr lvl="1"/>
            <a:r>
              <a:rPr lang="sk-SK" dirty="0" smtClean="0"/>
              <a:t>Adresy je možné použiť iba na komunikáciu v jednej spoločnej sieti</a:t>
            </a:r>
          </a:p>
          <a:p>
            <a:r>
              <a:rPr lang="sk-SK" dirty="0" smtClean="0"/>
              <a:t>Tzv. loopback network podľa RFC 1122</a:t>
            </a:r>
          </a:p>
          <a:p>
            <a:pPr lvl="1"/>
            <a:r>
              <a:rPr lang="sk-SK" dirty="0" smtClean="0"/>
              <a:t>Rozsah 127.0.0.0/8, špeciálne IP adresa 127.0.0.1</a:t>
            </a:r>
          </a:p>
          <a:p>
            <a:pPr lvl="1"/>
            <a:r>
              <a:rPr lang="sk-SK" dirty="0" smtClean="0"/>
              <a:t>Interná IP adresa, ktorú má každý počítač s podporou IP</a:t>
            </a:r>
          </a:p>
          <a:p>
            <a:pPr lvl="1"/>
            <a:r>
              <a:rPr lang="sk-SK" dirty="0" smtClean="0"/>
              <a:t>Pomocou tejto siete môže počítač komunikovať cez IP sám so sebou</a:t>
            </a:r>
          </a:p>
          <a:p>
            <a:r>
              <a:rPr lang="sk-SK" dirty="0" smtClean="0"/>
              <a:t>Tzv. Test-NET rozsahy podľa RFC 5737</a:t>
            </a:r>
          </a:p>
          <a:p>
            <a:pPr lvl="1"/>
            <a:r>
              <a:rPr lang="sk-SK" dirty="0"/>
              <a:t>Tri rozsahy: 192.0.2.0/24, 198.51.100.0/24, </a:t>
            </a:r>
            <a:r>
              <a:rPr lang="sk-SK" dirty="0" smtClean="0"/>
              <a:t>198.51.100.0/24</a:t>
            </a:r>
            <a:endParaRPr lang="en-US" dirty="0" smtClean="0"/>
          </a:p>
          <a:p>
            <a:pPr lvl="1"/>
            <a:r>
              <a:rPr lang="sk-SK" dirty="0" smtClean="0"/>
              <a:t>Určené pre použitie v dokumentoch, príkladoch, návodoch bez rizika konfliktu s existujúcimi skutočnými sieťami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9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4" y="2636912"/>
            <a:ext cx="7027193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Použitie privátnych rozsahov podľa RFC 1918</a:t>
            </a:r>
            <a:endParaRPr lang="en-US" dirty="0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Privátne adresy je možné ľubovoľne využívať vo firemných či domácich sieťach, pokým nie je potrebné komunikovať s verejne adresovanými zariadeniami</a:t>
            </a:r>
          </a:p>
          <a:p>
            <a:r>
              <a:rPr lang="sk-SK" sz="2000" dirty="0" smtClean="0"/>
              <a:t>Pri komunikácii s verejne adresovanými zariadeniami je nutný preklad adries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2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44" y="2306638"/>
            <a:ext cx="6615112" cy="45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Použitie link-local a Test-Net adries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Link-local adresy sú použiteľné len na komunikáciu v jednej spoločnej LAN sieti, nemôžu byť použité na komunikáciu medzi rôznymi LAN</a:t>
            </a:r>
          </a:p>
        </p:txBody>
      </p:sp>
    </p:spTree>
    <p:extLst>
      <p:ext uri="{BB962C8B-B14F-4D97-AF65-F5344CB8AC3E}">
        <p14:creationId xmlns:p14="http://schemas.microsoft.com/office/powerpoint/2010/main" val="1181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Prideľovanie verejných rozsahov IP adries</a:t>
            </a:r>
            <a:endParaRPr lang="en-US" dirty="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Správcami verejných rozsahov IP adries sú tzv. regionálne internetové registre (RIR) s geograficky odlíšenou pôsobnosťou</a:t>
            </a:r>
          </a:p>
          <a:p>
            <a:pPr lvl="1"/>
            <a:r>
              <a:rPr lang="sk-SK" sz="1800" dirty="0" smtClean="0"/>
              <a:t>Pre Európu je správcom register RIPE</a:t>
            </a:r>
          </a:p>
          <a:p>
            <a:pPr lvl="1"/>
            <a:r>
              <a:rPr lang="sk-SK" sz="1800" dirty="0" smtClean="0"/>
              <a:t>RIR sú riadené organizáciou Internet Assigned Numbers Authority</a:t>
            </a:r>
          </a:p>
          <a:p>
            <a:pPr lvl="1"/>
            <a:r>
              <a:rPr lang="sk-SK" sz="1800" dirty="0" smtClean="0"/>
              <a:t>Jednotliví internetoví operátori získavajú svoje rozsahy IP adries priamo od RIR alebo od svojho nadradeného operátora (Tier-1, Tier-2, Tier-3)</a:t>
            </a:r>
          </a:p>
        </p:txBody>
      </p:sp>
      <p:pic>
        <p:nvPicPr>
          <p:cNvPr id="13137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8"/>
          <a:stretch/>
        </p:blipFill>
        <p:spPr bwMode="auto">
          <a:xfrm>
            <a:off x="838009" y="3403177"/>
            <a:ext cx="7213335" cy="333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Smerovače, adresy sietí a masky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Smerovač je zodpovedný za to, aby poznal cieľové siete a ďalší smerovač na ceste do nich</a:t>
            </a:r>
          </a:p>
          <a:p>
            <a:r>
              <a:rPr lang="sk-SK" dirty="0" smtClean="0"/>
              <a:t>Smerovacia tabuľka smerovača teda musí obsahovať stĺpce</a:t>
            </a:r>
          </a:p>
          <a:p>
            <a:pPr lvl="1"/>
            <a:r>
              <a:rPr lang="sk-SK" dirty="0" smtClean="0"/>
              <a:t>Adresa siete</a:t>
            </a:r>
          </a:p>
          <a:p>
            <a:pPr lvl="1"/>
            <a:r>
              <a:rPr lang="sk-SK" dirty="0" smtClean="0"/>
              <a:t>Maska siete</a:t>
            </a:r>
          </a:p>
          <a:p>
            <a:pPr lvl="1"/>
            <a:r>
              <a:rPr lang="sk-SK" dirty="0" smtClean="0"/>
              <a:t>IP adresa susedného smerovača, ktorý je ďalší v poradí na ceste do cieľovej siete, prípadne informáciu o výstupnom rozhraní</a:t>
            </a:r>
          </a:p>
          <a:p>
            <a:r>
              <a:rPr lang="sk-SK" dirty="0" smtClean="0"/>
              <a:t>Smerovacia tabuľka je usporiadaná podľa stĺpca „Maska siete“ zostupne od najväčších masiek po najmenšie</a:t>
            </a:r>
          </a:p>
          <a:p>
            <a:r>
              <a:rPr lang="sk-SK" dirty="0" smtClean="0"/>
              <a:t>Pri smerovaní paketu smerovač</a:t>
            </a:r>
          </a:p>
          <a:p>
            <a:pPr lvl="1"/>
            <a:r>
              <a:rPr lang="sk-SK" dirty="0" smtClean="0"/>
              <a:t>Vyberie z paketu cieľovú IP adresu</a:t>
            </a:r>
          </a:p>
          <a:p>
            <a:pPr lvl="1"/>
            <a:r>
              <a:rPr lang="sk-SK" dirty="0" smtClean="0"/>
              <a:t>Riadok po riadku prechádza smerovacou tabuľkou, realizuje binárne AND medzi cieľovou IP adresou a maskou z riadka tabuľky a výsledok porovnáva s adresou siete v tomto riadku</a:t>
            </a:r>
          </a:p>
          <a:p>
            <a:pPr lvl="1"/>
            <a:r>
              <a:rPr lang="sk-SK" dirty="0" smtClean="0"/>
              <a:t>Pri prvej zhode odošle paket príslušnému susednému smerovaču</a:t>
            </a:r>
          </a:p>
          <a:p>
            <a:r>
              <a:rPr lang="sk-SK" dirty="0" smtClean="0"/>
              <a:t>Týmto postupom sa vlastne z cieľovej IP adresy „extrahuje“ predčíslie istej dĺžky a porovnáva sa s predčíslím známej siete v smerovacej tabuľke</a:t>
            </a:r>
          </a:p>
          <a:p>
            <a:pPr lvl="1"/>
            <a:r>
              <a:rPr lang="sk-SK" dirty="0" smtClean="0"/>
              <a:t>Hľadá sa vždy zhoda v čo najdlhšom predčíslí</a:t>
            </a:r>
          </a:p>
          <a:p>
            <a:pPr lvl="1"/>
            <a:r>
              <a:rPr lang="sk-SK" dirty="0" smtClean="0"/>
              <a:t>Tzv. longest-prefix-match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85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Line 2"/>
          <p:cNvSpPr>
            <a:spLocks noChangeShapeType="1"/>
          </p:cNvSpPr>
          <p:nvPr/>
        </p:nvSpPr>
        <p:spPr bwMode="auto">
          <a:xfrm>
            <a:off x="2627313" y="2420938"/>
            <a:ext cx="208915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0403" name="Line 3"/>
          <p:cNvSpPr>
            <a:spLocks noChangeShapeType="1"/>
          </p:cNvSpPr>
          <p:nvPr/>
        </p:nvSpPr>
        <p:spPr bwMode="auto">
          <a:xfrm>
            <a:off x="2700338" y="2565400"/>
            <a:ext cx="1655762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0404" name="Line 4"/>
          <p:cNvSpPr>
            <a:spLocks noChangeShapeType="1"/>
          </p:cNvSpPr>
          <p:nvPr/>
        </p:nvSpPr>
        <p:spPr bwMode="auto">
          <a:xfrm>
            <a:off x="2555875" y="2636838"/>
            <a:ext cx="1152525" cy="1008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0405" name="Line 5"/>
          <p:cNvSpPr>
            <a:spLocks noChangeShapeType="1"/>
          </p:cNvSpPr>
          <p:nvPr/>
        </p:nvSpPr>
        <p:spPr bwMode="auto">
          <a:xfrm flipV="1">
            <a:off x="2484438" y="2133600"/>
            <a:ext cx="2447925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/>
              <a:t>Činnosť IP smerovačov – príklad</a:t>
            </a:r>
          </a:p>
        </p:txBody>
      </p:sp>
      <p:pic>
        <p:nvPicPr>
          <p:cNvPr id="23040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060575"/>
            <a:ext cx="1368425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0408" name="Line 8"/>
          <p:cNvSpPr>
            <a:spLocks noChangeShapeType="1"/>
          </p:cNvSpPr>
          <p:nvPr/>
        </p:nvSpPr>
        <p:spPr bwMode="auto">
          <a:xfrm>
            <a:off x="611188" y="2492375"/>
            <a:ext cx="1152525" cy="0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0409" name="AutoShape 9"/>
          <p:cNvSpPr>
            <a:spLocks noChangeArrowheads="1"/>
          </p:cNvSpPr>
          <p:nvPr/>
        </p:nvSpPr>
        <p:spPr bwMode="auto">
          <a:xfrm>
            <a:off x="179388" y="4365625"/>
            <a:ext cx="6769100" cy="1943100"/>
          </a:xfrm>
          <a:prstGeom prst="wedgeRectCallout">
            <a:avLst>
              <a:gd name="adj1" fmla="val -16954"/>
              <a:gd name="adj2" fmla="val -13880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sk-SK"/>
          </a:p>
        </p:txBody>
      </p:sp>
      <p:graphicFrame>
        <p:nvGraphicFramePr>
          <p:cNvPr id="230410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50825" y="4579938"/>
          <a:ext cx="6651625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4" imgW="6638925" imgH="1667053" progId="Excel.Sheet.8">
                  <p:embed/>
                </p:oleObj>
              </mc:Choice>
              <mc:Fallback>
                <p:oleObj name="Worksheet" r:id="rId4" imgW="6638925" imgH="166705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79938"/>
                        <a:ext cx="6651625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041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565400"/>
            <a:ext cx="576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041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068638"/>
            <a:ext cx="5762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041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500438"/>
            <a:ext cx="5762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041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89138"/>
            <a:ext cx="576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4224238" y="3500438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213.81.21.2</a:t>
            </a:r>
            <a:endParaRPr lang="sk-SK"/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5232301" y="25654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120.11.40.3</a:t>
            </a:r>
            <a:endParaRPr lang="sk-SK"/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4871938" y="3068638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193.87.55.4</a:t>
            </a:r>
            <a:endParaRPr lang="sk-SK"/>
          </a:p>
        </p:txBody>
      </p: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5519638" y="1989138"/>
            <a:ext cx="164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62.30.100.200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71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Line 2"/>
          <p:cNvSpPr>
            <a:spLocks noChangeShapeType="1"/>
          </p:cNvSpPr>
          <p:nvPr/>
        </p:nvSpPr>
        <p:spPr bwMode="auto">
          <a:xfrm>
            <a:off x="1260475" y="2565400"/>
            <a:ext cx="64770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1427" name="Line 3"/>
          <p:cNvSpPr>
            <a:spLocks noChangeShapeType="1"/>
          </p:cNvSpPr>
          <p:nvPr/>
        </p:nvSpPr>
        <p:spPr bwMode="auto">
          <a:xfrm>
            <a:off x="1404938" y="2493963"/>
            <a:ext cx="935037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1428" name="Line 4"/>
          <p:cNvSpPr>
            <a:spLocks noChangeShapeType="1"/>
          </p:cNvSpPr>
          <p:nvPr/>
        </p:nvSpPr>
        <p:spPr bwMode="auto">
          <a:xfrm>
            <a:off x="1331913" y="2349500"/>
            <a:ext cx="12239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 flipV="1">
            <a:off x="1189038" y="2062163"/>
            <a:ext cx="16557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2314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1368425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1431" name="AutoShape 7"/>
          <p:cNvSpPr>
            <a:spLocks noChangeArrowheads="1"/>
          </p:cNvSpPr>
          <p:nvPr/>
        </p:nvSpPr>
        <p:spPr bwMode="auto">
          <a:xfrm>
            <a:off x="179388" y="4365625"/>
            <a:ext cx="6769100" cy="1943100"/>
          </a:xfrm>
          <a:prstGeom prst="wedgeRectCallout">
            <a:avLst>
              <a:gd name="adj1" fmla="val -36116"/>
              <a:gd name="adj2" fmla="val -14370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sk-SK"/>
          </a:p>
        </p:txBody>
      </p:sp>
      <p:sp>
        <p:nvSpPr>
          <p:cNvPr id="2314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/>
              <a:t>Činnosť IP smerovačov – príklad</a:t>
            </a:r>
          </a:p>
        </p:txBody>
      </p:sp>
      <p:graphicFrame>
        <p:nvGraphicFramePr>
          <p:cNvPr id="23143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50825" y="4579938"/>
          <a:ext cx="6651625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4" imgW="6638925" imgH="1667053" progId="Excel.Sheet.8">
                  <p:embed/>
                </p:oleObj>
              </mc:Choice>
              <mc:Fallback>
                <p:oleObj name="Worksheet" r:id="rId4" imgW="6638925" imgH="166705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79938"/>
                        <a:ext cx="6651625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14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349500"/>
            <a:ext cx="5762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14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781300"/>
            <a:ext cx="576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143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141663"/>
            <a:ext cx="576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143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917700"/>
            <a:ext cx="576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2422773" y="3141663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213.81.21.2</a:t>
            </a:r>
            <a:endParaRPr lang="sk-SK" dirty="0"/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3143498" y="23495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120.11.40.3</a:t>
            </a:r>
            <a:endParaRPr lang="sk-SK" dirty="0"/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2854573" y="27813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193.87.55.4</a:t>
            </a:r>
            <a:endParaRPr lang="sk-SK" dirty="0"/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3359398" y="1844675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62.30.100.200</a:t>
            </a:r>
            <a:endParaRPr lang="sk-SK" dirty="0"/>
          </a:p>
        </p:txBody>
      </p:sp>
      <p:sp>
        <p:nvSpPr>
          <p:cNvPr id="231442" name="Rectangle 18"/>
          <p:cNvSpPr>
            <a:spLocks noChangeArrowheads="1"/>
          </p:cNvSpPr>
          <p:nvPr/>
        </p:nvSpPr>
        <p:spPr bwMode="auto">
          <a:xfrm>
            <a:off x="5076378" y="2275954"/>
            <a:ext cx="42481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sk-SK" sz="1800" dirty="0"/>
              <a:t>Cieľ paketu:</a:t>
            </a:r>
            <a:r>
              <a:rPr lang="en-US" sz="1800" dirty="0"/>
              <a:t> 87.197.31.42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100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87.197.31.42 &amp; 255.255.255.248 =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800" dirty="0"/>
              <a:t>	87.197.31.40 </a:t>
            </a:r>
            <a:r>
              <a:rPr lang="en-US" sz="1800" dirty="0">
                <a:sym typeface="Wingdings" pitchFamily="2" charset="2"/>
              </a:rPr>
              <a:t> NH 62.30.100.200</a:t>
            </a:r>
            <a:endParaRPr lang="en-US" sz="1800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4918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Protokol IP – </a:t>
            </a:r>
            <a:r>
              <a:rPr lang="sk-SK" dirty="0" smtClean="0"/>
              <a:t>Proces fragmentácie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Dátová </a:t>
            </a:r>
            <a:r>
              <a:rPr lang="sk-SK" dirty="0"/>
              <a:t>časť pôvodného paketu </a:t>
            </a:r>
            <a:r>
              <a:rPr lang="sk-SK" dirty="0" smtClean="0"/>
              <a:t>sa rozdelí </a:t>
            </a:r>
            <a:r>
              <a:rPr lang="sk-SK" dirty="0"/>
              <a:t>na úseky veľkosti </a:t>
            </a:r>
            <a:r>
              <a:rPr lang="sk-SK" dirty="0" smtClean="0"/>
              <a:t>maximálne MTU-IHL bajtov</a:t>
            </a:r>
            <a:endParaRPr lang="sk-SK" dirty="0"/>
          </a:p>
          <a:p>
            <a:r>
              <a:rPr lang="sk-SK" dirty="0" smtClean="0"/>
              <a:t>Každý úsek dostane </a:t>
            </a:r>
            <a:r>
              <a:rPr lang="sk-SK" dirty="0"/>
              <a:t>novú IP hlavičku, ktorá vznikne ako </a:t>
            </a:r>
            <a:r>
              <a:rPr lang="sk-SK" dirty="0" smtClean="0"/>
              <a:t>identická kópia pôvodnej IP hlavičky s týmito výnimkami</a:t>
            </a:r>
            <a:endParaRPr lang="sk-SK" dirty="0"/>
          </a:p>
          <a:p>
            <a:pPr lvl="1"/>
            <a:r>
              <a:rPr lang="sk-SK" dirty="0"/>
              <a:t>Číslo Fragment Offset bude nastavené na hodnotu </a:t>
            </a:r>
            <a:r>
              <a:rPr lang="sk-SK" dirty="0" smtClean="0"/>
              <a:t>vyjadrujúcu offset, s ktorým má dátová časť tohto fragmentu byť umiestnená do pôvodného defragmentovaného paketu</a:t>
            </a:r>
          </a:p>
          <a:p>
            <a:pPr lvl="2"/>
            <a:r>
              <a:rPr lang="sk-SK" dirty="0" smtClean="0"/>
              <a:t>Ak sa na dátovú časť pôvodného paketu pozrieme ako na pole deklarované v jazyku C štýlom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 Data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[65515]</a:t>
            </a:r>
            <a:r>
              <a:rPr lang="en-US" dirty="0" smtClean="0"/>
              <a:t>, </a:t>
            </a:r>
            <a:r>
              <a:rPr lang="sk-SK" dirty="0" smtClean="0"/>
              <a:t>potom dátová časť každého fragmentu sa začne ukladať do tohto poľa od pozície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Data[FragmentOffset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sk-SK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k-SK" dirty="0" smtClean="0"/>
              <a:t>Prvý fragment má offset 0</a:t>
            </a:r>
          </a:p>
          <a:p>
            <a:pPr lvl="1"/>
            <a:r>
              <a:rPr lang="sk-SK" dirty="0" smtClean="0"/>
              <a:t>Pre všetky fragmenty okrem posledného bude v poli Flags nastavený bit More Fragments na 1</a:t>
            </a:r>
            <a:r>
              <a:rPr lang="en-US" dirty="0" smtClean="0"/>
              <a:t>; </a:t>
            </a:r>
            <a:r>
              <a:rPr lang="sk-SK" dirty="0" smtClean="0"/>
              <a:t>posledný fragment bude v tomto bite mať 0</a:t>
            </a:r>
          </a:p>
          <a:p>
            <a:pPr lvl="1"/>
            <a:r>
              <a:rPr lang="sk-SK" dirty="0" smtClean="0"/>
              <a:t>Hodnota Header Checksum bude pre každý paket vypočítaná zvlášť</a:t>
            </a:r>
          </a:p>
        </p:txBody>
      </p:sp>
    </p:spTree>
    <p:extLst>
      <p:ext uri="{BB962C8B-B14F-4D97-AF65-F5344CB8AC3E}">
        <p14:creationId xmlns:p14="http://schemas.microsoft.com/office/powerpoint/2010/main" val="20780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Line 2"/>
          <p:cNvSpPr>
            <a:spLocks noChangeShapeType="1"/>
          </p:cNvSpPr>
          <p:nvPr/>
        </p:nvSpPr>
        <p:spPr bwMode="auto">
          <a:xfrm>
            <a:off x="1260475" y="2565400"/>
            <a:ext cx="64770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2451" name="Line 3"/>
          <p:cNvSpPr>
            <a:spLocks noChangeShapeType="1"/>
          </p:cNvSpPr>
          <p:nvPr/>
        </p:nvSpPr>
        <p:spPr bwMode="auto">
          <a:xfrm>
            <a:off x="1404938" y="2493963"/>
            <a:ext cx="935037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>
            <a:off x="1331913" y="2349500"/>
            <a:ext cx="12239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2453" name="Line 5"/>
          <p:cNvSpPr>
            <a:spLocks noChangeShapeType="1"/>
          </p:cNvSpPr>
          <p:nvPr/>
        </p:nvSpPr>
        <p:spPr bwMode="auto">
          <a:xfrm flipV="1">
            <a:off x="1189038" y="2062163"/>
            <a:ext cx="16557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2324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1368425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2455" name="AutoShape 7"/>
          <p:cNvSpPr>
            <a:spLocks noChangeArrowheads="1"/>
          </p:cNvSpPr>
          <p:nvPr/>
        </p:nvSpPr>
        <p:spPr bwMode="auto">
          <a:xfrm>
            <a:off x="107950" y="4581525"/>
            <a:ext cx="6769100" cy="1943100"/>
          </a:xfrm>
          <a:prstGeom prst="wedgeRectCallout">
            <a:avLst>
              <a:gd name="adj1" fmla="val -35060"/>
              <a:gd name="adj2" fmla="val -15481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sk-SK"/>
          </a:p>
        </p:txBody>
      </p:sp>
      <p:sp>
        <p:nvSpPr>
          <p:cNvPr id="2324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/>
              <a:t>Činnosť IP smerovačov – príklad</a:t>
            </a:r>
          </a:p>
        </p:txBody>
      </p:sp>
      <p:graphicFrame>
        <p:nvGraphicFramePr>
          <p:cNvPr id="23245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79388" y="4724400"/>
          <a:ext cx="665162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Worksheet" r:id="rId4" imgW="6638925" imgH="1667053" progId="Excel.Sheet.8">
                  <p:embed/>
                </p:oleObj>
              </mc:Choice>
              <mc:Fallback>
                <p:oleObj name="Worksheet" r:id="rId4" imgW="6638925" imgH="166705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24400"/>
                        <a:ext cx="665162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24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349500"/>
            <a:ext cx="5762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245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781300"/>
            <a:ext cx="576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246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141663"/>
            <a:ext cx="576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2461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917700"/>
            <a:ext cx="576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2422773" y="3141663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213.81.21.2</a:t>
            </a:r>
            <a:endParaRPr lang="sk-SK"/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3143498" y="23495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120.11.40.3</a:t>
            </a:r>
            <a:endParaRPr lang="sk-SK"/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2854573" y="27813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193.87.55.4</a:t>
            </a:r>
            <a:endParaRPr lang="sk-SK"/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3359398" y="1844675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62.30.100.200</a:t>
            </a:r>
            <a:endParaRPr lang="sk-SK"/>
          </a:p>
        </p:txBody>
      </p:sp>
      <p:sp>
        <p:nvSpPr>
          <p:cNvPr id="232466" name="Rectangle 18"/>
          <p:cNvSpPr>
            <a:spLocks noChangeArrowheads="1"/>
          </p:cNvSpPr>
          <p:nvPr/>
        </p:nvSpPr>
        <p:spPr bwMode="auto">
          <a:xfrm>
            <a:off x="5292402" y="1612943"/>
            <a:ext cx="4248150" cy="289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sk-SK" dirty="0"/>
              <a:t>Cieľ paketu:</a:t>
            </a:r>
            <a:r>
              <a:rPr lang="en-US" dirty="0"/>
              <a:t> 213.81.187.59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000" dirty="0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/>
              <a:t>213.81.187.59 &amp; 255.255.255.248 =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/>
              <a:t>	213.81.187.56 </a:t>
            </a:r>
            <a:r>
              <a:rPr lang="en-US" sz="1400" dirty="0">
                <a:sym typeface="Wingdings" pitchFamily="2" charset="2"/>
              </a:rPr>
              <a:t>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800" dirty="0"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/>
              <a:t>213.81.187.59 &amp; 255.255.255.240 =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/>
              <a:t>	213.81.187.32 </a:t>
            </a:r>
            <a:r>
              <a:rPr lang="en-US" sz="1400" dirty="0">
                <a:sym typeface="Wingdings" pitchFamily="2" charset="2"/>
              </a:rPr>
              <a:t>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800" dirty="0"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/>
              <a:t>213.81.187.59 &amp; 255.255.0.0 =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/>
              <a:t>	213.81.0.0 </a:t>
            </a:r>
            <a:r>
              <a:rPr lang="en-US" sz="1400" dirty="0">
                <a:sym typeface="Wingdings" pitchFamily="2" charset="2"/>
              </a:rPr>
              <a:t>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800" dirty="0"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/>
              <a:t>213.81.187.59 &amp; 0.0.0.0 =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/>
              <a:t>	0.0.0.0 </a:t>
            </a:r>
            <a:r>
              <a:rPr lang="en-US" sz="1400" dirty="0">
                <a:sym typeface="Wingdings" pitchFamily="2" charset="2"/>
              </a:rPr>
              <a:t> NH 213.81.21.2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8481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Podporný protokol IP: Internet Control Message Protocol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ICMP je podporný protokol, ktorý pre IP zabezpečuje signalizáciu výnimočných stavov pri doručovaní paketu</a:t>
            </a:r>
          </a:p>
          <a:p>
            <a:r>
              <a:rPr lang="sk-SK" dirty="0" smtClean="0"/>
              <a:t>ICMP správy sa prenášajú vo vnútri IP paketov bez prídavného transportného protokolu</a:t>
            </a:r>
          </a:p>
          <a:p>
            <a:r>
              <a:rPr lang="sk-SK" dirty="0" smtClean="0"/>
              <a:t>Typy ICMP správ sú viaceré</a:t>
            </a:r>
          </a:p>
          <a:p>
            <a:pPr lvl="1"/>
            <a:r>
              <a:rPr lang="sk-SK" dirty="0" smtClean="0"/>
              <a:t>ECHO, ECHO REPLY – podstata príkazu ping</a:t>
            </a:r>
          </a:p>
          <a:p>
            <a:pPr lvl="1"/>
            <a:r>
              <a:rPr lang="sk-SK" dirty="0" smtClean="0"/>
              <a:t>Destination Unreachable – paket z istého dôvodu nedoručiteľný</a:t>
            </a:r>
          </a:p>
          <a:p>
            <a:pPr lvl="1"/>
            <a:r>
              <a:rPr lang="sk-SK" dirty="0" smtClean="0"/>
              <a:t>Redirect – paket by mal ísť inou cestou</a:t>
            </a:r>
          </a:p>
          <a:p>
            <a:pPr lvl="1"/>
            <a:r>
              <a:rPr lang="sk-SK" dirty="0" smtClean="0"/>
              <a:t>Time Exceeded – expirácia TTL</a:t>
            </a:r>
          </a:p>
          <a:p>
            <a:pPr lvl="1"/>
            <a:r>
              <a:rPr lang="sk-SK" dirty="0" smtClean="0"/>
              <a:t>Parameter Problem – neplatné údaje v IP hlavičke</a:t>
            </a:r>
          </a:p>
          <a:p>
            <a:pPr lvl="1"/>
            <a:r>
              <a:rPr lang="sk-SK" dirty="0" smtClean="0"/>
              <a:t>... a mnohé ďalšie</a:t>
            </a:r>
          </a:p>
          <a:p>
            <a:pPr lvl="1"/>
            <a:r>
              <a:rPr lang="sk-SK" dirty="0" smtClean="0"/>
              <a:t>Každý typ správy môže mať svoje podtypy, tzv. kódy (typ/kód)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327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876550"/>
            <a:ext cx="536416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Nástroje pre test činnosti sieťovej vrstvy</a:t>
            </a:r>
            <a:endParaRPr lang="en-US" dirty="0"/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Príkaz ping odosiela tzv. ICMP ECHO pakety na uzol so zadanou IP adresou a očakáva odpoveď</a:t>
            </a:r>
          </a:p>
          <a:p>
            <a:pPr lvl="1"/>
            <a:r>
              <a:rPr lang="sk-SK" dirty="0" smtClean="0"/>
              <a:t>Test základnej IP konektivity medzi dvomi uzlami</a:t>
            </a:r>
          </a:p>
          <a:p>
            <a:r>
              <a:rPr lang="sk-SK" dirty="0" smtClean="0"/>
              <a:t>Ping na adresu 127.0.0.1 testuje, či je na samotnom počítači správne</a:t>
            </a:r>
            <a:br>
              <a:rPr lang="sk-SK" dirty="0" smtClean="0"/>
            </a:br>
            <a:r>
              <a:rPr lang="sk-SK" dirty="0" smtClean="0"/>
              <a:t>nainštalovaný ovládač</a:t>
            </a:r>
            <a:br>
              <a:rPr lang="sk-SK" dirty="0" smtClean="0"/>
            </a:br>
            <a:r>
              <a:rPr lang="sk-SK" dirty="0" smtClean="0"/>
              <a:t>TCP/IP</a:t>
            </a:r>
          </a:p>
          <a:p>
            <a:r>
              <a:rPr lang="sk-SK" dirty="0" smtClean="0"/>
              <a:t>Niektoré operačné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systémy môžu mať</a:t>
            </a:r>
            <a:br>
              <a:rPr lang="sk-SK" dirty="0" smtClean="0"/>
            </a:br>
            <a:r>
              <a:rPr lang="sk-SK" dirty="0" smtClean="0"/>
              <a:t>zakázané odpovedať</a:t>
            </a:r>
            <a:br>
              <a:rPr lang="sk-SK" dirty="0" smtClean="0"/>
            </a:br>
            <a:r>
              <a:rPr lang="sk-SK" dirty="0" smtClean="0"/>
              <a:t>na ICMP ECHO výzvy</a:t>
            </a:r>
          </a:p>
          <a:p>
            <a:pPr lvl="1"/>
            <a:r>
              <a:rPr lang="sk-SK" dirty="0" smtClean="0"/>
              <a:t>Test pomocou príkazu</a:t>
            </a:r>
            <a:br>
              <a:rPr lang="sk-SK" dirty="0" smtClean="0"/>
            </a:br>
            <a:r>
              <a:rPr lang="sk-SK" dirty="0" smtClean="0"/>
              <a:t>ping nie je preto vždy</a:t>
            </a:r>
            <a:br>
              <a:rPr lang="sk-SK" dirty="0" smtClean="0"/>
            </a:br>
            <a:r>
              <a:rPr lang="sk-SK" dirty="0" smtClean="0"/>
              <a:t>spoľahlivý</a:t>
            </a:r>
          </a:p>
        </p:txBody>
      </p:sp>
    </p:spTree>
    <p:extLst>
      <p:ext uri="{BB962C8B-B14F-4D97-AF65-F5344CB8AC3E}">
        <p14:creationId xmlns:p14="http://schemas.microsoft.com/office/powerpoint/2010/main" val="32089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0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70" y="3717032"/>
            <a:ext cx="5165630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 pre test činnosti sieťovej vrstvy</a:t>
            </a:r>
            <a:endParaRPr lang="en-US" dirty="0"/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Príkaz tracert alebo traceroute slúži na trasovanie cesty medzi uzlami, t.j. identifikáciu smerovačov na ceste medzi odosielateľom a príjemcom paketu</a:t>
            </a:r>
          </a:p>
          <a:p>
            <a:r>
              <a:rPr lang="sk-SK" dirty="0" smtClean="0"/>
              <a:t>Príkaz tracert využíva umelú manipuláciu s poľom TTL</a:t>
            </a:r>
          </a:p>
          <a:p>
            <a:pPr lvl="1"/>
            <a:r>
              <a:rPr lang="sk-SK" dirty="0" smtClean="0"/>
              <a:t>Odosiela pakety postupne s TTL 1, potom 2, 3, ...</a:t>
            </a:r>
          </a:p>
          <a:p>
            <a:pPr lvl="1"/>
            <a:r>
              <a:rPr lang="sk-SK" dirty="0" smtClean="0"/>
              <a:t>Tieto pakety budú postupne zahodené na 1., 2., 3., ... smerovači kvôli expirácii TTL</a:t>
            </a:r>
          </a:p>
          <a:p>
            <a:pPr lvl="1"/>
            <a:r>
              <a:rPr lang="sk-SK" dirty="0" smtClean="0"/>
              <a:t>Každý smerovač bude</a:t>
            </a:r>
            <a:br>
              <a:rPr lang="sk-SK" dirty="0" smtClean="0"/>
            </a:br>
            <a:r>
              <a:rPr lang="sk-SK" dirty="0" smtClean="0"/>
              <a:t>informovať odosielateľa</a:t>
            </a:r>
            <a:br>
              <a:rPr lang="sk-SK" dirty="0" smtClean="0"/>
            </a:br>
            <a:r>
              <a:rPr lang="sk-SK" dirty="0" smtClean="0"/>
              <a:t>o zahodení pôvodného</a:t>
            </a:r>
            <a:br>
              <a:rPr lang="sk-SK" dirty="0" smtClean="0"/>
            </a:br>
            <a:r>
              <a:rPr lang="sk-SK" dirty="0" smtClean="0"/>
              <a:t>paketu pomocou</a:t>
            </a:r>
            <a:br>
              <a:rPr lang="sk-SK" dirty="0" smtClean="0"/>
            </a:br>
            <a:r>
              <a:rPr lang="sk-SK" dirty="0" smtClean="0"/>
              <a:t>ICMP správy</a:t>
            </a:r>
          </a:p>
          <a:p>
            <a:pPr lvl="1"/>
            <a:r>
              <a:rPr lang="sk-SK" dirty="0" smtClean="0"/>
              <a:t>Tým sa každý smerovač</a:t>
            </a:r>
            <a:br>
              <a:rPr lang="sk-SK" dirty="0" smtClean="0"/>
            </a:br>
            <a:r>
              <a:rPr lang="sk-SK" dirty="0" smtClean="0"/>
              <a:t>prezradí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sk-S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Budúcnosť IP – IPv6</a:t>
            </a:r>
            <a:endParaRPr lang="en-US" dirty="0"/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 súčasnosti sa pripravujeme na postupný prechod na protokol IPv6</a:t>
            </a:r>
          </a:p>
          <a:p>
            <a:pPr lvl="1"/>
            <a:r>
              <a:rPr lang="sk-SK" dirty="0" smtClean="0"/>
              <a:t>Hlavným dôvodom je vyplytvanie priestoru verejných IPv4 adries</a:t>
            </a:r>
          </a:p>
          <a:p>
            <a:pPr lvl="1"/>
            <a:r>
              <a:rPr lang="sk-SK" dirty="0" smtClean="0"/>
              <a:t>IPv6 má 16B adresy (128 bitov) a došlo i k ďalším dôležitým zmenám</a:t>
            </a:r>
          </a:p>
          <a:p>
            <a:pPr lvl="1"/>
            <a:r>
              <a:rPr lang="sk-SK" dirty="0" smtClean="0"/>
              <a:t>Skutočný prechod na IPv6 však potrvá ešte dlho</a:t>
            </a:r>
            <a:endParaRPr lang="en-US" dirty="0"/>
          </a:p>
        </p:txBody>
      </p:sp>
      <p:pic>
        <p:nvPicPr>
          <p:cNvPr id="131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276600"/>
            <a:ext cx="7239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2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dirty="0" smtClean="0"/>
              <a:t>Vďaka za pozornosť!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Ing. Peter Palúch, PhD.</a:t>
            </a: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>
                <a:hlinkClick r:id="rId2"/>
              </a:rPr>
              <a:t>Peter.Paluch@fri.uniza.sk</a:t>
            </a:r>
            <a:endParaRPr lang="sk-SK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KIS FRI ŽU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76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IP – Path MTU Discovery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Príjemca pri defragmentácii spája všetky fragmenty s rovnakým identifikačným číslom</a:t>
            </a:r>
          </a:p>
          <a:p>
            <a:pPr lvl="1"/>
            <a:r>
              <a:rPr lang="sk-SK" dirty="0" smtClean="0"/>
              <a:t>Fragment offset vyjadruje, kam do pôvodného paketu fragment patrí</a:t>
            </a:r>
          </a:p>
          <a:p>
            <a:pPr lvl="1"/>
            <a:r>
              <a:rPr lang="sk-SK" dirty="0" smtClean="0"/>
              <a:t>Bit More Fragments vyjadruje, či ešte čakať na viac fragmentov</a:t>
            </a:r>
          </a:p>
          <a:p>
            <a:r>
              <a:rPr lang="sk-SK" dirty="0" smtClean="0"/>
              <a:t>Fragmentácia a defragmentácia paketov spôsobujú dodatočnú prácu pre fragmentujúci uzol i koncového príjemcu, snahou je preto vyhnúť sa jej</a:t>
            </a:r>
          </a:p>
          <a:p>
            <a:r>
              <a:rPr lang="sk-SK" dirty="0" smtClean="0"/>
              <a:t>Odosielatelia môžu implementovať tzv. Path MTU Discovery</a:t>
            </a:r>
          </a:p>
          <a:p>
            <a:pPr lvl="1"/>
            <a:r>
              <a:rPr lang="sk-SK" dirty="0" smtClean="0"/>
              <a:t>V odosielaných paketoch je v poli Flags nastavený bit </a:t>
            </a:r>
            <a:r>
              <a:rPr lang="en-US" dirty="0" smtClean="0"/>
              <a:t>Don’t Fragment</a:t>
            </a:r>
            <a:endParaRPr lang="sk-SK" dirty="0" smtClean="0"/>
          </a:p>
          <a:p>
            <a:pPr lvl="1"/>
            <a:r>
              <a:rPr lang="sk-SK" dirty="0" smtClean="0"/>
              <a:t>Ak má smerovač preposlať tento paket rozhraním, ktorého MTU je menšie, paket nemožno fragmentovať – smerovač ho preto zahodí, ale pôvodnému odosielateľovi pošle správu ICMP Fragmentation Needed, v ktorej uvedie MTU, na ktoré treba paket zmenšiť</a:t>
            </a:r>
          </a:p>
          <a:p>
            <a:pPr lvl="1"/>
            <a:r>
              <a:rPr lang="sk-SK" dirty="0" smtClean="0"/>
              <a:t>Odosielateľ je takto informovaný, ako má svoje pakety zmenšiť, aby mohli až k adresátovi dôjsť bez nutnosti fragmentácie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2165"/>
              </p:ext>
            </p:extLst>
          </p:nvPr>
        </p:nvGraphicFramePr>
        <p:xfrm>
          <a:off x="7880920" y="2060848"/>
          <a:ext cx="1371600" cy="107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0920" y="2060848"/>
                        <a:ext cx="1371600" cy="107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61217"/>
              </p:ext>
            </p:extLst>
          </p:nvPr>
        </p:nvGraphicFramePr>
        <p:xfrm>
          <a:off x="7740352" y="6102056"/>
          <a:ext cx="1371600" cy="107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Package" showAsIcon="1" r:id="rId5" imgW="914400" imgH="714240" progId="Package">
                  <p:embed/>
                </p:oleObj>
              </mc:Choice>
              <mc:Fallback>
                <p:oleObj name="Package" showAsIcon="1" r:id="rId5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0352" y="6102056"/>
                        <a:ext cx="1371600" cy="107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8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9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2709862"/>
            <a:ext cx="6327775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Motivácia pre pojem „sieť“</a:t>
            </a:r>
            <a:endParaRPr lang="en-US" dirty="0"/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Praktické dôvody nás vedú k tomu, aby sme stanice umiestňovali do istých spoločných skupín, tzv. sietí (podsietí)</a:t>
            </a:r>
          </a:p>
          <a:p>
            <a:pPr lvl="1"/>
            <a:r>
              <a:rPr lang="sk-SK" sz="1600" dirty="0" smtClean="0"/>
              <a:t>Predpokladom bude, že stanice v spoločnej sieti majú podobnú povahu, typ, účel, oprávnenia, obmedzenia, ...</a:t>
            </a:r>
          </a:p>
          <a:p>
            <a:pPr lvl="1"/>
            <a:r>
              <a:rPr lang="sk-SK" sz="1600" dirty="0" smtClean="0"/>
              <a:t>Táto vzájomná príbuznosť staníc do spoločnej siete by sa mala prejaviť aj na príbuznosti resp. podobnosti ich sieťových adries</a:t>
            </a:r>
          </a:p>
          <a:p>
            <a:pPr lvl="1"/>
            <a:r>
              <a:rPr lang="sk-SK" sz="1600" dirty="0" smtClean="0"/>
              <a:t>PSČ alebo telefónne</a:t>
            </a:r>
            <a:br>
              <a:rPr lang="sk-SK" sz="1600" dirty="0" smtClean="0"/>
            </a:br>
            <a:r>
              <a:rPr lang="sk-SK" sz="1600" dirty="0" smtClean="0"/>
              <a:t>čísla sú pekným</a:t>
            </a:r>
            <a:br>
              <a:rPr lang="sk-SK" sz="1600" dirty="0" smtClean="0"/>
            </a:br>
            <a:r>
              <a:rPr lang="sk-SK" sz="1600" dirty="0" smtClean="0"/>
              <a:t>príkladom adries,</a:t>
            </a:r>
            <a:br>
              <a:rPr lang="sk-SK" sz="1600" dirty="0" smtClean="0"/>
            </a:br>
            <a:r>
              <a:rPr lang="sk-SK" sz="1600" dirty="0" smtClean="0"/>
              <a:t>ktoré vyjadrujú</a:t>
            </a:r>
            <a:br>
              <a:rPr lang="sk-SK" sz="1600" dirty="0" smtClean="0"/>
            </a:br>
            <a:r>
              <a:rPr lang="sk-SK" sz="1600" dirty="0" smtClean="0"/>
              <a:t>príslušnosť objektu</a:t>
            </a:r>
            <a:br>
              <a:rPr lang="sk-SK" sz="1600" dirty="0" smtClean="0"/>
            </a:br>
            <a:r>
              <a:rPr lang="sk-SK" sz="1600" dirty="0" smtClean="0"/>
              <a:t>do istej spoločnej</a:t>
            </a:r>
            <a:br>
              <a:rPr lang="sk-SK" sz="1600" dirty="0" smtClean="0"/>
            </a:br>
            <a:r>
              <a:rPr lang="sk-SK" sz="1600" dirty="0" smtClean="0"/>
              <a:t>skupiny príjemcov</a:t>
            </a:r>
          </a:p>
          <a:p>
            <a:r>
              <a:rPr lang="sk-SK" sz="1800" dirty="0" smtClean="0"/>
              <a:t>Aké sú však kritériá</a:t>
            </a:r>
            <a:br>
              <a:rPr lang="sk-SK" sz="1800" dirty="0" smtClean="0"/>
            </a:br>
            <a:r>
              <a:rPr lang="sk-SK" sz="1800" dirty="0" smtClean="0"/>
              <a:t>na tvorbu sietí?</a:t>
            </a:r>
          </a:p>
        </p:txBody>
      </p:sp>
    </p:spTree>
    <p:extLst>
      <p:ext uri="{BB962C8B-B14F-4D97-AF65-F5344CB8AC3E}">
        <p14:creationId xmlns:p14="http://schemas.microsoft.com/office/powerpoint/2010/main" val="20249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674938"/>
            <a:ext cx="69342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Vytváranie sietí pre zníženie záťaže</a:t>
            </a:r>
            <a:endParaRPr lang="en-US" dirty="0"/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Veľká súvislá nerozdelená sieť môže trpieť veľkým objemom multicast a broadcast tokov</a:t>
            </a:r>
          </a:p>
          <a:p>
            <a:pPr lvl="1"/>
            <a:r>
              <a:rPr lang="sk-SK" sz="1600" dirty="0" smtClean="0"/>
              <a:t>Broadcastová doména – priestor siete, do ktorého sa replikuje a doručuje broadcast</a:t>
            </a:r>
          </a:p>
          <a:p>
            <a:r>
              <a:rPr lang="sk-SK" sz="2000" dirty="0" smtClean="0"/>
              <a:t>Rozdelením siete na podsiete bude možné uzatvoriť tieto toky dát len do siete, z ktorej pochádzajú, prípadne výrazne obmedziť ich šírenie von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0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2705100"/>
            <a:ext cx="7285037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Vytváranie sietí pre </a:t>
            </a:r>
            <a:r>
              <a:rPr lang="sk-SK" dirty="0" smtClean="0"/>
              <a:t>zvýšenie bezpečnosti</a:t>
            </a:r>
            <a:endParaRPr lang="en-US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Rozdelením staníc do samostatných sietí získavame možnosť definovať bezpečnostné pravidlá a obmedzenia pre celé siete</a:t>
            </a:r>
          </a:p>
          <a:p>
            <a:pPr lvl="1"/>
            <a:r>
              <a:rPr lang="sk-SK" sz="1600" dirty="0" smtClean="0"/>
              <a:t>Možnosť riadiť či obmedziť komunikáciu medzi jednotlivými sieťami</a:t>
            </a:r>
          </a:p>
          <a:p>
            <a:pPr lvl="1"/>
            <a:r>
              <a:rPr lang="sk-SK" sz="1600" dirty="0" smtClean="0"/>
              <a:t>Možnosť aplikovať bezpečnostné pravidlá plošne na celú sieť voči okoliu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01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Cisco</Template>
  <TotalTime>855</TotalTime>
  <Pages>28</Pages>
  <Words>3024</Words>
  <Application>Microsoft Office PowerPoint</Application>
  <PresentationFormat>On-screen Show (4:3)</PresentationFormat>
  <Paragraphs>484</Paragraphs>
  <Slides>55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Sablona Cisco</vt:lpstr>
      <vt:lpstr>Package</vt:lpstr>
      <vt:lpstr>Worksheet</vt:lpstr>
      <vt:lpstr>Sieťová vrstva, adresovanie v IP</vt:lpstr>
      <vt:lpstr>Protokol IP – formát hlavičky</vt:lpstr>
      <vt:lpstr>Protokol IP – maximálna veľkosť paketu a MTU</vt:lpstr>
      <vt:lpstr>Protokol IP – fragmentácia</vt:lpstr>
      <vt:lpstr>Protokol IP – Proces fragmentácie</vt:lpstr>
      <vt:lpstr>Protokol IP – Path MTU Discovery</vt:lpstr>
      <vt:lpstr>Motivácia pre pojem „sieť“</vt:lpstr>
      <vt:lpstr>Vytváranie sietí pre zníženie záťaže</vt:lpstr>
      <vt:lpstr>Vytváranie sietí pre zvýšenie bezpečnosti</vt:lpstr>
      <vt:lpstr>Vytváranie sietí pre lepšiu efektivitu doručovania dát</vt:lpstr>
      <vt:lpstr>Adresovanie sietí</vt:lpstr>
      <vt:lpstr>Adresovanie v IP protokole</vt:lpstr>
      <vt:lpstr>Doručovanie paketov medzi sieťami</vt:lpstr>
      <vt:lpstr>Doručovanie paketov medzi sieťami</vt:lpstr>
      <vt:lpstr>Doručovanie paketov medzi sieťami</vt:lpstr>
      <vt:lpstr>Doručovanie paketov medzi sieťami</vt:lpstr>
      <vt:lpstr>Doručovanie paketov medzi sieťami</vt:lpstr>
      <vt:lpstr>Doručovanie paketov medzi sieťami</vt:lpstr>
      <vt:lpstr>Napĺňanie smerovacej tabuľky</vt:lpstr>
      <vt:lpstr>Napĺňanie smerovacej tabuľky</vt:lpstr>
      <vt:lpstr>Adresovanie v IP protokole</vt:lpstr>
      <vt:lpstr>Spôsoby komunikácie v IP</vt:lpstr>
      <vt:lpstr>Adresovanie v IP</vt:lpstr>
      <vt:lpstr>Adresovanie v IP</vt:lpstr>
      <vt:lpstr>Adresovanie v IP</vt:lpstr>
      <vt:lpstr>Adresovanie v IP</vt:lpstr>
      <vt:lpstr>Adresovanie v IP</vt:lpstr>
      <vt:lpstr>Triedy adries v IPv4</vt:lpstr>
      <vt:lpstr>Adresa siete, broadcast, adresa uzla</vt:lpstr>
      <vt:lpstr>Adresovanie v IP</vt:lpstr>
      <vt:lpstr>Adresovanie v IP</vt:lpstr>
      <vt:lpstr>Adresovanie v IP</vt:lpstr>
      <vt:lpstr>Adresovanie v IP</vt:lpstr>
      <vt:lpstr>Adresovanie v IP</vt:lpstr>
      <vt:lpstr>Adresovanie v IP</vt:lpstr>
      <vt:lpstr>Adresovanie v IP</vt:lpstr>
      <vt:lpstr>Adresovanie v IP</vt:lpstr>
      <vt:lpstr>Použitie adresy a masky v IP</vt:lpstr>
      <vt:lpstr>Použitie adresy a masky v IP</vt:lpstr>
      <vt:lpstr>Ako rýchlo počítať adresy sietí?</vt:lpstr>
      <vt:lpstr>Podsieťovanie pomocou sieťovej masky</vt:lpstr>
      <vt:lpstr>Rekurzívne podsieťovanie</vt:lpstr>
      <vt:lpstr>Vyhradené rozsahy IP adries</vt:lpstr>
      <vt:lpstr>Použitie privátnych rozsahov podľa RFC 1918</vt:lpstr>
      <vt:lpstr>Použitie link-local a Test-Net adries</vt:lpstr>
      <vt:lpstr>Prideľovanie verejných rozsahov IP adries</vt:lpstr>
      <vt:lpstr>Smerovače, adresy sietí a masky</vt:lpstr>
      <vt:lpstr>Činnosť IP smerovačov – príklad</vt:lpstr>
      <vt:lpstr>Činnosť IP smerovačov – príklad</vt:lpstr>
      <vt:lpstr>Činnosť IP smerovačov – príklad</vt:lpstr>
      <vt:lpstr>Podporný protokol IP: Internet Control Message Protocol</vt:lpstr>
      <vt:lpstr>Nástroje pre test činnosti sieťovej vrstvy</vt:lpstr>
      <vt:lpstr>Nástroje pre test činnosti sieťovej vrstvy</vt:lpstr>
      <vt:lpstr>Budúcnosť IP – IPv6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Guide for Creating Powerpoint Presentations</dc:subject>
  <dc:creator>Peter Palúch</dc:creator>
  <cp:keywords/>
  <dc:description/>
  <cp:lastModifiedBy>Peter Palúch</cp:lastModifiedBy>
  <cp:revision>49</cp:revision>
  <cp:lastPrinted>1999-01-27T00:54:54Z</cp:lastPrinted>
  <dcterms:created xsi:type="dcterms:W3CDTF">2012-10-11T05:04:27Z</dcterms:created>
  <dcterms:modified xsi:type="dcterms:W3CDTF">2013-10-11T05:37:47Z</dcterms:modified>
</cp:coreProperties>
</file>