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3"/>
  </p:notesMasterIdLst>
  <p:handoutMasterIdLst>
    <p:handoutMasterId r:id="rId54"/>
  </p:handoutMasterIdLst>
  <p:sldIdLst>
    <p:sldId id="351" r:id="rId2"/>
    <p:sldId id="316" r:id="rId3"/>
    <p:sldId id="258" r:id="rId4"/>
    <p:sldId id="259" r:id="rId5"/>
    <p:sldId id="309" r:id="rId6"/>
    <p:sldId id="310" r:id="rId7"/>
    <p:sldId id="302" r:id="rId8"/>
    <p:sldId id="303" r:id="rId9"/>
    <p:sldId id="311" r:id="rId10"/>
    <p:sldId id="306" r:id="rId11"/>
    <p:sldId id="307" r:id="rId12"/>
    <p:sldId id="308" r:id="rId13"/>
    <p:sldId id="263" r:id="rId14"/>
    <p:sldId id="264" r:id="rId15"/>
    <p:sldId id="312" r:id="rId16"/>
    <p:sldId id="265" r:id="rId17"/>
    <p:sldId id="313" r:id="rId18"/>
    <p:sldId id="275" r:id="rId19"/>
    <p:sldId id="315" r:id="rId20"/>
    <p:sldId id="317" r:id="rId21"/>
    <p:sldId id="320" r:id="rId22"/>
    <p:sldId id="321" r:id="rId23"/>
    <p:sldId id="322" r:id="rId24"/>
    <p:sldId id="323" r:id="rId25"/>
    <p:sldId id="277" r:id="rId26"/>
    <p:sldId id="325" r:id="rId27"/>
    <p:sldId id="326" r:id="rId28"/>
    <p:sldId id="327" r:id="rId29"/>
    <p:sldId id="329" r:id="rId30"/>
    <p:sldId id="347" r:id="rId31"/>
    <p:sldId id="330" r:id="rId32"/>
    <p:sldId id="331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8" r:id="rId42"/>
    <p:sldId id="341" r:id="rId43"/>
    <p:sldId id="342" r:id="rId44"/>
    <p:sldId id="343" r:id="rId45"/>
    <p:sldId id="346" r:id="rId46"/>
    <p:sldId id="349" r:id="rId47"/>
    <p:sldId id="292" r:id="rId48"/>
    <p:sldId id="296" r:id="rId49"/>
    <p:sldId id="297" r:id="rId50"/>
    <p:sldId id="352" r:id="rId51"/>
    <p:sldId id="350" r:id="rId5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98604" autoAdjust="0"/>
  </p:normalViewPr>
  <p:slideViewPr>
    <p:cSldViewPr>
      <p:cViewPr varScale="1">
        <p:scale>
          <a:sx n="88" d="100"/>
          <a:sy n="88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B9914879-7CD7-49D8-AED9-6384B1617D55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9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EE506BF9-A4FC-449F-A1EF-7040C9E2A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8B341-E727-4920-AEF6-2235AB33AA21}" type="slidenum">
              <a:rPr lang="en-US"/>
              <a:pPr/>
              <a:t>14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8B341-E727-4920-AEF6-2235AB33AA21}" type="slidenum">
              <a:rPr lang="en-US"/>
              <a:pPr/>
              <a:t>15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172B9-E69C-4AED-945D-FD962C7DAD93}" type="slidenum">
              <a:rPr lang="en-US"/>
              <a:pPr/>
              <a:t>16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9E753-1453-4F07-9A8F-79CEBBE6B8A2}" type="slidenum">
              <a:rPr lang="en-US"/>
              <a:pPr/>
              <a:t>22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EA2BE-EB3F-4B08-AC7F-E9F460610771}" type="slidenum">
              <a:rPr lang="en-US"/>
              <a:pPr/>
              <a:t>25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9BD00-273D-425F-B126-661424E961E1}" type="slidenum">
              <a:rPr lang="sk-SK"/>
              <a:pPr/>
              <a:t>26</a:t>
            </a:fld>
            <a:endParaRPr lang="sk-SK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B1F7E-2D2A-4DAC-8860-829072F3A9C2}" type="slidenum">
              <a:rPr lang="sk-SK"/>
              <a:pPr/>
              <a:t>27</a:t>
            </a:fld>
            <a:endParaRPr lang="sk-SK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13516-B976-44AB-ABFF-C26D1922B34E}" type="slidenum">
              <a:rPr lang="sk-SK"/>
              <a:pPr/>
              <a:t>28</a:t>
            </a:fld>
            <a:endParaRPr lang="sk-SK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4E837-4467-469B-96B0-1E8DC4E1CFD7}" type="slidenum">
              <a:rPr lang="sk-SK"/>
              <a:pPr/>
              <a:t>29</a:t>
            </a:fld>
            <a:endParaRPr lang="sk-SK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2049C-34B7-467D-8A1D-CA79B9B4D352}" type="slidenum">
              <a:rPr lang="en-US"/>
              <a:pPr/>
              <a:t>3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F4ADD-AFE3-450C-A7D0-01B713BCC0B6}" type="slidenum">
              <a:rPr lang="sk-SK"/>
              <a:pPr/>
              <a:t>31</a:t>
            </a:fld>
            <a:endParaRPr lang="sk-SK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ABDC1-D67F-4548-AD86-142A27682751}" type="slidenum">
              <a:rPr lang="sk-SK"/>
              <a:pPr/>
              <a:t>32</a:t>
            </a:fld>
            <a:endParaRPr lang="sk-SK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2899-D09B-4B82-BBD1-B4CAB258E919}" type="slidenum">
              <a:rPr lang="sk-SK"/>
              <a:pPr/>
              <a:t>33</a:t>
            </a:fld>
            <a:endParaRPr lang="sk-SK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C795F-64D9-45E1-87AC-824C40C851B2}" type="slidenum">
              <a:rPr lang="sk-SK"/>
              <a:pPr/>
              <a:t>34</a:t>
            </a:fld>
            <a:endParaRPr lang="sk-SK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A094-DE9D-443A-AA60-17D177A80C36}" type="slidenum">
              <a:rPr lang="sk-SK"/>
              <a:pPr/>
              <a:t>35</a:t>
            </a:fld>
            <a:endParaRPr lang="sk-SK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DE28C-3032-4085-8588-F4DD32079259}" type="slidenum">
              <a:rPr lang="en-US"/>
              <a:pPr/>
              <a:t>41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199EC-B7C6-4929-A853-4DF44C3CE6FB}" type="slidenum">
              <a:rPr lang="sk-SK"/>
              <a:pPr/>
              <a:t>42</a:t>
            </a:fld>
            <a:endParaRPr lang="sk-SK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A7C97-35B9-497E-BD3C-5F1E9B99ED5E}" type="slidenum">
              <a:rPr lang="sk-SK"/>
              <a:pPr/>
              <a:t>43</a:t>
            </a:fld>
            <a:endParaRPr lang="sk-SK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AD6C7-E6E5-4C1B-9A44-1F861F518730}" type="slidenum">
              <a:rPr lang="en-US"/>
              <a:pPr/>
              <a:t>46</a:t>
            </a:fld>
            <a:endParaRPr lang="en-US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01FF0-4791-4948-8C51-227453619367}" type="slidenum">
              <a:rPr lang="en-US"/>
              <a:pPr/>
              <a:t>47</a:t>
            </a:fld>
            <a:endParaRPr 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A5F60-9687-41DF-9FB4-9EAFC8F14674}" type="slidenum">
              <a:rPr lang="en-US"/>
              <a:pPr/>
              <a:t>4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B64A6-6361-42BF-87F5-5026795F9207}" type="slidenum">
              <a:rPr lang="en-US"/>
              <a:pPr/>
              <a:t>48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A382D-2F37-43C1-A92F-F0B7DF9FCE05}" type="slidenum">
              <a:rPr lang="en-US"/>
              <a:pPr/>
              <a:t>49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3311F-973F-4FA4-9ABC-B6E67C9D9410}" type="slidenum">
              <a:rPr lang="en-US"/>
              <a:pPr/>
              <a:t>5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B07A3-C096-4618-9896-0347379DB06A}" type="slidenum">
              <a:rPr lang="en-US"/>
              <a:pPr/>
              <a:t>6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728D7-90E4-4058-902A-01DFD31DF6C0}" type="slidenum">
              <a:rPr lang="sk-SK"/>
              <a:pPr/>
              <a:t>7</a:t>
            </a:fld>
            <a:endParaRPr lang="sk-SK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101FC-B9ED-4D48-8250-8FEA7138C3CC}" type="slidenum">
              <a:rPr lang="sk-SK"/>
              <a:pPr/>
              <a:t>8</a:t>
            </a:fld>
            <a:endParaRPr lang="sk-SK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17860-09FD-4484-9A15-68890C520F08}" type="slidenum">
              <a:rPr lang="en-US"/>
              <a:pPr/>
              <a:t>9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BDD9F-52E3-4D1A-AFBA-36E8B34D7DFB}" type="slidenum">
              <a:rPr lang="en-US"/>
              <a:pPr/>
              <a:t>13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26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www.netevents.tv/output/meftv/docuplayer.aspx?docid=2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regauth/oui/index.s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ndards.ieee.org/regauth/ethertype/index.s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Linková vrstva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Technológia Ethernet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  <a:r>
              <a:rPr lang="sk-SK" sz="1800" dirty="0">
                <a:solidFill>
                  <a:schemeClr val="tx1"/>
                </a:solidFill>
              </a:rPr>
              <a:t>, CCIP, </a:t>
            </a:r>
            <a:r>
              <a:rPr lang="sk-SK" sz="1800" dirty="0" smtClean="0">
                <a:solidFill>
                  <a:schemeClr val="tx1"/>
                </a:solidFill>
              </a:rPr>
              <a:t>CCAI</a:t>
            </a:r>
            <a:r>
              <a:rPr lang="sk-SK" sz="1800" dirty="0">
                <a:solidFill>
                  <a:schemeClr val="tx1"/>
                </a:solidFill>
              </a:rPr>
              <a:t/>
            </a:r>
            <a:br>
              <a:rPr lang="sk-SK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Cisco </a:t>
            </a:r>
            <a:r>
              <a:rPr lang="en-US" sz="1800" dirty="0">
                <a:solidFill>
                  <a:schemeClr val="tx1"/>
                </a:solidFill>
              </a:rPr>
              <a:t>Designated VIP 2011,2012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3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Adresovanie uzlov na technológii</a:t>
            </a:r>
            <a:br>
              <a:rPr lang="sk-SK" dirty="0" smtClean="0"/>
            </a:br>
            <a:r>
              <a:rPr lang="sk-SK" dirty="0" smtClean="0"/>
              <a:t>bod-bod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Bod-bod technológie majú problém s adresovaním implicitne vyriešený</a:t>
            </a:r>
          </a:p>
          <a:p>
            <a:pPr lvl="1"/>
            <a:r>
              <a:rPr lang="sk-SK" dirty="0" smtClean="0"/>
              <a:t>Odoslaný rámec bude prijatý (jediným) proťajším uzlom</a:t>
            </a:r>
          </a:p>
          <a:p>
            <a:pPr lvl="1"/>
            <a:r>
              <a:rPr lang="sk-SK" dirty="0" smtClean="0"/>
              <a:t>Nie je rozdiel medzi unicastom, multicastom a broadcastom</a:t>
            </a:r>
          </a:p>
          <a:p>
            <a:pPr lvl="1"/>
            <a:r>
              <a:rPr lang="sk-SK" dirty="0" smtClean="0"/>
              <a:t>Adresové pole v rámcoch týchto technológií buď úplne chýba, alebo je nastavené na konštantnú hodnotu</a:t>
            </a:r>
          </a:p>
          <a:p>
            <a:r>
              <a:rPr lang="sk-SK" dirty="0" smtClean="0"/>
              <a:t>Typické bod-bod technológie</a:t>
            </a:r>
          </a:p>
          <a:p>
            <a:pPr lvl="1"/>
            <a:r>
              <a:rPr lang="sk-SK" dirty="0" smtClean="0"/>
              <a:t>Serial Line IP (SLIP)</a:t>
            </a:r>
          </a:p>
          <a:p>
            <a:pPr lvl="1"/>
            <a:r>
              <a:rPr lang="sk-SK" dirty="0" smtClean="0"/>
              <a:t>Point to Point Protocol (PPP)</a:t>
            </a:r>
          </a:p>
          <a:p>
            <a:pPr lvl="1"/>
            <a:r>
              <a:rPr lang="sk-SK" dirty="0" smtClean="0"/>
              <a:t>High-level Data Link Control (HDLC)</a:t>
            </a:r>
          </a:p>
          <a:p>
            <a:pPr lvl="2"/>
            <a:r>
              <a:rPr lang="sk-SK" dirty="0" smtClean="0"/>
              <a:t>Umožňuje aj viacnásobný prístup, avšak táto jeho schopnosť sa dnes takmer vôbec nevyužíva</a:t>
            </a:r>
            <a:endParaRPr lang="sk-SK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101894"/>
              </p:ext>
            </p:extLst>
          </p:nvPr>
        </p:nvGraphicFramePr>
        <p:xfrm>
          <a:off x="6660232" y="3140968"/>
          <a:ext cx="13824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0232" y="3140968"/>
                        <a:ext cx="13824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77575"/>
              </p:ext>
            </p:extLst>
          </p:nvPr>
        </p:nvGraphicFramePr>
        <p:xfrm>
          <a:off x="6660232" y="4293096"/>
          <a:ext cx="13824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Package" showAsIcon="1" r:id="rId5" imgW="914400" imgH="714240" progId="Package">
                  <p:embed/>
                </p:oleObj>
              </mc:Choice>
              <mc:Fallback>
                <p:oleObj name="Package" showAsIcon="1" r:id="rId5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0232" y="4293096"/>
                        <a:ext cx="13824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0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Adresovanie uzlov na technológiách s viacnásobným prístupom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96944" cy="57150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Pri viacnásobnom prístupe je nutné, aby rámec niesol informáciu, kam má byť doručený</a:t>
            </a:r>
          </a:p>
          <a:p>
            <a:r>
              <a:rPr lang="sk-SK" dirty="0" smtClean="0"/>
              <a:t>Sú zaužívané dva prístupy</a:t>
            </a:r>
          </a:p>
          <a:p>
            <a:pPr lvl="1"/>
            <a:r>
              <a:rPr lang="sk-SK" dirty="0" smtClean="0"/>
              <a:t>Identifikácia logického prepoja nad fyzickým médiom</a:t>
            </a:r>
          </a:p>
          <a:p>
            <a:pPr lvl="1"/>
            <a:r>
              <a:rPr lang="sk-SK" dirty="0" smtClean="0"/>
              <a:t>Unikátna identifikácia odosielateľa a príjemcu</a:t>
            </a:r>
          </a:p>
          <a:p>
            <a:r>
              <a:rPr lang="sk-SK" dirty="0" smtClean="0"/>
              <a:t>Identifikáciu logického prepoja používajú najmä technológie </a:t>
            </a:r>
            <a:r>
              <a:rPr lang="sk-SK" dirty="0" smtClean="0"/>
              <a:t>s virtuálnymi </a:t>
            </a:r>
            <a:r>
              <a:rPr lang="sk-SK" dirty="0" smtClean="0"/>
              <a:t>okruhmi</a:t>
            </a:r>
          </a:p>
          <a:p>
            <a:pPr lvl="1"/>
            <a:r>
              <a:rPr lang="sk-SK" dirty="0" smtClean="0"/>
              <a:t>Logický prepoj predstavuje virtuálny „drôt“ medzi dvojicou uzlov</a:t>
            </a:r>
          </a:p>
          <a:p>
            <a:pPr lvl="1"/>
            <a:r>
              <a:rPr lang="sk-SK" dirty="0" smtClean="0"/>
              <a:t>Každá dvojica zariadení, ktorá môže bezprostredne medzi sebou komunikovať, má medzi sebou svoj vlastný vyhradený logický prepoj</a:t>
            </a:r>
          </a:p>
          <a:p>
            <a:pPr lvl="1"/>
            <a:r>
              <a:rPr lang="sk-SK" dirty="0" smtClean="0"/>
              <a:t>Rámec </a:t>
            </a:r>
            <a:r>
              <a:rPr lang="sk-SK" dirty="0" smtClean="0"/>
              <a:t>nesie informáciu, do ktorého logického prepoja patrí</a:t>
            </a:r>
          </a:p>
          <a:p>
            <a:pPr lvl="1"/>
            <a:r>
              <a:rPr lang="sk-SK" dirty="0" smtClean="0"/>
              <a:t>Nepoužíva sa „zdrojový“ a „cieľový“ logický prepoj, ale jednoducho iba „prepoj“ – adresové pole je len jedno</a:t>
            </a:r>
          </a:p>
          <a:p>
            <a:pPr lvl="1"/>
            <a:r>
              <a:rPr lang="sk-SK" dirty="0" smtClean="0"/>
              <a:t>ATM – údaj Virtual Path ID/Virtual Circuit ID</a:t>
            </a:r>
          </a:p>
          <a:p>
            <a:pPr lvl="1"/>
            <a:r>
              <a:rPr lang="sk-SK" dirty="0" smtClean="0"/>
              <a:t>Frame Relay – údaj Data Link Connection ID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19323"/>
              </p:ext>
            </p:extLst>
          </p:nvPr>
        </p:nvGraphicFramePr>
        <p:xfrm>
          <a:off x="7380312" y="5733255"/>
          <a:ext cx="13824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312" y="5733255"/>
                        <a:ext cx="13824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8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Adresovanie uzlov na technológiách s viacnásobným prístupom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Unikátna identifikácia odosielateľa a príjemcu je najbežnejší spôsob adresovania rámcov</a:t>
            </a:r>
          </a:p>
          <a:p>
            <a:pPr lvl="1"/>
            <a:r>
              <a:rPr lang="sk-SK" dirty="0" smtClean="0"/>
              <a:t>Odosielateľ i príjemca sú v rámci identifikovaní v samostatných adresových poliach</a:t>
            </a:r>
          </a:p>
          <a:p>
            <a:pPr lvl="1"/>
            <a:r>
              <a:rPr lang="sk-SK" dirty="0" smtClean="0"/>
              <a:t>Ak je príjemcom skupina uzlov, používajú sa dohodnuté vyhradené adresy, počet adresových polí sa nemení</a:t>
            </a:r>
          </a:p>
          <a:p>
            <a:r>
              <a:rPr lang="sk-SK" dirty="0" smtClean="0"/>
              <a:t>Doručovanie rámcov sa môže diať v závislosti od technológie rôzne</a:t>
            </a:r>
          </a:p>
          <a:p>
            <a:pPr lvl="1"/>
            <a:r>
              <a:rPr lang="sk-SK" dirty="0" smtClean="0"/>
              <a:t>Buď sa rámec doručí všetkým uzlom na spoločnom médiu a spracuje ho len jeho skutočný adresát</a:t>
            </a:r>
          </a:p>
          <a:p>
            <a:pPr lvl="1"/>
            <a:r>
              <a:rPr lang="sk-SK" dirty="0" smtClean="0"/>
              <a:t>Alebo už samotná linková technológia doručuje rámce len patričným adresátom, nie všetkým uzlom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05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8"/>
          <a:stretch/>
        </p:blipFill>
        <p:spPr bwMode="auto">
          <a:xfrm>
            <a:off x="3203848" y="3282583"/>
            <a:ext cx="5940152" cy="357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 pre riadenie prístupu k médiu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900" dirty="0" smtClean="0"/>
              <a:t>Ďalšou z úloh linkovej vrstvy je stanoviť, akým spôsobom budú viaceré uzly, ktoré potrebujú odoslať dáta, používať spoločné komunikačné médium – je potrebné </a:t>
            </a:r>
            <a:r>
              <a:rPr lang="sk-SK" sz="1900" b="1" dirty="0" smtClean="0">
                <a:solidFill>
                  <a:schemeClr val="accent2"/>
                </a:solidFill>
              </a:rPr>
              <a:t>riadiť prístup k médiu</a:t>
            </a:r>
            <a:r>
              <a:rPr lang="sk-SK" sz="1900" dirty="0" smtClean="0"/>
              <a:t>, aby nedochádzalo ku kolíziám, alebo aspoň aby bolo možné zotaviť sa z nich</a:t>
            </a:r>
            <a:endParaRPr lang="en-US" sz="1900" dirty="0"/>
          </a:p>
          <a:p>
            <a:r>
              <a:rPr lang="sk-SK" sz="1900" dirty="0" smtClean="0"/>
              <a:t>Pojmom </a:t>
            </a:r>
            <a:r>
              <a:rPr lang="sk-SK" sz="1900" b="1" dirty="0" smtClean="0">
                <a:solidFill>
                  <a:schemeClr val="accent2"/>
                </a:solidFill>
              </a:rPr>
              <a:t>kolízia</a:t>
            </a:r>
            <a:r>
              <a:rPr lang="sk-SK" sz="1900" dirty="0" smtClean="0"/>
              <a:t> sa označuje neželaný stav, keď viaceré stanice vysielajú naraz v tom istom čase a nie je rozumieť ani jednej z nich</a:t>
            </a:r>
          </a:p>
          <a:p>
            <a:r>
              <a:rPr lang="sk-SK" sz="1900" dirty="0" smtClean="0"/>
              <a:t>Kolízia môže spôsobiť</a:t>
            </a:r>
            <a:br>
              <a:rPr lang="sk-SK" sz="1900" dirty="0" smtClean="0"/>
            </a:br>
            <a:r>
              <a:rPr lang="sk-SK" sz="1900" dirty="0" smtClean="0"/>
              <a:t>nenávratné zničenie</a:t>
            </a:r>
            <a:r>
              <a:rPr lang="sk-SK" sz="1900" dirty="0"/>
              <a:t/>
            </a:r>
            <a:br>
              <a:rPr lang="sk-SK" sz="1900" dirty="0"/>
            </a:br>
            <a:r>
              <a:rPr lang="sk-SK" sz="1900" dirty="0" smtClean="0"/>
              <a:t>prenášaných rámcov</a:t>
            </a:r>
          </a:p>
          <a:p>
            <a:r>
              <a:rPr lang="sk-SK" sz="1900" dirty="0" smtClean="0"/>
              <a:t>Priestor siete, v ktorom</a:t>
            </a:r>
            <a:br>
              <a:rPr lang="sk-SK" sz="1900" dirty="0" smtClean="0"/>
            </a:br>
            <a:r>
              <a:rPr lang="sk-SK" sz="1900" dirty="0" smtClean="0"/>
              <a:t>môže dôjsť ku kolízii,</a:t>
            </a:r>
            <a:br>
              <a:rPr lang="sk-SK" sz="1900" dirty="0" smtClean="0"/>
            </a:br>
            <a:r>
              <a:rPr lang="sk-SK" sz="1900" dirty="0" smtClean="0"/>
              <a:t>sa nazýva </a:t>
            </a:r>
            <a:r>
              <a:rPr lang="sk-SK" sz="1900" b="1" dirty="0" smtClean="0">
                <a:solidFill>
                  <a:schemeClr val="accent2"/>
                </a:solidFill>
              </a:rPr>
              <a:t>kolízna doména</a:t>
            </a:r>
          </a:p>
          <a:p>
            <a:r>
              <a:rPr lang="sk-SK" sz="1900" dirty="0" smtClean="0"/>
              <a:t>V priestore kolíznej</a:t>
            </a:r>
            <a:br>
              <a:rPr lang="sk-SK" sz="1900" dirty="0" smtClean="0"/>
            </a:br>
            <a:r>
              <a:rPr lang="sk-SK" sz="1900" dirty="0" smtClean="0"/>
              <a:t>domény smie v danom</a:t>
            </a:r>
            <a:r>
              <a:rPr lang="sk-SK" sz="1900" dirty="0"/>
              <a:t/>
            </a:r>
            <a:br>
              <a:rPr lang="sk-SK" sz="1900" dirty="0"/>
            </a:br>
            <a:r>
              <a:rPr lang="sk-SK" sz="1900" dirty="0" smtClean="0"/>
              <a:t>momente vysielať</a:t>
            </a:r>
            <a:br>
              <a:rPr lang="sk-SK" sz="1900" dirty="0" smtClean="0"/>
            </a:br>
            <a:r>
              <a:rPr lang="sk-SK" sz="1900" dirty="0" smtClean="0"/>
              <a:t>najviac jedna stanica</a:t>
            </a:r>
          </a:p>
        </p:txBody>
      </p:sp>
    </p:spTree>
    <p:extLst>
      <p:ext uri="{BB962C8B-B14F-4D97-AF65-F5344CB8AC3E}">
        <p14:creationId xmlns:p14="http://schemas.microsoft.com/office/powerpoint/2010/main" val="29923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7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99" y="3618000"/>
            <a:ext cx="5249501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Deterministické prístupové metódy</a:t>
            </a:r>
            <a:endParaRPr lang="en-US" dirty="0"/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</a:t>
            </a:r>
            <a:r>
              <a:rPr lang="sk-SK" sz="2000" b="1" dirty="0" smtClean="0">
                <a:solidFill>
                  <a:schemeClr val="accent2"/>
                </a:solidFill>
              </a:rPr>
              <a:t>riadenom</a:t>
            </a:r>
            <a:r>
              <a:rPr lang="sk-SK" sz="2000" dirty="0" smtClean="0"/>
              <a:t> (tzv. </a:t>
            </a:r>
            <a:r>
              <a:rPr lang="sk-SK" sz="2000" b="1" dirty="0" smtClean="0">
                <a:solidFill>
                  <a:schemeClr val="accent2"/>
                </a:solidFill>
              </a:rPr>
              <a:t>deterministickom</a:t>
            </a:r>
            <a:r>
              <a:rPr lang="sk-SK" sz="2000" dirty="0" smtClean="0"/>
              <a:t>) prístupe k médiu linková technológia stanovuje striktný mechanizmus, akým stanica s istotou vie, kedy môže vysielať bez rizika spôsobenia kolízie</a:t>
            </a:r>
          </a:p>
          <a:p>
            <a:pPr lvl="1"/>
            <a:r>
              <a:rPr lang="sk-SK" sz="1800" dirty="0" smtClean="0"/>
              <a:t>Veľmi obľúbenou deterministickou metódou je tzv. token passing: stanice si v stanovenom poradí odovzdávajú špeciálnu správu, ktorá oprávňuje jej držiteľa (stanicu) odoslať istý objem dát</a:t>
            </a:r>
          </a:p>
          <a:p>
            <a:pPr lvl="1"/>
            <a:r>
              <a:rPr lang="sk-SK" sz="1800" dirty="0" smtClean="0"/>
              <a:t>Mechanizmus garantuje, že v jednotlivých kolíznych doménach vysiela najviac jedna stanica</a:t>
            </a:r>
          </a:p>
          <a:p>
            <a:r>
              <a:rPr lang="sk-SK" sz="2000" dirty="0" smtClean="0"/>
              <a:t>Deterministické metódy</a:t>
            </a:r>
            <a:br>
              <a:rPr lang="sk-SK" sz="2000" dirty="0" smtClean="0"/>
            </a:br>
            <a:r>
              <a:rPr lang="sk-SK" sz="2000" dirty="0" smtClean="0"/>
              <a:t>riadenia prístupu síce</a:t>
            </a:r>
            <a:br>
              <a:rPr lang="sk-SK" sz="2000" dirty="0" smtClean="0"/>
            </a:br>
            <a:r>
              <a:rPr lang="sk-SK" sz="2000" dirty="0" smtClean="0"/>
              <a:t>predchádzajú vzniku kolízií,</a:t>
            </a:r>
            <a:br>
              <a:rPr lang="sk-SK" sz="2000" dirty="0" smtClean="0"/>
            </a:br>
            <a:r>
              <a:rPr lang="sk-SK" sz="2000" dirty="0" smtClean="0"/>
              <a:t>avšak sú pomerne zložité</a:t>
            </a:r>
            <a:br>
              <a:rPr lang="sk-SK" sz="2000" dirty="0" smtClean="0"/>
            </a:br>
            <a:r>
              <a:rPr lang="sk-SK" sz="2000" dirty="0" smtClean="0"/>
              <a:t>a vnášajú veľkú réžiu</a:t>
            </a:r>
          </a:p>
        </p:txBody>
      </p:sp>
    </p:spTree>
    <p:extLst>
      <p:ext uri="{BB962C8B-B14F-4D97-AF65-F5344CB8AC3E}">
        <p14:creationId xmlns:p14="http://schemas.microsoft.com/office/powerpoint/2010/main" val="36441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7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70" y="3618000"/>
            <a:ext cx="518623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Stochastické prístupové metódy</a:t>
            </a:r>
            <a:endParaRPr lang="en-US" dirty="0"/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</a:t>
            </a:r>
            <a:r>
              <a:rPr lang="sk-SK" sz="2000" b="1" dirty="0" smtClean="0">
                <a:solidFill>
                  <a:schemeClr val="accent2"/>
                </a:solidFill>
              </a:rPr>
              <a:t>náhodnom</a:t>
            </a:r>
            <a:r>
              <a:rPr lang="sk-SK" sz="2000" dirty="0" smtClean="0"/>
              <a:t> (tzv. </a:t>
            </a:r>
            <a:r>
              <a:rPr lang="sk-SK" sz="2000" b="1" dirty="0" smtClean="0">
                <a:solidFill>
                  <a:schemeClr val="accent2"/>
                </a:solidFill>
              </a:rPr>
              <a:t>stochastickom</a:t>
            </a:r>
            <a:r>
              <a:rPr lang="sk-SK" sz="2000" dirty="0" smtClean="0"/>
              <a:t>) prístupe k médiu stanice môžu vysielať vždy, keď sa im zdá, že nevysiela nikto iný</a:t>
            </a:r>
          </a:p>
          <a:p>
            <a:pPr lvl="1"/>
            <a:r>
              <a:rPr lang="sk-SK" sz="1800" dirty="0" smtClean="0"/>
              <a:t>Niekedy tento predpoklad vyjde, inokedy zlyhá</a:t>
            </a:r>
          </a:p>
          <a:p>
            <a:pPr lvl="1"/>
            <a:r>
              <a:rPr lang="sk-SK" sz="1800" dirty="0" smtClean="0"/>
              <a:t>Kolízie teda v priestoroch kolíznej domény vznikať budú, linková technológia im nedokáže s určitosťou predísť</a:t>
            </a:r>
          </a:p>
          <a:p>
            <a:pPr lvl="1"/>
            <a:r>
              <a:rPr lang="sk-SK" sz="1800" dirty="0" smtClean="0"/>
              <a:t>Stochastické prístupové metódy sa len snažia znížiť pravdepodobnosť vzniku kolízie a zároveň stanovujú mechanizmus, ako prípadnú kolíziu zistiť (detegovať) a zotaviť sa z nej</a:t>
            </a:r>
          </a:p>
          <a:p>
            <a:r>
              <a:rPr lang="sk-SK" sz="2000" dirty="0" smtClean="0"/>
              <a:t>Metódy s náhodným prístupom</a:t>
            </a:r>
            <a:br>
              <a:rPr lang="sk-SK" sz="2000" dirty="0" smtClean="0"/>
            </a:br>
            <a:r>
              <a:rPr lang="sk-SK" sz="2000" dirty="0" smtClean="0"/>
              <a:t>sú jednoduchšie, avšak</a:t>
            </a:r>
            <a:br>
              <a:rPr lang="sk-SK" sz="2000" dirty="0" smtClean="0"/>
            </a:br>
            <a:r>
              <a:rPr lang="sk-SK" sz="2000" dirty="0" smtClean="0"/>
              <a:t>pri veľkom počte uzlov</a:t>
            </a:r>
            <a:br>
              <a:rPr lang="sk-SK" sz="2000" dirty="0" smtClean="0"/>
            </a:br>
            <a:r>
              <a:rPr lang="sk-SK" sz="2000" dirty="0" smtClean="0"/>
              <a:t>v kolíznej doméne výrazne</a:t>
            </a:r>
            <a:br>
              <a:rPr lang="sk-SK" sz="2000" dirty="0" smtClean="0"/>
            </a:br>
            <a:r>
              <a:rPr lang="sk-SK" sz="2000" dirty="0" smtClean="0"/>
              <a:t>klesá prenosový výkon siete</a:t>
            </a:r>
          </a:p>
        </p:txBody>
      </p:sp>
    </p:spTree>
    <p:extLst>
      <p:ext uri="{BB962C8B-B14F-4D97-AF65-F5344CB8AC3E}">
        <p14:creationId xmlns:p14="http://schemas.microsoft.com/office/powerpoint/2010/main" val="27397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949" y="2924944"/>
            <a:ext cx="5864051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Schopnosť obojstrannej komunikácie</a:t>
            </a:r>
            <a:endParaRPr lang="en-US" dirty="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Pojmom „duplex“ sa označuje schopnosť komunikovať obojsmerne</a:t>
            </a:r>
          </a:p>
          <a:p>
            <a:pPr lvl="1"/>
            <a:r>
              <a:rPr lang="sk-SK" sz="1800" dirty="0" smtClean="0">
                <a:solidFill>
                  <a:schemeClr val="accent2"/>
                </a:solidFill>
              </a:rPr>
              <a:t>Half Duplex</a:t>
            </a:r>
            <a:r>
              <a:rPr lang="sk-SK" sz="1800" dirty="0" smtClean="0"/>
              <a:t>: obojsmerná komunikácia je možná, ale nie súčasne. Stanica buď vysiela alebo prijíma dáta, no nie oboje naraz, v tom istom momente</a:t>
            </a:r>
          </a:p>
          <a:p>
            <a:pPr lvl="1"/>
            <a:r>
              <a:rPr lang="sk-SK" sz="1800" dirty="0" smtClean="0">
                <a:solidFill>
                  <a:schemeClr val="accent2"/>
                </a:solidFill>
              </a:rPr>
              <a:t>Full Duplex</a:t>
            </a:r>
            <a:r>
              <a:rPr lang="sk-SK" sz="1800" dirty="0" smtClean="0"/>
              <a:t>: obojsmerná komunikácia je možná kedykoľvek. Stanica môže vysielať i prijímať súčasne</a:t>
            </a:r>
          </a:p>
          <a:p>
            <a:r>
              <a:rPr lang="sk-SK" sz="2000" dirty="0" smtClean="0"/>
              <a:t>Ak je možné komunikovať</a:t>
            </a:r>
            <a:br>
              <a:rPr lang="sk-SK" sz="2000" dirty="0" smtClean="0"/>
            </a:br>
            <a:r>
              <a:rPr lang="sk-SK" sz="2000" dirty="0" smtClean="0"/>
              <a:t>v režime Full Duplex,</a:t>
            </a:r>
            <a:br>
              <a:rPr lang="sk-SK" sz="2000" dirty="0" smtClean="0"/>
            </a:br>
            <a:r>
              <a:rPr lang="sk-SK" sz="2000" dirty="0" smtClean="0"/>
              <a:t>potom kolízie nemôžu nastať</a:t>
            </a:r>
          </a:p>
          <a:p>
            <a:pPr lvl="1"/>
            <a:r>
              <a:rPr lang="sk-SK" sz="1800" dirty="0" smtClean="0"/>
              <a:t>Pri Full Duplex komunikácii</a:t>
            </a:r>
            <a:br>
              <a:rPr lang="sk-SK" sz="1800" dirty="0" smtClean="0"/>
            </a:br>
            <a:r>
              <a:rPr lang="sk-SK" sz="1800" dirty="0" smtClean="0"/>
              <a:t>linková technológia prenáša</a:t>
            </a:r>
            <a:br>
              <a:rPr lang="sk-SK" sz="1800" dirty="0" smtClean="0"/>
            </a:br>
            <a:r>
              <a:rPr lang="sk-SK" sz="1800" dirty="0" smtClean="0"/>
              <a:t>súčasné vysielanie</a:t>
            </a:r>
            <a:br>
              <a:rPr lang="sk-SK" sz="1800" dirty="0" smtClean="0"/>
            </a:br>
            <a:r>
              <a:rPr lang="sk-SK" sz="1800" dirty="0" smtClean="0"/>
              <a:t>dvoch staníc, čo by</a:t>
            </a:r>
            <a:br>
              <a:rPr lang="sk-SK" sz="1800" dirty="0" smtClean="0"/>
            </a:br>
            <a:r>
              <a:rPr lang="sk-SK" sz="1800" dirty="0" smtClean="0"/>
              <a:t>sa v kolíznom prostredí</a:t>
            </a:r>
            <a:br>
              <a:rPr lang="sk-SK" sz="1800" dirty="0" smtClean="0"/>
            </a:br>
            <a:r>
              <a:rPr lang="sk-SK" sz="1800" dirty="0" smtClean="0"/>
              <a:t>automaticky považovalo</a:t>
            </a:r>
            <a:br>
              <a:rPr lang="sk-SK" sz="1800" dirty="0" smtClean="0"/>
            </a:br>
            <a:r>
              <a:rPr lang="sk-SK" sz="1800" dirty="0" smtClean="0"/>
              <a:t>za kolíziu</a:t>
            </a:r>
          </a:p>
        </p:txBody>
      </p:sp>
    </p:spTree>
    <p:extLst>
      <p:ext uri="{BB962C8B-B14F-4D97-AF65-F5344CB8AC3E}">
        <p14:creationId xmlns:p14="http://schemas.microsoft.com/office/powerpoint/2010/main" val="23180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Formát rámcov linkovej vrstvy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Rámce rôznych linkových technológií sa v detailoch môžu líšiť, no ich celkový formát je mnohokrát podobný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Hlavička</a:t>
            </a:r>
            <a:r>
              <a:rPr lang="sk-SK" dirty="0" smtClean="0"/>
              <a:t> rámca obsahuje adresové informácie, identifikuje typ celého rámca, druh dát prenášaných v tele rámca, prípadne dĺžku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Päta</a:t>
            </a:r>
            <a:r>
              <a:rPr lang="sk-SK" dirty="0" smtClean="0"/>
              <a:t> rámca obsahuje najmä kontrolný súčet</a:t>
            </a:r>
          </a:p>
          <a:p>
            <a:pPr lvl="1"/>
            <a:r>
              <a:rPr lang="sk-SK" dirty="0" smtClean="0"/>
              <a:t>Hlavička i päta môžu obsahovať aj technologické pole, ktoré identifikuje začiatok a koniec rámca pre potreby sieťového rozhrania. Toto pole sa nazýva rôzne: Preamble, Start-of-Frame Delimiter, Flag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0" t="33413" r="7108" b="39404"/>
          <a:stretch/>
        </p:blipFill>
        <p:spPr bwMode="auto">
          <a:xfrm>
            <a:off x="683568" y="4365104"/>
            <a:ext cx="8042313" cy="233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6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 formátov rámcov linkovej vrstvy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Rámec LAN technológie Ethernet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Rámec WAN technológie Point to Point Protocol </a:t>
            </a:r>
            <a:endParaRPr lang="sk-S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1077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7112"/>
            <a:ext cx="9144000" cy="12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1089025"/>
            <a:ext cx="3918272" cy="83820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Technológia Ethernet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781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1089025"/>
            <a:ext cx="3551237" cy="83820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Linková </a:t>
            </a:r>
            <a:r>
              <a:rPr lang="sk-SK" sz="2800" dirty="0" smtClean="0">
                <a:solidFill>
                  <a:schemeClr val="bg1"/>
                </a:solidFill>
              </a:rPr>
              <a:t>vrstva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781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krátky pohľad do histórie</a:t>
            </a:r>
            <a:endParaRPr lang="en-US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Počiatky Ethernetu</a:t>
            </a:r>
            <a:r>
              <a:rPr lang="sk-SK" dirty="0" smtClean="0"/>
              <a:t> ako LAN technológie siahajú do roku 1972, kľúčové osoby boli Robert Metcalfe a David Boggs</a:t>
            </a:r>
          </a:p>
          <a:p>
            <a:pPr lvl="1"/>
            <a:r>
              <a:rPr lang="sk-SK" dirty="0" smtClean="0"/>
              <a:t>Xerox, Palo Alto, 2.94 Mbps, experimentálny variant</a:t>
            </a:r>
          </a:p>
          <a:p>
            <a:pPr lvl="1"/>
            <a:r>
              <a:rPr lang="sk-SK" dirty="0" smtClean="0"/>
              <a:t>DIX (Digital, Intel, Xerox): r. 1980, 10 Mbps, tzv. Blue Book</a:t>
            </a:r>
          </a:p>
          <a:p>
            <a:pPr lvl="1"/>
            <a:r>
              <a:rPr lang="sk-SK" dirty="0" smtClean="0"/>
              <a:t>IEEE 802.3: r. 1982, 10 Mbps, upravený formát rámca, avšak umožnená spätná kompatibilita</a:t>
            </a:r>
          </a:p>
          <a:p>
            <a:r>
              <a:rPr lang="sk-SK" dirty="0" smtClean="0"/>
              <a:t>Hoci Ethernet mal sériu konkurentov (Token Ring, ARCnet, FDDI, ATM, ...), jeho jednoduchá činnosť a nízka cena rozhodli o úspechu</a:t>
            </a:r>
          </a:p>
        </p:txBody>
      </p:sp>
      <p:pic>
        <p:nvPicPr>
          <p:cNvPr id="4" name="Obrázok 3" descr="metcalfe-ene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4389368"/>
            <a:ext cx="4716017" cy="24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880964"/>
            <a:ext cx="54673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súčasnosť</a:t>
            </a:r>
            <a:endParaRPr lang="en-US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1143000"/>
            <a:ext cx="3960440" cy="541020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V súčasnosti je Ethernet prakticky jedinou používanou LAN technológiou</a:t>
            </a:r>
          </a:p>
          <a:p>
            <a:pPr lvl="1"/>
            <a:r>
              <a:rPr lang="sk-SK" dirty="0" smtClean="0"/>
              <a:t>Za celý čas existencie Ethernetu nedošlo k zásadným zmenám vo formáte rámca či základnom princípe</a:t>
            </a:r>
          </a:p>
          <a:p>
            <a:r>
              <a:rPr lang="sk-SK" dirty="0" smtClean="0"/>
              <a:t>Rýchlosti: 10M, 100M, 1G, 10G, 40G, 100G</a:t>
            </a:r>
          </a:p>
          <a:p>
            <a:r>
              <a:rPr lang="sk-SK" dirty="0" smtClean="0"/>
              <a:t>Médiá</a:t>
            </a:r>
          </a:p>
          <a:p>
            <a:pPr lvl="1"/>
            <a:r>
              <a:rPr lang="sk-SK" dirty="0" smtClean="0"/>
              <a:t>Metalické: twisted pair, twinax</a:t>
            </a:r>
          </a:p>
          <a:p>
            <a:pPr lvl="1"/>
            <a:r>
              <a:rPr lang="sk-SK" dirty="0" smtClean="0"/>
              <a:t>Optické: viac- a jednovidové vlákna</a:t>
            </a:r>
          </a:p>
          <a:p>
            <a:pPr lvl="1"/>
            <a:r>
              <a:rPr lang="sk-SK" dirty="0" smtClean="0"/>
              <a:t>Bezdrôtové varianty</a:t>
            </a:r>
          </a:p>
          <a:p>
            <a:r>
              <a:rPr lang="sk-SK" dirty="0" smtClean="0"/>
              <a:t>Popularita Ethernetu ho</a:t>
            </a:r>
            <a:br>
              <a:rPr lang="sk-SK" dirty="0" smtClean="0"/>
            </a:br>
            <a:r>
              <a:rPr lang="sk-SK" dirty="0" smtClean="0"/>
              <a:t>posúva i do ďalších aplikácií</a:t>
            </a:r>
          </a:p>
          <a:p>
            <a:pPr lvl="1"/>
            <a:r>
              <a:rPr lang="sk-SK" dirty="0" smtClean="0"/>
              <a:t>Úložiskové siete (SAN)</a:t>
            </a:r>
          </a:p>
          <a:p>
            <a:pPr lvl="1"/>
            <a:r>
              <a:rPr lang="sk-SK" dirty="0" smtClean="0"/>
              <a:t>Rozľahlé siete (MAN, WAN)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Štandardy technológie Ethernet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 štandardizáciu technológie Ethernet sa v súčasnosti stará inštitút IEEE, ktorý špecifikuje detaily fyzickej i linkovej vrstvy tejto technológie</a:t>
            </a:r>
          </a:p>
          <a:p>
            <a:r>
              <a:rPr lang="sk-SK" dirty="0" smtClean="0"/>
              <a:t>Najdôležitejšie ethernetové štandardy:</a:t>
            </a:r>
          </a:p>
          <a:p>
            <a:pPr lvl="1"/>
            <a:r>
              <a:rPr lang="sk-SK" dirty="0"/>
              <a:t>IEEE 802.2 – Logical Link </a:t>
            </a:r>
            <a:r>
              <a:rPr lang="sk-SK" dirty="0" smtClean="0"/>
              <a:t>Control</a:t>
            </a:r>
            <a:endParaRPr lang="sk-SK" dirty="0" smtClean="0"/>
          </a:p>
          <a:p>
            <a:pPr lvl="1"/>
            <a:r>
              <a:rPr lang="sk-SK" dirty="0" smtClean="0"/>
              <a:t>IEEE 802.3 – Media Access Control</a:t>
            </a:r>
          </a:p>
        </p:txBody>
      </p:sp>
      <p:pic>
        <p:nvPicPr>
          <p:cNvPr id="129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1"/>
          <a:stretch/>
        </p:blipFill>
        <p:spPr bwMode="auto">
          <a:xfrm>
            <a:off x="3148012" y="3603170"/>
            <a:ext cx="5995988" cy="325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0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802.2 Logical Link Control podvrstva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Medzi úlohy LLC podvrstvy patrí interakcia s L3 protokolmi a službami, zapúzdrovanie a správne označenie L3 PDU v rámcoch</a:t>
            </a:r>
          </a:p>
          <a:p>
            <a:r>
              <a:rPr lang="sk-SK" sz="2000" dirty="0" smtClean="0"/>
              <a:t>LLC zostáva i pri rôznych rýchlostiach a médiách v Ethernete rovnaká</a:t>
            </a:r>
            <a:endParaRPr lang="sk-SK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9" y="2278063"/>
            <a:ext cx="6303963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7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802.3 Media Access Control podvrstva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Medzi úlohy MAC podvrstvy patrí jednak riadenie prístupu k médiu a zotavenie z kolízií, jednak rozoznanie jednotlivých rámcov, adresovanie uzlov a detekcia chýb pri prenose</a:t>
            </a:r>
            <a:endParaRPr lang="sk-SK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2759075"/>
            <a:ext cx="508317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5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2420888"/>
            <a:ext cx="4271963" cy="43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Varianty technológie Ethernet</a:t>
            </a:r>
            <a:endParaRPr 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Pôvodný Ethernet vznikol ako technológia so zbernicovou fyzickou (tzv. hrubý koax) i logickou technológiou</a:t>
            </a:r>
          </a:p>
          <a:p>
            <a:r>
              <a:rPr lang="sk-SK" sz="2000" dirty="0" smtClean="0"/>
              <a:t>Hoci dnešné varianty Ethernetu pracujú na fyzicky veľmi rozdielnych topológiách, logická topológia a základné princípy činnosti zostávajú</a:t>
            </a:r>
          </a:p>
          <a:p>
            <a:r>
              <a:rPr lang="sk-SK" sz="2000" dirty="0" smtClean="0"/>
              <a:t>Najbežnejšie varianty: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10Base5</a:t>
            </a:r>
            <a:r>
              <a:rPr lang="sk-SK" sz="1600" dirty="0" smtClean="0"/>
              <a:t> – hrubý koaxiál, rýchlosť 10Mb.s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500m, fyzická zbernica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10Base2</a:t>
            </a:r>
            <a:r>
              <a:rPr lang="sk-SK" sz="1600" dirty="0" smtClean="0"/>
              <a:t> – tenký koaxiál, rýchlosť 10Mb.s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185m, fyzická zbernica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10BaseT</a:t>
            </a:r>
            <a:r>
              <a:rPr lang="sk-SK" sz="1600" dirty="0" smtClean="0"/>
              <a:t> – TP kábel, rýchlosť 10Mb.s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100m, fyzická hviezda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100BaseTX</a:t>
            </a:r>
            <a:r>
              <a:rPr lang="sk-SK" sz="1600" dirty="0" smtClean="0"/>
              <a:t> – TP kábel, rýchlosť 100Mb.s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100m, fyzická hviezda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1000BaseT</a:t>
            </a:r>
            <a:r>
              <a:rPr lang="sk-SK" sz="1600" dirty="0" smtClean="0"/>
              <a:t> – TP kábel, rýchlosť 1Gb.s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100m, fyzická hviezda</a:t>
            </a:r>
          </a:p>
          <a:p>
            <a:r>
              <a:rPr lang="sk-SK" sz="2000" dirty="0" smtClean="0"/>
              <a:t>Počnúc verziou 10BaseT sa sieť tvorí</a:t>
            </a:r>
            <a:br>
              <a:rPr lang="sk-SK" sz="2000" dirty="0" smtClean="0"/>
            </a:br>
            <a:r>
              <a:rPr lang="sk-SK" sz="2000" dirty="0" smtClean="0"/>
              <a:t>použitím rozbočovačov alebo prepínačov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9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Základný princíp</a:t>
            </a:r>
            <a:endParaRPr lang="sk-SK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Sieťový adaptér každej stanice má výrobcom pridelený vlastný unikátny identifikátor, tzv. MAC adresu – 6-bajtové číslo</a:t>
            </a:r>
          </a:p>
          <a:p>
            <a:pPr lvl="1"/>
            <a:r>
              <a:rPr lang="sk-SK" dirty="0" smtClean="0"/>
              <a:t>Prvé 3 bajty: tzv. Organizationally Unique Identifier (OUI), ktorý jednoznačne identifikuje výrobcu sieťového adaptéra</a:t>
            </a:r>
          </a:p>
          <a:p>
            <a:pPr lvl="2"/>
            <a:r>
              <a:rPr lang="sk-SK" dirty="0" smtClean="0"/>
              <a:t>Každý výrobca sieťových adaptérov má unikátne OUI, ktoré si musí vyžiadať od IEEE</a:t>
            </a:r>
          </a:p>
          <a:p>
            <a:pPr lvl="1"/>
            <a:r>
              <a:rPr lang="sk-SK" dirty="0" smtClean="0"/>
              <a:t>Zvyšné 3 bajty: sériové číslo karty</a:t>
            </a:r>
          </a:p>
          <a:p>
            <a:pPr lvl="1"/>
            <a:r>
              <a:rPr lang="sk-SK" dirty="0" smtClean="0"/>
              <a:t>Každá MAC adresa je celosvetovo unikátna</a:t>
            </a:r>
          </a:p>
          <a:p>
            <a:pPr lvl="1"/>
            <a:r>
              <a:rPr lang="sk-SK" dirty="0" smtClean="0"/>
              <a:t>MAC adresy na rozdiel od IP adries nemajú navzájom nijakú hierarchiu, interpretujú sa jednoducho ako 6B neznamienkové čísla</a:t>
            </a:r>
          </a:p>
          <a:p>
            <a:r>
              <a:rPr lang="sk-SK" dirty="0" smtClean="0"/>
              <a:t>Rámce odosielané jednou stanicou sa dostanú ku všetkým ostatným na spoločnom médiu</a:t>
            </a:r>
          </a:p>
          <a:p>
            <a:pPr lvl="1"/>
            <a:r>
              <a:rPr lang="sk-SK" dirty="0" smtClean="0"/>
              <a:t>Platilo pri koaxe a rozbočovačoch, neplatí pri prepínačoch</a:t>
            </a:r>
          </a:p>
          <a:p>
            <a:pPr lvl="1"/>
            <a:r>
              <a:rPr lang="sk-SK" dirty="0" smtClean="0"/>
              <a:t>Je však účelné predstaviť si činnosť Ethernetu týmto spôsobom</a:t>
            </a:r>
          </a:p>
          <a:p>
            <a:r>
              <a:rPr lang="sk-SK" dirty="0" smtClean="0"/>
              <a:t>Sieťový adaptér stanice spracuje len ten rámec, ktorý je preň adresovaný podľa MAC adresy príjemcu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24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2360612"/>
            <a:ext cx="6218238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Prístupová metóda</a:t>
            </a:r>
            <a:endParaRPr lang="sk-SK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Mnohé varianty Ethernetu pracujú so zdieľaným prenosovým médiom, ktoré tvorí spoločnú kolíznu doménu</a:t>
            </a:r>
          </a:p>
          <a:p>
            <a:pPr lvl="1"/>
            <a:r>
              <a:rPr lang="sk-SK" sz="1800" dirty="0" smtClean="0"/>
              <a:t>Koax</a:t>
            </a:r>
          </a:p>
          <a:p>
            <a:pPr lvl="1"/>
            <a:r>
              <a:rPr lang="sk-SK" sz="1800" dirty="0" smtClean="0"/>
              <a:t>Všetky TP varianty pripojené na rozbočovač (hub)</a:t>
            </a:r>
          </a:p>
          <a:p>
            <a:pPr lvl="1"/>
            <a:r>
              <a:rPr lang="sk-SK" sz="1800" dirty="0" smtClean="0"/>
              <a:t>Bezdrôtové WiFi siete podľa 802.11</a:t>
            </a:r>
          </a:p>
          <a:p>
            <a:r>
              <a:rPr lang="sk-SK" sz="2000" dirty="0" smtClean="0"/>
              <a:t>Nutnosť riadiť prístup k médiu:</a:t>
            </a:r>
            <a:br>
              <a:rPr lang="sk-SK" sz="2000" dirty="0" smtClean="0"/>
            </a:br>
            <a:r>
              <a:rPr lang="sk-SK" sz="2000" dirty="0" smtClean="0"/>
              <a:t>CSMA/CD, pri WiFi CSMA/CA</a:t>
            </a:r>
          </a:p>
          <a:p>
            <a:pPr lvl="1"/>
            <a:r>
              <a:rPr lang="sk-SK" sz="1800" dirty="0" smtClean="0"/>
              <a:t>Carrier Sense</a:t>
            </a:r>
          </a:p>
          <a:p>
            <a:pPr lvl="1"/>
            <a:r>
              <a:rPr lang="sk-SK" sz="1800" dirty="0" smtClean="0"/>
              <a:t>Multiple Access</a:t>
            </a:r>
          </a:p>
          <a:p>
            <a:pPr lvl="1"/>
            <a:r>
              <a:rPr lang="sk-SK" sz="1800" dirty="0" smtClean="0"/>
              <a:t>Collision Detection</a:t>
            </a:r>
            <a:br>
              <a:rPr lang="sk-SK" sz="1800" dirty="0" smtClean="0"/>
            </a:br>
            <a:r>
              <a:rPr lang="sk-SK" sz="1800" dirty="0" smtClean="0"/>
              <a:t>(resp. Avoidance)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9655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CSMA/CD</a:t>
            </a:r>
            <a:endParaRPr lang="sk-SK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Postup pri posielaní:</a:t>
            </a:r>
          </a:p>
          <a:p>
            <a:pPr lvl="1"/>
            <a:r>
              <a:rPr lang="sk-SK" dirty="0" smtClean="0">
                <a:solidFill>
                  <a:schemeClr val="accent2"/>
                </a:solidFill>
              </a:rPr>
              <a:t>Pred vysielaním </a:t>
            </a:r>
            <a:r>
              <a:rPr lang="sk-SK" dirty="0" smtClean="0"/>
              <a:t>zisti, či je médium voľné (</a:t>
            </a:r>
            <a:r>
              <a:rPr lang="sk-SK" dirty="0" smtClean="0">
                <a:solidFill>
                  <a:schemeClr val="accent2"/>
                </a:solidFill>
              </a:rPr>
              <a:t>Carrier Sense</a:t>
            </a:r>
            <a:r>
              <a:rPr lang="sk-SK" dirty="0" smtClean="0"/>
              <a:t>)</a:t>
            </a:r>
          </a:p>
          <a:p>
            <a:pPr lvl="2"/>
            <a:r>
              <a:rPr lang="sk-SK" dirty="0" smtClean="0">
                <a:solidFill>
                  <a:schemeClr val="accent2"/>
                </a:solidFill>
              </a:rPr>
              <a:t>Áno</a:t>
            </a:r>
            <a:r>
              <a:rPr lang="sk-SK" dirty="0" smtClean="0"/>
              <a:t>: začni posielať dáta</a:t>
            </a:r>
          </a:p>
          <a:p>
            <a:pPr lvl="2"/>
            <a:r>
              <a:rPr lang="sk-SK" dirty="0" smtClean="0">
                <a:solidFill>
                  <a:schemeClr val="accent2"/>
                </a:solidFill>
              </a:rPr>
              <a:t>Nie</a:t>
            </a:r>
            <a:r>
              <a:rPr lang="sk-SK" dirty="0" smtClean="0"/>
              <a:t>: čakaj náhodný čas a začni odznova</a:t>
            </a:r>
          </a:p>
          <a:p>
            <a:pPr lvl="1"/>
            <a:r>
              <a:rPr lang="sk-SK" dirty="0" smtClean="0">
                <a:solidFill>
                  <a:schemeClr val="accent2"/>
                </a:solidFill>
              </a:rPr>
              <a:t>Počas vysielania </a:t>
            </a:r>
            <a:r>
              <a:rPr lang="sk-SK" dirty="0" smtClean="0"/>
              <a:t>kontroluj, či vznikla kolízia (</a:t>
            </a:r>
            <a:r>
              <a:rPr lang="sk-SK" dirty="0" smtClean="0">
                <a:solidFill>
                  <a:schemeClr val="accent2"/>
                </a:solidFill>
              </a:rPr>
              <a:t>Collision Detection</a:t>
            </a:r>
            <a:r>
              <a:rPr lang="sk-SK" dirty="0" smtClean="0"/>
              <a:t>)</a:t>
            </a:r>
          </a:p>
          <a:p>
            <a:pPr lvl="2"/>
            <a:r>
              <a:rPr lang="sk-SK" dirty="0" smtClean="0">
                <a:solidFill>
                  <a:schemeClr val="accent2"/>
                </a:solidFill>
              </a:rPr>
              <a:t>Nie</a:t>
            </a:r>
            <a:r>
              <a:rPr lang="sk-SK" dirty="0" smtClean="0"/>
              <a:t>: pokračuj v odosielaní, kým neodošleš rámec</a:t>
            </a:r>
          </a:p>
          <a:p>
            <a:pPr lvl="2"/>
            <a:r>
              <a:rPr lang="sk-SK" dirty="0" smtClean="0">
                <a:solidFill>
                  <a:schemeClr val="accent2"/>
                </a:solidFill>
              </a:rPr>
              <a:t>Áno</a:t>
            </a:r>
            <a:r>
              <a:rPr lang="sk-SK" dirty="0" smtClean="0"/>
              <a:t>: rieš kolíziu</a:t>
            </a:r>
          </a:p>
          <a:p>
            <a:r>
              <a:rPr lang="sk-SK" dirty="0" smtClean="0"/>
              <a:t>Riešenie kolízie:</a:t>
            </a:r>
          </a:p>
          <a:p>
            <a:pPr lvl="1"/>
            <a:r>
              <a:rPr lang="sk-SK" dirty="0" smtClean="0"/>
              <a:t>Nahraď odosielané dáta tzv. jam signálom v dĺžke 4B</a:t>
            </a:r>
          </a:p>
          <a:p>
            <a:pPr lvl="2"/>
            <a:r>
              <a:rPr lang="sk-SK" dirty="0" smtClean="0"/>
              <a:t>Jam signál odosielajú iba stanice, ktoré vysielali a kolíziu spôsobili</a:t>
            </a:r>
          </a:p>
          <a:p>
            <a:pPr lvl="1"/>
            <a:r>
              <a:rPr lang="sk-SK" dirty="0" smtClean="0"/>
              <a:t>Odmlč sa na náhodne dlhý čas (tzv. exponential backoff)</a:t>
            </a:r>
          </a:p>
          <a:p>
            <a:pPr lvl="1"/>
            <a:r>
              <a:rPr lang="sk-SK" dirty="0" smtClean="0"/>
              <a:t>Začni odznova bez akejkoľvek priority či prednosti</a:t>
            </a:r>
          </a:p>
          <a:p>
            <a:r>
              <a:rPr lang="sk-SK" dirty="0" smtClean="0"/>
              <a:t>Náhodné odmlčanie pri opakovaných kolíziách toho istého rámca exponenciálne narastá, max. počet opakovaní je 16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96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Kolízne domény</a:t>
            </a:r>
            <a:endParaRPr lang="sk-SK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Kolízia ovplyvňuje istú časť siete</a:t>
            </a:r>
          </a:p>
          <a:p>
            <a:pPr lvl="1"/>
            <a:r>
              <a:rPr lang="sk-SK" dirty="0" smtClean="0"/>
              <a:t>Táto časť siete sa delí o spoločné prenosové médium</a:t>
            </a:r>
          </a:p>
          <a:p>
            <a:pPr lvl="1"/>
            <a:r>
              <a:rPr lang="sk-SK" dirty="0" smtClean="0"/>
              <a:t>Každá členská stanica tejto časti siete si ju počas svojho vysielania privlastňuje s výhradným právom na vysielanie</a:t>
            </a:r>
          </a:p>
          <a:p>
            <a:pPr lvl="1"/>
            <a:r>
              <a:rPr lang="sk-SK" dirty="0" smtClean="0"/>
              <a:t>Kolízia na tejto časti siete znižuje efektívnu prenosovú kapacitu</a:t>
            </a:r>
          </a:p>
          <a:p>
            <a:pPr lvl="2"/>
            <a:r>
              <a:rPr lang="sk-SK" dirty="0" smtClean="0"/>
              <a:t>Ak v tejto časti siete vysiela jedna stanica, ostatné musia mlčať</a:t>
            </a:r>
          </a:p>
          <a:p>
            <a:pPr lvl="2"/>
            <a:r>
              <a:rPr lang="sk-SK" dirty="0" smtClean="0"/>
              <a:t>Vysielajúce stanice sa musia z kolízie zotaviť a kolidované rámce odvysielať znovu</a:t>
            </a:r>
          </a:p>
          <a:p>
            <a:r>
              <a:rPr lang="sk-SK" dirty="0" smtClean="0"/>
              <a:t>Kolízna doména: časť siete, v ktorej môže v danom momente vysielať najviac jedna stanica</a:t>
            </a:r>
          </a:p>
          <a:p>
            <a:r>
              <a:rPr lang="sk-SK" dirty="0" smtClean="0"/>
              <a:t>Snahou je kolízne domény čo najviac zmenšiť</a:t>
            </a:r>
          </a:p>
          <a:p>
            <a:pPr lvl="1"/>
            <a:r>
              <a:rPr lang="sk-SK" dirty="0" smtClean="0"/>
              <a:t>Problémom nie je počet kolíznych domén, ale ich veľkosť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24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2563812"/>
            <a:ext cx="6140450" cy="429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linkovej vrstvy</a:t>
            </a:r>
            <a:endParaRPr 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Linková vrstva umožňuje komunikáciu susedných uzlov nad spoločným médiom</a:t>
            </a:r>
          </a:p>
          <a:p>
            <a:pPr lvl="1"/>
            <a:r>
              <a:rPr lang="sk-SK" dirty="0" smtClean="0"/>
              <a:t>Komunikácia dvoch alebo viacerých navzájom prepojených sieťových rozhraní  toho istého </a:t>
            </a:r>
            <a:r>
              <a:rPr lang="sk-SK" dirty="0" smtClean="0"/>
              <a:t>typu pomocou rámcov</a:t>
            </a:r>
            <a:endParaRPr lang="sk-SK" dirty="0" smtClean="0"/>
          </a:p>
          <a:p>
            <a:r>
              <a:rPr lang="sk-SK" dirty="0" smtClean="0"/>
              <a:t>Úlohy linkovej vrstvy</a:t>
            </a:r>
          </a:p>
          <a:p>
            <a:pPr lvl="1"/>
            <a:r>
              <a:rPr lang="sk-SK" dirty="0" smtClean="0"/>
              <a:t>Adresovanie uzlov</a:t>
            </a:r>
          </a:p>
          <a:p>
            <a:pPr lvl="1"/>
            <a:r>
              <a:rPr lang="sk-SK" dirty="0" smtClean="0"/>
              <a:t>Riadenie prístupu k </a:t>
            </a:r>
            <a:r>
              <a:rPr lang="sk-SK" dirty="0" smtClean="0"/>
              <a:t>médiu</a:t>
            </a:r>
          </a:p>
          <a:p>
            <a:pPr lvl="1"/>
            <a:r>
              <a:rPr lang="sk-SK" dirty="0" smtClean="0"/>
              <a:t>Prenos dát nad médiom</a:t>
            </a:r>
            <a:endParaRPr lang="sk-SK" dirty="0" smtClean="0"/>
          </a:p>
          <a:p>
            <a:pPr lvl="1"/>
            <a:r>
              <a:rPr lang="sk-SK" dirty="0" smtClean="0"/>
              <a:t>Multiplexovanie prístupu</a:t>
            </a:r>
            <a:br>
              <a:rPr lang="sk-SK" dirty="0" smtClean="0"/>
            </a:br>
            <a:r>
              <a:rPr lang="sk-SK" dirty="0" smtClean="0"/>
              <a:t>pomocou rámcovania</a:t>
            </a:r>
          </a:p>
          <a:p>
            <a:pPr lvl="1"/>
            <a:r>
              <a:rPr lang="sk-SK" dirty="0" smtClean="0"/>
              <a:t>Multiplexovanie prenášaných</a:t>
            </a:r>
            <a:br>
              <a:rPr lang="sk-SK" dirty="0" smtClean="0"/>
            </a:br>
            <a:r>
              <a:rPr lang="sk-SK" dirty="0" smtClean="0"/>
              <a:t>typov dát</a:t>
            </a:r>
          </a:p>
          <a:p>
            <a:pPr lvl="1"/>
            <a:r>
              <a:rPr lang="sk-SK" dirty="0" smtClean="0"/>
              <a:t>Kontrola správnosti prenosu</a:t>
            </a:r>
          </a:p>
        </p:txBody>
      </p:sp>
    </p:spTree>
    <p:extLst>
      <p:ext uri="{BB962C8B-B14F-4D97-AF65-F5344CB8AC3E}">
        <p14:creationId xmlns:p14="http://schemas.microsoft.com/office/powerpoint/2010/main" val="21562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Ethernet – časovanie súvisiace s kolíziami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Pretože šírenie signálu po médiu trvá istý čas, je potrebné, aby odosielanie rámca samotného trvalo istý čas, inak môže prípadná kolízia zostať nepovšimnutá</a:t>
            </a:r>
          </a:p>
          <a:p>
            <a:r>
              <a:rPr lang="sk-SK" dirty="0" smtClean="0"/>
              <a:t>Rámce majú preto definovanú minimálnu dĺžku, ktorá garantuje, že ak kolízia nastane, nastane do času odoslania i toho najkratšieho rámca</a:t>
            </a:r>
          </a:p>
          <a:p>
            <a:pPr lvl="1"/>
            <a:r>
              <a:rPr lang="sk-SK" dirty="0" smtClean="0"/>
              <a:t>Táto minimálna dĺžka je odvodená od času, ktorý sa nazýva slot time a je uvedený ako počet bitov, ktoré treba odoslať</a:t>
            </a:r>
          </a:p>
          <a:p>
            <a:pPr lvl="1"/>
            <a:r>
              <a:rPr lang="sk-SK" dirty="0" smtClean="0"/>
              <a:t>10 a 100 Mbps verzie Ethernetu majú minimálnu dĺžku rámca 64 bajtov (512 bit-times)</a:t>
            </a:r>
          </a:p>
          <a:p>
            <a:pPr lvl="1"/>
            <a:r>
              <a:rPr lang="sk-SK" dirty="0" smtClean="0"/>
              <a:t>1000 Mbps verzia Etherentu má minimálnu dĺžku rámca 512 bajtov (4096 bit-times)</a:t>
            </a:r>
          </a:p>
          <a:p>
            <a:r>
              <a:rPr lang="sk-SK" dirty="0" smtClean="0"/>
              <a:t>Medzi za sebou idúcimi rámcami sa vkladá medzirámcová medzera, tzv. interframe gap, ktorá trvá 96 bit-times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48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Ethernete existuje niekoľko druhov rámcov, no všetky majú podobnú základnú štruktúru</a:t>
            </a:r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Formát rámca je identický pre všetky varianty </a:t>
            </a:r>
            <a:r>
              <a:rPr lang="sk-SK" sz="2000" dirty="0" smtClean="0"/>
              <a:t>Ethernetu</a:t>
            </a:r>
          </a:p>
          <a:p>
            <a:r>
              <a:rPr lang="sk-SK" sz="2000" dirty="0" smtClean="0"/>
              <a:t>Technicky je na začiatku rámca ešte 8B pole Preamble slúžiace na synchronizáciu komunikujúcich sieťových kariet</a:t>
            </a:r>
          </a:p>
          <a:p>
            <a:pPr lvl="1"/>
            <a:r>
              <a:rPr lang="sk-SK" sz="1600" dirty="0" smtClean="0"/>
              <a:t>Pôvodná špecifikácia Ethernetu toto pole interne nečlenila</a:t>
            </a:r>
          </a:p>
          <a:p>
            <a:pPr lvl="1"/>
            <a:r>
              <a:rPr lang="sk-SK" sz="1600" dirty="0" smtClean="0"/>
              <a:t>IEEE 802.3 ho formálne</a:t>
            </a:r>
            <a:br>
              <a:rPr lang="sk-SK" sz="1600" dirty="0" smtClean="0"/>
            </a:br>
            <a:r>
              <a:rPr lang="sk-SK" sz="1600" dirty="0" smtClean="0"/>
              <a:t>rozdeľuje na 7B pole</a:t>
            </a:r>
            <a:br>
              <a:rPr lang="sk-SK" sz="1600" dirty="0" smtClean="0"/>
            </a:br>
            <a:r>
              <a:rPr lang="sk-SK" sz="1600" dirty="0" smtClean="0"/>
              <a:t>Preamble a 1B pole</a:t>
            </a:r>
            <a:br>
              <a:rPr lang="sk-SK" sz="1600" dirty="0" smtClean="0"/>
            </a:br>
            <a:r>
              <a:rPr lang="sk-SK" sz="1600" dirty="0" smtClean="0"/>
              <a:t>Start of Frame</a:t>
            </a:r>
          </a:p>
          <a:p>
            <a:pPr lvl="1"/>
            <a:r>
              <a:rPr lang="sk-SK" sz="1600" dirty="0" smtClean="0"/>
              <a:t>Toto rozdelenie je len</a:t>
            </a:r>
            <a:br>
              <a:rPr lang="sk-SK" sz="1600" dirty="0" smtClean="0"/>
            </a:br>
            <a:r>
              <a:rPr lang="sk-SK" sz="1600" dirty="0" smtClean="0"/>
              <a:t>formálne, pretože</a:t>
            </a:r>
            <a:br>
              <a:rPr lang="sk-SK" sz="1600" dirty="0" smtClean="0"/>
            </a:br>
            <a:r>
              <a:rPr lang="sk-SK" sz="1600" dirty="0" smtClean="0"/>
              <a:t>obsah sa nezmenil</a:t>
            </a:r>
          </a:p>
          <a:p>
            <a:pPr lvl="1"/>
            <a:r>
              <a:rPr lang="sk-SK" sz="1600" dirty="0" smtClean="0"/>
              <a:t>Polia Preamble a SoF</a:t>
            </a:r>
            <a:br>
              <a:rPr lang="sk-SK" sz="1600" dirty="0" smtClean="0"/>
            </a:br>
            <a:r>
              <a:rPr lang="sk-SK" sz="1600" dirty="0" smtClean="0"/>
              <a:t>nás nebudú zaujímať</a:t>
            </a:r>
          </a:p>
        </p:txBody>
      </p:sp>
      <p:graphicFrame>
        <p:nvGraphicFramePr>
          <p:cNvPr id="5023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7766"/>
              </p:ext>
            </p:extLst>
          </p:nvPr>
        </p:nvGraphicFramePr>
        <p:xfrm>
          <a:off x="900113" y="1916832"/>
          <a:ext cx="7272337" cy="592138"/>
        </p:xfrm>
        <a:graphic>
          <a:graphicData uri="http://schemas.openxmlformats.org/drawingml/2006/table">
            <a:tbl>
              <a:tblPr/>
              <a:tblGrid>
                <a:gridCol w="1454150"/>
                <a:gridCol w="1454150"/>
                <a:gridCol w="1557337"/>
                <a:gridCol w="1352550"/>
                <a:gridCol w="145415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Dst MAC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Src MAC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Type/Length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23489" r="4945"/>
          <a:stretch/>
        </p:blipFill>
        <p:spPr bwMode="auto">
          <a:xfrm>
            <a:off x="3331028" y="4166730"/>
            <a:ext cx="5812972" cy="269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1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MAC adresa:</a:t>
            </a:r>
          </a:p>
          <a:p>
            <a:pPr lvl="1"/>
            <a:r>
              <a:rPr lang="sk-SK" sz="1800" dirty="0" smtClean="0"/>
              <a:t>6B hodnota uložená v EEPROM sieťovej karty</a:t>
            </a:r>
          </a:p>
          <a:p>
            <a:pPr lvl="1"/>
            <a:r>
              <a:rPr lang="sk-SK" sz="1800" dirty="0" smtClean="0"/>
              <a:t>Prvé 3B: Organizationally Unique Identifier</a:t>
            </a:r>
          </a:p>
          <a:p>
            <a:pPr marL="714375" lvl="2" indent="0">
              <a:buNone/>
            </a:pPr>
            <a:r>
              <a:rPr lang="sk-SK" sz="1800" dirty="0" smtClean="0">
                <a:hlinkClick r:id="rId3"/>
              </a:rPr>
              <a:t>http://standards.ieee.org/regauth/oui/index.shtml</a:t>
            </a:r>
            <a:endParaRPr lang="sk-SK" sz="1800" dirty="0" smtClean="0"/>
          </a:p>
          <a:p>
            <a:pPr lvl="1"/>
            <a:r>
              <a:rPr lang="sk-SK" sz="1800" dirty="0" smtClean="0"/>
              <a:t>Druhé 3B: sériové číslo karty</a:t>
            </a:r>
          </a:p>
          <a:p>
            <a:pPr lvl="1"/>
            <a:r>
              <a:rPr lang="sk-SK" sz="1800" dirty="0" smtClean="0"/>
              <a:t>Každá sieťová karta má unikátnu MAC adresu</a:t>
            </a:r>
          </a:p>
          <a:p>
            <a:r>
              <a:rPr lang="sk-SK" sz="2000" dirty="0" smtClean="0"/>
              <a:t>Type/Length:</a:t>
            </a:r>
          </a:p>
          <a:p>
            <a:pPr lvl="1"/>
            <a:r>
              <a:rPr lang="sk-SK" sz="1800" dirty="0" smtClean="0"/>
              <a:t>2B hodnota</a:t>
            </a:r>
          </a:p>
          <a:p>
            <a:pPr lvl="1"/>
            <a:r>
              <a:rPr lang="sk-SK" sz="1800" dirty="0" smtClean="0"/>
              <a:t>Ak je menšia alebo rovná ako 1500, predstavuje dĺžku</a:t>
            </a:r>
          </a:p>
          <a:p>
            <a:pPr lvl="1"/>
            <a:r>
              <a:rPr lang="sk-SK" sz="1800" dirty="0" smtClean="0"/>
              <a:t>Ak je väčšia alebo rovná ako 1536, predstavuje typ (EtherType)</a:t>
            </a:r>
          </a:p>
          <a:p>
            <a:pPr lvl="2"/>
            <a:r>
              <a:rPr lang="sk-SK" sz="1800" dirty="0" smtClean="0"/>
              <a:t>Identifikuje L3 protokol v dátovej časti</a:t>
            </a:r>
          </a:p>
          <a:p>
            <a:pPr marL="714375" lvl="2" indent="0">
              <a:buNone/>
            </a:pPr>
            <a:r>
              <a:rPr lang="sk-SK" sz="1800" dirty="0" smtClean="0">
                <a:hlinkClick r:id="rId4"/>
              </a:rPr>
              <a:t>http://standards.ieee.org/regauth/ethertype/index.shtml</a:t>
            </a:r>
            <a:endParaRPr lang="sk-SK" sz="1800" dirty="0"/>
          </a:p>
        </p:txBody>
      </p:sp>
      <p:graphicFrame>
        <p:nvGraphicFramePr>
          <p:cNvPr id="5326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16244"/>
              </p:ext>
            </p:extLst>
          </p:nvPr>
        </p:nvGraphicFramePr>
        <p:xfrm>
          <a:off x="900113" y="5949950"/>
          <a:ext cx="7272337" cy="592138"/>
        </p:xfrm>
        <a:graphic>
          <a:graphicData uri="http://schemas.openxmlformats.org/drawingml/2006/table">
            <a:tbl>
              <a:tblPr/>
              <a:tblGrid>
                <a:gridCol w="1454150"/>
                <a:gridCol w="1454150"/>
                <a:gridCol w="1557337"/>
                <a:gridCol w="1352550"/>
                <a:gridCol w="145415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Dst MAC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Src MAC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Type/Length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2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Data:</a:t>
            </a:r>
          </a:p>
          <a:p>
            <a:pPr lvl="1"/>
            <a:r>
              <a:rPr lang="sk-SK" dirty="0" smtClean="0"/>
              <a:t>Pole premenlivej veľkosti od 46B po 1500B</a:t>
            </a:r>
          </a:p>
          <a:p>
            <a:pPr lvl="1"/>
            <a:r>
              <a:rPr lang="sk-SK" dirty="0" smtClean="0"/>
              <a:t>Obsahuje dáta vyššieho protokolu</a:t>
            </a:r>
          </a:p>
          <a:p>
            <a:pPr lvl="1"/>
            <a:r>
              <a:rPr lang="sk-SK" dirty="0" smtClean="0"/>
              <a:t>Ak je objem dát na prenesenie menší, umelo sa dopĺňajú na minimálnu potrebnú veľkosť</a:t>
            </a:r>
          </a:p>
          <a:p>
            <a:r>
              <a:rPr lang="sk-SK" dirty="0" smtClean="0"/>
              <a:t>Frame Check Sequence:</a:t>
            </a:r>
          </a:p>
          <a:p>
            <a:pPr lvl="1"/>
            <a:r>
              <a:rPr lang="sk-SK" dirty="0" smtClean="0"/>
              <a:t>4B, kontrolná suma pre kontrolu správnosti prenosu</a:t>
            </a:r>
          </a:p>
          <a:p>
            <a:pPr lvl="1"/>
            <a:r>
              <a:rPr lang="sk-SK" dirty="0" smtClean="0"/>
              <a:t>Rámce s nesprávnou FCS sa zahadzujú bez opravy</a:t>
            </a:r>
            <a:endParaRPr lang="sk-SK" dirty="0"/>
          </a:p>
        </p:txBody>
      </p:sp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02940"/>
              </p:ext>
            </p:extLst>
          </p:nvPr>
        </p:nvGraphicFramePr>
        <p:xfrm>
          <a:off x="900113" y="5949950"/>
          <a:ext cx="7272337" cy="592138"/>
        </p:xfrm>
        <a:graphic>
          <a:graphicData uri="http://schemas.openxmlformats.org/drawingml/2006/table">
            <a:tbl>
              <a:tblPr/>
              <a:tblGrid>
                <a:gridCol w="1454150"/>
                <a:gridCol w="1454150"/>
                <a:gridCol w="1557337"/>
                <a:gridCol w="1352550"/>
                <a:gridCol w="145415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Dst MAC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Src MAC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Type/Length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9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Prezentovaný formát rámca, ktorý má v poli Type/Length hodnotu </a:t>
            </a:r>
            <a:r>
              <a:rPr lang="en-US" dirty="0" smtClean="0"/>
              <a:t>&gt;=</a:t>
            </a:r>
            <a:r>
              <a:rPr lang="en-US" dirty="0" smtClean="0"/>
              <a:t> </a:t>
            </a:r>
            <a:r>
              <a:rPr lang="en-US" dirty="0" smtClean="0"/>
              <a:t>1536,</a:t>
            </a:r>
            <a:r>
              <a:rPr lang="sk-SK" dirty="0" smtClean="0"/>
              <a:t> sa nazýva Ethernet II</a:t>
            </a:r>
          </a:p>
          <a:p>
            <a:pPr lvl="1"/>
            <a:r>
              <a:rPr lang="sk-SK" dirty="0" smtClean="0"/>
              <a:t>Pole Type sa niekedy uvádza aj ako EtherType</a:t>
            </a:r>
            <a:endParaRPr lang="en-US" dirty="0" smtClean="0"/>
          </a:p>
          <a:p>
            <a:pPr lvl="1"/>
            <a:r>
              <a:rPr lang="sk-SK" dirty="0" smtClean="0"/>
              <a:t>Minimálna celková veľkosť: 64B, maximálna: 1518B</a:t>
            </a:r>
          </a:p>
          <a:p>
            <a:r>
              <a:rPr lang="sk-SK" dirty="0" smtClean="0"/>
              <a:t>IEEE definuje ďalšie druhy rámcov:</a:t>
            </a:r>
          </a:p>
          <a:p>
            <a:pPr lvl="1"/>
            <a:r>
              <a:rPr lang="sk-SK" dirty="0" smtClean="0"/>
              <a:t>802.2 LLC (Logical Link Control)</a:t>
            </a:r>
          </a:p>
          <a:p>
            <a:pPr lvl="1"/>
            <a:r>
              <a:rPr lang="sk-SK" dirty="0" smtClean="0"/>
              <a:t>SNAP (niekedy 802 SNAP)</a:t>
            </a:r>
          </a:p>
          <a:p>
            <a:pPr lvl="1"/>
            <a:r>
              <a:rPr lang="sk-SK" dirty="0" smtClean="0"/>
              <a:t>Oba ďalšie druhy sú len rozšírením základného formátu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600200" y="38084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75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graphicFrame>
        <p:nvGraphicFramePr>
          <p:cNvPr id="5845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16545"/>
              </p:ext>
            </p:extLst>
          </p:nvPr>
        </p:nvGraphicFramePr>
        <p:xfrm>
          <a:off x="396874" y="2187575"/>
          <a:ext cx="8474400" cy="592138"/>
        </p:xfrm>
        <a:graphic>
          <a:graphicData uri="http://schemas.openxmlformats.org/drawingml/2006/table">
            <a:tbl>
              <a:tblPr/>
              <a:tblGrid>
                <a:gridCol w="584719"/>
                <a:gridCol w="584718"/>
                <a:gridCol w="583109"/>
                <a:gridCol w="6009881"/>
                <a:gridCol w="711973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2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56121"/>
              </p:ext>
            </p:extLst>
          </p:nvPr>
        </p:nvGraphicFramePr>
        <p:xfrm>
          <a:off x="396875" y="3557588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32400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30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20401"/>
              </p:ext>
            </p:extLst>
          </p:nvPr>
        </p:nvGraphicFramePr>
        <p:xfrm>
          <a:off x="396875" y="5086350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863600"/>
                <a:gridCol w="23764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SNAP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52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65233"/>
              </p:ext>
            </p:extLst>
          </p:nvPr>
        </p:nvGraphicFramePr>
        <p:xfrm>
          <a:off x="4429696" y="6238875"/>
          <a:ext cx="1870496" cy="503238"/>
        </p:xfrm>
        <a:graphic>
          <a:graphicData uri="http://schemas.openxmlformats.org/drawingml/2006/table">
            <a:tbl>
              <a:tblPr/>
              <a:tblGrid>
                <a:gridCol w="1012612"/>
                <a:gridCol w="857884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Vendor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33CCFF"/>
                        </a:gs>
                        <a:gs pos="50000">
                          <a:srgbClr val="33CCFF">
                            <a:gamma/>
                            <a:tint val="43922"/>
                            <a:invGamma/>
                          </a:srgbClr>
                        </a:gs>
                        <a:gs pos="100000">
                          <a:srgbClr val="33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33CCFF"/>
                        </a:gs>
                        <a:gs pos="50000">
                          <a:srgbClr val="33CCFF">
                            <a:gamma/>
                            <a:tint val="43922"/>
                            <a:invGamma/>
                          </a:srgbClr>
                        </a:gs>
                        <a:gs pos="100000">
                          <a:srgbClr val="33CC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553" name="Line 185"/>
          <p:cNvSpPr>
            <a:spLocks noChangeShapeType="1"/>
          </p:cNvSpPr>
          <p:nvPr/>
        </p:nvSpPr>
        <p:spPr bwMode="auto">
          <a:xfrm flipH="1">
            <a:off x="4427984" y="5662613"/>
            <a:ext cx="504056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8554" name="Line 186"/>
          <p:cNvSpPr>
            <a:spLocks noChangeShapeType="1"/>
          </p:cNvSpPr>
          <p:nvPr/>
        </p:nvSpPr>
        <p:spPr bwMode="auto">
          <a:xfrm>
            <a:off x="5796136" y="5662613"/>
            <a:ext cx="43204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8556" name="Text Box 188"/>
          <p:cNvSpPr txBox="1">
            <a:spLocks noChangeArrowheads="1"/>
          </p:cNvSpPr>
          <p:nvPr/>
        </p:nvSpPr>
        <p:spPr bwMode="auto">
          <a:xfrm>
            <a:off x="319088" y="1773238"/>
            <a:ext cx="158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sz="2400" dirty="0"/>
              <a:t>Ethernet II</a:t>
            </a:r>
          </a:p>
        </p:txBody>
      </p:sp>
      <p:sp>
        <p:nvSpPr>
          <p:cNvPr id="58557" name="Text Box 189"/>
          <p:cNvSpPr txBox="1">
            <a:spLocks noChangeArrowheads="1"/>
          </p:cNvSpPr>
          <p:nvPr/>
        </p:nvSpPr>
        <p:spPr bwMode="auto">
          <a:xfrm>
            <a:off x="300038" y="3141663"/>
            <a:ext cx="2855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sz="2400" dirty="0"/>
              <a:t>Ethernet </a:t>
            </a:r>
            <a:r>
              <a:rPr lang="sk-SK" sz="2400" dirty="0" smtClean="0"/>
              <a:t>802.2 LLC</a:t>
            </a:r>
            <a:endParaRPr lang="sk-SK" sz="2400" dirty="0"/>
          </a:p>
        </p:txBody>
      </p:sp>
      <p:sp>
        <p:nvSpPr>
          <p:cNvPr id="58558" name="Text Box 190"/>
          <p:cNvSpPr txBox="1">
            <a:spLocks noChangeArrowheads="1"/>
          </p:cNvSpPr>
          <p:nvPr/>
        </p:nvSpPr>
        <p:spPr bwMode="auto">
          <a:xfrm>
            <a:off x="319088" y="4654550"/>
            <a:ext cx="28712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sz="2400" dirty="0"/>
              <a:t>Ethernet </a:t>
            </a:r>
            <a:r>
              <a:rPr lang="sk-SK" sz="2400" dirty="0" smtClean="0"/>
              <a:t>802 SNAP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2980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Ethernet 802.2 LLC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Destination Service Access Point</a:t>
            </a:r>
          </a:p>
          <a:p>
            <a:pPr lvl="1"/>
            <a:r>
              <a:rPr lang="sk-SK" sz="2000" dirty="0" smtClean="0"/>
              <a:t>1B hodnota</a:t>
            </a:r>
          </a:p>
          <a:p>
            <a:pPr lvl="1"/>
            <a:r>
              <a:rPr lang="sk-SK" sz="2000" dirty="0" smtClean="0"/>
              <a:t>Služba na cieľovom uzle, pre ktorú je obsah rámca určený</a:t>
            </a:r>
          </a:p>
          <a:p>
            <a:r>
              <a:rPr lang="sk-SK" sz="2400" dirty="0" smtClean="0"/>
              <a:t>Source Service Access Point</a:t>
            </a:r>
          </a:p>
          <a:p>
            <a:pPr lvl="1"/>
            <a:r>
              <a:rPr lang="sk-SK" sz="2000" dirty="0" smtClean="0"/>
              <a:t>1B hodnota</a:t>
            </a:r>
          </a:p>
          <a:p>
            <a:pPr lvl="1"/>
            <a:r>
              <a:rPr lang="sk-SK" sz="2000" dirty="0" smtClean="0"/>
              <a:t>Služba na zdrojovom uzle, ktorá rámec odoslala</a:t>
            </a:r>
          </a:p>
          <a:p>
            <a:r>
              <a:rPr lang="sk-SK" sz="2400" dirty="0" smtClean="0"/>
              <a:t>Control</a:t>
            </a:r>
          </a:p>
          <a:p>
            <a:pPr lvl="1"/>
            <a:r>
              <a:rPr lang="sk-SK" sz="2000" dirty="0" smtClean="0"/>
              <a:t>1B hodnota</a:t>
            </a:r>
          </a:p>
          <a:p>
            <a:pPr lvl="1"/>
            <a:r>
              <a:rPr lang="sk-SK" sz="2000" dirty="0" smtClean="0"/>
              <a:t>Popisuje typ celého rámca (Supervisory, Information, Unnumbered), bežné sa používa iba Unnumbered (0x03)</a:t>
            </a:r>
            <a:endParaRPr lang="sk-SK" sz="2000" dirty="0"/>
          </a:p>
        </p:txBody>
      </p:sp>
      <p:graphicFrame>
        <p:nvGraphicFramePr>
          <p:cNvPr id="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40382"/>
              </p:ext>
            </p:extLst>
          </p:nvPr>
        </p:nvGraphicFramePr>
        <p:xfrm>
          <a:off x="396875" y="6077222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32400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265093"/>
              </p:ext>
            </p:extLst>
          </p:nvPr>
        </p:nvGraphicFramePr>
        <p:xfrm>
          <a:off x="7236296" y="3140968"/>
          <a:ext cx="13824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6296" y="3140968"/>
                        <a:ext cx="13824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4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Ethernet 802.2 LLC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 ideou DSAP a SSAP stojí predpoklad, že na uzloch chcú medzi sebou komunikovať služby</a:t>
            </a:r>
          </a:p>
          <a:p>
            <a:pPr lvl="1"/>
            <a:r>
              <a:rPr lang="sk-SK" dirty="0" smtClean="0"/>
              <a:t>Napr. služba vzdialeného prístupu Telnet chce overiť meno a heslo používateľa v službe RADIUS</a:t>
            </a:r>
          </a:p>
          <a:p>
            <a:pPr lvl="1"/>
            <a:r>
              <a:rPr lang="sk-SK" dirty="0" smtClean="0"/>
              <a:t>V praxi však najčastejšie komunikujú medzi sebou dve inštancie tej istej služby, takže hodnoty DSAP a SSAP sú v rámcoch rovnaké</a:t>
            </a:r>
          </a:p>
          <a:p>
            <a:r>
              <a:rPr lang="sk-SK" dirty="0" smtClean="0"/>
              <a:t>Polia DSAP a SSAP sú pre súčasný počet služieb a protokolov príliš malé (1B)</a:t>
            </a:r>
          </a:p>
          <a:p>
            <a:pPr lvl="1"/>
            <a:r>
              <a:rPr lang="sk-SK" dirty="0" smtClean="0"/>
              <a:t>Maximálna veľkosť dátového poľa je 1497B</a:t>
            </a:r>
            <a:endParaRPr lang="sk-SK" dirty="0"/>
          </a:p>
        </p:txBody>
      </p:sp>
      <p:graphicFrame>
        <p:nvGraphicFramePr>
          <p:cNvPr id="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98342"/>
              </p:ext>
            </p:extLst>
          </p:nvPr>
        </p:nvGraphicFramePr>
        <p:xfrm>
          <a:off x="396875" y="6077222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32400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7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802 SNAP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Sub Network Access Protocol</a:t>
            </a:r>
          </a:p>
          <a:p>
            <a:pPr lvl="1"/>
            <a:r>
              <a:rPr lang="sk-SK" dirty="0" smtClean="0"/>
              <a:t>5B pole členiace sa na dve časti</a:t>
            </a:r>
          </a:p>
          <a:p>
            <a:pPr lvl="2"/>
            <a:r>
              <a:rPr lang="sk-SK" dirty="0" smtClean="0"/>
              <a:t>3B: OUI výrobcu protokolu (Vendor)</a:t>
            </a:r>
          </a:p>
          <a:p>
            <a:pPr lvl="2"/>
            <a:r>
              <a:rPr lang="sk-SK" dirty="0" smtClean="0"/>
              <a:t>2B: Identifikácia protokolu (Protocol ID)</a:t>
            </a:r>
          </a:p>
          <a:p>
            <a:pPr lvl="1"/>
            <a:r>
              <a:rPr lang="sk-SK" dirty="0" smtClean="0"/>
              <a:t>Hodnota DSAP a SSAP je nastavená na </a:t>
            </a:r>
            <a:r>
              <a:rPr lang="sk-SK" dirty="0" smtClean="0"/>
              <a:t>0xAA, podľa toho je možné poznať, že nejde o obyčajný 802.2 LLC</a:t>
            </a:r>
            <a:endParaRPr lang="sk-SK" dirty="0" smtClean="0"/>
          </a:p>
          <a:p>
            <a:pPr lvl="1"/>
            <a:r>
              <a:rPr lang="sk-SK" dirty="0" smtClean="0"/>
              <a:t>Veľkosť dátového poľa sa zmenšila na 1492B</a:t>
            </a:r>
            <a:endParaRPr lang="sk-SK" dirty="0"/>
          </a:p>
        </p:txBody>
      </p:sp>
      <p:graphicFrame>
        <p:nvGraphicFramePr>
          <p:cNvPr id="4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6193"/>
              </p:ext>
            </p:extLst>
          </p:nvPr>
        </p:nvGraphicFramePr>
        <p:xfrm>
          <a:off x="396875" y="5086350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863600"/>
                <a:gridCol w="23764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SNAP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14797"/>
              </p:ext>
            </p:extLst>
          </p:nvPr>
        </p:nvGraphicFramePr>
        <p:xfrm>
          <a:off x="4429696" y="6238875"/>
          <a:ext cx="1870496" cy="503238"/>
        </p:xfrm>
        <a:graphic>
          <a:graphicData uri="http://schemas.openxmlformats.org/drawingml/2006/table">
            <a:tbl>
              <a:tblPr/>
              <a:tblGrid>
                <a:gridCol w="1012612"/>
                <a:gridCol w="857884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Vendor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33CCFF"/>
                        </a:gs>
                        <a:gs pos="50000">
                          <a:srgbClr val="33CCFF">
                            <a:gamma/>
                            <a:tint val="43922"/>
                            <a:invGamma/>
                          </a:srgbClr>
                        </a:gs>
                        <a:gs pos="100000">
                          <a:srgbClr val="33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33CCFF"/>
                        </a:gs>
                        <a:gs pos="50000">
                          <a:srgbClr val="33CCFF">
                            <a:gamma/>
                            <a:tint val="43922"/>
                            <a:invGamma/>
                          </a:srgbClr>
                        </a:gs>
                        <a:gs pos="100000">
                          <a:srgbClr val="33CC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6" name="Line 185"/>
          <p:cNvSpPr>
            <a:spLocks noChangeShapeType="1"/>
          </p:cNvSpPr>
          <p:nvPr/>
        </p:nvSpPr>
        <p:spPr bwMode="auto">
          <a:xfrm flipH="1">
            <a:off x="4427984" y="5662613"/>
            <a:ext cx="504056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" name="Line 186"/>
          <p:cNvSpPr>
            <a:spLocks noChangeShapeType="1"/>
          </p:cNvSpPr>
          <p:nvPr/>
        </p:nvSpPr>
        <p:spPr bwMode="auto">
          <a:xfrm>
            <a:off x="5796136" y="5662613"/>
            <a:ext cx="43204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85895"/>
              </p:ext>
            </p:extLst>
          </p:nvPr>
        </p:nvGraphicFramePr>
        <p:xfrm>
          <a:off x="7092280" y="1556792"/>
          <a:ext cx="13824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2280" y="1556792"/>
                        <a:ext cx="13824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5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Formáty ethernetových rámcov</a:t>
            </a:r>
            <a:br>
              <a:rPr lang="sk-SK" smtClean="0"/>
            </a:br>
            <a:r>
              <a:rPr lang="sk-SK" smtClean="0"/>
              <a:t>Záverečné poznámky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Všetky tri formáty rámcov sú výlučne vecou softvérovej implementácie – nevyžadujú si špeciálne sieťové karty</a:t>
            </a:r>
          </a:p>
          <a:p>
            <a:pPr lvl="1"/>
            <a:r>
              <a:rPr lang="sk-SK" smtClean="0"/>
              <a:t>Sieťová karta môže komunikovať všetkými formátmi naraz</a:t>
            </a:r>
          </a:p>
          <a:p>
            <a:r>
              <a:rPr lang="sk-SK" smtClean="0"/>
              <a:t>Najpoužívanejší typ je Ethernet II</a:t>
            </a:r>
          </a:p>
          <a:p>
            <a:pPr lvl="1"/>
            <a:r>
              <a:rPr lang="sk-SK" smtClean="0"/>
              <a:t>Drvivá väčšina sieťovej prevádzky vrátane IPv4 a IPv6</a:t>
            </a:r>
          </a:p>
          <a:p>
            <a:r>
              <a:rPr lang="sk-SK" smtClean="0"/>
              <a:t>Ostatné typy rámcov sú v úzadí</a:t>
            </a:r>
          </a:p>
          <a:p>
            <a:pPr lvl="1"/>
            <a:r>
              <a:rPr lang="sk-SK" smtClean="0"/>
              <a:t>802.2 LLC – využívaný najmä pre protokoly od IEEE (STP a jeho varianty, LACP, LLDP, ...). Pre IP sa nevyužíva, lebo ARP nemá pridelenú hodnotu SAP</a:t>
            </a:r>
          </a:p>
          <a:p>
            <a:pPr lvl="1"/>
            <a:r>
              <a:rPr lang="sk-SK" smtClean="0"/>
              <a:t>802 SNAP – využívaný najmä pre firemné a proprietárne protokoly (CDP, VTP, DTP, PAgP, ...)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33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55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3"/>
          <a:stretch/>
        </p:blipFill>
        <p:spPr bwMode="auto">
          <a:xfrm>
            <a:off x="3515518" y="3645024"/>
            <a:ext cx="5628482" cy="318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Rozmanitosť technológií linkovej vrstvy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Technológie linkovej vrstvy sú</a:t>
            </a:r>
            <a:r>
              <a:rPr lang="en-US" sz="2000" dirty="0" smtClean="0"/>
              <a:t> </a:t>
            </a:r>
            <a:r>
              <a:rPr lang="sk-SK" sz="2000" dirty="0" smtClean="0"/>
              <a:t>veľmi rozmanité z rôznych dôvodov</a:t>
            </a:r>
          </a:p>
          <a:p>
            <a:pPr lvl="1"/>
            <a:r>
              <a:rPr lang="sk-SK" sz="1800" dirty="0" smtClean="0"/>
              <a:t>Doba, v ktorej sa vyvíjali</a:t>
            </a:r>
          </a:p>
          <a:p>
            <a:pPr lvl="1"/>
            <a:r>
              <a:rPr lang="sk-SK" sz="1800" dirty="0" smtClean="0"/>
              <a:t>Prostredie, v ktorom sa mali používať (LAN, MAN, WAN)</a:t>
            </a:r>
          </a:p>
          <a:p>
            <a:pPr lvl="1"/>
            <a:r>
              <a:rPr lang="sk-SK" sz="1800" dirty="0" smtClean="0"/>
              <a:t>Požiadavky na ich činnosť, rýchlosť, </a:t>
            </a:r>
            <a:r>
              <a:rPr lang="sk-SK" sz="1800" dirty="0" smtClean="0"/>
              <a:t>vlastnosti</a:t>
            </a:r>
          </a:p>
          <a:p>
            <a:r>
              <a:rPr lang="sk-SK" sz="2000" dirty="0" smtClean="0"/>
              <a:t>Hranice medzi rôznymi linkovými technológiami sú na smerovačoch a tzv. mostoch (bridge)</a:t>
            </a:r>
          </a:p>
          <a:p>
            <a:r>
              <a:rPr lang="sk-SK" sz="2000" dirty="0" smtClean="0"/>
              <a:t>Pakety pri ceste od</a:t>
            </a:r>
            <a:br>
              <a:rPr lang="sk-SK" sz="2000" dirty="0" smtClean="0"/>
            </a:br>
            <a:r>
              <a:rPr lang="sk-SK" sz="2000" dirty="0" smtClean="0"/>
              <a:t>odosielateľa k adresátovi</a:t>
            </a:r>
            <a:br>
              <a:rPr lang="sk-SK" sz="2000" dirty="0" smtClean="0"/>
            </a:br>
            <a:r>
              <a:rPr lang="sk-SK" sz="2000" dirty="0" smtClean="0"/>
              <a:t>veľmi často prechádzajú</a:t>
            </a:r>
            <a:br>
              <a:rPr lang="sk-SK" sz="2000" dirty="0" smtClean="0"/>
            </a:br>
            <a:r>
              <a:rPr lang="sk-SK" sz="2000" dirty="0" smtClean="0"/>
              <a:t>celým radom rôznych</a:t>
            </a:r>
            <a:br>
              <a:rPr lang="sk-SK" sz="2000" dirty="0" smtClean="0"/>
            </a:br>
            <a:r>
              <a:rPr lang="sk-SK" sz="2000" dirty="0" smtClean="0"/>
              <a:t>linkových technológií</a:t>
            </a:r>
          </a:p>
          <a:p>
            <a:r>
              <a:rPr lang="sk-SK" sz="2000" dirty="0" smtClean="0"/>
              <a:t>Dôležitým faktom je,</a:t>
            </a:r>
            <a:br>
              <a:rPr lang="sk-SK" sz="2000" dirty="0" smtClean="0"/>
            </a:br>
            <a:r>
              <a:rPr lang="sk-SK" sz="2000" dirty="0" smtClean="0"/>
              <a:t>že formát paketov ani</a:t>
            </a:r>
            <a:br>
              <a:rPr lang="sk-SK" sz="2000" dirty="0" smtClean="0"/>
            </a:br>
            <a:r>
              <a:rPr lang="sk-SK" sz="2000" dirty="0" smtClean="0"/>
              <a:t>vyšších PDU sa nemení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515047" y="5517232"/>
            <a:ext cx="664255" cy="57587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392552" y="4642250"/>
            <a:ext cx="664255" cy="57587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342242" y="4642250"/>
            <a:ext cx="664255" cy="57587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41944" y="5046023"/>
            <a:ext cx="1268724" cy="57587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381732" y="5517232"/>
            <a:ext cx="664255" cy="57587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23928" y="5045834"/>
            <a:ext cx="1268724" cy="57587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9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Zariadenia používané v ethernetových sieťach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Pôvodné ethernetové siete využívali ako komunikačné médium koaxiálny kábel</a:t>
            </a:r>
          </a:p>
          <a:p>
            <a:pPr lvl="1"/>
            <a:r>
              <a:rPr lang="sk-SK" dirty="0" smtClean="0"/>
              <a:t>Všetky stanice boli pripojené k spoločnému koaxu ako k zbernici</a:t>
            </a:r>
          </a:p>
          <a:p>
            <a:pPr lvl="1"/>
            <a:r>
              <a:rPr lang="sk-SK" dirty="0" smtClean="0"/>
              <a:t>Každý počul každého</a:t>
            </a:r>
          </a:p>
          <a:p>
            <a:r>
              <a:rPr lang="sk-SK" dirty="0" smtClean="0"/>
              <a:t>Postupom času vznikli pokročilejšie riešenia s využitím tzv. </a:t>
            </a:r>
            <a:r>
              <a:rPr lang="sk-SK" dirty="0" smtClean="0">
                <a:solidFill>
                  <a:schemeClr val="accent2"/>
                </a:solidFill>
              </a:rPr>
              <a:t>rozbočovačov</a:t>
            </a:r>
            <a:r>
              <a:rPr lang="sk-SK" dirty="0" smtClean="0"/>
              <a:t>, </a:t>
            </a:r>
            <a:r>
              <a:rPr lang="sk-SK" dirty="0" smtClean="0">
                <a:solidFill>
                  <a:schemeClr val="accent2"/>
                </a:solidFill>
              </a:rPr>
              <a:t>mostov</a:t>
            </a:r>
            <a:r>
              <a:rPr lang="sk-SK" dirty="0" smtClean="0"/>
              <a:t> a </a:t>
            </a:r>
            <a:r>
              <a:rPr lang="sk-SK" dirty="0" smtClean="0">
                <a:solidFill>
                  <a:schemeClr val="accent2"/>
                </a:solidFill>
              </a:rPr>
              <a:t>prepínačov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Rozbočovač</a:t>
            </a:r>
            <a:r>
              <a:rPr lang="sk-SK" dirty="0" smtClean="0"/>
              <a:t> (hub) je viacportové zariadenie, ktoré signál prijatý na jednom porte regeneruje a rozošle všetkými ostatnými portmi</a:t>
            </a:r>
          </a:p>
          <a:p>
            <a:pPr lvl="1"/>
            <a:r>
              <a:rPr lang="sk-SK" dirty="0" smtClean="0"/>
              <a:t>Technicky ide o zariadenie fyzickej vrstvy, lebo prenáša len signály, nerozumie dátam</a:t>
            </a:r>
          </a:p>
          <a:p>
            <a:pPr lvl="1"/>
            <a:r>
              <a:rPr lang="sk-SK" dirty="0" smtClean="0"/>
              <a:t>Zariadenia pripojené k portom rozbočovača pracujú, ako keby boli prepojené zbernicou (analogicky ako na koaxe)</a:t>
            </a:r>
          </a:p>
          <a:p>
            <a:pPr lvl="1"/>
            <a:r>
              <a:rPr lang="sk-SK" dirty="0" smtClean="0"/>
              <a:t>Rozbočovač vytvára kolíznu doménu alebo ju zväčšuje – ak jedna stanica pripojená k rozbočovaču vysiela, ostatné musia mlčať</a:t>
            </a:r>
          </a:p>
          <a:p>
            <a:pPr lvl="1"/>
            <a:r>
              <a:rPr lang="sk-SK" dirty="0" smtClean="0"/>
              <a:t>Rozbočovače boli veľmi bežné v sieťach 10BaseT, dnes sa už kvôli početným nevýhodám nepoužívajú</a:t>
            </a:r>
          </a:p>
        </p:txBody>
      </p:sp>
    </p:spTree>
    <p:extLst>
      <p:ext uri="{BB962C8B-B14F-4D97-AF65-F5344CB8AC3E}">
        <p14:creationId xmlns:p14="http://schemas.microsoft.com/office/powerpoint/2010/main" val="20498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Nevýhody použitia rozbočovačov</a:t>
            </a:r>
            <a:endParaRPr lang="en-US" dirty="0"/>
          </a:p>
        </p:txBody>
      </p:sp>
      <p:pic>
        <p:nvPicPr>
          <p:cNvPr id="130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1695351"/>
            <a:ext cx="6786562" cy="43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4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Ethernet – doručovanie rámcov</a:t>
            </a:r>
            <a:br>
              <a:rPr lang="sk-SK" smtClean="0"/>
            </a:br>
            <a:r>
              <a:rPr lang="sk-SK" smtClean="0"/>
              <a:t>Most</a:t>
            </a:r>
            <a:endParaRPr lang="sk-SK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Ethernetové siete vybudované pomocou rozbočovačov trpeli mnohými nevýhodami pôvodných koaxových variantov</a:t>
            </a:r>
          </a:p>
          <a:p>
            <a:r>
              <a:rPr lang="sk-SK" dirty="0" smtClean="0"/>
              <a:t>Riešenia prišli v podobe inteligentnejších zariadení, tzv. mostov (bridges) a prepínačov (switches)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Most</a:t>
            </a:r>
            <a:r>
              <a:rPr lang="sk-SK" dirty="0" smtClean="0"/>
              <a:t> (bridge):</a:t>
            </a:r>
          </a:p>
          <a:p>
            <a:pPr lvl="1"/>
            <a:r>
              <a:rPr lang="sk-SK" dirty="0" smtClean="0"/>
              <a:t>Softvérové zariadenie, často stavané na PC</a:t>
            </a:r>
          </a:p>
          <a:p>
            <a:pPr lvl="1"/>
            <a:r>
              <a:rPr lang="sk-SK" dirty="0" smtClean="0"/>
              <a:t>Má dve alebo viac sieťových rozhraní</a:t>
            </a:r>
          </a:p>
          <a:p>
            <a:pPr lvl="1"/>
            <a:r>
              <a:rPr lang="sk-SK" dirty="0" smtClean="0"/>
              <a:t>Automaticky si tvorí tabuľku, v ktorej si zaznamenáva MAC adresy staníc a svoje rozhrania, ku ktorým sú stanice pripojené</a:t>
            </a:r>
          </a:p>
          <a:p>
            <a:pPr lvl="1"/>
            <a:r>
              <a:rPr lang="sk-SK" dirty="0" smtClean="0"/>
              <a:t>Rámec prijatý na jednom porte prepošle druhým portom len vtedy, ak</a:t>
            </a:r>
          </a:p>
          <a:p>
            <a:pPr lvl="2"/>
            <a:r>
              <a:rPr lang="sk-SK" dirty="0" smtClean="0"/>
              <a:t>... vie, že na druhom porte sa nachádza príjemca, alebo</a:t>
            </a:r>
          </a:p>
          <a:p>
            <a:pPr lvl="2"/>
            <a:r>
              <a:rPr lang="sk-SK" dirty="0" smtClean="0"/>
              <a:t>... vôbec nevie, kde sa príjemca nachádza</a:t>
            </a:r>
          </a:p>
          <a:p>
            <a:pPr lvl="1"/>
            <a:r>
              <a:rPr lang="sk-SK" dirty="0" smtClean="0"/>
              <a:t>Rámec sa nikdy neodošle tým portom, ktorým bol prijatý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80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0" name="Line 14"/>
          <p:cNvSpPr>
            <a:spLocks noChangeShapeType="1"/>
          </p:cNvSpPr>
          <p:nvPr/>
        </p:nvSpPr>
        <p:spPr bwMode="auto">
          <a:xfrm flipV="1">
            <a:off x="7524750" y="2492375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6732588" y="2997200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2411413" y="2997200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1258888" y="2420938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827088" y="2997200"/>
            <a:ext cx="302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5148263" y="2997200"/>
            <a:ext cx="302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graphicFrame>
        <p:nvGraphicFramePr>
          <p:cNvPr id="65593" name="Group 5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011382"/>
              </p:ext>
            </p:extLst>
          </p:nvPr>
        </p:nvGraphicFramePr>
        <p:xfrm>
          <a:off x="3240881" y="3768725"/>
          <a:ext cx="2592387" cy="1981200"/>
        </p:xfrm>
        <a:graphic>
          <a:graphicData uri="http://schemas.openxmlformats.org/drawingml/2006/table">
            <a:tbl>
              <a:tblPr/>
              <a:tblGrid>
                <a:gridCol w="1152525"/>
                <a:gridCol w="1439862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Rozhranie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E0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Ethernet – doručovanie rámcov</a:t>
            </a:r>
            <a:br>
              <a:rPr lang="sk-SK" dirty="0"/>
            </a:br>
            <a:r>
              <a:rPr lang="sk-SK" dirty="0"/>
              <a:t>Most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165735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4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429000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5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885950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6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357563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1115616" y="1988840"/>
            <a:ext cx="4074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A</a:t>
            </a: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7380312" y="1916832"/>
            <a:ext cx="42511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D</a:t>
            </a: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2195736" y="3501008"/>
            <a:ext cx="4074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B</a:t>
            </a:r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6516216" y="3440613"/>
            <a:ext cx="42511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C</a:t>
            </a:r>
          </a:p>
        </p:txBody>
      </p:sp>
      <p:sp>
        <p:nvSpPr>
          <p:cNvPr id="65589" name="Text Box 53"/>
          <p:cNvSpPr txBox="1">
            <a:spLocks noChangeArrowheads="1"/>
          </p:cNvSpPr>
          <p:nvPr/>
        </p:nvSpPr>
        <p:spPr bwMode="auto">
          <a:xfrm>
            <a:off x="3203848" y="2564904"/>
            <a:ext cx="59343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E0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5292725" y="2564904"/>
            <a:ext cx="59343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42303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Ethernet – doručovanie rámcov</a:t>
            </a:r>
            <a:br>
              <a:rPr lang="sk-SK" smtClean="0"/>
            </a:br>
            <a:r>
              <a:rPr lang="sk-SK" smtClean="0"/>
              <a:t>Most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Ako sa most učí MAC adresy?</a:t>
            </a:r>
          </a:p>
          <a:p>
            <a:pPr lvl="1"/>
            <a:r>
              <a:rPr lang="sk-SK" dirty="0" smtClean="0"/>
              <a:t>Z prijatých rámcov most načíta MAC adresu odosielateľa a zapíše si ju do tabuľky k portu, na ktorom bol rámec prijatý</a:t>
            </a:r>
          </a:p>
          <a:p>
            <a:pPr lvl="1"/>
            <a:r>
              <a:rPr lang="sk-SK" dirty="0" smtClean="0"/>
              <a:t>Ak záznam už v tabuľke je, most podľa potreby aktualizuje informáciu o porte a o čase posledného výskytu adresy</a:t>
            </a:r>
          </a:p>
          <a:p>
            <a:r>
              <a:rPr lang="sk-SK" dirty="0" smtClean="0"/>
              <a:t>Ako most preposiela rámce?</a:t>
            </a:r>
          </a:p>
          <a:p>
            <a:pPr lvl="1"/>
            <a:r>
              <a:rPr lang="sk-SK" dirty="0" smtClean="0"/>
              <a:t>Ak je cieľová MAC adresa neznáma, most rozošle rámec všetkými portmi okrem toho, ktorým rámec vošiel</a:t>
            </a:r>
          </a:p>
          <a:p>
            <a:pPr lvl="2"/>
            <a:r>
              <a:rPr lang="sk-SK" b="1" dirty="0" smtClean="0">
                <a:solidFill>
                  <a:schemeClr val="accent2"/>
                </a:solidFill>
              </a:rPr>
              <a:t>!</a:t>
            </a:r>
            <a:r>
              <a:rPr lang="sk-SK" b="1" dirty="0" smtClean="0">
                <a:solidFill>
                  <a:schemeClr val="tx2"/>
                </a:solidFill>
              </a:rPr>
              <a:t> Fallback k režimu logickej zbernice </a:t>
            </a:r>
            <a:r>
              <a:rPr lang="sk-SK" b="1" dirty="0" smtClean="0">
                <a:solidFill>
                  <a:schemeClr val="accent2"/>
                </a:solidFill>
              </a:rPr>
              <a:t>!</a:t>
            </a:r>
            <a:endParaRPr lang="sk-SK" b="1" dirty="0" smtClean="0">
              <a:solidFill>
                <a:schemeClr val="accent2"/>
              </a:solidFill>
            </a:endParaRPr>
          </a:p>
          <a:p>
            <a:pPr lvl="1"/>
            <a:r>
              <a:rPr lang="sk-SK" dirty="0" smtClean="0"/>
              <a:t>Ak je cieľová MAC adresa priradená tomu istému portu, ktorým rámec vošiel, most tento rámec zahodí</a:t>
            </a:r>
          </a:p>
          <a:p>
            <a:pPr lvl="1"/>
            <a:r>
              <a:rPr lang="sk-SK" dirty="0" smtClean="0"/>
              <a:t>Inak most odošle rámec len tým portom, ku ktorému je podľa tabuľky MAC adries pripojený príjemca</a:t>
            </a:r>
          </a:p>
          <a:p>
            <a:r>
              <a:rPr lang="sk-SK" dirty="0" smtClean="0"/>
              <a:t>Most rozdeľuje kolíznu doménu na menšie</a:t>
            </a:r>
          </a:p>
          <a:p>
            <a:pPr lvl="1"/>
            <a:r>
              <a:rPr lang="sk-SK" dirty="0" smtClean="0"/>
              <a:t>Pretože neprenáša signál v reálnom čase ako hub, ale rámce, ktoré si môže odložiť v pamäti, pokým nie je výstupný port voľný, komunikácia na jednom segmente vôbec neovplyvňujú iné porty mosta</a:t>
            </a:r>
          </a:p>
          <a:p>
            <a:pPr lvl="2"/>
            <a:r>
              <a:rPr lang="sk-SK" b="1" dirty="0" smtClean="0">
                <a:solidFill>
                  <a:schemeClr val="accent2"/>
                </a:solidFill>
              </a:rPr>
              <a:t>!</a:t>
            </a:r>
            <a:r>
              <a:rPr lang="sk-SK" b="1" dirty="0" smtClean="0">
                <a:solidFill>
                  <a:schemeClr val="tx2"/>
                </a:solidFill>
              </a:rPr>
              <a:t> Mimoriadne vítaná vlastnosť </a:t>
            </a:r>
            <a:r>
              <a:rPr lang="sk-SK" b="1" dirty="0" smtClean="0">
                <a:solidFill>
                  <a:schemeClr val="accent2"/>
                </a:solidFill>
              </a:rPr>
              <a:t>!</a:t>
            </a:r>
            <a:endParaRPr lang="sk-SK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Ethernet – doručovanie rámcov</a:t>
            </a:r>
            <a:br>
              <a:rPr lang="sk-SK" smtClean="0"/>
            </a:br>
            <a:r>
              <a:rPr lang="sk-SK" smtClean="0"/>
              <a:t>Prepínač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4464496" cy="5410200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smtClean="0">
                <a:solidFill>
                  <a:schemeClr val="accent2"/>
                </a:solidFill>
              </a:rPr>
              <a:t>Prepínač</a:t>
            </a:r>
            <a:r>
              <a:rPr lang="sk-SK" dirty="0" smtClean="0"/>
              <a:t> (switch) je ďalšou generáciou mosta</a:t>
            </a:r>
          </a:p>
          <a:p>
            <a:pPr lvl="1"/>
            <a:r>
              <a:rPr lang="sk-SK" dirty="0" smtClean="0"/>
              <a:t>Mnohoportové zariadenie</a:t>
            </a:r>
          </a:p>
          <a:p>
            <a:pPr lvl="1"/>
            <a:r>
              <a:rPr lang="sk-SK" dirty="0" smtClean="0"/>
              <a:t>Operácie prehľadávania MAC tabuľky a tzv. prepínania rámcov sú implementované hardvérovo</a:t>
            </a:r>
          </a:p>
          <a:p>
            <a:pPr lvl="1"/>
            <a:r>
              <a:rPr lang="sk-SK" dirty="0" smtClean="0"/>
              <a:t>Tok rámcov neprechádza cez CPU a operačný systém, ale je autonómne vybavovaný v prepínacom hardvéri</a:t>
            </a:r>
          </a:p>
          <a:p>
            <a:pPr lvl="1"/>
            <a:r>
              <a:rPr lang="sk-SK" dirty="0" smtClean="0"/>
              <a:t>Veľkosť MAC tabuľky v prepínačoch je veľká, bežne tisíce až desaťtisíce položiek</a:t>
            </a:r>
          </a:p>
          <a:p>
            <a:pPr lvl="1"/>
            <a:r>
              <a:rPr lang="sk-SK" dirty="0" smtClean="0"/>
              <a:t>Prenosový výkon prepínacieho poľa prepínača je rádovo v gigabitoch až terabitoch za sekundu a megapaketoch až gigapaketoch za sekundu</a:t>
            </a:r>
          </a:p>
          <a:p>
            <a:pPr lvl="1"/>
            <a:r>
              <a:rPr lang="sk-SK" dirty="0" smtClean="0"/>
              <a:t>Prepínače obsahujú buffer pre prenášané rámce rádovo v jednotkách až desiatkach MB</a:t>
            </a:r>
            <a:endParaRPr lang="sk-SK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7" y="1556792"/>
            <a:ext cx="4164013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9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Výhody použitia prepínačov</a:t>
            </a:r>
            <a:endParaRPr lang="en-US" dirty="0"/>
          </a:p>
        </p:txBody>
      </p:sp>
      <p:pic>
        <p:nvPicPr>
          <p:cNvPr id="133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484784"/>
            <a:ext cx="7258050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4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5" y="2299899"/>
            <a:ext cx="7740030" cy="455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Adresovanie v Ethernete a súvis s IP adresovaním</a:t>
            </a:r>
            <a:endParaRPr lang="en-US" dirty="0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IP pakety používajú IP adresy</a:t>
            </a:r>
          </a:p>
          <a:p>
            <a:r>
              <a:rPr lang="sk-SK" sz="2000" dirty="0" smtClean="0"/>
              <a:t>Ethernetové rámce používajú MAC adresy</a:t>
            </a:r>
          </a:p>
          <a:p>
            <a:r>
              <a:rPr lang="sk-SK" sz="2000" dirty="0" smtClean="0"/>
              <a:t>Tieto adresy musia istým spôsobom korešpondovať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65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13" y="2520280"/>
            <a:ext cx="5918787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Address Resolution Protocol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Sieťová karta má v operačnom systéme nastavenú IP adresu, ale od výrobcu má pridelenú MAC adresu</a:t>
            </a:r>
          </a:p>
          <a:p>
            <a:r>
              <a:rPr lang="sk-SK" sz="2000" dirty="0" smtClean="0"/>
              <a:t>Ak v ethernetovej sieti komunikujú stanice pomocou IP, ich pakety budú prenášané v ethernetových rámcoch a tie musia byť vhodne adresované</a:t>
            </a:r>
          </a:p>
          <a:p>
            <a:r>
              <a:rPr lang="sk-SK" sz="2000" dirty="0" smtClean="0"/>
              <a:t>Na zistenie neznámej MAC</a:t>
            </a:r>
            <a:br>
              <a:rPr lang="sk-SK" sz="2000" dirty="0" smtClean="0"/>
            </a:br>
            <a:r>
              <a:rPr lang="sk-SK" sz="2000" dirty="0" smtClean="0"/>
              <a:t>k známej IP slúži protokol ARP</a:t>
            </a:r>
          </a:p>
          <a:p>
            <a:r>
              <a:rPr lang="sk-SK" sz="2000" dirty="0" smtClean="0"/>
              <a:t>ARP je veľmi jednoduchý protokol</a:t>
            </a:r>
            <a:br>
              <a:rPr lang="sk-SK" sz="2000" dirty="0" smtClean="0"/>
            </a:br>
            <a:r>
              <a:rPr lang="sk-SK" sz="2000" dirty="0" smtClean="0"/>
              <a:t>s dvomi typmi správ</a:t>
            </a:r>
          </a:p>
          <a:p>
            <a:pPr lvl="1"/>
            <a:r>
              <a:rPr lang="sk-SK" sz="1800" dirty="0" smtClean="0"/>
              <a:t>ARP Query: Akú</a:t>
            </a:r>
            <a:br>
              <a:rPr lang="sk-SK" sz="1800" dirty="0" smtClean="0"/>
            </a:br>
            <a:r>
              <a:rPr lang="sk-SK" sz="1800" dirty="0" smtClean="0"/>
              <a:t>MAC má sieťová karta</a:t>
            </a:r>
            <a:br>
              <a:rPr lang="sk-SK" sz="1800" dirty="0" smtClean="0"/>
            </a:br>
            <a:r>
              <a:rPr lang="sk-SK" sz="1800" dirty="0" smtClean="0"/>
              <a:t>s touto IP adresou?</a:t>
            </a:r>
          </a:p>
          <a:p>
            <a:pPr lvl="1"/>
            <a:r>
              <a:rPr lang="sk-SK" sz="1800" dirty="0" smtClean="0"/>
              <a:t>ARP Reply: Som to ja,</a:t>
            </a:r>
            <a:br>
              <a:rPr lang="sk-SK" sz="1800" dirty="0" smtClean="0"/>
            </a:br>
            <a:r>
              <a:rPr lang="sk-SK" sz="1800" dirty="0" smtClean="0"/>
              <a:t>moja MAC adresa je...</a:t>
            </a:r>
          </a:p>
          <a:p>
            <a:r>
              <a:rPr lang="sk-SK" sz="2000" dirty="0" smtClean="0"/>
              <a:t>ARP Query sa posiela ako</a:t>
            </a:r>
            <a:br>
              <a:rPr lang="sk-SK" sz="2000" dirty="0" smtClean="0"/>
            </a:br>
            <a:r>
              <a:rPr lang="sk-SK" sz="2000" dirty="0" smtClean="0"/>
              <a:t>broadcast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2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01" y="2636912"/>
            <a:ext cx="6234899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Protokol Address Resolution Protocol</a:t>
            </a:r>
            <a:endParaRPr lang="en-US" dirty="0"/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000" dirty="0" smtClean="0"/>
              <a:t>Ak je príjemca IP paketu v tej istej sieti ako odosielateľ, pomocou ARP je možné priamo zistiť MAC adresu príjemcu</a:t>
            </a:r>
          </a:p>
          <a:p>
            <a:r>
              <a:rPr lang="sk-SK" sz="2000" dirty="0" smtClean="0"/>
              <a:t>Ak je príjemca IP paketu v inej IP sieti, stanica vie, že paket k príjemcovi musí prejsť cez bránu</a:t>
            </a:r>
          </a:p>
          <a:p>
            <a:r>
              <a:rPr lang="sk-SK" sz="2000" dirty="0" smtClean="0"/>
              <a:t>Pri komunikácii s adresátmi z iných</a:t>
            </a:r>
            <a:br>
              <a:rPr lang="sk-SK" sz="2000" dirty="0" smtClean="0"/>
            </a:br>
            <a:r>
              <a:rPr lang="sk-SK" sz="2000" dirty="0" smtClean="0"/>
              <a:t>sietí preto odosielateľ nehľadá</a:t>
            </a:r>
            <a:br>
              <a:rPr lang="sk-SK" sz="2000" dirty="0" smtClean="0"/>
            </a:br>
            <a:r>
              <a:rPr lang="sk-SK" sz="2000" dirty="0" smtClean="0"/>
              <a:t>pomocou ARP protokolu MAC adresu</a:t>
            </a:r>
            <a:br>
              <a:rPr lang="sk-SK" sz="2000" dirty="0" smtClean="0"/>
            </a:br>
            <a:r>
              <a:rPr lang="sk-SK" sz="2000" dirty="0" smtClean="0"/>
              <a:t>cieľového uzla,</a:t>
            </a:r>
            <a:br>
              <a:rPr lang="sk-SK" sz="2000" dirty="0" smtClean="0"/>
            </a:br>
            <a:r>
              <a:rPr lang="sk-SK" sz="2000" dirty="0" smtClean="0"/>
              <a:t>ale vlastnej brány</a:t>
            </a:r>
          </a:p>
          <a:p>
            <a:r>
              <a:rPr lang="sk-SK" sz="2000" dirty="0" smtClean="0"/>
              <a:t>Tu je vidno, ako</a:t>
            </a:r>
            <a:br>
              <a:rPr lang="sk-SK" sz="2000" dirty="0" smtClean="0"/>
            </a:br>
            <a:r>
              <a:rPr lang="sk-SK" sz="2000" dirty="0" smtClean="0"/>
              <a:t>L3 a L2 spolupracujú</a:t>
            </a:r>
          </a:p>
          <a:p>
            <a:r>
              <a:rPr lang="sk-SK" sz="2000" dirty="0" smtClean="0"/>
              <a:t>L2 zabezpečí doručenie</a:t>
            </a:r>
            <a:br>
              <a:rPr lang="sk-SK" sz="2000" dirty="0" smtClean="0"/>
            </a:br>
            <a:r>
              <a:rPr lang="sk-SK" sz="2000" dirty="0" smtClean="0"/>
              <a:t>k najbližšiemu</a:t>
            </a:r>
            <a:br>
              <a:rPr lang="sk-SK" sz="2000" dirty="0" smtClean="0"/>
            </a:br>
            <a:r>
              <a:rPr lang="sk-SK" sz="2000" dirty="0" smtClean="0"/>
              <a:t>ďalšiemu uzlu</a:t>
            </a:r>
          </a:p>
          <a:p>
            <a:r>
              <a:rPr lang="sk-SK" sz="2000" dirty="0" smtClean="0"/>
              <a:t>L3 rieši, ktorý</a:t>
            </a:r>
            <a:br>
              <a:rPr lang="sk-SK" sz="2000" dirty="0" smtClean="0"/>
            </a:br>
            <a:r>
              <a:rPr lang="sk-SK" sz="2000" dirty="0" smtClean="0"/>
              <a:t>ďalší uzol to je,</a:t>
            </a:r>
            <a:br>
              <a:rPr lang="sk-SK" sz="2000" dirty="0" smtClean="0"/>
            </a:br>
            <a:r>
              <a:rPr lang="sk-SK" sz="2000" dirty="0" smtClean="0"/>
              <a:t>aby sa paket</a:t>
            </a:r>
            <a:br>
              <a:rPr lang="sk-SK" sz="2000" dirty="0" smtClean="0"/>
            </a:br>
            <a:r>
              <a:rPr lang="sk-SK" sz="2000" dirty="0" smtClean="0"/>
              <a:t>dostal k adresátovi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86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41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7" b="1967"/>
          <a:stretch/>
        </p:blipFill>
        <p:spPr bwMode="auto">
          <a:xfrm>
            <a:off x="3562350" y="2517548"/>
            <a:ext cx="5581650" cy="434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Autori štandardov linkovej vrstvy</a:t>
            </a:r>
            <a:endParaRPr lang="en-US" dirty="0"/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Autormi otvorených štandardov a noriem pre linkovú vrstvu sú viaceré štandardizačné organizácie, medzi ktoré patria:</a:t>
            </a:r>
          </a:p>
          <a:p>
            <a:pPr lvl="1"/>
            <a:r>
              <a:rPr lang="sk-SK" dirty="0" smtClean="0"/>
              <a:t>International Organization for Standardization (ISO)</a:t>
            </a:r>
          </a:p>
          <a:p>
            <a:pPr lvl="1"/>
            <a:r>
              <a:rPr lang="sk-SK" dirty="0" smtClean="0"/>
              <a:t>Institute of Electrical and Electronics Engineers (IEEE)</a:t>
            </a:r>
          </a:p>
          <a:p>
            <a:pPr lvl="1"/>
            <a:r>
              <a:rPr lang="sk-SK" dirty="0" smtClean="0"/>
              <a:t>International Telecommunication</a:t>
            </a:r>
            <a:br>
              <a:rPr lang="sk-SK" dirty="0" smtClean="0"/>
            </a:br>
            <a:r>
              <a:rPr lang="sk-SK" dirty="0" smtClean="0"/>
              <a:t>Union (ITU)</a:t>
            </a:r>
          </a:p>
          <a:p>
            <a:pPr lvl="1"/>
            <a:r>
              <a:rPr lang="sk-SK" dirty="0" smtClean="0"/>
              <a:t>American National</a:t>
            </a:r>
            <a:br>
              <a:rPr lang="sk-SK" dirty="0" smtClean="0"/>
            </a:br>
            <a:r>
              <a:rPr lang="sk-SK" dirty="0" smtClean="0"/>
              <a:t>Standards Institute</a:t>
            </a:r>
            <a:br>
              <a:rPr lang="sk-SK" dirty="0" smtClean="0"/>
            </a:br>
            <a:r>
              <a:rPr lang="sk-SK" dirty="0" smtClean="0"/>
              <a:t>(ANSI)</a:t>
            </a:r>
          </a:p>
          <a:p>
            <a:r>
              <a:rPr lang="sk-SK" dirty="0" smtClean="0"/>
              <a:t>Tieto spoločnosti tvoria</a:t>
            </a:r>
            <a:br>
              <a:rPr lang="sk-SK" dirty="0" smtClean="0"/>
            </a:br>
            <a:r>
              <a:rPr lang="sk-SK" dirty="0" smtClean="0"/>
              <a:t>otvorené štandardy</a:t>
            </a:r>
          </a:p>
          <a:p>
            <a:r>
              <a:rPr lang="sk-SK" dirty="0" smtClean="0"/>
              <a:t>Pravdaže, vlastnú</a:t>
            </a:r>
            <a:br>
              <a:rPr lang="sk-SK" dirty="0" smtClean="0"/>
            </a:br>
            <a:r>
              <a:rPr lang="sk-SK" dirty="0" smtClean="0"/>
              <a:t>technológiu linkovej</a:t>
            </a:r>
            <a:br>
              <a:rPr lang="sk-SK" dirty="0" smtClean="0"/>
            </a:br>
            <a:r>
              <a:rPr lang="sk-SK" dirty="0" smtClean="0"/>
              <a:t>vrstvy si môžu vyvinúť</a:t>
            </a:r>
            <a:br>
              <a:rPr lang="sk-SK" dirty="0" smtClean="0"/>
            </a:br>
            <a:r>
              <a:rPr lang="sk-SK" dirty="0" smtClean="0"/>
              <a:t>aj výrobcovia sieťových</a:t>
            </a:r>
            <a:br>
              <a:rPr lang="sk-SK" dirty="0" smtClean="0"/>
            </a:br>
            <a:r>
              <a:rPr lang="sk-SK" dirty="0" smtClean="0"/>
              <a:t>produktov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IP siete a broadcastovej domény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 sú dva počítače v rovnakej IP sieti, predpokladá sa, že vedia komunikovať bezprostredne, priamo</a:t>
            </a:r>
          </a:p>
          <a:p>
            <a:r>
              <a:rPr lang="sk-SK" dirty="0" smtClean="0"/>
              <a:t>Odosielateľ sa bude snažiť zistiť MAC adresu cieľového počítača pomocou ARP</a:t>
            </a:r>
          </a:p>
          <a:p>
            <a:r>
              <a:rPr lang="sk-SK" dirty="0" smtClean="0"/>
              <a:t>ARP Query je posielané na broadcast... ale broadcasty smerovačmi neprechádzajú</a:t>
            </a:r>
          </a:p>
          <a:p>
            <a:r>
              <a:rPr lang="sk-SK" dirty="0" smtClean="0"/>
              <a:t>Na uzly, ktoré sú za smerovačom, sa teda ARP otázka nedostane – hranica jednej IP siete teda musí byť tam, kde má hranicu aj broadcastová doména – na smerovači</a:t>
            </a:r>
          </a:p>
          <a:p>
            <a:r>
              <a:rPr lang="sk-SK" smtClean="0"/>
              <a:t>Resumé – čo broadcastová doména, to samostatná IP sieť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4116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dirty="0" smtClean="0"/>
              <a:t>Vďaka za pozornosť!</a:t>
            </a:r>
            <a:endParaRPr lang="en-US" sz="2800" b="1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 err="1" smtClean="0"/>
              <a:t>Ing</a:t>
            </a:r>
            <a:r>
              <a:rPr lang="en-US" sz="1800" dirty="0" smtClean="0"/>
              <a:t>. Peter Pal</a:t>
            </a:r>
            <a:r>
              <a:rPr lang="sk-SK" sz="1800" dirty="0" smtClean="0"/>
              <a:t>úch</a:t>
            </a:r>
            <a:r>
              <a:rPr lang="en-US" sz="1800" dirty="0" smtClean="0"/>
              <a:t>, PhD.</a:t>
            </a:r>
            <a:endParaRPr lang="sk-SK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>
                <a:hlinkClick r:id="rId2"/>
              </a:rPr>
              <a:t>Peter.Paluch</a:t>
            </a:r>
            <a:r>
              <a:rPr lang="en-US" sz="1800" dirty="0" smtClean="0">
                <a:hlinkClick r:id="rId2"/>
              </a:rPr>
              <a:t>@fri.uniza.sk</a:t>
            </a:r>
            <a:endParaRPr lang="en-US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KIS FRI </a:t>
            </a:r>
            <a:r>
              <a:rPr lang="sk-SK" sz="1800" dirty="0" smtClean="0"/>
              <a:t>ŽU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66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9" y="2636912"/>
            <a:ext cx="5529641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Podvrstvy LLC a MAC v linkovej vrstve</a:t>
            </a:r>
            <a:endParaRPr lang="en-US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Linková vrstva sa nachádza medzi rýdzo softvérovými časťami modelu OSI a medzi fyzickou, t.j. hardvérovo silne závislou vrstvou</a:t>
            </a:r>
          </a:p>
          <a:p>
            <a:r>
              <a:rPr lang="sk-SK" dirty="0" smtClean="0"/>
              <a:t>Na úlohy linkovej vrstvy sa preto dá pozerať aj ako na prispôsobenie</a:t>
            </a:r>
            <a:br>
              <a:rPr lang="sk-SK" dirty="0" smtClean="0"/>
            </a:br>
            <a:r>
              <a:rPr lang="sk-SK" dirty="0" smtClean="0"/>
              <a:t>a izolovanie softvérových vrstiev od osobitostí prenosu dát konkrétnou technológiou</a:t>
            </a:r>
          </a:p>
          <a:p>
            <a:r>
              <a:rPr lang="sk-SK" dirty="0" smtClean="0"/>
              <a:t>Linková vrstva sa preto zvykne</a:t>
            </a:r>
            <a:br>
              <a:rPr lang="sk-SK" dirty="0" smtClean="0"/>
            </a:br>
            <a:r>
              <a:rPr lang="sk-SK" dirty="0" smtClean="0"/>
              <a:t>deliť na dve podvrstvy</a:t>
            </a:r>
          </a:p>
          <a:p>
            <a:pPr lvl="1"/>
            <a:r>
              <a:rPr lang="sk-SK" dirty="0" smtClean="0"/>
              <a:t>Logical Link Control (LLC)</a:t>
            </a:r>
          </a:p>
          <a:p>
            <a:pPr lvl="1"/>
            <a:r>
              <a:rPr lang="sk-SK" dirty="0" smtClean="0"/>
              <a:t>Media Access Control (MAC)</a:t>
            </a:r>
          </a:p>
          <a:p>
            <a:r>
              <a:rPr lang="sk-SK" dirty="0" smtClean="0"/>
              <a:t>Úlohou vyššej podvrstvy</a:t>
            </a:r>
            <a:br>
              <a:rPr lang="sk-SK" dirty="0" smtClean="0"/>
            </a:br>
            <a:r>
              <a:rPr lang="sk-SK" dirty="0" smtClean="0"/>
              <a:t>LLC je najmä rozlíšiť rôzne</a:t>
            </a:r>
            <a:br>
              <a:rPr lang="sk-SK" dirty="0" smtClean="0"/>
            </a:br>
            <a:r>
              <a:rPr lang="sk-SK" dirty="0" smtClean="0"/>
              <a:t>L3 protokoly prenášané tou</a:t>
            </a:r>
            <a:br>
              <a:rPr lang="sk-SK" dirty="0" smtClean="0"/>
            </a:br>
            <a:r>
              <a:rPr lang="sk-SK" dirty="0" smtClean="0"/>
              <a:t>istou linkovou technológiou</a:t>
            </a:r>
          </a:p>
          <a:p>
            <a:pPr lvl="1"/>
            <a:r>
              <a:rPr lang="sk-SK" dirty="0" smtClean="0"/>
              <a:t>Voliteľne môže poskytovať aj</a:t>
            </a:r>
            <a:br>
              <a:rPr lang="sk-SK" dirty="0" smtClean="0"/>
            </a:br>
            <a:r>
              <a:rPr lang="sk-SK" dirty="0" smtClean="0"/>
              <a:t>ďalšie funkcie – číslovanie,</a:t>
            </a:r>
            <a:br>
              <a:rPr lang="sk-SK" dirty="0" smtClean="0"/>
            </a:br>
            <a:r>
              <a:rPr lang="sk-SK" dirty="0" smtClean="0"/>
              <a:t>potvrdzovanie</a:t>
            </a:r>
          </a:p>
          <a:p>
            <a:r>
              <a:rPr lang="sk-SK" dirty="0" smtClean="0"/>
              <a:t>Úlohou nižšej podvrstvy</a:t>
            </a:r>
            <a:br>
              <a:rPr lang="sk-SK" dirty="0" smtClean="0"/>
            </a:br>
            <a:r>
              <a:rPr lang="sk-SK" dirty="0" smtClean="0"/>
              <a:t>MAC je najmä riadiť</a:t>
            </a:r>
            <a:br>
              <a:rPr lang="sk-SK" dirty="0" smtClean="0"/>
            </a:br>
            <a:r>
              <a:rPr lang="sk-SK" dirty="0" smtClean="0"/>
              <a:t>prístup k médiu a riešiť</a:t>
            </a:r>
            <a:br>
              <a:rPr lang="sk-SK" dirty="0" smtClean="0"/>
            </a:br>
            <a:r>
              <a:rPr lang="sk-SK" dirty="0" smtClean="0"/>
              <a:t>adresovanie uzlov</a:t>
            </a:r>
          </a:p>
        </p:txBody>
      </p:sp>
    </p:spTree>
    <p:extLst>
      <p:ext uri="{BB962C8B-B14F-4D97-AF65-F5344CB8AC3E}">
        <p14:creationId xmlns:p14="http://schemas.microsoft.com/office/powerpoint/2010/main" val="6498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Topológie sietí</a:t>
            </a:r>
            <a:endParaRPr lang="sk-SK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Podľa druhu linkovej technológie je možné uzly siete medzi sebou fyzicky navzájom prepojiť rôznymi spôsobmi</a:t>
            </a:r>
          </a:p>
          <a:p>
            <a:r>
              <a:rPr lang="sk-SK" dirty="0" smtClean="0"/>
              <a:t>Prenos dát medzi týmito uzlami má svoje pravidlá</a:t>
            </a:r>
          </a:p>
          <a:p>
            <a:pPr lvl="1"/>
            <a:r>
              <a:rPr lang="sk-SK" dirty="0" smtClean="0"/>
              <a:t>Oba tieto aspekty sa schovávajú v pojme „topológia“</a:t>
            </a:r>
            <a:endParaRPr lang="sk-SK" dirty="0" smtClean="0"/>
          </a:p>
          <a:p>
            <a:r>
              <a:rPr lang="sk-SK" dirty="0" smtClean="0"/>
              <a:t>Vo </a:t>
            </a:r>
            <a:r>
              <a:rPr lang="sk-SK" dirty="0" smtClean="0"/>
              <a:t>svete sietí má pojem „topológia“ dvojaký význam:</a:t>
            </a:r>
          </a:p>
          <a:p>
            <a:pPr lvl="1"/>
            <a:r>
              <a:rPr lang="sk-SK" dirty="0" smtClean="0">
                <a:solidFill>
                  <a:schemeClr val="accent2"/>
                </a:solidFill>
              </a:rPr>
              <a:t>Fyzická topológia</a:t>
            </a:r>
            <a:r>
              <a:rPr lang="sk-SK" dirty="0" smtClean="0"/>
              <a:t>: spôsob vzájomného spojenia uzlov do spoločnej fyzickej siete</a:t>
            </a:r>
          </a:p>
          <a:p>
            <a:pPr lvl="1"/>
            <a:r>
              <a:rPr lang="sk-SK" dirty="0" smtClean="0">
                <a:solidFill>
                  <a:schemeClr val="accent2"/>
                </a:solidFill>
              </a:rPr>
              <a:t>Logická topológia</a:t>
            </a:r>
            <a:r>
              <a:rPr lang="sk-SK" dirty="0" smtClean="0"/>
              <a:t>: spôsob pohybu (doručovania) dát v sieti</a:t>
            </a:r>
          </a:p>
          <a:p>
            <a:r>
              <a:rPr lang="sk-SK" dirty="0" smtClean="0"/>
              <a:t>Logické </a:t>
            </a:r>
            <a:r>
              <a:rPr lang="sk-SK" dirty="0" smtClean="0"/>
              <a:t>topológie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Point-to-point</a:t>
            </a:r>
            <a:r>
              <a:rPr lang="sk-SK" dirty="0" smtClean="0"/>
              <a:t>:</a:t>
            </a:r>
          </a:p>
          <a:p>
            <a:pPr lvl="2"/>
            <a:r>
              <a:rPr lang="sk-SK" dirty="0" smtClean="0"/>
              <a:t>Zariadenia komunikujú vždy v páre bez možnosti, aby táto komunikácia mohla byť určená viacerým uzlom naraz</a:t>
            </a:r>
            <a:endParaRPr lang="sk-SK" dirty="0" smtClean="0"/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Multiaccess</a:t>
            </a:r>
            <a:r>
              <a:rPr lang="sk-SK" dirty="0" smtClean="0"/>
              <a:t> (niekedy </a:t>
            </a:r>
            <a:r>
              <a:rPr lang="sk-SK" dirty="0" smtClean="0">
                <a:solidFill>
                  <a:schemeClr val="accent2"/>
                </a:solidFill>
              </a:rPr>
              <a:t>bus</a:t>
            </a:r>
            <a:r>
              <a:rPr lang="sk-SK" dirty="0" smtClean="0"/>
              <a:t>, </a:t>
            </a:r>
            <a:r>
              <a:rPr lang="sk-SK" dirty="0" smtClean="0">
                <a:solidFill>
                  <a:schemeClr val="accent2"/>
                </a:solidFill>
              </a:rPr>
              <a:t>zbernica</a:t>
            </a:r>
            <a:r>
              <a:rPr lang="sk-SK" dirty="0" smtClean="0"/>
              <a:t> alebo </a:t>
            </a:r>
            <a:r>
              <a:rPr lang="sk-SK" dirty="0" smtClean="0">
                <a:solidFill>
                  <a:schemeClr val="accent2"/>
                </a:solidFill>
              </a:rPr>
              <a:t>broadcast</a:t>
            </a:r>
            <a:r>
              <a:rPr lang="sk-SK" dirty="0" smtClean="0"/>
              <a:t>):</a:t>
            </a:r>
            <a:endParaRPr lang="sk-SK" dirty="0" smtClean="0"/>
          </a:p>
          <a:p>
            <a:pPr lvl="2"/>
            <a:r>
              <a:rPr lang="sk-SK" dirty="0" smtClean="0"/>
              <a:t>Rámce sú doručované bez špecifického poradia, stanice súťažia </a:t>
            </a:r>
            <a:r>
              <a:rPr lang="sk-SK" dirty="0" smtClean="0"/>
              <a:t>o prenosové </a:t>
            </a:r>
            <a:r>
              <a:rPr lang="sk-SK" dirty="0" smtClean="0"/>
              <a:t>médium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Kruh</a:t>
            </a:r>
            <a:r>
              <a:rPr lang="sk-SK" dirty="0" smtClean="0"/>
              <a:t> (ring):</a:t>
            </a:r>
            <a:endParaRPr lang="sk-SK" dirty="0" smtClean="0"/>
          </a:p>
          <a:p>
            <a:pPr lvl="2"/>
            <a:r>
              <a:rPr lang="sk-SK" dirty="0" smtClean="0"/>
              <a:t>Rámce sú doručované staniciam v definovanom poradí, vysielať môže len stanica, ktorá vlastní token (povolenie vysielať</a:t>
            </a:r>
            <a:r>
              <a:rPr lang="sk-SK" dirty="0" smtClean="0"/>
              <a:t>)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548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Fyzické topológie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611188" y="1622648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323850" y="2846611"/>
            <a:ext cx="1871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539750" y="2413223"/>
            <a:ext cx="1588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V="1">
            <a:off x="1187450" y="241322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836738" y="2413223"/>
            <a:ext cx="1587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827088" y="2846611"/>
            <a:ext cx="0" cy="433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1547813" y="2846611"/>
            <a:ext cx="0" cy="433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V="1">
            <a:off x="1258888" y="4791298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V="1">
            <a:off x="1258888" y="4286473"/>
            <a:ext cx="5048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258888" y="4791298"/>
            <a:ext cx="5048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539750" y="4791298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55650" y="4286473"/>
            <a:ext cx="5048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V="1">
            <a:off x="755650" y="4791298"/>
            <a:ext cx="503238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V="1">
            <a:off x="4572000" y="2197323"/>
            <a:ext cx="3619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4572000" y="2198911"/>
            <a:ext cx="1588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4213225" y="2197323"/>
            <a:ext cx="3603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4573588" y="1836961"/>
            <a:ext cx="0" cy="361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4573588" y="2557686"/>
            <a:ext cx="360362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flipV="1">
            <a:off x="4213225" y="2557686"/>
            <a:ext cx="360363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H="1">
            <a:off x="4935538" y="1838548"/>
            <a:ext cx="357187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4933950" y="2198911"/>
            <a:ext cx="35877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 flipH="1">
            <a:off x="3854450" y="2198911"/>
            <a:ext cx="35877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 flipH="1" flipV="1">
            <a:off x="3854450" y="1838548"/>
            <a:ext cx="358775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flipH="1">
            <a:off x="4575175" y="1478186"/>
            <a:ext cx="35877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4213225" y="1478186"/>
            <a:ext cx="36195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3851275" y="4208686"/>
            <a:ext cx="720725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4572000" y="4208686"/>
            <a:ext cx="720725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5292725" y="4929411"/>
            <a:ext cx="4318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H="1">
            <a:off x="4859338" y="4929411"/>
            <a:ext cx="433387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3852863" y="4929411"/>
            <a:ext cx="4318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flipH="1">
            <a:off x="3419475" y="4929411"/>
            <a:ext cx="433388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7091363" y="1262286"/>
            <a:ext cx="72072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>
            <a:off x="7091363" y="1622648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>
            <a:off x="7091363" y="2341786"/>
            <a:ext cx="72072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7812088" y="1262286"/>
            <a:ext cx="72072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8532813" y="1622648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 flipH="1">
            <a:off x="7812088" y="2341786"/>
            <a:ext cx="72072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 flipH="1">
            <a:off x="7091363" y="3783236"/>
            <a:ext cx="72072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7091363" y="4143598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>
            <a:off x="7091363" y="4862736"/>
            <a:ext cx="72072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>
            <a:off x="7812088" y="3783236"/>
            <a:ext cx="72072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8532813" y="4143598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7812088" y="4862736"/>
            <a:ext cx="72072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7091363" y="4142011"/>
            <a:ext cx="1439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7091363" y="4142011"/>
            <a:ext cx="1439862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>
            <a:off x="7091363" y="4142011"/>
            <a:ext cx="719137" cy="108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7810500" y="3783236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 flipH="1">
            <a:off x="7091363" y="3783236"/>
            <a:ext cx="719137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7810500" y="3783236"/>
            <a:ext cx="72072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7091363" y="4862736"/>
            <a:ext cx="1439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 flipV="1">
            <a:off x="7091363" y="4142011"/>
            <a:ext cx="1439862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8" name="Line 60"/>
          <p:cNvSpPr>
            <a:spLocks noChangeShapeType="1"/>
          </p:cNvSpPr>
          <p:nvPr/>
        </p:nvSpPr>
        <p:spPr bwMode="auto">
          <a:xfrm flipH="1">
            <a:off x="7810500" y="4142011"/>
            <a:ext cx="720725" cy="108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3069" name="Text Box 61"/>
          <p:cNvSpPr txBox="1">
            <a:spLocks noChangeArrowheads="1"/>
          </p:cNvSpPr>
          <p:nvPr/>
        </p:nvSpPr>
        <p:spPr bwMode="auto">
          <a:xfrm>
            <a:off x="684213" y="162264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/>
              <a:t>bod</a:t>
            </a:r>
            <a:r>
              <a:rPr lang="en-US"/>
              <a:t>-bod</a:t>
            </a:r>
            <a:endParaRPr lang="sk-SK"/>
          </a:p>
        </p:txBody>
      </p:sp>
      <p:sp>
        <p:nvSpPr>
          <p:cNvPr id="43070" name="Text Box 62"/>
          <p:cNvSpPr txBox="1">
            <a:spLocks noChangeArrowheads="1"/>
          </p:cNvSpPr>
          <p:nvPr/>
        </p:nvSpPr>
        <p:spPr bwMode="auto">
          <a:xfrm>
            <a:off x="644525" y="3349848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zbernica</a:t>
            </a:r>
            <a:endParaRPr lang="sk-SK"/>
          </a:p>
        </p:txBody>
      </p:sp>
      <p:sp>
        <p:nvSpPr>
          <p:cNvPr id="43071" name="Text Box 63"/>
          <p:cNvSpPr txBox="1">
            <a:spLocks noChangeArrowheads="1"/>
          </p:cNvSpPr>
          <p:nvPr/>
        </p:nvSpPr>
        <p:spPr bwMode="auto">
          <a:xfrm>
            <a:off x="755650" y="5294536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hviezda</a:t>
            </a:r>
            <a:endParaRPr lang="sk-SK"/>
          </a:p>
        </p:txBody>
      </p:sp>
      <p:sp>
        <p:nvSpPr>
          <p:cNvPr id="43072" name="Text Box 64"/>
          <p:cNvSpPr txBox="1">
            <a:spLocks noChangeArrowheads="1"/>
          </p:cNvSpPr>
          <p:nvPr/>
        </p:nvSpPr>
        <p:spPr bwMode="auto">
          <a:xfrm>
            <a:off x="3592513" y="3062511"/>
            <a:ext cx="198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roz</a:t>
            </a:r>
            <a:r>
              <a:rPr lang="sk-SK"/>
              <a:t>šírená hviezda</a:t>
            </a:r>
          </a:p>
        </p:txBody>
      </p:sp>
      <p:sp>
        <p:nvSpPr>
          <p:cNvPr id="43073" name="Text Box 65"/>
          <p:cNvSpPr txBox="1">
            <a:spLocks noChangeArrowheads="1"/>
          </p:cNvSpPr>
          <p:nvPr/>
        </p:nvSpPr>
        <p:spPr bwMode="auto">
          <a:xfrm>
            <a:off x="3851275" y="5288186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/>
              <a:t>hierarchická</a:t>
            </a:r>
          </a:p>
        </p:txBody>
      </p:sp>
      <p:sp>
        <p:nvSpPr>
          <p:cNvPr id="43074" name="Text Box 66"/>
          <p:cNvSpPr txBox="1">
            <a:spLocks noChangeArrowheads="1"/>
          </p:cNvSpPr>
          <p:nvPr/>
        </p:nvSpPr>
        <p:spPr bwMode="auto">
          <a:xfrm>
            <a:off x="7524750" y="2773586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/>
              <a:t>kruh</a:t>
            </a:r>
          </a:p>
        </p:txBody>
      </p:sp>
      <p:sp>
        <p:nvSpPr>
          <p:cNvPr id="43075" name="Text Box 67"/>
          <p:cNvSpPr txBox="1">
            <a:spLocks noChangeArrowheads="1"/>
          </p:cNvSpPr>
          <p:nvPr/>
        </p:nvSpPr>
        <p:spPr bwMode="auto">
          <a:xfrm>
            <a:off x="7235825" y="5288186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/>
              <a:t>full mesh</a:t>
            </a:r>
          </a:p>
        </p:txBody>
      </p:sp>
    </p:spTree>
    <p:extLst>
      <p:ext uri="{BB962C8B-B14F-4D97-AF65-F5344CB8AC3E}">
        <p14:creationId xmlns:p14="http://schemas.microsoft.com/office/powerpoint/2010/main" val="17138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  <p:bldP spid="43016" grpId="0" animBg="1"/>
      <p:bldP spid="43017" grpId="0" animBg="1"/>
      <p:bldP spid="43018" grpId="0" animBg="1"/>
      <p:bldP spid="43019" grpId="0" animBg="1"/>
      <p:bldP spid="43020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30" grpId="0" animBg="1"/>
      <p:bldP spid="43031" grpId="0" animBg="1"/>
      <p:bldP spid="43032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  <p:bldP spid="43048" grpId="0" animBg="1"/>
      <p:bldP spid="43049" grpId="0" animBg="1"/>
      <p:bldP spid="43050" grpId="0" animBg="1"/>
      <p:bldP spid="43051" grpId="0" animBg="1"/>
      <p:bldP spid="43052" grpId="0" animBg="1"/>
      <p:bldP spid="43053" grpId="0" animBg="1"/>
      <p:bldP spid="43054" grpId="0" animBg="1"/>
      <p:bldP spid="43055" grpId="0" animBg="1"/>
      <p:bldP spid="43056" grpId="0" animBg="1"/>
      <p:bldP spid="43057" grpId="0" animBg="1"/>
      <p:bldP spid="43058" grpId="0" animBg="1"/>
      <p:bldP spid="43059" grpId="0" animBg="1"/>
      <p:bldP spid="43060" grpId="0" animBg="1"/>
      <p:bldP spid="43061" grpId="0" animBg="1"/>
      <p:bldP spid="43062" grpId="0" animBg="1"/>
      <p:bldP spid="43063" grpId="0" animBg="1"/>
      <p:bldP spid="43064" grpId="0" animBg="1"/>
      <p:bldP spid="43065" grpId="0" animBg="1"/>
      <p:bldP spid="43066" grpId="0" animBg="1"/>
      <p:bldP spid="43067" grpId="0" animBg="1"/>
      <p:bldP spid="43068" grpId="0" animBg="1"/>
      <p:bldP spid="43069" grpId="0"/>
      <p:bldP spid="43070" grpId="0"/>
      <p:bldP spid="43071" grpId="0"/>
      <p:bldP spid="43072" grpId="0"/>
      <p:bldP spid="43073" grpId="0"/>
      <p:bldP spid="43074" grpId="0"/>
      <p:bldP spid="430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Motivácia pre adresovanie uzlov</a:t>
            </a:r>
            <a:endParaRPr lang="en-US" dirty="0"/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Linkové technológie, ktoré dovoľujú prepojiť navzájom viac ako dva uzly, musia umožňovať jednoznačne identifikovať adresáta rámca – poskytnúť </a:t>
            </a:r>
            <a:r>
              <a:rPr lang="sk-SK" b="1" dirty="0" smtClean="0">
                <a:solidFill>
                  <a:schemeClr val="accent2"/>
                </a:solidFill>
              </a:rPr>
              <a:t>adresovanie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31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2543175"/>
            <a:ext cx="5865812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3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Cisco</Template>
  <TotalTime>690</TotalTime>
  <Pages>28</Pages>
  <Words>2667</Words>
  <Application>Microsoft Office PowerPoint</Application>
  <PresentationFormat>On-screen Show (4:3)</PresentationFormat>
  <Paragraphs>482</Paragraphs>
  <Slides>51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Sablona Cisco</vt:lpstr>
      <vt:lpstr>Package</vt:lpstr>
      <vt:lpstr>Linková vrstva  Technológia Ethernet</vt:lpstr>
      <vt:lpstr>Linková vrstva</vt:lpstr>
      <vt:lpstr>Úlohy linkovej vrstvy</vt:lpstr>
      <vt:lpstr>Rozmanitosť technológií linkovej vrstvy</vt:lpstr>
      <vt:lpstr>Autori štandardov linkovej vrstvy</vt:lpstr>
      <vt:lpstr>Podvrstvy LLC a MAC v linkovej vrstve</vt:lpstr>
      <vt:lpstr>Topológie sietí</vt:lpstr>
      <vt:lpstr>Fyzické topológie</vt:lpstr>
      <vt:lpstr>Motivácia pre adresovanie uzlov</vt:lpstr>
      <vt:lpstr>Adresovanie uzlov na technológii bod-bod</vt:lpstr>
      <vt:lpstr>Adresovanie uzlov na technológiách s viacnásobným prístupom</vt:lpstr>
      <vt:lpstr>Adresovanie uzlov na technológiách s viacnásobným prístupom</vt:lpstr>
      <vt:lpstr>Motivácia pre riadenie prístupu k médiu</vt:lpstr>
      <vt:lpstr>Deterministické prístupové metódy</vt:lpstr>
      <vt:lpstr>Stochastické prístupové metódy</vt:lpstr>
      <vt:lpstr>Schopnosť obojstrannej komunikácie</vt:lpstr>
      <vt:lpstr>Formát rámcov linkovej vrstvy</vt:lpstr>
      <vt:lpstr>Príklady formátov rámcov linkovej vrstvy</vt:lpstr>
      <vt:lpstr>Technológia Ethernet</vt:lpstr>
      <vt:lpstr>Ethernet – krátky pohľad do histórie</vt:lpstr>
      <vt:lpstr>Ethernet – súčasnosť</vt:lpstr>
      <vt:lpstr>Štandardy technológie Ethernet</vt:lpstr>
      <vt:lpstr>802.2 Logical Link Control podvrstva</vt:lpstr>
      <vt:lpstr>802.3 Media Access Control podvrstva</vt:lpstr>
      <vt:lpstr>Varianty technológie Ethernet</vt:lpstr>
      <vt:lpstr>Ethernet – Základný princíp</vt:lpstr>
      <vt:lpstr>Ethernet – Prístupová metóda</vt:lpstr>
      <vt:lpstr>Ethernet – CSMA/CD</vt:lpstr>
      <vt:lpstr>Ethernet – Kolízne domény</vt:lpstr>
      <vt:lpstr>Ethernet – časovanie súvisiace s kolíziami</vt:lpstr>
      <vt:lpstr>Ethernet – Formát rámca</vt:lpstr>
      <vt:lpstr>Ethernet – Formát rámca</vt:lpstr>
      <vt:lpstr>Ethernet – Formát rámca</vt:lpstr>
      <vt:lpstr>Ethernet – Formát rámca</vt:lpstr>
      <vt:lpstr>Ethernet – Formát rámca</vt:lpstr>
      <vt:lpstr>Ethernet 802.2 LLC</vt:lpstr>
      <vt:lpstr>Ethernet 802.2 LLC</vt:lpstr>
      <vt:lpstr>Ethernet 802 SNAP</vt:lpstr>
      <vt:lpstr>Formáty ethernetových rámcov Záverečné poznámky</vt:lpstr>
      <vt:lpstr>Zariadenia používané v ethernetových sieťach</vt:lpstr>
      <vt:lpstr>Nevýhody použitia rozbočovačov</vt:lpstr>
      <vt:lpstr>Ethernet – doručovanie rámcov Most</vt:lpstr>
      <vt:lpstr>Ethernet – doručovanie rámcov Most</vt:lpstr>
      <vt:lpstr>Ethernet – doručovanie rámcov Most</vt:lpstr>
      <vt:lpstr>Ethernet – doručovanie rámcov Prepínač</vt:lpstr>
      <vt:lpstr>Výhody použitia prepínačov</vt:lpstr>
      <vt:lpstr>Adresovanie v Ethernete a súvis s IP adresovaním</vt:lpstr>
      <vt:lpstr>Protokol Address Resolution Protocol</vt:lpstr>
      <vt:lpstr>Protokol Address Resolution Protocol</vt:lpstr>
      <vt:lpstr>Vzťah IP siete a broadcastovej domény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Guide for Creating Powerpoint Presentations</dc:subject>
  <dc:creator>Peter Palúch</dc:creator>
  <cp:keywords/>
  <dc:description/>
  <cp:lastModifiedBy>Peter Palúch</cp:lastModifiedBy>
  <cp:revision>53</cp:revision>
  <cp:lastPrinted>1999-01-27T00:54:54Z</cp:lastPrinted>
  <dcterms:created xsi:type="dcterms:W3CDTF">2012-10-17T08:49:04Z</dcterms:created>
  <dcterms:modified xsi:type="dcterms:W3CDTF">2012-10-19T04:18:19Z</dcterms:modified>
</cp:coreProperties>
</file>