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33"/>
  </p:notesMasterIdLst>
  <p:handoutMasterIdLst>
    <p:handoutMasterId r:id="rId34"/>
  </p:handoutMasterIdLst>
  <p:sldIdLst>
    <p:sldId id="279" r:id="rId2"/>
    <p:sldId id="259" r:id="rId3"/>
    <p:sldId id="262" r:id="rId4"/>
    <p:sldId id="263" r:id="rId5"/>
    <p:sldId id="265" r:id="rId6"/>
    <p:sldId id="284" r:id="rId7"/>
    <p:sldId id="264" r:id="rId8"/>
    <p:sldId id="281" r:id="rId9"/>
    <p:sldId id="282" r:id="rId10"/>
    <p:sldId id="283" r:id="rId11"/>
    <p:sldId id="266" r:id="rId12"/>
    <p:sldId id="285" r:id="rId13"/>
    <p:sldId id="286" r:id="rId14"/>
    <p:sldId id="287" r:id="rId15"/>
    <p:sldId id="288" r:id="rId16"/>
    <p:sldId id="269" r:id="rId17"/>
    <p:sldId id="289" r:id="rId18"/>
    <p:sldId id="290" r:id="rId19"/>
    <p:sldId id="296" r:id="rId20"/>
    <p:sldId id="291" r:id="rId21"/>
    <p:sldId id="300" r:id="rId22"/>
    <p:sldId id="268" r:id="rId23"/>
    <p:sldId id="292" r:id="rId24"/>
    <p:sldId id="293" r:id="rId25"/>
    <p:sldId id="294" r:id="rId26"/>
    <p:sldId id="295" r:id="rId27"/>
    <p:sldId id="273" r:id="rId28"/>
    <p:sldId id="297" r:id="rId29"/>
    <p:sldId id="299" r:id="rId30"/>
    <p:sldId id="298" r:id="rId31"/>
    <p:sldId id="277" r:id="rId3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4" autoAdjust="0"/>
    <p:restoredTop sz="92624" autoAdjust="0"/>
  </p:normalViewPr>
  <p:slideViewPr>
    <p:cSldViewPr>
      <p:cViewPr varScale="1">
        <p:scale>
          <a:sx n="69" d="100"/>
          <a:sy n="69" d="100"/>
        </p:scale>
        <p:origin x="-18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B9914879-7CD7-49D8-AED9-6384B1617D55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596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fld id="{EE506BF9-A4FC-449F-A1EF-7040C9E2AA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95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87C66F-487F-4A00-B1B6-39054E255FE2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6824E25-A955-4CED-8BE2-A63A93A1CD73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F16B61-0C11-418D-8ECC-455B57864E49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1174FE-1A4D-43BE-B3C3-0E6B3BC33CE5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E3F0FDB-C556-4CC1-B67E-94614BD856ED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A906BDA-43A1-4850-864C-CB57CC4FEB11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54F7B46-A6E5-4771-80A7-D61782CACA7C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C974751-073C-49C4-A74F-10C8EC1DB12D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06BF9-A4FC-449F-A1EF-7040C9E2AAE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98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B6938D6-C3A7-444E-90EC-D59B689AFF61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EC0C8-89FB-4B33-B03D-69B917651643}" type="slidenum">
              <a:rPr lang="en-US"/>
              <a:pPr/>
              <a:t>19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39" name="Rectangle 275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grpSp>
        <p:nvGrpSpPr>
          <p:cNvPr id="369947" name="Group 283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369948" name="AutoShape 28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49" name="Rectangle 285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0" name="Freeform 286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1" name="Freeform 287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2" name="Freeform 288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3" name="Freeform 289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4" name="Freeform 290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5" name="Freeform 291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6" name="Freeform 292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7" name="Freeform 293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8" name="Freeform 294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9" name="Freeform 295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0" name="Freeform 296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1" name="Freeform 297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2" name="Freeform 298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107504" y="1916832"/>
            <a:ext cx="4320479" cy="223224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4733925"/>
            <a:ext cx="8784976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69988" name="Picture 324" descr="MAE17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630363"/>
            <a:ext cx="45704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3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304800"/>
            <a:ext cx="20351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304800"/>
            <a:ext cx="59578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14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143000"/>
            <a:ext cx="7940675" cy="5410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28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1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999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16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9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472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26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2030858"/>
            <a:ext cx="4176000" cy="4566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472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472" y="2030858"/>
            <a:ext cx="4176000" cy="456649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7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61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91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68774" name="Rectangle 6278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68780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143000"/>
            <a:ext cx="849694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85738" indent="-1857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901700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258888" indent="-1857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16075" indent="-18415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tabLst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netacad.uniza.sk/component/option,com_weblinks/catid,17/Itemid,118/lang,sk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eter.Paluch@fri.uniza.sk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Fyzická vrstva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733924"/>
            <a:ext cx="8784976" cy="1935435"/>
          </a:xfrm>
        </p:spPr>
        <p:txBody>
          <a:bodyPr anchor="ctr">
            <a:normAutofit/>
          </a:bodyPr>
          <a:lstStyle/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Ing. </a:t>
            </a:r>
            <a:r>
              <a:rPr lang="en-US" sz="1800" dirty="0">
                <a:solidFill>
                  <a:schemeClr val="tx1"/>
                </a:solidFill>
              </a:rPr>
              <a:t>Peter Pal</a:t>
            </a:r>
            <a:r>
              <a:rPr lang="sk-SK" sz="1800" dirty="0">
                <a:solidFill>
                  <a:schemeClr val="tx1"/>
                </a:solidFill>
              </a:rPr>
              <a:t>úch, PhD., </a:t>
            </a:r>
            <a:r>
              <a:rPr lang="en-US" sz="1800" dirty="0">
                <a:solidFill>
                  <a:schemeClr val="tx1"/>
                </a:solidFill>
              </a:rPr>
              <a:t>CCIE #23527</a:t>
            </a:r>
            <a:r>
              <a:rPr lang="sk-SK" sz="1800" dirty="0">
                <a:solidFill>
                  <a:schemeClr val="tx1"/>
                </a:solidFill>
              </a:rPr>
              <a:t>, CCIP, </a:t>
            </a:r>
            <a:r>
              <a:rPr lang="sk-SK" sz="1800" dirty="0" smtClean="0">
                <a:solidFill>
                  <a:schemeClr val="tx1"/>
                </a:solidFill>
              </a:rPr>
              <a:t>CCAI</a:t>
            </a:r>
            <a:r>
              <a:rPr lang="sk-SK" sz="1800" dirty="0">
                <a:solidFill>
                  <a:schemeClr val="tx1"/>
                </a:solidFill>
              </a:rPr>
              <a:t/>
            </a:r>
            <a:br>
              <a:rPr lang="sk-SK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Cisco </a:t>
            </a:r>
            <a:r>
              <a:rPr lang="en-US" sz="1800" dirty="0">
                <a:solidFill>
                  <a:schemeClr val="tx1"/>
                </a:solidFill>
              </a:rPr>
              <a:t>Designated VIP 2011,2012 LAN &amp; WAN</a:t>
            </a:r>
            <a:endParaRPr lang="sk-SK" sz="1800" dirty="0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Katedra informačných sietí</a:t>
            </a: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Fakulta riadenia a informatiky, ŽU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9675" y="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93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Viacstavové modulácie BPSK a QPSK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Zložitejšie modulácie zmenou jednej alebo viacerých charakteristík signálu vyjadria niekoľko bitov naraz</a:t>
            </a:r>
          </a:p>
          <a:p>
            <a:pPr lvl="1"/>
            <a:r>
              <a:rPr lang="sk-SK" sz="1800" dirty="0" smtClean="0"/>
              <a:t>Jedná sa spravidla o viacstavové modulácie (signál prechádza medzi viac ako dvomi platnými stavmi)</a:t>
            </a:r>
          </a:p>
          <a:p>
            <a:r>
              <a:rPr lang="sk-SK" sz="2000" dirty="0" smtClean="0"/>
              <a:t>Príklad:</a:t>
            </a:r>
          </a:p>
          <a:p>
            <a:pPr lvl="1"/>
            <a:r>
              <a:rPr lang="sk-SK" sz="1600" dirty="0" smtClean="0"/>
              <a:t>Binary Phase Shift Keying (BPSK, vľavo) moduluje fázu harmonického signálu posunom o vhodný násobok </a:t>
            </a:r>
            <a:r>
              <a:rPr lang="el-GR" sz="1600" dirty="0" smtClean="0"/>
              <a:t>π</a:t>
            </a:r>
            <a:r>
              <a:rPr lang="sk-SK" sz="1600" dirty="0" smtClean="0"/>
              <a:t>/2. Každý posun vyjadrí hodnotu dvoch bitov naraz</a:t>
            </a:r>
          </a:p>
          <a:p>
            <a:pPr lvl="1"/>
            <a:r>
              <a:rPr lang="sk-SK" sz="1600" dirty="0" smtClean="0"/>
              <a:t>Quadrature Phase Shift Keying (QPSK, vpravo) moduluje fázu harmonického signálu posunom o vhodný násobok </a:t>
            </a:r>
            <a:r>
              <a:rPr lang="el-GR" sz="1600" dirty="0"/>
              <a:t>π</a:t>
            </a:r>
            <a:r>
              <a:rPr lang="sk-SK" sz="1600" dirty="0" smtClean="0"/>
              <a:t>/4. Každý posun vyjadrí hodnotu </a:t>
            </a:r>
            <a:r>
              <a:rPr lang="en-US" sz="1600" dirty="0" smtClean="0"/>
              <a:t>troch </a:t>
            </a:r>
            <a:r>
              <a:rPr lang="sk-SK" sz="1600" dirty="0" smtClean="0"/>
              <a:t>bitov </a:t>
            </a:r>
            <a:r>
              <a:rPr lang="sk-SK" sz="1600" dirty="0" smtClean="0"/>
              <a:t>naraz</a:t>
            </a:r>
            <a:endParaRPr lang="sk-SK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78000"/>
            <a:ext cx="2763915" cy="28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24" y="3978000"/>
            <a:ext cx="277992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Pojmy bandwidth, throughput, goodput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mtClean="0"/>
              <a:t>V súvislosti s dosiahnuteľnou rýchlosťou komunikácie sa zaužívali tri pojmy: bandwidth, throughput, goodput</a:t>
            </a:r>
          </a:p>
          <a:p>
            <a:r>
              <a:rPr lang="sk-SK" smtClean="0"/>
              <a:t>Bandwidth (šírka pásma)</a:t>
            </a:r>
          </a:p>
          <a:p>
            <a:pPr lvl="1"/>
            <a:r>
              <a:rPr lang="sk-SK" smtClean="0"/>
              <a:t>Pojem pôvodne označuje frekvenčný rozsah signálov, ktoré je možné prenášať informačným kanálom s prijateľným skreslením (Hz)</a:t>
            </a:r>
          </a:p>
          <a:p>
            <a:pPr lvl="1"/>
            <a:r>
              <a:rPr lang="sk-SK" smtClean="0"/>
              <a:t>Podľa Shannon-Hartleyho vety však informačná kapacita kanála je priamo úmerná šírke pásma</a:t>
            </a:r>
          </a:p>
          <a:p>
            <a:pPr lvl="1"/>
            <a:r>
              <a:rPr lang="sk-SK" smtClean="0"/>
              <a:t>Mnohokrát sa preto dnes pojem bandwidth nepresne používa v prenesenom význame na vyjadrenie prenosovej rýchlosti (b/s)</a:t>
            </a:r>
          </a:p>
          <a:p>
            <a:pPr lvl="1"/>
            <a:r>
              <a:rPr lang="sk-SK" smtClean="0"/>
              <a:t>V poňatí Cisco CCNA má tento pojem význam maximálnej teoreticky dosiahnuteľnej prenosovej rýchlosti na danej linkovej a fyzickej technológii (napr. 100 Mbps Ethernet má bandwidth 100 Mbps)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1159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6" b="14831"/>
          <a:stretch/>
        </p:blipFill>
        <p:spPr bwMode="auto">
          <a:xfrm>
            <a:off x="2740025" y="3524491"/>
            <a:ext cx="6403975" cy="333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Pojmy bandwidth, throughput, goodput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Throughput (priepustnosť)</a:t>
            </a:r>
          </a:p>
          <a:p>
            <a:pPr lvl="1"/>
            <a:r>
              <a:rPr lang="sk-SK" sz="1600" dirty="0" smtClean="0"/>
              <a:t>Pojem označuje objem prenesených dát vrátane hlavičiek jednotlivých vrstiev a ďalších režijných údajov za istý časový interval</a:t>
            </a:r>
          </a:p>
          <a:p>
            <a:pPr lvl="1"/>
            <a:r>
              <a:rPr lang="sk-SK" sz="1600" dirty="0" smtClean="0"/>
              <a:t>Throughput je vždy menší ako bandwidth – medzirámcové medzery, povinné čakanie pri prístupe k médiu, kolízie, poruchy pri prenose, ...</a:t>
            </a:r>
          </a:p>
          <a:p>
            <a:r>
              <a:rPr lang="sk-SK" sz="1800" dirty="0" smtClean="0"/>
              <a:t>Goodput (užitočná priepustnosť)</a:t>
            </a:r>
          </a:p>
          <a:p>
            <a:pPr lvl="1"/>
            <a:r>
              <a:rPr lang="sk-SK" sz="1600" dirty="0" smtClean="0"/>
              <a:t>Pojem označuje objem prenesených používateľských dát bez hlavičiek a bez režijných údajov za istý časový interval</a:t>
            </a:r>
          </a:p>
          <a:p>
            <a:pPr lvl="1"/>
            <a:r>
              <a:rPr lang="sk-SK" sz="1600" dirty="0" smtClean="0"/>
              <a:t>Goodput je vždy menší</a:t>
            </a:r>
            <a:br>
              <a:rPr lang="sk-SK" sz="1600" dirty="0" smtClean="0"/>
            </a:br>
            <a:r>
              <a:rPr lang="sk-SK" sz="1600" dirty="0" smtClean="0"/>
              <a:t>ako throughput vďaka</a:t>
            </a:r>
            <a:br>
              <a:rPr lang="sk-SK" sz="1600" dirty="0" smtClean="0"/>
            </a:br>
            <a:r>
              <a:rPr lang="sk-SK" sz="1600" dirty="0" smtClean="0"/>
              <a:t>dodatočnému objemu dát</a:t>
            </a:r>
            <a:br>
              <a:rPr lang="sk-SK" sz="1600" dirty="0" smtClean="0"/>
            </a:br>
            <a:r>
              <a:rPr lang="sk-SK" sz="1600" dirty="0" smtClean="0"/>
              <a:t>v hlavičkách a ďalších</a:t>
            </a:r>
            <a:br>
              <a:rPr lang="sk-SK" sz="1600" dirty="0" smtClean="0"/>
            </a:br>
            <a:r>
              <a:rPr lang="sk-SK" sz="1600" dirty="0" smtClean="0"/>
              <a:t>pomocných údajoch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27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fyzických médií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Fyzické médiá sa podľa svojej povahy delia na</a:t>
            </a:r>
          </a:p>
          <a:p>
            <a:pPr lvl="1"/>
            <a:r>
              <a:rPr lang="sk-SK" dirty="0" smtClean="0"/>
              <a:t>Metalické (spravidla meď)</a:t>
            </a:r>
          </a:p>
          <a:p>
            <a:pPr lvl="1"/>
            <a:r>
              <a:rPr lang="sk-SK" dirty="0" smtClean="0"/>
              <a:t>Optické (sklené alebo plastové svetlovodné vlákno)</a:t>
            </a:r>
          </a:p>
          <a:p>
            <a:pPr lvl="1"/>
            <a:r>
              <a:rPr lang="sk-SK" dirty="0" smtClean="0"/>
              <a:t>Bezdrôtové (elmag žiarenie v rádiovom pásme do jednotiek THz)</a:t>
            </a:r>
          </a:p>
          <a:p>
            <a:r>
              <a:rPr lang="sk-SK" dirty="0" smtClean="0"/>
              <a:t>Výber vhodného média má vplyv na</a:t>
            </a:r>
          </a:p>
          <a:p>
            <a:pPr lvl="1"/>
            <a:r>
              <a:rPr lang="sk-SK" dirty="0" smtClean="0"/>
              <a:t>Dosiahnuteľnú prenosovú rýchlosť</a:t>
            </a:r>
          </a:p>
          <a:p>
            <a:pPr lvl="1"/>
            <a:r>
              <a:rPr lang="sk-SK" dirty="0"/>
              <a:t>Maximálnu dĺžku média resp. vzdialenosť medzi uzlami prepojenými týmto </a:t>
            </a:r>
            <a:r>
              <a:rPr lang="sk-SK" dirty="0" smtClean="0"/>
              <a:t>médiom</a:t>
            </a:r>
          </a:p>
          <a:p>
            <a:pPr lvl="1"/>
            <a:r>
              <a:rPr lang="sk-SK" dirty="0" smtClean="0"/>
              <a:t>Schopnosť plne duplexnej komunikácie</a:t>
            </a:r>
          </a:p>
          <a:p>
            <a:pPr lvl="1"/>
            <a:r>
              <a:rPr lang="sk-SK" dirty="0" smtClean="0"/>
              <a:t>Odolnosť voči vonkajšiemu rušeniu</a:t>
            </a:r>
          </a:p>
          <a:p>
            <a:pPr lvl="1"/>
            <a:r>
              <a:rPr lang="sk-SK" dirty="0" smtClean="0"/>
              <a:t>Miera vlastného rušenia vyžarovaného z média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524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/>
          <a:stretch/>
        </p:blipFill>
        <p:spPr bwMode="auto">
          <a:xfrm>
            <a:off x="4139952" y="3541585"/>
            <a:ext cx="4994200" cy="2983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Metalické médiá – koax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000" dirty="0" smtClean="0"/>
              <a:t>Metalické médiá sú v LAN sieťach najbežnejšie</a:t>
            </a:r>
          </a:p>
          <a:p>
            <a:r>
              <a:rPr lang="sk-SK" sz="2000" dirty="0" smtClean="0"/>
              <a:t>Podľa konštrukcie sa metalické médiá – káble – delia na</a:t>
            </a:r>
          </a:p>
          <a:p>
            <a:pPr lvl="1"/>
            <a:r>
              <a:rPr lang="sk-SK" sz="1800" dirty="0" smtClean="0"/>
              <a:t>Koaxiálne káble (coax)</a:t>
            </a:r>
          </a:p>
          <a:p>
            <a:pPr lvl="1"/>
            <a:r>
              <a:rPr lang="sk-SK" sz="1800" dirty="0" smtClean="0"/>
              <a:t>Krútené dvojlinky (twisted pair, TP)</a:t>
            </a:r>
          </a:p>
          <a:p>
            <a:r>
              <a:rPr lang="sk-SK" sz="2000" dirty="0" smtClean="0"/>
              <a:t>Koaxiálne káble boli pôvodne používané najmä na starších ethernetových sieťach typu 10Base5 (500m) a 10Base2 (185m)</a:t>
            </a:r>
          </a:p>
          <a:p>
            <a:pPr lvl="1"/>
            <a:r>
              <a:rPr lang="sk-SK" sz="1600" dirty="0" smtClean="0"/>
              <a:t>Pozostávajú z dvojice vodičov – centrálneho vodiča a tieniaceho opletenia</a:t>
            </a:r>
          </a:p>
          <a:p>
            <a:pPr lvl="1"/>
            <a:r>
              <a:rPr lang="sk-SK" sz="1600" dirty="0" smtClean="0"/>
              <a:t>Ich prenosové vlastnosti sú oproti</a:t>
            </a:r>
            <a:br>
              <a:rPr lang="sk-SK" sz="1600" dirty="0" smtClean="0"/>
            </a:br>
            <a:r>
              <a:rPr lang="sk-SK" sz="1600" dirty="0" smtClean="0"/>
              <a:t>TP káblom lepšie (odolnejšie voči</a:t>
            </a:r>
            <a:br>
              <a:rPr lang="sk-SK" sz="1600" dirty="0" smtClean="0"/>
            </a:br>
            <a:r>
              <a:rPr lang="sk-SK" sz="1600" dirty="0" smtClean="0"/>
              <a:t>vonkajšiemu</a:t>
            </a:r>
            <a:r>
              <a:rPr lang="sk-SK" sz="1600" dirty="0"/>
              <a:t> </a:t>
            </a:r>
            <a:r>
              <a:rPr lang="sk-SK" sz="1600" dirty="0" smtClean="0"/>
              <a:t>rušeniu, menšie</a:t>
            </a:r>
            <a:br>
              <a:rPr lang="sk-SK" sz="1600" dirty="0" smtClean="0"/>
            </a:br>
            <a:r>
              <a:rPr lang="sk-SK" sz="1600" dirty="0" smtClean="0"/>
              <a:t>vyžarovanie, menší útlm)</a:t>
            </a:r>
          </a:p>
          <a:p>
            <a:pPr lvl="1"/>
            <a:r>
              <a:rPr lang="sk-SK" sz="1600" dirty="0" smtClean="0"/>
              <a:t>Bez dodatočnej modulácie však</a:t>
            </a:r>
            <a:br>
              <a:rPr lang="sk-SK" sz="1600" dirty="0" smtClean="0"/>
            </a:br>
            <a:r>
              <a:rPr lang="sk-SK" sz="1600" dirty="0" smtClean="0"/>
              <a:t>neumožňujú plný duplex, jeden pár</a:t>
            </a:r>
            <a:br>
              <a:rPr lang="sk-SK" sz="1600" dirty="0" smtClean="0"/>
            </a:br>
            <a:r>
              <a:rPr lang="sk-SK" sz="1600" dirty="0" smtClean="0"/>
              <a:t>vodičov v porovnaní s TP limituje</a:t>
            </a:r>
            <a:br>
              <a:rPr lang="sk-SK" sz="1600" dirty="0" smtClean="0"/>
            </a:br>
            <a:r>
              <a:rPr lang="sk-SK" sz="1600" dirty="0" smtClean="0"/>
              <a:t>technické možnosti komunikácie,</a:t>
            </a:r>
            <a:br>
              <a:rPr lang="sk-SK" sz="1600" dirty="0" smtClean="0"/>
            </a:br>
            <a:r>
              <a:rPr lang="sk-SK" sz="1600" dirty="0" smtClean="0"/>
              <a:t>inštalácia</a:t>
            </a:r>
            <a:r>
              <a:rPr lang="sk-SK" sz="1600" dirty="0"/>
              <a:t> </a:t>
            </a:r>
            <a:r>
              <a:rPr lang="sk-SK" sz="1600" dirty="0" smtClean="0"/>
              <a:t>konektorov je pomerne</a:t>
            </a:r>
            <a:br>
              <a:rPr lang="sk-SK" sz="1600" dirty="0" smtClean="0"/>
            </a:br>
            <a:r>
              <a:rPr lang="sk-SK" sz="1600" dirty="0" smtClean="0"/>
              <a:t>náročná</a:t>
            </a:r>
          </a:p>
          <a:p>
            <a:pPr lvl="1"/>
            <a:r>
              <a:rPr lang="sk-SK" sz="1600" dirty="0" smtClean="0"/>
              <a:t>Dnes sa používajú najmä vo WiFi</a:t>
            </a:r>
            <a:br>
              <a:rPr lang="sk-SK" sz="1600" dirty="0" smtClean="0"/>
            </a:br>
            <a:r>
              <a:rPr lang="sk-SK" sz="1600" dirty="0" smtClean="0"/>
              <a:t>sieťach na pripojenie antény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5705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Metalické médiá – TP kabeláž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TP kabeláž je dnes najbežnejším médiom v LAN sieťach</a:t>
            </a:r>
          </a:p>
          <a:p>
            <a:r>
              <a:rPr lang="sk-SK" dirty="0" smtClean="0"/>
              <a:t>TP káble pozostávajú z 8 vodičov (žíl), ktoré sú párované a každý pár je stočený do skrutkovice</a:t>
            </a:r>
          </a:p>
          <a:p>
            <a:r>
              <a:rPr lang="sk-SK" dirty="0" smtClean="0"/>
              <a:t>TP káble existujú vo viacerých variantoch</a:t>
            </a:r>
          </a:p>
          <a:p>
            <a:pPr lvl="1"/>
            <a:r>
              <a:rPr lang="sk-SK" dirty="0" smtClean="0"/>
              <a:t>Podľa tienenia:</a:t>
            </a:r>
          </a:p>
          <a:p>
            <a:pPr lvl="2"/>
            <a:r>
              <a:rPr lang="sk-SK" dirty="0" smtClean="0"/>
              <a:t>Unshielded Twisted Pair (UTP) – bez tienenia</a:t>
            </a:r>
          </a:p>
          <a:p>
            <a:pPr lvl="2"/>
            <a:r>
              <a:rPr lang="sk-SK" dirty="0" smtClean="0"/>
              <a:t>Screened Twisted Pair (ScTP), Foil Twisted Pair (FTP) – všetkých 8 žíl je obalených do jedného spoločného tienenia. Minimalizuje sa interakcia s vonkajším prostredím kábla, avšak jednotlivé páry žíl vo vnútri kábla nie sú medzi sebou odtienené</a:t>
            </a:r>
          </a:p>
          <a:p>
            <a:pPr lvl="2"/>
            <a:r>
              <a:rPr lang="sk-SK" dirty="0" smtClean="0"/>
              <a:t>Shielded Twisted Pair (STP), Pairs in Metal Foil (PIMF) – každý pár žíl je obalený do samostatného tienenia a všetky štyri páry sú dodatočne obalené do ďalšieho spoločného tienenia. Minimalizuje sa interakcia s vonkajším prostredím kábla i interakcie medzi pármi žíl vo vnútri kábla</a:t>
            </a:r>
          </a:p>
          <a:p>
            <a:pPr lvl="1"/>
            <a:r>
              <a:rPr lang="sk-SK" dirty="0" smtClean="0"/>
              <a:t>Podľa vyhotovenia žíl:</a:t>
            </a:r>
          </a:p>
          <a:p>
            <a:pPr lvl="2"/>
            <a:r>
              <a:rPr lang="sk-SK" dirty="0" smtClean="0"/>
              <a:t>Solid (drôt): Každá žila je tvorená jedným vodičom</a:t>
            </a:r>
          </a:p>
          <a:p>
            <a:pPr lvl="2"/>
            <a:r>
              <a:rPr lang="sk-SK" dirty="0" smtClean="0"/>
              <a:t>Stranded (lanko): Každá žila pozostáva z niekoľkých vláskových vodičov</a:t>
            </a:r>
          </a:p>
          <a:p>
            <a:r>
              <a:rPr lang="sk-SK" dirty="0" smtClean="0"/>
              <a:t>Nezávisle od typu tienenia a vyhotovenia žíl je maximálna povolená dĺžka TP vedenia medzi dvojicou uzlov vždy 100 metrov</a:t>
            </a:r>
          </a:p>
        </p:txBody>
      </p:sp>
    </p:spTree>
    <p:extLst>
      <p:ext uri="{BB962C8B-B14F-4D97-AF65-F5344CB8AC3E}">
        <p14:creationId xmlns:p14="http://schemas.microsoft.com/office/powerpoint/2010/main" val="13469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Metalické médiá – </a:t>
            </a:r>
            <a:r>
              <a:rPr lang="sk-SK" dirty="0" smtClean="0"/>
              <a:t>UTP a STP káble</a:t>
            </a:r>
            <a:endParaRPr lang="en-US" dirty="0" smtClean="0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104"/>
            <a:ext cx="5137751" cy="375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838" y="3501008"/>
            <a:ext cx="4314161" cy="330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2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22" y="4017258"/>
            <a:ext cx="4735078" cy="284074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Metalické médiá </a:t>
            </a:r>
            <a:r>
              <a:rPr lang="sk-SK" dirty="0" smtClean="0"/>
              <a:t>– využitie žíl v kábloch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 TP kábloch sa využívajú rôzne páry žíl pre rôzne účely podľa typu linkovej technológie</a:t>
            </a:r>
          </a:p>
          <a:p>
            <a:pPr lvl="1"/>
            <a:r>
              <a:rPr lang="sk-SK" sz="1800" dirty="0" smtClean="0"/>
              <a:t>10Mbps a 100Mbps Ethernet používajú 4 žily (2 páry): jeden pár pre vysielanie, iný pár pre príjem, nezávisle od režimu duplexu. Zostávajúce dva páry sú nevyužité, prípadne môžu slúžiť pre napájanie pripojeného zariadenia (Power over Ethernet)</a:t>
            </a:r>
          </a:p>
          <a:p>
            <a:pPr lvl="1"/>
            <a:r>
              <a:rPr lang="sk-SK" sz="1800" dirty="0" smtClean="0"/>
              <a:t>1000Mbps Ethernet používa všetkých 8 žíl (4 páry) pre vysielanie aj príjem dát súčasne.</a:t>
            </a:r>
          </a:p>
          <a:p>
            <a:r>
              <a:rPr lang="sk-SK" sz="2000" dirty="0" smtClean="0"/>
              <a:t>Žily sa vždy používajú v pároch, v ktorých sú stáčané</a:t>
            </a:r>
          </a:p>
          <a:p>
            <a:pPr lvl="1"/>
            <a:r>
              <a:rPr lang="sk-SK" sz="1800" dirty="0" smtClean="0"/>
              <a:t>Používa sa tzv. diferenciálna signálna schéma:</a:t>
            </a:r>
            <a:br>
              <a:rPr lang="sk-SK" sz="1800" dirty="0" smtClean="0"/>
            </a:br>
            <a:r>
              <a:rPr lang="sk-SK" sz="1800" dirty="0" smtClean="0"/>
              <a:t>signál sa prenáša v páre vodičov v navzájom</a:t>
            </a:r>
            <a:br>
              <a:rPr lang="sk-SK" sz="1800" dirty="0" smtClean="0"/>
            </a:br>
            <a:r>
              <a:rPr lang="sk-SK" sz="1800" dirty="0" smtClean="0"/>
              <a:t>invertovanom tvare. Medzi vodičmi sa</a:t>
            </a:r>
            <a:br>
              <a:rPr lang="sk-SK" sz="1800" dirty="0" smtClean="0"/>
            </a:br>
            <a:r>
              <a:rPr lang="sk-SK" sz="1800" dirty="0" smtClean="0"/>
              <a:t>vyhodnocuje rozdiel napätí. Prípadné</a:t>
            </a:r>
            <a:br>
              <a:rPr lang="sk-SK" sz="1800" dirty="0" smtClean="0"/>
            </a:br>
            <a:r>
              <a:rPr lang="sk-SK" sz="1800" dirty="0" smtClean="0"/>
              <a:t>indukované rušenie zvonku sa pri výpočte</a:t>
            </a:r>
            <a:br>
              <a:rPr lang="sk-SK" sz="1800" dirty="0" smtClean="0"/>
            </a:br>
            <a:r>
              <a:rPr lang="sk-SK" sz="1800" dirty="0" smtClean="0"/>
              <a:t>rozdielu zruší. Naviac, elmag polia</a:t>
            </a:r>
            <a:br>
              <a:rPr lang="sk-SK" sz="1800" dirty="0" smtClean="0"/>
            </a:br>
            <a:r>
              <a:rPr lang="sk-SK" sz="1800" dirty="0" smtClean="0"/>
              <a:t>okolo vodičov v páre majú opačnú</a:t>
            </a:r>
            <a:br>
              <a:rPr lang="sk-SK" sz="1800" dirty="0" smtClean="0"/>
            </a:br>
            <a:r>
              <a:rPr lang="sk-SK" sz="1800" dirty="0" smtClean="0"/>
              <a:t>povahu a eliminujú sa navzájom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sk-SK" sz="1800" dirty="0" smtClean="0"/>
              <a:t>(tzv. cancellation)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260640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Metalické médiá </a:t>
            </a:r>
            <a:r>
              <a:rPr lang="sk-SK" dirty="0" smtClean="0"/>
              <a:t>– využitie žíl v kábloch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Stáčanie párov v TP kábloch má dodatočný význam</a:t>
            </a:r>
          </a:p>
          <a:p>
            <a:pPr lvl="1"/>
            <a:r>
              <a:rPr lang="sk-SK" dirty="0" smtClean="0"/>
              <a:t>Vodiče </a:t>
            </a:r>
            <a:r>
              <a:rPr lang="sk-SK" dirty="0"/>
              <a:t>ležiace vedľa seba oddelené izoláciou </a:t>
            </a:r>
            <a:r>
              <a:rPr lang="sk-SK" dirty="0" smtClean="0"/>
              <a:t>sa chovajú ako kondenzátor – vedenie získava impedanciu kapacitného charakteru, ktorá zhoršuje jeho prenosové vlastnosti</a:t>
            </a:r>
            <a:endParaRPr lang="sk-SK" dirty="0"/>
          </a:p>
          <a:p>
            <a:pPr lvl="1"/>
            <a:r>
              <a:rPr lang="sk-SK" dirty="0" smtClean="0"/>
              <a:t>Stáčanie párov pôsobí ako cievka svojou indukčnosťou proti tejto neželanej impedancii</a:t>
            </a:r>
          </a:p>
          <a:p>
            <a:r>
              <a:rPr lang="sk-SK" dirty="0" smtClean="0"/>
              <a:t>Párovanie a stáčanie žíl v TP kábloch je preto mimoriadne dôležitý konštrukčný prvok, ktorý nesmie byť porušený</a:t>
            </a:r>
          </a:p>
          <a:p>
            <a:pPr lvl="1"/>
            <a:r>
              <a:rPr lang="sk-SK" dirty="0" smtClean="0"/>
              <a:t>Žily je možné do koncoviek zapájať výlučne v poradí, ktoré predpisuje výrobca alebo norma (EIA/TIA 568A resp. 568B), aby bolo zachované ich použitie v páre. Inak nie je dodržaná diferenciálna signálna schéma v páre vodičov a pár prestáva byť imúnny voči vonkajšiemu rušeniu a vlastnému vyžarovaniu.</a:t>
            </a:r>
            <a:endParaRPr lang="sk-SK" dirty="0"/>
          </a:p>
          <a:p>
            <a:pPr lvl="1"/>
            <a:r>
              <a:rPr lang="sk-SK" dirty="0" smtClean="0"/>
              <a:t>Žily majú pri inštalácii byť rozpletené iba na nevyhnutnú dĺžku</a:t>
            </a:r>
          </a:p>
          <a:p>
            <a:pPr lvl="1"/>
            <a:r>
              <a:rPr lang="sk-SK" dirty="0" smtClean="0"/>
              <a:t>Pomer stáčania ovplyvňuje výslednú indukčnú zložku impedancie. Porušenie pomeru napr. pri necitlivej inštalácii (ťah kábla, zauzlenie) vedie k zhoršeniu prenosových vlastností</a:t>
            </a:r>
          </a:p>
        </p:txBody>
      </p:sp>
    </p:spTree>
    <p:extLst>
      <p:ext uri="{BB962C8B-B14F-4D97-AF65-F5344CB8AC3E}">
        <p14:creationId xmlns:p14="http://schemas.microsoft.com/office/powerpoint/2010/main" val="66134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CC68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sk-SK" dirty="0"/>
              <a:t>Metalické médiá – </a:t>
            </a:r>
            <a:r>
              <a:rPr lang="sk-SK" dirty="0" smtClean="0"/>
              <a:t>normy pre zapájenie TP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Priamy kábel (straight-through) má rovnako zapojené konce</a:t>
            </a:r>
          </a:p>
          <a:p>
            <a:r>
              <a:rPr lang="sk-SK" sz="2000" dirty="0" smtClean="0"/>
              <a:t>Krížený kábel (crossover) má prekrížené vstupy a výstupy</a:t>
            </a:r>
          </a:p>
          <a:p>
            <a:pPr lvl="1"/>
            <a:r>
              <a:rPr lang="sk-SK" sz="1600" dirty="0" smtClean="0"/>
              <a:t>Takto krížený kábel však funguje len pre 10 a 100 Mbps Ethernet, nie pre 1000 Mbps</a:t>
            </a:r>
          </a:p>
        </p:txBody>
      </p:sp>
      <p:pic>
        <p:nvPicPr>
          <p:cNvPr id="131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758901"/>
            <a:ext cx="3668713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8" y="2677938"/>
            <a:ext cx="4584700" cy="413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5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fyzickej vrstvy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Úlohou fyzickej vrstvy je prenášať jednotlivé bity alebo skupiny bitov daným médiom</a:t>
            </a:r>
          </a:p>
          <a:p>
            <a:r>
              <a:rPr lang="sk-SK" dirty="0" smtClean="0"/>
              <a:t>Fyzická vrstva špecifikuje</a:t>
            </a:r>
          </a:p>
          <a:p>
            <a:pPr lvl="1"/>
            <a:r>
              <a:rPr lang="sk-SK" dirty="0" smtClean="0"/>
              <a:t>Druh a vlastnosti média (optické, metalické, bezdrôtové, ich rôzne varianty)</a:t>
            </a:r>
          </a:p>
          <a:p>
            <a:pPr lvl="1"/>
            <a:r>
              <a:rPr lang="sk-SK" dirty="0"/>
              <a:t>Formát a tvar </a:t>
            </a:r>
            <a:r>
              <a:rPr lang="sk-SK" dirty="0" smtClean="0"/>
              <a:t>konektorov a rozhraní</a:t>
            </a:r>
          </a:p>
          <a:p>
            <a:pPr lvl="1"/>
            <a:r>
              <a:rPr lang="sk-SK" dirty="0" smtClean="0"/>
              <a:t>Prevod dát linkovej vrstvy na vhodnú bitovú reprezentáciu</a:t>
            </a:r>
          </a:p>
          <a:p>
            <a:pPr lvl="1"/>
            <a:r>
              <a:rPr lang="sk-SK" dirty="0" smtClean="0"/>
              <a:t>Prídavné riadiace signály potrebné pre prenos dát (časovanie, riadenie toku dát, synchronizačné značky, ...)</a:t>
            </a:r>
          </a:p>
          <a:p>
            <a:pPr lvl="1"/>
            <a:r>
              <a:rPr lang="sk-SK" dirty="0" smtClean="0"/>
              <a:t>Povahu a vlastnosti signálov prenášaných médiom</a:t>
            </a:r>
          </a:p>
          <a:p>
            <a:pPr lvl="1"/>
            <a:r>
              <a:rPr lang="sk-SK" dirty="0" smtClean="0"/>
              <a:t>Spôsob modulácie signálov pre vyjadrenie logických 1 a 0, prípadne viacbitových skupín</a:t>
            </a:r>
          </a:p>
          <a:p>
            <a:pPr lvl="1"/>
            <a:r>
              <a:rPr lang="sk-SK" dirty="0" smtClean="0"/>
              <a:t>Činnosť obvodov sieťových rozhraní pre odosielanie a príjem signálu</a:t>
            </a:r>
          </a:p>
          <a:p>
            <a:r>
              <a:rPr lang="sk-SK" dirty="0" smtClean="0"/>
              <a:t>Fyzická vrstva má bezprostredný vplyv na výslednú rýchlosť komunikácie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4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Metalické médiá </a:t>
            </a:r>
            <a:r>
              <a:rPr lang="sk-SK" dirty="0" smtClean="0"/>
              <a:t>– využitie tieneného TP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Použitie tieneného TP kábla prináša dodatočné požiadavky</a:t>
            </a:r>
          </a:p>
          <a:p>
            <a:pPr lvl="1"/>
            <a:r>
              <a:rPr lang="sk-SK" dirty="0" smtClean="0"/>
              <a:t>Ak je TP kábel tienený, musia byť tienené všetky inštalačné komponenty – koncovky, zásuvky, prepojovacie panely apod.</a:t>
            </a:r>
          </a:p>
          <a:p>
            <a:pPr lvl="1"/>
            <a:r>
              <a:rPr lang="sk-SK" dirty="0" smtClean="0"/>
              <a:t>Tienenie má byť zapojené súvisle z oboch strán kábla</a:t>
            </a:r>
          </a:p>
          <a:p>
            <a:pPr lvl="1"/>
            <a:r>
              <a:rPr lang="sk-SK" dirty="0" smtClean="0"/>
              <a:t>Ak toto nie je možné zabezpečiť, tienenie má byť zapojené aspoň z jednej strany</a:t>
            </a:r>
          </a:p>
          <a:p>
            <a:pPr lvl="1"/>
            <a:r>
              <a:rPr lang="sk-SK" dirty="0" smtClean="0"/>
              <a:t>Súvislé tienenie medzi dvojicou zariadení môže spôsobiť tok veľkých vyrovnávacích prúdov (potenciály zeme na dvojici zariadení nemusia byť rovnaké) – riziko poškodenia zariadení alebo úrazu. V takom prípade je lepšie tienenie nechať zapojené len na jednom konci</a:t>
            </a:r>
          </a:p>
          <a:p>
            <a:r>
              <a:rPr lang="sk-SK" dirty="0" smtClean="0"/>
              <a:t>TP kabeláž sa podľa svojich prenosových vlasností delí na kvalitatívne triedy označované ako Cat5, Cat5e, Cat6, ...</a:t>
            </a:r>
          </a:p>
          <a:p>
            <a:pPr lvl="1"/>
            <a:r>
              <a:rPr lang="sk-SK" dirty="0" smtClean="0"/>
              <a:t>Čím vyššie číslo, tým kvalitnejší kábel</a:t>
            </a:r>
          </a:p>
          <a:p>
            <a:pPr lvl="1"/>
            <a:r>
              <a:rPr lang="sk-SK" dirty="0" smtClean="0"/>
              <a:t>10 Mbps Ethernet: minimálne Cat3, 100 a 1000 Mbps Ethernet: minimálne Cat5e, 10 Gbps Ethernet: minimálne Cat6a</a:t>
            </a:r>
          </a:p>
        </p:txBody>
      </p:sp>
    </p:spTree>
    <p:extLst>
      <p:ext uri="{BB962C8B-B14F-4D97-AF65-F5344CB8AC3E}">
        <p14:creationId xmlns:p14="http://schemas.microsoft.com/office/powerpoint/2010/main" val="135220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3176588"/>
            <a:ext cx="5445125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Metalické médiá – WAN technológie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Rôzne WAN technológie špecifikujú svoju vlastnú fyzickú vrstvu, ktorá „vyzerá“ výrazne inak ako typické LAN</a:t>
            </a:r>
          </a:p>
          <a:p>
            <a:pPr lvl="1"/>
            <a:r>
              <a:rPr lang="sk-SK" dirty="0" smtClean="0"/>
              <a:t>Obvykle sa totiž jedná o rozhranie voči modemu s osobitným typom sériového komunikačného portu</a:t>
            </a:r>
          </a:p>
          <a:p>
            <a:r>
              <a:rPr lang="sk-SK" dirty="0" smtClean="0"/>
              <a:t>Medzi typické WAN technológie patria</a:t>
            </a:r>
          </a:p>
          <a:p>
            <a:pPr lvl="1"/>
            <a:r>
              <a:rPr lang="sk-SK" dirty="0" smtClean="0"/>
              <a:t>V.35 – používané v našich laboch</a:t>
            </a:r>
          </a:p>
          <a:p>
            <a:pPr lvl="1"/>
            <a:r>
              <a:rPr lang="sk-SK" dirty="0" smtClean="0"/>
              <a:t>X.21 – takisto používané</a:t>
            </a:r>
            <a:br>
              <a:rPr lang="sk-SK" dirty="0" smtClean="0"/>
            </a:br>
            <a:r>
              <a:rPr lang="sk-SK" dirty="0" smtClean="0"/>
              <a:t>v našich laboch</a:t>
            </a:r>
          </a:p>
          <a:p>
            <a:pPr lvl="1"/>
            <a:r>
              <a:rPr lang="sk-SK" dirty="0" smtClean="0"/>
              <a:t>RS-232</a:t>
            </a:r>
          </a:p>
        </p:txBody>
      </p:sp>
    </p:spTree>
    <p:extLst>
      <p:ext uri="{BB962C8B-B14F-4D97-AF65-F5344CB8AC3E}">
        <p14:creationId xmlns:p14="http://schemas.microsoft.com/office/powerpoint/2010/main" val="204905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4"/>
          <a:stretch/>
        </p:blipFill>
        <p:spPr bwMode="auto">
          <a:xfrm>
            <a:off x="2552700" y="2754775"/>
            <a:ext cx="6591300" cy="41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Metalické médiá </a:t>
            </a:r>
            <a:r>
              <a:rPr lang="sk-SK" dirty="0" smtClean="0"/>
              <a:t>– nevýhody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Zrejmým problémom všetkých metalických kabelážnych systémov je ich relatívne malá odolnosť voči vonkajšiemu rušeniu</a:t>
            </a:r>
          </a:p>
          <a:p>
            <a:pPr lvl="1"/>
            <a:r>
              <a:rPr lang="sk-SK" sz="1800" dirty="0" smtClean="0"/>
              <a:t>Electro Magnetic Interference (EMI)</a:t>
            </a:r>
          </a:p>
          <a:p>
            <a:pPr lvl="1"/>
            <a:r>
              <a:rPr lang="sk-SK" sz="1800" dirty="0" smtClean="0"/>
              <a:t>Radio Magnetic Interference (RMI)</a:t>
            </a:r>
          </a:p>
          <a:p>
            <a:r>
              <a:rPr lang="sk-SK" sz="2200" dirty="0" smtClean="0"/>
              <a:t>Takisto, metalické vedenia vedú prúd </a:t>
            </a:r>
            <a:r>
              <a:rPr lang="sk-SK" sz="2200" dirty="0" smtClean="0">
                <a:sym typeface="Wingdings" pitchFamily="2" charset="2"/>
              </a:rPr>
              <a:t></a:t>
            </a:r>
          </a:p>
          <a:p>
            <a:pPr lvl="1"/>
            <a:r>
              <a:rPr lang="sk-SK" sz="1800" dirty="0" smtClean="0">
                <a:sym typeface="Wingdings" pitchFamily="2" charset="2"/>
              </a:rPr>
              <a:t>Nebezpečie</a:t>
            </a:r>
            <a:br>
              <a:rPr lang="sk-SK" sz="1800" dirty="0" smtClean="0">
                <a:sym typeface="Wingdings" pitchFamily="2" charset="2"/>
              </a:rPr>
            </a:br>
            <a:r>
              <a:rPr lang="sk-SK" sz="1800" dirty="0" smtClean="0">
                <a:sym typeface="Wingdings" pitchFamily="2" charset="2"/>
              </a:rPr>
              <a:t>úrazu v prípade</a:t>
            </a:r>
            <a:br>
              <a:rPr lang="sk-SK" sz="1800" dirty="0" smtClean="0">
                <a:sym typeface="Wingdings" pitchFamily="2" charset="2"/>
              </a:rPr>
            </a:br>
            <a:r>
              <a:rPr lang="sk-SK" sz="1800" dirty="0" smtClean="0">
                <a:sym typeface="Wingdings" pitchFamily="2" charset="2"/>
              </a:rPr>
              <a:t>prebitia</a:t>
            </a:r>
          </a:p>
          <a:p>
            <a:pPr lvl="1"/>
            <a:r>
              <a:rPr lang="sk-SK" sz="1800" dirty="0" smtClean="0">
                <a:sym typeface="Wingdings" pitchFamily="2" charset="2"/>
              </a:rPr>
              <a:t>Nutnosť oddeliť</a:t>
            </a:r>
            <a:br>
              <a:rPr lang="sk-SK" sz="1800" dirty="0" smtClean="0">
                <a:sym typeface="Wingdings" pitchFamily="2" charset="2"/>
              </a:rPr>
            </a:br>
            <a:r>
              <a:rPr lang="sk-SK" sz="1800" dirty="0" smtClean="0">
                <a:sym typeface="Wingdings" pitchFamily="2" charset="2"/>
              </a:rPr>
              <a:t>dátové vedenia</a:t>
            </a:r>
            <a:br>
              <a:rPr lang="sk-SK" sz="1800" dirty="0" smtClean="0">
                <a:sym typeface="Wingdings" pitchFamily="2" charset="2"/>
              </a:rPr>
            </a:br>
            <a:r>
              <a:rPr lang="sk-SK" sz="1800" dirty="0" smtClean="0">
                <a:sym typeface="Wingdings" pitchFamily="2" charset="2"/>
              </a:rPr>
              <a:t>od napájacích</a:t>
            </a:r>
            <a:br>
              <a:rPr lang="sk-SK" sz="1800" dirty="0" smtClean="0">
                <a:sym typeface="Wingdings" pitchFamily="2" charset="2"/>
              </a:rPr>
            </a:br>
            <a:r>
              <a:rPr lang="sk-SK" sz="1800" dirty="0" smtClean="0">
                <a:sym typeface="Wingdings" pitchFamily="2" charset="2"/>
              </a:rPr>
              <a:t>a silových</a:t>
            </a:r>
          </a:p>
          <a:p>
            <a:pPr lvl="1"/>
            <a:r>
              <a:rPr lang="sk-SK" sz="1800" dirty="0" smtClean="0">
                <a:sym typeface="Wingdings" pitchFamily="2" charset="2"/>
              </a:rPr>
              <a:t>Nepríjemnosti</a:t>
            </a:r>
            <a:br>
              <a:rPr lang="sk-SK" sz="1800" dirty="0" smtClean="0">
                <a:sym typeface="Wingdings" pitchFamily="2" charset="2"/>
              </a:rPr>
            </a:br>
            <a:r>
              <a:rPr lang="sk-SK" sz="1800" dirty="0" smtClean="0">
                <a:sym typeface="Wingdings" pitchFamily="2" charset="2"/>
              </a:rPr>
              <a:t>s potenciálnym</a:t>
            </a:r>
            <a:br>
              <a:rPr lang="sk-SK" sz="1800" dirty="0" smtClean="0">
                <a:sym typeface="Wingdings" pitchFamily="2" charset="2"/>
              </a:rPr>
            </a:br>
            <a:r>
              <a:rPr lang="sk-SK" sz="1800" dirty="0" smtClean="0">
                <a:sym typeface="Wingdings" pitchFamily="2" charset="2"/>
              </a:rPr>
              <a:t>galvanickým</a:t>
            </a:r>
            <a:br>
              <a:rPr lang="sk-SK" sz="1800" dirty="0" smtClean="0">
                <a:sym typeface="Wingdings" pitchFamily="2" charset="2"/>
              </a:rPr>
            </a:br>
            <a:r>
              <a:rPr lang="sk-SK" sz="1800" dirty="0" smtClean="0">
                <a:sym typeface="Wingdings" pitchFamily="2" charset="2"/>
              </a:rPr>
              <a:t>spojením</a:t>
            </a:r>
            <a:br>
              <a:rPr lang="sk-SK" sz="1800" dirty="0" smtClean="0">
                <a:sym typeface="Wingdings" pitchFamily="2" charset="2"/>
              </a:rPr>
            </a:br>
            <a:r>
              <a:rPr lang="sk-SK" sz="1800" dirty="0" smtClean="0">
                <a:sym typeface="Wingdings" pitchFamily="2" charset="2"/>
              </a:rPr>
              <a:t>zariadení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81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Optické médiá – charakteristika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Optické médiá – sklené alebo plastové vlákna – odstraňujú sériu nevýhod metalických médií</a:t>
            </a:r>
          </a:p>
          <a:p>
            <a:pPr lvl="1"/>
            <a:r>
              <a:rPr lang="sk-SK" dirty="0" smtClean="0"/>
              <a:t>Prenášajú signál vo forme svetelných impulzov istej vlnovej dĺžky, novšie technológie využívajú i rôzne vlnové dĺžky (farby svetla), prípadne polarizované lúče pre viacnásobné využitie vlákna</a:t>
            </a:r>
          </a:p>
          <a:p>
            <a:pPr lvl="1"/>
            <a:r>
              <a:rPr lang="sk-SK" dirty="0" smtClean="0"/>
              <a:t>Nie sú ovplyvňované vonkajším rušením, ani rušenie nevyžarujú</a:t>
            </a:r>
          </a:p>
          <a:p>
            <a:pPr lvl="1"/>
            <a:r>
              <a:rPr lang="sk-SK" dirty="0" smtClean="0"/>
              <a:t>Sú elektricky nevodivé, čím riešia sériu problémov</a:t>
            </a:r>
          </a:p>
          <a:p>
            <a:pPr lvl="1"/>
            <a:r>
              <a:rPr lang="sk-SK" dirty="0" smtClean="0"/>
              <a:t>Majú vo všeobecnosti väčší dosah než metalické médiá</a:t>
            </a:r>
          </a:p>
          <a:p>
            <a:pPr lvl="1"/>
            <a:r>
              <a:rPr lang="sk-SK" dirty="0" smtClean="0"/>
              <a:t>Dosiahnuteľné rýchlosti sú podstatne väčšie</a:t>
            </a:r>
          </a:p>
          <a:p>
            <a:r>
              <a:rPr lang="sk-SK" dirty="0" smtClean="0"/>
              <a:t>Samozrejme, majú svoje vlastné nevýhody</a:t>
            </a:r>
          </a:p>
          <a:p>
            <a:pPr lvl="1"/>
            <a:r>
              <a:rPr lang="sk-SK" dirty="0" smtClean="0"/>
              <a:t>Médium, najmä jeho inštalácia, sú drahšie a náročnejšie</a:t>
            </a:r>
          </a:p>
          <a:p>
            <a:pPr lvl="1"/>
            <a:r>
              <a:rPr lang="sk-SK" dirty="0" smtClean="0"/>
              <a:t>Údržba má precíznejšie požiadavky než pri metalických médiách</a:t>
            </a:r>
          </a:p>
          <a:p>
            <a:pPr lvl="1"/>
            <a:r>
              <a:rPr lang="sk-SK" dirty="0" smtClean="0"/>
              <a:t>Médium je citlivejšie na hrubé mechanické zásahy, ako aj na nedodržanie predpísaných parametrov pri inštalácii</a:t>
            </a:r>
          </a:p>
        </p:txBody>
      </p:sp>
    </p:spTree>
    <p:extLst>
      <p:ext uri="{BB962C8B-B14F-4D97-AF65-F5344CB8AC3E}">
        <p14:creationId xmlns:p14="http://schemas.microsoft.com/office/powerpoint/2010/main" val="1382682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2"/>
          <a:stretch/>
        </p:blipFill>
        <p:spPr>
          <a:xfrm>
            <a:off x="3771838" y="4548850"/>
            <a:ext cx="5372162" cy="23091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Optické médiá – </a:t>
            </a:r>
            <a:r>
              <a:rPr lang="sk-SK" dirty="0" smtClean="0"/>
              <a:t>štruktúra vlákna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Optické vlákno má tri základné časti</a:t>
            </a:r>
          </a:p>
          <a:p>
            <a:pPr lvl="1"/>
            <a:r>
              <a:rPr lang="sk-SK" sz="1800" dirty="0" smtClean="0"/>
              <a:t>Core – jadro, opticky aktívna časť</a:t>
            </a:r>
          </a:p>
          <a:p>
            <a:pPr lvl="1"/>
            <a:r>
              <a:rPr lang="sk-SK" sz="1800" dirty="0" smtClean="0"/>
              <a:t>Cladding – plášť</a:t>
            </a:r>
          </a:p>
          <a:p>
            <a:pPr lvl="1"/>
            <a:r>
              <a:rPr lang="sk-SK" sz="1800" dirty="0" smtClean="0"/>
              <a:t>Buffer – ochranný obal vlákna</a:t>
            </a:r>
          </a:p>
          <a:p>
            <a:r>
              <a:rPr lang="sk-SK" sz="2000" dirty="0" smtClean="0"/>
              <a:t>Viaceré vlákna môžu byť v kábli potiahnuté ďalšou vrstvou tzv. primárnej ochrany, prípadne uložené v trubičkách. Celý kábel je chránený kevlarom a vonkajším obalom</a:t>
            </a:r>
          </a:p>
          <a:p>
            <a:r>
              <a:rPr lang="sk-SK" sz="2000" dirty="0" smtClean="0"/>
              <a:t>Väčšina technológií vyžaduje použitie dvoch vláken pre obojsmernú komunikáciu, avšak už niekoľko rokov existujú aj technológie, ktoré</a:t>
            </a:r>
            <a:br>
              <a:rPr lang="sk-SK" sz="2000" dirty="0" smtClean="0"/>
            </a:br>
            <a:r>
              <a:rPr lang="sk-SK" sz="2000" dirty="0" smtClean="0"/>
              <a:t>umožňujú pre obojsmernú komunikáciu využiť len jedno vlákno</a:t>
            </a:r>
          </a:p>
          <a:p>
            <a:pPr lvl="1"/>
            <a:r>
              <a:rPr lang="sk-SK" sz="1800" dirty="0" smtClean="0"/>
              <a:t>Využitie viacerých vlnových</a:t>
            </a:r>
            <a:br>
              <a:rPr lang="sk-SK" sz="1800" dirty="0" smtClean="0"/>
            </a:br>
            <a:r>
              <a:rPr lang="sk-SK" sz="1800" dirty="0" smtClean="0"/>
              <a:t>dĺžok svetla, jedna dĺžka pre</a:t>
            </a:r>
            <a:br>
              <a:rPr lang="sk-SK" sz="1800" dirty="0" smtClean="0"/>
            </a:br>
            <a:r>
              <a:rPr lang="sk-SK" sz="1800" dirty="0" smtClean="0"/>
              <a:t>jeden smer komunikácie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20066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Optické médiá – </a:t>
            </a:r>
            <a:r>
              <a:rPr lang="sk-SK" dirty="0" smtClean="0"/>
              <a:t>modalita vlákna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Podľa priemeru jadra vlákna sa rozlišujú dva druhy</a:t>
            </a:r>
          </a:p>
          <a:p>
            <a:pPr lvl="1"/>
            <a:r>
              <a:rPr lang="sk-SK" dirty="0" smtClean="0"/>
              <a:t>Jednovidové (single mode) – priemer 9 um</a:t>
            </a:r>
          </a:p>
          <a:p>
            <a:pPr lvl="1"/>
            <a:r>
              <a:rPr lang="sk-SK" dirty="0" smtClean="0"/>
              <a:t>Viacvidové (multimode) – priemer 50 um alebo 62.5 um</a:t>
            </a:r>
          </a:p>
          <a:p>
            <a:r>
              <a:rPr lang="sk-SK" dirty="0" smtClean="0"/>
              <a:t>Jednovidové vlákna prenášajú len jeden mód šírenia svetla</a:t>
            </a:r>
          </a:p>
          <a:p>
            <a:pPr lvl="1"/>
            <a:r>
              <a:rPr lang="sk-SK" dirty="0" smtClean="0"/>
              <a:t>Zjednodušene možné vysvetliť ako jeden „lúč“</a:t>
            </a:r>
          </a:p>
          <a:p>
            <a:pPr lvl="1"/>
            <a:r>
              <a:rPr lang="sk-SK" dirty="0" smtClean="0"/>
              <a:t>Majú výrazne lepšie prenosové vlastnosti a dosahujú sa pomocou nich vzdialenosti až rádovo desiatok km</a:t>
            </a:r>
          </a:p>
          <a:p>
            <a:pPr lvl="1"/>
            <a:r>
              <a:rPr lang="sk-SK" dirty="0" smtClean="0"/>
              <a:t>Technológia výroby kábla a koncových rozhraní (transceiverov) je drahšia, rovnako aj nároky na správnu inštaláciu</a:t>
            </a:r>
          </a:p>
          <a:p>
            <a:r>
              <a:rPr lang="sk-SK" dirty="0" smtClean="0"/>
              <a:t>Viacvidové vlákna prenášajú niekoľko módov šírenia svetla</a:t>
            </a:r>
          </a:p>
          <a:p>
            <a:pPr lvl="1"/>
            <a:r>
              <a:rPr lang="sk-SK" dirty="0" smtClean="0"/>
              <a:t>Majú väčší útlm a horšie prenosové vlastnosti, avšak sú lacnejšie vrátane transceiverov</a:t>
            </a:r>
          </a:p>
          <a:p>
            <a:pPr lvl="1"/>
            <a:r>
              <a:rPr lang="sk-SK" dirty="0" smtClean="0"/>
              <a:t>Dosah je rádovo v stovkách metrov</a:t>
            </a:r>
          </a:p>
          <a:p>
            <a:r>
              <a:rPr lang="sk-SK" dirty="0" smtClean="0">
                <a:hlinkClick r:id="rId2"/>
              </a:rPr>
              <a:t>Podrobnejšie informácie o módoch na stránke CA/ITC ZA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29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Optické médiá – modalita vlákna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417078"/>
            <a:ext cx="8496300" cy="48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7"/>
          <a:stretch/>
        </p:blipFill>
        <p:spPr bwMode="auto">
          <a:xfrm>
            <a:off x="3325194" y="3501008"/>
            <a:ext cx="5818806" cy="33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Bezdrôtové médiá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Ideou „bezdrôtových“ médií je prenos informácií vo forme elektromagnetického žiarenia</a:t>
            </a:r>
          </a:p>
          <a:p>
            <a:pPr lvl="1"/>
            <a:r>
              <a:rPr lang="sk-SK" dirty="0" smtClean="0"/>
              <a:t>Jeden z najstarších spôsobov elektronickej komunikácie vôbec</a:t>
            </a:r>
          </a:p>
          <a:p>
            <a:r>
              <a:rPr lang="sk-SK" dirty="0" smtClean="0"/>
              <a:t>Súčasné bezdrôtové technológie patria do niektorej z nasledujúcich skupín:</a:t>
            </a:r>
          </a:p>
          <a:p>
            <a:pPr lvl="1"/>
            <a:r>
              <a:rPr lang="sk-SK" dirty="0" smtClean="0"/>
              <a:t>802.11: WiFi siete alebo Wireless LAN</a:t>
            </a:r>
          </a:p>
          <a:p>
            <a:pPr lvl="1"/>
            <a:r>
              <a:rPr lang="sk-SK" dirty="0" smtClean="0"/>
              <a:t>802.15: Bluetooth</a:t>
            </a:r>
          </a:p>
          <a:p>
            <a:pPr lvl="1"/>
            <a:r>
              <a:rPr lang="sk-SK" dirty="0" smtClean="0"/>
              <a:t>802.16: WiMAX</a:t>
            </a:r>
          </a:p>
          <a:p>
            <a:pPr lvl="1"/>
            <a:r>
              <a:rPr lang="sk-SK" dirty="0" smtClean="0"/>
              <a:t>GSM, GPRS, EDGE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3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Bezdrôtové </a:t>
            </a:r>
            <a:r>
              <a:rPr lang="sk-SK" dirty="0" smtClean="0"/>
              <a:t>médiá – štandardy 802.11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WiFi alebo Wireless LAN technológie patria pod štandard 802.11, ktorý má v súčasnosti niekoľko rôznych variantov</a:t>
            </a:r>
          </a:p>
          <a:p>
            <a:r>
              <a:rPr lang="sk-SK" dirty="0" smtClean="0"/>
              <a:t>802.11a</a:t>
            </a:r>
          </a:p>
          <a:p>
            <a:pPr lvl="1"/>
            <a:r>
              <a:rPr lang="sk-SK" dirty="0" smtClean="0"/>
              <a:t>Pásmo 5 GHz, rýchlosti do 54 Mbps, relatívne menší dosah</a:t>
            </a:r>
          </a:p>
          <a:p>
            <a:r>
              <a:rPr lang="sk-SK" dirty="0" smtClean="0"/>
              <a:t>802.11b</a:t>
            </a:r>
          </a:p>
          <a:p>
            <a:pPr lvl="1"/>
            <a:r>
              <a:rPr lang="sk-SK" dirty="0" smtClean="0"/>
              <a:t>Pásmo 2.4 GHz, rýchlosti do 11 Mbps, jeden z najbežnejších</a:t>
            </a:r>
          </a:p>
          <a:p>
            <a:r>
              <a:rPr lang="sk-SK" dirty="0" smtClean="0"/>
              <a:t>802.11g</a:t>
            </a:r>
          </a:p>
          <a:p>
            <a:pPr lvl="1"/>
            <a:r>
              <a:rPr lang="sk-SK" dirty="0" smtClean="0"/>
              <a:t>Pásmo 2.4 GHz, rýchlosti do 54 Mbps, jeden z najbežnejších, spätne kompatibilný s 802.11b</a:t>
            </a:r>
          </a:p>
          <a:p>
            <a:r>
              <a:rPr lang="sk-SK" dirty="0" smtClean="0"/>
              <a:t>802.11n</a:t>
            </a:r>
          </a:p>
          <a:p>
            <a:pPr lvl="1"/>
            <a:r>
              <a:rPr lang="sk-SK" dirty="0" smtClean="0"/>
              <a:t>Posledný „výkrik módy“, pásmo 2.4 aj 5 GHz, rýchlosti do 600 Mbps pri použití viacerých antén, kompatibilný so všetkými predchádzajúcimi variantmi</a:t>
            </a:r>
          </a:p>
        </p:txBody>
      </p:sp>
    </p:spTree>
    <p:extLst>
      <p:ext uri="{BB962C8B-B14F-4D97-AF65-F5344CB8AC3E}">
        <p14:creationId xmlns:p14="http://schemas.microsoft.com/office/powerpoint/2010/main" val="2256946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Bezdrôtové </a:t>
            </a:r>
            <a:r>
              <a:rPr lang="sk-SK" dirty="0" smtClean="0"/>
              <a:t>médiá – komponenty WiFi sietí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Typické komponenty WiFi sietí sú</a:t>
            </a:r>
          </a:p>
          <a:p>
            <a:pPr lvl="1"/>
            <a:r>
              <a:rPr lang="sk-SK" dirty="0" smtClean="0"/>
              <a:t>Prístupové body (access point)</a:t>
            </a:r>
          </a:p>
          <a:p>
            <a:pPr lvl="2"/>
            <a:r>
              <a:rPr lang="sk-SK" dirty="0" smtClean="0"/>
              <a:t>Umožňujú klientom komunikovať medzi sebou a pripájajú bezdrôtovú bunku k pevnej sieti</a:t>
            </a:r>
          </a:p>
          <a:p>
            <a:pPr lvl="1"/>
            <a:r>
              <a:rPr lang="sk-SK" dirty="0" smtClean="0"/>
              <a:t>Mosty (bridges)</a:t>
            </a:r>
          </a:p>
          <a:p>
            <a:pPr lvl="2"/>
            <a:r>
              <a:rPr lang="sk-SK" dirty="0" smtClean="0"/>
              <a:t>Prepájajú dve oddelené pevné siete bezdrôtovým prepojom</a:t>
            </a:r>
          </a:p>
          <a:p>
            <a:pPr lvl="2"/>
            <a:r>
              <a:rPr lang="sk-SK" dirty="0" smtClean="0"/>
              <a:t>Nie sú určené pre pripájanie klientov</a:t>
            </a:r>
          </a:p>
          <a:p>
            <a:pPr lvl="1"/>
            <a:r>
              <a:rPr lang="sk-SK" dirty="0" smtClean="0"/>
              <a:t>Opakovače (repeaters)</a:t>
            </a:r>
          </a:p>
          <a:p>
            <a:pPr lvl="2"/>
            <a:r>
              <a:rPr lang="sk-SK" dirty="0" smtClean="0"/>
              <a:t>Zosilňujú a preposielajú zachytený signál, čím zväčšujú dosah bezdrôtovej bunky</a:t>
            </a:r>
          </a:p>
          <a:p>
            <a:pPr lvl="1"/>
            <a:r>
              <a:rPr lang="sk-SK" dirty="0" smtClean="0"/>
              <a:t>Klienti</a:t>
            </a:r>
          </a:p>
          <a:p>
            <a:pPr lvl="2"/>
            <a:r>
              <a:rPr lang="sk-SK" dirty="0" smtClean="0"/>
              <a:t>Používatelia bezdrôtovej bunky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261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5"/>
          <a:stretch/>
        </p:blipFill>
        <p:spPr bwMode="auto">
          <a:xfrm>
            <a:off x="1058863" y="3773347"/>
            <a:ext cx="7026275" cy="308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Štandardy fyzickej vrstvy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Štandardy fyzickej vrstvy pochádzajú od viacerých organizácií a sú implementované ako hardvérové komponenty</a:t>
            </a:r>
            <a:endParaRPr lang="sk-SK" sz="2000" dirty="0"/>
          </a:p>
          <a:p>
            <a:r>
              <a:rPr lang="sk-SK" sz="2000" dirty="0" smtClean="0"/>
              <a:t>Tieto štandardy pokrývajú, okrem iného,</a:t>
            </a:r>
          </a:p>
          <a:p>
            <a:pPr lvl="1"/>
            <a:r>
              <a:rPr lang="sk-SK" sz="1600" dirty="0" smtClean="0"/>
              <a:t>Fyzikálne a elektrické vlastnosti média</a:t>
            </a:r>
          </a:p>
          <a:p>
            <a:pPr lvl="1"/>
            <a:r>
              <a:rPr lang="sk-SK" sz="1600" dirty="0" smtClean="0"/>
              <a:t>Mechanické vlastnosti konektorov</a:t>
            </a:r>
          </a:p>
          <a:p>
            <a:pPr lvl="1"/>
            <a:r>
              <a:rPr lang="sk-SK" sz="1600" dirty="0" smtClean="0"/>
              <a:t>Reprezentáciu bitov signálmi</a:t>
            </a:r>
          </a:p>
          <a:p>
            <a:pPr lvl="1"/>
            <a:r>
              <a:rPr lang="sk-SK" sz="1600" dirty="0" smtClean="0"/>
              <a:t>Prídavné riadiace signály</a:t>
            </a:r>
          </a:p>
        </p:txBody>
      </p:sp>
    </p:spTree>
    <p:extLst>
      <p:ext uri="{BB962C8B-B14F-4D97-AF65-F5344CB8AC3E}">
        <p14:creationId xmlns:p14="http://schemas.microsoft.com/office/powerpoint/2010/main" val="41276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Bezdrôtové </a:t>
            </a:r>
            <a:r>
              <a:rPr lang="sk-SK" dirty="0" smtClean="0"/>
              <a:t>médiá – výhody a nevýhody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Výhody bezdrôtových médií sú zrejmé</a:t>
            </a:r>
          </a:p>
          <a:p>
            <a:pPr lvl="1"/>
            <a:r>
              <a:rPr lang="sk-SK" dirty="0" smtClean="0"/>
              <a:t>Mobilita</a:t>
            </a:r>
          </a:p>
          <a:p>
            <a:pPr lvl="1"/>
            <a:r>
              <a:rPr lang="sk-SK" dirty="0" smtClean="0"/>
              <a:t>Plošné pokrytie</a:t>
            </a:r>
          </a:p>
          <a:p>
            <a:pPr lvl="1"/>
            <a:r>
              <a:rPr lang="sk-SK" dirty="0" smtClean="0"/>
              <a:t>Operatívnosť, flexibilita</a:t>
            </a:r>
          </a:p>
          <a:p>
            <a:r>
              <a:rPr lang="sk-SK" dirty="0" smtClean="0"/>
              <a:t>... a nevýhody tiež</a:t>
            </a:r>
          </a:p>
          <a:p>
            <a:pPr lvl="1"/>
            <a:r>
              <a:rPr lang="sk-SK" dirty="0" smtClean="0"/>
              <a:t>Ľahkosť odpočúvania komunikácie</a:t>
            </a:r>
          </a:p>
          <a:p>
            <a:pPr lvl="1"/>
            <a:r>
              <a:rPr lang="sk-SK" dirty="0" smtClean="0"/>
              <a:t>Ťažkosti s vystopovaním polohy možného útočníka</a:t>
            </a:r>
          </a:p>
          <a:p>
            <a:pPr lvl="1"/>
            <a:r>
              <a:rPr lang="sk-SK" dirty="0" smtClean="0"/>
              <a:t>Prakticky nemožné obmedziť šírenie signálu</a:t>
            </a:r>
          </a:p>
          <a:p>
            <a:pPr lvl="1"/>
            <a:r>
              <a:rPr lang="sk-SK" dirty="0" smtClean="0"/>
              <a:t>Výkon siete premenlivý podľa aktuálnych podmienok prostredia</a:t>
            </a:r>
          </a:p>
          <a:p>
            <a:pPr lvl="1"/>
            <a:r>
              <a:rPr lang="sk-SK" dirty="0" smtClean="0"/>
              <a:t>Principiálne zdieľané kolízne médium s poloduplexnou prevádzkou</a:t>
            </a:r>
          </a:p>
          <a:p>
            <a:r>
              <a:rPr lang="sk-SK" dirty="0" smtClean="0"/>
              <a:t>Bezdrôtové siete nemajú mať ambíciu nahradiť pevné siete, ale predĺžiť ich dosah tam, kde by inštalácia pevnej siete bola neúmerne zdĺhavá, náročná a neefektívna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4877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49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2800" b="1" dirty="0" smtClean="0"/>
              <a:t>Vďaka za pozornosť!</a:t>
            </a:r>
            <a:endParaRPr lang="en-US" sz="2800" b="1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 err="1" smtClean="0"/>
              <a:t>Ing</a:t>
            </a:r>
            <a:r>
              <a:rPr lang="en-US" sz="1800" dirty="0" smtClean="0"/>
              <a:t>. Peter Pal</a:t>
            </a:r>
            <a:r>
              <a:rPr lang="sk-SK" sz="1800" dirty="0" smtClean="0"/>
              <a:t>úch</a:t>
            </a:r>
            <a:r>
              <a:rPr lang="en-US" sz="1800" dirty="0" smtClean="0"/>
              <a:t>, PhD.</a:t>
            </a:r>
            <a:endParaRPr lang="sk-SK" sz="1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>
                <a:hlinkClick r:id="rId2"/>
              </a:rPr>
              <a:t>Peter.Paluch</a:t>
            </a:r>
            <a:r>
              <a:rPr lang="en-US" sz="1800" dirty="0" smtClean="0">
                <a:hlinkClick r:id="rId2"/>
              </a:rPr>
              <a:t>@fri.uniza.sk</a:t>
            </a:r>
            <a:endParaRPr lang="en-US" sz="1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KIS FRI </a:t>
            </a:r>
            <a:r>
              <a:rPr lang="sk-SK" sz="1800" dirty="0" smtClean="0"/>
              <a:t>ŽU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9675" y="18864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01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42" r="31033"/>
          <a:stretch/>
        </p:blipFill>
        <p:spPr bwMode="auto">
          <a:xfrm>
            <a:off x="4534644" y="3789040"/>
            <a:ext cx="4609356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Kódovanie a modulácia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Medzi kľúčové funkcie fyzickej vrstvy patria</a:t>
            </a:r>
          </a:p>
          <a:p>
            <a:pPr lvl="1"/>
            <a:r>
              <a:rPr lang="sk-SK" sz="1800" dirty="0" smtClean="0"/>
              <a:t>Kódovanie resp. encoding (nemýliť si so šifrovaním!)</a:t>
            </a:r>
          </a:p>
          <a:p>
            <a:pPr lvl="1"/>
            <a:r>
              <a:rPr lang="sk-SK" sz="1800" dirty="0" smtClean="0"/>
              <a:t>Modulácia resp. signaling</a:t>
            </a:r>
          </a:p>
          <a:p>
            <a:r>
              <a:rPr lang="sk-SK" sz="2000" dirty="0" smtClean="0"/>
              <a:t>Kódovanie je prevod dát linkovej vrstvy do novej postupnosti bitov, ktorá má vhodné vlastnosti pre prenos po fyzickom médiu</a:t>
            </a:r>
          </a:p>
          <a:p>
            <a:pPr lvl="1"/>
            <a:r>
              <a:rPr lang="sk-SK" sz="1800" dirty="0" smtClean="0"/>
              <a:t>Neobsahuje dlhé postupnosti bitov rovnakej hodnoty</a:t>
            </a:r>
          </a:p>
          <a:p>
            <a:pPr lvl="1"/>
            <a:r>
              <a:rPr lang="sk-SK" sz="1800" dirty="0" smtClean="0"/>
              <a:t>Umožňuje identifikovať začiatok a koniec rámca, prípadne poskytuje i ďalšie riadiace funkcie</a:t>
            </a:r>
          </a:p>
          <a:p>
            <a:pPr lvl="1"/>
            <a:r>
              <a:rPr lang="sk-SK" sz="1800" dirty="0" smtClean="0"/>
              <a:t>Voliteľne môže umožniť objaviť,</a:t>
            </a:r>
            <a:br>
              <a:rPr lang="sk-SK" sz="1800" dirty="0" smtClean="0"/>
            </a:br>
            <a:r>
              <a:rPr lang="sk-SK" sz="1800" dirty="0" smtClean="0"/>
              <a:t>prípadne i opraviť chybu v prenose</a:t>
            </a:r>
          </a:p>
          <a:p>
            <a:r>
              <a:rPr lang="sk-SK" sz="2000" dirty="0" smtClean="0"/>
              <a:t>Modulácia je zmena istej vlastnosti</a:t>
            </a:r>
            <a:br>
              <a:rPr lang="sk-SK" sz="2000" dirty="0" smtClean="0"/>
            </a:br>
            <a:r>
              <a:rPr lang="sk-SK" sz="2000" dirty="0" smtClean="0"/>
              <a:t>prenášaného signálu, ktorou sa</a:t>
            </a:r>
            <a:br>
              <a:rPr lang="sk-SK" sz="2000" dirty="0" smtClean="0"/>
            </a:br>
            <a:r>
              <a:rPr lang="sk-SK" sz="2000" dirty="0" smtClean="0"/>
              <a:t>vyjadrí hodnota prenášaného bitu</a:t>
            </a:r>
            <a:endParaRPr lang="sk-SK" sz="1800" dirty="0"/>
          </a:p>
          <a:p>
            <a:pPr lvl="1"/>
            <a:endParaRPr lang="sk-SK" sz="1800" dirty="0" smtClean="0"/>
          </a:p>
        </p:txBody>
      </p:sp>
    </p:spTree>
    <p:extLst>
      <p:ext uri="{BB962C8B-B14F-4D97-AF65-F5344CB8AC3E}">
        <p14:creationId xmlns:p14="http://schemas.microsoft.com/office/powerpoint/2010/main" val="42603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kódovania a modulácie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Kódovanie prevedie prenášané dáta do vhodnej podoby pre prenos (odstránenie redundacie, pridanie riadiacich informácií, zabezpečenie detekčnými alebo opravnými kódmi...)</a:t>
            </a:r>
          </a:p>
          <a:p>
            <a:r>
              <a:rPr lang="sk-SK" sz="2000" dirty="0" smtClean="0"/>
              <a:t>Modulácia vyjadrí takto vzniknutý prúd dát pomocou signálov na médiu</a:t>
            </a:r>
            <a:endParaRPr lang="en-US" sz="2000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5"/>
          <a:stretch/>
        </p:blipFill>
        <p:spPr bwMode="auto">
          <a:xfrm>
            <a:off x="1345717" y="2708476"/>
            <a:ext cx="6452567" cy="414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8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Kódovanie 4B5B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Jedným z príkladov kódovania je tzv. kód 4B5B využívaný v 100Mbps Ethernete</a:t>
            </a:r>
          </a:p>
          <a:p>
            <a:pPr lvl="1"/>
            <a:r>
              <a:rPr lang="sk-SK" sz="1600" dirty="0" smtClean="0"/>
              <a:t>Prenášané dáta sú rozdelené do 4-bitových slabík</a:t>
            </a:r>
          </a:p>
          <a:p>
            <a:pPr lvl="1"/>
            <a:r>
              <a:rPr lang="sk-SK" sz="1600" dirty="0" smtClean="0"/>
              <a:t>Každej 4-bitovej slabike je priradený 5-bitový symbol</a:t>
            </a:r>
          </a:p>
          <a:p>
            <a:pPr lvl="1"/>
            <a:r>
              <a:rPr lang="sk-SK" sz="1600" dirty="0" smtClean="0"/>
              <a:t>Z 32 možných symbolov je 16 symbolov významových (predstavujú slabiky v dátach), ďalších 16 symbolov je možné použiť ako špeciálne príkazy</a:t>
            </a:r>
            <a:endParaRPr lang="sk-SK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8"/>
          <a:stretch/>
        </p:blipFill>
        <p:spPr>
          <a:xfrm>
            <a:off x="1385900" y="2780928"/>
            <a:ext cx="6372200" cy="39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89"/>
          <a:stretch/>
        </p:blipFill>
        <p:spPr bwMode="auto">
          <a:xfrm>
            <a:off x="1608138" y="3356658"/>
            <a:ext cx="5927725" cy="350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Modulačné techniky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Modulačné techniky sú veľmi rozmanité, vychádzajú však vždy z charakteru signálu a jeho vlastnosti, ktorú je možné cielene meniť</a:t>
            </a:r>
          </a:p>
          <a:p>
            <a:pPr lvl="1"/>
            <a:r>
              <a:rPr lang="sk-SK" sz="1800" dirty="0" smtClean="0"/>
              <a:t>Amplitúda (úroveň)</a:t>
            </a:r>
          </a:p>
          <a:p>
            <a:pPr lvl="1"/>
            <a:r>
              <a:rPr lang="sk-SK" sz="1800" dirty="0" smtClean="0"/>
              <a:t>Frekvencia</a:t>
            </a:r>
          </a:p>
          <a:p>
            <a:pPr lvl="1"/>
            <a:r>
              <a:rPr lang="sk-SK" sz="1800" dirty="0" smtClean="0"/>
              <a:t>Fáza</a:t>
            </a:r>
          </a:p>
          <a:p>
            <a:r>
              <a:rPr lang="sk-SK" sz="2000" dirty="0" smtClean="0"/>
              <a:t>Bit môže byť vyjadrený buď absolútnou hodnotou danej vlastnosti, alebo jej zmenou</a:t>
            </a:r>
          </a:p>
        </p:txBody>
      </p:sp>
    </p:spTree>
    <p:extLst>
      <p:ext uri="{BB962C8B-B14F-4D97-AF65-F5344CB8AC3E}">
        <p14:creationId xmlns:p14="http://schemas.microsoft.com/office/powerpoint/2010/main" val="40787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Modulácia NRZ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8568952" cy="541020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Modulácia Non Return to Zero vyjadruje logickú 0 a 1 ako úroveň signálu</a:t>
            </a:r>
          </a:p>
          <a:p>
            <a:r>
              <a:rPr lang="sk-SK" sz="2000" dirty="0" smtClean="0"/>
              <a:t>Dlhý súvislý blok logických 1 alebo 0 sa prejaví ako doba, počas ktorej sa hodnota signálu nemení – riziko straty synchronizácie</a:t>
            </a:r>
            <a:endParaRPr lang="sk-SK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54" y="2615763"/>
            <a:ext cx="6714492" cy="41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4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Modulácia Manchester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Modulácia Manchester vyjadruje 0 a 1 ako prechod signálu medzi dvojicou úrovní</a:t>
            </a:r>
          </a:p>
          <a:p>
            <a:r>
              <a:rPr lang="sk-SK" sz="2000" dirty="0" smtClean="0"/>
              <a:t>Manchester má pomerne vysoké nároky na frekvenčné pásmo (dvojnásobné oproti NRZ), ale nemá problémy so synchronizáciou</a:t>
            </a:r>
          </a:p>
          <a:p>
            <a:r>
              <a:rPr lang="sk-SK" sz="2000" dirty="0" smtClean="0"/>
              <a:t>Používaný v 10 Mbps verziách Ethernetu</a:t>
            </a:r>
            <a:endParaRPr lang="sk-SK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26446"/>
            <a:ext cx="6318448" cy="383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20167"/>
      </p:ext>
    </p:extLst>
  </p:cSld>
  <p:clrMapOvr>
    <a:masterClrMapping/>
  </p:clrMapOvr>
</p:sld>
</file>

<file path=ppt/theme/theme1.xml><?xml version="1.0" encoding="utf-8"?>
<a:theme xmlns:a="http://schemas.openxmlformats.org/drawingml/2006/main" name="Sablona Cisco">
  <a:themeElements>
    <a:clrScheme name="CCNP v5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CCNP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NP v5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 Cisco</Template>
  <TotalTime>635</TotalTime>
  <Pages>28</Pages>
  <Words>1906</Words>
  <Application>Microsoft Office PowerPoint</Application>
  <PresentationFormat>On-screen Show (4:3)</PresentationFormat>
  <Paragraphs>241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Sablona Cisco</vt:lpstr>
      <vt:lpstr>Fyzická vrstva</vt:lpstr>
      <vt:lpstr>Úlohy fyzickej vrstvy</vt:lpstr>
      <vt:lpstr>Štandardy fyzickej vrstvy</vt:lpstr>
      <vt:lpstr>Kódovanie a modulácia</vt:lpstr>
      <vt:lpstr>Význam kódovania a modulácie</vt:lpstr>
      <vt:lpstr>Kódovanie 4B5B</vt:lpstr>
      <vt:lpstr>Modulačné techniky</vt:lpstr>
      <vt:lpstr>Modulácia NRZ</vt:lpstr>
      <vt:lpstr>Modulácia Manchester</vt:lpstr>
      <vt:lpstr>Viacstavové modulácie BPSK a QPSK</vt:lpstr>
      <vt:lpstr>Pojmy bandwidth, throughput, goodput</vt:lpstr>
      <vt:lpstr>Pojmy bandwidth, throughput, goodput</vt:lpstr>
      <vt:lpstr>Typy fyzických médií</vt:lpstr>
      <vt:lpstr>Metalické médiá – koax</vt:lpstr>
      <vt:lpstr>Metalické médiá – TP kabeláž</vt:lpstr>
      <vt:lpstr>Metalické médiá – UTP a STP káble</vt:lpstr>
      <vt:lpstr>Metalické médiá – využitie žíl v kábloch</vt:lpstr>
      <vt:lpstr>Metalické médiá – využitie žíl v kábloch</vt:lpstr>
      <vt:lpstr>Metalické médiá – normy pre zapájenie TP</vt:lpstr>
      <vt:lpstr>Metalické médiá – využitie tieneného TP</vt:lpstr>
      <vt:lpstr>Metalické médiá – WAN technológie</vt:lpstr>
      <vt:lpstr>Metalické médiá – nevýhody</vt:lpstr>
      <vt:lpstr>Optické médiá – charakteristika</vt:lpstr>
      <vt:lpstr>Optické médiá – štruktúra vlákna</vt:lpstr>
      <vt:lpstr>Optické médiá – modalita vlákna</vt:lpstr>
      <vt:lpstr>Optické médiá – modalita vlákna</vt:lpstr>
      <vt:lpstr>Bezdrôtové médiá</vt:lpstr>
      <vt:lpstr>Bezdrôtové médiá – štandardy 802.11</vt:lpstr>
      <vt:lpstr>Bezdrôtové médiá – komponenty WiFi sietí</vt:lpstr>
      <vt:lpstr>Bezdrôtové médiá – výhody a nevýhody</vt:lpstr>
      <vt:lpstr>PowerPoint Presentation</vt:lpstr>
    </vt:vector>
  </TitlesOfParts>
  <Company>University of Zilina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Physical Layer</dc:title>
  <dc:subject>Guide for Creating Powerpoint Presentations</dc:subject>
  <dc:creator>Peter Palúch</dc:creator>
  <cp:keywords/>
  <dc:description/>
  <cp:lastModifiedBy>Peter Palúch</cp:lastModifiedBy>
  <cp:revision>42</cp:revision>
  <cp:lastPrinted>1999-01-27T00:54:54Z</cp:lastPrinted>
  <dcterms:created xsi:type="dcterms:W3CDTF">2012-10-25T17:45:38Z</dcterms:created>
  <dcterms:modified xsi:type="dcterms:W3CDTF">2012-10-29T07:08:01Z</dcterms:modified>
</cp:coreProperties>
</file>