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8" r:id="rId1"/>
  </p:sldMasterIdLst>
  <p:notesMasterIdLst>
    <p:notesMasterId r:id="rId54"/>
  </p:notesMasterIdLst>
  <p:handoutMasterIdLst>
    <p:handoutMasterId r:id="rId55"/>
  </p:handoutMasterIdLst>
  <p:sldIdLst>
    <p:sldId id="258" r:id="rId2"/>
    <p:sldId id="344" r:id="rId3"/>
    <p:sldId id="311" r:id="rId4"/>
    <p:sldId id="312" r:id="rId5"/>
    <p:sldId id="343" r:id="rId6"/>
    <p:sldId id="313" r:id="rId7"/>
    <p:sldId id="260" r:id="rId8"/>
    <p:sldId id="295" r:id="rId9"/>
    <p:sldId id="296" r:id="rId10"/>
    <p:sldId id="314" r:id="rId11"/>
    <p:sldId id="315" r:id="rId12"/>
    <p:sldId id="308" r:id="rId13"/>
    <p:sldId id="263" r:id="rId14"/>
    <p:sldId id="264" r:id="rId15"/>
    <p:sldId id="297" r:id="rId16"/>
    <p:sldId id="309" r:id="rId17"/>
    <p:sldId id="265" r:id="rId18"/>
    <p:sldId id="301" r:id="rId19"/>
    <p:sldId id="303" r:id="rId20"/>
    <p:sldId id="316" r:id="rId21"/>
    <p:sldId id="305" r:id="rId22"/>
    <p:sldId id="317" r:id="rId23"/>
    <p:sldId id="335" r:id="rId24"/>
    <p:sldId id="271" r:id="rId25"/>
    <p:sldId id="273" r:id="rId26"/>
    <p:sldId id="318" r:id="rId27"/>
    <p:sldId id="274" r:id="rId28"/>
    <p:sldId id="319" r:id="rId29"/>
    <p:sldId id="275" r:id="rId30"/>
    <p:sldId id="320" r:id="rId31"/>
    <p:sldId id="321" r:id="rId32"/>
    <p:sldId id="322" r:id="rId33"/>
    <p:sldId id="327" r:id="rId34"/>
    <p:sldId id="330" r:id="rId35"/>
    <p:sldId id="331" r:id="rId36"/>
    <p:sldId id="328" r:id="rId37"/>
    <p:sldId id="281" r:id="rId38"/>
    <p:sldId id="339" r:id="rId39"/>
    <p:sldId id="329" r:id="rId40"/>
    <p:sldId id="333" r:id="rId41"/>
    <p:sldId id="334" r:id="rId42"/>
    <p:sldId id="336" r:id="rId43"/>
    <p:sldId id="337" r:id="rId44"/>
    <p:sldId id="338" r:id="rId45"/>
    <p:sldId id="340" r:id="rId46"/>
    <p:sldId id="325" r:id="rId47"/>
    <p:sldId id="326" r:id="rId48"/>
    <p:sldId id="341" r:id="rId49"/>
    <p:sldId id="342" r:id="rId50"/>
    <p:sldId id="346" r:id="rId51"/>
    <p:sldId id="345" r:id="rId52"/>
    <p:sldId id="257" r:id="rId53"/>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4" autoAdjust="0"/>
    <p:restoredTop sz="93901" autoAdjust="0"/>
  </p:normalViewPr>
  <p:slideViewPr>
    <p:cSldViewPr>
      <p:cViewPr>
        <p:scale>
          <a:sx n="60" d="100"/>
          <a:sy n="60" d="100"/>
        </p:scale>
        <p:origin x="-672" y="-2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4" name="Rectangle 12"/>
          <p:cNvSpPr>
            <a:spLocks noChangeArrowheads="1"/>
          </p:cNvSpPr>
          <p:nvPr/>
        </p:nvSpPr>
        <p:spPr bwMode="auto">
          <a:xfrm>
            <a:off x="57150" y="8785225"/>
            <a:ext cx="2619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086" name="Rectangle 14"/>
          <p:cNvSpPr>
            <a:spLocks noChangeArrowheads="1"/>
          </p:cNvSpPr>
          <p:nvPr/>
        </p:nvSpPr>
        <p:spPr bwMode="auto">
          <a:xfrm>
            <a:off x="5929313" y="8680450"/>
            <a:ext cx="812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19" tIns="0" rIns="18819" bIns="0" anchor="b"/>
          <a:lstStyle/>
          <a:p>
            <a:pPr algn="r" defTabSz="903288">
              <a:lnSpc>
                <a:spcPct val="100000"/>
              </a:lnSpc>
            </a:pPr>
            <a:fld id="{B9914879-7CD7-49D8-AED9-6384B1617D55}" type="slidenum">
              <a:rPr lang="en-US" sz="800"/>
              <a:pPr algn="r" defTabSz="903288">
                <a:lnSpc>
                  <a:spcPct val="100000"/>
                </a:lnSpc>
              </a:pPr>
              <a:t>‹#›</a:t>
            </a:fld>
            <a:endParaRPr lang="en-US" sz="800"/>
          </a:p>
        </p:txBody>
      </p:sp>
    </p:spTree>
    <p:extLst>
      <p:ext uri="{BB962C8B-B14F-4D97-AF65-F5344CB8AC3E}">
        <p14:creationId xmlns:p14="http://schemas.microsoft.com/office/powerpoint/2010/main" val="5596893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5" name="Rectangle 9"/>
          <p:cNvSpPr>
            <a:spLocks noChangeArrowheads="1"/>
          </p:cNvSpPr>
          <p:nvPr/>
        </p:nvSpPr>
        <p:spPr bwMode="auto">
          <a:xfrm>
            <a:off x="57150" y="8785225"/>
            <a:ext cx="26193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fld id="{EE506BF9-A4FC-449F-A1EF-7040C9E2AAE9}" type="slidenum">
              <a:rPr lang="en-US"/>
              <a:pPr/>
              <a:t>‹#›</a:t>
            </a:fld>
            <a:endParaRPr lang="en-US"/>
          </a:p>
        </p:txBody>
      </p:sp>
      <p:sp>
        <p:nvSpPr>
          <p:cNvPr id="18330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67" tIns="50185" rIns="95667" bIns="50185"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34995386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92D0F38-7D3A-4A03-B725-2A4F728CD125}" type="slidenum">
              <a:rPr lang="en-US"/>
              <a:pPr/>
              <a:t>2</a:t>
            </a:fld>
            <a:endParaRPr lang="en-US"/>
          </a:p>
        </p:txBody>
      </p:sp>
      <p:sp>
        <p:nvSpPr>
          <p:cNvPr id="1208322" name="Rectangle 2"/>
          <p:cNvSpPr>
            <a:spLocks noGrp="1" noRot="1" noChangeAspect="1" noChangeArrowheads="1" noTextEdit="1"/>
          </p:cNvSpPr>
          <p:nvPr>
            <p:ph type="sldImg"/>
          </p:nvPr>
        </p:nvSpPr>
        <p:spPr>
          <a:ln/>
        </p:spPr>
      </p:sp>
      <p:sp>
        <p:nvSpPr>
          <p:cNvPr id="1208323"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7EF6D34-D866-4118-A86B-156153194278}" type="slidenum">
              <a:rPr lang="en-US"/>
              <a:pPr/>
              <a:t>14</a:t>
            </a:fld>
            <a:endParaRPr lang="en-US"/>
          </a:p>
        </p:txBody>
      </p:sp>
      <p:sp>
        <p:nvSpPr>
          <p:cNvPr id="1320962" name="Rectangle 2"/>
          <p:cNvSpPr>
            <a:spLocks noGrp="1" noRot="1" noChangeAspect="1" noChangeArrowheads="1" noTextEdit="1"/>
          </p:cNvSpPr>
          <p:nvPr>
            <p:ph type="sldImg"/>
          </p:nvPr>
        </p:nvSpPr>
        <p:spPr>
          <a:ln/>
        </p:spPr>
      </p:sp>
      <p:sp>
        <p:nvSpPr>
          <p:cNvPr id="1320963"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7EF6D34-D866-4118-A86B-156153194278}" type="slidenum">
              <a:rPr lang="en-US"/>
              <a:pPr/>
              <a:t>15</a:t>
            </a:fld>
            <a:endParaRPr lang="en-US"/>
          </a:p>
        </p:txBody>
      </p:sp>
      <p:sp>
        <p:nvSpPr>
          <p:cNvPr id="1320962" name="Rectangle 2"/>
          <p:cNvSpPr>
            <a:spLocks noGrp="1" noRot="1" noChangeAspect="1" noChangeArrowheads="1" noTextEdit="1"/>
          </p:cNvSpPr>
          <p:nvPr>
            <p:ph type="sldImg"/>
          </p:nvPr>
        </p:nvSpPr>
        <p:spPr>
          <a:ln/>
        </p:spPr>
      </p:sp>
      <p:sp>
        <p:nvSpPr>
          <p:cNvPr id="1320963"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2842099-E8BA-42BB-9D24-5AA181297498}" type="slidenum">
              <a:rPr lang="en-US"/>
              <a:pPr/>
              <a:t>16</a:t>
            </a:fld>
            <a:endParaRPr lang="en-US"/>
          </a:p>
        </p:txBody>
      </p:sp>
      <p:sp>
        <p:nvSpPr>
          <p:cNvPr id="1312770" name="Rectangle 2"/>
          <p:cNvSpPr>
            <a:spLocks noGrp="1" noRot="1" noChangeAspect="1" noChangeArrowheads="1" noTextEdit="1"/>
          </p:cNvSpPr>
          <p:nvPr>
            <p:ph type="sldImg"/>
          </p:nvPr>
        </p:nvSpPr>
        <p:spPr>
          <a:ln/>
        </p:spPr>
      </p:sp>
      <p:sp>
        <p:nvSpPr>
          <p:cNvPr id="131277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FF9346D-DF5B-4334-B12E-99D484D06842}" type="slidenum">
              <a:rPr lang="en-US"/>
              <a:pPr/>
              <a:t>17</a:t>
            </a:fld>
            <a:endParaRPr lang="en-US"/>
          </a:p>
        </p:txBody>
      </p:sp>
      <p:sp>
        <p:nvSpPr>
          <p:cNvPr id="1318914" name="Rectangle 2"/>
          <p:cNvSpPr>
            <a:spLocks noGrp="1" noRot="1" noChangeAspect="1" noChangeArrowheads="1" noTextEdit="1"/>
          </p:cNvSpPr>
          <p:nvPr>
            <p:ph type="sldImg"/>
          </p:nvPr>
        </p:nvSpPr>
        <p:spPr>
          <a:ln/>
        </p:spPr>
      </p:sp>
      <p:sp>
        <p:nvSpPr>
          <p:cNvPr id="1318915"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1AEDAA2F-551F-41B2-9519-0AD1016ABE7E}" type="slidenum">
              <a:rPr lang="en-US" sz="800"/>
              <a:pPr/>
              <a:t>18</a:t>
            </a:fld>
            <a:endParaRPr lang="en-US" sz="8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3B0CCE41-37B4-487F-A82D-AE0B5B5C410F}" type="slidenum">
              <a:rPr lang="en-US" sz="800"/>
              <a:pPr/>
              <a:t>19</a:t>
            </a:fld>
            <a:endParaRPr lang="en-US" sz="8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51255838-C214-4F6B-9CDD-47CF8E8F6F8D}" type="slidenum">
              <a:rPr lang="en-US" sz="800"/>
              <a:pPr/>
              <a:t>21</a:t>
            </a:fld>
            <a:endParaRPr lang="en-US" sz="8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D7042779-A3B0-432E-BFA2-E995E899EA80}" type="slidenum">
              <a:rPr lang="en-US" sz="800"/>
              <a:pPr/>
              <a:t>22</a:t>
            </a:fld>
            <a:endParaRPr lang="en-US" sz="8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F6213DB7-30B1-4435-8923-484DCF214691}" type="slidenum">
              <a:rPr lang="en-US"/>
              <a:pPr/>
              <a:t>24</a:t>
            </a:fld>
            <a:endParaRPr lang="en-US"/>
          </a:p>
        </p:txBody>
      </p:sp>
      <p:sp>
        <p:nvSpPr>
          <p:cNvPr id="1349634" name="Rectangle 2"/>
          <p:cNvSpPr>
            <a:spLocks noGrp="1" noRot="1" noChangeAspect="1" noChangeArrowheads="1" noTextEdit="1"/>
          </p:cNvSpPr>
          <p:nvPr>
            <p:ph type="sldImg"/>
          </p:nvPr>
        </p:nvSpPr>
        <p:spPr>
          <a:ln/>
        </p:spPr>
      </p:sp>
      <p:sp>
        <p:nvSpPr>
          <p:cNvPr id="1349635" name="Rectangle 3"/>
          <p:cNvSpPr>
            <a:spLocks noGrp="1" noChangeArrowheads="1"/>
          </p:cNvSpPr>
          <p:nvPr>
            <p:ph type="body" idx="1"/>
          </p:nvPr>
        </p:nvSpPr>
        <p:spPr/>
        <p:txBody>
          <a:bodyPr/>
          <a:lstStyle/>
          <a:p>
            <a:endParaRPr lang="sk-S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0FEDF59-97F0-4A38-842E-5322ADAB08DE}" type="slidenum">
              <a:rPr lang="en-US"/>
              <a:pPr/>
              <a:t>25</a:t>
            </a:fld>
            <a:endParaRPr lang="en-US"/>
          </a:p>
        </p:txBody>
      </p:sp>
      <p:sp>
        <p:nvSpPr>
          <p:cNvPr id="1345538" name="Rectangle 2"/>
          <p:cNvSpPr>
            <a:spLocks noGrp="1" noRot="1" noChangeAspect="1" noChangeArrowheads="1" noTextEdit="1"/>
          </p:cNvSpPr>
          <p:nvPr>
            <p:ph type="sldImg"/>
          </p:nvPr>
        </p:nvSpPr>
        <p:spPr>
          <a:ln/>
        </p:spPr>
      </p:sp>
      <p:sp>
        <p:nvSpPr>
          <p:cNvPr id="1345539"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A529604-19A2-4474-A847-A8499FAEB636}" type="slidenum">
              <a:rPr lang="en-US"/>
              <a:pPr/>
              <a:t>3</a:t>
            </a:fld>
            <a:endParaRPr lang="en-US"/>
          </a:p>
        </p:txBody>
      </p:sp>
      <p:sp>
        <p:nvSpPr>
          <p:cNvPr id="1310722" name="Rectangle 2"/>
          <p:cNvSpPr>
            <a:spLocks noGrp="1" noRot="1" noChangeAspect="1" noChangeArrowheads="1" noTextEdit="1"/>
          </p:cNvSpPr>
          <p:nvPr>
            <p:ph type="sldImg"/>
          </p:nvPr>
        </p:nvSpPr>
        <p:spPr>
          <a:ln/>
        </p:spPr>
      </p:sp>
      <p:sp>
        <p:nvSpPr>
          <p:cNvPr id="1310723"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0FEDF59-97F0-4A38-842E-5322ADAB08DE}" type="slidenum">
              <a:rPr lang="en-US"/>
              <a:pPr/>
              <a:t>26</a:t>
            </a:fld>
            <a:endParaRPr lang="en-US"/>
          </a:p>
        </p:txBody>
      </p:sp>
      <p:sp>
        <p:nvSpPr>
          <p:cNvPr id="1345538" name="Rectangle 2"/>
          <p:cNvSpPr>
            <a:spLocks noGrp="1" noRot="1" noChangeAspect="1" noChangeArrowheads="1" noTextEdit="1"/>
          </p:cNvSpPr>
          <p:nvPr>
            <p:ph type="sldImg"/>
          </p:nvPr>
        </p:nvSpPr>
        <p:spPr>
          <a:ln/>
        </p:spPr>
      </p:sp>
      <p:sp>
        <p:nvSpPr>
          <p:cNvPr id="1345539"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1154F527-E749-4BF2-BE3F-9393048315C8}" type="slidenum">
              <a:rPr lang="en-US"/>
              <a:pPr/>
              <a:t>27</a:t>
            </a:fld>
            <a:endParaRPr lang="en-US"/>
          </a:p>
        </p:txBody>
      </p:sp>
      <p:sp>
        <p:nvSpPr>
          <p:cNvPr id="1343490" name="Rectangle 2"/>
          <p:cNvSpPr>
            <a:spLocks noGrp="1" noRot="1" noChangeAspect="1" noChangeArrowheads="1" noTextEdit="1"/>
          </p:cNvSpPr>
          <p:nvPr>
            <p:ph type="sldImg"/>
          </p:nvPr>
        </p:nvSpPr>
        <p:spPr>
          <a:ln/>
        </p:spPr>
      </p:sp>
      <p:sp>
        <p:nvSpPr>
          <p:cNvPr id="1343491"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C2F5100-45A2-4BA5-864B-C1495A586B7C}" type="slidenum">
              <a:rPr lang="en-US"/>
              <a:pPr/>
              <a:t>29</a:t>
            </a:fld>
            <a:endParaRPr lang="en-US"/>
          </a:p>
        </p:txBody>
      </p:sp>
      <p:sp>
        <p:nvSpPr>
          <p:cNvPr id="1341442" name="Rectangle 2"/>
          <p:cNvSpPr>
            <a:spLocks noGrp="1" noRot="1" noChangeAspect="1" noChangeArrowheads="1" noTextEdit="1"/>
          </p:cNvSpPr>
          <p:nvPr>
            <p:ph type="sldImg"/>
          </p:nvPr>
        </p:nvSpPr>
        <p:spPr>
          <a:ln/>
        </p:spPr>
      </p:sp>
      <p:sp>
        <p:nvSpPr>
          <p:cNvPr id="1341443"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C2F5100-45A2-4BA5-864B-C1495A586B7C}" type="slidenum">
              <a:rPr lang="en-US"/>
              <a:pPr/>
              <a:t>30</a:t>
            </a:fld>
            <a:endParaRPr lang="en-US"/>
          </a:p>
        </p:txBody>
      </p:sp>
      <p:sp>
        <p:nvSpPr>
          <p:cNvPr id="1341442" name="Rectangle 2"/>
          <p:cNvSpPr>
            <a:spLocks noGrp="1" noRot="1" noChangeAspect="1" noChangeArrowheads="1" noTextEdit="1"/>
          </p:cNvSpPr>
          <p:nvPr>
            <p:ph type="sldImg"/>
          </p:nvPr>
        </p:nvSpPr>
        <p:spPr>
          <a:ln/>
        </p:spPr>
      </p:sp>
      <p:sp>
        <p:nvSpPr>
          <p:cNvPr id="1341443" name="Rectangle 3"/>
          <p:cNvSpPr>
            <a:spLocks noGrp="1" noChangeArrowheads="1"/>
          </p:cNvSpPr>
          <p:nvPr>
            <p:ph type="body" idx="1"/>
          </p:nvPr>
        </p:nvSpPr>
        <p:spPr/>
        <p:txBody>
          <a:bodyPr/>
          <a:lstStyle/>
          <a:p>
            <a:endParaRPr lang="sk-SK"/>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93054D09-3335-45B8-BB11-EABB1E30711C}" type="slidenum">
              <a:rPr lang="en-US" sz="800"/>
              <a:pPr/>
              <a:t>31</a:t>
            </a:fld>
            <a:endParaRPr lang="en-US" sz="8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71D50037-361B-45B8-979C-B479BDF8B973}" type="slidenum">
              <a:rPr lang="en-US" sz="800"/>
              <a:pPr/>
              <a:t>32</a:t>
            </a:fld>
            <a:endParaRPr lang="en-US" sz="8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38DC75EB-C4CB-4466-B499-980147A8CE0F}" type="slidenum">
              <a:rPr lang="en-US" sz="800"/>
              <a:pPr/>
              <a:t>33</a:t>
            </a:fld>
            <a:endParaRPr lang="en-US" sz="8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500">
                <a:solidFill>
                  <a:schemeClr val="tx1"/>
                </a:solidFill>
                <a:latin typeface="Arial" charset="0"/>
              </a:defRPr>
            </a:lvl1pPr>
            <a:lvl2pPr marL="760112" indent="-292351" defTabSz="901416">
              <a:defRPr sz="2500">
                <a:solidFill>
                  <a:schemeClr val="tx1"/>
                </a:solidFill>
                <a:latin typeface="Arial" charset="0"/>
              </a:defRPr>
            </a:lvl2pPr>
            <a:lvl3pPr marL="1169403" indent="-233881" defTabSz="901416">
              <a:defRPr sz="2500">
                <a:solidFill>
                  <a:schemeClr val="tx1"/>
                </a:solidFill>
                <a:latin typeface="Arial" charset="0"/>
              </a:defRPr>
            </a:lvl3pPr>
            <a:lvl4pPr marL="1637165" indent="-233881" defTabSz="901416">
              <a:defRPr sz="2500">
                <a:solidFill>
                  <a:schemeClr val="tx1"/>
                </a:solidFill>
                <a:latin typeface="Arial" charset="0"/>
              </a:defRPr>
            </a:lvl4pPr>
            <a:lvl5pPr marL="2104926" indent="-233881" defTabSz="901416">
              <a:defRPr sz="25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5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5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5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500">
                <a:solidFill>
                  <a:schemeClr val="tx1"/>
                </a:solidFill>
                <a:latin typeface="Arial" charset="0"/>
              </a:defRPr>
            </a:lvl9pPr>
          </a:lstStyle>
          <a:p>
            <a:fld id="{538EB50C-36EB-4894-8567-54DD1B834394}" type="slidenum">
              <a:rPr lang="en-US" sz="800"/>
              <a:pPr/>
              <a:t>34</a:t>
            </a:fld>
            <a:endParaRPr lang="en-US" sz="8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500">
                <a:solidFill>
                  <a:schemeClr val="tx1"/>
                </a:solidFill>
                <a:latin typeface="Arial" charset="0"/>
              </a:defRPr>
            </a:lvl1pPr>
            <a:lvl2pPr marL="760112" indent="-292351" defTabSz="901416">
              <a:defRPr sz="2500">
                <a:solidFill>
                  <a:schemeClr val="tx1"/>
                </a:solidFill>
                <a:latin typeface="Arial" charset="0"/>
              </a:defRPr>
            </a:lvl2pPr>
            <a:lvl3pPr marL="1169403" indent="-233881" defTabSz="901416">
              <a:defRPr sz="2500">
                <a:solidFill>
                  <a:schemeClr val="tx1"/>
                </a:solidFill>
                <a:latin typeface="Arial" charset="0"/>
              </a:defRPr>
            </a:lvl3pPr>
            <a:lvl4pPr marL="1637165" indent="-233881" defTabSz="901416">
              <a:defRPr sz="2500">
                <a:solidFill>
                  <a:schemeClr val="tx1"/>
                </a:solidFill>
                <a:latin typeface="Arial" charset="0"/>
              </a:defRPr>
            </a:lvl4pPr>
            <a:lvl5pPr marL="2104926" indent="-233881" defTabSz="901416">
              <a:defRPr sz="25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5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5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5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500">
                <a:solidFill>
                  <a:schemeClr val="tx1"/>
                </a:solidFill>
                <a:latin typeface="Arial" charset="0"/>
              </a:defRPr>
            </a:lvl9pPr>
          </a:lstStyle>
          <a:p>
            <a:fld id="{C826E702-EFBB-432B-9202-42866A7B67C1}" type="slidenum">
              <a:rPr lang="en-US" sz="800"/>
              <a:pPr/>
              <a:t>35</a:t>
            </a:fld>
            <a:endParaRPr lang="en-US" sz="8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C84AB5F9-8980-4F9A-88E2-E5412CAA606F}" type="slidenum">
              <a:rPr lang="en-US" sz="800"/>
              <a:pPr/>
              <a:t>36</a:t>
            </a:fld>
            <a:endParaRPr lang="en-US" sz="80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D3DADB4-4C15-46BD-A827-6107BE15C379}" type="slidenum">
              <a:rPr lang="en-US"/>
              <a:pPr/>
              <a:t>4</a:t>
            </a:fld>
            <a:endParaRPr lang="en-US"/>
          </a:p>
        </p:txBody>
      </p:sp>
      <p:sp>
        <p:nvSpPr>
          <p:cNvPr id="1202178" name="Rectangle 2"/>
          <p:cNvSpPr>
            <a:spLocks noGrp="1" noRot="1" noChangeAspect="1" noChangeArrowheads="1" noTextEdit="1"/>
          </p:cNvSpPr>
          <p:nvPr>
            <p:ph type="sldImg"/>
          </p:nvPr>
        </p:nvSpPr>
        <p:spPr>
          <a:ln/>
        </p:spPr>
      </p:sp>
      <p:sp>
        <p:nvSpPr>
          <p:cNvPr id="1202179" name="Rectangle 3"/>
          <p:cNvSpPr>
            <a:spLocks noGrp="1" noChangeArrowheads="1"/>
          </p:cNvSpPr>
          <p:nvPr>
            <p:ph type="body" idx="1"/>
          </p:nvPr>
        </p:nvSpPr>
        <p:spPr/>
        <p:txBody>
          <a:bodyPr/>
          <a:lstStyle/>
          <a:p>
            <a:endParaRPr lang="sk-SK"/>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733EB622-416A-4FE9-98FD-19361D7863A1}" type="slidenum">
              <a:rPr lang="en-US"/>
              <a:pPr/>
              <a:t>37</a:t>
            </a:fld>
            <a:endParaRPr lang="en-US"/>
          </a:p>
        </p:txBody>
      </p:sp>
      <p:sp>
        <p:nvSpPr>
          <p:cNvPr id="1329154" name="Rectangle 2"/>
          <p:cNvSpPr>
            <a:spLocks noGrp="1" noRot="1" noChangeAspect="1" noChangeArrowheads="1" noTextEdit="1"/>
          </p:cNvSpPr>
          <p:nvPr>
            <p:ph type="sldImg"/>
          </p:nvPr>
        </p:nvSpPr>
        <p:spPr>
          <a:ln/>
        </p:spPr>
      </p:sp>
      <p:sp>
        <p:nvSpPr>
          <p:cNvPr id="1329155" name="Rectangle 3"/>
          <p:cNvSpPr>
            <a:spLocks noGrp="1" noChangeArrowheads="1"/>
          </p:cNvSpPr>
          <p:nvPr>
            <p:ph type="body" idx="1"/>
          </p:nvPr>
        </p:nvSpPr>
        <p:spPr/>
        <p:txBody>
          <a:bodyPr/>
          <a:lstStyle/>
          <a:p>
            <a:endParaRPr lang="sk-SK"/>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851F2F6D-E941-465A-9107-ABF343BD48E5}" type="slidenum">
              <a:rPr lang="en-US" sz="800"/>
              <a:pPr/>
              <a:t>39</a:t>
            </a:fld>
            <a:endParaRPr lang="en-US" sz="80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A2F0FEB7-94DD-401D-B4AB-36F727FB51A9}" type="slidenum">
              <a:rPr lang="en-US" sz="800"/>
              <a:pPr/>
              <a:t>40</a:t>
            </a:fld>
            <a:endParaRPr lang="en-US" sz="8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85251118-93DB-4D96-9309-D2598A3CD9B5}" type="slidenum">
              <a:rPr lang="en-US" sz="800"/>
              <a:pPr/>
              <a:t>41</a:t>
            </a:fld>
            <a:endParaRPr lang="en-US" sz="8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86B59773-B595-43FD-B6FF-CB14D591D621}" type="slidenum">
              <a:rPr lang="en-US"/>
              <a:pPr/>
              <a:t>46</a:t>
            </a:fld>
            <a:endParaRPr lang="en-US"/>
          </a:p>
        </p:txBody>
      </p:sp>
      <p:sp>
        <p:nvSpPr>
          <p:cNvPr id="1337346" name="Rectangle 2"/>
          <p:cNvSpPr>
            <a:spLocks noGrp="1" noRot="1" noChangeAspect="1" noChangeArrowheads="1" noTextEdit="1"/>
          </p:cNvSpPr>
          <p:nvPr>
            <p:ph type="sldImg"/>
          </p:nvPr>
        </p:nvSpPr>
        <p:spPr>
          <a:ln/>
        </p:spPr>
      </p:sp>
      <p:sp>
        <p:nvSpPr>
          <p:cNvPr id="1337347" name="Rectangle 3"/>
          <p:cNvSpPr>
            <a:spLocks noGrp="1" noChangeArrowheads="1"/>
          </p:cNvSpPr>
          <p:nvPr>
            <p:ph type="body" idx="1"/>
          </p:nvPr>
        </p:nvSpPr>
        <p:spPr/>
        <p:txBody>
          <a:bodyPr/>
          <a:lstStyle/>
          <a:p>
            <a:endParaRPr lang="sk-SK"/>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C14A643-00E6-48E5-9EC3-4BE3F01B39A4}" type="slidenum">
              <a:rPr lang="en-US"/>
              <a:pPr/>
              <a:t>47</a:t>
            </a:fld>
            <a:endParaRPr lang="en-US"/>
          </a:p>
        </p:txBody>
      </p:sp>
      <p:sp>
        <p:nvSpPr>
          <p:cNvPr id="1335298" name="Rectangle 2"/>
          <p:cNvSpPr>
            <a:spLocks noGrp="1" noRot="1" noChangeAspect="1" noChangeArrowheads="1" noTextEdit="1"/>
          </p:cNvSpPr>
          <p:nvPr>
            <p:ph type="sldImg"/>
          </p:nvPr>
        </p:nvSpPr>
        <p:spPr>
          <a:ln/>
        </p:spPr>
      </p:sp>
      <p:sp>
        <p:nvSpPr>
          <p:cNvPr id="1335299" name="Rectangle 3"/>
          <p:cNvSpPr>
            <a:spLocks noGrp="1" noChangeArrowheads="1"/>
          </p:cNvSpPr>
          <p:nvPr>
            <p:ph type="body" idx="1"/>
          </p:nvPr>
        </p:nvSpPr>
        <p:spPr/>
        <p:txBody>
          <a:bodyPr/>
          <a:lstStyle/>
          <a:p>
            <a:endParaRPr lang="sk-SK"/>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500">
                <a:solidFill>
                  <a:schemeClr val="tx1"/>
                </a:solidFill>
                <a:latin typeface="Arial" charset="0"/>
              </a:defRPr>
            </a:lvl1pPr>
            <a:lvl2pPr marL="760112" indent="-292351" defTabSz="901416">
              <a:defRPr sz="2500">
                <a:solidFill>
                  <a:schemeClr val="tx1"/>
                </a:solidFill>
                <a:latin typeface="Arial" charset="0"/>
              </a:defRPr>
            </a:lvl2pPr>
            <a:lvl3pPr marL="1169403" indent="-233881" defTabSz="901416">
              <a:defRPr sz="2500">
                <a:solidFill>
                  <a:schemeClr val="tx1"/>
                </a:solidFill>
                <a:latin typeface="Arial" charset="0"/>
              </a:defRPr>
            </a:lvl3pPr>
            <a:lvl4pPr marL="1637165" indent="-233881" defTabSz="901416">
              <a:defRPr sz="2500">
                <a:solidFill>
                  <a:schemeClr val="tx1"/>
                </a:solidFill>
                <a:latin typeface="Arial" charset="0"/>
              </a:defRPr>
            </a:lvl4pPr>
            <a:lvl5pPr marL="2104926" indent="-233881" defTabSz="901416">
              <a:defRPr sz="25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5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5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5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500">
                <a:solidFill>
                  <a:schemeClr val="tx1"/>
                </a:solidFill>
                <a:latin typeface="Arial" charset="0"/>
              </a:defRPr>
            </a:lvl9pPr>
          </a:lstStyle>
          <a:p>
            <a:fld id="{5FE4F55E-5321-436C-962E-BD1BB9FF8C61}" type="slidenum">
              <a:rPr lang="en-US" sz="800"/>
              <a:pPr/>
              <a:t>51</a:t>
            </a:fld>
            <a:endParaRPr lang="en-US" sz="8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500">
                <a:solidFill>
                  <a:schemeClr val="tx1"/>
                </a:solidFill>
                <a:latin typeface="Arial" charset="0"/>
              </a:defRPr>
            </a:lvl1pPr>
            <a:lvl2pPr marL="760112" indent="-292351" defTabSz="901416">
              <a:defRPr sz="2500">
                <a:solidFill>
                  <a:schemeClr val="tx1"/>
                </a:solidFill>
                <a:latin typeface="Arial" charset="0"/>
              </a:defRPr>
            </a:lvl2pPr>
            <a:lvl3pPr marL="1169403" indent="-233881" defTabSz="901416">
              <a:defRPr sz="2500">
                <a:solidFill>
                  <a:schemeClr val="tx1"/>
                </a:solidFill>
                <a:latin typeface="Arial" charset="0"/>
              </a:defRPr>
            </a:lvl3pPr>
            <a:lvl4pPr marL="1637165" indent="-233881" defTabSz="901416">
              <a:defRPr sz="2500">
                <a:solidFill>
                  <a:schemeClr val="tx1"/>
                </a:solidFill>
                <a:latin typeface="Arial" charset="0"/>
              </a:defRPr>
            </a:lvl4pPr>
            <a:lvl5pPr marL="2104926" indent="-233881" defTabSz="901416">
              <a:defRPr sz="25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5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5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5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500">
                <a:solidFill>
                  <a:schemeClr val="tx1"/>
                </a:solidFill>
                <a:latin typeface="Arial" charset="0"/>
              </a:defRPr>
            </a:lvl9pPr>
          </a:lstStyle>
          <a:p>
            <a:fld id="{8C1425BA-40BC-480C-BDA1-8F74D865AA3C}" type="slidenum">
              <a:rPr lang="en-US" sz="800"/>
              <a:pPr/>
              <a:t>5</a:t>
            </a:fld>
            <a:endParaRPr lang="en-US" sz="8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969AED8-D2EF-4A30-81C2-ED5935EEFDEC}" type="slidenum">
              <a:rPr lang="en-US"/>
              <a:pPr/>
              <a:t>6</a:t>
            </a:fld>
            <a:endParaRPr lang="en-US"/>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sk-S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6BE9754-4D3B-42A6-9DAC-15353D09E486}" type="slidenum">
              <a:rPr lang="en-US"/>
              <a:pPr/>
              <a:t>7</a:t>
            </a:fld>
            <a:endParaRPr lang="en-US"/>
          </a:p>
        </p:txBody>
      </p:sp>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p:txBody>
          <a:bodyPr/>
          <a:lstStyle/>
          <a:p>
            <a:endParaRPr lang="sk-S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A34C5906-8DE1-44B7-A484-B1FB0F274A7C}" type="slidenum">
              <a:rPr lang="en-US" sz="800"/>
              <a:pPr/>
              <a:t>10</a:t>
            </a:fld>
            <a:endParaRPr lang="en-US" sz="800"/>
          </a:p>
        </p:txBody>
      </p:sp>
      <p:sp>
        <p:nvSpPr>
          <p:cNvPr id="98307" name="Rectangle 2"/>
          <p:cNvSpPr>
            <a:spLocks noGrp="1" noRot="1" noChangeAspect="1" noChangeArrowheads="1" noTextEdit="1"/>
          </p:cNvSpPr>
          <p:nvPr>
            <p:ph type="sldImg"/>
          </p:nvPr>
        </p:nvSpPr>
        <p:spPr>
          <a:xfrm>
            <a:off x="1182688" y="696913"/>
            <a:ext cx="4646612" cy="3486150"/>
          </a:xfrm>
          <a:ln/>
        </p:spPr>
      </p:sp>
      <p:sp>
        <p:nvSpPr>
          <p:cNvPr id="98308" name="Rectangle 3"/>
          <p:cNvSpPr>
            <a:spLocks noGrp="1" noChangeArrowheads="1"/>
          </p:cNvSpPr>
          <p:nvPr>
            <p:ph type="body" idx="1"/>
          </p:nvPr>
        </p:nvSpPr>
        <p:spPr>
          <a:xfrm>
            <a:off x="701365" y="4415872"/>
            <a:ext cx="5607671" cy="418354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416">
              <a:defRPr sz="2900">
                <a:solidFill>
                  <a:schemeClr val="tx1"/>
                </a:solidFill>
                <a:latin typeface="Arial" charset="0"/>
              </a:defRPr>
            </a:lvl1pPr>
            <a:lvl2pPr marL="760112" indent="-292351" defTabSz="901416">
              <a:defRPr sz="2900">
                <a:solidFill>
                  <a:schemeClr val="tx1"/>
                </a:solidFill>
                <a:latin typeface="Arial" charset="0"/>
              </a:defRPr>
            </a:lvl2pPr>
            <a:lvl3pPr marL="1169403" indent="-233881" defTabSz="901416">
              <a:defRPr sz="2900">
                <a:solidFill>
                  <a:schemeClr val="tx1"/>
                </a:solidFill>
                <a:latin typeface="Arial" charset="0"/>
              </a:defRPr>
            </a:lvl3pPr>
            <a:lvl4pPr marL="1637165" indent="-233881" defTabSz="901416">
              <a:defRPr sz="2900">
                <a:solidFill>
                  <a:schemeClr val="tx1"/>
                </a:solidFill>
                <a:latin typeface="Arial" charset="0"/>
              </a:defRPr>
            </a:lvl4pPr>
            <a:lvl5pPr marL="2104926" indent="-233881" defTabSz="901416">
              <a:defRPr sz="2900">
                <a:solidFill>
                  <a:schemeClr val="tx1"/>
                </a:solidFill>
                <a:latin typeface="Arial" charset="0"/>
              </a:defRPr>
            </a:lvl5pPr>
            <a:lvl6pPr marL="2572687" indent="-233881" algn="ctr" defTabSz="901416" eaLnBrk="0" fontAlgn="base" hangingPunct="0">
              <a:lnSpc>
                <a:spcPct val="90000"/>
              </a:lnSpc>
              <a:spcBef>
                <a:spcPct val="0"/>
              </a:spcBef>
              <a:spcAft>
                <a:spcPct val="0"/>
              </a:spcAft>
              <a:defRPr sz="2900">
                <a:solidFill>
                  <a:schemeClr val="tx1"/>
                </a:solidFill>
                <a:latin typeface="Arial" charset="0"/>
              </a:defRPr>
            </a:lvl6pPr>
            <a:lvl7pPr marL="3040449" indent="-233881" algn="ctr" defTabSz="901416" eaLnBrk="0" fontAlgn="base" hangingPunct="0">
              <a:lnSpc>
                <a:spcPct val="90000"/>
              </a:lnSpc>
              <a:spcBef>
                <a:spcPct val="0"/>
              </a:spcBef>
              <a:spcAft>
                <a:spcPct val="0"/>
              </a:spcAft>
              <a:defRPr sz="2900">
                <a:solidFill>
                  <a:schemeClr val="tx1"/>
                </a:solidFill>
                <a:latin typeface="Arial" charset="0"/>
              </a:defRPr>
            </a:lvl7pPr>
            <a:lvl8pPr marL="3508210" indent="-233881" algn="ctr" defTabSz="901416" eaLnBrk="0" fontAlgn="base" hangingPunct="0">
              <a:lnSpc>
                <a:spcPct val="90000"/>
              </a:lnSpc>
              <a:spcBef>
                <a:spcPct val="0"/>
              </a:spcBef>
              <a:spcAft>
                <a:spcPct val="0"/>
              </a:spcAft>
              <a:defRPr sz="2900">
                <a:solidFill>
                  <a:schemeClr val="tx1"/>
                </a:solidFill>
                <a:latin typeface="Arial" charset="0"/>
              </a:defRPr>
            </a:lvl8pPr>
            <a:lvl9pPr marL="3975971" indent="-233881" algn="ctr" defTabSz="901416" eaLnBrk="0" fontAlgn="base" hangingPunct="0">
              <a:lnSpc>
                <a:spcPct val="90000"/>
              </a:lnSpc>
              <a:spcBef>
                <a:spcPct val="0"/>
              </a:spcBef>
              <a:spcAft>
                <a:spcPct val="0"/>
              </a:spcAft>
              <a:defRPr sz="2900">
                <a:solidFill>
                  <a:schemeClr val="tx1"/>
                </a:solidFill>
                <a:latin typeface="Arial" charset="0"/>
              </a:defRPr>
            </a:lvl9pPr>
          </a:lstStyle>
          <a:p>
            <a:fld id="{3DB6F66F-B1E4-44E3-8563-80193E5A05FF}" type="slidenum">
              <a:rPr lang="en-US" sz="800"/>
              <a:pPr/>
              <a:t>11</a:t>
            </a:fld>
            <a:endParaRPr lang="en-US" sz="8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2A1A25B3-A3E4-4745-A935-3F7DDFA6822A}" type="slidenum">
              <a:rPr lang="en-US"/>
              <a:pPr/>
              <a:t>13</a:t>
            </a:fld>
            <a:endParaRPr lang="en-US"/>
          </a:p>
        </p:txBody>
      </p:sp>
      <p:sp>
        <p:nvSpPr>
          <p:cNvPr id="1323010" name="Rectangle 2"/>
          <p:cNvSpPr>
            <a:spLocks noGrp="1" noRot="1" noChangeAspect="1" noChangeArrowheads="1" noTextEdit="1"/>
          </p:cNvSpPr>
          <p:nvPr>
            <p:ph type="sldImg"/>
          </p:nvPr>
        </p:nvSpPr>
        <p:spPr>
          <a:ln/>
        </p:spPr>
      </p:sp>
      <p:sp>
        <p:nvSpPr>
          <p:cNvPr id="1323011" name="Rectangle 3"/>
          <p:cNvSpPr>
            <a:spLocks noGrp="1" noChangeArrowheads="1"/>
          </p:cNvSpPr>
          <p:nvPr>
            <p:ph type="body" idx="1"/>
          </p:nvPr>
        </p:nvSpPr>
        <p:spPr/>
        <p:txBody>
          <a:bodyPr/>
          <a:lstStyle/>
          <a:p>
            <a:endParaRPr lang="sk-SK"/>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69939" name="Rectangle 275"/>
          <p:cNvSpPr>
            <a:spLocks noChangeArrowheads="1"/>
          </p:cNvSpPr>
          <p:nvPr/>
        </p:nvSpPr>
        <p:spPr bwMode="auto">
          <a:xfrm rot="16200000">
            <a:off x="3200400" y="-1570037"/>
            <a:ext cx="2743200" cy="9144000"/>
          </a:xfrm>
          <a:prstGeom prst="rect">
            <a:avLst/>
          </a:prstGeom>
          <a:solidFill>
            <a:srgbClr val="015F85"/>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sk-SK"/>
          </a:p>
        </p:txBody>
      </p:sp>
      <p:grpSp>
        <p:nvGrpSpPr>
          <p:cNvPr id="369947" name="Group 283"/>
          <p:cNvGrpSpPr>
            <a:grpSpLocks/>
          </p:cNvGrpSpPr>
          <p:nvPr/>
        </p:nvGrpSpPr>
        <p:grpSpPr bwMode="auto">
          <a:xfrm>
            <a:off x="609600" y="525463"/>
            <a:ext cx="1447800" cy="769937"/>
            <a:chOff x="3272" y="1316"/>
            <a:chExt cx="1889" cy="1002"/>
          </a:xfrm>
        </p:grpSpPr>
        <p:sp>
          <p:nvSpPr>
            <p:cNvPr id="369948" name="AutoShape 28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49" name="Rectangle 28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sk-SK"/>
            </a:p>
          </p:txBody>
        </p:sp>
        <p:sp>
          <p:nvSpPr>
            <p:cNvPr id="369950" name="Freeform 286"/>
            <p:cNvSpPr>
              <a:spLocks/>
            </p:cNvSpPr>
            <p:nvPr/>
          </p:nvSpPr>
          <p:spPr bwMode="auto">
            <a:xfrm>
              <a:off x="4304"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1 w 58"/>
                <a:gd name="T13" fmla="*/ 80 h 80"/>
                <a:gd name="T14" fmla="*/ 0 w 58"/>
                <a:gd name="T15" fmla="*/ 40 h 80"/>
                <a:gd name="T16" fmla="*/ 41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1" name="Freeform 287"/>
            <p:cNvSpPr>
              <a:spLocks/>
            </p:cNvSpPr>
            <p:nvPr/>
          </p:nvSpPr>
          <p:spPr bwMode="auto">
            <a:xfrm>
              <a:off x="3443" y="1971"/>
              <a:ext cx="249" cy="343"/>
            </a:xfrm>
            <a:custGeom>
              <a:avLst/>
              <a:gdLst>
                <a:gd name="T0" fmla="*/ 58 w 58"/>
                <a:gd name="T1" fmla="*/ 24 h 80"/>
                <a:gd name="T2" fmla="*/ 42 w 58"/>
                <a:gd name="T3" fmla="*/ 20 h 80"/>
                <a:gd name="T4" fmla="*/ 21 w 58"/>
                <a:gd name="T5" fmla="*/ 40 h 80"/>
                <a:gd name="T6" fmla="*/ 42 w 58"/>
                <a:gd name="T7" fmla="*/ 60 h 80"/>
                <a:gd name="T8" fmla="*/ 58 w 58"/>
                <a:gd name="T9" fmla="*/ 56 h 80"/>
                <a:gd name="T10" fmla="*/ 58 w 58"/>
                <a:gd name="T11" fmla="*/ 77 h 80"/>
                <a:gd name="T12" fmla="*/ 40 w 58"/>
                <a:gd name="T13" fmla="*/ 80 h 80"/>
                <a:gd name="T14" fmla="*/ 0 w 58"/>
                <a:gd name="T15" fmla="*/ 40 h 80"/>
                <a:gd name="T16" fmla="*/ 40 w 58"/>
                <a:gd name="T17" fmla="*/ 0 h 80"/>
                <a:gd name="T18" fmla="*/ 58 w 58"/>
                <a:gd name="T19" fmla="*/ 3 h 80"/>
                <a:gd name="T20" fmla="*/ 58 w 58"/>
                <a:gd name="T21"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2" name="Freeform 288"/>
            <p:cNvSpPr>
              <a:spLocks noEditPoints="1"/>
            </p:cNvSpPr>
            <p:nvPr/>
          </p:nvSpPr>
          <p:spPr bwMode="auto">
            <a:xfrm>
              <a:off x="4643" y="1971"/>
              <a:ext cx="342" cy="343"/>
            </a:xfrm>
            <a:custGeom>
              <a:avLst/>
              <a:gdLst>
                <a:gd name="T0" fmla="*/ 80 w 80"/>
                <a:gd name="T1" fmla="*/ 40 h 80"/>
                <a:gd name="T2" fmla="*/ 40 w 80"/>
                <a:gd name="T3" fmla="*/ 80 h 80"/>
                <a:gd name="T4" fmla="*/ 0 w 80"/>
                <a:gd name="T5" fmla="*/ 40 h 80"/>
                <a:gd name="T6" fmla="*/ 40 w 80"/>
                <a:gd name="T7" fmla="*/ 0 h 80"/>
                <a:gd name="T8" fmla="*/ 80 w 80"/>
                <a:gd name="T9" fmla="*/ 40 h 80"/>
                <a:gd name="T10" fmla="*/ 40 w 80"/>
                <a:gd name="T11" fmla="*/ 20 h 80"/>
                <a:gd name="T12" fmla="*/ 20 w 80"/>
                <a:gd name="T13" fmla="*/ 40 h 80"/>
                <a:gd name="T14" fmla="*/ 40 w 80"/>
                <a:gd name="T15" fmla="*/ 60 h 80"/>
                <a:gd name="T16" fmla="*/ 60 w 80"/>
                <a:gd name="T17" fmla="*/ 40 h 80"/>
                <a:gd name="T18" fmla="*/ 40 w 80"/>
                <a:gd name="T19" fmla="*/ 2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3" name="Freeform 289"/>
            <p:cNvSpPr>
              <a:spLocks/>
            </p:cNvSpPr>
            <p:nvPr/>
          </p:nvSpPr>
          <p:spPr bwMode="auto">
            <a:xfrm>
              <a:off x="4000" y="1971"/>
              <a:ext cx="223" cy="343"/>
            </a:xfrm>
            <a:custGeom>
              <a:avLst/>
              <a:gdLst>
                <a:gd name="T0" fmla="*/ 47 w 52"/>
                <a:gd name="T1" fmla="*/ 19 h 80"/>
                <a:gd name="T2" fmla="*/ 32 w 52"/>
                <a:gd name="T3" fmla="*/ 17 h 80"/>
                <a:gd name="T4" fmla="*/ 20 w 52"/>
                <a:gd name="T5" fmla="*/ 23 h 80"/>
                <a:gd name="T6" fmla="*/ 29 w 52"/>
                <a:gd name="T7" fmla="*/ 30 h 80"/>
                <a:gd name="T8" fmla="*/ 34 w 52"/>
                <a:gd name="T9" fmla="*/ 32 h 80"/>
                <a:gd name="T10" fmla="*/ 52 w 52"/>
                <a:gd name="T11" fmla="*/ 54 h 80"/>
                <a:gd name="T12" fmla="*/ 21 w 52"/>
                <a:gd name="T13" fmla="*/ 80 h 80"/>
                <a:gd name="T14" fmla="*/ 0 w 52"/>
                <a:gd name="T15" fmla="*/ 77 h 80"/>
                <a:gd name="T16" fmla="*/ 0 w 52"/>
                <a:gd name="T17" fmla="*/ 60 h 80"/>
                <a:gd name="T18" fmla="*/ 18 w 52"/>
                <a:gd name="T19" fmla="*/ 63 h 80"/>
                <a:gd name="T20" fmla="*/ 32 w 52"/>
                <a:gd name="T21" fmla="*/ 56 h 80"/>
                <a:gd name="T22" fmla="*/ 23 w 52"/>
                <a:gd name="T23" fmla="*/ 48 h 80"/>
                <a:gd name="T24" fmla="*/ 19 w 52"/>
                <a:gd name="T25" fmla="*/ 47 h 80"/>
                <a:gd name="T26" fmla="*/ 0 w 52"/>
                <a:gd name="T27" fmla="*/ 24 h 80"/>
                <a:gd name="T28" fmla="*/ 28 w 52"/>
                <a:gd name="T29" fmla="*/ 0 h 80"/>
                <a:gd name="T30" fmla="*/ 47 w 52"/>
                <a:gd name="T31" fmla="*/ 3 h 80"/>
                <a:gd name="T32" fmla="*/ 47 w 52"/>
                <a:gd name="T3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4" name="Freeform 290"/>
            <p:cNvSpPr>
              <a:spLocks/>
            </p:cNvSpPr>
            <p:nvPr/>
          </p:nvSpPr>
          <p:spPr bwMode="auto">
            <a:xfrm>
              <a:off x="3272" y="1586"/>
              <a:ext cx="81" cy="167"/>
            </a:xfrm>
            <a:custGeom>
              <a:avLst/>
              <a:gdLst>
                <a:gd name="T0" fmla="*/ 19 w 19"/>
                <a:gd name="T1" fmla="*/ 10 h 39"/>
                <a:gd name="T2" fmla="*/ 10 w 19"/>
                <a:gd name="T3" fmla="*/ 0 h 39"/>
                <a:gd name="T4" fmla="*/ 0 w 19"/>
                <a:gd name="T5" fmla="*/ 10 h 39"/>
                <a:gd name="T6" fmla="*/ 0 w 19"/>
                <a:gd name="T7" fmla="*/ 30 h 39"/>
                <a:gd name="T8" fmla="*/ 10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5" name="Freeform 291"/>
            <p:cNvSpPr>
              <a:spLocks/>
            </p:cNvSpPr>
            <p:nvPr/>
          </p:nvSpPr>
          <p:spPr bwMode="auto">
            <a:xfrm>
              <a:off x="349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6" name="Freeform 292"/>
            <p:cNvSpPr>
              <a:spLocks/>
            </p:cNvSpPr>
            <p:nvPr/>
          </p:nvSpPr>
          <p:spPr bwMode="auto">
            <a:xfrm>
              <a:off x="3722" y="1320"/>
              <a:ext cx="81" cy="514"/>
            </a:xfrm>
            <a:custGeom>
              <a:avLst/>
              <a:gdLst>
                <a:gd name="T0" fmla="*/ 19 w 19"/>
                <a:gd name="T1" fmla="*/ 9 h 120"/>
                <a:gd name="T2" fmla="*/ 10 w 19"/>
                <a:gd name="T3" fmla="*/ 0 h 120"/>
                <a:gd name="T4" fmla="*/ 0 w 19"/>
                <a:gd name="T5" fmla="*/ 9 h 120"/>
                <a:gd name="T6" fmla="*/ 0 w 19"/>
                <a:gd name="T7" fmla="*/ 111 h 120"/>
                <a:gd name="T8" fmla="*/ 10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7" name="Freeform 293"/>
            <p:cNvSpPr>
              <a:spLocks/>
            </p:cNvSpPr>
            <p:nvPr/>
          </p:nvSpPr>
          <p:spPr bwMode="auto">
            <a:xfrm>
              <a:off x="3949" y="1474"/>
              <a:ext cx="81" cy="279"/>
            </a:xfrm>
            <a:custGeom>
              <a:avLst/>
              <a:gdLst>
                <a:gd name="T0" fmla="*/ 19 w 19"/>
                <a:gd name="T1" fmla="*/ 9 h 65"/>
                <a:gd name="T2" fmla="*/ 9 w 19"/>
                <a:gd name="T3" fmla="*/ 0 h 65"/>
                <a:gd name="T4" fmla="*/ 0 w 19"/>
                <a:gd name="T5" fmla="*/ 9 h 65"/>
                <a:gd name="T6" fmla="*/ 0 w 19"/>
                <a:gd name="T7" fmla="*/ 56 h 65"/>
                <a:gd name="T8" fmla="*/ 9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8" name="Freeform 294"/>
            <p:cNvSpPr>
              <a:spLocks/>
            </p:cNvSpPr>
            <p:nvPr/>
          </p:nvSpPr>
          <p:spPr bwMode="auto">
            <a:xfrm>
              <a:off x="4171" y="1586"/>
              <a:ext cx="86" cy="167"/>
            </a:xfrm>
            <a:custGeom>
              <a:avLst/>
              <a:gdLst>
                <a:gd name="T0" fmla="*/ 20 w 20"/>
                <a:gd name="T1" fmla="*/ 10 h 39"/>
                <a:gd name="T2" fmla="*/ 10 w 20"/>
                <a:gd name="T3" fmla="*/ 0 h 39"/>
                <a:gd name="T4" fmla="*/ 0 w 20"/>
                <a:gd name="T5" fmla="*/ 10 h 39"/>
                <a:gd name="T6" fmla="*/ 0 w 20"/>
                <a:gd name="T7" fmla="*/ 30 h 39"/>
                <a:gd name="T8" fmla="*/ 10 w 20"/>
                <a:gd name="T9" fmla="*/ 39 h 39"/>
                <a:gd name="T10" fmla="*/ 20 w 20"/>
                <a:gd name="T11" fmla="*/ 30 h 39"/>
                <a:gd name="T12" fmla="*/ 20 w 20"/>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59" name="Freeform 295"/>
            <p:cNvSpPr>
              <a:spLocks/>
            </p:cNvSpPr>
            <p:nvPr/>
          </p:nvSpPr>
          <p:spPr bwMode="auto">
            <a:xfrm>
              <a:off x="439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0" name="Freeform 296"/>
            <p:cNvSpPr>
              <a:spLocks/>
            </p:cNvSpPr>
            <p:nvPr/>
          </p:nvSpPr>
          <p:spPr bwMode="auto">
            <a:xfrm>
              <a:off x="4625" y="1320"/>
              <a:ext cx="82" cy="514"/>
            </a:xfrm>
            <a:custGeom>
              <a:avLst/>
              <a:gdLst>
                <a:gd name="T0" fmla="*/ 19 w 19"/>
                <a:gd name="T1" fmla="*/ 9 h 120"/>
                <a:gd name="T2" fmla="*/ 9 w 19"/>
                <a:gd name="T3" fmla="*/ 0 h 120"/>
                <a:gd name="T4" fmla="*/ 0 w 19"/>
                <a:gd name="T5" fmla="*/ 9 h 120"/>
                <a:gd name="T6" fmla="*/ 0 w 19"/>
                <a:gd name="T7" fmla="*/ 111 h 120"/>
                <a:gd name="T8" fmla="*/ 9 w 19"/>
                <a:gd name="T9" fmla="*/ 120 h 120"/>
                <a:gd name="T10" fmla="*/ 19 w 19"/>
                <a:gd name="T11" fmla="*/ 111 h 120"/>
                <a:gd name="T12" fmla="*/ 19 w 19"/>
                <a:gd name="T13" fmla="*/ 9 h 120"/>
              </a:gdLst>
              <a:ahLst/>
              <a:cxnLst>
                <a:cxn ang="0">
                  <a:pos x="T0" y="T1"/>
                </a:cxn>
                <a:cxn ang="0">
                  <a:pos x="T2" y="T3"/>
                </a:cxn>
                <a:cxn ang="0">
                  <a:pos x="T4" y="T5"/>
                </a:cxn>
                <a:cxn ang="0">
                  <a:pos x="T6" y="T7"/>
                </a:cxn>
                <a:cxn ang="0">
                  <a:pos x="T8" y="T9"/>
                </a:cxn>
                <a:cxn ang="0">
                  <a:pos x="T10" y="T11"/>
                </a:cxn>
                <a:cxn ang="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1" name="Freeform 297"/>
            <p:cNvSpPr>
              <a:spLocks/>
            </p:cNvSpPr>
            <p:nvPr/>
          </p:nvSpPr>
          <p:spPr bwMode="auto">
            <a:xfrm>
              <a:off x="4848" y="1474"/>
              <a:ext cx="82" cy="279"/>
            </a:xfrm>
            <a:custGeom>
              <a:avLst/>
              <a:gdLst>
                <a:gd name="T0" fmla="*/ 19 w 19"/>
                <a:gd name="T1" fmla="*/ 9 h 65"/>
                <a:gd name="T2" fmla="*/ 10 w 19"/>
                <a:gd name="T3" fmla="*/ 0 h 65"/>
                <a:gd name="T4" fmla="*/ 0 w 19"/>
                <a:gd name="T5" fmla="*/ 9 h 65"/>
                <a:gd name="T6" fmla="*/ 0 w 19"/>
                <a:gd name="T7" fmla="*/ 56 h 65"/>
                <a:gd name="T8" fmla="*/ 10 w 19"/>
                <a:gd name="T9" fmla="*/ 65 h 65"/>
                <a:gd name="T10" fmla="*/ 19 w 19"/>
                <a:gd name="T11" fmla="*/ 56 h 65"/>
                <a:gd name="T12" fmla="*/ 19 w 19"/>
                <a:gd name="T13" fmla="*/ 9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sp>
          <p:nvSpPr>
            <p:cNvPr id="369962" name="Freeform 298"/>
            <p:cNvSpPr>
              <a:spLocks/>
            </p:cNvSpPr>
            <p:nvPr/>
          </p:nvSpPr>
          <p:spPr bwMode="auto">
            <a:xfrm>
              <a:off x="5075" y="1586"/>
              <a:ext cx="82" cy="167"/>
            </a:xfrm>
            <a:custGeom>
              <a:avLst/>
              <a:gdLst>
                <a:gd name="T0" fmla="*/ 19 w 19"/>
                <a:gd name="T1" fmla="*/ 10 h 39"/>
                <a:gd name="T2" fmla="*/ 9 w 19"/>
                <a:gd name="T3" fmla="*/ 0 h 39"/>
                <a:gd name="T4" fmla="*/ 0 w 19"/>
                <a:gd name="T5" fmla="*/ 10 h 39"/>
                <a:gd name="T6" fmla="*/ 0 w 19"/>
                <a:gd name="T7" fmla="*/ 30 h 39"/>
                <a:gd name="T8" fmla="*/ 9 w 19"/>
                <a:gd name="T9" fmla="*/ 39 h 39"/>
                <a:gd name="T10" fmla="*/ 19 w 19"/>
                <a:gd name="T11" fmla="*/ 30 h 39"/>
                <a:gd name="T12" fmla="*/ 19 w 19"/>
                <a:gd name="T13" fmla="*/ 10 h 39"/>
              </a:gdLst>
              <a:ahLst/>
              <a:cxnLst>
                <a:cxn ang="0">
                  <a:pos x="T0" y="T1"/>
                </a:cxn>
                <a:cxn ang="0">
                  <a:pos x="T2" y="T3"/>
                </a:cxn>
                <a:cxn ang="0">
                  <a:pos x="T4" y="T5"/>
                </a:cxn>
                <a:cxn ang="0">
                  <a:pos x="T6" y="T7"/>
                </a:cxn>
                <a:cxn ang="0">
                  <a:pos x="T8" y="T9"/>
                </a:cxn>
                <a:cxn ang="0">
                  <a:pos x="T10" y="T11"/>
                </a:cxn>
                <a:cxn ang="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sk-SK"/>
            </a:p>
          </p:txBody>
        </p:sp>
      </p:grpSp>
      <p:sp>
        <p:nvSpPr>
          <p:cNvPr id="369873" name="Rectangle 209"/>
          <p:cNvSpPr>
            <a:spLocks noGrp="1" noChangeArrowheads="1"/>
          </p:cNvSpPr>
          <p:nvPr>
            <p:ph type="ctrTitle"/>
          </p:nvPr>
        </p:nvSpPr>
        <p:spPr bwMode="white">
          <a:xfrm>
            <a:off x="107504" y="1916832"/>
            <a:ext cx="4320479" cy="2232247"/>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nchor="ctr"/>
          <a:lstStyle>
            <a:lvl1pPr>
              <a:defRPr sz="3000" b="0">
                <a:solidFill>
                  <a:srgbClr val="FFFFFF"/>
                </a:solidFill>
              </a:defRPr>
            </a:lvl1pPr>
          </a:lstStyle>
          <a:p>
            <a:pPr lvl="0"/>
            <a:r>
              <a:rPr lang="en-US" noProof="0" smtClean="0"/>
              <a:t>Click to edit Master title style</a:t>
            </a:r>
            <a:endParaRPr lang="en-US" noProof="0" dirty="0" smtClean="0"/>
          </a:p>
        </p:txBody>
      </p:sp>
      <p:sp>
        <p:nvSpPr>
          <p:cNvPr id="369874" name="Rectangle 210"/>
          <p:cNvSpPr>
            <a:spLocks noGrp="1" noChangeArrowheads="1"/>
          </p:cNvSpPr>
          <p:nvPr>
            <p:ph type="subTitle" idx="1"/>
          </p:nvPr>
        </p:nvSpPr>
        <p:spPr>
          <a:xfrm>
            <a:off x="179512" y="4733925"/>
            <a:ext cx="8784976" cy="4191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rotWithShape="0">
                    <a:schemeClr val="tx1"/>
                  </a:outerShdw>
                </a:effectLst>
              </a14:hiddenEffects>
            </a:ext>
          </a:extLst>
        </p:spPr>
        <p:txBody>
          <a:bodyPr/>
          <a:lstStyle>
            <a:lvl1pPr marL="0" indent="0">
              <a:lnSpc>
                <a:spcPct val="90000"/>
              </a:lnSpc>
              <a:buFont typeface="Wingdings" pitchFamily="2" charset="2"/>
              <a:buNone/>
              <a:defRPr sz="2000" b="1">
                <a:solidFill>
                  <a:schemeClr val="bg2"/>
                </a:solidFill>
              </a:defRPr>
            </a:lvl1pPr>
          </a:lstStyle>
          <a:p>
            <a:pPr lvl="0"/>
            <a:r>
              <a:rPr lang="en-US" noProof="0" smtClean="0"/>
              <a:t>Click to edit Master subtitle style</a:t>
            </a:r>
          </a:p>
        </p:txBody>
      </p:sp>
      <p:pic>
        <p:nvPicPr>
          <p:cNvPr id="369988" name="Picture 324" descr="MAE176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588" y="1630363"/>
            <a:ext cx="4570412"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21637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304800"/>
            <a:ext cx="2035175" cy="6248400"/>
          </a:xfrm>
        </p:spPr>
        <p:txBody>
          <a:bodyPr vert="eaVert"/>
          <a:lstStyle/>
          <a:p>
            <a:r>
              <a:rPr lang="en-US" smtClean="0"/>
              <a:t>Click to edit Master title style</a:t>
            </a:r>
            <a:endParaRPr lang="sk-SK"/>
          </a:p>
        </p:txBody>
      </p:sp>
      <p:sp>
        <p:nvSpPr>
          <p:cNvPr id="3" name="Vertical Text Placeholder 2"/>
          <p:cNvSpPr>
            <a:spLocks noGrp="1"/>
          </p:cNvSpPr>
          <p:nvPr>
            <p:ph type="body" orient="vert" idx="1"/>
          </p:nvPr>
        </p:nvSpPr>
        <p:spPr>
          <a:xfrm>
            <a:off x="655638" y="304800"/>
            <a:ext cx="5957887"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Tree>
    <p:extLst>
      <p:ext uri="{BB962C8B-B14F-4D97-AF65-F5344CB8AC3E}">
        <p14:creationId xmlns:p14="http://schemas.microsoft.com/office/powerpoint/2010/main" val="456140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304800"/>
            <a:ext cx="8145462" cy="685800"/>
          </a:xfrm>
        </p:spPr>
        <p:txBody>
          <a:bodyPr/>
          <a:lstStyle/>
          <a:p>
            <a:r>
              <a:rPr lang="en-US" smtClean="0"/>
              <a:t>Click to edit Master title style</a:t>
            </a:r>
            <a:endParaRPr lang="sk-SK"/>
          </a:p>
        </p:txBody>
      </p:sp>
      <p:sp>
        <p:nvSpPr>
          <p:cNvPr id="3" name="Table Placeholder 2"/>
          <p:cNvSpPr>
            <a:spLocks noGrp="1"/>
          </p:cNvSpPr>
          <p:nvPr>
            <p:ph type="tbl" idx="1"/>
          </p:nvPr>
        </p:nvSpPr>
        <p:spPr>
          <a:xfrm>
            <a:off x="655638" y="1143000"/>
            <a:ext cx="7940675" cy="5410200"/>
          </a:xfrm>
        </p:spPr>
        <p:txBody>
          <a:bodyPr/>
          <a:lstStyle/>
          <a:p>
            <a:r>
              <a:rPr lang="en-US" smtClean="0"/>
              <a:t>Click icon to add table</a:t>
            </a:r>
            <a:endParaRPr lang="sk-SK"/>
          </a:p>
        </p:txBody>
      </p:sp>
    </p:spTree>
    <p:extLst>
      <p:ext uri="{BB962C8B-B14F-4D97-AF65-F5344CB8AC3E}">
        <p14:creationId xmlns:p14="http://schemas.microsoft.com/office/powerpoint/2010/main" val="83328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dpis a obsah">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457200" y="1700808"/>
            <a:ext cx="8229600" cy="4968551"/>
          </a:xfrm>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10" name="Nadpis 9"/>
          <p:cNvSpPr>
            <a:spLocks noGrp="1"/>
          </p:cNvSpPr>
          <p:nvPr>
            <p:ph type="title"/>
          </p:nvPr>
        </p:nvSpPr>
        <p:spPr/>
        <p:txBody>
          <a:bodyPr/>
          <a:lstStyle/>
          <a:p>
            <a:r>
              <a:rPr lang="sk-SK" smtClean="0"/>
              <a:t>Kliknite sem a upravte štýl predlohy nadpisov.</a:t>
            </a:r>
            <a:endParaRPr lang="sk-SK"/>
          </a:p>
        </p:txBody>
      </p:sp>
    </p:spTree>
    <p:extLst>
      <p:ext uri="{BB962C8B-B14F-4D97-AF65-F5344CB8AC3E}">
        <p14:creationId xmlns:p14="http://schemas.microsoft.com/office/powerpoint/2010/main" val="3631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121165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k-SK"/>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390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
        <p:nvSpPr>
          <p:cNvPr id="3" name="Content Placeholder 2"/>
          <p:cNvSpPr>
            <a:spLocks noGrp="1"/>
          </p:cNvSpPr>
          <p:nvPr>
            <p:ph sz="half" idx="1"/>
          </p:nvPr>
        </p:nvSpPr>
        <p:spPr>
          <a:xfrm>
            <a:off x="323528"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4" name="Content Placeholder 3"/>
          <p:cNvSpPr>
            <a:spLocks noGrp="1"/>
          </p:cNvSpPr>
          <p:nvPr>
            <p:ph sz="half" idx="2"/>
          </p:nvPr>
        </p:nvSpPr>
        <p:spPr>
          <a:xfrm>
            <a:off x="4644472" y="1143000"/>
            <a:ext cx="4176000" cy="5454352"/>
          </a:xfrm>
        </p:spPr>
        <p:txBody>
          <a:bodyPr/>
          <a:lstStyle>
            <a:lvl1pPr>
              <a:defRPr sz="24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Tree>
    <p:extLst>
      <p:ext uri="{BB962C8B-B14F-4D97-AF65-F5344CB8AC3E}">
        <p14:creationId xmlns:p14="http://schemas.microsoft.com/office/powerpoint/2010/main" val="378266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23528" y="2030858"/>
            <a:ext cx="4176000" cy="4566494"/>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5" name="Text Placeholder 4"/>
          <p:cNvSpPr>
            <a:spLocks noGrp="1"/>
          </p:cNvSpPr>
          <p:nvPr>
            <p:ph type="body" sz="quarter" idx="3"/>
          </p:nvPr>
        </p:nvSpPr>
        <p:spPr>
          <a:xfrm>
            <a:off x="4644472" y="1340768"/>
            <a:ext cx="4176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472" y="2030858"/>
            <a:ext cx="4176000" cy="4566494"/>
          </a:xfrm>
        </p:spPr>
        <p:txBody>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dirty="0"/>
          </a:p>
        </p:txBody>
      </p:sp>
      <p:sp>
        <p:nvSpPr>
          <p:cNvPr id="7"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Click to edit Master title style</a:t>
            </a:r>
          </a:p>
        </p:txBody>
      </p:sp>
    </p:spTree>
    <p:extLst>
      <p:ext uri="{BB962C8B-B14F-4D97-AF65-F5344CB8AC3E}">
        <p14:creationId xmlns:p14="http://schemas.microsoft.com/office/powerpoint/2010/main" val="408762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k-SK"/>
          </a:p>
        </p:txBody>
      </p:sp>
    </p:spTree>
    <p:extLst>
      <p:ext uri="{BB962C8B-B14F-4D97-AF65-F5344CB8AC3E}">
        <p14:creationId xmlns:p14="http://schemas.microsoft.com/office/powerpoint/2010/main" val="276610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sk-SK"/>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k-SK"/>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491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sk-SK"/>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sk-SK"/>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95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6146"/>
          <p:cNvSpPr>
            <a:spLocks noGrp="1" noChangeArrowheads="1"/>
          </p:cNvSpPr>
          <p:nvPr>
            <p:ph type="title"/>
          </p:nvPr>
        </p:nvSpPr>
        <p:spPr bwMode="auto">
          <a:xfrm>
            <a:off x="323528" y="304800"/>
            <a:ext cx="849694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outerShdw>
                </a:effectLst>
              </a14:hiddenEffects>
            </a:ext>
          </a:extLst>
        </p:spPr>
        <p:txBody>
          <a:bodyPr vert="horz" wrap="square" lIns="82124" tIns="41061" rIns="82124" bIns="41061" numCol="1" anchor="b" anchorCtr="0" compatLnSpc="1">
            <a:prstTxWarp prst="textNoShape">
              <a:avLst/>
            </a:prstTxWarp>
            <a:normAutofit/>
          </a:bodyPr>
          <a:lstStyle/>
          <a:p>
            <a:pPr lvl="0"/>
            <a:r>
              <a:rPr lang="en-US" smtClean="0"/>
              <a:t>Slide Title</a:t>
            </a:r>
          </a:p>
        </p:txBody>
      </p:sp>
      <p:sp>
        <p:nvSpPr>
          <p:cNvPr id="368774" name="Rectangle 6278"/>
          <p:cNvSpPr>
            <a:spLocks noChangeArrowheads="1"/>
          </p:cNvSpPr>
          <p:nvPr/>
        </p:nvSpPr>
        <p:spPr bwMode="auto">
          <a:xfrm>
            <a:off x="0" y="0"/>
            <a:ext cx="9144000" cy="177800"/>
          </a:xfrm>
          <a:prstGeom prst="rect">
            <a:avLst/>
          </a:prstGeom>
          <a:solidFill>
            <a:srgbClr val="015F85"/>
          </a:solidFill>
          <a:ln>
            <a:noFill/>
          </a:ln>
          <a:effectLst/>
          <a:extLst>
            <a:ext uri="{91240B29-F687-4F45-9708-019B960494DF}">
              <a14:hiddenLine xmlns:a14="http://schemas.microsoft.com/office/drawing/2010/main" w="25400"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sk-SK"/>
          </a:p>
        </p:txBody>
      </p:sp>
      <p:sp>
        <p:nvSpPr>
          <p:cNvPr id="368780" name="Rectangle 6284"/>
          <p:cNvSpPr>
            <a:spLocks noGrp="1" noChangeArrowheads="1"/>
          </p:cNvSpPr>
          <p:nvPr>
            <p:ph type="body" idx="1"/>
          </p:nvPr>
        </p:nvSpPr>
        <p:spPr bwMode="auto">
          <a:xfrm>
            <a:off x="323528" y="1143000"/>
            <a:ext cx="8496944" cy="5410200"/>
          </a:xfrm>
          <a:prstGeom prst="rect">
            <a:avLst/>
          </a:prstGeom>
          <a:noFill/>
          <a:ln>
            <a:noFill/>
          </a:ln>
          <a:effectLst/>
          <a:extLst>
            <a:ext uri="{909E8E84-426E-40DD-AFC4-6F175D3DCCD1}">
              <a14:hiddenFill xmlns:a14="http://schemas.microsoft.com/office/drawing/2010/main">
                <a:solidFill>
                  <a:srgbClr val="306774"/>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124" tIns="41061" rIns="82124" bIns="41061" numCol="1" anchor="t" anchorCtr="0" compatLnSpc="1">
            <a:prstTxWarp prst="textNoShape">
              <a:avLst/>
            </a:prstTxWarp>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82" r:id="rId12"/>
    <p:sldLayoutId id="2147483683" r:id="rId13"/>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chemeClr val="tx2"/>
          </a:solidFill>
          <a:latin typeface="+mj-lt"/>
          <a:ea typeface="+mj-ea"/>
          <a:cs typeface="+mj-cs"/>
        </a:defRPr>
      </a:lvl1pPr>
      <a:lvl2pPr algn="l" defTabSz="814388" rtl="0" eaLnBrk="1" fontAlgn="base" hangingPunct="1">
        <a:lnSpc>
          <a:spcPct val="90000"/>
        </a:lnSpc>
        <a:spcBef>
          <a:spcPct val="0"/>
        </a:spcBef>
        <a:spcAft>
          <a:spcPct val="0"/>
        </a:spcAft>
        <a:defRPr sz="3200" b="1">
          <a:solidFill>
            <a:schemeClr val="tx2"/>
          </a:solidFill>
          <a:latin typeface="Arial" charset="0"/>
        </a:defRPr>
      </a:lvl2pPr>
      <a:lvl3pPr algn="l" defTabSz="814388" rtl="0" eaLnBrk="1" fontAlgn="base" hangingPunct="1">
        <a:lnSpc>
          <a:spcPct val="90000"/>
        </a:lnSpc>
        <a:spcBef>
          <a:spcPct val="0"/>
        </a:spcBef>
        <a:spcAft>
          <a:spcPct val="0"/>
        </a:spcAft>
        <a:defRPr sz="3200" b="1">
          <a:solidFill>
            <a:schemeClr val="tx2"/>
          </a:solidFill>
          <a:latin typeface="Arial" charset="0"/>
        </a:defRPr>
      </a:lvl3pPr>
      <a:lvl4pPr algn="l" defTabSz="814388" rtl="0" eaLnBrk="1" fontAlgn="base" hangingPunct="1">
        <a:lnSpc>
          <a:spcPct val="90000"/>
        </a:lnSpc>
        <a:spcBef>
          <a:spcPct val="0"/>
        </a:spcBef>
        <a:spcAft>
          <a:spcPct val="0"/>
        </a:spcAft>
        <a:defRPr sz="3200" b="1">
          <a:solidFill>
            <a:schemeClr val="tx2"/>
          </a:solidFill>
          <a:latin typeface="Arial" charset="0"/>
        </a:defRPr>
      </a:lvl4pPr>
      <a:lvl5pPr algn="l" defTabSz="814388" rtl="0" eaLnBrk="1" fontAlgn="base" hangingPunct="1">
        <a:lnSpc>
          <a:spcPct val="90000"/>
        </a:lnSpc>
        <a:spcBef>
          <a:spcPct val="0"/>
        </a:spcBef>
        <a:spcAft>
          <a:spcPct val="0"/>
        </a:spcAft>
        <a:defRPr sz="3200" b="1">
          <a:solidFill>
            <a:schemeClr val="tx2"/>
          </a:solidFill>
          <a:latin typeface="Arial" charset="0"/>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185738" indent="-185738" algn="l" defTabSz="814388" rtl="0" eaLnBrk="1" fontAlgn="base" hangingPunct="1">
        <a:lnSpc>
          <a:spcPct val="95000"/>
        </a:lnSpc>
        <a:spcBef>
          <a:spcPct val="50000"/>
        </a:spcBef>
        <a:spcAft>
          <a:spcPct val="0"/>
        </a:spcAft>
        <a:buClr>
          <a:schemeClr val="tx2"/>
        </a:buClr>
        <a:buSzPct val="100000"/>
        <a:buFont typeface="Wingdings" pitchFamily="2" charset="2"/>
        <a:buChar char="§"/>
        <a:defRPr sz="2400">
          <a:solidFill>
            <a:schemeClr val="tx1"/>
          </a:solidFill>
          <a:latin typeface="+mn-lt"/>
          <a:ea typeface="+mn-ea"/>
          <a:cs typeface="+mn-cs"/>
        </a:defRPr>
      </a:lvl1pPr>
      <a:lvl2pPr marL="542925"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2pPr>
      <a:lvl3pPr marL="901700" indent="-187325"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3pPr>
      <a:lvl4pPr marL="1258888" indent="-185738" algn="l" defTabSz="814388" rtl="0" eaLnBrk="1" fontAlgn="base" hangingPunct="1">
        <a:lnSpc>
          <a:spcPct val="95000"/>
        </a:lnSpc>
        <a:spcBef>
          <a:spcPct val="35000"/>
        </a:spcBef>
        <a:spcAft>
          <a:spcPct val="0"/>
        </a:spcAft>
        <a:buClr>
          <a:schemeClr val="tx2"/>
        </a:buClr>
        <a:buFont typeface="Wingdings" pitchFamily="2" charset="2"/>
        <a:buChar char="§"/>
        <a:defRPr sz="2000">
          <a:solidFill>
            <a:schemeClr val="tx1"/>
          </a:solidFill>
          <a:latin typeface="+mn-lt"/>
        </a:defRPr>
      </a:lvl4pPr>
      <a:lvl5pPr marL="1616075" indent="-184150" algn="l" defTabSz="814388" rtl="0" eaLnBrk="1" fontAlgn="base" hangingPunct="1">
        <a:lnSpc>
          <a:spcPct val="95000"/>
        </a:lnSpc>
        <a:spcBef>
          <a:spcPct val="35000"/>
        </a:spcBef>
        <a:spcAft>
          <a:spcPct val="0"/>
        </a:spcAft>
        <a:buClr>
          <a:schemeClr val="tx2"/>
        </a:buClr>
        <a:buFont typeface="Wingdings" pitchFamily="2" charset="2"/>
        <a:buChar char="§"/>
        <a:tabLst/>
        <a:defRPr sz="2000">
          <a:solidFill>
            <a:schemeClr val="tx1"/>
          </a:solidFill>
          <a:latin typeface="+mn-lt"/>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Peter.Paluch@fri.uniza.sk"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sk-SK" dirty="0" smtClean="0"/>
              <a:t>Elementárna konfigurácia smerovačov Cisco</a:t>
            </a:r>
            <a:endParaRPr lang="sk-SK" dirty="0"/>
          </a:p>
        </p:txBody>
      </p:sp>
      <p:sp>
        <p:nvSpPr>
          <p:cNvPr id="3" name="Subtitle 2"/>
          <p:cNvSpPr>
            <a:spLocks noGrp="1"/>
          </p:cNvSpPr>
          <p:nvPr>
            <p:ph type="subTitle" idx="1"/>
          </p:nvPr>
        </p:nvSpPr>
        <p:spPr>
          <a:xfrm>
            <a:off x="179512" y="4733924"/>
            <a:ext cx="8784976" cy="1935435"/>
          </a:xfrm>
        </p:spPr>
        <p:txBody>
          <a:bodyPr anchor="ctr">
            <a:normAutofit/>
          </a:bodyPr>
          <a:lstStyle/>
          <a:p>
            <a:pPr algn="r">
              <a:lnSpc>
                <a:spcPct val="70000"/>
              </a:lnSpc>
            </a:pPr>
            <a:r>
              <a:rPr lang="sk-SK" sz="1800" dirty="0">
                <a:solidFill>
                  <a:schemeClr val="tx1"/>
                </a:solidFill>
              </a:rPr>
              <a:t>Ing. </a:t>
            </a:r>
            <a:r>
              <a:rPr lang="en-US" sz="1800" dirty="0">
                <a:solidFill>
                  <a:schemeClr val="tx1"/>
                </a:solidFill>
              </a:rPr>
              <a:t>Peter Pal</a:t>
            </a:r>
            <a:r>
              <a:rPr lang="sk-SK" sz="1800" dirty="0">
                <a:solidFill>
                  <a:schemeClr val="tx1"/>
                </a:solidFill>
              </a:rPr>
              <a:t>úch, PhD., </a:t>
            </a:r>
            <a:r>
              <a:rPr lang="en-US" sz="1800" dirty="0">
                <a:solidFill>
                  <a:schemeClr val="tx1"/>
                </a:solidFill>
              </a:rPr>
              <a:t>CCIE #23527</a:t>
            </a:r>
            <a:r>
              <a:rPr lang="sk-SK" sz="1800" dirty="0">
                <a:solidFill>
                  <a:schemeClr val="tx1"/>
                </a:solidFill>
              </a:rPr>
              <a:t>, CCIP, </a:t>
            </a:r>
            <a:r>
              <a:rPr lang="sk-SK" sz="1800" dirty="0" smtClean="0">
                <a:solidFill>
                  <a:schemeClr val="tx1"/>
                </a:solidFill>
              </a:rPr>
              <a:t>CCAI</a:t>
            </a:r>
            <a:r>
              <a:rPr lang="sk-SK" sz="1800" dirty="0">
                <a:solidFill>
                  <a:schemeClr val="tx1"/>
                </a:solidFill>
              </a:rPr>
              <a:t/>
            </a:r>
            <a:br>
              <a:rPr lang="sk-SK" sz="1800" dirty="0">
                <a:solidFill>
                  <a:schemeClr val="tx1"/>
                </a:solidFill>
              </a:rPr>
            </a:br>
            <a:r>
              <a:rPr lang="en-US" sz="1800" dirty="0" smtClean="0">
                <a:solidFill>
                  <a:schemeClr val="tx1"/>
                </a:solidFill>
              </a:rPr>
              <a:t>Cisco </a:t>
            </a:r>
            <a:r>
              <a:rPr lang="en-US" sz="1800" dirty="0">
                <a:solidFill>
                  <a:schemeClr val="tx1"/>
                </a:solidFill>
              </a:rPr>
              <a:t>Designated VIP 2011,2012 LAN &amp; WAN</a:t>
            </a:r>
            <a:endParaRPr lang="sk-SK" sz="1800" dirty="0">
              <a:solidFill>
                <a:schemeClr val="tx1"/>
              </a:solidFill>
            </a:endParaRPr>
          </a:p>
          <a:p>
            <a:pPr algn="r">
              <a:lnSpc>
                <a:spcPct val="70000"/>
              </a:lnSpc>
            </a:pPr>
            <a:r>
              <a:rPr lang="sk-SK" sz="1800" dirty="0">
                <a:solidFill>
                  <a:schemeClr val="tx1"/>
                </a:solidFill>
              </a:rPr>
              <a:t>Katedra informačných sietí</a:t>
            </a:r>
          </a:p>
          <a:p>
            <a:pPr algn="r">
              <a:lnSpc>
                <a:spcPct val="70000"/>
              </a:lnSpc>
            </a:pPr>
            <a:r>
              <a:rPr lang="sk-SK" sz="1800" dirty="0">
                <a:solidFill>
                  <a:schemeClr val="tx1"/>
                </a:solidFill>
              </a:rPr>
              <a:t>Fakulta riadenia a informatiky, ŽU</a:t>
            </a:r>
          </a:p>
        </p:txBody>
      </p:sp>
      <p:pic>
        <p:nvPicPr>
          <p:cNvPr id="4" name="Picture 4"/>
          <p:cNvPicPr>
            <a:picLocks noChangeAspect="1" noChangeArrowheads="1"/>
          </p:cNvPicPr>
          <p:nvPr/>
        </p:nvPicPr>
        <p:blipFill>
          <a:blip r:embed="rId2" cstate="print"/>
          <a:srcRect/>
          <a:stretch>
            <a:fillRect/>
          </a:stretch>
        </p:blipFill>
        <p:spPr bwMode="auto">
          <a:xfrm>
            <a:off x="7559675" y="0"/>
            <a:ext cx="1584325" cy="1584325"/>
          </a:xfrm>
          <a:prstGeom prst="rect">
            <a:avLst/>
          </a:prstGeom>
          <a:noFill/>
          <a:ln w="9525">
            <a:noFill/>
            <a:miter lim="800000"/>
            <a:headEnd/>
            <a:tailEnd/>
          </a:ln>
        </p:spPr>
      </p:pic>
    </p:spTree>
    <p:extLst>
      <p:ext uri="{BB962C8B-B14F-4D97-AF65-F5344CB8AC3E}">
        <p14:creationId xmlns:p14="http://schemas.microsoft.com/office/powerpoint/2010/main" val="2367528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p:txBody>
          <a:bodyPr>
            <a:normAutofit fontScale="90000"/>
          </a:bodyPr>
          <a:lstStyle/>
          <a:p>
            <a:pPr eaLnBrk="1" hangingPunct="1"/>
            <a:r>
              <a:rPr lang="sk-SK" dirty="0" smtClean="0"/>
              <a:t>Prístup k IOS CLI cez konzolu a program HyperTerminal</a:t>
            </a:r>
            <a:endParaRPr lang="en-US" dirty="0" smtClean="0"/>
          </a:p>
        </p:txBody>
      </p:sp>
      <p:pic>
        <p:nvPicPr>
          <p:cNvPr id="276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534379" y="1143000"/>
            <a:ext cx="8075242" cy="5410200"/>
          </a:xfrm>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2312988"/>
            <a:ext cx="33401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AutoShape 5"/>
          <p:cNvSpPr>
            <a:spLocks/>
          </p:cNvSpPr>
          <p:nvPr/>
        </p:nvSpPr>
        <p:spPr bwMode="auto">
          <a:xfrm>
            <a:off x="900113" y="5976938"/>
            <a:ext cx="1890712" cy="881062"/>
          </a:xfrm>
          <a:prstGeom prst="borderCallout1">
            <a:avLst>
              <a:gd name="adj1" fmla="val 12972"/>
              <a:gd name="adj2" fmla="val 104032"/>
              <a:gd name="adj3" fmla="val -104144"/>
              <a:gd name="adj4" fmla="val 126616"/>
            </a:avLst>
          </a:prstGeom>
          <a:solidFill>
            <a:srgbClr val="EFF6FF"/>
          </a:solidFill>
          <a:ln w="19050">
            <a:solidFill>
              <a:schemeClr val="tx1"/>
            </a:solidFill>
            <a:miter lim="800000"/>
            <a:headEnd/>
            <a:tailEnd/>
          </a:ln>
        </p:spPr>
        <p:txBody>
          <a:bodyPr/>
          <a:lstStyle/>
          <a:p>
            <a:pPr eaLnBrk="1" hangingPunct="1">
              <a:lnSpc>
                <a:spcPct val="100000"/>
              </a:lnSpc>
            </a:pPr>
            <a:r>
              <a:rPr lang="sk-SK" sz="1800" dirty="0" smtClean="0"/>
              <a:t>Výber COM portu</a:t>
            </a:r>
            <a:r>
              <a:rPr lang="sk-SK" sz="1800" dirty="0"/>
              <a:t> </a:t>
            </a:r>
            <a:r>
              <a:rPr lang="sk-SK" sz="1800" dirty="0" smtClean="0"/>
              <a:t>na počítači</a:t>
            </a:r>
            <a:endParaRPr lang="en-US" sz="1800" dirty="0"/>
          </a:p>
        </p:txBody>
      </p:sp>
      <p:grpSp>
        <p:nvGrpSpPr>
          <p:cNvPr id="2" name="Group 6"/>
          <p:cNvGrpSpPr>
            <a:grpSpLocks/>
          </p:cNvGrpSpPr>
          <p:nvPr/>
        </p:nvGrpSpPr>
        <p:grpSpPr bwMode="auto">
          <a:xfrm>
            <a:off x="4751388" y="2312988"/>
            <a:ext cx="2860675" cy="4545012"/>
            <a:chOff x="2993" y="1457"/>
            <a:chExt cx="1802" cy="2863"/>
          </a:xfrm>
        </p:grpSpPr>
        <p:pic>
          <p:nvPicPr>
            <p:cNvPr id="276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3" y="1457"/>
              <a:ext cx="1802" cy="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AutoShape 8"/>
            <p:cNvSpPr>
              <a:spLocks/>
            </p:cNvSpPr>
            <p:nvPr/>
          </p:nvSpPr>
          <p:spPr bwMode="auto">
            <a:xfrm>
              <a:off x="2993" y="3765"/>
              <a:ext cx="1191" cy="555"/>
            </a:xfrm>
            <a:prstGeom prst="borderCallout1">
              <a:avLst>
                <a:gd name="adj1" fmla="val 12972"/>
                <a:gd name="adj2" fmla="val 104032"/>
                <a:gd name="adj3" fmla="val -78917"/>
                <a:gd name="adj4" fmla="val 105963"/>
              </a:avLst>
            </a:prstGeom>
            <a:solidFill>
              <a:srgbClr val="EFF6FF"/>
            </a:solidFill>
            <a:ln w="19050">
              <a:solidFill>
                <a:schemeClr val="tx1"/>
              </a:solidFill>
              <a:miter lim="800000"/>
              <a:headEnd/>
              <a:tailEnd/>
            </a:ln>
          </p:spPr>
          <p:txBody>
            <a:bodyPr/>
            <a:lstStyle/>
            <a:p>
              <a:pPr eaLnBrk="1" hangingPunct="1">
                <a:lnSpc>
                  <a:spcPct val="100000"/>
                </a:lnSpc>
              </a:pPr>
              <a:r>
                <a:rPr lang="sk-SK" sz="1800" dirty="0" smtClean="0"/>
                <a:t>Povinné parametre COM portu</a:t>
              </a:r>
              <a:endParaRPr lang="en-US" sz="1800" dirty="0"/>
            </a:p>
          </p:txBody>
        </p:sp>
      </p:grpSp>
    </p:spTree>
    <p:extLst>
      <p:ext uri="{BB962C8B-B14F-4D97-AF65-F5344CB8AC3E}">
        <p14:creationId xmlns:p14="http://schemas.microsoft.com/office/powerpoint/2010/main" val="3572547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sk-SK" dirty="0" smtClean="0"/>
              <a:t>Prístup k IOS CLI cez konzolu a program PuTTY</a:t>
            </a:r>
            <a:endParaRPr lang="en-US" dirty="0" smtClean="0"/>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321" y="1700808"/>
            <a:ext cx="43434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1" y="1700808"/>
            <a:ext cx="434340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7"/>
          <p:cNvSpPr>
            <a:spLocks noChangeArrowheads="1"/>
          </p:cNvSpPr>
          <p:nvPr/>
        </p:nvSpPr>
        <p:spPr bwMode="auto">
          <a:xfrm>
            <a:off x="1534796" y="2913658"/>
            <a:ext cx="2700338" cy="468313"/>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sp>
        <p:nvSpPr>
          <p:cNvPr id="28680" name="Rectangle 8"/>
          <p:cNvSpPr>
            <a:spLocks noChangeArrowheads="1"/>
          </p:cNvSpPr>
          <p:nvPr/>
        </p:nvSpPr>
        <p:spPr bwMode="auto">
          <a:xfrm>
            <a:off x="5098734" y="4929783"/>
            <a:ext cx="576262" cy="217488"/>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spTree>
    <p:extLst>
      <p:ext uri="{BB962C8B-B14F-4D97-AF65-F5344CB8AC3E}">
        <p14:creationId xmlns:p14="http://schemas.microsoft.com/office/powerpoint/2010/main" val="1394544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15959"/>
          <a:stretch/>
        </p:blipFill>
        <p:spPr bwMode="auto">
          <a:xfrm>
            <a:off x="2771800" y="3734408"/>
            <a:ext cx="6372200" cy="312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2" name="Title 1"/>
          <p:cNvSpPr>
            <a:spLocks noGrp="1"/>
          </p:cNvSpPr>
          <p:nvPr>
            <p:ph type="title"/>
          </p:nvPr>
        </p:nvSpPr>
        <p:spPr/>
        <p:txBody>
          <a:bodyPr/>
          <a:lstStyle/>
          <a:p>
            <a:r>
              <a:rPr lang="sk-SK" dirty="0" smtClean="0"/>
              <a:t>Konfigurácia na IOS zariadeniach</a:t>
            </a:r>
            <a:endParaRPr lang="sk-SK" dirty="0"/>
          </a:p>
        </p:txBody>
      </p:sp>
      <p:sp>
        <p:nvSpPr>
          <p:cNvPr id="3" name="Content Placeholder 2"/>
          <p:cNvSpPr>
            <a:spLocks noGrp="1"/>
          </p:cNvSpPr>
          <p:nvPr>
            <p:ph idx="1"/>
          </p:nvPr>
        </p:nvSpPr>
        <p:spPr>
          <a:xfrm>
            <a:off x="251520" y="1124744"/>
            <a:ext cx="8496944" cy="5410200"/>
          </a:xfrm>
        </p:spPr>
        <p:txBody>
          <a:bodyPr>
            <a:normAutofit/>
          </a:bodyPr>
          <a:lstStyle/>
          <a:p>
            <a:r>
              <a:rPr lang="sk-SK" sz="2000" dirty="0" smtClean="0"/>
              <a:t>IOS rozlišuje dva druhy konfigurácie</a:t>
            </a:r>
          </a:p>
          <a:p>
            <a:r>
              <a:rPr lang="sk-SK" sz="2000" b="1" dirty="0" smtClean="0">
                <a:solidFill>
                  <a:schemeClr val="accent2"/>
                </a:solidFill>
                <a:latin typeface="Courier New" pitchFamily="49" charset="0"/>
                <a:cs typeface="Courier New" pitchFamily="49" charset="0"/>
              </a:rPr>
              <a:t>startup-config</a:t>
            </a:r>
            <a:r>
              <a:rPr lang="sk-SK" sz="2000" dirty="0"/>
              <a:t> – uložená konfigurácia použitá pri </a:t>
            </a:r>
            <a:r>
              <a:rPr lang="sk-SK" sz="2000" dirty="0" smtClean="0"/>
              <a:t>štarte IOSu</a:t>
            </a:r>
            <a:endParaRPr lang="sk-SK" sz="2000" dirty="0"/>
          </a:p>
          <a:p>
            <a:pPr lvl="1"/>
            <a:r>
              <a:rPr lang="sk-SK" sz="1800" dirty="0" smtClean="0"/>
              <a:t>Súbor s konfiguráciou uložený v trvalej pamäti NVRAM, ktorý sa načíta pri štarte operačného systému</a:t>
            </a:r>
          </a:p>
          <a:p>
            <a:pPr lvl="1"/>
            <a:r>
              <a:rPr lang="sk-SK" sz="1800" dirty="0" smtClean="0"/>
              <a:t>Po štarte operačného systému a prvotnom načítaní sa </a:t>
            </a:r>
            <a:r>
              <a:rPr lang="sk-SK" sz="1800" b="1" dirty="0" smtClean="0">
                <a:solidFill>
                  <a:schemeClr val="accent2"/>
                </a:solidFill>
                <a:latin typeface="Courier New" pitchFamily="49" charset="0"/>
                <a:cs typeface="Courier New" pitchFamily="49" charset="0"/>
              </a:rPr>
              <a:t>startup-config</a:t>
            </a:r>
            <a:r>
              <a:rPr lang="sk-SK" sz="1800" dirty="0" smtClean="0"/>
              <a:t> viac počas behu IOS nepoužíva</a:t>
            </a:r>
          </a:p>
          <a:p>
            <a:r>
              <a:rPr lang="sk-SK" sz="2000" b="1" dirty="0" smtClean="0">
                <a:solidFill>
                  <a:schemeClr val="accent2"/>
                </a:solidFill>
                <a:latin typeface="Courier New" pitchFamily="49" charset="0"/>
                <a:cs typeface="Courier New" pitchFamily="49" charset="0"/>
              </a:rPr>
              <a:t>running-config</a:t>
            </a:r>
            <a:r>
              <a:rPr lang="sk-SK" sz="2000" dirty="0"/>
              <a:t> – aktuálna bežiaca konfigurácia</a:t>
            </a:r>
          </a:p>
          <a:p>
            <a:pPr lvl="1"/>
            <a:r>
              <a:rPr lang="sk-SK" sz="1800" dirty="0" smtClean="0"/>
              <a:t>Aktuálna aktívna konfigurácia v RAM</a:t>
            </a:r>
          </a:p>
          <a:p>
            <a:pPr lvl="1"/>
            <a:r>
              <a:rPr lang="sk-SK" sz="1800" dirty="0" smtClean="0"/>
              <a:t>Pri štarte IOS sa </a:t>
            </a:r>
            <a:r>
              <a:rPr lang="sk-SK" sz="1800" b="1" dirty="0" smtClean="0">
                <a:solidFill>
                  <a:schemeClr val="accent2"/>
                </a:solidFill>
                <a:latin typeface="Courier New" pitchFamily="49" charset="0"/>
                <a:cs typeface="Courier New" pitchFamily="49" charset="0"/>
              </a:rPr>
              <a:t>startup-config</a:t>
            </a:r>
            <a:r>
              <a:rPr lang="sk-SK" sz="1800" dirty="0" smtClean="0"/>
              <a:t/>
            </a:r>
            <a:br>
              <a:rPr lang="sk-SK" sz="1800" dirty="0" smtClean="0"/>
            </a:br>
            <a:r>
              <a:rPr lang="sk-SK" sz="1800" dirty="0" smtClean="0"/>
              <a:t>kopíruje do RAM a tým sa z neho</a:t>
            </a:r>
            <a:br>
              <a:rPr lang="sk-SK" sz="1800" dirty="0" smtClean="0"/>
            </a:br>
            <a:r>
              <a:rPr lang="sk-SK" sz="1800" dirty="0" smtClean="0"/>
              <a:t>stane </a:t>
            </a:r>
            <a:r>
              <a:rPr lang="sk-SK" sz="1800" b="1" dirty="0" smtClean="0">
                <a:solidFill>
                  <a:schemeClr val="accent2"/>
                </a:solidFill>
                <a:latin typeface="Courier New" pitchFamily="49" charset="0"/>
                <a:cs typeface="Courier New" pitchFamily="49" charset="0"/>
              </a:rPr>
              <a:t>running-config</a:t>
            </a:r>
            <a:endParaRPr lang="sk-SK" sz="1800" dirty="0" smtClean="0"/>
          </a:p>
          <a:p>
            <a:pPr lvl="1"/>
            <a:r>
              <a:rPr lang="sk-SK" sz="1800" dirty="0" smtClean="0"/>
              <a:t>Počas behu IOSu je túto</a:t>
            </a:r>
            <a:br>
              <a:rPr lang="sk-SK" sz="1800" dirty="0" smtClean="0"/>
            </a:br>
            <a:r>
              <a:rPr lang="sk-SK" sz="1800" dirty="0" smtClean="0"/>
              <a:t>konfiguráciu možné meniť,</a:t>
            </a:r>
            <a:br>
              <a:rPr lang="sk-SK" sz="1800" dirty="0" smtClean="0"/>
            </a:br>
            <a:r>
              <a:rPr lang="sk-SK" sz="1800" dirty="0" smtClean="0"/>
              <a:t>prípadne uložiť ako</a:t>
            </a:r>
            <a:br>
              <a:rPr lang="sk-SK" sz="1800" dirty="0" smtClean="0"/>
            </a:br>
            <a:r>
              <a:rPr lang="sk-SK" sz="1800" b="1" dirty="0" smtClean="0">
                <a:solidFill>
                  <a:schemeClr val="accent2"/>
                </a:solidFill>
                <a:latin typeface="Courier New" pitchFamily="49" charset="0"/>
                <a:cs typeface="Courier New" pitchFamily="49" charset="0"/>
              </a:rPr>
              <a:t>startup-config</a:t>
            </a:r>
          </a:p>
        </p:txBody>
      </p:sp>
    </p:spTree>
    <p:extLst>
      <p:ext uri="{BB962C8B-B14F-4D97-AF65-F5344CB8AC3E}">
        <p14:creationId xmlns:p14="http://schemas.microsoft.com/office/powerpoint/2010/main" val="412528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9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569" y="2276475"/>
            <a:ext cx="6900863"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21986" name="Rectangle 2"/>
          <p:cNvSpPr>
            <a:spLocks noGrp="1" noChangeArrowheads="1"/>
          </p:cNvSpPr>
          <p:nvPr>
            <p:ph type="title"/>
          </p:nvPr>
        </p:nvSpPr>
        <p:spPr/>
        <p:txBody>
          <a:bodyPr>
            <a:normAutofit/>
          </a:bodyPr>
          <a:lstStyle/>
          <a:p>
            <a:r>
              <a:rPr lang="sk-SK" dirty="0" smtClean="0"/>
              <a:t>Formát príkazového riadku v IOS</a:t>
            </a:r>
            <a:endParaRPr lang="en-US" dirty="0"/>
          </a:p>
        </p:txBody>
      </p:sp>
      <p:sp>
        <p:nvSpPr>
          <p:cNvPr id="1321987" name="Rectangle 3"/>
          <p:cNvSpPr>
            <a:spLocks noGrp="1" noChangeArrowheads="1"/>
          </p:cNvSpPr>
          <p:nvPr>
            <p:ph type="body" idx="1"/>
          </p:nvPr>
        </p:nvSpPr>
        <p:spPr/>
        <p:txBody>
          <a:bodyPr>
            <a:normAutofit/>
          </a:bodyPr>
          <a:lstStyle/>
          <a:p>
            <a:r>
              <a:rPr lang="sk-SK" sz="2000" dirty="0" smtClean="0"/>
              <a:t>Príkazy IOSu sú jedno- alebo viacslovné konštrukcie</a:t>
            </a:r>
          </a:p>
          <a:p>
            <a:r>
              <a:rPr lang="sk-SK" sz="2000" dirty="0" smtClean="0"/>
              <a:t>Príkazy sú organizované do skupín, tzv. režimov alebo módov</a:t>
            </a:r>
          </a:p>
          <a:p>
            <a:r>
              <a:rPr lang="sk-SK" sz="2000" dirty="0" smtClean="0"/>
              <a:t>Módy sú hierarchické, t.j. vnorené do seba</a:t>
            </a:r>
            <a:endParaRPr lang="en-US" sz="2000" dirty="0"/>
          </a:p>
        </p:txBody>
      </p:sp>
    </p:spTree>
    <p:extLst>
      <p:ext uri="{BB962C8B-B14F-4D97-AF65-F5344CB8AC3E}">
        <p14:creationId xmlns:p14="http://schemas.microsoft.com/office/powerpoint/2010/main" val="904506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938" name="Rectangle 2"/>
          <p:cNvSpPr>
            <a:spLocks noGrp="1" noChangeArrowheads="1"/>
          </p:cNvSpPr>
          <p:nvPr>
            <p:ph type="title"/>
          </p:nvPr>
        </p:nvSpPr>
        <p:spPr/>
        <p:txBody>
          <a:bodyPr>
            <a:normAutofit fontScale="90000"/>
          </a:bodyPr>
          <a:lstStyle/>
          <a:p>
            <a:r>
              <a:rPr lang="sk-SK" dirty="0" smtClean="0"/>
              <a:t>Najdôležitejšie módy príkazového riadku IOS</a:t>
            </a:r>
            <a:endParaRPr lang="en-US" dirty="0"/>
          </a:p>
        </p:txBody>
      </p:sp>
      <p:sp>
        <p:nvSpPr>
          <p:cNvPr id="1319939" name="Rectangle 3"/>
          <p:cNvSpPr>
            <a:spLocks noGrp="1" noChangeArrowheads="1"/>
          </p:cNvSpPr>
          <p:nvPr>
            <p:ph type="body" idx="1"/>
          </p:nvPr>
        </p:nvSpPr>
        <p:spPr/>
        <p:txBody>
          <a:bodyPr>
            <a:normAutofit lnSpcReduction="10000"/>
          </a:bodyPr>
          <a:lstStyle/>
          <a:p>
            <a:r>
              <a:rPr lang="sk-SK" sz="2000" b="1" dirty="0" smtClean="0">
                <a:solidFill>
                  <a:schemeClr val="tx2"/>
                </a:solidFill>
              </a:rPr>
              <a:t>User EXEC Mode</a:t>
            </a:r>
            <a:r>
              <a:rPr lang="sk-SK" sz="2000" dirty="0" smtClean="0"/>
              <a:t>, tzv. používateľský režim</a:t>
            </a:r>
          </a:p>
          <a:p>
            <a:pPr lvl="1"/>
            <a:r>
              <a:rPr lang="sk-SK" sz="1800" dirty="0" smtClean="0"/>
              <a:t>Prvý režim, v ktorom sa nachádzame, keď sa pripojíme k zariadeniu</a:t>
            </a:r>
          </a:p>
          <a:p>
            <a:pPr lvl="1"/>
            <a:r>
              <a:rPr lang="sk-SK" sz="1800" dirty="0" smtClean="0"/>
              <a:t>Režim má obmedzené práva, sú dostupné len niektoré príkazy, nie je možné upravovať konfiguráciu, dokonca ani ju vidieť v úplnosti</a:t>
            </a:r>
          </a:p>
          <a:p>
            <a:pPr lvl="1"/>
            <a:r>
              <a:rPr lang="sk-SK" sz="1800" dirty="0" smtClean="0"/>
              <a:t>Jedná sa o režim, v ktorom je možné získať základný prehľad o činnosti zariadenia, avšak nie je možné nijako do jeho činnosti zasiahnuť</a:t>
            </a:r>
          </a:p>
          <a:p>
            <a:r>
              <a:rPr lang="sk-SK" sz="2000" b="1" dirty="0">
                <a:solidFill>
                  <a:schemeClr val="tx2"/>
                </a:solidFill>
              </a:rPr>
              <a:t>Privileged EXEC Mode</a:t>
            </a:r>
            <a:r>
              <a:rPr lang="sk-SK" sz="2000" dirty="0" smtClean="0"/>
              <a:t>, tzv. privilegovaný režim</a:t>
            </a:r>
          </a:p>
          <a:p>
            <a:pPr lvl="1"/>
            <a:r>
              <a:rPr lang="sk-SK" sz="1800" dirty="0" smtClean="0"/>
              <a:t>Režim, v ktorom sú</a:t>
            </a:r>
            <a:br>
              <a:rPr lang="sk-SK" sz="1800" dirty="0" smtClean="0"/>
            </a:br>
            <a:r>
              <a:rPr lang="sk-SK" sz="1800" dirty="0" smtClean="0"/>
              <a:t>dostupné všetky</a:t>
            </a:r>
            <a:br>
              <a:rPr lang="sk-SK" sz="1800" dirty="0" smtClean="0"/>
            </a:br>
            <a:r>
              <a:rPr lang="sk-SK" sz="1800" dirty="0" smtClean="0"/>
              <a:t>príkazy bez obmedzení</a:t>
            </a:r>
          </a:p>
          <a:p>
            <a:pPr lvl="1"/>
            <a:r>
              <a:rPr lang="sk-SK" sz="1800" dirty="0" smtClean="0"/>
              <a:t>Slúži na účely údržby,</a:t>
            </a:r>
            <a:br>
              <a:rPr lang="sk-SK" sz="1800" dirty="0" smtClean="0"/>
            </a:br>
            <a:r>
              <a:rPr lang="sk-SK" sz="1800" dirty="0" smtClean="0"/>
              <a:t>kontroly stavu,</a:t>
            </a:r>
            <a:br>
              <a:rPr lang="sk-SK" sz="1800" dirty="0" smtClean="0"/>
            </a:br>
            <a:r>
              <a:rPr lang="sk-SK" sz="1800" dirty="0" smtClean="0"/>
              <a:t>ladenia problémov,</a:t>
            </a:r>
            <a:br>
              <a:rPr lang="sk-SK" sz="1800" dirty="0" smtClean="0"/>
            </a:br>
            <a:r>
              <a:rPr lang="sk-SK" sz="1800" dirty="0" smtClean="0"/>
              <a:t>prístup k citlivým</a:t>
            </a:r>
            <a:br>
              <a:rPr lang="sk-SK" sz="1800" dirty="0" smtClean="0"/>
            </a:br>
            <a:r>
              <a:rPr lang="sk-SK" sz="1800" dirty="0" smtClean="0"/>
              <a:t>dátam a súborom,</a:t>
            </a:r>
            <a:br>
              <a:rPr lang="sk-SK" sz="1800" dirty="0" smtClean="0"/>
            </a:br>
            <a:r>
              <a:rPr lang="sk-SK" sz="1800" dirty="0" smtClean="0"/>
              <a:t>reštart zariadenia,</a:t>
            </a:r>
            <a:br>
              <a:rPr lang="sk-SK" sz="1800" dirty="0" smtClean="0"/>
            </a:br>
            <a:r>
              <a:rPr lang="sk-SK" sz="1800" dirty="0" smtClean="0"/>
              <a:t>prístup k ďalším</a:t>
            </a:r>
            <a:br>
              <a:rPr lang="sk-SK" sz="1800" dirty="0" smtClean="0"/>
            </a:br>
            <a:r>
              <a:rPr lang="sk-SK" sz="1800" dirty="0" smtClean="0"/>
              <a:t>režimom</a:t>
            </a:r>
          </a:p>
        </p:txBody>
      </p:sp>
      <p:pic>
        <p:nvPicPr>
          <p:cNvPr id="131994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22656"/>
          <a:stretch/>
        </p:blipFill>
        <p:spPr bwMode="auto">
          <a:xfrm>
            <a:off x="3433763" y="3589503"/>
            <a:ext cx="5710237" cy="3268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019860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994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22656"/>
          <a:stretch/>
        </p:blipFill>
        <p:spPr bwMode="auto">
          <a:xfrm>
            <a:off x="3433763" y="3589503"/>
            <a:ext cx="5710237" cy="3268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19938" name="Rectangle 2"/>
          <p:cNvSpPr>
            <a:spLocks noGrp="1" noChangeArrowheads="1"/>
          </p:cNvSpPr>
          <p:nvPr>
            <p:ph type="title"/>
          </p:nvPr>
        </p:nvSpPr>
        <p:spPr/>
        <p:txBody>
          <a:bodyPr>
            <a:normAutofit fontScale="90000"/>
          </a:bodyPr>
          <a:lstStyle/>
          <a:p>
            <a:r>
              <a:rPr lang="sk-SK" dirty="0" smtClean="0"/>
              <a:t>Najdôležitejšie módy príkazového riadku IOS</a:t>
            </a:r>
            <a:endParaRPr lang="en-US" dirty="0"/>
          </a:p>
        </p:txBody>
      </p:sp>
      <p:sp>
        <p:nvSpPr>
          <p:cNvPr id="1319939" name="Rectangle 3"/>
          <p:cNvSpPr>
            <a:spLocks noGrp="1" noChangeArrowheads="1"/>
          </p:cNvSpPr>
          <p:nvPr>
            <p:ph type="body" idx="1"/>
          </p:nvPr>
        </p:nvSpPr>
        <p:spPr/>
        <p:txBody>
          <a:bodyPr>
            <a:normAutofit/>
          </a:bodyPr>
          <a:lstStyle/>
          <a:p>
            <a:r>
              <a:rPr lang="sk-SK" sz="2000" b="1" dirty="0">
                <a:solidFill>
                  <a:schemeClr val="tx2"/>
                </a:solidFill>
              </a:rPr>
              <a:t>Globálny konfiguračný režim</a:t>
            </a:r>
          </a:p>
          <a:p>
            <a:pPr lvl="1"/>
            <a:r>
              <a:rPr lang="sk-SK" sz="1800" dirty="0" smtClean="0"/>
              <a:t>Tzv. „editor“ konfigurácie</a:t>
            </a:r>
          </a:p>
          <a:p>
            <a:pPr lvl="1"/>
            <a:r>
              <a:rPr lang="sk-SK" sz="1800" dirty="0" smtClean="0"/>
              <a:t>V tomto režime sa priamo upravuje konfigurácia zariadenia</a:t>
            </a:r>
          </a:p>
          <a:p>
            <a:pPr lvl="1"/>
            <a:r>
              <a:rPr lang="sk-SK" sz="1800" dirty="0" smtClean="0"/>
              <a:t>V globálnom konfiguračnom režime je možné konfigurovať parametre, ktoré platia pre celé zariadenie, alebo  prejsť do podrežimov  týkajúcich sa rôznych súčastí zariadenia, prípadne rôznych jeho sieťových funkcií</a:t>
            </a:r>
          </a:p>
          <a:p>
            <a:r>
              <a:rPr lang="sk-SK" sz="2000" dirty="0" smtClean="0"/>
              <a:t>Podrežimy globálneho konfiguračného režimu</a:t>
            </a:r>
          </a:p>
          <a:p>
            <a:pPr lvl="1"/>
            <a:r>
              <a:rPr lang="sk-SK" sz="1800" dirty="0" smtClean="0"/>
              <a:t>Sieťové rozhrania</a:t>
            </a:r>
            <a:br>
              <a:rPr lang="sk-SK" sz="1800" dirty="0" smtClean="0"/>
            </a:br>
            <a:r>
              <a:rPr lang="sk-SK" sz="1800" dirty="0" smtClean="0"/>
              <a:t>(interface)</a:t>
            </a:r>
          </a:p>
          <a:p>
            <a:pPr lvl="1"/>
            <a:r>
              <a:rPr lang="sk-SK" sz="1800" dirty="0" smtClean="0"/>
              <a:t>Manažmentové rozhrania</a:t>
            </a:r>
            <a:br>
              <a:rPr lang="sk-SK" sz="1800" dirty="0" smtClean="0"/>
            </a:br>
            <a:r>
              <a:rPr lang="sk-SK" sz="1800" dirty="0" smtClean="0"/>
              <a:t>(line)</a:t>
            </a:r>
          </a:p>
          <a:p>
            <a:pPr lvl="1"/>
            <a:r>
              <a:rPr lang="sk-SK" sz="1800" dirty="0" smtClean="0"/>
              <a:t>Smerovacie protokoly</a:t>
            </a:r>
            <a:br>
              <a:rPr lang="sk-SK" sz="1800" dirty="0" smtClean="0"/>
            </a:br>
            <a:r>
              <a:rPr lang="sk-SK" sz="1800" dirty="0" smtClean="0"/>
              <a:t>(router)</a:t>
            </a:r>
          </a:p>
          <a:p>
            <a:pPr lvl="1"/>
            <a:r>
              <a:rPr lang="sk-SK" sz="1800" dirty="0" smtClean="0"/>
              <a:t>Virtuálne LAN siete</a:t>
            </a:r>
            <a:br>
              <a:rPr lang="sk-SK" sz="1800" dirty="0" smtClean="0"/>
            </a:br>
            <a:r>
              <a:rPr lang="sk-SK" sz="1800" dirty="0" smtClean="0"/>
              <a:t>(vlan)</a:t>
            </a:r>
          </a:p>
          <a:p>
            <a:pPr lvl="1"/>
            <a:r>
              <a:rPr lang="sk-SK" sz="1800" dirty="0" smtClean="0"/>
              <a:t>... a mnohé ďalšie</a:t>
            </a:r>
          </a:p>
        </p:txBody>
      </p:sp>
    </p:spTree>
    <p:extLst>
      <p:ext uri="{BB962C8B-B14F-4D97-AF65-F5344CB8AC3E}">
        <p14:creationId xmlns:p14="http://schemas.microsoft.com/office/powerpoint/2010/main" val="20904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17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364611"/>
            <a:ext cx="7020272" cy="449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11746" name="Rectangle 2"/>
          <p:cNvSpPr>
            <a:spLocks noGrp="1" noChangeArrowheads="1"/>
          </p:cNvSpPr>
          <p:nvPr>
            <p:ph type="title"/>
          </p:nvPr>
        </p:nvSpPr>
        <p:spPr/>
        <p:txBody>
          <a:bodyPr>
            <a:normAutofit fontScale="90000"/>
          </a:bodyPr>
          <a:lstStyle/>
          <a:p>
            <a:r>
              <a:rPr lang="sk-SK" smtClean="0"/>
              <a:t>Najdôležitejšie módy príkazového riadku IOS</a:t>
            </a:r>
            <a:endParaRPr lang="en-US" dirty="0"/>
          </a:p>
        </p:txBody>
      </p:sp>
      <p:sp>
        <p:nvSpPr>
          <p:cNvPr id="1311747" name="Rectangle 3"/>
          <p:cNvSpPr>
            <a:spLocks noGrp="1" noChangeArrowheads="1"/>
          </p:cNvSpPr>
          <p:nvPr>
            <p:ph type="body" idx="1"/>
          </p:nvPr>
        </p:nvSpPr>
        <p:spPr/>
        <p:txBody>
          <a:bodyPr/>
          <a:lstStyle/>
          <a:p>
            <a:r>
              <a:rPr lang="sk-SK" dirty="0" smtClean="0"/>
              <a:t>Typické poradie navštívených režimov pri konfigurácii zariadenia je</a:t>
            </a:r>
          </a:p>
          <a:p>
            <a:pPr lvl="1"/>
            <a:r>
              <a:rPr lang="sk-SK" dirty="0" smtClean="0"/>
              <a:t>Používateľský režim</a:t>
            </a:r>
          </a:p>
          <a:p>
            <a:pPr lvl="1"/>
            <a:r>
              <a:rPr lang="sk-SK" dirty="0" smtClean="0"/>
              <a:t>Privilegovaný režim</a:t>
            </a:r>
          </a:p>
          <a:p>
            <a:pPr lvl="1"/>
            <a:r>
              <a:rPr lang="sk-SK" dirty="0" smtClean="0"/>
              <a:t>Globálny konfiguračný režim</a:t>
            </a:r>
          </a:p>
          <a:p>
            <a:pPr lvl="1"/>
            <a:r>
              <a:rPr lang="sk-SK" dirty="0" smtClean="0"/>
              <a:t>Špecifický konfiguračný režim</a:t>
            </a:r>
            <a:endParaRPr lang="en-US" dirty="0"/>
          </a:p>
        </p:txBody>
      </p:sp>
    </p:spTree>
    <p:extLst>
      <p:ext uri="{BB962C8B-B14F-4D97-AF65-F5344CB8AC3E}">
        <p14:creationId xmlns:p14="http://schemas.microsoft.com/office/powerpoint/2010/main" val="2433670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890" name="Rectangle 2"/>
          <p:cNvSpPr>
            <a:spLocks noGrp="1" noChangeArrowheads="1"/>
          </p:cNvSpPr>
          <p:nvPr>
            <p:ph type="title"/>
          </p:nvPr>
        </p:nvSpPr>
        <p:spPr/>
        <p:txBody>
          <a:bodyPr>
            <a:normAutofit/>
          </a:bodyPr>
          <a:lstStyle/>
          <a:p>
            <a:r>
              <a:rPr lang="sk-SK" dirty="0" smtClean="0"/>
              <a:t>Štruktúra príkazového riadku a príkazov</a:t>
            </a:r>
            <a:endParaRPr lang="en-US" dirty="0"/>
          </a:p>
        </p:txBody>
      </p:sp>
      <p:sp>
        <p:nvSpPr>
          <p:cNvPr id="1317891" name="Rectangle 3"/>
          <p:cNvSpPr>
            <a:spLocks noGrp="1" noChangeArrowheads="1"/>
          </p:cNvSpPr>
          <p:nvPr>
            <p:ph type="body" idx="1"/>
          </p:nvPr>
        </p:nvSpPr>
        <p:spPr/>
        <p:txBody>
          <a:bodyPr/>
          <a:lstStyle/>
          <a:p>
            <a:r>
              <a:rPr lang="sk-SK" dirty="0" smtClean="0"/>
              <a:t>Príkazový riadok IOSu má svoj vzhľad a štruktúru, jeho súčasti majú definovaný význam</a:t>
            </a:r>
          </a:p>
          <a:p>
            <a:endParaRPr lang="sk-SK" dirty="0"/>
          </a:p>
          <a:p>
            <a:endParaRPr lang="sk-SK" dirty="0" smtClean="0"/>
          </a:p>
          <a:p>
            <a:endParaRPr lang="sk-SK" dirty="0"/>
          </a:p>
          <a:p>
            <a:endParaRPr lang="sk-SK" dirty="0" smtClean="0"/>
          </a:p>
          <a:p>
            <a:pPr lvl="1"/>
            <a:r>
              <a:rPr lang="sk-SK" b="1" dirty="0" smtClean="0">
                <a:solidFill>
                  <a:schemeClr val="accent2"/>
                </a:solidFill>
                <a:latin typeface="Courier New" pitchFamily="49" charset="0"/>
                <a:cs typeface="Courier New" pitchFamily="49" charset="0"/>
              </a:rPr>
              <a:t>Router</a:t>
            </a:r>
            <a:r>
              <a:rPr lang="sk-SK" dirty="0" smtClean="0">
                <a:solidFill>
                  <a:schemeClr val="accent2"/>
                </a:solidFill>
              </a:rPr>
              <a:t> </a:t>
            </a:r>
            <a:r>
              <a:rPr lang="sk-SK" dirty="0" smtClean="0"/>
              <a:t>: meno zariadenia</a:t>
            </a:r>
          </a:p>
          <a:p>
            <a:pPr lvl="1"/>
            <a:r>
              <a:rPr lang="en-US" b="1" dirty="0" smtClean="0">
                <a:solidFill>
                  <a:schemeClr val="accent2"/>
                </a:solidFill>
                <a:latin typeface="Courier New" pitchFamily="49" charset="0"/>
                <a:cs typeface="Courier New" pitchFamily="49" charset="0"/>
              </a:rPr>
              <a:t>&gt;</a:t>
            </a:r>
            <a:r>
              <a:rPr lang="en-US" dirty="0" smtClean="0">
                <a:solidFill>
                  <a:schemeClr val="accent2"/>
                </a:solidFill>
              </a:rPr>
              <a:t> </a:t>
            </a:r>
            <a:r>
              <a:rPr lang="en-US" dirty="0" smtClean="0"/>
              <a:t>: </a:t>
            </a:r>
            <a:r>
              <a:rPr lang="sk-SK" dirty="0" smtClean="0"/>
              <a:t>indikuje používateľský režim (privilegovaný používa znak </a:t>
            </a:r>
            <a:r>
              <a:rPr lang="en-US" dirty="0" smtClean="0"/>
              <a:t>#</a:t>
            </a:r>
            <a:r>
              <a:rPr lang="sk-SK" dirty="0" smtClean="0"/>
              <a:t>)</a:t>
            </a:r>
          </a:p>
          <a:p>
            <a:pPr lvl="1"/>
            <a:r>
              <a:rPr lang="sk-SK" b="1" dirty="0" smtClean="0">
                <a:solidFill>
                  <a:schemeClr val="accent2"/>
                </a:solidFill>
                <a:latin typeface="Courier New" pitchFamily="49" charset="0"/>
                <a:cs typeface="Courier New" pitchFamily="49" charset="0"/>
              </a:rPr>
              <a:t>ping</a:t>
            </a:r>
            <a:r>
              <a:rPr lang="sk-SK" dirty="0" smtClean="0"/>
              <a:t>, </a:t>
            </a:r>
            <a:r>
              <a:rPr lang="sk-SK" b="1" dirty="0" smtClean="0">
                <a:solidFill>
                  <a:schemeClr val="accent2"/>
                </a:solidFill>
                <a:latin typeface="Courier New" pitchFamily="49" charset="0"/>
                <a:cs typeface="Courier New" pitchFamily="49" charset="0"/>
              </a:rPr>
              <a:t>show</a:t>
            </a:r>
            <a:r>
              <a:rPr lang="sk-SK" dirty="0" smtClean="0">
                <a:solidFill>
                  <a:schemeClr val="accent2"/>
                </a:solidFill>
              </a:rPr>
              <a:t> </a:t>
            </a:r>
            <a:r>
              <a:rPr lang="sk-SK" dirty="0" smtClean="0"/>
              <a:t>: príkaz</a:t>
            </a:r>
          </a:p>
          <a:p>
            <a:pPr lvl="1"/>
            <a:r>
              <a:rPr lang="sk-SK" dirty="0" smtClean="0"/>
              <a:t>Ďalší text : kľúčové slová alebo argumenty príkazu oddelené medzerou</a:t>
            </a:r>
            <a:endParaRPr lang="en-US" dirty="0"/>
          </a:p>
        </p:txBody>
      </p:sp>
      <p:pic>
        <p:nvPicPr>
          <p:cNvPr id="131789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35222" b="17456"/>
          <a:stretch/>
        </p:blipFill>
        <p:spPr bwMode="auto">
          <a:xfrm>
            <a:off x="1173957" y="2039787"/>
            <a:ext cx="6796087" cy="1965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3463693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sk-SK" smtClean="0"/>
              <a:t>Nápoveda CLI</a:t>
            </a:r>
          </a:p>
        </p:txBody>
      </p:sp>
      <p:sp>
        <p:nvSpPr>
          <p:cNvPr id="34819" name="Rectangle 3"/>
          <p:cNvSpPr>
            <a:spLocks noGrp="1" noChangeArrowheads="1"/>
          </p:cNvSpPr>
          <p:nvPr>
            <p:ph idx="1"/>
          </p:nvPr>
        </p:nvSpPr>
        <p:spPr/>
        <p:txBody>
          <a:bodyPr>
            <a:normAutofit/>
          </a:bodyPr>
          <a:lstStyle/>
          <a:p>
            <a:r>
              <a:rPr lang="sk-SK" sz="2000" dirty="0" smtClean="0"/>
              <a:t>CLI obsahuje veľké množstvo príkazov</a:t>
            </a:r>
          </a:p>
          <a:p>
            <a:r>
              <a:rPr lang="sk-SK" sz="2000" dirty="0" smtClean="0"/>
              <a:t>Zoznam príkazov, ktoré sú v momentálnom stave prípustné, je možné zobraziť zadaním znaku </a:t>
            </a:r>
            <a:r>
              <a:rPr lang="sk-SK" sz="2000" b="1" dirty="0" smtClean="0">
                <a:solidFill>
                  <a:schemeClr val="accent2"/>
                </a:solidFill>
                <a:latin typeface="Courier New" pitchFamily="49" charset="0"/>
                <a:cs typeface="Courier New" pitchFamily="49" charset="0"/>
              </a:rPr>
              <a:t>?</a:t>
            </a:r>
          </a:p>
          <a:p>
            <a:endParaRPr lang="sk-SK" sz="2000" b="1" dirty="0">
              <a:solidFill>
                <a:schemeClr val="accent2"/>
              </a:solidFill>
              <a:latin typeface="Courier New" pitchFamily="49" charset="0"/>
              <a:cs typeface="Courier New" pitchFamily="49" charset="0"/>
            </a:endParaRPr>
          </a:p>
          <a:p>
            <a:endParaRPr lang="sk-SK" sz="2000" b="1" dirty="0">
              <a:solidFill>
                <a:schemeClr val="accent2"/>
              </a:solidFill>
              <a:latin typeface="Courier New" pitchFamily="49" charset="0"/>
              <a:cs typeface="Courier New" pitchFamily="49" charset="0"/>
            </a:endParaRPr>
          </a:p>
          <a:p>
            <a:endParaRPr lang="sk-SK" sz="2000" b="1" dirty="0" smtClean="0">
              <a:solidFill>
                <a:schemeClr val="accent2"/>
              </a:solidFill>
              <a:latin typeface="Courier New" pitchFamily="49" charset="0"/>
              <a:cs typeface="Courier New" pitchFamily="49" charset="0"/>
            </a:endParaRPr>
          </a:p>
          <a:p>
            <a:endParaRPr lang="sk-SK" sz="2000" b="1" dirty="0">
              <a:solidFill>
                <a:schemeClr val="accent2"/>
              </a:solidFill>
              <a:latin typeface="Courier New" pitchFamily="49" charset="0"/>
              <a:cs typeface="Courier New" pitchFamily="49" charset="0"/>
            </a:endParaRPr>
          </a:p>
          <a:p>
            <a:r>
              <a:rPr lang="sk-SK" sz="2000" dirty="0"/>
              <a:t>Príkazy môžu byť viacslovné</a:t>
            </a:r>
            <a:r>
              <a:rPr lang="en-US" sz="2000" dirty="0"/>
              <a:t> (</a:t>
            </a:r>
            <a:r>
              <a:rPr lang="sk-SK" sz="2000" dirty="0"/>
              <a:t>viac</a:t>
            </a:r>
            <a:r>
              <a:rPr lang="en-US" sz="2000" dirty="0"/>
              <a:t>argument</a:t>
            </a:r>
            <a:r>
              <a:rPr lang="sk-SK" sz="2000" dirty="0"/>
              <a:t>ové)</a:t>
            </a:r>
          </a:p>
          <a:p>
            <a:r>
              <a:rPr lang="sk-SK" sz="2000" dirty="0"/>
              <a:t>Znak </a:t>
            </a:r>
            <a:r>
              <a:rPr lang="sk-SK" sz="2000" b="1" dirty="0">
                <a:solidFill>
                  <a:schemeClr val="accent2"/>
                </a:solidFill>
                <a:latin typeface="Courier New" pitchFamily="49" charset="0"/>
                <a:cs typeface="Courier New" pitchFamily="49" charset="0"/>
              </a:rPr>
              <a:t>?</a:t>
            </a:r>
            <a:r>
              <a:rPr lang="sk-SK" sz="2000" dirty="0">
                <a:solidFill>
                  <a:schemeClr val="accent2"/>
                </a:solidFill>
              </a:rPr>
              <a:t> </a:t>
            </a:r>
            <a:r>
              <a:rPr lang="sk-SK" sz="2000" dirty="0"/>
              <a:t>zadaný za príkazom zobrazí zoznam slov, ktorými môže príkaz pokračovať na mieste znaku </a:t>
            </a:r>
            <a:r>
              <a:rPr lang="sk-SK" sz="2000" b="1" dirty="0" smtClean="0">
                <a:solidFill>
                  <a:schemeClr val="accent2"/>
                </a:solidFill>
                <a:latin typeface="Courier New" pitchFamily="49" charset="0"/>
                <a:cs typeface="Courier New" pitchFamily="49" charset="0"/>
              </a:rPr>
              <a:t>?</a:t>
            </a:r>
            <a:endParaRPr lang="sk-SK" sz="2000" b="1" dirty="0">
              <a:solidFill>
                <a:schemeClr val="accent2"/>
              </a:solidFill>
              <a:latin typeface="Courier New" pitchFamily="49" charset="0"/>
              <a:cs typeface="Courier New" pitchFamily="49" charset="0"/>
            </a:endParaRPr>
          </a:p>
        </p:txBody>
      </p:sp>
      <p:sp>
        <p:nvSpPr>
          <p:cNvPr id="34820" name="Text Box 4"/>
          <p:cNvSpPr txBox="1">
            <a:spLocks noChangeArrowheads="1"/>
          </p:cNvSpPr>
          <p:nvPr/>
        </p:nvSpPr>
        <p:spPr bwMode="auto">
          <a:xfrm>
            <a:off x="539750" y="2276872"/>
            <a:ext cx="8064500" cy="15696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en-US" sz="1800" b="1" dirty="0">
                <a:latin typeface="Courier New" pitchFamily="49" charset="0"/>
              </a:rPr>
              <a:t>Router</a:t>
            </a:r>
            <a:r>
              <a:rPr lang="en-US" sz="1800" b="1" dirty="0" smtClean="0">
                <a:latin typeface="Courier New" pitchFamily="49" charset="0"/>
              </a:rPr>
              <a:t>#</a:t>
            </a:r>
            <a:r>
              <a:rPr lang="en-US" sz="2400" b="1" dirty="0" smtClean="0">
                <a:solidFill>
                  <a:schemeClr val="accent2"/>
                </a:solidFill>
                <a:latin typeface="Courier New" pitchFamily="49" charset="0"/>
              </a:rPr>
              <a:t>?</a:t>
            </a:r>
            <a:endParaRPr lang="en-US" sz="1800" b="1" dirty="0">
              <a:solidFill>
                <a:schemeClr val="accent2"/>
              </a:solidFill>
              <a:latin typeface="Courier New" pitchFamily="49" charset="0"/>
            </a:endParaRPr>
          </a:p>
          <a:p>
            <a:pPr algn="l" eaLnBrk="1" hangingPunct="1">
              <a:lnSpc>
                <a:spcPct val="100000"/>
              </a:lnSpc>
            </a:pPr>
            <a:r>
              <a:rPr lang="en-US" sz="1800" b="1" dirty="0">
                <a:latin typeface="Courier New" pitchFamily="49" charset="0"/>
              </a:rPr>
              <a:t>Exec commands: </a:t>
            </a:r>
          </a:p>
          <a:p>
            <a:pPr algn="l" eaLnBrk="1" hangingPunct="1">
              <a:lnSpc>
                <a:spcPct val="100000"/>
              </a:lnSpc>
            </a:pPr>
            <a:r>
              <a:rPr lang="en-US" sz="1800" b="1" dirty="0">
                <a:latin typeface="Courier New" pitchFamily="49" charset="0"/>
              </a:rPr>
              <a:t>  access-enable    Create a temporary Access-List entry </a:t>
            </a:r>
          </a:p>
          <a:p>
            <a:pPr algn="l" eaLnBrk="1" hangingPunct="1">
              <a:lnSpc>
                <a:spcPct val="100000"/>
              </a:lnSpc>
            </a:pPr>
            <a:r>
              <a:rPr lang="en-US" sz="1800" b="1" dirty="0">
                <a:latin typeface="Courier New" pitchFamily="49" charset="0"/>
              </a:rPr>
              <a:t>  access-profile   Apply user-profile to interface </a:t>
            </a:r>
          </a:p>
          <a:p>
            <a:pPr algn="l" eaLnBrk="1" hangingPunct="1">
              <a:lnSpc>
                <a:spcPct val="100000"/>
              </a:lnSpc>
            </a:pPr>
            <a:r>
              <a:rPr lang="en-US" sz="1800" b="1" dirty="0">
                <a:latin typeface="Courier New" pitchFamily="49" charset="0"/>
              </a:rPr>
              <a:t>  access-template  Create a temporary Access-List entry </a:t>
            </a:r>
          </a:p>
        </p:txBody>
      </p:sp>
      <p:sp>
        <p:nvSpPr>
          <p:cNvPr id="7" name="Text Box 4"/>
          <p:cNvSpPr txBox="1">
            <a:spLocks noChangeArrowheads="1"/>
          </p:cNvSpPr>
          <p:nvPr/>
        </p:nvSpPr>
        <p:spPr bwMode="auto">
          <a:xfrm>
            <a:off x="539750" y="5243716"/>
            <a:ext cx="8064500" cy="156966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sk-SK" sz="1800" b="1" dirty="0">
                <a:latin typeface="Courier New" pitchFamily="49" charset="0"/>
              </a:rPr>
              <a:t>Router</a:t>
            </a:r>
            <a:r>
              <a:rPr lang="en-US" sz="1800" b="1" dirty="0">
                <a:latin typeface="Courier New" pitchFamily="49" charset="0"/>
              </a:rPr>
              <a:t>#</a:t>
            </a:r>
            <a:r>
              <a:rPr lang="en-US" sz="1800" b="1" dirty="0">
                <a:solidFill>
                  <a:schemeClr val="accent2"/>
                </a:solidFill>
                <a:latin typeface="Courier New" pitchFamily="49" charset="0"/>
              </a:rPr>
              <a:t>configure </a:t>
            </a:r>
            <a:r>
              <a:rPr lang="en-US" sz="2400" b="1" dirty="0">
                <a:solidFill>
                  <a:schemeClr val="accent2"/>
                </a:solidFill>
                <a:latin typeface="Courier New" pitchFamily="49" charset="0"/>
              </a:rPr>
              <a:t>?</a:t>
            </a:r>
            <a:endParaRPr lang="en-US" sz="1800" b="1" dirty="0">
              <a:solidFill>
                <a:schemeClr val="accent2"/>
              </a:solidFill>
              <a:latin typeface="Courier New" pitchFamily="49" charset="0"/>
            </a:endParaRPr>
          </a:p>
          <a:p>
            <a:pPr algn="l" eaLnBrk="1" hangingPunct="1">
              <a:lnSpc>
                <a:spcPct val="100000"/>
              </a:lnSpc>
            </a:pPr>
            <a:r>
              <a:rPr lang="en-US" sz="1800" b="1" dirty="0">
                <a:latin typeface="Courier New" pitchFamily="49" charset="0"/>
              </a:rPr>
              <a:t>  memory             Configure from NV memory</a:t>
            </a:r>
          </a:p>
          <a:p>
            <a:pPr algn="l" eaLnBrk="1" hangingPunct="1">
              <a:lnSpc>
                <a:spcPct val="100000"/>
              </a:lnSpc>
            </a:pPr>
            <a:r>
              <a:rPr lang="en-US" sz="1800" b="1" dirty="0">
                <a:latin typeface="Courier New" pitchFamily="49" charset="0"/>
              </a:rPr>
              <a:t>  network            Configure from a TFTP network host</a:t>
            </a:r>
          </a:p>
          <a:p>
            <a:pPr algn="l" eaLnBrk="1" hangingPunct="1">
              <a:lnSpc>
                <a:spcPct val="100000"/>
              </a:lnSpc>
            </a:pPr>
            <a:r>
              <a:rPr lang="en-US" sz="1800" b="1" dirty="0">
                <a:latin typeface="Courier New" pitchFamily="49" charset="0"/>
              </a:rPr>
              <a:t>  terminal           Configure from the terminal</a:t>
            </a:r>
          </a:p>
          <a:p>
            <a:pPr algn="l" eaLnBrk="1" hangingPunct="1">
              <a:lnSpc>
                <a:spcPct val="100000"/>
              </a:lnSpc>
            </a:pPr>
            <a:r>
              <a:rPr lang="en-US" sz="1800" b="1" dirty="0">
                <a:latin typeface="Courier New" pitchFamily="49" charset="0"/>
              </a:rPr>
              <a:t>  &lt;</a:t>
            </a:r>
            <a:r>
              <a:rPr lang="en-US" sz="1800" b="1" dirty="0" err="1">
                <a:latin typeface="Courier New" pitchFamily="49" charset="0"/>
              </a:rPr>
              <a:t>cr</a:t>
            </a:r>
            <a:r>
              <a:rPr lang="en-US" sz="1800" b="1" dirty="0" smtClean="0">
                <a:latin typeface="Courier New" pitchFamily="49" charset="0"/>
              </a:rPr>
              <a:t>&gt;</a:t>
            </a:r>
            <a:endParaRPr lang="en-US" sz="1800" b="1" dirty="0">
              <a:latin typeface="Courier New" pitchFamily="49" charset="0"/>
            </a:endParaRPr>
          </a:p>
        </p:txBody>
      </p:sp>
    </p:spTree>
    <p:extLst>
      <p:ext uri="{BB962C8B-B14F-4D97-AF65-F5344CB8AC3E}">
        <p14:creationId xmlns:p14="http://schemas.microsoft.com/office/powerpoint/2010/main" val="9591241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sk-SK" dirty="0" smtClean="0"/>
              <a:t>Automatické dopĺňanie príkazov</a:t>
            </a:r>
          </a:p>
        </p:txBody>
      </p:sp>
      <p:sp>
        <p:nvSpPr>
          <p:cNvPr id="36867" name="Rectangle 3"/>
          <p:cNvSpPr>
            <a:spLocks noGrp="1" noChangeArrowheads="1"/>
          </p:cNvSpPr>
          <p:nvPr>
            <p:ph idx="1"/>
          </p:nvPr>
        </p:nvSpPr>
        <p:spPr/>
        <p:txBody>
          <a:bodyPr>
            <a:normAutofit/>
          </a:bodyPr>
          <a:lstStyle/>
          <a:p>
            <a:r>
              <a:rPr lang="sk-SK" sz="2000" dirty="0" smtClean="0"/>
              <a:t>Príkazy nie je potrebné písať celými slovami</a:t>
            </a:r>
          </a:p>
          <a:p>
            <a:pPr lvl="1"/>
            <a:r>
              <a:rPr lang="sk-SK" sz="1800" dirty="0" smtClean="0"/>
              <a:t>Stačí napísať začiatočné písmená, ktorými slovo začína, a stlačiť </a:t>
            </a:r>
            <a:r>
              <a:rPr lang="en-US" sz="1800" dirty="0" smtClean="0"/>
              <a:t>&lt;TAB&gt;</a:t>
            </a:r>
            <a:br>
              <a:rPr lang="en-US" sz="1800" dirty="0" smtClean="0"/>
            </a:br>
            <a:r>
              <a:rPr lang="en-US" sz="1800" dirty="0" smtClean="0"/>
              <a:t/>
            </a:r>
            <a:br>
              <a:rPr lang="en-US" sz="1800" dirty="0" smtClean="0"/>
            </a:br>
            <a:endParaRPr lang="en-US" sz="1800" dirty="0" smtClean="0"/>
          </a:p>
          <a:p>
            <a:pPr lvl="1"/>
            <a:endParaRPr lang="en-US" sz="1800" dirty="0" smtClean="0"/>
          </a:p>
          <a:p>
            <a:pPr lvl="1"/>
            <a:r>
              <a:rPr lang="sk-SK" sz="1800" dirty="0" smtClean="0"/>
              <a:t>Môže sa stať, že zadanými písmenami začína niekoľko príkazov – v takom prípade </a:t>
            </a:r>
            <a:r>
              <a:rPr lang="en-US" sz="1800" dirty="0" smtClean="0"/>
              <a:t>&lt;TAB&gt; </a:t>
            </a:r>
            <a:r>
              <a:rPr lang="sk-SK" sz="1800" dirty="0" smtClean="0"/>
              <a:t>nevie slovo doplniť</a:t>
            </a:r>
          </a:p>
          <a:p>
            <a:pPr lvl="1"/>
            <a:endParaRPr lang="sk-SK" sz="1800" dirty="0" smtClean="0"/>
          </a:p>
          <a:p>
            <a:pPr lvl="1"/>
            <a:endParaRPr lang="sk-SK" sz="1800" dirty="0" smtClean="0"/>
          </a:p>
          <a:p>
            <a:r>
              <a:rPr lang="sk-SK" sz="2000" dirty="0" smtClean="0"/>
              <a:t>V takom prípade je opäť užitočné použiť znak </a:t>
            </a:r>
            <a:r>
              <a:rPr lang="sk-SK" sz="2000" b="1" dirty="0" smtClean="0">
                <a:solidFill>
                  <a:schemeClr val="accent2"/>
                </a:solidFill>
                <a:latin typeface="Courier New" pitchFamily="49" charset="0"/>
                <a:cs typeface="Courier New" pitchFamily="49" charset="0"/>
              </a:rPr>
              <a:t>?</a:t>
            </a:r>
          </a:p>
          <a:p>
            <a:r>
              <a:rPr lang="sk-SK" sz="2000" dirty="0" smtClean="0"/>
              <a:t>Ak sa znak </a:t>
            </a:r>
            <a:r>
              <a:rPr lang="sk-SK" sz="2000" b="1" dirty="0" smtClean="0">
                <a:solidFill>
                  <a:schemeClr val="accent2"/>
                </a:solidFill>
                <a:latin typeface="Courier New" pitchFamily="49" charset="0"/>
                <a:cs typeface="Courier New" pitchFamily="49" charset="0"/>
              </a:rPr>
              <a:t>?</a:t>
            </a:r>
            <a:r>
              <a:rPr lang="sk-SK" sz="2000" dirty="0" smtClean="0"/>
              <a:t> napíše priamo bez medzery za slovo alebo jeho začiatok...</a:t>
            </a:r>
          </a:p>
          <a:p>
            <a:pPr lvl="2"/>
            <a:r>
              <a:rPr lang="sk-SK" sz="1800" dirty="0" smtClean="0"/>
              <a:t>Zobrazí zoznam všetkých príkazov, ktoré začínajú danými písmenami</a:t>
            </a:r>
            <a:endParaRPr lang="sk-SK" sz="1800" dirty="0"/>
          </a:p>
        </p:txBody>
      </p:sp>
      <p:sp>
        <p:nvSpPr>
          <p:cNvPr id="36868" name="Text Box 4"/>
          <p:cNvSpPr txBox="1">
            <a:spLocks noChangeArrowheads="1"/>
          </p:cNvSpPr>
          <p:nvPr/>
        </p:nvSpPr>
        <p:spPr bwMode="auto">
          <a:xfrm>
            <a:off x="539750" y="1988840"/>
            <a:ext cx="8064500" cy="666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sk-SK" sz="1800" b="1">
                <a:latin typeface="Courier New" pitchFamily="49" charset="0"/>
              </a:rPr>
              <a:t>Router#</a:t>
            </a:r>
            <a:r>
              <a:rPr lang="sk-SK" sz="1800" b="1">
                <a:solidFill>
                  <a:schemeClr val="accent2"/>
                </a:solidFill>
                <a:latin typeface="Courier New" pitchFamily="49" charset="0"/>
              </a:rPr>
              <a:t>conf</a:t>
            </a:r>
            <a:r>
              <a:rPr lang="en-US" sz="1800" b="1">
                <a:solidFill>
                  <a:schemeClr val="accent2"/>
                </a:solidFill>
                <a:latin typeface="Courier New" pitchFamily="49" charset="0"/>
              </a:rPr>
              <a:t>&lt;TAB&gt;</a:t>
            </a:r>
            <a:endParaRPr lang="sk-SK" sz="1800" b="1">
              <a:solidFill>
                <a:schemeClr val="accent2"/>
              </a:solidFill>
              <a:latin typeface="Courier New" pitchFamily="49" charset="0"/>
            </a:endParaRPr>
          </a:p>
          <a:p>
            <a:pPr algn="l" eaLnBrk="1" hangingPunct="1">
              <a:lnSpc>
                <a:spcPct val="100000"/>
              </a:lnSpc>
            </a:pPr>
            <a:r>
              <a:rPr lang="sk-SK" sz="1800" b="1">
                <a:latin typeface="Courier New" pitchFamily="49" charset="0"/>
              </a:rPr>
              <a:t>Router#configure</a:t>
            </a:r>
            <a:r>
              <a:rPr lang="sk-SK" sz="1800">
                <a:latin typeface="Courier New" pitchFamily="49" charset="0"/>
              </a:rPr>
              <a:t> </a:t>
            </a:r>
          </a:p>
        </p:txBody>
      </p:sp>
      <p:sp>
        <p:nvSpPr>
          <p:cNvPr id="36869" name="Text Box 5"/>
          <p:cNvSpPr txBox="1">
            <a:spLocks noChangeArrowheads="1"/>
          </p:cNvSpPr>
          <p:nvPr/>
        </p:nvSpPr>
        <p:spPr bwMode="auto">
          <a:xfrm>
            <a:off x="539750" y="3482330"/>
            <a:ext cx="8064500" cy="666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sk-SK" sz="1800" b="1">
                <a:latin typeface="Courier New" pitchFamily="49" charset="0"/>
              </a:rPr>
              <a:t>Router#</a:t>
            </a:r>
            <a:r>
              <a:rPr lang="sk-SK" sz="1800" b="1">
                <a:solidFill>
                  <a:schemeClr val="accent2"/>
                </a:solidFill>
                <a:latin typeface="Courier New" pitchFamily="49" charset="0"/>
              </a:rPr>
              <a:t>con</a:t>
            </a:r>
            <a:r>
              <a:rPr lang="en-US" sz="1800" b="1">
                <a:solidFill>
                  <a:schemeClr val="accent2"/>
                </a:solidFill>
                <a:latin typeface="Courier New" pitchFamily="49" charset="0"/>
              </a:rPr>
              <a:t>&lt;TAB&gt;</a:t>
            </a:r>
            <a:endParaRPr lang="sk-SK" sz="1800" b="1">
              <a:solidFill>
                <a:schemeClr val="accent2"/>
              </a:solidFill>
              <a:latin typeface="Courier New" pitchFamily="49" charset="0"/>
            </a:endParaRPr>
          </a:p>
          <a:p>
            <a:pPr algn="l" eaLnBrk="1" hangingPunct="1">
              <a:lnSpc>
                <a:spcPct val="100000"/>
              </a:lnSpc>
            </a:pPr>
            <a:r>
              <a:rPr lang="sk-SK" sz="1800" b="1">
                <a:latin typeface="Courier New" pitchFamily="49" charset="0"/>
              </a:rPr>
              <a:t>Router#con</a:t>
            </a:r>
            <a:endParaRPr lang="sk-SK" sz="1800">
              <a:latin typeface="Courier New" pitchFamily="49" charset="0"/>
            </a:endParaRPr>
          </a:p>
        </p:txBody>
      </p:sp>
      <p:sp>
        <p:nvSpPr>
          <p:cNvPr id="8" name="Text Box 4"/>
          <p:cNvSpPr txBox="1">
            <a:spLocks noChangeArrowheads="1"/>
          </p:cNvSpPr>
          <p:nvPr/>
        </p:nvSpPr>
        <p:spPr bwMode="auto">
          <a:xfrm>
            <a:off x="539750" y="5445224"/>
            <a:ext cx="8064500" cy="1216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sk-SK" sz="1800" b="1">
                <a:latin typeface="Courier New" pitchFamily="49" charset="0"/>
              </a:rPr>
              <a:t>Router#</a:t>
            </a:r>
            <a:r>
              <a:rPr lang="sk-SK" sz="1800" b="1">
                <a:solidFill>
                  <a:schemeClr val="accent2"/>
                </a:solidFill>
                <a:latin typeface="Courier New" pitchFamily="49" charset="0"/>
              </a:rPr>
              <a:t>con?</a:t>
            </a:r>
          </a:p>
          <a:p>
            <a:pPr algn="l" eaLnBrk="1" hangingPunct="1">
              <a:lnSpc>
                <a:spcPct val="100000"/>
              </a:lnSpc>
            </a:pPr>
            <a:r>
              <a:rPr lang="sk-SK" sz="1800" b="1">
                <a:latin typeface="Courier New" pitchFamily="49" charset="0"/>
              </a:rPr>
              <a:t>configure  connect  </a:t>
            </a:r>
          </a:p>
          <a:p>
            <a:pPr algn="l" eaLnBrk="1" hangingPunct="1">
              <a:lnSpc>
                <a:spcPct val="100000"/>
              </a:lnSpc>
            </a:pPr>
            <a:endParaRPr lang="sk-SK" sz="1800" b="1">
              <a:latin typeface="Courier New" pitchFamily="49" charset="0"/>
            </a:endParaRPr>
          </a:p>
          <a:p>
            <a:pPr algn="l" eaLnBrk="1" hangingPunct="1">
              <a:lnSpc>
                <a:spcPct val="100000"/>
              </a:lnSpc>
            </a:pPr>
            <a:r>
              <a:rPr lang="sk-SK" sz="1800" b="1">
                <a:latin typeface="Courier New" pitchFamily="49" charset="0"/>
              </a:rPr>
              <a:t>Router#</a:t>
            </a:r>
            <a:r>
              <a:rPr lang="sk-SK" sz="1800">
                <a:latin typeface="Courier New" pitchFamily="49" charset="0"/>
              </a:rPr>
              <a:t>   </a:t>
            </a:r>
          </a:p>
        </p:txBody>
      </p:sp>
    </p:spTree>
    <p:extLst>
      <p:ext uri="{BB962C8B-B14F-4D97-AF65-F5344CB8AC3E}">
        <p14:creationId xmlns:p14="http://schemas.microsoft.com/office/powerpoint/2010/main" val="1456381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7302"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1" y="3342927"/>
            <a:ext cx="6012160" cy="3515073"/>
          </a:xfrm>
          <a:prstGeom prst="rect">
            <a:avLst/>
          </a:prstGeom>
          <a:noFill/>
          <a:extLst>
            <a:ext uri="{909E8E84-426E-40DD-AFC4-6F175D3DCCD1}">
              <a14:hiddenFill xmlns:a14="http://schemas.microsoft.com/office/drawing/2010/main">
                <a:solidFill>
                  <a:srgbClr val="FFFFFF"/>
                </a:solidFill>
              </a14:hiddenFill>
            </a:ext>
          </a:extLst>
        </p:spPr>
      </p:pic>
      <p:sp>
        <p:nvSpPr>
          <p:cNvPr id="1207298" name="Rectangle 2"/>
          <p:cNvSpPr>
            <a:spLocks noGrp="1" noChangeArrowheads="1"/>
          </p:cNvSpPr>
          <p:nvPr>
            <p:ph type="title"/>
          </p:nvPr>
        </p:nvSpPr>
        <p:spPr/>
        <p:txBody>
          <a:bodyPr/>
          <a:lstStyle/>
          <a:p>
            <a:r>
              <a:rPr lang="sk-SK" dirty="0" smtClean="0"/>
              <a:t>Činnosť smerovača</a:t>
            </a:r>
            <a:endParaRPr lang="en-US" dirty="0"/>
          </a:p>
        </p:txBody>
      </p:sp>
      <p:sp>
        <p:nvSpPr>
          <p:cNvPr id="1207299" name="Rectangle 3"/>
          <p:cNvSpPr>
            <a:spLocks noGrp="1" noChangeArrowheads="1"/>
          </p:cNvSpPr>
          <p:nvPr>
            <p:ph idx="1"/>
          </p:nvPr>
        </p:nvSpPr>
        <p:spPr/>
        <p:txBody>
          <a:bodyPr>
            <a:normAutofit fontScale="92500" lnSpcReduction="10000"/>
          </a:bodyPr>
          <a:lstStyle/>
          <a:p>
            <a:r>
              <a:rPr lang="sk-SK" sz="2000" dirty="0" smtClean="0"/>
              <a:t>Smerovač je zariadením prvých troch vrstiev OSI</a:t>
            </a:r>
          </a:p>
          <a:p>
            <a:r>
              <a:rPr lang="sk-SK" sz="2000" dirty="0" smtClean="0"/>
              <a:t>Každý smerovač opakuje tú istú činnosť</a:t>
            </a:r>
          </a:p>
          <a:p>
            <a:pPr lvl="1"/>
            <a:r>
              <a:rPr lang="sk-SK" sz="1800" dirty="0" smtClean="0"/>
              <a:t>Prijíma na rozhraní postupnosť elektrických alebo optických signálov</a:t>
            </a:r>
          </a:p>
          <a:p>
            <a:pPr lvl="1"/>
            <a:r>
              <a:rPr lang="sk-SK" sz="1800" dirty="0" smtClean="0"/>
              <a:t>Zo signálov rekonštruuje rámce</a:t>
            </a:r>
          </a:p>
          <a:p>
            <a:pPr lvl="1"/>
            <a:r>
              <a:rPr lang="sk-SK" sz="1800" dirty="0" smtClean="0"/>
              <a:t>Ak rámec podľa adresovania patrí rozhraniu smerovača, začne ho spracovávať</a:t>
            </a:r>
          </a:p>
          <a:p>
            <a:pPr lvl="1"/>
            <a:r>
              <a:rPr lang="sk-SK" sz="1800" dirty="0" smtClean="0"/>
              <a:t>Z rámca vyberie paket a načíta cieľovú IP adresu</a:t>
            </a:r>
          </a:p>
          <a:p>
            <a:pPr lvl="1"/>
            <a:r>
              <a:rPr lang="sk-SK" sz="1800" dirty="0" smtClean="0"/>
              <a:t>Prehľadá smerovaciu</a:t>
            </a:r>
            <a:br>
              <a:rPr lang="sk-SK" sz="1800" dirty="0" smtClean="0"/>
            </a:br>
            <a:r>
              <a:rPr lang="sk-SK" sz="1800" dirty="0" smtClean="0"/>
              <a:t>tabuľku, nájde</a:t>
            </a:r>
            <a:br>
              <a:rPr lang="sk-SK" sz="1800" dirty="0" smtClean="0"/>
            </a:br>
            <a:r>
              <a:rPr lang="sk-SK" sz="1800" dirty="0" smtClean="0"/>
              <a:t>cieľovú sieť (binárne</a:t>
            </a:r>
            <a:br>
              <a:rPr lang="sk-SK" sz="1800" dirty="0" smtClean="0"/>
            </a:br>
            <a:r>
              <a:rPr lang="sk-SK" sz="1800" dirty="0" smtClean="0"/>
              <a:t>AND medzi cieľovou</a:t>
            </a:r>
            <a:br>
              <a:rPr lang="sk-SK" sz="1800" dirty="0" smtClean="0"/>
            </a:br>
            <a:r>
              <a:rPr lang="sk-SK" sz="1800" dirty="0" smtClean="0"/>
              <a:t>IP a maskou v riadku</a:t>
            </a:r>
            <a:br>
              <a:rPr lang="sk-SK" sz="1800" dirty="0" smtClean="0"/>
            </a:br>
            <a:r>
              <a:rPr lang="sk-SK" sz="1800" dirty="0" smtClean="0"/>
              <a:t>tabuľky, porovnanie</a:t>
            </a:r>
            <a:br>
              <a:rPr lang="sk-SK" sz="1800" dirty="0" smtClean="0"/>
            </a:br>
            <a:r>
              <a:rPr lang="sk-SK" sz="1800" dirty="0" smtClean="0"/>
              <a:t>výsledku s adresou</a:t>
            </a:r>
            <a:br>
              <a:rPr lang="sk-SK" sz="1800" dirty="0" smtClean="0"/>
            </a:br>
            <a:r>
              <a:rPr lang="sk-SK" sz="1800" dirty="0" smtClean="0"/>
              <a:t>siete v tomto riadku)</a:t>
            </a:r>
            <a:br>
              <a:rPr lang="sk-SK" sz="1800" dirty="0" smtClean="0"/>
            </a:br>
            <a:r>
              <a:rPr lang="sk-SK" sz="1800" dirty="0" smtClean="0"/>
              <a:t>a ďalšieho suseda</a:t>
            </a:r>
          </a:p>
          <a:p>
            <a:pPr lvl="1"/>
            <a:r>
              <a:rPr lang="sk-SK" sz="1800" dirty="0" smtClean="0"/>
              <a:t>Paket vloží rámca,</a:t>
            </a:r>
            <a:br>
              <a:rPr lang="sk-SK" sz="1800" dirty="0" smtClean="0"/>
            </a:br>
            <a:r>
              <a:rPr lang="sk-SK" sz="1800" dirty="0" smtClean="0"/>
              <a:t>adresuje nájdenému</a:t>
            </a:r>
            <a:br>
              <a:rPr lang="sk-SK" sz="1800" dirty="0" smtClean="0"/>
            </a:br>
            <a:r>
              <a:rPr lang="sk-SK" sz="1800" dirty="0" smtClean="0"/>
              <a:t>susedovi a odošle</a:t>
            </a:r>
            <a:br>
              <a:rPr lang="sk-SK" sz="1800" dirty="0" smtClean="0"/>
            </a:br>
            <a:r>
              <a:rPr lang="sk-SK" sz="1800" dirty="0" smtClean="0"/>
              <a:t>rozhraním k nemu</a:t>
            </a:r>
          </a:p>
        </p:txBody>
      </p:sp>
    </p:spTree>
    <p:extLst>
      <p:ext uri="{BB962C8B-B14F-4D97-AF65-F5344CB8AC3E}">
        <p14:creationId xmlns:p14="http://schemas.microsoft.com/office/powerpoint/2010/main" val="1932180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Automatické dopĺňanie príkazov</a:t>
            </a:r>
          </a:p>
        </p:txBody>
      </p:sp>
      <p:sp>
        <p:nvSpPr>
          <p:cNvPr id="3" name="Content Placeholder 2"/>
          <p:cNvSpPr>
            <a:spLocks noGrp="1"/>
          </p:cNvSpPr>
          <p:nvPr>
            <p:ph idx="1"/>
          </p:nvPr>
        </p:nvSpPr>
        <p:spPr/>
        <p:txBody>
          <a:bodyPr>
            <a:normAutofit/>
          </a:bodyPr>
          <a:lstStyle/>
          <a:p>
            <a:r>
              <a:rPr lang="sk-SK" sz="2000" dirty="0" smtClean="0"/>
              <a:t>IOS CLI dokonca ide tak ďaleko, že príkazy nie je ani potrebné písať a dopĺňať na úplné slová</a:t>
            </a:r>
          </a:p>
          <a:p>
            <a:pPr lvl="1"/>
            <a:r>
              <a:rPr lang="sk-SK" sz="1800" dirty="0" smtClean="0"/>
              <a:t>Ak IOS vie na stlačenie klávesu </a:t>
            </a:r>
            <a:r>
              <a:rPr lang="en-US" sz="1800" dirty="0" smtClean="0"/>
              <a:t>&lt;TAB&gt;</a:t>
            </a:r>
            <a:r>
              <a:rPr lang="sk-SK" sz="1800" dirty="0" smtClean="0"/>
              <a:t> príkaz doplniť na úplný tvar, potom už vlastne vie, o aký príkaz ide aj bez doplnenia</a:t>
            </a:r>
          </a:p>
          <a:p>
            <a:pPr lvl="1"/>
            <a:r>
              <a:rPr lang="sk-SK" sz="1800" dirty="0" smtClean="0"/>
              <a:t>Naučenie sa správnych „skratiek“ príkazov je vec praxe</a:t>
            </a:r>
          </a:p>
          <a:p>
            <a:r>
              <a:rPr lang="sk-SK" sz="2000" dirty="0" smtClean="0"/>
              <a:t>Stačí preto zadávať len jednoznačné začiatky príkazov</a:t>
            </a:r>
          </a:p>
          <a:p>
            <a:r>
              <a:rPr lang="sk-SK" sz="2000" dirty="0" smtClean="0"/>
              <a:t>Príklady:</a:t>
            </a:r>
          </a:p>
          <a:p>
            <a:pPr lvl="1"/>
            <a:r>
              <a:rPr lang="sk-SK" sz="1800" b="1" dirty="0" smtClean="0">
                <a:solidFill>
                  <a:schemeClr val="accent2"/>
                </a:solidFill>
                <a:latin typeface="Courier New" pitchFamily="49" charset="0"/>
                <a:cs typeface="Courier New" pitchFamily="49" charset="0"/>
              </a:rPr>
              <a:t>enable</a:t>
            </a:r>
            <a:r>
              <a:rPr lang="sk-SK" sz="1800" b="1" dirty="0" smtClean="0">
                <a:solidFill>
                  <a:schemeClr val="accent2"/>
                </a:solidFill>
                <a:cs typeface="Courier New" pitchFamily="49" charset="0"/>
              </a:rPr>
              <a:t> </a:t>
            </a:r>
            <a:r>
              <a:rPr lang="sk-SK" sz="1800" dirty="0">
                <a:sym typeface="Wingdings"/>
              </a:rPr>
              <a:t></a:t>
            </a:r>
            <a:r>
              <a:rPr lang="sk-SK" sz="1800" dirty="0"/>
              <a:t> </a:t>
            </a:r>
            <a:r>
              <a:rPr lang="sk-SK" sz="1800" b="1" dirty="0" smtClean="0">
                <a:solidFill>
                  <a:schemeClr val="accent2"/>
                </a:solidFill>
                <a:latin typeface="Courier New" pitchFamily="49" charset="0"/>
                <a:cs typeface="Courier New" pitchFamily="49" charset="0"/>
              </a:rPr>
              <a:t>ena</a:t>
            </a:r>
          </a:p>
          <a:p>
            <a:pPr lvl="1"/>
            <a:r>
              <a:rPr lang="sk-SK" sz="1800" b="1" dirty="0" smtClean="0">
                <a:solidFill>
                  <a:schemeClr val="accent2"/>
                </a:solidFill>
                <a:latin typeface="Courier New" pitchFamily="49" charset="0"/>
                <a:cs typeface="Courier New" pitchFamily="49" charset="0"/>
              </a:rPr>
              <a:t>show running-config</a:t>
            </a:r>
            <a:r>
              <a:rPr lang="sk-SK" sz="1800" b="1" dirty="0" smtClean="0">
                <a:solidFill>
                  <a:schemeClr val="accent2"/>
                </a:solidFill>
                <a:cs typeface="Courier New" pitchFamily="49" charset="0"/>
              </a:rPr>
              <a:t> </a:t>
            </a:r>
            <a:r>
              <a:rPr lang="sk-SK" sz="1800" dirty="0" smtClean="0">
                <a:sym typeface="Wingdings"/>
              </a:rPr>
              <a:t></a:t>
            </a:r>
            <a:r>
              <a:rPr lang="sk-SK" sz="1800" dirty="0" smtClean="0"/>
              <a:t> </a:t>
            </a:r>
            <a:r>
              <a:rPr lang="sk-SK" sz="1800" b="1" dirty="0" smtClean="0">
                <a:solidFill>
                  <a:schemeClr val="accent2"/>
                </a:solidFill>
                <a:latin typeface="Courier New" pitchFamily="49" charset="0"/>
                <a:cs typeface="Courier New" pitchFamily="49" charset="0"/>
              </a:rPr>
              <a:t>sh run</a:t>
            </a:r>
          </a:p>
          <a:p>
            <a:pPr lvl="1"/>
            <a:r>
              <a:rPr lang="sk-SK" sz="1800" b="1" dirty="0">
                <a:solidFill>
                  <a:schemeClr val="accent2"/>
                </a:solidFill>
                <a:latin typeface="Courier New" pitchFamily="49" charset="0"/>
                <a:cs typeface="Courier New" pitchFamily="49" charset="0"/>
              </a:rPr>
              <a:t>show </a:t>
            </a:r>
            <a:r>
              <a:rPr lang="sk-SK" sz="1800" b="1" dirty="0" smtClean="0">
                <a:solidFill>
                  <a:schemeClr val="accent2"/>
                </a:solidFill>
                <a:latin typeface="Courier New" pitchFamily="49" charset="0"/>
                <a:cs typeface="Courier New" pitchFamily="49" charset="0"/>
              </a:rPr>
              <a:t>startup-config</a:t>
            </a:r>
            <a:r>
              <a:rPr lang="sk-SK" sz="1800" b="1" dirty="0" smtClean="0">
                <a:solidFill>
                  <a:schemeClr val="accent2"/>
                </a:solidFill>
                <a:cs typeface="Courier New" pitchFamily="49" charset="0"/>
              </a:rPr>
              <a:t> </a:t>
            </a:r>
            <a:r>
              <a:rPr lang="sk-SK" sz="1800" dirty="0">
                <a:sym typeface="Wingdings"/>
              </a:rPr>
              <a:t></a:t>
            </a:r>
            <a:r>
              <a:rPr lang="sk-SK" sz="1800" dirty="0"/>
              <a:t> </a:t>
            </a:r>
            <a:r>
              <a:rPr lang="sk-SK" sz="1800" b="1" dirty="0">
                <a:solidFill>
                  <a:schemeClr val="accent2"/>
                </a:solidFill>
                <a:latin typeface="Courier New" pitchFamily="49" charset="0"/>
                <a:cs typeface="Courier New" pitchFamily="49" charset="0"/>
              </a:rPr>
              <a:t>sh </a:t>
            </a:r>
            <a:r>
              <a:rPr lang="sk-SK" sz="1800" b="1" dirty="0" smtClean="0">
                <a:solidFill>
                  <a:schemeClr val="accent2"/>
                </a:solidFill>
                <a:latin typeface="Courier New" pitchFamily="49" charset="0"/>
                <a:cs typeface="Courier New" pitchFamily="49" charset="0"/>
              </a:rPr>
              <a:t>start</a:t>
            </a:r>
          </a:p>
          <a:p>
            <a:pPr lvl="1"/>
            <a:r>
              <a:rPr lang="sk-SK" sz="1800" b="1" dirty="0" smtClean="0">
                <a:solidFill>
                  <a:schemeClr val="accent2"/>
                </a:solidFill>
                <a:latin typeface="Courier New" pitchFamily="49" charset="0"/>
                <a:cs typeface="Courier New" pitchFamily="49" charset="0"/>
              </a:rPr>
              <a:t>configure terminal</a:t>
            </a:r>
            <a:r>
              <a:rPr lang="sk-SK" sz="1800" b="1" dirty="0" smtClean="0">
                <a:solidFill>
                  <a:schemeClr val="accent2"/>
                </a:solidFill>
                <a:cs typeface="Courier New" pitchFamily="49" charset="0"/>
              </a:rPr>
              <a:t> </a:t>
            </a:r>
            <a:r>
              <a:rPr lang="sk-SK" sz="1800" dirty="0">
                <a:sym typeface="Wingdings"/>
              </a:rPr>
              <a:t></a:t>
            </a:r>
            <a:r>
              <a:rPr lang="sk-SK" sz="1800" dirty="0" smtClean="0"/>
              <a:t> </a:t>
            </a:r>
            <a:r>
              <a:rPr lang="sk-SK" sz="1800" b="1" dirty="0" smtClean="0">
                <a:solidFill>
                  <a:schemeClr val="accent2"/>
                </a:solidFill>
                <a:latin typeface="Courier New" pitchFamily="49" charset="0"/>
                <a:cs typeface="Courier New" pitchFamily="49" charset="0"/>
              </a:rPr>
              <a:t>conf t</a:t>
            </a:r>
          </a:p>
          <a:p>
            <a:pPr lvl="1"/>
            <a:r>
              <a:rPr lang="sk-SK" sz="1800" b="1" dirty="0" smtClean="0">
                <a:solidFill>
                  <a:schemeClr val="accent2"/>
                </a:solidFill>
                <a:latin typeface="Courier New" pitchFamily="49" charset="0"/>
                <a:cs typeface="Courier New" pitchFamily="49" charset="0"/>
              </a:rPr>
              <a:t>no shutdown</a:t>
            </a:r>
            <a:r>
              <a:rPr lang="sk-SK" sz="1800" b="1" dirty="0" smtClean="0">
                <a:solidFill>
                  <a:schemeClr val="accent2"/>
                </a:solidFill>
                <a:cs typeface="Courier New" pitchFamily="49" charset="0"/>
              </a:rPr>
              <a:t> </a:t>
            </a:r>
            <a:r>
              <a:rPr lang="sk-SK" sz="1800" dirty="0">
                <a:sym typeface="Wingdings"/>
              </a:rPr>
              <a:t></a:t>
            </a:r>
            <a:r>
              <a:rPr lang="sk-SK" sz="1800" dirty="0" smtClean="0"/>
              <a:t> </a:t>
            </a:r>
            <a:r>
              <a:rPr lang="sk-SK" sz="1800" b="1" dirty="0" smtClean="0">
                <a:solidFill>
                  <a:schemeClr val="accent2"/>
                </a:solidFill>
                <a:latin typeface="Courier New" pitchFamily="49" charset="0"/>
                <a:cs typeface="Courier New" pitchFamily="49" charset="0"/>
              </a:rPr>
              <a:t>no sh</a:t>
            </a:r>
          </a:p>
          <a:p>
            <a:pPr lvl="1"/>
            <a:r>
              <a:rPr lang="sk-SK" sz="1800" b="1" dirty="0" smtClean="0">
                <a:solidFill>
                  <a:schemeClr val="accent2"/>
                </a:solidFill>
                <a:latin typeface="Courier New" pitchFamily="49" charset="0"/>
                <a:cs typeface="Courier New" pitchFamily="49" charset="0"/>
              </a:rPr>
              <a:t>copy running-config startup-config</a:t>
            </a:r>
            <a:r>
              <a:rPr lang="sk-SK" sz="1800" b="1" dirty="0" smtClean="0">
                <a:solidFill>
                  <a:schemeClr val="accent2"/>
                </a:solidFill>
                <a:cs typeface="Courier New" pitchFamily="49" charset="0"/>
              </a:rPr>
              <a:t> </a:t>
            </a:r>
            <a:r>
              <a:rPr lang="sk-SK" sz="1800" dirty="0">
                <a:sym typeface="Wingdings"/>
              </a:rPr>
              <a:t></a:t>
            </a:r>
            <a:r>
              <a:rPr lang="sk-SK" sz="1800" dirty="0" smtClean="0"/>
              <a:t> </a:t>
            </a:r>
            <a:r>
              <a:rPr lang="sk-SK" sz="1800" b="1" dirty="0" smtClean="0">
                <a:solidFill>
                  <a:schemeClr val="accent2"/>
                </a:solidFill>
                <a:latin typeface="Courier New" pitchFamily="49" charset="0"/>
                <a:cs typeface="Courier New" pitchFamily="49" charset="0"/>
              </a:rPr>
              <a:t>copy run start</a:t>
            </a:r>
          </a:p>
        </p:txBody>
      </p:sp>
    </p:spTree>
    <p:extLst>
      <p:ext uri="{BB962C8B-B14F-4D97-AF65-F5344CB8AC3E}">
        <p14:creationId xmlns:p14="http://schemas.microsoft.com/office/powerpoint/2010/main" val="2348169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sk-SK" smtClean="0"/>
              <a:t>Zadávanie a úprava príkazov v CLI</a:t>
            </a:r>
          </a:p>
        </p:txBody>
      </p:sp>
      <p:sp>
        <p:nvSpPr>
          <p:cNvPr id="38915" name="Rectangle 3"/>
          <p:cNvSpPr>
            <a:spLocks noGrp="1" noChangeArrowheads="1"/>
          </p:cNvSpPr>
          <p:nvPr>
            <p:ph idx="1"/>
          </p:nvPr>
        </p:nvSpPr>
        <p:spPr/>
        <p:txBody>
          <a:bodyPr>
            <a:normAutofit fontScale="77500" lnSpcReduction="20000"/>
          </a:bodyPr>
          <a:lstStyle/>
          <a:p>
            <a:r>
              <a:rPr lang="sk-SK" dirty="0" smtClean="0"/>
              <a:t>Po rozpísanom príkaze je možné pohybovať sa doľava a doprava kurzorovými šípkami</a:t>
            </a:r>
          </a:p>
          <a:p>
            <a:pPr lvl="1"/>
            <a:r>
              <a:rPr lang="sk-SK" dirty="0" smtClean="0"/>
              <a:t>Vhodné pre opravu chýb</a:t>
            </a:r>
          </a:p>
          <a:p>
            <a:pPr lvl="1"/>
            <a:r>
              <a:rPr lang="sk-SK" dirty="0" smtClean="0"/>
              <a:t>Bežne nefunguje kláves &lt;Del&gt;, namiesto neho treba použiť klávesovú kombináciu &lt;Ctrl&gt;&lt;D&gt;</a:t>
            </a:r>
          </a:p>
          <a:p>
            <a:pPr lvl="1"/>
            <a:r>
              <a:rPr lang="sk-SK" dirty="0" smtClean="0"/>
              <a:t>Kláves &lt;Backspace&gt; funguje normálne</a:t>
            </a:r>
          </a:p>
          <a:p>
            <a:pPr lvl="1"/>
            <a:r>
              <a:rPr lang="sk-SK" dirty="0" smtClean="0"/>
              <a:t>Klávesy &lt;Home&gt; a &lt;End&gt; nefungujú, namiesto nich treba použiť kombinácie &lt;Ctrl&gt;&lt;A&gt; a &lt;Ctrl&gt;&lt;E&gt;</a:t>
            </a:r>
          </a:p>
          <a:p>
            <a:pPr lvl="1"/>
            <a:r>
              <a:rPr lang="sk-SK" dirty="0" smtClean="0"/>
              <a:t>Kombinácia </a:t>
            </a:r>
            <a:r>
              <a:rPr lang="en-US" dirty="0" smtClean="0"/>
              <a:t>&lt;Ctrl&gt;&lt;R&gt; </a:t>
            </a:r>
            <a:r>
              <a:rPr lang="sk-SK" dirty="0" smtClean="0"/>
              <a:t>alebo</a:t>
            </a:r>
            <a:r>
              <a:rPr lang="en-US" dirty="0" smtClean="0"/>
              <a:t> &lt;Ctrl&gt;&lt;L&gt;</a:t>
            </a:r>
            <a:r>
              <a:rPr lang="sk-SK" dirty="0" smtClean="0"/>
              <a:t> prenesie rozpísaný príkaz na nový riadok</a:t>
            </a:r>
          </a:p>
          <a:p>
            <a:r>
              <a:rPr lang="sk-SK" dirty="0" smtClean="0"/>
              <a:t>Príkaz je možné odoslať klávesom &lt;Enter&gt; nezávisle na tom, v ktorom mieste riadku sa nachádza kurzor</a:t>
            </a:r>
          </a:p>
          <a:p>
            <a:pPr lvl="1"/>
            <a:r>
              <a:rPr lang="sk-SK" dirty="0" smtClean="0"/>
              <a:t>Nie je potrebné presunúť kurzor na koniec riadku</a:t>
            </a:r>
          </a:p>
          <a:p>
            <a:r>
              <a:rPr lang="sk-SK" dirty="0" smtClean="0"/>
              <a:t>CLI si pamätá históriu príkazov zadaných od posledného prihlásenia sa k zariadeniu</a:t>
            </a:r>
          </a:p>
          <a:p>
            <a:pPr lvl="1"/>
            <a:r>
              <a:rPr lang="sk-SK" dirty="0" smtClean="0"/>
              <a:t>Tieto príkazy je možné spätne vyvolať kurzorovými šípkami ↑ a ↓</a:t>
            </a:r>
          </a:p>
          <a:p>
            <a:pPr lvl="1"/>
            <a:r>
              <a:rPr lang="sk-SK" dirty="0" smtClean="0"/>
              <a:t>Vyvolaný príkaz je možné bežným spôsobom upraviť, ak je to potrebné</a:t>
            </a:r>
          </a:p>
          <a:p>
            <a:r>
              <a:rPr lang="sk-SK" dirty="0" smtClean="0"/>
              <a:t>Príkaz zadaný v konfigurácii je možné opätovne odstrániť zopakovaním toho istého príkazu s kľúčovým slovom </a:t>
            </a:r>
            <a:r>
              <a:rPr lang="sk-SK" b="1" dirty="0" smtClean="0">
                <a:solidFill>
                  <a:schemeClr val="accent2"/>
                </a:solidFill>
                <a:latin typeface="Courier New" pitchFamily="49" charset="0"/>
                <a:cs typeface="Courier New" pitchFamily="49" charset="0"/>
              </a:rPr>
              <a:t>no</a:t>
            </a:r>
            <a:r>
              <a:rPr lang="sk-SK" dirty="0" smtClean="0"/>
              <a:t> na začiatku riadka</a:t>
            </a:r>
          </a:p>
          <a:p>
            <a:pPr lvl="1"/>
            <a:r>
              <a:rPr lang="sk-SK" dirty="0" smtClean="0"/>
              <a:t>Napr. </a:t>
            </a:r>
            <a:r>
              <a:rPr lang="sk-SK" b="1" dirty="0" smtClean="0">
                <a:solidFill>
                  <a:schemeClr val="accent2"/>
                </a:solidFill>
                <a:latin typeface="Courier New" pitchFamily="49" charset="0"/>
                <a:cs typeface="Courier New" pitchFamily="49" charset="0"/>
              </a:rPr>
              <a:t>no ip route 0.0.0.0 0.0.0.0 192.168.1.1</a:t>
            </a:r>
            <a:endParaRPr lang="sk-SK" b="1"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153843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sk-SK" dirty="0" smtClean="0"/>
              <a:t>Postup pri základnej konfigurácii</a:t>
            </a:r>
          </a:p>
        </p:txBody>
      </p:sp>
      <p:sp>
        <p:nvSpPr>
          <p:cNvPr id="46083" name="Rectangle 3"/>
          <p:cNvSpPr>
            <a:spLocks noGrp="1" noChangeArrowheads="1"/>
          </p:cNvSpPr>
          <p:nvPr>
            <p:ph idx="1"/>
          </p:nvPr>
        </p:nvSpPr>
        <p:spPr/>
        <p:txBody>
          <a:bodyPr>
            <a:normAutofit/>
          </a:bodyPr>
          <a:lstStyle/>
          <a:p>
            <a:r>
              <a:rPr lang="sk-SK" sz="2000" dirty="0" smtClean="0"/>
              <a:t>Odporúčaný postup pre konfiguráciu smerovača</a:t>
            </a:r>
          </a:p>
          <a:p>
            <a:pPr lvl="1"/>
            <a:r>
              <a:rPr lang="sk-SK" sz="1800" dirty="0" smtClean="0"/>
              <a:t>Nastavenie mena zariadenia</a:t>
            </a:r>
          </a:p>
          <a:p>
            <a:pPr lvl="1"/>
            <a:r>
              <a:rPr lang="sk-SK" sz="1800" dirty="0" smtClean="0"/>
              <a:t>Zabezpečenie prístupu k smerovaču pomocou hesiel a výstražných hlásení pred nepovolaným vstupom</a:t>
            </a:r>
          </a:p>
          <a:p>
            <a:pPr lvl="1"/>
            <a:r>
              <a:rPr lang="sk-SK" sz="1800" dirty="0" smtClean="0"/>
              <a:t>Konfigurácia sieťových rozhraní</a:t>
            </a:r>
          </a:p>
          <a:p>
            <a:pPr lvl="1"/>
            <a:r>
              <a:rPr lang="sk-SK" sz="1800" dirty="0" smtClean="0"/>
              <a:t>Konfigurácia smerovania</a:t>
            </a:r>
          </a:p>
          <a:p>
            <a:r>
              <a:rPr lang="sk-SK" sz="2000" dirty="0" smtClean="0"/>
              <a:t>Tento postup nie je záväzný, ale je osvedčený</a:t>
            </a:r>
          </a:p>
          <a:p>
            <a:r>
              <a:rPr lang="sk-SK" sz="2000" dirty="0" smtClean="0"/>
              <a:t>Pri prístupe k editoru konfigurácie je najprv potrebné prejsť z používateľského režimu do privilegovaného príkazom </a:t>
            </a:r>
            <a:r>
              <a:rPr lang="sk-SK" sz="2000" b="1" dirty="0" smtClean="0">
                <a:solidFill>
                  <a:schemeClr val="accent2"/>
                </a:solidFill>
                <a:latin typeface="Courier New" pitchFamily="49" charset="0"/>
                <a:cs typeface="Courier New" pitchFamily="49" charset="0"/>
              </a:rPr>
              <a:t>enable</a:t>
            </a:r>
            <a:r>
              <a:rPr lang="sk-SK" sz="2000" dirty="0" smtClean="0"/>
              <a:t> a potom spustiť samotný globálny konfiguračný režim (ďalej označovaný skratkou GKR) príkazom </a:t>
            </a:r>
            <a:r>
              <a:rPr lang="sk-SK" sz="2000" b="1" dirty="0" smtClean="0">
                <a:solidFill>
                  <a:schemeClr val="accent2"/>
                </a:solidFill>
                <a:latin typeface="Courier New" pitchFamily="49" charset="0"/>
                <a:cs typeface="Courier New" pitchFamily="49" charset="0"/>
              </a:rPr>
              <a:t>configure terminal</a:t>
            </a:r>
          </a:p>
        </p:txBody>
      </p:sp>
      <p:sp>
        <p:nvSpPr>
          <p:cNvPr id="8" name="Text Box 4"/>
          <p:cNvSpPr txBox="1">
            <a:spLocks noChangeArrowheads="1"/>
          </p:cNvSpPr>
          <p:nvPr/>
        </p:nvSpPr>
        <p:spPr bwMode="auto">
          <a:xfrm>
            <a:off x="287524" y="5138514"/>
            <a:ext cx="8568952" cy="120032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sk-SK" sz="1800" b="1" dirty="0">
                <a:latin typeface="Courier New" pitchFamily="49" charset="0"/>
              </a:rPr>
              <a:t>Router</a:t>
            </a:r>
            <a:r>
              <a:rPr lang="en-US" sz="1800" b="1" dirty="0">
                <a:latin typeface="Courier New" pitchFamily="49" charset="0"/>
              </a:rPr>
              <a:t>&gt;</a:t>
            </a:r>
            <a:r>
              <a:rPr lang="sk-SK" sz="1800" b="1" dirty="0">
                <a:solidFill>
                  <a:schemeClr val="accent2"/>
                </a:solidFill>
                <a:latin typeface="Courier New" pitchFamily="49" charset="0"/>
              </a:rPr>
              <a:t>enable</a:t>
            </a:r>
            <a:r>
              <a:rPr lang="sk-SK" sz="1800" b="1" dirty="0">
                <a:latin typeface="Courier New" pitchFamily="49" charset="0"/>
              </a:rPr>
              <a:t/>
            </a:r>
            <a:br>
              <a:rPr lang="sk-SK" sz="1800" b="1" dirty="0">
                <a:latin typeface="Courier New" pitchFamily="49" charset="0"/>
              </a:rPr>
            </a:br>
            <a:r>
              <a:rPr lang="sk-SK" sz="1800" b="1" dirty="0">
                <a:latin typeface="Courier New" pitchFamily="49" charset="0"/>
              </a:rPr>
              <a:t>Router</a:t>
            </a:r>
            <a:r>
              <a:rPr lang="en-US" sz="1800" b="1" dirty="0" smtClean="0">
                <a:latin typeface="Courier New" pitchFamily="49" charset="0"/>
              </a:rPr>
              <a:t>#</a:t>
            </a:r>
            <a:r>
              <a:rPr lang="sk-SK" sz="1800" b="1" dirty="0" smtClean="0">
                <a:solidFill>
                  <a:schemeClr val="accent2"/>
                </a:solidFill>
                <a:latin typeface="Courier New" pitchFamily="49" charset="0"/>
              </a:rPr>
              <a:t>configure terminal</a:t>
            </a:r>
            <a:r>
              <a:rPr lang="sk-SK" sz="1800" b="1" dirty="0">
                <a:latin typeface="Courier New" pitchFamily="49" charset="0"/>
              </a:rPr>
              <a:t/>
            </a:r>
            <a:br>
              <a:rPr lang="sk-SK" sz="1800" b="1" dirty="0">
                <a:latin typeface="Courier New" pitchFamily="49" charset="0"/>
              </a:rPr>
            </a:br>
            <a:r>
              <a:rPr lang="en-US" sz="1800" b="1" dirty="0">
                <a:latin typeface="Courier New" pitchFamily="49" charset="0"/>
              </a:rPr>
              <a:t>Enter configuration commands, one per line.  End with CNTL/Z. </a:t>
            </a:r>
          </a:p>
          <a:p>
            <a:pPr algn="l" eaLnBrk="1" hangingPunct="1">
              <a:lnSpc>
                <a:spcPct val="100000"/>
              </a:lnSpc>
            </a:pPr>
            <a:r>
              <a:rPr lang="en-US" sz="1800" b="1" dirty="0">
                <a:latin typeface="Courier New" pitchFamily="49" charset="0"/>
              </a:rPr>
              <a:t>Router(</a:t>
            </a:r>
            <a:r>
              <a:rPr lang="en-US" sz="1800" b="1" dirty="0" err="1">
                <a:latin typeface="Courier New" pitchFamily="49" charset="0"/>
              </a:rPr>
              <a:t>config</a:t>
            </a:r>
            <a:r>
              <a:rPr lang="en-US" sz="1800" b="1" dirty="0">
                <a:latin typeface="Courier New" pitchFamily="49" charset="0"/>
              </a:rPr>
              <a:t>)#</a:t>
            </a:r>
            <a:endParaRPr lang="sk-SK" sz="1800" b="1" dirty="0" smtClean="0">
              <a:latin typeface="Courier New" pitchFamily="49" charset="0"/>
            </a:endParaRPr>
          </a:p>
        </p:txBody>
      </p:sp>
    </p:spTree>
    <p:extLst>
      <p:ext uri="{BB962C8B-B14F-4D97-AF65-F5344CB8AC3E}">
        <p14:creationId xmlns:p14="http://schemas.microsoft.com/office/powerpoint/2010/main" val="37145511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a:t>Postup pri základnej konfigurácii</a:t>
            </a:r>
          </a:p>
        </p:txBody>
      </p:sp>
      <p:sp>
        <p:nvSpPr>
          <p:cNvPr id="3" name="Content Placeholder 2"/>
          <p:cNvSpPr>
            <a:spLocks noGrp="1"/>
          </p:cNvSpPr>
          <p:nvPr>
            <p:ph idx="1"/>
          </p:nvPr>
        </p:nvSpPr>
        <p:spPr/>
        <p:txBody>
          <a:bodyPr/>
          <a:lstStyle/>
          <a:p>
            <a:r>
              <a:rPr lang="sk-SK" dirty="0" smtClean="0"/>
              <a:t>Konfiguračný režim je možné opustiť viacerými spôsobmi</a:t>
            </a:r>
          </a:p>
          <a:p>
            <a:pPr lvl="1"/>
            <a:r>
              <a:rPr lang="sk-SK" dirty="0" smtClean="0"/>
              <a:t>Príkaz </a:t>
            </a:r>
            <a:r>
              <a:rPr lang="sk-SK" b="1" dirty="0" smtClean="0">
                <a:solidFill>
                  <a:schemeClr val="accent2"/>
                </a:solidFill>
                <a:latin typeface="Courier New" pitchFamily="49" charset="0"/>
                <a:cs typeface="Courier New" pitchFamily="49" charset="0"/>
              </a:rPr>
              <a:t>exit </a:t>
            </a:r>
            <a:r>
              <a:rPr lang="sk-SK" dirty="0" smtClean="0"/>
              <a:t>– presunie nás vždy o úroveň vyššie. V závislosti od aktuálnej polohy je možné, že ho bude potrebné použiť opakovanie</a:t>
            </a:r>
          </a:p>
          <a:p>
            <a:pPr lvl="1"/>
            <a:r>
              <a:rPr lang="sk-SK" dirty="0" smtClean="0"/>
              <a:t>Príkaz </a:t>
            </a:r>
            <a:r>
              <a:rPr lang="sk-SK" b="1" dirty="0" smtClean="0">
                <a:solidFill>
                  <a:schemeClr val="accent2"/>
                </a:solidFill>
                <a:latin typeface="Courier New" pitchFamily="49" charset="0"/>
                <a:cs typeface="Courier New" pitchFamily="49" charset="0"/>
              </a:rPr>
              <a:t>end </a:t>
            </a:r>
            <a:r>
              <a:rPr lang="sk-SK" dirty="0" smtClean="0"/>
              <a:t>– okamžite ukončí konfiguračný režim</a:t>
            </a:r>
          </a:p>
          <a:p>
            <a:pPr lvl="1"/>
            <a:r>
              <a:rPr lang="sk-SK" dirty="0" smtClean="0"/>
              <a:t>Klávesová kombinácia </a:t>
            </a:r>
            <a:r>
              <a:rPr lang="en-US" dirty="0" smtClean="0"/>
              <a:t>&lt;Ctrl&gt;&lt;Z&gt;</a:t>
            </a:r>
            <a:r>
              <a:rPr lang="sk-SK" dirty="0" smtClean="0"/>
              <a:t> – ekvivalentné príkazu end</a:t>
            </a:r>
          </a:p>
          <a:p>
            <a:r>
              <a:rPr lang="sk-SK" dirty="0" smtClean="0"/>
              <a:t>V konfiguračnom režime nie je možné priamo zadávať príkazy príkazového riadku, pretože ich bude smerovač chápať ako (neplatné) konfiguračné príkazy</a:t>
            </a:r>
          </a:p>
          <a:p>
            <a:pPr lvl="1"/>
            <a:r>
              <a:rPr lang="sk-SK" dirty="0" smtClean="0"/>
              <a:t>Je ich však možné spustiť pomocou kľúčového slova </a:t>
            </a:r>
            <a:r>
              <a:rPr lang="sk-SK" b="1" dirty="0" smtClean="0">
                <a:solidFill>
                  <a:schemeClr val="accent2"/>
                </a:solidFill>
                <a:latin typeface="Courier New" pitchFamily="49" charset="0"/>
                <a:cs typeface="Courier New" pitchFamily="49" charset="0"/>
              </a:rPr>
              <a:t>do </a:t>
            </a:r>
            <a:r>
              <a:rPr lang="sk-SK" dirty="0" smtClean="0"/>
              <a:t>na začiatku riadka, napr. </a:t>
            </a:r>
            <a:r>
              <a:rPr lang="sk-SK" b="1" dirty="0" smtClean="0">
                <a:solidFill>
                  <a:schemeClr val="accent2"/>
                </a:solidFill>
                <a:latin typeface="Courier New" pitchFamily="49" charset="0"/>
                <a:cs typeface="Courier New" pitchFamily="49" charset="0"/>
              </a:rPr>
              <a:t>do show running-config</a:t>
            </a:r>
            <a:endParaRPr lang="sk-SK" b="1"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2330558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861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4965"/>
          <a:stretch/>
        </p:blipFill>
        <p:spPr bwMode="auto">
          <a:xfrm>
            <a:off x="3240088" y="2909454"/>
            <a:ext cx="5903912" cy="3948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48610" name="Rectangle 2"/>
          <p:cNvSpPr>
            <a:spLocks noGrp="1" noChangeArrowheads="1"/>
          </p:cNvSpPr>
          <p:nvPr>
            <p:ph type="title"/>
          </p:nvPr>
        </p:nvSpPr>
        <p:spPr/>
        <p:txBody>
          <a:bodyPr/>
          <a:lstStyle/>
          <a:p>
            <a:r>
              <a:rPr lang="sk-SK" dirty="0" smtClean="0"/>
              <a:t>Nastavenie mena zariadenia</a:t>
            </a:r>
            <a:endParaRPr lang="en-US" dirty="0"/>
          </a:p>
        </p:txBody>
      </p:sp>
      <p:sp>
        <p:nvSpPr>
          <p:cNvPr id="1348611" name="Rectangle 3"/>
          <p:cNvSpPr>
            <a:spLocks noGrp="1" noChangeArrowheads="1"/>
          </p:cNvSpPr>
          <p:nvPr>
            <p:ph idx="1"/>
          </p:nvPr>
        </p:nvSpPr>
        <p:spPr/>
        <p:txBody>
          <a:bodyPr>
            <a:normAutofit/>
          </a:bodyPr>
          <a:lstStyle/>
          <a:p>
            <a:r>
              <a:rPr lang="sk-SK" sz="2000" dirty="0" smtClean="0"/>
              <a:t>Aj keď sa meno zariadenia zdá byť len kozmetickou drobnosťou, opak je pravdou</a:t>
            </a:r>
          </a:p>
          <a:p>
            <a:pPr lvl="1"/>
            <a:r>
              <a:rPr lang="sk-SK" sz="1800" dirty="0" smtClean="0"/>
              <a:t>Pri spravovaní viacerých zariadení je veľmi neprehľadné, ak sa všetky nazývajú „Router“</a:t>
            </a:r>
          </a:p>
          <a:p>
            <a:pPr lvl="1"/>
            <a:r>
              <a:rPr lang="sk-SK" sz="1800" dirty="0" smtClean="0"/>
              <a:t>Pri overovaní protokolom CDP, ako sú zariadenia navzájom prepojené, budú susedné zariadenia</a:t>
            </a:r>
            <a:br>
              <a:rPr lang="sk-SK" sz="1800" dirty="0" smtClean="0"/>
            </a:br>
            <a:r>
              <a:rPr lang="sk-SK" sz="1800" dirty="0" smtClean="0"/>
              <a:t>zobrazené s ich menami</a:t>
            </a:r>
          </a:p>
          <a:p>
            <a:pPr lvl="1"/>
            <a:r>
              <a:rPr lang="sk-SK" sz="1800" dirty="0" smtClean="0"/>
              <a:t>Meno zariadenia sa môže</a:t>
            </a:r>
            <a:br>
              <a:rPr lang="sk-SK" sz="1800" dirty="0" smtClean="0"/>
            </a:br>
            <a:r>
              <a:rPr lang="sk-SK" sz="1800" dirty="0" smtClean="0"/>
              <a:t>používať ako súčasť rôznych</a:t>
            </a:r>
            <a:br>
              <a:rPr lang="sk-SK" sz="1800" dirty="0" smtClean="0"/>
            </a:br>
            <a:r>
              <a:rPr lang="sk-SK" sz="1800" dirty="0" smtClean="0"/>
              <a:t>automatizovaných mechanizmov</a:t>
            </a:r>
            <a:br>
              <a:rPr lang="sk-SK" sz="1800" dirty="0" smtClean="0"/>
            </a:br>
            <a:r>
              <a:rPr lang="sk-SK" sz="1800" dirty="0" smtClean="0"/>
              <a:t>pri autentifikácii, rozlišovaní zariadení, atď.</a:t>
            </a:r>
          </a:p>
          <a:p>
            <a:r>
              <a:rPr lang="sk-SK" sz="2200" dirty="0" smtClean="0"/>
              <a:t>Zariadenia majú mať</a:t>
            </a:r>
            <a:br>
              <a:rPr lang="sk-SK" sz="2200" dirty="0" smtClean="0"/>
            </a:br>
            <a:r>
              <a:rPr lang="sk-SK" sz="2200" dirty="0" smtClean="0"/>
              <a:t>unikátne mená</a:t>
            </a:r>
          </a:p>
          <a:p>
            <a:pPr lvl="1"/>
            <a:r>
              <a:rPr lang="sk-SK" sz="1800" dirty="0" smtClean="0"/>
              <a:t>Meno sa nastavuje</a:t>
            </a:r>
            <a:br>
              <a:rPr lang="sk-SK" sz="1800" dirty="0" smtClean="0"/>
            </a:br>
            <a:r>
              <a:rPr lang="sk-SK" sz="1800" dirty="0" smtClean="0"/>
              <a:t>priamo v GKR príkazom</a:t>
            </a:r>
            <a:br>
              <a:rPr lang="sk-SK" sz="1800" dirty="0" smtClean="0"/>
            </a:br>
            <a:r>
              <a:rPr lang="sk-SK" sz="1800" b="1" dirty="0" smtClean="0">
                <a:solidFill>
                  <a:schemeClr val="accent2"/>
                </a:solidFill>
                <a:latin typeface="Courier New" pitchFamily="49" charset="0"/>
                <a:cs typeface="Courier New" pitchFamily="49" charset="0"/>
              </a:rPr>
              <a:t>hostname</a:t>
            </a:r>
          </a:p>
        </p:txBody>
      </p:sp>
    </p:spTree>
    <p:extLst>
      <p:ext uri="{BB962C8B-B14F-4D97-AF65-F5344CB8AC3E}">
        <p14:creationId xmlns:p14="http://schemas.microsoft.com/office/powerpoint/2010/main" val="324865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514" name="Rectangle 2"/>
          <p:cNvSpPr>
            <a:spLocks noGrp="1" noChangeArrowheads="1"/>
          </p:cNvSpPr>
          <p:nvPr>
            <p:ph type="title"/>
          </p:nvPr>
        </p:nvSpPr>
        <p:spPr/>
        <p:txBody>
          <a:bodyPr/>
          <a:lstStyle/>
          <a:p>
            <a:r>
              <a:rPr lang="sk-SK" smtClean="0"/>
              <a:t>Nastavenie hesiel pre prístup k zariadeniu</a:t>
            </a:r>
            <a:endParaRPr lang="en-US" dirty="0"/>
          </a:p>
        </p:txBody>
      </p:sp>
      <p:sp>
        <p:nvSpPr>
          <p:cNvPr id="1344515" name="Rectangle 3"/>
          <p:cNvSpPr>
            <a:spLocks noGrp="1" noChangeArrowheads="1"/>
          </p:cNvSpPr>
          <p:nvPr>
            <p:ph type="body" idx="1"/>
          </p:nvPr>
        </p:nvSpPr>
        <p:spPr/>
        <p:txBody>
          <a:bodyPr>
            <a:normAutofit lnSpcReduction="10000"/>
          </a:bodyPr>
          <a:lstStyle/>
          <a:p>
            <a:r>
              <a:rPr lang="sk-SK" dirty="0" smtClean="0"/>
              <a:t>Pri prístupe k zariadeniu sme doposiaľ neboli vyzvaní na zadanie prístupového hesla</a:t>
            </a:r>
          </a:p>
          <a:p>
            <a:pPr lvl="1"/>
            <a:r>
              <a:rPr lang="sk-SK" dirty="0" smtClean="0"/>
              <a:t>Prirodzene, zariadenie nemôžeme nechať takto nezabezpečené</a:t>
            </a:r>
          </a:p>
          <a:p>
            <a:r>
              <a:rPr lang="sk-SK" dirty="0" smtClean="0"/>
              <a:t>Prístup k zariadeniu je možné ochrániť na dvoch úrovniach</a:t>
            </a:r>
          </a:p>
          <a:p>
            <a:pPr lvl="1"/>
            <a:r>
              <a:rPr lang="sk-SK" dirty="0" smtClean="0"/>
              <a:t>Základný prístup k príkazovému riadku v používateľskom režime</a:t>
            </a:r>
          </a:p>
          <a:p>
            <a:pPr lvl="1"/>
            <a:r>
              <a:rPr lang="sk-SK" dirty="0" smtClean="0"/>
              <a:t>Prechod z používateľského do privilegovaného režimu</a:t>
            </a:r>
          </a:p>
          <a:p>
            <a:r>
              <a:rPr lang="sk-SK" dirty="0" smtClean="0"/>
              <a:t>Najjednoduchším spôsobom ochrany je použitie prístupového hesla (t.j. nie mena a hesla, len hesla)</a:t>
            </a:r>
          </a:p>
          <a:p>
            <a:pPr lvl="1"/>
            <a:r>
              <a:rPr lang="sk-SK" dirty="0" smtClean="0"/>
              <a:t>Ochrana pomocou mena a hesla sa učí v CCNA3</a:t>
            </a:r>
          </a:p>
          <a:p>
            <a:r>
              <a:rPr lang="sk-SK" dirty="0" smtClean="0"/>
              <a:t>K príkazovému riadku je možné prístup získať tromi cestami</a:t>
            </a:r>
          </a:p>
          <a:p>
            <a:pPr lvl="1"/>
            <a:r>
              <a:rPr lang="sk-SK" dirty="0" smtClean="0"/>
              <a:t>Konzolou (</a:t>
            </a:r>
            <a:r>
              <a:rPr lang="sk-SK" b="1" dirty="0" smtClean="0">
                <a:solidFill>
                  <a:schemeClr val="accent2"/>
                </a:solidFill>
                <a:latin typeface="Courier New" pitchFamily="49" charset="0"/>
                <a:cs typeface="Courier New" pitchFamily="49" charset="0"/>
              </a:rPr>
              <a:t>line con 0</a:t>
            </a:r>
            <a:r>
              <a:rPr lang="sk-SK" dirty="0" smtClean="0"/>
              <a:t>)</a:t>
            </a:r>
          </a:p>
          <a:p>
            <a:pPr lvl="1"/>
            <a:r>
              <a:rPr lang="sk-SK" dirty="0" smtClean="0"/>
              <a:t>AUX portom (</a:t>
            </a:r>
            <a:r>
              <a:rPr lang="sk-SK" b="1" dirty="0" smtClean="0">
                <a:solidFill>
                  <a:schemeClr val="accent2"/>
                </a:solidFill>
                <a:latin typeface="Courier New" pitchFamily="49" charset="0"/>
                <a:cs typeface="Courier New" pitchFamily="49" charset="0"/>
              </a:rPr>
              <a:t>line aux 0</a:t>
            </a:r>
            <a:r>
              <a:rPr lang="sk-SK" dirty="0" smtClean="0"/>
              <a:t>)</a:t>
            </a:r>
          </a:p>
          <a:p>
            <a:pPr lvl="1"/>
            <a:r>
              <a:rPr lang="sk-SK" dirty="0" smtClean="0"/>
              <a:t>Cez Telnet alebo SSH protokolom (</a:t>
            </a:r>
            <a:r>
              <a:rPr lang="sk-SK" b="1" dirty="0" smtClean="0">
                <a:solidFill>
                  <a:schemeClr val="accent2"/>
                </a:solidFill>
                <a:latin typeface="Courier New" pitchFamily="49" charset="0"/>
                <a:cs typeface="Courier New" pitchFamily="49" charset="0"/>
              </a:rPr>
              <a:t>line vty 0 4</a:t>
            </a:r>
            <a:r>
              <a:rPr lang="sk-SK" dirty="0" smtClean="0"/>
              <a:t>)</a:t>
            </a:r>
          </a:p>
        </p:txBody>
      </p:sp>
    </p:spTree>
    <p:extLst>
      <p:ext uri="{BB962C8B-B14F-4D97-AF65-F5344CB8AC3E}">
        <p14:creationId xmlns:p14="http://schemas.microsoft.com/office/powerpoint/2010/main" val="38554841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451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8781"/>
          <a:stretch/>
        </p:blipFill>
        <p:spPr bwMode="auto">
          <a:xfrm>
            <a:off x="2865756" y="1772816"/>
            <a:ext cx="6278244" cy="328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44514" name="Rectangle 2"/>
          <p:cNvSpPr>
            <a:spLocks noGrp="1" noChangeArrowheads="1"/>
          </p:cNvSpPr>
          <p:nvPr>
            <p:ph type="title"/>
          </p:nvPr>
        </p:nvSpPr>
        <p:spPr/>
        <p:txBody>
          <a:bodyPr/>
          <a:lstStyle/>
          <a:p>
            <a:r>
              <a:rPr lang="sk-SK" dirty="0" smtClean="0"/>
              <a:t>Nastavenie hesiel pre prístup k zariadeniu</a:t>
            </a:r>
            <a:endParaRPr lang="en-US" dirty="0"/>
          </a:p>
        </p:txBody>
      </p:sp>
      <p:sp>
        <p:nvSpPr>
          <p:cNvPr id="1344515" name="Rectangle 3"/>
          <p:cNvSpPr>
            <a:spLocks noGrp="1" noChangeArrowheads="1"/>
          </p:cNvSpPr>
          <p:nvPr>
            <p:ph type="body" idx="1"/>
          </p:nvPr>
        </p:nvSpPr>
        <p:spPr/>
        <p:txBody>
          <a:bodyPr>
            <a:normAutofit lnSpcReduction="10000"/>
          </a:bodyPr>
          <a:lstStyle/>
          <a:p>
            <a:r>
              <a:rPr lang="sk-SK" sz="2000" dirty="0" smtClean="0"/>
              <a:t>Zabezpečenie prístupu k príkazovému riadku sa podľa toho, akým spôsobom sa k príkazovému riadku pripájame, nastavuje nezávisle v troch rôznych podrežimoch GKR</a:t>
            </a:r>
          </a:p>
          <a:p>
            <a:pPr lvl="1"/>
            <a:r>
              <a:rPr lang="sk-SK" sz="1800" b="1" dirty="0">
                <a:solidFill>
                  <a:schemeClr val="accent2"/>
                </a:solidFill>
                <a:latin typeface="Courier New" pitchFamily="49" charset="0"/>
                <a:cs typeface="Courier New" pitchFamily="49" charset="0"/>
              </a:rPr>
              <a:t>line con 0</a:t>
            </a:r>
          </a:p>
          <a:p>
            <a:pPr lvl="1"/>
            <a:r>
              <a:rPr lang="sk-SK" sz="1800" b="1" dirty="0">
                <a:solidFill>
                  <a:schemeClr val="accent2"/>
                </a:solidFill>
                <a:latin typeface="Courier New" pitchFamily="49" charset="0"/>
                <a:cs typeface="Courier New" pitchFamily="49" charset="0"/>
              </a:rPr>
              <a:t>line aux 0</a:t>
            </a:r>
          </a:p>
          <a:p>
            <a:pPr lvl="1"/>
            <a:r>
              <a:rPr lang="sk-SK" sz="1800" b="1" dirty="0">
                <a:solidFill>
                  <a:schemeClr val="accent2"/>
                </a:solidFill>
                <a:latin typeface="Courier New" pitchFamily="49" charset="0"/>
                <a:cs typeface="Courier New" pitchFamily="49" charset="0"/>
              </a:rPr>
              <a:t>line vty 0 </a:t>
            </a:r>
            <a:r>
              <a:rPr lang="sk-SK" sz="1800" b="1" dirty="0" smtClean="0">
                <a:solidFill>
                  <a:schemeClr val="accent2"/>
                </a:solidFill>
                <a:latin typeface="Courier New" pitchFamily="49" charset="0"/>
                <a:cs typeface="Courier New" pitchFamily="49" charset="0"/>
              </a:rPr>
              <a:t>4</a:t>
            </a:r>
          </a:p>
          <a:p>
            <a:pPr lvl="1"/>
            <a:r>
              <a:rPr lang="sk-SK" sz="1800" dirty="0"/>
              <a:t>Treba </a:t>
            </a:r>
            <a:r>
              <a:rPr lang="sk-SK" sz="1800" dirty="0" smtClean="0"/>
              <a:t>chrániť</a:t>
            </a:r>
            <a:r>
              <a:rPr lang="sk-SK" sz="1800" dirty="0"/>
              <a:t/>
            </a:r>
            <a:br>
              <a:rPr lang="sk-SK" sz="1800" dirty="0"/>
            </a:br>
            <a:r>
              <a:rPr lang="sk-SK" sz="1800" dirty="0" smtClean="0"/>
              <a:t>všetky, aj keď ich</a:t>
            </a:r>
            <a:br>
              <a:rPr lang="sk-SK" sz="1800" dirty="0" smtClean="0"/>
            </a:br>
            <a:r>
              <a:rPr lang="sk-SK" sz="1800" dirty="0" smtClean="0"/>
              <a:t>nebudeme využívať</a:t>
            </a:r>
            <a:endParaRPr lang="sk-SK" sz="2000" dirty="0" smtClean="0"/>
          </a:p>
          <a:p>
            <a:r>
              <a:rPr lang="sk-SK" sz="2000" dirty="0" smtClean="0"/>
              <a:t>Konfigurácia ochranného hesla sa realizuje</a:t>
            </a:r>
            <a:br>
              <a:rPr lang="sk-SK" sz="2000" dirty="0" smtClean="0"/>
            </a:br>
            <a:r>
              <a:rPr lang="sk-SK" sz="2000" dirty="0" smtClean="0"/>
              <a:t>v tomto podrežime dvomi príkazmi</a:t>
            </a:r>
          </a:p>
          <a:p>
            <a:pPr lvl="1"/>
            <a:r>
              <a:rPr lang="sk-SK" sz="1800" b="1" dirty="0" smtClean="0">
                <a:solidFill>
                  <a:schemeClr val="accent2"/>
                </a:solidFill>
                <a:latin typeface="Courier New" pitchFamily="49" charset="0"/>
                <a:cs typeface="Courier New" pitchFamily="49" charset="0"/>
              </a:rPr>
              <a:t>password</a:t>
            </a:r>
            <a:r>
              <a:rPr lang="sk-SK" sz="1800" dirty="0" smtClean="0">
                <a:solidFill>
                  <a:schemeClr val="accent2"/>
                </a:solidFill>
                <a:latin typeface="Courier New" pitchFamily="49" charset="0"/>
                <a:cs typeface="Courier New" pitchFamily="49" charset="0"/>
              </a:rPr>
              <a:t> </a:t>
            </a:r>
            <a:r>
              <a:rPr lang="sk-SK" sz="1800" i="1" dirty="0" smtClean="0">
                <a:solidFill>
                  <a:schemeClr val="accent2"/>
                </a:solidFill>
                <a:latin typeface="Courier New" pitchFamily="49" charset="0"/>
                <a:cs typeface="Courier New" pitchFamily="49" charset="0"/>
              </a:rPr>
              <a:t>HESLO </a:t>
            </a:r>
            <a:r>
              <a:rPr lang="sk-SK" sz="1800" dirty="0"/>
              <a:t>nastavuje heslo, </a:t>
            </a:r>
            <a:r>
              <a:rPr lang="sk-SK" sz="1800" dirty="0" smtClean="0"/>
              <a:t>ktoré bude</a:t>
            </a:r>
            <a:br>
              <a:rPr lang="sk-SK" sz="1800" dirty="0" smtClean="0"/>
            </a:br>
            <a:r>
              <a:rPr lang="sk-SK" sz="1800" dirty="0" smtClean="0"/>
              <a:t>zariadenie </a:t>
            </a:r>
            <a:r>
              <a:rPr lang="sk-SK" sz="1800" dirty="0"/>
              <a:t>vyžadovať pri </a:t>
            </a:r>
            <a:r>
              <a:rPr lang="sk-SK" sz="1800" dirty="0" smtClean="0"/>
              <a:t>ďalšom prístupe</a:t>
            </a:r>
            <a:br>
              <a:rPr lang="sk-SK" sz="1800" dirty="0" smtClean="0"/>
            </a:br>
            <a:r>
              <a:rPr lang="sk-SK" sz="1800" dirty="0" smtClean="0"/>
              <a:t>k </a:t>
            </a:r>
            <a:r>
              <a:rPr lang="sk-SK" sz="1800" dirty="0"/>
              <a:t>príkazovému </a:t>
            </a:r>
            <a:r>
              <a:rPr lang="sk-SK" sz="1800" dirty="0" smtClean="0"/>
              <a:t>riadku</a:t>
            </a:r>
          </a:p>
          <a:p>
            <a:pPr lvl="2"/>
            <a:r>
              <a:rPr lang="sk-SK" sz="1800" dirty="0" smtClean="0"/>
              <a:t>Pozor – na konci príkazu nezadávať žiadnu medzeru, lebo sa stane súčasťou hesla – veľmi neintuitívna a častá chyba!</a:t>
            </a:r>
          </a:p>
          <a:p>
            <a:pPr lvl="1"/>
            <a:r>
              <a:rPr lang="sk-SK" sz="1800" b="1" dirty="0">
                <a:solidFill>
                  <a:schemeClr val="accent2"/>
                </a:solidFill>
                <a:latin typeface="Courier New" pitchFamily="49" charset="0"/>
                <a:cs typeface="Courier New" pitchFamily="49" charset="0"/>
              </a:rPr>
              <a:t>login</a:t>
            </a:r>
            <a:r>
              <a:rPr lang="sk-SK" sz="1800" dirty="0" smtClean="0"/>
              <a:t> aktivuje samotnú ochranu prístupu pomocou hesla</a:t>
            </a:r>
          </a:p>
          <a:p>
            <a:pPr lvl="2"/>
            <a:r>
              <a:rPr lang="sk-SK" sz="1800" dirty="0" smtClean="0"/>
              <a:t>Bez tohto príkazu by heslo bolo prednastavené, ale nepožadovalo by sa</a:t>
            </a:r>
            <a:endParaRPr lang="sk-SK" sz="1800" dirty="0"/>
          </a:p>
        </p:txBody>
      </p:sp>
    </p:spTree>
    <p:extLst>
      <p:ext uri="{BB962C8B-B14F-4D97-AF65-F5344CB8AC3E}">
        <p14:creationId xmlns:p14="http://schemas.microsoft.com/office/powerpoint/2010/main" val="4288768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246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46230"/>
          <a:stretch/>
        </p:blipFill>
        <p:spPr bwMode="auto">
          <a:xfrm>
            <a:off x="4656137" y="4324540"/>
            <a:ext cx="4487863" cy="234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42466" name="Rectangle 2"/>
          <p:cNvSpPr>
            <a:spLocks noGrp="1" noChangeArrowheads="1"/>
          </p:cNvSpPr>
          <p:nvPr>
            <p:ph type="title"/>
          </p:nvPr>
        </p:nvSpPr>
        <p:spPr/>
        <p:txBody>
          <a:bodyPr>
            <a:normAutofit fontScale="90000"/>
          </a:bodyPr>
          <a:lstStyle/>
          <a:p>
            <a:r>
              <a:rPr lang="sk-SK" dirty="0" smtClean="0"/>
              <a:t>Nastavenie hesiel pre prechod do privilegovaného režimu</a:t>
            </a:r>
            <a:endParaRPr lang="en-US" dirty="0"/>
          </a:p>
        </p:txBody>
      </p:sp>
      <p:sp>
        <p:nvSpPr>
          <p:cNvPr id="1342467" name="Rectangle 3"/>
          <p:cNvSpPr>
            <a:spLocks noGrp="1" noChangeArrowheads="1"/>
          </p:cNvSpPr>
          <p:nvPr>
            <p:ph type="body" idx="1"/>
          </p:nvPr>
        </p:nvSpPr>
        <p:spPr/>
        <p:txBody>
          <a:bodyPr>
            <a:normAutofit/>
          </a:bodyPr>
          <a:lstStyle/>
          <a:p>
            <a:r>
              <a:rPr lang="sk-SK" sz="2000" dirty="0" smtClean="0"/>
              <a:t>Prechod do privilegovaného režimu sa realizuje príkazom </a:t>
            </a:r>
            <a:r>
              <a:rPr lang="sk-SK" sz="2000" b="1" dirty="0" smtClean="0">
                <a:solidFill>
                  <a:schemeClr val="accent2"/>
                </a:solidFill>
                <a:latin typeface="Courier New" pitchFamily="49" charset="0"/>
                <a:cs typeface="Courier New" pitchFamily="49" charset="0"/>
              </a:rPr>
              <a:t>enable</a:t>
            </a:r>
            <a:r>
              <a:rPr lang="sk-SK" sz="2000" dirty="0" smtClean="0">
                <a:solidFill>
                  <a:schemeClr val="accent2"/>
                </a:solidFill>
              </a:rPr>
              <a:t> </a:t>
            </a:r>
            <a:r>
              <a:rPr lang="sk-SK" sz="2000" dirty="0" smtClean="0"/>
              <a:t>z príkazového riadku</a:t>
            </a:r>
          </a:p>
          <a:p>
            <a:pPr lvl="1"/>
            <a:r>
              <a:rPr lang="sk-SK" sz="1800" dirty="0" smtClean="0"/>
              <a:t>Účelom je zabezpečiť použitie príkazu </a:t>
            </a:r>
            <a:r>
              <a:rPr lang="sk-SK" sz="1800" b="1" dirty="0" smtClean="0">
                <a:solidFill>
                  <a:schemeClr val="accent2"/>
                </a:solidFill>
                <a:latin typeface="Courier New" pitchFamily="49" charset="0"/>
                <a:cs typeface="Courier New" pitchFamily="49" charset="0"/>
              </a:rPr>
              <a:t>enable</a:t>
            </a:r>
          </a:p>
          <a:p>
            <a:r>
              <a:rPr lang="sk-SK" sz="2000" dirty="0" smtClean="0"/>
              <a:t>Ochrana príkazu enable pomocou hesla sa konfiguruje priamo v GKR (nie na </a:t>
            </a:r>
            <a:r>
              <a:rPr lang="sk-SK" sz="2000" b="1" dirty="0" smtClean="0">
                <a:solidFill>
                  <a:schemeClr val="accent2"/>
                </a:solidFill>
                <a:latin typeface="Courier New" pitchFamily="49" charset="0"/>
                <a:cs typeface="Courier New" pitchFamily="49" charset="0"/>
              </a:rPr>
              <a:t>line</a:t>
            </a:r>
            <a:r>
              <a:rPr lang="sk-SK" sz="2000" dirty="0" smtClean="0"/>
              <a:t>)</a:t>
            </a:r>
          </a:p>
          <a:p>
            <a:pPr lvl="1"/>
            <a:r>
              <a:rPr lang="sk-SK" sz="1800" dirty="0" smtClean="0"/>
              <a:t>Starší, menej bezpečný spôsob: </a:t>
            </a:r>
            <a:r>
              <a:rPr lang="sk-SK" sz="1800" b="1" dirty="0" smtClean="0">
                <a:solidFill>
                  <a:schemeClr val="accent2"/>
                </a:solidFill>
                <a:latin typeface="Courier New" pitchFamily="49" charset="0"/>
                <a:cs typeface="Courier New" pitchFamily="49" charset="0"/>
              </a:rPr>
              <a:t>enable password </a:t>
            </a:r>
            <a:r>
              <a:rPr lang="sk-SK" sz="1800" i="1" dirty="0" smtClean="0">
                <a:solidFill>
                  <a:schemeClr val="accent2"/>
                </a:solidFill>
                <a:latin typeface="Courier New" pitchFamily="49" charset="0"/>
                <a:cs typeface="Courier New" pitchFamily="49" charset="0"/>
              </a:rPr>
              <a:t>HESLO</a:t>
            </a:r>
          </a:p>
          <a:p>
            <a:pPr lvl="2"/>
            <a:r>
              <a:rPr lang="sk-SK" sz="1800" dirty="0" smtClean="0"/>
              <a:t>Heslo bude v konfigurácii zašifrované vratnou a rozlomenou šifrou</a:t>
            </a:r>
          </a:p>
          <a:p>
            <a:pPr lvl="1"/>
            <a:r>
              <a:rPr lang="sk-SK" sz="1800" dirty="0" smtClean="0"/>
              <a:t>Novší, bezpečnejší spôsob: </a:t>
            </a:r>
            <a:r>
              <a:rPr lang="sk-SK" sz="1800" b="1" dirty="0" smtClean="0">
                <a:solidFill>
                  <a:schemeClr val="accent2"/>
                </a:solidFill>
                <a:latin typeface="Courier New" pitchFamily="49" charset="0"/>
                <a:cs typeface="Courier New" pitchFamily="49" charset="0"/>
              </a:rPr>
              <a:t>enable secret </a:t>
            </a:r>
            <a:r>
              <a:rPr lang="sk-SK" sz="1800" i="1" dirty="0" smtClean="0">
                <a:solidFill>
                  <a:schemeClr val="accent2"/>
                </a:solidFill>
                <a:latin typeface="Courier New" pitchFamily="49" charset="0"/>
                <a:cs typeface="Courier New" pitchFamily="49" charset="0"/>
              </a:rPr>
              <a:t>HESLO</a:t>
            </a:r>
          </a:p>
          <a:p>
            <a:pPr lvl="2"/>
            <a:r>
              <a:rPr lang="sk-SK" sz="1800" dirty="0" smtClean="0"/>
              <a:t>Heslo bude v konfigurácii uložené ako výsledok nevratnej hash operácie</a:t>
            </a:r>
          </a:p>
          <a:p>
            <a:pPr lvl="1"/>
            <a:r>
              <a:rPr lang="sk-SK" sz="1800" dirty="0" smtClean="0"/>
              <a:t>Až na špeciálne výnimky, ktoré budú</a:t>
            </a:r>
            <a:br>
              <a:rPr lang="sk-SK" sz="1800" dirty="0" smtClean="0"/>
            </a:br>
            <a:r>
              <a:rPr lang="sk-SK" sz="1800" dirty="0" smtClean="0"/>
              <a:t>na správnom mieste zdôraznené,</a:t>
            </a:r>
            <a:br>
              <a:rPr lang="sk-SK" sz="1800" dirty="0" smtClean="0"/>
            </a:br>
            <a:r>
              <a:rPr lang="sk-SK" sz="1800" dirty="0" smtClean="0"/>
              <a:t>je potrebné používať </a:t>
            </a:r>
            <a:r>
              <a:rPr lang="sk-SK" sz="1800" b="1" dirty="0" smtClean="0">
                <a:solidFill>
                  <a:schemeClr val="accent2"/>
                </a:solidFill>
                <a:latin typeface="Courier New" pitchFamily="49" charset="0"/>
                <a:cs typeface="Courier New" pitchFamily="49" charset="0"/>
              </a:rPr>
              <a:t>enable secret</a:t>
            </a:r>
          </a:p>
          <a:p>
            <a:pPr lvl="1"/>
            <a:r>
              <a:rPr lang="sk-SK" sz="1800" dirty="0" smtClean="0"/>
              <a:t>Nemá zmysel do konfigurácie</a:t>
            </a:r>
            <a:br>
              <a:rPr lang="sk-SK" sz="1800" dirty="0" smtClean="0"/>
            </a:br>
            <a:r>
              <a:rPr lang="sk-SK" sz="1800" dirty="0" smtClean="0"/>
              <a:t>písať oba príkazy, pretože vtedy</a:t>
            </a:r>
            <a:br>
              <a:rPr lang="sk-SK" sz="1800" dirty="0" smtClean="0"/>
            </a:br>
            <a:r>
              <a:rPr lang="sk-SK" sz="1800" dirty="0" smtClean="0"/>
              <a:t>má </a:t>
            </a:r>
            <a:r>
              <a:rPr lang="sk-SK" sz="1800" b="1" dirty="0" smtClean="0">
                <a:solidFill>
                  <a:schemeClr val="accent2"/>
                </a:solidFill>
                <a:latin typeface="Courier New" pitchFamily="49" charset="0"/>
                <a:cs typeface="Courier New" pitchFamily="49" charset="0"/>
              </a:rPr>
              <a:t>enable secret</a:t>
            </a:r>
            <a:r>
              <a:rPr lang="sk-SK" sz="1800" dirty="0" smtClean="0">
                <a:solidFill>
                  <a:schemeClr val="accent2"/>
                </a:solidFill>
              </a:rPr>
              <a:t> </a:t>
            </a:r>
            <a:r>
              <a:rPr lang="sk-SK" sz="1800" dirty="0" smtClean="0"/>
              <a:t>prednosť</a:t>
            </a:r>
            <a:endParaRPr lang="en-US" sz="1800" dirty="0"/>
          </a:p>
        </p:txBody>
      </p:sp>
    </p:spTree>
    <p:extLst>
      <p:ext uri="{BB962C8B-B14F-4D97-AF65-F5344CB8AC3E}">
        <p14:creationId xmlns:p14="http://schemas.microsoft.com/office/powerpoint/2010/main" val="3646245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Ochrana hesiel v konfigurácii</a:t>
            </a:r>
            <a:endParaRPr lang="sk-SK" dirty="0"/>
          </a:p>
        </p:txBody>
      </p:sp>
      <p:sp>
        <p:nvSpPr>
          <p:cNvPr id="3" name="Content Placeholder 2"/>
          <p:cNvSpPr>
            <a:spLocks noGrp="1"/>
          </p:cNvSpPr>
          <p:nvPr>
            <p:ph idx="1"/>
          </p:nvPr>
        </p:nvSpPr>
        <p:spPr/>
        <p:txBody>
          <a:bodyPr>
            <a:normAutofit/>
          </a:bodyPr>
          <a:lstStyle/>
          <a:p>
            <a:r>
              <a:rPr lang="sk-SK" sz="2000" dirty="0" smtClean="0"/>
              <a:t>Okrem príkazu enable secret budú všetky ostatné heslá v konfigurácii uložené ako plaintext, t.j. viditeľné kedykoľvek pri jej zobrazení</a:t>
            </a:r>
          </a:p>
          <a:p>
            <a:r>
              <a:rPr lang="sk-SK" sz="2000" dirty="0" smtClean="0"/>
              <a:t>Ochranu týchto hesiel je možné dodatočne aktivovať v GKR príkazom </a:t>
            </a:r>
            <a:r>
              <a:rPr lang="sk-SK" sz="2000" b="1" dirty="0" smtClean="0">
                <a:solidFill>
                  <a:schemeClr val="accent2"/>
                </a:solidFill>
                <a:latin typeface="Courier New" pitchFamily="49" charset="0"/>
                <a:cs typeface="Courier New" pitchFamily="49" charset="0"/>
              </a:rPr>
              <a:t>service password-encryption</a:t>
            </a:r>
          </a:p>
          <a:p>
            <a:pPr lvl="1"/>
            <a:r>
              <a:rPr lang="sk-SK" sz="1800" dirty="0" smtClean="0"/>
              <a:t>Od tohto momentu všetky existujúce i v budúcnosti zadané heslá v konfigurácii budú zašifrované (slabou) vratnou šifrou</a:t>
            </a:r>
          </a:p>
          <a:p>
            <a:pPr lvl="2"/>
            <a:r>
              <a:rPr lang="sk-SK" sz="1800" dirty="0" smtClean="0"/>
              <a:t>Príkazu </a:t>
            </a:r>
            <a:r>
              <a:rPr lang="sk-SK" sz="1800" b="1" dirty="0" smtClean="0">
                <a:solidFill>
                  <a:schemeClr val="accent2"/>
                </a:solidFill>
                <a:latin typeface="Courier New" pitchFamily="49" charset="0"/>
                <a:cs typeface="Courier New" pitchFamily="49" charset="0"/>
              </a:rPr>
              <a:t>enable secret </a:t>
            </a:r>
            <a:r>
              <a:rPr lang="sk-SK" sz="1800" dirty="0" smtClean="0"/>
              <a:t>sa táto ochrana netýka, má vlastnú</a:t>
            </a:r>
          </a:p>
          <a:p>
            <a:pPr lvl="1"/>
            <a:r>
              <a:rPr lang="sk-SK" sz="1800" dirty="0" smtClean="0"/>
              <a:t>Zrušenie príkazu ponechá existujúce heslá zašifrované</a:t>
            </a:r>
          </a:p>
          <a:p>
            <a:pPr marL="0" indent="0">
              <a:buNone/>
            </a:pPr>
            <a:r>
              <a:rPr lang="sk-SK" sz="2000" dirty="0" smtClean="0"/>
              <a:t>Pred príkazom:			Po príkaze:</a:t>
            </a:r>
            <a:endParaRPr lang="sk-SK" sz="2000" dirty="0"/>
          </a:p>
        </p:txBody>
      </p:sp>
      <p:sp>
        <p:nvSpPr>
          <p:cNvPr id="4" name="Text Box 4"/>
          <p:cNvSpPr txBox="1">
            <a:spLocks noChangeArrowheads="1"/>
          </p:cNvSpPr>
          <p:nvPr/>
        </p:nvSpPr>
        <p:spPr bwMode="auto">
          <a:xfrm>
            <a:off x="287524" y="4272677"/>
            <a:ext cx="3780420" cy="258532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sk-SK" sz="1800" b="1" dirty="0">
                <a:latin typeface="Courier New" pitchFamily="49" charset="0"/>
              </a:rPr>
              <a:t>line con 0</a:t>
            </a:r>
          </a:p>
          <a:p>
            <a:pPr algn="l" eaLnBrk="1" hangingPunct="1">
              <a:lnSpc>
                <a:spcPct val="100000"/>
              </a:lnSpc>
            </a:pPr>
            <a:r>
              <a:rPr lang="sk-SK" sz="1800" b="1" dirty="0">
                <a:latin typeface="Courier New" pitchFamily="49" charset="0"/>
              </a:rPr>
              <a:t> password TajneHeslo</a:t>
            </a:r>
          </a:p>
          <a:p>
            <a:pPr algn="l" eaLnBrk="1" hangingPunct="1">
              <a:lnSpc>
                <a:spcPct val="100000"/>
              </a:lnSpc>
            </a:pPr>
            <a:r>
              <a:rPr lang="sk-SK" sz="1800" b="1" dirty="0">
                <a:latin typeface="Courier New" pitchFamily="49" charset="0"/>
              </a:rPr>
              <a:t> login</a:t>
            </a:r>
          </a:p>
          <a:p>
            <a:pPr algn="l" eaLnBrk="1" hangingPunct="1">
              <a:lnSpc>
                <a:spcPct val="100000"/>
              </a:lnSpc>
            </a:pPr>
            <a:r>
              <a:rPr lang="sk-SK" sz="1800" b="1" dirty="0">
                <a:latin typeface="Courier New" pitchFamily="49" charset="0"/>
              </a:rPr>
              <a:t>line aux 0</a:t>
            </a:r>
          </a:p>
          <a:p>
            <a:pPr algn="l" eaLnBrk="1" hangingPunct="1">
              <a:lnSpc>
                <a:spcPct val="100000"/>
              </a:lnSpc>
            </a:pPr>
            <a:r>
              <a:rPr lang="sk-SK" sz="1800" b="1" dirty="0">
                <a:latin typeface="Courier New" pitchFamily="49" charset="0"/>
              </a:rPr>
              <a:t> password TajneHeslo</a:t>
            </a:r>
          </a:p>
          <a:p>
            <a:pPr algn="l" eaLnBrk="1" hangingPunct="1">
              <a:lnSpc>
                <a:spcPct val="100000"/>
              </a:lnSpc>
            </a:pPr>
            <a:r>
              <a:rPr lang="sk-SK" sz="1800" b="1" dirty="0">
                <a:latin typeface="Courier New" pitchFamily="49" charset="0"/>
              </a:rPr>
              <a:t> login    </a:t>
            </a:r>
          </a:p>
          <a:p>
            <a:pPr algn="l" eaLnBrk="1" hangingPunct="1">
              <a:lnSpc>
                <a:spcPct val="100000"/>
              </a:lnSpc>
            </a:pPr>
            <a:r>
              <a:rPr lang="sk-SK" sz="1800" b="1" dirty="0">
                <a:latin typeface="Courier New" pitchFamily="49" charset="0"/>
              </a:rPr>
              <a:t>line vty 0 4</a:t>
            </a:r>
          </a:p>
          <a:p>
            <a:pPr algn="l" eaLnBrk="1" hangingPunct="1">
              <a:lnSpc>
                <a:spcPct val="100000"/>
              </a:lnSpc>
            </a:pPr>
            <a:r>
              <a:rPr lang="sk-SK" sz="1800" b="1" dirty="0">
                <a:latin typeface="Courier New" pitchFamily="49" charset="0"/>
              </a:rPr>
              <a:t> password TajneHeslo</a:t>
            </a:r>
          </a:p>
          <a:p>
            <a:pPr algn="l" eaLnBrk="1" hangingPunct="1">
              <a:lnSpc>
                <a:spcPct val="100000"/>
              </a:lnSpc>
            </a:pPr>
            <a:r>
              <a:rPr lang="sk-SK" sz="1800" b="1" dirty="0">
                <a:latin typeface="Courier New" pitchFamily="49" charset="0"/>
              </a:rPr>
              <a:t> </a:t>
            </a:r>
            <a:r>
              <a:rPr lang="sk-SK" sz="1800" b="1" dirty="0" smtClean="0">
                <a:latin typeface="Courier New" pitchFamily="49" charset="0"/>
              </a:rPr>
              <a:t>login</a:t>
            </a:r>
            <a:endParaRPr lang="sk-SK" sz="1800" b="1" dirty="0">
              <a:latin typeface="Courier New" pitchFamily="49" charset="0"/>
            </a:endParaRPr>
          </a:p>
        </p:txBody>
      </p:sp>
      <p:sp>
        <p:nvSpPr>
          <p:cNvPr id="5" name="Text Box 4"/>
          <p:cNvSpPr txBox="1">
            <a:spLocks noChangeArrowheads="1"/>
          </p:cNvSpPr>
          <p:nvPr/>
        </p:nvSpPr>
        <p:spPr bwMode="auto">
          <a:xfrm>
            <a:off x="4139952" y="4272677"/>
            <a:ext cx="4968552" cy="258532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sk-SK" sz="1800" b="1" dirty="0">
                <a:latin typeface="Courier New" pitchFamily="49" charset="0"/>
              </a:rPr>
              <a:t>line con 0</a:t>
            </a:r>
          </a:p>
          <a:p>
            <a:pPr algn="l" eaLnBrk="1" hangingPunct="1">
              <a:lnSpc>
                <a:spcPct val="100000"/>
              </a:lnSpc>
            </a:pPr>
            <a:r>
              <a:rPr lang="sk-SK" sz="1800" b="1" dirty="0">
                <a:latin typeface="Courier New" pitchFamily="49" charset="0"/>
              </a:rPr>
              <a:t> password 7 09784F0317003F1718000B</a:t>
            </a:r>
          </a:p>
          <a:p>
            <a:pPr algn="l" eaLnBrk="1" hangingPunct="1">
              <a:lnSpc>
                <a:spcPct val="100000"/>
              </a:lnSpc>
            </a:pPr>
            <a:r>
              <a:rPr lang="sk-SK" sz="1800" b="1" dirty="0">
                <a:latin typeface="Courier New" pitchFamily="49" charset="0"/>
              </a:rPr>
              <a:t> login</a:t>
            </a:r>
          </a:p>
          <a:p>
            <a:pPr algn="l" eaLnBrk="1" hangingPunct="1">
              <a:lnSpc>
                <a:spcPct val="100000"/>
              </a:lnSpc>
            </a:pPr>
            <a:r>
              <a:rPr lang="sk-SK" sz="1800" b="1" dirty="0">
                <a:latin typeface="Courier New" pitchFamily="49" charset="0"/>
              </a:rPr>
              <a:t>line aux 0</a:t>
            </a:r>
          </a:p>
          <a:p>
            <a:pPr algn="l" eaLnBrk="1" hangingPunct="1">
              <a:lnSpc>
                <a:spcPct val="100000"/>
              </a:lnSpc>
            </a:pPr>
            <a:r>
              <a:rPr lang="sk-SK" sz="1800" b="1" dirty="0">
                <a:latin typeface="Courier New" pitchFamily="49" charset="0"/>
              </a:rPr>
              <a:t> password 7 053F07052F49660C0A0918</a:t>
            </a:r>
          </a:p>
          <a:p>
            <a:pPr algn="l" eaLnBrk="1" hangingPunct="1">
              <a:lnSpc>
                <a:spcPct val="100000"/>
              </a:lnSpc>
            </a:pPr>
            <a:r>
              <a:rPr lang="sk-SK" sz="1800" b="1" dirty="0">
                <a:latin typeface="Courier New" pitchFamily="49" charset="0"/>
              </a:rPr>
              <a:t> login    </a:t>
            </a:r>
          </a:p>
          <a:p>
            <a:pPr algn="l" eaLnBrk="1" hangingPunct="1">
              <a:lnSpc>
                <a:spcPct val="100000"/>
              </a:lnSpc>
            </a:pPr>
            <a:r>
              <a:rPr lang="sk-SK" sz="1800" b="1" dirty="0">
                <a:latin typeface="Courier New" pitchFamily="49" charset="0"/>
              </a:rPr>
              <a:t>line vty 0 4</a:t>
            </a:r>
          </a:p>
          <a:p>
            <a:pPr algn="l" eaLnBrk="1" hangingPunct="1">
              <a:lnSpc>
                <a:spcPct val="100000"/>
              </a:lnSpc>
            </a:pPr>
            <a:r>
              <a:rPr lang="sk-SK" sz="1800" b="1" dirty="0">
                <a:latin typeface="Courier New" pitchFamily="49" charset="0"/>
              </a:rPr>
              <a:t> password 7 073B2046400C3100041E04</a:t>
            </a:r>
          </a:p>
          <a:p>
            <a:pPr algn="l" eaLnBrk="1" hangingPunct="1">
              <a:lnSpc>
                <a:spcPct val="100000"/>
              </a:lnSpc>
            </a:pPr>
            <a:r>
              <a:rPr lang="sk-SK" sz="1800" b="1" dirty="0">
                <a:latin typeface="Courier New" pitchFamily="49" charset="0"/>
              </a:rPr>
              <a:t> login</a:t>
            </a:r>
          </a:p>
        </p:txBody>
      </p:sp>
    </p:spTree>
    <p:extLst>
      <p:ext uri="{BB962C8B-B14F-4D97-AF65-F5344CB8AC3E}">
        <p14:creationId xmlns:p14="http://schemas.microsoft.com/office/powerpoint/2010/main" val="3142635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042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9015"/>
          <a:stretch/>
        </p:blipFill>
        <p:spPr bwMode="auto">
          <a:xfrm>
            <a:off x="2627784" y="2793936"/>
            <a:ext cx="6516216" cy="406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40418" name="Rectangle 2"/>
          <p:cNvSpPr>
            <a:spLocks noGrp="1" noChangeArrowheads="1"/>
          </p:cNvSpPr>
          <p:nvPr>
            <p:ph type="title"/>
          </p:nvPr>
        </p:nvSpPr>
        <p:spPr/>
        <p:txBody>
          <a:bodyPr>
            <a:normAutofit/>
          </a:bodyPr>
          <a:lstStyle/>
          <a:p>
            <a:r>
              <a:rPr lang="sk-SK" dirty="0" smtClean="0"/>
              <a:t>Nastavenie výstražných hlásení</a:t>
            </a:r>
            <a:endParaRPr lang="en-US" dirty="0"/>
          </a:p>
        </p:txBody>
      </p:sp>
      <p:sp>
        <p:nvSpPr>
          <p:cNvPr id="1340419" name="Rectangle 3"/>
          <p:cNvSpPr>
            <a:spLocks noGrp="1" noChangeArrowheads="1"/>
          </p:cNvSpPr>
          <p:nvPr>
            <p:ph type="body" idx="1"/>
          </p:nvPr>
        </p:nvSpPr>
        <p:spPr/>
        <p:txBody>
          <a:bodyPr>
            <a:normAutofit/>
          </a:bodyPr>
          <a:lstStyle/>
          <a:p>
            <a:r>
              <a:rPr lang="sk-SK" sz="2000" dirty="0" smtClean="0"/>
              <a:t>Účelom výstražných hlásení je upozorniť nepovolané osoby pred pokusmi o neoprávnený vstup na zariadenie</a:t>
            </a:r>
          </a:p>
          <a:p>
            <a:pPr lvl="1"/>
            <a:r>
              <a:rPr lang="sk-SK" sz="1800" dirty="0" smtClean="0"/>
              <a:t>Môže byť rozhodujúce v právnych sporoch pri bezpečnostných incidentoch</a:t>
            </a:r>
          </a:p>
          <a:p>
            <a:r>
              <a:rPr lang="sk-SK" sz="2000" dirty="0" smtClean="0"/>
              <a:t>Hlásenie sa konfiguruje v GKR príkazmi </a:t>
            </a:r>
            <a:r>
              <a:rPr lang="sk-SK" sz="2000" b="1" dirty="0" smtClean="0">
                <a:solidFill>
                  <a:schemeClr val="accent2"/>
                </a:solidFill>
                <a:latin typeface="Courier New" pitchFamily="49" charset="0"/>
                <a:cs typeface="Courier New" pitchFamily="49" charset="0"/>
              </a:rPr>
              <a:t>banner</a:t>
            </a:r>
          </a:p>
          <a:p>
            <a:r>
              <a:rPr lang="sk-SK" sz="2000" b="1" dirty="0" smtClean="0">
                <a:solidFill>
                  <a:schemeClr val="accent2"/>
                </a:solidFill>
                <a:latin typeface="Courier New" pitchFamily="49" charset="0"/>
                <a:cs typeface="Courier New" pitchFamily="49" charset="0"/>
              </a:rPr>
              <a:t>banner login</a:t>
            </a:r>
          </a:p>
          <a:p>
            <a:pPr lvl="1"/>
            <a:r>
              <a:rPr lang="sk-SK" sz="1800" dirty="0" smtClean="0"/>
              <a:t>Zobrazí sa pred výzvou na</a:t>
            </a:r>
            <a:br>
              <a:rPr lang="sk-SK" sz="1800" dirty="0" smtClean="0"/>
            </a:br>
            <a:r>
              <a:rPr lang="sk-SK" sz="1800" dirty="0" smtClean="0"/>
              <a:t>zadanie prístupového hesla</a:t>
            </a:r>
          </a:p>
          <a:p>
            <a:r>
              <a:rPr lang="sk-SK" sz="2000" b="1" dirty="0" smtClean="0">
                <a:solidFill>
                  <a:schemeClr val="accent2"/>
                </a:solidFill>
                <a:latin typeface="Courier New" pitchFamily="49" charset="0"/>
                <a:cs typeface="Courier New" pitchFamily="49" charset="0"/>
              </a:rPr>
              <a:t>banner motd</a:t>
            </a:r>
          </a:p>
          <a:p>
            <a:pPr lvl="1"/>
            <a:r>
              <a:rPr lang="sk-SK" sz="1800" dirty="0" smtClean="0"/>
              <a:t>Zobrazí sa pred</a:t>
            </a:r>
            <a:br>
              <a:rPr lang="sk-SK" sz="1800" dirty="0" smtClean="0"/>
            </a:br>
            <a:r>
              <a:rPr lang="sk-SK" sz="1800" dirty="0" smtClean="0"/>
              <a:t>výzvou na zadanie hesla</a:t>
            </a:r>
            <a:br>
              <a:rPr lang="sk-SK" sz="1800" dirty="0" smtClean="0"/>
            </a:br>
            <a:r>
              <a:rPr lang="sk-SK" sz="1800" dirty="0" smtClean="0"/>
              <a:t>a nad textom </a:t>
            </a:r>
            <a:r>
              <a:rPr lang="sk-SK" sz="1800" b="1" dirty="0" smtClean="0">
                <a:solidFill>
                  <a:schemeClr val="accent2"/>
                </a:solidFill>
                <a:latin typeface="Courier New" pitchFamily="49" charset="0"/>
                <a:cs typeface="Courier New" pitchFamily="49" charset="0"/>
              </a:rPr>
              <a:t>banner login</a:t>
            </a:r>
            <a:r>
              <a:rPr lang="sk-SK" sz="1800" dirty="0" smtClean="0"/>
              <a:t>,</a:t>
            </a:r>
            <a:br>
              <a:rPr lang="sk-SK" sz="1800" dirty="0" smtClean="0"/>
            </a:br>
            <a:r>
              <a:rPr lang="sk-SK" sz="1800" dirty="0" smtClean="0"/>
              <a:t>ak je nastavený</a:t>
            </a:r>
          </a:p>
          <a:p>
            <a:r>
              <a:rPr lang="sk-SK" sz="2000" b="1" dirty="0" smtClean="0">
                <a:solidFill>
                  <a:schemeClr val="accent2"/>
                </a:solidFill>
                <a:latin typeface="Courier New" pitchFamily="49" charset="0"/>
                <a:cs typeface="Courier New" pitchFamily="49" charset="0"/>
              </a:rPr>
              <a:t>banner exec</a:t>
            </a:r>
          </a:p>
          <a:p>
            <a:pPr lvl="1"/>
            <a:r>
              <a:rPr lang="sk-SK" sz="1800" dirty="0" smtClean="0"/>
              <a:t>Zobrazí sa po prihláseni</a:t>
            </a:r>
            <a:endParaRPr lang="en-US" sz="1800" dirty="0"/>
          </a:p>
        </p:txBody>
      </p:sp>
    </p:spTree>
    <p:extLst>
      <p:ext uri="{BB962C8B-B14F-4D97-AF65-F5344CB8AC3E}">
        <p14:creationId xmlns:p14="http://schemas.microsoft.com/office/powerpoint/2010/main" val="1187076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Rectangle 2"/>
          <p:cNvSpPr>
            <a:spLocks noGrp="1" noChangeArrowheads="1"/>
          </p:cNvSpPr>
          <p:nvPr>
            <p:ph type="title"/>
          </p:nvPr>
        </p:nvSpPr>
        <p:spPr/>
        <p:txBody>
          <a:bodyPr>
            <a:normAutofit/>
          </a:bodyPr>
          <a:lstStyle/>
          <a:p>
            <a:r>
              <a:rPr lang="sk-SK" dirty="0" smtClean="0"/>
              <a:t>Cisco smerovače</a:t>
            </a:r>
            <a:endParaRPr lang="en-US" dirty="0"/>
          </a:p>
        </p:txBody>
      </p:sp>
      <p:pic>
        <p:nvPicPr>
          <p:cNvPr id="13097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10116" b="2163"/>
          <a:stretch/>
        </p:blipFill>
        <p:spPr bwMode="auto">
          <a:xfrm>
            <a:off x="1385441" y="2558187"/>
            <a:ext cx="7758559" cy="4308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4" name="Rectangle 3"/>
          <p:cNvSpPr/>
          <p:nvPr/>
        </p:nvSpPr>
        <p:spPr bwMode="auto">
          <a:xfrm>
            <a:off x="5264720" y="2381868"/>
            <a:ext cx="1827560" cy="720080"/>
          </a:xfrm>
          <a:prstGeom prst="rect">
            <a:avLst/>
          </a:prstGeom>
          <a:solidFill>
            <a:schemeClr val="bg1"/>
          </a:solidFill>
          <a:ln w="9525" cap="flat" cmpd="sng" algn="ctr">
            <a:noFill/>
            <a:prstDash val="solid"/>
            <a:round/>
            <a:headEnd type="none" w="med" len="med"/>
            <a:tailEnd type="none" w="med" len="med"/>
          </a:ln>
          <a:effectLst/>
          <a:ex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2843809" y="6345308"/>
            <a:ext cx="1800200" cy="52460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6516216" y="6342010"/>
            <a:ext cx="1800200" cy="52460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sk-SK" sz="2400" b="0" i="0" u="none" strike="noStrike" cap="none" normalizeH="0" baseline="0" smtClean="0">
              <a:ln>
                <a:noFill/>
              </a:ln>
              <a:solidFill>
                <a:schemeClr val="tx1"/>
              </a:solidFill>
              <a:effectLst/>
              <a:latin typeface="Arial" charset="0"/>
            </a:endParaRPr>
          </a:p>
        </p:txBody>
      </p:sp>
      <p:sp>
        <p:nvSpPr>
          <p:cNvPr id="1309699" name="Rectangle 3"/>
          <p:cNvSpPr>
            <a:spLocks noGrp="1" noChangeArrowheads="1"/>
          </p:cNvSpPr>
          <p:nvPr>
            <p:ph idx="1"/>
          </p:nvPr>
        </p:nvSpPr>
        <p:spPr/>
        <p:txBody>
          <a:bodyPr>
            <a:normAutofit/>
          </a:bodyPr>
          <a:lstStyle/>
          <a:p>
            <a:r>
              <a:rPr lang="sk-SK" sz="2000" dirty="0" smtClean="0"/>
              <a:t>Po zvyšok semestra sa budeme venovať smerovačom a ich konfigurácii</a:t>
            </a:r>
          </a:p>
          <a:p>
            <a:r>
              <a:rPr lang="sk-SK" sz="2000" dirty="0" smtClean="0"/>
              <a:t>Konektory typického Cisco smerovača</a:t>
            </a:r>
          </a:p>
          <a:p>
            <a:pPr lvl="1"/>
            <a:r>
              <a:rPr lang="sk-SK" sz="1600" dirty="0" smtClean="0"/>
              <a:t>Console: Manažmentový port, pripája sa ku COM portu počítača, slúži na konfiguráciu</a:t>
            </a:r>
          </a:p>
          <a:p>
            <a:pPr lvl="1"/>
            <a:r>
              <a:rPr lang="sk-SK" sz="1600" dirty="0" smtClean="0"/>
              <a:t>AUX: Manažmentový port, pripája sa spravidla k modemu, slúži na konfiguráciu</a:t>
            </a:r>
          </a:p>
          <a:p>
            <a:pPr lvl="1"/>
            <a:r>
              <a:rPr lang="sk-SK" sz="1600" dirty="0" smtClean="0"/>
              <a:t>FastEthernet, Serial: Sieťové rozhrania rôznych typov, slúžia na dátovú komunikáciu</a:t>
            </a:r>
          </a:p>
          <a:p>
            <a:r>
              <a:rPr lang="sk-SK" sz="2000" dirty="0" smtClean="0"/>
              <a:t>Na rozhraniach používaných v našich</a:t>
            </a:r>
            <a:br>
              <a:rPr lang="sk-SK" sz="2000" dirty="0" smtClean="0"/>
            </a:br>
            <a:r>
              <a:rPr lang="sk-SK" sz="2000" dirty="0" smtClean="0"/>
              <a:t>laboratóriách je možné pripájať i odpájať</a:t>
            </a:r>
            <a:br>
              <a:rPr lang="sk-SK" sz="2000" dirty="0" smtClean="0"/>
            </a:br>
            <a:r>
              <a:rPr lang="sk-SK" sz="2000" dirty="0" smtClean="0"/>
              <a:t>kábel počas behu, bez vypínania zariadenia</a:t>
            </a:r>
            <a:br>
              <a:rPr lang="sk-SK" sz="2000" dirty="0" smtClean="0"/>
            </a:br>
            <a:endParaRPr lang="sk-SK" sz="2000" dirty="0" smtClean="0"/>
          </a:p>
        </p:txBody>
      </p:sp>
    </p:spTree>
    <p:extLst>
      <p:ext uri="{BB962C8B-B14F-4D97-AF65-F5344CB8AC3E}">
        <p14:creationId xmlns:p14="http://schemas.microsoft.com/office/powerpoint/2010/main" val="3004242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042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9015"/>
          <a:stretch/>
        </p:blipFill>
        <p:spPr bwMode="auto">
          <a:xfrm>
            <a:off x="2627784" y="2793936"/>
            <a:ext cx="6516216" cy="406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40418" name="Rectangle 2"/>
          <p:cNvSpPr>
            <a:spLocks noGrp="1" noChangeArrowheads="1"/>
          </p:cNvSpPr>
          <p:nvPr>
            <p:ph type="title"/>
          </p:nvPr>
        </p:nvSpPr>
        <p:spPr/>
        <p:txBody>
          <a:bodyPr/>
          <a:lstStyle/>
          <a:p>
            <a:r>
              <a:rPr lang="sk-SK" smtClean="0"/>
              <a:t>Nastavenie výstražných hlásení</a:t>
            </a:r>
            <a:endParaRPr lang="en-US" dirty="0"/>
          </a:p>
        </p:txBody>
      </p:sp>
      <p:sp>
        <p:nvSpPr>
          <p:cNvPr id="1340419" name="Rectangle 3"/>
          <p:cNvSpPr>
            <a:spLocks noGrp="1" noChangeArrowheads="1"/>
          </p:cNvSpPr>
          <p:nvPr>
            <p:ph type="body" idx="1"/>
          </p:nvPr>
        </p:nvSpPr>
        <p:spPr/>
        <p:txBody>
          <a:bodyPr>
            <a:normAutofit/>
          </a:bodyPr>
          <a:lstStyle/>
          <a:p>
            <a:r>
              <a:rPr lang="sk-SK" sz="2000" dirty="0" smtClean="0"/>
              <a:t>Syntax príkazu je </a:t>
            </a:r>
            <a:r>
              <a:rPr lang="sk-SK" sz="2000" b="1" dirty="0" smtClean="0">
                <a:solidFill>
                  <a:schemeClr val="accent2"/>
                </a:solidFill>
                <a:latin typeface="Courier New" pitchFamily="49" charset="0"/>
                <a:cs typeface="Courier New" pitchFamily="49" charset="0"/>
              </a:rPr>
              <a:t>banner</a:t>
            </a:r>
            <a:r>
              <a:rPr lang="sk-SK" sz="2000" dirty="0" smtClean="0">
                <a:solidFill>
                  <a:schemeClr val="accent2"/>
                </a:solidFill>
                <a:latin typeface="Courier New" pitchFamily="49" charset="0"/>
                <a:cs typeface="Courier New" pitchFamily="49" charset="0"/>
              </a:rPr>
              <a:t> </a:t>
            </a:r>
            <a:r>
              <a:rPr lang="sk-SK" sz="2000" i="1" dirty="0" smtClean="0">
                <a:solidFill>
                  <a:schemeClr val="accent2"/>
                </a:solidFill>
                <a:latin typeface="Courier New" pitchFamily="49" charset="0"/>
                <a:cs typeface="Courier New" pitchFamily="49" charset="0"/>
              </a:rPr>
              <a:t>druh DELIM Text správy DELIM</a:t>
            </a:r>
            <a:endParaRPr lang="sk-SK" sz="1800" i="1" dirty="0" smtClean="0">
              <a:solidFill>
                <a:schemeClr val="accent2"/>
              </a:solidFill>
              <a:latin typeface="Courier New" pitchFamily="49" charset="0"/>
              <a:cs typeface="Courier New" pitchFamily="49" charset="0"/>
            </a:endParaRPr>
          </a:p>
          <a:p>
            <a:pPr lvl="1"/>
            <a:r>
              <a:rPr lang="sk-SK" sz="1800" i="1" dirty="0" smtClean="0">
                <a:solidFill>
                  <a:schemeClr val="accent2"/>
                </a:solidFill>
                <a:latin typeface="Courier New" pitchFamily="49" charset="0"/>
                <a:cs typeface="Courier New" pitchFamily="49" charset="0"/>
              </a:rPr>
              <a:t>druh</a:t>
            </a:r>
            <a:r>
              <a:rPr lang="sk-SK" sz="1800" dirty="0" smtClean="0"/>
              <a:t>: </a:t>
            </a:r>
            <a:r>
              <a:rPr lang="sk-SK" sz="1800" b="1" dirty="0" smtClean="0">
                <a:solidFill>
                  <a:schemeClr val="accent2"/>
                </a:solidFill>
                <a:latin typeface="Courier New" pitchFamily="49" charset="0"/>
                <a:cs typeface="Courier New" pitchFamily="49" charset="0"/>
              </a:rPr>
              <a:t>motd</a:t>
            </a:r>
            <a:r>
              <a:rPr lang="sk-SK" sz="1800" dirty="0" smtClean="0"/>
              <a:t>, </a:t>
            </a:r>
            <a:r>
              <a:rPr lang="sk-SK" sz="1800" b="1" dirty="0" smtClean="0">
                <a:solidFill>
                  <a:schemeClr val="accent2"/>
                </a:solidFill>
                <a:latin typeface="Courier New" pitchFamily="49" charset="0"/>
                <a:cs typeface="Courier New" pitchFamily="49" charset="0"/>
              </a:rPr>
              <a:t>login</a:t>
            </a:r>
            <a:r>
              <a:rPr lang="sk-SK" sz="1800" dirty="0" smtClean="0"/>
              <a:t> alebo </a:t>
            </a:r>
            <a:r>
              <a:rPr lang="sk-SK" sz="1800" b="1" dirty="0" smtClean="0">
                <a:solidFill>
                  <a:schemeClr val="accent2"/>
                </a:solidFill>
                <a:latin typeface="Courier New" pitchFamily="49" charset="0"/>
                <a:cs typeface="Courier New" pitchFamily="49" charset="0"/>
              </a:rPr>
              <a:t>exec</a:t>
            </a:r>
          </a:p>
          <a:p>
            <a:pPr lvl="1"/>
            <a:r>
              <a:rPr lang="sk-SK" sz="1800" i="1" dirty="0" smtClean="0">
                <a:solidFill>
                  <a:schemeClr val="accent2"/>
                </a:solidFill>
                <a:latin typeface="Courier New" pitchFamily="49" charset="0"/>
                <a:cs typeface="Courier New" pitchFamily="49" charset="0"/>
              </a:rPr>
              <a:t>DELIM</a:t>
            </a:r>
            <a:r>
              <a:rPr lang="sk-SK" sz="1800" dirty="0" smtClean="0"/>
              <a:t>: jednopísmenový znak, ktorý ohraničuje začiatok a koniec správy, nesmie sa vyskytnúť nikde inde v správe, napr. </a:t>
            </a:r>
            <a:r>
              <a:rPr lang="en-US" sz="1800" dirty="0" smtClean="0"/>
              <a:t>#</a:t>
            </a:r>
            <a:endParaRPr lang="sk-SK" sz="1800" dirty="0" smtClean="0"/>
          </a:p>
          <a:p>
            <a:pPr lvl="1"/>
            <a:endParaRPr lang="sk-SK" sz="1800" dirty="0" smtClean="0"/>
          </a:p>
          <a:p>
            <a:pPr lvl="1"/>
            <a:endParaRPr lang="sk-SK" sz="1800" dirty="0"/>
          </a:p>
          <a:p>
            <a:pPr lvl="1"/>
            <a:endParaRPr lang="sk-SK" sz="1800" dirty="0" smtClean="0"/>
          </a:p>
          <a:p>
            <a:pPr lvl="1"/>
            <a:endParaRPr lang="sk-SK" sz="1800" dirty="0" smtClean="0"/>
          </a:p>
          <a:p>
            <a:pPr lvl="1"/>
            <a:endParaRPr lang="sk-SK" sz="1800" dirty="0"/>
          </a:p>
          <a:p>
            <a:pPr lvl="1"/>
            <a:endParaRPr lang="sk-SK" sz="1800" dirty="0" smtClean="0"/>
          </a:p>
          <a:p>
            <a:pPr lvl="1"/>
            <a:r>
              <a:rPr lang="sk-SK" sz="1800" i="1" dirty="0">
                <a:solidFill>
                  <a:schemeClr val="accent2"/>
                </a:solidFill>
                <a:latin typeface="Courier New" pitchFamily="49" charset="0"/>
                <a:cs typeface="Courier New" pitchFamily="49" charset="0"/>
              </a:rPr>
              <a:t>Text správy</a:t>
            </a:r>
            <a:r>
              <a:rPr lang="sk-SK" sz="1800" dirty="0" smtClean="0"/>
              <a:t>: správa,</a:t>
            </a:r>
            <a:br>
              <a:rPr lang="sk-SK" sz="1800" dirty="0" smtClean="0"/>
            </a:br>
            <a:r>
              <a:rPr lang="sk-SK" sz="1800" dirty="0" smtClean="0"/>
              <a:t>môže obsahovať ľubovoľný</a:t>
            </a:r>
            <a:br>
              <a:rPr lang="sk-SK" sz="1800" dirty="0" smtClean="0"/>
            </a:br>
            <a:r>
              <a:rPr lang="sk-SK" sz="1800" dirty="0" smtClean="0"/>
              <a:t>počet riadkov</a:t>
            </a:r>
            <a:endParaRPr lang="en-US" sz="1800" dirty="0"/>
          </a:p>
        </p:txBody>
      </p:sp>
    </p:spTree>
    <p:extLst>
      <p:ext uri="{BB962C8B-B14F-4D97-AF65-F5344CB8AC3E}">
        <p14:creationId xmlns:p14="http://schemas.microsoft.com/office/powerpoint/2010/main" val="25255204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sk-SK" smtClean="0"/>
              <a:t>Konfigurácia sieťových rozhraní</a:t>
            </a:r>
          </a:p>
        </p:txBody>
      </p:sp>
      <p:sp>
        <p:nvSpPr>
          <p:cNvPr id="54275" name="Rectangle 3"/>
          <p:cNvSpPr>
            <a:spLocks noGrp="1" noChangeArrowheads="1"/>
          </p:cNvSpPr>
          <p:nvPr>
            <p:ph idx="1"/>
          </p:nvPr>
        </p:nvSpPr>
        <p:spPr/>
        <p:txBody>
          <a:bodyPr>
            <a:normAutofit/>
          </a:bodyPr>
          <a:lstStyle/>
          <a:p>
            <a:r>
              <a:rPr lang="sk-SK" dirty="0" smtClean="0"/>
              <a:t>Sieťové rozhrania na smerovačoch majú označenie slovom a číslom</a:t>
            </a:r>
          </a:p>
          <a:p>
            <a:pPr lvl="1"/>
            <a:r>
              <a:rPr lang="sk-SK" dirty="0" smtClean="0"/>
              <a:t>Slovo označuje hardvérový typ rozhrania</a:t>
            </a:r>
          </a:p>
          <a:p>
            <a:pPr lvl="2"/>
            <a:r>
              <a:rPr lang="sk-SK" b="1" dirty="0" smtClean="0">
                <a:solidFill>
                  <a:schemeClr val="tx2"/>
                </a:solidFill>
              </a:rPr>
              <a:t>Serial</a:t>
            </a:r>
            <a:r>
              <a:rPr lang="sk-SK" dirty="0" smtClean="0"/>
              <a:t> – sériové rozhranie</a:t>
            </a:r>
          </a:p>
          <a:p>
            <a:pPr lvl="2"/>
            <a:r>
              <a:rPr lang="sk-SK" b="1" dirty="0" smtClean="0">
                <a:solidFill>
                  <a:schemeClr val="tx2"/>
                </a:solidFill>
              </a:rPr>
              <a:t>Ethernet</a:t>
            </a:r>
            <a:r>
              <a:rPr lang="sk-SK" dirty="0" smtClean="0"/>
              <a:t> – ethernetové rozhranie s rýchlosťou 10 Mbps</a:t>
            </a:r>
          </a:p>
          <a:p>
            <a:pPr lvl="2"/>
            <a:r>
              <a:rPr lang="sk-SK" b="1" dirty="0" smtClean="0">
                <a:solidFill>
                  <a:schemeClr val="tx2"/>
                </a:solidFill>
              </a:rPr>
              <a:t>FastEthernet</a:t>
            </a:r>
            <a:r>
              <a:rPr lang="sk-SK" dirty="0" smtClean="0"/>
              <a:t> – ethernetové rozhranie s rýchlosťou 10/100 Mbps</a:t>
            </a:r>
          </a:p>
          <a:p>
            <a:pPr lvl="2"/>
            <a:r>
              <a:rPr lang="sk-SK" b="1" dirty="0" smtClean="0">
                <a:solidFill>
                  <a:schemeClr val="tx2"/>
                </a:solidFill>
              </a:rPr>
              <a:t>BRI</a:t>
            </a:r>
            <a:r>
              <a:rPr lang="sk-SK" dirty="0" smtClean="0"/>
              <a:t> – ISDN rozhranie 2B+D</a:t>
            </a:r>
          </a:p>
          <a:p>
            <a:pPr lvl="1"/>
            <a:r>
              <a:rPr lang="sk-SK" dirty="0" smtClean="0"/>
              <a:t>Číslo označuje jeho polohu v smerovači, na nových smerovačoch má tvar X/Y/Z</a:t>
            </a:r>
          </a:p>
          <a:p>
            <a:pPr lvl="2"/>
            <a:r>
              <a:rPr lang="sk-SK" b="1" dirty="0" smtClean="0">
                <a:solidFill>
                  <a:schemeClr val="tx2"/>
                </a:solidFill>
              </a:rPr>
              <a:t>X</a:t>
            </a:r>
            <a:r>
              <a:rPr lang="sk-SK" dirty="0" smtClean="0"/>
              <a:t>: slot – číslo zásuvnej dosky, ak je smerovač modulárny</a:t>
            </a:r>
          </a:p>
          <a:p>
            <a:pPr lvl="2"/>
            <a:r>
              <a:rPr lang="sk-SK" b="1" dirty="0" smtClean="0">
                <a:solidFill>
                  <a:schemeClr val="tx2"/>
                </a:solidFill>
              </a:rPr>
              <a:t>Y</a:t>
            </a:r>
            <a:r>
              <a:rPr lang="sk-SK" dirty="0" smtClean="0"/>
              <a:t>: subslot – číslo modulu v zásuvnej doske</a:t>
            </a:r>
          </a:p>
          <a:p>
            <a:pPr lvl="2"/>
            <a:r>
              <a:rPr lang="sk-SK" b="1" dirty="0" smtClean="0">
                <a:solidFill>
                  <a:schemeClr val="tx2"/>
                </a:solidFill>
              </a:rPr>
              <a:t>Z</a:t>
            </a:r>
            <a:r>
              <a:rPr lang="sk-SK" dirty="0" smtClean="0"/>
              <a:t>: port – konkrétne rozhranie na module v danom slote/subslote</a:t>
            </a:r>
          </a:p>
          <a:p>
            <a:pPr lvl="1"/>
            <a:r>
              <a:rPr lang="sk-SK" dirty="0"/>
              <a:t>Celé meno rozhrania je teda </a:t>
            </a:r>
            <a:r>
              <a:rPr lang="sk-SK" dirty="0" smtClean="0"/>
              <a:t>napríklad Serial0/0/1 alebo BRI0/0/0</a:t>
            </a:r>
            <a:endParaRPr lang="sk-SK" dirty="0"/>
          </a:p>
        </p:txBody>
      </p:sp>
    </p:spTree>
    <p:extLst>
      <p:ext uri="{BB962C8B-B14F-4D97-AF65-F5344CB8AC3E}">
        <p14:creationId xmlns:p14="http://schemas.microsoft.com/office/powerpoint/2010/main" val="29199770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sk-SK" smtClean="0"/>
              <a:t>Konfigurácia sieťových rozhraní</a:t>
            </a:r>
          </a:p>
        </p:txBody>
      </p:sp>
      <p:sp>
        <p:nvSpPr>
          <p:cNvPr id="55299" name="Rectangle 3"/>
          <p:cNvSpPr>
            <a:spLocks noGrp="1" noChangeArrowheads="1"/>
          </p:cNvSpPr>
          <p:nvPr>
            <p:ph idx="1"/>
          </p:nvPr>
        </p:nvSpPr>
        <p:spPr/>
        <p:txBody>
          <a:bodyPr>
            <a:normAutofit fontScale="92500"/>
          </a:bodyPr>
          <a:lstStyle/>
          <a:p>
            <a:r>
              <a:rPr lang="sk-SK" dirty="0" smtClean="0"/>
              <a:t>Niektoré rozhrania (najmä vstavané) a na starších smerovačoch všetky rozhrania môžu mať číselné označenie kratšie</a:t>
            </a:r>
          </a:p>
          <a:p>
            <a:pPr lvl="1"/>
            <a:r>
              <a:rPr lang="sk-SK" dirty="0" smtClean="0"/>
              <a:t>Iba Y/Z alebo iba Z (vždy čítať sprava doľava)</a:t>
            </a:r>
          </a:p>
          <a:p>
            <a:pPr lvl="1"/>
            <a:r>
              <a:rPr lang="sk-SK" dirty="0" smtClean="0"/>
              <a:t>Napríklad FastEthernet0/0 alebo Serial0</a:t>
            </a:r>
          </a:p>
          <a:p>
            <a:r>
              <a:rPr lang="sk-SK" dirty="0" smtClean="0"/>
              <a:t>Meno rozhrania nie je potrebné písať celé</a:t>
            </a:r>
          </a:p>
          <a:p>
            <a:pPr lvl="1"/>
            <a:r>
              <a:rPr lang="sk-SK" dirty="0" smtClean="0"/>
              <a:t>Serial0/0/1 </a:t>
            </a:r>
            <a:r>
              <a:rPr lang="en-US" dirty="0" smtClean="0"/>
              <a:t>= s0/0/1</a:t>
            </a:r>
          </a:p>
          <a:p>
            <a:pPr lvl="1"/>
            <a:r>
              <a:rPr lang="en-US" dirty="0" smtClean="0"/>
              <a:t>FastEthernet0/0 = f0/0</a:t>
            </a:r>
            <a:endParaRPr lang="sk-SK" dirty="0" smtClean="0"/>
          </a:p>
          <a:p>
            <a:r>
              <a:rPr lang="sk-SK" dirty="0" smtClean="0"/>
              <a:t>Konfigurácia každého sieťového rozhrania má obsahovať tieto príkazy</a:t>
            </a:r>
          </a:p>
          <a:p>
            <a:pPr lvl="1"/>
            <a:r>
              <a:rPr lang="sk-SK" dirty="0" smtClean="0"/>
              <a:t>Slovný pomocný popis (</a:t>
            </a:r>
            <a:r>
              <a:rPr lang="sk-SK" b="1" dirty="0" smtClean="0">
                <a:solidFill>
                  <a:schemeClr val="accent2"/>
                </a:solidFill>
                <a:latin typeface="Courier New" pitchFamily="49" charset="0"/>
                <a:cs typeface="Courier New" pitchFamily="49" charset="0"/>
              </a:rPr>
              <a:t>description</a:t>
            </a:r>
            <a:r>
              <a:rPr lang="sk-SK" dirty="0" smtClean="0"/>
              <a:t>)</a:t>
            </a:r>
          </a:p>
          <a:p>
            <a:pPr lvl="1"/>
            <a:r>
              <a:rPr lang="sk-SK" dirty="0" smtClean="0"/>
              <a:t>IP adresu (</a:t>
            </a:r>
            <a:r>
              <a:rPr lang="sk-SK" b="1" dirty="0" smtClean="0">
                <a:solidFill>
                  <a:schemeClr val="accent2"/>
                </a:solidFill>
                <a:latin typeface="Courier New" pitchFamily="49" charset="0"/>
                <a:cs typeface="Courier New" pitchFamily="49" charset="0"/>
              </a:rPr>
              <a:t>ip address</a:t>
            </a:r>
            <a:r>
              <a:rPr lang="sk-SK" dirty="0" smtClean="0"/>
              <a:t>)</a:t>
            </a:r>
          </a:p>
          <a:p>
            <a:pPr lvl="1"/>
            <a:r>
              <a:rPr lang="sk-SK" dirty="0" smtClean="0"/>
              <a:t>Aktiváciu rozhrania (</a:t>
            </a:r>
            <a:r>
              <a:rPr lang="sk-SK" b="1" dirty="0" smtClean="0">
                <a:solidFill>
                  <a:schemeClr val="accent2"/>
                </a:solidFill>
                <a:latin typeface="Courier New" pitchFamily="49" charset="0"/>
                <a:cs typeface="Courier New" pitchFamily="49" charset="0"/>
              </a:rPr>
              <a:t>no shutdown</a:t>
            </a:r>
            <a:r>
              <a:rPr lang="sk-SK" dirty="0" smtClean="0"/>
              <a:t>)</a:t>
            </a:r>
          </a:p>
          <a:p>
            <a:pPr lvl="1"/>
            <a:r>
              <a:rPr lang="sk-SK" dirty="0" smtClean="0"/>
              <a:t>Pri niektorých rozhraniach bude potrebné uviesť aj dodatočné príkazy</a:t>
            </a:r>
          </a:p>
          <a:p>
            <a:endParaRPr lang="sk-SK" dirty="0" smtClean="0"/>
          </a:p>
        </p:txBody>
      </p:sp>
    </p:spTree>
    <p:extLst>
      <p:ext uri="{BB962C8B-B14F-4D97-AF65-F5344CB8AC3E}">
        <p14:creationId xmlns:p14="http://schemas.microsoft.com/office/powerpoint/2010/main" val="2359953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sk-SK" dirty="0" smtClean="0"/>
              <a:t>Konfigurácia ethernetových rozhraní</a:t>
            </a:r>
          </a:p>
        </p:txBody>
      </p:sp>
      <p:sp>
        <p:nvSpPr>
          <p:cNvPr id="57347" name="Rectangle 3"/>
          <p:cNvSpPr>
            <a:spLocks noGrp="1" noChangeArrowheads="1"/>
          </p:cNvSpPr>
          <p:nvPr>
            <p:ph idx="1"/>
          </p:nvPr>
        </p:nvSpPr>
        <p:spPr/>
        <p:txBody>
          <a:bodyPr/>
          <a:lstStyle/>
          <a:p>
            <a:r>
              <a:rPr lang="sk-SK" dirty="0" smtClean="0"/>
              <a:t>Do konfiguračného podrežimu pre nastavenie konkrétneho rozhrania sa vstupuje príkazom </a:t>
            </a:r>
            <a:r>
              <a:rPr lang="sk-SK" b="1" dirty="0" smtClean="0">
                <a:solidFill>
                  <a:schemeClr val="accent2"/>
                </a:solidFill>
                <a:latin typeface="Courier New" pitchFamily="49" charset="0"/>
                <a:cs typeface="Courier New" pitchFamily="49" charset="0"/>
              </a:rPr>
              <a:t>interface meno číslo</a:t>
            </a:r>
          </a:p>
          <a:p>
            <a:endParaRPr lang="sk-SK" dirty="0" smtClean="0"/>
          </a:p>
          <a:p>
            <a:endParaRPr lang="en-US" dirty="0" smtClean="0"/>
          </a:p>
          <a:p>
            <a:r>
              <a:rPr lang="sk-SK" dirty="0" smtClean="0"/>
              <a:t>V konfigurácii rozhrania teraz uvedieme všetky informácie podľa príkazov na predchádzajúcej strane</a:t>
            </a:r>
          </a:p>
        </p:txBody>
      </p:sp>
      <p:sp>
        <p:nvSpPr>
          <p:cNvPr id="57348" name="Text Box 4"/>
          <p:cNvSpPr txBox="1">
            <a:spLocks noChangeArrowheads="1"/>
          </p:cNvSpPr>
          <p:nvPr/>
        </p:nvSpPr>
        <p:spPr bwMode="auto">
          <a:xfrm>
            <a:off x="539750" y="2114178"/>
            <a:ext cx="8064500" cy="666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sk-SK" sz="1800" b="1" dirty="0" smtClean="0">
                <a:latin typeface="Courier New" pitchFamily="49" charset="0"/>
              </a:rPr>
              <a:t>Router(config</a:t>
            </a:r>
            <a:r>
              <a:rPr lang="sk-SK" sz="1800" b="1" dirty="0">
                <a:latin typeface="Courier New" pitchFamily="49" charset="0"/>
              </a:rPr>
              <a:t>)</a:t>
            </a:r>
            <a:r>
              <a:rPr lang="en-US" sz="1800" b="1" dirty="0">
                <a:latin typeface="Courier New" pitchFamily="49" charset="0"/>
              </a:rPr>
              <a:t>#</a:t>
            </a:r>
            <a:r>
              <a:rPr lang="sk-SK" sz="1800" b="1" dirty="0">
                <a:solidFill>
                  <a:schemeClr val="accent2"/>
                </a:solidFill>
                <a:latin typeface="Courier New" pitchFamily="49" charset="0"/>
              </a:rPr>
              <a:t>interface </a:t>
            </a:r>
            <a:r>
              <a:rPr lang="sk-SK" sz="1800" b="1" dirty="0" smtClean="0">
                <a:solidFill>
                  <a:schemeClr val="accent2"/>
                </a:solidFill>
                <a:latin typeface="Courier New" pitchFamily="49" charset="0"/>
              </a:rPr>
              <a:t>fa0/</a:t>
            </a:r>
            <a:r>
              <a:rPr lang="en-US" sz="1800" b="1" dirty="0">
                <a:solidFill>
                  <a:schemeClr val="accent2"/>
                </a:solidFill>
                <a:latin typeface="Courier New" pitchFamily="49" charset="0"/>
              </a:rPr>
              <a:t>1</a:t>
            </a:r>
            <a:endParaRPr lang="sk-SK" sz="1800" b="1" dirty="0">
              <a:solidFill>
                <a:schemeClr val="accent2"/>
              </a:solidFill>
              <a:latin typeface="Courier New" pitchFamily="49" charset="0"/>
            </a:endParaRPr>
          </a:p>
          <a:p>
            <a:pPr algn="l" eaLnBrk="1" hangingPunct="1">
              <a:lnSpc>
                <a:spcPct val="100000"/>
              </a:lnSpc>
            </a:pPr>
            <a:r>
              <a:rPr lang="sk-SK" sz="1800" b="1" dirty="0" smtClean="0">
                <a:latin typeface="Courier New" pitchFamily="49" charset="0"/>
              </a:rPr>
              <a:t>Router(config-if</a:t>
            </a:r>
            <a:r>
              <a:rPr lang="sk-SK" sz="1800" b="1" dirty="0">
                <a:latin typeface="Courier New" pitchFamily="49" charset="0"/>
              </a:rPr>
              <a:t>)</a:t>
            </a:r>
            <a:r>
              <a:rPr lang="en-US" sz="1800" b="1" dirty="0">
                <a:latin typeface="Courier New" pitchFamily="49" charset="0"/>
              </a:rPr>
              <a:t>#</a:t>
            </a:r>
          </a:p>
        </p:txBody>
      </p:sp>
      <p:sp>
        <p:nvSpPr>
          <p:cNvPr id="57349" name="Text Box 5"/>
          <p:cNvSpPr txBox="1">
            <a:spLocks noChangeArrowheads="1"/>
          </p:cNvSpPr>
          <p:nvPr/>
        </p:nvSpPr>
        <p:spPr bwMode="auto">
          <a:xfrm>
            <a:off x="539750" y="4149725"/>
            <a:ext cx="8064500" cy="132343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sk-SK" sz="1600" b="1" dirty="0" smtClean="0">
                <a:latin typeface="Courier New" pitchFamily="49" charset="0"/>
              </a:rPr>
              <a:t>Router(config-if</a:t>
            </a:r>
            <a:r>
              <a:rPr lang="sk-SK" sz="1600" b="1" dirty="0">
                <a:latin typeface="Courier New" pitchFamily="49" charset="0"/>
              </a:rPr>
              <a:t>)</a:t>
            </a:r>
            <a:r>
              <a:rPr lang="en-US" sz="1600" b="1" dirty="0">
                <a:latin typeface="Courier New" pitchFamily="49" charset="0"/>
              </a:rPr>
              <a:t>#</a:t>
            </a:r>
            <a:r>
              <a:rPr lang="en-US" sz="1600" b="1" dirty="0">
                <a:solidFill>
                  <a:schemeClr val="accent2"/>
                </a:solidFill>
                <a:latin typeface="Courier New" pitchFamily="49" charset="0"/>
              </a:rPr>
              <a:t>description LAN1</a:t>
            </a:r>
          </a:p>
          <a:p>
            <a:pPr algn="l" eaLnBrk="1" hangingPunct="1">
              <a:lnSpc>
                <a:spcPct val="100000"/>
              </a:lnSpc>
            </a:pPr>
            <a:r>
              <a:rPr lang="sk-SK" sz="1600" b="1" dirty="0" smtClean="0">
                <a:latin typeface="Courier New" pitchFamily="49" charset="0"/>
              </a:rPr>
              <a:t>Router</a:t>
            </a:r>
            <a:r>
              <a:rPr lang="en-US" sz="1600" b="1" dirty="0" smtClean="0">
                <a:latin typeface="Courier New" pitchFamily="49" charset="0"/>
              </a:rPr>
              <a:t>(</a:t>
            </a:r>
            <a:r>
              <a:rPr lang="en-US" sz="1600" b="1" dirty="0" err="1" smtClean="0">
                <a:latin typeface="Courier New" pitchFamily="49" charset="0"/>
              </a:rPr>
              <a:t>config</a:t>
            </a:r>
            <a:r>
              <a:rPr lang="en-US" sz="1600" b="1" dirty="0" smtClean="0">
                <a:latin typeface="Courier New" pitchFamily="49" charset="0"/>
              </a:rPr>
              <a:t>-if</a:t>
            </a:r>
            <a:r>
              <a:rPr lang="en-US" sz="1600" b="1" dirty="0">
                <a:latin typeface="Courier New" pitchFamily="49" charset="0"/>
              </a:rPr>
              <a:t>)#</a:t>
            </a:r>
            <a:r>
              <a:rPr lang="en-US" sz="1600" b="1" dirty="0" err="1">
                <a:solidFill>
                  <a:schemeClr val="accent2"/>
                </a:solidFill>
                <a:latin typeface="Courier New" pitchFamily="49" charset="0"/>
              </a:rPr>
              <a:t>ip</a:t>
            </a:r>
            <a:r>
              <a:rPr lang="en-US" sz="1600" b="1" dirty="0">
                <a:solidFill>
                  <a:schemeClr val="accent2"/>
                </a:solidFill>
                <a:latin typeface="Courier New" pitchFamily="49" charset="0"/>
              </a:rPr>
              <a:t> address </a:t>
            </a:r>
            <a:r>
              <a:rPr lang="en-US" sz="1600" b="1" dirty="0" smtClean="0">
                <a:solidFill>
                  <a:schemeClr val="accent2"/>
                </a:solidFill>
                <a:latin typeface="Courier New" pitchFamily="49" charset="0"/>
              </a:rPr>
              <a:t>172.16.255.1 255.255.255.128</a:t>
            </a:r>
            <a:endParaRPr lang="en-US" sz="1600" b="1" dirty="0">
              <a:solidFill>
                <a:schemeClr val="accent2"/>
              </a:solidFill>
              <a:latin typeface="Courier New" pitchFamily="49" charset="0"/>
            </a:endParaRPr>
          </a:p>
          <a:p>
            <a:pPr algn="l" eaLnBrk="1" hangingPunct="1">
              <a:lnSpc>
                <a:spcPct val="100000"/>
              </a:lnSpc>
            </a:pPr>
            <a:r>
              <a:rPr lang="sk-SK" sz="1600" b="1" dirty="0" smtClean="0">
                <a:latin typeface="Courier New" pitchFamily="49" charset="0"/>
              </a:rPr>
              <a:t>Router</a:t>
            </a:r>
            <a:r>
              <a:rPr lang="en-US" sz="1600" b="1" dirty="0" smtClean="0">
                <a:latin typeface="Courier New" pitchFamily="49" charset="0"/>
              </a:rPr>
              <a:t>(</a:t>
            </a:r>
            <a:r>
              <a:rPr lang="en-US" sz="1600" b="1" dirty="0" err="1" smtClean="0">
                <a:latin typeface="Courier New" pitchFamily="49" charset="0"/>
              </a:rPr>
              <a:t>config</a:t>
            </a:r>
            <a:r>
              <a:rPr lang="en-US" sz="1600" b="1" dirty="0" smtClean="0">
                <a:latin typeface="Courier New" pitchFamily="49" charset="0"/>
              </a:rPr>
              <a:t>-if</a:t>
            </a:r>
            <a:r>
              <a:rPr lang="en-US" sz="1600" b="1" dirty="0">
                <a:latin typeface="Courier New" pitchFamily="49" charset="0"/>
              </a:rPr>
              <a:t>)#</a:t>
            </a:r>
            <a:r>
              <a:rPr lang="en-US" sz="1600" b="1" dirty="0">
                <a:solidFill>
                  <a:schemeClr val="accent2"/>
                </a:solidFill>
                <a:latin typeface="Courier New" pitchFamily="49" charset="0"/>
              </a:rPr>
              <a:t>no shutdown</a:t>
            </a:r>
          </a:p>
          <a:p>
            <a:pPr algn="l" eaLnBrk="1" hangingPunct="1">
              <a:lnSpc>
                <a:spcPct val="100000"/>
              </a:lnSpc>
            </a:pPr>
            <a:r>
              <a:rPr lang="en-US" sz="1600" b="1" dirty="0" smtClean="0">
                <a:latin typeface="Courier New" pitchFamily="49" charset="0"/>
              </a:rPr>
              <a:t>R</a:t>
            </a:r>
            <a:r>
              <a:rPr lang="sk-SK" sz="1600" b="1" dirty="0" smtClean="0">
                <a:latin typeface="Courier New" pitchFamily="49" charset="0"/>
              </a:rPr>
              <a:t>outer</a:t>
            </a:r>
            <a:r>
              <a:rPr lang="en-US" sz="1600" b="1" dirty="0" smtClean="0">
                <a:latin typeface="Courier New" pitchFamily="49" charset="0"/>
              </a:rPr>
              <a:t>(</a:t>
            </a:r>
            <a:r>
              <a:rPr lang="en-US" sz="1600" b="1" dirty="0" err="1" smtClean="0">
                <a:latin typeface="Courier New" pitchFamily="49" charset="0"/>
              </a:rPr>
              <a:t>config</a:t>
            </a:r>
            <a:r>
              <a:rPr lang="en-US" sz="1600" b="1" dirty="0" smtClean="0">
                <a:latin typeface="Courier New" pitchFamily="49" charset="0"/>
              </a:rPr>
              <a:t>-if</a:t>
            </a:r>
            <a:r>
              <a:rPr lang="en-US" sz="1600" b="1" dirty="0">
                <a:latin typeface="Courier New" pitchFamily="49" charset="0"/>
              </a:rPr>
              <a:t>)#</a:t>
            </a:r>
            <a:r>
              <a:rPr lang="en-US" sz="1600" b="1" dirty="0">
                <a:solidFill>
                  <a:schemeClr val="accent2"/>
                </a:solidFill>
                <a:latin typeface="Courier New" pitchFamily="49" charset="0"/>
              </a:rPr>
              <a:t>exit</a:t>
            </a:r>
          </a:p>
          <a:p>
            <a:pPr algn="l" eaLnBrk="1" hangingPunct="1">
              <a:lnSpc>
                <a:spcPct val="100000"/>
              </a:lnSpc>
            </a:pPr>
            <a:r>
              <a:rPr lang="en-US" sz="1600" b="1" dirty="0" smtClean="0">
                <a:latin typeface="Courier New" pitchFamily="49" charset="0"/>
              </a:rPr>
              <a:t>Ro</a:t>
            </a:r>
            <a:r>
              <a:rPr lang="sk-SK" sz="1600" b="1" dirty="0" smtClean="0">
                <a:latin typeface="Courier New" pitchFamily="49" charset="0"/>
              </a:rPr>
              <a:t>uter</a:t>
            </a:r>
            <a:r>
              <a:rPr lang="en-US" sz="1600" b="1" dirty="0" smtClean="0">
                <a:latin typeface="Courier New" pitchFamily="49" charset="0"/>
              </a:rPr>
              <a:t>(</a:t>
            </a:r>
            <a:r>
              <a:rPr lang="en-US" sz="1600" b="1" dirty="0" err="1" smtClean="0">
                <a:latin typeface="Courier New" pitchFamily="49" charset="0"/>
              </a:rPr>
              <a:t>config</a:t>
            </a:r>
            <a:r>
              <a:rPr lang="en-US" sz="1600" b="1" dirty="0">
                <a:latin typeface="Courier New" pitchFamily="49" charset="0"/>
              </a:rPr>
              <a:t>)#</a:t>
            </a:r>
          </a:p>
        </p:txBody>
      </p:sp>
    </p:spTree>
    <p:extLst>
      <p:ext uri="{BB962C8B-B14F-4D97-AF65-F5344CB8AC3E}">
        <p14:creationId xmlns:p14="http://schemas.microsoft.com/office/powerpoint/2010/main" val="100499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sk-SK" dirty="0" smtClean="0"/>
              <a:t>Vsuvka k synchrónnym sériovým rozhraniam</a:t>
            </a:r>
            <a:endParaRPr lang="en-US" dirty="0" smtClean="0"/>
          </a:p>
        </p:txBody>
      </p:sp>
      <p:sp>
        <p:nvSpPr>
          <p:cNvPr id="7171" name="Rectangle 3"/>
          <p:cNvSpPr>
            <a:spLocks noGrp="1" noChangeArrowheads="1"/>
          </p:cNvSpPr>
          <p:nvPr>
            <p:ph idx="1"/>
          </p:nvPr>
        </p:nvSpPr>
        <p:spPr/>
        <p:txBody>
          <a:bodyPr>
            <a:normAutofit lnSpcReduction="10000"/>
          </a:bodyPr>
          <a:lstStyle/>
          <a:p>
            <a:r>
              <a:rPr lang="sk-SK" dirty="0" smtClean="0"/>
              <a:t>Sériové rozhrania prenášajú v každom momente len 1 bit jedným smerom</a:t>
            </a:r>
          </a:p>
          <a:p>
            <a:r>
              <a:rPr lang="sk-SK" dirty="0" smtClean="0"/>
              <a:t>Synchrónne sériové rozhrania sú podľa svojho zapojenia dvoch rôznych druhov</a:t>
            </a:r>
          </a:p>
          <a:p>
            <a:pPr lvl="1"/>
            <a:r>
              <a:rPr lang="sk-SK" b="1" dirty="0" smtClean="0">
                <a:solidFill>
                  <a:schemeClr val="tx2"/>
                </a:solidFill>
              </a:rPr>
              <a:t>Data Circuit-terminating Equipment (DCE)</a:t>
            </a:r>
            <a:r>
              <a:rPr lang="sk-SK" dirty="0" smtClean="0"/>
              <a:t> – rozhranie zariadenia, ktoré prispôsobuje dáta na prenos po WAN médiu (modem)</a:t>
            </a:r>
          </a:p>
          <a:p>
            <a:pPr lvl="2"/>
            <a:r>
              <a:rPr lang="sk-SK" dirty="0" smtClean="0"/>
              <a:t>DCE je zároveň zodpovedné za generovanie hodinového taktu. Pri každom „tiknutí hodín“ sa rozhraním prenesie 1 bit informácie. Tento hodinový signál je práve vlastnosť synchrónnych rozhraní. Rýchlosť hodinového taktu preto bezprostredne súvisí s prenosovou rýchlosťou rozhrania.</a:t>
            </a:r>
          </a:p>
          <a:p>
            <a:pPr lvl="1"/>
            <a:r>
              <a:rPr lang="sk-SK" b="1" dirty="0" smtClean="0">
                <a:solidFill>
                  <a:schemeClr val="tx2"/>
                </a:solidFill>
              </a:rPr>
              <a:t>Data Terminal Equipment (DTE)</a:t>
            </a:r>
            <a:r>
              <a:rPr lang="sk-SK" dirty="0" smtClean="0"/>
              <a:t> – rozhranie zariadenia, ktoré dáta generuje alebo spracúva (PC, smerovač)</a:t>
            </a:r>
          </a:p>
          <a:p>
            <a:pPr lvl="2"/>
            <a:r>
              <a:rPr lang="sk-SK" dirty="0" smtClean="0"/>
              <a:t>DTE sa pasívne prispôsobuje hodinovému taktu</a:t>
            </a:r>
          </a:p>
          <a:p>
            <a:r>
              <a:rPr lang="sk-SK" dirty="0" smtClean="0"/>
              <a:t>DTE a DCE rozhrania sú vždy priamo prepojené navzájom</a:t>
            </a:r>
          </a:p>
          <a:p>
            <a:pPr lvl="1"/>
            <a:r>
              <a:rPr lang="sk-SK" dirty="0" smtClean="0"/>
              <a:t>Typicky: smerovač a modem</a:t>
            </a:r>
            <a:endParaRPr lang="en-US" dirty="0" smtClean="0"/>
          </a:p>
        </p:txBody>
      </p:sp>
    </p:spTree>
    <p:extLst>
      <p:ext uri="{BB962C8B-B14F-4D97-AF65-F5344CB8AC3E}">
        <p14:creationId xmlns:p14="http://schemas.microsoft.com/office/powerpoint/2010/main" val="9808265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sk-SK" dirty="0"/>
              <a:t>Vsuvka k synchrónnym sériovým rozhraniam</a:t>
            </a:r>
            <a:endParaRPr lang="en-US" dirty="0" smtClean="0"/>
          </a:p>
        </p:txBody>
      </p:sp>
      <p:sp>
        <p:nvSpPr>
          <p:cNvPr id="8195" name="Rectangle 3"/>
          <p:cNvSpPr>
            <a:spLocks noGrp="1" noChangeArrowheads="1"/>
          </p:cNvSpPr>
          <p:nvPr>
            <p:ph idx="1"/>
          </p:nvPr>
        </p:nvSpPr>
        <p:spPr/>
        <p:txBody>
          <a:bodyPr/>
          <a:lstStyle/>
          <a:p>
            <a:r>
              <a:rPr lang="sk-SK" dirty="0" smtClean="0"/>
              <a:t>Konfigurácia sériových rozhraní v laboratóriu</a:t>
            </a:r>
          </a:p>
          <a:p>
            <a:pPr lvl="1"/>
            <a:r>
              <a:rPr lang="sk-SK" dirty="0" smtClean="0"/>
              <a:t>Za realistických okolností by dva smerovače mali cez sériové rozhrania byť prepojené spôsobom</a:t>
            </a:r>
            <a:br>
              <a:rPr lang="sk-SK" dirty="0" smtClean="0"/>
            </a:br>
            <a:endParaRPr lang="sk-SK" dirty="0" smtClean="0"/>
          </a:p>
          <a:p>
            <a:pPr marL="355600" lvl="1" indent="0">
              <a:buNone/>
            </a:pPr>
            <a:r>
              <a:rPr lang="sk-SK" dirty="0" smtClean="0"/>
              <a:t>SMEROVAČ</a:t>
            </a:r>
            <a:r>
              <a:rPr lang="sk-SK" baseline="-25000" dirty="0" smtClean="0"/>
              <a:t>DTE</a:t>
            </a:r>
            <a:r>
              <a:rPr lang="sk-SK" dirty="0" smtClean="0"/>
              <a:t> </a:t>
            </a:r>
            <a:r>
              <a:rPr lang="sk-SK" dirty="0"/>
              <a:t>– </a:t>
            </a:r>
            <a:r>
              <a:rPr lang="sk-SK" baseline="-25000" dirty="0"/>
              <a:t>DCE</a:t>
            </a:r>
            <a:r>
              <a:rPr lang="sk-SK" dirty="0"/>
              <a:t>MODEM – MODEM</a:t>
            </a:r>
            <a:r>
              <a:rPr lang="sk-SK" baseline="-25000" dirty="0"/>
              <a:t>DCE</a:t>
            </a:r>
            <a:r>
              <a:rPr lang="sk-SK" dirty="0"/>
              <a:t> – </a:t>
            </a:r>
            <a:r>
              <a:rPr lang="sk-SK" baseline="-25000" dirty="0"/>
              <a:t>DTE</a:t>
            </a:r>
            <a:r>
              <a:rPr lang="sk-SK" dirty="0"/>
              <a:t>SMEROVAČ</a:t>
            </a:r>
            <a:endParaRPr lang="en-US" dirty="0"/>
          </a:p>
          <a:p>
            <a:pPr marL="355600" lvl="1" indent="0">
              <a:buNone/>
            </a:pPr>
            <a:endParaRPr lang="en-US" dirty="0" smtClean="0"/>
          </a:p>
          <a:p>
            <a:pPr lvl="1"/>
            <a:r>
              <a:rPr lang="sk-SK" dirty="0" smtClean="0"/>
              <a:t>My budeme smerovače prepájať priamo, no DTE/DCE logika musí byť zachovaná</a:t>
            </a:r>
          </a:p>
          <a:p>
            <a:pPr lvl="2"/>
            <a:r>
              <a:rPr lang="sk-SK" dirty="0" smtClean="0"/>
              <a:t>Zapojenie samotného kábla určuje, kto bude DCE a kto DTE</a:t>
            </a:r>
          </a:p>
          <a:p>
            <a:pPr lvl="2"/>
            <a:r>
              <a:rPr lang="sk-SK" dirty="0" smtClean="0"/>
              <a:t>Rozhranie, do ktorého je zapojený DCE kábel, musí byť zodpovedné za generovanie hodinového taktu</a:t>
            </a:r>
          </a:p>
          <a:p>
            <a:pPr lvl="2"/>
            <a:r>
              <a:rPr lang="sk-SK" dirty="0" smtClean="0"/>
              <a:t>Keďže káble v laboratóriu nie sú viditeľne odlíšené ako DCE a DTE, odporúčame konfigurovať všetky sériové rozhrania, ako keby boli DCE (ak sú DTE, smerovač bude príkazy potrebné pre DCE koniec ignorovať)</a:t>
            </a:r>
            <a:endParaRPr lang="en-US" dirty="0" smtClean="0"/>
          </a:p>
        </p:txBody>
      </p:sp>
    </p:spTree>
    <p:extLst>
      <p:ext uri="{BB962C8B-B14F-4D97-AF65-F5344CB8AC3E}">
        <p14:creationId xmlns:p14="http://schemas.microsoft.com/office/powerpoint/2010/main" val="30868735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sk-SK" dirty="0" smtClean="0"/>
              <a:t>Konfigurácia sériových sieťových rozhraní</a:t>
            </a:r>
          </a:p>
        </p:txBody>
      </p:sp>
      <p:sp>
        <p:nvSpPr>
          <p:cNvPr id="58371" name="Rectangle 3"/>
          <p:cNvSpPr>
            <a:spLocks noGrp="1" noChangeArrowheads="1"/>
          </p:cNvSpPr>
          <p:nvPr>
            <p:ph idx="1"/>
          </p:nvPr>
        </p:nvSpPr>
        <p:spPr/>
        <p:txBody>
          <a:bodyPr>
            <a:normAutofit/>
          </a:bodyPr>
          <a:lstStyle/>
          <a:p>
            <a:r>
              <a:rPr lang="sk-SK" sz="2000" dirty="0" smtClean="0"/>
              <a:t>Konfigurácia sériových rozhraní je podobná LAN rozhraniam</a:t>
            </a:r>
          </a:p>
          <a:p>
            <a:r>
              <a:rPr lang="sk-SK" sz="2000" dirty="0" smtClean="0"/>
              <a:t>Nové príkazy</a:t>
            </a:r>
          </a:p>
          <a:p>
            <a:pPr lvl="1"/>
            <a:r>
              <a:rPr lang="sk-SK" sz="1800" b="1" dirty="0" smtClean="0">
                <a:solidFill>
                  <a:schemeClr val="accent2"/>
                </a:solidFill>
                <a:latin typeface="Courier New" pitchFamily="49" charset="0"/>
                <a:cs typeface="Courier New" pitchFamily="49" charset="0"/>
              </a:rPr>
              <a:t>bandwidth </a:t>
            </a:r>
            <a:r>
              <a:rPr lang="sk-SK" sz="1800" dirty="0" smtClean="0"/>
              <a:t>stanovuje konštantu v Kbps, ktorá pre vnútorné výpočty smerovača reprezentuje prenosovú rýchlosť rozhrania. Tento príkaz nemá nijaký vplyv na to, akú skutočnú prenosovú rýchlosť toto rozhranie má, slúži výlučne pre potreby výpočtov. Príkaz sa nezvykne uvádzať na ethernetových rozhraniach, pretože na nich je jeho hodnota automaticky určená podľa dojednanej pracovnej rýchlosti rozhrania. Na sériových rozhraniach automatické dojednanie rýchlosti neexistuje, preto je ho potrebné uvádzať</a:t>
            </a:r>
          </a:p>
          <a:p>
            <a:pPr lvl="1"/>
            <a:r>
              <a:rPr lang="sk-SK" sz="1800" b="1" dirty="0" smtClean="0">
                <a:solidFill>
                  <a:schemeClr val="accent2"/>
                </a:solidFill>
                <a:latin typeface="Courier New" pitchFamily="49" charset="0"/>
                <a:cs typeface="Courier New" pitchFamily="49" charset="0"/>
              </a:rPr>
              <a:t>clock rate </a:t>
            </a:r>
            <a:r>
              <a:rPr lang="sk-SK" sz="1800" dirty="0" smtClean="0"/>
              <a:t>na DCE rozhraní stanovuje rýchlosť v bps</a:t>
            </a:r>
          </a:p>
          <a:p>
            <a:pPr lvl="1"/>
            <a:r>
              <a:rPr lang="sk-SK" sz="1800" dirty="0" smtClean="0"/>
              <a:t>Konfigurácia DTE neobsahuje </a:t>
            </a:r>
            <a:r>
              <a:rPr lang="sk-SK" sz="1800" b="1" dirty="0" smtClean="0">
                <a:solidFill>
                  <a:schemeClr val="accent2"/>
                </a:solidFill>
                <a:latin typeface="Courier New" pitchFamily="49" charset="0"/>
                <a:cs typeface="Courier New" pitchFamily="49" charset="0"/>
              </a:rPr>
              <a:t>clock rate </a:t>
            </a:r>
            <a:r>
              <a:rPr lang="sk-SK" sz="1800" dirty="0" smtClean="0"/>
              <a:t>(nie je však chybou zadať ho)</a:t>
            </a:r>
          </a:p>
        </p:txBody>
      </p:sp>
      <p:sp>
        <p:nvSpPr>
          <p:cNvPr id="58372" name="Text Box 4"/>
          <p:cNvSpPr txBox="1">
            <a:spLocks noChangeArrowheads="1"/>
          </p:cNvSpPr>
          <p:nvPr/>
        </p:nvSpPr>
        <p:spPr bwMode="auto">
          <a:xfrm>
            <a:off x="539750" y="4797152"/>
            <a:ext cx="8064500" cy="181588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en-US" sz="1600" b="1" dirty="0" smtClean="0">
                <a:latin typeface="Courier New" pitchFamily="49" charset="0"/>
              </a:rPr>
              <a:t>Router(</a:t>
            </a:r>
            <a:r>
              <a:rPr lang="en-US" sz="1600" b="1" dirty="0" err="1" smtClean="0">
                <a:latin typeface="Courier New" pitchFamily="49" charset="0"/>
              </a:rPr>
              <a:t>config</a:t>
            </a:r>
            <a:r>
              <a:rPr lang="en-US" sz="1600" b="1" dirty="0">
                <a:latin typeface="Courier New" pitchFamily="49" charset="0"/>
              </a:rPr>
              <a:t>)#</a:t>
            </a:r>
            <a:r>
              <a:rPr lang="en-US" sz="1600" b="1" dirty="0">
                <a:solidFill>
                  <a:schemeClr val="accent2"/>
                </a:solidFill>
                <a:latin typeface="Courier New" pitchFamily="49" charset="0"/>
              </a:rPr>
              <a:t>interface s0/0/0</a:t>
            </a:r>
          </a:p>
          <a:p>
            <a:pPr algn="l" eaLnBrk="1" hangingPunct="1">
              <a:lnSpc>
                <a:spcPct val="100000"/>
              </a:lnSpc>
            </a:pPr>
            <a:r>
              <a:rPr lang="en-US" sz="1600" b="1" dirty="0" smtClean="0">
                <a:latin typeface="Courier New" pitchFamily="49" charset="0"/>
              </a:rPr>
              <a:t>Router(</a:t>
            </a:r>
            <a:r>
              <a:rPr lang="en-US" sz="1600" b="1" dirty="0" err="1" smtClean="0">
                <a:latin typeface="Courier New" pitchFamily="49" charset="0"/>
              </a:rPr>
              <a:t>config</a:t>
            </a:r>
            <a:r>
              <a:rPr lang="en-US" sz="1600" b="1" dirty="0" smtClean="0">
                <a:latin typeface="Courier New" pitchFamily="49" charset="0"/>
              </a:rPr>
              <a:t>-if</a:t>
            </a:r>
            <a:r>
              <a:rPr lang="en-US" sz="1600" b="1" dirty="0">
                <a:latin typeface="Courier New" pitchFamily="49" charset="0"/>
              </a:rPr>
              <a:t>)#</a:t>
            </a:r>
            <a:r>
              <a:rPr lang="en-US" sz="1600" b="1" dirty="0">
                <a:solidFill>
                  <a:schemeClr val="accent2"/>
                </a:solidFill>
                <a:latin typeface="Courier New" pitchFamily="49" charset="0"/>
              </a:rPr>
              <a:t>description </a:t>
            </a:r>
            <a:r>
              <a:rPr lang="en-US" sz="1600" b="1" dirty="0" err="1">
                <a:solidFill>
                  <a:schemeClr val="accent2"/>
                </a:solidFill>
                <a:latin typeface="Courier New" pitchFamily="49" charset="0"/>
              </a:rPr>
              <a:t>Spoj</a:t>
            </a:r>
            <a:r>
              <a:rPr lang="en-US" sz="1600" b="1" dirty="0">
                <a:solidFill>
                  <a:schemeClr val="accent2"/>
                </a:solidFill>
                <a:latin typeface="Courier New" pitchFamily="49" charset="0"/>
              </a:rPr>
              <a:t> </a:t>
            </a:r>
            <a:r>
              <a:rPr lang="en-US" sz="1600" b="1" dirty="0" err="1">
                <a:solidFill>
                  <a:schemeClr val="accent2"/>
                </a:solidFill>
                <a:latin typeface="Courier New" pitchFamily="49" charset="0"/>
              </a:rPr>
              <a:t>na</a:t>
            </a:r>
            <a:r>
              <a:rPr lang="en-US" sz="1600" b="1" dirty="0">
                <a:solidFill>
                  <a:schemeClr val="accent2"/>
                </a:solidFill>
                <a:latin typeface="Courier New" pitchFamily="49" charset="0"/>
              </a:rPr>
              <a:t> router Remus</a:t>
            </a:r>
          </a:p>
          <a:p>
            <a:pPr algn="l" eaLnBrk="1" hangingPunct="1">
              <a:lnSpc>
                <a:spcPct val="100000"/>
              </a:lnSpc>
            </a:pPr>
            <a:r>
              <a:rPr lang="en-US" sz="1600" b="1" dirty="0" smtClean="0">
                <a:latin typeface="Courier New" pitchFamily="49" charset="0"/>
              </a:rPr>
              <a:t>Router(</a:t>
            </a:r>
            <a:r>
              <a:rPr lang="en-US" sz="1600" b="1" dirty="0" err="1" smtClean="0">
                <a:latin typeface="Courier New" pitchFamily="49" charset="0"/>
              </a:rPr>
              <a:t>config</a:t>
            </a:r>
            <a:r>
              <a:rPr lang="en-US" sz="1600" b="1" dirty="0" smtClean="0">
                <a:latin typeface="Courier New" pitchFamily="49" charset="0"/>
              </a:rPr>
              <a:t>-if)#</a:t>
            </a:r>
            <a:r>
              <a:rPr lang="sk-SK" sz="1600" b="1" dirty="0" smtClean="0">
                <a:solidFill>
                  <a:schemeClr val="accent2"/>
                </a:solidFill>
                <a:latin typeface="Courier New" pitchFamily="49" charset="0"/>
              </a:rPr>
              <a:t>bandwidth 128</a:t>
            </a:r>
            <a:r>
              <a:rPr lang="sk-SK" sz="1600" b="1" dirty="0" smtClean="0">
                <a:latin typeface="Courier New" pitchFamily="49" charset="0"/>
              </a:rPr>
              <a:t/>
            </a:r>
            <a:br>
              <a:rPr lang="sk-SK" sz="1600" b="1" dirty="0" smtClean="0">
                <a:latin typeface="Courier New" pitchFamily="49" charset="0"/>
              </a:rPr>
            </a:br>
            <a:r>
              <a:rPr lang="en-US" sz="1600" b="1" dirty="0" smtClean="0">
                <a:latin typeface="Courier New" pitchFamily="49" charset="0"/>
              </a:rPr>
              <a:t>Router(</a:t>
            </a:r>
            <a:r>
              <a:rPr lang="en-US" sz="1600" b="1" dirty="0" err="1" smtClean="0">
                <a:latin typeface="Courier New" pitchFamily="49" charset="0"/>
              </a:rPr>
              <a:t>config</a:t>
            </a:r>
            <a:r>
              <a:rPr lang="en-US" sz="1600" b="1" dirty="0" smtClean="0">
                <a:latin typeface="Courier New" pitchFamily="49" charset="0"/>
              </a:rPr>
              <a:t>-if</a:t>
            </a:r>
            <a:r>
              <a:rPr lang="en-US" sz="1600" b="1" dirty="0">
                <a:latin typeface="Courier New" pitchFamily="49" charset="0"/>
              </a:rPr>
              <a:t>)#</a:t>
            </a:r>
            <a:r>
              <a:rPr lang="en-US" sz="1600" b="1" dirty="0">
                <a:solidFill>
                  <a:schemeClr val="accent2"/>
                </a:solidFill>
                <a:latin typeface="Courier New" pitchFamily="49" charset="0"/>
              </a:rPr>
              <a:t>clock rate 128000</a:t>
            </a:r>
          </a:p>
          <a:p>
            <a:pPr algn="l" eaLnBrk="1" hangingPunct="1">
              <a:lnSpc>
                <a:spcPct val="100000"/>
              </a:lnSpc>
            </a:pPr>
            <a:r>
              <a:rPr lang="en-US" sz="1600" b="1" dirty="0" smtClean="0">
                <a:latin typeface="Courier New" pitchFamily="49" charset="0"/>
              </a:rPr>
              <a:t>Router(</a:t>
            </a:r>
            <a:r>
              <a:rPr lang="en-US" sz="1600" b="1" dirty="0" err="1" smtClean="0">
                <a:latin typeface="Courier New" pitchFamily="49" charset="0"/>
              </a:rPr>
              <a:t>config</a:t>
            </a:r>
            <a:r>
              <a:rPr lang="en-US" sz="1600" b="1" dirty="0" smtClean="0">
                <a:latin typeface="Courier New" pitchFamily="49" charset="0"/>
              </a:rPr>
              <a:t>-if</a:t>
            </a:r>
            <a:r>
              <a:rPr lang="en-US" sz="1600" b="1" dirty="0">
                <a:latin typeface="Courier New" pitchFamily="49" charset="0"/>
              </a:rPr>
              <a:t>)#</a:t>
            </a:r>
            <a:r>
              <a:rPr lang="en-US" sz="1600" b="1" dirty="0" err="1">
                <a:solidFill>
                  <a:schemeClr val="accent2"/>
                </a:solidFill>
                <a:latin typeface="Courier New" pitchFamily="49" charset="0"/>
              </a:rPr>
              <a:t>ip</a:t>
            </a:r>
            <a:r>
              <a:rPr lang="en-US" sz="1600" b="1" dirty="0">
                <a:solidFill>
                  <a:schemeClr val="accent2"/>
                </a:solidFill>
                <a:latin typeface="Courier New" pitchFamily="49" charset="0"/>
              </a:rPr>
              <a:t> address 172.16.255.193 255.255.255.252</a:t>
            </a:r>
          </a:p>
          <a:p>
            <a:pPr algn="l" eaLnBrk="1" hangingPunct="1">
              <a:lnSpc>
                <a:spcPct val="100000"/>
              </a:lnSpc>
            </a:pPr>
            <a:r>
              <a:rPr lang="en-US" sz="1600" b="1" dirty="0" smtClean="0">
                <a:latin typeface="Courier New" pitchFamily="49" charset="0"/>
              </a:rPr>
              <a:t>Router(</a:t>
            </a:r>
            <a:r>
              <a:rPr lang="en-US" sz="1600" b="1" dirty="0" err="1" smtClean="0">
                <a:latin typeface="Courier New" pitchFamily="49" charset="0"/>
              </a:rPr>
              <a:t>config</a:t>
            </a:r>
            <a:r>
              <a:rPr lang="en-US" sz="1600" b="1" dirty="0" smtClean="0">
                <a:latin typeface="Courier New" pitchFamily="49" charset="0"/>
              </a:rPr>
              <a:t>-if</a:t>
            </a:r>
            <a:r>
              <a:rPr lang="en-US" sz="1600" b="1" dirty="0">
                <a:latin typeface="Courier New" pitchFamily="49" charset="0"/>
              </a:rPr>
              <a:t>)#</a:t>
            </a:r>
            <a:r>
              <a:rPr lang="en-US" sz="1600" b="1" dirty="0">
                <a:solidFill>
                  <a:schemeClr val="accent2"/>
                </a:solidFill>
                <a:latin typeface="Courier New" pitchFamily="49" charset="0"/>
              </a:rPr>
              <a:t>no shutdown</a:t>
            </a:r>
          </a:p>
          <a:p>
            <a:pPr algn="l" eaLnBrk="1" hangingPunct="1">
              <a:lnSpc>
                <a:spcPct val="100000"/>
              </a:lnSpc>
            </a:pPr>
            <a:r>
              <a:rPr lang="en-US" sz="1600" b="1" dirty="0" smtClean="0">
                <a:latin typeface="Courier New" pitchFamily="49" charset="0"/>
              </a:rPr>
              <a:t>Router(</a:t>
            </a:r>
            <a:r>
              <a:rPr lang="en-US" sz="1600" b="1" dirty="0" err="1" smtClean="0">
                <a:latin typeface="Courier New" pitchFamily="49" charset="0"/>
              </a:rPr>
              <a:t>config</a:t>
            </a:r>
            <a:r>
              <a:rPr lang="en-US" sz="1600" b="1" dirty="0">
                <a:latin typeface="Courier New" pitchFamily="49" charset="0"/>
              </a:rPr>
              <a:t>)#</a:t>
            </a:r>
          </a:p>
        </p:txBody>
      </p:sp>
    </p:spTree>
    <p:extLst>
      <p:ext uri="{BB962C8B-B14F-4D97-AF65-F5344CB8AC3E}">
        <p14:creationId xmlns:p14="http://schemas.microsoft.com/office/powerpoint/2010/main" val="4225983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813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9143"/>
          <a:stretch/>
        </p:blipFill>
        <p:spPr bwMode="auto">
          <a:xfrm>
            <a:off x="2730500" y="3040083"/>
            <a:ext cx="6413500" cy="381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28130" name="Rectangle 2"/>
          <p:cNvSpPr>
            <a:spLocks noGrp="1" noChangeArrowheads="1"/>
          </p:cNvSpPr>
          <p:nvPr>
            <p:ph type="title"/>
          </p:nvPr>
        </p:nvSpPr>
        <p:spPr/>
        <p:txBody>
          <a:bodyPr>
            <a:normAutofit/>
          </a:bodyPr>
          <a:lstStyle/>
          <a:p>
            <a:r>
              <a:rPr lang="sk-SK" dirty="0" smtClean="0"/>
              <a:t>Poznámka k popisom rozhraní</a:t>
            </a:r>
            <a:endParaRPr lang="en-US" dirty="0"/>
          </a:p>
        </p:txBody>
      </p:sp>
      <p:sp>
        <p:nvSpPr>
          <p:cNvPr id="1328131" name="Rectangle 3"/>
          <p:cNvSpPr>
            <a:spLocks noGrp="1" noChangeArrowheads="1"/>
          </p:cNvSpPr>
          <p:nvPr>
            <p:ph type="body" idx="1"/>
          </p:nvPr>
        </p:nvSpPr>
        <p:spPr/>
        <p:txBody>
          <a:bodyPr>
            <a:normAutofit/>
          </a:bodyPr>
          <a:lstStyle/>
          <a:p>
            <a:r>
              <a:rPr lang="sk-SK" sz="2000" dirty="0" smtClean="0"/>
              <a:t>Popisy rozhraní sú zdanlivo kozmetickou zbytočnosťou, avšak sú veľmi nápomocné</a:t>
            </a:r>
          </a:p>
          <a:p>
            <a:pPr lvl="1"/>
            <a:r>
              <a:rPr lang="sk-SK" sz="1800" dirty="0" smtClean="0"/>
              <a:t>Umožňujú k rozhraniu priložiť informácie, ktoré priamo z jeho konfigurácie nevyplývajú, napr. kam rozhranie vedie, cez akého operátora, cez aký okruh, kontaktné informácie pri technickej poruche, atď.</a:t>
            </a:r>
          </a:p>
          <a:p>
            <a:pPr lvl="1"/>
            <a:r>
              <a:rPr lang="sk-SK" sz="1800" dirty="0" smtClean="0"/>
              <a:t>Dovoľujú ľahšie sa zorientovať v zariadení, ktoré je neznáme alebo ktoré sme konfigurovali</a:t>
            </a:r>
            <a:br>
              <a:rPr lang="sk-SK" sz="1800" dirty="0" smtClean="0"/>
            </a:br>
            <a:r>
              <a:rPr lang="sk-SK" sz="1800" dirty="0" smtClean="0"/>
              <a:t>dávnejšie</a:t>
            </a:r>
          </a:p>
          <a:p>
            <a:pPr lvl="1"/>
            <a:r>
              <a:rPr lang="sk-SK" sz="1800" dirty="0" smtClean="0"/>
              <a:t>Do popisov</a:t>
            </a:r>
            <a:br>
              <a:rPr lang="sk-SK" sz="1800" dirty="0" smtClean="0"/>
            </a:br>
            <a:r>
              <a:rPr lang="sk-SK" sz="1800" dirty="0" smtClean="0"/>
              <a:t>rozhraní sa</a:t>
            </a:r>
            <a:br>
              <a:rPr lang="sk-SK" sz="1800" dirty="0" smtClean="0"/>
            </a:br>
            <a:r>
              <a:rPr lang="sk-SK" sz="1800" dirty="0" smtClean="0"/>
              <a:t>nemajú dávať</a:t>
            </a:r>
            <a:br>
              <a:rPr lang="sk-SK" sz="1800" dirty="0" smtClean="0"/>
            </a:br>
            <a:r>
              <a:rPr lang="sk-SK" sz="1800" dirty="0" smtClean="0"/>
              <a:t>údaje, ktoré sú</a:t>
            </a:r>
            <a:br>
              <a:rPr lang="sk-SK" sz="1800" dirty="0" smtClean="0"/>
            </a:br>
            <a:r>
              <a:rPr lang="sk-SK" sz="1800" dirty="0" smtClean="0"/>
              <a:t>zrejmé z inej</a:t>
            </a:r>
            <a:br>
              <a:rPr lang="sk-SK" sz="1800" dirty="0" smtClean="0"/>
            </a:br>
            <a:r>
              <a:rPr lang="sk-SK" sz="1800" dirty="0" smtClean="0"/>
              <a:t>konfigurácie</a:t>
            </a:r>
            <a:br>
              <a:rPr lang="sk-SK" sz="1800" dirty="0" smtClean="0"/>
            </a:br>
            <a:r>
              <a:rPr lang="sk-SK" sz="1800" dirty="0" smtClean="0"/>
              <a:t>(napr. komentáre</a:t>
            </a:r>
            <a:br>
              <a:rPr lang="sk-SK" sz="1800" dirty="0" smtClean="0"/>
            </a:br>
            <a:r>
              <a:rPr lang="sk-SK" sz="1800" dirty="0" smtClean="0"/>
              <a:t>IP adries apod.)</a:t>
            </a:r>
          </a:p>
        </p:txBody>
      </p:sp>
    </p:spTree>
    <p:extLst>
      <p:ext uri="{BB962C8B-B14F-4D97-AF65-F5344CB8AC3E}">
        <p14:creationId xmlns:p14="http://schemas.microsoft.com/office/powerpoint/2010/main" val="2803077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8496944" cy="685800"/>
          </a:xfrm>
        </p:spPr>
        <p:txBody>
          <a:bodyPr/>
          <a:lstStyle/>
          <a:p>
            <a:r>
              <a:rPr lang="sk-SK" dirty="0" smtClean="0"/>
              <a:t>Zhrnutie konfigurácie</a:t>
            </a:r>
            <a:endParaRPr lang="sk-SK" dirty="0"/>
          </a:p>
        </p:txBody>
      </p:sp>
      <p:sp>
        <p:nvSpPr>
          <p:cNvPr id="5" name="Text Box 4"/>
          <p:cNvSpPr txBox="1">
            <a:spLocks noChangeArrowheads="1"/>
          </p:cNvSpPr>
          <p:nvPr/>
        </p:nvSpPr>
        <p:spPr bwMode="auto">
          <a:xfrm>
            <a:off x="539750" y="692696"/>
            <a:ext cx="8064500" cy="60932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bIns="0">
            <a:no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en-US" sz="1200" b="1" dirty="0">
                <a:latin typeface="Courier New" pitchFamily="49" charset="0"/>
              </a:rPr>
              <a:t>Router&gt;</a:t>
            </a:r>
            <a:r>
              <a:rPr lang="en-US" sz="1200" b="1" dirty="0">
                <a:solidFill>
                  <a:schemeClr val="accent2"/>
                </a:solidFill>
                <a:latin typeface="Courier New" pitchFamily="49" charset="0"/>
              </a:rPr>
              <a:t>enable</a:t>
            </a:r>
          </a:p>
          <a:p>
            <a:pPr algn="l" eaLnBrk="1" hangingPunct="1">
              <a:lnSpc>
                <a:spcPct val="100000"/>
              </a:lnSpc>
            </a:pPr>
            <a:r>
              <a:rPr lang="en-US" sz="1200" b="1" dirty="0" err="1">
                <a:latin typeface="Courier New" pitchFamily="49" charset="0"/>
              </a:rPr>
              <a:t>Router#</a:t>
            </a:r>
            <a:r>
              <a:rPr lang="en-US" sz="1200" b="1" dirty="0" err="1">
                <a:solidFill>
                  <a:schemeClr val="accent2"/>
                </a:solidFill>
                <a:latin typeface="Courier New" pitchFamily="49" charset="0"/>
              </a:rPr>
              <a:t>configure</a:t>
            </a:r>
            <a:r>
              <a:rPr lang="en-US" sz="1200" b="1" dirty="0">
                <a:solidFill>
                  <a:schemeClr val="accent2"/>
                </a:solidFill>
                <a:latin typeface="Courier New" pitchFamily="49" charset="0"/>
              </a:rPr>
              <a:t> terminal</a:t>
            </a:r>
          </a:p>
          <a:p>
            <a:pPr algn="l" eaLnBrk="1" hangingPunct="1">
              <a:lnSpc>
                <a:spcPct val="100000"/>
              </a:lnSpc>
            </a:pPr>
            <a:r>
              <a:rPr lang="en-US" sz="1200" b="1" dirty="0">
                <a:latin typeface="Courier New" pitchFamily="49" charset="0"/>
              </a:rPr>
              <a:t>Enter configuration commands, one per line.  End with CNTL/Z.</a:t>
            </a:r>
          </a:p>
          <a:p>
            <a:pPr algn="l" eaLnBrk="1" hangingPunct="1">
              <a:lnSpc>
                <a:spcPct val="100000"/>
              </a:lnSpc>
            </a:pPr>
            <a:r>
              <a:rPr lang="en-US" sz="1200" b="1" dirty="0">
                <a:latin typeface="Courier New" pitchFamily="49" charset="0"/>
              </a:rPr>
              <a:t>Router(</a:t>
            </a:r>
            <a:r>
              <a:rPr lang="en-US" sz="1200" b="1" dirty="0" err="1">
                <a:latin typeface="Courier New" pitchFamily="49" charset="0"/>
              </a:rPr>
              <a:t>config</a:t>
            </a:r>
            <a:r>
              <a:rPr lang="en-US" sz="1200" b="1" dirty="0">
                <a:latin typeface="Courier New" pitchFamily="49" charset="0"/>
              </a:rPr>
              <a:t>)#</a:t>
            </a:r>
            <a:r>
              <a:rPr lang="en-US" sz="1200" b="1" dirty="0">
                <a:solidFill>
                  <a:schemeClr val="accent2"/>
                </a:solidFill>
                <a:latin typeface="Courier New" pitchFamily="49" charset="0"/>
              </a:rPr>
              <a:t>hostname R1</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smtClean="0">
                <a:latin typeface="Courier New" pitchFamily="49" charset="0"/>
              </a:rPr>
              <a:t>)#</a:t>
            </a:r>
            <a:r>
              <a:rPr lang="en-US" sz="1200" b="1" dirty="0" smtClean="0">
                <a:solidFill>
                  <a:schemeClr val="accent2"/>
                </a:solidFill>
                <a:latin typeface="Courier New" pitchFamily="49" charset="0"/>
              </a:rPr>
              <a:t>service password-encryption</a:t>
            </a:r>
            <a:endParaRPr lang="en-US" sz="1200" b="1" dirty="0" smtClean="0">
              <a:latin typeface="Courier New" pitchFamily="49" charset="0"/>
            </a:endParaRP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smtClean="0">
                <a:latin typeface="Courier New" pitchFamily="49" charset="0"/>
              </a:rPr>
              <a:t>)#</a:t>
            </a:r>
            <a:r>
              <a:rPr lang="en-US" sz="1200" b="1" dirty="0" smtClean="0">
                <a:solidFill>
                  <a:schemeClr val="accent2"/>
                </a:solidFill>
                <a:latin typeface="Courier New" pitchFamily="49" charset="0"/>
              </a:rPr>
              <a:t>no </a:t>
            </a:r>
            <a:r>
              <a:rPr lang="en-US" sz="1200" b="1" dirty="0" err="1" smtClean="0">
                <a:solidFill>
                  <a:schemeClr val="accent2"/>
                </a:solidFill>
                <a:latin typeface="Courier New" pitchFamily="49" charset="0"/>
              </a:rPr>
              <a:t>ip</a:t>
            </a:r>
            <a:r>
              <a:rPr lang="en-US" sz="1200" b="1" dirty="0" smtClean="0">
                <a:solidFill>
                  <a:schemeClr val="accent2"/>
                </a:solidFill>
                <a:latin typeface="Courier New" pitchFamily="49" charset="0"/>
              </a:rPr>
              <a:t> domain-</a:t>
            </a:r>
            <a:r>
              <a:rPr lang="en-US" sz="1200" b="1" dirty="0" err="1" smtClean="0">
                <a:solidFill>
                  <a:schemeClr val="accent2"/>
                </a:solidFill>
                <a:latin typeface="Courier New" pitchFamily="49" charset="0"/>
              </a:rPr>
              <a:t>loookup</a:t>
            </a:r>
            <a:endParaRPr lang="en-US" sz="1200" b="1" dirty="0" smtClean="0">
              <a:latin typeface="Courier New" pitchFamily="49" charset="0"/>
            </a:endParaRPr>
          </a:p>
          <a:p>
            <a:pPr algn="l" eaLnBrk="1" hangingPunct="1">
              <a:lnSpc>
                <a:spcPct val="100000"/>
              </a:lnSpc>
            </a:pPr>
            <a:r>
              <a:rPr lang="en-US" sz="1200" b="1" dirty="0" smtClean="0">
                <a:latin typeface="Courier New" pitchFamily="49" charset="0"/>
              </a:rPr>
              <a:t>R1(</a:t>
            </a:r>
            <a:r>
              <a:rPr lang="en-US" sz="1200" b="1" dirty="0" err="1" smtClean="0">
                <a:latin typeface="Courier New" pitchFamily="49" charset="0"/>
              </a:rPr>
              <a:t>config</a:t>
            </a:r>
            <a:r>
              <a:rPr lang="en-US" sz="1200" b="1" dirty="0">
                <a:latin typeface="Courier New" pitchFamily="49" charset="0"/>
              </a:rPr>
              <a:t>)#</a:t>
            </a:r>
            <a:r>
              <a:rPr lang="en-US" sz="1200" b="1" dirty="0">
                <a:solidFill>
                  <a:schemeClr val="accent2"/>
                </a:solidFill>
                <a:latin typeface="Courier New" pitchFamily="49" charset="0"/>
              </a:rPr>
              <a:t>line con 0</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-line)#</a:t>
            </a:r>
            <a:r>
              <a:rPr lang="en-US" sz="1200" b="1" dirty="0">
                <a:solidFill>
                  <a:schemeClr val="accent2"/>
                </a:solidFill>
                <a:latin typeface="Courier New" pitchFamily="49" charset="0"/>
              </a:rPr>
              <a:t>password </a:t>
            </a:r>
            <a:r>
              <a:rPr lang="en-US" sz="1200" b="1" dirty="0" err="1">
                <a:solidFill>
                  <a:schemeClr val="accent2"/>
                </a:solidFill>
                <a:latin typeface="Courier New" pitchFamily="49" charset="0"/>
              </a:rPr>
              <a:t>TajneHeslo</a:t>
            </a:r>
            <a:endParaRPr lang="en-US" sz="1200" b="1" dirty="0">
              <a:solidFill>
                <a:schemeClr val="accent2"/>
              </a:solidFill>
              <a:latin typeface="Courier New" pitchFamily="49" charset="0"/>
            </a:endParaRP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-line)#</a:t>
            </a:r>
            <a:r>
              <a:rPr lang="en-US" sz="1200" b="1" dirty="0">
                <a:solidFill>
                  <a:schemeClr val="accent2"/>
                </a:solidFill>
                <a:latin typeface="Courier New" pitchFamily="49" charset="0"/>
              </a:rPr>
              <a:t>login</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-line)#</a:t>
            </a:r>
            <a:r>
              <a:rPr lang="en-US" sz="1200" b="1" dirty="0" smtClean="0">
                <a:solidFill>
                  <a:schemeClr val="accent2"/>
                </a:solidFill>
                <a:latin typeface="Courier New" pitchFamily="49" charset="0"/>
              </a:rPr>
              <a:t>exit</a:t>
            </a:r>
            <a:endParaRPr lang="en-US" sz="1200" b="1" dirty="0">
              <a:solidFill>
                <a:schemeClr val="accent2"/>
              </a:solidFill>
              <a:latin typeface="Courier New" pitchFamily="49" charset="0"/>
            </a:endParaRP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a:t>
            </a:r>
            <a:r>
              <a:rPr lang="en-US" sz="1200" b="1" dirty="0">
                <a:solidFill>
                  <a:schemeClr val="accent2"/>
                </a:solidFill>
                <a:latin typeface="Courier New" pitchFamily="49" charset="0"/>
              </a:rPr>
              <a:t>line aux 0</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-line)#</a:t>
            </a:r>
            <a:r>
              <a:rPr lang="en-US" sz="1200" b="1" dirty="0">
                <a:solidFill>
                  <a:schemeClr val="accent2"/>
                </a:solidFill>
                <a:latin typeface="Courier New" pitchFamily="49" charset="0"/>
              </a:rPr>
              <a:t>password </a:t>
            </a:r>
            <a:r>
              <a:rPr lang="en-US" sz="1200" b="1" dirty="0" err="1">
                <a:solidFill>
                  <a:schemeClr val="accent2"/>
                </a:solidFill>
                <a:latin typeface="Courier New" pitchFamily="49" charset="0"/>
              </a:rPr>
              <a:t>TajneHeslo</a:t>
            </a:r>
            <a:endParaRPr lang="en-US" sz="1200" b="1" dirty="0">
              <a:solidFill>
                <a:schemeClr val="accent2"/>
              </a:solidFill>
              <a:latin typeface="Courier New" pitchFamily="49" charset="0"/>
            </a:endParaRP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-line)#</a:t>
            </a:r>
            <a:r>
              <a:rPr lang="en-US" sz="1200" b="1" dirty="0">
                <a:solidFill>
                  <a:schemeClr val="accent2"/>
                </a:solidFill>
                <a:latin typeface="Courier New" pitchFamily="49" charset="0"/>
              </a:rPr>
              <a:t>login</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-line)#</a:t>
            </a:r>
            <a:r>
              <a:rPr lang="en-US" sz="1200" b="1" dirty="0">
                <a:solidFill>
                  <a:schemeClr val="accent2"/>
                </a:solidFill>
                <a:latin typeface="Courier New" pitchFamily="49" charset="0"/>
              </a:rPr>
              <a:t>exit</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a:t>
            </a:r>
            <a:r>
              <a:rPr lang="en-US" sz="1200" b="1" dirty="0">
                <a:solidFill>
                  <a:schemeClr val="accent2"/>
                </a:solidFill>
                <a:latin typeface="Courier New" pitchFamily="49" charset="0"/>
              </a:rPr>
              <a:t>line </a:t>
            </a:r>
            <a:r>
              <a:rPr lang="en-US" sz="1200" b="1" dirty="0" err="1">
                <a:solidFill>
                  <a:schemeClr val="accent2"/>
                </a:solidFill>
                <a:latin typeface="Courier New" pitchFamily="49" charset="0"/>
              </a:rPr>
              <a:t>vty</a:t>
            </a:r>
            <a:r>
              <a:rPr lang="en-US" sz="1200" b="1" dirty="0">
                <a:solidFill>
                  <a:schemeClr val="accent2"/>
                </a:solidFill>
                <a:latin typeface="Courier New" pitchFamily="49" charset="0"/>
              </a:rPr>
              <a:t> 0 4</a:t>
            </a:r>
          </a:p>
          <a:p>
            <a:pPr algn="l" eaLnBrk="1" hangingPunct="1">
              <a:lnSpc>
                <a:spcPct val="100000"/>
              </a:lnSpc>
            </a:pPr>
            <a:r>
              <a:rPr lang="en-US" sz="1200" b="1" dirty="0" smtClean="0">
                <a:latin typeface="Courier New" pitchFamily="49" charset="0"/>
              </a:rPr>
              <a:t>R1(</a:t>
            </a:r>
            <a:r>
              <a:rPr lang="en-US" sz="1200" b="1" dirty="0" err="1" smtClean="0">
                <a:latin typeface="Courier New" pitchFamily="49" charset="0"/>
              </a:rPr>
              <a:t>config</a:t>
            </a:r>
            <a:r>
              <a:rPr lang="en-US" sz="1200" b="1" dirty="0" smtClean="0">
                <a:latin typeface="Courier New" pitchFamily="49" charset="0"/>
              </a:rPr>
              <a:t>-line</a:t>
            </a:r>
            <a:r>
              <a:rPr lang="en-US" sz="1200" b="1" dirty="0">
                <a:latin typeface="Courier New" pitchFamily="49" charset="0"/>
              </a:rPr>
              <a:t>)#</a:t>
            </a:r>
            <a:r>
              <a:rPr lang="en-US" sz="1200" b="1" dirty="0">
                <a:solidFill>
                  <a:schemeClr val="accent2"/>
                </a:solidFill>
                <a:latin typeface="Courier New" pitchFamily="49" charset="0"/>
              </a:rPr>
              <a:t>password </a:t>
            </a:r>
            <a:r>
              <a:rPr lang="en-US" sz="1200" b="1" dirty="0" err="1">
                <a:solidFill>
                  <a:schemeClr val="accent2"/>
                </a:solidFill>
                <a:latin typeface="Courier New" pitchFamily="49" charset="0"/>
              </a:rPr>
              <a:t>TajneHeslo</a:t>
            </a:r>
            <a:endParaRPr lang="en-US" sz="1200" b="1" dirty="0">
              <a:solidFill>
                <a:schemeClr val="accent2"/>
              </a:solidFill>
              <a:latin typeface="Courier New" pitchFamily="49" charset="0"/>
            </a:endParaRP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-line)#</a:t>
            </a:r>
            <a:r>
              <a:rPr lang="en-US" sz="1200" b="1" dirty="0">
                <a:solidFill>
                  <a:schemeClr val="accent2"/>
                </a:solidFill>
                <a:latin typeface="Courier New" pitchFamily="49" charset="0"/>
              </a:rPr>
              <a:t>login</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-line)#</a:t>
            </a:r>
            <a:r>
              <a:rPr lang="en-US" sz="1200" b="1" dirty="0">
                <a:solidFill>
                  <a:schemeClr val="accent2"/>
                </a:solidFill>
                <a:latin typeface="Courier New" pitchFamily="49" charset="0"/>
              </a:rPr>
              <a:t>exit</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a:t>
            </a:r>
            <a:r>
              <a:rPr lang="en-US" sz="1200" b="1" dirty="0">
                <a:solidFill>
                  <a:schemeClr val="accent2"/>
                </a:solidFill>
                <a:latin typeface="Courier New" pitchFamily="49" charset="0"/>
              </a:rPr>
              <a:t>enable secret </a:t>
            </a:r>
            <a:r>
              <a:rPr lang="en-US" sz="1200" b="1" dirty="0" err="1">
                <a:solidFill>
                  <a:schemeClr val="accent2"/>
                </a:solidFill>
                <a:latin typeface="Courier New" pitchFamily="49" charset="0"/>
              </a:rPr>
              <a:t>VelmiTajneHeslo</a:t>
            </a:r>
            <a:endParaRPr lang="en-US" sz="1200" b="1" dirty="0">
              <a:solidFill>
                <a:schemeClr val="accent2"/>
              </a:solidFill>
              <a:latin typeface="Courier New" pitchFamily="49" charset="0"/>
            </a:endParaRP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a:t>
            </a:r>
            <a:r>
              <a:rPr lang="en-US" sz="1200" b="1" dirty="0">
                <a:solidFill>
                  <a:schemeClr val="accent2"/>
                </a:solidFill>
                <a:latin typeface="Courier New" pitchFamily="49" charset="0"/>
              </a:rPr>
              <a:t>banner login </a:t>
            </a:r>
            <a:r>
              <a:rPr lang="en-US" sz="1200" b="1" dirty="0" smtClean="0">
                <a:solidFill>
                  <a:schemeClr val="accent2"/>
                </a:solidFill>
                <a:latin typeface="Courier New" pitchFamily="49" charset="0"/>
              </a:rPr>
              <a:t>#</a:t>
            </a:r>
            <a:endParaRPr lang="en-US" sz="1200" b="1" dirty="0">
              <a:solidFill>
                <a:schemeClr val="accent2"/>
              </a:solidFill>
              <a:latin typeface="Courier New" pitchFamily="49" charset="0"/>
            </a:endParaRPr>
          </a:p>
          <a:p>
            <a:pPr algn="l" eaLnBrk="1" hangingPunct="1">
              <a:lnSpc>
                <a:spcPct val="100000"/>
              </a:lnSpc>
            </a:pPr>
            <a:r>
              <a:rPr lang="en-US" sz="1200" b="1" dirty="0">
                <a:latin typeface="Courier New" pitchFamily="49" charset="0"/>
              </a:rPr>
              <a:t>Enter TEXT message.  End with the character '#'.</a:t>
            </a:r>
          </a:p>
          <a:p>
            <a:pPr algn="l" eaLnBrk="1" hangingPunct="1">
              <a:lnSpc>
                <a:spcPct val="100000"/>
              </a:lnSpc>
            </a:pPr>
            <a:r>
              <a:rPr lang="en-US" sz="1200" b="1" dirty="0">
                <a:solidFill>
                  <a:schemeClr val="accent2"/>
                </a:solidFill>
                <a:latin typeface="Courier New" pitchFamily="49" charset="0"/>
              </a:rPr>
              <a:t>Go away</a:t>
            </a:r>
            <a:r>
              <a:rPr lang="en-US" sz="1200" b="1" dirty="0" smtClean="0">
                <a:solidFill>
                  <a:schemeClr val="accent2"/>
                </a:solidFill>
                <a:latin typeface="Courier New" pitchFamily="49" charset="0"/>
              </a:rPr>
              <a:t>!</a:t>
            </a:r>
            <a:endParaRPr lang="en-US" sz="1200" b="1" dirty="0">
              <a:solidFill>
                <a:schemeClr val="accent2"/>
              </a:solidFill>
              <a:latin typeface="Courier New" pitchFamily="49" charset="0"/>
            </a:endParaRPr>
          </a:p>
          <a:p>
            <a:pPr algn="l" eaLnBrk="1" hangingPunct="1">
              <a:lnSpc>
                <a:spcPct val="100000"/>
              </a:lnSpc>
            </a:pPr>
            <a:r>
              <a:rPr lang="en-US" sz="1200" b="1" dirty="0">
                <a:solidFill>
                  <a:schemeClr val="accent2"/>
                </a:solidFill>
                <a:latin typeface="Courier New" pitchFamily="49" charset="0"/>
              </a:rPr>
              <a:t>#</a:t>
            </a:r>
            <a:r>
              <a:rPr lang="en-US" sz="1200" b="1" dirty="0">
                <a:latin typeface="Courier New" pitchFamily="49" charset="0"/>
              </a:rPr>
              <a:t> </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a:t>
            </a:r>
            <a:r>
              <a:rPr lang="en-US" sz="1200" b="1" dirty="0" err="1">
                <a:solidFill>
                  <a:schemeClr val="accent2"/>
                </a:solidFill>
                <a:latin typeface="Courier New" pitchFamily="49" charset="0"/>
              </a:rPr>
              <a:t>int</a:t>
            </a:r>
            <a:r>
              <a:rPr lang="en-US" sz="1200" b="1" dirty="0">
                <a:solidFill>
                  <a:schemeClr val="accent2"/>
                </a:solidFill>
                <a:latin typeface="Courier New" pitchFamily="49" charset="0"/>
              </a:rPr>
              <a:t> fa0/0</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-if)#</a:t>
            </a:r>
            <a:r>
              <a:rPr lang="en-US" sz="1200" b="1" dirty="0">
                <a:solidFill>
                  <a:schemeClr val="accent2"/>
                </a:solidFill>
                <a:latin typeface="Courier New" pitchFamily="49" charset="0"/>
              </a:rPr>
              <a:t>description =&gt; LAN Network </a:t>
            </a:r>
            <a:r>
              <a:rPr lang="en-US" sz="1200" b="1" dirty="0" smtClean="0">
                <a:solidFill>
                  <a:schemeClr val="accent2"/>
                </a:solidFill>
                <a:latin typeface="Courier New" pitchFamily="49" charset="0"/>
              </a:rPr>
              <a:t>&lt;=</a:t>
            </a:r>
            <a:endParaRPr lang="en-US" sz="1200" b="1" dirty="0">
              <a:solidFill>
                <a:schemeClr val="accent2"/>
              </a:solidFill>
              <a:latin typeface="Courier New" pitchFamily="49" charset="0"/>
            </a:endParaRP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-if)#</a:t>
            </a:r>
            <a:r>
              <a:rPr lang="en-US" sz="1200" b="1" dirty="0" err="1">
                <a:solidFill>
                  <a:schemeClr val="accent2"/>
                </a:solidFill>
                <a:latin typeface="Courier New" pitchFamily="49" charset="0"/>
              </a:rPr>
              <a:t>ip</a:t>
            </a:r>
            <a:r>
              <a:rPr lang="en-US" sz="1200" b="1" dirty="0">
                <a:solidFill>
                  <a:schemeClr val="accent2"/>
                </a:solidFill>
                <a:latin typeface="Courier New" pitchFamily="49" charset="0"/>
              </a:rPr>
              <a:t> address 192.0.2.1 255.255.255.0</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-if)#</a:t>
            </a:r>
            <a:r>
              <a:rPr lang="en-US" sz="1200" b="1" dirty="0">
                <a:solidFill>
                  <a:schemeClr val="accent2"/>
                </a:solidFill>
                <a:latin typeface="Courier New" pitchFamily="49" charset="0"/>
              </a:rPr>
              <a:t>no shutdown</a:t>
            </a:r>
          </a:p>
          <a:p>
            <a:pPr algn="l" eaLnBrk="1" hangingPunct="1">
              <a:lnSpc>
                <a:spcPct val="100000"/>
              </a:lnSpc>
            </a:pPr>
            <a:r>
              <a:rPr lang="en-US" sz="1200" b="1" dirty="0" smtClean="0">
                <a:latin typeface="Courier New" pitchFamily="49" charset="0"/>
              </a:rPr>
              <a:t>R1(</a:t>
            </a:r>
            <a:r>
              <a:rPr lang="en-US" sz="1200" b="1" dirty="0" err="1" smtClean="0">
                <a:latin typeface="Courier New" pitchFamily="49" charset="0"/>
              </a:rPr>
              <a:t>config</a:t>
            </a:r>
            <a:r>
              <a:rPr lang="en-US" sz="1200" b="1" dirty="0" smtClean="0">
                <a:latin typeface="Courier New" pitchFamily="49" charset="0"/>
              </a:rPr>
              <a:t>-if)#</a:t>
            </a:r>
            <a:r>
              <a:rPr lang="en-US" sz="1200" b="1" dirty="0" err="1" smtClean="0">
                <a:solidFill>
                  <a:schemeClr val="accent2"/>
                </a:solidFill>
                <a:latin typeface="Courier New" pitchFamily="49" charset="0"/>
              </a:rPr>
              <a:t>int</a:t>
            </a:r>
            <a:r>
              <a:rPr lang="en-US" sz="1200" b="1" dirty="0" smtClean="0">
                <a:solidFill>
                  <a:schemeClr val="accent2"/>
                </a:solidFill>
                <a:latin typeface="Courier New" pitchFamily="49" charset="0"/>
              </a:rPr>
              <a:t> s0/0/0</a:t>
            </a:r>
            <a:endParaRPr lang="sk-SK" sz="1200" b="1" dirty="0" smtClean="0">
              <a:solidFill>
                <a:schemeClr val="accent2"/>
              </a:solidFill>
              <a:latin typeface="Courier New" pitchFamily="49" charset="0"/>
            </a:endParaRP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-if)#</a:t>
            </a:r>
            <a:r>
              <a:rPr lang="en-US" sz="1200" b="1" dirty="0">
                <a:solidFill>
                  <a:schemeClr val="accent2"/>
                </a:solidFill>
                <a:latin typeface="Courier New" pitchFamily="49" charset="0"/>
              </a:rPr>
              <a:t>description =&gt; </a:t>
            </a:r>
            <a:r>
              <a:rPr lang="en-US" sz="1200" b="1" dirty="0" smtClean="0">
                <a:solidFill>
                  <a:schemeClr val="accent2"/>
                </a:solidFill>
                <a:latin typeface="Courier New" pitchFamily="49" charset="0"/>
              </a:rPr>
              <a:t>Internet &lt;=</a:t>
            </a:r>
            <a:endParaRPr lang="en-US" sz="1200" b="1" dirty="0">
              <a:solidFill>
                <a:schemeClr val="accent2"/>
              </a:solidFill>
              <a:latin typeface="Courier New" pitchFamily="49" charset="0"/>
            </a:endParaRP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-if</a:t>
            </a:r>
            <a:r>
              <a:rPr lang="en-US" sz="1200" b="1" dirty="0" smtClean="0">
                <a:latin typeface="Courier New" pitchFamily="49" charset="0"/>
              </a:rPr>
              <a:t>)#</a:t>
            </a:r>
            <a:r>
              <a:rPr lang="en-US" sz="1200" b="1" dirty="0" smtClean="0">
                <a:solidFill>
                  <a:schemeClr val="accent2"/>
                </a:solidFill>
                <a:latin typeface="Courier New" pitchFamily="49" charset="0"/>
              </a:rPr>
              <a:t>clock rate </a:t>
            </a:r>
            <a:r>
              <a:rPr lang="sk-SK" sz="1200" b="1" dirty="0" smtClean="0">
                <a:solidFill>
                  <a:schemeClr val="accent2"/>
                </a:solidFill>
                <a:latin typeface="Courier New" pitchFamily="49" charset="0"/>
              </a:rPr>
              <a:t>512000</a:t>
            </a:r>
            <a:r>
              <a:rPr lang="en-US" sz="1200" b="1" dirty="0" smtClean="0">
                <a:solidFill>
                  <a:schemeClr val="accent2"/>
                </a:solidFill>
                <a:latin typeface="Courier New" pitchFamily="49" charset="0"/>
              </a:rPr>
              <a:t> ! </a:t>
            </a:r>
            <a:r>
              <a:rPr lang="sk-SK" sz="1200" b="1" dirty="0" smtClean="0">
                <a:solidFill>
                  <a:schemeClr val="accent2"/>
                </a:solidFill>
                <a:latin typeface="Courier New" pitchFamily="49" charset="0"/>
              </a:rPr>
              <a:t>Potrebné len pre DCE rozhranie, v bps</a:t>
            </a: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-if</a:t>
            </a:r>
            <a:r>
              <a:rPr lang="en-US" sz="1200" b="1" dirty="0" smtClean="0">
                <a:latin typeface="Courier New" pitchFamily="49" charset="0"/>
              </a:rPr>
              <a:t>)#</a:t>
            </a:r>
            <a:r>
              <a:rPr lang="sk-SK" sz="1200" b="1" dirty="0" smtClean="0">
                <a:solidFill>
                  <a:schemeClr val="accent2"/>
                </a:solidFill>
                <a:latin typeface="Courier New" pitchFamily="49" charset="0"/>
              </a:rPr>
              <a:t>bandwidth 512 </a:t>
            </a:r>
            <a:r>
              <a:rPr lang="en-US" sz="1200" b="1" dirty="0" smtClean="0">
                <a:solidFill>
                  <a:schemeClr val="accent2"/>
                </a:solidFill>
                <a:latin typeface="Courier New" pitchFamily="49" charset="0"/>
              </a:rPr>
              <a:t>! </a:t>
            </a:r>
            <a:r>
              <a:rPr lang="sk-SK" sz="1200" b="1" dirty="0" smtClean="0">
                <a:solidFill>
                  <a:schemeClr val="accent2"/>
                </a:solidFill>
                <a:latin typeface="Courier New" pitchFamily="49" charset="0"/>
              </a:rPr>
              <a:t>Potrebné na každom sériovom rozhraní, v Kbps</a:t>
            </a:r>
            <a:endParaRPr lang="en-US" sz="1200" b="1" dirty="0" smtClean="0">
              <a:latin typeface="Courier New" pitchFamily="49" charset="0"/>
            </a:endParaRPr>
          </a:p>
          <a:p>
            <a:pPr algn="l" eaLnBrk="1" hangingPunct="1">
              <a:lnSpc>
                <a:spcPct val="100000"/>
              </a:lnSpc>
            </a:pPr>
            <a:r>
              <a:rPr lang="en-US" sz="1200" b="1" dirty="0" smtClean="0">
                <a:latin typeface="Courier New" pitchFamily="49" charset="0"/>
              </a:rPr>
              <a:t>R1(</a:t>
            </a:r>
            <a:r>
              <a:rPr lang="en-US" sz="1200" b="1" dirty="0" err="1" smtClean="0">
                <a:latin typeface="Courier New" pitchFamily="49" charset="0"/>
              </a:rPr>
              <a:t>config</a:t>
            </a:r>
            <a:r>
              <a:rPr lang="en-US" sz="1200" b="1" dirty="0" smtClean="0">
                <a:latin typeface="Courier New" pitchFamily="49" charset="0"/>
              </a:rPr>
              <a:t>-if</a:t>
            </a:r>
            <a:r>
              <a:rPr lang="en-US" sz="1200" b="1" dirty="0">
                <a:latin typeface="Courier New" pitchFamily="49" charset="0"/>
              </a:rPr>
              <a:t>)#</a:t>
            </a:r>
            <a:r>
              <a:rPr lang="en-US" sz="1200" b="1" dirty="0" err="1">
                <a:solidFill>
                  <a:schemeClr val="accent2"/>
                </a:solidFill>
                <a:latin typeface="Courier New" pitchFamily="49" charset="0"/>
              </a:rPr>
              <a:t>ip</a:t>
            </a:r>
            <a:r>
              <a:rPr lang="en-US" sz="1200" b="1" dirty="0">
                <a:solidFill>
                  <a:schemeClr val="accent2"/>
                </a:solidFill>
                <a:latin typeface="Courier New" pitchFamily="49" charset="0"/>
              </a:rPr>
              <a:t> address </a:t>
            </a:r>
            <a:r>
              <a:rPr lang="en-US" sz="1200" b="1" dirty="0" smtClean="0">
                <a:solidFill>
                  <a:schemeClr val="accent2"/>
                </a:solidFill>
                <a:latin typeface="Courier New" pitchFamily="49" charset="0"/>
              </a:rPr>
              <a:t>223.255.255.1 255.255.255.252</a:t>
            </a:r>
            <a:endParaRPr lang="en-US" sz="1200" b="1" dirty="0">
              <a:solidFill>
                <a:schemeClr val="accent2"/>
              </a:solidFill>
              <a:latin typeface="Courier New" pitchFamily="49" charset="0"/>
            </a:endParaRPr>
          </a:p>
          <a:p>
            <a:pPr algn="l" eaLnBrk="1" hangingPunct="1">
              <a:lnSpc>
                <a:spcPct val="100000"/>
              </a:lnSpc>
            </a:pPr>
            <a:r>
              <a:rPr lang="en-US" sz="1200" b="1" dirty="0">
                <a:latin typeface="Courier New" pitchFamily="49" charset="0"/>
              </a:rPr>
              <a:t>R1(</a:t>
            </a:r>
            <a:r>
              <a:rPr lang="en-US" sz="1200" b="1" dirty="0" err="1">
                <a:latin typeface="Courier New" pitchFamily="49" charset="0"/>
              </a:rPr>
              <a:t>config</a:t>
            </a:r>
            <a:r>
              <a:rPr lang="en-US" sz="1200" b="1" dirty="0">
                <a:latin typeface="Courier New" pitchFamily="49" charset="0"/>
              </a:rPr>
              <a:t>-if)#</a:t>
            </a:r>
            <a:r>
              <a:rPr lang="en-US" sz="1200" b="1" dirty="0">
                <a:solidFill>
                  <a:schemeClr val="accent2"/>
                </a:solidFill>
                <a:latin typeface="Courier New" pitchFamily="49" charset="0"/>
              </a:rPr>
              <a:t>no </a:t>
            </a:r>
            <a:r>
              <a:rPr lang="en-US" sz="1200" b="1" dirty="0" smtClean="0">
                <a:solidFill>
                  <a:schemeClr val="accent2"/>
                </a:solidFill>
                <a:latin typeface="Courier New" pitchFamily="49" charset="0"/>
              </a:rPr>
              <a:t>shutdown</a:t>
            </a:r>
            <a:endParaRPr lang="en-US" sz="1200" b="1" dirty="0" smtClean="0">
              <a:latin typeface="Courier New" pitchFamily="49" charset="0"/>
            </a:endParaRPr>
          </a:p>
        </p:txBody>
      </p:sp>
    </p:spTree>
    <p:extLst>
      <p:ext uri="{BB962C8B-B14F-4D97-AF65-F5344CB8AC3E}">
        <p14:creationId xmlns:p14="http://schemas.microsoft.com/office/powerpoint/2010/main" val="31955116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sk-SK" smtClean="0"/>
              <a:t>Diagnostika rozhraní</a:t>
            </a:r>
          </a:p>
        </p:txBody>
      </p:sp>
      <p:sp>
        <p:nvSpPr>
          <p:cNvPr id="59395" name="Rectangle 3"/>
          <p:cNvSpPr>
            <a:spLocks noGrp="1" noChangeArrowheads="1"/>
          </p:cNvSpPr>
          <p:nvPr>
            <p:ph idx="1"/>
          </p:nvPr>
        </p:nvSpPr>
        <p:spPr/>
        <p:txBody>
          <a:bodyPr>
            <a:normAutofit/>
          </a:bodyPr>
          <a:lstStyle/>
          <a:p>
            <a:r>
              <a:rPr lang="sk-SK" sz="2000" dirty="0" smtClean="0"/>
              <a:t>Na diagnostiku rozhraní existuje v privilegovanom príkazovom režime okrem zobrazenia bežiacej konfigurácie množstvo príkazov</a:t>
            </a:r>
          </a:p>
          <a:p>
            <a:pPr lvl="1"/>
            <a:r>
              <a:rPr lang="sk-SK" sz="1800" dirty="0" smtClean="0"/>
              <a:t>Každý z nich poskytuje rôzne informácie o nastaveniach a vlastnostiach rozhraní</a:t>
            </a:r>
          </a:p>
          <a:p>
            <a:r>
              <a:rPr lang="sk-SK" sz="2000" dirty="0" smtClean="0"/>
              <a:t>Príkaz </a:t>
            </a:r>
            <a:r>
              <a:rPr lang="sk-SK" sz="2000" b="1" dirty="0" smtClean="0">
                <a:solidFill>
                  <a:schemeClr val="accent2"/>
                </a:solidFill>
                <a:latin typeface="Courier New" pitchFamily="49" charset="0"/>
                <a:cs typeface="Courier New" pitchFamily="49" charset="0"/>
              </a:rPr>
              <a:t>show protocols</a:t>
            </a:r>
          </a:p>
          <a:p>
            <a:pPr lvl="1"/>
            <a:r>
              <a:rPr lang="sk-SK" sz="1800" dirty="0" smtClean="0"/>
              <a:t>Informuje o zariadeniach, ich stave a adresách/maskách</a:t>
            </a:r>
          </a:p>
          <a:p>
            <a:endParaRPr lang="sk-SK" sz="2000" dirty="0" smtClean="0"/>
          </a:p>
          <a:p>
            <a:endParaRPr lang="sk-SK" sz="2000" dirty="0"/>
          </a:p>
          <a:p>
            <a:endParaRPr lang="sk-SK" sz="2000" dirty="0" smtClean="0"/>
          </a:p>
          <a:p>
            <a:endParaRPr lang="sk-SK" sz="2000" dirty="0"/>
          </a:p>
          <a:p>
            <a:r>
              <a:rPr lang="sk-SK" sz="2000" dirty="0" smtClean="0"/>
              <a:t>Príkaz </a:t>
            </a:r>
            <a:r>
              <a:rPr lang="sk-SK" sz="2000" b="1" dirty="0">
                <a:solidFill>
                  <a:schemeClr val="accent2"/>
                </a:solidFill>
                <a:latin typeface="Courier New" pitchFamily="49" charset="0"/>
              </a:rPr>
              <a:t>show ip interface brief</a:t>
            </a:r>
            <a:endParaRPr lang="sk-SK" sz="2000" dirty="0">
              <a:solidFill>
                <a:schemeClr val="accent2"/>
              </a:solidFill>
              <a:latin typeface="Courier New" pitchFamily="49" charset="0"/>
            </a:endParaRPr>
          </a:p>
          <a:p>
            <a:pPr lvl="1"/>
            <a:r>
              <a:rPr lang="sk-SK" sz="1800" dirty="0"/>
              <a:t>Poskytuje podobný výpis v inom </a:t>
            </a:r>
            <a:r>
              <a:rPr lang="sk-SK" sz="1800" dirty="0" smtClean="0"/>
              <a:t>formáte a bez informácie o maske</a:t>
            </a:r>
            <a:endParaRPr lang="sk-SK" sz="1800" dirty="0"/>
          </a:p>
        </p:txBody>
      </p:sp>
      <p:sp>
        <p:nvSpPr>
          <p:cNvPr id="59396" name="Text Box 4"/>
          <p:cNvSpPr txBox="1">
            <a:spLocks noChangeArrowheads="1"/>
          </p:cNvSpPr>
          <p:nvPr/>
        </p:nvSpPr>
        <p:spPr bwMode="auto">
          <a:xfrm>
            <a:off x="539750" y="3284984"/>
            <a:ext cx="8064500" cy="16065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en-US" sz="1400" b="1" dirty="0" err="1" smtClean="0">
                <a:latin typeface="Courier New" pitchFamily="49" charset="0"/>
              </a:rPr>
              <a:t>Router#</a:t>
            </a:r>
            <a:r>
              <a:rPr lang="en-US" sz="1400" b="1" dirty="0" err="1" smtClean="0">
                <a:solidFill>
                  <a:schemeClr val="accent2"/>
                </a:solidFill>
                <a:latin typeface="Courier New" pitchFamily="49" charset="0"/>
              </a:rPr>
              <a:t>show</a:t>
            </a:r>
            <a:r>
              <a:rPr lang="en-US" sz="1400" b="1" dirty="0" smtClean="0">
                <a:solidFill>
                  <a:schemeClr val="accent2"/>
                </a:solidFill>
                <a:latin typeface="Courier New" pitchFamily="49" charset="0"/>
              </a:rPr>
              <a:t> </a:t>
            </a:r>
            <a:r>
              <a:rPr lang="en-US" sz="1400" b="1" dirty="0">
                <a:solidFill>
                  <a:schemeClr val="accent2"/>
                </a:solidFill>
                <a:latin typeface="Courier New" pitchFamily="49" charset="0"/>
              </a:rPr>
              <a:t>protocols</a:t>
            </a:r>
          </a:p>
          <a:p>
            <a:pPr algn="l" eaLnBrk="1" hangingPunct="1">
              <a:lnSpc>
                <a:spcPct val="100000"/>
              </a:lnSpc>
            </a:pPr>
            <a:r>
              <a:rPr lang="en-US" sz="1400" b="1" dirty="0">
                <a:latin typeface="Courier New" pitchFamily="49" charset="0"/>
              </a:rPr>
              <a:t>Global values:</a:t>
            </a:r>
          </a:p>
          <a:p>
            <a:pPr algn="l" eaLnBrk="1" hangingPunct="1">
              <a:lnSpc>
                <a:spcPct val="100000"/>
              </a:lnSpc>
            </a:pPr>
            <a:r>
              <a:rPr lang="en-US" sz="1400" b="1" dirty="0">
                <a:latin typeface="Courier New" pitchFamily="49" charset="0"/>
              </a:rPr>
              <a:t>  Internet Protocol routing is enabled</a:t>
            </a:r>
          </a:p>
          <a:p>
            <a:pPr algn="l" eaLnBrk="1" hangingPunct="1">
              <a:lnSpc>
                <a:spcPct val="100000"/>
              </a:lnSpc>
            </a:pPr>
            <a:r>
              <a:rPr lang="en-US" sz="1400" b="1" dirty="0">
                <a:latin typeface="Courier New" pitchFamily="49" charset="0"/>
              </a:rPr>
              <a:t>FastEthernet0/</a:t>
            </a:r>
            <a:r>
              <a:rPr lang="sk-SK" sz="1400" b="1" dirty="0">
                <a:latin typeface="Courier New" pitchFamily="49" charset="0"/>
              </a:rPr>
              <a:t>1</a:t>
            </a:r>
            <a:r>
              <a:rPr lang="en-US" sz="1400" b="1" dirty="0">
                <a:latin typeface="Courier New" pitchFamily="49" charset="0"/>
              </a:rPr>
              <a:t> is up, line protocol is up</a:t>
            </a:r>
          </a:p>
          <a:p>
            <a:pPr algn="l" eaLnBrk="1" hangingPunct="1">
              <a:lnSpc>
                <a:spcPct val="100000"/>
              </a:lnSpc>
            </a:pPr>
            <a:r>
              <a:rPr lang="en-US" sz="1400" b="1" dirty="0">
                <a:latin typeface="Courier New" pitchFamily="49" charset="0"/>
              </a:rPr>
              <a:t>  Internet address is 172.16.255.1/25</a:t>
            </a:r>
          </a:p>
          <a:p>
            <a:pPr algn="l" eaLnBrk="1" hangingPunct="1">
              <a:lnSpc>
                <a:spcPct val="100000"/>
              </a:lnSpc>
            </a:pPr>
            <a:r>
              <a:rPr lang="en-US" sz="1400" b="1" dirty="0" err="1">
                <a:latin typeface="Courier New" pitchFamily="49" charset="0"/>
              </a:rPr>
              <a:t>Seria</a:t>
            </a:r>
            <a:r>
              <a:rPr lang="sk-SK" sz="1400" b="1" dirty="0">
                <a:latin typeface="Courier New" pitchFamily="49" charset="0"/>
              </a:rPr>
              <a:t>l0/0</a:t>
            </a:r>
            <a:r>
              <a:rPr lang="en-US" sz="1400" b="1" dirty="0">
                <a:latin typeface="Courier New" pitchFamily="49" charset="0"/>
              </a:rPr>
              <a:t>/0 is up, line protocol is up</a:t>
            </a:r>
          </a:p>
          <a:p>
            <a:pPr algn="l" eaLnBrk="1" hangingPunct="1">
              <a:lnSpc>
                <a:spcPct val="100000"/>
              </a:lnSpc>
            </a:pPr>
            <a:r>
              <a:rPr lang="en-US" sz="1400" b="1" dirty="0">
                <a:latin typeface="Courier New" pitchFamily="49" charset="0"/>
              </a:rPr>
              <a:t>  Internet address is 172.16.255.193/30</a:t>
            </a:r>
          </a:p>
        </p:txBody>
      </p:sp>
      <p:sp>
        <p:nvSpPr>
          <p:cNvPr id="9" name="Text Box 4"/>
          <p:cNvSpPr txBox="1">
            <a:spLocks noChangeArrowheads="1"/>
          </p:cNvSpPr>
          <p:nvPr/>
        </p:nvSpPr>
        <p:spPr bwMode="auto">
          <a:xfrm>
            <a:off x="539750" y="5877272"/>
            <a:ext cx="8064500" cy="9112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en-US" sz="1300" b="1">
                <a:latin typeface="Courier New" pitchFamily="49" charset="0"/>
              </a:rPr>
              <a:t>Romulus#</a:t>
            </a:r>
            <a:r>
              <a:rPr lang="en-US" sz="1300" b="1">
                <a:solidFill>
                  <a:schemeClr val="accent2"/>
                </a:solidFill>
                <a:latin typeface="Courier New" pitchFamily="49" charset="0"/>
              </a:rPr>
              <a:t>show ip interface brief </a:t>
            </a:r>
          </a:p>
          <a:p>
            <a:pPr algn="l" eaLnBrk="1" hangingPunct="1">
              <a:lnSpc>
                <a:spcPct val="100000"/>
              </a:lnSpc>
            </a:pPr>
            <a:r>
              <a:rPr lang="en-US" sz="1300" b="1">
                <a:latin typeface="Courier New" pitchFamily="49" charset="0"/>
              </a:rPr>
              <a:t>Interface             IP-Address      OK? Method Status                Protocol</a:t>
            </a:r>
          </a:p>
          <a:p>
            <a:pPr algn="l" eaLnBrk="1" hangingPunct="1">
              <a:lnSpc>
                <a:spcPct val="100000"/>
              </a:lnSpc>
            </a:pPr>
            <a:r>
              <a:rPr lang="en-US" sz="1300" b="1">
                <a:latin typeface="Courier New" pitchFamily="49" charset="0"/>
              </a:rPr>
              <a:t>FastEthernet0/</a:t>
            </a:r>
            <a:r>
              <a:rPr lang="sk-SK" sz="1300" b="1">
                <a:latin typeface="Courier New" pitchFamily="49" charset="0"/>
              </a:rPr>
              <a:t>1</a:t>
            </a:r>
            <a:r>
              <a:rPr lang="en-US" sz="1300" b="1">
                <a:latin typeface="Courier New" pitchFamily="49" charset="0"/>
              </a:rPr>
              <a:t>       172.16.255.1    YES manual up                    up      </a:t>
            </a:r>
          </a:p>
          <a:p>
            <a:pPr algn="l" eaLnBrk="1" hangingPunct="1">
              <a:lnSpc>
                <a:spcPct val="100000"/>
              </a:lnSpc>
            </a:pPr>
            <a:r>
              <a:rPr lang="en-US" sz="1300" b="1">
                <a:latin typeface="Courier New" pitchFamily="49" charset="0"/>
              </a:rPr>
              <a:t>Serial</a:t>
            </a:r>
            <a:r>
              <a:rPr lang="sk-SK" sz="1300" b="1">
                <a:latin typeface="Courier New" pitchFamily="49" charset="0"/>
              </a:rPr>
              <a:t>0/0</a:t>
            </a:r>
            <a:r>
              <a:rPr lang="en-US" sz="1300" b="1">
                <a:latin typeface="Courier New" pitchFamily="49" charset="0"/>
              </a:rPr>
              <a:t>/0           172.16.255.193  YES manual up                    up</a:t>
            </a:r>
            <a:r>
              <a:rPr lang="en-US" sz="1300">
                <a:latin typeface="Courier New" pitchFamily="49" charset="0"/>
              </a:rPr>
              <a:t> </a:t>
            </a:r>
          </a:p>
        </p:txBody>
      </p:sp>
    </p:spTree>
    <p:extLst>
      <p:ext uri="{BB962C8B-B14F-4D97-AF65-F5344CB8AC3E}">
        <p14:creationId xmlns:p14="http://schemas.microsoft.com/office/powerpoint/2010/main" val="4224820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title"/>
          </p:nvPr>
        </p:nvSpPr>
        <p:spPr/>
        <p:txBody>
          <a:bodyPr/>
          <a:lstStyle/>
          <a:p>
            <a:r>
              <a:rPr lang="sk-SK" smtClean="0"/>
              <a:t>Smerovač je špecializovaný počítač</a:t>
            </a:r>
            <a:endParaRPr lang="en-US" dirty="0"/>
          </a:p>
        </p:txBody>
      </p:sp>
      <p:sp>
        <p:nvSpPr>
          <p:cNvPr id="1201155" name="Rectangle 3"/>
          <p:cNvSpPr>
            <a:spLocks noGrp="1" noChangeArrowheads="1"/>
          </p:cNvSpPr>
          <p:nvPr>
            <p:ph idx="1"/>
          </p:nvPr>
        </p:nvSpPr>
        <p:spPr/>
        <p:txBody>
          <a:bodyPr>
            <a:normAutofit/>
          </a:bodyPr>
          <a:lstStyle/>
          <a:p>
            <a:r>
              <a:rPr lang="sk-SK" sz="1800" dirty="0" smtClean="0"/>
              <a:t>Smerovače sú vo svojom princípe počítačmi</a:t>
            </a:r>
          </a:p>
          <a:p>
            <a:pPr lvl="1"/>
            <a:r>
              <a:rPr lang="sk-SK" sz="1600" dirty="0" smtClean="0"/>
              <a:t>Mávajú podobné komponenty ako obyčajné PC</a:t>
            </a:r>
          </a:p>
          <a:p>
            <a:pPr lvl="1"/>
            <a:r>
              <a:rPr lang="sk-SK" sz="1600" dirty="0" smtClean="0"/>
              <a:t>Sú vybavené početnými sieťovými rozhraniami rôznych druhov</a:t>
            </a:r>
          </a:p>
          <a:p>
            <a:pPr lvl="1"/>
            <a:r>
              <a:rPr lang="sk-SK" sz="1600" dirty="0" smtClean="0"/>
              <a:t>Ich vnútorná konštrukcia je zameraná na čo najvyššiu priepustnosť pri prenose a spracovaní tokov dát</a:t>
            </a:r>
          </a:p>
          <a:p>
            <a:r>
              <a:rPr lang="sk-SK" sz="1800" dirty="0" smtClean="0"/>
              <a:t>Komponenty:</a:t>
            </a:r>
          </a:p>
          <a:p>
            <a:pPr lvl="1"/>
            <a:r>
              <a:rPr lang="sk-SK" sz="1600" dirty="0" smtClean="0"/>
              <a:t>CPU – procesor</a:t>
            </a:r>
          </a:p>
          <a:p>
            <a:pPr lvl="1"/>
            <a:r>
              <a:rPr lang="sk-SK" sz="1600" dirty="0" smtClean="0"/>
              <a:t>UART – radič portov CON, AUX</a:t>
            </a:r>
          </a:p>
          <a:p>
            <a:pPr lvl="1"/>
            <a:r>
              <a:rPr lang="sk-SK" sz="1600" dirty="0" smtClean="0"/>
              <a:t>RAM – obsahuje pracovné</a:t>
            </a:r>
            <a:br>
              <a:rPr lang="sk-SK" sz="1600" dirty="0" smtClean="0"/>
            </a:br>
            <a:r>
              <a:rPr lang="sk-SK" sz="1600" dirty="0" smtClean="0"/>
              <a:t>dáta, bežiaci kód operačného</a:t>
            </a:r>
            <a:br>
              <a:rPr lang="sk-SK" sz="1600" dirty="0" smtClean="0"/>
            </a:br>
            <a:r>
              <a:rPr lang="sk-SK" sz="1600" dirty="0" smtClean="0"/>
              <a:t>systému, aktuálnu konfiguráciu,</a:t>
            </a:r>
            <a:br>
              <a:rPr lang="sk-SK" sz="1600" dirty="0" smtClean="0"/>
            </a:br>
            <a:r>
              <a:rPr lang="sk-SK" sz="1600" dirty="0" smtClean="0"/>
              <a:t>smerovaciu tabuľku, atď.</a:t>
            </a:r>
          </a:p>
          <a:p>
            <a:pPr lvl="1"/>
            <a:r>
              <a:rPr lang="sk-SK" sz="1600" dirty="0" smtClean="0"/>
              <a:t>NVRAM – obsahuje uloženú</a:t>
            </a:r>
            <a:br>
              <a:rPr lang="sk-SK" sz="1600" dirty="0" smtClean="0"/>
            </a:br>
            <a:r>
              <a:rPr lang="sk-SK" sz="1600" dirty="0" smtClean="0"/>
              <a:t>konfiguráciu (trvanlivá pamäť)</a:t>
            </a:r>
          </a:p>
          <a:p>
            <a:pPr lvl="1"/>
            <a:r>
              <a:rPr lang="sk-SK" sz="1600" dirty="0" smtClean="0"/>
              <a:t>FLASH – obsahuje operačný</a:t>
            </a:r>
            <a:br>
              <a:rPr lang="sk-SK" sz="1600" dirty="0" smtClean="0"/>
            </a:br>
            <a:r>
              <a:rPr lang="sk-SK" sz="1600" dirty="0" smtClean="0"/>
              <a:t>systém (trvanlivá pamäť)</a:t>
            </a:r>
          </a:p>
          <a:p>
            <a:pPr lvl="1"/>
            <a:r>
              <a:rPr lang="sk-SK" sz="1600" dirty="0" smtClean="0"/>
              <a:t>ROM – obsahuje zavádzač operačného systému, diagnostický kód ROMMON a POST</a:t>
            </a:r>
          </a:p>
          <a:p>
            <a:pPr lvl="1"/>
            <a:r>
              <a:rPr lang="sk-SK" sz="1600" dirty="0" smtClean="0"/>
              <a:t>ASIC – špecializovaný jednoúčelový obvod na špeciálne funkcie</a:t>
            </a:r>
            <a:endParaRPr lang="sk-SK" sz="1600" dirty="0"/>
          </a:p>
        </p:txBody>
      </p:sp>
      <p:pic>
        <p:nvPicPr>
          <p:cNvPr id="1201157" name="Picture 5" descr="1"/>
          <p:cNvPicPr>
            <a:picLocks noChangeAspect="1" noChangeArrowheads="1"/>
          </p:cNvPicPr>
          <p:nvPr/>
        </p:nvPicPr>
        <p:blipFill rotWithShape="1">
          <a:blip r:embed="rId3">
            <a:extLst>
              <a:ext uri="{28A0092B-C50C-407E-A947-70E740481C1C}">
                <a14:useLocalDpi xmlns:a14="http://schemas.microsoft.com/office/drawing/2010/main" val="0"/>
              </a:ext>
            </a:extLst>
          </a:blip>
          <a:srcRect t="4381"/>
          <a:stretch/>
        </p:blipFill>
        <p:spPr bwMode="auto">
          <a:xfrm>
            <a:off x="3993568" y="2520280"/>
            <a:ext cx="5150432"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1768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sk-SK" smtClean="0"/>
              <a:t>Diagnostika rozhraní</a:t>
            </a:r>
          </a:p>
        </p:txBody>
      </p:sp>
      <p:sp>
        <p:nvSpPr>
          <p:cNvPr id="61443" name="Rectangle 3"/>
          <p:cNvSpPr>
            <a:spLocks noGrp="1" noChangeArrowheads="1"/>
          </p:cNvSpPr>
          <p:nvPr>
            <p:ph idx="1"/>
          </p:nvPr>
        </p:nvSpPr>
        <p:spPr/>
        <p:txBody>
          <a:bodyPr/>
          <a:lstStyle/>
          <a:p>
            <a:r>
              <a:rPr lang="sk-SK" dirty="0" smtClean="0"/>
              <a:t>Príkaz </a:t>
            </a:r>
            <a:r>
              <a:rPr lang="sk-SK" b="1" dirty="0" smtClean="0">
                <a:solidFill>
                  <a:schemeClr val="accent2"/>
                </a:solidFill>
                <a:latin typeface="Courier New" pitchFamily="49" charset="0"/>
                <a:cs typeface="Courier New" pitchFamily="49" charset="0"/>
              </a:rPr>
              <a:t>show interfaces</a:t>
            </a:r>
          </a:p>
          <a:p>
            <a:pPr lvl="1"/>
            <a:r>
              <a:rPr lang="sk-SK" dirty="0" smtClean="0"/>
              <a:t>Poskytuje rôzne nízkoúrovňové informácie </a:t>
            </a:r>
            <a:r>
              <a:rPr lang="sk-SK" dirty="0"/>
              <a:t>o </a:t>
            </a:r>
            <a:r>
              <a:rPr lang="sk-SK" dirty="0" smtClean="0"/>
              <a:t>rozhraniach</a:t>
            </a:r>
          </a:p>
        </p:txBody>
      </p:sp>
      <p:sp>
        <p:nvSpPr>
          <p:cNvPr id="61444" name="Text Box 4"/>
          <p:cNvSpPr txBox="1">
            <a:spLocks noChangeArrowheads="1"/>
          </p:cNvSpPr>
          <p:nvPr/>
        </p:nvSpPr>
        <p:spPr bwMode="auto">
          <a:xfrm>
            <a:off x="539750" y="2204864"/>
            <a:ext cx="8064500" cy="3403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en-US" sz="1200" b="1">
                <a:latin typeface="Courier New" pitchFamily="49" charset="0"/>
              </a:rPr>
              <a:t>Romulus#</a:t>
            </a:r>
            <a:r>
              <a:rPr lang="en-US" sz="1200" b="1">
                <a:solidFill>
                  <a:schemeClr val="accent2"/>
                </a:solidFill>
                <a:latin typeface="Courier New" pitchFamily="49" charset="0"/>
              </a:rPr>
              <a:t>show interfaces</a:t>
            </a:r>
          </a:p>
          <a:p>
            <a:pPr algn="l" eaLnBrk="1" hangingPunct="1">
              <a:lnSpc>
                <a:spcPct val="100000"/>
              </a:lnSpc>
            </a:pPr>
            <a:r>
              <a:rPr lang="en-US" sz="1200" b="1">
                <a:latin typeface="Courier New" pitchFamily="49" charset="0"/>
              </a:rPr>
              <a:t>FastEthernet0/</a:t>
            </a:r>
            <a:r>
              <a:rPr lang="sk-SK" sz="1200" b="1">
                <a:latin typeface="Courier New" pitchFamily="49" charset="0"/>
              </a:rPr>
              <a:t>1</a:t>
            </a:r>
            <a:r>
              <a:rPr lang="en-US" sz="1200" b="1">
                <a:latin typeface="Courier New" pitchFamily="49" charset="0"/>
              </a:rPr>
              <a:t> is up, line protocol is up </a:t>
            </a:r>
          </a:p>
          <a:p>
            <a:pPr algn="l" eaLnBrk="1" hangingPunct="1">
              <a:lnSpc>
                <a:spcPct val="100000"/>
              </a:lnSpc>
            </a:pPr>
            <a:r>
              <a:rPr lang="en-US" sz="1200" b="1">
                <a:latin typeface="Courier New" pitchFamily="49" charset="0"/>
              </a:rPr>
              <a:t>  Hardware is AmdFE, address is cc18.0270.0000 (bia cc18.0270.0000)</a:t>
            </a:r>
          </a:p>
          <a:p>
            <a:pPr algn="l" eaLnBrk="1" hangingPunct="1">
              <a:lnSpc>
                <a:spcPct val="100000"/>
              </a:lnSpc>
            </a:pPr>
            <a:r>
              <a:rPr lang="en-US" sz="1200" b="1">
                <a:latin typeface="Courier New" pitchFamily="49" charset="0"/>
              </a:rPr>
              <a:t>  Description: LAN1</a:t>
            </a:r>
          </a:p>
          <a:p>
            <a:pPr algn="l" eaLnBrk="1" hangingPunct="1">
              <a:lnSpc>
                <a:spcPct val="100000"/>
              </a:lnSpc>
            </a:pPr>
            <a:r>
              <a:rPr lang="en-US" sz="1200" b="1">
                <a:latin typeface="Courier New" pitchFamily="49" charset="0"/>
              </a:rPr>
              <a:t>  Internet address is 172.16.255.1/25</a:t>
            </a:r>
          </a:p>
          <a:p>
            <a:pPr algn="l" eaLnBrk="1" hangingPunct="1">
              <a:lnSpc>
                <a:spcPct val="100000"/>
              </a:lnSpc>
            </a:pPr>
            <a:r>
              <a:rPr lang="en-US" sz="1200" b="1">
                <a:latin typeface="Courier New" pitchFamily="49" charset="0"/>
              </a:rPr>
              <a:t>  MTU 1500 bytes, BW 100000 Kbit, DLY 100 usec, </a:t>
            </a:r>
          </a:p>
          <a:p>
            <a:pPr algn="l" eaLnBrk="1" hangingPunct="1">
              <a:lnSpc>
                <a:spcPct val="100000"/>
              </a:lnSpc>
            </a:pPr>
            <a:r>
              <a:rPr lang="en-US" sz="1200" b="1">
                <a:latin typeface="Courier New" pitchFamily="49" charset="0"/>
              </a:rPr>
              <a:t>     reliability 255/255, txload 1/255, rxload 1/255</a:t>
            </a:r>
          </a:p>
          <a:p>
            <a:pPr algn="l" eaLnBrk="1" hangingPunct="1">
              <a:lnSpc>
                <a:spcPct val="100000"/>
              </a:lnSpc>
            </a:pPr>
            <a:r>
              <a:rPr lang="en-US" sz="1200" b="1">
                <a:latin typeface="Courier New" pitchFamily="49" charset="0"/>
              </a:rPr>
              <a:t>  Encapsulation ARPA, loopback not set</a:t>
            </a:r>
          </a:p>
          <a:p>
            <a:pPr algn="l" eaLnBrk="1" hangingPunct="1">
              <a:lnSpc>
                <a:spcPct val="100000"/>
              </a:lnSpc>
            </a:pPr>
            <a:r>
              <a:rPr lang="en-US" sz="1200" b="1">
                <a:latin typeface="Courier New" pitchFamily="49" charset="0"/>
              </a:rPr>
              <a:t>  Keepalive set (10 sec)</a:t>
            </a:r>
          </a:p>
          <a:p>
            <a:pPr algn="l" eaLnBrk="1" hangingPunct="1">
              <a:lnSpc>
                <a:spcPct val="100000"/>
              </a:lnSpc>
            </a:pPr>
            <a:r>
              <a:rPr lang="en-US" sz="1200" b="1">
                <a:latin typeface="Courier New" pitchFamily="49" charset="0"/>
              </a:rPr>
              <a:t>  Full-duplex, 100Mb/s, 100BaseTX/FX</a:t>
            </a:r>
          </a:p>
          <a:p>
            <a:pPr algn="l" eaLnBrk="1" hangingPunct="1">
              <a:lnSpc>
                <a:spcPct val="100000"/>
              </a:lnSpc>
            </a:pPr>
            <a:r>
              <a:rPr lang="en-US" sz="1200" b="1">
                <a:latin typeface="Courier New" pitchFamily="49" charset="0"/>
              </a:rPr>
              <a:t>  ARP type: ARPA, ARP Timeout 04:00:00</a:t>
            </a:r>
          </a:p>
          <a:p>
            <a:pPr algn="l" eaLnBrk="1" hangingPunct="1">
              <a:lnSpc>
                <a:spcPct val="100000"/>
              </a:lnSpc>
            </a:pPr>
            <a:r>
              <a:rPr lang="en-US" sz="1200" b="1">
                <a:latin typeface="Courier New" pitchFamily="49" charset="0"/>
              </a:rPr>
              <a:t>  Last input never, output 00:00:03, output hang never</a:t>
            </a:r>
          </a:p>
          <a:p>
            <a:pPr algn="l" eaLnBrk="1" hangingPunct="1">
              <a:lnSpc>
                <a:spcPct val="100000"/>
              </a:lnSpc>
            </a:pPr>
            <a:r>
              <a:rPr lang="en-US" sz="1200" b="1">
                <a:latin typeface="Courier New" pitchFamily="49" charset="0"/>
              </a:rPr>
              <a:t>  Last clearing of "show interface" counters never</a:t>
            </a:r>
          </a:p>
          <a:p>
            <a:pPr algn="l" eaLnBrk="1" hangingPunct="1">
              <a:lnSpc>
                <a:spcPct val="100000"/>
              </a:lnSpc>
            </a:pPr>
            <a:r>
              <a:rPr lang="en-US" sz="1200" b="1">
                <a:latin typeface="Courier New" pitchFamily="49" charset="0"/>
              </a:rPr>
              <a:t>  Input queue: 0/75/0/0 (size/max/drops/flushes); Total output drops: 0</a:t>
            </a:r>
          </a:p>
          <a:p>
            <a:pPr algn="l" eaLnBrk="1" hangingPunct="1">
              <a:lnSpc>
                <a:spcPct val="100000"/>
              </a:lnSpc>
            </a:pPr>
            <a:r>
              <a:rPr lang="en-US" sz="1200" b="1">
                <a:latin typeface="Courier New" pitchFamily="49" charset="0"/>
              </a:rPr>
              <a:t>  Queueing strategy: fifo</a:t>
            </a:r>
          </a:p>
          <a:p>
            <a:pPr algn="l" eaLnBrk="1" hangingPunct="1">
              <a:lnSpc>
                <a:spcPct val="100000"/>
              </a:lnSpc>
            </a:pPr>
            <a:r>
              <a:rPr lang="en-US" sz="1200" b="1">
                <a:latin typeface="Courier New" pitchFamily="49" charset="0"/>
              </a:rPr>
              <a:t>  Output queue: 0/40 (size/max)</a:t>
            </a:r>
          </a:p>
          <a:p>
            <a:pPr algn="l" eaLnBrk="1" hangingPunct="1">
              <a:lnSpc>
                <a:spcPct val="100000"/>
              </a:lnSpc>
            </a:pPr>
            <a:r>
              <a:rPr lang="en-US" sz="1200" b="1">
                <a:latin typeface="Courier New" pitchFamily="49" charset="0"/>
              </a:rPr>
              <a:t>  5 minute input rate 0 bits/sec, 0 packets/sec</a:t>
            </a:r>
          </a:p>
          <a:p>
            <a:pPr algn="l" eaLnBrk="1" hangingPunct="1">
              <a:lnSpc>
                <a:spcPct val="100000"/>
              </a:lnSpc>
            </a:pPr>
            <a:r>
              <a:rPr lang="en-US" sz="1200" b="1">
                <a:latin typeface="Courier New" pitchFamily="49" charset="0"/>
              </a:rPr>
              <a:t>  5 minute output rate 0 bits/sec, 0 packets/sec</a:t>
            </a:r>
          </a:p>
        </p:txBody>
      </p:sp>
    </p:spTree>
    <p:extLst>
      <p:ext uri="{BB962C8B-B14F-4D97-AF65-F5344CB8AC3E}">
        <p14:creationId xmlns:p14="http://schemas.microsoft.com/office/powerpoint/2010/main" val="39144410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sk-SK" smtClean="0"/>
              <a:t>Diagnostika rozhraní</a:t>
            </a:r>
          </a:p>
        </p:txBody>
      </p:sp>
      <p:sp>
        <p:nvSpPr>
          <p:cNvPr id="62467" name="Rectangle 3"/>
          <p:cNvSpPr>
            <a:spLocks noGrp="1" noChangeArrowheads="1"/>
          </p:cNvSpPr>
          <p:nvPr>
            <p:ph idx="1"/>
          </p:nvPr>
        </p:nvSpPr>
        <p:spPr/>
        <p:txBody>
          <a:bodyPr>
            <a:normAutofit/>
          </a:bodyPr>
          <a:lstStyle/>
          <a:p>
            <a:r>
              <a:rPr lang="sk-SK" sz="2000" dirty="0" smtClean="0"/>
              <a:t>Samozrejme, kontrolu nastavenia rozhraní môžeme realizovať aj zobrazením konfigurácie</a:t>
            </a:r>
          </a:p>
          <a:p>
            <a:pPr lvl="1"/>
            <a:r>
              <a:rPr lang="sk-SK" sz="1800" dirty="0" smtClean="0"/>
              <a:t>Pri rozsiahlej konfigurácii je však predieranie sa dlhým výpisom nepraktické</a:t>
            </a:r>
          </a:p>
          <a:p>
            <a:r>
              <a:rPr lang="sk-SK" sz="2000" dirty="0" smtClean="0"/>
              <a:t>Je možné nechať si zobraziť len výpis konfiguračného odstavca pre zvolené rozhranie príkazom </a:t>
            </a:r>
            <a:r>
              <a:rPr lang="sk-SK" sz="2000" b="1" dirty="0" smtClean="0">
                <a:solidFill>
                  <a:schemeClr val="accent2"/>
                </a:solidFill>
                <a:latin typeface="Courier New" pitchFamily="49" charset="0"/>
                <a:cs typeface="Courier New" pitchFamily="49" charset="0"/>
              </a:rPr>
              <a:t>show run int MENO ČÍSLO</a:t>
            </a:r>
          </a:p>
        </p:txBody>
      </p:sp>
      <p:sp>
        <p:nvSpPr>
          <p:cNvPr id="62468" name="Text Box 4"/>
          <p:cNvSpPr txBox="1">
            <a:spLocks noChangeArrowheads="1"/>
          </p:cNvSpPr>
          <p:nvPr/>
        </p:nvSpPr>
        <p:spPr bwMode="auto">
          <a:xfrm>
            <a:off x="539750" y="3279105"/>
            <a:ext cx="8064500" cy="26701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en-US" sz="1400" b="1">
                <a:latin typeface="Courier New" pitchFamily="49" charset="0"/>
              </a:rPr>
              <a:t>Romulus#</a:t>
            </a:r>
            <a:r>
              <a:rPr lang="en-US" sz="1400" b="1">
                <a:solidFill>
                  <a:schemeClr val="accent2"/>
                </a:solidFill>
                <a:latin typeface="Courier New" pitchFamily="49" charset="0"/>
              </a:rPr>
              <a:t>show run int s</a:t>
            </a:r>
            <a:r>
              <a:rPr lang="sk-SK" sz="1400" b="1">
                <a:solidFill>
                  <a:schemeClr val="accent2"/>
                </a:solidFill>
                <a:latin typeface="Courier New" pitchFamily="49" charset="0"/>
              </a:rPr>
              <a:t>0/0</a:t>
            </a:r>
            <a:r>
              <a:rPr lang="en-US" sz="1400" b="1">
                <a:solidFill>
                  <a:schemeClr val="accent2"/>
                </a:solidFill>
                <a:latin typeface="Courier New" pitchFamily="49" charset="0"/>
              </a:rPr>
              <a:t>/0</a:t>
            </a:r>
          </a:p>
          <a:p>
            <a:pPr algn="l" eaLnBrk="1" hangingPunct="1">
              <a:lnSpc>
                <a:spcPct val="100000"/>
              </a:lnSpc>
            </a:pPr>
            <a:r>
              <a:rPr lang="en-US" sz="1400" b="1">
                <a:latin typeface="Courier New" pitchFamily="49" charset="0"/>
              </a:rPr>
              <a:t>Building configuration...</a:t>
            </a:r>
          </a:p>
          <a:p>
            <a:pPr algn="l" eaLnBrk="1" hangingPunct="1">
              <a:lnSpc>
                <a:spcPct val="100000"/>
              </a:lnSpc>
            </a:pPr>
            <a:endParaRPr lang="en-US" sz="1400" b="1">
              <a:latin typeface="Courier New" pitchFamily="49" charset="0"/>
            </a:endParaRPr>
          </a:p>
          <a:p>
            <a:pPr algn="l" eaLnBrk="1" hangingPunct="1">
              <a:lnSpc>
                <a:spcPct val="100000"/>
              </a:lnSpc>
            </a:pPr>
            <a:r>
              <a:rPr lang="en-US" sz="1400" b="1">
                <a:latin typeface="Courier New" pitchFamily="49" charset="0"/>
              </a:rPr>
              <a:t>Current configuration : 162 bytes</a:t>
            </a:r>
          </a:p>
          <a:p>
            <a:pPr algn="l" eaLnBrk="1" hangingPunct="1">
              <a:lnSpc>
                <a:spcPct val="100000"/>
              </a:lnSpc>
            </a:pPr>
            <a:r>
              <a:rPr lang="en-US" sz="1400" b="1">
                <a:latin typeface="Courier New" pitchFamily="49" charset="0"/>
              </a:rPr>
              <a:t>!</a:t>
            </a:r>
          </a:p>
          <a:p>
            <a:pPr algn="l" eaLnBrk="1" hangingPunct="1">
              <a:lnSpc>
                <a:spcPct val="100000"/>
              </a:lnSpc>
            </a:pPr>
            <a:r>
              <a:rPr lang="en-US" sz="1400" b="1">
                <a:latin typeface="Courier New" pitchFamily="49" charset="0"/>
              </a:rPr>
              <a:t>interface Serial</a:t>
            </a:r>
            <a:r>
              <a:rPr lang="sk-SK" sz="1400" b="1">
                <a:latin typeface="Courier New" pitchFamily="49" charset="0"/>
              </a:rPr>
              <a:t>0/0</a:t>
            </a:r>
            <a:r>
              <a:rPr lang="en-US" sz="1400" b="1">
                <a:latin typeface="Courier New" pitchFamily="49" charset="0"/>
              </a:rPr>
              <a:t>/0</a:t>
            </a:r>
          </a:p>
          <a:p>
            <a:pPr algn="l" eaLnBrk="1" hangingPunct="1">
              <a:lnSpc>
                <a:spcPct val="100000"/>
              </a:lnSpc>
            </a:pPr>
            <a:r>
              <a:rPr lang="en-US" sz="1400" b="1">
                <a:latin typeface="Courier New" pitchFamily="49" charset="0"/>
              </a:rPr>
              <a:t> description Spoj na router Remus</a:t>
            </a:r>
          </a:p>
          <a:p>
            <a:pPr algn="l" eaLnBrk="1" hangingPunct="1">
              <a:lnSpc>
                <a:spcPct val="100000"/>
              </a:lnSpc>
            </a:pPr>
            <a:r>
              <a:rPr lang="en-US" sz="1400" b="1">
                <a:latin typeface="Courier New" pitchFamily="49" charset="0"/>
              </a:rPr>
              <a:t> bandwidth 128</a:t>
            </a:r>
          </a:p>
          <a:p>
            <a:pPr algn="l" eaLnBrk="1" hangingPunct="1">
              <a:lnSpc>
                <a:spcPct val="100000"/>
              </a:lnSpc>
            </a:pPr>
            <a:r>
              <a:rPr lang="en-US" sz="1400" b="1">
                <a:latin typeface="Courier New" pitchFamily="49" charset="0"/>
              </a:rPr>
              <a:t> ip address 172.16.255.193 255.255.255.252</a:t>
            </a:r>
          </a:p>
          <a:p>
            <a:pPr algn="l" eaLnBrk="1" hangingPunct="1">
              <a:lnSpc>
                <a:spcPct val="100000"/>
              </a:lnSpc>
            </a:pPr>
            <a:r>
              <a:rPr lang="en-US" sz="1400" b="1">
                <a:latin typeface="Courier New" pitchFamily="49" charset="0"/>
              </a:rPr>
              <a:t> serial restart-delay 0</a:t>
            </a:r>
          </a:p>
          <a:p>
            <a:pPr algn="l" eaLnBrk="1" hangingPunct="1">
              <a:lnSpc>
                <a:spcPct val="100000"/>
              </a:lnSpc>
            </a:pPr>
            <a:r>
              <a:rPr lang="en-US" sz="1400" b="1">
                <a:latin typeface="Courier New" pitchFamily="49" charset="0"/>
              </a:rPr>
              <a:t> clock rate 128000</a:t>
            </a:r>
          </a:p>
          <a:p>
            <a:pPr algn="l" eaLnBrk="1" hangingPunct="1">
              <a:lnSpc>
                <a:spcPct val="100000"/>
              </a:lnSpc>
            </a:pPr>
            <a:r>
              <a:rPr lang="en-US" sz="1400" b="1">
                <a:latin typeface="Courier New" pitchFamily="49" charset="0"/>
              </a:rPr>
              <a:t>end</a:t>
            </a:r>
          </a:p>
        </p:txBody>
      </p:sp>
    </p:spTree>
    <p:extLst>
      <p:ext uri="{BB962C8B-B14F-4D97-AF65-F5344CB8AC3E}">
        <p14:creationId xmlns:p14="http://schemas.microsoft.com/office/powerpoint/2010/main" val="34439014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Stavy rozhraní</a:t>
            </a:r>
            <a:endParaRPr lang="sk-SK" dirty="0"/>
          </a:p>
        </p:txBody>
      </p:sp>
      <p:sp>
        <p:nvSpPr>
          <p:cNvPr id="3" name="Content Placeholder 2"/>
          <p:cNvSpPr>
            <a:spLocks noGrp="1"/>
          </p:cNvSpPr>
          <p:nvPr>
            <p:ph idx="1"/>
          </p:nvPr>
        </p:nvSpPr>
        <p:spPr/>
        <p:txBody>
          <a:bodyPr>
            <a:normAutofit/>
          </a:bodyPr>
          <a:lstStyle/>
          <a:p>
            <a:endParaRPr lang="sk-SK" sz="2000" dirty="0" smtClean="0"/>
          </a:p>
          <a:p>
            <a:endParaRPr lang="sk-SK" sz="2000" dirty="0"/>
          </a:p>
          <a:p>
            <a:endParaRPr lang="sk-SK" sz="2000" dirty="0" smtClean="0"/>
          </a:p>
          <a:p>
            <a:r>
              <a:rPr lang="sk-SK" sz="2000" dirty="0" smtClean="0"/>
              <a:t>Stavy rozhraní sú v IOSe reprezentované ako dvojica „Status“ a „Protocol“</a:t>
            </a:r>
          </a:p>
          <a:p>
            <a:r>
              <a:rPr lang="sk-SK" sz="2000" b="1" dirty="0" smtClean="0">
                <a:solidFill>
                  <a:schemeClr val="tx2"/>
                </a:solidFill>
              </a:rPr>
              <a:t>Status</a:t>
            </a:r>
            <a:r>
              <a:rPr lang="sk-SK" sz="2000" dirty="0" smtClean="0">
                <a:solidFill>
                  <a:schemeClr val="tx2"/>
                </a:solidFill>
              </a:rPr>
              <a:t> </a:t>
            </a:r>
            <a:r>
              <a:rPr lang="sk-SK" sz="2000" dirty="0" smtClean="0"/>
              <a:t>označuje stav rozhrania na fyzickej vrstve</a:t>
            </a:r>
          </a:p>
          <a:p>
            <a:pPr lvl="1"/>
            <a:r>
              <a:rPr lang="sk-SK" sz="1800" dirty="0" smtClean="0">
                <a:solidFill>
                  <a:schemeClr val="tx2"/>
                </a:solidFill>
              </a:rPr>
              <a:t>Administratively down</a:t>
            </a:r>
            <a:r>
              <a:rPr lang="sk-SK" sz="1800" dirty="0" smtClean="0"/>
              <a:t>: rozhranie je vypnuté príkazom </a:t>
            </a:r>
            <a:r>
              <a:rPr lang="sk-SK" sz="1800" b="1" dirty="0" smtClean="0">
                <a:solidFill>
                  <a:schemeClr val="accent2"/>
                </a:solidFill>
                <a:latin typeface="Courier New" pitchFamily="49" charset="0"/>
                <a:cs typeface="Courier New" pitchFamily="49" charset="0"/>
              </a:rPr>
              <a:t>shutdown</a:t>
            </a:r>
          </a:p>
          <a:p>
            <a:pPr lvl="1"/>
            <a:r>
              <a:rPr lang="sk-SK" sz="1800" dirty="0" smtClean="0">
                <a:solidFill>
                  <a:schemeClr val="tx2"/>
                </a:solidFill>
              </a:rPr>
              <a:t>Down</a:t>
            </a:r>
            <a:r>
              <a:rPr lang="sk-SK" sz="1800" dirty="0" smtClean="0"/>
              <a:t>: rozhranie je zapnuté príkazom </a:t>
            </a:r>
            <a:r>
              <a:rPr lang="sk-SK" sz="1800" b="1" dirty="0" smtClean="0">
                <a:solidFill>
                  <a:schemeClr val="accent2"/>
                </a:solidFill>
                <a:latin typeface="Courier New" pitchFamily="49" charset="0"/>
                <a:cs typeface="Courier New" pitchFamily="49" charset="0"/>
              </a:rPr>
              <a:t>no shutdown</a:t>
            </a:r>
            <a:r>
              <a:rPr lang="sk-SK" sz="1800" dirty="0" smtClean="0"/>
              <a:t>, avšak nemá elektrickú konektivitu s proťajším zariadením</a:t>
            </a:r>
          </a:p>
          <a:p>
            <a:pPr lvl="2"/>
            <a:r>
              <a:rPr lang="sk-SK" sz="1800" dirty="0" smtClean="0"/>
              <a:t>Nezapojený alebo prerušený kábel</a:t>
            </a:r>
          </a:p>
          <a:p>
            <a:pPr lvl="2"/>
            <a:r>
              <a:rPr lang="sk-SK" sz="1800" dirty="0" smtClean="0"/>
              <a:t>Proťajšie zariadenie nie je zapnuté</a:t>
            </a:r>
          </a:p>
          <a:p>
            <a:pPr lvl="2"/>
            <a:r>
              <a:rPr lang="sk-SK" sz="1800" dirty="0" smtClean="0"/>
              <a:t>Sieťové rozhranie proťajšieho zariadenia nie je zapnuté</a:t>
            </a:r>
          </a:p>
          <a:p>
            <a:pPr lvl="1"/>
            <a:r>
              <a:rPr lang="sk-SK" sz="1800" dirty="0" smtClean="0">
                <a:solidFill>
                  <a:schemeClr val="tx2"/>
                </a:solidFill>
              </a:rPr>
              <a:t>Up</a:t>
            </a:r>
            <a:r>
              <a:rPr lang="sk-SK" sz="1800" dirty="0" smtClean="0"/>
              <a:t>: rozhranie je zapnuté príkazom </a:t>
            </a:r>
            <a:r>
              <a:rPr lang="sk-SK" sz="1800" b="1" dirty="0" smtClean="0">
                <a:solidFill>
                  <a:schemeClr val="accent2"/>
                </a:solidFill>
                <a:latin typeface="Courier New" pitchFamily="49" charset="0"/>
                <a:cs typeface="Courier New" pitchFamily="49" charset="0"/>
              </a:rPr>
              <a:t>no shutdown </a:t>
            </a:r>
            <a:r>
              <a:rPr lang="sk-SK" sz="1800" dirty="0" smtClean="0"/>
              <a:t>a má elektrickú konektivitu s proťajším zariadením</a:t>
            </a:r>
          </a:p>
        </p:txBody>
      </p:sp>
      <p:sp>
        <p:nvSpPr>
          <p:cNvPr id="4" name="Text Box 4"/>
          <p:cNvSpPr txBox="1">
            <a:spLocks noChangeArrowheads="1"/>
          </p:cNvSpPr>
          <p:nvPr/>
        </p:nvSpPr>
        <p:spPr bwMode="auto">
          <a:xfrm>
            <a:off x="539750" y="1128226"/>
            <a:ext cx="8064500" cy="12926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en-US" sz="1300" b="1" dirty="0" err="1">
                <a:latin typeface="Courier New" pitchFamily="49" charset="0"/>
              </a:rPr>
              <a:t>Romulus#</a:t>
            </a:r>
            <a:r>
              <a:rPr lang="en-US" sz="1300" b="1" dirty="0" err="1">
                <a:solidFill>
                  <a:schemeClr val="accent2"/>
                </a:solidFill>
                <a:latin typeface="Courier New" pitchFamily="49" charset="0"/>
              </a:rPr>
              <a:t>show</a:t>
            </a:r>
            <a:r>
              <a:rPr lang="en-US" sz="1300" b="1" dirty="0">
                <a:solidFill>
                  <a:schemeClr val="accent2"/>
                </a:solidFill>
                <a:latin typeface="Courier New" pitchFamily="49" charset="0"/>
              </a:rPr>
              <a:t> </a:t>
            </a:r>
            <a:r>
              <a:rPr lang="en-US" sz="1300" b="1" dirty="0" err="1">
                <a:solidFill>
                  <a:schemeClr val="accent2"/>
                </a:solidFill>
                <a:latin typeface="Courier New" pitchFamily="49" charset="0"/>
              </a:rPr>
              <a:t>ip</a:t>
            </a:r>
            <a:r>
              <a:rPr lang="en-US" sz="1300" b="1" dirty="0">
                <a:solidFill>
                  <a:schemeClr val="accent2"/>
                </a:solidFill>
                <a:latin typeface="Courier New" pitchFamily="49" charset="0"/>
              </a:rPr>
              <a:t> interface brief </a:t>
            </a:r>
          </a:p>
          <a:p>
            <a:pPr algn="l" eaLnBrk="1" hangingPunct="1">
              <a:lnSpc>
                <a:spcPct val="100000"/>
              </a:lnSpc>
            </a:pPr>
            <a:r>
              <a:rPr lang="en-US" sz="1300" b="1" dirty="0">
                <a:latin typeface="Courier New" pitchFamily="49" charset="0"/>
              </a:rPr>
              <a:t>Interface             IP-Address      OK? Method Status                Protocol</a:t>
            </a:r>
          </a:p>
          <a:p>
            <a:pPr algn="l" eaLnBrk="1" hangingPunct="1">
              <a:lnSpc>
                <a:spcPct val="100000"/>
              </a:lnSpc>
            </a:pPr>
            <a:r>
              <a:rPr lang="sk-SK" sz="1300" b="1" dirty="0" smtClean="0">
                <a:latin typeface="Courier New" pitchFamily="49" charset="0"/>
              </a:rPr>
              <a:t>FastEthernet0/0       unassigned      YES unset  administratively down down</a:t>
            </a:r>
          </a:p>
          <a:p>
            <a:pPr algn="l" eaLnBrk="1" hangingPunct="1">
              <a:lnSpc>
                <a:spcPct val="100000"/>
              </a:lnSpc>
            </a:pPr>
            <a:r>
              <a:rPr lang="en-US" sz="1300" b="1" dirty="0" smtClean="0">
                <a:latin typeface="Courier New" pitchFamily="49" charset="0"/>
              </a:rPr>
              <a:t>FastEthernet0/</a:t>
            </a:r>
            <a:r>
              <a:rPr lang="sk-SK" sz="1300" b="1" dirty="0">
                <a:latin typeface="Courier New" pitchFamily="49" charset="0"/>
              </a:rPr>
              <a:t>1</a:t>
            </a:r>
            <a:r>
              <a:rPr lang="en-US" sz="1300" b="1" dirty="0">
                <a:latin typeface="Courier New" pitchFamily="49" charset="0"/>
              </a:rPr>
              <a:t>       172.16.255.1    YES manual up                    </a:t>
            </a:r>
            <a:r>
              <a:rPr lang="en-US" sz="1300" b="1" dirty="0" err="1">
                <a:latin typeface="Courier New" pitchFamily="49" charset="0"/>
              </a:rPr>
              <a:t>up</a:t>
            </a:r>
            <a:r>
              <a:rPr lang="en-US" sz="1300" b="1" dirty="0">
                <a:latin typeface="Courier New" pitchFamily="49" charset="0"/>
              </a:rPr>
              <a:t>      </a:t>
            </a:r>
          </a:p>
          <a:p>
            <a:pPr algn="l" eaLnBrk="1" hangingPunct="1">
              <a:lnSpc>
                <a:spcPct val="100000"/>
              </a:lnSpc>
            </a:pPr>
            <a:r>
              <a:rPr lang="en-US" sz="1300" b="1" dirty="0">
                <a:latin typeface="Courier New" pitchFamily="49" charset="0"/>
              </a:rPr>
              <a:t>Serial</a:t>
            </a:r>
            <a:r>
              <a:rPr lang="sk-SK" sz="1300" b="1" dirty="0">
                <a:latin typeface="Courier New" pitchFamily="49" charset="0"/>
              </a:rPr>
              <a:t>0/0</a:t>
            </a:r>
            <a:r>
              <a:rPr lang="en-US" sz="1300" b="1" dirty="0">
                <a:latin typeface="Courier New" pitchFamily="49" charset="0"/>
              </a:rPr>
              <a:t>/0           172.16.255.193  YES manual </a:t>
            </a:r>
            <a:r>
              <a:rPr lang="sk-SK" sz="1300" b="1" dirty="0" smtClean="0">
                <a:latin typeface="Courier New" pitchFamily="49" charset="0"/>
              </a:rPr>
              <a:t>down                  down</a:t>
            </a:r>
            <a:endParaRPr lang="sk-SK" sz="1300" dirty="0">
              <a:latin typeface="Courier New" pitchFamily="49" charset="0"/>
            </a:endParaRPr>
          </a:p>
          <a:p>
            <a:pPr algn="l" eaLnBrk="1" hangingPunct="1">
              <a:lnSpc>
                <a:spcPct val="100000"/>
              </a:lnSpc>
            </a:pPr>
            <a:r>
              <a:rPr lang="en-US" sz="1300" b="1" dirty="0">
                <a:latin typeface="Courier New" pitchFamily="49" charset="0"/>
              </a:rPr>
              <a:t>Serial</a:t>
            </a:r>
            <a:r>
              <a:rPr lang="sk-SK" sz="1300" b="1" dirty="0">
                <a:latin typeface="Courier New" pitchFamily="49" charset="0"/>
              </a:rPr>
              <a:t>0/0</a:t>
            </a:r>
            <a:r>
              <a:rPr lang="en-US" sz="1300" b="1" dirty="0" smtClean="0">
                <a:latin typeface="Courier New" pitchFamily="49" charset="0"/>
              </a:rPr>
              <a:t>/</a:t>
            </a:r>
            <a:r>
              <a:rPr lang="sk-SK" sz="1300" b="1" dirty="0">
                <a:latin typeface="Courier New" pitchFamily="49" charset="0"/>
              </a:rPr>
              <a:t>1</a:t>
            </a:r>
            <a:r>
              <a:rPr lang="en-US" sz="1300" b="1" dirty="0" smtClean="0">
                <a:latin typeface="Courier New" pitchFamily="49" charset="0"/>
              </a:rPr>
              <a:t>           172.16.255.1</a:t>
            </a:r>
            <a:r>
              <a:rPr lang="sk-SK" sz="1300" b="1" dirty="0" smtClean="0">
                <a:latin typeface="Courier New" pitchFamily="49" charset="0"/>
              </a:rPr>
              <a:t>7 </a:t>
            </a:r>
            <a:r>
              <a:rPr lang="en-US" sz="1300" b="1" dirty="0" smtClean="0">
                <a:latin typeface="Courier New" pitchFamily="49" charset="0"/>
              </a:rPr>
              <a:t>  </a:t>
            </a:r>
            <a:r>
              <a:rPr lang="en-US" sz="1300" b="1" dirty="0">
                <a:latin typeface="Courier New" pitchFamily="49" charset="0"/>
              </a:rPr>
              <a:t>YES manual </a:t>
            </a:r>
            <a:r>
              <a:rPr lang="sk-SK" sz="1300" b="1" dirty="0" smtClean="0">
                <a:latin typeface="Courier New" pitchFamily="49" charset="0"/>
              </a:rPr>
              <a:t>up                    down</a:t>
            </a:r>
          </a:p>
        </p:txBody>
      </p:sp>
    </p:spTree>
    <p:extLst>
      <p:ext uri="{BB962C8B-B14F-4D97-AF65-F5344CB8AC3E}">
        <p14:creationId xmlns:p14="http://schemas.microsoft.com/office/powerpoint/2010/main" val="14769412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Stavy rozhraní</a:t>
            </a:r>
            <a:endParaRPr lang="sk-SK" dirty="0"/>
          </a:p>
        </p:txBody>
      </p:sp>
      <p:sp>
        <p:nvSpPr>
          <p:cNvPr id="3" name="Content Placeholder 2"/>
          <p:cNvSpPr>
            <a:spLocks noGrp="1"/>
          </p:cNvSpPr>
          <p:nvPr>
            <p:ph idx="1"/>
          </p:nvPr>
        </p:nvSpPr>
        <p:spPr/>
        <p:txBody>
          <a:bodyPr>
            <a:normAutofit fontScale="92500" lnSpcReduction="20000"/>
          </a:bodyPr>
          <a:lstStyle/>
          <a:p>
            <a:endParaRPr lang="sk-SK" sz="2000" dirty="0" smtClean="0"/>
          </a:p>
          <a:p>
            <a:endParaRPr lang="sk-SK" sz="2000" dirty="0"/>
          </a:p>
          <a:p>
            <a:endParaRPr lang="sk-SK" sz="2000" dirty="0" smtClean="0"/>
          </a:p>
          <a:p>
            <a:endParaRPr lang="sk-SK" sz="2000" dirty="0" smtClean="0"/>
          </a:p>
          <a:p>
            <a:r>
              <a:rPr lang="sk-SK" sz="2000" b="1" dirty="0" smtClean="0">
                <a:solidFill>
                  <a:schemeClr val="tx2"/>
                </a:solidFill>
              </a:rPr>
              <a:t>Protocol</a:t>
            </a:r>
            <a:r>
              <a:rPr lang="sk-SK" sz="2000" dirty="0" smtClean="0"/>
              <a:t> označuje stav na linkovej vrstve</a:t>
            </a:r>
          </a:p>
          <a:p>
            <a:pPr lvl="1"/>
            <a:r>
              <a:rPr lang="sk-SK" sz="1800" dirty="0" smtClean="0">
                <a:solidFill>
                  <a:schemeClr val="tx2"/>
                </a:solidFill>
              </a:rPr>
              <a:t>Down</a:t>
            </a:r>
            <a:r>
              <a:rPr lang="sk-SK" sz="1800" dirty="0" smtClean="0"/>
              <a:t>: rozhranie nepočuje alebo nerozpoznáva prijímané rámce</a:t>
            </a:r>
          </a:p>
          <a:p>
            <a:pPr lvl="2"/>
            <a:r>
              <a:rPr lang="sk-SK" sz="1800" dirty="0" smtClean="0"/>
              <a:t>Fyzický stav nie je „up“</a:t>
            </a:r>
          </a:p>
          <a:p>
            <a:pPr lvl="2"/>
            <a:r>
              <a:rPr lang="sk-SK" sz="1800" dirty="0" smtClean="0"/>
              <a:t>Nekompatibilný formát rámca (rozličná enkapsulácia)</a:t>
            </a:r>
          </a:p>
          <a:p>
            <a:pPr lvl="2"/>
            <a:r>
              <a:rPr lang="sk-SK" sz="1800" dirty="0" smtClean="0"/>
              <a:t>Chýbajúci príkaz clock rate na DCE zariadení pri sériových rozhraniach</a:t>
            </a:r>
          </a:p>
          <a:p>
            <a:pPr lvl="2"/>
            <a:r>
              <a:rPr lang="sk-SK" sz="1800" dirty="0" smtClean="0"/>
              <a:t>Pri použití linkového protokolu PPP neúspešná autentifikácia</a:t>
            </a:r>
          </a:p>
          <a:p>
            <a:pPr lvl="2"/>
            <a:r>
              <a:rPr lang="sk-SK" sz="1800" dirty="0" smtClean="0"/>
              <a:t>Pri Ethernet rozhraniach odpojený kábel</a:t>
            </a:r>
          </a:p>
          <a:p>
            <a:pPr lvl="1"/>
            <a:r>
              <a:rPr lang="sk-SK" sz="1800" dirty="0" smtClean="0">
                <a:solidFill>
                  <a:schemeClr val="tx2"/>
                </a:solidFill>
              </a:rPr>
              <a:t>Up</a:t>
            </a:r>
            <a:r>
              <a:rPr lang="sk-SK" sz="1800" dirty="0" smtClean="0"/>
              <a:t>: rozhranie prijíma rámce a rozumie im</a:t>
            </a:r>
          </a:p>
          <a:p>
            <a:r>
              <a:rPr lang="sk-SK" sz="2200" dirty="0" smtClean="0"/>
              <a:t>Jediné možné kombinácie stavov Status/Protocol sú</a:t>
            </a:r>
          </a:p>
          <a:p>
            <a:pPr lvl="1"/>
            <a:r>
              <a:rPr lang="sk-SK" sz="1800" dirty="0" smtClean="0"/>
              <a:t>Administratively down / Down</a:t>
            </a:r>
          </a:p>
          <a:p>
            <a:pPr lvl="1"/>
            <a:r>
              <a:rPr lang="sk-SK" sz="1800" dirty="0" smtClean="0"/>
              <a:t>Down / Down</a:t>
            </a:r>
          </a:p>
          <a:p>
            <a:pPr lvl="1"/>
            <a:r>
              <a:rPr lang="sk-SK" sz="1800" dirty="0" smtClean="0"/>
              <a:t>Up / Down</a:t>
            </a:r>
          </a:p>
          <a:p>
            <a:pPr lvl="1"/>
            <a:r>
              <a:rPr lang="sk-SK" sz="1800" b="1" dirty="0" smtClean="0">
                <a:solidFill>
                  <a:schemeClr val="tx2"/>
                </a:solidFill>
              </a:rPr>
              <a:t>Up / Up – toto je </a:t>
            </a:r>
            <a:r>
              <a:rPr lang="sk-SK" sz="1800" b="1" dirty="0" smtClean="0">
                <a:solidFill>
                  <a:schemeClr val="accent2"/>
                </a:solidFill>
              </a:rPr>
              <a:t>jediný</a:t>
            </a:r>
            <a:r>
              <a:rPr lang="sk-SK" sz="1800" b="1" dirty="0" smtClean="0">
                <a:solidFill>
                  <a:schemeClr val="tx2"/>
                </a:solidFill>
              </a:rPr>
              <a:t> stav, v ktorom je rozhranie považované za funkčné</a:t>
            </a:r>
          </a:p>
        </p:txBody>
      </p:sp>
      <p:sp>
        <p:nvSpPr>
          <p:cNvPr id="4" name="Text Box 4"/>
          <p:cNvSpPr txBox="1">
            <a:spLocks noChangeArrowheads="1"/>
          </p:cNvSpPr>
          <p:nvPr/>
        </p:nvSpPr>
        <p:spPr bwMode="auto">
          <a:xfrm>
            <a:off x="539750" y="1128226"/>
            <a:ext cx="8064500" cy="129266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en-US" sz="1300" b="1" dirty="0" err="1">
                <a:latin typeface="Courier New" pitchFamily="49" charset="0"/>
              </a:rPr>
              <a:t>Romulus#</a:t>
            </a:r>
            <a:r>
              <a:rPr lang="en-US" sz="1300" b="1" dirty="0" err="1">
                <a:solidFill>
                  <a:schemeClr val="accent2"/>
                </a:solidFill>
                <a:latin typeface="Courier New" pitchFamily="49" charset="0"/>
              </a:rPr>
              <a:t>show</a:t>
            </a:r>
            <a:r>
              <a:rPr lang="en-US" sz="1300" b="1" dirty="0">
                <a:solidFill>
                  <a:schemeClr val="accent2"/>
                </a:solidFill>
                <a:latin typeface="Courier New" pitchFamily="49" charset="0"/>
              </a:rPr>
              <a:t> </a:t>
            </a:r>
            <a:r>
              <a:rPr lang="en-US" sz="1300" b="1" dirty="0" err="1">
                <a:solidFill>
                  <a:schemeClr val="accent2"/>
                </a:solidFill>
                <a:latin typeface="Courier New" pitchFamily="49" charset="0"/>
              </a:rPr>
              <a:t>ip</a:t>
            </a:r>
            <a:r>
              <a:rPr lang="en-US" sz="1300" b="1" dirty="0">
                <a:solidFill>
                  <a:schemeClr val="accent2"/>
                </a:solidFill>
                <a:latin typeface="Courier New" pitchFamily="49" charset="0"/>
              </a:rPr>
              <a:t> interface brief </a:t>
            </a:r>
          </a:p>
          <a:p>
            <a:pPr algn="l" eaLnBrk="1" hangingPunct="1">
              <a:lnSpc>
                <a:spcPct val="100000"/>
              </a:lnSpc>
            </a:pPr>
            <a:r>
              <a:rPr lang="en-US" sz="1300" b="1" dirty="0">
                <a:latin typeface="Courier New" pitchFamily="49" charset="0"/>
              </a:rPr>
              <a:t>Interface             IP-Address      OK? Method Status                Protocol</a:t>
            </a:r>
          </a:p>
          <a:p>
            <a:pPr algn="l" eaLnBrk="1" hangingPunct="1">
              <a:lnSpc>
                <a:spcPct val="100000"/>
              </a:lnSpc>
            </a:pPr>
            <a:r>
              <a:rPr lang="sk-SK" sz="1300" b="1" dirty="0" smtClean="0">
                <a:latin typeface="Courier New" pitchFamily="49" charset="0"/>
              </a:rPr>
              <a:t>FastEthernet0/0       unassigned      YES unset  administratively down down</a:t>
            </a:r>
          </a:p>
          <a:p>
            <a:pPr algn="l" eaLnBrk="1" hangingPunct="1">
              <a:lnSpc>
                <a:spcPct val="100000"/>
              </a:lnSpc>
            </a:pPr>
            <a:r>
              <a:rPr lang="en-US" sz="1300" b="1" dirty="0" smtClean="0">
                <a:latin typeface="Courier New" pitchFamily="49" charset="0"/>
              </a:rPr>
              <a:t>FastEthernet0/</a:t>
            </a:r>
            <a:r>
              <a:rPr lang="sk-SK" sz="1300" b="1" dirty="0">
                <a:latin typeface="Courier New" pitchFamily="49" charset="0"/>
              </a:rPr>
              <a:t>1</a:t>
            </a:r>
            <a:r>
              <a:rPr lang="en-US" sz="1300" b="1" dirty="0">
                <a:latin typeface="Courier New" pitchFamily="49" charset="0"/>
              </a:rPr>
              <a:t>       172.16.255.1    YES manual up                    </a:t>
            </a:r>
            <a:r>
              <a:rPr lang="en-US" sz="1300" b="1" dirty="0" err="1">
                <a:latin typeface="Courier New" pitchFamily="49" charset="0"/>
              </a:rPr>
              <a:t>up</a:t>
            </a:r>
            <a:r>
              <a:rPr lang="en-US" sz="1300" b="1" dirty="0">
                <a:latin typeface="Courier New" pitchFamily="49" charset="0"/>
              </a:rPr>
              <a:t>      </a:t>
            </a:r>
          </a:p>
          <a:p>
            <a:pPr algn="l" eaLnBrk="1" hangingPunct="1">
              <a:lnSpc>
                <a:spcPct val="100000"/>
              </a:lnSpc>
            </a:pPr>
            <a:r>
              <a:rPr lang="en-US" sz="1300" b="1" dirty="0">
                <a:latin typeface="Courier New" pitchFamily="49" charset="0"/>
              </a:rPr>
              <a:t>Serial</a:t>
            </a:r>
            <a:r>
              <a:rPr lang="sk-SK" sz="1300" b="1" dirty="0">
                <a:latin typeface="Courier New" pitchFamily="49" charset="0"/>
              </a:rPr>
              <a:t>0/0</a:t>
            </a:r>
            <a:r>
              <a:rPr lang="en-US" sz="1300" b="1" dirty="0">
                <a:latin typeface="Courier New" pitchFamily="49" charset="0"/>
              </a:rPr>
              <a:t>/0           172.16.255.193  YES manual </a:t>
            </a:r>
            <a:r>
              <a:rPr lang="sk-SK" sz="1300" b="1" dirty="0" smtClean="0">
                <a:latin typeface="Courier New" pitchFamily="49" charset="0"/>
              </a:rPr>
              <a:t>down                  down</a:t>
            </a:r>
            <a:endParaRPr lang="sk-SK" sz="1300" dirty="0">
              <a:latin typeface="Courier New" pitchFamily="49" charset="0"/>
            </a:endParaRPr>
          </a:p>
          <a:p>
            <a:pPr algn="l" eaLnBrk="1" hangingPunct="1">
              <a:lnSpc>
                <a:spcPct val="100000"/>
              </a:lnSpc>
            </a:pPr>
            <a:r>
              <a:rPr lang="en-US" sz="1300" b="1" dirty="0">
                <a:latin typeface="Courier New" pitchFamily="49" charset="0"/>
              </a:rPr>
              <a:t>Serial</a:t>
            </a:r>
            <a:r>
              <a:rPr lang="sk-SK" sz="1300" b="1" dirty="0">
                <a:latin typeface="Courier New" pitchFamily="49" charset="0"/>
              </a:rPr>
              <a:t>0/0</a:t>
            </a:r>
            <a:r>
              <a:rPr lang="en-US" sz="1300" b="1" dirty="0" smtClean="0">
                <a:latin typeface="Courier New" pitchFamily="49" charset="0"/>
              </a:rPr>
              <a:t>/</a:t>
            </a:r>
            <a:r>
              <a:rPr lang="sk-SK" sz="1300" b="1" dirty="0">
                <a:latin typeface="Courier New" pitchFamily="49" charset="0"/>
              </a:rPr>
              <a:t>1</a:t>
            </a:r>
            <a:r>
              <a:rPr lang="en-US" sz="1300" b="1" dirty="0" smtClean="0">
                <a:latin typeface="Courier New" pitchFamily="49" charset="0"/>
              </a:rPr>
              <a:t>           172.16.255.1</a:t>
            </a:r>
            <a:r>
              <a:rPr lang="sk-SK" sz="1300" b="1" dirty="0" smtClean="0">
                <a:latin typeface="Courier New" pitchFamily="49" charset="0"/>
              </a:rPr>
              <a:t>7 </a:t>
            </a:r>
            <a:r>
              <a:rPr lang="en-US" sz="1300" b="1" dirty="0" smtClean="0">
                <a:latin typeface="Courier New" pitchFamily="49" charset="0"/>
              </a:rPr>
              <a:t>  </a:t>
            </a:r>
            <a:r>
              <a:rPr lang="en-US" sz="1300" b="1" dirty="0">
                <a:latin typeface="Courier New" pitchFamily="49" charset="0"/>
              </a:rPr>
              <a:t>YES manual </a:t>
            </a:r>
            <a:r>
              <a:rPr lang="sk-SK" sz="1300" b="1" dirty="0" smtClean="0">
                <a:latin typeface="Courier New" pitchFamily="49" charset="0"/>
              </a:rPr>
              <a:t>up                    down</a:t>
            </a:r>
          </a:p>
        </p:txBody>
      </p:sp>
    </p:spTree>
    <p:extLst>
      <p:ext uri="{BB962C8B-B14F-4D97-AF65-F5344CB8AC3E}">
        <p14:creationId xmlns:p14="http://schemas.microsoft.com/office/powerpoint/2010/main" val="7946555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Test konektivity</a:t>
            </a:r>
            <a:endParaRPr lang="sk-SK" dirty="0"/>
          </a:p>
        </p:txBody>
      </p:sp>
      <p:sp>
        <p:nvSpPr>
          <p:cNvPr id="3" name="Content Placeholder 2"/>
          <p:cNvSpPr>
            <a:spLocks noGrp="1"/>
          </p:cNvSpPr>
          <p:nvPr>
            <p:ph idx="1"/>
          </p:nvPr>
        </p:nvSpPr>
        <p:spPr/>
        <p:txBody>
          <a:bodyPr>
            <a:normAutofit/>
          </a:bodyPr>
          <a:lstStyle/>
          <a:p>
            <a:r>
              <a:rPr lang="sk-SK" sz="2000" dirty="0" smtClean="0"/>
              <a:t>Konektivitu smerovača je možné overiť klasickými príkazmi </a:t>
            </a:r>
            <a:r>
              <a:rPr lang="sk-SK" sz="2000" b="1" dirty="0" smtClean="0">
                <a:solidFill>
                  <a:schemeClr val="accent2"/>
                </a:solidFill>
                <a:latin typeface="Courier New" pitchFamily="49" charset="0"/>
                <a:cs typeface="Courier New" pitchFamily="49" charset="0"/>
              </a:rPr>
              <a:t>ping</a:t>
            </a:r>
            <a:r>
              <a:rPr lang="sk-SK" sz="2000" dirty="0" smtClean="0"/>
              <a:t> a </a:t>
            </a:r>
            <a:r>
              <a:rPr lang="sk-SK" sz="2000" b="1" dirty="0" smtClean="0">
                <a:solidFill>
                  <a:schemeClr val="accent2"/>
                </a:solidFill>
                <a:latin typeface="Courier New" pitchFamily="49" charset="0"/>
                <a:cs typeface="Courier New" pitchFamily="49" charset="0"/>
              </a:rPr>
              <a:t>traceroute</a:t>
            </a:r>
          </a:p>
          <a:p>
            <a:pPr lvl="1"/>
            <a:r>
              <a:rPr lang="sk-SK" sz="1800" dirty="0" smtClean="0"/>
              <a:t>Príkaz </a:t>
            </a:r>
            <a:r>
              <a:rPr lang="sk-SK" sz="1800" b="1" dirty="0" smtClean="0">
                <a:solidFill>
                  <a:schemeClr val="accent2"/>
                </a:solidFill>
                <a:latin typeface="Courier New" pitchFamily="49" charset="0"/>
                <a:cs typeface="Courier New" pitchFamily="49" charset="0"/>
              </a:rPr>
              <a:t>ping</a:t>
            </a:r>
            <a:r>
              <a:rPr lang="sk-SK" sz="1800" dirty="0" smtClean="0"/>
              <a:t> zobrazuje úspech </a:t>
            </a:r>
            <a:r>
              <a:rPr lang="en-US" sz="1800" dirty="0" err="1" smtClean="0"/>
              <a:t>znakom</a:t>
            </a:r>
            <a:r>
              <a:rPr lang="sk-SK" sz="1800" b="1" dirty="0" smtClean="0">
                <a:solidFill>
                  <a:schemeClr val="accent2"/>
                </a:solidFill>
                <a:latin typeface="Courier New" pitchFamily="49" charset="0"/>
                <a:cs typeface="Courier New" pitchFamily="49" charset="0"/>
              </a:rPr>
              <a:t>!</a:t>
            </a:r>
            <a:r>
              <a:rPr lang="sk-SK" sz="1800" dirty="0" smtClean="0"/>
              <a:t>, neúspech znakom</a:t>
            </a:r>
            <a:r>
              <a:rPr lang="sk-SK" sz="1800" b="1" dirty="0" smtClean="0">
                <a:solidFill>
                  <a:schemeClr val="accent2"/>
                </a:solidFill>
                <a:latin typeface="Courier New" pitchFamily="49" charset="0"/>
                <a:cs typeface="Courier New" pitchFamily="49" charset="0"/>
              </a:rPr>
              <a:t>.</a:t>
            </a:r>
          </a:p>
          <a:p>
            <a:pPr lvl="1"/>
            <a:r>
              <a:rPr lang="sk-SK" sz="1800" dirty="0" smtClean="0"/>
              <a:t>Príkaz </a:t>
            </a:r>
            <a:r>
              <a:rPr lang="sk-SK" sz="1800" b="1" dirty="0" smtClean="0">
                <a:solidFill>
                  <a:schemeClr val="accent2"/>
                </a:solidFill>
                <a:latin typeface="Courier New" pitchFamily="49" charset="0"/>
                <a:cs typeface="Courier New" pitchFamily="49" charset="0"/>
              </a:rPr>
              <a:t>traceroute</a:t>
            </a:r>
            <a:r>
              <a:rPr lang="sk-SK" sz="1800" dirty="0" smtClean="0"/>
              <a:t> zobrazuje úspech údajom o čase, neúspech znakom </a:t>
            </a:r>
            <a:r>
              <a:rPr lang="sk-SK" sz="1800" b="1" dirty="0" smtClean="0">
                <a:solidFill>
                  <a:schemeClr val="accent2"/>
                </a:solidFill>
                <a:latin typeface="Courier New" pitchFamily="49" charset="0"/>
                <a:cs typeface="Courier New" pitchFamily="49" charset="0"/>
              </a:rPr>
              <a:t>*</a:t>
            </a:r>
          </a:p>
          <a:p>
            <a:pPr lvl="1"/>
            <a:r>
              <a:rPr lang="sk-SK" sz="1800" dirty="0" smtClean="0"/>
              <a:t>Pretože tieto príkazy sa snažia používať DNS, ktoré obvykle nebýva k dispozícii, čím vznikajú nepríjemné prestoje, odporúča sa v GKR zadať príkaz </a:t>
            </a:r>
            <a:r>
              <a:rPr lang="sk-SK" sz="1800" b="1" dirty="0" smtClean="0">
                <a:solidFill>
                  <a:schemeClr val="accent2"/>
                </a:solidFill>
                <a:latin typeface="Courier New" pitchFamily="49" charset="0"/>
                <a:cs typeface="Courier New" pitchFamily="49" charset="0"/>
              </a:rPr>
              <a:t>no ip domain-lookup</a:t>
            </a:r>
          </a:p>
          <a:p>
            <a:pPr lvl="1"/>
            <a:r>
              <a:rPr lang="sk-SK" sz="1800" dirty="0" smtClean="0"/>
              <a:t>Beh príkazov sa zastavuje kombináciou </a:t>
            </a:r>
            <a:r>
              <a:rPr lang="en-US" sz="1800" dirty="0" smtClean="0"/>
              <a:t>&lt;Ctrl&gt;&lt;^&gt; = &lt;Ctrl&gt;&lt;Shift&gt;&lt;6&gt;</a:t>
            </a:r>
            <a:endParaRPr lang="sk-SK" sz="1800" dirty="0" smtClean="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1492" t="16768" r="1507" b="19039"/>
          <a:stretch/>
        </p:blipFill>
        <p:spPr bwMode="auto">
          <a:xfrm>
            <a:off x="755576" y="3717032"/>
            <a:ext cx="7855162" cy="314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14309640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Uloženie hotovej konfigurácie do NVRAM</a:t>
            </a:r>
            <a:endParaRPr lang="sk-SK" dirty="0"/>
          </a:p>
        </p:txBody>
      </p:sp>
      <p:sp>
        <p:nvSpPr>
          <p:cNvPr id="3" name="Content Placeholder 2"/>
          <p:cNvSpPr>
            <a:spLocks noGrp="1"/>
          </p:cNvSpPr>
          <p:nvPr>
            <p:ph idx="1"/>
          </p:nvPr>
        </p:nvSpPr>
        <p:spPr/>
        <p:txBody>
          <a:bodyPr>
            <a:normAutofit/>
          </a:bodyPr>
          <a:lstStyle/>
          <a:p>
            <a:r>
              <a:rPr lang="sk-SK" sz="2000" dirty="0" smtClean="0"/>
              <a:t>Konfigurácia zariadenia, ktorú sme upravovali, je </a:t>
            </a:r>
            <a:r>
              <a:rPr lang="sk-SK" sz="2000" b="1" dirty="0" smtClean="0">
                <a:solidFill>
                  <a:schemeClr val="accent2"/>
                </a:solidFill>
                <a:latin typeface="Courier New" pitchFamily="49" charset="0"/>
                <a:cs typeface="Courier New" pitchFamily="49" charset="0"/>
              </a:rPr>
              <a:t>running-config</a:t>
            </a:r>
          </a:p>
          <a:p>
            <a:pPr lvl="1"/>
            <a:r>
              <a:rPr lang="sk-SK" sz="1800" dirty="0" smtClean="0"/>
              <a:t>Uložená len v RAM, po reštarte alebo vypnutí zariadenia zaniká</a:t>
            </a:r>
          </a:p>
          <a:p>
            <a:r>
              <a:rPr lang="sk-SK" sz="2000" dirty="0" smtClean="0"/>
              <a:t>Základom je uloženie bežiacej konfigurácie do </a:t>
            </a:r>
            <a:r>
              <a:rPr lang="sk-SK" sz="2000" b="1" dirty="0" smtClean="0">
                <a:solidFill>
                  <a:schemeClr val="accent2"/>
                </a:solidFill>
                <a:latin typeface="Courier New" pitchFamily="49" charset="0"/>
                <a:cs typeface="Courier New" pitchFamily="49" charset="0"/>
              </a:rPr>
              <a:t>startup-config</a:t>
            </a:r>
            <a:r>
              <a:rPr lang="sk-SK" sz="2000" dirty="0" smtClean="0"/>
              <a:t>, ktorá sa načíta pri ďalších reštartoch zariadenia z NVRAM</a:t>
            </a:r>
          </a:p>
          <a:p>
            <a:pPr lvl="1"/>
            <a:r>
              <a:rPr lang="sk-SK" sz="1800" dirty="0" smtClean="0"/>
              <a:t>Príkaz je </a:t>
            </a:r>
            <a:r>
              <a:rPr lang="sk-SK" sz="1800" b="1" dirty="0" smtClean="0">
                <a:solidFill>
                  <a:schemeClr val="accent2"/>
                </a:solidFill>
                <a:latin typeface="Courier New" pitchFamily="49" charset="0"/>
                <a:cs typeface="Courier New" pitchFamily="49" charset="0"/>
              </a:rPr>
              <a:t>copy running-config startup-config</a:t>
            </a:r>
          </a:p>
          <a:p>
            <a:pPr lvl="2"/>
            <a:r>
              <a:rPr lang="sk-SK" sz="1800" dirty="0" smtClean="0"/>
              <a:t>Ekvivalentné príkazy: </a:t>
            </a:r>
            <a:r>
              <a:rPr lang="sk-SK" sz="1800" b="1" dirty="0" smtClean="0">
                <a:solidFill>
                  <a:schemeClr val="accent2"/>
                </a:solidFill>
                <a:latin typeface="Courier New" pitchFamily="49" charset="0"/>
                <a:cs typeface="Courier New" pitchFamily="49" charset="0"/>
              </a:rPr>
              <a:t>copy run start</a:t>
            </a:r>
            <a:r>
              <a:rPr lang="sk-SK" sz="1800" dirty="0" smtClean="0"/>
              <a:t>,   </a:t>
            </a:r>
            <a:r>
              <a:rPr lang="sk-SK" sz="1800" b="1" dirty="0" smtClean="0">
                <a:solidFill>
                  <a:schemeClr val="accent2"/>
                </a:solidFill>
                <a:latin typeface="Courier New" pitchFamily="49" charset="0"/>
                <a:cs typeface="Courier New" pitchFamily="49" charset="0"/>
              </a:rPr>
              <a:t>write</a:t>
            </a:r>
            <a:r>
              <a:rPr lang="sk-SK" sz="1800" dirty="0" smtClean="0"/>
              <a:t>,   </a:t>
            </a:r>
            <a:r>
              <a:rPr lang="sk-SK" sz="1800" b="1" dirty="0" smtClean="0">
                <a:solidFill>
                  <a:schemeClr val="accent2"/>
                </a:solidFill>
                <a:latin typeface="Courier New" pitchFamily="49" charset="0"/>
                <a:cs typeface="Courier New" pitchFamily="49" charset="0"/>
              </a:rPr>
              <a:t>wr</a:t>
            </a:r>
          </a:p>
          <a:p>
            <a:endParaRPr lang="sk-SK" sz="2000" dirty="0"/>
          </a:p>
          <a:p>
            <a:endParaRPr lang="sk-SK" sz="2000" dirty="0"/>
          </a:p>
          <a:p>
            <a:endParaRPr lang="sk-SK" sz="2000" dirty="0"/>
          </a:p>
          <a:p>
            <a:endParaRPr lang="sk-SK" sz="2000" dirty="0"/>
          </a:p>
          <a:p>
            <a:r>
              <a:rPr lang="sk-SK" sz="2000" dirty="0"/>
              <a:t>Obsah uloženej konfigurácie je možné zobraziť </a:t>
            </a:r>
            <a:r>
              <a:rPr lang="sk-SK" sz="2000" dirty="0" smtClean="0"/>
              <a:t>príkazom</a:t>
            </a:r>
            <a:br>
              <a:rPr lang="sk-SK" sz="2000" dirty="0" smtClean="0"/>
            </a:br>
            <a:r>
              <a:rPr lang="sk-SK" sz="2000" b="1" dirty="0" smtClean="0">
                <a:solidFill>
                  <a:schemeClr val="accent2"/>
                </a:solidFill>
                <a:latin typeface="Courier New" pitchFamily="49" charset="0"/>
                <a:cs typeface="Courier New" pitchFamily="49" charset="0"/>
              </a:rPr>
              <a:t>show startup-config</a:t>
            </a:r>
          </a:p>
          <a:p>
            <a:r>
              <a:rPr lang="sk-SK" sz="2000" dirty="0" smtClean="0"/>
              <a:t>Uloženú konfiguráciu je možné zmazať príkazom</a:t>
            </a:r>
            <a:br>
              <a:rPr lang="sk-SK" sz="2000" dirty="0" smtClean="0"/>
            </a:br>
            <a:r>
              <a:rPr lang="sk-SK" sz="2000" b="1" dirty="0" smtClean="0">
                <a:solidFill>
                  <a:schemeClr val="accent2"/>
                </a:solidFill>
                <a:latin typeface="Courier New" pitchFamily="49" charset="0"/>
                <a:cs typeface="Courier New" pitchFamily="49" charset="0"/>
              </a:rPr>
              <a:t>erase startup-config </a:t>
            </a:r>
            <a:r>
              <a:rPr lang="sk-SK" sz="2000" dirty="0" smtClean="0"/>
              <a:t>alebo </a:t>
            </a:r>
            <a:r>
              <a:rPr lang="sk-SK" sz="2000" b="1" dirty="0" smtClean="0">
                <a:solidFill>
                  <a:schemeClr val="accent2"/>
                </a:solidFill>
                <a:latin typeface="Courier New" pitchFamily="49" charset="0"/>
                <a:cs typeface="Courier New" pitchFamily="49" charset="0"/>
              </a:rPr>
              <a:t>write erase</a:t>
            </a:r>
            <a:endParaRPr lang="sk-SK" sz="2000" b="1" dirty="0">
              <a:solidFill>
                <a:schemeClr val="accent2"/>
              </a:solidFill>
              <a:latin typeface="Courier New" pitchFamily="49" charset="0"/>
              <a:cs typeface="Courier New" pitchFamily="49" charset="0"/>
            </a:endParaRPr>
          </a:p>
        </p:txBody>
      </p:sp>
      <p:sp>
        <p:nvSpPr>
          <p:cNvPr id="4" name="Text Box 4"/>
          <p:cNvSpPr txBox="1">
            <a:spLocks noChangeArrowheads="1"/>
          </p:cNvSpPr>
          <p:nvPr/>
        </p:nvSpPr>
        <p:spPr bwMode="auto">
          <a:xfrm>
            <a:off x="539750" y="3501008"/>
            <a:ext cx="8064500" cy="132343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a:solidFill>
                  <a:schemeClr val="tx1"/>
                </a:solidFill>
                <a:latin typeface="Arial" charset="0"/>
              </a:defRPr>
            </a:lvl1pPr>
            <a:lvl2pPr marL="742950" indent="-285750">
              <a:defRPr sz="2800">
                <a:solidFill>
                  <a:schemeClr val="tx1"/>
                </a:solidFill>
                <a:latin typeface="Arial" charset="0"/>
              </a:defRPr>
            </a:lvl2pPr>
            <a:lvl3pPr marL="1143000" indent="-228600">
              <a:defRPr sz="2800">
                <a:solidFill>
                  <a:schemeClr val="tx1"/>
                </a:solidFill>
                <a:latin typeface="Arial" charset="0"/>
              </a:defRPr>
            </a:lvl3pPr>
            <a:lvl4pPr marL="1600200" indent="-228600">
              <a:defRPr sz="2800">
                <a:solidFill>
                  <a:schemeClr val="tx1"/>
                </a:solidFill>
                <a:latin typeface="Arial" charset="0"/>
              </a:defRPr>
            </a:lvl4pPr>
            <a:lvl5pPr marL="2057400" indent="-228600">
              <a:defRPr sz="2800">
                <a:solidFill>
                  <a:schemeClr val="tx1"/>
                </a:solidFill>
                <a:latin typeface="Arial" charset="0"/>
              </a:defRPr>
            </a:lvl5pPr>
            <a:lvl6pPr marL="2514600" indent="-228600" algn="ctr" eaLnBrk="0" fontAlgn="base" hangingPunct="0">
              <a:lnSpc>
                <a:spcPct val="90000"/>
              </a:lnSpc>
              <a:spcBef>
                <a:spcPct val="0"/>
              </a:spcBef>
              <a:spcAft>
                <a:spcPct val="0"/>
              </a:spcAft>
              <a:defRPr sz="2800">
                <a:solidFill>
                  <a:schemeClr val="tx1"/>
                </a:solidFill>
                <a:latin typeface="Arial" charset="0"/>
              </a:defRPr>
            </a:lvl6pPr>
            <a:lvl7pPr marL="2971800" indent="-228600" algn="ctr" eaLnBrk="0" fontAlgn="base" hangingPunct="0">
              <a:lnSpc>
                <a:spcPct val="90000"/>
              </a:lnSpc>
              <a:spcBef>
                <a:spcPct val="0"/>
              </a:spcBef>
              <a:spcAft>
                <a:spcPct val="0"/>
              </a:spcAft>
              <a:defRPr sz="2800">
                <a:solidFill>
                  <a:schemeClr val="tx1"/>
                </a:solidFill>
                <a:latin typeface="Arial" charset="0"/>
              </a:defRPr>
            </a:lvl7pPr>
            <a:lvl8pPr marL="3429000" indent="-228600" algn="ctr" eaLnBrk="0" fontAlgn="base" hangingPunct="0">
              <a:lnSpc>
                <a:spcPct val="90000"/>
              </a:lnSpc>
              <a:spcBef>
                <a:spcPct val="0"/>
              </a:spcBef>
              <a:spcAft>
                <a:spcPct val="0"/>
              </a:spcAft>
              <a:defRPr sz="2800">
                <a:solidFill>
                  <a:schemeClr val="tx1"/>
                </a:solidFill>
                <a:latin typeface="Arial" charset="0"/>
              </a:defRPr>
            </a:lvl8pPr>
            <a:lvl9pPr marL="3886200" indent="-228600" algn="ctr" eaLnBrk="0" fontAlgn="base" hangingPunct="0">
              <a:lnSpc>
                <a:spcPct val="90000"/>
              </a:lnSpc>
              <a:spcBef>
                <a:spcPct val="0"/>
              </a:spcBef>
              <a:spcAft>
                <a:spcPct val="0"/>
              </a:spcAft>
              <a:defRPr sz="2800">
                <a:solidFill>
                  <a:schemeClr val="tx1"/>
                </a:solidFill>
                <a:latin typeface="Arial" charset="0"/>
              </a:defRPr>
            </a:lvl9pPr>
          </a:lstStyle>
          <a:p>
            <a:pPr algn="l" eaLnBrk="1" hangingPunct="1">
              <a:lnSpc>
                <a:spcPct val="100000"/>
              </a:lnSpc>
            </a:pPr>
            <a:r>
              <a:rPr lang="en-US" sz="1600" b="1" dirty="0" smtClean="0">
                <a:latin typeface="Courier New" pitchFamily="49" charset="0"/>
              </a:rPr>
              <a:t>R</a:t>
            </a:r>
            <a:r>
              <a:rPr lang="sk-SK" sz="1600" b="1" dirty="0" smtClean="0">
                <a:latin typeface="Courier New" pitchFamily="49" charset="0"/>
              </a:rPr>
              <a:t>1</a:t>
            </a:r>
            <a:r>
              <a:rPr lang="en-US" sz="1600" b="1" dirty="0" smtClean="0">
                <a:latin typeface="Courier New" pitchFamily="49" charset="0"/>
              </a:rPr>
              <a:t>#</a:t>
            </a:r>
            <a:r>
              <a:rPr lang="sk-SK" sz="1600" b="1" dirty="0" smtClean="0">
                <a:solidFill>
                  <a:schemeClr val="accent2"/>
                </a:solidFill>
                <a:latin typeface="Courier New" pitchFamily="49" charset="0"/>
              </a:rPr>
              <a:t>copy running-config startup-config</a:t>
            </a:r>
            <a:endParaRPr lang="en-US" sz="1600" b="1" dirty="0">
              <a:solidFill>
                <a:schemeClr val="accent2"/>
              </a:solidFill>
              <a:latin typeface="Courier New" pitchFamily="49" charset="0"/>
            </a:endParaRPr>
          </a:p>
          <a:p>
            <a:pPr algn="l" eaLnBrk="1" hangingPunct="1">
              <a:lnSpc>
                <a:spcPct val="100000"/>
              </a:lnSpc>
            </a:pPr>
            <a:r>
              <a:rPr lang="en-US" sz="1600" b="1" dirty="0" smtClean="0">
                <a:latin typeface="Courier New" pitchFamily="49" charset="0"/>
              </a:rPr>
              <a:t>Destination </a:t>
            </a:r>
            <a:r>
              <a:rPr lang="en-US" sz="1600" b="1" dirty="0">
                <a:latin typeface="Courier New" pitchFamily="49" charset="0"/>
              </a:rPr>
              <a:t>filename [startup-</a:t>
            </a:r>
            <a:r>
              <a:rPr lang="en-US" sz="1600" b="1" dirty="0" err="1">
                <a:latin typeface="Courier New" pitchFamily="49" charset="0"/>
              </a:rPr>
              <a:t>config</a:t>
            </a:r>
            <a:r>
              <a:rPr lang="en-US" sz="1600" b="1" dirty="0">
                <a:latin typeface="Courier New" pitchFamily="49" charset="0"/>
              </a:rPr>
              <a:t>]? </a:t>
            </a:r>
          </a:p>
          <a:p>
            <a:pPr algn="l" eaLnBrk="1" hangingPunct="1">
              <a:lnSpc>
                <a:spcPct val="100000"/>
              </a:lnSpc>
            </a:pPr>
            <a:r>
              <a:rPr lang="en-US" sz="1600" b="1" dirty="0">
                <a:latin typeface="Courier New" pitchFamily="49" charset="0"/>
              </a:rPr>
              <a:t>Building configuration...</a:t>
            </a:r>
          </a:p>
          <a:p>
            <a:pPr algn="l" eaLnBrk="1" hangingPunct="1">
              <a:lnSpc>
                <a:spcPct val="100000"/>
              </a:lnSpc>
            </a:pPr>
            <a:r>
              <a:rPr lang="en-US" sz="1600" b="1" dirty="0">
                <a:latin typeface="Courier New" pitchFamily="49" charset="0"/>
              </a:rPr>
              <a:t>[OK]</a:t>
            </a:r>
          </a:p>
          <a:p>
            <a:pPr algn="l" eaLnBrk="1" hangingPunct="1">
              <a:lnSpc>
                <a:spcPct val="100000"/>
              </a:lnSpc>
            </a:pPr>
            <a:r>
              <a:rPr lang="en-US" sz="1600" b="1" dirty="0">
                <a:latin typeface="Courier New" pitchFamily="49" charset="0"/>
              </a:rPr>
              <a:t>R1</a:t>
            </a:r>
            <a:r>
              <a:rPr lang="en-US" sz="1600" b="1" dirty="0" smtClean="0">
                <a:latin typeface="Courier New" pitchFamily="49" charset="0"/>
              </a:rPr>
              <a:t>#</a:t>
            </a:r>
            <a:endParaRPr lang="en-US" sz="1600" b="1" dirty="0">
              <a:latin typeface="Courier New" pitchFamily="49" charset="0"/>
            </a:endParaRPr>
          </a:p>
        </p:txBody>
      </p:sp>
    </p:spTree>
    <p:extLst>
      <p:ext uri="{BB962C8B-B14F-4D97-AF65-F5344CB8AC3E}">
        <p14:creationId xmlns:p14="http://schemas.microsoft.com/office/powerpoint/2010/main" val="680497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322" name="Rectangle 2"/>
          <p:cNvSpPr>
            <a:spLocks noGrp="1" noChangeArrowheads="1"/>
          </p:cNvSpPr>
          <p:nvPr>
            <p:ph type="title"/>
          </p:nvPr>
        </p:nvSpPr>
        <p:spPr/>
        <p:txBody>
          <a:bodyPr>
            <a:normAutofit fontScale="90000"/>
          </a:bodyPr>
          <a:lstStyle/>
          <a:p>
            <a:r>
              <a:rPr lang="sk-SK" dirty="0" smtClean="0"/>
              <a:t>Zálohovanie hotovej </a:t>
            </a:r>
            <a:r>
              <a:rPr lang="sk-SK" dirty="0"/>
              <a:t>konfigurácie </a:t>
            </a:r>
            <a:r>
              <a:rPr lang="sk-SK" dirty="0" smtClean="0"/>
              <a:t>na TFTP server</a:t>
            </a:r>
            <a:endParaRPr lang="en-US" dirty="0"/>
          </a:p>
        </p:txBody>
      </p:sp>
      <p:sp>
        <p:nvSpPr>
          <p:cNvPr id="1336323" name="Rectangle 3"/>
          <p:cNvSpPr>
            <a:spLocks noGrp="1" noChangeArrowheads="1"/>
          </p:cNvSpPr>
          <p:nvPr>
            <p:ph type="body" idx="1"/>
          </p:nvPr>
        </p:nvSpPr>
        <p:spPr/>
        <p:txBody>
          <a:bodyPr/>
          <a:lstStyle/>
          <a:p>
            <a:r>
              <a:rPr lang="sk-SK" dirty="0" smtClean="0"/>
              <a:t>Alternatívnou možnosťou je zálohovanie konfigurácie na sieťový server pomocou vhodného protokolu, napr. TFTP</a:t>
            </a:r>
          </a:p>
          <a:p>
            <a:pPr lvl="1"/>
            <a:r>
              <a:rPr lang="sk-SK" dirty="0" smtClean="0"/>
              <a:t>Používa sa príkaz </a:t>
            </a:r>
            <a:r>
              <a:rPr lang="sk-SK" b="1" dirty="0" smtClean="0">
                <a:solidFill>
                  <a:schemeClr val="accent2"/>
                </a:solidFill>
                <a:latin typeface="Courier New" pitchFamily="49" charset="0"/>
                <a:cs typeface="Courier New" pitchFamily="49" charset="0"/>
              </a:rPr>
              <a:t>copy running-config tftp</a:t>
            </a:r>
            <a:endParaRPr lang="en-US" b="1" dirty="0">
              <a:solidFill>
                <a:schemeClr val="accent2"/>
              </a:solidFill>
              <a:latin typeface="Courier New" pitchFamily="49" charset="0"/>
              <a:cs typeface="Courier New" pitchFamily="49" charset="0"/>
            </a:endParaRPr>
          </a:p>
        </p:txBody>
      </p:sp>
      <p:pic>
        <p:nvPicPr>
          <p:cNvPr id="133632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00" y="2865591"/>
            <a:ext cx="9001000" cy="171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9556297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9075" y="1844824"/>
            <a:ext cx="5114925" cy="487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334274" name="Rectangle 2"/>
          <p:cNvSpPr>
            <a:spLocks noGrp="1" noChangeArrowheads="1"/>
          </p:cNvSpPr>
          <p:nvPr>
            <p:ph type="title"/>
          </p:nvPr>
        </p:nvSpPr>
        <p:spPr/>
        <p:txBody>
          <a:bodyPr>
            <a:normAutofit fontScale="90000"/>
          </a:bodyPr>
          <a:lstStyle/>
          <a:p>
            <a:r>
              <a:rPr lang="sk-SK" dirty="0" smtClean="0"/>
              <a:t>Zálohovanie konfigurácie na lokálny disk pomocou funkcie HyperTerminal Capture Text</a:t>
            </a:r>
            <a:endParaRPr lang="en-US" dirty="0"/>
          </a:p>
        </p:txBody>
      </p:sp>
      <p:sp>
        <p:nvSpPr>
          <p:cNvPr id="1334275" name="Rectangle 3"/>
          <p:cNvSpPr>
            <a:spLocks noGrp="1" noChangeArrowheads="1"/>
          </p:cNvSpPr>
          <p:nvPr>
            <p:ph type="body" idx="1"/>
          </p:nvPr>
        </p:nvSpPr>
        <p:spPr/>
        <p:txBody>
          <a:bodyPr/>
          <a:lstStyle/>
          <a:p>
            <a:r>
              <a:rPr lang="sk-SK" dirty="0" smtClean="0"/>
              <a:t>Program HyperTerminal dokáže ukladať všetok text, ktorý sa vypíše v okne, do textového súboru pomocou funkcie Capture Text</a:t>
            </a:r>
          </a:p>
          <a:p>
            <a:pPr lvl="1"/>
            <a:r>
              <a:rPr lang="sk-SK" dirty="0" smtClean="0"/>
              <a:t>Na smerovači je vhodné</a:t>
            </a:r>
            <a:br>
              <a:rPr lang="sk-SK" dirty="0" smtClean="0"/>
            </a:br>
            <a:r>
              <a:rPr lang="sk-SK" dirty="0" smtClean="0"/>
              <a:t>zadať najprv príkaz</a:t>
            </a:r>
            <a:br>
              <a:rPr lang="sk-SK" dirty="0" smtClean="0"/>
            </a:br>
            <a:r>
              <a:rPr lang="sk-SK" b="1" dirty="0" smtClean="0">
                <a:solidFill>
                  <a:schemeClr val="accent2"/>
                </a:solidFill>
                <a:latin typeface="Courier New" pitchFamily="49" charset="0"/>
                <a:cs typeface="Courier New" pitchFamily="49" charset="0"/>
              </a:rPr>
              <a:t>terminal length 0</a:t>
            </a:r>
          </a:p>
          <a:p>
            <a:pPr lvl="1"/>
            <a:r>
              <a:rPr lang="sk-SK" dirty="0" smtClean="0"/>
              <a:t>Tento príkaz vypne</a:t>
            </a:r>
            <a:br>
              <a:rPr lang="sk-SK" dirty="0" smtClean="0"/>
            </a:br>
            <a:r>
              <a:rPr lang="sk-SK" dirty="0" smtClean="0"/>
              <a:t>stránkovanie, aby výpis</a:t>
            </a:r>
            <a:br>
              <a:rPr lang="sk-SK" dirty="0" smtClean="0"/>
            </a:br>
            <a:r>
              <a:rPr lang="sk-SK" dirty="0" smtClean="0"/>
              <a:t>nebol prerušovaný</a:t>
            </a:r>
            <a:br>
              <a:rPr lang="sk-SK" dirty="0" smtClean="0"/>
            </a:br>
            <a:r>
              <a:rPr lang="sk-SK" dirty="0" smtClean="0"/>
              <a:t>výzvami </a:t>
            </a:r>
            <a:r>
              <a:rPr lang="sk-SK" b="1" dirty="0" smtClean="0">
                <a:solidFill>
                  <a:schemeClr val="accent2"/>
                </a:solidFill>
                <a:latin typeface="Courier New" pitchFamily="49" charset="0"/>
                <a:cs typeface="Courier New" pitchFamily="49" charset="0"/>
              </a:rPr>
              <a:t>--More--</a:t>
            </a:r>
          </a:p>
          <a:p>
            <a:pPr lvl="1"/>
            <a:r>
              <a:rPr lang="sk-SK" dirty="0" smtClean="0"/>
              <a:t>Po zachytení výpisu</a:t>
            </a:r>
            <a:br>
              <a:rPr lang="sk-SK" dirty="0" smtClean="0"/>
            </a:br>
            <a:r>
              <a:rPr lang="sk-SK" dirty="0" smtClean="0"/>
              <a:t>príkazu </a:t>
            </a:r>
            <a:r>
              <a:rPr lang="sk-SK" b="1" dirty="0" smtClean="0">
                <a:solidFill>
                  <a:schemeClr val="accent2"/>
                </a:solidFill>
                <a:latin typeface="Courier New" pitchFamily="49" charset="0"/>
                <a:cs typeface="Courier New" pitchFamily="49" charset="0"/>
              </a:rPr>
              <a:t>sh run</a:t>
            </a:r>
            <a:r>
              <a:rPr lang="sk-SK" dirty="0" smtClean="0"/>
              <a:t/>
            </a:r>
            <a:br>
              <a:rPr lang="sk-SK" dirty="0" smtClean="0"/>
            </a:br>
            <a:r>
              <a:rPr lang="sk-SK" dirty="0" smtClean="0"/>
              <a:t>nastavíme pôvodnú</a:t>
            </a:r>
            <a:br>
              <a:rPr lang="sk-SK" dirty="0" smtClean="0"/>
            </a:br>
            <a:r>
              <a:rPr lang="sk-SK" dirty="0" smtClean="0"/>
              <a:t>veľkosť terminálu na 24 riadkov:</a:t>
            </a:r>
            <a:br>
              <a:rPr lang="sk-SK" dirty="0" smtClean="0"/>
            </a:br>
            <a:r>
              <a:rPr lang="sk-SK" b="1" dirty="0" smtClean="0">
                <a:solidFill>
                  <a:schemeClr val="accent2"/>
                </a:solidFill>
                <a:latin typeface="Courier New" pitchFamily="49" charset="0"/>
                <a:cs typeface="Courier New" pitchFamily="49" charset="0"/>
              </a:rPr>
              <a:t>terminal length 24</a:t>
            </a:r>
            <a:endParaRPr lang="sk-SK" b="1" dirty="0">
              <a:solidFill>
                <a:schemeClr val="accent2"/>
              </a:solidFill>
              <a:latin typeface="Courier New" pitchFamily="49" charset="0"/>
              <a:cs typeface="Courier New" pitchFamily="49" charset="0"/>
            </a:endParaRPr>
          </a:p>
        </p:txBody>
      </p:sp>
    </p:spTree>
    <p:extLst>
      <p:ext uri="{BB962C8B-B14F-4D97-AF65-F5344CB8AC3E}">
        <p14:creationId xmlns:p14="http://schemas.microsoft.com/office/powerpoint/2010/main" val="16466986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873" b="16730"/>
          <a:stretch/>
        </p:blipFill>
        <p:spPr>
          <a:xfrm>
            <a:off x="2758763" y="3312368"/>
            <a:ext cx="6385238" cy="3429000"/>
          </a:xfrm>
          <a:prstGeom prst="rect">
            <a:avLst/>
          </a:prstGeom>
        </p:spPr>
      </p:pic>
      <p:sp>
        <p:nvSpPr>
          <p:cNvPr id="2" name="Title 1"/>
          <p:cNvSpPr>
            <a:spLocks noGrp="1"/>
          </p:cNvSpPr>
          <p:nvPr>
            <p:ph type="title"/>
          </p:nvPr>
        </p:nvSpPr>
        <p:spPr/>
        <p:txBody>
          <a:bodyPr/>
          <a:lstStyle/>
          <a:p>
            <a:r>
              <a:rPr lang="sk-SK" dirty="0" smtClean="0"/>
              <a:t>Východzí obsah smerovacej tabuľky</a:t>
            </a:r>
            <a:endParaRPr lang="sk-SK" dirty="0"/>
          </a:p>
        </p:txBody>
      </p:sp>
      <p:sp>
        <p:nvSpPr>
          <p:cNvPr id="3" name="Content Placeholder 2"/>
          <p:cNvSpPr>
            <a:spLocks noGrp="1"/>
          </p:cNvSpPr>
          <p:nvPr>
            <p:ph idx="1"/>
          </p:nvPr>
        </p:nvSpPr>
        <p:spPr/>
        <p:txBody>
          <a:bodyPr>
            <a:normAutofit/>
          </a:bodyPr>
          <a:lstStyle/>
          <a:p>
            <a:r>
              <a:rPr lang="sk-SK" sz="2000" dirty="0" smtClean="0"/>
              <a:t>Akonáhle má rozhranie smerovača nakonfigurovanú IP adresu a je v stave up/up, do smerovacej tabuľky pribudne informácia o tejto priamo pripojenej sieti</a:t>
            </a:r>
          </a:p>
          <a:p>
            <a:pPr lvl="1"/>
            <a:r>
              <a:rPr lang="sk-SK" sz="1800" dirty="0" smtClean="0"/>
              <a:t>Ak rozhranie nie je v stave up/up, nie je považované za funkčné rozhranie a do smerovacej tabuľky nebude pridané</a:t>
            </a:r>
          </a:p>
          <a:p>
            <a:pPr lvl="1"/>
            <a:r>
              <a:rPr lang="sk-SK" sz="1800" dirty="0" smtClean="0"/>
              <a:t>Vo výpise smerovacej tabuľky príkazom </a:t>
            </a:r>
            <a:r>
              <a:rPr lang="sk-SK" sz="1800" b="1" dirty="0" smtClean="0">
                <a:solidFill>
                  <a:schemeClr val="accent2"/>
                </a:solidFill>
                <a:latin typeface="Courier New" pitchFamily="49" charset="0"/>
                <a:cs typeface="Courier New" pitchFamily="49" charset="0"/>
              </a:rPr>
              <a:t>show ip route</a:t>
            </a:r>
            <a:r>
              <a:rPr lang="sk-SK" sz="1800" dirty="0" smtClean="0"/>
              <a:t> sú priamo pripojené siete označené symbolom </a:t>
            </a:r>
            <a:r>
              <a:rPr lang="sk-SK" sz="1800" b="1" dirty="0" smtClean="0">
                <a:solidFill>
                  <a:schemeClr val="accent2"/>
                </a:solidFill>
                <a:latin typeface="Courier New" pitchFamily="49" charset="0"/>
                <a:cs typeface="Courier New" pitchFamily="49" charset="0"/>
              </a:rPr>
              <a:t>C</a:t>
            </a:r>
          </a:p>
          <a:p>
            <a:pPr lvl="1"/>
            <a:r>
              <a:rPr lang="sk-SK" sz="1800" dirty="0" smtClean="0"/>
              <a:t>Smerovač teda</a:t>
            </a:r>
            <a:br>
              <a:rPr lang="sk-SK" sz="1800" dirty="0" smtClean="0"/>
            </a:br>
            <a:r>
              <a:rPr lang="sk-SK" sz="1800" dirty="0" smtClean="0"/>
              <a:t>pozná svoje priamo</a:t>
            </a:r>
            <a:br>
              <a:rPr lang="sk-SK" sz="1800" dirty="0" smtClean="0"/>
            </a:br>
            <a:r>
              <a:rPr lang="sk-SK" sz="1800" dirty="0" smtClean="0"/>
              <a:t>pripojené a funkčné</a:t>
            </a:r>
            <a:br>
              <a:rPr lang="sk-SK" sz="1800" dirty="0" smtClean="0"/>
            </a:br>
            <a:r>
              <a:rPr lang="sk-SK" sz="1800" dirty="0" smtClean="0"/>
              <a:t>siete okamžite</a:t>
            </a:r>
          </a:p>
          <a:p>
            <a:pPr lvl="1"/>
            <a:r>
              <a:rPr lang="sk-SK" sz="1800" dirty="0" smtClean="0"/>
              <a:t>O sieťach, ktoré</a:t>
            </a:r>
            <a:br>
              <a:rPr lang="sk-SK" sz="1800" dirty="0" smtClean="0"/>
            </a:br>
            <a:r>
              <a:rPr lang="sk-SK" sz="1800" dirty="0" smtClean="0"/>
              <a:t>nie sú priamo</a:t>
            </a:r>
            <a:br>
              <a:rPr lang="sk-SK" sz="1800" dirty="0" smtClean="0"/>
            </a:br>
            <a:r>
              <a:rPr lang="sk-SK" sz="1800" dirty="0" smtClean="0"/>
              <a:t>pripojené,</a:t>
            </a:r>
            <a:br>
              <a:rPr lang="sk-SK" sz="1800" dirty="0" smtClean="0"/>
            </a:br>
            <a:r>
              <a:rPr lang="sk-SK" sz="1800" dirty="0" smtClean="0"/>
              <a:t>sa smerovač</a:t>
            </a:r>
            <a:br>
              <a:rPr lang="sk-SK" sz="1800" dirty="0" smtClean="0"/>
            </a:br>
            <a:r>
              <a:rPr lang="sk-SK" sz="1800" dirty="0" smtClean="0"/>
              <a:t>musí naučiť</a:t>
            </a:r>
          </a:p>
        </p:txBody>
      </p:sp>
    </p:spTree>
    <p:extLst>
      <p:ext uri="{BB962C8B-B14F-4D97-AF65-F5344CB8AC3E}">
        <p14:creationId xmlns:p14="http://schemas.microsoft.com/office/powerpoint/2010/main" val="19819351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k-SK" smtClean="0"/>
              <a:t>Ako sa smerovač učí o vzdialených sieťach?</a:t>
            </a:r>
            <a:endParaRPr lang="sk-SK" dirty="0"/>
          </a:p>
        </p:txBody>
      </p:sp>
      <p:sp>
        <p:nvSpPr>
          <p:cNvPr id="3" name="Content Placeholder 2"/>
          <p:cNvSpPr>
            <a:spLocks noGrp="1"/>
          </p:cNvSpPr>
          <p:nvPr>
            <p:ph idx="1"/>
          </p:nvPr>
        </p:nvSpPr>
        <p:spPr/>
        <p:txBody>
          <a:bodyPr>
            <a:normAutofit fontScale="92500" lnSpcReduction="10000"/>
          </a:bodyPr>
          <a:lstStyle/>
          <a:p>
            <a:r>
              <a:rPr lang="sk-SK" dirty="0" smtClean="0"/>
              <a:t>Ak smerovač nepozná istú sieť, nevie do nej doručovať pakety</a:t>
            </a:r>
          </a:p>
          <a:p>
            <a:pPr lvl="1"/>
            <a:r>
              <a:rPr lang="sk-SK" dirty="0" smtClean="0"/>
              <a:t>Pakety idúce do neznámych cieľových sietí smerovač zahodí</a:t>
            </a:r>
          </a:p>
          <a:p>
            <a:pPr lvl="1"/>
            <a:r>
              <a:rPr lang="sk-SK" dirty="0" smtClean="0"/>
              <a:t>Každý smerovač preto musí poznať všetky siete, inak im nedokáže sprostredkovať sieťovú komunikáciu</a:t>
            </a:r>
          </a:p>
          <a:p>
            <a:r>
              <a:rPr lang="sk-SK" dirty="0" smtClean="0"/>
              <a:t>Do smerovacej tabuľky sa informácie o sieťach dostávajú v zásade trojakým spôsobom</a:t>
            </a:r>
          </a:p>
          <a:p>
            <a:pPr lvl="1"/>
            <a:r>
              <a:rPr lang="sk-SK" dirty="0" smtClean="0"/>
              <a:t>Priamo pripojené siete na up/up rozhraniach</a:t>
            </a:r>
          </a:p>
          <a:p>
            <a:pPr lvl="1"/>
            <a:r>
              <a:rPr lang="sk-SK" dirty="0" smtClean="0"/>
              <a:t>Staticky definované vzdialené siete</a:t>
            </a:r>
          </a:p>
          <a:p>
            <a:pPr lvl="1"/>
            <a:r>
              <a:rPr lang="sk-SK" dirty="0" smtClean="0"/>
              <a:t>Automagicky (</a:t>
            </a:r>
            <a:r>
              <a:rPr lang="sk-SK" dirty="0" smtClean="0">
                <a:sym typeface="Wingdings" pitchFamily="2" charset="2"/>
              </a:rPr>
              <a:t>) </a:t>
            </a:r>
            <a:r>
              <a:rPr lang="sk-SK" dirty="0" smtClean="0"/>
              <a:t>naučené vzdialené siete pomocou tzv. dynamických smerovacích protokolov (RIP, EIGRP, OSPF, IS-IS, BGP)</a:t>
            </a:r>
          </a:p>
          <a:p>
            <a:r>
              <a:rPr lang="sk-SK" dirty="0" smtClean="0"/>
              <a:t>Dynamické smerovacie protokoly</a:t>
            </a:r>
          </a:p>
          <a:p>
            <a:pPr lvl="1"/>
            <a:r>
              <a:rPr lang="sk-SK" dirty="0" smtClean="0"/>
              <a:t>Ich úlohou je objaviť cieľové siete, nájsť najkratšie cesty do nich z každého smerovača a udržiavať tieto informácie stále aktuálne</a:t>
            </a:r>
          </a:p>
          <a:p>
            <a:pPr lvl="1"/>
            <a:r>
              <a:rPr lang="sk-SK" dirty="0" smtClean="0"/>
              <a:t>Otázka „dĺžky“ cesty je vec rôznych parametrov: počet hopov, rýchlosť trasy, aktuálna záťaž, spoľahlivosť, oneskorenie, cena, ...</a:t>
            </a:r>
          </a:p>
          <a:p>
            <a:pPr lvl="1"/>
            <a:r>
              <a:rPr lang="sk-SK" dirty="0" smtClean="0"/>
              <a:t>Dĺžku cesty alebo parameter, z ktorého sa vypočítava, voláme </a:t>
            </a:r>
            <a:r>
              <a:rPr lang="sk-SK" b="1" dirty="0" smtClean="0">
                <a:solidFill>
                  <a:schemeClr val="tx2"/>
                </a:solidFill>
              </a:rPr>
              <a:t>metrika</a:t>
            </a:r>
          </a:p>
        </p:txBody>
      </p:sp>
    </p:spTree>
    <p:extLst>
      <p:ext uri="{BB962C8B-B14F-4D97-AF65-F5344CB8AC3E}">
        <p14:creationId xmlns:p14="http://schemas.microsoft.com/office/powerpoint/2010/main" val="1179871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sk-SK" smtClean="0"/>
              <a:t>Rozhrania smerovača</a:t>
            </a:r>
            <a:endParaRPr lang="en-US" smtClean="0"/>
          </a:p>
        </p:txBody>
      </p:sp>
      <p:sp>
        <p:nvSpPr>
          <p:cNvPr id="6147" name="Rectangle 3"/>
          <p:cNvSpPr>
            <a:spLocks noGrp="1" noChangeArrowheads="1"/>
          </p:cNvSpPr>
          <p:nvPr>
            <p:ph idx="1"/>
          </p:nvPr>
        </p:nvSpPr>
        <p:spPr/>
        <p:txBody>
          <a:bodyPr>
            <a:normAutofit fontScale="92500"/>
          </a:bodyPr>
          <a:lstStyle/>
          <a:p>
            <a:r>
              <a:rPr lang="sk-SK" dirty="0" smtClean="0"/>
              <a:t>Rozhrania smerovača sa zvyknú tradične deliť na rozhranie pre WAN a pre LAN</a:t>
            </a:r>
          </a:p>
          <a:p>
            <a:pPr lvl="1"/>
            <a:r>
              <a:rPr lang="sk-SK" dirty="0" smtClean="0"/>
              <a:t>WAN a LAN rozhrania sú si rovnocenné, akurát využívajú rôzne fyzické a linkové technológie vhodné pre WAN alebo LAN siete</a:t>
            </a:r>
          </a:p>
          <a:p>
            <a:r>
              <a:rPr lang="sk-SK" dirty="0" smtClean="0"/>
              <a:t>WAN rozhrania smerovača</a:t>
            </a:r>
          </a:p>
          <a:p>
            <a:pPr lvl="1"/>
            <a:r>
              <a:rPr lang="sk-SK" dirty="0" smtClean="0"/>
              <a:t>Sériové rozhrania (RS-232, X.21, V.35)</a:t>
            </a:r>
          </a:p>
          <a:p>
            <a:pPr lvl="1"/>
            <a:r>
              <a:rPr lang="sk-SK" dirty="0" smtClean="0"/>
              <a:t>Frame Relay, ISDN, ATM, SDH/SONET, DOCSIS, DSL</a:t>
            </a:r>
          </a:p>
          <a:p>
            <a:pPr lvl="1"/>
            <a:r>
              <a:rPr lang="sk-SK" dirty="0" smtClean="0"/>
              <a:t>V poslednej dobe aj Ethernet</a:t>
            </a:r>
          </a:p>
          <a:p>
            <a:pPr lvl="1"/>
            <a:r>
              <a:rPr lang="sk-SK" dirty="0" smtClean="0"/>
              <a:t>S výnimkou Ethernetu WAN rozhrania nemávajú MAC adresu, podľa linkovej technológie však môžu používať rôzne iné linkové adresy</a:t>
            </a:r>
          </a:p>
          <a:p>
            <a:r>
              <a:rPr lang="sk-SK" dirty="0" smtClean="0"/>
              <a:t>LAN rozhrania smerovača</a:t>
            </a:r>
          </a:p>
          <a:p>
            <a:pPr lvl="1"/>
            <a:r>
              <a:rPr lang="sk-SK" dirty="0" smtClean="0"/>
              <a:t>V súčasnosti takmer výlučne Ethernet rôznych rýchlostí</a:t>
            </a:r>
          </a:p>
          <a:p>
            <a:r>
              <a:rPr lang="sk-SK" dirty="0" smtClean="0"/>
              <a:t>Smerovač je vlastne zariadením, ktoré je schopné prepájať siete rôznych linkových technológií, a tým aj LAN a WAN siete</a:t>
            </a:r>
          </a:p>
        </p:txBody>
      </p:sp>
    </p:spTree>
    <p:extLst>
      <p:ext uri="{BB962C8B-B14F-4D97-AF65-F5344CB8AC3E}">
        <p14:creationId xmlns:p14="http://schemas.microsoft.com/office/powerpoint/2010/main" val="16398995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Rozkladanie záťaže</a:t>
            </a:r>
            <a:endParaRPr lang="sk-SK" dirty="0"/>
          </a:p>
        </p:txBody>
      </p:sp>
      <p:sp>
        <p:nvSpPr>
          <p:cNvPr id="3" name="Content Placeholder 2"/>
          <p:cNvSpPr>
            <a:spLocks noGrp="1"/>
          </p:cNvSpPr>
          <p:nvPr>
            <p:ph idx="1"/>
          </p:nvPr>
        </p:nvSpPr>
        <p:spPr/>
        <p:txBody>
          <a:bodyPr>
            <a:normAutofit fontScale="92500" lnSpcReduction="10000"/>
          </a:bodyPr>
          <a:lstStyle/>
          <a:p>
            <a:r>
              <a:rPr lang="sk-SK" dirty="0" smtClean="0"/>
              <a:t>Ak smerovač pozná do toho istého cieľa viacero ciest, môže ich využiť všetky a rozložiť tak záťaž medzi niekoľko trás</a:t>
            </a:r>
          </a:p>
          <a:p>
            <a:r>
              <a:rPr lang="sk-SK" dirty="0" smtClean="0"/>
              <a:t>Poznáme dva základné druhy rozkladania záťaže</a:t>
            </a:r>
          </a:p>
          <a:p>
            <a:r>
              <a:rPr lang="sk-SK" b="1" dirty="0" smtClean="0">
                <a:solidFill>
                  <a:schemeClr val="tx2"/>
                </a:solidFill>
              </a:rPr>
              <a:t>Equal-Cost Load Balancing</a:t>
            </a:r>
          </a:p>
          <a:p>
            <a:pPr lvl="1"/>
            <a:r>
              <a:rPr lang="sk-SK" dirty="0" smtClean="0"/>
              <a:t>Hovoríme o ňom vtedy, ak všetky cesty do toho istého cieľa majú rovnakú metriku</a:t>
            </a:r>
          </a:p>
          <a:p>
            <a:pPr lvl="1"/>
            <a:r>
              <a:rPr lang="sk-SK" dirty="0" smtClean="0"/>
              <a:t>Záťaž sa zvykne medzi jednotlivé cesty rozdeľovať rovnomerne</a:t>
            </a:r>
          </a:p>
          <a:p>
            <a:pPr lvl="1"/>
            <a:r>
              <a:rPr lang="sk-SK" dirty="0" smtClean="0"/>
              <a:t>Tento systém umožňujú všetky smerovacie protokoly i statické smerovanie</a:t>
            </a:r>
          </a:p>
          <a:p>
            <a:r>
              <a:rPr lang="sk-SK" b="1" dirty="0" smtClean="0">
                <a:solidFill>
                  <a:schemeClr val="tx2"/>
                </a:solidFill>
              </a:rPr>
              <a:t>Unequal-Cost Load Balancing</a:t>
            </a:r>
          </a:p>
          <a:p>
            <a:pPr lvl="1"/>
            <a:r>
              <a:rPr lang="sk-SK" dirty="0" smtClean="0"/>
              <a:t>Hovoríme o ňom vtedy, ak rôzne cesty do toho istého cieľa majú rôzne metriky</a:t>
            </a:r>
          </a:p>
          <a:p>
            <a:pPr lvl="1"/>
            <a:r>
              <a:rPr lang="sk-SK" dirty="0" smtClean="0"/>
              <a:t>Záťaž sa zvykne medzi jednotlivé cesty rozdeľovať v opačnom pomere k ich metrikám (koľkokrát horšia metrika, toľkokrát menej dát)</a:t>
            </a:r>
          </a:p>
          <a:p>
            <a:pPr lvl="1"/>
            <a:r>
              <a:rPr lang="sk-SK" dirty="0" smtClean="0"/>
              <a:t>Tento systém smerovania v súčasnosti podporuje iba protokol EIGRP</a:t>
            </a:r>
            <a:endParaRPr lang="sk-SK" dirty="0"/>
          </a:p>
        </p:txBody>
      </p:sp>
    </p:spTree>
    <p:extLst>
      <p:ext uri="{BB962C8B-B14F-4D97-AF65-F5344CB8AC3E}">
        <p14:creationId xmlns:p14="http://schemas.microsoft.com/office/powerpoint/2010/main" val="385801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sk-SK" smtClean="0"/>
              <a:t>Charakteristiky smerovania v IP sieťach</a:t>
            </a:r>
            <a:endParaRPr lang="en-US" smtClean="0"/>
          </a:p>
        </p:txBody>
      </p:sp>
      <p:sp>
        <p:nvSpPr>
          <p:cNvPr id="1141763" name="Rectangle 3"/>
          <p:cNvSpPr>
            <a:spLocks noGrp="1" noChangeArrowheads="1"/>
          </p:cNvSpPr>
          <p:nvPr>
            <p:ph idx="1"/>
          </p:nvPr>
        </p:nvSpPr>
        <p:spPr/>
        <p:txBody>
          <a:bodyPr/>
          <a:lstStyle/>
          <a:p>
            <a:r>
              <a:rPr lang="sk-SK" dirty="0" smtClean="0"/>
              <a:t>Smerovanie v IP sieťach má niekoľko osobitných vlastností, na ktoré je potrebné stále pamätať</a:t>
            </a:r>
            <a:endParaRPr lang="en-US" dirty="0" smtClean="0"/>
          </a:p>
          <a:p>
            <a:pPr lvl="1"/>
            <a:r>
              <a:rPr lang="sk-SK" b="1" dirty="0" smtClean="0">
                <a:solidFill>
                  <a:schemeClr val="tx2"/>
                </a:solidFill>
              </a:rPr>
              <a:t>Fakt</a:t>
            </a:r>
            <a:r>
              <a:rPr lang="en-US" b="1" dirty="0" smtClean="0">
                <a:solidFill>
                  <a:schemeClr val="tx2"/>
                </a:solidFill>
              </a:rPr>
              <a:t> 1</a:t>
            </a:r>
            <a:r>
              <a:rPr lang="en-US" dirty="0" smtClean="0"/>
              <a:t>: </a:t>
            </a:r>
            <a:r>
              <a:rPr lang="sk-SK" dirty="0" smtClean="0"/>
              <a:t>Každý smerovač sa rozhoduje sám za seba, riadiac sa výlučne informáciami z vlastnej smerovacej tabuľky</a:t>
            </a:r>
            <a:endParaRPr lang="en-US" dirty="0" smtClean="0"/>
          </a:p>
          <a:p>
            <a:pPr lvl="1"/>
            <a:r>
              <a:rPr lang="sk-SK" b="1" dirty="0" smtClean="0">
                <a:solidFill>
                  <a:schemeClr val="tx2"/>
                </a:solidFill>
              </a:rPr>
              <a:t>Fakt</a:t>
            </a:r>
            <a:r>
              <a:rPr lang="en-US" b="1" dirty="0" smtClean="0">
                <a:solidFill>
                  <a:schemeClr val="tx2"/>
                </a:solidFill>
              </a:rPr>
              <a:t> 2</a:t>
            </a:r>
            <a:r>
              <a:rPr lang="en-US" dirty="0" smtClean="0"/>
              <a:t>: </a:t>
            </a:r>
            <a:r>
              <a:rPr lang="sk-SK" dirty="0" smtClean="0"/>
              <a:t>To, že jeden smerovač má vo svojej smerovacej tabuľke isté informácie, neznamená, že aj ostatné smerovače majú tie isté informácie</a:t>
            </a:r>
            <a:endParaRPr lang="en-US" dirty="0" smtClean="0"/>
          </a:p>
          <a:p>
            <a:pPr lvl="1"/>
            <a:r>
              <a:rPr lang="sk-SK" b="1" dirty="0" smtClean="0">
                <a:solidFill>
                  <a:schemeClr val="tx2"/>
                </a:solidFill>
              </a:rPr>
              <a:t>Fakt</a:t>
            </a:r>
            <a:r>
              <a:rPr lang="en-US" b="1" dirty="0" smtClean="0">
                <a:solidFill>
                  <a:schemeClr val="tx2"/>
                </a:solidFill>
              </a:rPr>
              <a:t> 3</a:t>
            </a:r>
            <a:r>
              <a:rPr lang="en-US" dirty="0" smtClean="0"/>
              <a:t>: </a:t>
            </a:r>
            <a:r>
              <a:rPr lang="sk-SK" dirty="0" smtClean="0"/>
              <a:t>Informácia o ceste zo siete X do siete Y, ktorú smerovače poznajú, nehovorí nič o spätnej trase zo siete Y do siete X</a:t>
            </a:r>
          </a:p>
          <a:p>
            <a:r>
              <a:rPr lang="sk-SK" dirty="0" smtClean="0"/>
              <a:t>Dôsledky:</a:t>
            </a:r>
          </a:p>
          <a:p>
            <a:pPr lvl="1"/>
            <a:r>
              <a:rPr lang="sk-SK" dirty="0" smtClean="0"/>
              <a:t>Každý smerovač musí poznať všetky siete, inak nebude zaručená plná konektivita (odkiaľkoľvek kamkoľvek)</a:t>
            </a:r>
          </a:p>
          <a:p>
            <a:pPr lvl="1"/>
            <a:r>
              <a:rPr lang="sk-SK" dirty="0" smtClean="0"/>
              <a:t>Neúspech v komunikácii môže byť spôsobený zlou/chýbajúcou trasou do cieľovej siete, ale aj chýbajúcou/zlou trasou späť k odosielateľovi (t.j. stratiť sa môže nielen žiadosť, ale aj odpoveď)</a:t>
            </a:r>
            <a:endParaRPr lang="en-US" dirty="0"/>
          </a:p>
        </p:txBody>
      </p:sp>
    </p:spTree>
    <p:extLst>
      <p:ext uri="{BB962C8B-B14F-4D97-AF65-F5344CB8AC3E}">
        <p14:creationId xmlns:p14="http://schemas.microsoft.com/office/powerpoint/2010/main" val="25129190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457200" y="1981200"/>
            <a:ext cx="8229600" cy="4449763"/>
          </a:xfrm>
        </p:spPr>
        <p:txBody>
          <a:bodyPr>
            <a:normAutofit lnSpcReduction="10000"/>
          </a:bodyPr>
          <a:lstStyle/>
          <a:p>
            <a:pPr eaLnBrk="1" hangingPunct="1">
              <a:lnSpc>
                <a:spcPct val="90000"/>
              </a:lnSpc>
              <a:buFont typeface="Wingdings" pitchFamily="2" charset="2"/>
              <a:buNone/>
              <a:defRPr/>
            </a:pPr>
            <a:endParaRPr lang="sk-SK" sz="2800" smtClean="0"/>
          </a:p>
          <a:p>
            <a:pPr algn="ctr" eaLnBrk="1" hangingPunct="1">
              <a:lnSpc>
                <a:spcPct val="90000"/>
              </a:lnSpc>
              <a:buFont typeface="Wingdings" pitchFamily="2" charset="2"/>
              <a:buNone/>
              <a:defRPr/>
            </a:pPr>
            <a:r>
              <a:rPr lang="sk-SK" sz="2800" b="1" smtClean="0"/>
              <a:t>Vďaka za pozornosť!</a:t>
            </a:r>
            <a:endParaRPr lang="en-US" sz="2800" b="1" smtClean="0"/>
          </a:p>
          <a:p>
            <a:pPr algn="ctr" eaLnBrk="1" hangingPunct="1">
              <a:lnSpc>
                <a:spcPct val="90000"/>
              </a:lnSpc>
              <a:buFont typeface="Wingdings" pitchFamily="2" charset="2"/>
              <a:buNone/>
              <a:defRPr/>
            </a:pPr>
            <a:endParaRPr lang="en-US" sz="2800" smtClean="0"/>
          </a:p>
          <a:p>
            <a:pPr algn="ctr" eaLnBrk="1" hangingPunct="1">
              <a:lnSpc>
                <a:spcPct val="90000"/>
              </a:lnSpc>
              <a:buFont typeface="Wingdings" pitchFamily="2" charset="2"/>
              <a:buNone/>
              <a:defRPr/>
            </a:pPr>
            <a:endParaRPr lang="en-US" sz="2800" smtClean="0"/>
          </a:p>
          <a:p>
            <a:pPr algn="ctr" eaLnBrk="1" hangingPunct="1">
              <a:lnSpc>
                <a:spcPct val="90000"/>
              </a:lnSpc>
              <a:buFont typeface="Wingdings" pitchFamily="2" charset="2"/>
              <a:buNone/>
              <a:defRPr/>
            </a:pPr>
            <a:endParaRPr lang="en-US" sz="2800" smtClean="0"/>
          </a:p>
          <a:p>
            <a:pPr algn="ctr" eaLnBrk="1" hangingPunct="1">
              <a:lnSpc>
                <a:spcPct val="90000"/>
              </a:lnSpc>
              <a:buFont typeface="Wingdings" pitchFamily="2" charset="2"/>
              <a:buNone/>
              <a:defRPr/>
            </a:pPr>
            <a:endParaRPr lang="en-US" sz="2800" smtClean="0"/>
          </a:p>
          <a:p>
            <a:pPr algn="r" eaLnBrk="1" hangingPunct="1">
              <a:lnSpc>
                <a:spcPct val="90000"/>
              </a:lnSpc>
              <a:buFont typeface="Wingdings" pitchFamily="2" charset="2"/>
              <a:buNone/>
              <a:defRPr/>
            </a:pPr>
            <a:r>
              <a:rPr lang="en-US" sz="1800" smtClean="0"/>
              <a:t>Ing. Peter Pal</a:t>
            </a:r>
            <a:r>
              <a:rPr lang="sk-SK" sz="1800" smtClean="0"/>
              <a:t>úch</a:t>
            </a:r>
            <a:r>
              <a:rPr lang="en-US" sz="1800" smtClean="0"/>
              <a:t>, PhD.</a:t>
            </a:r>
            <a:endParaRPr lang="sk-SK" sz="1800" smtClean="0"/>
          </a:p>
          <a:p>
            <a:pPr algn="r" eaLnBrk="1" hangingPunct="1">
              <a:lnSpc>
                <a:spcPct val="90000"/>
              </a:lnSpc>
              <a:buFont typeface="Wingdings" pitchFamily="2" charset="2"/>
              <a:buNone/>
              <a:defRPr/>
            </a:pPr>
            <a:r>
              <a:rPr lang="sk-SK" sz="1800" smtClean="0">
                <a:hlinkClick r:id="rId2"/>
              </a:rPr>
              <a:t>Peter.Paluch</a:t>
            </a:r>
            <a:r>
              <a:rPr lang="en-US" sz="1800" smtClean="0">
                <a:hlinkClick r:id="rId2"/>
              </a:rPr>
              <a:t>@fri.uniza.sk</a:t>
            </a:r>
            <a:endParaRPr lang="en-US" sz="1800" smtClean="0"/>
          </a:p>
          <a:p>
            <a:pPr algn="r" eaLnBrk="1" hangingPunct="1">
              <a:lnSpc>
                <a:spcPct val="90000"/>
              </a:lnSpc>
              <a:buFont typeface="Wingdings" pitchFamily="2" charset="2"/>
              <a:buNone/>
              <a:defRPr/>
            </a:pPr>
            <a:r>
              <a:rPr lang="en-US" sz="1800" smtClean="0"/>
              <a:t>KIS FRI </a:t>
            </a:r>
            <a:r>
              <a:rPr lang="sk-SK" sz="1800" smtClean="0"/>
              <a:t>ŽU</a:t>
            </a:r>
            <a:endParaRPr lang="sk-SK" sz="1800" dirty="0" smtClean="0"/>
          </a:p>
        </p:txBody>
      </p:sp>
      <p:pic>
        <p:nvPicPr>
          <p:cNvPr id="58371" name="Picture 4"/>
          <p:cNvPicPr>
            <a:picLocks noChangeAspect="1" noChangeArrowheads="1"/>
          </p:cNvPicPr>
          <p:nvPr/>
        </p:nvPicPr>
        <p:blipFill>
          <a:blip r:embed="rId3" cstate="print"/>
          <a:srcRect/>
          <a:stretch>
            <a:fillRect/>
          </a:stretch>
        </p:blipFill>
        <p:spPr bwMode="auto">
          <a:xfrm>
            <a:off x="7559675" y="188640"/>
            <a:ext cx="1584325" cy="1584325"/>
          </a:xfrm>
          <a:prstGeom prst="rect">
            <a:avLst/>
          </a:prstGeom>
          <a:noFill/>
          <a:ln w="9525">
            <a:noFill/>
            <a:miter lim="800000"/>
            <a:headEnd/>
            <a:tailEnd/>
          </a:ln>
        </p:spPr>
      </p:pic>
    </p:spTree>
    <p:extLst>
      <p:ext uri="{BB962C8B-B14F-4D97-AF65-F5344CB8AC3E}">
        <p14:creationId xmlns:p14="http://schemas.microsoft.com/office/powerpoint/2010/main" val="4255504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Rectangle 2"/>
          <p:cNvSpPr>
            <a:spLocks noGrp="1" noChangeArrowheads="1"/>
          </p:cNvSpPr>
          <p:nvPr>
            <p:ph type="title"/>
          </p:nvPr>
        </p:nvSpPr>
        <p:spPr/>
        <p:txBody>
          <a:bodyPr/>
          <a:lstStyle/>
          <a:p>
            <a:r>
              <a:rPr lang="sk-SK" dirty="0" smtClean="0"/>
              <a:t>Proces štartu smerovača</a:t>
            </a:r>
            <a:endParaRPr lang="en-US" dirty="0"/>
          </a:p>
        </p:txBody>
      </p:sp>
      <p:sp>
        <p:nvSpPr>
          <p:cNvPr id="1190915" name="Rectangle 3"/>
          <p:cNvSpPr>
            <a:spLocks noGrp="1" noChangeArrowheads="1"/>
          </p:cNvSpPr>
          <p:nvPr>
            <p:ph idx="1"/>
          </p:nvPr>
        </p:nvSpPr>
        <p:spPr>
          <a:xfrm>
            <a:off x="323528" y="1143000"/>
            <a:ext cx="8496944" cy="5454352"/>
          </a:xfrm>
        </p:spPr>
        <p:txBody>
          <a:bodyPr/>
          <a:lstStyle/>
          <a:p>
            <a:r>
              <a:rPr lang="sk-SK" dirty="0" smtClean="0"/>
              <a:t>Smerovač po zapnutí štartuje v niekoľkých krokoch</a:t>
            </a:r>
          </a:p>
          <a:p>
            <a:pPr lvl="1"/>
            <a:r>
              <a:rPr lang="sk-SK" dirty="0" smtClean="0"/>
              <a:t>Z ROM sa nahrá a spustí Power-On Self Test program, ktorý urobí základnú diagnostiku hardvéru</a:t>
            </a:r>
            <a:br>
              <a:rPr lang="sk-SK" dirty="0" smtClean="0"/>
            </a:br>
            <a:r>
              <a:rPr lang="sk-SK" dirty="0" smtClean="0"/>
              <a:t>smerovača (najmä CPU a RAM)</a:t>
            </a:r>
          </a:p>
          <a:p>
            <a:pPr lvl="1"/>
            <a:r>
              <a:rPr lang="sk-SK" dirty="0" smtClean="0"/>
              <a:t>Z ROM sa nahrá a spustí</a:t>
            </a:r>
            <a:br>
              <a:rPr lang="sk-SK" dirty="0" smtClean="0"/>
            </a:br>
            <a:r>
              <a:rPr lang="sk-SK" dirty="0" smtClean="0"/>
              <a:t>zavádzač operačného systému,</a:t>
            </a:r>
            <a:br>
              <a:rPr lang="sk-SK" dirty="0" smtClean="0"/>
            </a:br>
            <a:r>
              <a:rPr lang="sk-SK" dirty="0" smtClean="0"/>
              <a:t>ktorého úlohou je nájsť a zaviesť</a:t>
            </a:r>
            <a:br>
              <a:rPr lang="sk-SK" dirty="0" smtClean="0"/>
            </a:br>
            <a:r>
              <a:rPr lang="sk-SK" dirty="0" smtClean="0"/>
              <a:t>správny operačný systém</a:t>
            </a:r>
          </a:p>
          <a:p>
            <a:pPr lvl="1"/>
            <a:r>
              <a:rPr lang="sk-SK" dirty="0" smtClean="0"/>
              <a:t>Operačný systém sa hľadá najprv</a:t>
            </a:r>
            <a:br>
              <a:rPr lang="sk-SK" dirty="0" smtClean="0"/>
            </a:br>
            <a:r>
              <a:rPr lang="sk-SK" dirty="0" smtClean="0"/>
              <a:t>vo FLASH pamäti. Ak v nej nie je,</a:t>
            </a:r>
            <a:br>
              <a:rPr lang="sk-SK" dirty="0" smtClean="0"/>
            </a:br>
            <a:r>
              <a:rPr lang="sk-SK" dirty="0" smtClean="0"/>
              <a:t>smerovač sa ho bude snažiť</a:t>
            </a:r>
            <a:br>
              <a:rPr lang="sk-SK" dirty="0" smtClean="0"/>
            </a:br>
            <a:r>
              <a:rPr lang="sk-SK" dirty="0" smtClean="0"/>
              <a:t>nahrať cez TFTP</a:t>
            </a:r>
          </a:p>
          <a:p>
            <a:pPr lvl="1"/>
            <a:r>
              <a:rPr lang="sk-SK" dirty="0" smtClean="0"/>
              <a:t>Po zavedení operačného systému</a:t>
            </a:r>
            <a:br>
              <a:rPr lang="sk-SK" dirty="0" smtClean="0"/>
            </a:br>
            <a:r>
              <a:rPr lang="sk-SK" dirty="0" smtClean="0"/>
              <a:t>a jeho spustí smerovač hľadá súbor s konfiguráciou. Ten sa najprv</a:t>
            </a:r>
            <a:br>
              <a:rPr lang="sk-SK" dirty="0" smtClean="0"/>
            </a:br>
            <a:r>
              <a:rPr lang="sk-SK" dirty="0" smtClean="0"/>
              <a:t>hľadá v pamäti NVRAM. Ak v nej nie je, smerovač ho bude hľadať</a:t>
            </a:r>
            <a:br>
              <a:rPr lang="sk-SK" dirty="0" smtClean="0"/>
            </a:br>
            <a:r>
              <a:rPr lang="sk-SK" dirty="0" smtClean="0"/>
              <a:t>cez TFTP. Ak nie je dostupný ani cez TFTP, očakáva ho na konzole</a:t>
            </a:r>
            <a:endParaRPr lang="en-US" dirty="0"/>
          </a:p>
        </p:txBody>
      </p:sp>
      <p:pic>
        <p:nvPicPr>
          <p:cNvPr id="1190917"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650" y="2054225"/>
            <a:ext cx="4324350" cy="338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916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lstStyle/>
          <a:p>
            <a:r>
              <a:rPr lang="sk-SK" smtClean="0"/>
              <a:t>Operačný systém na zariadeniach Cisco</a:t>
            </a:r>
            <a:endParaRPr lang="en-US" dirty="0"/>
          </a:p>
        </p:txBody>
      </p:sp>
      <p:sp>
        <p:nvSpPr>
          <p:cNvPr id="1013763" name="Rectangle 3"/>
          <p:cNvSpPr>
            <a:spLocks noGrp="1" noChangeArrowheads="1"/>
          </p:cNvSpPr>
          <p:nvPr>
            <p:ph type="body" idx="1"/>
          </p:nvPr>
        </p:nvSpPr>
        <p:spPr/>
        <p:txBody>
          <a:bodyPr/>
          <a:lstStyle/>
          <a:p>
            <a:r>
              <a:rPr lang="sk-SK" dirty="0" smtClean="0"/>
              <a:t>Na Cisco zariadeniach sa v súčasnosti najčastejšie používajú tieto operačné systémy</a:t>
            </a:r>
          </a:p>
          <a:p>
            <a:pPr lvl="1"/>
            <a:r>
              <a:rPr lang="sk-SK" b="1" dirty="0" smtClean="0">
                <a:solidFill>
                  <a:schemeClr val="tx2"/>
                </a:solidFill>
              </a:rPr>
              <a:t>IOS</a:t>
            </a:r>
            <a:r>
              <a:rPr lang="sk-SK" dirty="0" smtClean="0"/>
              <a:t> (Internetwork Operating System): Najstarší OS, postavený na vlastnom monolitickom jadre, používa sa na väčšine smerovačov a prepínačov, stále vyvíjaný, ale v princípe už zastaralý</a:t>
            </a:r>
          </a:p>
          <a:p>
            <a:pPr lvl="1"/>
            <a:r>
              <a:rPr lang="sk-SK" b="1" dirty="0" smtClean="0">
                <a:solidFill>
                  <a:schemeClr val="tx2"/>
                </a:solidFill>
              </a:rPr>
              <a:t>IOS-XR</a:t>
            </a:r>
            <a:r>
              <a:rPr lang="sk-SK" dirty="0" smtClean="0"/>
              <a:t>: Postavený na komerčnom mikrojadre QNX, používa sa len na smerovačoch najvyššej triedy (ASR9000, CRS-1, CRS-3)</a:t>
            </a:r>
          </a:p>
          <a:p>
            <a:pPr lvl="1"/>
            <a:r>
              <a:rPr lang="sk-SK" b="1" dirty="0" smtClean="0">
                <a:solidFill>
                  <a:schemeClr val="tx2"/>
                </a:solidFill>
              </a:rPr>
              <a:t>IOS-XE</a:t>
            </a:r>
            <a:r>
              <a:rPr lang="sk-SK" dirty="0" smtClean="0"/>
              <a:t>: Postavený na jadre Linux, používa sa len na zariadeniach vyššej triedy (ASR1000, Catalyst 4500E)</a:t>
            </a:r>
          </a:p>
          <a:p>
            <a:pPr lvl="1"/>
            <a:r>
              <a:rPr lang="sk-SK" b="1" dirty="0" smtClean="0">
                <a:solidFill>
                  <a:schemeClr val="tx2"/>
                </a:solidFill>
              </a:rPr>
              <a:t>NX-OS</a:t>
            </a:r>
            <a:r>
              <a:rPr lang="sk-SK" dirty="0" smtClean="0"/>
              <a:t>: Postavený na jadre Linux, používa sa len na prepínačoch Nexus určených pre dátové centrá</a:t>
            </a:r>
          </a:p>
          <a:p>
            <a:pPr lvl="1"/>
            <a:r>
              <a:rPr lang="sk-SK" b="1" dirty="0" smtClean="0">
                <a:solidFill>
                  <a:schemeClr val="tx2"/>
                </a:solidFill>
              </a:rPr>
              <a:t>ASA OS</a:t>
            </a:r>
            <a:r>
              <a:rPr lang="sk-SK" dirty="0" smtClean="0"/>
              <a:t>: Postavený na jadre Linux, používa sa len na firewalloch ASA</a:t>
            </a:r>
          </a:p>
          <a:p>
            <a:r>
              <a:rPr lang="sk-SK" dirty="0" smtClean="0"/>
              <a:t>My budeme na zariadeniach pracovať s operačným systémom Cisco IOS (nemýliť si s Apple iOS </a:t>
            </a:r>
            <a:r>
              <a:rPr lang="sk-SK" dirty="0" smtClean="0">
                <a:sym typeface="Wingdings" pitchFamily="2" charset="2"/>
              </a:rPr>
              <a:t>)</a:t>
            </a:r>
            <a:endParaRPr lang="sk-SK" dirty="0"/>
          </a:p>
        </p:txBody>
      </p:sp>
    </p:spTree>
    <p:extLst>
      <p:ext uri="{BB962C8B-B14F-4D97-AF65-F5344CB8AC3E}">
        <p14:creationId xmlns:p14="http://schemas.microsoft.com/office/powerpoint/2010/main" val="1092600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ChangeAspect="1" noChangeArrowheads="1"/>
          </p:cNvPicPr>
          <p:nvPr/>
        </p:nvPicPr>
        <p:blipFill rotWithShape="1">
          <a:blip r:embed="rId2">
            <a:extLst>
              <a:ext uri="{28A0092B-C50C-407E-A947-70E740481C1C}">
                <a14:useLocalDpi xmlns:a14="http://schemas.microsoft.com/office/drawing/2010/main" val="0"/>
              </a:ext>
            </a:extLst>
          </a:blip>
          <a:srcRect t="65015"/>
          <a:stretch/>
        </p:blipFill>
        <p:spPr bwMode="auto">
          <a:xfrm>
            <a:off x="1277888" y="4869160"/>
            <a:ext cx="6588224" cy="1473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2" name="Title 1"/>
          <p:cNvSpPr>
            <a:spLocks noGrp="1"/>
          </p:cNvSpPr>
          <p:nvPr>
            <p:ph type="title"/>
          </p:nvPr>
        </p:nvSpPr>
        <p:spPr/>
        <p:txBody>
          <a:bodyPr/>
          <a:lstStyle/>
          <a:p>
            <a:r>
              <a:rPr lang="sk-SK" dirty="0" smtClean="0"/>
              <a:t>Internetwork Operating System</a:t>
            </a:r>
            <a:endParaRPr lang="sk-SK" dirty="0"/>
          </a:p>
        </p:txBody>
      </p:sp>
      <p:sp>
        <p:nvSpPr>
          <p:cNvPr id="3" name="Content Placeholder 2"/>
          <p:cNvSpPr>
            <a:spLocks noGrp="1"/>
          </p:cNvSpPr>
          <p:nvPr>
            <p:ph idx="1"/>
          </p:nvPr>
        </p:nvSpPr>
        <p:spPr/>
        <p:txBody>
          <a:bodyPr>
            <a:normAutofit/>
          </a:bodyPr>
          <a:lstStyle/>
          <a:p>
            <a:r>
              <a:rPr lang="sk-SK" sz="2000" dirty="0" smtClean="0"/>
              <a:t>IOS je špecializovaný sieťový operačný systém</a:t>
            </a:r>
          </a:p>
          <a:p>
            <a:pPr lvl="1"/>
            <a:r>
              <a:rPr lang="sk-SK" sz="1800" dirty="0" smtClean="0"/>
              <a:t>Stará sa o riadenie hardvéru sieťového zariadenia (obsahuje ovládače), prideľuje systémové prostriedky bežiacim procesom (procesor, pamäť, I/O periférie, ...)</a:t>
            </a:r>
          </a:p>
          <a:p>
            <a:pPr lvl="1"/>
            <a:r>
              <a:rPr lang="sk-SK" sz="1800" dirty="0" smtClean="0"/>
              <a:t>Vykonáva sieťové operácie (prepínanie, smerovanie, filtrovanie, beh rôznych riadiacich protokolov, ...)</a:t>
            </a:r>
          </a:p>
          <a:p>
            <a:pPr lvl="1"/>
            <a:r>
              <a:rPr lang="sk-SK" sz="1800" dirty="0" smtClean="0"/>
              <a:t>Je optimalizovaný pre vykonávanie sieťových operácií</a:t>
            </a:r>
          </a:p>
          <a:p>
            <a:r>
              <a:rPr lang="sk-SK" sz="2000" dirty="0" smtClean="0"/>
              <a:t>IOS je komerčný softvér</a:t>
            </a:r>
          </a:p>
          <a:p>
            <a:pPr lvl="1"/>
            <a:r>
              <a:rPr lang="sk-SK" sz="1800" dirty="0" smtClean="0"/>
              <a:t>Nie je voľne dostupný ani šíriteľný, jedná sa o platený softvér</a:t>
            </a:r>
          </a:p>
          <a:p>
            <a:pPr lvl="1"/>
            <a:r>
              <a:rPr lang="sk-SK" sz="1800" dirty="0" smtClean="0"/>
              <a:t>Legálne použitie IOSu je podmienené zakúpením licencie</a:t>
            </a:r>
          </a:p>
        </p:txBody>
      </p:sp>
    </p:spTree>
    <p:extLst>
      <p:ext uri="{BB962C8B-B14F-4D97-AF65-F5344CB8AC3E}">
        <p14:creationId xmlns:p14="http://schemas.microsoft.com/office/powerpoint/2010/main" val="1777307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dirty="0" smtClean="0"/>
              <a:t>Spôsob konfigurácie zariadení s IOS</a:t>
            </a:r>
            <a:endParaRPr lang="sk-SK" dirty="0"/>
          </a:p>
        </p:txBody>
      </p:sp>
      <p:sp>
        <p:nvSpPr>
          <p:cNvPr id="3" name="Content Placeholder 2"/>
          <p:cNvSpPr>
            <a:spLocks noGrp="1"/>
          </p:cNvSpPr>
          <p:nvPr>
            <p:ph idx="1"/>
          </p:nvPr>
        </p:nvSpPr>
        <p:spPr/>
        <p:txBody>
          <a:bodyPr>
            <a:normAutofit/>
          </a:bodyPr>
          <a:lstStyle/>
          <a:p>
            <a:r>
              <a:rPr lang="sk-SK" sz="2000" dirty="0" smtClean="0"/>
              <a:t>Zariadenie, na ktorom beží IOS, sa ovláda a nastavuje pomocou textového príkazového riadku</a:t>
            </a:r>
          </a:p>
          <a:p>
            <a:pPr lvl="1"/>
            <a:r>
              <a:rPr lang="sk-SK" sz="1800" dirty="0" smtClean="0"/>
              <a:t>Tzv. CLI – Command Line Interface</a:t>
            </a:r>
          </a:p>
          <a:p>
            <a:pPr lvl="1"/>
            <a:r>
              <a:rPr lang="sk-SK" sz="1800" dirty="0" smtClean="0"/>
              <a:t>Existujú i grafické utility na „komfortnú“ konfiguráciu, avšak tými sa nebudeme vôbec zaoberať (sú pre amatérov, nie pre profíkov </a:t>
            </a:r>
            <a:r>
              <a:rPr lang="sk-SK" sz="1800" dirty="0" smtClean="0">
                <a:sym typeface="Wingdings" pitchFamily="2" charset="2"/>
              </a:rPr>
              <a:t>)</a:t>
            </a:r>
            <a:endParaRPr lang="sk-SK" sz="1800" dirty="0" smtClean="0"/>
          </a:p>
          <a:p>
            <a:r>
              <a:rPr lang="sk-SK" sz="2000" dirty="0" smtClean="0"/>
              <a:t>Prístup k príkazovému riadku je možné získať viacerými spôsobmi</a:t>
            </a:r>
          </a:p>
          <a:p>
            <a:pPr lvl="1"/>
            <a:r>
              <a:rPr lang="sk-SK" sz="1800" dirty="0" smtClean="0"/>
              <a:t>Pripojením konzolového (rollover) kábla k portu CON alebo AUX a konfigurácia cez COM port počítača pomocou terminálového emulátora</a:t>
            </a:r>
          </a:p>
          <a:p>
            <a:pPr lvl="1"/>
            <a:endParaRPr lang="sk-SK" sz="1800" dirty="0"/>
          </a:p>
          <a:p>
            <a:pPr lvl="1"/>
            <a:endParaRPr lang="sk-SK" sz="1800" dirty="0" smtClean="0"/>
          </a:p>
          <a:p>
            <a:pPr lvl="1"/>
            <a:endParaRPr lang="sk-SK" sz="1800" dirty="0"/>
          </a:p>
          <a:p>
            <a:pPr lvl="1"/>
            <a:endParaRPr lang="sk-SK" sz="1800" dirty="0" smtClean="0"/>
          </a:p>
          <a:p>
            <a:pPr lvl="1"/>
            <a:endParaRPr lang="sk-SK" sz="1800" dirty="0" smtClean="0"/>
          </a:p>
          <a:p>
            <a:pPr lvl="1"/>
            <a:r>
              <a:rPr lang="sk-SK" sz="1800" dirty="0" smtClean="0"/>
              <a:t>Prostredníctvom protokolu Telnet alebo SSH (avšak zariadenie už musí byť nakonfigurované, mať funkčnú sieťovú konektivitu a umožňovať takýto vzdialený prístup)</a:t>
            </a:r>
            <a:endParaRPr lang="sk-SK" sz="1800" dirty="0"/>
          </a:p>
        </p:txBody>
      </p:sp>
      <p:pic>
        <p:nvPicPr>
          <p:cNvPr id="4"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t="26904" b="41480"/>
          <a:stretch/>
        </p:blipFill>
        <p:spPr bwMode="auto">
          <a:xfrm>
            <a:off x="1324769" y="4022087"/>
            <a:ext cx="6494463" cy="135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44080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Sablona Cisco">
  <a:themeElements>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CCNP v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17961" dir="2700000" algn="ctr" rotWithShape="0">
                  <a:schemeClr val="bg2"/>
                </a:outerShdw>
              </a:effectLst>
            </a14:hiddenEffects>
          </a:ext>
        </a:ex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CCNP v5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Sablona Cisco</Template>
  <TotalTime>1072</TotalTime>
  <Pages>28</Pages>
  <Words>3335</Words>
  <Application>Microsoft Office PowerPoint</Application>
  <PresentationFormat>On-screen Show (4:3)</PresentationFormat>
  <Paragraphs>615</Paragraphs>
  <Slides>52</Slides>
  <Notes>36</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Sablona Cisco</vt:lpstr>
      <vt:lpstr>Elementárna konfigurácia smerovačov Cisco</vt:lpstr>
      <vt:lpstr>Činnosť smerovača</vt:lpstr>
      <vt:lpstr>Cisco smerovače</vt:lpstr>
      <vt:lpstr>Smerovač je špecializovaný počítač</vt:lpstr>
      <vt:lpstr>Rozhrania smerovača</vt:lpstr>
      <vt:lpstr>Proces štartu smerovača</vt:lpstr>
      <vt:lpstr>Operačný systém na zariadeniach Cisco</vt:lpstr>
      <vt:lpstr>Internetwork Operating System</vt:lpstr>
      <vt:lpstr>Spôsob konfigurácie zariadení s IOS</vt:lpstr>
      <vt:lpstr>Prístup k IOS CLI cez konzolu a program HyperTerminal</vt:lpstr>
      <vt:lpstr>Prístup k IOS CLI cez konzolu a program PuTTY</vt:lpstr>
      <vt:lpstr>Konfigurácia na IOS zariadeniach</vt:lpstr>
      <vt:lpstr>Formát príkazového riadku v IOS</vt:lpstr>
      <vt:lpstr>Najdôležitejšie módy príkazového riadku IOS</vt:lpstr>
      <vt:lpstr>Najdôležitejšie módy príkazového riadku IOS</vt:lpstr>
      <vt:lpstr>Najdôležitejšie módy príkazového riadku IOS</vt:lpstr>
      <vt:lpstr>Štruktúra príkazového riadku a príkazov</vt:lpstr>
      <vt:lpstr>Nápoveda CLI</vt:lpstr>
      <vt:lpstr>Automatické dopĺňanie príkazov</vt:lpstr>
      <vt:lpstr>Automatické dopĺňanie príkazov</vt:lpstr>
      <vt:lpstr>Zadávanie a úprava príkazov v CLI</vt:lpstr>
      <vt:lpstr>Postup pri základnej konfigurácii</vt:lpstr>
      <vt:lpstr>Postup pri základnej konfigurácii</vt:lpstr>
      <vt:lpstr>Nastavenie mena zariadenia</vt:lpstr>
      <vt:lpstr>Nastavenie hesiel pre prístup k zariadeniu</vt:lpstr>
      <vt:lpstr>Nastavenie hesiel pre prístup k zariadeniu</vt:lpstr>
      <vt:lpstr>Nastavenie hesiel pre prechod do privilegovaného režimu</vt:lpstr>
      <vt:lpstr>Ochrana hesiel v konfigurácii</vt:lpstr>
      <vt:lpstr>Nastavenie výstražných hlásení</vt:lpstr>
      <vt:lpstr>Nastavenie výstražných hlásení</vt:lpstr>
      <vt:lpstr>Konfigurácia sieťových rozhraní</vt:lpstr>
      <vt:lpstr>Konfigurácia sieťových rozhraní</vt:lpstr>
      <vt:lpstr>Konfigurácia ethernetových rozhraní</vt:lpstr>
      <vt:lpstr>Vsuvka k synchrónnym sériovým rozhraniam</vt:lpstr>
      <vt:lpstr>Vsuvka k synchrónnym sériovým rozhraniam</vt:lpstr>
      <vt:lpstr>Konfigurácia sériových sieťových rozhraní</vt:lpstr>
      <vt:lpstr>Poznámka k popisom rozhraní</vt:lpstr>
      <vt:lpstr>Zhrnutie konfigurácie</vt:lpstr>
      <vt:lpstr>Diagnostika rozhraní</vt:lpstr>
      <vt:lpstr>Diagnostika rozhraní</vt:lpstr>
      <vt:lpstr>Diagnostika rozhraní</vt:lpstr>
      <vt:lpstr>Stavy rozhraní</vt:lpstr>
      <vt:lpstr>Stavy rozhraní</vt:lpstr>
      <vt:lpstr>Test konektivity</vt:lpstr>
      <vt:lpstr>Uloženie hotovej konfigurácie do NVRAM</vt:lpstr>
      <vt:lpstr>Zálohovanie hotovej konfigurácie na TFTP server</vt:lpstr>
      <vt:lpstr>Zálohovanie konfigurácie na lokálny disk pomocou funkcie HyperTerminal Capture Text</vt:lpstr>
      <vt:lpstr>Východzí obsah smerovacej tabuľky</vt:lpstr>
      <vt:lpstr>Ako sa smerovač učí o vzdialených sieťach?</vt:lpstr>
      <vt:lpstr>Rozkladanie záťaže</vt:lpstr>
      <vt:lpstr>Charakteristiky smerovania v IP sieťach</vt:lpstr>
      <vt:lpstr>PowerPoint Presentation</vt:lpstr>
    </vt:vector>
  </TitlesOfParts>
  <Company>University of Zilina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Fyzická vrstva</dc:title>
  <dc:subject>Guide for Creating Powerpoint Presentations</dc:subject>
  <dc:creator>Peter Palúch</dc:creator>
  <cp:keywords/>
  <dc:description/>
  <cp:lastModifiedBy>Peter Palúch</cp:lastModifiedBy>
  <cp:revision>85</cp:revision>
  <cp:lastPrinted>1999-01-27T00:54:54Z</cp:lastPrinted>
  <dcterms:created xsi:type="dcterms:W3CDTF">2012-11-07T17:35:53Z</dcterms:created>
  <dcterms:modified xsi:type="dcterms:W3CDTF">2012-11-10T05:22:50Z</dcterms:modified>
</cp:coreProperties>
</file>