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8" r:id="rId1"/>
  </p:sldMasterIdLst>
  <p:notesMasterIdLst>
    <p:notesMasterId r:id="rId59"/>
  </p:notesMasterIdLst>
  <p:handoutMasterIdLst>
    <p:handoutMasterId r:id="rId60"/>
  </p:handoutMasterIdLst>
  <p:sldIdLst>
    <p:sldId id="257" r:id="rId2"/>
    <p:sldId id="327" r:id="rId3"/>
    <p:sldId id="284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85" r:id="rId16"/>
    <p:sldId id="287" r:id="rId17"/>
    <p:sldId id="282" r:id="rId18"/>
    <p:sldId id="283" r:id="rId19"/>
    <p:sldId id="273" r:id="rId20"/>
    <p:sldId id="275" r:id="rId21"/>
    <p:sldId id="276" r:id="rId22"/>
    <p:sldId id="323" r:id="rId23"/>
    <p:sldId id="277" r:id="rId24"/>
    <p:sldId id="326" r:id="rId25"/>
    <p:sldId id="278" r:id="rId26"/>
    <p:sldId id="288" r:id="rId27"/>
    <p:sldId id="328" r:id="rId28"/>
    <p:sldId id="279" r:id="rId29"/>
    <p:sldId id="280" r:id="rId30"/>
    <p:sldId id="281" r:id="rId31"/>
    <p:sldId id="329" r:id="rId32"/>
    <p:sldId id="301" r:id="rId33"/>
    <p:sldId id="302" r:id="rId34"/>
    <p:sldId id="289" r:id="rId35"/>
    <p:sldId id="290" r:id="rId36"/>
    <p:sldId id="318" r:id="rId37"/>
    <p:sldId id="319" r:id="rId38"/>
    <p:sldId id="320" r:id="rId39"/>
    <p:sldId id="321" r:id="rId40"/>
    <p:sldId id="291" r:id="rId41"/>
    <p:sldId id="292" r:id="rId42"/>
    <p:sldId id="293" r:id="rId43"/>
    <p:sldId id="294" r:id="rId44"/>
    <p:sldId id="325" r:id="rId45"/>
    <p:sldId id="295" r:id="rId46"/>
    <p:sldId id="296" r:id="rId47"/>
    <p:sldId id="297" r:id="rId48"/>
    <p:sldId id="305" r:id="rId49"/>
    <p:sldId id="298" r:id="rId50"/>
    <p:sldId id="307" r:id="rId51"/>
    <p:sldId id="322" r:id="rId52"/>
    <p:sldId id="313" r:id="rId53"/>
    <p:sldId id="314" r:id="rId54"/>
    <p:sldId id="315" r:id="rId55"/>
    <p:sldId id="308" r:id="rId56"/>
    <p:sldId id="324" r:id="rId57"/>
    <p:sldId id="258" r:id="rId58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4" autoAdjust="0"/>
    <p:restoredTop sz="94764" autoAdjust="0"/>
  </p:normalViewPr>
  <p:slideViewPr>
    <p:cSldViewPr>
      <p:cViewPr varScale="1">
        <p:scale>
          <a:sx n="85" d="100"/>
          <a:sy n="85" d="100"/>
        </p:scale>
        <p:origin x="-13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58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B9914879-7CD7-49D8-AED9-6384B1617D55}" type="slidenum">
              <a:rPr lang="en-US" sz="800"/>
              <a:pPr algn="r" defTabSz="903288">
                <a:lnSpc>
                  <a:spcPct val="100000"/>
                </a:lnSpc>
              </a:pPr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559689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4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83305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183306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/>
            </a:lvl1pPr>
          </a:lstStyle>
          <a:p>
            <a:fld id="{EE506BF9-A4FC-449F-A1EF-7040C9E2AAE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83308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9953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57">
              <a:defRPr sz="2300">
                <a:solidFill>
                  <a:schemeClr val="tx1"/>
                </a:solidFill>
                <a:latin typeface="Arial" charset="0"/>
              </a:defRPr>
            </a:lvl1pPr>
            <a:lvl2pPr marL="698893" indent="-268805" defTabSz="931857">
              <a:defRPr sz="2300">
                <a:solidFill>
                  <a:schemeClr val="tx1"/>
                </a:solidFill>
                <a:latin typeface="Arial" charset="0"/>
              </a:defRPr>
            </a:lvl2pPr>
            <a:lvl3pPr marL="1075220" indent="-215044" defTabSz="931857">
              <a:defRPr sz="2300">
                <a:solidFill>
                  <a:schemeClr val="tx1"/>
                </a:solidFill>
                <a:latin typeface="Arial" charset="0"/>
              </a:defRPr>
            </a:lvl3pPr>
            <a:lvl4pPr marL="1505308" indent="-215044" defTabSz="931857">
              <a:defRPr sz="2300">
                <a:solidFill>
                  <a:schemeClr val="tx1"/>
                </a:solidFill>
                <a:latin typeface="Arial" charset="0"/>
              </a:defRPr>
            </a:lvl4pPr>
            <a:lvl5pPr marL="1935396" indent="-215044" defTabSz="931857">
              <a:defRPr sz="2300">
                <a:solidFill>
                  <a:schemeClr val="tx1"/>
                </a:solidFill>
                <a:latin typeface="Arial" charset="0"/>
              </a:defRPr>
            </a:lvl5pPr>
            <a:lvl6pPr marL="2365484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6pPr>
            <a:lvl7pPr marL="2795572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7pPr>
            <a:lvl8pPr marL="3225660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8pPr>
            <a:lvl9pPr marL="3655748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2578436-F6C3-40B8-9A92-59423F17072E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3125" y="244475"/>
            <a:ext cx="5322888" cy="3990975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134" y="4379273"/>
            <a:ext cx="5469429" cy="425237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416"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 defTabSz="901416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 defTabSz="901416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 defTabSz="901416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 defTabSz="901416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E397175-1FAE-4B64-B7E6-56EFC2BC9932}" type="slidenum">
              <a:rPr lang="en-US" sz="800"/>
              <a:pPr/>
              <a:t>18</a:t>
            </a:fld>
            <a:endParaRPr lang="en-US" sz="800"/>
          </a:p>
        </p:txBody>
      </p:sp>
      <p:sp>
        <p:nvSpPr>
          <p:cNvPr id="59395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416"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 defTabSz="901416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 defTabSz="901416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 defTabSz="901416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 defTabSz="901416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E397175-1FAE-4B64-B7E6-56EFC2BC9932}" type="slidenum">
              <a:rPr lang="en-US" sz="800"/>
              <a:pPr/>
              <a:t>19</a:t>
            </a:fld>
            <a:endParaRPr lang="en-US" sz="800"/>
          </a:p>
        </p:txBody>
      </p:sp>
      <p:sp>
        <p:nvSpPr>
          <p:cNvPr id="59395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416"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 defTabSz="901416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 defTabSz="901416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 defTabSz="901416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 defTabSz="901416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80670AC-705D-46C2-8E0F-5FC30E6F34FE}" type="slidenum">
              <a:rPr lang="en-US" sz="800"/>
              <a:pPr/>
              <a:t>20</a:t>
            </a:fld>
            <a:endParaRPr lang="en-US" sz="800"/>
          </a:p>
        </p:txBody>
      </p:sp>
      <p:sp>
        <p:nvSpPr>
          <p:cNvPr id="61443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416"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 defTabSz="901416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 defTabSz="901416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 defTabSz="901416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 defTabSz="901416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92F0686-5822-4EBA-9F73-44CF7FBB61C7}" type="slidenum">
              <a:rPr lang="en-US" sz="800"/>
              <a:pPr/>
              <a:t>21</a:t>
            </a:fld>
            <a:endParaRPr lang="en-US" sz="800"/>
          </a:p>
        </p:txBody>
      </p:sp>
      <p:sp>
        <p:nvSpPr>
          <p:cNvPr id="62467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416"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 defTabSz="901416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 defTabSz="901416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 defTabSz="901416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 defTabSz="901416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88C0FB1-0E78-40BA-A030-574D76AB334F}" type="slidenum">
              <a:rPr lang="en-US" sz="800"/>
              <a:pPr/>
              <a:t>23</a:t>
            </a:fld>
            <a:endParaRPr lang="en-US" sz="800"/>
          </a:p>
        </p:txBody>
      </p:sp>
      <p:sp>
        <p:nvSpPr>
          <p:cNvPr id="63491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416"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 defTabSz="901416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 defTabSz="901416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 defTabSz="901416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 defTabSz="901416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E397175-1FAE-4B64-B7E6-56EFC2BC9932}" type="slidenum">
              <a:rPr lang="en-US" sz="800"/>
              <a:pPr/>
              <a:t>24</a:t>
            </a:fld>
            <a:endParaRPr lang="en-US" sz="800"/>
          </a:p>
        </p:txBody>
      </p:sp>
      <p:sp>
        <p:nvSpPr>
          <p:cNvPr id="59395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416"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 defTabSz="901416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 defTabSz="901416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 defTabSz="901416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 defTabSz="901416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A59F83F-FA97-4CBA-9E4D-4494435209E5}" type="slidenum">
              <a:rPr lang="en-US" sz="800"/>
              <a:pPr/>
              <a:t>25</a:t>
            </a:fld>
            <a:endParaRPr lang="en-US" sz="800"/>
          </a:p>
        </p:txBody>
      </p:sp>
      <p:sp>
        <p:nvSpPr>
          <p:cNvPr id="64515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416"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 defTabSz="901416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 defTabSz="901416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 defTabSz="901416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 defTabSz="901416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5649605-BD8E-40A0-9F8F-2FF75C785EDF}" type="slidenum">
              <a:rPr lang="en-US" sz="800"/>
              <a:pPr/>
              <a:t>26</a:t>
            </a:fld>
            <a:endParaRPr lang="en-US" sz="800"/>
          </a:p>
        </p:txBody>
      </p:sp>
      <p:sp>
        <p:nvSpPr>
          <p:cNvPr id="60419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57">
              <a:defRPr sz="2300">
                <a:solidFill>
                  <a:schemeClr val="tx1"/>
                </a:solidFill>
                <a:latin typeface="Arial" charset="0"/>
              </a:defRPr>
            </a:lvl1pPr>
            <a:lvl2pPr marL="698893" indent="-268805" defTabSz="931857">
              <a:defRPr sz="2300">
                <a:solidFill>
                  <a:schemeClr val="tx1"/>
                </a:solidFill>
                <a:latin typeface="Arial" charset="0"/>
              </a:defRPr>
            </a:lvl2pPr>
            <a:lvl3pPr marL="1075220" indent="-215044" defTabSz="931857">
              <a:defRPr sz="2300">
                <a:solidFill>
                  <a:schemeClr val="tx1"/>
                </a:solidFill>
                <a:latin typeface="Arial" charset="0"/>
              </a:defRPr>
            </a:lvl3pPr>
            <a:lvl4pPr marL="1505308" indent="-215044" defTabSz="931857">
              <a:defRPr sz="2300">
                <a:solidFill>
                  <a:schemeClr val="tx1"/>
                </a:solidFill>
                <a:latin typeface="Arial" charset="0"/>
              </a:defRPr>
            </a:lvl4pPr>
            <a:lvl5pPr marL="1935396" indent="-215044" defTabSz="931857">
              <a:defRPr sz="2300">
                <a:solidFill>
                  <a:schemeClr val="tx1"/>
                </a:solidFill>
                <a:latin typeface="Arial" charset="0"/>
              </a:defRPr>
            </a:lvl5pPr>
            <a:lvl6pPr marL="2365484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6pPr>
            <a:lvl7pPr marL="2795572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7pPr>
            <a:lvl8pPr marL="3225660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8pPr>
            <a:lvl9pPr marL="3655748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2578436-F6C3-40B8-9A92-59423F17072E}" type="slidenum">
              <a:rPr lang="en-US" sz="1200"/>
              <a:pPr/>
              <a:t>27</a:t>
            </a:fld>
            <a:endParaRPr 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3125" y="244475"/>
            <a:ext cx="5322888" cy="3990975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134" y="4379273"/>
            <a:ext cx="5469429" cy="425237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416"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 defTabSz="901416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 defTabSz="901416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 defTabSz="901416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 defTabSz="901416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A1CBF51-0AB9-4E66-95DE-85354DAD0221}" type="slidenum">
              <a:rPr lang="en-US" sz="800"/>
              <a:pPr/>
              <a:t>28</a:t>
            </a:fld>
            <a:endParaRPr lang="en-US" sz="800"/>
          </a:p>
        </p:txBody>
      </p:sp>
      <p:sp>
        <p:nvSpPr>
          <p:cNvPr id="65539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416"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 defTabSz="901416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 defTabSz="901416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 defTabSz="901416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 defTabSz="901416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FE4F55E-5321-436C-962E-BD1BB9FF8C61}" type="slidenum">
              <a:rPr lang="en-US" sz="800"/>
              <a:pPr/>
              <a:t>3</a:t>
            </a:fld>
            <a:endParaRPr lang="en-US" sz="8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416"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 defTabSz="901416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 defTabSz="901416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 defTabSz="901416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 defTabSz="901416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638D406-6A79-420D-88FE-8C02921C2050}" type="slidenum">
              <a:rPr lang="en-US" sz="800"/>
              <a:pPr/>
              <a:t>29</a:t>
            </a:fld>
            <a:endParaRPr lang="en-US" sz="800"/>
          </a:p>
        </p:txBody>
      </p:sp>
      <p:sp>
        <p:nvSpPr>
          <p:cNvPr id="66563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416"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 defTabSz="901416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 defTabSz="901416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 defTabSz="901416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 defTabSz="901416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4319ABC-8053-446C-99AC-188B0BD37192}" type="slidenum">
              <a:rPr lang="en-US" sz="800"/>
              <a:pPr/>
              <a:t>30</a:t>
            </a:fld>
            <a:endParaRPr lang="en-US" sz="800"/>
          </a:p>
        </p:txBody>
      </p:sp>
      <p:sp>
        <p:nvSpPr>
          <p:cNvPr id="67587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57">
              <a:defRPr sz="2300">
                <a:solidFill>
                  <a:schemeClr val="tx1"/>
                </a:solidFill>
                <a:latin typeface="Arial" charset="0"/>
              </a:defRPr>
            </a:lvl1pPr>
            <a:lvl2pPr marL="698893" indent="-268805" defTabSz="931857">
              <a:defRPr sz="2300">
                <a:solidFill>
                  <a:schemeClr val="tx1"/>
                </a:solidFill>
                <a:latin typeface="Arial" charset="0"/>
              </a:defRPr>
            </a:lvl2pPr>
            <a:lvl3pPr marL="1075220" indent="-215044" defTabSz="931857">
              <a:defRPr sz="2300">
                <a:solidFill>
                  <a:schemeClr val="tx1"/>
                </a:solidFill>
                <a:latin typeface="Arial" charset="0"/>
              </a:defRPr>
            </a:lvl3pPr>
            <a:lvl4pPr marL="1505308" indent="-215044" defTabSz="931857">
              <a:defRPr sz="2300">
                <a:solidFill>
                  <a:schemeClr val="tx1"/>
                </a:solidFill>
                <a:latin typeface="Arial" charset="0"/>
              </a:defRPr>
            </a:lvl4pPr>
            <a:lvl5pPr marL="1935396" indent="-215044" defTabSz="931857">
              <a:defRPr sz="2300">
                <a:solidFill>
                  <a:schemeClr val="tx1"/>
                </a:solidFill>
                <a:latin typeface="Arial" charset="0"/>
              </a:defRPr>
            </a:lvl5pPr>
            <a:lvl6pPr marL="2365484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6pPr>
            <a:lvl7pPr marL="2795572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7pPr>
            <a:lvl8pPr marL="3225660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8pPr>
            <a:lvl9pPr marL="3655748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2578436-F6C3-40B8-9A92-59423F17072E}" type="slidenum">
              <a:rPr lang="en-US" sz="1200"/>
              <a:pPr/>
              <a:t>31</a:t>
            </a:fld>
            <a:endParaRPr 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3125" y="244475"/>
            <a:ext cx="5322888" cy="3990975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134" y="4379273"/>
            <a:ext cx="5469429" cy="425237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416"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 defTabSz="901416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 defTabSz="901416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 defTabSz="901416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 defTabSz="901416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980C3E4-E8B8-4263-A760-3C37FAD84497}" type="slidenum">
              <a:rPr lang="en-US" sz="800"/>
              <a:pPr/>
              <a:t>32</a:t>
            </a:fld>
            <a:endParaRPr lang="en-US" sz="800"/>
          </a:p>
        </p:txBody>
      </p:sp>
      <p:sp>
        <p:nvSpPr>
          <p:cNvPr id="23555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416"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 defTabSz="901416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 defTabSz="901416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 defTabSz="901416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 defTabSz="901416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338C237-5C50-4A36-B6F8-F6116B99DDF0}" type="slidenum">
              <a:rPr lang="en-US" sz="800"/>
              <a:pPr/>
              <a:t>33</a:t>
            </a:fld>
            <a:endParaRPr lang="en-US" sz="800"/>
          </a:p>
        </p:txBody>
      </p:sp>
      <p:sp>
        <p:nvSpPr>
          <p:cNvPr id="24579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416"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 defTabSz="901416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 defTabSz="901416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 defTabSz="901416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 defTabSz="901416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E10FDFB-07AE-4DF3-B9F6-14F72E394EFA}" type="slidenum">
              <a:rPr lang="en-US" sz="800"/>
              <a:pPr/>
              <a:t>36</a:t>
            </a:fld>
            <a:endParaRPr lang="en-US" sz="800"/>
          </a:p>
        </p:txBody>
      </p:sp>
      <p:sp>
        <p:nvSpPr>
          <p:cNvPr id="31747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416"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 defTabSz="901416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 defTabSz="901416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 defTabSz="901416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 defTabSz="901416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05B955B-2090-4C6F-9F9E-979276DF6789}" type="slidenum">
              <a:rPr lang="en-US" sz="800"/>
              <a:pPr/>
              <a:t>37</a:t>
            </a:fld>
            <a:endParaRPr lang="en-US" sz="800"/>
          </a:p>
        </p:txBody>
      </p:sp>
      <p:sp>
        <p:nvSpPr>
          <p:cNvPr id="32771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416"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 defTabSz="901416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 defTabSz="901416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 defTabSz="901416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 defTabSz="901416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3AC7CD6-DF6D-4784-83E0-ED7A2FF263CD}" type="slidenum">
              <a:rPr lang="en-US" sz="800"/>
              <a:pPr/>
              <a:t>38</a:t>
            </a:fld>
            <a:endParaRPr lang="en-US" sz="800"/>
          </a:p>
        </p:txBody>
      </p:sp>
      <p:sp>
        <p:nvSpPr>
          <p:cNvPr id="33795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416"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 defTabSz="901416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 defTabSz="901416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 defTabSz="901416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 defTabSz="901416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B235F3A-E8A6-4010-B73B-DE906B6B5D47}" type="slidenum">
              <a:rPr lang="en-US" sz="800"/>
              <a:pPr/>
              <a:t>39</a:t>
            </a:fld>
            <a:endParaRPr lang="en-US" sz="800"/>
          </a:p>
        </p:txBody>
      </p:sp>
      <p:sp>
        <p:nvSpPr>
          <p:cNvPr id="34819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57">
              <a:defRPr sz="2300">
                <a:solidFill>
                  <a:schemeClr val="tx1"/>
                </a:solidFill>
                <a:latin typeface="Arial" charset="0"/>
              </a:defRPr>
            </a:lvl1pPr>
            <a:lvl2pPr marL="698893" indent="-268805" defTabSz="931857">
              <a:defRPr sz="2300">
                <a:solidFill>
                  <a:schemeClr val="tx1"/>
                </a:solidFill>
                <a:latin typeface="Arial" charset="0"/>
              </a:defRPr>
            </a:lvl2pPr>
            <a:lvl3pPr marL="1075220" indent="-215044" defTabSz="931857">
              <a:defRPr sz="2300">
                <a:solidFill>
                  <a:schemeClr val="tx1"/>
                </a:solidFill>
                <a:latin typeface="Arial" charset="0"/>
              </a:defRPr>
            </a:lvl3pPr>
            <a:lvl4pPr marL="1505308" indent="-215044" defTabSz="931857">
              <a:defRPr sz="2300">
                <a:solidFill>
                  <a:schemeClr val="tx1"/>
                </a:solidFill>
                <a:latin typeface="Arial" charset="0"/>
              </a:defRPr>
            </a:lvl4pPr>
            <a:lvl5pPr marL="1935396" indent="-215044" defTabSz="931857">
              <a:defRPr sz="2300">
                <a:solidFill>
                  <a:schemeClr val="tx1"/>
                </a:solidFill>
                <a:latin typeface="Arial" charset="0"/>
              </a:defRPr>
            </a:lvl5pPr>
            <a:lvl6pPr marL="2365484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6pPr>
            <a:lvl7pPr marL="2795572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7pPr>
            <a:lvl8pPr marL="3225660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8pPr>
            <a:lvl9pPr marL="3655748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C3B21AC-1BF5-4428-9857-D2BE15898762}" type="slidenum">
              <a:rPr lang="en-US" sz="1200"/>
              <a:pPr/>
              <a:t>45</a:t>
            </a:fld>
            <a:endParaRPr 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4713" y="244475"/>
            <a:ext cx="5322887" cy="3992563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446" y="4379272"/>
            <a:ext cx="6123127" cy="425093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416"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 defTabSz="901416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 defTabSz="901416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 defTabSz="901416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 defTabSz="901416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DFB399F-0502-47FE-8A1D-7CCE5AFDE10B}" type="slidenum">
              <a:rPr lang="en-US" sz="800"/>
              <a:pPr/>
              <a:t>4</a:t>
            </a:fld>
            <a:endParaRPr lang="en-US" sz="800"/>
          </a:p>
        </p:txBody>
      </p:sp>
      <p:sp>
        <p:nvSpPr>
          <p:cNvPr id="51203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416"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 defTabSz="901416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 defTabSz="901416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 defTabSz="901416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 defTabSz="901416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B241831-A6CD-41F6-87DA-1B7ED35E0E4E}" type="slidenum">
              <a:rPr lang="en-US" sz="800"/>
              <a:pPr/>
              <a:t>48</a:t>
            </a:fld>
            <a:endParaRPr lang="en-US" sz="800"/>
          </a:p>
        </p:txBody>
      </p:sp>
      <p:sp>
        <p:nvSpPr>
          <p:cNvPr id="27651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416"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 defTabSz="901416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 defTabSz="901416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 defTabSz="901416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 defTabSz="901416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F760A71-C399-4801-85C8-BB4EDF907203}" type="slidenum">
              <a:rPr lang="en-US" sz="800"/>
              <a:pPr/>
              <a:t>50</a:t>
            </a:fld>
            <a:endParaRPr lang="en-US" sz="800"/>
          </a:p>
        </p:txBody>
      </p:sp>
      <p:sp>
        <p:nvSpPr>
          <p:cNvPr id="29699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416"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 defTabSz="901416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 defTabSz="901416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 defTabSz="901416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 defTabSz="901416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4FD9FA5-75F6-4F1F-B803-D1F356D2FBBF}" type="slidenum">
              <a:rPr lang="en-US" sz="800"/>
              <a:pPr/>
              <a:t>52</a:t>
            </a:fld>
            <a:endParaRPr lang="en-US" sz="800"/>
          </a:p>
        </p:txBody>
      </p:sp>
      <p:sp>
        <p:nvSpPr>
          <p:cNvPr id="35843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416"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 defTabSz="901416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 defTabSz="901416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 defTabSz="901416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 defTabSz="901416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0E97DAA-106F-40B6-852A-E4783B07C29D}" type="slidenum">
              <a:rPr lang="en-US" sz="800"/>
              <a:pPr/>
              <a:t>53</a:t>
            </a:fld>
            <a:endParaRPr lang="en-US" sz="800"/>
          </a:p>
        </p:txBody>
      </p:sp>
      <p:sp>
        <p:nvSpPr>
          <p:cNvPr id="36867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416"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 defTabSz="901416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 defTabSz="901416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 defTabSz="901416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 defTabSz="901416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C2201A4-AA05-4D19-92B4-5D5C2462E4D4}" type="slidenum">
              <a:rPr lang="en-US" sz="800"/>
              <a:pPr/>
              <a:t>54</a:t>
            </a:fld>
            <a:endParaRPr lang="en-US" sz="800"/>
          </a:p>
        </p:txBody>
      </p:sp>
      <p:sp>
        <p:nvSpPr>
          <p:cNvPr id="37891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416"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 defTabSz="901416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 defTabSz="901416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 defTabSz="901416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 defTabSz="901416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84FA51F-7BCD-465E-BED1-AA161D43A5B1}" type="slidenum">
              <a:rPr lang="en-US" sz="800"/>
              <a:pPr/>
              <a:t>55</a:t>
            </a:fld>
            <a:endParaRPr lang="en-US" sz="800"/>
          </a:p>
        </p:txBody>
      </p:sp>
      <p:sp>
        <p:nvSpPr>
          <p:cNvPr id="30723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416"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 defTabSz="901416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 defTabSz="901416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 defTabSz="901416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 defTabSz="901416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ADA434A-80E4-410A-9331-2D679578A418}" type="slidenum">
              <a:rPr lang="en-US" sz="800"/>
              <a:pPr/>
              <a:t>5</a:t>
            </a:fld>
            <a:endParaRPr lang="en-US" sz="800"/>
          </a:p>
        </p:txBody>
      </p:sp>
      <p:sp>
        <p:nvSpPr>
          <p:cNvPr id="52227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416"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 defTabSz="901416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 defTabSz="901416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 defTabSz="901416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 defTabSz="901416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B649C3E-BEF9-4BAB-9ECA-B4CCF229E971}" type="slidenum">
              <a:rPr lang="en-US" sz="800"/>
              <a:pPr/>
              <a:t>8</a:t>
            </a:fld>
            <a:endParaRPr lang="en-US" sz="800"/>
          </a:p>
        </p:txBody>
      </p:sp>
      <p:sp>
        <p:nvSpPr>
          <p:cNvPr id="53251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416"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 defTabSz="901416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 defTabSz="901416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 defTabSz="901416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 defTabSz="901416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4B551F3-7B7C-4AB5-B980-CA72CD5F8B21}" type="slidenum">
              <a:rPr lang="en-US" sz="800"/>
              <a:pPr/>
              <a:t>10</a:t>
            </a:fld>
            <a:endParaRPr lang="en-US" sz="800"/>
          </a:p>
        </p:txBody>
      </p:sp>
      <p:sp>
        <p:nvSpPr>
          <p:cNvPr id="54275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416"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 defTabSz="901416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 defTabSz="901416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 defTabSz="901416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 defTabSz="901416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805095E-927B-4C26-B7A1-849B9F882D91}" type="slidenum">
              <a:rPr lang="en-US" sz="800"/>
              <a:pPr/>
              <a:t>13</a:t>
            </a:fld>
            <a:endParaRPr lang="en-US" sz="800"/>
          </a:p>
        </p:txBody>
      </p:sp>
      <p:sp>
        <p:nvSpPr>
          <p:cNvPr id="55299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416"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 defTabSz="901416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 defTabSz="901416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 defTabSz="901416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 defTabSz="901416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E68BC5D-774B-4ABC-BB01-90A9D315B4DA}" type="slidenum">
              <a:rPr lang="en-US" sz="800"/>
              <a:pPr/>
              <a:t>14</a:t>
            </a:fld>
            <a:endParaRPr lang="en-US" sz="800"/>
          </a:p>
        </p:txBody>
      </p:sp>
      <p:sp>
        <p:nvSpPr>
          <p:cNvPr id="56323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416"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 defTabSz="901416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 defTabSz="901416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 defTabSz="901416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 defTabSz="901416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E397175-1FAE-4B64-B7E6-56EFC2BC9932}" type="slidenum">
              <a:rPr lang="en-US" sz="800"/>
              <a:pPr/>
              <a:t>17</a:t>
            </a:fld>
            <a:endParaRPr lang="en-US" sz="800"/>
          </a:p>
        </p:txBody>
      </p:sp>
      <p:sp>
        <p:nvSpPr>
          <p:cNvPr id="59395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939" name="Rectangle 275"/>
          <p:cNvSpPr>
            <a:spLocks noChangeArrowheads="1"/>
          </p:cNvSpPr>
          <p:nvPr/>
        </p:nvSpPr>
        <p:spPr bwMode="auto">
          <a:xfrm rot="16200000">
            <a:off x="3200400" y="-1570037"/>
            <a:ext cx="2743200" cy="9144000"/>
          </a:xfrm>
          <a:prstGeom prst="rect">
            <a:avLst/>
          </a:prstGeom>
          <a:solidFill>
            <a:srgbClr val="015F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/>
          <a:p>
            <a:endParaRPr lang="sk-SK"/>
          </a:p>
        </p:txBody>
      </p:sp>
      <p:grpSp>
        <p:nvGrpSpPr>
          <p:cNvPr id="369947" name="Group 283"/>
          <p:cNvGrpSpPr>
            <a:grpSpLocks/>
          </p:cNvGrpSpPr>
          <p:nvPr/>
        </p:nvGrpSpPr>
        <p:grpSpPr bwMode="auto">
          <a:xfrm>
            <a:off x="609600" y="525463"/>
            <a:ext cx="1447800" cy="769937"/>
            <a:chOff x="3272" y="1316"/>
            <a:chExt cx="1889" cy="1002"/>
          </a:xfrm>
        </p:grpSpPr>
        <p:sp>
          <p:nvSpPr>
            <p:cNvPr id="369948" name="AutoShape 284"/>
            <p:cNvSpPr>
              <a:spLocks noChangeAspect="1" noChangeArrowheads="1" noTextEdit="1"/>
            </p:cNvSpPr>
            <p:nvPr/>
          </p:nvSpPr>
          <p:spPr bwMode="auto">
            <a:xfrm>
              <a:off x="3272" y="1316"/>
              <a:ext cx="1889" cy="1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49" name="Rectangle 285"/>
            <p:cNvSpPr>
              <a:spLocks noChangeArrowheads="1"/>
            </p:cNvSpPr>
            <p:nvPr/>
          </p:nvSpPr>
          <p:spPr bwMode="auto">
            <a:xfrm>
              <a:off x="3803" y="1980"/>
              <a:ext cx="86" cy="325"/>
            </a:xfrm>
            <a:prstGeom prst="rect">
              <a:avLst/>
            </a:pr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0" name="Freeform 286"/>
            <p:cNvSpPr>
              <a:spLocks/>
            </p:cNvSpPr>
            <p:nvPr/>
          </p:nvSpPr>
          <p:spPr bwMode="auto">
            <a:xfrm>
              <a:off x="4304" y="1971"/>
              <a:ext cx="249" cy="343"/>
            </a:xfrm>
            <a:custGeom>
              <a:avLst/>
              <a:gdLst>
                <a:gd name="T0" fmla="*/ 58 w 58"/>
                <a:gd name="T1" fmla="*/ 24 h 80"/>
                <a:gd name="T2" fmla="*/ 42 w 58"/>
                <a:gd name="T3" fmla="*/ 20 h 80"/>
                <a:gd name="T4" fmla="*/ 21 w 58"/>
                <a:gd name="T5" fmla="*/ 40 h 80"/>
                <a:gd name="T6" fmla="*/ 42 w 58"/>
                <a:gd name="T7" fmla="*/ 60 h 80"/>
                <a:gd name="T8" fmla="*/ 58 w 58"/>
                <a:gd name="T9" fmla="*/ 56 h 80"/>
                <a:gd name="T10" fmla="*/ 58 w 58"/>
                <a:gd name="T11" fmla="*/ 77 h 80"/>
                <a:gd name="T12" fmla="*/ 41 w 58"/>
                <a:gd name="T13" fmla="*/ 80 h 80"/>
                <a:gd name="T14" fmla="*/ 0 w 58"/>
                <a:gd name="T15" fmla="*/ 40 h 80"/>
                <a:gd name="T16" fmla="*/ 41 w 58"/>
                <a:gd name="T17" fmla="*/ 0 h 80"/>
                <a:gd name="T18" fmla="*/ 58 w 58"/>
                <a:gd name="T19" fmla="*/ 3 h 80"/>
                <a:gd name="T20" fmla="*/ 58 w 58"/>
                <a:gd name="T21" fmla="*/ 2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1" name="Freeform 287"/>
            <p:cNvSpPr>
              <a:spLocks/>
            </p:cNvSpPr>
            <p:nvPr/>
          </p:nvSpPr>
          <p:spPr bwMode="auto">
            <a:xfrm>
              <a:off x="3443" y="1971"/>
              <a:ext cx="249" cy="343"/>
            </a:xfrm>
            <a:custGeom>
              <a:avLst/>
              <a:gdLst>
                <a:gd name="T0" fmla="*/ 58 w 58"/>
                <a:gd name="T1" fmla="*/ 24 h 80"/>
                <a:gd name="T2" fmla="*/ 42 w 58"/>
                <a:gd name="T3" fmla="*/ 20 h 80"/>
                <a:gd name="T4" fmla="*/ 21 w 58"/>
                <a:gd name="T5" fmla="*/ 40 h 80"/>
                <a:gd name="T6" fmla="*/ 42 w 58"/>
                <a:gd name="T7" fmla="*/ 60 h 80"/>
                <a:gd name="T8" fmla="*/ 58 w 58"/>
                <a:gd name="T9" fmla="*/ 56 h 80"/>
                <a:gd name="T10" fmla="*/ 58 w 58"/>
                <a:gd name="T11" fmla="*/ 77 h 80"/>
                <a:gd name="T12" fmla="*/ 40 w 58"/>
                <a:gd name="T13" fmla="*/ 80 h 80"/>
                <a:gd name="T14" fmla="*/ 0 w 58"/>
                <a:gd name="T15" fmla="*/ 40 h 80"/>
                <a:gd name="T16" fmla="*/ 40 w 58"/>
                <a:gd name="T17" fmla="*/ 0 h 80"/>
                <a:gd name="T18" fmla="*/ 58 w 58"/>
                <a:gd name="T19" fmla="*/ 3 h 80"/>
                <a:gd name="T20" fmla="*/ 58 w 58"/>
                <a:gd name="T21" fmla="*/ 2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2" name="Freeform 288"/>
            <p:cNvSpPr>
              <a:spLocks noEditPoints="1"/>
            </p:cNvSpPr>
            <p:nvPr/>
          </p:nvSpPr>
          <p:spPr bwMode="auto">
            <a:xfrm>
              <a:off x="4643" y="1971"/>
              <a:ext cx="342" cy="343"/>
            </a:xfrm>
            <a:custGeom>
              <a:avLst/>
              <a:gdLst>
                <a:gd name="T0" fmla="*/ 80 w 80"/>
                <a:gd name="T1" fmla="*/ 40 h 80"/>
                <a:gd name="T2" fmla="*/ 40 w 80"/>
                <a:gd name="T3" fmla="*/ 80 h 80"/>
                <a:gd name="T4" fmla="*/ 0 w 80"/>
                <a:gd name="T5" fmla="*/ 40 h 80"/>
                <a:gd name="T6" fmla="*/ 40 w 80"/>
                <a:gd name="T7" fmla="*/ 0 h 80"/>
                <a:gd name="T8" fmla="*/ 80 w 80"/>
                <a:gd name="T9" fmla="*/ 40 h 80"/>
                <a:gd name="T10" fmla="*/ 40 w 80"/>
                <a:gd name="T11" fmla="*/ 20 h 80"/>
                <a:gd name="T12" fmla="*/ 20 w 80"/>
                <a:gd name="T13" fmla="*/ 40 h 80"/>
                <a:gd name="T14" fmla="*/ 40 w 80"/>
                <a:gd name="T15" fmla="*/ 60 h 80"/>
                <a:gd name="T16" fmla="*/ 60 w 80"/>
                <a:gd name="T17" fmla="*/ 40 h 80"/>
                <a:gd name="T18" fmla="*/ 40 w 80"/>
                <a:gd name="T19" fmla="*/ 2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3" name="Freeform 289"/>
            <p:cNvSpPr>
              <a:spLocks/>
            </p:cNvSpPr>
            <p:nvPr/>
          </p:nvSpPr>
          <p:spPr bwMode="auto">
            <a:xfrm>
              <a:off x="4000" y="1971"/>
              <a:ext cx="223" cy="343"/>
            </a:xfrm>
            <a:custGeom>
              <a:avLst/>
              <a:gdLst>
                <a:gd name="T0" fmla="*/ 47 w 52"/>
                <a:gd name="T1" fmla="*/ 19 h 80"/>
                <a:gd name="T2" fmla="*/ 32 w 52"/>
                <a:gd name="T3" fmla="*/ 17 h 80"/>
                <a:gd name="T4" fmla="*/ 20 w 52"/>
                <a:gd name="T5" fmla="*/ 23 h 80"/>
                <a:gd name="T6" fmla="*/ 29 w 52"/>
                <a:gd name="T7" fmla="*/ 30 h 80"/>
                <a:gd name="T8" fmla="*/ 34 w 52"/>
                <a:gd name="T9" fmla="*/ 32 h 80"/>
                <a:gd name="T10" fmla="*/ 52 w 52"/>
                <a:gd name="T11" fmla="*/ 54 h 80"/>
                <a:gd name="T12" fmla="*/ 21 w 52"/>
                <a:gd name="T13" fmla="*/ 80 h 80"/>
                <a:gd name="T14" fmla="*/ 0 w 52"/>
                <a:gd name="T15" fmla="*/ 77 h 80"/>
                <a:gd name="T16" fmla="*/ 0 w 52"/>
                <a:gd name="T17" fmla="*/ 60 h 80"/>
                <a:gd name="T18" fmla="*/ 18 w 52"/>
                <a:gd name="T19" fmla="*/ 63 h 80"/>
                <a:gd name="T20" fmla="*/ 32 w 52"/>
                <a:gd name="T21" fmla="*/ 56 h 80"/>
                <a:gd name="T22" fmla="*/ 23 w 52"/>
                <a:gd name="T23" fmla="*/ 48 h 80"/>
                <a:gd name="T24" fmla="*/ 19 w 52"/>
                <a:gd name="T25" fmla="*/ 47 h 80"/>
                <a:gd name="T26" fmla="*/ 0 w 52"/>
                <a:gd name="T27" fmla="*/ 24 h 80"/>
                <a:gd name="T28" fmla="*/ 28 w 52"/>
                <a:gd name="T29" fmla="*/ 0 h 80"/>
                <a:gd name="T30" fmla="*/ 47 w 52"/>
                <a:gd name="T31" fmla="*/ 3 h 80"/>
                <a:gd name="T32" fmla="*/ 47 w 52"/>
                <a:gd name="T33" fmla="*/ 1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4" name="Freeform 290"/>
            <p:cNvSpPr>
              <a:spLocks/>
            </p:cNvSpPr>
            <p:nvPr/>
          </p:nvSpPr>
          <p:spPr bwMode="auto">
            <a:xfrm>
              <a:off x="3272" y="1586"/>
              <a:ext cx="81" cy="167"/>
            </a:xfrm>
            <a:custGeom>
              <a:avLst/>
              <a:gdLst>
                <a:gd name="T0" fmla="*/ 19 w 19"/>
                <a:gd name="T1" fmla="*/ 10 h 39"/>
                <a:gd name="T2" fmla="*/ 10 w 19"/>
                <a:gd name="T3" fmla="*/ 0 h 39"/>
                <a:gd name="T4" fmla="*/ 0 w 19"/>
                <a:gd name="T5" fmla="*/ 10 h 39"/>
                <a:gd name="T6" fmla="*/ 0 w 19"/>
                <a:gd name="T7" fmla="*/ 30 h 39"/>
                <a:gd name="T8" fmla="*/ 10 w 19"/>
                <a:gd name="T9" fmla="*/ 39 h 39"/>
                <a:gd name="T10" fmla="*/ 19 w 19"/>
                <a:gd name="T11" fmla="*/ 30 h 39"/>
                <a:gd name="T12" fmla="*/ 19 w 19"/>
                <a:gd name="T1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5" name="Freeform 291"/>
            <p:cNvSpPr>
              <a:spLocks/>
            </p:cNvSpPr>
            <p:nvPr/>
          </p:nvSpPr>
          <p:spPr bwMode="auto">
            <a:xfrm>
              <a:off x="3499" y="1474"/>
              <a:ext cx="81" cy="279"/>
            </a:xfrm>
            <a:custGeom>
              <a:avLst/>
              <a:gdLst>
                <a:gd name="T0" fmla="*/ 19 w 19"/>
                <a:gd name="T1" fmla="*/ 9 h 65"/>
                <a:gd name="T2" fmla="*/ 9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9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6" name="Freeform 292"/>
            <p:cNvSpPr>
              <a:spLocks/>
            </p:cNvSpPr>
            <p:nvPr/>
          </p:nvSpPr>
          <p:spPr bwMode="auto">
            <a:xfrm>
              <a:off x="3722" y="1320"/>
              <a:ext cx="81" cy="514"/>
            </a:xfrm>
            <a:custGeom>
              <a:avLst/>
              <a:gdLst>
                <a:gd name="T0" fmla="*/ 19 w 19"/>
                <a:gd name="T1" fmla="*/ 9 h 120"/>
                <a:gd name="T2" fmla="*/ 10 w 19"/>
                <a:gd name="T3" fmla="*/ 0 h 120"/>
                <a:gd name="T4" fmla="*/ 0 w 19"/>
                <a:gd name="T5" fmla="*/ 9 h 120"/>
                <a:gd name="T6" fmla="*/ 0 w 19"/>
                <a:gd name="T7" fmla="*/ 111 h 120"/>
                <a:gd name="T8" fmla="*/ 10 w 19"/>
                <a:gd name="T9" fmla="*/ 120 h 120"/>
                <a:gd name="T10" fmla="*/ 19 w 19"/>
                <a:gd name="T11" fmla="*/ 111 h 120"/>
                <a:gd name="T12" fmla="*/ 19 w 19"/>
                <a:gd name="T13" fmla="*/ 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7" name="Freeform 293"/>
            <p:cNvSpPr>
              <a:spLocks/>
            </p:cNvSpPr>
            <p:nvPr/>
          </p:nvSpPr>
          <p:spPr bwMode="auto">
            <a:xfrm>
              <a:off x="3949" y="1474"/>
              <a:ext cx="81" cy="279"/>
            </a:xfrm>
            <a:custGeom>
              <a:avLst/>
              <a:gdLst>
                <a:gd name="T0" fmla="*/ 19 w 19"/>
                <a:gd name="T1" fmla="*/ 9 h 65"/>
                <a:gd name="T2" fmla="*/ 9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9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8" name="Freeform 294"/>
            <p:cNvSpPr>
              <a:spLocks/>
            </p:cNvSpPr>
            <p:nvPr/>
          </p:nvSpPr>
          <p:spPr bwMode="auto">
            <a:xfrm>
              <a:off x="4171" y="1586"/>
              <a:ext cx="86" cy="167"/>
            </a:xfrm>
            <a:custGeom>
              <a:avLst/>
              <a:gdLst>
                <a:gd name="T0" fmla="*/ 20 w 20"/>
                <a:gd name="T1" fmla="*/ 10 h 39"/>
                <a:gd name="T2" fmla="*/ 10 w 20"/>
                <a:gd name="T3" fmla="*/ 0 h 39"/>
                <a:gd name="T4" fmla="*/ 0 w 20"/>
                <a:gd name="T5" fmla="*/ 10 h 39"/>
                <a:gd name="T6" fmla="*/ 0 w 20"/>
                <a:gd name="T7" fmla="*/ 30 h 39"/>
                <a:gd name="T8" fmla="*/ 10 w 20"/>
                <a:gd name="T9" fmla="*/ 39 h 39"/>
                <a:gd name="T10" fmla="*/ 20 w 20"/>
                <a:gd name="T11" fmla="*/ 30 h 39"/>
                <a:gd name="T12" fmla="*/ 20 w 20"/>
                <a:gd name="T1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9" name="Freeform 295"/>
            <p:cNvSpPr>
              <a:spLocks/>
            </p:cNvSpPr>
            <p:nvPr/>
          </p:nvSpPr>
          <p:spPr bwMode="auto">
            <a:xfrm>
              <a:off x="4398" y="1474"/>
              <a:ext cx="82" cy="279"/>
            </a:xfrm>
            <a:custGeom>
              <a:avLst/>
              <a:gdLst>
                <a:gd name="T0" fmla="*/ 19 w 19"/>
                <a:gd name="T1" fmla="*/ 9 h 65"/>
                <a:gd name="T2" fmla="*/ 10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10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60" name="Freeform 296"/>
            <p:cNvSpPr>
              <a:spLocks/>
            </p:cNvSpPr>
            <p:nvPr/>
          </p:nvSpPr>
          <p:spPr bwMode="auto">
            <a:xfrm>
              <a:off x="4625" y="1320"/>
              <a:ext cx="82" cy="514"/>
            </a:xfrm>
            <a:custGeom>
              <a:avLst/>
              <a:gdLst>
                <a:gd name="T0" fmla="*/ 19 w 19"/>
                <a:gd name="T1" fmla="*/ 9 h 120"/>
                <a:gd name="T2" fmla="*/ 9 w 19"/>
                <a:gd name="T3" fmla="*/ 0 h 120"/>
                <a:gd name="T4" fmla="*/ 0 w 19"/>
                <a:gd name="T5" fmla="*/ 9 h 120"/>
                <a:gd name="T6" fmla="*/ 0 w 19"/>
                <a:gd name="T7" fmla="*/ 111 h 120"/>
                <a:gd name="T8" fmla="*/ 9 w 19"/>
                <a:gd name="T9" fmla="*/ 120 h 120"/>
                <a:gd name="T10" fmla="*/ 19 w 19"/>
                <a:gd name="T11" fmla="*/ 111 h 120"/>
                <a:gd name="T12" fmla="*/ 19 w 19"/>
                <a:gd name="T13" fmla="*/ 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61" name="Freeform 297"/>
            <p:cNvSpPr>
              <a:spLocks/>
            </p:cNvSpPr>
            <p:nvPr/>
          </p:nvSpPr>
          <p:spPr bwMode="auto">
            <a:xfrm>
              <a:off x="4848" y="1474"/>
              <a:ext cx="82" cy="279"/>
            </a:xfrm>
            <a:custGeom>
              <a:avLst/>
              <a:gdLst>
                <a:gd name="T0" fmla="*/ 19 w 19"/>
                <a:gd name="T1" fmla="*/ 9 h 65"/>
                <a:gd name="T2" fmla="*/ 10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10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62" name="Freeform 298"/>
            <p:cNvSpPr>
              <a:spLocks/>
            </p:cNvSpPr>
            <p:nvPr/>
          </p:nvSpPr>
          <p:spPr bwMode="auto">
            <a:xfrm>
              <a:off x="5075" y="1586"/>
              <a:ext cx="82" cy="167"/>
            </a:xfrm>
            <a:custGeom>
              <a:avLst/>
              <a:gdLst>
                <a:gd name="T0" fmla="*/ 19 w 19"/>
                <a:gd name="T1" fmla="*/ 10 h 39"/>
                <a:gd name="T2" fmla="*/ 9 w 19"/>
                <a:gd name="T3" fmla="*/ 0 h 39"/>
                <a:gd name="T4" fmla="*/ 0 w 19"/>
                <a:gd name="T5" fmla="*/ 10 h 39"/>
                <a:gd name="T6" fmla="*/ 0 w 19"/>
                <a:gd name="T7" fmla="*/ 30 h 39"/>
                <a:gd name="T8" fmla="*/ 9 w 19"/>
                <a:gd name="T9" fmla="*/ 39 h 39"/>
                <a:gd name="T10" fmla="*/ 19 w 19"/>
                <a:gd name="T11" fmla="*/ 30 h 39"/>
                <a:gd name="T12" fmla="*/ 19 w 19"/>
                <a:gd name="T1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107504" y="1916832"/>
            <a:ext cx="4320479" cy="223224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179512" y="4733925"/>
            <a:ext cx="8784976" cy="4191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smtClean="0"/>
          </a:p>
        </p:txBody>
      </p:sp>
      <p:pic>
        <p:nvPicPr>
          <p:cNvPr id="369988" name="Picture 324" descr="MAE176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88" y="1630363"/>
            <a:ext cx="4570412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1637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304800"/>
            <a:ext cx="2035175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304800"/>
            <a:ext cx="5957887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56140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304800"/>
            <a:ext cx="8145462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1143000"/>
            <a:ext cx="7940675" cy="54102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33289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968551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10" name="Nadpis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2318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1165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90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1143000"/>
            <a:ext cx="4176000" cy="5454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472" y="1143000"/>
            <a:ext cx="4176000" cy="5454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82666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340768"/>
            <a:ext cx="4176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3528" y="2030858"/>
            <a:ext cx="4176000" cy="45664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472" y="1340768"/>
            <a:ext cx="4176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472" y="2030858"/>
            <a:ext cx="4176000" cy="456649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7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04800"/>
            <a:ext cx="849694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8762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66104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4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491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95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04800"/>
            <a:ext cx="849694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368774" name="Rectangle 6278"/>
          <p:cNvSpPr>
            <a:spLocks noChangeArrowheads="1"/>
          </p:cNvSpPr>
          <p:nvPr/>
        </p:nvSpPr>
        <p:spPr bwMode="auto">
          <a:xfrm>
            <a:off x="0" y="0"/>
            <a:ext cx="9144000" cy="177800"/>
          </a:xfrm>
          <a:prstGeom prst="rect">
            <a:avLst/>
          </a:prstGeom>
          <a:solidFill>
            <a:srgbClr val="015F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68780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528" y="1143000"/>
            <a:ext cx="8496944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06774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82" r:id="rId12"/>
    <p:sldLayoutId id="2147483683" r:id="rId13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185738" indent="-185738" algn="l" defTabSz="814388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187325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901700" indent="-187325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258888" indent="-185738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616075" indent="-184150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chemeClr val="tx2"/>
        </a:buClr>
        <a:buFont typeface="Wingdings" pitchFamily="2" charset="2"/>
        <a:buChar char="§"/>
        <a:tabLst/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Peter.Paluch@fri.uniza.sk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Statické smerovanie</a:t>
            </a:r>
            <a:br>
              <a:rPr lang="sk-SK" dirty="0" smtClean="0"/>
            </a:br>
            <a:r>
              <a:rPr lang="sk-SK" dirty="0" smtClean="0"/>
              <a:t>a úvod do dynamických smerovacích protokolov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4733924"/>
            <a:ext cx="8784976" cy="1935435"/>
          </a:xfrm>
        </p:spPr>
        <p:txBody>
          <a:bodyPr anchor="ctr">
            <a:normAutofit/>
          </a:bodyPr>
          <a:lstStyle/>
          <a:p>
            <a:pPr algn="r">
              <a:lnSpc>
                <a:spcPct val="70000"/>
              </a:lnSpc>
            </a:pPr>
            <a:r>
              <a:rPr lang="sk-SK" sz="1800" dirty="0">
                <a:solidFill>
                  <a:schemeClr val="tx1"/>
                </a:solidFill>
              </a:rPr>
              <a:t>Ing. </a:t>
            </a:r>
            <a:r>
              <a:rPr lang="en-US" sz="1800" dirty="0">
                <a:solidFill>
                  <a:schemeClr val="tx1"/>
                </a:solidFill>
              </a:rPr>
              <a:t>Peter Pal</a:t>
            </a:r>
            <a:r>
              <a:rPr lang="sk-SK" sz="1800" dirty="0">
                <a:solidFill>
                  <a:schemeClr val="tx1"/>
                </a:solidFill>
              </a:rPr>
              <a:t>úch, PhD., </a:t>
            </a:r>
            <a:r>
              <a:rPr lang="en-US" sz="1800" dirty="0">
                <a:solidFill>
                  <a:schemeClr val="tx1"/>
                </a:solidFill>
              </a:rPr>
              <a:t>CCIE #23527</a:t>
            </a:r>
            <a:r>
              <a:rPr lang="sk-SK" sz="1800" dirty="0">
                <a:solidFill>
                  <a:schemeClr val="tx1"/>
                </a:solidFill>
              </a:rPr>
              <a:t>, CCIP, </a:t>
            </a:r>
            <a:r>
              <a:rPr lang="sk-SK" sz="1800" dirty="0" smtClean="0">
                <a:solidFill>
                  <a:schemeClr val="tx1"/>
                </a:solidFill>
              </a:rPr>
              <a:t>CCAI</a:t>
            </a:r>
            <a:r>
              <a:rPr lang="sk-SK" sz="1800" dirty="0">
                <a:solidFill>
                  <a:schemeClr val="tx1"/>
                </a:solidFill>
              </a:rPr>
              <a:t/>
            </a:r>
            <a:br>
              <a:rPr lang="sk-SK" sz="1800" dirty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Cisco </a:t>
            </a:r>
            <a:r>
              <a:rPr lang="en-US" sz="1800" dirty="0">
                <a:solidFill>
                  <a:schemeClr val="tx1"/>
                </a:solidFill>
              </a:rPr>
              <a:t>Designated VIP 2011,2012 LAN &amp; WAN</a:t>
            </a:r>
            <a:endParaRPr lang="sk-SK" sz="1800" dirty="0">
              <a:solidFill>
                <a:schemeClr val="tx1"/>
              </a:solidFill>
            </a:endParaRPr>
          </a:p>
          <a:p>
            <a:pPr algn="r">
              <a:lnSpc>
                <a:spcPct val="70000"/>
              </a:lnSpc>
            </a:pPr>
            <a:r>
              <a:rPr lang="sk-SK" sz="1800" dirty="0">
                <a:solidFill>
                  <a:schemeClr val="tx1"/>
                </a:solidFill>
              </a:rPr>
              <a:t>Katedra informačných sietí</a:t>
            </a:r>
          </a:p>
          <a:p>
            <a:pPr algn="r">
              <a:lnSpc>
                <a:spcPct val="70000"/>
              </a:lnSpc>
            </a:pPr>
            <a:r>
              <a:rPr lang="sk-SK" sz="1800" dirty="0">
                <a:solidFill>
                  <a:schemeClr val="tx1"/>
                </a:solidFill>
              </a:rPr>
              <a:t>Fakulta riadenia a informatiky, ŽU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9675" y="0"/>
            <a:ext cx="1584325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270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sk-SK" smtClean="0"/>
              <a:t>Príklad konfigurácie statických smerov pomocou výstupného rozhrania</a:t>
            </a: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Smerovač R1</a:t>
            </a:r>
          </a:p>
          <a:p>
            <a:pPr lvl="1">
              <a:buFont typeface="Wingdings" pitchFamily="2" charset="2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R1(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)# </a:t>
            </a:r>
            <a:r>
              <a:rPr lang="en-US" sz="18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route 172.16.1.0 255.255.255.0 s0/0/0</a:t>
            </a:r>
            <a:br>
              <a:rPr lang="en-US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R1(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)# </a:t>
            </a:r>
            <a:r>
              <a:rPr lang="en-US" sz="18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route 192.168.1.0 255.255.255.0 s0/0/0</a:t>
            </a:r>
            <a:br>
              <a:rPr lang="en-US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R1(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)# </a:t>
            </a:r>
            <a:r>
              <a:rPr lang="en-US" sz="18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route 192.168.2.0 255.255.255.0 s0/0/0</a:t>
            </a:r>
          </a:p>
        </p:txBody>
      </p:sp>
      <p:pic>
        <p:nvPicPr>
          <p:cNvPr id="2150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00350"/>
            <a:ext cx="7620000" cy="365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691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Rizik</a:t>
            </a:r>
            <a:r>
              <a:rPr lang="sk-SK" smtClean="0"/>
              <a:t>á pri konfigurácii statických smerov pomocou výstupného rozhrania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sk-SK" dirty="0" smtClean="0"/>
              <a:t>Statické smery definované výstupným rozhraním v sebe skrývajú jedno tiché riziko</a:t>
            </a:r>
          </a:p>
          <a:p>
            <a:pPr lvl="1">
              <a:defRPr/>
            </a:pPr>
            <a:r>
              <a:rPr lang="sk-SK" dirty="0" smtClean="0"/>
              <a:t>Hovoria, akým rozhraním má paket odísť, ale nehovoria, ktorý ďalší susedný smerovač za týmto rozhraním má paket spracovať</a:t>
            </a:r>
          </a:p>
          <a:p>
            <a:pPr lvl="1">
              <a:defRPr/>
            </a:pPr>
            <a:r>
              <a:rPr lang="sk-SK" dirty="0" smtClean="0"/>
              <a:t>Príklad: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sk-SK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sk-SK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ip route 192.168.1.0 255.255.255.0 FastEthernet0/0</a:t>
            </a:r>
          </a:p>
          <a:p>
            <a:pPr lvl="1">
              <a:defRPr/>
            </a:pPr>
            <a:r>
              <a:rPr lang="sk-SK" dirty="0" smtClean="0"/>
              <a:t>Čo sa stane, ak za rozhraním FastEthernet0/0 je viac smerovačov?</a:t>
            </a:r>
          </a:p>
          <a:p>
            <a:pPr>
              <a:defRPr/>
            </a:pPr>
            <a:r>
              <a:rPr lang="sk-SK" dirty="0" smtClean="0"/>
              <a:t>Definovať statický smer pomocou výstupného rozhrania znamená vyhlásiť, že daná sieť je k nemu priamo pripojená</a:t>
            </a:r>
          </a:p>
          <a:p>
            <a:pPr lvl="1">
              <a:defRPr/>
            </a:pPr>
            <a:r>
              <a:rPr lang="sk-SK" dirty="0" smtClean="0"/>
              <a:t>Na takéto siete potom platia pravidlá o komunikácii v priamo pripojenej sieti, t.j. napr. používanie ARP protokolu</a:t>
            </a:r>
          </a:p>
          <a:p>
            <a:pPr lvl="1">
              <a:defRPr/>
            </a:pPr>
            <a:r>
              <a:rPr lang="sk-SK" dirty="0" smtClean="0"/>
              <a:t>Keďže však táto sieť reálne priamo pripojená nie je, tieto mechanizmy môžu zlyhať alebo sa </a:t>
            </a:r>
            <a:r>
              <a:rPr lang="sk-SK" dirty="0" smtClean="0"/>
              <a:t>správať nekorektne</a:t>
            </a:r>
            <a:endParaRPr lang="sk-SK" dirty="0" smtClean="0"/>
          </a:p>
          <a:p>
            <a:pPr lvl="1">
              <a:defRPr/>
            </a:pPr>
            <a:r>
              <a:rPr lang="sk-SK" dirty="0" smtClean="0"/>
              <a:t>To je dôvod, prečo sa definovanie statických smerov pomocou výstupného rozhrania má robiť iba pre linkové technológie typu bod-bod (HDLC, PPP, DSL), nie však pre </a:t>
            </a:r>
            <a:r>
              <a:rPr lang="sk-SK" dirty="0" smtClean="0"/>
              <a:t>Ethernet a iné multiaccess technológie, i keď to smerovač akceptuje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280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sk-SK" smtClean="0"/>
              <a:t>Statické smery s použitím adresy nasledujúceho smerovača</a:t>
            </a:r>
            <a:endParaRPr lang="en-US"/>
          </a:p>
        </p:txBody>
      </p:sp>
      <p:sp>
        <p:nvSpPr>
          <p:cNvPr id="23555" name="Zástupný symbol obsah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Statický smer s využitím adresy nasledujúceho smerovača je prirodzený, i keď akomak menej priamy</a:t>
            </a:r>
          </a:p>
          <a:p>
            <a:pPr lvl="1"/>
            <a:r>
              <a:rPr lang="sk-SK" dirty="0" smtClean="0"/>
              <a:t>Hovorí: „Ak paket ide do tejto siete, odovzdajme ho tomuto nasledujúcemu smerovaču“</a:t>
            </a:r>
          </a:p>
          <a:p>
            <a:pPr lvl="1"/>
            <a:r>
              <a:rPr lang="sk-SK" dirty="0" smtClean="0"/>
              <a:t>Záznam neinformuje o výstupnom rozhraní, iba o IP adrese ďalšieho smerovača na ceste do cieľa</a:t>
            </a:r>
          </a:p>
          <a:p>
            <a:pPr lvl="1"/>
            <a:r>
              <a:rPr lang="sk-SK" dirty="0" smtClean="0"/>
              <a:t>Výstupné rozhranie je potrebné zistiť rekurzívnym prehľadávaním smerovacej tabuľky, v ktorom sa snažíme zistiť, na akom priamo pripojenom rozhraní sa tento nasledujúci smerovač nachádza</a:t>
            </a:r>
          </a:p>
          <a:p>
            <a:r>
              <a:rPr lang="sk-SK" dirty="0" smtClean="0"/>
              <a:t>Podmienky správnej činnosti</a:t>
            </a:r>
          </a:p>
          <a:p>
            <a:pPr lvl="1"/>
            <a:r>
              <a:rPr lang="sk-SK" dirty="0" smtClean="0"/>
              <a:t>IP adresa nasledujúceho smerovača sa musí nachádzať na niektorej priamo pripojenej sieti</a:t>
            </a:r>
          </a:p>
          <a:p>
            <a:pPr lvl="1"/>
            <a:r>
              <a:rPr lang="sk-SK" dirty="0" smtClean="0"/>
              <a:t>Rozhranie do tejto priamo pripojenej siete musí byť správne nakonfigurované a aktívne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6068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00350"/>
            <a:ext cx="7620000" cy="365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9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sk-SK" smtClean="0"/>
              <a:t>Príklad konfigurácie statických smerov pomocou adresy nasledujúceho smerovača</a:t>
            </a:r>
            <a:endParaRPr lang="en-US"/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Smerovač R1</a:t>
            </a:r>
          </a:p>
          <a:p>
            <a:pPr lvl="1">
              <a:buFont typeface="Wingdings" pitchFamily="2" charset="2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R1(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)# </a:t>
            </a:r>
            <a:r>
              <a:rPr lang="en-US" sz="18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route 172.16.1.0 255.255.255.0 </a:t>
            </a:r>
            <a:r>
              <a:rPr lang="sk-SK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172.16.2.2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R1(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)# </a:t>
            </a:r>
            <a:r>
              <a:rPr lang="en-US" sz="18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route 192.168.1.0 255.255.255.0 </a:t>
            </a:r>
            <a:r>
              <a:rPr lang="sk-SK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172.16.2.2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R1(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)# </a:t>
            </a:r>
            <a:r>
              <a:rPr lang="en-US" sz="18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route 192.168.2.0 255.255.255.0 </a:t>
            </a:r>
            <a:r>
              <a:rPr lang="sk-SK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172.16.2.2</a:t>
            </a:r>
            <a:endParaRPr lang="en-US" sz="18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58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75" y="4289425"/>
            <a:ext cx="5330825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58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sk-SK" smtClean="0"/>
              <a:t>Statické smery s použitím adresy nasledujúceho smerovača</a:t>
            </a: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k-SK" sz="2000" dirty="0" smtClean="0"/>
              <a:t>Pozrime sa na R1, ako obslúži paket idúci na IP adresu 192.168.2.2</a:t>
            </a:r>
            <a:endParaRPr lang="en-US" sz="2000" dirty="0" smtClean="0"/>
          </a:p>
          <a:p>
            <a:pPr lvl="1"/>
            <a:r>
              <a:rPr lang="sk-SK" sz="1800" dirty="0" smtClean="0"/>
              <a:t>V smerovacej tabuľke nájde položku</a:t>
            </a:r>
          </a:p>
          <a:p>
            <a:pPr lvl="1">
              <a:buFont typeface="Wingdings" pitchFamily="2" charset="2"/>
              <a:buNone/>
            </a:pP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sk-SK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192.168.2.0</a:t>
            </a:r>
            <a:r>
              <a:rPr lang="sk-SK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/24 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[1/0] via </a:t>
            </a:r>
            <a:r>
              <a:rPr lang="sk-SK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172.16.2.2</a:t>
            </a:r>
            <a:endParaRPr lang="sk-SK" sz="1800" dirty="0" smtClean="0"/>
          </a:p>
          <a:p>
            <a:pPr lvl="1"/>
            <a:r>
              <a:rPr lang="sk-SK" sz="1800" dirty="0" smtClean="0"/>
              <a:t>Podľa nej vie, že paket musí postúpiť smerovaču 172.16.2.2, avšak ešte nevie, na ktorom rozhraní sa tento smerovač nachádza</a:t>
            </a:r>
          </a:p>
          <a:p>
            <a:pPr lvl="1"/>
            <a:r>
              <a:rPr lang="sk-SK" sz="1800" dirty="0" smtClean="0"/>
              <a:t>Zoberie preto adresu nasledujúceho smerovača 172.16.2.2 a tú </a:t>
            </a:r>
            <a:r>
              <a:rPr lang="en-US" sz="1800" dirty="0" smtClean="0"/>
              <a:t>op</a:t>
            </a:r>
            <a:r>
              <a:rPr lang="sk-SK" sz="1800" dirty="0" smtClean="0"/>
              <a:t>äť vyhľadá v smerovacej </a:t>
            </a:r>
            <a:r>
              <a:rPr lang="sk-SK" sz="1800" dirty="0" smtClean="0"/>
              <a:t>tabuľke. Najlepšia zhoda (longest prefix match) sa</a:t>
            </a:r>
            <a:br>
              <a:rPr lang="sk-SK" sz="1800" dirty="0" smtClean="0"/>
            </a:br>
            <a:r>
              <a:rPr lang="sk-SK" sz="1800" dirty="0" smtClean="0"/>
              <a:t>nájde na riadku</a:t>
            </a:r>
          </a:p>
          <a:p>
            <a:pPr marL="355600" lvl="1" indent="0">
              <a:buNone/>
            </a:pPr>
            <a:r>
              <a:rPr lang="sk-SK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sk-SK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172.16.2.0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is directly connected, 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Serial</a:t>
            </a:r>
            <a:r>
              <a:rPr lang="sk-SK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0/0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/0</a:t>
            </a:r>
            <a:endParaRPr lang="sk-SK" sz="18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sk-SK" sz="1800" dirty="0" smtClean="0"/>
              <a:t>Zistí, že táto IP adresa je z priestoru priamo pripojenej siete na rozhraní Serial0/0/0. Paket preto odošle týmto rozhraním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16863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Rekurzívne vyhľadávanie v smerovacej tabuľke</a:t>
            </a:r>
            <a:endParaRPr lang="sk-S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Použitie IP adresy suseda v statických cestách bez výstupného rozhrania vedie na rekurzívne vyhľadávanie v smerovacej tabuľke</a:t>
            </a:r>
          </a:p>
          <a:p>
            <a:pPr lvl="1"/>
            <a:r>
              <a:rPr lang="sk-SK" dirty="0" smtClean="0"/>
              <a:t>Výsledkom vyhľadania cieľovej IP adresy paketu v smerovacej tabuľke je ďalšia IP adresa – adresa next-hop smerovača</a:t>
            </a:r>
          </a:p>
          <a:p>
            <a:pPr lvl="1"/>
            <a:r>
              <a:rPr lang="sk-SK" dirty="0" smtClean="0"/>
              <a:t>Túto IP adresu treba znovu vyhľadať v smerovacej tabuľke</a:t>
            </a:r>
          </a:p>
          <a:p>
            <a:pPr lvl="1"/>
            <a:r>
              <a:rPr lang="sk-SK" dirty="0" smtClean="0"/>
              <a:t>... a opakovať tento proces, pokým smerovač nenájde smerovací záznam, ktorý obsahuje informáciu o výstupnom rozhraní</a:t>
            </a:r>
          </a:p>
          <a:p>
            <a:r>
              <a:rPr lang="sk-SK" dirty="0" smtClean="0"/>
              <a:t>Kurikulá tvrdia, že tento prístup spôsobuje dodatočnú záťaž na smerovače, čo je v princípe pravda</a:t>
            </a:r>
          </a:p>
          <a:p>
            <a:pPr lvl="1"/>
            <a:r>
              <a:rPr lang="sk-SK" dirty="0" smtClean="0"/>
              <a:t>Namiesto jedného vyhľadania sa realizujú dve alebo i viac</a:t>
            </a:r>
          </a:p>
          <a:p>
            <a:pPr lvl="1"/>
            <a:r>
              <a:rPr lang="sk-SK" dirty="0" smtClean="0"/>
              <a:t>Preto je </a:t>
            </a:r>
            <a:r>
              <a:rPr lang="sk-SK" dirty="0" smtClean="0">
                <a:solidFill>
                  <a:schemeClr val="tx2"/>
                </a:solidFill>
              </a:rPr>
              <a:t>údajne</a:t>
            </a:r>
            <a:r>
              <a:rPr lang="sk-SK" dirty="0" smtClean="0"/>
              <a:t> vhodné definovať statické smery buď výlučne pomocou výstupného rozhrania (na bod-bod rozhraniach), alebo výstupným rozhraním a IP adresou next-hop smerovača súčasne (vhodné pre všetky rozhrania), napríklad:</a:t>
            </a:r>
          </a:p>
          <a:p>
            <a:pPr marL="355600" lvl="1" indent="0">
              <a:buNone/>
            </a:pP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ip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route 172.16.1.0 255.255.255.0 </a:t>
            </a:r>
            <a:r>
              <a:rPr lang="sk-SK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Fa0/0 172.16.2.2</a:t>
            </a: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2379736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Rekurzívne vyhľadávanie v smerovacej tabuľke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Faktom však je, že súčasné smerovače majú smerovaciu „tabuľku“ interne implementovanú efektívnejšie</a:t>
            </a:r>
          </a:p>
          <a:p>
            <a:pPr lvl="1"/>
            <a:r>
              <a:rPr lang="sk-SK" sz="1800" dirty="0" smtClean="0"/>
              <a:t>Stromová štruktúra namiesto lineárnej tabuľky</a:t>
            </a:r>
          </a:p>
          <a:p>
            <a:pPr lvl="1"/>
            <a:r>
              <a:rPr lang="sk-SK" sz="1800" dirty="0" smtClean="0"/>
              <a:t>Predpripravené hlavičky rámcov pre jednotlivé next-hop smerovače</a:t>
            </a:r>
          </a:p>
          <a:p>
            <a:pPr lvl="1"/>
            <a:r>
              <a:rPr lang="sk-SK" sz="1800" dirty="0" smtClean="0"/>
              <a:t>Rekurzia </a:t>
            </a:r>
            <a:r>
              <a:rPr lang="sk-SK" sz="1800" dirty="0" smtClean="0">
                <a:solidFill>
                  <a:schemeClr val="tx2"/>
                </a:solidFill>
              </a:rPr>
              <a:t>vyriešená</a:t>
            </a:r>
            <a:r>
              <a:rPr lang="sk-SK" sz="1800" dirty="0" smtClean="0"/>
              <a:t> počas napĺňania týchto štruktúr</a:t>
            </a:r>
          </a:p>
          <a:p>
            <a:r>
              <a:rPr lang="sk-SK" sz="2000" dirty="0" smtClean="0"/>
              <a:t>Z pohľadu efektívnosti práce smerovača dnes </a:t>
            </a:r>
            <a:r>
              <a:rPr lang="sk-SK" sz="2000" b="1" dirty="0" smtClean="0">
                <a:solidFill>
                  <a:schemeClr val="tx2"/>
                </a:solidFill>
              </a:rPr>
              <a:t>nie je nijaký rozdiel </a:t>
            </a:r>
            <a:r>
              <a:rPr lang="sk-SK" sz="2000" dirty="0" smtClean="0"/>
              <a:t>medzi statickým smerovacím záznamom, ktorý používa iba IP adresu next-hop suseda, a záznamom, ktorý obsahuje (aj) výstupné rozhranie</a:t>
            </a:r>
          </a:p>
          <a:p>
            <a:r>
              <a:rPr lang="sk-SK" sz="2000" dirty="0" smtClean="0"/>
              <a:t>Treba si preto pamätať:</a:t>
            </a:r>
          </a:p>
          <a:p>
            <a:pPr lvl="1"/>
            <a:r>
              <a:rPr lang="sk-SK" sz="1800" dirty="0" smtClean="0"/>
              <a:t>Naivne implementované smerovače môžu pracovať pomalšie, ak budú statické smerovacie položky používať iba IP adresu next-hop suseda</a:t>
            </a:r>
          </a:p>
          <a:p>
            <a:pPr lvl="1"/>
            <a:r>
              <a:rPr lang="sk-SK" sz="1800" dirty="0" smtClean="0"/>
              <a:t>Toto však nie je prípad smerovačov, s ktorými pracujeme my</a:t>
            </a:r>
          </a:p>
          <a:p>
            <a:pPr lvl="1"/>
            <a:r>
              <a:rPr lang="sk-SK" sz="1800" dirty="0" smtClean="0"/>
              <a:t>My budeme statické smerovacie položky definovať </a:t>
            </a:r>
            <a:r>
              <a:rPr lang="sk-SK" sz="1800" dirty="0" smtClean="0">
                <a:solidFill>
                  <a:schemeClr val="tx2"/>
                </a:solidFill>
              </a:rPr>
              <a:t>pomocou IP adresy</a:t>
            </a:r>
          </a:p>
          <a:p>
            <a:pPr lvl="1"/>
            <a:r>
              <a:rPr lang="sk-SK" sz="1800" dirty="0" smtClean="0"/>
              <a:t>Použitie IP adresy v statickej položke nespôsobuje také závažné problémy, aké môže spôsobiť použitie výstupného rozhrania</a:t>
            </a:r>
            <a:endParaRPr lang="sk-SK" sz="1800" dirty="0"/>
          </a:p>
        </p:txBody>
      </p:sp>
    </p:spTree>
    <p:extLst>
      <p:ext uri="{BB962C8B-B14F-4D97-AF65-F5344CB8AC3E}">
        <p14:creationId xmlns:p14="http://schemas.microsoft.com/office/powerpoint/2010/main" val="3213287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sk-SK" smtClean="0"/>
              <a:t>Proces smerovania paketu do cieľa 192.168.2.2</a:t>
            </a:r>
            <a:endParaRPr lang="en-US"/>
          </a:p>
        </p:txBody>
      </p:sp>
      <p:pic>
        <p:nvPicPr>
          <p:cNvPr id="28675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42"/>
          <a:stretch/>
        </p:blipFill>
        <p:spPr bwMode="auto">
          <a:xfrm>
            <a:off x="947738" y="988492"/>
            <a:ext cx="7248525" cy="337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39750" y="4553833"/>
            <a:ext cx="8064500" cy="181588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R</a:t>
            </a:r>
            <a:r>
              <a:rPr lang="sk-SK" sz="1600" b="1" dirty="0" smtClean="0">
                <a:latin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</a:rPr>
              <a:t>#</a:t>
            </a:r>
            <a:r>
              <a:rPr lang="sk-SK" sz="1600" b="1" dirty="0" smtClean="0">
                <a:solidFill>
                  <a:schemeClr val="accent2"/>
                </a:solidFill>
                <a:latin typeface="Courier New" pitchFamily="49" charset="0"/>
              </a:rPr>
              <a:t>show ip route</a:t>
            </a:r>
            <a:endParaRPr lang="en-US" sz="16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172.16.0.0/24 is </a:t>
            </a:r>
            <a:r>
              <a:rPr lang="en-US" sz="1600" b="1" dirty="0" err="1">
                <a:latin typeface="Courier New" pitchFamily="49" charset="0"/>
              </a:rPr>
              <a:t>subnetted</a:t>
            </a:r>
            <a:r>
              <a:rPr lang="en-US" sz="1600" b="1" dirty="0">
                <a:latin typeface="Courier New" pitchFamily="49" charset="0"/>
              </a:rPr>
              <a:t>, 3 subnets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S       172.16.1.0 [1/0] via 172.16.2.2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C       172.16.2.0 is directly connected, </a:t>
            </a:r>
            <a:r>
              <a:rPr lang="en-US" sz="1600" b="1" dirty="0" smtClean="0">
                <a:latin typeface="Courier New" pitchFamily="49" charset="0"/>
              </a:rPr>
              <a:t>Serial</a:t>
            </a:r>
            <a:r>
              <a:rPr lang="sk-SK" sz="1600" b="1" dirty="0" smtClean="0">
                <a:latin typeface="Courier New" pitchFamily="49" charset="0"/>
              </a:rPr>
              <a:t>0/0</a:t>
            </a:r>
            <a:r>
              <a:rPr lang="en-US" sz="1600" b="1" dirty="0" smtClean="0">
                <a:latin typeface="Courier New" pitchFamily="49" charset="0"/>
              </a:rPr>
              <a:t>/0</a:t>
            </a:r>
            <a:endParaRPr lang="en-US" sz="1600" b="1" dirty="0"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C       172.16.3.0 is directly connected, FastEthernet0/0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S    192.168.1.0/24 [1/0] via 172.16.2.2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S    192.168.2.0/24 [1/0] via 172.16.2.2</a:t>
            </a:r>
            <a:endParaRPr lang="en-US" sz="16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44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sk-SK" smtClean="0"/>
              <a:t>Proces smerovania paketu do cieľa 192.168.2.2</a:t>
            </a:r>
            <a:endParaRPr lang="en-US"/>
          </a:p>
        </p:txBody>
      </p:sp>
      <p:pic>
        <p:nvPicPr>
          <p:cNvPr id="28675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42"/>
          <a:stretch/>
        </p:blipFill>
        <p:spPr bwMode="auto">
          <a:xfrm>
            <a:off x="947738" y="988492"/>
            <a:ext cx="7248525" cy="337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39750" y="4553833"/>
            <a:ext cx="8064500" cy="181588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R</a:t>
            </a:r>
            <a:r>
              <a:rPr lang="sk-SK" sz="1600" b="1" dirty="0" smtClean="0">
                <a:latin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</a:rPr>
              <a:t>#</a:t>
            </a:r>
            <a:r>
              <a:rPr lang="sk-SK" sz="1600" b="1" dirty="0" smtClean="0">
                <a:solidFill>
                  <a:schemeClr val="accent2"/>
                </a:solidFill>
                <a:latin typeface="Courier New" pitchFamily="49" charset="0"/>
              </a:rPr>
              <a:t>show ip route</a:t>
            </a:r>
            <a:endParaRPr lang="en-US" sz="16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172.16.0.0/24 is </a:t>
            </a:r>
            <a:r>
              <a:rPr lang="en-US" sz="1600" b="1" dirty="0" err="1">
                <a:latin typeface="Courier New" pitchFamily="49" charset="0"/>
              </a:rPr>
              <a:t>subnetted</a:t>
            </a:r>
            <a:r>
              <a:rPr lang="en-US" sz="1600" b="1" dirty="0">
                <a:latin typeface="Courier New" pitchFamily="49" charset="0"/>
              </a:rPr>
              <a:t>, 3 subnets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C       172.16.1.0 is directly connected, FastEthernet0/0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C       172.16.2.0 is directly connected, </a:t>
            </a:r>
            <a:r>
              <a:rPr lang="en-US" sz="1600" b="1" dirty="0" smtClean="0">
                <a:latin typeface="Courier New" pitchFamily="49" charset="0"/>
              </a:rPr>
              <a:t>Serial</a:t>
            </a:r>
            <a:r>
              <a:rPr lang="sk-SK" sz="1600" b="1" dirty="0" smtClean="0">
                <a:latin typeface="Courier New" pitchFamily="49" charset="0"/>
              </a:rPr>
              <a:t>0/0</a:t>
            </a:r>
            <a:r>
              <a:rPr lang="en-US" sz="1600" b="1" dirty="0" smtClean="0">
                <a:latin typeface="Courier New" pitchFamily="49" charset="0"/>
              </a:rPr>
              <a:t>/0</a:t>
            </a:r>
            <a:endParaRPr lang="en-US" sz="1600" b="1" dirty="0"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S       172.16.3.0 [1/0] via 172.16.2.1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C    192.168.1.0/24 is directly connected, </a:t>
            </a:r>
            <a:r>
              <a:rPr lang="en-US" sz="1600" b="1" dirty="0" smtClean="0">
                <a:latin typeface="Courier New" pitchFamily="49" charset="0"/>
              </a:rPr>
              <a:t>Serial</a:t>
            </a:r>
            <a:r>
              <a:rPr lang="sk-SK" sz="1600" b="1" dirty="0" smtClean="0">
                <a:latin typeface="Courier New" pitchFamily="49" charset="0"/>
              </a:rPr>
              <a:t>0/0/1</a:t>
            </a:r>
            <a:endParaRPr lang="en-US" sz="1600" b="1" dirty="0"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S    192.168.2.0/24 [1/0] via 192.168.1.1</a:t>
            </a:r>
            <a:endParaRPr lang="en-US" sz="16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44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sk-SK" smtClean="0"/>
              <a:t>Proces smerovania paketu do cieľa 192.168.2.2</a:t>
            </a:r>
            <a:endParaRPr lang="en-US"/>
          </a:p>
        </p:txBody>
      </p:sp>
      <p:pic>
        <p:nvPicPr>
          <p:cNvPr id="28675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42"/>
          <a:stretch/>
        </p:blipFill>
        <p:spPr bwMode="auto">
          <a:xfrm>
            <a:off x="947738" y="988492"/>
            <a:ext cx="7248525" cy="337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39750" y="4553833"/>
            <a:ext cx="8064500" cy="181588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R</a:t>
            </a:r>
            <a:r>
              <a:rPr lang="sk-SK" sz="1600" b="1" dirty="0">
                <a:latin typeface="Courier New" pitchFamily="49" charset="0"/>
              </a:rPr>
              <a:t>3</a:t>
            </a:r>
            <a:r>
              <a:rPr lang="en-US" sz="1600" b="1" dirty="0" smtClean="0">
                <a:latin typeface="Courier New" pitchFamily="49" charset="0"/>
              </a:rPr>
              <a:t>#</a:t>
            </a:r>
            <a:r>
              <a:rPr lang="sk-SK" sz="1600" b="1" dirty="0" smtClean="0">
                <a:solidFill>
                  <a:schemeClr val="accent2"/>
                </a:solidFill>
                <a:latin typeface="Courier New" pitchFamily="49" charset="0"/>
              </a:rPr>
              <a:t>show ip route</a:t>
            </a:r>
            <a:endParaRPr lang="en-US" sz="16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172.16.0.0/24 is </a:t>
            </a:r>
            <a:r>
              <a:rPr lang="en-US" sz="1600" b="1" dirty="0" err="1">
                <a:latin typeface="Courier New" pitchFamily="49" charset="0"/>
              </a:rPr>
              <a:t>subnetted</a:t>
            </a:r>
            <a:r>
              <a:rPr lang="en-US" sz="1600" b="1" dirty="0">
                <a:latin typeface="Courier New" pitchFamily="49" charset="0"/>
              </a:rPr>
              <a:t>, 3 subnets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S       172.16.1.0 [1/0] via 192.168.1.2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S       172.16.2.0 [1/0] via 192.168.1.2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S       172.16.3.0 [1/0] via 192.168.1.2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C    192.168.1.0/24 is directly connected, </a:t>
            </a:r>
            <a:r>
              <a:rPr lang="en-US" sz="1600" b="1" dirty="0" smtClean="0">
                <a:latin typeface="Courier New" pitchFamily="49" charset="0"/>
              </a:rPr>
              <a:t>Serial</a:t>
            </a:r>
            <a:r>
              <a:rPr lang="sk-SK" sz="1600" b="1" dirty="0" smtClean="0">
                <a:latin typeface="Courier New" pitchFamily="49" charset="0"/>
              </a:rPr>
              <a:t>0/0/1</a:t>
            </a:r>
            <a:endParaRPr lang="en-US" sz="1600" b="1" dirty="0"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C    192.168.2.0/24 is directly connected, FastEthernet0/0</a:t>
            </a:r>
            <a:endParaRPr lang="en-US" sz="16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77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4800600" cy="3124200"/>
          </a:xfrm>
          <a:prstGeom prst="rect">
            <a:avLst/>
          </a:prstGeom>
          <a:solidFill>
            <a:srgbClr val="015F8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>
          <a:xfrm>
            <a:off x="293688" y="908720"/>
            <a:ext cx="3551237" cy="1187847"/>
          </a:xfrm>
          <a:noFill/>
        </p:spPr>
        <p:txBody>
          <a:bodyPr anchor="ctr">
            <a:normAutofit/>
          </a:bodyPr>
          <a:lstStyle/>
          <a:p>
            <a:pPr eaLnBrk="1" hangingPunct="1"/>
            <a:r>
              <a:rPr lang="sk-SK" sz="2800" dirty="0" smtClean="0">
                <a:solidFill>
                  <a:schemeClr val="bg1"/>
                </a:solidFill>
              </a:rPr>
              <a:t>Statické smerovanie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pic>
        <p:nvPicPr>
          <p:cNvPr id="9220" name="Picture 4" descr="MAE294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113" y="0"/>
            <a:ext cx="4687887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53175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Sumárne smerovacie položky</a:t>
            </a:r>
            <a:endParaRPr lang="en-US" smtClean="0"/>
          </a:p>
        </p:txBody>
      </p:sp>
      <p:sp>
        <p:nvSpPr>
          <p:cNvPr id="114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sk-SK" dirty="0" smtClean="0"/>
              <a:t>Sumarizácia je proces, pri ktorom istý počet cieľových sietí popíšeme jednou väčšou sieťou</a:t>
            </a:r>
          </a:p>
          <a:p>
            <a:pPr lvl="1">
              <a:defRPr/>
            </a:pPr>
            <a:r>
              <a:rPr lang="sk-SK" dirty="0" smtClean="0"/>
              <a:t>Adresa väčšej siete je konštruovaná tak, aby pokryla rozsah všetkých IP adries z pôvodných sietí, ktoré sumarizujeme</a:t>
            </a:r>
          </a:p>
          <a:p>
            <a:pPr lvl="2">
              <a:defRPr/>
            </a:pPr>
            <a:r>
              <a:rPr lang="sk-SK" dirty="0" smtClean="0"/>
              <a:t>Siete 192.168.0.0/24 a 192.168.1.0/24 je možné sumarizovať sieťou 192.168.0.0/23</a:t>
            </a:r>
          </a:p>
          <a:p>
            <a:pPr lvl="2">
              <a:defRPr/>
            </a:pPr>
            <a:r>
              <a:rPr lang="sk-SK" dirty="0" smtClean="0"/>
              <a:t>Siete 172.16.0.0/16, 172.17.0.0/16, 172.18.0.0/16 a 172.19.0.0/16 je možné sumarizovať sieťou 172.16.0.0/14</a:t>
            </a:r>
          </a:p>
          <a:p>
            <a:pPr lvl="1">
              <a:defRPr/>
            </a:pPr>
            <a:r>
              <a:rPr lang="sk-SK" dirty="0" smtClean="0"/>
              <a:t>Ideálne by mala sumárna sieť popisovať presne ten istý rozsah adries</a:t>
            </a:r>
          </a:p>
          <a:p>
            <a:pPr>
              <a:defRPr/>
            </a:pPr>
            <a:r>
              <a:rPr lang="sk-SK" dirty="0" smtClean="0"/>
              <a:t>Pomocou sumarizácie zmenšujeme počet záznamov </a:t>
            </a:r>
            <a:r>
              <a:rPr lang="sk-SK" dirty="0" smtClean="0"/>
              <a:t>v smerovacej </a:t>
            </a:r>
            <a:r>
              <a:rPr lang="sk-SK" dirty="0" smtClean="0"/>
              <a:t>tabuľke</a:t>
            </a:r>
          </a:p>
          <a:p>
            <a:pPr lvl="1">
              <a:defRPr/>
            </a:pPr>
            <a:r>
              <a:rPr lang="sk-SK" dirty="0" smtClean="0"/>
              <a:t>Menší počet záznamov, ktoré musí smerovač prezrieť pri smerovaní paketov</a:t>
            </a:r>
          </a:p>
          <a:p>
            <a:pPr lvl="1">
              <a:defRPr/>
            </a:pPr>
            <a:r>
              <a:rPr lang="sk-SK" dirty="0" smtClean="0"/>
              <a:t>Menší objem dát, ktoré si smerovač musí pamätať, prípadne i prenášať medzi susedmi</a:t>
            </a:r>
          </a:p>
          <a:p>
            <a:pPr lvl="1">
              <a:defRPr/>
            </a:pPr>
            <a:r>
              <a:rPr lang="sk-SK" dirty="0" smtClean="0"/>
              <a:t>Sumarizovať je možné len siete, ktoré sa </a:t>
            </a:r>
            <a:r>
              <a:rPr lang="sk-SK" b="1" dirty="0" smtClean="0">
                <a:solidFill>
                  <a:schemeClr val="tx2"/>
                </a:solidFill>
              </a:rPr>
              <a:t>všetky</a:t>
            </a:r>
            <a:r>
              <a:rPr lang="sk-SK" dirty="0" smtClean="0"/>
              <a:t> nachádzajú </a:t>
            </a:r>
            <a:r>
              <a:rPr lang="sk-SK" b="1" dirty="0" smtClean="0">
                <a:solidFill>
                  <a:schemeClr val="tx2"/>
                </a:solidFill>
              </a:rPr>
              <a:t>za tým istým</a:t>
            </a:r>
            <a:r>
              <a:rPr lang="sk-SK" dirty="0" smtClean="0"/>
              <a:t> nasledujúcim smerovačom alebo rozhraním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95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Príklad použitia sumárnej položky</a:t>
            </a:r>
            <a:endParaRPr lang="en-US" smtClean="0"/>
          </a:p>
        </p:txBody>
      </p:sp>
      <p:pic>
        <p:nvPicPr>
          <p:cNvPr id="3174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568450"/>
            <a:ext cx="8591550" cy="457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083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Poznámky k sumarizácii</a:t>
            </a:r>
            <a:endParaRPr lang="sk-S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V testoch sa neraz objavujú zadania typu</a:t>
            </a:r>
          </a:p>
          <a:p>
            <a:pPr marL="355600" lvl="1" indent="0">
              <a:buNone/>
            </a:pPr>
            <a:r>
              <a:rPr lang="sk-SK" sz="1800" dirty="0" smtClean="0"/>
              <a:t>Nájdite najlepšiu spoločnú sieť, ktorou sa dajú popísať siete 10.0.48.0/24, 10.0.49.0/24, 10.0.50.0/24, 10.0.51.0/24</a:t>
            </a:r>
          </a:p>
          <a:p>
            <a:r>
              <a:rPr lang="sk-SK" sz="2000" dirty="0" smtClean="0"/>
              <a:t>Pri riešení takejto úlohy si treba všimnúť rozsah adries, ktoré treba pokryť (10.0.48.0 – 10.0.51.255), a pokúsiť sa nájsť najmenšiu sieť, ktorá tento rozsah pokryje</a:t>
            </a:r>
          </a:p>
          <a:p>
            <a:pPr lvl="1"/>
            <a:r>
              <a:rPr lang="sk-SK" sz="1800" dirty="0" smtClean="0"/>
              <a:t>Napr. rozpísať prvú a poslednú adresu rozsahu binárne a nájsť spoločné predčíslie</a:t>
            </a:r>
          </a:p>
          <a:p>
            <a:pPr lvl="2"/>
            <a:r>
              <a:rPr lang="sk-SK" sz="1800" dirty="0" smtClean="0"/>
              <a:t>10.0.48.0 = 	</a:t>
            </a:r>
            <a:r>
              <a:rPr lang="sk-SK" sz="1800" b="1" dirty="0" smtClean="0">
                <a:solidFill>
                  <a:schemeClr val="accent2"/>
                </a:solidFill>
              </a:rPr>
              <a:t>00001010.00000000.001100</a:t>
            </a:r>
            <a:r>
              <a:rPr lang="sk-SK" sz="1800" dirty="0" smtClean="0"/>
              <a:t>00.00000000</a:t>
            </a:r>
          </a:p>
          <a:p>
            <a:pPr lvl="2"/>
            <a:r>
              <a:rPr lang="sk-SK" sz="1800" dirty="0" smtClean="0"/>
              <a:t>10.0.51.255 = 	</a:t>
            </a:r>
            <a:r>
              <a:rPr lang="sk-SK" sz="1800" b="1" dirty="0" smtClean="0">
                <a:solidFill>
                  <a:schemeClr val="accent2"/>
                </a:solidFill>
              </a:rPr>
              <a:t>00001010.00000000.001100</a:t>
            </a:r>
            <a:r>
              <a:rPr lang="sk-SK" sz="1800" dirty="0" smtClean="0"/>
              <a:t>11.11111111</a:t>
            </a:r>
          </a:p>
          <a:p>
            <a:pPr lvl="2"/>
            <a:r>
              <a:rPr lang="sk-SK" sz="1800" dirty="0" smtClean="0"/>
              <a:t>Predčíslie bude teda 8+8+6=22 bitov dlhé, t.j. maska je /22</a:t>
            </a:r>
          </a:p>
          <a:p>
            <a:pPr lvl="1"/>
            <a:r>
              <a:rPr lang="sk-SK" sz="1800" dirty="0" smtClean="0"/>
              <a:t>Sieť vypočítame ako AND hociakej adresy z tohto priestoru a masky, napr. 10.0.48.0 AND 255.255.252.0 = 10.0.48.0/22</a:t>
            </a:r>
          </a:p>
          <a:p>
            <a:pPr lvl="1"/>
            <a:r>
              <a:rPr lang="sk-SK" sz="1800" dirty="0" smtClean="0"/>
              <a:t>V praxi sa však postupuje opačne – sieť, ktorá je nám pridelená, je práve tou hľadanou sumárnou sieťou, a my ju len vnútorne rozdeľujeme. Prístup, aký je použitý v testoch a kurikulách, je umelý.</a:t>
            </a:r>
          </a:p>
        </p:txBody>
      </p:sp>
    </p:spTree>
    <p:extLst>
      <p:ext uri="{BB962C8B-B14F-4D97-AF65-F5344CB8AC3E}">
        <p14:creationId xmlns:p14="http://schemas.microsoft.com/office/powerpoint/2010/main" val="2885649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Default Route – východ „von“</a:t>
            </a:r>
            <a:endParaRPr lang="en-US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Pojmom „default route“ sa označuje smerovacia položka 0.0.0.0/0.0.0.0</a:t>
            </a:r>
          </a:p>
          <a:p>
            <a:pPr lvl="1"/>
            <a:r>
              <a:rPr lang="sk-SK" dirty="0" smtClean="0"/>
              <a:t>Pri prehľadávaní smerovacej tabuľky sa táto položka zhoduje </a:t>
            </a:r>
            <a:r>
              <a:rPr lang="sk-SK" dirty="0" smtClean="0"/>
              <a:t>s akoukoľvek </a:t>
            </a:r>
            <a:r>
              <a:rPr lang="sk-SK" dirty="0" smtClean="0"/>
              <a:t>cieľovou </a:t>
            </a:r>
            <a:r>
              <a:rPr lang="sk-SK" dirty="0" smtClean="0"/>
              <a:t>adresou, lebo „čokoľvek“ AND 0 = 0</a:t>
            </a:r>
            <a:endParaRPr lang="sk-SK" dirty="0" smtClean="0"/>
          </a:p>
          <a:p>
            <a:pPr lvl="2"/>
            <a:r>
              <a:rPr lang="sk-SK" dirty="0" smtClean="0"/>
              <a:t>Default route je vlastne najvšeobecnejšia sumárna položka</a:t>
            </a:r>
          </a:p>
          <a:p>
            <a:pPr lvl="1"/>
            <a:r>
              <a:rPr lang="sk-SK" dirty="0" smtClean="0"/>
              <a:t>Pretože sa smerovacia tabuľka prehľadáva v poradí od sietí </a:t>
            </a:r>
            <a:r>
              <a:rPr lang="sk-SK" dirty="0" smtClean="0"/>
              <a:t>s najväčšou </a:t>
            </a:r>
            <a:r>
              <a:rPr lang="sk-SK" dirty="0" smtClean="0"/>
              <a:t>maskou po najmenšiu, default route bude vždy až celkom posledná, ktorú smerovač použije (má najmenšiu masku</a:t>
            </a:r>
            <a:r>
              <a:rPr lang="sk-SK" dirty="0" smtClean="0"/>
              <a:t>)</a:t>
            </a:r>
          </a:p>
          <a:p>
            <a:pPr lvl="2"/>
            <a:r>
              <a:rPr lang="sk-SK" b="1" dirty="0" smtClean="0">
                <a:solidFill>
                  <a:schemeClr val="tx2"/>
                </a:solidFill>
              </a:rPr>
              <a:t>! Pravidlo longest prefix match !</a:t>
            </a:r>
            <a:endParaRPr lang="sk-SK" b="1" dirty="0" smtClean="0">
              <a:solidFill>
                <a:schemeClr val="tx2"/>
              </a:solidFill>
            </a:endParaRPr>
          </a:p>
          <a:p>
            <a:pPr lvl="1"/>
            <a:r>
              <a:rPr lang="sk-SK" dirty="0" smtClean="0"/>
              <a:t>Default route teda slúži ako smer do všetkých sietí, o ktorých smerovač nemá nijaké presnejšie znalosti</a:t>
            </a:r>
          </a:p>
          <a:p>
            <a:pPr lvl="2"/>
            <a:r>
              <a:rPr lang="sk-SK" dirty="0" smtClean="0"/>
              <a:t>Typicky: prístup do internetu, cesta z firemnej pobočky na centrálnu lokalitu, brána do všetkých iných sietí</a:t>
            </a:r>
          </a:p>
          <a:p>
            <a:r>
              <a:rPr lang="sk-SK" dirty="0" smtClean="0"/>
              <a:t>Default route sa konfiguruje rovnako ako každá iná statická smerovacia položka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91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sk-SK" smtClean="0"/>
              <a:t>Proces smerovania paketu do cieľa 192.168.2.2</a:t>
            </a:r>
            <a:endParaRPr lang="en-US"/>
          </a:p>
        </p:txBody>
      </p:sp>
      <p:pic>
        <p:nvPicPr>
          <p:cNvPr id="28675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42"/>
          <a:stretch/>
        </p:blipFill>
        <p:spPr bwMode="auto">
          <a:xfrm>
            <a:off x="947738" y="988492"/>
            <a:ext cx="7248525" cy="337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39750" y="4409817"/>
            <a:ext cx="8064500" cy="132343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R</a:t>
            </a:r>
            <a:r>
              <a:rPr lang="sk-SK" sz="1600" b="1" dirty="0" smtClean="0">
                <a:latin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</a:rPr>
              <a:t>#</a:t>
            </a:r>
            <a:r>
              <a:rPr lang="sk-SK" sz="1600" b="1" dirty="0" smtClean="0">
                <a:solidFill>
                  <a:schemeClr val="accent2"/>
                </a:solidFill>
                <a:latin typeface="Courier New" pitchFamily="49" charset="0"/>
              </a:rPr>
              <a:t>show ip route</a:t>
            </a:r>
            <a:endParaRPr lang="en-US" sz="16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172.16.0.0/24 is </a:t>
            </a:r>
            <a:r>
              <a:rPr lang="en-US" sz="1600" b="1" dirty="0" err="1">
                <a:latin typeface="Courier New" pitchFamily="49" charset="0"/>
              </a:rPr>
              <a:t>subnetted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sk-SK" sz="1600" b="1" dirty="0" smtClean="0">
                <a:latin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subnets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C       </a:t>
            </a:r>
            <a:r>
              <a:rPr lang="en-US" sz="1600" b="1" dirty="0">
                <a:latin typeface="Courier New" pitchFamily="49" charset="0"/>
              </a:rPr>
              <a:t>172.16.2.0 is directly connected, </a:t>
            </a:r>
            <a:r>
              <a:rPr lang="en-US" sz="1600" b="1" dirty="0" smtClean="0">
                <a:latin typeface="Courier New" pitchFamily="49" charset="0"/>
              </a:rPr>
              <a:t>Serial</a:t>
            </a:r>
            <a:r>
              <a:rPr lang="sk-SK" sz="1600" b="1" dirty="0" smtClean="0">
                <a:latin typeface="Courier New" pitchFamily="49" charset="0"/>
              </a:rPr>
              <a:t>0/0</a:t>
            </a:r>
            <a:r>
              <a:rPr lang="en-US" sz="1600" b="1" dirty="0" smtClean="0">
                <a:latin typeface="Courier New" pitchFamily="49" charset="0"/>
              </a:rPr>
              <a:t>/0</a:t>
            </a:r>
            <a:endParaRPr lang="en-US" sz="1600" b="1" dirty="0"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C       172.16.3.0 is directly connected, FastEthernet0/0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S    </a:t>
            </a:r>
            <a:r>
              <a:rPr lang="sk-SK" sz="1600" b="1" dirty="0" smtClean="0">
                <a:latin typeface="Courier New" pitchFamily="49" charset="0"/>
              </a:rPr>
              <a:t>0.0.0.0</a:t>
            </a:r>
            <a:r>
              <a:rPr lang="en-US" sz="1600" b="1" dirty="0" smtClean="0">
                <a:latin typeface="Courier New" pitchFamily="49" charset="0"/>
              </a:rPr>
              <a:t>/</a:t>
            </a:r>
            <a:r>
              <a:rPr lang="sk-SK" sz="1600" b="1" dirty="0" smtClean="0">
                <a:latin typeface="Courier New" pitchFamily="49" charset="0"/>
              </a:rPr>
              <a:t>0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[1/0] via 172.16.2.2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9750" y="5736158"/>
            <a:ext cx="8064500" cy="107721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R</a:t>
            </a:r>
            <a:r>
              <a:rPr lang="sk-SK" sz="1600" b="1" dirty="0">
                <a:latin typeface="Courier New" pitchFamily="49" charset="0"/>
              </a:rPr>
              <a:t>3</a:t>
            </a:r>
            <a:r>
              <a:rPr lang="en-US" sz="1600" b="1" dirty="0" smtClean="0">
                <a:latin typeface="Courier New" pitchFamily="49" charset="0"/>
              </a:rPr>
              <a:t>#</a:t>
            </a:r>
            <a:r>
              <a:rPr lang="sk-SK" sz="1600" b="1" dirty="0" smtClean="0">
                <a:solidFill>
                  <a:schemeClr val="accent2"/>
                </a:solidFill>
                <a:latin typeface="Courier New" pitchFamily="49" charset="0"/>
              </a:rPr>
              <a:t>show ip route</a:t>
            </a:r>
            <a:endParaRPr lang="en-US" sz="16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C    </a:t>
            </a:r>
            <a:r>
              <a:rPr lang="en-US" sz="1600" b="1" dirty="0">
                <a:latin typeface="Courier New" pitchFamily="49" charset="0"/>
              </a:rPr>
              <a:t>192.168.1.0/24 is directly connected, </a:t>
            </a:r>
            <a:r>
              <a:rPr lang="en-US" sz="1600" b="1" dirty="0" smtClean="0">
                <a:latin typeface="Courier New" pitchFamily="49" charset="0"/>
              </a:rPr>
              <a:t>Serial</a:t>
            </a:r>
            <a:r>
              <a:rPr lang="sk-SK" sz="1600" b="1" dirty="0" smtClean="0">
                <a:latin typeface="Courier New" pitchFamily="49" charset="0"/>
              </a:rPr>
              <a:t>0/0/1</a:t>
            </a:r>
            <a:endParaRPr lang="en-US" sz="1600" b="1" dirty="0"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C    192.168.2.0/24 is directly connected, </a:t>
            </a:r>
            <a:r>
              <a:rPr lang="en-US" sz="1600" b="1" dirty="0" smtClean="0">
                <a:latin typeface="Courier New" pitchFamily="49" charset="0"/>
              </a:rPr>
              <a:t>FastEthernet0/0</a:t>
            </a:r>
            <a:endParaRPr lang="sk-SK" sz="1600" b="1" dirty="0" smtClean="0"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S    </a:t>
            </a:r>
            <a:r>
              <a:rPr lang="sk-SK" sz="1600" b="1" dirty="0" smtClean="0">
                <a:latin typeface="Courier New" pitchFamily="49" charset="0"/>
              </a:rPr>
              <a:t>0.0.0.0/0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[1/0] via </a:t>
            </a:r>
            <a:r>
              <a:rPr lang="en-US" sz="1600" b="1" dirty="0" smtClean="0">
                <a:latin typeface="Courier New" pitchFamily="49" charset="0"/>
              </a:rPr>
              <a:t>192.168.1.2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2132856"/>
            <a:ext cx="3733714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sk-SK" sz="1800" dirty="0" smtClean="0"/>
              <a:t>Smerovanie na R1 a R3 možno</a:t>
            </a:r>
          </a:p>
          <a:p>
            <a:pPr algn="l"/>
            <a:r>
              <a:rPr lang="sk-SK" sz="1800" dirty="0" smtClean="0"/>
              <a:t>zjednodušiť pomocou default route</a:t>
            </a:r>
            <a:endParaRPr lang="sk-SK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5264055" y="2132856"/>
            <a:ext cx="3916457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sk-SK" sz="1800" dirty="0" smtClean="0"/>
              <a:t>R2 sa v tejto sieti zjednodušiť nedá,</a:t>
            </a:r>
          </a:p>
          <a:p>
            <a:pPr algn="l"/>
            <a:r>
              <a:rPr lang="sk-SK" sz="1800" dirty="0" smtClean="0"/>
              <a:t>do rôznych sietí používa rôzne cesty</a:t>
            </a:r>
            <a:endParaRPr lang="sk-SK" sz="1800" dirty="0"/>
          </a:p>
        </p:txBody>
      </p:sp>
    </p:spTree>
    <p:extLst>
      <p:ext uri="{BB962C8B-B14F-4D97-AF65-F5344CB8AC3E}">
        <p14:creationId xmlns:p14="http://schemas.microsoft.com/office/powerpoint/2010/main" val="253479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sk-SK" smtClean="0"/>
              <a:t>Riešenie problémov so statickým smerovaním</a:t>
            </a: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Medzi nástroje vhodné na riešenie problémov so statickým smerovaním patria</a:t>
            </a:r>
          </a:p>
          <a:p>
            <a:pPr lvl="1"/>
            <a:r>
              <a:rPr lang="sk-SK" dirty="0" smtClean="0"/>
              <a:t>Príkaz </a:t>
            </a:r>
            <a:r>
              <a:rPr lang="sk-SK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ping</a:t>
            </a:r>
            <a:r>
              <a:rPr lang="sk-SK" dirty="0" smtClean="0"/>
              <a:t>: overuje možnosť komunikácie s cieľovým uzlom</a:t>
            </a:r>
            <a:endParaRPr lang="en-US" dirty="0" smtClean="0"/>
          </a:p>
          <a:p>
            <a:pPr lvl="1"/>
            <a:r>
              <a:rPr lang="sk-SK" dirty="0" smtClean="0"/>
              <a:t>Príkaz </a:t>
            </a:r>
            <a:r>
              <a:rPr lang="sk-SK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traceroute</a:t>
            </a:r>
            <a:r>
              <a:rPr lang="sk-SK" dirty="0" smtClean="0"/>
              <a:t>: zobrazí poradie smerovačov, cez ktoré paket cestou do svojho cieľa prechádza</a:t>
            </a:r>
            <a:endParaRPr lang="en-US" dirty="0" smtClean="0"/>
          </a:p>
          <a:p>
            <a:pPr lvl="1"/>
            <a:r>
              <a:rPr lang="sk-SK" dirty="0" smtClean="0"/>
              <a:t>Príkaz </a:t>
            </a:r>
            <a:r>
              <a:rPr lang="sk-SK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show ip route</a:t>
            </a:r>
            <a:r>
              <a:rPr lang="sk-SK" dirty="0" smtClean="0"/>
              <a:t>: zobrazuje obsah smerovacej tabuľky</a:t>
            </a:r>
          </a:p>
          <a:p>
            <a:pPr lvl="1"/>
            <a:r>
              <a:rPr lang="sk-SK" dirty="0" smtClean="0"/>
              <a:t>Príkaz </a:t>
            </a:r>
            <a:r>
              <a:rPr lang="sk-SK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show ip interface brief</a:t>
            </a:r>
            <a:r>
              <a:rPr lang="sk-SK" dirty="0" smtClean="0"/>
              <a:t>: zobrazí stručné info o adresách rozhraní a ich stave</a:t>
            </a:r>
            <a:endParaRPr lang="en-US" dirty="0" smtClean="0"/>
          </a:p>
          <a:p>
            <a:pPr lvl="1"/>
            <a:r>
              <a:rPr lang="sk-SK" dirty="0" smtClean="0"/>
              <a:t>Príkaz </a:t>
            </a:r>
            <a:r>
              <a:rPr lang="sk-SK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how 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cdp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neighbors detail</a:t>
            </a:r>
            <a:r>
              <a:rPr lang="sk-SK" dirty="0" smtClean="0"/>
              <a:t>: zobrazí detailné informácie o susedných zariadeniach (len Cisco</a:t>
            </a:r>
            <a:r>
              <a:rPr lang="sk-SK" dirty="0" smtClean="0"/>
              <a:t>)</a:t>
            </a:r>
          </a:p>
          <a:p>
            <a:pPr lvl="1"/>
            <a:r>
              <a:rPr lang="sk-SK" dirty="0" smtClean="0"/>
              <a:t>Príkaz </a:t>
            </a:r>
            <a:r>
              <a:rPr lang="sk-SK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debug ip routing</a:t>
            </a:r>
            <a:r>
              <a:rPr lang="sk-SK" dirty="0" smtClean="0"/>
              <a:t>: zapne ladenie práce so smerovacou tabuľkou – priebežné zobrazovanie informácií o zmene jej obsahu (toto ladenie beží nepretržite a je ho potrebné po konci práce vypnúť príkazom </a:t>
            </a:r>
            <a:r>
              <a:rPr lang="sk-SK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undebug </a:t>
            </a:r>
            <a:r>
              <a:rPr lang="sk-SK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ip routing</a:t>
            </a:r>
            <a:r>
              <a:rPr lang="sk-SK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695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Kontrola správnosti statických smerov</a:t>
            </a:r>
            <a:endParaRPr lang="en-US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Vhodný je nasledujúci postup</a:t>
            </a:r>
            <a:endParaRPr lang="en-US" dirty="0" smtClean="0"/>
          </a:p>
          <a:p>
            <a:pPr lvl="1"/>
            <a:r>
              <a:rPr lang="sk-SK" dirty="0" smtClean="0"/>
              <a:t>Krok </a:t>
            </a:r>
            <a:r>
              <a:rPr lang="en-US" dirty="0" smtClean="0"/>
              <a:t>1</a:t>
            </a:r>
            <a:r>
              <a:rPr lang="sk-SK" dirty="0" smtClean="0"/>
              <a:t>: príkaz </a:t>
            </a:r>
            <a:r>
              <a:rPr lang="sk-SK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ping</a:t>
            </a:r>
            <a:r>
              <a:rPr lang="sk-SK" dirty="0" smtClean="0"/>
              <a:t> na IP adresu v cieľovej sieti</a:t>
            </a:r>
          </a:p>
          <a:p>
            <a:pPr lvl="1"/>
            <a:r>
              <a:rPr lang="sk-SK" dirty="0" smtClean="0"/>
              <a:t>Krok 2: príkaz </a:t>
            </a:r>
            <a:r>
              <a:rPr lang="sk-SK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show ip route </a:t>
            </a:r>
            <a:r>
              <a:rPr lang="sk-SK" dirty="0" smtClean="0"/>
              <a:t>a overiť prítomnosť staticky konfigurovanej cesty v smerovacej tabuľke</a:t>
            </a:r>
            <a:endParaRPr lang="en-US" dirty="0" smtClean="0"/>
          </a:p>
          <a:p>
            <a:pPr lvl="1"/>
            <a:r>
              <a:rPr lang="sk-SK" dirty="0" smtClean="0"/>
              <a:t>Krok 3: príkaz </a:t>
            </a:r>
            <a:r>
              <a:rPr lang="sk-SK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show running-config </a:t>
            </a:r>
            <a:r>
              <a:rPr lang="sk-SK" dirty="0" smtClean="0"/>
              <a:t>a overiť, či bol </a:t>
            </a:r>
            <a:r>
              <a:rPr lang="sk-SK" dirty="0" smtClean="0"/>
              <a:t>príkaz</a:t>
            </a:r>
            <a:br>
              <a:rPr lang="sk-SK" dirty="0" smtClean="0"/>
            </a:br>
            <a:r>
              <a:rPr lang="sk-SK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ip </a:t>
            </a:r>
            <a:r>
              <a:rPr lang="sk-SK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route</a:t>
            </a:r>
            <a:r>
              <a:rPr lang="sk-SK" dirty="0" smtClean="0"/>
              <a:t> zadaný </a:t>
            </a:r>
            <a:r>
              <a:rPr lang="sk-SK" dirty="0" smtClean="0"/>
              <a:t>korektne, podľa potreby použiť ďalšie príkazy z predchádzajúcej strany</a:t>
            </a:r>
          </a:p>
        </p:txBody>
      </p:sp>
      <p:pic>
        <p:nvPicPr>
          <p:cNvPr id="2970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25" y="3660775"/>
            <a:ext cx="6813550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36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4800600" cy="3124200"/>
          </a:xfrm>
          <a:prstGeom prst="rect">
            <a:avLst/>
          </a:prstGeom>
          <a:solidFill>
            <a:srgbClr val="015F8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>
          <a:xfrm>
            <a:off x="293688" y="908720"/>
            <a:ext cx="3551237" cy="1187847"/>
          </a:xfrm>
          <a:noFill/>
        </p:spPr>
        <p:txBody>
          <a:bodyPr anchor="ctr">
            <a:normAutofit/>
          </a:bodyPr>
          <a:lstStyle/>
          <a:p>
            <a:pPr eaLnBrk="1" hangingPunct="1"/>
            <a:r>
              <a:rPr lang="sk-SK" sz="2800" dirty="0" smtClean="0">
                <a:solidFill>
                  <a:schemeClr val="bg1"/>
                </a:solidFill>
              </a:rPr>
              <a:t>Cisco Discovery Protocol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pic>
        <p:nvPicPr>
          <p:cNvPr id="9220" name="Picture 4" descr="MAE294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113" y="0"/>
            <a:ext cx="4687887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5308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Cisco Discovery Protocol</a:t>
            </a:r>
            <a:endParaRPr lang="en-US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k-SK" smtClean="0"/>
              <a:t>Pri ladení problémov so vzájomnou konektivitou susedných zariadení sú okrem bežných nástrojov veľmi užitočné aj protokoly, ktorými zariadenie iba ohlasuje svoju prítomnosť, typ a časti konfigurácie (napr. IP adresy)</a:t>
            </a:r>
          </a:p>
          <a:p>
            <a:pPr lvl="1"/>
            <a:r>
              <a:rPr lang="sk-SK" smtClean="0"/>
              <a:t>Takýto protokol sa nekonfiguruje – stačí mu funkčné rozhranie</a:t>
            </a:r>
          </a:p>
          <a:p>
            <a:pPr lvl="1"/>
            <a:r>
              <a:rPr lang="sk-SK" smtClean="0"/>
              <a:t>Takýto protokol nezávisí na IP – jeho správy sa môžu prenášať priamo v rámcoch</a:t>
            </a:r>
          </a:p>
          <a:p>
            <a:pPr lvl="1"/>
            <a:r>
              <a:rPr lang="sk-SK" smtClean="0"/>
              <a:t>Ideálne pri ladení problémov s IP</a:t>
            </a:r>
          </a:p>
          <a:p>
            <a:r>
              <a:rPr lang="sk-SK" smtClean="0"/>
              <a:t>V praxi sa často používa dvojica protokolov</a:t>
            </a:r>
          </a:p>
          <a:p>
            <a:pPr lvl="1"/>
            <a:r>
              <a:rPr lang="sk-SK" smtClean="0"/>
              <a:t>Cisco Discovery Protocol – proprietárny</a:t>
            </a:r>
          </a:p>
          <a:p>
            <a:pPr lvl="1"/>
            <a:r>
              <a:rPr lang="sk-SK" smtClean="0"/>
              <a:t>Link Layer Discovery Protocol (LLDP) – podľa IEEE 802.1AB</a:t>
            </a:r>
          </a:p>
        </p:txBody>
      </p:sp>
    </p:spTree>
    <p:extLst>
      <p:ext uri="{BB962C8B-B14F-4D97-AF65-F5344CB8AC3E}">
        <p14:creationId xmlns:p14="http://schemas.microsoft.com/office/powerpoint/2010/main" val="51848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Informácie získané pomocou CDP</a:t>
            </a:r>
            <a:endParaRPr lang="en-US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Príkaz </a:t>
            </a:r>
            <a:r>
              <a:rPr lang="sk-SK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show cdp neighbors </a:t>
            </a:r>
            <a:r>
              <a:rPr lang="sk-SK" dirty="0" smtClean="0"/>
              <a:t>zobrazí</a:t>
            </a:r>
            <a:endParaRPr lang="en-US" dirty="0" smtClean="0"/>
          </a:p>
          <a:p>
            <a:pPr lvl="1"/>
            <a:r>
              <a:rPr lang="sk-SK" dirty="0" smtClean="0"/>
              <a:t>Meno susedného zariadenia</a:t>
            </a:r>
            <a:endParaRPr lang="en-US" dirty="0" smtClean="0"/>
          </a:p>
          <a:p>
            <a:pPr lvl="1"/>
            <a:r>
              <a:rPr lang="sk-SK" dirty="0" smtClean="0"/>
              <a:t>Rozhranie vedúce k susednému zariadeniu</a:t>
            </a:r>
            <a:endParaRPr lang="en-US" dirty="0" smtClean="0"/>
          </a:p>
          <a:p>
            <a:pPr lvl="1"/>
            <a:r>
              <a:rPr lang="sk-SK" dirty="0" smtClean="0"/>
              <a:t>Schopnosti susedného zariadenia</a:t>
            </a:r>
            <a:endParaRPr lang="en-US" dirty="0" smtClean="0"/>
          </a:p>
          <a:p>
            <a:pPr lvl="1"/>
            <a:r>
              <a:rPr lang="sk-SK" dirty="0" smtClean="0"/>
              <a:t>Typ susedného zariadenia</a:t>
            </a:r>
            <a:endParaRPr lang="en-US" dirty="0" smtClean="0"/>
          </a:p>
          <a:p>
            <a:pPr lvl="1"/>
            <a:r>
              <a:rPr lang="sk-SK" dirty="0" smtClean="0"/>
              <a:t>Rozhranie na susednom zariadení, ktoré ho spája s nami</a:t>
            </a:r>
            <a:endParaRPr lang="en-US" dirty="0" smtClean="0"/>
          </a:p>
          <a:p>
            <a:pPr lvl="1"/>
            <a:r>
              <a:rPr lang="sk-SK" dirty="0" smtClean="0"/>
              <a:t>Príkaz </a:t>
            </a:r>
            <a:r>
              <a:rPr lang="sk-SK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sh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ow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cdp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neighbors detail </a:t>
            </a:r>
            <a:r>
              <a:rPr lang="sk-SK" dirty="0" smtClean="0"/>
              <a:t>je podstatne podrobnejší</a:t>
            </a:r>
            <a:endParaRPr lang="en-US" dirty="0" smtClean="0"/>
          </a:p>
          <a:p>
            <a:pPr lvl="2"/>
            <a:r>
              <a:rPr lang="sk-SK" dirty="0" smtClean="0"/>
              <a:t>Obsahuje napr. IP adresu susedného rozhrania, ak je nastavená</a:t>
            </a:r>
            <a:endParaRPr lang="en-US" dirty="0" smtClean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7504" y="4553833"/>
            <a:ext cx="8928992" cy="170816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en-US" sz="1500" b="1" dirty="0">
                <a:latin typeface="Courier New" pitchFamily="49" charset="0"/>
              </a:rPr>
              <a:t>R2#</a:t>
            </a:r>
            <a:r>
              <a:rPr lang="en-US" sz="1500" b="1" dirty="0">
                <a:solidFill>
                  <a:schemeClr val="accent2"/>
                </a:solidFill>
                <a:latin typeface="Courier New" pitchFamily="49" charset="0"/>
              </a:rPr>
              <a:t>show </a:t>
            </a:r>
            <a:r>
              <a:rPr lang="en-US" sz="1500" b="1" dirty="0" err="1">
                <a:solidFill>
                  <a:schemeClr val="accent2"/>
                </a:solidFill>
                <a:latin typeface="Courier New" pitchFamily="49" charset="0"/>
              </a:rPr>
              <a:t>cdp</a:t>
            </a:r>
            <a:r>
              <a:rPr lang="en-US" sz="1500" b="1" dirty="0">
                <a:solidFill>
                  <a:schemeClr val="accent2"/>
                </a:solidFill>
                <a:latin typeface="Courier New" pitchFamily="49" charset="0"/>
              </a:rPr>
              <a:t> neighbors 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500" b="1" dirty="0">
                <a:latin typeface="Courier New" pitchFamily="49" charset="0"/>
              </a:rPr>
              <a:t>Capability Codes: R - Router, T - Trans Bridge, B - Source Route Bridge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500" b="1" dirty="0">
                <a:latin typeface="Courier New" pitchFamily="49" charset="0"/>
              </a:rPr>
              <a:t>                  S - Switch, H - Host, I - IGMP, r - Repeater</a:t>
            </a:r>
          </a:p>
          <a:p>
            <a:pPr algn="l" eaLnBrk="1" hangingPunct="1">
              <a:lnSpc>
                <a:spcPct val="100000"/>
              </a:lnSpc>
            </a:pPr>
            <a:endParaRPr lang="en-US" sz="1500" b="1" dirty="0"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500" b="1" dirty="0">
                <a:latin typeface="Courier New" pitchFamily="49" charset="0"/>
              </a:rPr>
              <a:t>Device </a:t>
            </a:r>
            <a:r>
              <a:rPr lang="en-US" sz="1500" b="1" dirty="0" smtClean="0">
                <a:latin typeface="Courier New" pitchFamily="49" charset="0"/>
              </a:rPr>
              <a:t>ID    </a:t>
            </a:r>
            <a:r>
              <a:rPr lang="en-US" sz="1500" b="1" dirty="0">
                <a:latin typeface="Courier New" pitchFamily="49" charset="0"/>
              </a:rPr>
              <a:t>Local </a:t>
            </a:r>
            <a:r>
              <a:rPr lang="en-US" sz="1500" b="1" dirty="0" err="1">
                <a:latin typeface="Courier New" pitchFamily="49" charset="0"/>
              </a:rPr>
              <a:t>Intrfce</a:t>
            </a:r>
            <a:r>
              <a:rPr lang="en-US" sz="1500" b="1" dirty="0">
                <a:latin typeface="Courier New" pitchFamily="49" charset="0"/>
              </a:rPr>
              <a:t>     </a:t>
            </a:r>
            <a:r>
              <a:rPr lang="en-US" sz="1500" b="1" dirty="0" err="1">
                <a:latin typeface="Courier New" pitchFamily="49" charset="0"/>
              </a:rPr>
              <a:t>Holdtme</a:t>
            </a:r>
            <a:r>
              <a:rPr lang="en-US" sz="1500" b="1" dirty="0">
                <a:latin typeface="Courier New" pitchFamily="49" charset="0"/>
              </a:rPr>
              <a:t>    Capability  Platform  Port ID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500" b="1" dirty="0">
                <a:latin typeface="Courier New" pitchFamily="49" charset="0"/>
              </a:rPr>
              <a:t>R3       </a:t>
            </a:r>
            <a:r>
              <a:rPr lang="en-US" sz="1500" b="1" dirty="0" smtClean="0">
                <a:latin typeface="Courier New" pitchFamily="49" charset="0"/>
              </a:rPr>
              <a:t>    </a:t>
            </a:r>
            <a:r>
              <a:rPr lang="en-US" sz="1500" b="1" dirty="0" err="1">
                <a:latin typeface="Courier New" pitchFamily="49" charset="0"/>
              </a:rPr>
              <a:t>Ser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sk-SK" sz="1500" b="1" dirty="0" smtClean="0">
                <a:latin typeface="Courier New" pitchFamily="49" charset="0"/>
              </a:rPr>
              <a:t>0/0/1</a:t>
            </a:r>
            <a:r>
              <a:rPr lang="en-US" sz="1500" b="1" dirty="0" smtClean="0">
                <a:latin typeface="Courier New" pitchFamily="49" charset="0"/>
              </a:rPr>
              <a:t>          </a:t>
            </a:r>
            <a:r>
              <a:rPr lang="en-US" sz="1500" b="1" dirty="0">
                <a:latin typeface="Courier New" pitchFamily="49" charset="0"/>
              </a:rPr>
              <a:t>134         R S I     2691      </a:t>
            </a:r>
            <a:r>
              <a:rPr lang="en-US" sz="1500" b="1" dirty="0" err="1">
                <a:latin typeface="Courier New" pitchFamily="49" charset="0"/>
              </a:rPr>
              <a:t>Ser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sk-SK" sz="1500" b="1" dirty="0" smtClean="0">
                <a:latin typeface="Courier New" pitchFamily="49" charset="0"/>
              </a:rPr>
              <a:t>0/0</a:t>
            </a:r>
            <a:r>
              <a:rPr lang="en-US" sz="1500" b="1" dirty="0" smtClean="0">
                <a:latin typeface="Courier New" pitchFamily="49" charset="0"/>
              </a:rPr>
              <a:t>/</a:t>
            </a:r>
            <a:r>
              <a:rPr lang="sk-SK" sz="1500" b="1" dirty="0" smtClean="0">
                <a:latin typeface="Courier New" pitchFamily="49" charset="0"/>
              </a:rPr>
              <a:t>1</a:t>
            </a:r>
            <a:endParaRPr lang="en-US" sz="1500" b="1" dirty="0"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500" b="1" dirty="0">
                <a:latin typeface="Courier New" pitchFamily="49" charset="0"/>
              </a:rPr>
              <a:t>R1       </a:t>
            </a:r>
            <a:r>
              <a:rPr lang="en-US" sz="1500" b="1" dirty="0" smtClean="0">
                <a:latin typeface="Courier New" pitchFamily="49" charset="0"/>
              </a:rPr>
              <a:t>    </a:t>
            </a:r>
            <a:r>
              <a:rPr lang="en-US" sz="1500" b="1" dirty="0" err="1">
                <a:latin typeface="Courier New" pitchFamily="49" charset="0"/>
              </a:rPr>
              <a:t>Ser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sk-SK" sz="1500" b="1" dirty="0" smtClean="0">
                <a:latin typeface="Courier New" pitchFamily="49" charset="0"/>
              </a:rPr>
              <a:t>0/0/0</a:t>
            </a:r>
            <a:r>
              <a:rPr lang="en-US" sz="1500" b="1" dirty="0" smtClean="0">
                <a:latin typeface="Courier New" pitchFamily="49" charset="0"/>
              </a:rPr>
              <a:t>          </a:t>
            </a:r>
            <a:r>
              <a:rPr lang="en-US" sz="1500" b="1" dirty="0">
                <a:latin typeface="Courier New" pitchFamily="49" charset="0"/>
              </a:rPr>
              <a:t>163         R S I     2691      </a:t>
            </a:r>
            <a:r>
              <a:rPr lang="en-US" sz="1500" b="1" dirty="0" err="1">
                <a:latin typeface="Courier New" pitchFamily="49" charset="0"/>
              </a:rPr>
              <a:t>Ser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sk-SK" sz="1500" b="1" dirty="0" smtClean="0">
                <a:latin typeface="Courier New" pitchFamily="49" charset="0"/>
              </a:rPr>
              <a:t>0/0/0</a:t>
            </a:r>
            <a:endParaRPr lang="en-US" sz="15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35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Charakteristiky smerovania v IP </a:t>
            </a:r>
            <a:r>
              <a:rPr lang="sk-SK" dirty="0" smtClean="0"/>
              <a:t>sieťach: pripomenutie</a:t>
            </a:r>
            <a:endParaRPr lang="en-US" dirty="0" smtClean="0"/>
          </a:p>
        </p:txBody>
      </p:sp>
      <p:sp>
        <p:nvSpPr>
          <p:cNvPr id="1141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Smerovanie v IP sieťach má niekoľko osobitných vlastností, na ktoré je potrebné stále pamätať</a:t>
            </a:r>
            <a:endParaRPr lang="en-US" dirty="0" smtClean="0"/>
          </a:p>
          <a:p>
            <a:pPr lvl="1"/>
            <a:r>
              <a:rPr lang="sk-SK" b="1" dirty="0" smtClean="0">
                <a:solidFill>
                  <a:schemeClr val="tx2"/>
                </a:solidFill>
              </a:rPr>
              <a:t>Fakt</a:t>
            </a:r>
            <a:r>
              <a:rPr lang="en-US" b="1" dirty="0" smtClean="0">
                <a:solidFill>
                  <a:schemeClr val="tx2"/>
                </a:solidFill>
              </a:rPr>
              <a:t> 1</a:t>
            </a:r>
            <a:r>
              <a:rPr lang="en-US" dirty="0" smtClean="0"/>
              <a:t>: </a:t>
            </a:r>
            <a:r>
              <a:rPr lang="sk-SK" dirty="0" smtClean="0"/>
              <a:t>Každý smerovač sa rozhoduje sám za seba, riadiac sa výlučne informáciami z vlastnej smerovacej tabuľky</a:t>
            </a:r>
            <a:endParaRPr lang="en-US" dirty="0" smtClean="0"/>
          </a:p>
          <a:p>
            <a:pPr lvl="1"/>
            <a:r>
              <a:rPr lang="sk-SK" b="1" dirty="0" smtClean="0">
                <a:solidFill>
                  <a:schemeClr val="tx2"/>
                </a:solidFill>
              </a:rPr>
              <a:t>Fakt</a:t>
            </a:r>
            <a:r>
              <a:rPr lang="en-US" b="1" dirty="0" smtClean="0">
                <a:solidFill>
                  <a:schemeClr val="tx2"/>
                </a:solidFill>
              </a:rPr>
              <a:t> 2</a:t>
            </a:r>
            <a:r>
              <a:rPr lang="en-US" dirty="0" smtClean="0"/>
              <a:t>: </a:t>
            </a:r>
            <a:r>
              <a:rPr lang="sk-SK" dirty="0" smtClean="0"/>
              <a:t>To, že jeden smerovač má vo svojej smerovacej tabuľke isté informácie, neznamená, že aj ostatné smerovače majú tie isté informácie</a:t>
            </a:r>
            <a:endParaRPr lang="en-US" dirty="0" smtClean="0"/>
          </a:p>
          <a:p>
            <a:pPr lvl="1"/>
            <a:r>
              <a:rPr lang="sk-SK" b="1" dirty="0" smtClean="0">
                <a:solidFill>
                  <a:schemeClr val="tx2"/>
                </a:solidFill>
              </a:rPr>
              <a:t>Fakt</a:t>
            </a:r>
            <a:r>
              <a:rPr lang="en-US" b="1" dirty="0" smtClean="0">
                <a:solidFill>
                  <a:schemeClr val="tx2"/>
                </a:solidFill>
              </a:rPr>
              <a:t> 3</a:t>
            </a:r>
            <a:r>
              <a:rPr lang="en-US" dirty="0" smtClean="0"/>
              <a:t>: </a:t>
            </a:r>
            <a:r>
              <a:rPr lang="sk-SK" dirty="0" smtClean="0"/>
              <a:t>Informácia o ceste zo siete X do siete Y, ktorú smerovače poznajú, nehovorí nič o spätnej trase zo siete Y do siete X</a:t>
            </a:r>
          </a:p>
          <a:p>
            <a:r>
              <a:rPr lang="sk-SK" dirty="0" smtClean="0"/>
              <a:t>Dôsledky:</a:t>
            </a:r>
          </a:p>
          <a:p>
            <a:pPr lvl="1"/>
            <a:r>
              <a:rPr lang="sk-SK" dirty="0" smtClean="0"/>
              <a:t>Každý smerovač musí poznať všetky siete, inak nebude zaručená plná konektivita (odkiaľkoľvek kamkoľvek)</a:t>
            </a:r>
          </a:p>
          <a:p>
            <a:pPr lvl="1"/>
            <a:r>
              <a:rPr lang="sk-SK" dirty="0" smtClean="0"/>
              <a:t>Neúspech v komunikácii môže byť spôsobený zlou/chýbajúcou trasou do cieľovej siete, ale aj chýbajúcou/zlou trasou späť </a:t>
            </a:r>
            <a:r>
              <a:rPr lang="sk-SK" dirty="0" smtClean="0"/>
              <a:t>k odosielateľovi </a:t>
            </a:r>
            <a:r>
              <a:rPr lang="sk-SK" dirty="0" smtClean="0"/>
              <a:t>(t.j. stratiť sa môže nielen žiadosť, ale aj odpoveď)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00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Cisco Discovery Protocol</a:t>
            </a:r>
            <a:endParaRPr lang="en-US" smtClean="0"/>
          </a:p>
        </p:txBody>
      </p:sp>
      <p:sp>
        <p:nvSpPr>
          <p:cNvPr id="11315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sk-SK" dirty="0" smtClean="0"/>
              <a:t>Detailné údaje pre diagnostiku sú užitočné, avšak pri prevádzke siete by mohli prezrádať príliš dôverné údaje</a:t>
            </a:r>
          </a:p>
          <a:p>
            <a:pPr>
              <a:defRPr/>
            </a:pPr>
            <a:r>
              <a:rPr lang="sk-SK" dirty="0" smtClean="0"/>
              <a:t>CDP je možné deaktivovať</a:t>
            </a:r>
          </a:p>
          <a:p>
            <a:pPr lvl="1">
              <a:defRPr/>
            </a:pPr>
            <a:r>
              <a:rPr lang="sk-SK" dirty="0" smtClean="0"/>
              <a:t>Buď na rozhraní príkazom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sk-SK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sk-SK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Router(config-if)</a:t>
            </a:r>
            <a:r>
              <a:rPr lang="en-US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sk-SK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no cdp enable</a:t>
            </a:r>
          </a:p>
          <a:p>
            <a:pPr lvl="1">
              <a:defRPr/>
            </a:pPr>
            <a:r>
              <a:rPr lang="sk-SK" dirty="0" smtClean="0"/>
              <a:t>Alebo na celom smerovači príkazom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sk-SK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Router(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)#</a:t>
            </a:r>
            <a:r>
              <a:rPr lang="sk-SK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no 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cdp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run </a:t>
            </a:r>
            <a:endParaRPr lang="en-US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80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4800600" cy="3124200"/>
          </a:xfrm>
          <a:prstGeom prst="rect">
            <a:avLst/>
          </a:prstGeom>
          <a:solidFill>
            <a:srgbClr val="015F8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>
          <a:xfrm>
            <a:off x="293688" y="908720"/>
            <a:ext cx="3990280" cy="1187847"/>
          </a:xfrm>
          <a:noFill/>
        </p:spPr>
        <p:txBody>
          <a:bodyPr anchor="ctr">
            <a:normAutofit fontScale="90000"/>
          </a:bodyPr>
          <a:lstStyle/>
          <a:p>
            <a:pPr eaLnBrk="1" hangingPunct="1"/>
            <a:r>
              <a:rPr lang="sk-SK" sz="2800" dirty="0" smtClean="0">
                <a:solidFill>
                  <a:schemeClr val="bg1"/>
                </a:solidFill>
              </a:rPr>
              <a:t>Úvod do dynamických smerovacích protokolov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pic>
        <p:nvPicPr>
          <p:cNvPr id="9220" name="Picture 4" descr="MAE294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113" y="0"/>
            <a:ext cx="4687887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5308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3" y="3228975"/>
            <a:ext cx="4148137" cy="359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Dynamické smerovacie protokoly</a:t>
            </a:r>
            <a:endParaRPr lang="en-US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k-SK" smtClean="0"/>
              <a:t>Dynamické smerovacie protokoly sú mechanizmy pre automatizované napĺňanie obsahu smerovacej tabuľky</a:t>
            </a:r>
            <a:endParaRPr lang="en-US" smtClean="0"/>
          </a:p>
          <a:p>
            <a:pPr lvl="1"/>
            <a:r>
              <a:rPr lang="sk-SK" smtClean="0"/>
              <a:t>Smerovače vzájomne spolupracujú pri objavovaní sietí a najlepších ciest do nich</a:t>
            </a:r>
            <a:endParaRPr lang="en-US" smtClean="0"/>
          </a:p>
          <a:p>
            <a:pPr lvl="1"/>
            <a:r>
              <a:rPr lang="sk-SK" smtClean="0"/>
              <a:t>Automaticky sa prispôsobujú všetkým zmenám v sieti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6583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Dynamické smerovacie protokoly</a:t>
            </a:r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k-SK" dirty="0" smtClean="0"/>
              <a:t>Každý smerovací protokol musí realizovať tieto funkcie:</a:t>
            </a:r>
            <a:endParaRPr lang="en-US" dirty="0" smtClean="0"/>
          </a:p>
          <a:p>
            <a:pPr lvl="1" eaLnBrk="1" hangingPunct="1"/>
            <a:r>
              <a:rPr lang="sk-SK" dirty="0" smtClean="0"/>
              <a:t>Objavovať vzdialené siete</a:t>
            </a:r>
            <a:endParaRPr lang="en-US" dirty="0" smtClean="0"/>
          </a:p>
          <a:p>
            <a:pPr lvl="1" eaLnBrk="1" hangingPunct="1"/>
            <a:r>
              <a:rPr lang="sk-SK" dirty="0" smtClean="0"/>
              <a:t>Udržiavať vždy aktuálnu informáciu o smerovaní do vzdialených sietí</a:t>
            </a:r>
            <a:endParaRPr lang="en-US" dirty="0" smtClean="0"/>
          </a:p>
          <a:p>
            <a:pPr lvl="1" eaLnBrk="1" hangingPunct="1"/>
            <a:r>
              <a:rPr lang="sk-SK" dirty="0" smtClean="0"/>
              <a:t>Ku každej vzdialenej sieti stanoviť </a:t>
            </a:r>
            <a:r>
              <a:rPr lang="sk-SK" dirty="0" smtClean="0"/>
              <a:t>najkratšiu cestu</a:t>
            </a:r>
            <a:endParaRPr lang="en-US" dirty="0" smtClean="0"/>
          </a:p>
          <a:p>
            <a:pPr lvl="1" eaLnBrk="1" hangingPunct="1"/>
            <a:r>
              <a:rPr lang="sk-SK" dirty="0" smtClean="0"/>
              <a:t>Ak súčasná </a:t>
            </a:r>
            <a:r>
              <a:rPr lang="sk-SK" dirty="0" smtClean="0"/>
              <a:t>najkratšia cesta </a:t>
            </a:r>
            <a:r>
              <a:rPr lang="sk-SK" dirty="0" smtClean="0"/>
              <a:t>prestane byť použiteľná, nájsť čo najlepšiu náhradnú cestu (ak taká v sieti existuje)</a:t>
            </a:r>
            <a:endParaRPr lang="en-US" dirty="0" smtClean="0"/>
          </a:p>
        </p:txBody>
      </p:sp>
      <p:pic>
        <p:nvPicPr>
          <p:cNvPr id="614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3722688"/>
            <a:ext cx="8256587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032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Dynamické smerovacie protokoly</a:t>
            </a:r>
            <a:endParaRPr lang="sk-SK" dirty="0"/>
          </a:p>
        </p:txBody>
      </p:sp>
      <p:sp>
        <p:nvSpPr>
          <p:cNvPr id="335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Čo je to dynamický smerovací protokol?</a:t>
            </a:r>
          </a:p>
          <a:p>
            <a:pPr lvl="1"/>
            <a:r>
              <a:rPr lang="sk-SK" b="1" dirty="0" smtClean="0">
                <a:solidFill>
                  <a:schemeClr val="tx2"/>
                </a:solidFill>
              </a:rPr>
              <a:t>Správy</a:t>
            </a:r>
            <a:r>
              <a:rPr lang="sk-SK" dirty="0" smtClean="0"/>
              <a:t>, ktorými sa smerovače vzájomne informujú o existencii konkrétnych IP sietí, prípadne aj o celej topológii siete</a:t>
            </a:r>
          </a:p>
          <a:p>
            <a:pPr lvl="1"/>
            <a:r>
              <a:rPr lang="sk-SK" dirty="0" smtClean="0"/>
              <a:t>Spolu s týmto jazykom je spojený </a:t>
            </a:r>
            <a:r>
              <a:rPr lang="sk-SK" b="1" dirty="0" smtClean="0">
                <a:solidFill>
                  <a:schemeClr val="tx2"/>
                </a:solidFill>
              </a:rPr>
              <a:t>algoritmus</a:t>
            </a:r>
            <a:r>
              <a:rPr lang="sk-SK" dirty="0" smtClean="0">
                <a:solidFill>
                  <a:schemeClr val="tx2"/>
                </a:solidFill>
              </a:rPr>
              <a:t> </a:t>
            </a:r>
            <a:r>
              <a:rPr lang="sk-SK" dirty="0" smtClean="0"/>
              <a:t>hľadania najkratšej cesty ku každej IP sieti</a:t>
            </a:r>
          </a:p>
          <a:p>
            <a:pPr lvl="1"/>
            <a:r>
              <a:rPr lang="sk-SK" dirty="0" smtClean="0"/>
              <a:t>Smerovače si oznamujú zmeny v topológii, čím sa prispôsobujú aktuálnemu stavu siete</a:t>
            </a:r>
          </a:p>
          <a:p>
            <a:r>
              <a:rPr lang="sk-SK" dirty="0" smtClean="0"/>
              <a:t>Alternatívny pohľad na smerovací protokol</a:t>
            </a:r>
          </a:p>
          <a:p>
            <a:pPr lvl="1"/>
            <a:r>
              <a:rPr lang="sk-SK" dirty="0" smtClean="0"/>
              <a:t>Distribuovaný algoritmus hľadania najkratšej cesty do cieľových sietí vrátane súvisiacich údajových štruktúr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31"/>
          <a:stretch/>
        </p:blipFill>
        <p:spPr bwMode="auto">
          <a:xfrm>
            <a:off x="1318419" y="5129561"/>
            <a:ext cx="6507163" cy="172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193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mtClean="0"/>
              <a:t>Rozdiely medzi smerovacími protokolmi</a:t>
            </a:r>
            <a:endParaRPr lang="sk-SK" dirty="0"/>
          </a:p>
        </p:txBody>
      </p:sp>
      <p:sp>
        <p:nvSpPr>
          <p:cNvPr id="3368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Smerovacích protokolov existuje množstvo a líšia sa v rôznych aspektoch</a:t>
            </a:r>
          </a:p>
          <a:p>
            <a:pPr lvl="1"/>
            <a:r>
              <a:rPr lang="sk-SK" b="1" dirty="0">
                <a:solidFill>
                  <a:schemeClr val="tx2"/>
                </a:solidFill>
              </a:rPr>
              <a:t>Ohodnotenie cesty (metrika)</a:t>
            </a:r>
          </a:p>
          <a:p>
            <a:pPr lvl="2"/>
            <a:r>
              <a:rPr lang="sk-SK" dirty="0"/>
              <a:t>Počet hopov, výhodnosť na základe rýchlosti, spoľahlivosť, oneskorenie, záťaž...</a:t>
            </a:r>
          </a:p>
          <a:p>
            <a:pPr lvl="1"/>
            <a:r>
              <a:rPr lang="sk-SK" b="1" dirty="0" smtClean="0">
                <a:solidFill>
                  <a:schemeClr val="tx2"/>
                </a:solidFill>
              </a:rPr>
              <a:t>Princíp činnosti</a:t>
            </a:r>
          </a:p>
          <a:p>
            <a:pPr lvl="2"/>
            <a:r>
              <a:rPr lang="sk-SK" dirty="0" smtClean="0"/>
              <a:t>Distance-vector, Link-state, Path-vector</a:t>
            </a:r>
          </a:p>
          <a:p>
            <a:pPr lvl="1"/>
            <a:r>
              <a:rPr lang="sk-SK" b="1" dirty="0" smtClean="0">
                <a:solidFill>
                  <a:schemeClr val="tx2"/>
                </a:solidFill>
              </a:rPr>
              <a:t>Účel</a:t>
            </a:r>
          </a:p>
          <a:p>
            <a:pPr lvl="2"/>
            <a:r>
              <a:rPr lang="sk-SK" dirty="0" smtClean="0"/>
              <a:t>Smerovanie v sieti jedného vlastníka, smerovanie medzi sieťami rôznych vlastníkov</a:t>
            </a:r>
          </a:p>
          <a:p>
            <a:pPr lvl="1"/>
            <a:r>
              <a:rPr lang="sk-SK" b="1" dirty="0" smtClean="0">
                <a:solidFill>
                  <a:schemeClr val="tx2"/>
                </a:solidFill>
              </a:rPr>
              <a:t>Spôsob posielania aktualizácií</a:t>
            </a:r>
          </a:p>
          <a:p>
            <a:pPr lvl="2"/>
            <a:r>
              <a:rPr lang="sk-SK" dirty="0" smtClean="0"/>
              <a:t>Periodicky alebo pri nejakej udalosti</a:t>
            </a:r>
          </a:p>
          <a:p>
            <a:pPr lvl="1"/>
            <a:r>
              <a:rPr lang="sk-SK" b="1" dirty="0" smtClean="0">
                <a:solidFill>
                  <a:schemeClr val="tx2"/>
                </a:solidFill>
              </a:rPr>
              <a:t>Práca s adresami a maskami</a:t>
            </a:r>
          </a:p>
          <a:p>
            <a:pPr lvl="2"/>
            <a:r>
              <a:rPr lang="sk-SK" dirty="0" smtClean="0"/>
              <a:t>Classful a classless</a:t>
            </a:r>
          </a:p>
        </p:txBody>
      </p:sp>
    </p:spTree>
    <p:extLst>
      <p:ext uri="{BB962C8B-B14F-4D97-AF65-F5344CB8AC3E}">
        <p14:creationId xmlns:p14="http://schemas.microsoft.com/office/powerpoint/2010/main" val="98972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55"/>
          <a:stretch/>
        </p:blipFill>
        <p:spPr bwMode="auto">
          <a:xfrm>
            <a:off x="4895850" y="2348880"/>
            <a:ext cx="4248150" cy="2895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Metriky v smerovacích protokoloch</a:t>
            </a:r>
            <a:endParaRPr lang="en-US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43000"/>
            <a:ext cx="4824536" cy="5410200"/>
          </a:xfrm>
        </p:spPr>
        <p:txBody>
          <a:bodyPr/>
          <a:lstStyle/>
          <a:p>
            <a:pPr eaLnBrk="1" hangingPunct="1"/>
            <a:r>
              <a:rPr lang="sk-SK" dirty="0" smtClean="0"/>
              <a:t>Pojem „metrika“ v smerovacom protokole označuje číslo, ktoré vyjadruje, nakoľko je daná cesta do cieľovej siete výhodná</a:t>
            </a:r>
            <a:endParaRPr lang="en-US" dirty="0" smtClean="0"/>
          </a:p>
          <a:p>
            <a:pPr lvl="1" eaLnBrk="1" hangingPunct="1"/>
            <a:r>
              <a:rPr lang="sk-SK" dirty="0" smtClean="0"/>
              <a:t>Metriku si môžeme predstaviť ako vzdialenosť</a:t>
            </a:r>
          </a:p>
          <a:p>
            <a:pPr lvl="1" eaLnBrk="1" hangingPunct="1"/>
            <a:r>
              <a:rPr lang="sk-SK" dirty="0" smtClean="0"/>
              <a:t>Ak existuje do cieľovej siete viacero ciest, smerovací protokol vyberie cestu s najnižšou metrikou</a:t>
            </a:r>
          </a:p>
          <a:p>
            <a:pPr eaLnBrk="1" hangingPunct="1"/>
            <a:r>
              <a:rPr lang="sk-SK" dirty="0" smtClean="0"/>
              <a:t>Rôzne smerovacie protokoly používajú rôzne spôsoby</a:t>
            </a:r>
            <a:br>
              <a:rPr lang="sk-SK" dirty="0" smtClean="0"/>
            </a:br>
            <a:r>
              <a:rPr lang="sk-SK" dirty="0" smtClean="0"/>
              <a:t>určovania metriky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624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13" y="2197100"/>
            <a:ext cx="5554662" cy="383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Metriky v smerovacích protokoloch</a:t>
            </a:r>
            <a:endParaRPr 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k-SK" dirty="0" smtClean="0"/>
              <a:t>Medzi údaje, z ktorých je možné vypočítavať metriku, patria</a:t>
            </a:r>
            <a:endParaRPr lang="en-US" dirty="0" smtClean="0"/>
          </a:p>
          <a:p>
            <a:pPr lvl="1" eaLnBrk="1" hangingPunct="1"/>
            <a:r>
              <a:rPr lang="sk-SK" dirty="0" smtClean="0"/>
              <a:t>Rýchlosť</a:t>
            </a:r>
            <a:endParaRPr lang="en-US" dirty="0" smtClean="0"/>
          </a:p>
          <a:p>
            <a:pPr lvl="1" eaLnBrk="1" hangingPunct="1"/>
            <a:r>
              <a:rPr lang="sk-SK" dirty="0" smtClean="0"/>
              <a:t>Oneskorenie</a:t>
            </a:r>
          </a:p>
          <a:p>
            <a:pPr lvl="1" eaLnBrk="1" hangingPunct="1"/>
            <a:r>
              <a:rPr lang="sk-SK" dirty="0" smtClean="0"/>
              <a:t>Spoľahlivosť</a:t>
            </a:r>
          </a:p>
          <a:p>
            <a:pPr lvl="1" eaLnBrk="1" hangingPunct="1"/>
            <a:r>
              <a:rPr lang="sk-SK" dirty="0" smtClean="0"/>
              <a:t>Aktuálna záťaž</a:t>
            </a:r>
          </a:p>
          <a:p>
            <a:pPr lvl="1" eaLnBrk="1" hangingPunct="1"/>
            <a:r>
              <a:rPr lang="sk-SK" dirty="0" smtClean="0"/>
              <a:t>Počet </a:t>
            </a:r>
            <a:r>
              <a:rPr lang="sk-SK" dirty="0" smtClean="0"/>
              <a:t>smerovačov (hopov)</a:t>
            </a:r>
          </a:p>
        </p:txBody>
      </p:sp>
    </p:spTree>
    <p:extLst>
      <p:ext uri="{BB962C8B-B14F-4D97-AF65-F5344CB8AC3E}">
        <p14:creationId xmlns:p14="http://schemas.microsoft.com/office/powerpoint/2010/main" val="88302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Metrika v smerovacích protokoloch</a:t>
            </a:r>
            <a:endParaRPr 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k-SK" sz="2000" dirty="0" smtClean="0"/>
              <a:t>Používané veličiny:</a:t>
            </a:r>
          </a:p>
          <a:p>
            <a:pPr lvl="1" eaLnBrk="1" hangingPunct="1"/>
            <a:r>
              <a:rPr lang="sk-SK" sz="1800" dirty="0" smtClean="0"/>
              <a:t>Protokol RIP</a:t>
            </a:r>
            <a:r>
              <a:rPr lang="sk-SK" sz="1800" dirty="0" smtClean="0"/>
              <a:t>: počet hopov</a:t>
            </a:r>
          </a:p>
          <a:p>
            <a:pPr lvl="1" eaLnBrk="1" hangingPunct="1"/>
            <a:r>
              <a:rPr lang="sk-SK" sz="1800" dirty="0" smtClean="0"/>
              <a:t>Protokol OSPF</a:t>
            </a:r>
            <a:r>
              <a:rPr lang="sk-SK" sz="1800" dirty="0" smtClean="0"/>
              <a:t>: rýchlosť rozhraní</a:t>
            </a:r>
          </a:p>
          <a:p>
            <a:pPr lvl="1" eaLnBrk="1" hangingPunct="1"/>
            <a:r>
              <a:rPr lang="sk-SK" sz="1800" dirty="0" smtClean="0"/>
              <a:t>Protokol EIGRP</a:t>
            </a:r>
            <a:r>
              <a:rPr lang="sk-SK" sz="1800" dirty="0" smtClean="0"/>
              <a:t>: rýchlosť rozhraní a oneskorenie, voliteľne aj záťaž </a:t>
            </a:r>
            <a:r>
              <a:rPr lang="sk-SK" sz="1800" dirty="0" smtClean="0"/>
              <a:t>a spoľahlivosť</a:t>
            </a:r>
            <a:endParaRPr lang="sk-SK" sz="1800" dirty="0" smtClean="0"/>
          </a:p>
          <a:p>
            <a:pPr eaLnBrk="1" hangingPunct="1"/>
            <a:r>
              <a:rPr lang="sk-SK" sz="2000" dirty="0" smtClean="0"/>
              <a:t>Smerovacia tabuľka </a:t>
            </a:r>
            <a:r>
              <a:rPr lang="sk-SK" sz="2000" dirty="0" smtClean="0"/>
              <a:t>pri každej sieti obsahuje </a:t>
            </a:r>
            <a:r>
              <a:rPr lang="sk-SK" sz="2000" dirty="0" smtClean="0"/>
              <a:t>aj údaj o výslednej </a:t>
            </a:r>
            <a:r>
              <a:rPr lang="sk-SK" sz="2000" dirty="0" smtClean="0"/>
              <a:t>metrike</a:t>
            </a:r>
          </a:p>
          <a:p>
            <a:pPr lvl="1"/>
            <a:r>
              <a:rPr lang="sk-SK" sz="1800" dirty="0" smtClean="0"/>
              <a:t>Druhé číslo v hranatých zátvorkách pri zobrazenej sieti</a:t>
            </a:r>
            <a:endParaRPr lang="en-US" sz="1800" dirty="0" smtClean="0"/>
          </a:p>
        </p:txBody>
      </p:sp>
      <p:pic>
        <p:nvPicPr>
          <p:cNvPr id="15364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32"/>
          <a:stretch/>
        </p:blipFill>
        <p:spPr bwMode="auto">
          <a:xfrm>
            <a:off x="697039" y="3586998"/>
            <a:ext cx="7749923" cy="308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182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Metrika v smerovacích protokoloch</a:t>
            </a:r>
            <a:endParaRPr 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sk-SK" sz="2000" dirty="0" smtClean="0"/>
              <a:t>Rozkladanie záťaže (load balancing)</a:t>
            </a:r>
          </a:p>
          <a:p>
            <a:pPr lvl="1" eaLnBrk="1" hangingPunct="1"/>
            <a:r>
              <a:rPr lang="sk-SK" sz="1800" dirty="0" smtClean="0"/>
              <a:t>Ak zo smerovača do cieľovej siete vedie niekoľko rovnocenných najkratších ciest, smerovač ich môže používať súčasne</a:t>
            </a:r>
          </a:p>
          <a:p>
            <a:pPr lvl="1" eaLnBrk="1" hangingPunct="1"/>
            <a:r>
              <a:rPr lang="sk-SK" sz="1800" dirty="0" smtClean="0"/>
              <a:t>Všetky takéto cesty budú v smerovacej tabuľke prítomné s tou istou metrikou, avšak cez rôznych next-hop susedov</a:t>
            </a:r>
          </a:p>
        </p:txBody>
      </p:sp>
      <p:grpSp>
        <p:nvGrpSpPr>
          <p:cNvPr id="16388" name="Group 8"/>
          <p:cNvGrpSpPr>
            <a:grpSpLocks/>
          </p:cNvGrpSpPr>
          <p:nvPr/>
        </p:nvGrpSpPr>
        <p:grpSpPr bwMode="auto">
          <a:xfrm>
            <a:off x="808038" y="2724150"/>
            <a:ext cx="7526337" cy="4133850"/>
            <a:chOff x="1306" y="2051"/>
            <a:chExt cx="3473" cy="1943"/>
          </a:xfrm>
        </p:grpSpPr>
        <p:pic>
          <p:nvPicPr>
            <p:cNvPr id="1638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" y="2051"/>
              <a:ext cx="3233" cy="1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9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6" y="3416"/>
              <a:ext cx="3473" cy="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7178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3614738"/>
            <a:ext cx="6372225" cy="324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Priamo pripojené siete</a:t>
            </a:r>
            <a:endParaRPr 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Na smerovači, ktorý má nakonfigurované iba sieťové rozhrania, sa v smerovacej tabuľke nachádzajú iba priamo pripojené siete</a:t>
            </a:r>
            <a:endParaRPr lang="en-US" dirty="0" smtClean="0"/>
          </a:p>
          <a:p>
            <a:pPr lvl="1"/>
            <a:r>
              <a:rPr lang="sk-SK" dirty="0" smtClean="0"/>
              <a:t>Siete na vlastných aktívnych </a:t>
            </a:r>
            <a:r>
              <a:rPr lang="sk-SK" dirty="0" smtClean="0"/>
              <a:t>(up/up) rozhraniach </a:t>
            </a:r>
            <a:r>
              <a:rPr lang="sk-SK" dirty="0" smtClean="0"/>
              <a:t>smerovača</a:t>
            </a:r>
            <a:endParaRPr lang="en-US" dirty="0" smtClean="0"/>
          </a:p>
          <a:p>
            <a:pPr lvl="1"/>
            <a:r>
              <a:rPr lang="sk-SK" dirty="0" smtClean="0"/>
              <a:t>Takýto smerovač teda vie komunikovať iba s bezprostredne susednými </a:t>
            </a:r>
            <a:r>
              <a:rPr lang="sk-SK" dirty="0" smtClean="0"/>
              <a:t>zariadeniami</a:t>
            </a:r>
          </a:p>
          <a:p>
            <a:r>
              <a:rPr lang="sk-SK" dirty="0" smtClean="0"/>
              <a:t>V tejto topológii</a:t>
            </a:r>
          </a:p>
          <a:p>
            <a:pPr lvl="1"/>
            <a:r>
              <a:rPr lang="sk-SK" dirty="0" smtClean="0"/>
              <a:t>R1 pozná 172.16.3.0/24 a 172.16.2.0/24</a:t>
            </a:r>
          </a:p>
          <a:p>
            <a:pPr lvl="1"/>
            <a:r>
              <a:rPr lang="sk-SK" dirty="0" smtClean="0"/>
              <a:t>R2 pozná 172.16.2.0/24,</a:t>
            </a:r>
            <a:br>
              <a:rPr lang="sk-SK" dirty="0" smtClean="0"/>
            </a:br>
            <a:r>
              <a:rPr lang="sk-SK" dirty="0" smtClean="0"/>
              <a:t>172.16.1.0/24 a 192.168.1.0/24</a:t>
            </a:r>
          </a:p>
          <a:p>
            <a:pPr lvl="1"/>
            <a:r>
              <a:rPr lang="sk-SK" dirty="0" smtClean="0"/>
              <a:t>R3 pozná 192.168.1.0/24</a:t>
            </a:r>
            <a:br>
              <a:rPr lang="sk-SK" dirty="0" smtClean="0"/>
            </a:br>
            <a:r>
              <a:rPr lang="sk-SK" dirty="0" smtClean="0"/>
              <a:t>a 192.168.2.0/24</a:t>
            </a:r>
          </a:p>
          <a:p>
            <a:pPr lvl="1"/>
            <a:r>
              <a:rPr lang="sk-SK" dirty="0" smtClean="0"/>
              <a:t>Žiaden smerovač nepozná</a:t>
            </a:r>
            <a:br>
              <a:rPr lang="sk-SK" dirty="0" smtClean="0"/>
            </a:br>
            <a:r>
              <a:rPr lang="sk-SK" dirty="0" smtClean="0"/>
              <a:t>všetky siete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666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mtClean="0"/>
              <a:t>Smerovacie protokoly podľa princípu činnosti – Distance-Vector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Protokoly typu Distance-Vector (DV) vychádzajú z idey, že smerovaču stačia na určenie najkratšej cesty do cieľa pomerne jednoduché informácie</a:t>
            </a:r>
          </a:p>
          <a:p>
            <a:pPr lvl="1"/>
            <a:r>
              <a:rPr lang="sk-SK" dirty="0" smtClean="0"/>
              <a:t>Adresa cieľovej siete a jej maska</a:t>
            </a:r>
          </a:p>
          <a:p>
            <a:pPr lvl="1"/>
            <a:r>
              <a:rPr lang="sk-SK" dirty="0" smtClean="0"/>
              <a:t>Vzdialenosť jednotlivých bezprostredných susedov od tejto siete</a:t>
            </a:r>
          </a:p>
          <a:p>
            <a:pPr lvl="1"/>
            <a:r>
              <a:rPr lang="sk-SK" dirty="0" smtClean="0"/>
              <a:t>Vzdialenosť medzi smerovačom a jeho bezprostrednými susedmi</a:t>
            </a:r>
          </a:p>
          <a:p>
            <a:r>
              <a:rPr lang="sk-SK" dirty="0" smtClean="0"/>
              <a:t>Smerovač bude do cieľovej siete používať toho suseda, cez ktorého je celková vzdialenosť do cieľa minimálna</a:t>
            </a:r>
          </a:p>
          <a:p>
            <a:pPr lvl="1"/>
            <a:r>
              <a:rPr lang="sk-SK" dirty="0" smtClean="0"/>
              <a:t>Vlastné priamo pripojené siete smerovač pozná</a:t>
            </a:r>
          </a:p>
          <a:p>
            <a:pPr lvl="1"/>
            <a:r>
              <a:rPr lang="sk-SK" dirty="0" smtClean="0"/>
              <a:t>Takisto pozná „cenu“ svojich rozhraní do pripojených sietí, a teda aj vzdialenosť k susedným smerovačom v týchto sieťach</a:t>
            </a:r>
          </a:p>
          <a:p>
            <a:pPr lvl="1"/>
            <a:r>
              <a:rPr lang="sk-SK" dirty="0" smtClean="0"/>
              <a:t>To, čo nepozná, je, aké siete poznajú susedia a ako sú od nich ďaleko</a:t>
            </a: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116209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mtClean="0"/>
              <a:t>Smerovacie protokoly podľa princípu činnosti – Distance-Vector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Susedia si v DV musia navzájom posielať zoznamy sietí, ktoré poznajú, vrátane vlastných vzdialeností od týchto sietí</a:t>
            </a:r>
          </a:p>
          <a:p>
            <a:pPr lvl="1"/>
            <a:r>
              <a:rPr lang="sk-SK" dirty="0" smtClean="0"/>
              <a:t>Zoznam sietí a vzdialeností od nich nie je nič iné ako pole štruktúr s položkami </a:t>
            </a:r>
            <a:r>
              <a:rPr lang="en-US" dirty="0" smtClean="0"/>
              <a:t>&lt;</a:t>
            </a:r>
            <a:r>
              <a:rPr lang="sk-SK" dirty="0" smtClean="0"/>
              <a:t>Sieť, Vzdialenosť</a:t>
            </a:r>
            <a:r>
              <a:rPr lang="en-US" dirty="0" smtClean="0"/>
              <a:t>&gt;</a:t>
            </a:r>
          </a:p>
          <a:p>
            <a:pPr lvl="1"/>
            <a:r>
              <a:rPr lang="sk-SK" dirty="0" smtClean="0"/>
              <a:t>Pole sa v informatike nazýva aj vektor</a:t>
            </a:r>
          </a:p>
          <a:p>
            <a:pPr lvl="1"/>
            <a:r>
              <a:rPr lang="sk-SK" dirty="0" smtClean="0"/>
              <a:t>DV protokoly teda stavajú na výmene polí, t.j. vektorov vzdialeností smerovačov od jednotlivých sietí</a:t>
            </a:r>
          </a:p>
          <a:p>
            <a:r>
              <a:rPr lang="sk-SK" dirty="0" smtClean="0"/>
              <a:t>Charakteristickým znakom DV protokolov je, že nepoznajú a nepotrebujú poznať topológiu siete</a:t>
            </a:r>
          </a:p>
          <a:p>
            <a:pPr lvl="1"/>
            <a:r>
              <a:rPr lang="sk-SK" dirty="0" smtClean="0"/>
              <a:t>Smerovač pri DV pozná svoje bezprostredné okolie, ale nemá presnú predstavu o tom, ako vyzerá celá sieť</a:t>
            </a:r>
          </a:p>
          <a:p>
            <a:pPr lvl="1"/>
            <a:r>
              <a:rPr lang="sk-SK" dirty="0" smtClean="0"/>
              <a:t>Smerovač pozná seba, vlastné priamo pripojené siete, bezprostredne susedné smerovače a siete „dakde za susedmi“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7607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mtClean="0"/>
              <a:t>Smerovacie protokoly podľa princípu činnosti – Link-State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mtClean="0"/>
              <a:t>Smerovacie protokoly typu Link-State (LS) sú priamočiarou aplikáciou teórie grafov – hľadanie najkratšej cesty v grafe</a:t>
            </a:r>
          </a:p>
          <a:p>
            <a:pPr lvl="1"/>
            <a:r>
              <a:rPr lang="sk-SK" smtClean="0"/>
              <a:t>Každý smerovač musí detailne poznať topológiu siete a vytvoriť si jej grafovú reprezentáciu</a:t>
            </a:r>
          </a:p>
          <a:p>
            <a:pPr lvl="1"/>
            <a:r>
              <a:rPr lang="sk-SK" smtClean="0"/>
              <a:t>Nad grafom siete každý smerovač nezávisle určí strom najkratších ciest od seba do všetkých cieľových sietí</a:t>
            </a:r>
          </a:p>
          <a:p>
            <a:pPr lvl="1"/>
            <a:r>
              <a:rPr lang="sk-SK" smtClean="0"/>
              <a:t>Využívaný je Dijkstrov algoritmus pre svoju efektívnosť</a:t>
            </a:r>
          </a:p>
          <a:p>
            <a:r>
              <a:rPr lang="sk-SK" smtClean="0"/>
              <a:t>Charakteristickou vlastnosťou LS protokolov je, že každý smerovač detailne pozná celú topológiu</a:t>
            </a:r>
          </a:p>
          <a:p>
            <a:pPr lvl="1"/>
            <a:r>
              <a:rPr lang="sk-SK" smtClean="0"/>
              <a:t>Vypísaním pracovnej databázy LS protokolu na ľubovoľnom smerovači sme schopní nakresliť diagram celej siete</a:t>
            </a:r>
          </a:p>
          <a:p>
            <a:pPr lvl="1"/>
            <a:r>
              <a:rPr lang="sk-SK" smtClean="0"/>
              <a:t>Pamäťovo i výpočtovo sú LS protokoly zložitejšie než DV</a:t>
            </a: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233512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mtClean="0"/>
              <a:t>Smerovacie protokoly podľa princípu činnosti – Path-Vector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dirty="0" smtClean="0"/>
              <a:t>DV smerovacie protokoly trpia náchylnosťou na vznik prechodných smerovacích slučiek</a:t>
            </a:r>
          </a:p>
          <a:p>
            <a:r>
              <a:rPr lang="sk-SK" dirty="0" smtClean="0"/>
              <a:t>Jedným z riešení vzniku smerovacích slučiek je, aby smerovač ignoroval smerovaciu informáciu, ktorú už raz spracoval</a:t>
            </a:r>
          </a:p>
          <a:p>
            <a:r>
              <a:rPr lang="sk-SK" dirty="0" smtClean="0"/>
              <a:t>Spôsob implementácie:</a:t>
            </a:r>
          </a:p>
          <a:p>
            <a:pPr lvl="1"/>
            <a:r>
              <a:rPr lang="sk-SK" dirty="0" smtClean="0"/>
              <a:t>Smerovač sa podpíše do každej smerovacej informácie, ktorú prepošle svojim susedom</a:t>
            </a:r>
          </a:p>
          <a:p>
            <a:pPr lvl="1"/>
            <a:r>
              <a:rPr lang="sk-SK" dirty="0" smtClean="0"/>
              <a:t>Ak v prijatej smerovacej informácii smerovač nájde svoj vlastný podpis, znamená to, že už ju predtým videl, spracoval a preposlal – takže práve prijatú informáciu môže ignorovať</a:t>
            </a:r>
          </a:p>
          <a:p>
            <a:r>
              <a:rPr lang="sk-SK" dirty="0" smtClean="0"/>
              <a:t>Toto je idea Path-Vector (PV) protokolov</a:t>
            </a:r>
          </a:p>
          <a:p>
            <a:pPr lvl="1"/>
            <a:r>
              <a:rPr lang="sk-SK" dirty="0" smtClean="0"/>
              <a:t>V PV protokole si smerovače odovzdávajú vektory ciest (postupností smerovačov, cez ktoré správa prešla) v tvare </a:t>
            </a:r>
            <a:r>
              <a:rPr lang="en-US" dirty="0" smtClean="0"/>
              <a:t>&lt;</a:t>
            </a:r>
            <a:r>
              <a:rPr lang="sk-SK" dirty="0" smtClean="0"/>
              <a:t>Sieť, Vzdialenosť, Cesta</a:t>
            </a:r>
            <a:r>
              <a:rPr lang="en-US" dirty="0" smtClean="0"/>
              <a:t>&gt;</a:t>
            </a:r>
          </a:p>
          <a:p>
            <a:pPr lvl="1"/>
            <a:r>
              <a:rPr lang="sk-SK" dirty="0" smtClean="0"/>
              <a:t>Ďalšia činnosť protokolu je ideovo zhodná s DV</a:t>
            </a: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373151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Poznámky k typom smerovacích protokolov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DV protokoly sú jednoduchšie</a:t>
            </a:r>
          </a:p>
          <a:p>
            <a:pPr lvl="1"/>
            <a:r>
              <a:rPr lang="sk-SK" dirty="0" smtClean="0"/>
              <a:t>Spotrebúvajú menej systémových prostriedkov smerovačov</a:t>
            </a:r>
          </a:p>
          <a:p>
            <a:pPr lvl="1"/>
            <a:r>
              <a:rPr lang="sk-SK" dirty="0" smtClean="0"/>
              <a:t>Princíp činnosti je jednoduchý</a:t>
            </a:r>
          </a:p>
          <a:p>
            <a:pPr lvl="1"/>
            <a:r>
              <a:rPr lang="sk-SK" dirty="0" smtClean="0"/>
              <a:t>Zvládnu ich (ako-tak </a:t>
            </a:r>
            <a:r>
              <a:rPr lang="sk-SK" dirty="0" smtClean="0">
                <a:sym typeface="Wingdings" pitchFamily="2" charset="2"/>
              </a:rPr>
              <a:t>) </a:t>
            </a:r>
            <a:r>
              <a:rPr lang="sk-SK" dirty="0" smtClean="0"/>
              <a:t>aj menej skúsení administrátori sietí</a:t>
            </a:r>
          </a:p>
          <a:p>
            <a:pPr lvl="1"/>
            <a:r>
              <a:rPr lang="sk-SK" dirty="0" smtClean="0"/>
              <a:t>Do siete nevnášajú žiadnu hierarchiu (chrbticová oblasť, iné oblasti)</a:t>
            </a:r>
          </a:p>
          <a:p>
            <a:pPr lvl="1"/>
            <a:r>
              <a:rPr lang="sk-SK" dirty="0" smtClean="0"/>
              <a:t>Reagujú vo všeobecnosti pomalšie, sú vhodné pre menšie siete</a:t>
            </a:r>
          </a:p>
          <a:p>
            <a:r>
              <a:rPr lang="sk-SK" dirty="0" smtClean="0"/>
              <a:t>LS protokoly sú komplexnejšie</a:t>
            </a:r>
          </a:p>
          <a:p>
            <a:pPr lvl="1"/>
            <a:r>
              <a:rPr lang="sk-SK" dirty="0" smtClean="0"/>
              <a:t>Sú náročnejšie na pamäť a CPU než DV protokoly</a:t>
            </a:r>
          </a:p>
          <a:p>
            <a:pPr lvl="1"/>
            <a:r>
              <a:rPr lang="sk-SK" dirty="0" smtClean="0"/>
              <a:t>Princíp činnosti je zložitejší než pri DV protokoloch</a:t>
            </a:r>
          </a:p>
          <a:p>
            <a:pPr lvl="1"/>
            <a:r>
              <a:rPr lang="sk-SK" dirty="0" smtClean="0"/>
              <a:t>Na ich dobré zvládnutie treba kvalifikovaného administrátora</a:t>
            </a:r>
          </a:p>
          <a:p>
            <a:pPr lvl="1"/>
            <a:r>
              <a:rPr lang="sk-SK" dirty="0" smtClean="0"/>
              <a:t>Siete majú v LS protokoloch vždy hierarchický dizajn – musia mať vyčlenenú chrbticovú oblasť, ktorá prepája ďalšie časti siete</a:t>
            </a:r>
          </a:p>
          <a:p>
            <a:pPr lvl="1"/>
            <a:r>
              <a:rPr lang="sk-SK" dirty="0" smtClean="0"/>
              <a:t>Reagujú vo všeobecnosti rýchlejšie, sú vhodné pre veľké siete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524244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mtClean="0"/>
              <a:t>Smerovacie protokoly podľa účelu – pojem autonómneho systému</a:t>
            </a:r>
            <a:endParaRPr 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Aby bolo možné vysvetliť, čo sú vnútorné a vonkajšie smerovacie protokoly, je najprv potrebné zaviesť pojem autonómneho systému</a:t>
            </a:r>
            <a:endParaRPr lang="sk-SK" dirty="0" smtClean="0"/>
          </a:p>
          <a:p>
            <a:r>
              <a:rPr lang="sk-SK" dirty="0" smtClean="0"/>
              <a:t>Autonómny systém (AS) je skupina sietí a smerovačov, ktorá používajú </a:t>
            </a:r>
            <a:r>
              <a:rPr lang="sk-SK" dirty="0" smtClean="0">
                <a:solidFill>
                  <a:schemeClr val="tx2"/>
                </a:solidFill>
              </a:rPr>
              <a:t>spoločnú smerovaciu politiku </a:t>
            </a:r>
            <a:r>
              <a:rPr lang="sk-SK" dirty="0" smtClean="0"/>
              <a:t>a patria pod </a:t>
            </a:r>
            <a:r>
              <a:rPr lang="sk-SK" dirty="0" smtClean="0">
                <a:solidFill>
                  <a:schemeClr val="tx2"/>
                </a:solidFill>
              </a:rPr>
              <a:t>spoločnú administratívnu doménu</a:t>
            </a:r>
          </a:p>
          <a:p>
            <a:pPr lvl="1"/>
            <a:r>
              <a:rPr lang="sk-SK" dirty="0" smtClean="0">
                <a:solidFill>
                  <a:schemeClr val="tx2"/>
                </a:solidFill>
              </a:rPr>
              <a:t>Smerovacia politika</a:t>
            </a:r>
            <a:r>
              <a:rPr lang="sk-SK" dirty="0" smtClean="0"/>
              <a:t>: spôsob výberu ciest do rôznych cieľov, filtrovanie smerovacích informácií, oznamovanie smerov...</a:t>
            </a:r>
          </a:p>
          <a:p>
            <a:pPr lvl="1"/>
            <a:r>
              <a:rPr lang="sk-SK" dirty="0" smtClean="0">
                <a:solidFill>
                  <a:schemeClr val="tx2"/>
                </a:solidFill>
              </a:rPr>
              <a:t>Administratívna doména</a:t>
            </a:r>
            <a:r>
              <a:rPr lang="sk-SK" dirty="0" smtClean="0"/>
              <a:t>: dosah administratívnej právomoci správcu</a:t>
            </a:r>
          </a:p>
          <a:p>
            <a:r>
              <a:rPr lang="sk-SK" dirty="0" smtClean="0"/>
              <a:t>Vo vnútri AS môže pracovať jeden alebo niekoľko vnútorných smerovacích protokolov, AS však ako celok patrí spravidla jednej organizácii</a:t>
            </a:r>
            <a:endParaRPr lang="en-US" dirty="0" smtClean="0"/>
          </a:p>
          <a:p>
            <a:r>
              <a:rPr lang="sk-SK" dirty="0" smtClean="0"/>
              <a:t>Zvonku je AS vnímaný ako jedna nerozdelená entita</a:t>
            </a:r>
          </a:p>
          <a:p>
            <a:pPr lvl="1"/>
            <a:r>
              <a:rPr lang="sk-SK" dirty="0" smtClean="0"/>
              <a:t>Vonkajší svet nezaujíma, ako AS vo vnútri vyzerá, dôležité je preň len to, čo je vo vnútri tohto AS a čo je za ním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523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mtClean="0"/>
              <a:t>Smerovacie protokoly podľa účelu – vnútorné smerovacie protokoly</a:t>
            </a:r>
            <a:endParaRPr lang="sk-SK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Vnútorné, interné smerovacie protokoly (Interior Gateway Protocol, IGP)</a:t>
            </a:r>
          </a:p>
          <a:p>
            <a:pPr lvl="1"/>
            <a:r>
              <a:rPr lang="sk-SK" dirty="0" smtClean="0"/>
              <a:t>Používané </a:t>
            </a:r>
            <a:r>
              <a:rPr lang="sk-SK" dirty="0" smtClean="0">
                <a:solidFill>
                  <a:schemeClr val="tx2"/>
                </a:solidFill>
              </a:rPr>
              <a:t>vo vnútri</a:t>
            </a:r>
            <a:r>
              <a:rPr lang="sk-SK" dirty="0" smtClean="0"/>
              <a:t> jedného autonómneho systému (AS)</a:t>
            </a:r>
          </a:p>
          <a:p>
            <a:pPr lvl="1"/>
            <a:r>
              <a:rPr lang="sk-SK" dirty="0" smtClean="0"/>
              <a:t>Susedné smerovače sa navzájom objavujú automaticky</a:t>
            </a:r>
          </a:p>
          <a:p>
            <a:pPr lvl="1"/>
            <a:r>
              <a:rPr lang="sk-SK" dirty="0" smtClean="0"/>
              <a:t>Snahou IGP je vymeniť si čo najkompletnejšiu informáciu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sk-SK" dirty="0" smtClean="0"/>
              <a:t>o vnútornej topológii AS a jeho členských sieťach</a:t>
            </a:r>
          </a:p>
          <a:p>
            <a:pPr lvl="1"/>
            <a:r>
              <a:rPr lang="sk-SK" dirty="0" smtClean="0"/>
              <a:t>Svet za hranicami AS je „zahmlený“ – nahradený sumárnymi smermi alebo využitím default route, vždy bez topologickej predstavy</a:t>
            </a:r>
          </a:p>
          <a:p>
            <a:pPr lvl="1"/>
            <a:r>
              <a:rPr lang="sk-SK" dirty="0" smtClean="0"/>
              <a:t>Metrika odráža výhodnosť trasy na základe počtu hopov, prenosovej rýchlosti, oneskorenia, záťaže, teda jej prenosové a technické vlastnosti</a:t>
            </a: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302225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mtClean="0"/>
              <a:t>Smerovacie protokoly podľa účelu – vonkajšie smerovacie protokoly</a:t>
            </a:r>
            <a:endParaRPr lang="sk-SK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Smerovanie medzi AS sa zásadne líši od smerovania vo vnútri AS</a:t>
            </a:r>
          </a:p>
          <a:p>
            <a:r>
              <a:rPr lang="sk-SK" dirty="0" smtClean="0"/>
              <a:t>Vonkajšie, externé smerovacie protokoly (Exterior Gateway Protocol, EGP):</a:t>
            </a:r>
          </a:p>
          <a:p>
            <a:pPr lvl="1"/>
            <a:r>
              <a:rPr lang="sk-SK" dirty="0" smtClean="0"/>
              <a:t>Používané </a:t>
            </a:r>
            <a:r>
              <a:rPr lang="sk-SK" dirty="0" smtClean="0">
                <a:solidFill>
                  <a:schemeClr val="tx2"/>
                </a:solidFill>
              </a:rPr>
              <a:t>medzi</a:t>
            </a:r>
            <a:r>
              <a:rPr lang="sk-SK" dirty="0" smtClean="0"/>
              <a:t> autonómnymi systémami (AS)</a:t>
            </a:r>
          </a:p>
          <a:p>
            <a:pPr lvl="1"/>
            <a:r>
              <a:rPr lang="sk-SK" dirty="0" smtClean="0"/>
              <a:t>Susedné smerovače musia pre vzájomnú komunikáciu byť explicitne nakonfigurované, neobjavujú sa automaticky</a:t>
            </a:r>
          </a:p>
          <a:p>
            <a:pPr lvl="1"/>
            <a:r>
              <a:rPr lang="sk-SK" dirty="0" smtClean="0"/>
              <a:t>EGP protokoly sa nezaujímajú o vnútornú topológiu AS, riešenie vnútornej dosiahnuteľnosti prenechávajú IGP</a:t>
            </a:r>
          </a:p>
          <a:p>
            <a:pPr lvl="1"/>
            <a:r>
              <a:rPr lang="sk-SK" dirty="0" smtClean="0"/>
              <a:t>EGP protokoly sa zaujímajú o hraničné smerovače na okrajoch AS a o vzájomné prepojenie AS medzi sebou</a:t>
            </a:r>
          </a:p>
          <a:p>
            <a:pPr lvl="1"/>
            <a:r>
              <a:rPr lang="sk-SK" dirty="0" smtClean="0"/>
              <a:t>Metrika sa skladá z parametrov, ktoré vyjadrujú pôvod siete</a:t>
            </a:r>
            <a:br>
              <a:rPr lang="sk-SK" dirty="0" smtClean="0"/>
            </a:br>
            <a:r>
              <a:rPr lang="sk-SK" dirty="0" smtClean="0"/>
              <a:t>a cestu cez tranzitné AS, jej lokálnu preferenciu – neodráža nutne fyzický charakter cesty, ale jej administratívne vlastnosti</a:t>
            </a: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63782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4501" y="1268760"/>
            <a:ext cx="6034998" cy="530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3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mtClean="0"/>
              <a:t>Vnútorné a vonkajšie smerovacie protokoly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0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mtClean="0"/>
              <a:t>Smerovacie protokoly podľa spôsobu posielania aktualizácií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smtClean="0"/>
              <a:t>Staršie smerovacie protokoly posielajú aktualizácie smerovacích informácií pravidelne, i keď sa v sieti nič nezmenilo</a:t>
            </a:r>
          </a:p>
          <a:p>
            <a:pPr lvl="1"/>
            <a:r>
              <a:rPr lang="sk-SK" dirty="0" smtClean="0"/>
              <a:t>Tzv. </a:t>
            </a:r>
            <a:r>
              <a:rPr lang="sk-SK" dirty="0" smtClean="0">
                <a:solidFill>
                  <a:schemeClr val="tx2"/>
                </a:solidFill>
              </a:rPr>
              <a:t>timer-based</a:t>
            </a:r>
            <a:r>
              <a:rPr lang="sk-SK" dirty="0" smtClean="0"/>
              <a:t> routing protocols</a:t>
            </a:r>
          </a:p>
          <a:p>
            <a:pPr lvl="1"/>
            <a:r>
              <a:rPr lang="sk-SK" dirty="0" smtClean="0"/>
              <a:t>Pravidelné odosielanie aktualizácií má dva účely</a:t>
            </a:r>
          </a:p>
          <a:p>
            <a:pPr lvl="2"/>
            <a:r>
              <a:rPr lang="sk-SK" dirty="0" smtClean="0"/>
              <a:t>Informovať o tom, že odosielateľ stále žije</a:t>
            </a:r>
          </a:p>
          <a:p>
            <a:pPr lvl="2"/>
            <a:r>
              <a:rPr lang="sk-SK" dirty="0" smtClean="0"/>
              <a:t>Preniesť smerovaciu informáciu (či už rovnakú ako naposledy alebo zmenenú)</a:t>
            </a:r>
          </a:p>
          <a:p>
            <a:r>
              <a:rPr lang="sk-SK" dirty="0" smtClean="0"/>
              <a:t>Novšie smerovacie protokoly tieto dva účely od seba oddeľujú zavedením niekoľkých druhov správ</a:t>
            </a:r>
          </a:p>
          <a:p>
            <a:pPr lvl="1"/>
            <a:r>
              <a:rPr lang="sk-SK" dirty="0" smtClean="0"/>
              <a:t>Tzv. </a:t>
            </a:r>
            <a:r>
              <a:rPr lang="sk-SK" dirty="0" smtClean="0">
                <a:solidFill>
                  <a:schemeClr val="tx2"/>
                </a:solidFill>
              </a:rPr>
              <a:t>event-based</a:t>
            </a:r>
            <a:r>
              <a:rPr lang="sk-SK" dirty="0" smtClean="0"/>
              <a:t> routing protocols</a:t>
            </a:r>
          </a:p>
          <a:p>
            <a:pPr lvl="1"/>
            <a:r>
              <a:rPr lang="sk-SK" dirty="0" smtClean="0"/>
              <a:t>Pomocou jedného druhu správ (tzv. Hello správy) sa smerovače navzájom informujú, že existujú a sú stále živé</a:t>
            </a:r>
          </a:p>
          <a:p>
            <a:pPr lvl="1"/>
            <a:r>
              <a:rPr lang="sk-SK" dirty="0" smtClean="0"/>
              <a:t>Pomocou iného druhu správ si smerovače prenášajú samotné smerovacie informácie</a:t>
            </a:r>
          </a:p>
          <a:p>
            <a:pPr lvl="1"/>
            <a:r>
              <a:rPr lang="sk-SK" dirty="0" smtClean="0"/>
              <a:t>Ak sa prenos smerovacích informácií skĺbi so spoľahlivým transportom, stačí posielať iba informácie o zmenách (incremental updates)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0863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Napĺňanie smerovacej tabuľky</a:t>
            </a:r>
            <a:endParaRPr 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k-SK" smtClean="0"/>
              <a:t>Siete, ktoré nie sú k smerovaču priamo pripojené, bez ďalšieho zásahu smerovač nepozná</a:t>
            </a:r>
          </a:p>
          <a:p>
            <a:pPr lvl="1"/>
            <a:r>
              <a:rPr lang="sk-SK" smtClean="0"/>
              <a:t>Ak však smerovač nejakú sieť nepozná, nemôže do nej doručovať pakety – paket idúci do neznámeho cieľa smerovač zahodí</a:t>
            </a:r>
          </a:p>
          <a:p>
            <a:r>
              <a:rPr lang="sk-SK" smtClean="0"/>
              <a:t>Ak má smerovač doručovať pakety do sietí, ktoré nie sú priamo pripojené, musia byť ich adresy do smerovacej tabuľky pridané istým procesom</a:t>
            </a:r>
          </a:p>
          <a:p>
            <a:r>
              <a:rPr lang="sk-SK" smtClean="0"/>
              <a:t>Tento proces môže byť dvoch druhov</a:t>
            </a:r>
          </a:p>
          <a:p>
            <a:pPr lvl="1"/>
            <a:r>
              <a:rPr lang="sk-SK" smtClean="0"/>
              <a:t>Statický – záznamy v smerovacej tabuľke vytvára administrátor ručne</a:t>
            </a:r>
          </a:p>
          <a:p>
            <a:pPr lvl="1"/>
            <a:r>
              <a:rPr lang="sk-SK" smtClean="0"/>
              <a:t>Dynamický – záznamy v smerovacej tabuľke si vytvárajú smerovače automaticky na základe vzájomnej spolupráce pomocou tzv. dynamických smerovacích protokolov</a:t>
            </a:r>
          </a:p>
        </p:txBody>
      </p:sp>
    </p:spTree>
    <p:extLst>
      <p:ext uri="{BB962C8B-B14F-4D97-AF65-F5344CB8AC3E}">
        <p14:creationId xmlns:p14="http://schemas.microsoft.com/office/powerpoint/2010/main" val="46971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60240" y="1268760"/>
            <a:ext cx="4983760" cy="477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Classful a classless smerovacie protokoly</a:t>
            </a:r>
            <a:endParaRPr lang="en-US" smtClean="0"/>
          </a:p>
        </p:txBody>
      </p:sp>
      <p:sp>
        <p:nvSpPr>
          <p:cNvPr id="1213447" name="Rectangle 7"/>
          <p:cNvSpPr>
            <a:spLocks noGrp="1" noChangeArrowheads="1"/>
          </p:cNvSpPr>
          <p:nvPr>
            <p:ph idx="1"/>
          </p:nvPr>
        </p:nvSpPr>
        <p:spPr>
          <a:xfrm>
            <a:off x="323528" y="1143000"/>
            <a:ext cx="4216722" cy="5410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dirty="0" err="1" smtClean="0"/>
              <a:t>Classful</a:t>
            </a:r>
            <a:r>
              <a:rPr lang="en-US" dirty="0" smtClean="0"/>
              <a:t> </a:t>
            </a:r>
            <a:r>
              <a:rPr lang="sk-SK" dirty="0" smtClean="0"/>
              <a:t>smerovacie protokoly</a:t>
            </a:r>
            <a:endParaRPr lang="en-US" dirty="0" smtClean="0"/>
          </a:p>
          <a:p>
            <a:pPr lvl="1" eaLnBrk="1" hangingPunct="1">
              <a:defRPr/>
            </a:pPr>
            <a:r>
              <a:rPr lang="sk-SK" dirty="0" smtClean="0"/>
              <a:t>Starší predchodcovia súčasných protokolov</a:t>
            </a:r>
          </a:p>
          <a:p>
            <a:pPr lvl="1" eaLnBrk="1" hangingPunct="1">
              <a:defRPr/>
            </a:pPr>
            <a:r>
              <a:rPr lang="sk-SK" dirty="0" smtClean="0"/>
              <a:t>Vo svojich správach neprenášajú informáciu o maske siete, len ich adresy</a:t>
            </a:r>
          </a:p>
          <a:p>
            <a:pPr lvl="1" eaLnBrk="1" hangingPunct="1">
              <a:defRPr/>
            </a:pPr>
            <a:r>
              <a:rPr lang="sk-SK" dirty="0" smtClean="0"/>
              <a:t>Predpokladajú, že ak je sieť podsieťovaná, každá podsieť má rovnakú masku</a:t>
            </a:r>
          </a:p>
          <a:p>
            <a:pPr lvl="1" eaLnBrk="1" hangingPunct="1">
              <a:defRPr/>
            </a:pPr>
            <a:r>
              <a:rPr lang="sk-SK" dirty="0" smtClean="0"/>
              <a:t>V súčasnosti vzhľadom na toto obmedzenie prakticky nepoužiteľné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Classless </a:t>
            </a:r>
            <a:r>
              <a:rPr lang="sk-SK" dirty="0" smtClean="0"/>
              <a:t>smerovacie protokoly</a:t>
            </a:r>
            <a:endParaRPr lang="en-US" dirty="0" smtClean="0"/>
          </a:p>
          <a:p>
            <a:pPr lvl="1" eaLnBrk="1" hangingPunct="1">
              <a:defRPr/>
            </a:pPr>
            <a:r>
              <a:rPr lang="sk-SK" dirty="0" smtClean="0"/>
              <a:t>Vo svojich správach prenášajú adresy i masky sietí</a:t>
            </a:r>
          </a:p>
          <a:p>
            <a:pPr lvl="1" eaLnBrk="1" hangingPunct="1">
              <a:defRPr/>
            </a:pPr>
            <a:r>
              <a:rPr lang="sk-SK" dirty="0" smtClean="0"/>
              <a:t>Sem patria všetky súčasné smerovacie protokoly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1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Existujúce smerovacie protokoly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Existujúce DV protokoly</a:t>
            </a:r>
          </a:p>
          <a:p>
            <a:pPr lvl="1"/>
            <a:r>
              <a:rPr lang="sk-SK" dirty="0" smtClean="0"/>
              <a:t>Routing Information Protocol v1, v2, ng (RIP)</a:t>
            </a:r>
          </a:p>
          <a:p>
            <a:pPr lvl="1"/>
            <a:r>
              <a:rPr lang="sk-SK" dirty="0" smtClean="0"/>
              <a:t>Enhanced Interior Gateway Routing Protocol (EIGRP)</a:t>
            </a:r>
          </a:p>
          <a:p>
            <a:r>
              <a:rPr lang="sk-SK" dirty="0" smtClean="0"/>
              <a:t>Existujúce LS protokoly</a:t>
            </a:r>
          </a:p>
          <a:p>
            <a:pPr lvl="1"/>
            <a:r>
              <a:rPr lang="sk-SK" dirty="0" smtClean="0"/>
              <a:t>Open Shortest Path First (OSPF)</a:t>
            </a:r>
          </a:p>
          <a:p>
            <a:pPr lvl="1"/>
            <a:r>
              <a:rPr lang="sk-SK" dirty="0" smtClean="0"/>
              <a:t>Intermediate System to Intermediate System (IS-IS)</a:t>
            </a:r>
          </a:p>
          <a:p>
            <a:r>
              <a:rPr lang="sk-SK" dirty="0" smtClean="0"/>
              <a:t>Existujúce PV protokoly</a:t>
            </a:r>
          </a:p>
          <a:p>
            <a:pPr lvl="1"/>
            <a:r>
              <a:rPr lang="sk-SK" dirty="0" smtClean="0"/>
              <a:t>Border Gateway Protocol (BGP)</a:t>
            </a:r>
          </a:p>
          <a:p>
            <a:r>
              <a:rPr lang="sk-SK" dirty="0" smtClean="0"/>
              <a:t>My sa budeme v tomto kurze zaoberať protokolmi RIPv1, RIPv2, EIGRP a OSPF</a:t>
            </a:r>
            <a:endParaRPr lang="sk-SK" dirty="0"/>
          </a:p>
          <a:p>
            <a:pPr lvl="1"/>
            <a:r>
              <a:rPr lang="sk-SK" dirty="0" smtClean="0"/>
              <a:t>BGP, ISIS, ako aj pokročilé vlastnosti OSPF a EIGRP sa preberajú v CCNP kurze ROUTE</a:t>
            </a:r>
          </a:p>
        </p:txBody>
      </p:sp>
    </p:spTree>
    <p:extLst>
      <p:ext uri="{BB962C8B-B14F-4D97-AF65-F5344CB8AC3E}">
        <p14:creationId xmlns:p14="http://schemas.microsoft.com/office/powerpoint/2010/main" val="84019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Administratívna vzdialenosť</a:t>
            </a:r>
            <a:endParaRPr 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k-SK" sz="2000" dirty="0" smtClean="0"/>
              <a:t>Metrikou sa riadi jeden konkrétny smerovací protokol, keď vyberá najlepšiu cestu do cieľovej siete</a:t>
            </a:r>
          </a:p>
          <a:p>
            <a:pPr eaLnBrk="1" hangingPunct="1"/>
            <a:r>
              <a:rPr lang="sk-SK" sz="2000" dirty="0" smtClean="0"/>
              <a:t>Medzi rôznymi smerovacími protokolmi sa však metrika nedá porovnávať, lebo je vypočítaná z úplne rozdielnych veličín</a:t>
            </a:r>
          </a:p>
          <a:p>
            <a:pPr lvl="1" eaLnBrk="1" hangingPunct="1"/>
            <a:r>
              <a:rPr lang="sk-SK" sz="1800" dirty="0" smtClean="0"/>
              <a:t>V situácii, keď o tej istej siete hovoria viaceré smerovacie protokoly súčasne, neexistuje iné riešenie, iba stanoviť, ktorému smerovaciemu protokolu veríme </a:t>
            </a:r>
            <a:r>
              <a:rPr lang="sk-SK" sz="1800" dirty="0" smtClean="0"/>
              <a:t>viac – zaviesť pojem dôveryhodnosti</a:t>
            </a:r>
            <a:endParaRPr lang="en-US" sz="1800" dirty="0" smtClean="0"/>
          </a:p>
        </p:txBody>
      </p:sp>
      <p:pic>
        <p:nvPicPr>
          <p:cNvPr id="17412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7"/>
          <a:stretch/>
        </p:blipFill>
        <p:spPr bwMode="auto">
          <a:xfrm>
            <a:off x="1253763" y="3869472"/>
            <a:ext cx="6636475" cy="2809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122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Administratívna vzdialenosť</a:t>
            </a:r>
            <a:endParaRPr 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k-SK" dirty="0" smtClean="0"/>
              <a:t>Administratívna vzdialenosť vyjadruje dôveryhodnosť smerovacieho protokolu</a:t>
            </a:r>
          </a:p>
          <a:p>
            <a:pPr lvl="1" eaLnBrk="1" hangingPunct="1"/>
            <a:r>
              <a:rPr lang="sk-SK" dirty="0" smtClean="0"/>
              <a:t>Prvé číslo v hranatých </a:t>
            </a:r>
            <a:r>
              <a:rPr lang="sk-SK" dirty="0" smtClean="0"/>
              <a:t>zátvorkách pri každej sieti vo výpise smerovacej tabuľky </a:t>
            </a:r>
            <a:r>
              <a:rPr lang="sk-SK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show ip route</a:t>
            </a:r>
            <a:endParaRPr lang="sk-SK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sk-SK" dirty="0" smtClean="0"/>
              <a:t>Využíva sa vtedy, keď na smerovači beží niekoľko smerovacích protokolov súčasne a každý </a:t>
            </a:r>
            <a:r>
              <a:rPr lang="sk-SK" dirty="0" smtClean="0"/>
              <a:t>z nich chce do smerovacej tabuľky vložiť tú </a:t>
            </a:r>
            <a:r>
              <a:rPr lang="sk-SK" dirty="0" smtClean="0"/>
              <a:t>istú </a:t>
            </a:r>
            <a:r>
              <a:rPr lang="sk-SK" dirty="0" smtClean="0"/>
              <a:t>sieť</a:t>
            </a:r>
            <a:endParaRPr lang="en-US" dirty="0" smtClean="0"/>
          </a:p>
        </p:txBody>
      </p:sp>
      <p:pic>
        <p:nvPicPr>
          <p:cNvPr id="18436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3"/>
          <a:stretch/>
        </p:blipFill>
        <p:spPr bwMode="auto">
          <a:xfrm>
            <a:off x="395536" y="3717032"/>
            <a:ext cx="8244997" cy="2964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073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Administratívne vzdialenosti</a:t>
            </a:r>
            <a:endParaRPr lang="en-US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43000"/>
            <a:ext cx="3744416" cy="5410200"/>
          </a:xfrm>
        </p:spPr>
        <p:txBody>
          <a:bodyPr>
            <a:normAutofit/>
          </a:bodyPr>
          <a:lstStyle/>
          <a:p>
            <a:r>
              <a:rPr lang="sk-SK" sz="2000" dirty="0" smtClean="0"/>
              <a:t>Pri väčšine položiek smerovacej tabuľky je AD zobrazená vo výpise</a:t>
            </a:r>
          </a:p>
          <a:p>
            <a:pPr lvl="1"/>
            <a:r>
              <a:rPr lang="sk-SK" sz="1800" dirty="0" smtClean="0"/>
              <a:t>Prvé číslo v hranatých zátvorkách</a:t>
            </a:r>
            <a:endParaRPr lang="sk-SK" sz="1800" dirty="0"/>
          </a:p>
          <a:p>
            <a:pPr lvl="1"/>
            <a:r>
              <a:rPr lang="sk-SK" sz="1800" dirty="0" smtClean="0"/>
              <a:t>Pri niektorých sieťach je hodnota AD skrytá</a:t>
            </a:r>
          </a:p>
          <a:p>
            <a:r>
              <a:rPr lang="sk-SK" sz="2000" dirty="0" smtClean="0"/>
              <a:t>Hodnotu AD i metriky možno vždy získať v detailnom výpise po príkaze</a:t>
            </a:r>
          </a:p>
          <a:p>
            <a:pPr marL="0" indent="0">
              <a:buNone/>
            </a:pPr>
            <a:r>
              <a:rPr lang="sk-SK" sz="2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sh ip route</a:t>
            </a:r>
            <a:r>
              <a:rPr lang="sk-SK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2000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sieť maska</a:t>
            </a:r>
          </a:p>
        </p:txBody>
      </p:sp>
      <p:graphicFrame>
        <p:nvGraphicFramePr>
          <p:cNvPr id="5" name="Group 7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2580534"/>
              </p:ext>
            </p:extLst>
          </p:nvPr>
        </p:nvGraphicFramePr>
        <p:xfrm>
          <a:off x="4139952" y="1124744"/>
          <a:ext cx="4896544" cy="5377548"/>
        </p:xfrm>
        <a:graphic>
          <a:graphicData uri="http://schemas.openxmlformats.org/drawingml/2006/table">
            <a:tbl>
              <a:tblPr/>
              <a:tblGrid>
                <a:gridCol w="3110155"/>
                <a:gridCol w="1786389"/>
              </a:tblGrid>
              <a:tr h="371702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Typ informácie</a:t>
                      </a:r>
                    </a:p>
                  </a:txBody>
                  <a:tcPr marL="87870" marR="87870" marT="41063" marB="410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Administratívna vzdialenosť</a:t>
                      </a:r>
                    </a:p>
                  </a:txBody>
                  <a:tcPr marL="87870" marR="87870" marT="41063" marB="410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702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Priamo pripojená sieť</a:t>
                      </a:r>
                    </a:p>
                  </a:txBody>
                  <a:tcPr marL="87870" marR="87870" marT="41063" marB="410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87870" marR="87870" marT="41063" marB="410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702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Staticky vložená informácia</a:t>
                      </a:r>
                    </a:p>
                  </a:txBody>
                  <a:tcPr marL="87870" marR="87870" marT="41063" marB="410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7870" marR="87870" marT="41063" marB="410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702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EIGRP sumárna </a:t>
                      </a:r>
                      <a:r>
                        <a:rPr kumimoji="0" lang="sk-SK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sieť</a:t>
                      </a:r>
                      <a:endParaRPr kumimoji="0" lang="sk-SK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7870" marR="87870" marT="41063" marB="410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7870" marR="87870" marT="41063" marB="410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702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BGP sieť z iného AS</a:t>
                      </a:r>
                    </a:p>
                  </a:txBody>
                  <a:tcPr marL="87870" marR="87870" marT="41063" marB="410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L="87870" marR="87870" marT="41063" marB="410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702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EIGRP interná sieť</a:t>
                      </a:r>
                    </a:p>
                  </a:txBody>
                  <a:tcPr marL="87870" marR="87870" marT="41063" marB="410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90</a:t>
                      </a:r>
                    </a:p>
                  </a:txBody>
                  <a:tcPr marL="87870" marR="87870" marT="41063" marB="410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702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OSPF</a:t>
                      </a:r>
                    </a:p>
                  </a:txBody>
                  <a:tcPr marL="87870" marR="87870" marT="41063" marB="410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110</a:t>
                      </a:r>
                    </a:p>
                  </a:txBody>
                  <a:tcPr marL="87870" marR="87870" marT="41063" marB="410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702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IS-IS</a:t>
                      </a:r>
                    </a:p>
                  </a:txBody>
                  <a:tcPr marL="87870" marR="87870" marT="41063" marB="410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115</a:t>
                      </a:r>
                    </a:p>
                  </a:txBody>
                  <a:tcPr marL="87870" marR="87870" marT="41063" marB="410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702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RIP</a:t>
                      </a:r>
                    </a:p>
                  </a:txBody>
                  <a:tcPr marL="87870" marR="87870" marT="41063" marB="410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120</a:t>
                      </a:r>
                    </a:p>
                  </a:txBody>
                  <a:tcPr marL="87870" marR="87870" marT="41063" marB="410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702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On-Demand Routing (ODR)</a:t>
                      </a:r>
                      <a:endParaRPr kumimoji="0" lang="sk-SK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7870" marR="87870" marT="41063" marB="410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160</a:t>
                      </a:r>
                    </a:p>
                  </a:txBody>
                  <a:tcPr marL="87870" marR="87870" marT="41063" marB="410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702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EIGRP extern</a:t>
                      </a:r>
                      <a:r>
                        <a:rPr kumimoji="0" lang="sk-SK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á sieť</a:t>
                      </a:r>
                    </a:p>
                  </a:txBody>
                  <a:tcPr marL="87870" marR="87870" marT="41063" marB="410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170</a:t>
                      </a:r>
                    </a:p>
                  </a:txBody>
                  <a:tcPr marL="87870" marR="87870" marT="41063" marB="410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702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BGP sieť z toho istého AS</a:t>
                      </a:r>
                    </a:p>
                  </a:txBody>
                  <a:tcPr marL="87870" marR="87870" marT="41063" marB="410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L="87870" marR="87870" marT="41063" marB="410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702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DHCP</a:t>
                      </a:r>
                    </a:p>
                  </a:txBody>
                  <a:tcPr marL="87870" marR="87870" marT="41063" marB="410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254</a:t>
                      </a:r>
                    </a:p>
                  </a:txBody>
                  <a:tcPr marL="87870" marR="87870" marT="41063" marB="410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702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Absolútne nedôveryhodný zdroj</a:t>
                      </a:r>
                    </a:p>
                  </a:txBody>
                  <a:tcPr marL="87870" marR="87870" marT="41063" marB="410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255</a:t>
                      </a:r>
                    </a:p>
                  </a:txBody>
                  <a:tcPr marL="87870" marR="87870" marT="41063" marB="410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23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76"/>
          <a:stretch/>
        </p:blipFill>
        <p:spPr bwMode="auto">
          <a:xfrm>
            <a:off x="3984860" y="3861048"/>
            <a:ext cx="5159140" cy="299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5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mtClean="0"/>
              <a:t>Pojem konvergencie v smerovacích protokoloch</a:t>
            </a:r>
            <a:endParaRPr lang="en-US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V kontexte smerovacích protokolov pojem „konvergencie“ znamená, že všetky smerovače majú konzistentné smerovacie tabuľky</a:t>
            </a:r>
          </a:p>
          <a:p>
            <a:pPr lvl="1"/>
            <a:r>
              <a:rPr lang="sk-SK" sz="1800" dirty="0" smtClean="0"/>
              <a:t>Každý smerovač pozná všetky siete</a:t>
            </a:r>
          </a:p>
          <a:p>
            <a:pPr lvl="1"/>
            <a:r>
              <a:rPr lang="sk-SK" sz="1800" dirty="0" smtClean="0"/>
              <a:t>Smerovače sa zhodli na spoločných objektívne najkratších cestách do všetkých cieľových sietí</a:t>
            </a:r>
          </a:p>
          <a:p>
            <a:pPr lvl="1"/>
            <a:r>
              <a:rPr lang="sk-SK" sz="1800" dirty="0" smtClean="0"/>
              <a:t>Stav konvergencie je konečný stav, do ktorého musí smerovací protokol v sieti po jej zmene dospieť čo najrýchlejšie</a:t>
            </a:r>
          </a:p>
          <a:p>
            <a:r>
              <a:rPr lang="sk-SK" sz="2000" dirty="0" smtClean="0"/>
              <a:t>Smerovacie protokoly sa zvyknú posudzovať podľa toho, ako rýchlo dosiahnu v sieti stav konvergencie</a:t>
            </a:r>
          </a:p>
          <a:p>
            <a:pPr lvl="1"/>
            <a:r>
              <a:rPr lang="sk-SK" sz="1800" dirty="0" smtClean="0"/>
              <a:t>RIP, IGRP a BGP konvergujú</a:t>
            </a:r>
            <a:br>
              <a:rPr lang="sk-SK" sz="1800" dirty="0" smtClean="0"/>
            </a:br>
            <a:r>
              <a:rPr lang="sk-SK" sz="1800" dirty="0" smtClean="0"/>
              <a:t>pomerne pomaly</a:t>
            </a:r>
          </a:p>
          <a:p>
            <a:pPr lvl="1"/>
            <a:r>
              <a:rPr lang="sk-SK" sz="1800" dirty="0" smtClean="0"/>
              <a:t>EIGRP, OSPF a IS-IS konvergujú</a:t>
            </a:r>
            <a:br>
              <a:rPr lang="sk-SK" sz="1800" dirty="0" smtClean="0"/>
            </a:br>
            <a:r>
              <a:rPr lang="sk-SK" sz="1800" dirty="0" smtClean="0"/>
              <a:t>rýchlejšie</a:t>
            </a:r>
          </a:p>
          <a:p>
            <a:pPr lvl="1"/>
            <a:r>
              <a:rPr lang="sk-SK" sz="1800" dirty="0" smtClean="0"/>
              <a:t>Rýchlosť konvergencie sa dá</a:t>
            </a:r>
            <a:br>
              <a:rPr lang="sk-SK" sz="1800" dirty="0" smtClean="0"/>
            </a:br>
            <a:r>
              <a:rPr lang="sk-SK" sz="1800" dirty="0" smtClean="0"/>
              <a:t>vhodným nastavením</a:t>
            </a:r>
            <a:br>
              <a:rPr lang="sk-SK" sz="1800" dirty="0" smtClean="0"/>
            </a:br>
            <a:r>
              <a:rPr lang="sk-SK" sz="1800" dirty="0" smtClean="0"/>
              <a:t>protokolov výrazne ovplyvniť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14077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Kategorizácia smerovacích protokolov</a:t>
            </a:r>
            <a:endParaRPr lang="sk-S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331400"/>
            <a:ext cx="8496300" cy="5033399"/>
          </a:xfrm>
        </p:spPr>
      </p:pic>
    </p:spTree>
    <p:extLst>
      <p:ext uri="{BB962C8B-B14F-4D97-AF65-F5344CB8AC3E}">
        <p14:creationId xmlns:p14="http://schemas.microsoft.com/office/powerpoint/2010/main" val="413146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4497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sk-SK" sz="2800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sk-SK" sz="2800" b="1" smtClean="0"/>
              <a:t>Vďaka za pozornosť!</a:t>
            </a:r>
            <a:endParaRPr lang="en-US" sz="2800" b="1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smtClean="0"/>
          </a:p>
          <a:p>
            <a:pPr algn="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smtClean="0"/>
              <a:t>Ing. Peter Pal</a:t>
            </a:r>
            <a:r>
              <a:rPr lang="sk-SK" sz="1800" smtClean="0"/>
              <a:t>úch</a:t>
            </a:r>
            <a:r>
              <a:rPr lang="en-US" sz="1800" smtClean="0"/>
              <a:t>, PhD.</a:t>
            </a:r>
            <a:endParaRPr lang="sk-SK" sz="1800" smtClean="0"/>
          </a:p>
          <a:p>
            <a:pPr algn="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sk-SK" sz="1800" smtClean="0">
                <a:hlinkClick r:id="rId2"/>
              </a:rPr>
              <a:t>Peter.Paluch</a:t>
            </a:r>
            <a:r>
              <a:rPr lang="en-US" sz="1800" smtClean="0">
                <a:hlinkClick r:id="rId2"/>
              </a:rPr>
              <a:t>@fri.uniza.sk</a:t>
            </a:r>
            <a:endParaRPr lang="en-US" sz="1800" smtClean="0"/>
          </a:p>
          <a:p>
            <a:pPr algn="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smtClean="0"/>
              <a:t>KIS FRI </a:t>
            </a:r>
            <a:r>
              <a:rPr lang="sk-SK" sz="1800" smtClean="0"/>
              <a:t>ŽU</a:t>
            </a:r>
            <a:endParaRPr lang="sk-SK" sz="1800" dirty="0" smtClean="0"/>
          </a:p>
        </p:txBody>
      </p:sp>
      <p:pic>
        <p:nvPicPr>
          <p:cNvPr id="5837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9675" y="188640"/>
            <a:ext cx="1584325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585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Napĺňanie smerovacej tabuľky</a:t>
            </a:r>
            <a:endParaRPr lang="en-US" smtClean="0"/>
          </a:p>
        </p:txBody>
      </p:sp>
      <p:sp>
        <p:nvSpPr>
          <p:cNvPr id="17411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Oba prístupy majú svoje výhody i nevýhody</a:t>
            </a:r>
          </a:p>
          <a:p>
            <a:r>
              <a:rPr lang="sk-SK" dirty="0" smtClean="0"/>
              <a:t>Dynamické smerovacie protokoly</a:t>
            </a:r>
          </a:p>
          <a:p>
            <a:pPr lvl="1"/>
            <a:r>
              <a:rPr lang="sk-SK" dirty="0" smtClean="0"/>
              <a:t>Po úvodnej konfigurácii pracujú samočinne a zabezpečujú, že smerovacie tabuľky všetkých smerovačov vždy obsahujú aktuálne informácie – cieľové siete a cesty k nim</a:t>
            </a:r>
          </a:p>
          <a:p>
            <a:pPr lvl="1"/>
            <a:r>
              <a:rPr lang="sk-SK" dirty="0" smtClean="0"/>
              <a:t>Predstavujú dodatočnú činnosť, ktorú smerovače musia vykonávať, </a:t>
            </a:r>
            <a:r>
              <a:rPr lang="sk-SK" dirty="0" smtClean="0"/>
              <a:t>a teda </a:t>
            </a:r>
            <a:r>
              <a:rPr lang="sk-SK" dirty="0" smtClean="0"/>
              <a:t>aj dodatočnú spotrebu ich systémových prostriedkov</a:t>
            </a:r>
          </a:p>
          <a:p>
            <a:r>
              <a:rPr lang="sk-SK" dirty="0" smtClean="0"/>
              <a:t>Statické smerovacie položky</a:t>
            </a:r>
          </a:p>
          <a:p>
            <a:pPr lvl="1"/>
            <a:r>
              <a:rPr lang="sk-SK" dirty="0" smtClean="0"/>
              <a:t>Je ich nutné vkladať ručne na každý smerovač</a:t>
            </a:r>
          </a:p>
          <a:p>
            <a:pPr lvl="1"/>
            <a:r>
              <a:rPr lang="sk-SK" dirty="0" smtClean="0"/>
              <a:t>Za ich správnosť a aktuálnosť zodpovedá administrátor</a:t>
            </a:r>
          </a:p>
          <a:p>
            <a:pPr lvl="1"/>
            <a:r>
              <a:rPr lang="sk-SK" dirty="0" smtClean="0"/>
              <a:t>Neprispôsobujú sa aktuálnemu stavu siete</a:t>
            </a:r>
          </a:p>
          <a:p>
            <a:pPr lvl="1"/>
            <a:r>
              <a:rPr lang="sk-SK" dirty="0" smtClean="0"/>
              <a:t>Nespôsobujú však dodatočnú záťaž pre smerovače</a:t>
            </a:r>
          </a:p>
        </p:txBody>
      </p:sp>
    </p:spTree>
    <p:extLst>
      <p:ext uri="{BB962C8B-B14F-4D97-AF65-F5344CB8AC3E}">
        <p14:creationId xmlns:p14="http://schemas.microsoft.com/office/powerpoint/2010/main" val="14386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2692400"/>
            <a:ext cx="7148512" cy="416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Statické smerovacie položky</a:t>
            </a:r>
            <a:endParaRPr lang="en-US" smtClean="0"/>
          </a:p>
        </p:txBody>
      </p:sp>
      <p:sp>
        <p:nvSpPr>
          <p:cNvPr id="18436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Statická, ručne nakonfigurovaná </a:t>
            </a:r>
            <a:r>
              <a:rPr lang="sk-SK" sz="2000" dirty="0" smtClean="0"/>
              <a:t>smerovacia položka</a:t>
            </a:r>
          </a:p>
          <a:p>
            <a:pPr lvl="1"/>
            <a:r>
              <a:rPr lang="sk-SK" sz="1800" dirty="0" smtClean="0"/>
              <a:t>Informuje o vzdialenej (t.j. nie priamo pripojenej) sieti, jej maske, </a:t>
            </a:r>
            <a:r>
              <a:rPr lang="sk-SK" sz="1800" dirty="0" smtClean="0"/>
              <a:t>a ceste k nej</a:t>
            </a:r>
            <a:endParaRPr lang="sk-SK" sz="1800" dirty="0" smtClean="0"/>
          </a:p>
          <a:p>
            <a:pPr lvl="2"/>
            <a:r>
              <a:rPr lang="sk-SK" sz="1800" dirty="0" smtClean="0"/>
              <a:t>Cestou sa rozumie výstupné rozhranie alebo IP adresa </a:t>
            </a:r>
            <a:r>
              <a:rPr lang="sk-SK" sz="1800" b="1" dirty="0" smtClean="0">
                <a:solidFill>
                  <a:schemeClr val="tx2"/>
                </a:solidFill>
              </a:rPr>
              <a:t>nasledujúceho</a:t>
            </a:r>
            <a:r>
              <a:rPr lang="sk-SK" sz="1800" dirty="0" smtClean="0"/>
              <a:t> </a:t>
            </a:r>
            <a:r>
              <a:rPr lang="sk-SK" sz="1800" dirty="0" smtClean="0"/>
              <a:t>smerovača (t.j. adresa bezprostredne ďalšieho susedného smerovača)</a:t>
            </a:r>
          </a:p>
          <a:p>
            <a:pPr lvl="2"/>
            <a:r>
              <a:rPr lang="sk-SK" sz="1800" dirty="0" smtClean="0"/>
              <a:t>Ak je cesta daná IP adresou nasledujúceho</a:t>
            </a:r>
            <a:br>
              <a:rPr lang="sk-SK" sz="1800" dirty="0" smtClean="0"/>
            </a:br>
            <a:r>
              <a:rPr lang="sk-SK" sz="1800" dirty="0" smtClean="0"/>
              <a:t>smerovača, potom už k tejto IP adrese musí byť</a:t>
            </a:r>
            <a:br>
              <a:rPr lang="sk-SK" sz="1800" dirty="0" smtClean="0"/>
            </a:br>
            <a:r>
              <a:rPr lang="sk-SK" sz="1800" dirty="0" smtClean="0"/>
              <a:t>cesta známa (ideálne na priamo pripojenej</a:t>
            </a:r>
            <a:br>
              <a:rPr lang="sk-SK" sz="1800" dirty="0" smtClean="0"/>
            </a:br>
            <a:r>
              <a:rPr lang="sk-SK" sz="1800" dirty="0" smtClean="0"/>
              <a:t>sieti)</a:t>
            </a:r>
            <a:endParaRPr lang="en-US" sz="1800" dirty="0" smtClean="0"/>
          </a:p>
          <a:p>
            <a:pPr lvl="1"/>
            <a:r>
              <a:rPr lang="sk-SK" sz="1800" dirty="0" smtClean="0"/>
              <a:t>Veľmi často sa statické smerovacie </a:t>
            </a:r>
            <a:r>
              <a:rPr lang="sk-SK" sz="1800" dirty="0" smtClean="0"/>
              <a:t>položky</a:t>
            </a:r>
            <a:br>
              <a:rPr lang="sk-SK" sz="1800" dirty="0" smtClean="0"/>
            </a:br>
            <a:r>
              <a:rPr lang="sk-SK" sz="1800" dirty="0" smtClean="0"/>
              <a:t>používajú </a:t>
            </a:r>
            <a:r>
              <a:rPr lang="sk-SK" sz="1800" dirty="0" smtClean="0"/>
              <a:t>v tzv. koncových (stub) sieťach</a:t>
            </a:r>
            <a:endParaRPr lang="en-US" sz="18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0277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076814"/>
            <a:ext cx="5796136" cy="2781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Statické smerovacie položky</a:t>
            </a:r>
            <a:endParaRPr lang="en-US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Statické smerovacie položky sa definujú </a:t>
            </a:r>
            <a:r>
              <a:rPr lang="sk-SK" dirty="0" smtClean="0"/>
              <a:t>v GKR príkazom</a:t>
            </a:r>
            <a:endParaRPr lang="sk-SK" dirty="0" smtClean="0"/>
          </a:p>
          <a:p>
            <a:pPr lvl="1">
              <a:buFont typeface="Wingdings" pitchFamily="2" charset="2"/>
              <a:buNone/>
            </a:pPr>
            <a:r>
              <a:rPr lang="sk-SK" dirty="0" smtClean="0"/>
              <a:t>	</a:t>
            </a:r>
            <a:r>
              <a:rPr lang="sk-SK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ip route </a:t>
            </a:r>
            <a:r>
              <a:rPr lang="sk-SK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sieť maska výstupné-rozhranie</a:t>
            </a:r>
          </a:p>
          <a:p>
            <a:pPr lvl="1">
              <a:buFont typeface="Wingdings" pitchFamily="2" charset="2"/>
              <a:buNone/>
            </a:pPr>
            <a:r>
              <a:rPr lang="sk-SK" dirty="0" smtClean="0"/>
              <a:t>alebo</a:t>
            </a:r>
          </a:p>
          <a:p>
            <a:pPr lvl="1">
              <a:buFont typeface="Wingdings" pitchFamily="2" charset="2"/>
              <a:buNone/>
            </a:pPr>
            <a:r>
              <a:rPr lang="sk-SK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ip route </a:t>
            </a:r>
            <a:r>
              <a:rPr lang="sk-SK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sieť maska ďalší-smerovač</a:t>
            </a:r>
          </a:p>
          <a:p>
            <a:r>
              <a:rPr lang="sk-SK" dirty="0" smtClean="0"/>
              <a:t>Príklady:</a:t>
            </a:r>
          </a:p>
          <a:p>
            <a:pPr lvl="1">
              <a:buFont typeface="Wingdings" pitchFamily="2" charset="2"/>
              <a:buNone/>
            </a:pPr>
            <a:r>
              <a:rPr lang="sk-SK" sz="1800" b="1" dirty="0" smtClean="0">
                <a:latin typeface="Courier New" pitchFamily="49" charset="0"/>
                <a:cs typeface="Courier New" pitchFamily="49" charset="0"/>
              </a:rPr>
              <a:t>R1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)# </a:t>
            </a:r>
            <a:r>
              <a:rPr lang="sk-SK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ip route 172.16.1.0 255.255.255.0 s0/0/0</a:t>
            </a:r>
          </a:p>
          <a:p>
            <a:pPr lvl="1">
              <a:buNone/>
            </a:pPr>
            <a:r>
              <a:rPr lang="sk-SK" dirty="0" smtClean="0"/>
              <a:t>alebo</a:t>
            </a:r>
            <a:endParaRPr lang="sk-SK" sz="18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R1(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)# </a:t>
            </a:r>
            <a:r>
              <a:rPr lang="sk-SK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ip route 172.16.1.0 255.255.255.0 172.16.2.2</a:t>
            </a:r>
          </a:p>
          <a:p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325993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sk-SK" smtClean="0"/>
              <a:t>Statické smery s použitím výstupného rozhrania </a:t>
            </a:r>
            <a:endParaRPr lang="en-US"/>
          </a:p>
        </p:txBody>
      </p:sp>
      <p:sp>
        <p:nvSpPr>
          <p:cNvPr id="20483" name="Zástupný symbol obsah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Statická smerovacia položka môže informáciu o ďalšom postupe paketu obsahovať</a:t>
            </a:r>
          </a:p>
          <a:p>
            <a:pPr lvl="1"/>
            <a:r>
              <a:rPr lang="sk-SK" dirty="0" smtClean="0"/>
              <a:t>Buď vo forme výstupného rozhrania</a:t>
            </a:r>
          </a:p>
          <a:p>
            <a:pPr lvl="1"/>
            <a:r>
              <a:rPr lang="sk-SK" dirty="0" smtClean="0"/>
              <a:t>Alebo vo forme IP adresy nasledujúceho smerovača na ceste</a:t>
            </a:r>
          </a:p>
          <a:p>
            <a:r>
              <a:rPr lang="sk-SK" dirty="0" smtClean="0"/>
              <a:t>Statický smer s využitím výstupného rozhrania je veľmi intuitívny a efektívny</a:t>
            </a:r>
          </a:p>
          <a:p>
            <a:pPr lvl="1"/>
            <a:r>
              <a:rPr lang="sk-SK" dirty="0" smtClean="0"/>
              <a:t>Hovorí: „Ak paket ide do tejto siete, nech odíde týmto rozhraním“</a:t>
            </a:r>
          </a:p>
          <a:p>
            <a:pPr lvl="1"/>
            <a:r>
              <a:rPr lang="sk-SK" dirty="0" smtClean="0"/>
              <a:t>Záznam okamžite informuje o výstupnom rozhraní, nie je potrebné dodatočné </a:t>
            </a:r>
            <a:r>
              <a:rPr lang="sk-SK" dirty="0" smtClean="0"/>
              <a:t>vyhľadávanie v smerovacej tabuľke</a:t>
            </a:r>
            <a:endParaRPr lang="sk-SK" dirty="0" smtClean="0"/>
          </a:p>
          <a:p>
            <a:r>
              <a:rPr lang="sk-SK" dirty="0" smtClean="0"/>
              <a:t>Podmienky správnej činnosti</a:t>
            </a:r>
          </a:p>
          <a:p>
            <a:pPr lvl="1"/>
            <a:r>
              <a:rPr lang="sk-SK" dirty="0" smtClean="0"/>
              <a:t>Výstupné rozhranie musí byť správne nakonfigurované a aktívne</a:t>
            </a:r>
          </a:p>
          <a:p>
            <a:pPr lvl="1"/>
            <a:r>
              <a:rPr lang="sk-SK" dirty="0" smtClean="0"/>
              <a:t>Výstupné rozhranie by malo byť </a:t>
            </a:r>
            <a:r>
              <a:rPr lang="sk-SK" dirty="0" smtClean="0"/>
              <a:t>linkovej technológie typu bod-bod (t.j. HDLC, PPP, tunely apod., nie však Ethernet, WiFi)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067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blona Cisco">
  <a:themeElements>
    <a:clrScheme name="CCNP v5 1">
      <a:dk1>
        <a:srgbClr val="000000"/>
      </a:dk1>
      <a:lt1>
        <a:srgbClr val="FFFFFF"/>
      </a:lt1>
      <a:dk2>
        <a:srgbClr val="0183B7"/>
      </a:dk2>
      <a:lt2>
        <a:srgbClr val="8E8E95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CCNP v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CNP v5 1">
        <a:dk1>
          <a:srgbClr val="000000"/>
        </a:dk1>
        <a:lt1>
          <a:srgbClr val="FFFFFF"/>
        </a:lt1>
        <a:dk2>
          <a:srgbClr val="0183B7"/>
        </a:dk2>
        <a:lt2>
          <a:srgbClr val="8E8E95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Sablona Cisco</Template>
  <TotalTime>1497</TotalTime>
  <Pages>28</Pages>
  <Words>3193</Words>
  <Application>Microsoft Office PowerPoint</Application>
  <PresentationFormat>On-screen Show (4:3)</PresentationFormat>
  <Paragraphs>480</Paragraphs>
  <Slides>57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Sablona Cisco</vt:lpstr>
      <vt:lpstr>Statické smerovanie a úvod do dynamických smerovacích protokolov</vt:lpstr>
      <vt:lpstr>Statické smerovanie</vt:lpstr>
      <vt:lpstr>Charakteristiky smerovania v IP sieťach: pripomenutie</vt:lpstr>
      <vt:lpstr>Priamo pripojené siete</vt:lpstr>
      <vt:lpstr>Napĺňanie smerovacej tabuľky</vt:lpstr>
      <vt:lpstr>Napĺňanie smerovacej tabuľky</vt:lpstr>
      <vt:lpstr>Statické smerovacie položky</vt:lpstr>
      <vt:lpstr>Statické smerovacie položky</vt:lpstr>
      <vt:lpstr>Statické smery s použitím výstupného rozhrania </vt:lpstr>
      <vt:lpstr>Príklad konfigurácie statických smerov pomocou výstupného rozhrania</vt:lpstr>
      <vt:lpstr>Riziká pri konfigurácii statických smerov pomocou výstupného rozhrania</vt:lpstr>
      <vt:lpstr>Statické smery s použitím adresy nasledujúceho smerovača</vt:lpstr>
      <vt:lpstr>Príklad konfigurácie statických smerov pomocou adresy nasledujúceho smerovača</vt:lpstr>
      <vt:lpstr>Statické smery s použitím adresy nasledujúceho smerovača</vt:lpstr>
      <vt:lpstr>Rekurzívne vyhľadávanie v smerovacej tabuľke</vt:lpstr>
      <vt:lpstr>Rekurzívne vyhľadávanie v smerovacej tabuľke</vt:lpstr>
      <vt:lpstr>Proces smerovania paketu do cieľa 192.168.2.2</vt:lpstr>
      <vt:lpstr>Proces smerovania paketu do cieľa 192.168.2.2</vt:lpstr>
      <vt:lpstr>Proces smerovania paketu do cieľa 192.168.2.2</vt:lpstr>
      <vt:lpstr>Sumárne smerovacie položky</vt:lpstr>
      <vt:lpstr>Príklad použitia sumárnej položky</vt:lpstr>
      <vt:lpstr>Poznámky k sumarizácii</vt:lpstr>
      <vt:lpstr>Default Route – východ „von“</vt:lpstr>
      <vt:lpstr>Proces smerovania paketu do cieľa 192.168.2.2</vt:lpstr>
      <vt:lpstr>Riešenie problémov so statickým smerovaním</vt:lpstr>
      <vt:lpstr>Kontrola správnosti statických smerov</vt:lpstr>
      <vt:lpstr>Cisco Discovery Protocol</vt:lpstr>
      <vt:lpstr>Cisco Discovery Protocol</vt:lpstr>
      <vt:lpstr>Informácie získané pomocou CDP</vt:lpstr>
      <vt:lpstr>Cisco Discovery Protocol</vt:lpstr>
      <vt:lpstr>Úvod do dynamických smerovacích protokolov</vt:lpstr>
      <vt:lpstr>Dynamické smerovacie protokoly</vt:lpstr>
      <vt:lpstr>Dynamické smerovacie protokoly</vt:lpstr>
      <vt:lpstr>Dynamické smerovacie protokoly</vt:lpstr>
      <vt:lpstr>Rozdiely medzi smerovacími protokolmi</vt:lpstr>
      <vt:lpstr>Metriky v smerovacích protokoloch</vt:lpstr>
      <vt:lpstr>Metriky v smerovacích protokoloch</vt:lpstr>
      <vt:lpstr>Metrika v smerovacích protokoloch</vt:lpstr>
      <vt:lpstr>Metrika v smerovacích protokoloch</vt:lpstr>
      <vt:lpstr>Smerovacie protokoly podľa princípu činnosti – Distance-Vector</vt:lpstr>
      <vt:lpstr>Smerovacie protokoly podľa princípu činnosti – Distance-Vector</vt:lpstr>
      <vt:lpstr>Smerovacie protokoly podľa princípu činnosti – Link-State</vt:lpstr>
      <vt:lpstr>Smerovacie protokoly podľa princípu činnosti – Path-Vector</vt:lpstr>
      <vt:lpstr>Poznámky k typom smerovacích protokolov</vt:lpstr>
      <vt:lpstr>Smerovacie protokoly podľa účelu – pojem autonómneho systému</vt:lpstr>
      <vt:lpstr>Smerovacie protokoly podľa účelu – vnútorné smerovacie protokoly</vt:lpstr>
      <vt:lpstr>Smerovacie protokoly podľa účelu – vonkajšie smerovacie protokoly</vt:lpstr>
      <vt:lpstr>Vnútorné a vonkajšie smerovacie protokoly</vt:lpstr>
      <vt:lpstr>Smerovacie protokoly podľa spôsobu posielania aktualizácií</vt:lpstr>
      <vt:lpstr>Classful a classless smerovacie protokoly</vt:lpstr>
      <vt:lpstr>Existujúce smerovacie protokoly</vt:lpstr>
      <vt:lpstr>Administratívna vzdialenosť</vt:lpstr>
      <vt:lpstr>Administratívna vzdialenosť</vt:lpstr>
      <vt:lpstr>Administratívne vzdialenosti</vt:lpstr>
      <vt:lpstr>Pojem konvergencie v smerovacích protokoloch</vt:lpstr>
      <vt:lpstr>Kategorizácia smerovacích protokolov</vt:lpstr>
      <vt:lpstr>PowerPoint Presentation</vt:lpstr>
    </vt:vector>
  </TitlesOfParts>
  <Company>University of Zilina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Elementárna konfigurácia smerovačov Cisco</dc:title>
  <dc:subject>Guide for Creating Powerpoint Presentations</dc:subject>
  <dc:creator>Peter Palúch</dc:creator>
  <cp:keywords/>
  <dc:description/>
  <cp:lastModifiedBy>Peter Palúch</cp:lastModifiedBy>
  <cp:revision>39</cp:revision>
  <cp:lastPrinted>1999-01-27T00:54:54Z</cp:lastPrinted>
  <dcterms:created xsi:type="dcterms:W3CDTF">2012-11-14T13:51:35Z</dcterms:created>
  <dcterms:modified xsi:type="dcterms:W3CDTF">2012-11-15T14:48:57Z</dcterms:modified>
</cp:coreProperties>
</file>