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56"/>
  </p:notesMasterIdLst>
  <p:handoutMasterIdLst>
    <p:handoutMasterId r:id="rId57"/>
  </p:handoutMasterIdLst>
  <p:sldIdLst>
    <p:sldId id="258" r:id="rId2"/>
    <p:sldId id="280" r:id="rId3"/>
    <p:sldId id="282" r:id="rId4"/>
    <p:sldId id="260" r:id="rId5"/>
    <p:sldId id="261" r:id="rId6"/>
    <p:sldId id="281" r:id="rId7"/>
    <p:sldId id="309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4" r:id="rId23"/>
    <p:sldId id="275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315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3" r:id="rId43"/>
    <p:sldId id="304" r:id="rId44"/>
    <p:sldId id="305" r:id="rId45"/>
    <p:sldId id="302" r:id="rId46"/>
    <p:sldId id="312" r:id="rId47"/>
    <p:sldId id="314" r:id="rId48"/>
    <p:sldId id="310" r:id="rId49"/>
    <p:sldId id="311" r:id="rId50"/>
    <p:sldId id="313" r:id="rId51"/>
    <p:sldId id="306" r:id="rId52"/>
    <p:sldId id="307" r:id="rId53"/>
    <p:sldId id="308" r:id="rId54"/>
    <p:sldId id="259" r:id="rId5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4" autoAdjust="0"/>
    <p:restoredTop sz="80480" autoAdjust="0"/>
  </p:normalViewPr>
  <p:slideViewPr>
    <p:cSldViewPr>
      <p:cViewPr varScale="1">
        <p:scale>
          <a:sx n="70" d="100"/>
          <a:sy n="70" d="100"/>
        </p:scale>
        <p:origin x="-18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B9914879-7CD7-49D8-AED9-6384B1617D55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596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fld id="{EE506BF9-A4FC-449F-A1EF-7040C9E2AA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95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929129" y="8679024"/>
            <a:ext cx="813389" cy="2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6BEA4-326E-4858-843A-4067E598184F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929129" y="8679024"/>
            <a:ext cx="813389" cy="2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BDF124D-5CA2-4FC9-9A3A-6C1C57A80815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929129" y="8679024"/>
            <a:ext cx="813389" cy="2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529A956-1B45-4761-9803-879AB548D008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929129" y="8679024"/>
            <a:ext cx="813389" cy="2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60112" indent="-292351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69403" indent="-233881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37165" indent="-233881">
              <a:defRPr sz="2500">
                <a:solidFill>
                  <a:schemeClr val="tx1"/>
                </a:solidFill>
                <a:latin typeface="Arial" charset="0"/>
              </a:defRPr>
            </a:lvl4pPr>
            <a:lvl5pPr marL="2104926" indent="-233881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72687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3040449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508210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975971" indent="-233881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C61098D-433B-4474-8C82-23EAD45CF242}" type="slidenum">
              <a:rPr lang="en-US"/>
              <a:pPr/>
              <a:t>22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39" name="Rectangle 275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sk-SK"/>
          </a:p>
        </p:txBody>
      </p:sp>
      <p:grpSp>
        <p:nvGrpSpPr>
          <p:cNvPr id="369947" name="Group 283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369948" name="AutoShape 28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49" name="Rectangle 28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0" name="Freeform 28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1" name="Freeform 28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2" name="Freeform 28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3" name="Freeform 28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4" name="Freeform 29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5" name="Freeform 29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6" name="Freeform 29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7" name="Freeform 29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8" name="Freeform 29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59" name="Freeform 29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0" name="Freeform 29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1" name="Freeform 29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69962" name="Freeform 29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107504" y="1916832"/>
            <a:ext cx="4320479" cy="223224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4733925"/>
            <a:ext cx="8784976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69988" name="Picture 324" descr="MAE17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630363"/>
            <a:ext cx="45704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37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304800"/>
            <a:ext cx="203517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304800"/>
            <a:ext cx="5957887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14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143000"/>
            <a:ext cx="7940675" cy="5410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8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1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545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16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9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472" y="1143000"/>
            <a:ext cx="4176000" cy="5454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030858"/>
            <a:ext cx="4176000" cy="4566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472" y="1340768"/>
            <a:ext cx="4176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472" y="2030858"/>
            <a:ext cx="4176000" cy="456649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7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2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61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04800"/>
            <a:ext cx="849694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774" name="Rectangle 6278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68780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143000"/>
            <a:ext cx="84969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901700" indent="-18732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258888" indent="-1857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16075" indent="-18415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chemeClr val="tx2"/>
        </a:buClr>
        <a:buFont typeface="Wingdings" pitchFamily="2" charset="2"/>
        <a:buChar char="§"/>
        <a:tabLst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eter.Paluch@fri.uniza.sk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Protokoly typu Distance Vector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Protokol RIPv1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733924"/>
            <a:ext cx="8784976" cy="1935435"/>
          </a:xfrm>
        </p:spPr>
        <p:txBody>
          <a:bodyPr anchor="ctr">
            <a:normAutofit/>
          </a:bodyPr>
          <a:lstStyle/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Ing. </a:t>
            </a:r>
            <a:r>
              <a:rPr lang="en-US" sz="1800" dirty="0">
                <a:solidFill>
                  <a:schemeClr val="tx1"/>
                </a:solidFill>
              </a:rPr>
              <a:t>Peter Pal</a:t>
            </a:r>
            <a:r>
              <a:rPr lang="sk-SK" sz="1800" dirty="0">
                <a:solidFill>
                  <a:schemeClr val="tx1"/>
                </a:solidFill>
              </a:rPr>
              <a:t>úch, PhD., </a:t>
            </a:r>
            <a:r>
              <a:rPr lang="en-US" sz="1800" dirty="0">
                <a:solidFill>
                  <a:schemeClr val="tx1"/>
                </a:solidFill>
              </a:rPr>
              <a:t>CCIE #23527</a:t>
            </a:r>
            <a:r>
              <a:rPr lang="sk-SK" sz="1800" dirty="0">
                <a:solidFill>
                  <a:schemeClr val="tx1"/>
                </a:solidFill>
              </a:rPr>
              <a:t>, CCIP, </a:t>
            </a:r>
            <a:r>
              <a:rPr lang="sk-SK" sz="1800" dirty="0" smtClean="0">
                <a:solidFill>
                  <a:schemeClr val="tx1"/>
                </a:solidFill>
              </a:rPr>
              <a:t>CCAI</a:t>
            </a:r>
            <a:r>
              <a:rPr lang="sk-SK" sz="1800" dirty="0">
                <a:solidFill>
                  <a:schemeClr val="tx1"/>
                </a:solidFill>
              </a:rPr>
              <a:t/>
            </a:r>
            <a:br>
              <a:rPr lang="sk-SK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Cisco </a:t>
            </a:r>
            <a:r>
              <a:rPr lang="en-US" sz="1800" dirty="0">
                <a:solidFill>
                  <a:schemeClr val="tx1"/>
                </a:solidFill>
              </a:rPr>
              <a:t>Designated VIP 2011,2012 LAN &amp; WAN</a:t>
            </a:r>
            <a:endParaRPr lang="sk-SK" sz="1800" dirty="0">
              <a:solidFill>
                <a:schemeClr val="tx1"/>
              </a:solidFill>
            </a:endParaRP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Katedra informačných sietí</a:t>
            </a:r>
          </a:p>
          <a:p>
            <a:pPr algn="r">
              <a:lnSpc>
                <a:spcPct val="70000"/>
              </a:lnSpc>
            </a:pPr>
            <a:r>
              <a:rPr lang="sk-SK" sz="1800" dirty="0">
                <a:solidFill>
                  <a:schemeClr val="tx1"/>
                </a:solidFill>
              </a:rPr>
              <a:t>Fakulta riadenia a informatiky, ŽU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9675" y="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Rozbeh a beh DV protokolu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Smerovače si oznámia siete, ktoré poznajú</a:t>
            </a:r>
          </a:p>
          <a:p>
            <a:pPr lvl="1"/>
            <a:r>
              <a:rPr lang="sk-SK" dirty="0" smtClean="0"/>
              <a:t>V prvej iterácii sú to len priamo pripojené siete</a:t>
            </a:r>
          </a:p>
          <a:p>
            <a:pPr lvl="1"/>
            <a:r>
              <a:rPr lang="sk-SK" dirty="0" smtClean="0"/>
              <a:t>Vektor vzdialeností odoslaný z každého smerovača obsahuje tie siete, ktoré smerovač pozná, a jeho celkové vzdialenosti k nim</a:t>
            </a:r>
          </a:p>
          <a:p>
            <a:r>
              <a:rPr lang="sk-SK" dirty="0" smtClean="0"/>
              <a:t>Po prijatí informácie o sieti smerovače individuálne vyhodnotia najlepší next hop do tejto siete a vložia si do smerovacej tabuľky nový záznam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2"/>
          <a:stretch/>
        </p:blipFill>
        <p:spPr bwMode="auto">
          <a:xfrm>
            <a:off x="1629143" y="4109476"/>
            <a:ext cx="5885715" cy="27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8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"/>
          <a:stretch/>
        </p:blipFill>
        <p:spPr bwMode="auto">
          <a:xfrm>
            <a:off x="1623601" y="4046074"/>
            <a:ext cx="5896798" cy="281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Rozbeh a beh DV protokolu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2999"/>
            <a:ext cx="8496944" cy="4309037"/>
          </a:xfrm>
        </p:spPr>
        <p:txBody>
          <a:bodyPr>
            <a:normAutofit/>
          </a:bodyPr>
          <a:lstStyle/>
          <a:p>
            <a:r>
              <a:rPr lang="sk-SK" dirty="0" smtClean="0"/>
              <a:t>Pridaním novej siete do smerovacej tabuľky však došlo k zmene smerovacej informácie, o ktorej je potrebné informovať</a:t>
            </a:r>
          </a:p>
          <a:p>
            <a:pPr lvl="1"/>
            <a:r>
              <a:rPr lang="sk-SK" dirty="0" smtClean="0"/>
              <a:t>Smerovač R2 sa v predchádzajúcej iterácii naučil nové siete 10.0.1.0/24 a 10.0.4.0/24, o ktorých musí informovať svoje okolie</a:t>
            </a:r>
          </a:p>
          <a:p>
            <a:pPr lvl="1"/>
            <a:r>
              <a:rPr lang="sk-SK" dirty="0" smtClean="0"/>
              <a:t>Smerovač R2 rozpošle nový vektor vzdialeností od sietí, ktoré pozná</a:t>
            </a:r>
          </a:p>
          <a:p>
            <a:pPr lvl="1"/>
            <a:r>
              <a:rPr lang="sk-SK" dirty="0" smtClean="0"/>
              <a:t>Smerovače R1 a R3 takto získajú nové smerovacie informácie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9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Rozbeh a beh DV protokolu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496944" cy="3089366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Stav, keď každý smerovač v sieti pozná všetky siete a smerovacie tabuľky jednotlivých smerovačov obsahujú konzistentné informácie o najkratších cestách, sa nazýva stavom konvergencie</a:t>
            </a:r>
          </a:p>
          <a:p>
            <a:pPr lvl="1"/>
            <a:r>
              <a:rPr lang="sk-SK" dirty="0" smtClean="0"/>
              <a:t>Ak je sieť v stave konvergencie, je schopná správne doručovať pakety po najkratších cestách do ktorejkoľvek cieľovej siete</a:t>
            </a:r>
          </a:p>
          <a:p>
            <a:pPr lvl="1"/>
            <a:r>
              <a:rPr lang="sk-SK" dirty="0" smtClean="0"/>
              <a:t>V stave konvergencie smerovací protokol pracuje naďalej, ale jeho opakovaný beh vráti ten istý výsledok</a:t>
            </a:r>
          </a:p>
          <a:p>
            <a:pPr lvl="1"/>
            <a:r>
              <a:rPr lang="sk-SK" dirty="0" smtClean="0"/>
              <a:t>Smerovací protokol má dosiahnuť stav konvergencie v čo najkratšom čase po úvodnom štarte i po ľubovoľnej zmene v sieti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7"/>
          <a:stretch/>
        </p:blipFill>
        <p:spPr bwMode="auto">
          <a:xfrm>
            <a:off x="1700571" y="4232366"/>
            <a:ext cx="5742858" cy="262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7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Smerovacie slučky v DV protokoloch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4163329" cy="541020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Základné DV protokoly nemajú prehľad o skutočnej topológii</a:t>
            </a:r>
          </a:p>
          <a:p>
            <a:pPr lvl="1"/>
            <a:r>
              <a:rPr lang="sk-SK" dirty="0" smtClean="0"/>
              <a:t>Nemajú ako overiť, či smerovacia informácia od suseda je aktuálna a dôveryhodná</a:t>
            </a:r>
          </a:p>
          <a:p>
            <a:r>
              <a:rPr lang="sk-SK" dirty="0" smtClean="0"/>
              <a:t>Za istých okolností môže smerovač dostať informáciu, ktorá je odvodená od neho samotného</a:t>
            </a:r>
          </a:p>
          <a:p>
            <a:pPr lvl="1"/>
            <a:r>
              <a:rPr lang="sk-SK" dirty="0" smtClean="0"/>
              <a:t>Uveriť tejto informácii znamená upraviť smerovacie tabuľky tak, že smerovače začnú na seba ukazovať v cykle</a:t>
            </a:r>
          </a:p>
          <a:p>
            <a:pPr lvl="1"/>
            <a:r>
              <a:rPr lang="sk-SK" dirty="0" smtClean="0"/>
              <a:t>Tento stav nazývame smerovacia slučka a v naivných DV protokoloch je to neželaná, no žiaľ bežná anomália</a:t>
            </a:r>
            <a:endParaRPr lang="sk-SK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6857" y="1412776"/>
            <a:ext cx="4657143" cy="521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1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Smerovacie slučky v DV protokoloch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Smerovacie slučky sú najčastejšie spôsobené</a:t>
            </a:r>
            <a:endParaRPr lang="en-US" dirty="0" smtClean="0"/>
          </a:p>
          <a:p>
            <a:pPr lvl="1"/>
            <a:r>
              <a:rPr lang="sk-SK" dirty="0"/>
              <a:t>Pomalou </a:t>
            </a:r>
            <a:r>
              <a:rPr lang="sk-SK" dirty="0" smtClean="0"/>
              <a:t>konvergenciou – používaním zastaralej informácie</a:t>
            </a:r>
          </a:p>
          <a:p>
            <a:pPr lvl="1"/>
            <a:r>
              <a:rPr lang="sk-SK" dirty="0" smtClean="0"/>
              <a:t>Zlou konfiguráciou statických smerovacích záznamov</a:t>
            </a:r>
            <a:endParaRPr lang="en-US" dirty="0" smtClean="0"/>
          </a:p>
          <a:p>
            <a:pPr lvl="1"/>
            <a:r>
              <a:rPr lang="sk-SK" dirty="0" smtClean="0"/>
              <a:t>Nekorektnou redistribúciou medzi smerovacími protokolmi</a:t>
            </a:r>
            <a:endParaRPr lang="en-US" dirty="0" smtClean="0"/>
          </a:p>
          <a:p>
            <a:pPr lvl="1"/>
            <a:r>
              <a:rPr lang="sk-SK" dirty="0" smtClean="0"/>
              <a:t>Nesprávne nakonfigurovanými tzv. discard route položkami</a:t>
            </a:r>
            <a:endParaRPr lang="en-US" dirty="0" smtClean="0"/>
          </a:p>
          <a:p>
            <a:r>
              <a:rPr lang="sk-SK" dirty="0" smtClean="0"/>
              <a:t>Smerovacie slučky majú za následok</a:t>
            </a:r>
            <a:endParaRPr lang="en-US" dirty="0" smtClean="0"/>
          </a:p>
          <a:p>
            <a:pPr lvl="1"/>
            <a:r>
              <a:rPr lang="sk-SK" dirty="0" smtClean="0"/>
              <a:t>Nadmernú spotrebu prenosového pásma v sieti</a:t>
            </a:r>
          </a:p>
          <a:p>
            <a:pPr lvl="1"/>
            <a:r>
              <a:rPr lang="sk-SK" dirty="0" smtClean="0"/>
              <a:t>Zvýšenú záťaž na CPU v smerovačoch</a:t>
            </a:r>
          </a:p>
          <a:p>
            <a:pPr lvl="1"/>
            <a:r>
              <a:rPr lang="sk-SK" dirty="0" smtClean="0"/>
              <a:t>Zhoršenie konvergencie v sieti</a:t>
            </a:r>
          </a:p>
          <a:p>
            <a:pPr lvl="1"/>
            <a:r>
              <a:rPr lang="sk-SK" dirty="0" smtClean="0"/>
              <a:t>Nedostupnosť cieľovej siete, ktorej sa slučka týka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Ochrana proti smerovacím slučkám v DV protokoloch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Proti vzniku trvalých smerovacích slučiek v DV protokoloch existuje niekoľko postupov</a:t>
            </a:r>
          </a:p>
          <a:p>
            <a:pPr lvl="1"/>
            <a:r>
              <a:rPr lang="sk-SK" smtClean="0"/>
              <a:t>Count-to-Infinity</a:t>
            </a:r>
          </a:p>
          <a:p>
            <a:pPr lvl="1"/>
            <a:r>
              <a:rPr lang="sk-SK" smtClean="0"/>
              <a:t>Split Horizon</a:t>
            </a:r>
          </a:p>
          <a:p>
            <a:pPr lvl="1"/>
            <a:r>
              <a:rPr lang="sk-SK" smtClean="0"/>
              <a:t>Split Horizon with Poisoned Reverse</a:t>
            </a:r>
          </a:p>
          <a:p>
            <a:pPr lvl="1"/>
            <a:r>
              <a:rPr lang="sk-SK" smtClean="0"/>
              <a:t>Triggered Updates</a:t>
            </a:r>
          </a:p>
          <a:p>
            <a:pPr lvl="1"/>
            <a:r>
              <a:rPr lang="sk-SK" smtClean="0"/>
              <a:t>Hold Down Timers</a:t>
            </a:r>
          </a:p>
          <a:p>
            <a:r>
              <a:rPr lang="sk-SK" smtClean="0"/>
              <a:t>Žiaden z týchto mechanizmov nie je 100</a:t>
            </a:r>
            <a:r>
              <a:rPr lang="en-US" smtClean="0"/>
              <a:t>% </a:t>
            </a:r>
            <a:r>
              <a:rPr lang="sk-SK" smtClean="0"/>
              <a:t>ochranou pred vznikom prechodných smerovacích slučiek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Ochrana typu Count-to-Infinity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Majme situáciu, kde R2 a R3 ukazujú na seba v smerovacej slučke</a:t>
            </a:r>
          </a:p>
          <a:p>
            <a:pPr lvl="1"/>
            <a:r>
              <a:rPr lang="sk-SK" dirty="0" smtClean="0"/>
              <a:t>R3: vzdialenosť 22, next hop: R2</a:t>
            </a:r>
          </a:p>
          <a:p>
            <a:pPr lvl="1"/>
            <a:r>
              <a:rPr lang="sk-SK" dirty="0" smtClean="0"/>
              <a:t>R2: vzdialenosť 23, next hop: R3</a:t>
            </a:r>
          </a:p>
          <a:p>
            <a:r>
              <a:rPr lang="sk-SK" dirty="0" smtClean="0"/>
              <a:t>Najbližšia aktualizácia z R2 bude obsahovať vzdialenosť 23</a:t>
            </a:r>
          </a:p>
          <a:p>
            <a:pPr lvl="1"/>
            <a:r>
              <a:rPr lang="sk-SK" dirty="0" smtClean="0"/>
              <a:t>R3 po prijatí tejto aktualizácie zvýši vlastnú vzdialenosť na 24 a pošle update</a:t>
            </a:r>
          </a:p>
          <a:p>
            <a:pPr lvl="1"/>
            <a:r>
              <a:rPr lang="sk-SK" dirty="0" smtClean="0"/>
              <a:t>R2 po prijatí tejto aktualizácie zvýši vlastnú vzdialenosť na 25 a pošle update</a:t>
            </a:r>
          </a:p>
          <a:p>
            <a:pPr lvl="1"/>
            <a:r>
              <a:rPr lang="sk-SK" dirty="0" smtClean="0"/>
              <a:t>R3 po prijatí tejto aktualizácie zvýši vlastnú vzdialenosť na 26 a pošle update</a:t>
            </a:r>
          </a:p>
          <a:p>
            <a:pPr lvl="1"/>
            <a:r>
              <a:rPr lang="sk-SK" dirty="0" smtClean="0"/>
              <a:t>... a tak ďalej donekonečna</a:t>
            </a:r>
          </a:p>
          <a:p>
            <a:r>
              <a:rPr lang="sk-SK" dirty="0" smtClean="0"/>
              <a:t>Ak má DV protokol</a:t>
            </a:r>
            <a:br>
              <a:rPr lang="sk-SK" dirty="0" smtClean="0"/>
            </a:br>
            <a:r>
              <a:rPr lang="sk-SK" dirty="0" smtClean="0"/>
              <a:t>stanovenú maximálnu</a:t>
            </a:r>
            <a:br>
              <a:rPr lang="sk-SK" dirty="0" smtClean="0"/>
            </a:br>
            <a:r>
              <a:rPr lang="sk-SK" dirty="0" smtClean="0"/>
              <a:t>povolenú metriku, po jej</a:t>
            </a:r>
            <a:br>
              <a:rPr lang="sk-SK" dirty="0" smtClean="0"/>
            </a:br>
            <a:r>
              <a:rPr lang="sk-SK" dirty="0" smtClean="0"/>
              <a:t>dosiahnutí sa smerovacia</a:t>
            </a:r>
            <a:br>
              <a:rPr lang="sk-SK" dirty="0" smtClean="0"/>
            </a:br>
            <a:r>
              <a:rPr lang="sk-SK" dirty="0" smtClean="0"/>
              <a:t>slučka rozpadne</a:t>
            </a:r>
          </a:p>
          <a:p>
            <a:pPr lvl="1"/>
            <a:r>
              <a:rPr lang="sk-SK" dirty="0" smtClean="0"/>
              <a:t>To je pointa ochrany typu</a:t>
            </a:r>
            <a:br>
              <a:rPr lang="sk-SK" dirty="0" smtClean="0"/>
            </a:br>
            <a:r>
              <a:rPr lang="sk-SK" b="1" dirty="0" smtClean="0">
                <a:solidFill>
                  <a:schemeClr val="tx2"/>
                </a:solidFill>
              </a:rPr>
              <a:t>Count-to-Infinity</a:t>
            </a:r>
            <a:endParaRPr lang="sk-SK" b="1" dirty="0">
              <a:solidFill>
                <a:schemeClr val="tx2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1"/>
          <a:stretch/>
        </p:blipFill>
        <p:spPr bwMode="auto">
          <a:xfrm>
            <a:off x="3580623" y="4219303"/>
            <a:ext cx="5563377" cy="263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5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3"/>
          <a:stretch/>
        </p:blipFill>
        <p:spPr bwMode="auto">
          <a:xfrm>
            <a:off x="3085254" y="4062549"/>
            <a:ext cx="6058746" cy="279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Ochrana typu Split Horizon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496944" cy="4317274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V predchádzajúcom prípade smerovacia slučka vznikla kvôli hlúpemu správaniu sa smerovačov R2 a R3</a:t>
            </a:r>
          </a:p>
          <a:p>
            <a:pPr lvl="1"/>
            <a:r>
              <a:rPr lang="sk-SK" dirty="0" smtClean="0"/>
              <a:t>Ak R2 do cieľovej siete 10.4.0.0/24 používa next hop R3, načo ho R2 o tejto sieti vôbec poučuje? Je to R2, kto závisí na R3, nie naopak!</a:t>
            </a:r>
          </a:p>
          <a:p>
            <a:r>
              <a:rPr lang="sk-SK" dirty="0" smtClean="0"/>
              <a:t>Ideou ochrany typu </a:t>
            </a:r>
            <a:r>
              <a:rPr lang="sk-SK" b="1" dirty="0" smtClean="0">
                <a:solidFill>
                  <a:schemeClr val="tx2"/>
                </a:solidFill>
              </a:rPr>
              <a:t>Split Horizon </a:t>
            </a:r>
            <a:r>
              <a:rPr lang="sk-SK" dirty="0" smtClean="0"/>
              <a:t>je nepoučovať múdrejšieho</a:t>
            </a:r>
          </a:p>
          <a:p>
            <a:pPr lvl="1"/>
            <a:r>
              <a:rPr lang="sk-SK" dirty="0" smtClean="0"/>
              <a:t>Ak sa smerovač naučí o sieti X od svojho suseda S a používa ho ako next hop do tejto siete, </a:t>
            </a:r>
            <a:r>
              <a:rPr lang="sk-SK" b="1" dirty="0" smtClean="0">
                <a:solidFill>
                  <a:schemeClr val="tx2"/>
                </a:solidFill>
              </a:rPr>
              <a:t>nemá mu túto sieť sám oznamovať</a:t>
            </a:r>
          </a:p>
          <a:p>
            <a:pPr lvl="1"/>
            <a:r>
              <a:rPr lang="sk-SK" dirty="0" smtClean="0"/>
              <a:t>Iná formulácia: Ak smerovač používa</a:t>
            </a:r>
            <a:br>
              <a:rPr lang="sk-SK" dirty="0" smtClean="0"/>
            </a:br>
            <a:r>
              <a:rPr lang="sk-SK" dirty="0" smtClean="0"/>
              <a:t>do siete X výstupné rozhranie R,</a:t>
            </a:r>
            <a:br>
              <a:rPr lang="sk-SK" dirty="0" smtClean="0"/>
            </a:br>
            <a:r>
              <a:rPr lang="sk-SK" dirty="0" smtClean="0"/>
              <a:t>túto sieť nemá uviesť</a:t>
            </a:r>
            <a:br>
              <a:rPr lang="sk-SK" dirty="0" smtClean="0"/>
            </a:br>
            <a:r>
              <a:rPr lang="sk-SK" dirty="0" smtClean="0"/>
              <a:t>v aktualizáciách</a:t>
            </a:r>
            <a:br>
              <a:rPr lang="sk-SK" dirty="0" smtClean="0"/>
            </a:br>
            <a:r>
              <a:rPr lang="sk-SK" dirty="0" smtClean="0"/>
              <a:t>odosielaných</a:t>
            </a:r>
            <a:br>
              <a:rPr lang="sk-SK" dirty="0" smtClean="0"/>
            </a:br>
            <a:r>
              <a:rPr lang="sk-SK" dirty="0" smtClean="0"/>
              <a:t>týmto rozhraním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272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-1"/>
          <a:stretch/>
        </p:blipFill>
        <p:spPr bwMode="auto">
          <a:xfrm>
            <a:off x="3085254" y="4728754"/>
            <a:ext cx="6058746" cy="212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Ochrana typu Split Horizon with Poisoned Reverse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Alternatívnou úpravou základného mechanizmu Split Horizon je </a:t>
            </a:r>
            <a:r>
              <a:rPr lang="sk-SK" b="1" dirty="0" smtClean="0">
                <a:solidFill>
                  <a:schemeClr val="tx2"/>
                </a:solidFill>
              </a:rPr>
              <a:t>Split Horizon with Poisoned Reverse</a:t>
            </a:r>
          </a:p>
          <a:p>
            <a:pPr lvl="1"/>
            <a:r>
              <a:rPr lang="sk-SK" dirty="0" smtClean="0"/>
              <a:t>Ideou mechanizmu je vysvetliť múdrejšiemu, že na ňom závisíme a že sme hlúpejší, aby sa na nás v žiadnom prípade nespoliehal </a:t>
            </a:r>
            <a:r>
              <a:rPr lang="sk-SK" dirty="0" smtClean="0">
                <a:sym typeface="Wingdings" pitchFamily="2" charset="2"/>
              </a:rPr>
              <a:t></a:t>
            </a:r>
          </a:p>
          <a:p>
            <a:pPr lvl="1"/>
            <a:r>
              <a:rPr lang="sk-SK" dirty="0" smtClean="0"/>
              <a:t>Ak sa smerovač naučí o sieti X od svojho suseda S a používa ho ako next hop do tejto siete, má mu túto sieť oznámiť s nekonečnou metrikou</a:t>
            </a:r>
          </a:p>
          <a:p>
            <a:pPr lvl="1"/>
            <a:r>
              <a:rPr lang="sk-SK" dirty="0" smtClean="0"/>
              <a:t>Iná formulácia: Ak smerovač používa do siete X výstupné rozhranie R, túto sieť má uviesť v aktualizáciách odosielaných týmto rozhraním </a:t>
            </a:r>
            <a:r>
              <a:rPr lang="sk-SK" b="1" dirty="0" smtClean="0">
                <a:solidFill>
                  <a:schemeClr val="tx2"/>
                </a:solidFill>
              </a:rPr>
              <a:t>s nekonečnou metrikou</a:t>
            </a:r>
          </a:p>
          <a:p>
            <a:r>
              <a:rPr lang="sk-SK" dirty="0" smtClean="0"/>
              <a:t>Tento mechanizmus je účinnejší ako obyčajný Split Horizon</a:t>
            </a:r>
          </a:p>
          <a:p>
            <a:pPr lvl="1"/>
            <a:r>
              <a:rPr lang="sk-SK" dirty="0" smtClean="0"/>
              <a:t>Obyčajný Split Horizon pri svojej tichej mlčanlivosti nedokáže zasiahnuť</a:t>
            </a:r>
            <a:br>
              <a:rPr lang="sk-SK" dirty="0" smtClean="0"/>
            </a:br>
            <a:r>
              <a:rPr lang="sk-SK" dirty="0" smtClean="0"/>
              <a:t>proti nesprávnej</a:t>
            </a:r>
            <a:br>
              <a:rPr lang="sk-SK" dirty="0" smtClean="0"/>
            </a:br>
            <a:r>
              <a:rPr lang="sk-SK" dirty="0" smtClean="0"/>
              <a:t>informácii, ak už</a:t>
            </a:r>
            <a:br>
              <a:rPr lang="sk-SK" dirty="0" smtClean="0"/>
            </a:br>
            <a:r>
              <a:rPr lang="sk-SK" dirty="0" smtClean="0"/>
              <a:t>odniekiaľ</a:t>
            </a:r>
            <a:br>
              <a:rPr lang="sk-SK" dirty="0" smtClean="0"/>
            </a:br>
            <a:r>
              <a:rPr lang="sk-SK" dirty="0" smtClean="0"/>
              <a:t>v smerovacích</a:t>
            </a:r>
            <a:br>
              <a:rPr lang="sk-SK" dirty="0" smtClean="0"/>
            </a:br>
            <a:r>
              <a:rPr lang="sk-SK" dirty="0" smtClean="0"/>
              <a:t>tabuľkách existovala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6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1"/>
          <a:stretch/>
        </p:blipFill>
        <p:spPr bwMode="auto">
          <a:xfrm>
            <a:off x="3220190" y="1894114"/>
            <a:ext cx="5923810" cy="496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Ochrana typu Triggered Updates</a:t>
            </a:r>
            <a:endParaRPr lang="sk-S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788024" y="1742633"/>
            <a:ext cx="3096344" cy="792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sk-SK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33923" y="4496057"/>
            <a:ext cx="3096344" cy="648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sk-SK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496944" cy="552636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Pojem </a:t>
            </a:r>
            <a:r>
              <a:rPr lang="sk-SK" sz="2000" b="1" dirty="0" smtClean="0">
                <a:solidFill>
                  <a:schemeClr val="tx2"/>
                </a:solidFill>
              </a:rPr>
              <a:t>Triggered Updates </a:t>
            </a:r>
            <a:r>
              <a:rPr lang="sk-SK" sz="2000" dirty="0" smtClean="0"/>
              <a:t>označuje situáciu, keď smerovací protokol po udalosti nečaká na pravidelný interval, ale </a:t>
            </a:r>
            <a:r>
              <a:rPr lang="sk-SK" sz="2000" b="1" dirty="0" smtClean="0">
                <a:solidFill>
                  <a:schemeClr val="tx2"/>
                </a:solidFill>
              </a:rPr>
              <a:t>okamžite</a:t>
            </a:r>
            <a:r>
              <a:rPr lang="sk-SK" sz="2000" dirty="0" smtClean="0">
                <a:solidFill>
                  <a:schemeClr val="tx2"/>
                </a:solidFill>
              </a:rPr>
              <a:t> </a:t>
            </a:r>
            <a:r>
              <a:rPr lang="sk-SK" sz="2000" dirty="0" smtClean="0"/>
              <a:t>posiela informáciu o zmene (a spravidla iba o nej, nie zoznam všetkých sietí)</a:t>
            </a:r>
          </a:p>
          <a:p>
            <a:r>
              <a:rPr lang="sk-SK" sz="2000" dirty="0" smtClean="0"/>
              <a:t>Veľmi často sa tento mechanizmus kombinuje s technikou </a:t>
            </a:r>
            <a:r>
              <a:rPr lang="sk-SK" sz="2000" b="1" dirty="0" smtClean="0">
                <a:solidFill>
                  <a:schemeClr val="tx2"/>
                </a:solidFill>
              </a:rPr>
              <a:t>Route Poisoning </a:t>
            </a:r>
            <a:r>
              <a:rPr lang="sk-SK" sz="2000" dirty="0" smtClean="0"/>
              <a:t>(nezamieňať</a:t>
            </a:r>
            <a:br>
              <a:rPr lang="sk-SK" sz="2000" dirty="0" smtClean="0"/>
            </a:br>
            <a:r>
              <a:rPr lang="sk-SK" sz="2000" dirty="0" smtClean="0"/>
              <a:t>s Poisoned Reverse!)</a:t>
            </a:r>
          </a:p>
          <a:p>
            <a:pPr lvl="1"/>
            <a:r>
              <a:rPr lang="sk-SK" sz="1800" dirty="0" smtClean="0"/>
              <a:t>Po strate konektivity</a:t>
            </a:r>
            <a:br>
              <a:rPr lang="sk-SK" sz="1800" dirty="0" smtClean="0"/>
            </a:br>
            <a:r>
              <a:rPr lang="sk-SK" sz="1800" dirty="0" smtClean="0"/>
              <a:t>so sieťou sa okamžite</a:t>
            </a:r>
            <a:br>
              <a:rPr lang="sk-SK" sz="1800" dirty="0" smtClean="0"/>
            </a:br>
            <a:r>
              <a:rPr lang="sk-SK" sz="1800" dirty="0" smtClean="0"/>
              <a:t>posiela aktualizácia</a:t>
            </a:r>
            <a:br>
              <a:rPr lang="sk-SK" sz="1800" dirty="0" smtClean="0"/>
            </a:br>
            <a:r>
              <a:rPr lang="sk-SK" sz="1800" dirty="0" smtClean="0"/>
              <a:t>o tejto sieti</a:t>
            </a:r>
            <a:br>
              <a:rPr lang="sk-SK" sz="1800" dirty="0" smtClean="0"/>
            </a:br>
            <a:r>
              <a:rPr lang="sk-SK" sz="1800" dirty="0" smtClean="0"/>
              <a:t>s nekonečnou</a:t>
            </a:r>
            <a:br>
              <a:rPr lang="sk-SK" sz="1800" dirty="0" smtClean="0"/>
            </a:br>
            <a:r>
              <a:rPr lang="sk-SK" sz="1800" dirty="0" smtClean="0"/>
              <a:t>metrikou</a:t>
            </a:r>
          </a:p>
          <a:p>
            <a:pPr lvl="1"/>
            <a:r>
              <a:rPr lang="sk-SK" sz="1800" dirty="0" smtClean="0"/>
              <a:t>Cieľom je nečakať na časovače, ale informáciu o nefunkčnej trase zo siete</a:t>
            </a:r>
            <a:br>
              <a:rPr lang="sk-SK" sz="1800" dirty="0" smtClean="0"/>
            </a:br>
            <a:r>
              <a:rPr lang="sk-SK" sz="1800" dirty="0" smtClean="0"/>
              <a:t>odstrániť čím skôr</a:t>
            </a:r>
          </a:p>
        </p:txBody>
      </p:sp>
    </p:spTree>
    <p:extLst>
      <p:ext uri="{BB962C8B-B14F-4D97-AF65-F5344CB8AC3E}">
        <p14:creationId xmlns:p14="http://schemas.microsoft.com/office/powerpoint/2010/main" val="13025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k-SK" dirty="0" smtClean="0"/>
              <a:t>Smerovacie protokoly typu Distance Vector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sk-SK" dirty="0" smtClean="0"/>
              <a:t>Princíp DV protokolov spočíva vo rozosielaní jednoduchých polí</a:t>
            </a:r>
            <a:r>
              <a:rPr lang="sk-SK" dirty="0"/>
              <a:t> </a:t>
            </a:r>
            <a:r>
              <a:rPr lang="sk-SK" dirty="0" smtClean="0"/>
              <a:t>(čiže vektorov) vzdialeností k známym sieťam</a:t>
            </a:r>
          </a:p>
          <a:p>
            <a:pPr lvl="1" eaLnBrk="1" hangingPunct="1"/>
            <a:r>
              <a:rPr lang="sk-SK" dirty="0" smtClean="0"/>
              <a:t>Každý smerovač svojim susedom ohlási, ktoré siete pozná a ako je od nich ďaleko (metrika)</a:t>
            </a:r>
          </a:p>
          <a:p>
            <a:pPr lvl="1" eaLnBrk="1" hangingPunct="1"/>
            <a:r>
              <a:rPr lang="sk-SK" dirty="0" smtClean="0"/>
              <a:t>Žiaden smerovač nepozná topológiu siete, pozná len zoznam existujúcich sietí a k nim nasledujúce susedné smerovače</a:t>
            </a:r>
          </a:p>
          <a:p>
            <a:pPr eaLnBrk="1" hangingPunct="1"/>
            <a:r>
              <a:rPr lang="sk-SK" dirty="0" smtClean="0"/>
              <a:t>Medzi DV smerovacie protokoly patria</a:t>
            </a:r>
            <a:endParaRPr lang="en-US" dirty="0" smtClean="0"/>
          </a:p>
          <a:p>
            <a:pPr lvl="1" eaLnBrk="1" hangingPunct="1"/>
            <a:r>
              <a:rPr lang="en-US" b="1" dirty="0" smtClean="0">
                <a:solidFill>
                  <a:schemeClr val="tx2"/>
                </a:solidFill>
              </a:rPr>
              <a:t>Routing Information Protocol (RIP)</a:t>
            </a:r>
            <a:r>
              <a:rPr lang="sk-SK" dirty="0" smtClean="0"/>
              <a:t> – otvorený</a:t>
            </a:r>
            <a:endParaRPr lang="en-US" dirty="0" smtClean="0"/>
          </a:p>
          <a:p>
            <a:pPr lvl="1" eaLnBrk="1" hangingPunct="1"/>
            <a:r>
              <a:rPr lang="en-US" b="1" dirty="0" smtClean="0">
                <a:solidFill>
                  <a:schemeClr val="tx2"/>
                </a:solidFill>
              </a:rPr>
              <a:t>Interior Gateway Routing Protocol (IGRP)</a:t>
            </a:r>
            <a:r>
              <a:rPr lang="en-US" dirty="0" smtClean="0"/>
              <a:t> </a:t>
            </a:r>
            <a:r>
              <a:rPr lang="sk-SK" dirty="0" smtClean="0"/>
              <a:t>– Cisco proprietárny</a:t>
            </a:r>
            <a:endParaRPr lang="en-US" dirty="0" smtClean="0"/>
          </a:p>
          <a:p>
            <a:pPr lvl="1" eaLnBrk="1" hangingPunct="1"/>
            <a:r>
              <a:rPr lang="en-US" b="1" dirty="0" smtClean="0">
                <a:solidFill>
                  <a:schemeClr val="tx2"/>
                </a:solidFill>
              </a:rPr>
              <a:t>Enhanced Interior Gateway Routing Protocol (EIGRP)</a:t>
            </a:r>
            <a:r>
              <a:rPr lang="en-US" dirty="0" smtClean="0"/>
              <a:t> </a:t>
            </a:r>
            <a:r>
              <a:rPr lang="sk-SK" dirty="0" smtClean="0"/>
              <a:t>– Cisco proprietárny</a:t>
            </a:r>
          </a:p>
          <a:p>
            <a:r>
              <a:rPr lang="sk-SK" dirty="0" smtClean="0"/>
              <a:t>Charakteristické vlastnosti DV protokolov</a:t>
            </a:r>
            <a:endParaRPr lang="en-US" dirty="0"/>
          </a:p>
          <a:p>
            <a:pPr lvl="1"/>
            <a:r>
              <a:rPr lang="sk-SK" dirty="0"/>
              <a:t>Spravidla periodicky odosielané aktualizácie</a:t>
            </a:r>
            <a:endParaRPr lang="en-US" dirty="0"/>
          </a:p>
          <a:p>
            <a:pPr lvl="1"/>
            <a:r>
              <a:rPr lang="sk-SK" dirty="0"/>
              <a:t>Znalosť o topológii sa redukuje na znalosť priamo pripojených susedov </a:t>
            </a:r>
            <a:r>
              <a:rPr lang="sk-SK" dirty="0" smtClean="0"/>
              <a:t>a sietí </a:t>
            </a:r>
            <a:r>
              <a:rPr lang="sk-SK" dirty="0"/>
              <a:t>„voľakde za nimi“</a:t>
            </a:r>
            <a:endParaRPr lang="en-US" dirty="0"/>
          </a:p>
          <a:p>
            <a:pPr lvl="1"/>
            <a:r>
              <a:rPr lang="sk-SK" dirty="0"/>
              <a:t>V aktualizáciách sa spravidla vymenúvajú vždy všetky známe </a:t>
            </a:r>
            <a:r>
              <a:rPr lang="sk-SK" dirty="0" smtClean="0"/>
              <a:t>siete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1603" y="4150758"/>
            <a:ext cx="6720794" cy="270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Ochrana typu Hold Down Timers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43000"/>
            <a:ext cx="8496944" cy="3438128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smtClean="0">
                <a:solidFill>
                  <a:schemeClr val="tx2"/>
                </a:solidFill>
              </a:rPr>
              <a:t>Hold Down Timers </a:t>
            </a:r>
            <a:r>
              <a:rPr lang="sk-SK" dirty="0" smtClean="0"/>
              <a:t>riešia situáciu, keď informácia o nejakej sieti v tichosti zmizne z aktualizácií bez toho, aby bola explicitne odvolaná cez Route Poisoning</a:t>
            </a:r>
          </a:p>
          <a:p>
            <a:pPr lvl="1"/>
            <a:r>
              <a:rPr lang="sk-SK" dirty="0" smtClean="0"/>
              <a:t>Ak smerovač nedostáva o sieti istý čas aktualizáciu od next hop suseda, uvedie ju u seba lokálne do stavu Hold Down</a:t>
            </a:r>
          </a:p>
          <a:p>
            <a:pPr lvl="1"/>
            <a:r>
              <a:rPr lang="sk-SK" dirty="0" smtClean="0"/>
              <a:t>V stave Hold Down smerovač ignoruje akékoľvek aktualizácie o tejto sieti a sám ju ohlasuje s nekonečnou </a:t>
            </a:r>
            <a:r>
              <a:rPr lang="sk-SK" dirty="0" smtClean="0"/>
              <a:t>metrikou</a:t>
            </a:r>
            <a:r>
              <a:rPr lang="sk-SK" dirty="0" smtClean="0"/>
              <a:t>, no v smerovacej tabuľke si ju ponechá bez zmeny</a:t>
            </a:r>
            <a:endParaRPr lang="sk-SK" dirty="0" smtClean="0"/>
          </a:p>
          <a:p>
            <a:pPr lvl="1"/>
            <a:r>
              <a:rPr lang="sk-SK" dirty="0" smtClean="0"/>
              <a:t>Efektívne sa vlastne starosť o odvolanie nedostupnej siete posunula na ďalší smerovač, ktorý donúti ostatné smerovače hľadať alternatívnu záložnú cestu</a:t>
            </a:r>
          </a:p>
          <a:p>
            <a:pPr lvl="1"/>
            <a:r>
              <a:rPr lang="sk-SK" dirty="0" smtClean="0"/>
              <a:t>Hold Down stav sa po istom čase zruší (sieť dostala čas nájsť si záložnú trasu) a smerovač bude opäť akceptovať aktualizácie o dotknutej sieti</a:t>
            </a:r>
          </a:p>
        </p:txBody>
      </p:sp>
    </p:spTree>
    <p:extLst>
      <p:ext uri="{BB962C8B-B14F-4D97-AF65-F5344CB8AC3E}">
        <p14:creationId xmlns:p14="http://schemas.microsoft.com/office/powerpoint/2010/main" val="41885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mtClean="0"/>
              <a:t>Záverečné poznámky k ochranám proti smerovacím slučkám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smtClean="0"/>
              <a:t>Ochrany proti smerovacím slučkám predchádzajú trvalým smerovacím slučkám, avšak nevedia zabrániť vzniku prechodných, krátkodobých slučiek</a:t>
            </a:r>
          </a:p>
          <a:p>
            <a:r>
              <a:rPr lang="sk-SK" smtClean="0"/>
              <a:t>To, aké ochranné mechanizmy sú v konkrétnom DV protokole implementované, je veľmi silne vecou jeho programátora</a:t>
            </a:r>
          </a:p>
          <a:p>
            <a:pPr lvl="1"/>
            <a:r>
              <a:rPr lang="sk-SK" smtClean="0"/>
              <a:t>Špecifikácia protokolu môže, ale nemusí niektoré z týchto mechanizmov predpísať</a:t>
            </a:r>
          </a:p>
          <a:p>
            <a:pPr lvl="1"/>
            <a:r>
              <a:rPr lang="sk-SK" smtClean="0"/>
              <a:t>Tieto mechanizmy poväčšine menia lokálne správanie sa protokolu bez zmeny formátu správ alebo porušenia kompatibility</a:t>
            </a:r>
          </a:p>
          <a:p>
            <a:pPr lvl="1"/>
            <a:r>
              <a:rPr lang="sk-SK" smtClean="0"/>
              <a:t>Rôzni výrobcovia môžu v tom istom protokole implementovať rôzne ochranné mechanizmy – interoperabilite to neškodí</a:t>
            </a:r>
          </a:p>
          <a:p>
            <a:r>
              <a:rPr lang="sk-SK" smtClean="0"/>
              <a:t>Ochranu pred smerovacími slučkami si nesmieme mýliť s významom poľa TTL v záhlaví IP paketu</a:t>
            </a:r>
          </a:p>
          <a:p>
            <a:pPr lvl="1"/>
            <a:r>
              <a:rPr lang="sk-SK" smtClean="0"/>
              <a:t>TTL je úplne iná záležitosť – bráni krúženiu paketu v smerovacej slučke, avšak vzniku smerovacej slučky nepredchádza</a:t>
            </a:r>
          </a:p>
          <a:p>
            <a:pPr lvl="1"/>
            <a:r>
              <a:rPr lang="sk-SK" smtClean="0"/>
              <a:t>Metriky smerovacích protokolov a TTL vôbec nesúvisia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12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DV protokoly v súčasnosti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 výbere smerovacieho protokolu pre sieť sa zohľadňuje</a:t>
            </a:r>
          </a:p>
          <a:p>
            <a:pPr lvl="1"/>
            <a:r>
              <a:rPr lang="sk-SK" dirty="0" smtClean="0"/>
              <a:t>Veľkosť siete</a:t>
            </a:r>
          </a:p>
          <a:p>
            <a:pPr lvl="1"/>
            <a:r>
              <a:rPr lang="sk-SK" dirty="0" smtClean="0"/>
              <a:t>Kompatibilita smerovačov a podporovaných smerovacích protokolov</a:t>
            </a:r>
          </a:p>
          <a:p>
            <a:pPr lvl="1"/>
            <a:r>
              <a:rPr lang="sk-SK" dirty="0" smtClean="0"/>
              <a:t>Schopnosti smerovacieho protokolu (rýchlosť konvergencie, objem prenášaných dát</a:t>
            </a:r>
            <a:r>
              <a:rPr lang="sk-SK" dirty="0" smtClean="0"/>
              <a:t>, schopnosti pre sumarizáciu sietí, autentifikácia, ochranné mechanizmy proti smerovacím slučkám, atď.)</a:t>
            </a:r>
            <a:endParaRPr lang="sk-SK" dirty="0" smtClean="0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3605212"/>
            <a:ext cx="833755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2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Smerovací protokol RIP</a:t>
            </a:r>
            <a:endParaRPr lang="sk-SK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Routing Information Protocol je jeden z najstarších smerovacích protokolov</a:t>
            </a:r>
          </a:p>
          <a:p>
            <a:r>
              <a:rPr lang="sk-SK" dirty="0" smtClean="0"/>
              <a:t>V súčasnosti existujú 3 verzie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RIPv1</a:t>
            </a:r>
            <a:r>
              <a:rPr lang="sk-SK" dirty="0" smtClean="0"/>
              <a:t>, historická, RFC 1058, pochádza z roku 1988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RIPv2</a:t>
            </a:r>
            <a:r>
              <a:rPr lang="sk-SK" dirty="0" smtClean="0"/>
              <a:t>, RFC 2453, pochádza z roku 1993</a:t>
            </a:r>
          </a:p>
          <a:p>
            <a:pPr lvl="1"/>
            <a:r>
              <a:rPr lang="sk-SK" b="1" dirty="0" smtClean="0">
                <a:solidFill>
                  <a:schemeClr val="tx2"/>
                </a:solidFill>
              </a:rPr>
              <a:t>RIPng</a:t>
            </a:r>
            <a:r>
              <a:rPr lang="sk-SK" dirty="0" smtClean="0"/>
              <a:t> pre IPv6, RFC 2080</a:t>
            </a:r>
          </a:p>
          <a:p>
            <a:r>
              <a:rPr lang="sk-SK" dirty="0" smtClean="0"/>
              <a:t>Za svoju popularitu a životaschopnosť vďačí svojej jednoduchosti a širokej podpore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57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Charakteristika protokolu RIPv1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Charakteristické vlastnosti protokolu RIPv1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Classful</a:t>
            </a:r>
            <a:r>
              <a:rPr lang="sk-SK" dirty="0" smtClean="0"/>
              <a:t> smerovací protokol – predpokladá, že stále platia triedy adries. Vo svojich správach </a:t>
            </a:r>
            <a:r>
              <a:rPr lang="sk-SK" dirty="0" smtClean="0">
                <a:solidFill>
                  <a:schemeClr val="tx2"/>
                </a:solidFill>
              </a:rPr>
              <a:t>neprenáša masky </a:t>
            </a:r>
            <a:r>
              <a:rPr lang="sk-SK" dirty="0" smtClean="0"/>
              <a:t>sietí, len ich adresy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Riadený časovačmi</a:t>
            </a:r>
            <a:r>
              <a:rPr lang="sk-SK" dirty="0" smtClean="0"/>
              <a:t>, informácie posiela periodicky, i keď sa stav siete nezmenil. Reakcia na udalosť je voliteľným rozšírením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Metrikou</a:t>
            </a:r>
            <a:r>
              <a:rPr lang="sk-SK" dirty="0" smtClean="0"/>
              <a:t> je počet smerovačov do cieľovej siete, tzv. </a:t>
            </a:r>
            <a:r>
              <a:rPr lang="sk-SK" dirty="0" smtClean="0">
                <a:solidFill>
                  <a:schemeClr val="tx2"/>
                </a:solidFill>
              </a:rPr>
              <a:t>hop count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Maximálna</a:t>
            </a:r>
            <a:r>
              <a:rPr lang="sk-SK" dirty="0" smtClean="0"/>
              <a:t> metrika je </a:t>
            </a:r>
            <a:r>
              <a:rPr lang="sk-SK" dirty="0" smtClean="0">
                <a:solidFill>
                  <a:schemeClr val="tx2"/>
                </a:solidFill>
              </a:rPr>
              <a:t>15</a:t>
            </a:r>
            <a:r>
              <a:rPr lang="sk-SK" dirty="0" smtClean="0"/>
              <a:t>. Hodnota </a:t>
            </a:r>
            <a:r>
              <a:rPr lang="sk-SK" dirty="0" smtClean="0">
                <a:solidFill>
                  <a:schemeClr val="tx2"/>
                </a:solidFill>
              </a:rPr>
              <a:t>16</a:t>
            </a:r>
            <a:r>
              <a:rPr lang="sk-SK" dirty="0" smtClean="0"/>
              <a:t> a viac reprezentuje </a:t>
            </a:r>
            <a:r>
              <a:rPr lang="sk-SK" dirty="0" smtClean="0">
                <a:solidFill>
                  <a:schemeClr val="tx2"/>
                </a:solidFill>
              </a:rPr>
              <a:t>nekonečno</a:t>
            </a:r>
          </a:p>
          <a:p>
            <a:pPr lvl="1"/>
            <a:r>
              <a:rPr lang="sk-SK" dirty="0" smtClean="0"/>
              <a:t>RIPv1 používa transportný protokol </a:t>
            </a:r>
            <a:r>
              <a:rPr lang="sk-SK" dirty="0" smtClean="0">
                <a:solidFill>
                  <a:schemeClr val="tx2"/>
                </a:solidFill>
              </a:rPr>
              <a:t>UDP</a:t>
            </a:r>
            <a:r>
              <a:rPr lang="sk-SK" dirty="0" smtClean="0"/>
              <a:t>, cieľový port </a:t>
            </a:r>
            <a:r>
              <a:rPr lang="sk-SK" dirty="0" smtClean="0">
                <a:solidFill>
                  <a:schemeClr val="tx2"/>
                </a:solidFill>
              </a:rPr>
              <a:t>520</a:t>
            </a:r>
          </a:p>
          <a:p>
            <a:pPr lvl="1"/>
            <a:r>
              <a:rPr lang="sk-SK" dirty="0" smtClean="0"/>
              <a:t>Správy RIPv1 sa posielajú na limited broadcast adresu </a:t>
            </a:r>
            <a:r>
              <a:rPr lang="sk-SK" dirty="0" smtClean="0">
                <a:solidFill>
                  <a:schemeClr val="tx2"/>
                </a:solidFill>
              </a:rPr>
              <a:t>255.255.255.255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Administratívna vzdialenosť</a:t>
            </a:r>
            <a:r>
              <a:rPr lang="sk-SK" dirty="0" smtClean="0"/>
              <a:t> RIPv1 je </a:t>
            </a:r>
            <a:r>
              <a:rPr lang="sk-SK" dirty="0" smtClean="0">
                <a:solidFill>
                  <a:schemeClr val="tx2"/>
                </a:solidFill>
              </a:rPr>
              <a:t>120</a:t>
            </a:r>
          </a:p>
          <a:p>
            <a:r>
              <a:rPr lang="sk-SK" dirty="0" smtClean="0"/>
              <a:t>RIPv1 v implementácii od fy Cisco </a:t>
            </a:r>
            <a:r>
              <a:rPr lang="sk-SK" dirty="0"/>
              <a:t>používa </a:t>
            </a:r>
            <a:r>
              <a:rPr lang="sk-SK" dirty="0" smtClean="0"/>
              <a:t>tieto rozšírenia</a:t>
            </a:r>
            <a:endParaRPr lang="en-US" dirty="0"/>
          </a:p>
          <a:p>
            <a:pPr lvl="1"/>
            <a:r>
              <a:rPr lang="sk-SK" dirty="0" smtClean="0"/>
              <a:t>Split Horizon (jednoduchý, bez Poisoned Reverse)</a:t>
            </a:r>
          </a:p>
          <a:p>
            <a:pPr lvl="1"/>
            <a:r>
              <a:rPr lang="sk-SK" dirty="0" smtClean="0"/>
              <a:t>Triggered Updates (odosielanie okamžitej aktualizácie pri zmene v sieti)</a:t>
            </a:r>
          </a:p>
          <a:p>
            <a:pPr lvl="1"/>
            <a:r>
              <a:rPr lang="sk-SK" dirty="0" smtClean="0"/>
              <a:t>Route Poisoning (okamžité odvolanie odpojenej siete nekonečnou metrikou)</a:t>
            </a:r>
          </a:p>
          <a:p>
            <a:pPr lvl="1"/>
            <a:r>
              <a:rPr lang="sk-SK" dirty="0" smtClean="0"/>
              <a:t>Hold Down Timers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Formát správy RIPv1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Správa RIPv1 obsahuje tieto polia</a:t>
            </a:r>
          </a:p>
          <a:p>
            <a:pPr lvl="1"/>
            <a:r>
              <a:rPr lang="sk-SK" sz="1800" dirty="0" smtClean="0"/>
              <a:t>Command: Request (1) alebo Response (2)</a:t>
            </a:r>
          </a:p>
          <a:p>
            <a:pPr lvl="1"/>
            <a:r>
              <a:rPr lang="sk-SK" sz="1800" dirty="0" smtClean="0"/>
              <a:t>Version: Nesie hodnotu 1</a:t>
            </a:r>
          </a:p>
          <a:p>
            <a:pPr lvl="1"/>
            <a:r>
              <a:rPr lang="sk-SK" sz="1800" dirty="0" smtClean="0"/>
              <a:t>Maximálne 25 smerovacích položiek s položkami</a:t>
            </a:r>
          </a:p>
          <a:p>
            <a:pPr lvl="2"/>
            <a:r>
              <a:rPr lang="sk-SK" sz="1800" dirty="0" smtClean="0"/>
              <a:t>AFI: Identifikuje formát prenášanej adresy</a:t>
            </a:r>
          </a:p>
          <a:p>
            <a:pPr lvl="2"/>
            <a:r>
              <a:rPr lang="sk-SK" sz="1800" dirty="0" smtClean="0"/>
              <a:t>Adresa siete</a:t>
            </a:r>
          </a:p>
          <a:p>
            <a:pPr lvl="2"/>
            <a:r>
              <a:rPr lang="sk-SK" sz="1800" dirty="0" smtClean="0"/>
              <a:t>Metrika</a:t>
            </a:r>
            <a:endParaRPr lang="sk-SK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8130"/>
            <a:ext cx="9144000" cy="319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Správy protokolu RIPv1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RIPv1 správy sú dvoch typov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Request</a:t>
            </a:r>
            <a:r>
              <a:rPr lang="sk-SK" dirty="0" smtClean="0"/>
              <a:t>: Odosielaná smerovačom pri jeho štarte alebo pri aktivácii rozhrania, ktoré je obsluhované protokolom RIPv1. Správa slúži na vyžiadanie okamžitého zaslania zoznamu sietí od susedov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Response</a:t>
            </a:r>
            <a:r>
              <a:rPr lang="sk-SK" dirty="0" smtClean="0"/>
              <a:t>: Odosielaná smerovačom obvykle v pravidelných intervaloch, obsahuje zoznam sietí a vzdialenosti od nich. Prenáša smerovaciu informáciu</a:t>
            </a:r>
          </a:p>
          <a:p>
            <a:r>
              <a:rPr lang="sk-SK" dirty="0" smtClean="0"/>
              <a:t>Správy Response môžu byť odosielané dvojako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Pravidelne</a:t>
            </a:r>
            <a:r>
              <a:rPr lang="sk-SK" dirty="0" smtClean="0"/>
              <a:t>, riadené časovačom Update, štandardne 30 s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V momente výskytu </a:t>
            </a:r>
            <a:r>
              <a:rPr lang="sk-SK" dirty="0" smtClean="0"/>
              <a:t>závažnej udalosti (napr. pripojenie novej siete, odpojenie existujúcej siete)</a:t>
            </a:r>
          </a:p>
          <a:p>
            <a:pPr lvl="1"/>
            <a:r>
              <a:rPr lang="sk-SK" dirty="0" smtClean="0"/>
              <a:t>Pravidelne odosielané správy Response obsahujú zoznam všetkých sietí, ktoré smerovač pozná cez protokol RIPv1</a:t>
            </a:r>
          </a:p>
          <a:p>
            <a:pPr lvl="2"/>
            <a:r>
              <a:rPr lang="sk-SK" dirty="0" smtClean="0"/>
              <a:t>Vlastné priamo pripojené siete zaradené do RIPv1</a:t>
            </a:r>
          </a:p>
          <a:p>
            <a:pPr lvl="2"/>
            <a:r>
              <a:rPr lang="sk-SK" dirty="0" smtClean="0"/>
              <a:t>Ostatné siete naučené protokolom RIPv1</a:t>
            </a:r>
          </a:p>
          <a:p>
            <a:pPr lvl="2"/>
            <a:r>
              <a:rPr lang="sk-SK" dirty="0" smtClean="0"/>
              <a:t>Zoznam sietí môže podliehať pravidlu Split Horizon</a:t>
            </a:r>
          </a:p>
          <a:p>
            <a:pPr lvl="1"/>
            <a:r>
              <a:rPr lang="sk-SK" dirty="0" smtClean="0"/>
              <a:t>Správa Response odosielaná v momente výskytu udalosti obvykle obsahuje iba informáciu o zmenenej sieti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336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mtClean="0"/>
              <a:t>Základná konfigurácia RIPv1</a:t>
            </a:r>
            <a:endParaRPr lang="sk-SK" dirty="0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defRPr/>
            </a:pPr>
            <a:r>
              <a:rPr lang="sk-SK" dirty="0" smtClean="0"/>
              <a:t>Základná konfigurácia: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  <a:defRPr/>
            </a:pPr>
            <a:endParaRPr lang="sk-SK" sz="1000" dirty="0" smtClean="0"/>
          </a:p>
          <a:p>
            <a:pPr marL="0" indent="0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sk-SK" sz="2000" b="1" dirty="0" smtClean="0">
                <a:latin typeface="Courier New" pitchFamily="49" charset="0"/>
              </a:rPr>
              <a:t>Router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config</a:t>
            </a:r>
            <a:r>
              <a:rPr lang="en-US" sz="2000" b="1" dirty="0" smtClean="0">
                <a:latin typeface="Courier New" pitchFamily="49" charset="0"/>
              </a:rPr>
              <a:t>)#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  <a:r>
              <a:rPr lang="sk-SK" sz="2000" b="1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sk-SK" sz="20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Router(</a:t>
            </a:r>
            <a:r>
              <a:rPr lang="en-US" sz="2000" b="1" dirty="0" err="1" smtClean="0">
                <a:latin typeface="Courier New" pitchFamily="49" charset="0"/>
              </a:rPr>
              <a:t>config</a:t>
            </a:r>
            <a:r>
              <a:rPr lang="en-US" sz="2000" b="1" dirty="0" smtClean="0">
                <a:latin typeface="Courier New" pitchFamily="49" charset="0"/>
              </a:rPr>
              <a:t>-router)#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network</a:t>
            </a:r>
            <a:r>
              <a:rPr lang="sk-SK" sz="2000" b="1" dirty="0" smtClean="0">
                <a:latin typeface="Courier New" pitchFamily="49" charset="0"/>
              </a:rPr>
              <a:t> </a:t>
            </a:r>
            <a:r>
              <a:rPr lang="sk-SK" sz="2000" i="1" dirty="0" smtClean="0">
                <a:solidFill>
                  <a:schemeClr val="accent2"/>
                </a:solidFill>
                <a:latin typeface="Courier New" pitchFamily="49" charset="0"/>
              </a:rPr>
              <a:t>adresa_siete1</a:t>
            </a:r>
            <a:r>
              <a:rPr lang="sk-SK" sz="2000" b="1" dirty="0" smtClean="0">
                <a:latin typeface="Courier New" pitchFamily="49" charset="0"/>
              </a:rPr>
              <a:t/>
            </a:r>
            <a:br>
              <a:rPr lang="sk-SK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Router(</a:t>
            </a:r>
            <a:r>
              <a:rPr lang="en-US" sz="2000" b="1" dirty="0" err="1" smtClean="0">
                <a:latin typeface="Courier New" pitchFamily="49" charset="0"/>
              </a:rPr>
              <a:t>config</a:t>
            </a:r>
            <a:r>
              <a:rPr lang="en-US" sz="2000" b="1" dirty="0" smtClean="0">
                <a:latin typeface="Courier New" pitchFamily="49" charset="0"/>
              </a:rPr>
              <a:t>-router)#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network</a:t>
            </a:r>
            <a:r>
              <a:rPr lang="sk-SK" sz="2000" dirty="0" smtClean="0">
                <a:latin typeface="Courier New" pitchFamily="49" charset="0"/>
              </a:rPr>
              <a:t> </a:t>
            </a:r>
            <a:r>
              <a:rPr lang="sk-SK" sz="2000" i="1" dirty="0" smtClean="0">
                <a:solidFill>
                  <a:schemeClr val="accent2"/>
                </a:solidFill>
                <a:latin typeface="Courier New" pitchFamily="49" charset="0"/>
              </a:rPr>
              <a:t>adresa_siete2</a:t>
            </a:r>
            <a:endParaRPr lang="en-US" sz="2000" b="1" i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  <a:defRPr/>
            </a:pPr>
            <a:r>
              <a:rPr lang="sk-SK" dirty="0" smtClean="0"/>
              <a:t>Účel príkazu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:</a:t>
            </a:r>
          </a:p>
          <a:p>
            <a:pPr lvl="1">
              <a:lnSpc>
                <a:spcPct val="85000"/>
              </a:lnSpc>
              <a:defRPr/>
            </a:pPr>
            <a:r>
              <a:rPr lang="sk-SK" dirty="0" smtClean="0">
                <a:solidFill>
                  <a:schemeClr val="tx2"/>
                </a:solidFill>
              </a:rPr>
              <a:t>Do ktorej </a:t>
            </a:r>
            <a:r>
              <a:rPr lang="sk-SK" b="1" dirty="0" smtClean="0">
                <a:solidFill>
                  <a:schemeClr val="tx2"/>
                </a:solidFill>
              </a:rPr>
              <a:t>priamo pripojenej</a:t>
            </a:r>
            <a:r>
              <a:rPr lang="sk-SK" dirty="0" smtClean="0"/>
              <a:t> siete posielame RIP pakety</a:t>
            </a:r>
          </a:p>
          <a:p>
            <a:pPr lvl="1">
              <a:lnSpc>
                <a:spcPct val="85000"/>
              </a:lnSpc>
              <a:defRPr/>
            </a:pPr>
            <a:r>
              <a:rPr lang="sk-SK" dirty="0" smtClean="0">
                <a:solidFill>
                  <a:schemeClr val="tx2"/>
                </a:solidFill>
              </a:rPr>
              <a:t>Z ktorej </a:t>
            </a:r>
            <a:r>
              <a:rPr lang="sk-SK" b="1" dirty="0" smtClean="0">
                <a:solidFill>
                  <a:schemeClr val="tx2"/>
                </a:solidFill>
              </a:rPr>
              <a:t>priamo pripojenej</a:t>
            </a:r>
            <a:r>
              <a:rPr lang="sk-SK" dirty="0" smtClean="0"/>
              <a:t> siete prijímame RIP pakety</a:t>
            </a:r>
          </a:p>
          <a:p>
            <a:pPr lvl="1">
              <a:lnSpc>
                <a:spcPct val="85000"/>
              </a:lnSpc>
              <a:defRPr/>
            </a:pPr>
            <a:r>
              <a:rPr lang="sk-SK" dirty="0" smtClean="0">
                <a:solidFill>
                  <a:schemeClr val="tx2"/>
                </a:solidFill>
              </a:rPr>
              <a:t>O ktorej </a:t>
            </a:r>
            <a:r>
              <a:rPr lang="sk-SK" b="1" dirty="0" smtClean="0">
                <a:solidFill>
                  <a:schemeClr val="tx2"/>
                </a:solidFill>
              </a:rPr>
              <a:t>priamo pripojenej</a:t>
            </a:r>
            <a:r>
              <a:rPr lang="sk-SK" dirty="0" smtClean="0"/>
              <a:t> sieti budeme v našich RIP paketoch ostatným smerovačom hovoriť</a:t>
            </a:r>
          </a:p>
          <a:p>
            <a:pPr lvl="1">
              <a:lnSpc>
                <a:spcPct val="85000"/>
              </a:lnSpc>
              <a:defRPr/>
            </a:pPr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 teda slúži na zaradenie lokálnych rozhraní s ich sieťami do procesu RIPv1 pre prijímanie/odosielanie RIP správ a informovanie susedov o týcht o sieťach</a:t>
            </a:r>
          </a:p>
          <a:p>
            <a:pPr>
              <a:lnSpc>
                <a:spcPct val="85000"/>
              </a:lnSpc>
              <a:defRPr/>
            </a:pPr>
            <a:r>
              <a:rPr lang="sk-SK" dirty="0" smtClean="0"/>
              <a:t>Za priamo pripojenú sieť sa pre účely DV protokolov na smerovačoch Cisco považujú aj statické smerovacie položky definované pomocou výstupného rozhrania bez next-hop IP adresy</a:t>
            </a:r>
          </a:p>
        </p:txBody>
      </p:sp>
    </p:spTree>
    <p:extLst>
      <p:ext uri="{BB962C8B-B14F-4D97-AF65-F5344CB8AC3E}">
        <p14:creationId xmlns:p14="http://schemas.microsoft.com/office/powerpoint/2010/main" val="25137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konfigurácie RIPv</a:t>
            </a:r>
            <a:r>
              <a:rPr lang="en-US" dirty="0" smtClean="0"/>
              <a:t>1</a:t>
            </a:r>
            <a:r>
              <a:rPr lang="sk-SK" dirty="0" smtClean="0"/>
              <a:t> na R1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924944"/>
            <a:ext cx="8496300" cy="3826751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107721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network 192.168.1.0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config</a:t>
            </a:r>
            <a:r>
              <a:rPr lang="en-US" sz="1600" b="1" dirty="0">
                <a:latin typeface="Courier New" pitchFamily="49" charset="0"/>
              </a:rPr>
              <a:t>-router)#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network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192.168.2.0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config</a:t>
            </a:r>
            <a:r>
              <a:rPr lang="en-US" sz="1600" b="1" dirty="0">
                <a:latin typeface="Courier New" pitchFamily="49" charset="0"/>
              </a:rPr>
              <a:t>-router</a:t>
            </a:r>
            <a:r>
              <a:rPr lang="en-US" sz="1600" b="1" dirty="0" smtClean="0">
                <a:latin typeface="Courier New" pitchFamily="49" charset="0"/>
              </a:rPr>
              <a:t>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8206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konfigurácie RIPv</a:t>
            </a:r>
            <a:r>
              <a:rPr lang="en-US" dirty="0" smtClean="0"/>
              <a:t>1</a:t>
            </a:r>
            <a:r>
              <a:rPr lang="sk-SK" dirty="0" smtClean="0"/>
              <a:t> na R2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924944"/>
            <a:ext cx="8496300" cy="3826751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132343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network 192.168.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2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</a:t>
            </a:r>
            <a:r>
              <a:rPr lang="en-US" sz="1600" b="1" dirty="0">
                <a:latin typeface="Courier New" pitchFamily="49" charset="0"/>
              </a:rPr>
              <a:t>)#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network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192.168.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3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.0</a:t>
            </a:r>
            <a:endParaRPr lang="sk-SK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config</a:t>
            </a:r>
            <a:r>
              <a:rPr lang="en-US" sz="1600" b="1" dirty="0">
                <a:latin typeface="Courier New" pitchFamily="49" charset="0"/>
              </a:rPr>
              <a:t>-router)#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network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192.168.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4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3235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Výhody a nevýhody DV protokolov</a:t>
            </a:r>
            <a:endParaRPr lang="en-US" smtClean="0"/>
          </a:p>
        </p:txBody>
      </p:sp>
      <p:sp>
        <p:nvSpPr>
          <p:cNvPr id="717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Výhody DV protokolov</a:t>
            </a:r>
          </a:p>
          <a:p>
            <a:pPr lvl="1"/>
            <a:r>
              <a:rPr lang="sk-SK" dirty="0" smtClean="0"/>
              <a:t>Jednoduché nasadenie a údržba. DV protokoly obvykle nevyžadujú zložitú konfiguráciu ani expertné znalosti na ich prevádzku</a:t>
            </a:r>
          </a:p>
          <a:p>
            <a:pPr lvl="1"/>
            <a:r>
              <a:rPr lang="sk-SK" dirty="0" smtClean="0"/>
              <a:t>Nízke nároky na systémové prostriedky smerovačov. Správy DV protokolov sú jednoduché a algoritmus na ich spracovanie býva triviálny (preferovať suseda s najnižšou výslednou vzdialenosťou do cieľovej siete)</a:t>
            </a:r>
          </a:p>
          <a:p>
            <a:r>
              <a:rPr lang="sk-SK" dirty="0" smtClean="0"/>
              <a:t>Nevýhody DV protokolov</a:t>
            </a:r>
          </a:p>
          <a:p>
            <a:pPr lvl="1"/>
            <a:r>
              <a:rPr lang="sk-SK" dirty="0" smtClean="0"/>
              <a:t>Pomalá konvergencia. Vzhľadom na periodickú povahu aktualizácií sa informácie o zmenách prenášajú relatívne pomaly</a:t>
            </a:r>
          </a:p>
          <a:p>
            <a:pPr lvl="1"/>
            <a:r>
              <a:rPr lang="sk-SK" dirty="0" smtClean="0"/>
              <a:t>Obmedzená škálovateľnosť. V rozsiahlych sieťach môže pomalosť konvergencie viesť k neprípustnému správaniu</a:t>
            </a:r>
          </a:p>
          <a:p>
            <a:pPr lvl="1"/>
            <a:r>
              <a:rPr lang="sk-SK" dirty="0" smtClean="0"/>
              <a:t>Väčšia náchylnosť na vznik smerovacích slučiek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2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konfigurácie RIPv</a:t>
            </a:r>
            <a:r>
              <a:rPr lang="en-US" dirty="0" smtClean="0"/>
              <a:t>1</a:t>
            </a:r>
            <a:r>
              <a:rPr lang="sk-SK" dirty="0" smtClean="0"/>
              <a:t> na R3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924944"/>
            <a:ext cx="8496300" cy="3826751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107721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network 192.168.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4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</a:t>
            </a:r>
            <a:r>
              <a:rPr lang="en-US" sz="1600" b="1" dirty="0">
                <a:latin typeface="Courier New" pitchFamily="49" charset="0"/>
              </a:rPr>
              <a:t>)#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network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192.168.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5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3235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Poznámka k príkazu </a:t>
            </a:r>
            <a:r>
              <a:rPr lang="sk-SK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endParaRPr lang="sk-SK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Ktoré priamo pripojené siete teda máme uviesť do príkazov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?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Koncové siete</a:t>
            </a:r>
            <a:r>
              <a:rPr lang="sk-SK" dirty="0" smtClean="0"/>
              <a:t>, o ktorých majú ostatné smerovače vedieť</a:t>
            </a:r>
          </a:p>
          <a:p>
            <a:pPr lvl="2"/>
            <a:r>
              <a:rPr lang="sk-SK" dirty="0" smtClean="0"/>
              <a:t>Koncová sieť je sieť, v ktorej sa nachádzajú iba stanice</a:t>
            </a:r>
          </a:p>
          <a:p>
            <a:pPr lvl="1"/>
            <a:r>
              <a:rPr lang="sk-SK" dirty="0" smtClean="0">
                <a:solidFill>
                  <a:schemeClr val="tx2"/>
                </a:solidFill>
              </a:rPr>
              <a:t>Tranzitné siete</a:t>
            </a:r>
          </a:p>
          <a:p>
            <a:pPr lvl="2"/>
            <a:r>
              <a:rPr lang="sk-SK" dirty="0" smtClean="0"/>
              <a:t>Tranzitná sieť je sieť, ktorá nás spája s ďalšími smerovačmi a s ďalšími sieťami za nimi</a:t>
            </a:r>
          </a:p>
          <a:p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dirty="0" smtClean="0"/>
              <a:t> vlastne zaraďuje do smerovacieho protokolu </a:t>
            </a:r>
            <a:r>
              <a:rPr lang="sk-SK" dirty="0" smtClean="0">
                <a:solidFill>
                  <a:schemeClr val="tx2"/>
                </a:solidFill>
              </a:rPr>
              <a:t>rozhrania</a:t>
            </a:r>
            <a:r>
              <a:rPr lang="sk-SK" dirty="0" smtClean="0"/>
              <a:t> smerovača</a:t>
            </a:r>
          </a:p>
          <a:p>
            <a:pPr lvl="1"/>
            <a:r>
              <a:rPr lang="sk-SK" dirty="0" smtClean="0"/>
              <a:t>Smerovací protokol bude ohlasovať </a:t>
            </a:r>
            <a:r>
              <a:rPr lang="sk-SK" dirty="0" smtClean="0">
                <a:solidFill>
                  <a:schemeClr val="tx2"/>
                </a:solidFill>
              </a:rPr>
              <a:t>adresy sietí </a:t>
            </a:r>
            <a:r>
              <a:rPr lang="sk-SK" dirty="0" smtClean="0"/>
              <a:t>všetkých </a:t>
            </a:r>
            <a:r>
              <a:rPr lang="sk-SK" dirty="0" smtClean="0">
                <a:solidFill>
                  <a:schemeClr val="tx2"/>
                </a:solidFill>
              </a:rPr>
              <a:t>rozhraní</a:t>
            </a:r>
            <a:r>
              <a:rPr lang="sk-SK" dirty="0" smtClean="0"/>
              <a:t>, ktoré svojou vlastnou IP adresou patria pod sieť v príkaze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</a:p>
          <a:p>
            <a:pPr lvl="2"/>
            <a:r>
              <a:rPr lang="sk-SK" dirty="0" smtClean="0"/>
              <a:t>Príkaz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  <a:r>
              <a:rPr lang="sk-SK" b="1" dirty="0" smtClean="0">
                <a:solidFill>
                  <a:schemeClr val="accent2"/>
                </a:solidFill>
                <a:cs typeface="Courier New" pitchFamily="49" charset="0"/>
              </a:rPr>
              <a:t> </a:t>
            </a:r>
            <a:r>
              <a:rPr lang="sk-SK" dirty="0" smtClean="0"/>
              <a:t>teda pridá do smerovacieho protokolu aj také rozhrania, ktorých adresa siete je podsieťou siete v príkaze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</a:p>
          <a:p>
            <a:pPr lvl="1"/>
            <a:r>
              <a:rPr lang="sk-SK" dirty="0" smtClean="0"/>
              <a:t>Týmito istými rozhraniami bude smerovací protokol odosielať a prijímať svoje správy</a:t>
            </a:r>
            <a:endParaRPr lang="sk-SK" dirty="0"/>
          </a:p>
          <a:p>
            <a:pPr lvl="1"/>
            <a:r>
              <a:rPr lang="sk-SK" dirty="0" smtClean="0"/>
              <a:t>Rozhranie musí byť v stave </a:t>
            </a:r>
            <a:r>
              <a:rPr lang="sk-SK" dirty="0" smtClean="0">
                <a:solidFill>
                  <a:schemeClr val="tx2"/>
                </a:solidFill>
              </a:rPr>
              <a:t>up/up</a:t>
            </a:r>
            <a:r>
              <a:rPr lang="sk-SK" dirty="0" smtClean="0"/>
              <a:t> – ak nie je, jeho sieť sa nebude v smerovacom protokole ohlasovať (nemôžeme ohlasovať sieť, s ktorou nemáme funkčnú konektivitu)</a:t>
            </a:r>
          </a:p>
        </p:txBody>
      </p:sp>
    </p:spTree>
    <p:extLst>
      <p:ext uri="{BB962C8B-B14F-4D97-AF65-F5344CB8AC3E}">
        <p14:creationId xmlns:p14="http://schemas.microsoft.com/office/powerpoint/2010/main" val="5038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Smerovacia tabuľka na R1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924944"/>
            <a:ext cx="8496300" cy="3826751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15696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 </a:t>
            </a:r>
            <a:r>
              <a:rPr lang="en-US" sz="1600" b="1" dirty="0">
                <a:latin typeface="Courier New" pitchFamily="49" charset="0"/>
              </a:rPr>
              <a:t>192.168.4.0/24 [120/1] via 192.168.2.2, 00:00:21,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</a:rPr>
              <a:t>/0</a:t>
            </a:r>
            <a:r>
              <a:rPr lang="sk-SK" sz="1600" b="1" dirty="0" smtClean="0">
                <a:latin typeface="Courier New" pitchFamily="49" charset="0"/>
              </a:rPr>
              <a:t>/0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 </a:t>
            </a:r>
            <a:r>
              <a:rPr lang="en-US" sz="1600" b="1" dirty="0">
                <a:latin typeface="Courier New" pitchFamily="49" charset="0"/>
              </a:rPr>
              <a:t>192.168.5.0/24 [120/2] via 192.168.2.2, 00:00:09,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0/0/0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 </a:t>
            </a:r>
            <a:r>
              <a:rPr lang="en-US" sz="1600" b="1" dirty="0">
                <a:latin typeface="Courier New" pitchFamily="49" charset="0"/>
              </a:rPr>
              <a:t>192.168.1.0/24 is directly connected, FastEthernet0/0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 </a:t>
            </a:r>
            <a:r>
              <a:rPr lang="en-US" sz="1600" b="1" dirty="0">
                <a:latin typeface="Courier New" pitchFamily="49" charset="0"/>
              </a:rPr>
              <a:t>192.168.2.0/24 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0/0/0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 </a:t>
            </a:r>
            <a:r>
              <a:rPr lang="en-US" sz="1600" b="1" dirty="0">
                <a:latin typeface="Courier New" pitchFamily="49" charset="0"/>
              </a:rPr>
              <a:t>192.168.3.0/24 [120/1] via 192.168.2.2, 00:00:21,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0/0/0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Smerovacia tabuľka na R2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924944"/>
            <a:ext cx="8496300" cy="3826751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15696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</a:t>
            </a:r>
            <a:r>
              <a:rPr lang="sk-SK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192.168.4.0/24 </a:t>
            </a:r>
            <a:r>
              <a:rPr lang="en-US" sz="1600" b="1" dirty="0">
                <a:latin typeface="Courier New" pitchFamily="49" charset="0"/>
              </a:rPr>
              <a:t>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0/0/1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 </a:t>
            </a:r>
            <a:r>
              <a:rPr lang="en-US" sz="1600" b="1" dirty="0" smtClean="0">
                <a:latin typeface="Courier New" pitchFamily="49" charset="0"/>
              </a:rPr>
              <a:t>192.168.5.0/24 </a:t>
            </a:r>
            <a:r>
              <a:rPr lang="en-US" sz="1600" b="1" dirty="0">
                <a:latin typeface="Courier New" pitchFamily="49" charset="0"/>
              </a:rPr>
              <a:t>[120/1] via 192.168.4.1, 00:00:18,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0/0/1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 </a:t>
            </a:r>
            <a:r>
              <a:rPr lang="en-US" sz="1600" b="1" dirty="0" smtClean="0">
                <a:latin typeface="Courier New" pitchFamily="49" charset="0"/>
              </a:rPr>
              <a:t>192.168.1.0/24 </a:t>
            </a:r>
            <a:r>
              <a:rPr lang="en-US" sz="1600" b="1" dirty="0">
                <a:latin typeface="Courier New" pitchFamily="49" charset="0"/>
              </a:rPr>
              <a:t>[120/1] via 192.168.2.1, 00:00:17,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0/0/0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</a:t>
            </a:r>
            <a:r>
              <a:rPr lang="en-US" sz="1600" b="1" dirty="0" smtClean="0">
                <a:latin typeface="Courier New" pitchFamily="49" charset="0"/>
              </a:rPr>
              <a:t>192.168.2.0/24 </a:t>
            </a:r>
            <a:r>
              <a:rPr lang="en-US" sz="1600" b="1" dirty="0">
                <a:latin typeface="Courier New" pitchFamily="49" charset="0"/>
              </a:rPr>
              <a:t>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0/0/0</a:t>
            </a:r>
            <a:endParaRPr lang="en-US" sz="1600" b="1" dirty="0" smtClean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 192.168.3.0/24 is directly connected, FastEthernet0/0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Smerovacia tabuľka na R3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924944"/>
            <a:ext cx="8496300" cy="3826751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15696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route</a:t>
            </a:r>
            <a:endParaRPr 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</a:t>
            </a:r>
            <a:r>
              <a:rPr lang="en-US" sz="1600" b="1" dirty="0" smtClean="0">
                <a:latin typeface="Courier New" pitchFamily="49" charset="0"/>
              </a:rPr>
              <a:t>192.168.4.0/24 </a:t>
            </a:r>
            <a:r>
              <a:rPr lang="en-US" sz="1600" b="1" dirty="0">
                <a:latin typeface="Courier New" pitchFamily="49" charset="0"/>
              </a:rPr>
              <a:t>is directly connected,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0/0/1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 </a:t>
            </a:r>
            <a:r>
              <a:rPr lang="en-US" sz="1600" b="1" dirty="0" smtClean="0">
                <a:latin typeface="Courier New" pitchFamily="49" charset="0"/>
              </a:rPr>
              <a:t>192.168.5.0/24 </a:t>
            </a:r>
            <a:r>
              <a:rPr lang="en-US" sz="1600" b="1" dirty="0">
                <a:latin typeface="Courier New" pitchFamily="49" charset="0"/>
              </a:rPr>
              <a:t>is directly connected, FastEthernet0/0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 </a:t>
            </a:r>
            <a:r>
              <a:rPr lang="en-US" sz="1600" b="1" dirty="0" smtClean="0">
                <a:latin typeface="Courier New" pitchFamily="49" charset="0"/>
              </a:rPr>
              <a:t>192.168.1.0/24 </a:t>
            </a:r>
            <a:r>
              <a:rPr lang="en-US" sz="1600" b="1" dirty="0">
                <a:latin typeface="Courier New" pitchFamily="49" charset="0"/>
              </a:rPr>
              <a:t>[120/2] via 192.168.4.2, 00:00:07,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0/0/1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 </a:t>
            </a:r>
            <a:r>
              <a:rPr lang="en-US" sz="1600" b="1" dirty="0" smtClean="0">
                <a:latin typeface="Courier New" pitchFamily="49" charset="0"/>
              </a:rPr>
              <a:t>192.168.2.0/24 </a:t>
            </a:r>
            <a:r>
              <a:rPr lang="en-US" sz="1600" b="1" dirty="0">
                <a:latin typeface="Courier New" pitchFamily="49" charset="0"/>
              </a:rPr>
              <a:t>[120/1] via 192.168.4.2, 00:00:07,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</a:t>
            </a:r>
            <a:r>
              <a:rPr lang="en-US" sz="1600" b="1" dirty="0" smtClean="0">
                <a:latin typeface="Courier New" pitchFamily="49" charset="0"/>
              </a:rPr>
              <a:t>/1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 </a:t>
            </a:r>
            <a:r>
              <a:rPr lang="en-US" sz="1600" b="1" dirty="0" smtClean="0">
                <a:latin typeface="Courier New" pitchFamily="49" charset="0"/>
              </a:rPr>
              <a:t>192.168.3.0/24 </a:t>
            </a:r>
            <a:r>
              <a:rPr lang="en-US" sz="1600" b="1" dirty="0">
                <a:latin typeface="Courier New" pitchFamily="49" charset="0"/>
              </a:rPr>
              <a:t>[120/1] via 192.168.4.2, 00:00:07, </a:t>
            </a:r>
            <a:r>
              <a:rPr lang="en-US" sz="1600" b="1" dirty="0" smtClean="0">
                <a:latin typeface="Courier New" pitchFamily="49" charset="0"/>
              </a:rPr>
              <a:t>Serial</a:t>
            </a:r>
            <a:r>
              <a:rPr lang="sk-SK" sz="1600" b="1" dirty="0" smtClean="0">
                <a:latin typeface="Courier New" pitchFamily="49" charset="0"/>
              </a:rPr>
              <a:t>0/0</a:t>
            </a:r>
            <a:r>
              <a:rPr lang="en-US" sz="1600" b="1" dirty="0" smtClean="0">
                <a:latin typeface="Courier New" pitchFamily="49" charset="0"/>
              </a:rPr>
              <a:t>/1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Overenie konfigurácie RIPv1</a:t>
            </a:r>
            <a:endParaRPr lang="sk-S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985946"/>
            <a:ext cx="8064500" cy="575542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show ip protocols</a:t>
            </a:r>
            <a:endParaRPr lang="sk-SK" sz="1600" b="1" dirty="0" smtClean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Routing Protocol is "rip"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Outgoing update filter list for all interfaces is not set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Incoming update filter list for all interfaces is not set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Sending updates every 30 seconds, next due in 24 seconds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Invalid after 180 seconds, hold down 180, flushed after 240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Redistributing: rip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Default version control: send version 1, receive any version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Interface             Send  </a:t>
            </a:r>
            <a:r>
              <a:rPr lang="en-US" sz="1600" b="1" dirty="0" err="1">
                <a:latin typeface="Courier New" pitchFamily="49" charset="0"/>
              </a:rPr>
              <a:t>Recv</a:t>
            </a:r>
            <a:r>
              <a:rPr lang="en-US" sz="1600" b="1" dirty="0">
                <a:latin typeface="Courier New" pitchFamily="49" charset="0"/>
              </a:rPr>
              <a:t>  Triggered RIP  Key-chain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FastEthernet0/0</a:t>
            </a:r>
            <a:r>
              <a:rPr lang="en-US" sz="1600" b="1" dirty="0">
                <a:latin typeface="Courier New" pitchFamily="49" charset="0"/>
              </a:rPr>
              <a:t>       1     1 2                                 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Serial1/0</a:t>
            </a:r>
            <a:r>
              <a:rPr lang="en-US" sz="1600" b="1" dirty="0">
                <a:latin typeface="Courier New" pitchFamily="49" charset="0"/>
              </a:rPr>
              <a:t>             1     1 2                                 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Serial1/1</a:t>
            </a:r>
            <a:r>
              <a:rPr lang="en-US" sz="1600" b="1" dirty="0">
                <a:latin typeface="Courier New" pitchFamily="49" charset="0"/>
              </a:rPr>
              <a:t>             1     1 2                                 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Automatic network summarization is in effect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Maximum path: 4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Routing for Networks: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192.168.2.0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192.168.3.0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192.168.4.0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Routing Information Sources: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Gateway         Distance      Last Update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192.168.2.1          120      00:00:12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192.168.4.1          120      00:00:24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Distance: (default is 120</a:t>
            </a:r>
            <a:r>
              <a:rPr lang="en-US" sz="1600" b="1" dirty="0" smtClean="0">
                <a:latin typeface="Courier New" pitchFamily="49" charset="0"/>
              </a:rPr>
              <a:t>)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Ladenie behu RIPv1</a:t>
            </a:r>
            <a:endParaRPr lang="sk-SK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980728"/>
            <a:ext cx="8496944" cy="563231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R2#</a:t>
            </a:r>
            <a:r>
              <a:rPr lang="sk-SK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debug </a:t>
            </a:r>
            <a:r>
              <a:rPr lang="en-US" sz="15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 rip    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RIP protocol debugging is on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R2#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RIP</a:t>
            </a:r>
            <a:r>
              <a:rPr lang="en-US" sz="1500" b="1" dirty="0">
                <a:latin typeface="Courier New" pitchFamily="49" charset="0"/>
              </a:rPr>
              <a:t>: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sending</a:t>
            </a:r>
            <a:r>
              <a:rPr lang="en-US" sz="1500" b="1" dirty="0">
                <a:latin typeface="Courier New" pitchFamily="49" charset="0"/>
              </a:rPr>
              <a:t> v1 update to 255.255.255.255 via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Serial</a:t>
            </a:r>
            <a:r>
              <a:rPr lang="sk-SK" sz="1500" b="1" dirty="0" smtClean="0">
                <a:solidFill>
                  <a:schemeClr val="accent2"/>
                </a:solidFill>
                <a:latin typeface="Courier New" pitchFamily="49" charset="0"/>
              </a:rPr>
              <a:t>0/0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/0 </a:t>
            </a:r>
            <a:r>
              <a:rPr lang="en-US" sz="1500" b="1" dirty="0">
                <a:latin typeface="Courier New" pitchFamily="49" charset="0"/>
              </a:rPr>
              <a:t>(192.168.2.2)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RIP</a:t>
            </a:r>
            <a:r>
              <a:rPr lang="en-US" sz="1500" b="1" dirty="0">
                <a:latin typeface="Courier New" pitchFamily="49" charset="0"/>
              </a:rPr>
              <a:t>: build update entries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network 192.168.3.0 metric 1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network 192.168.4.0 metric 1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network 192.168.5.0 metric 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RIP</a:t>
            </a:r>
            <a:r>
              <a:rPr lang="en-US" sz="1500" b="1" dirty="0">
                <a:latin typeface="Courier New" pitchFamily="49" charset="0"/>
              </a:rPr>
              <a:t>: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received</a:t>
            </a:r>
            <a:r>
              <a:rPr lang="en-US" sz="1500" b="1" dirty="0">
                <a:latin typeface="Courier New" pitchFamily="49" charset="0"/>
              </a:rPr>
              <a:t> v1 update from 192.168.2.1 on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Serial</a:t>
            </a:r>
            <a:r>
              <a:rPr lang="sk-SK" sz="1500" b="1" dirty="0" smtClean="0">
                <a:solidFill>
                  <a:schemeClr val="accent2"/>
                </a:solidFill>
                <a:latin typeface="Courier New" pitchFamily="49" charset="0"/>
              </a:rPr>
              <a:t>0/0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/0</a:t>
            </a:r>
            <a:endParaRPr lang="en-US" sz="15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     </a:t>
            </a:r>
            <a:r>
              <a:rPr lang="en-US" sz="1500" b="1" dirty="0">
                <a:latin typeface="Courier New" pitchFamily="49" charset="0"/>
              </a:rPr>
              <a:t>192.168.1.0 in 1 hops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RIP</a:t>
            </a:r>
            <a:r>
              <a:rPr lang="en-US" sz="1500" b="1" dirty="0">
                <a:latin typeface="Courier New" pitchFamily="49" charset="0"/>
              </a:rPr>
              <a:t>: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received</a:t>
            </a:r>
            <a:r>
              <a:rPr lang="en-US" sz="1500" b="1" dirty="0">
                <a:latin typeface="Courier New" pitchFamily="49" charset="0"/>
              </a:rPr>
              <a:t> v1 update from 192.168.4.1 on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Serial</a:t>
            </a:r>
            <a:r>
              <a:rPr lang="sk-SK" sz="1500" b="1" dirty="0" smtClean="0">
                <a:solidFill>
                  <a:schemeClr val="accent2"/>
                </a:solidFill>
                <a:latin typeface="Courier New" pitchFamily="49" charset="0"/>
              </a:rPr>
              <a:t>0/0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/1</a:t>
            </a:r>
            <a:endParaRPr lang="en-US" sz="15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     </a:t>
            </a:r>
            <a:r>
              <a:rPr lang="en-US" sz="1500" b="1" dirty="0">
                <a:latin typeface="Courier New" pitchFamily="49" charset="0"/>
              </a:rPr>
              <a:t>192.168.5.0 in 1 hops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RIP</a:t>
            </a:r>
            <a:r>
              <a:rPr lang="en-US" sz="1500" b="1" dirty="0">
                <a:latin typeface="Courier New" pitchFamily="49" charset="0"/>
              </a:rPr>
              <a:t>: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sending</a:t>
            </a:r>
            <a:r>
              <a:rPr lang="en-US" sz="1500" b="1" dirty="0">
                <a:latin typeface="Courier New" pitchFamily="49" charset="0"/>
              </a:rPr>
              <a:t> v1 update to 255.255.255.255 via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FastEth0/0</a:t>
            </a:r>
            <a:r>
              <a:rPr lang="en-US" sz="1500" b="1" dirty="0" smtClean="0">
                <a:latin typeface="Courier New" pitchFamily="49" charset="0"/>
              </a:rPr>
              <a:t> (192.168.3.1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RIP</a:t>
            </a:r>
            <a:r>
              <a:rPr lang="en-US" sz="1500" b="1" dirty="0">
                <a:latin typeface="Courier New" pitchFamily="49" charset="0"/>
              </a:rPr>
              <a:t>: build update </a:t>
            </a:r>
            <a:r>
              <a:rPr lang="en-US" sz="1500" b="1" dirty="0" smtClean="0">
                <a:latin typeface="Courier New" pitchFamily="49" charset="0"/>
              </a:rPr>
              <a:t>entries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	network 192.168.1.0 metric 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network 192.168.2.0 metric 1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network 192.168.4.0 metric 1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network 192.168.5.0 metric 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RIP</a:t>
            </a:r>
            <a:r>
              <a:rPr lang="en-US" sz="1500" b="1" dirty="0">
                <a:latin typeface="Courier New" pitchFamily="49" charset="0"/>
              </a:rPr>
              <a:t>: </a:t>
            </a:r>
            <a:r>
              <a:rPr lang="en-US" sz="1500" b="1" dirty="0">
                <a:solidFill>
                  <a:schemeClr val="accent2"/>
                </a:solidFill>
                <a:latin typeface="Courier New" pitchFamily="49" charset="0"/>
              </a:rPr>
              <a:t>sending</a:t>
            </a:r>
            <a:r>
              <a:rPr lang="en-US" sz="1500" b="1" dirty="0">
                <a:latin typeface="Courier New" pitchFamily="49" charset="0"/>
              </a:rPr>
              <a:t> v1 update to 255.255.255.255 via 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Serial</a:t>
            </a:r>
            <a:r>
              <a:rPr lang="sk-SK" sz="1500" b="1" dirty="0" smtClean="0">
                <a:solidFill>
                  <a:schemeClr val="accent2"/>
                </a:solidFill>
                <a:latin typeface="Courier New" pitchFamily="49" charset="0"/>
              </a:rPr>
              <a:t>0/0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/1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(192.168.4.2)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RIP</a:t>
            </a:r>
            <a:r>
              <a:rPr lang="en-US" sz="1500" b="1" dirty="0">
                <a:latin typeface="Courier New" pitchFamily="49" charset="0"/>
              </a:rPr>
              <a:t>: build update entries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network 192.168.1.0 metric 2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	network 192.168.2.0 metric 1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500" b="1" dirty="0">
                <a:latin typeface="Courier New" pitchFamily="49" charset="0"/>
              </a:rPr>
              <a:t>	network 192.168.3.0 metric </a:t>
            </a:r>
            <a:r>
              <a:rPr lang="en-US" sz="1500" b="1" dirty="0" smtClean="0">
                <a:latin typeface="Courier New" pitchFamily="49" charset="0"/>
              </a:rPr>
              <a:t>1</a:t>
            </a:r>
            <a:endParaRPr lang="sk-SK" sz="1500" b="1" dirty="0" smtClean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sk-SK" sz="1500" b="1" dirty="0" smtClean="0">
                <a:latin typeface="Courier New" pitchFamily="49" charset="0"/>
              </a:rPr>
              <a:t>R2</a:t>
            </a:r>
            <a:r>
              <a:rPr lang="en-US" sz="1500" b="1" dirty="0" smtClean="0">
                <a:latin typeface="Courier New" pitchFamily="49" charset="0"/>
              </a:rPr>
              <a:t># </a:t>
            </a:r>
            <a:r>
              <a:rPr lang="en-US" sz="1500" b="1" dirty="0" err="1" smtClean="0">
                <a:solidFill>
                  <a:schemeClr val="accent2"/>
                </a:solidFill>
                <a:latin typeface="Courier New" pitchFamily="49" charset="0"/>
              </a:rPr>
              <a:t>undebug</a:t>
            </a:r>
            <a:r>
              <a:rPr lang="en-US" sz="1500" b="1" dirty="0" smtClean="0">
                <a:solidFill>
                  <a:schemeClr val="accent2"/>
                </a:solidFill>
                <a:latin typeface="Courier New" pitchFamily="49" charset="0"/>
              </a:rPr>
              <a:t> all</a:t>
            </a:r>
            <a:endParaRPr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3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Pasívne rozhrania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Priamo pripojená sieť, ktorú má RIPv1 oznámiť susedným smerovačom, musí byť uvedená v príkaze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network</a:t>
            </a:r>
          </a:p>
          <a:p>
            <a:pPr lvl="1"/>
            <a:r>
              <a:rPr lang="sk-SK" dirty="0" smtClean="0"/>
              <a:t>Nielenže túto sieť oznámime susedným smerovačom, ale budeme priamo do nej posielať a prijímať z nej RIPv1 pakety</a:t>
            </a:r>
          </a:p>
          <a:p>
            <a:pPr lvl="1"/>
            <a:r>
              <a:rPr lang="sk-SK" dirty="0" smtClean="0"/>
              <a:t>Ak je však táto sieť koncovou sieťou, v ktorej sú iba počítače, avšak nie je v nej ďalší smerovač, potom posielanie RIPv1 paketov do takejto siete je zbytočné, možno dokonca i škodlivé</a:t>
            </a:r>
          </a:p>
          <a:p>
            <a:pPr lvl="1"/>
            <a:r>
              <a:rPr lang="sk-SK" dirty="0" smtClean="0"/>
              <a:t>Čo robiť, ak túto sieť chceme oznamovať ostatným smerovačom, no nechceme do nej posielať RIPv1 pakety?</a:t>
            </a:r>
          </a:p>
          <a:p>
            <a:r>
              <a:rPr lang="sk-SK" dirty="0" smtClean="0"/>
              <a:t>Tento problém riešia tzv. </a:t>
            </a:r>
            <a:r>
              <a:rPr lang="sk-SK" b="1" dirty="0" smtClean="0">
                <a:solidFill>
                  <a:schemeClr val="tx2"/>
                </a:solidFill>
              </a:rPr>
              <a:t>pasívne rozhrania</a:t>
            </a:r>
          </a:p>
          <a:p>
            <a:pPr lvl="1"/>
            <a:r>
              <a:rPr lang="sk-SK" dirty="0"/>
              <a:t>Pasívne rozhrania </a:t>
            </a:r>
            <a:r>
              <a:rPr lang="sk-SK" dirty="0" smtClean="0"/>
              <a:t>neodosielajú </a:t>
            </a:r>
            <a:r>
              <a:rPr lang="sk-SK" dirty="0"/>
              <a:t>pakety smerovacieho </a:t>
            </a:r>
            <a:r>
              <a:rPr lang="sk-SK" dirty="0" smtClean="0"/>
              <a:t>protokolu, i keď sú doň zaradené</a:t>
            </a:r>
          </a:p>
          <a:p>
            <a:pPr lvl="1"/>
            <a:r>
              <a:rPr lang="sk-SK" dirty="0" smtClean="0"/>
              <a:t>Pri protokole RIP na Cisco boxoch však pasívne rozhranie spracuje prijatý RIP paket (neplatí pri iných smerovacích protokoloch)</a:t>
            </a:r>
          </a:p>
        </p:txBody>
      </p:sp>
    </p:spTree>
    <p:extLst>
      <p:ext uri="{BB962C8B-B14F-4D97-AF65-F5344CB8AC3E}">
        <p14:creationId xmlns:p14="http://schemas.microsoft.com/office/powerpoint/2010/main" val="406354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Pasívne rozhrania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Pasívne rozhrania možno vymenovať v konfigurácii daného smerovacieho </a:t>
            </a:r>
            <a:r>
              <a:rPr lang="sk-SK" dirty="0" smtClean="0"/>
              <a:t>protokolu</a:t>
            </a:r>
            <a:endParaRPr lang="sk-SK" dirty="0"/>
          </a:p>
          <a:p>
            <a:pPr lvl="1"/>
            <a:r>
              <a:rPr lang="sk-SK" dirty="0"/>
              <a:t>Buď vymenovaním konkrétnych </a:t>
            </a:r>
            <a:r>
              <a:rPr lang="sk-SK" dirty="0" smtClean="0"/>
              <a:t>pasívnych rozhraní príkazom</a:t>
            </a:r>
            <a:r>
              <a:rPr lang="sk-SK" dirty="0"/>
              <a:t/>
            </a:r>
            <a:br>
              <a:rPr lang="sk-SK" dirty="0"/>
            </a:br>
            <a:r>
              <a:rPr lang="sk-SK" b="1" dirty="0">
                <a:solidFill>
                  <a:schemeClr val="accent2"/>
                </a:solidFill>
                <a:latin typeface="Courier New" pitchFamily="49" charset="0"/>
              </a:rPr>
              <a:t>passive-interface </a:t>
            </a:r>
            <a:r>
              <a:rPr lang="sk-SK" i="1" dirty="0" smtClean="0">
                <a:solidFill>
                  <a:schemeClr val="accent2"/>
                </a:solidFill>
                <a:latin typeface="Courier New" pitchFamily="49" charset="0"/>
              </a:rPr>
              <a:t>rozhranie</a:t>
            </a:r>
            <a:endParaRPr lang="sk-SK" dirty="0"/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Alebo „pasiváciou“  všetkých rozhraní príkazom</a:t>
            </a:r>
            <a:br>
              <a:rPr lang="sk-SK" dirty="0" smtClean="0"/>
            </a:b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</a:rPr>
              <a:t>passive-interface default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a </a:t>
            </a:r>
            <a:r>
              <a:rPr lang="sk-SK" dirty="0"/>
              <a:t>následným „aktivovaním“ konkrétnych rozhraní príkazom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sk-SK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</a:rPr>
              <a:t>no </a:t>
            </a:r>
            <a:r>
              <a:rPr lang="sk-SK" b="1" dirty="0">
                <a:solidFill>
                  <a:schemeClr val="accent2"/>
                </a:solidFill>
                <a:latin typeface="Courier New" pitchFamily="49" charset="0"/>
              </a:rPr>
              <a:t>passive-interface </a:t>
            </a:r>
            <a:r>
              <a:rPr lang="sk-SK" i="1" dirty="0" smtClean="0">
                <a:solidFill>
                  <a:schemeClr val="accent2"/>
                </a:solidFill>
                <a:latin typeface="Courier New" pitchFamily="49" charset="0"/>
              </a:rPr>
              <a:t>rozhranie</a:t>
            </a:r>
          </a:p>
          <a:p>
            <a:pPr lvl="1"/>
            <a:endParaRPr lang="sk-SK" i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/>
            <a:r>
              <a:rPr lang="sk-SK" dirty="0"/>
              <a:t>Pasívnymi rozhraniami obvykle bývajú rozhrania do koncových sietí, nie rozhrania k iným smerovačom</a:t>
            </a:r>
          </a:p>
        </p:txBody>
      </p:sp>
    </p:spTree>
    <p:extLst>
      <p:ext uri="{BB962C8B-B14F-4D97-AF65-F5344CB8AC3E}">
        <p14:creationId xmlns:p14="http://schemas.microsoft.com/office/powerpoint/2010/main" val="22396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Príklad konfigurácie pasívneho rozhrania na R2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924944"/>
            <a:ext cx="8496300" cy="3826751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379377"/>
            <a:ext cx="8064500" cy="280076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passive-interface FastEthernet0/0</a:t>
            </a:r>
            <a:endParaRPr 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do show ip protocols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&lt;</a:t>
            </a:r>
            <a:r>
              <a:rPr lang="sk-SK" sz="1600" b="1" dirty="0" smtClean="0">
                <a:latin typeface="Courier New" pitchFamily="49" charset="0"/>
              </a:rPr>
              <a:t> ... Skrátené ... </a:t>
            </a:r>
            <a:r>
              <a:rPr lang="en-US" sz="1600" b="1" dirty="0" smtClean="0">
                <a:latin typeface="Courier New" pitchFamily="49" charset="0"/>
              </a:rPr>
              <a:t>&gt;</a:t>
            </a:r>
            <a:endParaRPr lang="en-US" sz="1600" b="1" dirty="0"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Routing </a:t>
            </a:r>
            <a:r>
              <a:rPr lang="en-US" sz="1600" b="1" dirty="0">
                <a:latin typeface="Courier New" pitchFamily="49" charset="0"/>
              </a:rPr>
              <a:t>for Networks: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192.168.2.0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192.168.3.0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192.168.4.0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Passive Interface(s):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FastEthernet0/0</a:t>
            </a:r>
            <a:endParaRPr lang="sk-SK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&lt;</a:t>
            </a:r>
            <a:r>
              <a:rPr lang="sk-SK" sz="1600" b="1" dirty="0">
                <a:latin typeface="Courier New" pitchFamily="49" charset="0"/>
              </a:rPr>
              <a:t> ... Skrátené ... </a:t>
            </a:r>
            <a:r>
              <a:rPr lang="en-US" sz="1600" b="1" dirty="0" smtClean="0">
                <a:latin typeface="Courier New" pitchFamily="49" charset="0"/>
              </a:rPr>
              <a:t>&gt;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Základná činnosť DV protokolov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Pozrime sa bližšie na činnosť DV protokolov</a:t>
            </a:r>
          </a:p>
          <a:p>
            <a:pPr lvl="1"/>
            <a:r>
              <a:rPr lang="sk-SK" dirty="0" smtClean="0"/>
              <a:t>Prenášajú </a:t>
            </a:r>
            <a:r>
              <a:rPr lang="sk-SK" b="1" dirty="0" smtClean="0">
                <a:solidFill>
                  <a:schemeClr val="tx2"/>
                </a:solidFill>
              </a:rPr>
              <a:t>vektory (polia) vzdialeností</a:t>
            </a:r>
            <a:r>
              <a:rPr lang="sk-SK" dirty="0" smtClean="0"/>
              <a:t>, kde každá položka tohto poľa obsahuje záznam tvaru</a:t>
            </a:r>
            <a:r>
              <a:rPr lang="sk-SK" b="1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&lt;</a:t>
            </a:r>
            <a:r>
              <a:rPr lang="sk-SK" dirty="0" smtClean="0"/>
              <a:t>Sieť, </a:t>
            </a:r>
            <a:r>
              <a:rPr lang="en-US" dirty="0" smtClean="0"/>
              <a:t>V</a:t>
            </a:r>
            <a:r>
              <a:rPr lang="sk-SK" dirty="0" smtClean="0"/>
              <a:t>zdialenosť</a:t>
            </a:r>
            <a:r>
              <a:rPr lang="en-US" dirty="0" smtClean="0"/>
              <a:t>&gt;</a:t>
            </a:r>
            <a:endParaRPr lang="sk-SK" dirty="0" smtClean="0"/>
          </a:p>
          <a:p>
            <a:pPr lvl="1"/>
            <a:r>
              <a:rPr lang="sk-SK" dirty="0" smtClean="0"/>
              <a:t>Next hop smerovačom do cieľovej siete sa stáva ten sused, cez ktorého je výsledná vzdialenosť minimálna</a:t>
            </a:r>
          </a:p>
          <a:p>
            <a:pPr lvl="1"/>
            <a:r>
              <a:rPr lang="sk-SK" dirty="0" smtClean="0"/>
              <a:t>Výsledná vzdialenosť do cieľovej siete cez daného suseda je súčet jeho vzdialenosti a metriky rozhrania medzi nami a ním</a:t>
            </a:r>
          </a:p>
          <a:p>
            <a:r>
              <a:rPr lang="sk-SK" dirty="0" smtClean="0"/>
              <a:t>Základná činnosť protokolu:</a:t>
            </a:r>
          </a:p>
          <a:p>
            <a:pPr lvl="1"/>
            <a:r>
              <a:rPr lang="sk-SK" dirty="0" smtClean="0"/>
              <a:t>Na začiatku smerovače poznajú iba svoje priamo pripojené siete</a:t>
            </a:r>
          </a:p>
          <a:p>
            <a:pPr lvl="1"/>
            <a:r>
              <a:rPr lang="sk-SK" dirty="0" smtClean="0"/>
              <a:t>Každý smerovač bude vo vektore vzdialeností oznamovať všetky siete, ktoré pozná (priamo pripojené i vzdialené, naučené cez smerovací protokol)</a:t>
            </a:r>
          </a:p>
          <a:p>
            <a:pPr lvl="1"/>
            <a:r>
              <a:rPr lang="sk-SK" dirty="0" smtClean="0"/>
              <a:t>Po prijatí vektora vzdialeností od suseda „S“ smerovač prechádza jednotlivými jeho prvkami, s každým pracuje individuálne</a:t>
            </a:r>
          </a:p>
        </p:txBody>
      </p:sp>
    </p:spTree>
    <p:extLst>
      <p:ext uri="{BB962C8B-B14F-4D97-AF65-F5344CB8AC3E}">
        <p14:creationId xmlns:p14="http://schemas.microsoft.com/office/powerpoint/2010/main" val="34168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Šírenie default route cez RIPv1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Predpokladajme, že R1 je spojený s internetom alebo s vonkajšou sieťou, tvorí tak hraničný smerovač medzi našou RIPv1 doménou a okolitým svetom</a:t>
            </a:r>
          </a:p>
          <a:p>
            <a:pPr lvl="1"/>
            <a:r>
              <a:rPr lang="sk-SK" dirty="0" smtClean="0"/>
              <a:t>Komunikácia s okolitým svetom musí ísť cez R1</a:t>
            </a:r>
          </a:p>
          <a:p>
            <a:pPr lvl="1"/>
            <a:r>
              <a:rPr lang="sk-SK" dirty="0" smtClean="0"/>
              <a:t>Pri statickom smerovaní si R2 a R3 musia nastaviť default route: R2 na R1, R3 na R2</a:t>
            </a:r>
          </a:p>
          <a:p>
            <a:pPr lvl="1"/>
            <a:r>
              <a:rPr lang="sk-SK" dirty="0" smtClean="0"/>
              <a:t>Default route 0.0.0.0/0 je však položka smerovacej tabuľky ako každá iná a RIPv1 ju môže oznamovať ako akúkoľvek inú sieť</a:t>
            </a:r>
          </a:p>
          <a:p>
            <a:pPr lvl="1"/>
            <a:r>
              <a:rPr lang="sk-SK" dirty="0" smtClean="0"/>
              <a:t>Default route by mal do RIPv1 vygenerovať R1, pretože on je hraničným smerovačom spojeným s inou doménou. Ostatné smerovače si túto sieť oznámia v RIPv1 ako akúkoľvek inú sieť naučenú cez RIPv1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5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Šírenie default route cez RIPv1</a:t>
            </a:r>
            <a:endParaRPr lang="sk-SK" dirty="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Pridanie default route do odosielaných RIP paketov z prepínača R1 sa realizuje príkazom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default-information originate </a:t>
            </a:r>
            <a:r>
              <a:rPr lang="sk-SK" dirty="0" smtClean="0"/>
              <a:t>v konfigurácii RIP</a:t>
            </a:r>
          </a:p>
          <a:p>
            <a:pPr marL="0" indent="0">
              <a:buNone/>
            </a:pPr>
            <a:r>
              <a:rPr lang="sk-SK" sz="2000" b="1" dirty="0" smtClean="0">
                <a:latin typeface="Courier New" pitchFamily="49" charset="0"/>
                <a:cs typeface="Courier New" pitchFamily="49" charset="0"/>
              </a:rPr>
              <a:t>R1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)#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router rip</a:t>
            </a:r>
            <a:r>
              <a:rPr lang="sk-SK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k-SK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sk-SK" sz="20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-router)#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default-information originate</a:t>
            </a:r>
          </a:p>
          <a:p>
            <a:r>
              <a:rPr lang="sk-SK" dirty="0" smtClean="0"/>
              <a:t>Tento príkaz patrí </a:t>
            </a:r>
            <a:r>
              <a:rPr lang="sk-SK" dirty="0" smtClean="0">
                <a:solidFill>
                  <a:schemeClr val="tx2"/>
                </a:solidFill>
              </a:rPr>
              <a:t>len na tie smerovače</a:t>
            </a:r>
            <a:r>
              <a:rPr lang="sk-SK" dirty="0" smtClean="0"/>
              <a:t>, ktoré skutočne spájajú našu sieť </a:t>
            </a:r>
            <a:r>
              <a:rPr lang="sk-SK" dirty="0" smtClean="0">
                <a:solidFill>
                  <a:schemeClr val="tx2"/>
                </a:solidFill>
              </a:rPr>
              <a:t>s okolitým svetom</a:t>
            </a:r>
          </a:p>
          <a:p>
            <a:pPr lvl="1"/>
            <a:r>
              <a:rPr lang="sk-SK" dirty="0" smtClean="0"/>
              <a:t>V našej topológii tento príkaz nepatrí na R2 ani na R3</a:t>
            </a:r>
          </a:p>
          <a:p>
            <a:r>
              <a:rPr lang="sk-SK" dirty="0" smtClean="0"/>
              <a:t>Takto konfigurovaný smerovač R1 generuje default route nezávisle od toho, či sám default route pozná alebo nie</a:t>
            </a:r>
            <a:endParaRPr lang="en-US" dirty="0" smtClean="0"/>
          </a:p>
          <a:p>
            <a:pPr lvl="1"/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default-information originate </a:t>
            </a:r>
            <a:r>
              <a:rPr lang="sk-SK" dirty="0" smtClean="0"/>
              <a:t>zadaný na R1 pridáva default route do RIP paketov, ktoré R1 odosiela, nie však do vlastnej smerovacej tabuľky na R1</a:t>
            </a:r>
          </a:p>
          <a:p>
            <a:pPr lvl="1"/>
            <a:r>
              <a:rPr lang="sk-SK" dirty="0" smtClean="0"/>
              <a:t>Na R1 treba default route nakonfigurovať ručne, inak sa pakety dostanú síce až naňho, ale on sám nebude vedieť preposlať ich ďalej</a:t>
            </a:r>
          </a:p>
          <a:p>
            <a:r>
              <a:rPr lang="sk-SK" dirty="0" smtClean="0"/>
              <a:t>Známa chyba IOSu: niekedy smerovače nechcú generovať default route</a:t>
            </a:r>
            <a:r>
              <a:rPr lang="en-US" dirty="0" smtClean="0"/>
              <a:t>, workaround: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Router# </a:t>
            </a:r>
            <a:r>
              <a:rPr lang="sk-SK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clear ip route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sk-SK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konfigurácie šírenia default route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01" y="3832910"/>
            <a:ext cx="6480398" cy="2918785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255454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 smtClean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)#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router rip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config</a:t>
            </a:r>
            <a:r>
              <a:rPr lang="en-US" sz="1600" b="1" dirty="0" smtClean="0">
                <a:latin typeface="Courier New" pitchFamily="49" charset="0"/>
              </a:rPr>
              <a:t>-router)#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default-information originate</a:t>
            </a:r>
            <a:endParaRPr 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R</a:t>
            </a:r>
            <a:r>
              <a:rPr lang="sk-SK" sz="1600" b="1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config</a:t>
            </a:r>
            <a:r>
              <a:rPr lang="en-US" sz="1600" b="1" dirty="0">
                <a:latin typeface="Courier New" pitchFamily="49" charset="0"/>
              </a:rPr>
              <a:t>-router)# 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do show ip route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Gateway of last resort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is not set</a:t>
            </a:r>
          </a:p>
          <a:p>
            <a:pPr algn="l" eaLnBrk="1" hangingPunct="1">
              <a:lnSpc>
                <a:spcPct val="100000"/>
              </a:lnSpc>
            </a:pP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R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192.168.4.0/24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[120/1] via 192.168.2.2, 00:00:23,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/0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R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192.168.5.0/24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[120/2] via 192.168.2.2, 00:00:23,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/0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192.168.1.0/24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is directly connected, FastEthernet0/0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192.168.2.0/24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is directly connected,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/0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R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192.168.3.0/24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[120/1] via 192.168.2.2, 00:00:23,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/0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konfigurácie šírenia default route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01" y="3832910"/>
            <a:ext cx="6480398" cy="2918785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230832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R2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#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show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route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Gateway of last resort is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192.168.2.1 to network 0.0.0.0</a:t>
            </a:r>
          </a:p>
          <a:p>
            <a:pPr algn="l" eaLnBrk="1" hangingPunct="1">
              <a:lnSpc>
                <a:spcPct val="100000"/>
              </a:lnSpc>
            </a:pP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192.168.4.0/24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is directly connected,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/1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R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192.168.5.0/24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[120/1] via 192.168.4.1, 00:00:13,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/1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R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192.168.1.0/24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[120/1] via 192.168.2.1, 00:00:22,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/0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192.168.2.0/24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is directly connected,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/0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192.168.3.0/24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is directly connected, FastEthernet0/0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R*0.0.0.0/0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[120/1] via 192.168.2.1, 00:00:22,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/0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konfigurácie šírenia default route</a:t>
            </a:r>
            <a:endParaRPr lang="sk-S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01" y="3832910"/>
            <a:ext cx="6480398" cy="2918785"/>
          </a:xfr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1229851"/>
            <a:ext cx="8064500" cy="230832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R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3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#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show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route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Gateway of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last resort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is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192.168.4.2 to network 0.0.0.0</a:t>
            </a:r>
          </a:p>
          <a:p>
            <a:pPr algn="l" eaLnBrk="1" hangingPunct="1">
              <a:lnSpc>
                <a:spcPct val="100000"/>
              </a:lnSpc>
            </a:pP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192.168.4.0/24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is directly connected,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/1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C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192.168.5.0/24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is directly connected, FastEthernet0/0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R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192.168.1.0/24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[120/2] via 192.168.4.2, 00:00:22,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/1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R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192.168.2.0/24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[120/1] via 192.168.4.2, 00:00:22,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/1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R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192.168.3.0/24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</a:rPr>
              <a:t>[120/1] via 192.168.4.2, 00:00:22, 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4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4"/>
                </a:solidFill>
                <a:latin typeface="Courier New" pitchFamily="49" charset="0"/>
              </a:rPr>
              <a:t>/1</a:t>
            </a:r>
            <a:endParaRPr lang="en-US" sz="1600" b="1" dirty="0">
              <a:solidFill>
                <a:schemeClr val="accent4"/>
              </a:solidFill>
              <a:latin typeface="Courier New" pitchFamily="49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R*0.0.0.0/0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[120/2] via 192.168.4.2, 00:00:01,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Serial</a:t>
            </a:r>
            <a:r>
              <a:rPr lang="sk-SK" sz="1600" b="1" dirty="0" smtClean="0">
                <a:solidFill>
                  <a:schemeClr val="accent2"/>
                </a:solidFill>
                <a:latin typeface="Courier New" pitchFamily="49" charset="0"/>
              </a:rPr>
              <a:t>0/0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/1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Classful povaha RIPv1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Čo znamená, že RIPv1 je classful protokol?</a:t>
            </a:r>
          </a:p>
          <a:p>
            <a:pPr lvl="1"/>
            <a:r>
              <a:rPr lang="sk-SK" dirty="0" smtClean="0"/>
              <a:t>RIPv1 predpokladá, že sa stále dodržiavajú triedy adries</a:t>
            </a:r>
          </a:p>
          <a:p>
            <a:pPr lvl="1"/>
            <a:r>
              <a:rPr lang="sk-SK" dirty="0" smtClean="0"/>
              <a:t>Ak si obstaráme oficiálnu adresu, dostaneme celú sieť podľa zodpovedajúcej triedy – tzv. </a:t>
            </a:r>
            <a:r>
              <a:rPr lang="sk-SK" dirty="0" smtClean="0">
                <a:solidFill>
                  <a:schemeClr val="tx2"/>
                </a:solidFill>
              </a:rPr>
              <a:t>major network</a:t>
            </a:r>
            <a:r>
              <a:rPr lang="sk-SK" dirty="0" smtClean="0"/>
              <a:t>, a sme jej výhradným vlastníkom</a:t>
            </a:r>
          </a:p>
          <a:p>
            <a:pPr lvl="1"/>
            <a:r>
              <a:rPr lang="sk-SK" dirty="0" smtClean="0"/>
              <a:t>„Navonok“ budeme túto sieť ohlasovať ako pôvodnú nerozdelenú major network, i keby sme si ju pre svoje potreby podsieťovali</a:t>
            </a:r>
          </a:p>
          <a:p>
            <a:pPr lvl="1"/>
            <a:r>
              <a:rPr lang="sk-SK" dirty="0" smtClean="0"/>
              <a:t>Ak si z major network začneme vytvárať podsiete, každá z nich musí mať rovnakú masku, teda všetky musia byť rovnako veľké</a:t>
            </a:r>
          </a:p>
          <a:p>
            <a:pPr lvl="1"/>
            <a:r>
              <a:rPr lang="sk-SK" dirty="0" smtClean="0"/>
              <a:t>RIPv1 neprenáša vo svojich správach informáciu o sieťovej maske</a:t>
            </a:r>
          </a:p>
          <a:p>
            <a:pPr lvl="1"/>
            <a:r>
              <a:rPr lang="sk-SK" dirty="0" smtClean="0"/>
              <a:t>Pri RIPv1 sa sieťová maska len </a:t>
            </a:r>
            <a:r>
              <a:rPr lang="sk-SK" dirty="0" smtClean="0">
                <a:solidFill>
                  <a:schemeClr val="tx2"/>
                </a:solidFill>
              </a:rPr>
              <a:t>kvalifikovane odhadne</a:t>
            </a:r>
          </a:p>
        </p:txBody>
      </p:sp>
    </p:spTree>
    <p:extLst>
      <p:ext uri="{BB962C8B-B14F-4D97-AF65-F5344CB8AC3E}">
        <p14:creationId xmlns:p14="http://schemas.microsoft.com/office/powerpoint/2010/main" val="38522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Classful povaha RIPv1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RIPv1 predpokladá, že ak používame sieť N, potom vlastníme celú major network, do ktorej N patrí</a:t>
            </a:r>
          </a:p>
          <a:p>
            <a:pPr lvl="1"/>
            <a:r>
              <a:rPr lang="sk-SK" dirty="0" smtClean="0"/>
              <a:t>Napr. ak máme 172.19.48.0/30, potom vlastníme aj 172.19.0.0/16</a:t>
            </a:r>
          </a:p>
          <a:p>
            <a:r>
              <a:rPr lang="sk-SK" dirty="0" smtClean="0"/>
              <a:t>Ak sme výlučnými vlastníkmi major network siete N, potom von do iného sveta nemá zmysel ohlasovať individuálne podsiete, ale stačí ohlásiť samotnú major network N</a:t>
            </a:r>
          </a:p>
          <a:p>
            <a:pPr lvl="1"/>
            <a:r>
              <a:rPr lang="sk-SK" dirty="0" smtClean="0"/>
              <a:t>Tento proces sa nazýva </a:t>
            </a:r>
            <a:r>
              <a:rPr lang="sk-SK" b="1" dirty="0" smtClean="0">
                <a:solidFill>
                  <a:schemeClr val="tx2"/>
                </a:solidFill>
              </a:rPr>
              <a:t>automatická sumarizácia </a:t>
            </a:r>
            <a:r>
              <a:rPr lang="sk-SK" dirty="0" smtClean="0"/>
              <a:t>– nahradenie siete N jej príslušnou major network, ak sa oznamuje rozhraním, ktoré je v inej major network než sieť N sama</a:t>
            </a:r>
          </a:p>
          <a:p>
            <a:r>
              <a:rPr lang="sk-SK" dirty="0" smtClean="0"/>
              <a:t>Ak si odovzdávame informácie o podsieťach vo vnútri našej vlastnej infraštruktúry, potom podsiete majú podľa pravidiel classful podsieťovania rovnakú masku a pochádzajú z tej istej major network</a:t>
            </a:r>
          </a:p>
          <a:p>
            <a:pPr lvl="1"/>
            <a:r>
              <a:rPr lang="sk-SK" dirty="0" smtClean="0"/>
              <a:t>Smerovací protokol preto nemusí prenášať masky, pretože</a:t>
            </a:r>
          </a:p>
          <a:p>
            <a:pPr lvl="2"/>
            <a:r>
              <a:rPr lang="sk-SK" dirty="0" smtClean="0"/>
              <a:t>Buď je prijatá sieť z tej istej major network ako rozhranie, ktorým vošla, čiže je naša, a pridelíme jej masku podľa masky rozhrania</a:t>
            </a:r>
          </a:p>
          <a:p>
            <a:pPr lvl="2"/>
            <a:r>
              <a:rPr lang="sk-SK" dirty="0" smtClean="0"/>
              <a:t>Alebo je z inej major network, čo znamená, že hovorí o major network iného vlastníka, a preto jej pridelíme masku podľa triedy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56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1298" y="3332913"/>
            <a:ext cx="5241925" cy="35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mtClean="0"/>
              <a:t>Automatická sumarizácia v RIPv1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Automatická sumarizácia</a:t>
            </a:r>
          </a:p>
          <a:p>
            <a:pPr lvl="1"/>
            <a:r>
              <a:rPr lang="sk-SK" dirty="0" smtClean="0"/>
              <a:t>Ak smerovač posiela informáciu o podsieti istej major network „N“ rozhraním, ktoré leží v inej major network, nahradí túto informáciu záznamom o celej nerozdelenej sieti „N“</a:t>
            </a:r>
          </a:p>
          <a:p>
            <a:pPr lvl="1"/>
            <a:r>
              <a:rPr lang="sk-SK" dirty="0" smtClean="0"/>
              <a:t>RIP v1 vykonáva sumarizáciu na major network – podľa príslušnej triedy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6034963" y="6643721"/>
            <a:ext cx="934871" cy="20313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sk-SK" sz="800" b="1" smtClean="0"/>
              <a:t>192.168.4.12/30</a:t>
            </a:r>
            <a:endParaRPr lang="sk-SK" sz="800" b="1"/>
          </a:p>
        </p:txBody>
      </p:sp>
      <p:cxnSp>
        <p:nvCxnSpPr>
          <p:cNvPr id="26" name="Rovná spojovacia šípka 25"/>
          <p:cNvCxnSpPr/>
          <p:nvPr/>
        </p:nvCxnSpPr>
        <p:spPr bwMode="auto">
          <a:xfrm flipH="1">
            <a:off x="3165230" y="4759569"/>
            <a:ext cx="545489" cy="7033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Rovná spojovacia šípka 27"/>
          <p:cNvCxnSpPr/>
          <p:nvPr/>
        </p:nvCxnSpPr>
        <p:spPr bwMode="auto">
          <a:xfrm>
            <a:off x="5580185" y="4911969"/>
            <a:ext cx="773723" cy="7502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Čiarová bublina 1 28"/>
          <p:cNvSpPr/>
          <p:nvPr/>
        </p:nvSpPr>
        <p:spPr bwMode="auto">
          <a:xfrm>
            <a:off x="304800" y="3693419"/>
            <a:ext cx="1273528" cy="1264786"/>
          </a:xfrm>
          <a:prstGeom prst="borderCallout1">
            <a:avLst>
              <a:gd name="adj1" fmla="val 28912"/>
              <a:gd name="adj2" fmla="val 131160"/>
              <a:gd name="adj3" fmla="val 103988"/>
              <a:gd name="adj4" fmla="val 241416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1200" b="1" dirty="0" smtClean="0"/>
              <a:t>Podsiete</a:t>
            </a:r>
          </a:p>
          <a:p>
            <a:pPr algn="l">
              <a:spcBef>
                <a:spcPct val="50000"/>
              </a:spcBef>
            </a:pPr>
            <a:r>
              <a:rPr lang="sk-SK" sz="1200" b="1" dirty="0" smtClean="0"/>
              <a:t>192.168.4.8/30</a:t>
            </a:r>
            <a:br>
              <a:rPr lang="sk-SK" sz="1200" b="1" dirty="0" smtClean="0"/>
            </a:br>
            <a:r>
              <a:rPr lang="sk-SK" sz="1200" b="1" dirty="0" smtClean="0"/>
              <a:t>192.168.4.12/30</a:t>
            </a:r>
            <a:br>
              <a:rPr lang="sk-SK" sz="1200" b="1" dirty="0" smtClean="0"/>
            </a:br>
            <a:endParaRPr lang="sk-SK" sz="1200" b="1" dirty="0" smtClean="0"/>
          </a:p>
          <a:p>
            <a:pPr algn="l">
              <a:spcBef>
                <a:spcPct val="50000"/>
              </a:spcBef>
            </a:pPr>
            <a:r>
              <a:rPr lang="sk-SK" sz="1200" b="1" dirty="0" smtClean="0"/>
              <a:t>ako</a:t>
            </a:r>
            <a:br>
              <a:rPr lang="sk-SK" sz="1200" b="1" dirty="0" smtClean="0"/>
            </a:br>
            <a:r>
              <a:rPr lang="sk-SK" sz="1200" b="1" dirty="0" smtClean="0"/>
              <a:t>192.168.4.0</a:t>
            </a:r>
            <a:r>
              <a:rPr lang="sk-SK" sz="1200" b="1" dirty="0" smtClean="0">
                <a:solidFill>
                  <a:schemeClr val="accent2"/>
                </a:solidFill>
              </a:rPr>
              <a:t>/24</a:t>
            </a:r>
            <a:endParaRPr lang="sk-SK" sz="1200" b="1" dirty="0"/>
          </a:p>
        </p:txBody>
      </p:sp>
      <p:sp>
        <p:nvSpPr>
          <p:cNvPr id="30" name="Čiarová bublina 1 29"/>
          <p:cNvSpPr/>
          <p:nvPr/>
        </p:nvSpPr>
        <p:spPr bwMode="auto">
          <a:xfrm>
            <a:off x="8040391" y="3581742"/>
            <a:ext cx="1103609" cy="1523318"/>
          </a:xfrm>
          <a:prstGeom prst="borderCallout1">
            <a:avLst>
              <a:gd name="adj1" fmla="val 18750"/>
              <a:gd name="adj2" fmla="val -8333"/>
              <a:gd name="adj3" fmla="val 117118"/>
              <a:gd name="adj4" fmla="val -146682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1200" b="1" dirty="0" smtClean="0"/>
              <a:t>Podsiete</a:t>
            </a:r>
          </a:p>
          <a:p>
            <a:pPr algn="l">
              <a:spcBef>
                <a:spcPct val="50000"/>
              </a:spcBef>
            </a:pPr>
            <a:r>
              <a:rPr lang="sk-SK" sz="1200" b="1" dirty="0" smtClean="0"/>
              <a:t>172.30.3.0/24</a:t>
            </a:r>
            <a:br>
              <a:rPr lang="sk-SK" sz="1200" b="1" dirty="0" smtClean="0"/>
            </a:br>
            <a:r>
              <a:rPr lang="sk-SK" sz="1200" b="1" dirty="0" smtClean="0"/>
              <a:t>172.30.2.0/24</a:t>
            </a:r>
            <a:br>
              <a:rPr lang="sk-SK" sz="1200" b="1" dirty="0" smtClean="0"/>
            </a:br>
            <a:r>
              <a:rPr lang="sk-SK" sz="1200" b="1" dirty="0" smtClean="0"/>
              <a:t>172.30.1.0/24</a:t>
            </a:r>
            <a:br>
              <a:rPr lang="sk-SK" sz="1200" b="1" dirty="0" smtClean="0"/>
            </a:br>
            <a:endParaRPr lang="sk-SK" sz="1200" b="1" dirty="0" smtClean="0"/>
          </a:p>
          <a:p>
            <a:pPr algn="l">
              <a:spcBef>
                <a:spcPct val="50000"/>
              </a:spcBef>
            </a:pPr>
            <a:r>
              <a:rPr lang="sk-SK" sz="1200" b="1" dirty="0" smtClean="0"/>
              <a:t>ako</a:t>
            </a:r>
          </a:p>
          <a:p>
            <a:pPr algn="l">
              <a:spcBef>
                <a:spcPct val="50000"/>
              </a:spcBef>
            </a:pPr>
            <a:r>
              <a:rPr lang="sk-SK" sz="1200" b="1" dirty="0" smtClean="0"/>
              <a:t>172.30.0.0</a:t>
            </a:r>
            <a:r>
              <a:rPr lang="sk-SK" sz="1200" b="1" dirty="0" smtClean="0">
                <a:solidFill>
                  <a:schemeClr val="accent2"/>
                </a:solidFill>
              </a:rPr>
              <a:t>/16</a:t>
            </a:r>
            <a:endParaRPr lang="sk-SK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8978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10083"/>
          <a:stretch/>
        </p:blipFill>
        <p:spPr bwMode="auto">
          <a:xfrm>
            <a:off x="3437728" y="3388856"/>
            <a:ext cx="5706272" cy="346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Manipulácia s adresami pri odosielaní RIPv1 paketov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Pri </a:t>
            </a:r>
            <a:r>
              <a:rPr lang="sk-SK" sz="2000" dirty="0" smtClean="0">
                <a:solidFill>
                  <a:schemeClr val="tx2"/>
                </a:solidFill>
              </a:rPr>
              <a:t>odosielaní</a:t>
            </a:r>
            <a:r>
              <a:rPr lang="sk-SK" sz="2000" dirty="0" smtClean="0"/>
              <a:t> RIPv1 paketov rozhraním R sa smerovač pozrie na každú sieť N uvedenú v tomto pakete, a prechádza týmto algoritmom:</a:t>
            </a:r>
          </a:p>
          <a:p>
            <a:pPr lvl="1"/>
            <a:r>
              <a:rPr lang="sk-SK" sz="1800" dirty="0" smtClean="0"/>
              <a:t>Je sieť N v tej istej major network ako rozhranie R, ktorým ju oznamujeme?</a:t>
            </a:r>
          </a:p>
          <a:p>
            <a:pPr lvl="2"/>
            <a:r>
              <a:rPr lang="sk-SK" sz="1800" b="1" dirty="0" smtClean="0">
                <a:solidFill>
                  <a:schemeClr val="tx2"/>
                </a:solidFill>
              </a:rPr>
              <a:t>Nie</a:t>
            </a:r>
            <a:r>
              <a:rPr lang="sk-SK" sz="1800" dirty="0" smtClean="0"/>
              <a:t>: smerovač namiesto siete N oznámi sieť MAJOR_NETWORK(N)</a:t>
            </a:r>
          </a:p>
          <a:p>
            <a:pPr lvl="2"/>
            <a:r>
              <a:rPr lang="sk-SK" sz="1800" b="1" dirty="0" smtClean="0">
                <a:solidFill>
                  <a:schemeClr val="tx2"/>
                </a:solidFill>
              </a:rPr>
              <a:t>Áno</a:t>
            </a:r>
            <a:r>
              <a:rPr lang="sk-SK" sz="1800" dirty="0" smtClean="0"/>
              <a:t>: Má sieť N v smerovacej tabuľke rovnakú masku ako rozhranie R?</a:t>
            </a:r>
          </a:p>
          <a:p>
            <a:pPr lvl="3"/>
            <a:r>
              <a:rPr lang="sk-SK" sz="1800" b="1" dirty="0" smtClean="0">
                <a:solidFill>
                  <a:schemeClr val="tx2"/>
                </a:solidFill>
              </a:rPr>
              <a:t>Áno</a:t>
            </a:r>
            <a:r>
              <a:rPr lang="sk-SK" sz="1800" dirty="0" smtClean="0"/>
              <a:t>: smerovač oznámi sieť N bez úpravy</a:t>
            </a:r>
          </a:p>
          <a:p>
            <a:pPr lvl="3"/>
            <a:r>
              <a:rPr lang="sk-SK" sz="1800" b="1" dirty="0" smtClean="0">
                <a:solidFill>
                  <a:schemeClr val="tx2"/>
                </a:solidFill>
              </a:rPr>
              <a:t>Nie</a:t>
            </a:r>
            <a:r>
              <a:rPr lang="sk-SK" sz="1800" dirty="0" smtClean="0"/>
              <a:t>: smerovač vôbec neoznámi sieť N</a:t>
            </a:r>
          </a:p>
          <a:p>
            <a:r>
              <a:rPr lang="sk-SK" sz="2200" dirty="0" smtClean="0"/>
              <a:t>Správanie R2 v tejto sieti:</a:t>
            </a:r>
          </a:p>
          <a:p>
            <a:pPr lvl="1"/>
            <a:r>
              <a:rPr lang="sk-SK" sz="1800" dirty="0" smtClean="0"/>
              <a:t>R2 oznámi R3 len sieť</a:t>
            </a:r>
            <a:br>
              <a:rPr lang="sk-SK" sz="1800" dirty="0" smtClean="0"/>
            </a:br>
            <a:r>
              <a:rPr lang="sk-SK" sz="1800" dirty="0" smtClean="0"/>
              <a:t>172.30.0.0 (bez masky)</a:t>
            </a:r>
          </a:p>
          <a:p>
            <a:pPr lvl="1"/>
            <a:r>
              <a:rPr lang="sk-SK" sz="1800" dirty="0" smtClean="0"/>
              <a:t>R2 oznámi R1 siete</a:t>
            </a:r>
            <a:br>
              <a:rPr lang="sk-SK" sz="1800" dirty="0" smtClean="0"/>
            </a:br>
            <a:r>
              <a:rPr lang="sk-SK" sz="1800" dirty="0" smtClean="0"/>
              <a:t>172.30.3.0, 192.168.4.0</a:t>
            </a:r>
            <a:br>
              <a:rPr lang="sk-SK" sz="1800" dirty="0" smtClean="0"/>
            </a:br>
            <a:r>
              <a:rPr lang="sk-SK" sz="1800" dirty="0" smtClean="0"/>
              <a:t>a 192.168.5.0 (bez masky)</a:t>
            </a:r>
          </a:p>
        </p:txBody>
      </p:sp>
    </p:spTree>
    <p:extLst>
      <p:ext uri="{BB962C8B-B14F-4D97-AF65-F5344CB8AC3E}">
        <p14:creationId xmlns:p14="http://schemas.microsoft.com/office/powerpoint/2010/main" val="19515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10083"/>
          <a:stretch/>
        </p:blipFill>
        <p:spPr bwMode="auto">
          <a:xfrm>
            <a:off x="3437728" y="3388856"/>
            <a:ext cx="5706272" cy="346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Manipulácia s adresami pri prijímaní RIPv1 paketov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000" dirty="0" smtClean="0"/>
              <a:t>Pri </a:t>
            </a:r>
            <a:r>
              <a:rPr lang="sk-SK" sz="2000" dirty="0" smtClean="0">
                <a:solidFill>
                  <a:schemeClr val="tx2"/>
                </a:solidFill>
              </a:rPr>
              <a:t>prijímaní</a:t>
            </a:r>
            <a:r>
              <a:rPr lang="sk-SK" sz="2000" dirty="0" smtClean="0"/>
              <a:t> RIPv1 paketov rozhraním R sa smerovač pozrie na každú sieť N uvedenú v tomto pakete, a prechádza týmto algoritmom:</a:t>
            </a:r>
          </a:p>
          <a:p>
            <a:pPr lvl="1"/>
            <a:r>
              <a:rPr lang="sk-SK" sz="1800" dirty="0" smtClean="0"/>
              <a:t>Je sieť N v tej istej major network ako rozhranie R, ktorým vošiel RIP paket?</a:t>
            </a:r>
          </a:p>
          <a:p>
            <a:pPr lvl="2"/>
            <a:r>
              <a:rPr lang="sk-SK" sz="1800" b="1" dirty="0" smtClean="0">
                <a:solidFill>
                  <a:schemeClr val="tx2"/>
                </a:solidFill>
              </a:rPr>
              <a:t>Áno</a:t>
            </a:r>
            <a:r>
              <a:rPr lang="sk-SK" sz="1800" dirty="0" smtClean="0"/>
              <a:t>: sieti pridelíme masku rozhrania R</a:t>
            </a:r>
          </a:p>
          <a:p>
            <a:pPr lvl="2"/>
            <a:r>
              <a:rPr lang="sk-SK" sz="1800" b="1" dirty="0" smtClean="0">
                <a:solidFill>
                  <a:schemeClr val="tx2"/>
                </a:solidFill>
              </a:rPr>
              <a:t>Nie</a:t>
            </a:r>
            <a:r>
              <a:rPr lang="sk-SK" sz="1800" dirty="0" smtClean="0"/>
              <a:t>: Nachádzajú sa už v našej smerovacej tabuľke iné podsiete major network, do ktorej patrí sieť N, naučené cez iné rozhranie ako R?</a:t>
            </a:r>
          </a:p>
          <a:p>
            <a:pPr lvl="3"/>
            <a:r>
              <a:rPr lang="sk-SK" sz="1800" b="1" dirty="0" smtClean="0">
                <a:solidFill>
                  <a:schemeClr val="tx2"/>
                </a:solidFill>
              </a:rPr>
              <a:t>Nie</a:t>
            </a:r>
            <a:r>
              <a:rPr lang="sk-SK" sz="1800" dirty="0" smtClean="0"/>
              <a:t>: do smerovacej tabuľky vložíme sieť MAJOR_NETWORK(N) s maskou zodpovedajúcou triede siete N</a:t>
            </a:r>
          </a:p>
          <a:p>
            <a:pPr lvl="3"/>
            <a:r>
              <a:rPr lang="sk-SK" sz="1800" b="1" dirty="0" smtClean="0">
                <a:solidFill>
                  <a:schemeClr val="tx2"/>
                </a:solidFill>
              </a:rPr>
              <a:t>Áno</a:t>
            </a:r>
            <a:r>
              <a:rPr lang="sk-SK" sz="1800" dirty="0" smtClean="0"/>
              <a:t>: ignorujeme info o sieti N</a:t>
            </a:r>
          </a:p>
          <a:p>
            <a:r>
              <a:rPr lang="sk-SK" sz="2200" dirty="0" smtClean="0"/>
              <a:t>Správanie R1 v tejto sieti:</a:t>
            </a:r>
          </a:p>
          <a:p>
            <a:pPr lvl="1"/>
            <a:r>
              <a:rPr lang="sk-SK" sz="1800" dirty="0" smtClean="0"/>
              <a:t>Prijatú sieť 172.30.3.0 si do smerovacej tabuľky</a:t>
            </a:r>
            <a:br>
              <a:rPr lang="sk-SK" sz="1800" dirty="0" smtClean="0"/>
            </a:br>
            <a:r>
              <a:rPr lang="sk-SK" sz="1800" dirty="0" smtClean="0"/>
              <a:t>vloží s maskou /24 podľa</a:t>
            </a:r>
            <a:br>
              <a:rPr lang="sk-SK" sz="1800" dirty="0" smtClean="0"/>
            </a:br>
            <a:r>
              <a:rPr lang="sk-SK" sz="1800" dirty="0" smtClean="0"/>
              <a:t>vstupného rozhrania</a:t>
            </a:r>
          </a:p>
          <a:p>
            <a:pPr lvl="1"/>
            <a:r>
              <a:rPr lang="sk-SK" sz="1800" dirty="0" smtClean="0"/>
              <a:t>Prijaté siete 192.168.4.0 a 192.168.5.0</a:t>
            </a:r>
            <a:br>
              <a:rPr lang="sk-SK" sz="1800" dirty="0" smtClean="0"/>
            </a:br>
            <a:r>
              <a:rPr lang="sk-SK" sz="1800" dirty="0" smtClean="0"/>
              <a:t>si vloží do smerovacej tabuľky s maskou</a:t>
            </a:r>
            <a:br>
              <a:rPr lang="sk-SK" sz="1800" dirty="0" smtClean="0"/>
            </a:br>
            <a:r>
              <a:rPr lang="sk-SK" sz="1800" dirty="0" smtClean="0"/>
              <a:t>/24, lebo sú to adresy z triedy C</a:t>
            </a:r>
          </a:p>
          <a:p>
            <a:r>
              <a:rPr lang="sk-SK" sz="2200" dirty="0" smtClean="0"/>
              <a:t>Správanie R3 v tejto sieti:</a:t>
            </a:r>
          </a:p>
          <a:p>
            <a:pPr lvl="1"/>
            <a:r>
              <a:rPr lang="sk-SK" sz="1800" dirty="0" smtClean="0"/>
              <a:t>Prijatú sieť 172.30.0.0 si do</a:t>
            </a:r>
            <a:br>
              <a:rPr lang="sk-SK" sz="1800" dirty="0" smtClean="0"/>
            </a:br>
            <a:r>
              <a:rPr lang="sk-SK" sz="1800" dirty="0" smtClean="0"/>
              <a:t>smerovacej tabuľky vloží</a:t>
            </a:r>
            <a:br>
              <a:rPr lang="sk-SK" sz="1800" dirty="0" smtClean="0"/>
            </a:br>
            <a:r>
              <a:rPr lang="sk-SK" sz="1800" dirty="0" smtClean="0"/>
              <a:t>s maskou /16, lebo je to</a:t>
            </a:r>
            <a:br>
              <a:rPr lang="sk-SK" sz="1800" dirty="0" smtClean="0"/>
            </a:br>
            <a:r>
              <a:rPr lang="sk-SK" sz="1800" dirty="0" smtClean="0"/>
              <a:t>adresa z triedy B</a:t>
            </a:r>
          </a:p>
        </p:txBody>
      </p:sp>
    </p:spTree>
    <p:extLst>
      <p:ext uri="{BB962C8B-B14F-4D97-AF65-F5344CB8AC3E}">
        <p14:creationId xmlns:p14="http://schemas.microsoft.com/office/powerpoint/2010/main" val="16817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Základná činnosť DV protokolov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Základná činnosť protokolu (pokr.):</a:t>
            </a:r>
          </a:p>
          <a:p>
            <a:pPr lvl="1"/>
            <a:r>
              <a:rPr lang="sk-SK" dirty="0"/>
              <a:t>Ak </a:t>
            </a:r>
            <a:r>
              <a:rPr lang="sk-SK" dirty="0" smtClean="0"/>
              <a:t>smerovač nájde </a:t>
            </a:r>
            <a:r>
              <a:rPr lang="sk-SK" dirty="0"/>
              <a:t>sieť, ktorú doposiaľ </a:t>
            </a:r>
            <a:r>
              <a:rPr lang="sk-SK" dirty="0">
                <a:solidFill>
                  <a:schemeClr val="tx2"/>
                </a:solidFill>
              </a:rPr>
              <a:t>nepoznal</a:t>
            </a:r>
            <a:r>
              <a:rPr lang="sk-SK" dirty="0"/>
              <a:t>, zapíše si ju do smerovacej tabuľky. Ako next hop uvedie suseda „S“, ako metriku uvedie vzdialenosť </a:t>
            </a:r>
            <a:r>
              <a:rPr lang="sk-SK" dirty="0" smtClean="0"/>
              <a:t>suseda </a:t>
            </a:r>
            <a:r>
              <a:rPr lang="sk-SK" dirty="0"/>
              <a:t>„S“ </a:t>
            </a:r>
            <a:r>
              <a:rPr lang="sk-SK" dirty="0" smtClean="0"/>
              <a:t>od tejto siete zvýšenú </a:t>
            </a:r>
            <a:r>
              <a:rPr lang="sk-SK" dirty="0"/>
              <a:t>o metriku rozhrania </a:t>
            </a:r>
            <a:r>
              <a:rPr lang="sk-SK" dirty="0" smtClean="0"/>
              <a:t>k susedovi </a:t>
            </a:r>
            <a:r>
              <a:rPr lang="sk-SK" dirty="0"/>
              <a:t>„S“</a:t>
            </a:r>
          </a:p>
          <a:p>
            <a:pPr lvl="1"/>
            <a:r>
              <a:rPr lang="sk-SK" dirty="0" smtClean="0"/>
              <a:t>Ak smerovač nájde sieť, ktorú už </a:t>
            </a:r>
            <a:r>
              <a:rPr lang="sk-SK" dirty="0" smtClean="0">
                <a:solidFill>
                  <a:schemeClr val="tx2"/>
                </a:solidFill>
              </a:rPr>
              <a:t>pozná</a:t>
            </a:r>
            <a:r>
              <a:rPr lang="sk-SK" dirty="0" smtClean="0"/>
              <a:t>, avšak pozná ju </a:t>
            </a:r>
            <a:r>
              <a:rPr lang="sk-SK" dirty="0" smtClean="0">
                <a:solidFill>
                  <a:schemeClr val="tx2"/>
                </a:solidFill>
              </a:rPr>
              <a:t>s vyššou výslednou metrikou</a:t>
            </a:r>
            <a:r>
              <a:rPr lang="sk-SK" dirty="0" smtClean="0"/>
              <a:t>, záznam v smerovacej tabuľke nahradí novým záznamom s novou výslednou metrikou, next hop bude sused „S“</a:t>
            </a:r>
          </a:p>
          <a:p>
            <a:pPr lvl="1"/>
            <a:r>
              <a:rPr lang="sk-SK" dirty="0" smtClean="0"/>
              <a:t>Ak smerovač nájde sieť, ktorú už </a:t>
            </a:r>
            <a:r>
              <a:rPr lang="sk-SK" dirty="0" smtClean="0">
                <a:solidFill>
                  <a:schemeClr val="tx2"/>
                </a:solidFill>
              </a:rPr>
              <a:t>pozná s identickou výslednou metrikou</a:t>
            </a:r>
            <a:r>
              <a:rPr lang="sk-SK" dirty="0" smtClean="0"/>
              <a:t> a pre ktorú je next hop práve sused „S“, iba vynuluje časovač pre daný záznam v smerovacej tabuľke</a:t>
            </a:r>
          </a:p>
          <a:p>
            <a:pPr lvl="1"/>
            <a:r>
              <a:rPr lang="sk-SK" dirty="0" smtClean="0"/>
              <a:t>Ak smerovač nájde sieť, ktorú už </a:t>
            </a:r>
            <a:r>
              <a:rPr lang="sk-SK" dirty="0" smtClean="0">
                <a:solidFill>
                  <a:schemeClr val="tx2"/>
                </a:solidFill>
              </a:rPr>
              <a:t>pozná s lepšou výslednou metrikou</a:t>
            </a:r>
            <a:r>
              <a:rPr lang="sk-SK" dirty="0" smtClean="0"/>
              <a:t>, než poskytuje sused „S“, túto informáciu </a:t>
            </a:r>
            <a:r>
              <a:rPr lang="sk-SK" dirty="0" smtClean="0">
                <a:solidFill>
                  <a:schemeClr val="tx2"/>
                </a:solidFill>
              </a:rPr>
              <a:t>ignoruje</a:t>
            </a:r>
          </a:p>
          <a:p>
            <a:pPr lvl="2"/>
            <a:r>
              <a:rPr lang="sk-SK" dirty="0" smtClean="0"/>
              <a:t>Výnimkou je, ak sused „S“ je práve next hop. V takom prípade si smerovač okamžite aktualizuje metriku záznamu v smerovacej tabuľke, next hop však zostáva „S“</a:t>
            </a:r>
          </a:p>
        </p:txBody>
      </p:sp>
    </p:spTree>
    <p:extLst>
      <p:ext uri="{BB962C8B-B14F-4D97-AF65-F5344CB8AC3E}">
        <p14:creationId xmlns:p14="http://schemas.microsoft.com/office/powerpoint/2010/main" val="42119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/>
              <a:t>Problém s automatickou sumarizáciou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Automatická</a:t>
            </a:r>
            <a:r>
              <a:rPr lang="sk-SK" sz="2000" dirty="0"/>
              <a:t> </a:t>
            </a:r>
            <a:r>
              <a:rPr lang="sk-SK" sz="2000" dirty="0" smtClean="0"/>
              <a:t>sumarizácia môže spôsobiť problém nazývaný ako network discontinuity</a:t>
            </a:r>
          </a:p>
          <a:p>
            <a:r>
              <a:rPr lang="sk-SK" sz="2000" dirty="0" smtClean="0">
                <a:solidFill>
                  <a:schemeClr val="tx2"/>
                </a:solidFill>
              </a:rPr>
              <a:t>Network discontinuity</a:t>
            </a:r>
            <a:r>
              <a:rPr lang="sk-SK" sz="2000" dirty="0" smtClean="0"/>
              <a:t>: stav, keď podsiete jednej major network sú oddelené medziľahlou sieťou, ktorá leží </a:t>
            </a:r>
            <a:r>
              <a:rPr lang="sk-SK" sz="2000" dirty="0" smtClean="0">
                <a:solidFill>
                  <a:schemeClr val="tx2"/>
                </a:solidFill>
              </a:rPr>
              <a:t>v inej major network</a:t>
            </a:r>
          </a:p>
          <a:p>
            <a:r>
              <a:rPr lang="sk-SK" sz="2000" dirty="0" smtClean="0"/>
              <a:t>Dôsledkom sú nekorektné obsahy smerovacích tabuliek a neúplná konektivita v sieti</a:t>
            </a:r>
          </a:p>
          <a:p>
            <a:r>
              <a:rPr lang="sk-SK" sz="2000" dirty="0" smtClean="0"/>
              <a:t>Pri RIPv1 neexistuje riešenie okrem cieleného vyhnutia sa vytvoreniu network discontinuity (pozor na vhodný návrh adries), pretože automatickú sumarizáciu v RIPv1 nemožno vypnúť</a:t>
            </a:r>
          </a:p>
        </p:txBody>
      </p:sp>
      <p:pic>
        <p:nvPicPr>
          <p:cNvPr id="83972" name="Picture 4" descr="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4875931"/>
            <a:ext cx="16764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Freeform 5"/>
          <p:cNvSpPr>
            <a:spLocks/>
          </p:cNvSpPr>
          <p:nvPr/>
        </p:nvSpPr>
        <p:spPr bwMode="auto">
          <a:xfrm>
            <a:off x="1924050" y="4918794"/>
            <a:ext cx="3573463" cy="444500"/>
          </a:xfrm>
          <a:custGeom>
            <a:avLst/>
            <a:gdLst>
              <a:gd name="T0" fmla="*/ 0 w 2251"/>
              <a:gd name="T1" fmla="*/ 2147483647 h 280"/>
              <a:gd name="T2" fmla="*/ 2147483647 w 2251"/>
              <a:gd name="T3" fmla="*/ 2147483647 h 280"/>
              <a:gd name="T4" fmla="*/ 2147483647 w 2251"/>
              <a:gd name="T5" fmla="*/ 0 h 280"/>
              <a:gd name="T6" fmla="*/ 0 60000 65536"/>
              <a:gd name="T7" fmla="*/ 0 60000 65536"/>
              <a:gd name="T8" fmla="*/ 0 60000 65536"/>
              <a:gd name="T9" fmla="*/ 0 w 2251"/>
              <a:gd name="T10" fmla="*/ 0 h 280"/>
              <a:gd name="T11" fmla="*/ 2251 w 2251"/>
              <a:gd name="T12" fmla="*/ 280 h 2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1" h="280">
                <a:moveTo>
                  <a:pt x="0" y="270"/>
                </a:moveTo>
                <a:cubicBezTo>
                  <a:pt x="176" y="264"/>
                  <a:pt x="683" y="280"/>
                  <a:pt x="1058" y="235"/>
                </a:cubicBezTo>
                <a:cubicBezTo>
                  <a:pt x="1433" y="190"/>
                  <a:pt x="2003" y="49"/>
                  <a:pt x="2251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3974" name="Freeform 6"/>
          <p:cNvSpPr>
            <a:spLocks/>
          </p:cNvSpPr>
          <p:nvPr/>
        </p:nvSpPr>
        <p:spPr bwMode="auto">
          <a:xfrm>
            <a:off x="1933575" y="5509344"/>
            <a:ext cx="3535363" cy="427037"/>
          </a:xfrm>
          <a:custGeom>
            <a:avLst/>
            <a:gdLst>
              <a:gd name="T0" fmla="*/ 0 w 2227"/>
              <a:gd name="T1" fmla="*/ 2147483647 h 269"/>
              <a:gd name="T2" fmla="*/ 2147483647 w 2227"/>
              <a:gd name="T3" fmla="*/ 2147483647 h 269"/>
              <a:gd name="T4" fmla="*/ 2147483647 w 2227"/>
              <a:gd name="T5" fmla="*/ 2147483647 h 269"/>
              <a:gd name="T6" fmla="*/ 0 60000 65536"/>
              <a:gd name="T7" fmla="*/ 0 60000 65536"/>
              <a:gd name="T8" fmla="*/ 0 60000 65536"/>
              <a:gd name="T9" fmla="*/ 0 w 2227"/>
              <a:gd name="T10" fmla="*/ 0 h 269"/>
              <a:gd name="T11" fmla="*/ 2227 w 2227"/>
              <a:gd name="T12" fmla="*/ 269 h 2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7" h="269">
                <a:moveTo>
                  <a:pt x="0" y="16"/>
                </a:moveTo>
                <a:cubicBezTo>
                  <a:pt x="187" y="20"/>
                  <a:pt x="750" y="0"/>
                  <a:pt x="1121" y="42"/>
                </a:cubicBezTo>
                <a:cubicBezTo>
                  <a:pt x="1492" y="84"/>
                  <a:pt x="1997" y="222"/>
                  <a:pt x="2227" y="26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3975" name="Text Box 8"/>
          <p:cNvSpPr txBox="1">
            <a:spLocks noChangeArrowheads="1"/>
          </p:cNvSpPr>
          <p:nvPr/>
        </p:nvSpPr>
        <p:spPr bwMode="auto">
          <a:xfrm>
            <a:off x="1219200" y="5695081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10.0.0.1/24</a:t>
            </a:r>
            <a:endParaRPr lang="sk-SK" sz="1800"/>
          </a:p>
        </p:txBody>
      </p:sp>
      <p:sp>
        <p:nvSpPr>
          <p:cNvPr id="83976" name="Text Box 9"/>
          <p:cNvSpPr txBox="1">
            <a:spLocks noChangeArrowheads="1"/>
          </p:cNvSpPr>
          <p:nvPr/>
        </p:nvSpPr>
        <p:spPr bwMode="auto">
          <a:xfrm>
            <a:off x="4851400" y="5195019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10.0.0.2/24</a:t>
            </a:r>
            <a:endParaRPr lang="sk-SK" sz="1800"/>
          </a:p>
        </p:txBody>
      </p:sp>
      <p:sp>
        <p:nvSpPr>
          <p:cNvPr id="83977" name="Text Box 10"/>
          <p:cNvSpPr txBox="1">
            <a:spLocks noChangeArrowheads="1"/>
          </p:cNvSpPr>
          <p:nvPr/>
        </p:nvSpPr>
        <p:spPr bwMode="auto">
          <a:xfrm>
            <a:off x="4860925" y="6195144"/>
            <a:ext cx="1308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10.0.0.3/24</a:t>
            </a:r>
            <a:endParaRPr lang="sk-SK" sz="1800"/>
          </a:p>
        </p:txBody>
      </p:sp>
      <p:sp>
        <p:nvSpPr>
          <p:cNvPr id="83978" name="Line 11"/>
          <p:cNvSpPr>
            <a:spLocks noChangeShapeType="1"/>
          </p:cNvSpPr>
          <p:nvPr/>
        </p:nvSpPr>
        <p:spPr bwMode="auto">
          <a:xfrm flipV="1">
            <a:off x="5561013" y="4858469"/>
            <a:ext cx="233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3979" name="Line 12"/>
          <p:cNvSpPr>
            <a:spLocks noChangeShapeType="1"/>
          </p:cNvSpPr>
          <p:nvPr/>
        </p:nvSpPr>
        <p:spPr bwMode="auto">
          <a:xfrm flipV="1">
            <a:off x="5519738" y="5923681"/>
            <a:ext cx="24018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sk-SK"/>
          </a:p>
        </p:txBody>
      </p:sp>
      <p:pic>
        <p:nvPicPr>
          <p:cNvPr id="83980" name="Picture 13" descr="router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4748931"/>
            <a:ext cx="608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1" name="Picture 14" descr="router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5791919"/>
            <a:ext cx="6080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82" name="Text Box 15"/>
          <p:cNvSpPr txBox="1">
            <a:spLocks noChangeArrowheads="1"/>
          </p:cNvSpPr>
          <p:nvPr/>
        </p:nvSpPr>
        <p:spPr bwMode="auto">
          <a:xfrm>
            <a:off x="6180138" y="4534619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172.16.1.1/24</a:t>
            </a:r>
            <a:endParaRPr lang="sk-SK" sz="1800"/>
          </a:p>
        </p:txBody>
      </p:sp>
      <p:sp>
        <p:nvSpPr>
          <p:cNvPr id="83983" name="Text Box 16"/>
          <p:cNvSpPr txBox="1">
            <a:spLocks noChangeArrowheads="1"/>
          </p:cNvSpPr>
          <p:nvPr/>
        </p:nvSpPr>
        <p:spPr bwMode="auto">
          <a:xfrm>
            <a:off x="6178550" y="5606181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172.16.2.1/24</a:t>
            </a:r>
            <a:endParaRPr lang="sk-SK" sz="1800"/>
          </a:p>
        </p:txBody>
      </p:sp>
      <p:sp>
        <p:nvSpPr>
          <p:cNvPr id="83984" name="Line 17"/>
          <p:cNvSpPr>
            <a:spLocks noChangeShapeType="1"/>
          </p:cNvSpPr>
          <p:nvPr/>
        </p:nvSpPr>
        <p:spPr bwMode="auto">
          <a:xfrm flipH="1">
            <a:off x="2300288" y="4572719"/>
            <a:ext cx="3130550" cy="59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3985" name="Text Box 18"/>
          <p:cNvSpPr txBox="1">
            <a:spLocks noChangeArrowheads="1"/>
          </p:cNvSpPr>
          <p:nvPr/>
        </p:nvSpPr>
        <p:spPr bwMode="auto">
          <a:xfrm rot="-627098">
            <a:off x="2868613" y="4598119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172.16.0.0/16</a:t>
            </a:r>
            <a:endParaRPr lang="sk-SK" sz="1800"/>
          </a:p>
        </p:txBody>
      </p:sp>
      <p:sp>
        <p:nvSpPr>
          <p:cNvPr id="83986" name="Line 19"/>
          <p:cNvSpPr>
            <a:spLocks noChangeShapeType="1"/>
          </p:cNvSpPr>
          <p:nvPr/>
        </p:nvSpPr>
        <p:spPr bwMode="auto">
          <a:xfrm flipH="1" flipV="1">
            <a:off x="2355850" y="5652219"/>
            <a:ext cx="2779713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sk-SK"/>
          </a:p>
        </p:txBody>
      </p:sp>
      <p:sp>
        <p:nvSpPr>
          <p:cNvPr id="83987" name="Text Box 20"/>
          <p:cNvSpPr txBox="1">
            <a:spLocks noChangeArrowheads="1"/>
          </p:cNvSpPr>
          <p:nvPr/>
        </p:nvSpPr>
        <p:spPr bwMode="auto">
          <a:xfrm rot="594765">
            <a:off x="2820988" y="5918919"/>
            <a:ext cx="15621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/>
              <a:t>172.16.0.0/16</a:t>
            </a:r>
            <a:endParaRPr lang="sk-SK" sz="1800"/>
          </a:p>
        </p:txBody>
      </p:sp>
      <p:sp>
        <p:nvSpPr>
          <p:cNvPr id="83988" name="AutoShape 21"/>
          <p:cNvSpPr>
            <a:spLocks noChangeArrowheads="1"/>
          </p:cNvSpPr>
          <p:nvPr/>
        </p:nvSpPr>
        <p:spPr bwMode="auto">
          <a:xfrm>
            <a:off x="804863" y="4655269"/>
            <a:ext cx="682625" cy="628650"/>
          </a:xfrm>
          <a:prstGeom prst="wedgeEllipseCallout">
            <a:avLst>
              <a:gd name="adj1" fmla="val 109069"/>
              <a:gd name="adj2" fmla="val 77273"/>
            </a:avLst>
          </a:prstGeom>
          <a:solidFill>
            <a:srgbClr val="FCFF7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defTabSz="814388"/>
            <a:r>
              <a:rPr lang="en-US"/>
              <a:t>?</a:t>
            </a:r>
            <a:endParaRPr lang="sk-SK"/>
          </a:p>
        </p:txBody>
      </p:sp>
      <p:pic>
        <p:nvPicPr>
          <p:cNvPr id="83989" name="Picture 7" descr="router-gene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5266456"/>
            <a:ext cx="608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4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/>
              <a:t>Časovače v RIPv1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sz="2000" smtClean="0"/>
              <a:t>Viaceré aspekty konvergencie protokolu RIP sú riadené nastaviteľnými časovačmi</a:t>
            </a:r>
          </a:p>
          <a:p>
            <a:r>
              <a:rPr lang="sk-SK" sz="2000" smtClean="0"/>
              <a:t>Význam časovačov:</a:t>
            </a:r>
          </a:p>
          <a:p>
            <a:pPr lvl="1"/>
            <a:r>
              <a:rPr lang="sk-SK" sz="1800" smtClean="0">
                <a:solidFill>
                  <a:schemeClr val="tx2"/>
                </a:solidFill>
              </a:rPr>
              <a:t>Update</a:t>
            </a:r>
            <a:r>
              <a:rPr lang="sk-SK" sz="1800" smtClean="0"/>
              <a:t>: Interval, v ktorom smerovač posiela do okolia RIP aktualizácie. Štandardne 30 sec.</a:t>
            </a:r>
          </a:p>
          <a:p>
            <a:pPr lvl="1"/>
            <a:r>
              <a:rPr lang="sk-SK" sz="1800" smtClean="0">
                <a:solidFill>
                  <a:schemeClr val="tx2"/>
                </a:solidFill>
              </a:rPr>
              <a:t>Invalid</a:t>
            </a:r>
            <a:r>
              <a:rPr lang="en-US" sz="1800" smtClean="0">
                <a:solidFill>
                  <a:schemeClr val="tx2"/>
                </a:solidFill>
              </a:rPr>
              <a:t> after</a:t>
            </a:r>
            <a:r>
              <a:rPr lang="sk-SK" sz="1800" smtClean="0"/>
              <a:t>: Maximálny čas, ktorý môže uplynúť medzi prijatím dvoch za sebou idúcich informácií o istej sieti, než ju prehlásime za neplatnú. Štandardne 180 sec.</a:t>
            </a:r>
          </a:p>
          <a:p>
            <a:pPr lvl="1"/>
            <a:r>
              <a:rPr lang="sk-SK" sz="1800" smtClean="0">
                <a:solidFill>
                  <a:schemeClr val="tx2"/>
                </a:solidFill>
              </a:rPr>
              <a:t>Holddown</a:t>
            </a:r>
            <a:r>
              <a:rPr lang="sk-SK" sz="1800" smtClean="0"/>
              <a:t>: Interval, počas ktorého</a:t>
            </a:r>
            <a:r>
              <a:rPr lang="en-US" sz="1800" smtClean="0"/>
              <a:t> od nikoho</a:t>
            </a:r>
            <a:r>
              <a:rPr lang="sk-SK" sz="1800" smtClean="0"/>
              <a:t> neakceptujeme nijakú aktualizáciu o sieti v neplatnom stave. Záznam zostáva v smerovacej tabuľke a používa sa, avšak do okolia sieť ohlasujeme ako nedosiahnuteľnú. Štandardne 180 sec.</a:t>
            </a:r>
          </a:p>
          <a:p>
            <a:pPr lvl="1"/>
            <a:r>
              <a:rPr lang="sk-SK" sz="1800" smtClean="0">
                <a:solidFill>
                  <a:schemeClr val="tx2"/>
                </a:solidFill>
              </a:rPr>
              <a:t>Flushed after</a:t>
            </a:r>
            <a:r>
              <a:rPr lang="sk-SK" sz="1800" smtClean="0"/>
              <a:t>: Maximálny čas, ktorý môže uplynúť medzi prijatím dvoch za sebou idúcich informácií o istej sieti, než ju odstránime zo smerovacej tabuľky. Štandardne 240 sec.</a:t>
            </a:r>
          </a:p>
        </p:txBody>
      </p:sp>
    </p:spTree>
    <p:extLst>
      <p:ext uri="{BB962C8B-B14F-4D97-AF65-F5344CB8AC3E}">
        <p14:creationId xmlns:p14="http://schemas.microsoft.com/office/powerpoint/2010/main" val="20855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sk-SK" dirty="0"/>
              <a:t>Časovače v RIPv1</a:t>
            </a:r>
            <a:endParaRPr lang="sk-SK" dirty="0" smtClean="0"/>
          </a:p>
        </p:txBody>
      </p:sp>
      <p:cxnSp>
        <p:nvCxnSpPr>
          <p:cNvPr id="69635" name="Rovná spojovacia šípka 21"/>
          <p:cNvCxnSpPr>
            <a:cxnSpLocks noChangeShapeType="1"/>
          </p:cNvCxnSpPr>
          <p:nvPr/>
        </p:nvCxnSpPr>
        <p:spPr bwMode="auto">
          <a:xfrm>
            <a:off x="115888" y="2347913"/>
            <a:ext cx="8212137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6" name="Rovná spojovacia šípka 22"/>
          <p:cNvCxnSpPr>
            <a:cxnSpLocks noChangeShapeType="1"/>
          </p:cNvCxnSpPr>
          <p:nvPr/>
        </p:nvCxnSpPr>
        <p:spPr bwMode="auto">
          <a:xfrm rot="5400000">
            <a:off x="-151606" y="1851819"/>
            <a:ext cx="987425" cy="1587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7" name="Rovná spojovacia šípka 23"/>
          <p:cNvCxnSpPr>
            <a:cxnSpLocks noChangeShapeType="1"/>
          </p:cNvCxnSpPr>
          <p:nvPr/>
        </p:nvCxnSpPr>
        <p:spPr bwMode="auto">
          <a:xfrm rot="5400000">
            <a:off x="567531" y="1851819"/>
            <a:ext cx="987425" cy="1588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8" name="Rovná spojnica 28"/>
          <p:cNvCxnSpPr>
            <a:cxnSpLocks noChangeShapeType="1"/>
          </p:cNvCxnSpPr>
          <p:nvPr/>
        </p:nvCxnSpPr>
        <p:spPr bwMode="auto">
          <a:xfrm rot="5400000">
            <a:off x="-381000" y="3067051"/>
            <a:ext cx="14446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39" name="Rovná spojnica 29"/>
          <p:cNvCxnSpPr>
            <a:cxnSpLocks noChangeShapeType="1"/>
          </p:cNvCxnSpPr>
          <p:nvPr/>
        </p:nvCxnSpPr>
        <p:spPr bwMode="auto">
          <a:xfrm rot="5400000">
            <a:off x="342106" y="3069432"/>
            <a:ext cx="14398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Rovná spojnica 31"/>
          <p:cNvCxnSpPr>
            <a:cxnSpLocks noChangeShapeType="1"/>
          </p:cNvCxnSpPr>
          <p:nvPr/>
        </p:nvCxnSpPr>
        <p:spPr bwMode="auto">
          <a:xfrm>
            <a:off x="334963" y="2889250"/>
            <a:ext cx="727075" cy="0"/>
          </a:xfrm>
          <a:prstGeom prst="line">
            <a:avLst/>
          </a:prstGeom>
          <a:noFill/>
          <a:ln w="25400" algn="ctr">
            <a:solidFill>
              <a:srgbClr val="EF661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1" name="Rovná spojovacia šípka 34"/>
          <p:cNvCxnSpPr>
            <a:cxnSpLocks noChangeShapeType="1"/>
          </p:cNvCxnSpPr>
          <p:nvPr/>
        </p:nvCxnSpPr>
        <p:spPr bwMode="auto">
          <a:xfrm rot="5400000">
            <a:off x="1286669" y="1851819"/>
            <a:ext cx="987425" cy="1587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2" name="Rovná spojnica 35"/>
          <p:cNvCxnSpPr>
            <a:cxnSpLocks noChangeShapeType="1"/>
          </p:cNvCxnSpPr>
          <p:nvPr/>
        </p:nvCxnSpPr>
        <p:spPr bwMode="auto">
          <a:xfrm rot="5400000">
            <a:off x="1061243" y="3069432"/>
            <a:ext cx="14398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Rovná spojnica 36"/>
          <p:cNvCxnSpPr>
            <a:cxnSpLocks noChangeShapeType="1"/>
          </p:cNvCxnSpPr>
          <p:nvPr/>
        </p:nvCxnSpPr>
        <p:spPr bwMode="auto">
          <a:xfrm>
            <a:off x="1062038" y="2889250"/>
            <a:ext cx="719137" cy="0"/>
          </a:xfrm>
          <a:prstGeom prst="line">
            <a:avLst/>
          </a:prstGeom>
          <a:noFill/>
          <a:ln w="25400" algn="ctr">
            <a:solidFill>
              <a:srgbClr val="EF661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4" name="Rovná spojnica 37"/>
          <p:cNvCxnSpPr>
            <a:cxnSpLocks noChangeShapeType="1"/>
          </p:cNvCxnSpPr>
          <p:nvPr/>
        </p:nvCxnSpPr>
        <p:spPr bwMode="auto">
          <a:xfrm>
            <a:off x="334963" y="3563938"/>
            <a:ext cx="727075" cy="0"/>
          </a:xfrm>
          <a:prstGeom prst="line">
            <a:avLst/>
          </a:prstGeom>
          <a:noFill/>
          <a:ln w="25400" algn="ctr">
            <a:solidFill>
              <a:srgbClr val="A80000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5" name="Rovná spojnica 39"/>
          <p:cNvCxnSpPr>
            <a:cxnSpLocks noChangeShapeType="1"/>
          </p:cNvCxnSpPr>
          <p:nvPr/>
        </p:nvCxnSpPr>
        <p:spPr bwMode="auto">
          <a:xfrm>
            <a:off x="1781175" y="2889250"/>
            <a:ext cx="1846263" cy="0"/>
          </a:xfrm>
          <a:prstGeom prst="line">
            <a:avLst/>
          </a:prstGeom>
          <a:noFill/>
          <a:ln w="25400" algn="ctr">
            <a:solidFill>
              <a:srgbClr val="EF661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Rovná spojnica 41"/>
          <p:cNvCxnSpPr/>
          <p:nvPr/>
        </p:nvCxnSpPr>
        <p:spPr bwMode="auto">
          <a:xfrm>
            <a:off x="3627438" y="2889250"/>
            <a:ext cx="18446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9647" name="BlokTextu 45"/>
          <p:cNvSpPr txBox="1">
            <a:spLocks noChangeArrowheads="1"/>
          </p:cNvSpPr>
          <p:nvPr/>
        </p:nvSpPr>
        <p:spPr bwMode="auto">
          <a:xfrm>
            <a:off x="1150938" y="2509838"/>
            <a:ext cx="4762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IA</a:t>
            </a:r>
          </a:p>
        </p:txBody>
      </p:sp>
      <p:sp>
        <p:nvSpPr>
          <p:cNvPr id="69648" name="BlokTextu 46"/>
          <p:cNvSpPr txBox="1">
            <a:spLocks noChangeArrowheads="1"/>
          </p:cNvSpPr>
          <p:nvPr/>
        </p:nvSpPr>
        <p:spPr bwMode="auto">
          <a:xfrm>
            <a:off x="452438" y="2528888"/>
            <a:ext cx="4746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IA</a:t>
            </a:r>
          </a:p>
        </p:txBody>
      </p:sp>
      <p:sp>
        <p:nvSpPr>
          <p:cNvPr id="69649" name="BlokTextu 47"/>
          <p:cNvSpPr txBox="1">
            <a:spLocks noChangeArrowheads="1"/>
          </p:cNvSpPr>
          <p:nvPr/>
        </p:nvSpPr>
        <p:spPr bwMode="auto">
          <a:xfrm>
            <a:off x="2411413" y="2528888"/>
            <a:ext cx="4746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IA</a:t>
            </a:r>
          </a:p>
        </p:txBody>
      </p:sp>
      <p:sp>
        <p:nvSpPr>
          <p:cNvPr id="69650" name="BlokTextu 48"/>
          <p:cNvSpPr txBox="1">
            <a:spLocks noChangeArrowheads="1"/>
          </p:cNvSpPr>
          <p:nvPr/>
        </p:nvSpPr>
        <p:spPr bwMode="auto">
          <a:xfrm>
            <a:off x="4256088" y="2528888"/>
            <a:ext cx="631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HD</a:t>
            </a:r>
          </a:p>
        </p:txBody>
      </p:sp>
      <p:sp>
        <p:nvSpPr>
          <p:cNvPr id="69651" name="BlokTextu 60"/>
          <p:cNvSpPr txBox="1">
            <a:spLocks noChangeArrowheads="1"/>
          </p:cNvSpPr>
          <p:nvPr/>
        </p:nvSpPr>
        <p:spPr bwMode="auto">
          <a:xfrm>
            <a:off x="3651250" y="3203575"/>
            <a:ext cx="5603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FA</a:t>
            </a:r>
          </a:p>
        </p:txBody>
      </p:sp>
      <p:sp>
        <p:nvSpPr>
          <p:cNvPr id="69652" name="BlokTextu 61"/>
          <p:cNvSpPr txBox="1">
            <a:spLocks noChangeArrowheads="1"/>
          </p:cNvSpPr>
          <p:nvPr/>
        </p:nvSpPr>
        <p:spPr bwMode="auto">
          <a:xfrm>
            <a:off x="411163" y="3203575"/>
            <a:ext cx="5603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FA</a:t>
            </a:r>
          </a:p>
        </p:txBody>
      </p:sp>
      <p:sp>
        <p:nvSpPr>
          <p:cNvPr id="69653" name="BlokTextu 62"/>
          <p:cNvSpPr txBox="1">
            <a:spLocks noChangeArrowheads="1"/>
          </p:cNvSpPr>
          <p:nvPr/>
        </p:nvSpPr>
        <p:spPr bwMode="auto">
          <a:xfrm>
            <a:off x="1131888" y="3203575"/>
            <a:ext cx="5603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FA</a:t>
            </a:r>
          </a:p>
        </p:txBody>
      </p:sp>
      <p:cxnSp>
        <p:nvCxnSpPr>
          <p:cNvPr id="69654" name="Rovná spojovacia šípka 64"/>
          <p:cNvCxnSpPr>
            <a:cxnSpLocks noChangeShapeType="1"/>
          </p:cNvCxnSpPr>
          <p:nvPr/>
        </p:nvCxnSpPr>
        <p:spPr bwMode="auto">
          <a:xfrm rot="5400000">
            <a:off x="3358356" y="1854994"/>
            <a:ext cx="987425" cy="1588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5" name="Rovná spojovacia šípka 75"/>
          <p:cNvCxnSpPr>
            <a:cxnSpLocks noChangeShapeType="1"/>
          </p:cNvCxnSpPr>
          <p:nvPr/>
        </p:nvCxnSpPr>
        <p:spPr bwMode="auto">
          <a:xfrm rot="5400000">
            <a:off x="4077494" y="1854994"/>
            <a:ext cx="987425" cy="1587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6" name="Rovná spojovacia šípka 76"/>
          <p:cNvCxnSpPr>
            <a:cxnSpLocks noChangeShapeType="1"/>
          </p:cNvCxnSpPr>
          <p:nvPr/>
        </p:nvCxnSpPr>
        <p:spPr bwMode="auto">
          <a:xfrm rot="5400000">
            <a:off x="4798219" y="1854994"/>
            <a:ext cx="987425" cy="1587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Násobenie 77"/>
          <p:cNvSpPr/>
          <p:nvPr/>
        </p:nvSpPr>
        <p:spPr bwMode="auto">
          <a:xfrm>
            <a:off x="3671888" y="1598613"/>
            <a:ext cx="360362" cy="358775"/>
          </a:xfrm>
          <a:prstGeom prst="mathMultiply">
            <a:avLst/>
          </a:prstGeom>
          <a:solidFill>
            <a:schemeClr val="accent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pPr defTabSz="814388">
              <a:defRPr/>
            </a:pPr>
            <a:endParaRPr lang="sk-SK"/>
          </a:p>
        </p:txBody>
      </p:sp>
      <p:sp>
        <p:nvSpPr>
          <p:cNvPr id="79" name="Násobenie 78"/>
          <p:cNvSpPr/>
          <p:nvPr/>
        </p:nvSpPr>
        <p:spPr bwMode="auto">
          <a:xfrm>
            <a:off x="4392613" y="1584325"/>
            <a:ext cx="358775" cy="358775"/>
          </a:xfrm>
          <a:prstGeom prst="mathMultiply">
            <a:avLst/>
          </a:prstGeom>
          <a:solidFill>
            <a:schemeClr val="accent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pPr defTabSz="814388">
              <a:defRPr/>
            </a:pPr>
            <a:endParaRPr lang="sk-SK"/>
          </a:p>
        </p:txBody>
      </p:sp>
      <p:sp>
        <p:nvSpPr>
          <p:cNvPr id="80" name="Násobenie 79"/>
          <p:cNvSpPr/>
          <p:nvPr/>
        </p:nvSpPr>
        <p:spPr bwMode="auto">
          <a:xfrm>
            <a:off x="5111750" y="1584325"/>
            <a:ext cx="360363" cy="358775"/>
          </a:xfrm>
          <a:prstGeom prst="mathMultiply">
            <a:avLst/>
          </a:prstGeom>
          <a:solidFill>
            <a:schemeClr val="accent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pPr defTabSz="814388">
              <a:defRPr/>
            </a:pPr>
            <a:endParaRPr lang="sk-SK"/>
          </a:p>
        </p:txBody>
      </p:sp>
      <p:cxnSp>
        <p:nvCxnSpPr>
          <p:cNvPr id="69660" name="Rovná spojovacia šípka 80"/>
          <p:cNvCxnSpPr>
            <a:cxnSpLocks noChangeShapeType="1"/>
          </p:cNvCxnSpPr>
          <p:nvPr/>
        </p:nvCxnSpPr>
        <p:spPr bwMode="auto">
          <a:xfrm rot="5400000">
            <a:off x="5517356" y="1851819"/>
            <a:ext cx="987425" cy="1588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1" name="Rovná spojovacia šípka 81"/>
          <p:cNvCxnSpPr>
            <a:cxnSpLocks noChangeShapeType="1"/>
          </p:cNvCxnSpPr>
          <p:nvPr/>
        </p:nvCxnSpPr>
        <p:spPr bwMode="auto">
          <a:xfrm rot="5400000">
            <a:off x="6238081" y="1851819"/>
            <a:ext cx="987425" cy="1588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2" name="Rovná spojnica 82"/>
          <p:cNvCxnSpPr>
            <a:cxnSpLocks noChangeShapeType="1"/>
          </p:cNvCxnSpPr>
          <p:nvPr/>
        </p:nvCxnSpPr>
        <p:spPr bwMode="auto">
          <a:xfrm rot="5400000">
            <a:off x="5291931" y="3069432"/>
            <a:ext cx="14398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3" name="Rovná spojnica 83"/>
          <p:cNvCxnSpPr>
            <a:cxnSpLocks noChangeShapeType="1"/>
          </p:cNvCxnSpPr>
          <p:nvPr/>
        </p:nvCxnSpPr>
        <p:spPr bwMode="auto">
          <a:xfrm rot="5400000">
            <a:off x="6012656" y="3069432"/>
            <a:ext cx="14398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4" name="Rovná spojnica 84"/>
          <p:cNvCxnSpPr>
            <a:cxnSpLocks noChangeShapeType="1"/>
          </p:cNvCxnSpPr>
          <p:nvPr/>
        </p:nvCxnSpPr>
        <p:spPr bwMode="auto">
          <a:xfrm>
            <a:off x="6011863" y="2889250"/>
            <a:ext cx="720725" cy="0"/>
          </a:xfrm>
          <a:prstGeom prst="line">
            <a:avLst/>
          </a:prstGeom>
          <a:noFill/>
          <a:ln w="25400" algn="ctr">
            <a:solidFill>
              <a:srgbClr val="EF661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5" name="Rovná spojnica 87"/>
          <p:cNvCxnSpPr>
            <a:cxnSpLocks noChangeShapeType="1"/>
          </p:cNvCxnSpPr>
          <p:nvPr/>
        </p:nvCxnSpPr>
        <p:spPr bwMode="auto">
          <a:xfrm>
            <a:off x="1062038" y="3563938"/>
            <a:ext cx="719137" cy="0"/>
          </a:xfrm>
          <a:prstGeom prst="line">
            <a:avLst/>
          </a:prstGeom>
          <a:noFill/>
          <a:ln w="25400" algn="ctr">
            <a:solidFill>
              <a:srgbClr val="A80000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6" name="Rovná spojnica 88"/>
          <p:cNvCxnSpPr>
            <a:cxnSpLocks noChangeShapeType="1"/>
          </p:cNvCxnSpPr>
          <p:nvPr/>
        </p:nvCxnSpPr>
        <p:spPr bwMode="auto">
          <a:xfrm>
            <a:off x="1781175" y="3563938"/>
            <a:ext cx="4230688" cy="0"/>
          </a:xfrm>
          <a:prstGeom prst="line">
            <a:avLst/>
          </a:prstGeom>
          <a:noFill/>
          <a:ln w="25400" algn="ctr">
            <a:solidFill>
              <a:srgbClr val="A80000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7" name="Rovná spojnica 90"/>
          <p:cNvCxnSpPr>
            <a:cxnSpLocks noChangeShapeType="1"/>
          </p:cNvCxnSpPr>
          <p:nvPr/>
        </p:nvCxnSpPr>
        <p:spPr bwMode="auto">
          <a:xfrm>
            <a:off x="6005513" y="3563938"/>
            <a:ext cx="727075" cy="0"/>
          </a:xfrm>
          <a:prstGeom prst="line">
            <a:avLst/>
          </a:prstGeom>
          <a:noFill/>
          <a:ln w="25400" algn="ctr">
            <a:solidFill>
              <a:srgbClr val="A80000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8" name="Rovná spojovacia šípka 91"/>
          <p:cNvCxnSpPr>
            <a:cxnSpLocks noChangeShapeType="1"/>
          </p:cNvCxnSpPr>
          <p:nvPr/>
        </p:nvCxnSpPr>
        <p:spPr bwMode="auto">
          <a:xfrm rot="5400000">
            <a:off x="6957219" y="1851819"/>
            <a:ext cx="987425" cy="1587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69" name="Rovná spojnica 92"/>
          <p:cNvCxnSpPr>
            <a:cxnSpLocks noChangeShapeType="1"/>
          </p:cNvCxnSpPr>
          <p:nvPr/>
        </p:nvCxnSpPr>
        <p:spPr bwMode="auto">
          <a:xfrm>
            <a:off x="6732588" y="2889250"/>
            <a:ext cx="719137" cy="0"/>
          </a:xfrm>
          <a:prstGeom prst="line">
            <a:avLst/>
          </a:prstGeom>
          <a:noFill/>
          <a:ln w="25400" algn="ctr">
            <a:solidFill>
              <a:srgbClr val="EF661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0" name="Rovná spojnica 93"/>
          <p:cNvCxnSpPr>
            <a:cxnSpLocks noChangeShapeType="1"/>
          </p:cNvCxnSpPr>
          <p:nvPr/>
        </p:nvCxnSpPr>
        <p:spPr bwMode="auto">
          <a:xfrm>
            <a:off x="6732588" y="3563938"/>
            <a:ext cx="727075" cy="0"/>
          </a:xfrm>
          <a:prstGeom prst="line">
            <a:avLst/>
          </a:prstGeom>
          <a:noFill/>
          <a:ln w="25400" algn="ctr">
            <a:solidFill>
              <a:srgbClr val="A80000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71" name="BlokTextu 94"/>
          <p:cNvSpPr txBox="1">
            <a:spLocks noChangeArrowheads="1"/>
          </p:cNvSpPr>
          <p:nvPr/>
        </p:nvSpPr>
        <p:spPr bwMode="auto">
          <a:xfrm>
            <a:off x="6122988" y="2528888"/>
            <a:ext cx="4746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IA</a:t>
            </a:r>
          </a:p>
        </p:txBody>
      </p:sp>
      <p:sp>
        <p:nvSpPr>
          <p:cNvPr id="69672" name="BlokTextu 95"/>
          <p:cNvSpPr txBox="1">
            <a:spLocks noChangeArrowheads="1"/>
          </p:cNvSpPr>
          <p:nvPr/>
        </p:nvSpPr>
        <p:spPr bwMode="auto">
          <a:xfrm>
            <a:off x="6821488" y="2528888"/>
            <a:ext cx="476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IA</a:t>
            </a:r>
          </a:p>
        </p:txBody>
      </p:sp>
      <p:sp>
        <p:nvSpPr>
          <p:cNvPr id="69673" name="BlokTextu 96"/>
          <p:cNvSpPr txBox="1">
            <a:spLocks noChangeArrowheads="1"/>
          </p:cNvSpPr>
          <p:nvPr/>
        </p:nvSpPr>
        <p:spPr bwMode="auto">
          <a:xfrm>
            <a:off x="6081713" y="3203575"/>
            <a:ext cx="5603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FA</a:t>
            </a:r>
          </a:p>
        </p:txBody>
      </p:sp>
      <p:sp>
        <p:nvSpPr>
          <p:cNvPr id="69674" name="BlokTextu 97"/>
          <p:cNvSpPr txBox="1">
            <a:spLocks noChangeArrowheads="1"/>
          </p:cNvSpPr>
          <p:nvPr/>
        </p:nvSpPr>
        <p:spPr bwMode="auto">
          <a:xfrm>
            <a:off x="6802438" y="3203575"/>
            <a:ext cx="5603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FA</a:t>
            </a:r>
          </a:p>
        </p:txBody>
      </p:sp>
      <p:cxnSp>
        <p:nvCxnSpPr>
          <p:cNvPr id="69675" name="Rovná spojnica 99"/>
          <p:cNvCxnSpPr>
            <a:cxnSpLocks noChangeShapeType="1"/>
          </p:cNvCxnSpPr>
          <p:nvPr/>
        </p:nvCxnSpPr>
        <p:spPr bwMode="auto">
          <a:xfrm rot="5400000">
            <a:off x="6731793" y="3069432"/>
            <a:ext cx="14398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6" name="Rovná spojnica 100"/>
          <p:cNvCxnSpPr>
            <a:cxnSpLocks noChangeShapeType="1"/>
          </p:cNvCxnSpPr>
          <p:nvPr/>
        </p:nvCxnSpPr>
        <p:spPr bwMode="auto">
          <a:xfrm rot="5400000">
            <a:off x="3492500" y="2889251"/>
            <a:ext cx="269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7" name="Rovná spojnica 103"/>
          <p:cNvCxnSpPr>
            <a:cxnSpLocks noChangeShapeType="1"/>
          </p:cNvCxnSpPr>
          <p:nvPr/>
        </p:nvCxnSpPr>
        <p:spPr bwMode="auto">
          <a:xfrm rot="5400000">
            <a:off x="5337175" y="2889251"/>
            <a:ext cx="269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8" name="Rovná spojovacia šípka 104"/>
          <p:cNvCxnSpPr>
            <a:cxnSpLocks noChangeShapeType="1"/>
          </p:cNvCxnSpPr>
          <p:nvPr/>
        </p:nvCxnSpPr>
        <p:spPr bwMode="auto">
          <a:xfrm>
            <a:off x="115888" y="5318125"/>
            <a:ext cx="8212137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79" name="Rovná spojovacia šípka 105"/>
          <p:cNvCxnSpPr>
            <a:cxnSpLocks noChangeShapeType="1"/>
          </p:cNvCxnSpPr>
          <p:nvPr/>
        </p:nvCxnSpPr>
        <p:spPr bwMode="auto">
          <a:xfrm rot="5400000">
            <a:off x="-151606" y="4822032"/>
            <a:ext cx="987425" cy="1587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0" name="Rovná spojovacia šípka 106"/>
          <p:cNvCxnSpPr>
            <a:cxnSpLocks noChangeShapeType="1"/>
          </p:cNvCxnSpPr>
          <p:nvPr/>
        </p:nvCxnSpPr>
        <p:spPr bwMode="auto">
          <a:xfrm rot="5400000">
            <a:off x="567531" y="4822032"/>
            <a:ext cx="987425" cy="1588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1" name="Rovná spojnica 107"/>
          <p:cNvCxnSpPr>
            <a:cxnSpLocks noChangeShapeType="1"/>
          </p:cNvCxnSpPr>
          <p:nvPr/>
        </p:nvCxnSpPr>
        <p:spPr bwMode="auto">
          <a:xfrm rot="5400000">
            <a:off x="-381000" y="6037263"/>
            <a:ext cx="14446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2" name="Rovná spojnica 108"/>
          <p:cNvCxnSpPr>
            <a:cxnSpLocks noChangeShapeType="1"/>
          </p:cNvCxnSpPr>
          <p:nvPr/>
        </p:nvCxnSpPr>
        <p:spPr bwMode="auto">
          <a:xfrm rot="5400000">
            <a:off x="342107" y="6039644"/>
            <a:ext cx="14398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3" name="Rovná spojnica 109"/>
          <p:cNvCxnSpPr>
            <a:cxnSpLocks noChangeShapeType="1"/>
          </p:cNvCxnSpPr>
          <p:nvPr/>
        </p:nvCxnSpPr>
        <p:spPr bwMode="auto">
          <a:xfrm>
            <a:off x="334963" y="5859463"/>
            <a:ext cx="727075" cy="0"/>
          </a:xfrm>
          <a:prstGeom prst="line">
            <a:avLst/>
          </a:prstGeom>
          <a:noFill/>
          <a:ln w="25400" algn="ctr">
            <a:solidFill>
              <a:srgbClr val="EF661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4" name="Rovná spojovacia šípka 110"/>
          <p:cNvCxnSpPr>
            <a:cxnSpLocks noChangeShapeType="1"/>
          </p:cNvCxnSpPr>
          <p:nvPr/>
        </p:nvCxnSpPr>
        <p:spPr bwMode="auto">
          <a:xfrm rot="5400000">
            <a:off x="1286669" y="4822032"/>
            <a:ext cx="987425" cy="1587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5" name="Rovná spojnica 111"/>
          <p:cNvCxnSpPr>
            <a:cxnSpLocks noChangeShapeType="1"/>
          </p:cNvCxnSpPr>
          <p:nvPr/>
        </p:nvCxnSpPr>
        <p:spPr bwMode="auto">
          <a:xfrm rot="5400000">
            <a:off x="1061244" y="6039644"/>
            <a:ext cx="14398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6" name="Rovná spojnica 112"/>
          <p:cNvCxnSpPr>
            <a:cxnSpLocks noChangeShapeType="1"/>
          </p:cNvCxnSpPr>
          <p:nvPr/>
        </p:nvCxnSpPr>
        <p:spPr bwMode="auto">
          <a:xfrm>
            <a:off x="1062038" y="5859463"/>
            <a:ext cx="719137" cy="0"/>
          </a:xfrm>
          <a:prstGeom prst="line">
            <a:avLst/>
          </a:prstGeom>
          <a:noFill/>
          <a:ln w="25400" algn="ctr">
            <a:solidFill>
              <a:srgbClr val="EF661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7" name="Rovná spojnica 113"/>
          <p:cNvCxnSpPr>
            <a:cxnSpLocks noChangeShapeType="1"/>
          </p:cNvCxnSpPr>
          <p:nvPr/>
        </p:nvCxnSpPr>
        <p:spPr bwMode="auto">
          <a:xfrm>
            <a:off x="334963" y="6534150"/>
            <a:ext cx="727075" cy="0"/>
          </a:xfrm>
          <a:prstGeom prst="line">
            <a:avLst/>
          </a:prstGeom>
          <a:noFill/>
          <a:ln w="25400" algn="ctr">
            <a:solidFill>
              <a:srgbClr val="A80000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88" name="Rovná spojnica 114"/>
          <p:cNvCxnSpPr>
            <a:cxnSpLocks noChangeShapeType="1"/>
          </p:cNvCxnSpPr>
          <p:nvPr/>
        </p:nvCxnSpPr>
        <p:spPr bwMode="auto">
          <a:xfrm>
            <a:off x="1781175" y="5859463"/>
            <a:ext cx="1846263" cy="0"/>
          </a:xfrm>
          <a:prstGeom prst="line">
            <a:avLst/>
          </a:prstGeom>
          <a:noFill/>
          <a:ln w="25400" algn="ctr">
            <a:solidFill>
              <a:srgbClr val="EF661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Rovná spojnica 115"/>
          <p:cNvCxnSpPr/>
          <p:nvPr/>
        </p:nvCxnSpPr>
        <p:spPr bwMode="auto">
          <a:xfrm>
            <a:off x="3627438" y="5859463"/>
            <a:ext cx="116998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diamond" w="med" len="med"/>
          </a:ln>
          <a:effectLst/>
        </p:spPr>
      </p:cxnSp>
      <p:sp>
        <p:nvSpPr>
          <p:cNvPr id="69690" name="BlokTextu 116"/>
          <p:cNvSpPr txBox="1">
            <a:spLocks noChangeArrowheads="1"/>
          </p:cNvSpPr>
          <p:nvPr/>
        </p:nvSpPr>
        <p:spPr bwMode="auto">
          <a:xfrm>
            <a:off x="1150938" y="5480050"/>
            <a:ext cx="4762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IA</a:t>
            </a:r>
          </a:p>
        </p:txBody>
      </p:sp>
      <p:sp>
        <p:nvSpPr>
          <p:cNvPr id="69691" name="BlokTextu 117"/>
          <p:cNvSpPr txBox="1">
            <a:spLocks noChangeArrowheads="1"/>
          </p:cNvSpPr>
          <p:nvPr/>
        </p:nvSpPr>
        <p:spPr bwMode="auto">
          <a:xfrm>
            <a:off x="452438" y="5499100"/>
            <a:ext cx="4746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IA</a:t>
            </a:r>
          </a:p>
        </p:txBody>
      </p:sp>
      <p:sp>
        <p:nvSpPr>
          <p:cNvPr id="69692" name="BlokTextu 118"/>
          <p:cNvSpPr txBox="1">
            <a:spLocks noChangeArrowheads="1"/>
          </p:cNvSpPr>
          <p:nvPr/>
        </p:nvSpPr>
        <p:spPr bwMode="auto">
          <a:xfrm>
            <a:off x="2411413" y="5499100"/>
            <a:ext cx="4746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IA</a:t>
            </a:r>
          </a:p>
        </p:txBody>
      </p:sp>
      <p:sp>
        <p:nvSpPr>
          <p:cNvPr id="69693" name="BlokTextu 119"/>
          <p:cNvSpPr txBox="1">
            <a:spLocks noChangeArrowheads="1"/>
          </p:cNvSpPr>
          <p:nvPr/>
        </p:nvSpPr>
        <p:spPr bwMode="auto">
          <a:xfrm>
            <a:off x="3941763" y="5499100"/>
            <a:ext cx="6302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HD</a:t>
            </a:r>
          </a:p>
        </p:txBody>
      </p:sp>
      <p:sp>
        <p:nvSpPr>
          <p:cNvPr id="69694" name="BlokTextu 120"/>
          <p:cNvSpPr txBox="1">
            <a:spLocks noChangeArrowheads="1"/>
          </p:cNvSpPr>
          <p:nvPr/>
        </p:nvSpPr>
        <p:spPr bwMode="auto">
          <a:xfrm>
            <a:off x="2906713" y="6173788"/>
            <a:ext cx="5603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FA</a:t>
            </a:r>
          </a:p>
        </p:txBody>
      </p:sp>
      <p:sp>
        <p:nvSpPr>
          <p:cNvPr id="69695" name="BlokTextu 121"/>
          <p:cNvSpPr txBox="1">
            <a:spLocks noChangeArrowheads="1"/>
          </p:cNvSpPr>
          <p:nvPr/>
        </p:nvSpPr>
        <p:spPr bwMode="auto">
          <a:xfrm>
            <a:off x="411163" y="6173788"/>
            <a:ext cx="5603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FA</a:t>
            </a:r>
          </a:p>
        </p:txBody>
      </p:sp>
      <p:sp>
        <p:nvSpPr>
          <p:cNvPr id="69696" name="BlokTextu 122"/>
          <p:cNvSpPr txBox="1">
            <a:spLocks noChangeArrowheads="1"/>
          </p:cNvSpPr>
          <p:nvPr/>
        </p:nvSpPr>
        <p:spPr bwMode="auto">
          <a:xfrm>
            <a:off x="1131888" y="6173788"/>
            <a:ext cx="5603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FA</a:t>
            </a:r>
          </a:p>
        </p:txBody>
      </p:sp>
      <p:cxnSp>
        <p:nvCxnSpPr>
          <p:cNvPr id="69697" name="Rovná spojovacia šípka 123"/>
          <p:cNvCxnSpPr>
            <a:cxnSpLocks noChangeShapeType="1"/>
          </p:cNvCxnSpPr>
          <p:nvPr/>
        </p:nvCxnSpPr>
        <p:spPr bwMode="auto">
          <a:xfrm rot="5400000">
            <a:off x="3358356" y="4825207"/>
            <a:ext cx="987425" cy="1588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98" name="Rovná spojovacia šípka 124"/>
          <p:cNvCxnSpPr>
            <a:cxnSpLocks noChangeShapeType="1"/>
          </p:cNvCxnSpPr>
          <p:nvPr/>
        </p:nvCxnSpPr>
        <p:spPr bwMode="auto">
          <a:xfrm rot="5400000">
            <a:off x="4077494" y="4825207"/>
            <a:ext cx="987425" cy="1587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99" name="Rovná spojovacia šípka 125"/>
          <p:cNvCxnSpPr>
            <a:cxnSpLocks noChangeShapeType="1"/>
          </p:cNvCxnSpPr>
          <p:nvPr/>
        </p:nvCxnSpPr>
        <p:spPr bwMode="auto">
          <a:xfrm rot="5400000">
            <a:off x="4798219" y="4825207"/>
            <a:ext cx="987425" cy="1587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Násobenie 126"/>
          <p:cNvSpPr/>
          <p:nvPr/>
        </p:nvSpPr>
        <p:spPr bwMode="auto">
          <a:xfrm>
            <a:off x="3671888" y="4568825"/>
            <a:ext cx="360362" cy="360363"/>
          </a:xfrm>
          <a:prstGeom prst="mathMultiply">
            <a:avLst/>
          </a:prstGeom>
          <a:solidFill>
            <a:schemeClr val="accent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pPr defTabSz="814388">
              <a:defRPr/>
            </a:pPr>
            <a:endParaRPr lang="sk-SK"/>
          </a:p>
        </p:txBody>
      </p:sp>
      <p:sp>
        <p:nvSpPr>
          <p:cNvPr id="128" name="Násobenie 127"/>
          <p:cNvSpPr/>
          <p:nvPr/>
        </p:nvSpPr>
        <p:spPr bwMode="auto">
          <a:xfrm>
            <a:off x="4392613" y="4554538"/>
            <a:ext cx="358775" cy="360362"/>
          </a:xfrm>
          <a:prstGeom prst="mathMultiply">
            <a:avLst/>
          </a:prstGeom>
          <a:solidFill>
            <a:schemeClr val="accent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pPr defTabSz="814388">
              <a:defRPr/>
            </a:pPr>
            <a:endParaRPr lang="sk-SK"/>
          </a:p>
        </p:txBody>
      </p:sp>
      <p:cxnSp>
        <p:nvCxnSpPr>
          <p:cNvPr id="69702" name="Rovná spojovacia šípka 129"/>
          <p:cNvCxnSpPr>
            <a:cxnSpLocks noChangeShapeType="1"/>
          </p:cNvCxnSpPr>
          <p:nvPr/>
        </p:nvCxnSpPr>
        <p:spPr bwMode="auto">
          <a:xfrm rot="5400000">
            <a:off x="5517356" y="4822032"/>
            <a:ext cx="987425" cy="1588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03" name="Rovná spojovacia šípka 130"/>
          <p:cNvCxnSpPr>
            <a:cxnSpLocks noChangeShapeType="1"/>
          </p:cNvCxnSpPr>
          <p:nvPr/>
        </p:nvCxnSpPr>
        <p:spPr bwMode="auto">
          <a:xfrm rot="5400000">
            <a:off x="6238081" y="4822032"/>
            <a:ext cx="987425" cy="1588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04" name="Rovná spojnica 131"/>
          <p:cNvCxnSpPr>
            <a:cxnSpLocks noChangeShapeType="1"/>
          </p:cNvCxnSpPr>
          <p:nvPr/>
        </p:nvCxnSpPr>
        <p:spPr bwMode="auto">
          <a:xfrm rot="5400000">
            <a:off x="4564857" y="6039644"/>
            <a:ext cx="14398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05" name="Rovná spojnica 132"/>
          <p:cNvCxnSpPr>
            <a:cxnSpLocks noChangeShapeType="1"/>
          </p:cNvCxnSpPr>
          <p:nvPr/>
        </p:nvCxnSpPr>
        <p:spPr bwMode="auto">
          <a:xfrm rot="5400000">
            <a:off x="5285582" y="6039644"/>
            <a:ext cx="14398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06" name="Rovná spojnica 133"/>
          <p:cNvCxnSpPr>
            <a:cxnSpLocks noChangeShapeType="1"/>
          </p:cNvCxnSpPr>
          <p:nvPr/>
        </p:nvCxnSpPr>
        <p:spPr bwMode="auto">
          <a:xfrm>
            <a:off x="5284788" y="5859463"/>
            <a:ext cx="720725" cy="0"/>
          </a:xfrm>
          <a:prstGeom prst="line">
            <a:avLst/>
          </a:prstGeom>
          <a:noFill/>
          <a:ln w="25400" algn="ctr">
            <a:solidFill>
              <a:srgbClr val="EF661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07" name="Rovná spojnica 134"/>
          <p:cNvCxnSpPr>
            <a:cxnSpLocks noChangeShapeType="1"/>
          </p:cNvCxnSpPr>
          <p:nvPr/>
        </p:nvCxnSpPr>
        <p:spPr bwMode="auto">
          <a:xfrm>
            <a:off x="1062038" y="6534150"/>
            <a:ext cx="719137" cy="0"/>
          </a:xfrm>
          <a:prstGeom prst="line">
            <a:avLst/>
          </a:prstGeom>
          <a:noFill/>
          <a:ln w="25400" algn="ctr">
            <a:solidFill>
              <a:srgbClr val="A80000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08" name="Rovná spojnica 135"/>
          <p:cNvCxnSpPr>
            <a:cxnSpLocks noChangeShapeType="1"/>
          </p:cNvCxnSpPr>
          <p:nvPr/>
        </p:nvCxnSpPr>
        <p:spPr bwMode="auto">
          <a:xfrm>
            <a:off x="1781175" y="6534150"/>
            <a:ext cx="3016250" cy="0"/>
          </a:xfrm>
          <a:prstGeom prst="line">
            <a:avLst/>
          </a:prstGeom>
          <a:noFill/>
          <a:ln w="25400" algn="ctr">
            <a:solidFill>
              <a:srgbClr val="A8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09" name="Rovná spojnica 136"/>
          <p:cNvCxnSpPr>
            <a:cxnSpLocks noChangeShapeType="1"/>
          </p:cNvCxnSpPr>
          <p:nvPr/>
        </p:nvCxnSpPr>
        <p:spPr bwMode="auto">
          <a:xfrm>
            <a:off x="5276850" y="6534150"/>
            <a:ext cx="728663" cy="0"/>
          </a:xfrm>
          <a:prstGeom prst="line">
            <a:avLst/>
          </a:prstGeom>
          <a:noFill/>
          <a:ln w="25400" algn="ctr">
            <a:solidFill>
              <a:srgbClr val="A80000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10" name="Rovná spojovacia šípka 137"/>
          <p:cNvCxnSpPr>
            <a:cxnSpLocks noChangeShapeType="1"/>
          </p:cNvCxnSpPr>
          <p:nvPr/>
        </p:nvCxnSpPr>
        <p:spPr bwMode="auto">
          <a:xfrm rot="5400000">
            <a:off x="6957219" y="4822032"/>
            <a:ext cx="987425" cy="1587"/>
          </a:xfrm>
          <a:prstGeom prst="straightConnector1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11" name="Rovná spojnica 138"/>
          <p:cNvCxnSpPr>
            <a:cxnSpLocks noChangeShapeType="1"/>
          </p:cNvCxnSpPr>
          <p:nvPr/>
        </p:nvCxnSpPr>
        <p:spPr bwMode="auto">
          <a:xfrm>
            <a:off x="6005513" y="5859463"/>
            <a:ext cx="719137" cy="0"/>
          </a:xfrm>
          <a:prstGeom prst="line">
            <a:avLst/>
          </a:prstGeom>
          <a:noFill/>
          <a:ln w="25400" algn="ctr">
            <a:solidFill>
              <a:srgbClr val="EF661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12" name="Rovná spojnica 139"/>
          <p:cNvCxnSpPr>
            <a:cxnSpLocks noChangeShapeType="1"/>
          </p:cNvCxnSpPr>
          <p:nvPr/>
        </p:nvCxnSpPr>
        <p:spPr bwMode="auto">
          <a:xfrm>
            <a:off x="6005513" y="6534150"/>
            <a:ext cx="727075" cy="0"/>
          </a:xfrm>
          <a:prstGeom prst="line">
            <a:avLst/>
          </a:prstGeom>
          <a:noFill/>
          <a:ln w="25400" algn="ctr">
            <a:solidFill>
              <a:srgbClr val="A80000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713" name="BlokTextu 140"/>
          <p:cNvSpPr txBox="1">
            <a:spLocks noChangeArrowheads="1"/>
          </p:cNvSpPr>
          <p:nvPr/>
        </p:nvSpPr>
        <p:spPr bwMode="auto">
          <a:xfrm>
            <a:off x="5394325" y="5499100"/>
            <a:ext cx="476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IA</a:t>
            </a:r>
          </a:p>
        </p:txBody>
      </p:sp>
      <p:sp>
        <p:nvSpPr>
          <p:cNvPr id="69714" name="BlokTextu 141"/>
          <p:cNvSpPr txBox="1">
            <a:spLocks noChangeArrowheads="1"/>
          </p:cNvSpPr>
          <p:nvPr/>
        </p:nvSpPr>
        <p:spPr bwMode="auto">
          <a:xfrm>
            <a:off x="6094413" y="5499100"/>
            <a:ext cx="4746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IA</a:t>
            </a:r>
          </a:p>
        </p:txBody>
      </p:sp>
      <p:sp>
        <p:nvSpPr>
          <p:cNvPr id="69715" name="BlokTextu 142"/>
          <p:cNvSpPr txBox="1">
            <a:spLocks noChangeArrowheads="1"/>
          </p:cNvSpPr>
          <p:nvPr/>
        </p:nvSpPr>
        <p:spPr bwMode="auto">
          <a:xfrm>
            <a:off x="5354638" y="6173788"/>
            <a:ext cx="5603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FA</a:t>
            </a:r>
          </a:p>
        </p:txBody>
      </p:sp>
      <p:sp>
        <p:nvSpPr>
          <p:cNvPr id="69716" name="BlokTextu 143"/>
          <p:cNvSpPr txBox="1">
            <a:spLocks noChangeArrowheads="1"/>
          </p:cNvSpPr>
          <p:nvPr/>
        </p:nvSpPr>
        <p:spPr bwMode="auto">
          <a:xfrm>
            <a:off x="6073775" y="6173788"/>
            <a:ext cx="5603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FA</a:t>
            </a:r>
          </a:p>
        </p:txBody>
      </p:sp>
      <p:cxnSp>
        <p:nvCxnSpPr>
          <p:cNvPr id="69717" name="Rovná spojnica 144"/>
          <p:cNvCxnSpPr>
            <a:cxnSpLocks noChangeShapeType="1"/>
          </p:cNvCxnSpPr>
          <p:nvPr/>
        </p:nvCxnSpPr>
        <p:spPr bwMode="auto">
          <a:xfrm rot="5400000">
            <a:off x="6004719" y="6039644"/>
            <a:ext cx="14398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18" name="Rovná spojnica 145"/>
          <p:cNvCxnSpPr>
            <a:cxnSpLocks noChangeShapeType="1"/>
          </p:cNvCxnSpPr>
          <p:nvPr/>
        </p:nvCxnSpPr>
        <p:spPr bwMode="auto">
          <a:xfrm rot="5400000">
            <a:off x="3492500" y="5859463"/>
            <a:ext cx="269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19" name="Rovná spojnica 146"/>
          <p:cNvCxnSpPr>
            <a:cxnSpLocks noChangeShapeType="1"/>
          </p:cNvCxnSpPr>
          <p:nvPr/>
        </p:nvCxnSpPr>
        <p:spPr bwMode="auto">
          <a:xfrm rot="5400000">
            <a:off x="4662487" y="6534151"/>
            <a:ext cx="269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20" name="Rovná spojnica 148"/>
          <p:cNvCxnSpPr>
            <a:cxnSpLocks noChangeShapeType="1"/>
          </p:cNvCxnSpPr>
          <p:nvPr/>
        </p:nvCxnSpPr>
        <p:spPr bwMode="auto">
          <a:xfrm rot="5400000">
            <a:off x="4662487" y="5859463"/>
            <a:ext cx="269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21" name="Rovná spojnica 154"/>
          <p:cNvCxnSpPr>
            <a:cxnSpLocks noChangeShapeType="1"/>
          </p:cNvCxnSpPr>
          <p:nvPr/>
        </p:nvCxnSpPr>
        <p:spPr bwMode="auto">
          <a:xfrm>
            <a:off x="6732588" y="5859463"/>
            <a:ext cx="719137" cy="0"/>
          </a:xfrm>
          <a:prstGeom prst="line">
            <a:avLst/>
          </a:prstGeom>
          <a:noFill/>
          <a:ln w="25400" algn="ctr">
            <a:solidFill>
              <a:srgbClr val="EF661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22" name="Rovná spojnica 155"/>
          <p:cNvCxnSpPr>
            <a:cxnSpLocks noChangeShapeType="1"/>
          </p:cNvCxnSpPr>
          <p:nvPr/>
        </p:nvCxnSpPr>
        <p:spPr bwMode="auto">
          <a:xfrm>
            <a:off x="6732588" y="6534150"/>
            <a:ext cx="719137" cy="0"/>
          </a:xfrm>
          <a:prstGeom prst="line">
            <a:avLst/>
          </a:prstGeom>
          <a:noFill/>
          <a:ln w="25400" algn="ctr">
            <a:solidFill>
              <a:srgbClr val="A80000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723" name="BlokTextu 156"/>
          <p:cNvSpPr txBox="1">
            <a:spLocks noChangeArrowheads="1"/>
          </p:cNvSpPr>
          <p:nvPr/>
        </p:nvSpPr>
        <p:spPr bwMode="auto">
          <a:xfrm>
            <a:off x="6821488" y="5499100"/>
            <a:ext cx="476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IA</a:t>
            </a:r>
          </a:p>
        </p:txBody>
      </p:sp>
      <p:sp>
        <p:nvSpPr>
          <p:cNvPr id="69724" name="BlokTextu 157"/>
          <p:cNvSpPr txBox="1">
            <a:spLocks noChangeArrowheads="1"/>
          </p:cNvSpPr>
          <p:nvPr/>
        </p:nvSpPr>
        <p:spPr bwMode="auto">
          <a:xfrm>
            <a:off x="6802438" y="6173788"/>
            <a:ext cx="5603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/>
              <a:t>FA</a:t>
            </a:r>
          </a:p>
        </p:txBody>
      </p:sp>
      <p:cxnSp>
        <p:nvCxnSpPr>
          <p:cNvPr id="69725" name="Rovná spojnica 158"/>
          <p:cNvCxnSpPr>
            <a:cxnSpLocks noChangeShapeType="1"/>
          </p:cNvCxnSpPr>
          <p:nvPr/>
        </p:nvCxnSpPr>
        <p:spPr bwMode="auto">
          <a:xfrm rot="5400000">
            <a:off x="6731794" y="6039644"/>
            <a:ext cx="14398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3282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69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6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69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6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69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6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000" fill="hold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000" fill="hold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69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000" fill="hold"/>
                                        <p:tgtEl>
                                          <p:spTgt spid="69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69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0" fill="hold"/>
                                        <p:tgtEl>
                                          <p:spTgt spid="69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00" fill="hold"/>
                                        <p:tgtEl>
                                          <p:spTgt spid="69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000" fill="hold"/>
                                        <p:tgtEl>
                                          <p:spTgt spid="69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000" fill="hold"/>
                                        <p:tgtEl>
                                          <p:spTgt spid="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20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20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0" fill="hold"/>
                                        <p:tgtEl>
                                          <p:spTgt spid="6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0" fill="hold"/>
                                        <p:tgtEl>
                                          <p:spTgt spid="6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0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0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2000" fill="hold"/>
                                        <p:tgtEl>
                                          <p:spTgt spid="6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2000" fill="hold"/>
                                        <p:tgtEl>
                                          <p:spTgt spid="6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2000" fill="hold"/>
                                        <p:tgtEl>
                                          <p:spTgt spid="69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2000" fill="hold"/>
                                        <p:tgtEl>
                                          <p:spTgt spid="69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2000" fill="hold"/>
                                        <p:tgtEl>
                                          <p:spTgt spid="6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2000" fill="hold"/>
                                        <p:tgtEl>
                                          <p:spTgt spid="6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0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0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0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0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000" fill="hold"/>
                                        <p:tgtEl>
                                          <p:spTgt spid="69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000" fill="hold"/>
                                        <p:tgtEl>
                                          <p:spTgt spid="69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20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20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2000" fill="hold"/>
                                        <p:tgtEl>
                                          <p:spTgt spid="69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2000" fill="hold"/>
                                        <p:tgtEl>
                                          <p:spTgt spid="69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2000" fill="hold"/>
                                        <p:tgtEl>
                                          <p:spTgt spid="69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2000" fill="hold"/>
                                        <p:tgtEl>
                                          <p:spTgt spid="69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2000" fill="hold"/>
                                        <p:tgtEl>
                                          <p:spTgt spid="69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2000" fill="hold"/>
                                        <p:tgtEl>
                                          <p:spTgt spid="69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2000" fill="hold"/>
                                        <p:tgtEl>
                                          <p:spTgt spid="6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2000" fill="hold"/>
                                        <p:tgtEl>
                                          <p:spTgt spid="6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2000" fill="hold"/>
                                        <p:tgtEl>
                                          <p:spTgt spid="6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2000" fill="hold"/>
                                        <p:tgtEl>
                                          <p:spTgt spid="6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2000" fill="hold"/>
                                        <p:tgtEl>
                                          <p:spTgt spid="6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2000" fill="hold"/>
                                        <p:tgtEl>
                                          <p:spTgt spid="6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2000" fill="hold"/>
                                        <p:tgtEl>
                                          <p:spTgt spid="6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2000" fill="hold"/>
                                        <p:tgtEl>
                                          <p:spTgt spid="6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2000" fill="hold"/>
                                        <p:tgtEl>
                                          <p:spTgt spid="6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2000" fill="hold"/>
                                        <p:tgtEl>
                                          <p:spTgt spid="6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2000" fill="hold"/>
                                        <p:tgtEl>
                                          <p:spTgt spid="6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2000" fill="hold"/>
                                        <p:tgtEl>
                                          <p:spTgt spid="6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2000" fill="hold"/>
                                        <p:tgtEl>
                                          <p:spTgt spid="6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2000" fill="hold"/>
                                        <p:tgtEl>
                                          <p:spTgt spid="6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2000" fill="hold"/>
                                        <p:tgtEl>
                                          <p:spTgt spid="6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2000" fill="hold"/>
                                        <p:tgtEl>
                                          <p:spTgt spid="6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2000" fill="hold"/>
                                        <p:tgtEl>
                                          <p:spTgt spid="69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2000" fill="hold"/>
                                        <p:tgtEl>
                                          <p:spTgt spid="69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2000" fill="hold"/>
                                        <p:tgtEl>
                                          <p:spTgt spid="69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2000" fill="hold"/>
                                        <p:tgtEl>
                                          <p:spTgt spid="69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2000" fill="hold"/>
                                        <p:tgtEl>
                                          <p:spTgt spid="69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2000" fill="hold"/>
                                        <p:tgtEl>
                                          <p:spTgt spid="69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2000" fill="hold"/>
                                        <p:tgtEl>
                                          <p:spTgt spid="69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2000" fill="hold"/>
                                        <p:tgtEl>
                                          <p:spTgt spid="69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2000" fill="hold"/>
                                        <p:tgtEl>
                                          <p:spTgt spid="69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2000" fill="hold"/>
                                        <p:tgtEl>
                                          <p:spTgt spid="69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2000" fill="hold"/>
                                        <p:tgtEl>
                                          <p:spTgt spid="69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2000" fill="hold"/>
                                        <p:tgtEl>
                                          <p:spTgt spid="69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2000" fill="hold"/>
                                        <p:tgtEl>
                                          <p:spTgt spid="6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2000" fill="hold"/>
                                        <p:tgtEl>
                                          <p:spTgt spid="6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2000" fill="hold"/>
                                        <p:tgtEl>
                                          <p:spTgt spid="6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2000" fill="hold"/>
                                        <p:tgtEl>
                                          <p:spTgt spid="6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2000" fill="hold"/>
                                        <p:tgtEl>
                                          <p:spTgt spid="6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2000" fill="hold"/>
                                        <p:tgtEl>
                                          <p:spTgt spid="6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2000" fill="hold"/>
                                        <p:tgtEl>
                                          <p:spTgt spid="6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2000" fill="hold"/>
                                        <p:tgtEl>
                                          <p:spTgt spid="6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2000" fill="hold"/>
                                        <p:tgtEl>
                                          <p:spTgt spid="6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2000" fill="hold"/>
                                        <p:tgtEl>
                                          <p:spTgt spid="6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2000" fill="hold"/>
                                        <p:tgtEl>
                                          <p:spTgt spid="6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2000" fill="hold"/>
                                        <p:tgtEl>
                                          <p:spTgt spid="6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2000" fill="hold"/>
                                        <p:tgtEl>
                                          <p:spTgt spid="6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2000" fill="hold"/>
                                        <p:tgtEl>
                                          <p:spTgt spid="6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2000" fill="hold"/>
                                        <p:tgtEl>
                                          <p:spTgt spid="6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2000" fill="hold"/>
                                        <p:tgtEl>
                                          <p:spTgt spid="6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20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20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2000" fill="hold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2000" fill="hold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2000" fill="hold"/>
                                        <p:tgtEl>
                                          <p:spTgt spid="6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2000" fill="hold"/>
                                        <p:tgtEl>
                                          <p:spTgt spid="6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2000" fill="hold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2000" fill="hold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2000" fill="hold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2000" fill="hold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2000" fill="hold"/>
                                        <p:tgtEl>
                                          <p:spTgt spid="6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2000" fill="hold"/>
                                        <p:tgtEl>
                                          <p:spTgt spid="6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2000" fill="hold"/>
                                        <p:tgtEl>
                                          <p:spTgt spid="6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2000" fill="hold"/>
                                        <p:tgtEl>
                                          <p:spTgt spid="6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2000" fill="hold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2000" fill="hold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2000" fill="hold"/>
                                        <p:tgtEl>
                                          <p:spTgt spid="6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2000" fill="hold"/>
                                        <p:tgtEl>
                                          <p:spTgt spid="6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2000" fill="hold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2000" fill="hold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2000" fill="hold"/>
                                        <p:tgtEl>
                                          <p:spTgt spid="6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2000" fill="hold"/>
                                        <p:tgtEl>
                                          <p:spTgt spid="6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2000" fill="hold"/>
                                        <p:tgtEl>
                                          <p:spTgt spid="6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2000" fill="hold"/>
                                        <p:tgtEl>
                                          <p:spTgt spid="6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2000" fill="hold"/>
                                        <p:tgtEl>
                                          <p:spTgt spid="6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2000" fill="hold"/>
                                        <p:tgtEl>
                                          <p:spTgt spid="6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2000" fill="hold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2000" fill="hold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20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20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20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20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2000" fill="hold"/>
                                        <p:tgtEl>
                                          <p:spTgt spid="6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2000" fill="hold"/>
                                        <p:tgtEl>
                                          <p:spTgt spid="6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2000" fill="hold"/>
                                        <p:tgtEl>
                                          <p:spTgt spid="6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2000" fill="hold"/>
                                        <p:tgtEl>
                                          <p:spTgt spid="6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2000" fill="hold"/>
                                        <p:tgtEl>
                                          <p:spTgt spid="6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2000" fill="hold"/>
                                        <p:tgtEl>
                                          <p:spTgt spid="6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7" grpId="0"/>
      <p:bldP spid="69648" grpId="0"/>
      <p:bldP spid="69649" grpId="0"/>
      <p:bldP spid="69650" grpId="0"/>
      <p:bldP spid="69651" grpId="0"/>
      <p:bldP spid="69652" grpId="0"/>
      <p:bldP spid="69653" grpId="0"/>
      <p:bldP spid="69671" grpId="0"/>
      <p:bldP spid="69672" grpId="0"/>
      <p:bldP spid="69673" grpId="0"/>
      <p:bldP spid="69674" grpId="0"/>
      <p:bldP spid="69690" grpId="0"/>
      <p:bldP spid="69691" grpId="0"/>
      <p:bldP spid="69692" grpId="0"/>
      <p:bldP spid="69693" grpId="0"/>
      <p:bldP spid="69694" grpId="0"/>
      <p:bldP spid="69695" grpId="0"/>
      <p:bldP spid="69696" grpId="0"/>
      <p:bldP spid="69713" grpId="0"/>
      <p:bldP spid="69714" grpId="0"/>
      <p:bldP spid="69715" grpId="0"/>
      <p:bldP spid="69716" grpId="0"/>
      <p:bldP spid="69723" grpId="0"/>
      <p:bldP spid="697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/>
              <a:t>Zmena časovačov v RIPv1</a:t>
            </a:r>
            <a:endParaRPr lang="sk-SK" sz="2800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Pokiaľ sa rozhodneme meniť časovače protokolu, musia byť identicky zmenené na všetkých smerovačoch</a:t>
            </a:r>
          </a:p>
          <a:p>
            <a:r>
              <a:rPr lang="sk-SK" dirty="0" smtClean="0"/>
              <a:t>Zmena časovačov:</a:t>
            </a:r>
          </a:p>
          <a:p>
            <a:pPr>
              <a:buFont typeface="Wingdings" pitchFamily="2" charset="2"/>
              <a:buNone/>
            </a:pPr>
            <a:endParaRPr lang="sk-SK" sz="1800" dirty="0" smtClean="0">
              <a:latin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sk-SK" sz="1800" b="1" dirty="0" smtClean="0">
                <a:latin typeface="Courier New" pitchFamily="49" charset="0"/>
              </a:rPr>
              <a:t>Router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</a:rPr>
              <a:t>)#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router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rip</a:t>
            </a:r>
            <a:r>
              <a:rPr lang="sk-SK" sz="1800" b="1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sk-SK" sz="18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</a:rPr>
              <a:t>Router(</a:t>
            </a:r>
            <a:r>
              <a:rPr lang="en-US" sz="1800" b="1" dirty="0" err="1" smtClean="0">
                <a:latin typeface="Courier New" pitchFamily="49" charset="0"/>
              </a:rPr>
              <a:t>config</a:t>
            </a:r>
            <a:r>
              <a:rPr lang="en-US" sz="1800" b="1" dirty="0" smtClean="0">
                <a:latin typeface="Courier New" pitchFamily="49" charset="0"/>
              </a:rPr>
              <a:t>-router</a:t>
            </a:r>
            <a:r>
              <a:rPr lang="en-US" sz="1800" b="1" dirty="0" smtClean="0">
                <a:latin typeface="Courier New" pitchFamily="49" charset="0"/>
              </a:rPr>
              <a:t>)#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timers basic UPD INV HOL FLU</a:t>
            </a:r>
          </a:p>
          <a:p>
            <a:pPr>
              <a:buFont typeface="Wingdings" pitchFamily="2" charset="2"/>
              <a:buNone/>
            </a:pPr>
            <a:endParaRPr lang="en-US" b="1" dirty="0" smtClean="0"/>
          </a:p>
          <a:p>
            <a:r>
              <a:rPr lang="sk-SK" dirty="0" smtClean="0"/>
              <a:t>Štandardný „Flushed after“ interval je kratší než suma „Invalid + Holddown“</a:t>
            </a:r>
          </a:p>
        </p:txBody>
      </p:sp>
    </p:spTree>
    <p:extLst>
      <p:ext uri="{BB962C8B-B14F-4D97-AF65-F5344CB8AC3E}">
        <p14:creationId xmlns:p14="http://schemas.microsoft.com/office/powerpoint/2010/main" val="29913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497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k-SK" sz="28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2800" b="1" smtClean="0"/>
              <a:t>Vďaka za pozornosť!</a:t>
            </a:r>
            <a:endParaRPr lang="en-US" sz="2800" b="1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Ing. Peter Pal</a:t>
            </a:r>
            <a:r>
              <a:rPr lang="sk-SK" sz="1800" smtClean="0"/>
              <a:t>úch</a:t>
            </a:r>
            <a:r>
              <a:rPr lang="en-US" sz="1800" smtClean="0"/>
              <a:t>, PhD.</a:t>
            </a:r>
            <a:endParaRPr lang="sk-SK" sz="180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k-SK" sz="1800" smtClean="0">
                <a:hlinkClick r:id="rId2"/>
              </a:rPr>
              <a:t>Peter.Paluch</a:t>
            </a:r>
            <a:r>
              <a:rPr lang="en-US" sz="1800" smtClean="0">
                <a:hlinkClick r:id="rId2"/>
              </a:rPr>
              <a:t>@fri.uniza.sk</a:t>
            </a:r>
            <a:endParaRPr lang="en-US" sz="1800" smtClean="0"/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smtClean="0"/>
              <a:t>KIS FRI </a:t>
            </a:r>
            <a:r>
              <a:rPr lang="sk-SK" sz="1800" smtClean="0"/>
              <a:t>ŽU</a:t>
            </a:r>
            <a:endParaRPr lang="sk-SK" sz="1800" dirty="0" smtClean="0"/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9675" y="18864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91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Základná činnosť DV protokolov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Základná idea je teda:</a:t>
            </a:r>
          </a:p>
          <a:p>
            <a:pPr lvl="1"/>
            <a:r>
              <a:rPr lang="sk-SK" dirty="0" smtClean="0"/>
              <a:t>Sieť, ktorú sme doposiaľ nepoznali, si zapamätáme a oznámime okolitým susedným smerovačom</a:t>
            </a:r>
          </a:p>
          <a:p>
            <a:pPr lvl="1"/>
            <a:r>
              <a:rPr lang="sk-SK" dirty="0" smtClean="0"/>
              <a:t>Do danej cieľovej siete chodíme vždy cez toho suseda, ktorý k nej poskytuje minimálnu celkovú vzdialenosť</a:t>
            </a:r>
          </a:p>
          <a:p>
            <a:pPr lvl="1"/>
            <a:r>
              <a:rPr lang="sk-SK" dirty="0" smtClean="0"/>
              <a:t>Susedov ponúkajúcich vyššiu celkovú vzdialenosť si nevšímame. Jedinou výnimkou je, ak vyššiu metriku oznámi samotný next hop. Túto informáciu akceptujeme okamžite, avšak aktualizujeme iba zvýšenú vzdialenosť, next hop nemeníme</a:t>
            </a:r>
          </a:p>
        </p:txBody>
      </p:sp>
    </p:spTree>
    <p:extLst>
      <p:ext uri="{BB962C8B-B14F-4D97-AF65-F5344CB8AC3E}">
        <p14:creationId xmlns:p14="http://schemas.microsoft.com/office/powerpoint/2010/main" val="40595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Základná činnosť DV protokolov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Pokročilé DV protokoly môžu niektoré z uvedených princípov optimalizovať</a:t>
            </a:r>
          </a:p>
          <a:p>
            <a:pPr eaLnBrk="1" hangingPunct="1"/>
            <a:r>
              <a:rPr lang="sk-SK" dirty="0" smtClean="0"/>
              <a:t>V prípade protokolu EIGRP:</a:t>
            </a:r>
          </a:p>
          <a:p>
            <a:pPr lvl="1" eaLnBrk="1" hangingPunct="1"/>
            <a:r>
              <a:rPr lang="sk-SK" dirty="0" smtClean="0"/>
              <a:t>Aktualizácie sú čiastočné (partial) – obsahujú len informácie o zmenách, nie opakovaný zoznam všetkých známych sietí</a:t>
            </a:r>
          </a:p>
          <a:p>
            <a:pPr lvl="1" eaLnBrk="1" hangingPunct="1"/>
            <a:r>
              <a:rPr lang="sk-SK" dirty="0" smtClean="0"/>
              <a:t>Odosielané len v momente vzniku udalosti (triggered)</a:t>
            </a:r>
          </a:p>
          <a:p>
            <a:pPr lvl="1" eaLnBrk="1" hangingPunct="1"/>
            <a:r>
              <a:rPr lang="sk-SK" dirty="0" smtClean="0"/>
              <a:t>Šírené len k tým smerovačom, ktoré sú zmenou ovplyvnené (bounded)</a:t>
            </a:r>
          </a:p>
          <a:p>
            <a:pPr lvl="1" eaLnBrk="1" hangingPunct="1"/>
            <a:r>
              <a:rPr lang="sk-SK" dirty="0" smtClean="0"/>
              <a:t>Nie sú periodické</a:t>
            </a:r>
          </a:p>
          <a:p>
            <a:pPr eaLnBrk="1" hangingPunct="1"/>
            <a:r>
              <a:rPr lang="sk-SK" dirty="0" smtClean="0"/>
              <a:t>Definitorickou vlastnosťou DV protokolu je odosielanie vektorov vzdialeností. Ostatné veci okolo sú len vylepšeniami, ale nemenia základný princíp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5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DV ako distribuovaný Bellman-Ford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mtClean="0"/>
              <a:t>Algoritmus, ktorý v DV vykonávajú jednotlivé smerovače, je distribuovanou verziou Bellman-Fordovho algoritmu hľadania stromu najkratších ciest v orientovanom grafe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k-SK" smtClean="0">
              <a:latin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b="1" smtClean="0">
                <a:latin typeface="Courier New" pitchFamily="49" charset="0"/>
              </a:rPr>
              <a:t>procedure</a:t>
            </a:r>
            <a:r>
              <a:rPr lang="sk-SK" sz="2600" smtClean="0">
                <a:latin typeface="Courier New" pitchFamily="49" charset="0"/>
              </a:rPr>
              <a:t> BellmanFord(list vertices, list edges,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smtClean="0">
                <a:latin typeface="Courier New" pitchFamily="49" charset="0"/>
              </a:rPr>
              <a:t>                      vertex source)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k-SK" sz="2600" smtClean="0">
              <a:latin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b="1" smtClean="0">
                <a:latin typeface="Courier New" pitchFamily="49" charset="0"/>
              </a:rPr>
              <a:t>  for each </a:t>
            </a:r>
            <a:r>
              <a:rPr lang="sk-SK" sz="2600" smtClean="0">
                <a:latin typeface="Courier New" pitchFamily="49" charset="0"/>
              </a:rPr>
              <a:t>vertex u </a:t>
            </a:r>
            <a:r>
              <a:rPr lang="sk-SK" sz="2600" b="1" smtClean="0">
                <a:latin typeface="Courier New" pitchFamily="49" charset="0"/>
              </a:rPr>
              <a:t>in</a:t>
            </a:r>
            <a:r>
              <a:rPr lang="sk-SK" sz="2600" smtClean="0">
                <a:latin typeface="Courier New" pitchFamily="49" charset="0"/>
              </a:rPr>
              <a:t> vertices: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smtClean="0">
                <a:latin typeface="Courier New" pitchFamily="49" charset="0"/>
              </a:rPr>
              <a:t>    u.predecessor := null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smtClean="0">
                <a:latin typeface="Courier New" pitchFamily="49" charset="0"/>
              </a:rPr>
              <a:t>    </a:t>
            </a:r>
            <a:r>
              <a:rPr lang="sk-SK" sz="2600" b="1" smtClean="0">
                <a:latin typeface="Courier New" pitchFamily="49" charset="0"/>
              </a:rPr>
              <a:t>if</a:t>
            </a:r>
            <a:r>
              <a:rPr lang="sk-SK" sz="2600" smtClean="0">
                <a:latin typeface="Courier New" pitchFamily="49" charset="0"/>
              </a:rPr>
              <a:t> u </a:t>
            </a:r>
            <a:r>
              <a:rPr lang="sk-SK" sz="2600" b="1" smtClean="0">
                <a:latin typeface="Courier New" pitchFamily="49" charset="0"/>
              </a:rPr>
              <a:t>is</a:t>
            </a:r>
            <a:r>
              <a:rPr lang="sk-SK" sz="2600" smtClean="0">
                <a:latin typeface="Courier New" pitchFamily="49" charset="0"/>
              </a:rPr>
              <a:t> source </a:t>
            </a:r>
            <a:r>
              <a:rPr lang="sk-SK" sz="2600" b="1" smtClean="0">
                <a:latin typeface="Courier New" pitchFamily="49" charset="0"/>
              </a:rPr>
              <a:t>then</a:t>
            </a:r>
            <a:r>
              <a:rPr lang="sk-SK" sz="2600" smtClean="0">
                <a:latin typeface="Courier New" pitchFamily="49" charset="0"/>
              </a:rPr>
              <a:t> u.distance :=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smtClean="0">
                <a:latin typeface="Courier New" pitchFamily="49" charset="0"/>
              </a:rPr>
              <a:t>    </a:t>
            </a:r>
            <a:r>
              <a:rPr lang="sk-SK" sz="2600" b="1" smtClean="0">
                <a:latin typeface="Courier New" pitchFamily="49" charset="0"/>
              </a:rPr>
              <a:t>else</a:t>
            </a:r>
            <a:r>
              <a:rPr lang="sk-SK" sz="2600" smtClean="0">
                <a:latin typeface="Courier New" pitchFamily="49" charset="0"/>
              </a:rPr>
              <a:t> u.distance := infinity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sk-SK" sz="2600" smtClean="0">
              <a:latin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b="1" smtClean="0">
                <a:latin typeface="Courier New" pitchFamily="49" charset="0"/>
              </a:rPr>
              <a:t>  for</a:t>
            </a:r>
            <a:r>
              <a:rPr lang="sk-SK" sz="2600" smtClean="0">
                <a:latin typeface="Courier New" pitchFamily="49" charset="0"/>
              </a:rPr>
              <a:t> i </a:t>
            </a:r>
            <a:r>
              <a:rPr lang="sk-SK" sz="2600" b="1" smtClean="0">
                <a:latin typeface="Courier New" pitchFamily="49" charset="0"/>
              </a:rPr>
              <a:t>from</a:t>
            </a:r>
            <a:r>
              <a:rPr lang="sk-SK" sz="2600" smtClean="0">
                <a:latin typeface="Courier New" pitchFamily="49" charset="0"/>
              </a:rPr>
              <a:t> 1 </a:t>
            </a:r>
            <a:r>
              <a:rPr lang="sk-SK" sz="2600" b="1" smtClean="0">
                <a:latin typeface="Courier New" pitchFamily="49" charset="0"/>
              </a:rPr>
              <a:t>to size</a:t>
            </a:r>
            <a:r>
              <a:rPr lang="sk-SK" sz="2600" smtClean="0">
                <a:latin typeface="Courier New" pitchFamily="49" charset="0"/>
              </a:rPr>
              <a:t>(vertices)-1: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smtClean="0">
                <a:latin typeface="Courier New" pitchFamily="49" charset="0"/>
              </a:rPr>
              <a:t>    </a:t>
            </a:r>
            <a:r>
              <a:rPr lang="sk-SK" sz="2600" b="1" smtClean="0">
                <a:latin typeface="Courier New" pitchFamily="49" charset="0"/>
              </a:rPr>
              <a:t>for each </a:t>
            </a:r>
            <a:r>
              <a:rPr lang="sk-SK" sz="2600" smtClean="0">
                <a:latin typeface="Courier New" pitchFamily="49" charset="0"/>
              </a:rPr>
              <a:t>edge uv </a:t>
            </a:r>
            <a:r>
              <a:rPr lang="sk-SK" sz="2600" b="1" smtClean="0">
                <a:latin typeface="Courier New" pitchFamily="49" charset="0"/>
              </a:rPr>
              <a:t>in</a:t>
            </a:r>
            <a:r>
              <a:rPr lang="sk-SK" sz="2600" smtClean="0">
                <a:latin typeface="Courier New" pitchFamily="49" charset="0"/>
              </a:rPr>
              <a:t> edges: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smtClean="0">
                <a:latin typeface="Courier New" pitchFamily="49" charset="0"/>
              </a:rPr>
              <a:t>      u := uv.source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smtClean="0">
                <a:latin typeface="Courier New" pitchFamily="49" charset="0"/>
              </a:rPr>
              <a:t>      v := uv.destination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sk-SK" sz="2600" b="1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sk-SK" sz="2600" smtClean="0">
                <a:solidFill>
                  <a:srgbClr val="C00000"/>
                </a:solidFill>
                <a:latin typeface="Courier New" pitchFamily="49" charset="0"/>
              </a:rPr>
              <a:t> u.distance + uv.weight &lt; v.distance: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smtClean="0">
                <a:solidFill>
                  <a:srgbClr val="C00000"/>
                </a:solidFill>
                <a:latin typeface="Courier New" pitchFamily="49" charset="0"/>
              </a:rPr>
              <a:t>        v.distance := u.distance + uv.weight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600" smtClean="0">
                <a:solidFill>
                  <a:srgbClr val="C00000"/>
                </a:solidFill>
                <a:latin typeface="Courier New" pitchFamily="49" charset="0"/>
              </a:rPr>
              <a:t>        v.predecessor := u</a:t>
            </a:r>
            <a:endParaRPr lang="sk-SK" sz="26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7591" y="4151982"/>
            <a:ext cx="3036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sk-SK" sz="1600" b="1" dirty="0" smtClean="0">
                <a:solidFill>
                  <a:srgbClr val="C00000"/>
                </a:solidFill>
              </a:rPr>
              <a:t>Distribuovaná implementácia</a:t>
            </a:r>
          </a:p>
          <a:p>
            <a:pPr>
              <a:spcBef>
                <a:spcPts val="0"/>
              </a:spcBef>
              <a:buNone/>
            </a:pPr>
            <a:r>
              <a:rPr lang="sk-SK" sz="1600" b="1" dirty="0" smtClean="0">
                <a:solidFill>
                  <a:srgbClr val="C00000"/>
                </a:solidFill>
              </a:rPr>
              <a:t>DV používa namiesto</a:t>
            </a:r>
          </a:p>
          <a:p>
            <a:pPr>
              <a:spcBef>
                <a:spcPts val="0"/>
              </a:spcBef>
              <a:buNone/>
            </a:pPr>
            <a:r>
              <a:rPr lang="sk-SK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v.predecessor</a:t>
            </a:r>
          </a:p>
          <a:p>
            <a:pPr>
              <a:spcBef>
                <a:spcPts val="0"/>
              </a:spcBef>
              <a:buNone/>
            </a:pPr>
            <a:r>
              <a:rPr lang="sk-SK" sz="1600" b="1" dirty="0" smtClean="0">
                <a:solidFill>
                  <a:srgbClr val="C00000"/>
                </a:solidFill>
              </a:rPr>
              <a:t>pole </a:t>
            </a:r>
            <a:r>
              <a:rPr lang="sk-SK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u.successor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[v]</a:t>
            </a:r>
            <a:endParaRPr lang="sk-SK" sz="16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Rozbeh a beh DV protokolu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Všimnime si, ako sa DV protokol rozbieha</a:t>
            </a:r>
          </a:p>
          <a:p>
            <a:r>
              <a:rPr lang="sk-SK" smtClean="0"/>
              <a:t>Na začiatku každý smerovač pozná iba svoje priamo pripojené siete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1"/>
          <a:stretch/>
        </p:blipFill>
        <p:spPr bwMode="auto">
          <a:xfrm>
            <a:off x="788988" y="3249461"/>
            <a:ext cx="7712075" cy="262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5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blona Cisco">
  <a:themeElements>
    <a:clrScheme name="CCNP v5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CCNP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NP v5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Cisco</Template>
  <TotalTime>395</TotalTime>
  <Pages>28</Pages>
  <Words>3333</Words>
  <Application>Microsoft Office PowerPoint</Application>
  <PresentationFormat>On-screen Show (4:3)</PresentationFormat>
  <Paragraphs>505</Paragraphs>
  <Slides>54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Sablona Cisco</vt:lpstr>
      <vt:lpstr>Protokoly typu Distance Vector  Protokol RIPv1</vt:lpstr>
      <vt:lpstr>Smerovacie protokoly typu Distance Vector</vt:lpstr>
      <vt:lpstr>Výhody a nevýhody DV protokolov</vt:lpstr>
      <vt:lpstr>Základná činnosť DV protokolov</vt:lpstr>
      <vt:lpstr>Základná činnosť DV protokolov</vt:lpstr>
      <vt:lpstr>Základná činnosť DV protokolov</vt:lpstr>
      <vt:lpstr>Základná činnosť DV protokolov</vt:lpstr>
      <vt:lpstr>DV ako distribuovaný Bellman-Ford</vt:lpstr>
      <vt:lpstr>Rozbeh a beh DV protokolu</vt:lpstr>
      <vt:lpstr>Rozbeh a beh DV protokolu</vt:lpstr>
      <vt:lpstr>Rozbeh a beh DV protokolu</vt:lpstr>
      <vt:lpstr>Rozbeh a beh DV protokolu</vt:lpstr>
      <vt:lpstr>Smerovacie slučky v DV protokoloch</vt:lpstr>
      <vt:lpstr>Smerovacie slučky v DV protokoloch</vt:lpstr>
      <vt:lpstr>Ochrana proti smerovacím slučkám v DV protokoloch</vt:lpstr>
      <vt:lpstr>Ochrana typu Count-to-Infinity</vt:lpstr>
      <vt:lpstr>Ochrana typu Split Horizon</vt:lpstr>
      <vt:lpstr>Ochrana typu Split Horizon with Poisoned Reverse</vt:lpstr>
      <vt:lpstr>Ochrana typu Triggered Updates</vt:lpstr>
      <vt:lpstr>Ochrana typu Hold Down Timers</vt:lpstr>
      <vt:lpstr>Záverečné poznámky k ochranám proti smerovacím slučkám</vt:lpstr>
      <vt:lpstr>DV protokoly v súčasnosti</vt:lpstr>
      <vt:lpstr>Smerovací protokol RIP</vt:lpstr>
      <vt:lpstr>Charakteristika protokolu RIPv1</vt:lpstr>
      <vt:lpstr>Formát správy RIPv1</vt:lpstr>
      <vt:lpstr>Správy protokolu RIPv1</vt:lpstr>
      <vt:lpstr>Základná konfigurácia RIPv1</vt:lpstr>
      <vt:lpstr>Príklad konfigurácie RIPv1 na R1</vt:lpstr>
      <vt:lpstr>Príklad konfigurácie RIPv1 na R2</vt:lpstr>
      <vt:lpstr>Príklad konfigurácie RIPv1 na R3</vt:lpstr>
      <vt:lpstr>Poznámka k príkazu network</vt:lpstr>
      <vt:lpstr>Smerovacia tabuľka na R1</vt:lpstr>
      <vt:lpstr>Smerovacia tabuľka na R2</vt:lpstr>
      <vt:lpstr>Smerovacia tabuľka na R3</vt:lpstr>
      <vt:lpstr>Overenie konfigurácie RIPv1</vt:lpstr>
      <vt:lpstr>Ladenie behu RIPv1</vt:lpstr>
      <vt:lpstr>Pasívne rozhrania</vt:lpstr>
      <vt:lpstr>Pasívne rozhrania</vt:lpstr>
      <vt:lpstr>Príklad konfigurácie pasívneho rozhrania na R2</vt:lpstr>
      <vt:lpstr>Šírenie default route cez RIPv1</vt:lpstr>
      <vt:lpstr>Šírenie default route cez RIPv1</vt:lpstr>
      <vt:lpstr>Príklad konfigurácie šírenia default route</vt:lpstr>
      <vt:lpstr>Príklad konfigurácie šírenia default route</vt:lpstr>
      <vt:lpstr>Príklad konfigurácie šírenia default route</vt:lpstr>
      <vt:lpstr>Classful povaha RIPv1</vt:lpstr>
      <vt:lpstr>Classful povaha RIPv1</vt:lpstr>
      <vt:lpstr>Automatická sumarizácia v RIPv1</vt:lpstr>
      <vt:lpstr>Manipulácia s adresami pri odosielaní RIPv1 paketov</vt:lpstr>
      <vt:lpstr>Manipulácia s adresami pri prijímaní RIPv1 paketov</vt:lpstr>
      <vt:lpstr>Problém s automatickou sumarizáciou</vt:lpstr>
      <vt:lpstr>Časovače v RIPv1</vt:lpstr>
      <vt:lpstr>Časovače v RIPv1</vt:lpstr>
      <vt:lpstr>Zmena časovačov v RIPv1</vt:lpstr>
      <vt:lpstr>PowerPoint Presentation</vt:lpstr>
    </vt:vector>
  </TitlesOfParts>
  <Company>University of Zilina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Protokoly typu Distance Vector  Protokol RIPv1</dc:title>
  <dc:subject>Guide for Creating Powerpoint Presentations</dc:subject>
  <dc:creator>Peter Palúch</dc:creator>
  <cp:keywords/>
  <dc:description/>
  <cp:lastModifiedBy>Peter Palúch</cp:lastModifiedBy>
  <cp:revision>52</cp:revision>
  <cp:lastPrinted>1999-01-27T00:54:54Z</cp:lastPrinted>
  <dcterms:created xsi:type="dcterms:W3CDTF">2012-11-22T20:17:43Z</dcterms:created>
  <dcterms:modified xsi:type="dcterms:W3CDTF">2012-11-24T12:03:30Z</dcterms:modified>
</cp:coreProperties>
</file>