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66" r:id="rId3"/>
    <p:sldId id="259" r:id="rId4"/>
    <p:sldId id="261" r:id="rId5"/>
    <p:sldId id="288" r:id="rId6"/>
    <p:sldId id="260" r:id="rId7"/>
    <p:sldId id="262" r:id="rId8"/>
    <p:sldId id="263" r:id="rId9"/>
    <p:sldId id="289" r:id="rId10"/>
    <p:sldId id="290" r:id="rId11"/>
    <p:sldId id="291" r:id="rId12"/>
    <p:sldId id="292" r:id="rId13"/>
    <p:sldId id="293" r:id="rId14"/>
    <p:sldId id="265" r:id="rId15"/>
    <p:sldId id="267" r:id="rId16"/>
    <p:sldId id="268" r:id="rId17"/>
    <p:sldId id="269" r:id="rId18"/>
    <p:sldId id="270" r:id="rId19"/>
    <p:sldId id="271" r:id="rId20"/>
    <p:sldId id="273" r:id="rId21"/>
    <p:sldId id="278" r:id="rId22"/>
    <p:sldId id="274" r:id="rId23"/>
    <p:sldId id="275" r:id="rId24"/>
    <p:sldId id="276" r:id="rId25"/>
    <p:sldId id="277" r:id="rId26"/>
    <p:sldId id="279" r:id="rId27"/>
    <p:sldId id="272" r:id="rId28"/>
    <p:sldId id="280" r:id="rId29"/>
    <p:sldId id="281" r:id="rId30"/>
    <p:sldId id="296" r:id="rId31"/>
    <p:sldId id="282" r:id="rId32"/>
    <p:sldId id="283" r:id="rId33"/>
    <p:sldId id="284" r:id="rId34"/>
    <p:sldId id="285" r:id="rId35"/>
    <p:sldId id="295" r:id="rId36"/>
    <p:sldId id="286" r:id="rId37"/>
    <p:sldId id="294" r:id="rId38"/>
    <p:sldId id="258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 autoAdjust="0"/>
    <p:restoredTop sz="80480" autoAdjust="0"/>
  </p:normalViewPr>
  <p:slideViewPr>
    <p:cSldViewPr>
      <p:cViewPr varScale="1">
        <p:scale>
          <a:sx n="70" d="100"/>
          <a:sy n="70" d="100"/>
        </p:scale>
        <p:origin x="-18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B9914879-7CD7-49D8-AED9-6384B1617D55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596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fld id="{EE506BF9-A4FC-449F-A1EF-7040C9E2AA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95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39" name="Rectangle 275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grpSp>
        <p:nvGrpSpPr>
          <p:cNvPr id="369947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69948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49" name="Rectangle 28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0" name="Freeform 28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1" name="Freeform 28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2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3" name="Freeform 28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4" name="Freeform 29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5" name="Freeform 29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6" name="Freeform 29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7" name="Freeform 29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8" name="Freeform 29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9" name="Freeform 29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0" name="Freeform 29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1" name="Freeform 29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2" name="Freeform 29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107504" y="1916832"/>
            <a:ext cx="4320479" cy="223224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33925"/>
            <a:ext cx="8784976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9988" name="Picture 324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7940675" cy="5410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8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29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72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030858"/>
            <a:ext cx="4176000" cy="4566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72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72" y="2030858"/>
            <a:ext cx="4176000" cy="45664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1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6878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43000"/>
            <a:ext cx="84969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01700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8888" indent="-1857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6075" indent="-18415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tabLst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Prechod od classful ku classless systému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Smerovací protokol RIPv2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33924"/>
            <a:ext cx="8784976" cy="1935435"/>
          </a:xfrm>
        </p:spPr>
        <p:txBody>
          <a:bodyPr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Ing. </a:t>
            </a:r>
            <a:r>
              <a:rPr lang="en-US" sz="1800" dirty="0">
                <a:solidFill>
                  <a:schemeClr val="tx1"/>
                </a:solidFill>
              </a:rPr>
              <a:t>Peter Pal</a:t>
            </a:r>
            <a:r>
              <a:rPr lang="sk-SK" sz="1800" dirty="0">
                <a:solidFill>
                  <a:schemeClr val="tx1"/>
                </a:solidFill>
              </a:rPr>
              <a:t>úch, PhD., </a:t>
            </a:r>
            <a:r>
              <a:rPr lang="en-US" sz="1800" dirty="0">
                <a:solidFill>
                  <a:schemeClr val="tx1"/>
                </a:solidFill>
              </a:rPr>
              <a:t>CCIE #23527</a:t>
            </a:r>
            <a:r>
              <a:rPr lang="sk-SK" sz="1800" dirty="0">
                <a:solidFill>
                  <a:schemeClr val="tx1"/>
                </a:solidFill>
              </a:rPr>
              <a:t>, CCIP, </a:t>
            </a:r>
            <a:r>
              <a:rPr lang="sk-SK" sz="1800" dirty="0" smtClean="0">
                <a:solidFill>
                  <a:schemeClr val="tx1"/>
                </a:solidFill>
              </a:rPr>
              <a:t>CCAI</a:t>
            </a:r>
            <a:r>
              <a:rPr lang="sk-SK" sz="1800" dirty="0">
                <a:solidFill>
                  <a:schemeClr val="tx1"/>
                </a:solidFill>
              </a:rPr>
              <a:t/>
            </a:r>
            <a:br>
              <a:rPr lang="sk-SK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Cisco </a:t>
            </a:r>
            <a:r>
              <a:rPr lang="en-US" sz="1800" dirty="0">
                <a:solidFill>
                  <a:schemeClr val="tx1"/>
                </a:solidFill>
              </a:rPr>
              <a:t>Designated VIP 2011,2012 LAN &amp; WAN</a:t>
            </a:r>
            <a:endParaRPr lang="sk-SK" sz="1800" dirty="0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Katedra informačných sietí</a:t>
            </a: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Fakulta riadenia a informatiky, ŽU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675" y="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11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Štruktúra smerovacej tabuľky Cisco smerovačov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Táto smerovacia tabuľka obsahuje rôzne typy položiek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Level1 ultimate</a:t>
            </a:r>
          </a:p>
          <a:p>
            <a:pPr lvl="1"/>
            <a:r>
              <a:rPr lang="sk-SK" b="1" dirty="0" smtClean="0">
                <a:solidFill>
                  <a:srgbClr val="00B050"/>
                </a:solidFill>
              </a:rPr>
              <a:t>Level1 parent</a:t>
            </a:r>
          </a:p>
          <a:p>
            <a:pPr lvl="1"/>
            <a:r>
              <a:rPr lang="sk-SK" b="1" dirty="0" smtClean="0">
                <a:solidFill>
                  <a:srgbClr val="7030A0"/>
                </a:solidFill>
              </a:rPr>
              <a:t>Level2 child, ultimate</a:t>
            </a:r>
            <a:endParaRPr lang="sk-SK" b="1" dirty="0">
              <a:solidFill>
                <a:srgbClr val="7030A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2955716"/>
            <a:ext cx="8064500" cy="378565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sk-SK" sz="1600" b="1" dirty="0" smtClean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223.255.2.0/24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is variably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subnetted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, 3 subnets, 3 masks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223.255.2.32/27 is directly connected, Loopback12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223.255.2.0/30 is directly connected, Loopback11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C </a:t>
            </a:r>
            <a:r>
              <a:rPr lang="sk-SK" sz="16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223.255.2.80/28 is directly connected, Loopback13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223.255.1.0/26 is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subnetted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, 2 subnets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223.255.1.64 is directly connected, Loopback1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223.255.1.128 is directly connected, Loopback2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R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192.168.4.0/24 [120/1] via 192.168.2.2, 00:00:17,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tx2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/0</a:t>
            </a:r>
            <a:endParaRPr lang="en-US" sz="16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R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192.168.5.0/24 [120/2] via 192.168.2.2, 00:00:17,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tx2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/0</a:t>
            </a:r>
            <a:endParaRPr lang="en-US" sz="16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192.168.1.0/24 is directly connected, FastEthernet0/0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192.168.2.0/24 is directly connected,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tx2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/0</a:t>
            </a:r>
            <a:endParaRPr lang="en-US" sz="16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R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192.168.3.0/24 [120/1] via 192.168.2.2, 00:00:17,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tx2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/0</a:t>
            </a:r>
            <a:endParaRPr lang="en-US" sz="16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S 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172.16.0.0/12 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[1/0] via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192.168.2.2</a:t>
            </a:r>
            <a:endParaRPr lang="sk-SK" sz="16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sk-SK" sz="1600" b="1" dirty="0" smtClean="0">
                <a:solidFill>
                  <a:schemeClr val="tx2"/>
                </a:solidFill>
                <a:latin typeface="Courier New" pitchFamily="49" charset="0"/>
              </a:rPr>
              <a:t>S  0.0.0.0/0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[1/0]</a:t>
            </a:r>
            <a:r>
              <a:rPr lang="sk-SK" sz="1600" b="1" dirty="0" smtClean="0">
                <a:solidFill>
                  <a:schemeClr val="tx2"/>
                </a:solidFill>
                <a:latin typeface="Courier New" pitchFamily="49" charset="0"/>
              </a:rPr>
              <a:t> via 192.168.2.254</a:t>
            </a:r>
            <a:endParaRPr lang="en-US" sz="16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Classful a classless routing behavior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496944" cy="552636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Toto rozdelenie typov položiek smerovacej tabuľky bolo nevyhnutné pre pôvodný, starší systém prehľadávania smerovacej tabuľky, tzv. </a:t>
            </a:r>
            <a:r>
              <a:rPr lang="sk-SK" b="1" dirty="0" smtClean="0">
                <a:solidFill>
                  <a:schemeClr val="tx2"/>
                </a:solidFill>
              </a:rPr>
              <a:t>classful routing behavior</a:t>
            </a:r>
          </a:p>
          <a:p>
            <a:r>
              <a:rPr lang="sk-SK" b="1" dirty="0" smtClean="0">
                <a:solidFill>
                  <a:schemeClr val="tx2"/>
                </a:solidFill>
              </a:rPr>
              <a:t>Classful routing behavior</a:t>
            </a:r>
          </a:p>
          <a:p>
            <a:pPr lvl="1"/>
            <a:r>
              <a:rPr lang="sk-SK" dirty="0" smtClean="0"/>
              <a:t>Level1 položky sú zoradené podľa masiek od najväčšej po najmenšiu</a:t>
            </a:r>
          </a:p>
          <a:p>
            <a:pPr lvl="1"/>
            <a:r>
              <a:rPr lang="sk-SK" dirty="0" smtClean="0"/>
              <a:t>Ak sú k nejakej Level1 položke pridružené Level2 záznamy, sú medzi sebou takisto usporiadané podľa masky od najväčšej po najmenšiu</a:t>
            </a:r>
          </a:p>
          <a:p>
            <a:pPr lvl="1"/>
            <a:r>
              <a:rPr lang="sk-SK" dirty="0" smtClean="0"/>
              <a:t>Postup hľadania zhody v takto organizovanej smerovacej tabuľke:</a:t>
            </a:r>
          </a:p>
          <a:p>
            <a:pPr lvl="2"/>
            <a:r>
              <a:rPr lang="sk-SK" dirty="0" smtClean="0"/>
              <a:t>Nájdi longest prefix match medzi Level1 položkami</a:t>
            </a:r>
          </a:p>
          <a:p>
            <a:pPr lvl="3"/>
            <a:r>
              <a:rPr lang="sk-SK" dirty="0" smtClean="0"/>
              <a:t>Ak je nájdená Level1 položka typu </a:t>
            </a:r>
            <a:r>
              <a:rPr lang="sk-SK" b="1" dirty="0" smtClean="0">
                <a:solidFill>
                  <a:schemeClr val="tx2"/>
                </a:solidFill>
              </a:rPr>
              <a:t>ultimate</a:t>
            </a:r>
            <a:r>
              <a:rPr lang="sk-SK" dirty="0" smtClean="0"/>
              <a:t>, prepošli paket podľa next hop informácie z nájdenej položky</a:t>
            </a:r>
          </a:p>
          <a:p>
            <a:pPr lvl="3"/>
            <a:r>
              <a:rPr lang="sk-SK" dirty="0" smtClean="0"/>
              <a:t>Ak je nájdená Level1 položka typu </a:t>
            </a:r>
            <a:r>
              <a:rPr lang="sk-SK" b="1" dirty="0" smtClean="0">
                <a:solidFill>
                  <a:srgbClr val="00B050"/>
                </a:solidFill>
              </a:rPr>
              <a:t>parent</a:t>
            </a:r>
            <a:r>
              <a:rPr lang="sk-SK" dirty="0" smtClean="0"/>
              <a:t>, nájdi longest prefix match medzi pridruženými Level2 položkami</a:t>
            </a:r>
          </a:p>
          <a:p>
            <a:pPr lvl="4"/>
            <a:r>
              <a:rPr lang="sk-SK" dirty="0" smtClean="0"/>
              <a:t>Ak bolo možné zhodnú </a:t>
            </a:r>
            <a:r>
              <a:rPr lang="sk-SK" b="1" dirty="0" smtClean="0">
                <a:solidFill>
                  <a:srgbClr val="7030A0"/>
                </a:solidFill>
              </a:rPr>
              <a:t>Level2</a:t>
            </a:r>
            <a:r>
              <a:rPr lang="sk-SK" dirty="0" smtClean="0">
                <a:solidFill>
                  <a:srgbClr val="7030A0"/>
                </a:solidFill>
              </a:rPr>
              <a:t> </a:t>
            </a:r>
            <a:r>
              <a:rPr lang="sk-SK" dirty="0" smtClean="0"/>
              <a:t>položku nájsť, prepošli paket podľa next hop informácie z nájdenej položky</a:t>
            </a:r>
          </a:p>
          <a:p>
            <a:pPr lvl="4"/>
            <a:r>
              <a:rPr lang="sk-SK" dirty="0" smtClean="0"/>
              <a:t>Ak nebolo možné zhodnú </a:t>
            </a:r>
            <a:r>
              <a:rPr lang="sk-SK" b="1" dirty="0" smtClean="0">
                <a:solidFill>
                  <a:srgbClr val="7030A0"/>
                </a:solidFill>
              </a:rPr>
              <a:t>Level2</a:t>
            </a:r>
            <a:r>
              <a:rPr lang="sk-SK" dirty="0" smtClean="0"/>
              <a:t> položku nájsť, paket </a:t>
            </a:r>
            <a:r>
              <a:rPr lang="sk-SK" b="1" dirty="0" smtClean="0">
                <a:solidFill>
                  <a:schemeClr val="accent2"/>
                </a:solidFill>
              </a:rPr>
              <a:t>zahoď</a:t>
            </a:r>
          </a:p>
          <a:p>
            <a:pPr lvl="3"/>
            <a:r>
              <a:rPr lang="sk-SK" dirty="0" smtClean="0"/>
              <a:t>Ak nebolo možné zhodnú Level1 položku nájsť, paket </a:t>
            </a:r>
            <a:r>
              <a:rPr lang="sk-SK" b="1" dirty="0" smtClean="0">
                <a:solidFill>
                  <a:schemeClr val="accent2"/>
                </a:solidFill>
              </a:rPr>
              <a:t>zahoď</a:t>
            </a:r>
            <a:endParaRPr lang="sk-SK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Classful a classless routing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568952" cy="559836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Práve opísaný algoritmus </a:t>
            </a:r>
            <a:r>
              <a:rPr lang="sk-SK" b="1" dirty="0" smtClean="0">
                <a:solidFill>
                  <a:schemeClr val="tx2"/>
                </a:solidFill>
              </a:rPr>
              <a:t>classful routing behavior </a:t>
            </a:r>
            <a:r>
              <a:rPr lang="sk-SK" dirty="0" smtClean="0"/>
              <a:t>je vlastne o obmedzení prehľadávania na podsiete známej major network</a:t>
            </a:r>
          </a:p>
          <a:p>
            <a:pPr lvl="1"/>
            <a:r>
              <a:rPr lang="sk-SK" dirty="0" smtClean="0"/>
              <a:t>Najprv nájdeme zhodnú major network alebo supernet príjemcu</a:t>
            </a:r>
          </a:p>
          <a:p>
            <a:pPr lvl="2"/>
            <a:r>
              <a:rPr lang="sk-SK" dirty="0" smtClean="0"/>
              <a:t>Ak neexistuje, paket zahodíme, lebo o jeho príjemcovi nič nevieme</a:t>
            </a:r>
          </a:p>
          <a:p>
            <a:pPr lvl="1"/>
            <a:r>
              <a:rPr lang="sk-SK" dirty="0" smtClean="0"/>
              <a:t>Ak poznáme podsiete (Level2 položky) tejto major network, znamená to, že sme vlastníkmi tejto major network, inak by sme podsiete nepoznali, a teda všetky jej existujúce podsiete sa nachádzajú u nás a musia nám byť známe</a:t>
            </a:r>
          </a:p>
          <a:p>
            <a:pPr lvl="2"/>
            <a:r>
              <a:rPr lang="sk-SK" dirty="0" smtClean="0"/>
              <a:t>Nájdeme príslušnú podsieť medzi pridruženými Level2 položkami a paket prepošleme podľa nájdenej podsiete</a:t>
            </a:r>
          </a:p>
          <a:p>
            <a:pPr lvl="2"/>
            <a:r>
              <a:rPr lang="sk-SK" dirty="0" smtClean="0"/>
              <a:t>Ak zhodu nenájdeme, paket zahodíme, pretože ak nepoznáme zodpovedajúcu konkrétnu podsieť, potom istotne vôbec neexistuje, teda nemá zmysel hľadať zhodu inde alebo paket niekam posielať</a:t>
            </a:r>
          </a:p>
          <a:p>
            <a:r>
              <a:rPr lang="sk-SK" dirty="0" smtClean="0"/>
              <a:t>Dôsledok: Default route pri classful routing behavior platí len na tie pakety, pre ktoré neexistuje žiaden iný zhodný Level1 záznam</a:t>
            </a:r>
          </a:p>
          <a:p>
            <a:pPr lvl="1"/>
            <a:r>
              <a:rPr lang="sk-SK" dirty="0" smtClean="0"/>
              <a:t>Ak existuje iný zhodný Level1 záznam typu ultimate, budú vybavené ním</a:t>
            </a:r>
          </a:p>
          <a:p>
            <a:pPr lvl="1"/>
            <a:r>
              <a:rPr lang="sk-SK" dirty="0" smtClean="0"/>
              <a:t>Ak existuje iný zhodný Level1 záznam typu parent, hľadá sa zhoda len medzi pridruženými Level2 záznamami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364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Classful a classless routing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Classful routing behavior je možné aktivovať na Cisco smerovačoch dvojicou príkazov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Router(</a:t>
            </a:r>
            <a:r>
              <a:rPr lang="en-US" b="1" dirty="0" err="1">
                <a:latin typeface="Courier New" pitchFamily="49" charset="0"/>
              </a:rPr>
              <a:t>config</a:t>
            </a:r>
            <a:r>
              <a:rPr lang="en-US" b="1" dirty="0">
                <a:latin typeface="Courier New" pitchFamily="49" charset="0"/>
              </a:rPr>
              <a:t>)#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</a:rPr>
              <a:t>no ip cef</a:t>
            </a:r>
            <a:r>
              <a:rPr lang="sk-SK" b="1" dirty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sk-SK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Router(</a:t>
            </a:r>
            <a:r>
              <a:rPr lang="en-US" b="1" dirty="0" err="1" smtClean="0">
                <a:latin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</a:rPr>
              <a:t>)#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</a:rPr>
              <a:t>no ip classless</a:t>
            </a:r>
            <a:endParaRPr lang="sk-SK" dirty="0"/>
          </a:p>
          <a:p>
            <a:r>
              <a:rPr lang="sk-SK" dirty="0" smtClean="0"/>
              <a:t>Pre dnešné potreby je classful routing behavior vyložene nevhodný a používa sa novší, tzv. classless routing behavior (implicitne zapnutý na novších smerovačoch)</a:t>
            </a:r>
          </a:p>
          <a:p>
            <a:r>
              <a:rPr lang="sk-SK" b="1" dirty="0" smtClean="0">
                <a:solidFill>
                  <a:schemeClr val="tx2"/>
                </a:solidFill>
              </a:rPr>
              <a:t>Classless routing behavior </a:t>
            </a:r>
            <a:r>
              <a:rPr lang="sk-SK" dirty="0" smtClean="0"/>
              <a:t>– klasické smerovanie</a:t>
            </a:r>
          </a:p>
          <a:p>
            <a:pPr lvl="1"/>
            <a:r>
              <a:rPr lang="sk-SK" dirty="0" smtClean="0"/>
              <a:t>Položky smerovacej tabuľky sa nedelia na Level1 a Level2, ale sú si rovnocenné (na jednej úrovni), t.j. nerozlišujú sa</a:t>
            </a:r>
          </a:p>
          <a:p>
            <a:pPr lvl="1"/>
            <a:r>
              <a:rPr lang="sk-SK" dirty="0" smtClean="0"/>
              <a:t>Všetky položky smerovacej tabuľky sú usporiadané podľa masiek od najväčšej po najmenšiu</a:t>
            </a:r>
          </a:p>
          <a:p>
            <a:pPr lvl="1"/>
            <a:r>
              <a:rPr lang="sk-SK" dirty="0" smtClean="0"/>
              <a:t>Smerovač hľadá v tejto tabuľke longest prefix match (prvú zhodu zhora)</a:t>
            </a:r>
          </a:p>
          <a:p>
            <a:pPr lvl="1"/>
            <a:r>
              <a:rPr lang="sk-SK" dirty="0" smtClean="0"/>
              <a:t>Tu sa predpokladá, že triedy adries už neplatia, a teda sa netreba obmedzovať len na prehľadávanie podsietí známych major network (tzv. classless adresovanie)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61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 ku classless adresovaniu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Systém adresových tried síce pôvodne riešil prideľovanie adries sietí rôznych veľkostí, ale s rozmachom internetu sa dostal do potiaží</a:t>
            </a:r>
          </a:p>
          <a:p>
            <a:pPr lvl="1"/>
            <a:r>
              <a:rPr lang="sk-SK" dirty="0" smtClean="0"/>
              <a:t>Veľkosť požadovanej siete priamo určovala triedu, z ktorej musela byť alokovaná adresa siete. Z väčšej triedy nebolo možné prideliť podsieť, z menšej triedy nebolo možné prideliť supersieť (agregát)</a:t>
            </a:r>
          </a:p>
          <a:p>
            <a:pPr lvl="1"/>
            <a:r>
              <a:rPr lang="sk-SK" dirty="0" smtClean="0"/>
              <a:t>S pribúdajúcim počtom ohlasovaných major network bez možnosti ich sumarizácie (agregácie) na chrbticových smerovačoch internetu veľmi vzrastalo ich zaťaženie</a:t>
            </a:r>
          </a:p>
          <a:p>
            <a:pPr lvl="2"/>
            <a:r>
              <a:rPr lang="sk-SK" dirty="0" smtClean="0"/>
              <a:t>Nebolo možné realizovať Classless Inter-Domain Routing (CIDR)</a:t>
            </a:r>
          </a:p>
          <a:p>
            <a:pPr lvl="1"/>
            <a:r>
              <a:rPr lang="sk-SK" dirty="0" smtClean="0"/>
              <a:t>Nemožnosť podsieťovať major network na rôzne veľké podsiete viedla k neefektívnemu využívaniu adries</a:t>
            </a:r>
          </a:p>
          <a:p>
            <a:pPr lvl="2"/>
            <a:r>
              <a:rPr lang="sk-SK" dirty="0" smtClean="0"/>
              <a:t>Nebolo možné realizovať Variable Length Subnet Masking (VLSM)</a:t>
            </a:r>
          </a:p>
          <a:p>
            <a:r>
              <a:rPr lang="sk-SK" dirty="0" smtClean="0"/>
              <a:t>V roku 1993 IETF prišla s RFC 1517 až 1519, ktoré zavádzajú iný spôsob práce s IP adresami: Classless Inter-Domain Routing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70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Classless adresovanie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Princípy </a:t>
            </a:r>
            <a:r>
              <a:rPr lang="sk-SK" sz="2000" b="1" dirty="0" smtClean="0">
                <a:solidFill>
                  <a:schemeClr val="tx2"/>
                </a:solidFill>
              </a:rPr>
              <a:t>classless adresovania</a:t>
            </a:r>
          </a:p>
          <a:p>
            <a:pPr lvl="1"/>
            <a:r>
              <a:rPr lang="sk-SK" sz="1800" dirty="0" smtClean="0"/>
              <a:t>Triedy A, B, C neplatia, adresy sietí je možné alokovať ľubovoľne z priestoru bývalých tried A, B, C</a:t>
            </a:r>
          </a:p>
          <a:p>
            <a:pPr lvl="1"/>
            <a:r>
              <a:rPr lang="sk-SK" sz="1800" dirty="0"/>
              <a:t>Je dovolené podsieťovať i agregovať (sumarizovať, spájať) adresové priestory podľa </a:t>
            </a:r>
            <a:r>
              <a:rPr lang="sk-SK" sz="1800" dirty="0" smtClean="0"/>
              <a:t>potreby</a:t>
            </a:r>
          </a:p>
          <a:p>
            <a:pPr lvl="1"/>
            <a:r>
              <a:rPr lang="sk-SK" sz="1800" dirty="0" smtClean="0"/>
              <a:t>Predčíslie siete určuje sieťová maska, ktorá musí vždy byť súčasťou smerovacej informácie (žiadne odhadovanie masky siete, ale vždy jej explicitné priloženie k adrese siete)</a:t>
            </a:r>
          </a:p>
          <a:p>
            <a:pPr lvl="1"/>
            <a:r>
              <a:rPr lang="sk-SK" sz="1800" dirty="0" smtClean="0"/>
              <a:t>Pridelený priestor je možné ďalej podsieťovať na nerovnako veľké podsiete</a:t>
            </a:r>
          </a:p>
          <a:p>
            <a:pPr lvl="1"/>
            <a:r>
              <a:rPr lang="sk-SK" sz="1800" dirty="0" smtClean="0"/>
              <a:t>Resumé: Kľúčovým princípom je podsieťovanie s využitím sieťovej masky tak, ako sme sa to učili</a:t>
            </a:r>
          </a:p>
          <a:p>
            <a:r>
              <a:rPr lang="sk-SK" sz="2000" dirty="0" smtClean="0"/>
              <a:t>Classless adresovanie v sebe skrýva dva princípy</a:t>
            </a:r>
          </a:p>
          <a:p>
            <a:pPr lvl="1"/>
            <a:r>
              <a:rPr lang="sk-SK" sz="1800" b="1" dirty="0" smtClean="0">
                <a:solidFill>
                  <a:schemeClr val="tx2"/>
                </a:solidFill>
              </a:rPr>
              <a:t>CIDR</a:t>
            </a:r>
            <a:r>
              <a:rPr lang="sk-SK" sz="1800" dirty="0" smtClean="0"/>
              <a:t> – prideľovanie a oznamovanie verejných rozsahov od internetových registrov podľa požadovanej veľkosti v tvare Prefix/Dĺžka, v porovnaní s classful prideľovaním možnosť podsieťovania aj agregácie</a:t>
            </a:r>
          </a:p>
          <a:p>
            <a:pPr lvl="1"/>
            <a:r>
              <a:rPr lang="sk-SK" sz="1800" b="1" dirty="0" smtClean="0">
                <a:solidFill>
                  <a:schemeClr val="tx2"/>
                </a:solidFill>
              </a:rPr>
              <a:t>VLSM</a:t>
            </a:r>
            <a:r>
              <a:rPr lang="sk-SK" sz="1800" dirty="0" smtClean="0"/>
              <a:t> – možnosť ďalej podsieťovať pridelený priestor na podsiete premenlivej veľkosti</a:t>
            </a:r>
          </a:p>
        </p:txBody>
      </p:sp>
    </p:spTree>
    <p:extLst>
      <p:ext uri="{BB962C8B-B14F-4D97-AF65-F5344CB8AC3E}">
        <p14:creationId xmlns:p14="http://schemas.microsoft.com/office/powerpoint/2010/main" val="8803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CIDR a VLSM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CIDR:</a:t>
            </a:r>
          </a:p>
          <a:p>
            <a:pPr lvl="1"/>
            <a:r>
              <a:rPr lang="sk-SK" dirty="0" smtClean="0"/>
              <a:t>Potrebujeme súvislý priestor 800 verejných IP adries</a:t>
            </a:r>
          </a:p>
          <a:p>
            <a:pPr lvl="1"/>
            <a:r>
              <a:rPr lang="sk-SK" dirty="0" smtClean="0"/>
              <a:t>Internetový register nám pri CIDR môže legálne prideliť napríklad</a:t>
            </a:r>
          </a:p>
          <a:p>
            <a:pPr lvl="2"/>
            <a:r>
              <a:rPr lang="sk-SK" dirty="0" smtClean="0"/>
              <a:t>213.81.156.0/22 (4x bývalá sieť triedy C, agregácia)</a:t>
            </a:r>
          </a:p>
          <a:p>
            <a:pPr lvl="2"/>
            <a:r>
              <a:rPr lang="sk-SK" dirty="0" smtClean="0"/>
              <a:t>158.193.44.0/22 (časť siete triedy B, podsieťovanie)</a:t>
            </a:r>
          </a:p>
          <a:p>
            <a:pPr lvl="2"/>
            <a:r>
              <a:rPr lang="sk-SK" dirty="0" smtClean="0"/>
              <a:t>87.197.12.0/22 (časť siete triedy A, podsieťovanie)</a:t>
            </a:r>
          </a:p>
          <a:p>
            <a:pPr lvl="1"/>
            <a:r>
              <a:rPr lang="sk-SK" dirty="0" smtClean="0"/>
              <a:t>CIDR teda dovoľuje na úrovni internetových registrov a Tier1-Tier3 poskytovateľov internetovej konektivity prideľovať akýkoľvek prefix podľa požadovanej veľkosti a vymieňať si medzi smerovačmi ľubovoľne podsieťované či agregované (sumarizované) prefixy</a:t>
            </a:r>
          </a:p>
          <a:p>
            <a:r>
              <a:rPr lang="sk-SK" dirty="0" smtClean="0"/>
              <a:t>VLSM:</a:t>
            </a:r>
          </a:p>
          <a:p>
            <a:pPr lvl="1"/>
            <a:r>
              <a:rPr lang="sk-SK" dirty="0" smtClean="0"/>
              <a:t>Tento priestor potrebujeme následne rozdeliť na podsiete o veľkosti 200, 100, 50, 20 adries</a:t>
            </a:r>
          </a:p>
          <a:p>
            <a:pPr lvl="1"/>
            <a:r>
              <a:rPr lang="sk-SK" dirty="0" smtClean="0"/>
              <a:t>Výsledné podsiete by mali masky /24, /25, /26 a /27, t.j. nerovnako veľké</a:t>
            </a:r>
          </a:p>
          <a:p>
            <a:pPr lvl="1"/>
            <a:r>
              <a:rPr lang="sk-SK" dirty="0" smtClean="0"/>
              <a:t>VLSM teda dovoľuje nám, vlastníkovi istého prefixu, ho ďalej vnútorne ľubovoľne podsieťovať tak, ako sami potrebujeme</a:t>
            </a:r>
          </a:p>
        </p:txBody>
      </p:sp>
    </p:spTree>
    <p:extLst>
      <p:ext uri="{BB962C8B-B14F-4D97-AF65-F5344CB8AC3E}">
        <p14:creationId xmlns:p14="http://schemas.microsoft.com/office/powerpoint/2010/main" val="13374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Classless smerovacie protokoly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2"/>
                </a:solidFill>
              </a:rPr>
              <a:t>Classless smerovacie protokoly </a:t>
            </a:r>
            <a:r>
              <a:rPr lang="sk-SK" dirty="0" smtClean="0"/>
              <a:t>berú do úvahy, že triedy adries sa už nepoužívajú, a teda žiadne odhadovanie masiek á la RIPv1 neprichádza do úvahy</a:t>
            </a:r>
          </a:p>
          <a:p>
            <a:pPr lvl="1"/>
            <a:r>
              <a:rPr lang="sk-SK" dirty="0" smtClean="0"/>
              <a:t>Kľúčovou vlastnosťou classless smerovacích protokolov je zahrnutie sieťových masiek do smerovacích informácií</a:t>
            </a:r>
          </a:p>
          <a:p>
            <a:pPr lvl="1"/>
            <a:r>
              <a:rPr lang="sk-SK" dirty="0" smtClean="0"/>
              <a:t>Classless smerovacie protokoly ohlasujú siete také, aké naozaj sú, vrátane ich skutočných masiek</a:t>
            </a:r>
          </a:p>
          <a:p>
            <a:pPr lvl="2"/>
            <a:r>
              <a:rPr lang="sk-SK" dirty="0" smtClean="0"/>
              <a:t>Môžu podporovať, kvôli spätnej kompatibilite, automatickú sumarizáciu, avšak tá sa dá na rozdiel od classful smerovacích protokolov vypnúť</a:t>
            </a:r>
          </a:p>
          <a:p>
            <a:pPr lvl="1"/>
            <a:r>
              <a:rPr lang="sk-SK" dirty="0" smtClean="0"/>
              <a:t>Umožňujú manuálnu sumarizáciu</a:t>
            </a:r>
          </a:p>
          <a:p>
            <a:pPr lvl="1"/>
            <a:r>
              <a:rPr lang="sk-SK" dirty="0" smtClean="0"/>
              <a:t>Dovoľujú využívať CIDR a VLSM</a:t>
            </a:r>
          </a:p>
          <a:p>
            <a:r>
              <a:rPr lang="sk-SK" dirty="0" smtClean="0"/>
              <a:t>Medzi classless smerovacie protokoly patria RIPv2, EIGRP, OSPF, IS-IS, BGP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88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Charakteristika protokolu RIPv2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Protokol RIPv2 je classless proťajšok svojho predchodcu</a:t>
            </a:r>
          </a:p>
          <a:p>
            <a:r>
              <a:rPr lang="sk-SK" dirty="0" smtClean="0"/>
              <a:t>Väčšina vlastností je zhodných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Distance-vector</a:t>
            </a:r>
            <a:r>
              <a:rPr lang="sk-SK" dirty="0" smtClean="0"/>
              <a:t> smerovací protokol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Riadený časovačmi </a:t>
            </a:r>
            <a:r>
              <a:rPr lang="sk-SK" dirty="0" smtClean="0"/>
              <a:t>s rovnakými hodnotami a významom ako v RIPv1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Metrikou</a:t>
            </a:r>
            <a:r>
              <a:rPr lang="sk-SK" dirty="0" smtClean="0"/>
              <a:t> je </a:t>
            </a:r>
            <a:r>
              <a:rPr lang="sk-SK" dirty="0" smtClean="0">
                <a:solidFill>
                  <a:schemeClr val="tx2"/>
                </a:solidFill>
              </a:rPr>
              <a:t>hop count</a:t>
            </a:r>
            <a:r>
              <a:rPr lang="sk-SK" dirty="0" smtClean="0"/>
              <a:t>, maximum je </a:t>
            </a:r>
            <a:r>
              <a:rPr lang="sk-SK" dirty="0" smtClean="0">
                <a:solidFill>
                  <a:schemeClr val="tx2"/>
                </a:solidFill>
              </a:rPr>
              <a:t>15</a:t>
            </a:r>
            <a:r>
              <a:rPr lang="sk-SK" dirty="0" smtClean="0"/>
              <a:t>, hodnota 16 je nekonečno</a:t>
            </a:r>
          </a:p>
          <a:p>
            <a:pPr lvl="1"/>
            <a:r>
              <a:rPr lang="sk-SK" dirty="0" smtClean="0"/>
              <a:t>Využíva transportný protokol </a:t>
            </a:r>
            <a:r>
              <a:rPr lang="sk-SK" dirty="0" smtClean="0">
                <a:solidFill>
                  <a:schemeClr val="tx2"/>
                </a:solidFill>
              </a:rPr>
              <a:t>UDP</a:t>
            </a:r>
            <a:r>
              <a:rPr lang="sk-SK" dirty="0" smtClean="0"/>
              <a:t>, cieľový port </a:t>
            </a:r>
            <a:r>
              <a:rPr lang="sk-SK" dirty="0" smtClean="0">
                <a:solidFill>
                  <a:schemeClr val="tx2"/>
                </a:solidFill>
              </a:rPr>
              <a:t>520</a:t>
            </a:r>
          </a:p>
          <a:p>
            <a:pPr lvl="1"/>
            <a:r>
              <a:rPr lang="sk-SK" dirty="0" smtClean="0"/>
              <a:t>Administratívna vzdialenosť je 120</a:t>
            </a:r>
          </a:p>
          <a:p>
            <a:pPr lvl="1"/>
            <a:r>
              <a:rPr lang="sk-SK" dirty="0" smtClean="0"/>
              <a:t>Využíva tie isté protislučkové mechanizmy ako RIPv1</a:t>
            </a:r>
          </a:p>
          <a:p>
            <a:r>
              <a:rPr lang="sk-SK" dirty="0" smtClean="0"/>
              <a:t>Inovované vlastnosti</a:t>
            </a:r>
          </a:p>
          <a:p>
            <a:pPr lvl="1"/>
            <a:r>
              <a:rPr lang="sk-SK" dirty="0" smtClean="0"/>
              <a:t>Patrí medzi </a:t>
            </a:r>
            <a:r>
              <a:rPr lang="sk-SK" dirty="0" smtClean="0">
                <a:solidFill>
                  <a:schemeClr val="tx2"/>
                </a:solidFill>
              </a:rPr>
              <a:t>classless</a:t>
            </a:r>
            <a:r>
              <a:rPr lang="sk-SK" dirty="0" smtClean="0"/>
              <a:t> smerovacie protokoly</a:t>
            </a:r>
          </a:p>
          <a:p>
            <a:pPr lvl="1"/>
            <a:r>
              <a:rPr lang="sk-SK" dirty="0" smtClean="0"/>
              <a:t>Správy RIPv2 sa posielajú na </a:t>
            </a:r>
            <a:r>
              <a:rPr lang="sk-SK" dirty="0" smtClean="0">
                <a:solidFill>
                  <a:schemeClr val="tx2"/>
                </a:solidFill>
              </a:rPr>
              <a:t>multicastovú IP adresu 224.0.0.9</a:t>
            </a:r>
            <a:r>
              <a:rPr lang="sk-SK" dirty="0" smtClean="0"/>
              <a:t>, kde ich spracúvajú iba RIPv2 smerovače, nie všetky uzly v sieti</a:t>
            </a:r>
          </a:p>
          <a:p>
            <a:pPr lvl="1"/>
            <a:r>
              <a:rPr lang="sk-SK" dirty="0" smtClean="0"/>
              <a:t>Medzi voliteľné rozšírenia patrí </a:t>
            </a:r>
            <a:r>
              <a:rPr lang="sk-SK" dirty="0" smtClean="0">
                <a:solidFill>
                  <a:schemeClr val="tx2"/>
                </a:solidFill>
              </a:rPr>
              <a:t>autentifikácia</a:t>
            </a:r>
            <a:r>
              <a:rPr lang="sk-SK" dirty="0" smtClean="0"/>
              <a:t> správ, informácia o odporúčanom </a:t>
            </a:r>
            <a:r>
              <a:rPr lang="sk-SK" dirty="0" smtClean="0">
                <a:solidFill>
                  <a:schemeClr val="tx2"/>
                </a:solidFill>
              </a:rPr>
              <a:t>next hop </a:t>
            </a:r>
            <a:r>
              <a:rPr lang="sk-SK" dirty="0" smtClean="0"/>
              <a:t>smerovači do istej siete, označovanie sietí prídavným číslom pre administratívne účely (</a:t>
            </a:r>
            <a:r>
              <a:rPr lang="sk-SK" dirty="0" smtClean="0">
                <a:solidFill>
                  <a:schemeClr val="tx2"/>
                </a:solidFill>
              </a:rPr>
              <a:t>route tagging</a:t>
            </a:r>
            <a:r>
              <a:rPr lang="sk-SK" dirty="0" smtClean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355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Porovnanie formátu RIPv1 a RIPv2 správ</a:t>
            </a:r>
            <a:endParaRPr lang="sk-S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1235460"/>
            <a:ext cx="8028384" cy="55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Pojmy „classful“ a „classless“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Pojmy „classful“ a „classless“ sme už spomenuli v CCNA1 pri adresovaní</a:t>
            </a:r>
          </a:p>
          <a:p>
            <a:r>
              <a:rPr lang="sk-SK" dirty="0" smtClean="0"/>
              <a:t>Tieto prívlastky sa používajú v troch rôznych kontextoch</a:t>
            </a:r>
          </a:p>
          <a:p>
            <a:pPr lvl="1"/>
            <a:r>
              <a:rPr lang="sk-SK" dirty="0" smtClean="0"/>
              <a:t>Classful / classless </a:t>
            </a:r>
            <a:r>
              <a:rPr lang="sk-SK" dirty="0" smtClean="0">
                <a:solidFill>
                  <a:schemeClr val="tx2"/>
                </a:solidFill>
              </a:rPr>
              <a:t>addressing</a:t>
            </a:r>
            <a:r>
              <a:rPr lang="sk-SK" dirty="0" smtClean="0"/>
              <a:t> (adresovanie)</a:t>
            </a:r>
          </a:p>
          <a:p>
            <a:pPr lvl="1"/>
            <a:r>
              <a:rPr lang="sk-SK" dirty="0"/>
              <a:t>Classful / classless </a:t>
            </a:r>
            <a:r>
              <a:rPr lang="sk-SK" dirty="0">
                <a:solidFill>
                  <a:schemeClr val="tx2"/>
                </a:solidFill>
              </a:rPr>
              <a:t>routing protocol </a:t>
            </a:r>
            <a:r>
              <a:rPr lang="sk-SK" dirty="0"/>
              <a:t>(smerovací protokol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Classful / classless </a:t>
            </a:r>
            <a:r>
              <a:rPr lang="sk-SK" dirty="0" smtClean="0">
                <a:solidFill>
                  <a:schemeClr val="tx2"/>
                </a:solidFill>
              </a:rPr>
              <a:t>routing behavior </a:t>
            </a:r>
            <a:r>
              <a:rPr lang="sk-SK" dirty="0" smtClean="0"/>
              <a:t>(prezeranie smerovacej tabuľky)</a:t>
            </a:r>
          </a:p>
          <a:p>
            <a:r>
              <a:rPr lang="sk-SK" b="1" dirty="0" smtClean="0">
                <a:solidFill>
                  <a:schemeClr val="tx2"/>
                </a:solidFill>
              </a:rPr>
              <a:t>Classful adresovanie </a:t>
            </a:r>
            <a:r>
              <a:rPr lang="sk-SK" dirty="0" smtClean="0"/>
              <a:t>má tieto charakteristiky</a:t>
            </a:r>
          </a:p>
          <a:p>
            <a:pPr lvl="1"/>
            <a:r>
              <a:rPr lang="sk-SK" dirty="0"/>
              <a:t>Ak si obstaráme oficiálnu adresu, dostaneme celú sieť podľa zodpovedajúcej triedy – tzv. </a:t>
            </a:r>
            <a:r>
              <a:rPr lang="sk-SK" dirty="0">
                <a:solidFill>
                  <a:schemeClr val="tx2"/>
                </a:solidFill>
              </a:rPr>
              <a:t>major network</a:t>
            </a:r>
            <a:r>
              <a:rPr lang="sk-SK" dirty="0"/>
              <a:t>, a sme jej výhradným vlastníkom</a:t>
            </a:r>
            <a:endParaRPr lang="en-US" dirty="0"/>
          </a:p>
          <a:p>
            <a:pPr lvl="1"/>
            <a:r>
              <a:rPr lang="sk-SK" dirty="0"/>
              <a:t>Ak si z major network začneme vytvárať podsiete, každá z nich musí mať rovnakú masku, teda všetky musia byť rovnako veľké</a:t>
            </a:r>
          </a:p>
          <a:p>
            <a:pPr lvl="2"/>
            <a:r>
              <a:rPr lang="sk-SK" dirty="0" smtClean="0"/>
              <a:t>VLSM (Variable Length Subnet Masking) nie </a:t>
            </a:r>
            <a:r>
              <a:rPr lang="sk-SK" dirty="0"/>
              <a:t>je </a:t>
            </a:r>
            <a:r>
              <a:rPr lang="sk-SK" dirty="0" smtClean="0"/>
              <a:t>povolené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349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dirty="0" smtClean="0"/>
              <a:t>Základná konfigurácia RIPv2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defRPr/>
            </a:pPr>
            <a:r>
              <a:rPr lang="sk-SK" dirty="0" smtClean="0"/>
              <a:t>Základná konfigurácia: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  <a:defRPr/>
            </a:pPr>
            <a:endParaRPr lang="sk-SK" sz="1000" dirty="0" smtClean="0"/>
          </a:p>
          <a:p>
            <a:pPr marL="0" indent="0">
              <a:lnSpc>
                <a:spcPct val="85000"/>
              </a:lnSpc>
              <a:buNone/>
              <a:defRPr/>
            </a:pPr>
            <a:r>
              <a:rPr lang="sk-SK" sz="2000" b="1" dirty="0" smtClean="0">
                <a:latin typeface="Courier New" pitchFamily="49" charset="0"/>
              </a:rPr>
              <a:t>Router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config</a:t>
            </a:r>
            <a:r>
              <a:rPr lang="en-US" sz="2000" b="1" dirty="0" smtClean="0">
                <a:latin typeface="Courier New" pitchFamily="49" charset="0"/>
              </a:rPr>
              <a:t>)#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  <a:r>
              <a:rPr lang="sk-SK" sz="2000" b="1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sk-SK" sz="20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000" b="1" u="sng" dirty="0">
                <a:latin typeface="Courier New" pitchFamily="49" charset="0"/>
              </a:rPr>
              <a:t>Router(</a:t>
            </a:r>
            <a:r>
              <a:rPr lang="en-US" sz="2000" b="1" u="sng" dirty="0" err="1">
                <a:latin typeface="Courier New" pitchFamily="49" charset="0"/>
              </a:rPr>
              <a:t>config</a:t>
            </a:r>
            <a:r>
              <a:rPr lang="en-US" sz="2000" b="1" u="sng" dirty="0">
                <a:latin typeface="Courier New" pitchFamily="49" charset="0"/>
              </a:rPr>
              <a:t>-router)# </a:t>
            </a:r>
            <a:r>
              <a:rPr lang="sk-SK" sz="2000" b="1" u="sng" dirty="0" smtClean="0">
                <a:solidFill>
                  <a:schemeClr val="accent2"/>
                </a:solidFill>
                <a:latin typeface="Courier New" pitchFamily="49" charset="0"/>
              </a:rPr>
              <a:t>version 2</a:t>
            </a:r>
            <a:br>
              <a:rPr lang="sk-SK" sz="2000" b="1" u="sng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Router(</a:t>
            </a:r>
            <a:r>
              <a:rPr lang="en-US" sz="2000" b="1" dirty="0" err="1" smtClean="0">
                <a:latin typeface="Courier New" pitchFamily="49" charset="0"/>
              </a:rPr>
              <a:t>config</a:t>
            </a:r>
            <a:r>
              <a:rPr lang="en-US" sz="2000" b="1" dirty="0" smtClean="0">
                <a:latin typeface="Courier New" pitchFamily="49" charset="0"/>
              </a:rPr>
              <a:t>-router)#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network</a:t>
            </a:r>
            <a:r>
              <a:rPr lang="sk-SK" sz="2000" b="1" dirty="0" smtClean="0">
                <a:latin typeface="Courier New" pitchFamily="49" charset="0"/>
              </a:rPr>
              <a:t> </a:t>
            </a:r>
            <a:r>
              <a:rPr lang="sk-SK" sz="2000" i="1" dirty="0" smtClean="0">
                <a:solidFill>
                  <a:schemeClr val="accent2"/>
                </a:solidFill>
                <a:latin typeface="Courier New" pitchFamily="49" charset="0"/>
              </a:rPr>
              <a:t>adresa_siete1</a:t>
            </a:r>
            <a:r>
              <a:rPr lang="sk-SK" sz="2000" b="1" dirty="0" smtClean="0">
                <a:latin typeface="Courier New" pitchFamily="49" charset="0"/>
              </a:rPr>
              <a:t/>
            </a:r>
            <a:br>
              <a:rPr lang="sk-SK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Router(</a:t>
            </a:r>
            <a:r>
              <a:rPr lang="en-US" sz="2000" b="1" dirty="0" err="1" smtClean="0">
                <a:latin typeface="Courier New" pitchFamily="49" charset="0"/>
              </a:rPr>
              <a:t>config</a:t>
            </a:r>
            <a:r>
              <a:rPr lang="en-US" sz="2000" b="1" dirty="0" smtClean="0">
                <a:latin typeface="Courier New" pitchFamily="49" charset="0"/>
              </a:rPr>
              <a:t>-router)#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network</a:t>
            </a:r>
            <a:r>
              <a:rPr lang="sk-SK" sz="2000" dirty="0" smtClean="0">
                <a:latin typeface="Courier New" pitchFamily="49" charset="0"/>
              </a:rPr>
              <a:t> </a:t>
            </a:r>
            <a:r>
              <a:rPr lang="sk-SK" sz="2000" i="1" dirty="0" smtClean="0">
                <a:solidFill>
                  <a:schemeClr val="accent2"/>
                </a:solidFill>
                <a:latin typeface="Courier New" pitchFamily="49" charset="0"/>
              </a:rPr>
              <a:t>adresa_siete2</a:t>
            </a:r>
            <a:endParaRPr lang="en-US" sz="2000" b="1" i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  <a:defRPr/>
            </a:pPr>
            <a:r>
              <a:rPr lang="sk-SK" dirty="0" smtClean="0"/>
              <a:t>Účel príkazu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:</a:t>
            </a:r>
          </a:p>
          <a:p>
            <a:pPr lvl="1">
              <a:lnSpc>
                <a:spcPct val="85000"/>
              </a:lnSpc>
              <a:defRPr/>
            </a:pPr>
            <a:r>
              <a:rPr lang="sk-SK" dirty="0" smtClean="0">
                <a:solidFill>
                  <a:schemeClr val="tx2"/>
                </a:solidFill>
              </a:rPr>
              <a:t>Do ktorej </a:t>
            </a:r>
            <a:r>
              <a:rPr lang="sk-SK" b="1" dirty="0" smtClean="0">
                <a:solidFill>
                  <a:schemeClr val="tx2"/>
                </a:solidFill>
              </a:rPr>
              <a:t>priamo pripojenej</a:t>
            </a:r>
            <a:r>
              <a:rPr lang="sk-SK" dirty="0" smtClean="0"/>
              <a:t> siete posielame RIP pakety</a:t>
            </a:r>
          </a:p>
          <a:p>
            <a:pPr lvl="1">
              <a:lnSpc>
                <a:spcPct val="85000"/>
              </a:lnSpc>
              <a:defRPr/>
            </a:pPr>
            <a:r>
              <a:rPr lang="sk-SK" dirty="0" smtClean="0">
                <a:solidFill>
                  <a:schemeClr val="tx2"/>
                </a:solidFill>
              </a:rPr>
              <a:t>Z ktorej </a:t>
            </a:r>
            <a:r>
              <a:rPr lang="sk-SK" b="1" dirty="0" smtClean="0">
                <a:solidFill>
                  <a:schemeClr val="tx2"/>
                </a:solidFill>
              </a:rPr>
              <a:t>priamo pripojenej</a:t>
            </a:r>
            <a:r>
              <a:rPr lang="sk-SK" dirty="0" smtClean="0"/>
              <a:t> siete prijímame RIP pakety</a:t>
            </a:r>
          </a:p>
          <a:p>
            <a:pPr lvl="1">
              <a:lnSpc>
                <a:spcPct val="85000"/>
              </a:lnSpc>
              <a:defRPr/>
            </a:pPr>
            <a:r>
              <a:rPr lang="sk-SK" dirty="0" smtClean="0">
                <a:solidFill>
                  <a:schemeClr val="tx2"/>
                </a:solidFill>
              </a:rPr>
              <a:t>O ktorej </a:t>
            </a:r>
            <a:r>
              <a:rPr lang="sk-SK" b="1" dirty="0" smtClean="0">
                <a:solidFill>
                  <a:schemeClr val="tx2"/>
                </a:solidFill>
              </a:rPr>
              <a:t>priamo pripojenej</a:t>
            </a:r>
            <a:r>
              <a:rPr lang="sk-SK" dirty="0" smtClean="0"/>
              <a:t> sieti budeme v našich RIP paketoch ostatným smerovačom hovoriť</a:t>
            </a:r>
          </a:p>
          <a:p>
            <a:pPr lvl="1">
              <a:lnSpc>
                <a:spcPct val="85000"/>
              </a:lnSpc>
              <a:defRPr/>
            </a:pPr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 teda slúži na zaradenie lokálnych rozhraní s ich sieťami do procesu RIPv1 pre prijímanie/odosielanie RIP správ a informovanie susedov o týchto sieťach</a:t>
            </a:r>
          </a:p>
          <a:p>
            <a:pPr lvl="2">
              <a:lnSpc>
                <a:spcPct val="85000"/>
              </a:lnSpc>
              <a:defRPr/>
            </a:pPr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 definuje rozsah (interval) IP adries</a:t>
            </a:r>
          </a:p>
          <a:p>
            <a:pPr lvl="2">
              <a:lnSpc>
                <a:spcPct val="85000"/>
              </a:lnSpc>
              <a:defRPr/>
            </a:pPr>
            <a:r>
              <a:rPr lang="sk-SK" dirty="0" smtClean="0"/>
              <a:t>Ak IP adresa rozhrania spadá do tohto intervalu, do RIPv2 sa zaradí celé rozhranie s jeho skutočnou sieťou a maskou</a:t>
            </a:r>
          </a:p>
        </p:txBody>
      </p:sp>
    </p:spTree>
    <p:extLst>
      <p:ext uri="{BB962C8B-B14F-4D97-AF65-F5344CB8AC3E}">
        <p14:creationId xmlns:p14="http://schemas.microsoft.com/office/powerpoint/2010/main" val="42304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Poznámka k príkazu </a:t>
            </a:r>
            <a:r>
              <a:rPr lang="sk-SK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 v RIPv2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Hoci RIPv2 je classless protokol a prenáša masky, 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 v jeho konfigurácii neumožňuje zadať masku</a:t>
            </a:r>
          </a:p>
          <a:p>
            <a:r>
              <a:rPr lang="sk-SK" dirty="0" smtClean="0"/>
              <a:t>Dôvod je spätná kompatibilita konfigurácie</a:t>
            </a:r>
          </a:p>
          <a:p>
            <a:pPr lvl="1"/>
            <a:r>
              <a:rPr lang="sk-SK" dirty="0" smtClean="0"/>
              <a:t>Staré IOSy, ktoré neimplementujú RIPv2, by nevedeli z uloženej konfigurácie načítať 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, v ktorom by bola uvedená aj maska siete</a:t>
            </a:r>
          </a:p>
          <a:p>
            <a:pPr lvl="1"/>
            <a:r>
              <a:rPr lang="sk-SK" dirty="0" smtClean="0"/>
              <a:t>Absencia masky v príkaze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 nemá nijaký vplyv na to, aká maska sa oznámi v RIPv2 správach – akonáhle vďaka príkazu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 nejaké rozhranie patrí do RIPv2, ohlasuje sa jeho skutočná sieť a maska</a:t>
            </a:r>
          </a:p>
          <a:p>
            <a:pPr lvl="1"/>
            <a:r>
              <a:rPr lang="sk-SK" dirty="0" smtClean="0"/>
              <a:t>Protokoly EIGRP a OSPF, ktoré sú odjakživa classless, budú v príkaze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 akceptovať už aj masku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85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konfigurácie RIPv</a:t>
            </a:r>
            <a:r>
              <a:rPr lang="sk-SK" dirty="0"/>
              <a:t>2</a:t>
            </a:r>
            <a:r>
              <a:rPr lang="sk-SK" dirty="0" smtClean="0"/>
              <a:t> na R1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924944"/>
            <a:ext cx="8496300" cy="3826751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132343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config</a:t>
            </a:r>
            <a:r>
              <a:rPr lang="en-US" sz="1600" b="1" dirty="0">
                <a:latin typeface="Courier New" pitchFamily="49" charset="0"/>
              </a:rPr>
              <a:t>-router)#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version 2</a:t>
            </a:r>
            <a:r>
              <a:rPr lang="sk-SK" sz="1600" b="1" dirty="0" smtClean="0">
                <a:latin typeface="Courier New" pitchFamily="49" charset="0"/>
              </a:rPr>
              <a:t/>
            </a:r>
            <a:br>
              <a:rPr lang="sk-SK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network 192.168.1.0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config</a:t>
            </a:r>
            <a:r>
              <a:rPr lang="en-US" sz="1600" b="1" dirty="0">
                <a:latin typeface="Courier New" pitchFamily="49" charset="0"/>
              </a:rPr>
              <a:t>-router)#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network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192.168.2.0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config</a:t>
            </a:r>
            <a:r>
              <a:rPr lang="en-US" sz="1600" b="1" dirty="0">
                <a:latin typeface="Courier New" pitchFamily="49" charset="0"/>
              </a:rPr>
              <a:t>-router</a:t>
            </a:r>
            <a:r>
              <a:rPr lang="en-US" sz="1600" b="1" dirty="0" smtClean="0">
                <a:latin typeface="Courier New" pitchFamily="49" charset="0"/>
              </a:rPr>
              <a:t>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1720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konfigurácie RIPv</a:t>
            </a:r>
            <a:r>
              <a:rPr lang="sk-SK" dirty="0"/>
              <a:t>2</a:t>
            </a:r>
            <a:r>
              <a:rPr lang="sk-SK" dirty="0" smtClean="0"/>
              <a:t> na R2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924944"/>
            <a:ext cx="8496300" cy="3826751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15696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config</a:t>
            </a:r>
            <a:r>
              <a:rPr lang="en-US" sz="1600" b="1" dirty="0">
                <a:latin typeface="Courier New" pitchFamily="49" charset="0"/>
              </a:rPr>
              <a:t>-router)#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version 2</a:t>
            </a:r>
            <a:endParaRPr lang="sk-SK" sz="1600" b="1" dirty="0" smtClean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network 192.168.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</a:t>
            </a:r>
            <a:r>
              <a:rPr lang="en-US" sz="1600" b="1" dirty="0">
                <a:latin typeface="Courier New" pitchFamily="49" charset="0"/>
              </a:rPr>
              <a:t>)#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network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192.168.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3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.0</a:t>
            </a:r>
            <a:endParaRPr lang="sk-SK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config</a:t>
            </a:r>
            <a:r>
              <a:rPr lang="en-US" sz="1600" b="1" dirty="0">
                <a:latin typeface="Courier New" pitchFamily="49" charset="0"/>
              </a:rPr>
              <a:t>-router)#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network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192.168.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4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8342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konfigurácie RIPv</a:t>
            </a:r>
            <a:r>
              <a:rPr lang="sk-SK" dirty="0"/>
              <a:t>2</a:t>
            </a:r>
            <a:r>
              <a:rPr lang="sk-SK" dirty="0" smtClean="0"/>
              <a:t> na R3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924944"/>
            <a:ext cx="8496300" cy="3826751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132343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3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config</a:t>
            </a:r>
            <a:r>
              <a:rPr lang="en-US" sz="1600" b="1" dirty="0">
                <a:latin typeface="Courier New" pitchFamily="49" charset="0"/>
              </a:rPr>
              <a:t>-router)#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version 2</a:t>
            </a:r>
            <a:endParaRPr lang="sk-SK" sz="1600" b="1" dirty="0" smtClean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network 192.168.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4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</a:t>
            </a:r>
            <a:r>
              <a:rPr lang="en-US" sz="1600" b="1" dirty="0">
                <a:latin typeface="Courier New" pitchFamily="49" charset="0"/>
              </a:rPr>
              <a:t>)#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network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192.168.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5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4435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Overenie konfigurácie RIPv2</a:t>
            </a:r>
            <a:endParaRPr lang="sk-S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985946"/>
            <a:ext cx="8064500" cy="575542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protocols</a:t>
            </a:r>
            <a:endParaRPr lang="sk-SK" sz="1600" b="1" dirty="0" smtClean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Routing Protocol is "rip"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Outgoing update filter list for all interfaces is not set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Incoming update filter list for all interfaces is not set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Sending updates every 30 seconds, next due in 24 seconds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Invalid after 180 seconds, hold down 180, flushed after 240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Redistributing: rip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Default version control: send version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receive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version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 2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Interface             Send  </a:t>
            </a:r>
            <a:r>
              <a:rPr lang="en-US" sz="1600" b="1" dirty="0" err="1">
                <a:latin typeface="Courier New" pitchFamily="49" charset="0"/>
              </a:rPr>
              <a:t>Recv</a:t>
            </a:r>
            <a:r>
              <a:rPr lang="en-US" sz="1600" b="1" dirty="0">
                <a:latin typeface="Courier New" pitchFamily="49" charset="0"/>
              </a:rPr>
              <a:t>  Triggered RIP  Key-chain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FastEthernet0/0      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2                                  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/0          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2                                  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0/0/1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     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2        </a:t>
            </a:r>
            <a:r>
              <a:rPr lang="en-US" sz="1600" b="1" dirty="0" smtClean="0">
                <a:latin typeface="Courier New" pitchFamily="49" charset="0"/>
              </a:rPr>
              <a:t>                          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Automatic network summarization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is in effect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Maximum path: 4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Routing for Networks: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192.168.2.0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192.168.3.0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192.168.4.0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Routing Information Sources: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Gateway         Distance      Last Update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192.168.2.1          120      00:00:12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192.168.4.1          120      00:00:24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Distance: (default is 120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Ladenie behu RIPv2</a:t>
            </a:r>
            <a:endParaRPr lang="sk-SK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980728"/>
            <a:ext cx="8496944" cy="54014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R2#</a:t>
            </a:r>
            <a:r>
              <a:rPr lang="sk-SK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debug </a:t>
            </a:r>
            <a:r>
              <a:rPr lang="en-US" sz="15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 rip    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RIP protocol debugging is on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RIP: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sending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v2</a:t>
            </a:r>
            <a:r>
              <a:rPr lang="en-US" sz="1500" b="1" dirty="0">
                <a:latin typeface="Courier New" pitchFamily="49" charset="0"/>
              </a:rPr>
              <a:t> update to 224.0.0.9 via FastEthernet0/0 (192.168.3.1)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RIP: build update entries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192.168.1.0/24 via 0.0.0.0, metric 2, tag 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192.168.2.0/24 via 0.0.0.0, metric 1, tag 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192.168.4.0/24 via 0.0.0.0, metric 1, tag 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192.168.5.0/24 via 0.0.0.0, metric 2, tag 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RIP: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received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v2</a:t>
            </a:r>
            <a:r>
              <a:rPr lang="en-US" sz="1500" b="1" dirty="0">
                <a:latin typeface="Courier New" pitchFamily="49" charset="0"/>
              </a:rPr>
              <a:t> update from 192.168.4.1 on Serial1/1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   192.168.5.0/24 via 0.0.0.0 in 1 hops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RIP: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received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v2</a:t>
            </a:r>
            <a:r>
              <a:rPr lang="en-US" sz="1500" b="1" dirty="0">
                <a:latin typeface="Courier New" pitchFamily="49" charset="0"/>
              </a:rPr>
              <a:t> update from 192.168.2.1 on Serial1/0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   192.168.1.0/24 via 0.0.0.0 in 1 hops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RIP: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sending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v2</a:t>
            </a:r>
            <a:r>
              <a:rPr lang="en-US" sz="1500" b="1" dirty="0">
                <a:latin typeface="Courier New" pitchFamily="49" charset="0"/>
              </a:rPr>
              <a:t> update to 224.0.0.9 via Serial1/1 (192.168.4.2)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RIP: build update entries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192.168.1.0/24 via 0.0.0.0, metric 2, tag 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192.168.2.0/24 via 0.0.0.0, metric 1, tag 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192.168.3.0/24 via 0.0.0.0, metric 1, tag 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RIP: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sending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v2</a:t>
            </a:r>
            <a:r>
              <a:rPr lang="en-US" sz="1500" b="1" dirty="0">
                <a:latin typeface="Courier New" pitchFamily="49" charset="0"/>
              </a:rPr>
              <a:t> update to 224.0.0.9 via Serial1/0 (192.168.2.2)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RIP: build update entries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192.168.3.0/24 via 0.0.0.0, metric 1, tag 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192.168.4.0/24 via 0.0.0.0, metric 1, tag 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192.168.5.0/24 via 0.0.0.0, metric 2, tag 0</a:t>
            </a:r>
          </a:p>
          <a:p>
            <a:pPr algn="l" eaLnBrk="1" hangingPunct="1">
              <a:lnSpc>
                <a:spcPct val="100000"/>
              </a:lnSpc>
            </a:pPr>
            <a:r>
              <a:rPr lang="sk-SK" sz="1500" b="1" dirty="0" smtClean="0">
                <a:latin typeface="Courier New" pitchFamily="49" charset="0"/>
              </a:rPr>
              <a:t>R2</a:t>
            </a:r>
            <a:r>
              <a:rPr lang="en-US" sz="1500" b="1" dirty="0" smtClean="0">
                <a:latin typeface="Courier New" pitchFamily="49" charset="0"/>
              </a:rPr>
              <a:t># </a:t>
            </a:r>
            <a:r>
              <a:rPr lang="en-US" sz="1500" b="1" dirty="0" err="1" smtClean="0">
                <a:solidFill>
                  <a:schemeClr val="accent2"/>
                </a:solidFill>
                <a:latin typeface="Courier New" pitchFamily="49" charset="0"/>
              </a:rPr>
              <a:t>undebug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 all</a:t>
            </a:r>
            <a:endParaRPr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Sumarizácia v RIPv2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Pasívne rozhrania a rozposielanie default route sa v RIPv2 konfigurujú a pracujú úplne rovnako ako v RIPv1</a:t>
            </a:r>
          </a:p>
          <a:p>
            <a:r>
              <a:rPr lang="sk-SK" sz="2000" dirty="0" smtClean="0"/>
              <a:t>Zamerajme sa na nové funkcie RIPv2</a:t>
            </a:r>
          </a:p>
          <a:p>
            <a:pPr lvl="1"/>
            <a:r>
              <a:rPr lang="sk-SK" sz="1800" dirty="0" smtClean="0"/>
              <a:t>Automatická a manuálna sumarizácia</a:t>
            </a:r>
          </a:p>
          <a:p>
            <a:pPr lvl="1"/>
            <a:r>
              <a:rPr lang="sk-SK" sz="1800" dirty="0" smtClean="0"/>
              <a:t>Autentifikácia</a:t>
            </a:r>
          </a:p>
          <a:p>
            <a:r>
              <a:rPr lang="sk-SK" sz="2000" dirty="0"/>
              <a:t>Automatická </a:t>
            </a:r>
            <a:r>
              <a:rPr lang="sk-SK" sz="2000" dirty="0" smtClean="0"/>
              <a:t>sumarizácia (štandardne zapnutá)</a:t>
            </a:r>
            <a:endParaRPr lang="sk-SK" sz="2000" dirty="0"/>
          </a:p>
          <a:p>
            <a:pPr lvl="1"/>
            <a:r>
              <a:rPr lang="sk-SK" sz="1800" dirty="0"/>
              <a:t>Ak smerovač posiela informáciu o podsieti istej major network „N“ rozhraním, ktoré leží v inej major network, nahradí túto informáciu záznamom o celej nerozdelenej sieti „N“</a:t>
            </a:r>
          </a:p>
          <a:p>
            <a:pPr lvl="1"/>
            <a:r>
              <a:rPr lang="sk-SK" sz="1800" dirty="0"/>
              <a:t>Sumarizácia na </a:t>
            </a:r>
            <a:r>
              <a:rPr lang="sk-SK" sz="1800" dirty="0">
                <a:solidFill>
                  <a:schemeClr val="tx2"/>
                </a:solidFill>
              </a:rPr>
              <a:t>major network </a:t>
            </a:r>
            <a:r>
              <a:rPr lang="sk-SK" sz="1800" dirty="0"/>
              <a:t>– podľa príslušnej </a:t>
            </a:r>
            <a:r>
              <a:rPr lang="sk-SK" sz="1800" dirty="0" smtClean="0"/>
              <a:t>triedy</a:t>
            </a:r>
            <a:endParaRPr lang="sk-SK" sz="1800" dirty="0"/>
          </a:p>
        </p:txBody>
      </p:sp>
      <p:pic>
        <p:nvPicPr>
          <p:cNvPr id="5" name="Picture 4" descr="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5163963"/>
            <a:ext cx="16764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>
            <a:spLocks/>
          </p:cNvSpPr>
          <p:nvPr/>
        </p:nvSpPr>
        <p:spPr bwMode="auto">
          <a:xfrm>
            <a:off x="1924050" y="5206826"/>
            <a:ext cx="3573463" cy="444500"/>
          </a:xfrm>
          <a:custGeom>
            <a:avLst/>
            <a:gdLst>
              <a:gd name="T0" fmla="*/ 0 w 2251"/>
              <a:gd name="T1" fmla="*/ 2147483647 h 280"/>
              <a:gd name="T2" fmla="*/ 2147483647 w 2251"/>
              <a:gd name="T3" fmla="*/ 2147483647 h 280"/>
              <a:gd name="T4" fmla="*/ 2147483647 w 2251"/>
              <a:gd name="T5" fmla="*/ 0 h 280"/>
              <a:gd name="T6" fmla="*/ 0 60000 65536"/>
              <a:gd name="T7" fmla="*/ 0 60000 65536"/>
              <a:gd name="T8" fmla="*/ 0 60000 65536"/>
              <a:gd name="T9" fmla="*/ 0 w 2251"/>
              <a:gd name="T10" fmla="*/ 0 h 280"/>
              <a:gd name="T11" fmla="*/ 2251 w 2251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1" h="280">
                <a:moveTo>
                  <a:pt x="0" y="270"/>
                </a:moveTo>
                <a:cubicBezTo>
                  <a:pt x="176" y="264"/>
                  <a:pt x="683" y="280"/>
                  <a:pt x="1058" y="235"/>
                </a:cubicBezTo>
                <a:cubicBezTo>
                  <a:pt x="1433" y="190"/>
                  <a:pt x="2003" y="49"/>
                  <a:pt x="2251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933575" y="5797376"/>
            <a:ext cx="3535363" cy="427037"/>
          </a:xfrm>
          <a:custGeom>
            <a:avLst/>
            <a:gdLst>
              <a:gd name="T0" fmla="*/ 0 w 2227"/>
              <a:gd name="T1" fmla="*/ 2147483647 h 269"/>
              <a:gd name="T2" fmla="*/ 2147483647 w 2227"/>
              <a:gd name="T3" fmla="*/ 2147483647 h 269"/>
              <a:gd name="T4" fmla="*/ 2147483647 w 2227"/>
              <a:gd name="T5" fmla="*/ 2147483647 h 269"/>
              <a:gd name="T6" fmla="*/ 0 60000 65536"/>
              <a:gd name="T7" fmla="*/ 0 60000 65536"/>
              <a:gd name="T8" fmla="*/ 0 60000 65536"/>
              <a:gd name="T9" fmla="*/ 0 w 2227"/>
              <a:gd name="T10" fmla="*/ 0 h 269"/>
              <a:gd name="T11" fmla="*/ 2227 w 2227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7" h="269">
                <a:moveTo>
                  <a:pt x="0" y="16"/>
                </a:moveTo>
                <a:cubicBezTo>
                  <a:pt x="187" y="20"/>
                  <a:pt x="750" y="0"/>
                  <a:pt x="1121" y="42"/>
                </a:cubicBezTo>
                <a:cubicBezTo>
                  <a:pt x="1492" y="84"/>
                  <a:pt x="1997" y="222"/>
                  <a:pt x="2227" y="26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pic>
        <p:nvPicPr>
          <p:cNvPr id="8" name="Picture 7" descr="router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5554488"/>
            <a:ext cx="608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19200" y="5983113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10.0.0.1/24</a:t>
            </a:r>
            <a:endParaRPr lang="sk-SK" sz="18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51400" y="5483051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10.0.0.2/24</a:t>
            </a:r>
            <a:endParaRPr lang="sk-SK" sz="180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860925" y="6483176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10.0.0.3/24</a:t>
            </a:r>
            <a:endParaRPr lang="sk-SK" sz="180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561013" y="5146501"/>
            <a:ext cx="233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5519738" y="6211713"/>
            <a:ext cx="24018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sk-SK"/>
          </a:p>
        </p:txBody>
      </p:sp>
      <p:pic>
        <p:nvPicPr>
          <p:cNvPr id="14" name="Picture 13" descr="router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5036963"/>
            <a:ext cx="608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router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6079951"/>
            <a:ext cx="6080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180138" y="4822651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172.16.1.1/24</a:t>
            </a:r>
            <a:endParaRPr lang="sk-SK" sz="180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178550" y="5894213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172.17.1.1/24</a:t>
            </a:r>
            <a:endParaRPr lang="sk-SK" sz="18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2300288" y="4860751"/>
            <a:ext cx="3130550" cy="59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 rot="20972902">
            <a:off x="2868613" y="4886151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172.16.0.0/16</a:t>
            </a:r>
            <a:endParaRPr lang="sk-SK" sz="180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 flipV="1">
            <a:off x="2355850" y="5940251"/>
            <a:ext cx="2779713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 rot="594765">
            <a:off x="2820988" y="6206951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172.17.0.0/16</a:t>
            </a:r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2941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dirty="0" smtClean="0"/>
              <a:t>Sumarizácia v RIPv2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sk-SK" dirty="0" smtClean="0"/>
              <a:t>Manuálna sumarizácia</a:t>
            </a:r>
          </a:p>
          <a:p>
            <a:pPr lvl="1">
              <a:defRPr/>
            </a:pPr>
            <a:r>
              <a:rPr lang="sk-SK" dirty="0" smtClean="0"/>
              <a:t>Keď smerovač posiela informáciu o nejakej sieti N rozhraním, na ktorom je preddefinovaná sumarizačná adresa, skontroluje, či táto sieť N je podsieťou sumarizačnej adresy. Ak áno, nahradí informáciu o sieti N preddefinovanou sumarizačnou adresou a maskou.</a:t>
            </a:r>
          </a:p>
          <a:p>
            <a:pPr lvl="1">
              <a:defRPr/>
            </a:pPr>
            <a:r>
              <a:rPr lang="sk-SK" dirty="0" smtClean="0"/>
              <a:t>Siete, ktoré nie sú podsieťou žiadnej preddefinovanej sumarizačnej adresy, sa posielajú bezo zmeny</a:t>
            </a:r>
          </a:p>
          <a:p>
            <a:pPr lvl="1">
              <a:defRPr/>
            </a:pPr>
            <a:r>
              <a:rPr lang="sk-SK" dirty="0" smtClean="0"/>
              <a:t>Ak smerovač neposiela informáciu o nijakom komponente sumarizačnej adresy, nepošle ani sumarizačnú adresu</a:t>
            </a:r>
          </a:p>
          <a:p>
            <a:pPr>
              <a:defRPr/>
            </a:pPr>
            <a:r>
              <a:rPr lang="sk-SK" dirty="0" smtClean="0"/>
              <a:t>Výhody sumarizácie</a:t>
            </a:r>
          </a:p>
          <a:p>
            <a:pPr lvl="1">
              <a:defRPr/>
            </a:pPr>
            <a:r>
              <a:rPr lang="sk-SK" dirty="0" smtClean="0"/>
              <a:t>Zmenšenie počtu riadkov smerovacej tabuľky v susedných smerovačoch</a:t>
            </a:r>
          </a:p>
          <a:p>
            <a:pPr lvl="1">
              <a:defRPr/>
            </a:pPr>
            <a:r>
              <a:rPr lang="sk-SK" dirty="0" smtClean="0"/>
              <a:t>Potenciálne rýchlejšia konvergencia vďaka menšiemu objemu smerovacích dát</a:t>
            </a:r>
          </a:p>
          <a:p>
            <a:pPr lvl="1">
              <a:defRPr/>
            </a:pPr>
            <a:r>
              <a:rPr lang="sk-SK" dirty="0" smtClean="0"/>
              <a:t>Ochrana okolných smerovačov pred negatívnymi dôsledkami tzv. flappingu podsiete pokrytej sumárnou sieťou</a:t>
            </a:r>
          </a:p>
        </p:txBody>
      </p:sp>
    </p:spTree>
    <p:extLst>
      <p:ext uri="{BB962C8B-B14F-4D97-AF65-F5344CB8AC3E}">
        <p14:creationId xmlns:p14="http://schemas.microsoft.com/office/powerpoint/2010/main" val="34628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/>
              <a:t>Manuálna sumarizácia v RIPv2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sk-SK" dirty="0" smtClean="0"/>
              <a:t>Konfigurácia manuálnej sumarizácie</a:t>
            </a:r>
          </a:p>
          <a:p>
            <a:pPr lvl="1">
              <a:defRPr/>
            </a:pPr>
            <a:r>
              <a:rPr lang="sk-SK" dirty="0" smtClean="0"/>
              <a:t>Automatickú </a:t>
            </a:r>
            <a:r>
              <a:rPr lang="sk-SK" dirty="0"/>
              <a:t>sumarizáciu je potrebné </a:t>
            </a:r>
            <a:r>
              <a:rPr lang="sk-SK" dirty="0" smtClean="0"/>
              <a:t>vypnúť</a:t>
            </a:r>
            <a:endParaRPr lang="sk-SK" dirty="0"/>
          </a:p>
          <a:p>
            <a:pPr lvl="1">
              <a:defRPr/>
            </a:pPr>
            <a:r>
              <a:rPr lang="sk-SK" dirty="0" smtClean="0"/>
              <a:t>Na rozhraní, ktorým sa budú k susedným smerovačom </a:t>
            </a:r>
            <a:r>
              <a:rPr lang="sk-SK" b="1" dirty="0" smtClean="0">
                <a:solidFill>
                  <a:schemeClr val="tx2"/>
                </a:solidFill>
              </a:rPr>
              <a:t>odosielať</a:t>
            </a:r>
            <a:r>
              <a:rPr lang="sk-SK" dirty="0" smtClean="0"/>
              <a:t> RIPv2 pakety so zoznamom sietí, je potrebné nakonfigurovať sumarizačnú adresu, ktorou sa smerovač pokúsi </a:t>
            </a:r>
            <a:r>
              <a:rPr lang="sk-SK" b="1" dirty="0" smtClean="0">
                <a:solidFill>
                  <a:schemeClr val="tx2"/>
                </a:solidFill>
              </a:rPr>
              <a:t>odosielaný</a:t>
            </a:r>
            <a:r>
              <a:rPr lang="sk-SK" dirty="0" smtClean="0"/>
              <a:t> zoznam sietí sumarizovať (sumarizácia sa deje len pri odosielaní)</a:t>
            </a:r>
          </a:p>
          <a:p>
            <a:pPr>
              <a:buFont typeface="Wingdings" pitchFamily="2" charset="2"/>
              <a:buNone/>
              <a:defRPr/>
            </a:pPr>
            <a:endParaRPr lang="sk-SK" sz="1800" b="1" dirty="0" smtClean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200" b="1" dirty="0" smtClean="0">
                <a:latin typeface="Courier New" pitchFamily="49" charset="0"/>
              </a:rPr>
              <a:t>Router(</a:t>
            </a:r>
            <a:r>
              <a:rPr lang="en-US" sz="2200" b="1" dirty="0" err="1" smtClean="0">
                <a:latin typeface="Courier New" pitchFamily="49" charset="0"/>
              </a:rPr>
              <a:t>config</a:t>
            </a:r>
            <a:r>
              <a:rPr lang="en-US" sz="2200" b="1" dirty="0" smtClean="0">
                <a:latin typeface="Courier New" pitchFamily="49" charset="0"/>
              </a:rPr>
              <a:t>)#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  <a:r>
              <a:rPr lang="sk-SK" sz="2200" b="1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sk-SK" sz="22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</a:rPr>
              <a:t>Router(</a:t>
            </a:r>
            <a:r>
              <a:rPr lang="en-US" sz="2200" b="1" dirty="0" err="1" smtClean="0">
                <a:latin typeface="Courier New" pitchFamily="49" charset="0"/>
              </a:rPr>
              <a:t>config</a:t>
            </a:r>
            <a:r>
              <a:rPr lang="en-US" sz="2200" b="1" dirty="0" smtClean="0">
                <a:latin typeface="Courier New" pitchFamily="49" charset="0"/>
              </a:rPr>
              <a:t>-router)#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no auto-summary</a:t>
            </a:r>
            <a:r>
              <a:rPr lang="sk-SK" sz="2200" b="1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sk-SK" sz="22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Router(</a:t>
            </a:r>
            <a:r>
              <a:rPr lang="en-US" sz="2200" b="1" dirty="0" err="1">
                <a:latin typeface="Courier New" pitchFamily="49" charset="0"/>
              </a:rPr>
              <a:t>config</a:t>
            </a:r>
            <a:r>
              <a:rPr lang="en-US" sz="2200" b="1" dirty="0">
                <a:latin typeface="Courier New" pitchFamily="49" charset="0"/>
              </a:rPr>
              <a:t>-router)# </a:t>
            </a:r>
            <a:r>
              <a:rPr lang="sk-SK" sz="2200" b="1" dirty="0" smtClean="0">
                <a:solidFill>
                  <a:schemeClr val="accent2"/>
                </a:solidFill>
                <a:latin typeface="Courier New" pitchFamily="49" charset="0"/>
              </a:rPr>
              <a:t>exit</a:t>
            </a:r>
            <a:br>
              <a:rPr lang="sk-SK" sz="22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</a:rPr>
              <a:t>Router(</a:t>
            </a:r>
            <a:r>
              <a:rPr lang="en-US" sz="2200" b="1" dirty="0" err="1" smtClean="0">
                <a:latin typeface="Courier New" pitchFamily="49" charset="0"/>
              </a:rPr>
              <a:t>config</a:t>
            </a:r>
            <a:r>
              <a:rPr lang="en-US" sz="2200" b="1" dirty="0" smtClean="0">
                <a:latin typeface="Courier New" pitchFamily="49" charset="0"/>
              </a:rPr>
              <a:t>)# </a:t>
            </a:r>
            <a:r>
              <a:rPr lang="sk-SK" sz="2200" b="1" dirty="0" smtClean="0">
                <a:solidFill>
                  <a:schemeClr val="accent2"/>
                </a:solidFill>
                <a:latin typeface="Courier New" pitchFamily="49" charset="0"/>
              </a:rPr>
              <a:t>interface Serial0/0/0</a:t>
            </a:r>
            <a:br>
              <a:rPr lang="sk-SK" sz="22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</a:rPr>
              <a:t>Router(</a:t>
            </a:r>
            <a:r>
              <a:rPr lang="en-US" sz="2200" b="1" dirty="0" err="1" smtClean="0">
                <a:latin typeface="Courier New" pitchFamily="49" charset="0"/>
              </a:rPr>
              <a:t>config</a:t>
            </a:r>
            <a:r>
              <a:rPr lang="en-US" sz="2200" b="1" dirty="0" smtClean="0">
                <a:latin typeface="Courier New" pitchFamily="49" charset="0"/>
              </a:rPr>
              <a:t>-if</a:t>
            </a:r>
            <a:r>
              <a:rPr lang="en-US" sz="2200" b="1" dirty="0">
                <a:latin typeface="Courier New" pitchFamily="49" charset="0"/>
              </a:rPr>
              <a:t>)# 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 summary-address rip SIE</a:t>
            </a:r>
            <a:r>
              <a:rPr lang="sk-SK" sz="2200" b="1" dirty="0">
                <a:solidFill>
                  <a:schemeClr val="accent2"/>
                </a:solidFill>
                <a:latin typeface="Courier New" pitchFamily="49" charset="0"/>
              </a:rPr>
              <a:t>Ť MASKA</a:t>
            </a:r>
            <a:br>
              <a:rPr lang="sk-SK" sz="2200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sk-SK" dirty="0" smtClean="0"/>
              <a:t>Vypnutie automatickej sumarizácie sa odporúča ako samozrejmý krok pri konfigurácii RIPv2, t.j. každá konfigurácia RIPv2 by mala obsahovať:</a:t>
            </a:r>
            <a:endParaRPr lang="sk-SK" dirty="0"/>
          </a:p>
          <a:p>
            <a:pPr marL="0" indent="0">
              <a:buNone/>
              <a:defRPr/>
            </a:pPr>
            <a:r>
              <a:rPr lang="en-US" sz="2200" b="1" dirty="0" smtClean="0">
                <a:latin typeface="Courier New" pitchFamily="49" charset="0"/>
              </a:rPr>
              <a:t>Router(</a:t>
            </a:r>
            <a:r>
              <a:rPr lang="en-US" sz="2200" b="1" dirty="0" err="1" smtClean="0">
                <a:latin typeface="Courier New" pitchFamily="49" charset="0"/>
              </a:rPr>
              <a:t>config</a:t>
            </a:r>
            <a:r>
              <a:rPr lang="en-US" sz="2200" b="1" dirty="0" smtClean="0">
                <a:latin typeface="Courier New" pitchFamily="49" charset="0"/>
              </a:rPr>
              <a:t>)#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router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rip</a:t>
            </a:r>
            <a:r>
              <a:rPr lang="sk-SK" sz="2200" b="1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sk-SK" sz="22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</a:rPr>
              <a:t>Router(</a:t>
            </a:r>
            <a:r>
              <a:rPr lang="en-US" sz="2200" b="1" dirty="0" err="1" smtClean="0">
                <a:latin typeface="Courier New" pitchFamily="49" charset="0"/>
              </a:rPr>
              <a:t>config</a:t>
            </a:r>
            <a:r>
              <a:rPr lang="sk-SK" sz="2200" b="1" dirty="0" smtClean="0">
                <a:latin typeface="Courier New" pitchFamily="49" charset="0"/>
              </a:rPr>
              <a:t>-router</a:t>
            </a:r>
            <a:r>
              <a:rPr lang="en-US" sz="2200" b="1" dirty="0" smtClean="0">
                <a:latin typeface="Courier New" pitchFamily="49" charset="0"/>
              </a:rPr>
              <a:t>)# </a:t>
            </a:r>
            <a:r>
              <a:rPr lang="sk-SK" sz="2200" b="1" dirty="0" smtClean="0">
                <a:solidFill>
                  <a:schemeClr val="accent2"/>
                </a:solidFill>
                <a:latin typeface="Courier New" pitchFamily="49" charset="0"/>
              </a:rPr>
              <a:t>version 2</a:t>
            </a:r>
            <a:r>
              <a:rPr lang="sk-SK" sz="2200" b="1" dirty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sk-SK" sz="22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Router(</a:t>
            </a:r>
            <a:r>
              <a:rPr lang="en-US" sz="2200" b="1" dirty="0" err="1">
                <a:latin typeface="Courier New" pitchFamily="49" charset="0"/>
              </a:rPr>
              <a:t>config</a:t>
            </a:r>
            <a:r>
              <a:rPr lang="en-US" sz="2200" b="1" dirty="0">
                <a:latin typeface="Courier New" pitchFamily="49" charset="0"/>
              </a:rPr>
              <a:t>-router)#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no auto-summary</a:t>
            </a:r>
            <a:endParaRPr lang="sk-SK" sz="22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>
              <a:buNone/>
              <a:defRPr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0842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Classful povaha RIPv1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znamená, že RIPv1 je </a:t>
            </a:r>
            <a:r>
              <a:rPr lang="sk-SK" b="1" dirty="0" smtClean="0">
                <a:solidFill>
                  <a:schemeClr val="tx2"/>
                </a:solidFill>
              </a:rPr>
              <a:t>classful smerovací protokol</a:t>
            </a:r>
            <a:r>
              <a:rPr lang="sk-SK" dirty="0" smtClean="0"/>
              <a:t>?</a:t>
            </a:r>
          </a:p>
          <a:p>
            <a:pPr lvl="1"/>
            <a:r>
              <a:rPr lang="sk-SK" dirty="0" smtClean="0"/>
              <a:t>RIPv1 predpokladá, že sa stále dodržiavajú triedy adries (A, B, C)</a:t>
            </a:r>
          </a:p>
          <a:p>
            <a:pPr lvl="1"/>
            <a:r>
              <a:rPr lang="sk-SK" dirty="0"/>
              <a:t>RIPv1 predpokladá, že ak používame sieť N, potom vlastníme celú major network, do ktorej N patrí</a:t>
            </a:r>
          </a:p>
          <a:p>
            <a:pPr lvl="2"/>
            <a:r>
              <a:rPr lang="sk-SK" dirty="0"/>
              <a:t>Napr. ak máme 172.19.48.0/30, potom vlastníme aj </a:t>
            </a:r>
            <a:r>
              <a:rPr lang="sk-SK" dirty="0" smtClean="0"/>
              <a:t>172.19.0.0/16</a:t>
            </a:r>
          </a:p>
          <a:p>
            <a:pPr lvl="1"/>
            <a:r>
              <a:rPr lang="sk-SK" dirty="0"/>
              <a:t>Ak sme výlučnými vlastníkmi major network siete N, potom von do </a:t>
            </a:r>
            <a:r>
              <a:rPr lang="sk-SK" dirty="0" smtClean="0"/>
              <a:t>cudzieho sveta </a:t>
            </a:r>
            <a:r>
              <a:rPr lang="sk-SK" dirty="0"/>
              <a:t>nemá zmysel ohlasovať individuálne podsiete, ale stačí ohlásiť samotnú major network N</a:t>
            </a:r>
          </a:p>
          <a:p>
            <a:pPr lvl="2"/>
            <a:r>
              <a:rPr lang="sk-SK" dirty="0"/>
              <a:t>Tento proces sa nazýva </a:t>
            </a:r>
            <a:r>
              <a:rPr lang="sk-SK" b="1" dirty="0">
                <a:solidFill>
                  <a:schemeClr val="tx2"/>
                </a:solidFill>
              </a:rPr>
              <a:t>automatická sumarizácia </a:t>
            </a:r>
            <a:r>
              <a:rPr lang="sk-SK" dirty="0"/>
              <a:t>– nahradenie siete N jej príslušnou major network, ak sa oznamuje rozhraním, ktoré je v inej major network než sieť N </a:t>
            </a:r>
            <a:r>
              <a:rPr lang="sk-SK" dirty="0" smtClean="0"/>
              <a:t>sama</a:t>
            </a:r>
          </a:p>
          <a:p>
            <a:pPr lvl="2"/>
            <a:r>
              <a:rPr lang="sk-SK" dirty="0" smtClean="0"/>
              <a:t>„Navonok“ bude RIPv1 sieť ohlasovať ako pôvodnú nerozdelenú major network, i keby sme si ju pre svoje potreby podsieťovali</a:t>
            </a:r>
          </a:p>
          <a:p>
            <a:pPr lvl="1"/>
            <a:r>
              <a:rPr lang="sk-SK" dirty="0" smtClean="0"/>
              <a:t>RIPv1 neprenáša vo svojich správach informáciu o sieťovej maske</a:t>
            </a:r>
          </a:p>
        </p:txBody>
      </p:sp>
    </p:spTree>
    <p:extLst>
      <p:ext uri="{BB962C8B-B14F-4D97-AF65-F5344CB8AC3E}">
        <p14:creationId xmlns:p14="http://schemas.microsoft.com/office/powerpoint/2010/main" val="31855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Overenie konfigurácie sumarizácie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 overenie správnosti konfigurácie sumarizácie v RIPv2 je veľmi nápomocný výpis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ip protocols</a:t>
            </a:r>
            <a:endParaRPr lang="sk-SK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324487"/>
            <a:ext cx="8496944" cy="263149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R1#</a:t>
            </a:r>
            <a:r>
              <a:rPr lang="sk-SK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show </a:t>
            </a:r>
            <a:r>
              <a:rPr lang="en-US" sz="1500" b="1" dirty="0" err="1" smtClean="0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 protocols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&lt;</a:t>
            </a:r>
            <a:r>
              <a:rPr lang="sk-SK" sz="1500" b="1" dirty="0" smtClean="0">
                <a:latin typeface="Courier New" pitchFamily="49" charset="0"/>
              </a:rPr>
              <a:t> ... Skrátené ... </a:t>
            </a:r>
            <a:r>
              <a:rPr lang="en-US" sz="1500" b="1" dirty="0" smtClean="0">
                <a:latin typeface="Courier New" pitchFamily="49" charset="0"/>
              </a:rPr>
              <a:t>&gt;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Default version control: send version 2, receive version 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  Interface             Send  </a:t>
            </a:r>
            <a:r>
              <a:rPr lang="en-US" sz="1500" b="1" dirty="0" err="1">
                <a:latin typeface="Courier New" pitchFamily="49" charset="0"/>
              </a:rPr>
              <a:t>Recv</a:t>
            </a:r>
            <a:r>
              <a:rPr lang="en-US" sz="1500" b="1" dirty="0">
                <a:latin typeface="Courier New" pitchFamily="49" charset="0"/>
              </a:rPr>
              <a:t>  Triggered RIP  Key-chain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  FastEthernet0/0       2     2                                   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  </a:t>
            </a:r>
            <a:r>
              <a:rPr lang="en-US" sz="1500" b="1" dirty="0" smtClean="0">
                <a:latin typeface="Courier New" pitchFamily="49" charset="0"/>
              </a:rPr>
              <a:t>Serial</a:t>
            </a:r>
            <a:r>
              <a:rPr lang="sk-SK" sz="1500" b="1" dirty="0" smtClean="0">
                <a:latin typeface="Courier New" pitchFamily="49" charset="0"/>
              </a:rPr>
              <a:t>0/0</a:t>
            </a:r>
            <a:r>
              <a:rPr lang="en-US" sz="1500" b="1" dirty="0" smtClean="0">
                <a:latin typeface="Courier New" pitchFamily="49" charset="0"/>
              </a:rPr>
              <a:t>/0           </a:t>
            </a:r>
            <a:r>
              <a:rPr lang="en-US" sz="1500" b="1" dirty="0">
                <a:latin typeface="Courier New" pitchFamily="49" charset="0"/>
              </a:rPr>
              <a:t>2     </a:t>
            </a:r>
            <a:r>
              <a:rPr lang="en-US" sz="1500" b="1" dirty="0" smtClean="0">
                <a:latin typeface="Courier New" pitchFamily="49" charset="0"/>
              </a:rPr>
              <a:t>2</a:t>
            </a:r>
            <a:endParaRPr lang="en-US" sz="15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Automatic network summarization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is not in effect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  Address Summarization: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    192.0.2.0/24 for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Serial</a:t>
            </a:r>
            <a:r>
              <a:rPr lang="sk-SK" sz="1500" b="1" dirty="0" smtClean="0">
                <a:solidFill>
                  <a:schemeClr val="accent2"/>
                </a:solidFill>
                <a:latin typeface="Courier New" pitchFamily="49" charset="0"/>
              </a:rPr>
              <a:t>0/0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/0</a:t>
            </a:r>
            <a:endParaRPr lang="en-US" sz="15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Maximum path: </a:t>
            </a:r>
            <a:r>
              <a:rPr lang="en-US" sz="1500" b="1" dirty="0" smtClean="0">
                <a:latin typeface="Courier New" pitchFamily="49" charset="0"/>
              </a:rPr>
              <a:t>4</a:t>
            </a:r>
            <a:endParaRPr lang="sk-SK" sz="1500" b="1" dirty="0" smtClean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&lt;</a:t>
            </a:r>
            <a:r>
              <a:rPr lang="sk-SK" sz="1500" b="1" dirty="0" smtClean="0">
                <a:latin typeface="Courier New" pitchFamily="49" charset="0"/>
              </a:rPr>
              <a:t> ... Skrátené ... </a:t>
            </a:r>
            <a:r>
              <a:rPr lang="en-US" sz="1500" b="1" dirty="0" smtClean="0">
                <a:latin typeface="Courier New" pitchFamily="49" charset="0"/>
              </a:rPr>
              <a:t>&gt;</a:t>
            </a:r>
            <a:endParaRPr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/>
              <a:t>Vznik smerovacej slučky pri sumarizácii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Predstavme si situáciu:</a:t>
            </a:r>
          </a:p>
          <a:p>
            <a:pPr lvl="1"/>
            <a:r>
              <a:rPr lang="sk-SK" dirty="0" smtClean="0"/>
              <a:t>Smerovač vpravo má nakonfigurovanú default route smerom na ISP</a:t>
            </a:r>
          </a:p>
          <a:p>
            <a:pPr lvl="1"/>
            <a:r>
              <a:rPr lang="sk-SK" dirty="0" smtClean="0"/>
              <a:t>Smerovač vpravo posiela k ISP sumarizovanú sieť, ale jeden jej komponent v súčasnosti nie je smerovaču známy</a:t>
            </a:r>
          </a:p>
          <a:p>
            <a:pPr lvl="1"/>
            <a:r>
              <a:rPr lang="sk-SK" dirty="0" smtClean="0"/>
              <a:t>ISP o tom vďaka sumarizácii nevie a paket určený do neexistujúceho komponentu preposiela nám</a:t>
            </a:r>
          </a:p>
          <a:p>
            <a:pPr lvl="1"/>
            <a:r>
              <a:rPr lang="sk-SK" dirty="0" smtClean="0"/>
              <a:t>Náš smerovač tento komponent nepozná a paket vráti na ISP vďaka default route – vzniká smerovacia slučka</a:t>
            </a:r>
          </a:p>
        </p:txBody>
      </p:sp>
      <p:pic>
        <p:nvPicPr>
          <p:cNvPr id="84996" name="Picture 4" descr="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4851605"/>
            <a:ext cx="16764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Freeform 5"/>
          <p:cNvSpPr>
            <a:spLocks/>
          </p:cNvSpPr>
          <p:nvPr/>
        </p:nvSpPr>
        <p:spPr bwMode="auto">
          <a:xfrm>
            <a:off x="1924050" y="4894468"/>
            <a:ext cx="3573463" cy="444500"/>
          </a:xfrm>
          <a:custGeom>
            <a:avLst/>
            <a:gdLst>
              <a:gd name="T0" fmla="*/ 0 w 2251"/>
              <a:gd name="T1" fmla="*/ 2147483647 h 280"/>
              <a:gd name="T2" fmla="*/ 2147483647 w 2251"/>
              <a:gd name="T3" fmla="*/ 2147483647 h 280"/>
              <a:gd name="T4" fmla="*/ 2147483647 w 2251"/>
              <a:gd name="T5" fmla="*/ 0 h 280"/>
              <a:gd name="T6" fmla="*/ 0 60000 65536"/>
              <a:gd name="T7" fmla="*/ 0 60000 65536"/>
              <a:gd name="T8" fmla="*/ 0 60000 65536"/>
              <a:gd name="T9" fmla="*/ 0 w 2251"/>
              <a:gd name="T10" fmla="*/ 0 h 280"/>
              <a:gd name="T11" fmla="*/ 2251 w 2251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1" h="280">
                <a:moveTo>
                  <a:pt x="0" y="270"/>
                </a:moveTo>
                <a:cubicBezTo>
                  <a:pt x="176" y="264"/>
                  <a:pt x="683" y="280"/>
                  <a:pt x="1058" y="235"/>
                </a:cubicBezTo>
                <a:cubicBezTo>
                  <a:pt x="1433" y="190"/>
                  <a:pt x="2003" y="49"/>
                  <a:pt x="2251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pic>
        <p:nvPicPr>
          <p:cNvPr id="84998" name="Picture 7" descr="router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5242130"/>
            <a:ext cx="608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1219200" y="5670755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10.0.0.1/24</a:t>
            </a:r>
            <a:endParaRPr lang="sk-SK" sz="1800"/>
          </a:p>
        </p:txBody>
      </p:sp>
      <p:sp>
        <p:nvSpPr>
          <p:cNvPr id="85000" name="Text Box 9"/>
          <p:cNvSpPr txBox="1">
            <a:spLocks noChangeArrowheads="1"/>
          </p:cNvSpPr>
          <p:nvPr/>
        </p:nvSpPr>
        <p:spPr bwMode="auto">
          <a:xfrm>
            <a:off x="4851400" y="5170693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10.0.0.2/24</a:t>
            </a:r>
            <a:endParaRPr lang="sk-SK" sz="1800"/>
          </a:p>
        </p:txBody>
      </p:sp>
      <p:sp>
        <p:nvSpPr>
          <p:cNvPr id="85001" name="Line 11"/>
          <p:cNvSpPr>
            <a:spLocks noChangeShapeType="1"/>
          </p:cNvSpPr>
          <p:nvPr/>
        </p:nvSpPr>
        <p:spPr bwMode="auto">
          <a:xfrm flipV="1">
            <a:off x="5561013" y="4834143"/>
            <a:ext cx="233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sk-SK"/>
          </a:p>
        </p:txBody>
      </p:sp>
      <p:pic>
        <p:nvPicPr>
          <p:cNvPr id="85002" name="Picture 13" descr="router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4724605"/>
            <a:ext cx="608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3" name="Text Box 15"/>
          <p:cNvSpPr txBox="1">
            <a:spLocks noChangeArrowheads="1"/>
          </p:cNvSpPr>
          <p:nvPr/>
        </p:nvSpPr>
        <p:spPr bwMode="auto">
          <a:xfrm>
            <a:off x="6180138" y="4510293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172.16.1.1/24</a:t>
            </a:r>
            <a:endParaRPr lang="sk-SK" sz="1800"/>
          </a:p>
        </p:txBody>
      </p:sp>
      <p:sp>
        <p:nvSpPr>
          <p:cNvPr id="85004" name="Line 17"/>
          <p:cNvSpPr>
            <a:spLocks noChangeShapeType="1"/>
          </p:cNvSpPr>
          <p:nvPr/>
        </p:nvSpPr>
        <p:spPr bwMode="auto">
          <a:xfrm flipH="1">
            <a:off x="2300288" y="4548393"/>
            <a:ext cx="3130550" cy="59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5005" name="Text Box 18"/>
          <p:cNvSpPr txBox="1">
            <a:spLocks noChangeArrowheads="1"/>
          </p:cNvSpPr>
          <p:nvPr/>
        </p:nvSpPr>
        <p:spPr bwMode="auto">
          <a:xfrm rot="-627098">
            <a:off x="2868613" y="4573793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172.16.0.0/16</a:t>
            </a:r>
            <a:endParaRPr lang="sk-SK" sz="1800"/>
          </a:p>
        </p:txBody>
      </p:sp>
      <p:sp>
        <p:nvSpPr>
          <p:cNvPr id="85006" name="Freeform 21"/>
          <p:cNvSpPr>
            <a:spLocks/>
          </p:cNvSpPr>
          <p:nvPr/>
        </p:nvSpPr>
        <p:spPr bwMode="auto">
          <a:xfrm>
            <a:off x="2233613" y="5794580"/>
            <a:ext cx="3178175" cy="419100"/>
          </a:xfrm>
          <a:custGeom>
            <a:avLst/>
            <a:gdLst>
              <a:gd name="T0" fmla="*/ 0 w 2002"/>
              <a:gd name="T1" fmla="*/ 2147483647 h 264"/>
              <a:gd name="T2" fmla="*/ 2147483647 w 2002"/>
              <a:gd name="T3" fmla="*/ 2147483647 h 264"/>
              <a:gd name="T4" fmla="*/ 2147483647 w 2002"/>
              <a:gd name="T5" fmla="*/ 0 h 264"/>
              <a:gd name="T6" fmla="*/ 0 60000 65536"/>
              <a:gd name="T7" fmla="*/ 0 60000 65536"/>
              <a:gd name="T8" fmla="*/ 0 60000 65536"/>
              <a:gd name="T9" fmla="*/ 0 w 2002"/>
              <a:gd name="T10" fmla="*/ 0 h 264"/>
              <a:gd name="T11" fmla="*/ 2002 w 2002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2" h="264">
                <a:moveTo>
                  <a:pt x="0" y="256"/>
                </a:moveTo>
                <a:cubicBezTo>
                  <a:pt x="176" y="250"/>
                  <a:pt x="724" y="264"/>
                  <a:pt x="1058" y="221"/>
                </a:cubicBezTo>
                <a:cubicBezTo>
                  <a:pt x="1392" y="178"/>
                  <a:pt x="1805" y="46"/>
                  <a:pt x="200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5007" name="Text Box 22"/>
          <p:cNvSpPr txBox="1">
            <a:spLocks noChangeArrowheads="1"/>
          </p:cNvSpPr>
          <p:nvPr/>
        </p:nvSpPr>
        <p:spPr bwMode="auto">
          <a:xfrm rot="-430170">
            <a:off x="2965450" y="6137480"/>
            <a:ext cx="20986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Cie</a:t>
            </a:r>
            <a:r>
              <a:rPr lang="sk-SK" sz="1800"/>
              <a:t>ľ: </a:t>
            </a:r>
            <a:r>
              <a:rPr lang="en-US" sz="1800"/>
              <a:t>172.16.2.1/24</a:t>
            </a:r>
            <a:endParaRPr lang="sk-SK" sz="1800"/>
          </a:p>
        </p:txBody>
      </p:sp>
      <p:sp>
        <p:nvSpPr>
          <p:cNvPr id="85008" name="Text Box 23"/>
          <p:cNvSpPr txBox="1">
            <a:spLocks noChangeArrowheads="1"/>
          </p:cNvSpPr>
          <p:nvPr/>
        </p:nvSpPr>
        <p:spPr bwMode="auto">
          <a:xfrm>
            <a:off x="1684338" y="4954793"/>
            <a:ext cx="533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ISP</a:t>
            </a:r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4498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/>
              <a:t>Riešenie smerovacej slučky pri sumarizácii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Vznik tejto smerovacej slučky je možné na našom smerovači vyriešiť statickým definovaním tzv. discard route:</a:t>
            </a:r>
          </a:p>
          <a:p>
            <a:pPr>
              <a:buFont typeface="Wingdings" pitchFamily="2" charset="2"/>
              <a:buNone/>
            </a:pPr>
            <a:r>
              <a:rPr lang="sk-SK" sz="2000" b="1" dirty="0" smtClean="0">
                <a:latin typeface="Courier New" pitchFamily="49" charset="0"/>
              </a:rPr>
              <a:t>Router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config</a:t>
            </a:r>
            <a:r>
              <a:rPr lang="en-US" sz="2000" b="1" dirty="0" smtClean="0">
                <a:latin typeface="Courier New" pitchFamily="49" charset="0"/>
              </a:rPr>
              <a:t>)#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route SIE</a:t>
            </a:r>
            <a:r>
              <a:rPr lang="sk-SK" sz="2000" b="1" dirty="0" smtClean="0">
                <a:solidFill>
                  <a:schemeClr val="accent2"/>
                </a:solidFill>
                <a:latin typeface="Courier New" pitchFamily="49" charset="0"/>
              </a:rPr>
              <a:t>Ť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MASKA Null0</a:t>
            </a:r>
            <a:endParaRPr lang="en-US" sz="200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sk-SK" dirty="0" smtClean="0"/>
              <a:t>kde </a:t>
            </a:r>
            <a:r>
              <a:rPr lang="en-US" dirty="0" smtClean="0"/>
              <a:t>SIE</a:t>
            </a:r>
            <a:r>
              <a:rPr lang="sk-SK" dirty="0" smtClean="0"/>
              <a:t>Ť a MASKA sú identické ako v manuálnej sumarizačnej položke použitej na rozhraniach</a:t>
            </a:r>
          </a:p>
          <a:p>
            <a:pPr lvl="1"/>
            <a:r>
              <a:rPr lang="sk-SK" dirty="0" smtClean="0"/>
              <a:t>Rozhranie Null0 je fiktívne, virtuálne rozhranie, ktoré zahodí všetky pakety, ktoré sa ním odošlú (čierna diera na pakety)</a:t>
            </a:r>
          </a:p>
          <a:p>
            <a:pPr lvl="1"/>
            <a:r>
              <a:rPr lang="sk-SK" dirty="0" smtClean="0"/>
              <a:t>Smerovacia tabuľka bude obsahovať siete v poradí: najprv komponenty sumárnej siete (väčšia maska), potom discard route (menšia maska)</a:t>
            </a:r>
          </a:p>
          <a:p>
            <a:pPr lvl="1"/>
            <a:r>
              <a:rPr lang="sk-SK" dirty="0" smtClean="0"/>
              <a:t>Ak je komponent známy, smerovač ho v smerovacej tabuľke nájde skôr</a:t>
            </a:r>
          </a:p>
          <a:p>
            <a:pPr lvl="1"/>
            <a:r>
              <a:rPr lang="sk-SK" dirty="0" smtClean="0"/>
              <a:t>Ak je komponent neznámy, smerovač narazí na discard route</a:t>
            </a:r>
          </a:p>
          <a:p>
            <a:r>
              <a:rPr lang="sk-SK" dirty="0" smtClean="0"/>
              <a:t>Iné protokoly (EIGRP, OSPF, IS-IS, BGP) si discard route pridávajú automaticky. Pri RIP je potrebné pridať ju ručne</a:t>
            </a:r>
          </a:p>
          <a:p>
            <a:pPr lvl="1"/>
            <a:r>
              <a:rPr lang="sk-SK" dirty="0" smtClean="0"/>
              <a:t>Implementácia RIP v operačnom systéme IOS je zanedbaná</a:t>
            </a:r>
          </a:p>
        </p:txBody>
      </p:sp>
    </p:spTree>
    <p:extLst>
      <p:ext uri="{BB962C8B-B14F-4D97-AF65-F5344CB8AC3E}">
        <p14:creationId xmlns:p14="http://schemas.microsoft.com/office/powerpoint/2010/main" val="26413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/>
              <a:t>Autentifikácia v protokole RIPv2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RIP je protokol, ktorý slepo dôveruje informácii prichádzajúcej od niektorého zo susedov</a:t>
            </a:r>
          </a:p>
          <a:p>
            <a:pPr lvl="1"/>
            <a:r>
              <a:rPr lang="sk-SK" dirty="0" smtClean="0"/>
              <a:t>Otvorená náruč pre podstrčenie zlomyseľnej informácie</a:t>
            </a:r>
          </a:p>
          <a:p>
            <a:r>
              <a:rPr lang="sk-SK" dirty="0" smtClean="0"/>
              <a:t>Ochrana: autentifikácia</a:t>
            </a:r>
          </a:p>
          <a:p>
            <a:pPr lvl="1"/>
            <a:r>
              <a:rPr lang="sk-SK" dirty="0" smtClean="0"/>
              <a:t>Podpis každého paketu pomocou dohodnutého hesla</a:t>
            </a:r>
          </a:p>
          <a:p>
            <a:pPr lvl="1"/>
            <a:r>
              <a:rPr lang="sk-SK" dirty="0" smtClean="0"/>
              <a:t>Dve formy: plaintext alebo MD5 hash</a:t>
            </a:r>
          </a:p>
          <a:p>
            <a:r>
              <a:rPr lang="sk-SK" dirty="0" smtClean="0"/>
              <a:t>Aktivácia autentifikácie sa deje v troch krokoch</a:t>
            </a:r>
          </a:p>
          <a:p>
            <a:pPr lvl="1"/>
            <a:r>
              <a:rPr lang="sk-SK" dirty="0" smtClean="0"/>
              <a:t>Vytvorenie „kľúčenky“ – zoznamu kľúčov</a:t>
            </a:r>
          </a:p>
          <a:p>
            <a:pPr lvl="1"/>
            <a:r>
              <a:rPr lang="sk-SK" dirty="0" smtClean="0"/>
              <a:t>Aktivácia konkrétnej formy autentifikácie na rozhraní</a:t>
            </a:r>
          </a:p>
          <a:p>
            <a:pPr lvl="1"/>
            <a:r>
              <a:rPr lang="sk-SK" dirty="0" smtClean="0"/>
              <a:t>Aktivácia konkrétnej kľúčenky na rozhraní. Kľúčom v tejto kľúčenke budú podpísané odchádzajúce a overené prichádzajúce RIPv2 správy</a:t>
            </a:r>
          </a:p>
          <a:p>
            <a:r>
              <a:rPr lang="sk-SK" dirty="0" smtClean="0"/>
              <a:t>Všetky smerovače prepojené spoločnou sieťou musia na tejto spoločnej sieti používať kľúč rovnakého poradového čísla a znenia a rovnakú metódu (plaintext alebo MD5)</a:t>
            </a:r>
          </a:p>
        </p:txBody>
      </p:sp>
    </p:spTree>
    <p:extLst>
      <p:ext uri="{BB962C8B-B14F-4D97-AF65-F5344CB8AC3E}">
        <p14:creationId xmlns:p14="http://schemas.microsoft.com/office/powerpoint/2010/main" val="27247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/>
              <a:t>Konfigurácia autentifikácie v RIPv2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sk-SK" smtClean="0"/>
              <a:t>Vytvorenie kľúčenky:</a:t>
            </a:r>
            <a:endParaRPr lang="sk-SK" sz="1800" b="1" smtClean="0">
              <a:latin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sk-SK" sz="1800" b="1" smtClean="0">
                <a:latin typeface="Courier New" pitchFamily="49" charset="0"/>
              </a:rPr>
              <a:t>Router</a:t>
            </a:r>
            <a:r>
              <a:rPr lang="en-US" sz="1800" b="1" smtClean="0">
                <a:latin typeface="Courier New" pitchFamily="49" charset="0"/>
              </a:rPr>
              <a:t>(config)# 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key chain MENO</a:t>
            </a:r>
            <a:r>
              <a:rPr lang="sk-SK" sz="1800" b="1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sk-SK" sz="1800" b="1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800" b="1" smtClean="0">
                <a:latin typeface="Courier New" pitchFamily="49" charset="0"/>
              </a:rPr>
              <a:t>Router(config-keychain)# 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key </a:t>
            </a:r>
            <a:r>
              <a:rPr lang="sk-SK" sz="1800" b="1" smtClean="0">
                <a:solidFill>
                  <a:schemeClr val="accent2"/>
                </a:solidFill>
                <a:latin typeface="Courier New" pitchFamily="49" charset="0"/>
              </a:rPr>
              <a:t>ČÍSLO</a:t>
            </a:r>
            <a:br>
              <a:rPr lang="sk-SK" sz="1800" b="1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800" b="1" smtClean="0">
                <a:latin typeface="Courier New" pitchFamily="49" charset="0"/>
              </a:rPr>
              <a:t>Router(config-keychain-key)# 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key-string HESLO</a:t>
            </a:r>
            <a:endParaRPr lang="sk-SK" sz="18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800" smtClean="0">
              <a:latin typeface="Courier New" pitchFamily="49" charset="0"/>
            </a:endParaRPr>
          </a:p>
          <a:p>
            <a:pPr>
              <a:defRPr/>
            </a:pPr>
            <a:r>
              <a:rPr lang="en-US" smtClean="0"/>
              <a:t>Aktiv</a:t>
            </a:r>
            <a:r>
              <a:rPr lang="sk-SK" smtClean="0"/>
              <a:t>ácia konkrétnej formy autentifikácie na rozhraní:</a:t>
            </a:r>
            <a:endParaRPr lang="sk-SK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k-SK" sz="1800" b="1" smtClean="0">
                <a:latin typeface="Courier New" pitchFamily="49" charset="0"/>
              </a:rPr>
              <a:t>Router</a:t>
            </a:r>
            <a:r>
              <a:rPr lang="en-US" sz="1800" b="1" smtClean="0">
                <a:latin typeface="Courier New" pitchFamily="49" charset="0"/>
              </a:rPr>
              <a:t>(config-if)# 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ip rip authentication mode {md5|text}</a:t>
            </a:r>
            <a:endParaRPr lang="sk-SK" sz="18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800" b="1" smtClean="0">
              <a:latin typeface="Courier New" pitchFamily="49" charset="0"/>
            </a:endParaRPr>
          </a:p>
          <a:p>
            <a:pPr>
              <a:defRPr/>
            </a:pPr>
            <a:r>
              <a:rPr lang="sk-SK" smtClean="0"/>
              <a:t>Aktivácia konkrétnej kľúčenky na rozhraní:</a:t>
            </a:r>
            <a:endParaRPr lang="sk-SK" sz="1800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k-SK" sz="1800" b="1" smtClean="0">
                <a:latin typeface="Courier New" pitchFamily="49" charset="0"/>
              </a:rPr>
              <a:t>Router</a:t>
            </a:r>
            <a:r>
              <a:rPr lang="en-US" sz="1800" b="1" smtClean="0">
                <a:latin typeface="Courier New" pitchFamily="49" charset="0"/>
              </a:rPr>
              <a:t>(config-if)# 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ip rip authentication </a:t>
            </a:r>
            <a:r>
              <a:rPr lang="sk-SK" sz="1800" b="1" smtClean="0">
                <a:solidFill>
                  <a:schemeClr val="accent2"/>
                </a:solidFill>
                <a:latin typeface="Courier New" pitchFamily="49" charset="0"/>
              </a:rPr>
              <a:t>key-chain MENO</a:t>
            </a:r>
          </a:p>
        </p:txBody>
      </p:sp>
    </p:spTree>
    <p:extLst>
      <p:ext uri="{BB962C8B-B14F-4D97-AF65-F5344CB8AC3E}">
        <p14:creationId xmlns:p14="http://schemas.microsoft.com/office/powerpoint/2010/main" val="9918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Kontrola autentifikácie </a:t>
            </a:r>
            <a:r>
              <a:rPr lang="sk-SK" dirty="0"/>
              <a:t>v RIPv2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Autentifikáciu v RIPv2 je možné overiť viacerými spôsobmi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key chain </a:t>
            </a:r>
            <a:r>
              <a:rPr lang="sk-SK" dirty="0" smtClean="0"/>
              <a:t>– zobrazí nakonfigurované kľúčenky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ip protocols </a:t>
            </a:r>
            <a:r>
              <a:rPr lang="sk-SK" dirty="0" smtClean="0"/>
              <a:t>– zobrazí rozhrania, ktoré používajú kľúčenky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debug ip rip </a:t>
            </a:r>
            <a:r>
              <a:rPr lang="sk-SK" dirty="0" smtClean="0"/>
              <a:t>– zobrazí info o zlyhaní overenia prijatých RIPv2 paketov</a:t>
            </a:r>
            <a:endParaRPr lang="sk-SK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3576206"/>
            <a:ext cx="8496944" cy="30931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R1</a:t>
            </a:r>
            <a:r>
              <a:rPr lang="en-US" sz="1500" b="1" dirty="0" smtClean="0">
                <a:latin typeface="Courier New" pitchFamily="49" charset="0"/>
              </a:rPr>
              <a:t>#</a:t>
            </a:r>
            <a:r>
              <a:rPr lang="sk-SK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show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key chain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Key-chain </a:t>
            </a:r>
            <a:r>
              <a:rPr lang="en-US" sz="1500" b="1" dirty="0" err="1">
                <a:latin typeface="Courier New" pitchFamily="49" charset="0"/>
              </a:rPr>
              <a:t>RIPKeys</a:t>
            </a:r>
            <a:r>
              <a:rPr lang="en-US" sz="1500" b="1" dirty="0">
                <a:latin typeface="Courier New" pitchFamily="49" charset="0"/>
              </a:rPr>
              <a:t>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  key 1 -- text "S3cr4tP4ss"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      accept lifetime (always valid) - (always valid) [valid now]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      send lifetime (always valid) - (always valid) [valid now</a:t>
            </a:r>
            <a:r>
              <a:rPr lang="en-US" sz="1500" b="1" dirty="0" smtClean="0">
                <a:latin typeface="Courier New" pitchFamily="49" charset="0"/>
              </a:rPr>
              <a:t>]</a:t>
            </a:r>
            <a:endParaRPr lang="sk-SK" sz="1500" b="1" dirty="0" smtClean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endParaRPr lang="sk-SK" sz="1500" b="1" dirty="0" smtClean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R1#</a:t>
            </a:r>
            <a:r>
              <a:rPr lang="sk-SK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show </a:t>
            </a:r>
            <a:r>
              <a:rPr lang="en-US" sz="1500" b="1" dirty="0" err="1" smtClean="0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 protocols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&lt;</a:t>
            </a:r>
            <a:r>
              <a:rPr lang="sk-SK" sz="1500" b="1" dirty="0" smtClean="0">
                <a:latin typeface="Courier New" pitchFamily="49" charset="0"/>
              </a:rPr>
              <a:t> ... Skrátené ... </a:t>
            </a:r>
            <a:r>
              <a:rPr lang="en-US" sz="1500" b="1" dirty="0" smtClean="0">
                <a:latin typeface="Courier New" pitchFamily="49" charset="0"/>
              </a:rPr>
              <a:t>&gt;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Default version control: send version 2, receive version 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  Interface             Send  </a:t>
            </a:r>
            <a:r>
              <a:rPr lang="en-US" sz="1500" b="1" dirty="0" err="1">
                <a:latin typeface="Courier New" pitchFamily="49" charset="0"/>
              </a:rPr>
              <a:t>Recv</a:t>
            </a:r>
            <a:r>
              <a:rPr lang="en-US" sz="1500" b="1" dirty="0">
                <a:latin typeface="Courier New" pitchFamily="49" charset="0"/>
              </a:rPr>
              <a:t>  Triggered RIP  Key-chain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    FastEthernet0/0       2     2                                   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Serial</a:t>
            </a:r>
            <a:r>
              <a:rPr lang="sk-SK" sz="1500" b="1" dirty="0" smtClean="0">
                <a:solidFill>
                  <a:schemeClr val="accent2"/>
                </a:solidFill>
                <a:latin typeface="Courier New" pitchFamily="49" charset="0"/>
              </a:rPr>
              <a:t>0/0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/0          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2     2                    </a:t>
            </a:r>
            <a:r>
              <a:rPr lang="en-US" sz="1500" b="1" dirty="0" err="1" smtClean="0">
                <a:solidFill>
                  <a:schemeClr val="accent2"/>
                </a:solidFill>
                <a:latin typeface="Courier New" pitchFamily="49" charset="0"/>
              </a:rPr>
              <a:t>RIPKeys</a:t>
            </a:r>
            <a:endParaRPr lang="en-US" sz="15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&lt;</a:t>
            </a:r>
            <a:r>
              <a:rPr lang="sk-SK" sz="1500" b="1" dirty="0" smtClean="0">
                <a:latin typeface="Courier New" pitchFamily="49" charset="0"/>
              </a:rPr>
              <a:t> ... Skrátené ... </a:t>
            </a:r>
            <a:r>
              <a:rPr lang="en-US" sz="1500" b="1" dirty="0" smtClean="0">
                <a:latin typeface="Courier New" pitchFamily="49" charset="0"/>
              </a:rPr>
              <a:t>&gt;</a:t>
            </a:r>
            <a:endParaRPr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Vnesenie statickej cesty do RIP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Existujú situácie, že na smerovači máme staticky nakonfigurovanú cestu do vzdialenej siete a túto sieť potrebujeme oznamovať v RIP</a:t>
            </a:r>
          </a:p>
          <a:p>
            <a:pPr lvl="1"/>
            <a:r>
              <a:rPr lang="sk-SK" sz="1800" dirty="0" smtClean="0"/>
              <a:t>Napr. susedný smerovač, za ktorým sa nachádza táto vzdialená sieť, nepozná RIP, takže dynamicky svoju sieť nedokáže ohlásiť</a:t>
            </a:r>
          </a:p>
          <a:p>
            <a:pPr lvl="1"/>
            <a:r>
              <a:rPr lang="sk-SK" sz="1800" dirty="0" smtClean="0"/>
              <a:t>My máme cestu k vzdialenej sieti nakonfigurovanú príkazom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route </a:t>
            </a:r>
            <a:r>
              <a:rPr lang="sk-SK" sz="1800" dirty="0" smtClean="0"/>
              <a:t>a preto ju poznáme</a:t>
            </a:r>
          </a:p>
          <a:p>
            <a:pPr lvl="1"/>
            <a:r>
              <a:rPr lang="sk-SK" sz="1800" dirty="0" smtClean="0"/>
              <a:t>Potrebujeme však dosiahnuť, aby ju poznali všetky RIP smerovače</a:t>
            </a:r>
          </a:p>
          <a:p>
            <a:pPr lvl="1"/>
            <a:r>
              <a:rPr lang="sk-SK" sz="1800" dirty="0" smtClean="0"/>
              <a:t>Keďže to nie je priamo pripojená sieť, nemôžeme ju do RIP vkladať príkazom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sz="1800" dirty="0" smtClean="0"/>
              <a:t>, lebo ten sa vzťahuje na rozhrania, nie na statické cesty v smerovacej tabuľke</a:t>
            </a:r>
          </a:p>
          <a:p>
            <a:r>
              <a:rPr lang="sk-SK" sz="2000" dirty="0" smtClean="0"/>
              <a:t>Riešenie – tzv. redistribúcia</a:t>
            </a:r>
          </a:p>
          <a:p>
            <a:pPr lvl="1"/>
            <a:r>
              <a:rPr lang="sk-SK" sz="1800" dirty="0" smtClean="0"/>
              <a:t>Redistribúcia je načítanie sietí z iného smerovacieho protokolu alebo zdroja</a:t>
            </a:r>
          </a:p>
          <a:p>
            <a:pPr lvl="1"/>
            <a:r>
              <a:rPr lang="sk-SK" sz="1800" dirty="0" smtClean="0"/>
              <a:t>Problematika redistribúcie je zložitá, toto je iba veľmi obmedzená ukážka</a:t>
            </a:r>
          </a:p>
          <a:p>
            <a:pPr marL="0" indent="-1587">
              <a:buNone/>
            </a:pPr>
            <a:r>
              <a:rPr lang="en-US" sz="2000" b="1" dirty="0" smtClean="0">
                <a:latin typeface="Courier New" pitchFamily="49" charset="0"/>
              </a:rPr>
              <a:t>Router(</a:t>
            </a:r>
            <a:r>
              <a:rPr lang="en-US" sz="2000" b="1" dirty="0" err="1" smtClean="0">
                <a:latin typeface="Courier New" pitchFamily="49" charset="0"/>
              </a:rPr>
              <a:t>config</a:t>
            </a:r>
            <a:r>
              <a:rPr lang="en-US" sz="2000" b="1" dirty="0" smtClean="0">
                <a:latin typeface="Courier New" pitchFamily="49" charset="0"/>
              </a:rPr>
              <a:t>)#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  <a:r>
              <a:rPr lang="sk-SK" sz="2000" b="1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sk-SK" sz="20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Router(</a:t>
            </a:r>
            <a:r>
              <a:rPr lang="en-US" sz="2000" b="1" dirty="0" err="1" smtClean="0">
                <a:latin typeface="Courier New" pitchFamily="49" charset="0"/>
              </a:rPr>
              <a:t>config</a:t>
            </a:r>
            <a:r>
              <a:rPr lang="en-US" sz="2000" b="1" dirty="0" smtClean="0">
                <a:latin typeface="Courier New" pitchFamily="49" charset="0"/>
              </a:rPr>
              <a:t>-router)# </a:t>
            </a:r>
            <a:r>
              <a:rPr lang="sk-SK" sz="2000" b="1" dirty="0" smtClean="0">
                <a:solidFill>
                  <a:schemeClr val="accent2"/>
                </a:solidFill>
                <a:latin typeface="Courier New" pitchFamily="49" charset="0"/>
              </a:rPr>
              <a:t>redistribute static</a:t>
            </a:r>
            <a:br>
              <a:rPr lang="sk-SK" sz="2000" b="1" dirty="0" smtClean="0">
                <a:solidFill>
                  <a:schemeClr val="accent2"/>
                </a:solidFill>
                <a:latin typeface="Courier New" pitchFamily="49" charset="0"/>
              </a:rPr>
            </a:b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7552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Ukážka konfigurácie RIPv2</a:t>
            </a:r>
            <a:endParaRPr lang="sk-S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1160160"/>
            <a:ext cx="8064500" cy="550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interface Loopback0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address 192.0.2.1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255.255.255.128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!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interface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Loopback1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address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192.0.2.129 255.255.255.128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!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key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chain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RIPKeys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key 1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key-string S3cr4tP4ss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!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interface Serial0/0/0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address 192.168.2.1 255.255.255.0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rip authentication mode md5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rip authentication key-chain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RIPKeys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summary-address rip 192.0.2.0 255.255.255.0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!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router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rip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version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endParaRPr lang="sk-SK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sk-SK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no auto-summary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network 192.168.1.0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network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192.168.2.0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network 192.0.2.0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dirty="0" smtClean="0"/>
              <a:t>Vďaka za pozornosť!</a:t>
            </a:r>
            <a:endParaRPr lang="en-US" sz="2800" b="1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 err="1" smtClean="0"/>
              <a:t>Ing</a:t>
            </a:r>
            <a:r>
              <a:rPr lang="en-US" sz="1800" dirty="0" smtClean="0"/>
              <a:t>. Peter Pal</a:t>
            </a:r>
            <a:r>
              <a:rPr lang="sk-SK" sz="1800" dirty="0" smtClean="0"/>
              <a:t>úch</a:t>
            </a:r>
            <a:r>
              <a:rPr lang="en-US" sz="1800" dirty="0" smtClean="0"/>
              <a:t>, PhD.</a:t>
            </a:r>
            <a:endParaRPr lang="sk-SK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>
                <a:hlinkClick r:id="rId2"/>
              </a:rPr>
              <a:t>Peter.Paluch</a:t>
            </a:r>
            <a:r>
              <a:rPr lang="en-US" sz="1800" dirty="0" smtClean="0">
                <a:hlinkClick r:id="rId2"/>
              </a:rPr>
              <a:t>@fri.uniza.sk</a:t>
            </a:r>
            <a:endParaRPr lang="en-US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KIS FRI </a:t>
            </a:r>
            <a:r>
              <a:rPr lang="sk-SK" sz="1800" dirty="0" smtClean="0"/>
              <a:t>ŽU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18864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3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1298" y="3332913"/>
            <a:ext cx="5241925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mtClean="0"/>
              <a:t>Automatická sumarizácia v RIPv1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Automatická sumarizácia</a:t>
            </a:r>
          </a:p>
          <a:p>
            <a:pPr lvl="1"/>
            <a:r>
              <a:rPr lang="sk-SK" dirty="0" smtClean="0"/>
              <a:t>Ak smerovač posiela informáciu o podsieti istej major network „N“ rozhraním, ktoré leží v inej major network, nahradí túto informáciu záznamom o celej nerozdelenej sieti „N“</a:t>
            </a:r>
          </a:p>
          <a:p>
            <a:pPr lvl="1"/>
            <a:r>
              <a:rPr lang="sk-SK" dirty="0" smtClean="0"/>
              <a:t>RIP v1 vykonáva sumarizáciu na major network – podľa príslušnej triedy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6034963" y="6643721"/>
            <a:ext cx="934871" cy="20313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sk-SK" sz="800" b="1" smtClean="0"/>
              <a:t>192.168.4.12/30</a:t>
            </a:r>
            <a:endParaRPr lang="sk-SK" sz="800" b="1"/>
          </a:p>
        </p:txBody>
      </p:sp>
      <p:cxnSp>
        <p:nvCxnSpPr>
          <p:cNvPr id="26" name="Rovná spojovacia šípka 25"/>
          <p:cNvCxnSpPr/>
          <p:nvPr/>
        </p:nvCxnSpPr>
        <p:spPr bwMode="auto">
          <a:xfrm flipH="1">
            <a:off x="3165230" y="4759569"/>
            <a:ext cx="545489" cy="7033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Rovná spojovacia šípka 27"/>
          <p:cNvCxnSpPr/>
          <p:nvPr/>
        </p:nvCxnSpPr>
        <p:spPr bwMode="auto">
          <a:xfrm>
            <a:off x="5580185" y="4911969"/>
            <a:ext cx="773723" cy="7502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Čiarová bublina 1 28"/>
          <p:cNvSpPr/>
          <p:nvPr/>
        </p:nvSpPr>
        <p:spPr bwMode="auto">
          <a:xfrm>
            <a:off x="304800" y="3564153"/>
            <a:ext cx="1273528" cy="1523318"/>
          </a:xfrm>
          <a:prstGeom prst="borderCallout1">
            <a:avLst>
              <a:gd name="adj1" fmla="val 28912"/>
              <a:gd name="adj2" fmla="val 131160"/>
              <a:gd name="adj3" fmla="val 103988"/>
              <a:gd name="adj4" fmla="val 241416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1200" b="1" dirty="0" smtClean="0"/>
              <a:t>Podsiete</a:t>
            </a:r>
          </a:p>
          <a:p>
            <a:pPr algn="l">
              <a:spcBef>
                <a:spcPct val="50000"/>
              </a:spcBef>
            </a:pPr>
            <a:r>
              <a:rPr lang="sk-SK" sz="1200" b="1" dirty="0" smtClean="0"/>
              <a:t>192.168.4.8/30</a:t>
            </a:r>
            <a:br>
              <a:rPr lang="sk-SK" sz="1200" b="1" dirty="0" smtClean="0"/>
            </a:br>
            <a:r>
              <a:rPr lang="sk-SK" sz="1200" b="1" dirty="0" smtClean="0"/>
              <a:t>192.168.4.12/30</a:t>
            </a:r>
            <a:br>
              <a:rPr lang="sk-SK" sz="1200" b="1" dirty="0" smtClean="0"/>
            </a:br>
            <a:endParaRPr lang="sk-SK" sz="1200" b="1" dirty="0" smtClean="0"/>
          </a:p>
          <a:p>
            <a:pPr algn="l">
              <a:spcBef>
                <a:spcPct val="50000"/>
              </a:spcBef>
            </a:pPr>
            <a:r>
              <a:rPr lang="sk-SK" sz="1200" b="1" dirty="0" smtClean="0"/>
              <a:t>ako</a:t>
            </a:r>
          </a:p>
          <a:p>
            <a:pPr algn="l">
              <a:spcBef>
                <a:spcPct val="50000"/>
              </a:spcBef>
            </a:pPr>
            <a:r>
              <a:rPr lang="sk-SK" sz="1200" b="1" dirty="0" smtClean="0"/>
              <a:t/>
            </a:r>
            <a:br>
              <a:rPr lang="sk-SK" sz="1200" b="1" dirty="0" smtClean="0"/>
            </a:br>
            <a:r>
              <a:rPr lang="sk-SK" sz="1200" b="1" dirty="0" smtClean="0"/>
              <a:t>192.168.4.0</a:t>
            </a:r>
            <a:endParaRPr lang="sk-SK" sz="1200" b="1" dirty="0"/>
          </a:p>
        </p:txBody>
      </p:sp>
      <p:sp>
        <p:nvSpPr>
          <p:cNvPr id="30" name="Čiarová bublina 1 29"/>
          <p:cNvSpPr/>
          <p:nvPr/>
        </p:nvSpPr>
        <p:spPr bwMode="auto">
          <a:xfrm>
            <a:off x="8040391" y="3581742"/>
            <a:ext cx="1103609" cy="1523318"/>
          </a:xfrm>
          <a:prstGeom prst="borderCallout1">
            <a:avLst>
              <a:gd name="adj1" fmla="val 18750"/>
              <a:gd name="adj2" fmla="val -8333"/>
              <a:gd name="adj3" fmla="val 117118"/>
              <a:gd name="adj4" fmla="val -146682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1200" b="1" dirty="0" smtClean="0"/>
              <a:t>Podsiete</a:t>
            </a:r>
          </a:p>
          <a:p>
            <a:pPr algn="l">
              <a:spcBef>
                <a:spcPct val="50000"/>
              </a:spcBef>
            </a:pPr>
            <a:r>
              <a:rPr lang="sk-SK" sz="1200" b="1" dirty="0" smtClean="0"/>
              <a:t>172.30.3.0/24</a:t>
            </a:r>
            <a:br>
              <a:rPr lang="sk-SK" sz="1200" b="1" dirty="0" smtClean="0"/>
            </a:br>
            <a:r>
              <a:rPr lang="sk-SK" sz="1200" b="1" dirty="0" smtClean="0"/>
              <a:t>172.30.2.0/24</a:t>
            </a:r>
            <a:br>
              <a:rPr lang="sk-SK" sz="1200" b="1" dirty="0" smtClean="0"/>
            </a:br>
            <a:r>
              <a:rPr lang="sk-SK" sz="1200" b="1" dirty="0" smtClean="0"/>
              <a:t>172.30.1.0/24</a:t>
            </a:r>
            <a:br>
              <a:rPr lang="sk-SK" sz="1200" b="1" dirty="0" smtClean="0"/>
            </a:br>
            <a:endParaRPr lang="sk-SK" sz="1200" b="1" dirty="0" smtClean="0"/>
          </a:p>
          <a:p>
            <a:pPr algn="l">
              <a:spcBef>
                <a:spcPct val="50000"/>
              </a:spcBef>
            </a:pPr>
            <a:r>
              <a:rPr lang="sk-SK" sz="1200" b="1" dirty="0" smtClean="0"/>
              <a:t>ako</a:t>
            </a:r>
          </a:p>
          <a:p>
            <a:pPr algn="l">
              <a:spcBef>
                <a:spcPct val="50000"/>
              </a:spcBef>
            </a:pPr>
            <a:r>
              <a:rPr lang="sk-SK" sz="1200" b="1" dirty="0" smtClean="0"/>
              <a:t>172.30.0.0</a:t>
            </a:r>
          </a:p>
        </p:txBody>
      </p:sp>
    </p:spTree>
    <p:extLst>
      <p:ext uri="{BB962C8B-B14F-4D97-AF65-F5344CB8AC3E}">
        <p14:creationId xmlns:p14="http://schemas.microsoft.com/office/powerpoint/2010/main" val="34871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/>
              <a:t>Problém s automatickou sumarizáciou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Automatická</a:t>
            </a:r>
            <a:r>
              <a:rPr lang="sk-SK" sz="2000" dirty="0"/>
              <a:t> </a:t>
            </a:r>
            <a:r>
              <a:rPr lang="sk-SK" sz="2000" dirty="0" smtClean="0"/>
              <a:t>sumarizácia môže spôsobiť problém nazývaný ako network discontinuity</a:t>
            </a:r>
          </a:p>
          <a:p>
            <a:r>
              <a:rPr lang="sk-SK" sz="2000" dirty="0" smtClean="0">
                <a:solidFill>
                  <a:schemeClr val="tx2"/>
                </a:solidFill>
              </a:rPr>
              <a:t>Network discontinuity</a:t>
            </a:r>
            <a:r>
              <a:rPr lang="sk-SK" sz="2000" dirty="0" smtClean="0"/>
              <a:t>: stav, keď podsiete jednej major network sú oddelené medziľahlou sieťou, ktorá leží </a:t>
            </a:r>
            <a:r>
              <a:rPr lang="sk-SK" sz="2000" dirty="0" smtClean="0">
                <a:solidFill>
                  <a:schemeClr val="tx2"/>
                </a:solidFill>
              </a:rPr>
              <a:t>v inej major network</a:t>
            </a:r>
          </a:p>
          <a:p>
            <a:r>
              <a:rPr lang="sk-SK" sz="2000" dirty="0" smtClean="0"/>
              <a:t>Dôsledkom sú nekorektné obsahy smerovacích tabuliek a neúplná konektivita v sieti</a:t>
            </a:r>
          </a:p>
          <a:p>
            <a:r>
              <a:rPr lang="sk-SK" sz="2000" dirty="0" smtClean="0"/>
              <a:t>Pri RIPv1 neexistuje riešenie okrem cieleného vyhnutia sa vytvoreniu network discontinuity (pozor na vhodný návrh adries), pretože automatickú sumarizáciu v RIPv1 nemožno vypnúť</a:t>
            </a:r>
          </a:p>
        </p:txBody>
      </p:sp>
      <p:pic>
        <p:nvPicPr>
          <p:cNvPr id="83972" name="Picture 4" descr="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4875931"/>
            <a:ext cx="16764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Freeform 5"/>
          <p:cNvSpPr>
            <a:spLocks/>
          </p:cNvSpPr>
          <p:nvPr/>
        </p:nvSpPr>
        <p:spPr bwMode="auto">
          <a:xfrm>
            <a:off x="1924050" y="4918794"/>
            <a:ext cx="3573463" cy="444500"/>
          </a:xfrm>
          <a:custGeom>
            <a:avLst/>
            <a:gdLst>
              <a:gd name="T0" fmla="*/ 0 w 2251"/>
              <a:gd name="T1" fmla="*/ 2147483647 h 280"/>
              <a:gd name="T2" fmla="*/ 2147483647 w 2251"/>
              <a:gd name="T3" fmla="*/ 2147483647 h 280"/>
              <a:gd name="T4" fmla="*/ 2147483647 w 2251"/>
              <a:gd name="T5" fmla="*/ 0 h 280"/>
              <a:gd name="T6" fmla="*/ 0 60000 65536"/>
              <a:gd name="T7" fmla="*/ 0 60000 65536"/>
              <a:gd name="T8" fmla="*/ 0 60000 65536"/>
              <a:gd name="T9" fmla="*/ 0 w 2251"/>
              <a:gd name="T10" fmla="*/ 0 h 280"/>
              <a:gd name="T11" fmla="*/ 2251 w 2251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1" h="280">
                <a:moveTo>
                  <a:pt x="0" y="270"/>
                </a:moveTo>
                <a:cubicBezTo>
                  <a:pt x="176" y="264"/>
                  <a:pt x="683" y="280"/>
                  <a:pt x="1058" y="235"/>
                </a:cubicBezTo>
                <a:cubicBezTo>
                  <a:pt x="1433" y="190"/>
                  <a:pt x="2003" y="49"/>
                  <a:pt x="2251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3974" name="Freeform 6"/>
          <p:cNvSpPr>
            <a:spLocks/>
          </p:cNvSpPr>
          <p:nvPr/>
        </p:nvSpPr>
        <p:spPr bwMode="auto">
          <a:xfrm>
            <a:off x="1933575" y="5509344"/>
            <a:ext cx="3535363" cy="427037"/>
          </a:xfrm>
          <a:custGeom>
            <a:avLst/>
            <a:gdLst>
              <a:gd name="T0" fmla="*/ 0 w 2227"/>
              <a:gd name="T1" fmla="*/ 2147483647 h 269"/>
              <a:gd name="T2" fmla="*/ 2147483647 w 2227"/>
              <a:gd name="T3" fmla="*/ 2147483647 h 269"/>
              <a:gd name="T4" fmla="*/ 2147483647 w 2227"/>
              <a:gd name="T5" fmla="*/ 2147483647 h 269"/>
              <a:gd name="T6" fmla="*/ 0 60000 65536"/>
              <a:gd name="T7" fmla="*/ 0 60000 65536"/>
              <a:gd name="T8" fmla="*/ 0 60000 65536"/>
              <a:gd name="T9" fmla="*/ 0 w 2227"/>
              <a:gd name="T10" fmla="*/ 0 h 269"/>
              <a:gd name="T11" fmla="*/ 2227 w 2227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7" h="269">
                <a:moveTo>
                  <a:pt x="0" y="16"/>
                </a:moveTo>
                <a:cubicBezTo>
                  <a:pt x="187" y="20"/>
                  <a:pt x="750" y="0"/>
                  <a:pt x="1121" y="42"/>
                </a:cubicBezTo>
                <a:cubicBezTo>
                  <a:pt x="1492" y="84"/>
                  <a:pt x="1997" y="222"/>
                  <a:pt x="2227" y="26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3975" name="Text Box 8"/>
          <p:cNvSpPr txBox="1">
            <a:spLocks noChangeArrowheads="1"/>
          </p:cNvSpPr>
          <p:nvPr/>
        </p:nvSpPr>
        <p:spPr bwMode="auto">
          <a:xfrm>
            <a:off x="1219200" y="5695081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10.0.0.1/24</a:t>
            </a:r>
            <a:endParaRPr lang="sk-SK" sz="1800"/>
          </a:p>
        </p:txBody>
      </p:sp>
      <p:sp>
        <p:nvSpPr>
          <p:cNvPr id="83976" name="Text Box 9"/>
          <p:cNvSpPr txBox="1">
            <a:spLocks noChangeArrowheads="1"/>
          </p:cNvSpPr>
          <p:nvPr/>
        </p:nvSpPr>
        <p:spPr bwMode="auto">
          <a:xfrm>
            <a:off x="4851400" y="5195019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10.0.0.2/24</a:t>
            </a:r>
            <a:endParaRPr lang="sk-SK" sz="1800"/>
          </a:p>
        </p:txBody>
      </p:sp>
      <p:sp>
        <p:nvSpPr>
          <p:cNvPr id="83977" name="Text Box 10"/>
          <p:cNvSpPr txBox="1">
            <a:spLocks noChangeArrowheads="1"/>
          </p:cNvSpPr>
          <p:nvPr/>
        </p:nvSpPr>
        <p:spPr bwMode="auto">
          <a:xfrm>
            <a:off x="4860925" y="6195144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10.0.0.3/24</a:t>
            </a:r>
            <a:endParaRPr lang="sk-SK" sz="1800"/>
          </a:p>
        </p:txBody>
      </p:sp>
      <p:sp>
        <p:nvSpPr>
          <p:cNvPr id="83978" name="Line 11"/>
          <p:cNvSpPr>
            <a:spLocks noChangeShapeType="1"/>
          </p:cNvSpPr>
          <p:nvPr/>
        </p:nvSpPr>
        <p:spPr bwMode="auto">
          <a:xfrm flipV="1">
            <a:off x="5561013" y="4858469"/>
            <a:ext cx="233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3979" name="Line 12"/>
          <p:cNvSpPr>
            <a:spLocks noChangeShapeType="1"/>
          </p:cNvSpPr>
          <p:nvPr/>
        </p:nvSpPr>
        <p:spPr bwMode="auto">
          <a:xfrm flipV="1">
            <a:off x="5519738" y="5923681"/>
            <a:ext cx="24018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sk-SK"/>
          </a:p>
        </p:txBody>
      </p:sp>
      <p:pic>
        <p:nvPicPr>
          <p:cNvPr id="83980" name="Picture 13" descr="router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4748931"/>
            <a:ext cx="608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1" name="Picture 14" descr="router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5791919"/>
            <a:ext cx="6080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82" name="Text Box 15"/>
          <p:cNvSpPr txBox="1">
            <a:spLocks noChangeArrowheads="1"/>
          </p:cNvSpPr>
          <p:nvPr/>
        </p:nvSpPr>
        <p:spPr bwMode="auto">
          <a:xfrm>
            <a:off x="6180138" y="4534619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172.16.1.1/24</a:t>
            </a:r>
            <a:endParaRPr lang="sk-SK" sz="1800"/>
          </a:p>
        </p:txBody>
      </p:sp>
      <p:sp>
        <p:nvSpPr>
          <p:cNvPr id="83983" name="Text Box 16"/>
          <p:cNvSpPr txBox="1">
            <a:spLocks noChangeArrowheads="1"/>
          </p:cNvSpPr>
          <p:nvPr/>
        </p:nvSpPr>
        <p:spPr bwMode="auto">
          <a:xfrm>
            <a:off x="6178550" y="5606181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172.16.2.1/24</a:t>
            </a:r>
            <a:endParaRPr lang="sk-SK" sz="1800"/>
          </a:p>
        </p:txBody>
      </p:sp>
      <p:sp>
        <p:nvSpPr>
          <p:cNvPr id="83984" name="Line 17"/>
          <p:cNvSpPr>
            <a:spLocks noChangeShapeType="1"/>
          </p:cNvSpPr>
          <p:nvPr/>
        </p:nvSpPr>
        <p:spPr bwMode="auto">
          <a:xfrm flipH="1">
            <a:off x="2300288" y="4572719"/>
            <a:ext cx="3130550" cy="59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3985" name="Text Box 18"/>
          <p:cNvSpPr txBox="1">
            <a:spLocks noChangeArrowheads="1"/>
          </p:cNvSpPr>
          <p:nvPr/>
        </p:nvSpPr>
        <p:spPr bwMode="auto">
          <a:xfrm rot="-627098">
            <a:off x="2868613" y="4598119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172.16.0.0/16</a:t>
            </a:r>
            <a:endParaRPr lang="sk-SK" sz="1800"/>
          </a:p>
        </p:txBody>
      </p:sp>
      <p:sp>
        <p:nvSpPr>
          <p:cNvPr id="83986" name="Line 19"/>
          <p:cNvSpPr>
            <a:spLocks noChangeShapeType="1"/>
          </p:cNvSpPr>
          <p:nvPr/>
        </p:nvSpPr>
        <p:spPr bwMode="auto">
          <a:xfrm flipH="1" flipV="1">
            <a:off x="2355850" y="5652219"/>
            <a:ext cx="2779713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3987" name="Text Box 20"/>
          <p:cNvSpPr txBox="1">
            <a:spLocks noChangeArrowheads="1"/>
          </p:cNvSpPr>
          <p:nvPr/>
        </p:nvSpPr>
        <p:spPr bwMode="auto">
          <a:xfrm rot="594765">
            <a:off x="2820988" y="5918919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172.16.0.0/16</a:t>
            </a:r>
            <a:endParaRPr lang="sk-SK" sz="1800"/>
          </a:p>
        </p:txBody>
      </p:sp>
      <p:sp>
        <p:nvSpPr>
          <p:cNvPr id="83988" name="AutoShape 21"/>
          <p:cNvSpPr>
            <a:spLocks noChangeArrowheads="1"/>
          </p:cNvSpPr>
          <p:nvPr/>
        </p:nvSpPr>
        <p:spPr bwMode="auto">
          <a:xfrm>
            <a:off x="804863" y="4655269"/>
            <a:ext cx="682625" cy="628650"/>
          </a:xfrm>
          <a:prstGeom prst="wedgeEllipseCallout">
            <a:avLst>
              <a:gd name="adj1" fmla="val 109069"/>
              <a:gd name="adj2" fmla="val 77273"/>
            </a:avLst>
          </a:prstGeom>
          <a:solidFill>
            <a:srgbClr val="FCFF7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defTabSz="814388"/>
            <a:r>
              <a:rPr lang="en-US"/>
              <a:t>?</a:t>
            </a:r>
            <a:endParaRPr lang="sk-SK"/>
          </a:p>
        </p:txBody>
      </p:sp>
      <p:pic>
        <p:nvPicPr>
          <p:cNvPr id="83989" name="Picture 7" descr="router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5266456"/>
            <a:ext cx="608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0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Classful povaha RIPv1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Čo znamená, že RIPv1 je </a:t>
            </a:r>
            <a:r>
              <a:rPr lang="sk-SK" b="1" dirty="0">
                <a:solidFill>
                  <a:schemeClr val="tx2"/>
                </a:solidFill>
              </a:rPr>
              <a:t>classful smerovací protokol</a:t>
            </a:r>
            <a:r>
              <a:rPr lang="sk-SK" dirty="0" smtClean="0"/>
              <a:t>? (pokračovanie)</a:t>
            </a:r>
          </a:p>
          <a:p>
            <a:pPr lvl="1"/>
            <a:r>
              <a:rPr lang="sk-SK" dirty="0" smtClean="0"/>
              <a:t>Ak si odovzdávame informácie o podsieťach vo vnútri našej vlastnej infraštruktúry, potom podsiete majú podľa pravidiel classful podsieťovania rovnakú masku a pochádzajú z tej istej major network</a:t>
            </a:r>
          </a:p>
          <a:p>
            <a:pPr lvl="1"/>
            <a:r>
              <a:rPr lang="sk-SK" dirty="0" smtClean="0"/>
              <a:t>Smerovací protokol preto nemusí prenášať masky, pretože</a:t>
            </a:r>
          </a:p>
          <a:p>
            <a:pPr lvl="2"/>
            <a:r>
              <a:rPr lang="sk-SK" dirty="0" smtClean="0"/>
              <a:t>Buď je prijatá sieť </a:t>
            </a:r>
            <a:r>
              <a:rPr lang="sk-SK" dirty="0" smtClean="0">
                <a:solidFill>
                  <a:schemeClr val="tx2"/>
                </a:solidFill>
              </a:rPr>
              <a:t>z tej istej major network </a:t>
            </a:r>
            <a:r>
              <a:rPr lang="sk-SK" dirty="0" smtClean="0"/>
              <a:t>ako rozhranie, ktorým vošla, čiže je naša, a pridelíme jej masku podľa masky rozhrania</a:t>
            </a:r>
          </a:p>
          <a:p>
            <a:pPr lvl="2"/>
            <a:r>
              <a:rPr lang="sk-SK" dirty="0" smtClean="0"/>
              <a:t>Alebo je </a:t>
            </a:r>
            <a:r>
              <a:rPr lang="sk-SK" dirty="0" smtClean="0">
                <a:solidFill>
                  <a:schemeClr val="tx2"/>
                </a:solidFill>
              </a:rPr>
              <a:t>z inej major network</a:t>
            </a:r>
            <a:r>
              <a:rPr lang="sk-SK" dirty="0" smtClean="0"/>
              <a:t>, čo znamená, že hovorí o major network iného vlastníka, a preto jej pridelíme masku podľa triedy</a:t>
            </a:r>
          </a:p>
          <a:p>
            <a:pPr lvl="1"/>
            <a:r>
              <a:rPr lang="sk-SK" dirty="0"/>
              <a:t>Pri RIPv1 sa sieťová maska len </a:t>
            </a:r>
            <a:r>
              <a:rPr lang="sk-SK" dirty="0">
                <a:solidFill>
                  <a:schemeClr val="tx2"/>
                </a:solidFill>
              </a:rPr>
              <a:t>kvalifikovane </a:t>
            </a:r>
            <a:r>
              <a:rPr lang="sk-SK" dirty="0" smtClean="0">
                <a:solidFill>
                  <a:schemeClr val="tx2"/>
                </a:solidFill>
              </a:rPr>
              <a:t>odhadne</a:t>
            </a:r>
            <a:endParaRPr lang="sk-SK" dirty="0"/>
          </a:p>
          <a:p>
            <a:pPr lvl="1"/>
            <a:r>
              <a:rPr lang="sk-SK" dirty="0" smtClean="0"/>
              <a:t>Tento fakt robí RIPv1 nepoužiteľným protokolom pre dnešné siete, v ktorých používame VLSM a nedodržiavame triedy adries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25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10083"/>
          <a:stretch/>
        </p:blipFill>
        <p:spPr bwMode="auto">
          <a:xfrm>
            <a:off x="3437728" y="3388856"/>
            <a:ext cx="5706272" cy="346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Správanie RIPv1 pri odosielaní správ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Pri </a:t>
            </a:r>
            <a:r>
              <a:rPr lang="sk-SK" sz="2000" dirty="0" smtClean="0">
                <a:solidFill>
                  <a:schemeClr val="tx2"/>
                </a:solidFill>
              </a:rPr>
              <a:t>odosielaní</a:t>
            </a:r>
            <a:r>
              <a:rPr lang="sk-SK" sz="2000" dirty="0" smtClean="0"/>
              <a:t> RIPv1 paketov rozhraním R sa smerovač pozrie na každú sieť N uvedenú v tomto pakete, a prechádza týmto rozhodovaním:</a:t>
            </a:r>
          </a:p>
          <a:p>
            <a:pPr lvl="1"/>
            <a:r>
              <a:rPr lang="sk-SK" sz="1800" dirty="0" smtClean="0"/>
              <a:t>Je sieť N v tej istej major network ako rozhranie R, ktorým ju oznamujeme?</a:t>
            </a:r>
          </a:p>
          <a:p>
            <a:pPr lvl="2"/>
            <a:r>
              <a:rPr lang="sk-SK" sz="1800" b="1" dirty="0" smtClean="0">
                <a:solidFill>
                  <a:schemeClr val="tx2"/>
                </a:solidFill>
              </a:rPr>
              <a:t>Nie</a:t>
            </a:r>
            <a:r>
              <a:rPr lang="sk-SK" sz="1800" dirty="0" smtClean="0"/>
              <a:t>: smerovač namiesto siete N oznámi sieť MAJOR_NETWORK(N)</a:t>
            </a:r>
          </a:p>
          <a:p>
            <a:pPr lvl="2"/>
            <a:r>
              <a:rPr lang="sk-SK" sz="1800" b="1" dirty="0" smtClean="0">
                <a:solidFill>
                  <a:schemeClr val="tx2"/>
                </a:solidFill>
              </a:rPr>
              <a:t>Áno</a:t>
            </a:r>
            <a:r>
              <a:rPr lang="sk-SK" sz="1800" dirty="0" smtClean="0"/>
              <a:t>: Má sieť N v smerovacej tabuľke rovnakú masku ako rozhranie R?</a:t>
            </a:r>
          </a:p>
          <a:p>
            <a:pPr lvl="3"/>
            <a:r>
              <a:rPr lang="sk-SK" sz="1800" b="1" dirty="0" smtClean="0">
                <a:solidFill>
                  <a:schemeClr val="tx2"/>
                </a:solidFill>
              </a:rPr>
              <a:t>Áno</a:t>
            </a:r>
            <a:r>
              <a:rPr lang="sk-SK" sz="1800" dirty="0" smtClean="0"/>
              <a:t>: smerovač oznámi sieť N bez úpravy</a:t>
            </a:r>
          </a:p>
          <a:p>
            <a:pPr lvl="3"/>
            <a:r>
              <a:rPr lang="sk-SK" sz="1800" b="1" dirty="0" smtClean="0">
                <a:solidFill>
                  <a:schemeClr val="tx2"/>
                </a:solidFill>
              </a:rPr>
              <a:t>Nie</a:t>
            </a:r>
            <a:r>
              <a:rPr lang="sk-SK" sz="1800" dirty="0" smtClean="0"/>
              <a:t>: smerovač vôbec neoznámi sieť N</a:t>
            </a:r>
          </a:p>
          <a:p>
            <a:r>
              <a:rPr lang="sk-SK" sz="2200" dirty="0" smtClean="0"/>
              <a:t>Správanie R2 v tejto sieti:</a:t>
            </a:r>
          </a:p>
          <a:p>
            <a:pPr lvl="1"/>
            <a:r>
              <a:rPr lang="sk-SK" sz="1800" dirty="0" smtClean="0"/>
              <a:t>R2 oznámi R3 len sieť</a:t>
            </a:r>
            <a:br>
              <a:rPr lang="sk-SK" sz="1800" dirty="0" smtClean="0"/>
            </a:br>
            <a:r>
              <a:rPr lang="sk-SK" sz="1800" dirty="0" smtClean="0"/>
              <a:t>172.30.0.0 (bez masky)</a:t>
            </a:r>
          </a:p>
          <a:p>
            <a:pPr lvl="1"/>
            <a:r>
              <a:rPr lang="sk-SK" sz="1800" dirty="0" smtClean="0"/>
              <a:t>R2 oznámi R1 siete</a:t>
            </a:r>
            <a:br>
              <a:rPr lang="sk-SK" sz="1800" dirty="0" smtClean="0"/>
            </a:br>
            <a:r>
              <a:rPr lang="sk-SK" sz="1800" dirty="0" smtClean="0"/>
              <a:t>172.30.3.0, 192.168.4.0</a:t>
            </a:r>
            <a:br>
              <a:rPr lang="sk-SK" sz="1800" dirty="0" smtClean="0"/>
            </a:br>
            <a:r>
              <a:rPr lang="sk-SK" sz="1800" dirty="0" smtClean="0"/>
              <a:t>a 192.168.5.0 (bez masky)</a:t>
            </a:r>
          </a:p>
        </p:txBody>
      </p:sp>
    </p:spTree>
    <p:extLst>
      <p:ext uri="{BB962C8B-B14F-4D97-AF65-F5344CB8AC3E}">
        <p14:creationId xmlns:p14="http://schemas.microsoft.com/office/powerpoint/2010/main" val="31561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10083"/>
          <a:stretch/>
        </p:blipFill>
        <p:spPr bwMode="auto">
          <a:xfrm>
            <a:off x="3437728" y="3388856"/>
            <a:ext cx="5706272" cy="346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Správanie RIPv1 pri prijímaní správ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000" dirty="0" smtClean="0"/>
              <a:t>Pri </a:t>
            </a:r>
            <a:r>
              <a:rPr lang="sk-SK" sz="2000" dirty="0" smtClean="0">
                <a:solidFill>
                  <a:schemeClr val="tx2"/>
                </a:solidFill>
              </a:rPr>
              <a:t>prijímaní</a:t>
            </a:r>
            <a:r>
              <a:rPr lang="sk-SK" sz="2000" dirty="0" smtClean="0"/>
              <a:t> RIPv1 paketov rozhraním R sa smerovač pozrie na každú sieť N uvedenú v tomto pakete, a prechádza týmto rozhodovaním:</a:t>
            </a:r>
          </a:p>
          <a:p>
            <a:pPr lvl="1"/>
            <a:r>
              <a:rPr lang="sk-SK" sz="1800" dirty="0" smtClean="0"/>
              <a:t>Je sieť N v tej istej major network ako rozhranie R, ktorým vošiel RIP paket?</a:t>
            </a:r>
          </a:p>
          <a:p>
            <a:pPr lvl="2"/>
            <a:r>
              <a:rPr lang="sk-SK" sz="1800" b="1" dirty="0" smtClean="0">
                <a:solidFill>
                  <a:schemeClr val="tx2"/>
                </a:solidFill>
              </a:rPr>
              <a:t>Áno</a:t>
            </a:r>
            <a:r>
              <a:rPr lang="sk-SK" sz="1800" dirty="0" smtClean="0"/>
              <a:t>: sieti pridelíme masku rozhrania R</a:t>
            </a:r>
          </a:p>
          <a:p>
            <a:pPr lvl="2"/>
            <a:r>
              <a:rPr lang="sk-SK" sz="1800" b="1" dirty="0" smtClean="0">
                <a:solidFill>
                  <a:schemeClr val="tx2"/>
                </a:solidFill>
              </a:rPr>
              <a:t>Nie</a:t>
            </a:r>
            <a:r>
              <a:rPr lang="sk-SK" sz="1800" dirty="0" smtClean="0"/>
              <a:t>: Nachádzajú sa už v našej smerovacej tabuľke iné podsiete major network, do ktorej patrí sieť N, naučené cez iné rozhranie ako R?</a:t>
            </a:r>
          </a:p>
          <a:p>
            <a:pPr lvl="3"/>
            <a:r>
              <a:rPr lang="sk-SK" sz="1800" b="1" dirty="0" smtClean="0">
                <a:solidFill>
                  <a:schemeClr val="tx2"/>
                </a:solidFill>
              </a:rPr>
              <a:t>Nie</a:t>
            </a:r>
            <a:r>
              <a:rPr lang="sk-SK" sz="1800" dirty="0" smtClean="0"/>
              <a:t>: do smerovacej tabuľky vložíme sieť MAJOR_NETWORK(N) s maskou zodpovedajúcou triede siete N</a:t>
            </a:r>
          </a:p>
          <a:p>
            <a:pPr lvl="3"/>
            <a:r>
              <a:rPr lang="sk-SK" sz="1800" b="1" dirty="0" smtClean="0">
                <a:solidFill>
                  <a:schemeClr val="tx2"/>
                </a:solidFill>
              </a:rPr>
              <a:t>Áno</a:t>
            </a:r>
            <a:r>
              <a:rPr lang="sk-SK" sz="1800" dirty="0" smtClean="0"/>
              <a:t>: ignorujeme info o sieti N</a:t>
            </a:r>
          </a:p>
          <a:p>
            <a:r>
              <a:rPr lang="sk-SK" sz="2200" dirty="0" smtClean="0"/>
              <a:t>Správanie R1 v tejto sieti:</a:t>
            </a:r>
          </a:p>
          <a:p>
            <a:pPr lvl="1"/>
            <a:r>
              <a:rPr lang="sk-SK" sz="1800" dirty="0" smtClean="0"/>
              <a:t>Prijatú sieť 172.30.3.0 si do smerovacej tabuľky</a:t>
            </a:r>
            <a:br>
              <a:rPr lang="sk-SK" sz="1800" dirty="0" smtClean="0"/>
            </a:br>
            <a:r>
              <a:rPr lang="sk-SK" sz="1800" dirty="0" smtClean="0"/>
              <a:t>vloží s maskou /24 podľa</a:t>
            </a:r>
            <a:br>
              <a:rPr lang="sk-SK" sz="1800" dirty="0" smtClean="0"/>
            </a:br>
            <a:r>
              <a:rPr lang="sk-SK" sz="1800" dirty="0" smtClean="0"/>
              <a:t>vstupného rozhrania</a:t>
            </a:r>
          </a:p>
          <a:p>
            <a:pPr lvl="1"/>
            <a:r>
              <a:rPr lang="sk-SK" sz="1800" dirty="0" smtClean="0"/>
              <a:t>Prijaté siete 192.168.4.0 a 192.168.5.0</a:t>
            </a:r>
            <a:br>
              <a:rPr lang="sk-SK" sz="1800" dirty="0" smtClean="0"/>
            </a:br>
            <a:r>
              <a:rPr lang="sk-SK" sz="1800" dirty="0" smtClean="0"/>
              <a:t>si vloží do smerovacej tabuľky s maskou</a:t>
            </a:r>
            <a:br>
              <a:rPr lang="sk-SK" sz="1800" dirty="0" smtClean="0"/>
            </a:br>
            <a:r>
              <a:rPr lang="sk-SK" sz="1800" dirty="0" smtClean="0"/>
              <a:t>/24, lebo sú to adresy z triedy C</a:t>
            </a:r>
          </a:p>
          <a:p>
            <a:r>
              <a:rPr lang="sk-SK" sz="2200" dirty="0" smtClean="0"/>
              <a:t>Správanie R3 v tejto sieti:</a:t>
            </a:r>
          </a:p>
          <a:p>
            <a:pPr lvl="1"/>
            <a:r>
              <a:rPr lang="sk-SK" sz="1800" dirty="0" smtClean="0"/>
              <a:t>Prijatú sieť 172.30.0.0 si do</a:t>
            </a:r>
            <a:br>
              <a:rPr lang="sk-SK" sz="1800" dirty="0" smtClean="0"/>
            </a:br>
            <a:r>
              <a:rPr lang="sk-SK" sz="1800" dirty="0" smtClean="0"/>
              <a:t>smerovacej tabuľky vloží</a:t>
            </a:r>
            <a:br>
              <a:rPr lang="sk-SK" sz="1800" dirty="0" smtClean="0"/>
            </a:br>
            <a:r>
              <a:rPr lang="sk-SK" sz="1800" dirty="0" smtClean="0"/>
              <a:t>s maskou /16, lebo je to</a:t>
            </a:r>
            <a:br>
              <a:rPr lang="sk-SK" sz="1800" dirty="0" smtClean="0"/>
            </a:br>
            <a:r>
              <a:rPr lang="sk-SK" sz="1800" dirty="0" smtClean="0"/>
              <a:t>adresa z triedy B</a:t>
            </a:r>
          </a:p>
        </p:txBody>
      </p:sp>
    </p:spTree>
    <p:extLst>
      <p:ext uri="{BB962C8B-B14F-4D97-AF65-F5344CB8AC3E}">
        <p14:creationId xmlns:p14="http://schemas.microsoft.com/office/powerpoint/2010/main" val="8080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Štruktúra smerovacej tabuľky Cisco smerovačov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Smerovacia tabuľka na Cisco smerovačoch bola navrhnutá v čase classful adresovania, preto si dodnes nesie isté rysy classful prístupu</a:t>
            </a:r>
          </a:p>
          <a:p>
            <a:r>
              <a:rPr lang="sk-SK" dirty="0" smtClean="0"/>
              <a:t>Kurikulá rozdeľujú položky v smerovacej tabuľke na dva typy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Level1</a:t>
            </a:r>
            <a:r>
              <a:rPr lang="sk-SK" dirty="0" smtClean="0"/>
              <a:t> položky – siete s maskou zodpovedajúcou ich triede (A, B, C, t.j. major network) alebo s maskou ešte kratšou (tzv. supernet)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Level2</a:t>
            </a:r>
            <a:r>
              <a:rPr lang="sk-SK" dirty="0" smtClean="0"/>
              <a:t> položky – siete s maskou väčšou, než zodpovedá ich triede (t.j. subnet)</a:t>
            </a:r>
          </a:p>
          <a:p>
            <a:pPr lvl="1"/>
            <a:r>
              <a:rPr lang="sk-SK" dirty="0" smtClean="0"/>
              <a:t>Level1 položky môžu existovať bez akýchkoľvek pridružených Level2 záznamov, avšak Level2 položky sú vždy pridružené k príslušným Level1 záznamom (k svojim major network)</a:t>
            </a:r>
          </a:p>
          <a:p>
            <a:pPr lvl="1"/>
            <a:r>
              <a:rPr lang="sk-SK" dirty="0" smtClean="0"/>
              <a:t>Level1 položka, ktorá nemá k sebe pridruženú Level2 položku, ale rovno obsahuje next-hop informácie, sa nazýva </a:t>
            </a:r>
            <a:r>
              <a:rPr lang="sk-SK" b="1" dirty="0" smtClean="0">
                <a:solidFill>
                  <a:schemeClr val="tx2"/>
                </a:solidFill>
              </a:rPr>
              <a:t>ultimate route</a:t>
            </a:r>
          </a:p>
          <a:p>
            <a:pPr lvl="1"/>
            <a:r>
              <a:rPr lang="sk-SK" dirty="0" smtClean="0"/>
              <a:t>Level1 položka, ktorá má k sebe pridruženú Level2 položku, nebude obsahovať next-hop informácie a nazýva sa </a:t>
            </a:r>
            <a:r>
              <a:rPr lang="sk-SK" b="1" dirty="0" smtClean="0">
                <a:solidFill>
                  <a:schemeClr val="tx2"/>
                </a:solidFill>
              </a:rPr>
              <a:t>parent route</a:t>
            </a:r>
          </a:p>
          <a:p>
            <a:pPr lvl="1"/>
            <a:r>
              <a:rPr lang="sk-SK" dirty="0" smtClean="0"/>
              <a:t>Level2 položka sa nazýva aj </a:t>
            </a:r>
            <a:r>
              <a:rPr lang="sk-SK" b="1" dirty="0" smtClean="0">
                <a:solidFill>
                  <a:schemeClr val="tx2"/>
                </a:solidFill>
              </a:rPr>
              <a:t>child route </a:t>
            </a:r>
            <a:r>
              <a:rPr lang="sk-SK" dirty="0" smtClean="0"/>
              <a:t>a vždy má povahu ultimate položky (vždy obsahuje next-hop informácie)</a:t>
            </a:r>
          </a:p>
        </p:txBody>
      </p:sp>
    </p:spTree>
    <p:extLst>
      <p:ext uri="{BB962C8B-B14F-4D97-AF65-F5344CB8AC3E}">
        <p14:creationId xmlns:p14="http://schemas.microsoft.com/office/powerpoint/2010/main" val="25984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 Cisco">
  <a:themeElements>
    <a:clrScheme name="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Cisco</Template>
  <TotalTime>400</TotalTime>
  <Pages>28</Pages>
  <Words>2518</Words>
  <Application>Microsoft Office PowerPoint</Application>
  <PresentationFormat>On-screen Show (4:3)</PresentationFormat>
  <Paragraphs>421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Sablona Cisco</vt:lpstr>
      <vt:lpstr>Prechod od classful ku classless systému  Smerovací protokol RIPv2</vt:lpstr>
      <vt:lpstr>Pojmy „classful“ a „classless“</vt:lpstr>
      <vt:lpstr>Classful povaha RIPv1</vt:lpstr>
      <vt:lpstr>Automatická sumarizácia v RIPv1</vt:lpstr>
      <vt:lpstr>Problém s automatickou sumarizáciou</vt:lpstr>
      <vt:lpstr>Classful povaha RIPv1</vt:lpstr>
      <vt:lpstr>Správanie RIPv1 pri odosielaní správ</vt:lpstr>
      <vt:lpstr>Správanie RIPv1 pri prijímaní správ</vt:lpstr>
      <vt:lpstr>Štruktúra smerovacej tabuľky Cisco smerovačov</vt:lpstr>
      <vt:lpstr>Štruktúra smerovacej tabuľky Cisco smerovačov</vt:lpstr>
      <vt:lpstr>Classful a classless routing behavior</vt:lpstr>
      <vt:lpstr>Classful a classless routing behavior</vt:lpstr>
      <vt:lpstr>Classful a classless routing behavior</vt:lpstr>
      <vt:lpstr>Prechod ku classless adresovaniu</vt:lpstr>
      <vt:lpstr>Classless adresovanie</vt:lpstr>
      <vt:lpstr>CIDR a VLSM</vt:lpstr>
      <vt:lpstr>Classless smerovacie protokoly</vt:lpstr>
      <vt:lpstr>Charakteristika protokolu RIPv2</vt:lpstr>
      <vt:lpstr>Porovnanie formátu RIPv1 a RIPv2 správ</vt:lpstr>
      <vt:lpstr>Základná konfigurácia RIPv2</vt:lpstr>
      <vt:lpstr>Poznámka k príkazu network v RIPv2</vt:lpstr>
      <vt:lpstr>Príklad konfigurácie RIPv2 na R1</vt:lpstr>
      <vt:lpstr>Príklad konfigurácie RIPv2 na R2</vt:lpstr>
      <vt:lpstr>Príklad konfigurácie RIPv2 na R3</vt:lpstr>
      <vt:lpstr>Overenie konfigurácie RIPv2</vt:lpstr>
      <vt:lpstr>Ladenie behu RIPv2</vt:lpstr>
      <vt:lpstr>Sumarizácia v RIPv2</vt:lpstr>
      <vt:lpstr>Sumarizácia v RIPv2</vt:lpstr>
      <vt:lpstr>Manuálna sumarizácia v RIPv2</vt:lpstr>
      <vt:lpstr>Overenie konfigurácie sumarizácie</vt:lpstr>
      <vt:lpstr>Vznik smerovacej slučky pri sumarizácii</vt:lpstr>
      <vt:lpstr>Riešenie smerovacej slučky pri sumarizácii</vt:lpstr>
      <vt:lpstr>Autentifikácia v protokole RIPv2</vt:lpstr>
      <vt:lpstr>Konfigurácia autentifikácie v RIPv2</vt:lpstr>
      <vt:lpstr>Kontrola autentifikácie v RIPv2</vt:lpstr>
      <vt:lpstr>Vnesenie statickej cesty do RIP</vt:lpstr>
      <vt:lpstr>Ukážka konfigurácie RIPv2</vt:lpstr>
      <vt:lpstr>PowerPoint Presentation</vt:lpstr>
    </vt:vector>
  </TitlesOfParts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</dc:title>
  <dc:subject>Guide for Creating Powerpoint Presentations</dc:subject>
  <dc:creator>Peter Palúch</dc:creator>
  <cp:keywords/>
  <dc:description/>
  <cp:lastModifiedBy>Peter Palúch</cp:lastModifiedBy>
  <cp:revision>55</cp:revision>
  <cp:lastPrinted>1999-01-27T00:54:54Z</cp:lastPrinted>
  <dcterms:created xsi:type="dcterms:W3CDTF">2012-11-29T20:44:59Z</dcterms:created>
  <dcterms:modified xsi:type="dcterms:W3CDTF">2012-12-01T21:53:54Z</dcterms:modified>
</cp:coreProperties>
</file>