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57" r:id="rId30"/>
    <p:sldId id="458" r:id="rId31"/>
    <p:sldId id="449" r:id="rId32"/>
    <p:sldId id="455" r:id="rId33"/>
    <p:sldId id="456" r:id="rId34"/>
    <p:sldId id="450" r:id="rId35"/>
    <p:sldId id="451" r:id="rId36"/>
    <p:sldId id="452" r:id="rId37"/>
    <p:sldId id="453" r:id="rId38"/>
    <p:sldId id="454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79" r:id="rId50"/>
    <p:sldId id="469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368" r:id="rId5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4" autoAdjust="0"/>
    <p:restoredTop sz="95986" autoAdjust="0"/>
  </p:normalViewPr>
  <p:slideViewPr>
    <p:cSldViewPr>
      <p:cViewPr varScale="1">
        <p:scale>
          <a:sx n="86" d="100"/>
          <a:sy n="86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63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2899-D09B-4B82-BBD1-B4CAB258E919}" type="slidenum">
              <a:rPr lang="sk-SK"/>
              <a:pPr/>
              <a:t>16</a:t>
            </a:fld>
            <a:endParaRPr lang="sk-SK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C795F-64D9-45E1-87AC-824C40C851B2}" type="slidenum">
              <a:rPr lang="sk-SK"/>
              <a:pPr/>
              <a:t>17</a:t>
            </a:fld>
            <a:endParaRPr lang="sk-SK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A094-DE9D-443A-AA60-17D177A80C36}" type="slidenum">
              <a:rPr lang="sk-SK"/>
              <a:pPr/>
              <a:t>18</a:t>
            </a:fld>
            <a:endParaRPr lang="sk-SK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DE28C-3032-4085-8588-F4DD32079259}" type="slidenum">
              <a:rPr lang="en-US"/>
              <a:pPr/>
              <a:t>24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199EC-B7C6-4929-A853-4DF44C3CE6FB}" type="slidenum">
              <a:rPr lang="sk-SK"/>
              <a:pPr/>
              <a:t>25</a:t>
            </a:fld>
            <a:endParaRPr lang="sk-SK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A7C97-35B9-497E-BD3C-5F1E9B99ED5E}" type="slidenum">
              <a:rPr lang="sk-SK"/>
              <a:pPr/>
              <a:t>26</a:t>
            </a:fld>
            <a:endParaRPr lang="sk-SK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5.3.2.1 Fixed versus Modular Configuration (cont.)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5.3.3.1 Layer 2 versus Layer 3 Switching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AD6C7-E6E5-4C1B-9A44-1F861F518730}" type="slidenum">
              <a:rPr lang="en-US"/>
              <a:pPr/>
              <a:t>31</a:t>
            </a:fld>
            <a:endParaRPr 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defRPr sz="1600" b="1">
                <a:solidFill>
                  <a:schemeClr val="tx1"/>
                </a:solidFill>
                <a:latin typeface="Courier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defRPr sz="1600" b="1">
                <a:solidFill>
                  <a:schemeClr val="tx1"/>
                </a:solidFill>
                <a:latin typeface="Courier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defRPr sz="1600" b="1">
                <a:solidFill>
                  <a:schemeClr val="tx1"/>
                </a:solidFill>
                <a:latin typeface="Courier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defRPr sz="1600" b="1">
                <a:solidFill>
                  <a:schemeClr val="tx1"/>
                </a:solidFill>
                <a:latin typeface="Courier" pitchFamily="49" charset="0"/>
              </a:defRPr>
            </a:lvl9pPr>
          </a:lstStyle>
          <a:p>
            <a:fld id="{85D2BC86-CFC5-4DE4-AADC-F3B1E5289B46}" type="slidenum">
              <a:rPr lang="en-US" sz="1200" smtClean="0">
                <a:latin typeface="Arial" pitchFamily="34" charset="0"/>
              </a:rPr>
              <a:pPr/>
              <a:t>33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9E753-1453-4F07-9A8F-79CEBBE6B8A2}" type="slidenum">
              <a:rPr lang="en-US"/>
              <a:pPr/>
              <a:t>5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01FF0-4791-4948-8C51-227453619367}" type="slidenum">
              <a:rPr lang="en-US"/>
              <a:pPr/>
              <a:t>34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B64A6-6361-42BF-87F5-5026795F9207}" type="slidenum">
              <a:rPr lang="en-US"/>
              <a:pPr/>
              <a:t>35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A382D-2F37-43C1-A92F-F0B7DF9FCE05}" type="slidenum">
              <a:rPr lang="en-US"/>
              <a:pPr/>
              <a:t>36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5.1.3.5 Multicast MAC</a:t>
            </a:r>
            <a:r>
              <a:rPr lang="en-US" baseline="0" dirty="0" smtClean="0"/>
              <a:t> Address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5.1.3.4 Broadcast MAC Address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70A59-4481-4C03-A421-9EFD7FA2F363}" type="slidenum">
              <a:rPr lang="en-US"/>
              <a:pPr/>
              <a:t>40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95170-94CB-4F3A-B8CB-788C53D6786C}" type="slidenum">
              <a:rPr lang="en-US"/>
              <a:pPr/>
              <a:t>41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90681-F6B2-4099-B7EB-E2747752D814}" type="slidenum">
              <a:rPr lang="en-US"/>
              <a:pPr/>
              <a:t>42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5A3F8-B38F-4650-AB0C-328AF7199755}" type="slidenum">
              <a:rPr lang="en-US"/>
              <a:pPr/>
              <a:t>43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EA2BE-EB3F-4B08-AC7F-E9F460610771}" type="slidenum">
              <a:rPr lang="en-US"/>
              <a:pPr/>
              <a:t>8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EF998-9372-4594-88AA-15506E727A0C}" type="slidenum">
              <a:rPr lang="en-US"/>
              <a:pPr/>
              <a:t>44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7233767-0219-3F4D-98C5-8749B43C2B31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6.1.3.1 IPv4 Packet Header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7233767-0219-3F4D-98C5-8749B43C2B31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6.1.3.2 IPv4 Header Fields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2CEB61-508C-F949-BD65-5793A449D546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6.1.4.3 Encapsulating IPv6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5CF643-21DB-2D41-88D4-25D5AFBA7511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6.1.4.4 IPv6 Packet Header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8F5A4E-7C58-7449-8DF2-A7199A8F6255}" type="slidenum">
              <a:rPr lang="en-US" sz="800"/>
              <a:pPr/>
              <a:t>50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6.2.1.1 Host Forwarding Decision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746652-41A5-2549-A992-30CCAE9B67C8}" type="slidenum">
              <a:rPr lang="en-US" sz="800"/>
              <a:pPr/>
              <a:t>51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6.2.1.3 IPv4 Host Routing Table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6.2.1.4 IPv4 Host Routing Entries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12535B-7335-504E-B5BD-CAF21BDC6417}" type="slidenum">
              <a:rPr lang="en-US" sz="800"/>
              <a:pPr/>
              <a:t>52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6.2.1.5 Sample IPv4 Host Routing Table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A997C7-CB27-C04C-B42E-F5D8E3928536}" type="slidenum">
              <a:rPr lang="en-US" sz="800"/>
              <a:pPr/>
              <a:t>53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6.2.1.6 Sample IPv6 Host Routing Table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8B33C-618A-9A4E-8C0E-4362A21D85E1}" type="slidenum">
              <a:rPr lang="en-US" sz="800"/>
              <a:pPr/>
              <a:t>54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6.2.2.1 Router Packet Forwarding Decision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9BD00-273D-425F-B126-661424E961E1}" type="slidenum">
              <a:rPr lang="sk-SK"/>
              <a:pPr/>
              <a:t>9</a:t>
            </a:fld>
            <a:endParaRPr lang="sk-SK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6B2DB4-5C8B-7448-B216-893CDCF38DED}" type="slidenum">
              <a:rPr lang="en-US" sz="800"/>
              <a:pPr/>
              <a:t>55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6.2.2.2 IPv4 Router Routing Table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7AFF75-1397-2B43-AD5D-288B91251914}" type="slidenum">
              <a:rPr lang="en-US" sz="800"/>
              <a:pPr/>
              <a:t>56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6.2.2.3 Directly Connected Routing Table Entries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FA1ED9-2908-6C41-8222-345CFCD2C85A}" type="slidenum">
              <a:rPr lang="en-US" sz="800"/>
              <a:pPr/>
              <a:t>57</a:t>
            </a:fld>
            <a:endParaRPr lang="en-US" sz="8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6.2.2.4 Remote Network Routing Table Entries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B1F7E-2D2A-4DAC-8860-829072F3A9C2}" type="slidenum">
              <a:rPr lang="sk-SK"/>
              <a:pPr/>
              <a:t>10</a:t>
            </a:fld>
            <a:endParaRPr lang="sk-SK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13516-B976-44AB-ABFF-C26D1922B34E}" type="slidenum">
              <a:rPr lang="sk-SK"/>
              <a:pPr/>
              <a:t>11</a:t>
            </a:fld>
            <a:endParaRPr lang="sk-SK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4E837-4467-469B-96B0-1E8DC4E1CFD7}" type="slidenum">
              <a:rPr lang="sk-SK"/>
              <a:pPr/>
              <a:t>12</a:t>
            </a:fld>
            <a:endParaRPr lang="sk-SK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F4ADD-AFE3-450C-A7D0-01B713BCC0B6}" type="slidenum">
              <a:rPr lang="sk-SK"/>
              <a:pPr/>
              <a:t>14</a:t>
            </a:fld>
            <a:endParaRPr lang="sk-SK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ABDC1-D67F-4548-AD86-142A27682751}" type="slidenum">
              <a:rPr lang="sk-SK"/>
              <a:pPr/>
              <a:t>15</a:t>
            </a:fld>
            <a:endParaRPr lang="sk-SK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47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regauth/oui/index.s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ndards.ieee.org/regauth/ethertype/index.s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tv.netevents.org/the-history-of-ethernet-with-bob-metcalfe-inventor-of-ether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image" Target="../media/image4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wmf"/><Relationship Id="rId5" Type="http://schemas.openxmlformats.org/officeDocument/2006/relationships/image" Target="../media/image16.wmf"/><Relationship Id="rId4" Type="http://schemas.openxmlformats.org/officeDocument/2006/relationships/image" Target="../media/image4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wmf"/><Relationship Id="rId5" Type="http://schemas.openxmlformats.org/officeDocument/2006/relationships/image" Target="../media/image16.wmf"/><Relationship Id="rId4" Type="http://schemas.openxmlformats.org/officeDocument/2006/relationships/image" Target="../media/image4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Technológia Ethernet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Úvod do IP smerovania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</a:p>
          <a:p>
            <a:pPr algn="r">
              <a:lnSpc>
                <a:spcPct val="70000"/>
              </a:lnSpc>
            </a:pPr>
            <a:r>
              <a:rPr lang="en-US" sz="1800" dirty="0">
                <a:solidFill>
                  <a:schemeClr val="tx1"/>
                </a:solidFill>
              </a:rPr>
              <a:t>Cisco Designated VIP 2011</a:t>
            </a:r>
            <a:r>
              <a:rPr lang="sk-SK" sz="1800" dirty="0">
                <a:solidFill>
                  <a:schemeClr val="tx1"/>
                </a:solidFill>
              </a:rPr>
              <a:t>-201</a:t>
            </a:r>
            <a:r>
              <a:rPr lang="en-US" sz="1800" dirty="0">
                <a:solidFill>
                  <a:schemeClr val="tx1"/>
                </a:solidFill>
              </a:rPr>
              <a:t>4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5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2360612"/>
            <a:ext cx="6218238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Prístupová metóda</a:t>
            </a:r>
            <a:endParaRPr lang="sk-S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Mnohé varianty Ethernetu pracujú so zdieľaným prenosovým médiom, ktoré tvorí spoločnú kolíznu doménu</a:t>
            </a:r>
          </a:p>
          <a:p>
            <a:pPr lvl="1"/>
            <a:r>
              <a:rPr lang="sk-SK" sz="1800" dirty="0" smtClean="0"/>
              <a:t>Koax</a:t>
            </a:r>
          </a:p>
          <a:p>
            <a:pPr lvl="1"/>
            <a:r>
              <a:rPr lang="sk-SK" sz="1800" dirty="0" smtClean="0"/>
              <a:t>Všetky TP varianty pripojené na rozbočovač (hub)</a:t>
            </a:r>
          </a:p>
          <a:p>
            <a:pPr lvl="1"/>
            <a:r>
              <a:rPr lang="sk-SK" sz="1800" dirty="0" smtClean="0"/>
              <a:t>Bezdrôtové WiFi siete podľa 802.11</a:t>
            </a:r>
          </a:p>
          <a:p>
            <a:r>
              <a:rPr lang="sk-SK" sz="2000" dirty="0" smtClean="0"/>
              <a:t>Nutnosť riadiť prístup k médiu:</a:t>
            </a:r>
            <a:br>
              <a:rPr lang="sk-SK" sz="2000" dirty="0" smtClean="0"/>
            </a:br>
            <a:r>
              <a:rPr lang="sk-SK" sz="2000" dirty="0" smtClean="0"/>
              <a:t>CSMA/CD, pri WiFi CSMA/CA</a:t>
            </a:r>
          </a:p>
          <a:p>
            <a:pPr lvl="1"/>
            <a:r>
              <a:rPr lang="sk-SK" sz="1800" dirty="0" smtClean="0"/>
              <a:t>Carrier Sense</a:t>
            </a:r>
          </a:p>
          <a:p>
            <a:pPr lvl="1"/>
            <a:r>
              <a:rPr lang="sk-SK" sz="1800" dirty="0" smtClean="0"/>
              <a:t>Multiple Access</a:t>
            </a:r>
          </a:p>
          <a:p>
            <a:pPr lvl="1"/>
            <a:r>
              <a:rPr lang="sk-SK" sz="1800" dirty="0" smtClean="0"/>
              <a:t>Collision Detection</a:t>
            </a:r>
            <a:br>
              <a:rPr lang="sk-SK" sz="1800" dirty="0" smtClean="0"/>
            </a:br>
            <a:r>
              <a:rPr lang="sk-SK" sz="1800" dirty="0" smtClean="0"/>
              <a:t>(resp. Avoidance)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6189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CSMA/CD</a:t>
            </a:r>
            <a:endParaRPr lang="sk-SK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Postup pri posielaní: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Pred vysielaním </a:t>
            </a:r>
            <a:r>
              <a:rPr lang="sk-SK" dirty="0" smtClean="0"/>
              <a:t>zisti, či je médium voľné (</a:t>
            </a:r>
            <a:r>
              <a:rPr lang="sk-SK" dirty="0" smtClean="0">
                <a:solidFill>
                  <a:schemeClr val="accent2"/>
                </a:solidFill>
              </a:rPr>
              <a:t>Carrier Sense</a:t>
            </a:r>
            <a:r>
              <a:rPr lang="sk-SK" dirty="0" smtClean="0"/>
              <a:t>)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Áno</a:t>
            </a:r>
            <a:r>
              <a:rPr lang="sk-SK" dirty="0" smtClean="0"/>
              <a:t>: začni posielať dáta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Nie</a:t>
            </a:r>
            <a:r>
              <a:rPr lang="sk-SK" dirty="0" smtClean="0"/>
              <a:t>: </a:t>
            </a:r>
            <a:r>
              <a:rPr lang="sk-SK" dirty="0" smtClean="0"/>
              <a:t>čakaj, kým sa médium neuvoľní, potom čakaj ešte po dobu jednej medzirámcovej medzery a potom začni rámec odosielať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Počas vysielania </a:t>
            </a:r>
            <a:r>
              <a:rPr lang="sk-SK" dirty="0" smtClean="0"/>
              <a:t>kontroluj, či vznikla kolízia (</a:t>
            </a:r>
            <a:r>
              <a:rPr lang="sk-SK" dirty="0" smtClean="0">
                <a:solidFill>
                  <a:schemeClr val="accent2"/>
                </a:solidFill>
              </a:rPr>
              <a:t>Collision Detection</a:t>
            </a:r>
            <a:r>
              <a:rPr lang="sk-SK" dirty="0" smtClean="0"/>
              <a:t>)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Nie</a:t>
            </a:r>
            <a:r>
              <a:rPr lang="sk-SK" dirty="0" smtClean="0"/>
              <a:t>: pokračuj v odosielaní, kým neodošleš rámec</a:t>
            </a:r>
          </a:p>
          <a:p>
            <a:pPr lvl="2"/>
            <a:r>
              <a:rPr lang="sk-SK" dirty="0" smtClean="0">
                <a:solidFill>
                  <a:schemeClr val="accent2"/>
                </a:solidFill>
              </a:rPr>
              <a:t>Áno</a:t>
            </a:r>
            <a:r>
              <a:rPr lang="sk-SK" dirty="0" smtClean="0"/>
              <a:t>: rieš kolíziu</a:t>
            </a:r>
          </a:p>
          <a:p>
            <a:r>
              <a:rPr lang="sk-SK" dirty="0" smtClean="0"/>
              <a:t>Riešenie kolízie:</a:t>
            </a:r>
          </a:p>
          <a:p>
            <a:pPr lvl="1"/>
            <a:r>
              <a:rPr lang="sk-SK" dirty="0" smtClean="0"/>
              <a:t>Nahraď odosielané dáta tzv. jam signálom v dĺžke 4B</a:t>
            </a:r>
          </a:p>
          <a:p>
            <a:pPr lvl="2"/>
            <a:r>
              <a:rPr lang="sk-SK" dirty="0" smtClean="0"/>
              <a:t>Jam signál odosielajú iba stanice, ktoré vysielali a kolíziu spôsobili</a:t>
            </a:r>
          </a:p>
          <a:p>
            <a:pPr lvl="1"/>
            <a:r>
              <a:rPr lang="sk-SK" dirty="0" smtClean="0"/>
              <a:t>Odmlč sa na náhodne dlhý čas (tzv. exponential backoff)</a:t>
            </a:r>
          </a:p>
          <a:p>
            <a:pPr lvl="1"/>
            <a:r>
              <a:rPr lang="sk-SK" dirty="0" smtClean="0"/>
              <a:t>Začni odznova bez akejkoľvek priority či prednosti</a:t>
            </a:r>
          </a:p>
          <a:p>
            <a:r>
              <a:rPr lang="sk-SK" dirty="0" smtClean="0"/>
              <a:t>Náhodné odmlčanie pri opakovaných kolíziách toho istého rámca exponenciálne narastá, max. počet opakovaní je 16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91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Kolízne domény</a:t>
            </a:r>
            <a:endParaRPr lang="sk-SK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Kolízia ovplyvňuje istú časť siete</a:t>
            </a:r>
          </a:p>
          <a:p>
            <a:pPr lvl="1"/>
            <a:r>
              <a:rPr lang="sk-SK" dirty="0" smtClean="0"/>
              <a:t>Táto časť siete sa delí o spoločné prenosové médium</a:t>
            </a:r>
          </a:p>
          <a:p>
            <a:pPr lvl="1"/>
            <a:r>
              <a:rPr lang="sk-SK" dirty="0" smtClean="0"/>
              <a:t>Každá členská stanica tejto časti siete si ju počas svojho vysielania privlastňuje s výhradným právom na vysielanie</a:t>
            </a:r>
          </a:p>
          <a:p>
            <a:pPr lvl="1"/>
            <a:r>
              <a:rPr lang="sk-SK" dirty="0" smtClean="0"/>
              <a:t>Kolízia na tejto časti siete znižuje efektívnu prenosovú kapacitu</a:t>
            </a:r>
          </a:p>
          <a:p>
            <a:pPr lvl="2"/>
            <a:r>
              <a:rPr lang="sk-SK" dirty="0" smtClean="0"/>
              <a:t>Ak v tejto časti siete vysiela jedna stanica, ostatné musia mlčať</a:t>
            </a:r>
          </a:p>
          <a:p>
            <a:pPr lvl="2"/>
            <a:r>
              <a:rPr lang="sk-SK" dirty="0" smtClean="0"/>
              <a:t>Vysielajúce stanice sa musia z kolízie zotaviť a kolidované rámce odvysielať znovu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Kolízna doména</a:t>
            </a:r>
            <a:r>
              <a:rPr lang="sk-SK" dirty="0" smtClean="0"/>
              <a:t>: časť siete, v ktorej môže v danom momente vysielať najviac jedna stanica</a:t>
            </a:r>
          </a:p>
          <a:p>
            <a:r>
              <a:rPr lang="sk-SK" dirty="0" smtClean="0"/>
              <a:t>Snahou je kolízne domény čo najviac zmenšiť</a:t>
            </a:r>
          </a:p>
          <a:p>
            <a:pPr lvl="1"/>
            <a:r>
              <a:rPr lang="sk-SK" dirty="0" smtClean="0"/>
              <a:t>Problémom nie je počet kolíznych domén, ale ich veľkosť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9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Ethernet – časovanie súvisiace s kolíziami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Pretože šírenie signálu po médiu trvá istý čas, je potrebné, aby odosielanie rámca samotného trvalo istý čas, inak môže prípadná kolízia zostať nepovšimnutá</a:t>
            </a:r>
          </a:p>
          <a:p>
            <a:r>
              <a:rPr lang="sk-SK" dirty="0" smtClean="0"/>
              <a:t>Rámce majú preto definovanú minimálnu dĺžku, ktorá garantuje, že ak kolízia nastane, nastane do času odoslania i toho najkratšieho rámca</a:t>
            </a:r>
          </a:p>
          <a:p>
            <a:pPr lvl="1"/>
            <a:r>
              <a:rPr lang="sk-SK" dirty="0" smtClean="0"/>
              <a:t>Táto minimálna dĺžka je odvodená od času, ktorý sa nazýva </a:t>
            </a:r>
            <a:r>
              <a:rPr lang="sk-SK" dirty="0" smtClean="0">
                <a:solidFill>
                  <a:schemeClr val="tx2"/>
                </a:solidFill>
              </a:rPr>
              <a:t>slot time </a:t>
            </a:r>
            <a:r>
              <a:rPr lang="sk-SK" dirty="0" smtClean="0"/>
              <a:t>a je uvedený ako počet bitov, ktoré treba odoslať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10 a 100 Mbps </a:t>
            </a:r>
            <a:r>
              <a:rPr lang="sk-SK" dirty="0" smtClean="0"/>
              <a:t>verzie Ethernetu majú minimálnu dĺžku rámca </a:t>
            </a:r>
            <a:r>
              <a:rPr lang="sk-SK" b="1" dirty="0" smtClean="0">
                <a:solidFill>
                  <a:schemeClr val="accent2"/>
                </a:solidFill>
              </a:rPr>
              <a:t>64 bajtov</a:t>
            </a:r>
            <a:r>
              <a:rPr lang="sk-SK" dirty="0" smtClean="0"/>
              <a:t> (512 bit-times)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1000 Mbps </a:t>
            </a:r>
            <a:r>
              <a:rPr lang="sk-SK" dirty="0" smtClean="0"/>
              <a:t>verzia Etherentu má minimálnu dĺžku rámca </a:t>
            </a:r>
            <a:r>
              <a:rPr lang="sk-SK" b="1" dirty="0" smtClean="0">
                <a:solidFill>
                  <a:schemeClr val="accent2"/>
                </a:solidFill>
              </a:rPr>
              <a:t>512 bajtov </a:t>
            </a:r>
            <a:r>
              <a:rPr lang="sk-SK" dirty="0" smtClean="0"/>
              <a:t>(4096 bit-times)</a:t>
            </a:r>
          </a:p>
          <a:p>
            <a:r>
              <a:rPr lang="sk-SK" dirty="0" smtClean="0"/>
              <a:t>Medzi za sebou idúcimi rámcami sa vkladá </a:t>
            </a:r>
            <a:r>
              <a:rPr lang="sk-SK" dirty="0" smtClean="0">
                <a:solidFill>
                  <a:schemeClr val="tx2"/>
                </a:solidFill>
              </a:rPr>
              <a:t>medzirámcová medzera</a:t>
            </a:r>
            <a:r>
              <a:rPr lang="sk-SK" dirty="0" smtClean="0"/>
              <a:t>, tzv. interframe gap, ktorá trvá 96 bit-times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70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Ethernete existuje niekoľko druhov rámcov, no všetky majú podobnú základnú štruktúru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Formát rámca je identický pre všetky varianty Ethernetu</a:t>
            </a:r>
          </a:p>
          <a:p>
            <a:r>
              <a:rPr lang="sk-SK" sz="2000" dirty="0" smtClean="0"/>
              <a:t>Technicky je na začiatku rámca ešte 8B pole Preamble slúžiace na synchronizáciu komunikujúcich sieťových kariet</a:t>
            </a:r>
          </a:p>
          <a:p>
            <a:pPr lvl="1"/>
            <a:r>
              <a:rPr lang="sk-SK" sz="1600" dirty="0" smtClean="0"/>
              <a:t>Pôvodná špecifikácia Ethernetu toto pole interne nečlenila</a:t>
            </a:r>
          </a:p>
          <a:p>
            <a:pPr lvl="1"/>
            <a:r>
              <a:rPr lang="sk-SK" sz="1600" dirty="0" smtClean="0"/>
              <a:t>IEEE 802.3 ho formálne</a:t>
            </a:r>
            <a:br>
              <a:rPr lang="sk-SK" sz="1600" dirty="0" smtClean="0"/>
            </a:br>
            <a:r>
              <a:rPr lang="sk-SK" sz="1600" dirty="0" smtClean="0"/>
              <a:t>rozdeľuje na 7B pole</a:t>
            </a:r>
            <a:br>
              <a:rPr lang="sk-SK" sz="1600" dirty="0" smtClean="0"/>
            </a:br>
            <a:r>
              <a:rPr lang="sk-SK" sz="1600" dirty="0" smtClean="0"/>
              <a:t>Preamble a 1B pole</a:t>
            </a:r>
            <a:br>
              <a:rPr lang="sk-SK" sz="1600" dirty="0" smtClean="0"/>
            </a:br>
            <a:r>
              <a:rPr lang="sk-SK" sz="1600" dirty="0" smtClean="0"/>
              <a:t>Start of Frame</a:t>
            </a:r>
          </a:p>
          <a:p>
            <a:pPr lvl="1"/>
            <a:r>
              <a:rPr lang="sk-SK" sz="1600" dirty="0" smtClean="0"/>
              <a:t>Toto rozdelenie je len</a:t>
            </a:r>
            <a:br>
              <a:rPr lang="sk-SK" sz="1600" dirty="0" smtClean="0"/>
            </a:br>
            <a:r>
              <a:rPr lang="sk-SK" sz="1600" dirty="0" smtClean="0"/>
              <a:t>formálne, pretože</a:t>
            </a:r>
            <a:br>
              <a:rPr lang="sk-SK" sz="1600" dirty="0" smtClean="0"/>
            </a:br>
            <a:r>
              <a:rPr lang="sk-SK" sz="1600" dirty="0" smtClean="0"/>
              <a:t>obsah sa nezmenil</a:t>
            </a:r>
          </a:p>
          <a:p>
            <a:pPr lvl="1"/>
            <a:r>
              <a:rPr lang="sk-SK" sz="1600" dirty="0" smtClean="0"/>
              <a:t>Polia Preamble a SoF</a:t>
            </a:r>
            <a:br>
              <a:rPr lang="sk-SK" sz="1600" dirty="0" smtClean="0"/>
            </a:br>
            <a:r>
              <a:rPr lang="sk-SK" sz="1600" dirty="0" smtClean="0"/>
              <a:t>nás nebudú zaujímať</a:t>
            </a:r>
          </a:p>
        </p:txBody>
      </p:sp>
      <p:graphicFrame>
        <p:nvGraphicFramePr>
          <p:cNvPr id="5023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94052"/>
              </p:ext>
            </p:extLst>
          </p:nvPr>
        </p:nvGraphicFramePr>
        <p:xfrm>
          <a:off x="900113" y="1916832"/>
          <a:ext cx="7272337" cy="592138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557337"/>
                <a:gridCol w="1352550"/>
                <a:gridCol w="14541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Dst MAC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Src MAC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Type/Length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23489" r="4945"/>
          <a:stretch/>
        </p:blipFill>
        <p:spPr bwMode="auto">
          <a:xfrm>
            <a:off x="3331028" y="4166730"/>
            <a:ext cx="5812972" cy="269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9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MAC adresa:</a:t>
            </a:r>
          </a:p>
          <a:p>
            <a:pPr lvl="1"/>
            <a:r>
              <a:rPr lang="sk-SK" sz="1800" dirty="0" smtClean="0"/>
              <a:t>6B hodnota uložená v EEPROM sieťovej karty</a:t>
            </a:r>
          </a:p>
          <a:p>
            <a:pPr lvl="1"/>
            <a:r>
              <a:rPr lang="sk-SK" sz="1800" dirty="0" smtClean="0"/>
              <a:t>Prvé 3B: Organizationally Unique Identifier</a:t>
            </a:r>
          </a:p>
          <a:p>
            <a:pPr marL="714375" lvl="2" indent="0">
              <a:buNone/>
            </a:pPr>
            <a:r>
              <a:rPr lang="sk-SK" sz="1800" dirty="0" smtClean="0">
                <a:hlinkClick r:id="rId3"/>
              </a:rPr>
              <a:t>http://standards.ieee.org/regauth/oui/index.shtml</a:t>
            </a:r>
            <a:endParaRPr lang="sk-SK" sz="1800" dirty="0" smtClean="0"/>
          </a:p>
          <a:p>
            <a:pPr lvl="1"/>
            <a:r>
              <a:rPr lang="sk-SK" sz="1800" dirty="0" smtClean="0"/>
              <a:t>Druhé 3B: sériové číslo karty</a:t>
            </a:r>
          </a:p>
          <a:p>
            <a:pPr lvl="1"/>
            <a:r>
              <a:rPr lang="sk-SK" sz="1800" dirty="0" smtClean="0"/>
              <a:t>Každá sieťová karta má unikátnu MAC adresu</a:t>
            </a:r>
          </a:p>
          <a:p>
            <a:r>
              <a:rPr lang="sk-SK" sz="2000" dirty="0" smtClean="0"/>
              <a:t>Type/Length:</a:t>
            </a:r>
          </a:p>
          <a:p>
            <a:pPr lvl="1"/>
            <a:r>
              <a:rPr lang="sk-SK" sz="1800" dirty="0" smtClean="0"/>
              <a:t>2B hodnota</a:t>
            </a:r>
          </a:p>
          <a:p>
            <a:pPr lvl="1"/>
            <a:r>
              <a:rPr lang="sk-SK" sz="1800" dirty="0" smtClean="0"/>
              <a:t>Ak je menšia ako </a:t>
            </a:r>
            <a:r>
              <a:rPr lang="sk-SK" sz="1800" dirty="0" smtClean="0"/>
              <a:t>1536 (0x0600), </a:t>
            </a:r>
            <a:r>
              <a:rPr lang="sk-SK" sz="1800" dirty="0" smtClean="0"/>
              <a:t>predstavuje dĺžku</a:t>
            </a:r>
          </a:p>
          <a:p>
            <a:pPr lvl="1"/>
            <a:r>
              <a:rPr lang="sk-SK" sz="1800" dirty="0" smtClean="0"/>
              <a:t>Ak je väčšia ako </a:t>
            </a:r>
            <a:r>
              <a:rPr lang="sk-SK" sz="1800" dirty="0" smtClean="0"/>
              <a:t>1536 (0x0600), predstavuje </a:t>
            </a:r>
            <a:r>
              <a:rPr lang="sk-SK" sz="1800" dirty="0" smtClean="0"/>
              <a:t>typ (EtherType)</a:t>
            </a:r>
          </a:p>
          <a:p>
            <a:pPr lvl="2"/>
            <a:r>
              <a:rPr lang="sk-SK" sz="1800" dirty="0" smtClean="0"/>
              <a:t>Identifikuje L3 protokol v dátovej časti</a:t>
            </a:r>
          </a:p>
          <a:p>
            <a:pPr marL="714375" lvl="2" indent="0">
              <a:buNone/>
            </a:pPr>
            <a:r>
              <a:rPr lang="sk-SK" sz="1800" dirty="0" smtClean="0">
                <a:hlinkClick r:id="rId4"/>
              </a:rPr>
              <a:t>http://standards.ieee.org/regauth/ethertype/index.shtml</a:t>
            </a:r>
            <a:endParaRPr lang="sk-SK" sz="1800" dirty="0"/>
          </a:p>
        </p:txBody>
      </p:sp>
      <p:graphicFrame>
        <p:nvGraphicFramePr>
          <p:cNvPr id="5326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68512"/>
              </p:ext>
            </p:extLst>
          </p:nvPr>
        </p:nvGraphicFramePr>
        <p:xfrm>
          <a:off x="900113" y="5949950"/>
          <a:ext cx="7272337" cy="592138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557337"/>
                <a:gridCol w="1352550"/>
                <a:gridCol w="14541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Dst MAC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Src MAC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Type/Length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8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Data:</a:t>
            </a:r>
          </a:p>
          <a:p>
            <a:pPr lvl="1"/>
            <a:r>
              <a:rPr lang="sk-SK" dirty="0" smtClean="0"/>
              <a:t>Pole premenlivej veľkosti od 46B po 1500B</a:t>
            </a:r>
          </a:p>
          <a:p>
            <a:pPr lvl="1"/>
            <a:r>
              <a:rPr lang="sk-SK" dirty="0" smtClean="0"/>
              <a:t>Obsahuje dáta vyššieho protokolu</a:t>
            </a:r>
          </a:p>
          <a:p>
            <a:pPr lvl="1"/>
            <a:r>
              <a:rPr lang="sk-SK" dirty="0" smtClean="0"/>
              <a:t>Ak je objem dát na prenesenie menší, umelo sa dopĺňajú na minimálnu potrebnú veľkosť</a:t>
            </a:r>
          </a:p>
          <a:p>
            <a:r>
              <a:rPr lang="sk-SK" dirty="0" smtClean="0"/>
              <a:t>Frame Check Sequence:</a:t>
            </a:r>
          </a:p>
          <a:p>
            <a:pPr lvl="1"/>
            <a:r>
              <a:rPr lang="sk-SK" dirty="0" smtClean="0"/>
              <a:t>4B, kontrolná suma pre kontrolu správnosti prenosu</a:t>
            </a:r>
          </a:p>
          <a:p>
            <a:pPr lvl="1"/>
            <a:r>
              <a:rPr lang="sk-SK" dirty="0" smtClean="0"/>
              <a:t>Rámce s nesprávnou FCS sa zahadzujú bez opravy</a:t>
            </a:r>
            <a:endParaRPr lang="sk-SK" dirty="0"/>
          </a:p>
        </p:txBody>
      </p:sp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45288"/>
              </p:ext>
            </p:extLst>
          </p:nvPr>
        </p:nvGraphicFramePr>
        <p:xfrm>
          <a:off x="900113" y="5949950"/>
          <a:ext cx="7272337" cy="592138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557337"/>
                <a:gridCol w="1352550"/>
                <a:gridCol w="14541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Dst MAC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Src MAC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Type/Length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Prezentovaný formát rámca, ktorý má v poli Type/Length hodnotu </a:t>
            </a:r>
            <a:r>
              <a:rPr lang="en-US" dirty="0" smtClean="0"/>
              <a:t>&gt; </a:t>
            </a:r>
            <a:r>
              <a:rPr lang="en-US" dirty="0" smtClean="0"/>
              <a:t>1536,</a:t>
            </a:r>
            <a:r>
              <a:rPr lang="sk-SK" dirty="0" smtClean="0"/>
              <a:t> sa nazýva Ethernet II</a:t>
            </a:r>
          </a:p>
          <a:p>
            <a:pPr lvl="1"/>
            <a:r>
              <a:rPr lang="sk-SK" dirty="0" smtClean="0"/>
              <a:t>Pole Type sa niekedy uvádza aj ako EtherType</a:t>
            </a:r>
            <a:endParaRPr lang="en-US" dirty="0" smtClean="0"/>
          </a:p>
          <a:p>
            <a:pPr lvl="1"/>
            <a:r>
              <a:rPr lang="sk-SK" dirty="0" smtClean="0"/>
              <a:t>Minimálna celková </a:t>
            </a:r>
            <a:r>
              <a:rPr lang="sk-SK" dirty="0" smtClean="0"/>
              <a:t>veľkosť rámca: </a:t>
            </a:r>
            <a:r>
              <a:rPr lang="sk-SK" dirty="0" smtClean="0"/>
              <a:t>64B, maximálna: </a:t>
            </a:r>
            <a:r>
              <a:rPr lang="sk-SK" dirty="0" smtClean="0"/>
              <a:t>1518B (neskôr 1522B podľa 802.3ac)</a:t>
            </a:r>
            <a:endParaRPr lang="sk-SK" dirty="0" smtClean="0"/>
          </a:p>
          <a:p>
            <a:r>
              <a:rPr lang="sk-SK" dirty="0" smtClean="0"/>
              <a:t>IEEE definuje ďalšie druhy rámcov:</a:t>
            </a:r>
          </a:p>
          <a:p>
            <a:pPr lvl="1"/>
            <a:r>
              <a:rPr lang="sk-SK" dirty="0" smtClean="0"/>
              <a:t>802.2 LLC (Logical Link Control)</a:t>
            </a:r>
          </a:p>
          <a:p>
            <a:pPr lvl="1"/>
            <a:r>
              <a:rPr lang="sk-SK" dirty="0" smtClean="0"/>
              <a:t>SNAP (niekedy 802 SNAP)</a:t>
            </a:r>
          </a:p>
          <a:p>
            <a:pPr lvl="1"/>
            <a:r>
              <a:rPr lang="sk-SK" dirty="0" smtClean="0"/>
              <a:t>Oba ďalšie druhy sú len rozšírením základného formátu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600200" y="38084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66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Formát rámca</a:t>
            </a:r>
            <a:endParaRPr lang="sk-SK"/>
          </a:p>
        </p:txBody>
      </p:sp>
      <p:graphicFrame>
        <p:nvGraphicFramePr>
          <p:cNvPr id="5845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41648"/>
              </p:ext>
            </p:extLst>
          </p:nvPr>
        </p:nvGraphicFramePr>
        <p:xfrm>
          <a:off x="396874" y="2187575"/>
          <a:ext cx="8474400" cy="592138"/>
        </p:xfrm>
        <a:graphic>
          <a:graphicData uri="http://schemas.openxmlformats.org/drawingml/2006/table">
            <a:tbl>
              <a:tblPr/>
              <a:tblGrid>
                <a:gridCol w="584719"/>
                <a:gridCol w="584718"/>
                <a:gridCol w="583109"/>
                <a:gridCol w="6009881"/>
                <a:gridCol w="711973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2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83446"/>
              </p:ext>
            </p:extLst>
          </p:nvPr>
        </p:nvGraphicFramePr>
        <p:xfrm>
          <a:off x="396875" y="3557588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32400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30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40911"/>
              </p:ext>
            </p:extLst>
          </p:nvPr>
        </p:nvGraphicFramePr>
        <p:xfrm>
          <a:off x="396875" y="5086350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863600"/>
                <a:gridCol w="23764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SNAP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52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26227"/>
              </p:ext>
            </p:extLst>
          </p:nvPr>
        </p:nvGraphicFramePr>
        <p:xfrm>
          <a:off x="4429696" y="6238875"/>
          <a:ext cx="1870496" cy="503238"/>
        </p:xfrm>
        <a:graphic>
          <a:graphicData uri="http://schemas.openxmlformats.org/drawingml/2006/table">
            <a:tbl>
              <a:tblPr/>
              <a:tblGrid>
                <a:gridCol w="1012612"/>
                <a:gridCol w="857884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Vendor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553" name="Line 185"/>
          <p:cNvSpPr>
            <a:spLocks noChangeShapeType="1"/>
          </p:cNvSpPr>
          <p:nvPr/>
        </p:nvSpPr>
        <p:spPr bwMode="auto">
          <a:xfrm flipH="1">
            <a:off x="4427984" y="5662613"/>
            <a:ext cx="504056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8554" name="Line 186"/>
          <p:cNvSpPr>
            <a:spLocks noChangeShapeType="1"/>
          </p:cNvSpPr>
          <p:nvPr/>
        </p:nvSpPr>
        <p:spPr bwMode="auto">
          <a:xfrm>
            <a:off x="5796136" y="5662613"/>
            <a:ext cx="43204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8556" name="Text Box 188"/>
          <p:cNvSpPr txBox="1">
            <a:spLocks noChangeArrowheads="1"/>
          </p:cNvSpPr>
          <p:nvPr/>
        </p:nvSpPr>
        <p:spPr bwMode="auto">
          <a:xfrm>
            <a:off x="319088" y="1773238"/>
            <a:ext cx="158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dirty="0"/>
              <a:t>Ethernet II</a:t>
            </a:r>
          </a:p>
        </p:txBody>
      </p:sp>
      <p:sp>
        <p:nvSpPr>
          <p:cNvPr id="58557" name="Text Box 189"/>
          <p:cNvSpPr txBox="1">
            <a:spLocks noChangeArrowheads="1"/>
          </p:cNvSpPr>
          <p:nvPr/>
        </p:nvSpPr>
        <p:spPr bwMode="auto">
          <a:xfrm>
            <a:off x="300038" y="3141663"/>
            <a:ext cx="2855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dirty="0"/>
              <a:t>Ethernet </a:t>
            </a:r>
            <a:r>
              <a:rPr lang="sk-SK" sz="2400" dirty="0" smtClean="0"/>
              <a:t>802.2 LLC</a:t>
            </a:r>
            <a:endParaRPr lang="sk-SK" sz="2400" dirty="0"/>
          </a:p>
        </p:txBody>
      </p:sp>
      <p:sp>
        <p:nvSpPr>
          <p:cNvPr id="58558" name="Text Box 190"/>
          <p:cNvSpPr txBox="1">
            <a:spLocks noChangeArrowheads="1"/>
          </p:cNvSpPr>
          <p:nvPr/>
        </p:nvSpPr>
        <p:spPr bwMode="auto">
          <a:xfrm>
            <a:off x="319088" y="4654550"/>
            <a:ext cx="2871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sz="2400" dirty="0"/>
              <a:t>Ethernet </a:t>
            </a:r>
            <a:r>
              <a:rPr lang="sk-SK" sz="2400" dirty="0" smtClean="0"/>
              <a:t>802 SNAP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3648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Ethernet 802.2 LLC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Destination Service Access Point</a:t>
            </a:r>
          </a:p>
          <a:p>
            <a:pPr lvl="1"/>
            <a:r>
              <a:rPr lang="sk-SK" sz="2000" dirty="0" smtClean="0"/>
              <a:t>1B hodnota</a:t>
            </a:r>
          </a:p>
          <a:p>
            <a:pPr lvl="1"/>
            <a:r>
              <a:rPr lang="sk-SK" sz="2000" dirty="0" smtClean="0"/>
              <a:t>Služba na cieľovom uzle, pre ktorú je obsah rámca určený</a:t>
            </a:r>
          </a:p>
          <a:p>
            <a:r>
              <a:rPr lang="sk-SK" sz="2400" dirty="0" smtClean="0"/>
              <a:t>Source Service Access Point</a:t>
            </a:r>
          </a:p>
          <a:p>
            <a:pPr lvl="1"/>
            <a:r>
              <a:rPr lang="sk-SK" sz="2000" dirty="0" smtClean="0"/>
              <a:t>1B hodnota</a:t>
            </a:r>
          </a:p>
          <a:p>
            <a:pPr lvl="1"/>
            <a:r>
              <a:rPr lang="sk-SK" sz="2000" dirty="0" smtClean="0"/>
              <a:t>Služba na zdrojovom uzle, ktorá rámec odoslala</a:t>
            </a:r>
          </a:p>
          <a:p>
            <a:r>
              <a:rPr lang="sk-SK" sz="2400" dirty="0" smtClean="0"/>
              <a:t>Control</a:t>
            </a:r>
          </a:p>
          <a:p>
            <a:pPr lvl="1"/>
            <a:r>
              <a:rPr lang="sk-SK" sz="2000" dirty="0" smtClean="0"/>
              <a:t>1B hodnota</a:t>
            </a:r>
          </a:p>
          <a:p>
            <a:pPr lvl="1"/>
            <a:r>
              <a:rPr lang="sk-SK" sz="2000" dirty="0" smtClean="0"/>
              <a:t>Popisuje typ celého rámca (Supervisory, Information, Unnumbered), bežné sa používa iba Unnumbered (0x03)</a:t>
            </a:r>
            <a:endParaRPr lang="sk-SK" sz="2000" dirty="0"/>
          </a:p>
        </p:txBody>
      </p:sp>
      <p:graphicFrame>
        <p:nvGraphicFramePr>
          <p:cNvPr id="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85485"/>
              </p:ext>
            </p:extLst>
          </p:nvPr>
        </p:nvGraphicFramePr>
        <p:xfrm>
          <a:off x="396875" y="6077222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32400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64475"/>
              </p:ext>
            </p:extLst>
          </p:nvPr>
        </p:nvGraphicFramePr>
        <p:xfrm>
          <a:off x="7236296" y="3140968"/>
          <a:ext cx="13824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6296" y="3140968"/>
                        <a:ext cx="13824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1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1089025"/>
            <a:ext cx="3918272" cy="8382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Technológia Ethernet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06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Ethernet 802.2 LLC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 ideou DSAP a SSAP stojí predpoklad, že na uzloch chcú medzi sebou komunikovať služby</a:t>
            </a:r>
          </a:p>
          <a:p>
            <a:pPr lvl="1"/>
            <a:r>
              <a:rPr lang="sk-SK" dirty="0" smtClean="0"/>
              <a:t>Napr. služba vzdialeného prístupu Telnet chce overiť meno a heslo používateľa v službe RADIUS</a:t>
            </a:r>
          </a:p>
          <a:p>
            <a:pPr lvl="1"/>
            <a:r>
              <a:rPr lang="sk-SK" dirty="0" smtClean="0"/>
              <a:t>V praxi však najčastejšie komunikujú medzi sebou dve inštancie tej istej služby, takže hodnoty DSAP a SSAP sú v rámcoch rovnaké</a:t>
            </a:r>
          </a:p>
          <a:p>
            <a:r>
              <a:rPr lang="sk-SK" dirty="0" smtClean="0"/>
              <a:t>Polia DSAP a SSAP sú pre súčasný počet služieb a protokolov príliš malé (1B)</a:t>
            </a:r>
          </a:p>
          <a:p>
            <a:pPr lvl="1"/>
            <a:r>
              <a:rPr lang="sk-SK" dirty="0" smtClean="0"/>
              <a:t>Maximálna veľkosť dátového poľa je 1497B</a:t>
            </a:r>
            <a:endParaRPr lang="sk-SK" dirty="0"/>
          </a:p>
        </p:txBody>
      </p:sp>
      <p:graphicFrame>
        <p:nvGraphicFramePr>
          <p:cNvPr id="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67750"/>
              </p:ext>
            </p:extLst>
          </p:nvPr>
        </p:nvGraphicFramePr>
        <p:xfrm>
          <a:off x="396875" y="6077222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32400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47451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7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802 SNAP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Sub Network Access Protocol</a:t>
            </a:r>
          </a:p>
          <a:p>
            <a:pPr lvl="1"/>
            <a:r>
              <a:rPr lang="sk-SK" dirty="0" smtClean="0"/>
              <a:t>5B pole členiace sa na dve časti</a:t>
            </a:r>
          </a:p>
          <a:p>
            <a:pPr lvl="2"/>
            <a:r>
              <a:rPr lang="sk-SK" dirty="0" smtClean="0"/>
              <a:t>3B: OUI výrobcu protokolu (Vendor)</a:t>
            </a:r>
          </a:p>
          <a:p>
            <a:pPr lvl="2"/>
            <a:r>
              <a:rPr lang="sk-SK" dirty="0" smtClean="0"/>
              <a:t>2B: Identifikácia protokolu (Protocol ID)</a:t>
            </a:r>
          </a:p>
          <a:p>
            <a:pPr lvl="1"/>
            <a:r>
              <a:rPr lang="sk-SK" dirty="0" smtClean="0"/>
              <a:t>Hodnota DSAP a SSAP je nastavená na 0xAA, podľa toho je možné poznať, že nejde o obyčajný 802.2 LLC</a:t>
            </a:r>
          </a:p>
          <a:p>
            <a:pPr lvl="1"/>
            <a:r>
              <a:rPr lang="sk-SK" dirty="0" smtClean="0"/>
              <a:t>Veľkosť dátového poľa sa zmenšila na 1492B</a:t>
            </a:r>
            <a:endParaRPr lang="sk-SK" dirty="0"/>
          </a:p>
        </p:txBody>
      </p:sp>
      <p:graphicFrame>
        <p:nvGraphicFramePr>
          <p:cNvPr id="4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75563"/>
              </p:ext>
            </p:extLst>
          </p:nvPr>
        </p:nvGraphicFramePr>
        <p:xfrm>
          <a:off x="396875" y="5086350"/>
          <a:ext cx="8474393" cy="59213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865188"/>
                <a:gridCol w="863600"/>
                <a:gridCol w="1059180"/>
                <a:gridCol w="863600"/>
                <a:gridCol w="2376487"/>
                <a:gridCol w="719138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SSAP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SNAP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66FF"/>
                        </a:gs>
                        <a:gs pos="50000">
                          <a:srgbClr val="0066FF">
                            <a:gamma/>
                            <a:tint val="58824"/>
                            <a:invGamma/>
                          </a:srgbClr>
                        </a:gs>
                        <a:gs pos="100000">
                          <a:srgbClr val="00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78536"/>
              </p:ext>
            </p:extLst>
          </p:nvPr>
        </p:nvGraphicFramePr>
        <p:xfrm>
          <a:off x="4429696" y="6238875"/>
          <a:ext cx="1870496" cy="503238"/>
        </p:xfrm>
        <a:graphic>
          <a:graphicData uri="http://schemas.openxmlformats.org/drawingml/2006/table">
            <a:tbl>
              <a:tblPr/>
              <a:tblGrid>
                <a:gridCol w="1012612"/>
                <a:gridCol w="857884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Vendor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33CCFF"/>
                        </a:gs>
                        <a:gs pos="50000">
                          <a:srgbClr val="33CCFF">
                            <a:gamma/>
                            <a:tint val="43922"/>
                            <a:invGamma/>
                          </a:srgbClr>
                        </a:gs>
                        <a:gs pos="100000">
                          <a:srgbClr val="33C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6" name="Line 185"/>
          <p:cNvSpPr>
            <a:spLocks noChangeShapeType="1"/>
          </p:cNvSpPr>
          <p:nvPr/>
        </p:nvSpPr>
        <p:spPr bwMode="auto">
          <a:xfrm flipH="1">
            <a:off x="4427984" y="5662613"/>
            <a:ext cx="504056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" name="Line 186"/>
          <p:cNvSpPr>
            <a:spLocks noChangeShapeType="1"/>
          </p:cNvSpPr>
          <p:nvPr/>
        </p:nvSpPr>
        <p:spPr bwMode="auto">
          <a:xfrm>
            <a:off x="5796136" y="5662613"/>
            <a:ext cx="43204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876233"/>
              </p:ext>
            </p:extLst>
          </p:nvPr>
        </p:nvGraphicFramePr>
        <p:xfrm>
          <a:off x="7092280" y="1556792"/>
          <a:ext cx="13824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2280" y="1556792"/>
                        <a:ext cx="13824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Formáty ethernetových rámcov</a:t>
            </a:r>
            <a:br>
              <a:rPr lang="sk-SK" smtClean="0"/>
            </a:br>
            <a:r>
              <a:rPr lang="sk-SK" smtClean="0"/>
              <a:t>Záverečné poznámky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Všetky tri formáty rámcov sú výlučne vecou softvérovej implementácie – nevyžadujú si špeciálne sieťové karty</a:t>
            </a:r>
          </a:p>
          <a:p>
            <a:pPr lvl="1"/>
            <a:r>
              <a:rPr lang="sk-SK" smtClean="0"/>
              <a:t>Sieťová karta môže komunikovať všetkými formátmi naraz</a:t>
            </a:r>
          </a:p>
          <a:p>
            <a:r>
              <a:rPr lang="sk-SK" smtClean="0"/>
              <a:t>Najpoužívanejší typ je Ethernet II</a:t>
            </a:r>
          </a:p>
          <a:p>
            <a:pPr lvl="1"/>
            <a:r>
              <a:rPr lang="sk-SK" smtClean="0"/>
              <a:t>Drvivá väčšina sieťovej prevádzky vrátane IPv4 a IPv6</a:t>
            </a:r>
          </a:p>
          <a:p>
            <a:r>
              <a:rPr lang="sk-SK" smtClean="0"/>
              <a:t>Ostatné typy rámcov sú v úzadí</a:t>
            </a:r>
          </a:p>
          <a:p>
            <a:pPr lvl="1"/>
            <a:r>
              <a:rPr lang="sk-SK" smtClean="0"/>
              <a:t>802.2 LLC – využívaný najmä pre protokoly od IEEE (STP a jeho varianty, LACP, LLDP, ...). Pre IP sa nevyužíva, lebo ARP nemá pridelenú hodnotu SAP</a:t>
            </a:r>
          </a:p>
          <a:p>
            <a:pPr lvl="1"/>
            <a:r>
              <a:rPr lang="sk-SK" smtClean="0"/>
              <a:t>802 SNAP – využívaný najmä pre firemné a proprietárne protokoly (CDP, VTP, DTP, PAgP, ...)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73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Zariadenia používané v ethernetových sieťach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Pôvodné ethernetové siete využívali ako komunikačné médium koaxiálny kábel</a:t>
            </a:r>
          </a:p>
          <a:p>
            <a:pPr lvl="1"/>
            <a:r>
              <a:rPr lang="sk-SK" dirty="0" smtClean="0"/>
              <a:t>Všetky stanice boli pripojené k spoločnému koaxu ako k zbernici</a:t>
            </a:r>
          </a:p>
          <a:p>
            <a:pPr lvl="1"/>
            <a:r>
              <a:rPr lang="sk-SK" dirty="0" smtClean="0"/>
              <a:t>Každý počul každého</a:t>
            </a:r>
          </a:p>
          <a:p>
            <a:r>
              <a:rPr lang="sk-SK" dirty="0" smtClean="0"/>
              <a:t>Postupom času vznikli pokročilejšie riešenia s využitím tzv. </a:t>
            </a:r>
            <a:r>
              <a:rPr lang="sk-SK" dirty="0" smtClean="0">
                <a:solidFill>
                  <a:schemeClr val="accent2"/>
                </a:solidFill>
              </a:rPr>
              <a:t>rozbočovačov</a:t>
            </a:r>
            <a:r>
              <a:rPr lang="sk-SK" dirty="0" smtClean="0"/>
              <a:t>, </a:t>
            </a:r>
            <a:r>
              <a:rPr lang="sk-SK" dirty="0" smtClean="0">
                <a:solidFill>
                  <a:schemeClr val="accent2"/>
                </a:solidFill>
              </a:rPr>
              <a:t>mostov</a:t>
            </a:r>
            <a:r>
              <a:rPr lang="sk-SK" dirty="0" smtClean="0"/>
              <a:t> a </a:t>
            </a:r>
            <a:r>
              <a:rPr lang="sk-SK" dirty="0" smtClean="0">
                <a:solidFill>
                  <a:schemeClr val="accent2"/>
                </a:solidFill>
              </a:rPr>
              <a:t>prepínačov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Rozbočovač</a:t>
            </a:r>
            <a:r>
              <a:rPr lang="sk-SK" dirty="0" smtClean="0"/>
              <a:t> (hub) je viacportové zariadenie, ktoré signál prijatý na jednom porte regeneruje a rozošle všetkými ostatnými portmi</a:t>
            </a:r>
          </a:p>
          <a:p>
            <a:pPr lvl="1"/>
            <a:r>
              <a:rPr lang="sk-SK" dirty="0" smtClean="0"/>
              <a:t>Technicky ide o zariadenie fyzickej vrstvy, lebo prenáša len signály, nerozumie dátam</a:t>
            </a:r>
          </a:p>
          <a:p>
            <a:pPr lvl="1"/>
            <a:r>
              <a:rPr lang="sk-SK" dirty="0" smtClean="0"/>
              <a:t>Zariadenia pripojené k portom rozbočovača pracujú, ako keby boli prepojené zbernicou (analogicky ako na koaxe)</a:t>
            </a:r>
          </a:p>
          <a:p>
            <a:pPr lvl="1"/>
            <a:r>
              <a:rPr lang="sk-SK" dirty="0" smtClean="0"/>
              <a:t>Rozbočovač vytvára kolíznu doménu alebo ju zväčšuje – ak jedna stanica pripojená k rozbočovaču vysiela, ostatné musia mlčať</a:t>
            </a:r>
          </a:p>
          <a:p>
            <a:pPr lvl="1"/>
            <a:r>
              <a:rPr lang="sk-SK" dirty="0" smtClean="0"/>
              <a:t>Rozbočovače boli veľmi bežné v sieťach 10BaseT, dnes sa už kvôli početným nevýhodám nepoužívajú</a:t>
            </a:r>
          </a:p>
        </p:txBody>
      </p:sp>
    </p:spTree>
    <p:extLst>
      <p:ext uri="{BB962C8B-B14F-4D97-AF65-F5344CB8AC3E}">
        <p14:creationId xmlns:p14="http://schemas.microsoft.com/office/powerpoint/2010/main" val="14087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Nevýhody použitia rozbočovačov</a:t>
            </a:r>
            <a:endParaRPr lang="en-US" dirty="0"/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695351"/>
            <a:ext cx="6786562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Ethernet – doručovanie rámcov</a:t>
            </a:r>
            <a:br>
              <a:rPr lang="sk-SK" smtClean="0"/>
            </a:br>
            <a:r>
              <a:rPr lang="sk-SK" smtClean="0"/>
              <a:t>Most</a:t>
            </a:r>
            <a:endParaRPr lang="sk-SK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Ethernetové siete vybudované pomocou rozbočovačov trpeli mnohými nevýhodami pôvodných koaxových variantov</a:t>
            </a:r>
          </a:p>
          <a:p>
            <a:r>
              <a:rPr lang="sk-SK" dirty="0" smtClean="0"/>
              <a:t>Riešenia prišli v podobe inteligentnejších zariadení, tzv. mostov (bridges) a prepínačov (switches)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Most</a:t>
            </a:r>
            <a:r>
              <a:rPr lang="sk-SK" dirty="0" smtClean="0"/>
              <a:t> (bridge):</a:t>
            </a:r>
          </a:p>
          <a:p>
            <a:pPr lvl="1"/>
            <a:r>
              <a:rPr lang="sk-SK" dirty="0" smtClean="0"/>
              <a:t>Softvérové zariadenie, často stavané na PC</a:t>
            </a:r>
          </a:p>
          <a:p>
            <a:pPr lvl="1"/>
            <a:r>
              <a:rPr lang="sk-SK" dirty="0" smtClean="0"/>
              <a:t>Má dve alebo viac sieťových rozhraní</a:t>
            </a:r>
          </a:p>
          <a:p>
            <a:pPr lvl="1"/>
            <a:r>
              <a:rPr lang="sk-SK" dirty="0" smtClean="0"/>
              <a:t>Automaticky si tvorí tabuľku, v ktorej si zaznamenáva MAC adresy staníc a svoje rozhrania, ku ktorým sú stanice pripojené</a:t>
            </a:r>
          </a:p>
          <a:p>
            <a:pPr lvl="1"/>
            <a:r>
              <a:rPr lang="sk-SK" dirty="0" smtClean="0"/>
              <a:t>Rámec prijatý na jednom porte prepošle druhým portom len vtedy, ak</a:t>
            </a:r>
          </a:p>
          <a:p>
            <a:pPr lvl="2"/>
            <a:r>
              <a:rPr lang="sk-SK" dirty="0" smtClean="0"/>
              <a:t>... vie, že na druhom porte sa nachádza príjemca, alebo</a:t>
            </a:r>
          </a:p>
          <a:p>
            <a:pPr lvl="2"/>
            <a:r>
              <a:rPr lang="sk-SK" dirty="0" smtClean="0"/>
              <a:t>... vôbec nevie, kde sa príjemca nachádza</a:t>
            </a:r>
          </a:p>
          <a:p>
            <a:pPr lvl="1"/>
            <a:r>
              <a:rPr lang="sk-SK" dirty="0" smtClean="0"/>
              <a:t>Rámec sa nikdy neodošle tým portom, ktorým bol prijatý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12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7524750" y="2492375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6732588" y="2997200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2411413" y="2997200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1258888" y="2420938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827088" y="2997200"/>
            <a:ext cx="302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5148263" y="2997200"/>
            <a:ext cx="302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Ethernet – doručovanie rámcov</a:t>
            </a:r>
            <a:br>
              <a:rPr lang="sk-SK" dirty="0"/>
            </a:br>
            <a:r>
              <a:rPr lang="sk-SK" dirty="0"/>
              <a:t>Most</a:t>
            </a:r>
          </a:p>
        </p:txBody>
      </p:sp>
      <p:graphicFrame>
        <p:nvGraphicFramePr>
          <p:cNvPr id="65593" name="Group 5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9739217"/>
              </p:ext>
            </p:extLst>
          </p:nvPr>
        </p:nvGraphicFramePr>
        <p:xfrm>
          <a:off x="3275807" y="3768725"/>
          <a:ext cx="2592387" cy="1981200"/>
        </p:xfrm>
        <a:graphic>
          <a:graphicData uri="http://schemas.openxmlformats.org/drawingml/2006/table">
            <a:tbl>
              <a:tblPr/>
              <a:tblGrid>
                <a:gridCol w="1152525"/>
                <a:gridCol w="1439862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Rozhranie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E0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165735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429000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5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885950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6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357563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1115616" y="1988840"/>
            <a:ext cx="4074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A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7380312" y="1916832"/>
            <a:ext cx="42511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D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2195736" y="3501008"/>
            <a:ext cx="4074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B</a:t>
            </a: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6516216" y="3440613"/>
            <a:ext cx="42511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C</a:t>
            </a:r>
          </a:p>
        </p:txBody>
      </p:sp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3203848" y="2564904"/>
            <a:ext cx="5934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E0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5292725" y="2564904"/>
            <a:ext cx="5934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sk-SK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22804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Ethernet – doručovanie rámcov</a:t>
            </a:r>
            <a:br>
              <a:rPr lang="sk-SK" smtClean="0"/>
            </a:br>
            <a:r>
              <a:rPr lang="sk-SK" smtClean="0"/>
              <a:t>Most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Ako sa most učí MAC adresy?</a:t>
            </a:r>
          </a:p>
          <a:p>
            <a:pPr lvl="1"/>
            <a:r>
              <a:rPr lang="sk-SK" dirty="0" smtClean="0"/>
              <a:t>Z prijatých rámcov most načíta MAC adresu odosielateľa a zapíše si ju do tabuľky k portu, na ktorom bol rámec prijatý</a:t>
            </a:r>
          </a:p>
          <a:p>
            <a:pPr lvl="1"/>
            <a:r>
              <a:rPr lang="sk-SK" dirty="0" smtClean="0"/>
              <a:t>Ak záznam už v tabuľke je, most podľa potreby aktualizuje informáciu o porte a o čase posledného výskytu adresy</a:t>
            </a:r>
          </a:p>
          <a:p>
            <a:r>
              <a:rPr lang="sk-SK" dirty="0" smtClean="0"/>
              <a:t>Ako most preposiela rámce?</a:t>
            </a:r>
          </a:p>
          <a:p>
            <a:pPr lvl="1"/>
            <a:r>
              <a:rPr lang="sk-SK" dirty="0" smtClean="0"/>
              <a:t>Ak je cieľová MAC adresa neznáma, most rozošle rámec všetkými portmi okrem toho, ktorým rámec vošiel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!</a:t>
            </a:r>
            <a:r>
              <a:rPr lang="sk-SK" b="1" dirty="0" smtClean="0">
                <a:solidFill>
                  <a:schemeClr val="tx2"/>
                </a:solidFill>
              </a:rPr>
              <a:t> Fallback k režimu logickej zbernice </a:t>
            </a:r>
            <a:r>
              <a:rPr lang="sk-SK" b="1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sk-SK" dirty="0" smtClean="0"/>
              <a:t>Ak je cieľová MAC adresa priradená tomu istému portu, ktorým rámec vošiel, most tento rámec zahodí</a:t>
            </a:r>
          </a:p>
          <a:p>
            <a:pPr lvl="1"/>
            <a:r>
              <a:rPr lang="sk-SK" dirty="0" smtClean="0"/>
              <a:t>Inak most odošle rámec len tým portom, ku ktorému je podľa tabuľky MAC adries pripojený príjemca</a:t>
            </a:r>
          </a:p>
          <a:p>
            <a:r>
              <a:rPr lang="sk-SK" dirty="0" smtClean="0"/>
              <a:t>Most rozdeľuje kolíznu doménu na menšie</a:t>
            </a:r>
          </a:p>
          <a:p>
            <a:pPr lvl="1"/>
            <a:r>
              <a:rPr lang="sk-SK" dirty="0" smtClean="0"/>
              <a:t>Pretože neprenáša signál v reálnom čase ako hub, ale rámce, ktoré si môže odložiť v pamäti, pokým nie je výstupný port voľný, komunikácia na jednom segmente vôbec neovplyvňujú iné porty mosta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!</a:t>
            </a:r>
            <a:r>
              <a:rPr lang="sk-SK" b="1" dirty="0" smtClean="0">
                <a:solidFill>
                  <a:schemeClr val="tx2"/>
                </a:solidFill>
              </a:rPr>
              <a:t> Mimoriadne vítaná vlastnosť </a:t>
            </a:r>
            <a:r>
              <a:rPr lang="sk-SK" b="1" dirty="0" smtClean="0">
                <a:solidFill>
                  <a:schemeClr val="accent2"/>
                </a:solidFill>
              </a:rPr>
              <a:t>!</a:t>
            </a:r>
            <a:endParaRPr lang="sk-SK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Ethernet – doručovanie rámcov</a:t>
            </a:r>
            <a:br>
              <a:rPr lang="sk-SK" smtClean="0"/>
            </a:br>
            <a:r>
              <a:rPr lang="sk-SK" smtClean="0"/>
              <a:t>Prepínač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4464496" cy="5410200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>
                <a:solidFill>
                  <a:schemeClr val="accent2"/>
                </a:solidFill>
              </a:rPr>
              <a:t>Prepínač</a:t>
            </a:r>
            <a:r>
              <a:rPr lang="sk-SK" dirty="0" smtClean="0"/>
              <a:t> (switch) je ďalšou generáciou mosta</a:t>
            </a:r>
          </a:p>
          <a:p>
            <a:pPr lvl="1"/>
            <a:r>
              <a:rPr lang="sk-SK" dirty="0" smtClean="0"/>
              <a:t>Mnohoportové zariadenie</a:t>
            </a:r>
          </a:p>
          <a:p>
            <a:pPr lvl="1"/>
            <a:r>
              <a:rPr lang="sk-SK" dirty="0" smtClean="0"/>
              <a:t>Operácie prehľadávania MAC tabuľky a tzv. prepínania rámcov sú implementované hardvérovo</a:t>
            </a:r>
          </a:p>
          <a:p>
            <a:pPr lvl="1"/>
            <a:r>
              <a:rPr lang="sk-SK" dirty="0" smtClean="0"/>
              <a:t>Tok rámcov neprechádza cez CPU a operačný systém, ale je autonómne vybavovaný v prepínacom hardvéri</a:t>
            </a:r>
          </a:p>
          <a:p>
            <a:pPr lvl="1"/>
            <a:r>
              <a:rPr lang="sk-SK" dirty="0" smtClean="0"/>
              <a:t>Veľkosť MAC tabuľky v prepínačoch je veľká, bežne tisíce až desaťtisíce položiek</a:t>
            </a:r>
          </a:p>
          <a:p>
            <a:pPr lvl="1"/>
            <a:r>
              <a:rPr lang="sk-SK" dirty="0" smtClean="0"/>
              <a:t>Prenosový výkon prepínacieho poľa prepínača je rádovo v gigabitoch až terabitoch za sekundu a megapaketoch až gigapaketoch za sekundu</a:t>
            </a:r>
          </a:p>
          <a:p>
            <a:pPr lvl="1"/>
            <a:r>
              <a:rPr lang="sk-SK" dirty="0" smtClean="0"/>
              <a:t>Prepínače obsahujú buffer pre prenášané rámce rádovo v jednotkách až desiatkach MB</a:t>
            </a:r>
            <a:endParaRPr lang="sk-SK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7" y="1556792"/>
            <a:ext cx="4164013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0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Vyhotovenia prepínačov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509713"/>
            <a:ext cx="7068458" cy="5198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44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krátky pohľad do histórie</a:t>
            </a:r>
            <a:endParaRPr lang="en-US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Počiatky Ethernetu</a:t>
            </a:r>
            <a:r>
              <a:rPr lang="sk-SK" dirty="0" smtClean="0"/>
              <a:t> ako LAN technológie siahajú do roku 1972, kľúčové osoby boli Robert Metcalfe a David Boggs</a:t>
            </a:r>
          </a:p>
          <a:p>
            <a:pPr lvl="1"/>
            <a:r>
              <a:rPr lang="sk-SK" dirty="0" smtClean="0"/>
              <a:t>Xerox, Palo Alto, 2.94 Mbps, experimentálny variant</a:t>
            </a:r>
          </a:p>
          <a:p>
            <a:pPr lvl="1"/>
            <a:r>
              <a:rPr lang="sk-SK" dirty="0" smtClean="0"/>
              <a:t>DIX (Digital, Intel, Xerox): r. 1980, 10 Mbps, tzv. Blue Book</a:t>
            </a:r>
          </a:p>
          <a:p>
            <a:pPr lvl="1"/>
            <a:r>
              <a:rPr lang="sk-SK" dirty="0" smtClean="0"/>
              <a:t>IEEE 802.3: r. 1982, 10 Mbps, upravený formát rámca, avšak umožnená spätná kompatibilita</a:t>
            </a:r>
          </a:p>
          <a:p>
            <a:r>
              <a:rPr lang="sk-SK" dirty="0" smtClean="0"/>
              <a:t>Hoci Ethernet mal sériu konkurentov (Token Ring, ARCnet, FDDI, ATM, ...), jeho jednoduchá činnosť a nízka cena rozhodli o úspechu</a:t>
            </a:r>
          </a:p>
        </p:txBody>
      </p:sp>
      <p:pic>
        <p:nvPicPr>
          <p:cNvPr id="4" name="Obrázok 3" descr="metcalfe-ene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4389368"/>
            <a:ext cx="4716017" cy="24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Prepínanie na 2. a 3. vrstve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5" y="1631399"/>
            <a:ext cx="4242600" cy="3721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95" y="2624657"/>
            <a:ext cx="4380797" cy="3721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Výhody použitia prepínačov</a:t>
            </a:r>
            <a:endParaRPr lang="en-US" dirty="0"/>
          </a:p>
        </p:txBody>
      </p:sp>
      <p:pic>
        <p:nvPicPr>
          <p:cNvPr id="133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484784"/>
            <a:ext cx="7258050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2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Režimy prepínania rámcov na prepínačoch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Prepínačom teoreticky stačí poznať prvých 6B rámca, aby urobili rozhodnutie o ceste a mohli rámec začať prenášať na výstupné rozhranie</a:t>
            </a:r>
          </a:p>
          <a:p>
            <a:r>
              <a:rPr lang="sk-SK" dirty="0" smtClean="0"/>
              <a:t>Z tohto faktu plynú viaceré prepínacie metódy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Store and Forward switching</a:t>
            </a:r>
          </a:p>
          <a:p>
            <a:pPr lvl="2"/>
            <a:r>
              <a:rPr lang="sk-SK" dirty="0" smtClean="0"/>
              <a:t>Rámec sa načíta kompletný a odosiela sa až po kontrole správnosti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Cut-Through switching</a:t>
            </a:r>
          </a:p>
          <a:p>
            <a:pPr lvl="2"/>
            <a:r>
              <a:rPr lang="sk-SK" dirty="0" smtClean="0"/>
              <a:t>Rámec je prepínaný na výstup skôr, ako je celý prijatý</a:t>
            </a:r>
          </a:p>
          <a:p>
            <a:r>
              <a:rPr lang="sk-SK" dirty="0" smtClean="0"/>
              <a:t>Cut-Through sa delí na dve podkategórie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Fast Forward</a:t>
            </a:r>
          </a:p>
          <a:p>
            <a:pPr lvl="2"/>
            <a:r>
              <a:rPr lang="sk-SK" dirty="0" smtClean="0"/>
              <a:t>Prepínanie sa začína hneď po načítaní cieľovej MAC adresy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Fragment Free</a:t>
            </a:r>
          </a:p>
          <a:p>
            <a:pPr lvl="2"/>
            <a:r>
              <a:rPr lang="sk-SK" dirty="0" smtClean="0"/>
              <a:t>Prepínanie sa začína po načítaní prvých 64B rámca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4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Režimy prepínania rámcov na prepínačoch</a:t>
            </a:r>
            <a:endParaRPr lang="sk-SK" dirty="0" smtClean="0"/>
          </a:p>
        </p:txBody>
      </p:sp>
      <p:graphicFrame>
        <p:nvGraphicFramePr>
          <p:cNvPr id="1741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52175"/>
              </p:ext>
            </p:extLst>
          </p:nvPr>
        </p:nvGraphicFramePr>
        <p:xfrm>
          <a:off x="126206" y="1908175"/>
          <a:ext cx="889158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4" imgW="6883791" imgH="2222015" progId="Visio.Drawing.11">
                  <p:embed/>
                </p:oleObj>
              </mc:Choice>
              <mc:Fallback>
                <p:oleObj name="Visio" r:id="rId4" imgW="6883791" imgH="22220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" y="1908175"/>
                        <a:ext cx="8891588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5" y="2299899"/>
            <a:ext cx="7740030" cy="455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Adresovanie v Ethernete a súvis s IP adresovaním</a:t>
            </a:r>
            <a:endParaRPr lang="en-US" dirty="0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IP pakety používajú IP adresy</a:t>
            </a:r>
          </a:p>
          <a:p>
            <a:r>
              <a:rPr lang="sk-SK" sz="2000" dirty="0" smtClean="0"/>
              <a:t>Ethernetové rámce používajú MAC adresy</a:t>
            </a:r>
          </a:p>
          <a:p>
            <a:r>
              <a:rPr lang="sk-SK" sz="2000" dirty="0" smtClean="0"/>
              <a:t>Tieto adresy musia istým spôsobom korešpondovať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46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13" y="2520280"/>
            <a:ext cx="5918787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Address Resolution Protocol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Sieťová karta má v operačnom systéme nastavenú IP adresu, ale od výrobcu má pridelenú MAC adresu</a:t>
            </a:r>
          </a:p>
          <a:p>
            <a:r>
              <a:rPr lang="sk-SK" sz="2000" dirty="0" smtClean="0"/>
              <a:t>Ak v ethernetovej sieti komunikujú stanice pomocou IP, ich pakety budú prenášané v ethernetových rámcoch a tie musia byť vhodne adresované</a:t>
            </a:r>
          </a:p>
          <a:p>
            <a:r>
              <a:rPr lang="sk-SK" sz="2000" dirty="0" smtClean="0"/>
              <a:t>Na zistenie neznámej MAC</a:t>
            </a:r>
            <a:br>
              <a:rPr lang="sk-SK" sz="2000" dirty="0" smtClean="0"/>
            </a:br>
            <a:r>
              <a:rPr lang="sk-SK" sz="2000" dirty="0" smtClean="0"/>
              <a:t>k známej IP slúži protokol ARP</a:t>
            </a:r>
          </a:p>
          <a:p>
            <a:r>
              <a:rPr lang="sk-SK" sz="2000" dirty="0" smtClean="0"/>
              <a:t>ARP je veľmi jednoduchý protokol</a:t>
            </a:r>
            <a:br>
              <a:rPr lang="sk-SK" sz="2000" dirty="0" smtClean="0"/>
            </a:br>
            <a:r>
              <a:rPr lang="sk-SK" sz="2000" dirty="0" smtClean="0"/>
              <a:t>s dvomi typmi správ</a:t>
            </a:r>
          </a:p>
          <a:p>
            <a:pPr lvl="1"/>
            <a:r>
              <a:rPr lang="sk-SK" sz="1800" dirty="0" smtClean="0"/>
              <a:t>ARP Query: Akú</a:t>
            </a:r>
            <a:br>
              <a:rPr lang="sk-SK" sz="1800" dirty="0" smtClean="0"/>
            </a:br>
            <a:r>
              <a:rPr lang="sk-SK" sz="1800" dirty="0" smtClean="0"/>
              <a:t>MAC má sieťová karta</a:t>
            </a:r>
            <a:br>
              <a:rPr lang="sk-SK" sz="1800" dirty="0" smtClean="0"/>
            </a:br>
            <a:r>
              <a:rPr lang="sk-SK" sz="1800" dirty="0" smtClean="0"/>
              <a:t>s touto IP adresou?</a:t>
            </a:r>
          </a:p>
          <a:p>
            <a:pPr lvl="1"/>
            <a:r>
              <a:rPr lang="sk-SK" sz="1800" dirty="0" smtClean="0"/>
              <a:t>ARP Reply: Som to ja,</a:t>
            </a:r>
            <a:br>
              <a:rPr lang="sk-SK" sz="1800" dirty="0" smtClean="0"/>
            </a:br>
            <a:r>
              <a:rPr lang="sk-SK" sz="1800" dirty="0" smtClean="0"/>
              <a:t>moja MAC adresa je...</a:t>
            </a:r>
          </a:p>
          <a:p>
            <a:r>
              <a:rPr lang="sk-SK" sz="2000" dirty="0" smtClean="0"/>
              <a:t>ARP Query sa posiela ako</a:t>
            </a:r>
            <a:br>
              <a:rPr lang="sk-SK" sz="2000" dirty="0" smtClean="0"/>
            </a:br>
            <a:r>
              <a:rPr lang="sk-SK" sz="2000" dirty="0" smtClean="0"/>
              <a:t>broadcast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76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01" y="2636912"/>
            <a:ext cx="6234899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Protokol Address Resolution Protocol</a:t>
            </a:r>
            <a:endParaRPr lang="en-US" dirty="0"/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000" dirty="0" smtClean="0"/>
              <a:t>Ak je príjemca IP paketu v tej istej sieti ako odosielateľ, pomocou ARP je možné priamo zistiť MAC adresu príjemcu</a:t>
            </a:r>
          </a:p>
          <a:p>
            <a:r>
              <a:rPr lang="sk-SK" sz="2000" dirty="0" smtClean="0"/>
              <a:t>Ak je príjemca IP paketu v inej IP sieti, stanica vie, že paket k príjemcovi musí prejsť cez bránu</a:t>
            </a:r>
          </a:p>
          <a:p>
            <a:r>
              <a:rPr lang="sk-SK" sz="2000" dirty="0" smtClean="0"/>
              <a:t>Pri komunikácii s adresátmi z iných</a:t>
            </a:r>
            <a:br>
              <a:rPr lang="sk-SK" sz="2000" dirty="0" smtClean="0"/>
            </a:br>
            <a:r>
              <a:rPr lang="sk-SK" sz="2000" dirty="0" smtClean="0"/>
              <a:t>sietí preto odosielateľ nehľadá</a:t>
            </a:r>
            <a:br>
              <a:rPr lang="sk-SK" sz="2000" dirty="0" smtClean="0"/>
            </a:br>
            <a:r>
              <a:rPr lang="sk-SK" sz="2000" dirty="0" smtClean="0"/>
              <a:t>pomocou ARP protokolu MAC adresu</a:t>
            </a:r>
            <a:br>
              <a:rPr lang="sk-SK" sz="2000" dirty="0" smtClean="0"/>
            </a:br>
            <a:r>
              <a:rPr lang="sk-SK" sz="2000" dirty="0" smtClean="0"/>
              <a:t>cieľového uzla,</a:t>
            </a:r>
            <a:br>
              <a:rPr lang="sk-SK" sz="2000" dirty="0" smtClean="0"/>
            </a:br>
            <a:r>
              <a:rPr lang="sk-SK" sz="2000" dirty="0" smtClean="0"/>
              <a:t>ale vlastnej brány</a:t>
            </a:r>
          </a:p>
          <a:p>
            <a:r>
              <a:rPr lang="sk-SK" sz="2000" dirty="0" smtClean="0"/>
              <a:t>Tu je vidno, ako</a:t>
            </a:r>
            <a:br>
              <a:rPr lang="sk-SK" sz="2000" dirty="0" smtClean="0"/>
            </a:br>
            <a:r>
              <a:rPr lang="sk-SK" sz="2000" dirty="0" smtClean="0"/>
              <a:t>L3 a L2 spolupracujú</a:t>
            </a:r>
          </a:p>
          <a:p>
            <a:r>
              <a:rPr lang="sk-SK" sz="2000" dirty="0" smtClean="0"/>
              <a:t>L2 zabezpečí doručenie</a:t>
            </a:r>
            <a:br>
              <a:rPr lang="sk-SK" sz="2000" dirty="0" smtClean="0"/>
            </a:br>
            <a:r>
              <a:rPr lang="sk-SK" sz="2000" dirty="0" smtClean="0"/>
              <a:t>k najbližšiemu</a:t>
            </a:r>
            <a:br>
              <a:rPr lang="sk-SK" sz="2000" dirty="0" smtClean="0"/>
            </a:br>
            <a:r>
              <a:rPr lang="sk-SK" sz="2000" dirty="0" smtClean="0"/>
              <a:t>ďalšiemu uzlu</a:t>
            </a:r>
          </a:p>
          <a:p>
            <a:r>
              <a:rPr lang="sk-SK" sz="2000" dirty="0" smtClean="0"/>
              <a:t>L3 rieši, ktorý</a:t>
            </a:r>
            <a:br>
              <a:rPr lang="sk-SK" sz="2000" dirty="0" smtClean="0"/>
            </a:br>
            <a:r>
              <a:rPr lang="sk-SK" sz="2000" dirty="0" smtClean="0"/>
              <a:t>ďalší uzol to je,</a:t>
            </a:r>
            <a:br>
              <a:rPr lang="sk-SK" sz="2000" dirty="0" smtClean="0"/>
            </a:br>
            <a:r>
              <a:rPr lang="sk-SK" sz="2000" dirty="0" smtClean="0"/>
              <a:t>aby sa paket</a:t>
            </a:r>
            <a:br>
              <a:rPr lang="sk-SK" sz="2000" dirty="0" smtClean="0"/>
            </a:br>
            <a:r>
              <a:rPr lang="sk-SK" sz="2000" dirty="0" smtClean="0"/>
              <a:t>dostal k adresátovi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3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7" y="1189302"/>
            <a:ext cx="6765348" cy="486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Multicasting v Ethernete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1560" y="5783361"/>
            <a:ext cx="338437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b="1" dirty="0" smtClean="0"/>
              <a:t>Multicastová MAC adresa má špeciálny formát a začína hodnotou 01-00-5E (nepárny prvý bajt)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5486399" y="5756065"/>
            <a:ext cx="31900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b="1" dirty="0" smtClean="0"/>
              <a:t>Rozsah multicastových IPv4 adries je 224.0.0.0 až 239.255.255.255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3863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Broadcasting v Ethernete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53" y="1395413"/>
            <a:ext cx="6871237" cy="484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75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764704"/>
            <a:ext cx="3551237" cy="147588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Sieťová vrstva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sk-SK" sz="2800" dirty="0" smtClean="0">
                <a:solidFill>
                  <a:schemeClr val="bg1"/>
                </a:solidFill>
              </a:rPr>
              <a:t>Úvod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83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096988"/>
            <a:ext cx="5467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súčasnosť</a:t>
            </a:r>
            <a:endParaRPr lang="en-US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1143000"/>
            <a:ext cx="3960440" cy="54102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V súčasnosti je Ethernet prakticky jedinou používanou LAN technológiou</a:t>
            </a:r>
          </a:p>
          <a:p>
            <a:pPr lvl="1"/>
            <a:r>
              <a:rPr lang="sk-SK" dirty="0" smtClean="0"/>
              <a:t>Za celý čas existencie Ethernetu nedošlo k zásadným zmenám vo formáte rámca či základnom princípe</a:t>
            </a:r>
          </a:p>
          <a:p>
            <a:r>
              <a:rPr lang="sk-SK" dirty="0" smtClean="0"/>
              <a:t>Rýchlosti: 10M, 100M, 1G, 10G, 40G, 100G</a:t>
            </a:r>
          </a:p>
          <a:p>
            <a:r>
              <a:rPr lang="sk-SK" dirty="0" smtClean="0"/>
              <a:t>Médiá</a:t>
            </a:r>
          </a:p>
          <a:p>
            <a:pPr lvl="1"/>
            <a:r>
              <a:rPr lang="sk-SK" dirty="0" smtClean="0"/>
              <a:t>Metalické: twisted pair, twinax</a:t>
            </a:r>
          </a:p>
          <a:p>
            <a:pPr lvl="1"/>
            <a:r>
              <a:rPr lang="sk-SK" dirty="0" smtClean="0"/>
              <a:t>Optické: viac- a jednovidové vlákna</a:t>
            </a:r>
          </a:p>
          <a:p>
            <a:pPr lvl="1"/>
            <a:r>
              <a:rPr lang="sk-SK" dirty="0" smtClean="0"/>
              <a:t>Bezdrôtové varianty</a:t>
            </a:r>
          </a:p>
          <a:p>
            <a:r>
              <a:rPr lang="sk-SK" dirty="0" smtClean="0"/>
              <a:t>Popularita Ethernetu ho</a:t>
            </a:r>
            <a:br>
              <a:rPr lang="sk-SK" dirty="0" smtClean="0"/>
            </a:br>
            <a:r>
              <a:rPr lang="sk-SK" dirty="0" smtClean="0"/>
              <a:t>posúva i do ďalších aplikácií</a:t>
            </a:r>
          </a:p>
          <a:p>
            <a:pPr lvl="1"/>
            <a:r>
              <a:rPr lang="sk-SK" dirty="0" smtClean="0"/>
              <a:t>Úložiskové siete (SAN)</a:t>
            </a:r>
          </a:p>
          <a:p>
            <a:pPr lvl="1"/>
            <a:r>
              <a:rPr lang="sk-SK" dirty="0" smtClean="0"/>
              <a:t>Rozľahlé siete (MAN, WAN)</a:t>
            </a:r>
          </a:p>
        </p:txBody>
      </p:sp>
    </p:spTree>
    <p:extLst>
      <p:ext uri="{BB962C8B-B14F-4D97-AF65-F5344CB8AC3E}">
        <p14:creationId xmlns:p14="http://schemas.microsoft.com/office/powerpoint/2010/main" val="32940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Úloha sieťovej vrstvy</a:t>
            </a:r>
            <a:endParaRPr lang="en-US" dirty="0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48" y="2852936"/>
            <a:ext cx="5431252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43000"/>
            <a:ext cx="8496944" cy="5598368"/>
          </a:xfrm>
        </p:spPr>
        <p:txBody>
          <a:bodyPr>
            <a:normAutofit/>
          </a:bodyPr>
          <a:lstStyle/>
          <a:p>
            <a:r>
              <a:rPr lang="sk-SK" dirty="0" smtClean="0"/>
              <a:t>Sieťová vrstva je zodpovedná za doručovanie dát medzi komunikujúcimi uzlami</a:t>
            </a:r>
          </a:p>
          <a:p>
            <a:pPr lvl="1"/>
            <a:r>
              <a:rPr lang="sk-SK" dirty="0" smtClean="0"/>
              <a:t>End-to-end komunikácia – uzly sa môžu nachádzať kdekoľvek</a:t>
            </a:r>
          </a:p>
          <a:p>
            <a:r>
              <a:rPr lang="sk-SK" dirty="0" smtClean="0"/>
              <a:t>Úlohy, ktoré sieťová vrstva rieši:</a:t>
            </a:r>
          </a:p>
          <a:p>
            <a:pPr lvl="1"/>
            <a:r>
              <a:rPr lang="sk-SK" dirty="0" smtClean="0"/>
              <a:t>Logické adresovanie</a:t>
            </a:r>
            <a:br>
              <a:rPr lang="sk-SK" dirty="0" smtClean="0"/>
            </a:br>
            <a:r>
              <a:rPr lang="sk-SK" dirty="0" smtClean="0"/>
              <a:t>sietí</a:t>
            </a:r>
            <a:r>
              <a:rPr lang="sk-SK" dirty="0"/>
              <a:t> </a:t>
            </a:r>
            <a:r>
              <a:rPr lang="sk-SK" dirty="0" smtClean="0"/>
              <a:t>a staníc v nich</a:t>
            </a:r>
          </a:p>
          <a:p>
            <a:pPr lvl="1"/>
            <a:r>
              <a:rPr lang="sk-SK" dirty="0" smtClean="0"/>
              <a:t>Hľadanie cesty do každej</a:t>
            </a:r>
            <a:br>
              <a:rPr lang="sk-SK" dirty="0" smtClean="0"/>
            </a:br>
            <a:r>
              <a:rPr lang="sk-SK" dirty="0" smtClean="0"/>
              <a:t>existujúcej cieľovej siete</a:t>
            </a:r>
          </a:p>
          <a:p>
            <a:pPr lvl="1"/>
            <a:r>
              <a:rPr lang="sk-SK" dirty="0" smtClean="0"/>
              <a:t>Doručovanie dát vo forme</a:t>
            </a:r>
            <a:br>
              <a:rPr lang="sk-SK" dirty="0" smtClean="0"/>
            </a:br>
            <a:r>
              <a:rPr lang="sk-SK" dirty="0" smtClean="0"/>
              <a:t>paketov po najlepších cestách</a:t>
            </a:r>
            <a:br>
              <a:rPr lang="sk-SK" dirty="0" smtClean="0"/>
            </a:br>
            <a:r>
              <a:rPr lang="sk-SK" dirty="0" smtClean="0"/>
              <a:t>cieľovému uzlu (smerovanie)</a:t>
            </a:r>
          </a:p>
        </p:txBody>
      </p:sp>
    </p:spTree>
    <p:extLst>
      <p:ext uri="{BB962C8B-B14F-4D97-AF65-F5344CB8AC3E}">
        <p14:creationId xmlns:p14="http://schemas.microsoft.com/office/powerpoint/2010/main" val="5205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08250"/>
            <a:ext cx="67437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Úloha sieťovej vrstvy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TCP/IP je protokolom sieťovej vrstvy Internet Protocol</a:t>
            </a:r>
          </a:p>
          <a:p>
            <a:pPr lvl="1"/>
            <a:r>
              <a:rPr lang="sk-SK" sz="1800" dirty="0" smtClean="0"/>
              <a:t>Nespojovaný, nespoľahlivý, nezávislý od linkovej technológie a média</a:t>
            </a:r>
          </a:p>
          <a:p>
            <a:pPr lvl="1"/>
            <a:r>
              <a:rPr lang="sk-SK" sz="1800" dirty="0" smtClean="0"/>
              <a:t>V súčasnosti dve verzie: IPv4 a IPv6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85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IP ako nespojovaný protokol</a:t>
            </a:r>
            <a:endParaRPr lang="en-US" dirty="0"/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IP protokol je nespojovaný</a:t>
            </a:r>
          </a:p>
          <a:p>
            <a:pPr lvl="1"/>
            <a:r>
              <a:rPr lang="sk-SK" sz="1800" dirty="0" smtClean="0"/>
              <a:t>Spojovo orientovanú prevádzku musí zabezpečiť transportný protokol, ak je to pre aplikáciu potrebné</a:t>
            </a:r>
          </a:p>
          <a:p>
            <a:pPr lvl="1"/>
            <a:r>
              <a:rPr lang="sk-SK" sz="1800" dirty="0" smtClean="0"/>
              <a:t>Nespojovanosť nie je nevýhodou!</a:t>
            </a:r>
          </a:p>
        </p:txBody>
      </p:sp>
      <p:pic>
        <p:nvPicPr>
          <p:cNvPr id="128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624137"/>
            <a:ext cx="8331200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8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4" y="2444750"/>
            <a:ext cx="6653213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IP ako nespoľahlivý protokol</a:t>
            </a:r>
            <a:endParaRPr lang="en-US" dirty="0"/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000" dirty="0"/>
              <a:t>IP protokol je </a:t>
            </a:r>
            <a:r>
              <a:rPr lang="sk-SK" sz="2000" dirty="0" smtClean="0"/>
              <a:t>nespoľahlivý (best effort)</a:t>
            </a:r>
            <a:endParaRPr lang="sk-SK" sz="2000" dirty="0"/>
          </a:p>
          <a:p>
            <a:pPr lvl="1"/>
            <a:r>
              <a:rPr lang="sk-SK" sz="1800" dirty="0" smtClean="0"/>
              <a:t>Spoľahlivosť musí </a:t>
            </a:r>
            <a:r>
              <a:rPr lang="sk-SK" sz="1800" dirty="0"/>
              <a:t>zabezpečiť transportný protokol, ak je to pre aplikáciu potrebné</a:t>
            </a:r>
          </a:p>
          <a:p>
            <a:pPr lvl="1"/>
            <a:r>
              <a:rPr lang="sk-SK" sz="1800" dirty="0" smtClean="0"/>
              <a:t>Nespoľahlivosť nie </a:t>
            </a:r>
            <a:r>
              <a:rPr lang="sk-SK" sz="1800" dirty="0"/>
              <a:t>je nevýhodou!</a:t>
            </a:r>
          </a:p>
        </p:txBody>
      </p:sp>
    </p:spTree>
    <p:extLst>
      <p:ext uri="{BB962C8B-B14F-4D97-AF65-F5344CB8AC3E}">
        <p14:creationId xmlns:p14="http://schemas.microsoft.com/office/powerpoint/2010/main" val="18497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b="10723"/>
          <a:stretch/>
        </p:blipFill>
        <p:spPr bwMode="auto">
          <a:xfrm>
            <a:off x="1238250" y="2748579"/>
            <a:ext cx="7905750" cy="410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Protokol IP – nezávislosť od linkovej technológie a média</a:t>
            </a:r>
            <a:endParaRPr lang="en-US" dirty="0"/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Veľkou výhodou IP je jeho nezávislosť od linkovej technológie a média</a:t>
            </a:r>
          </a:p>
          <a:p>
            <a:pPr lvl="1"/>
            <a:r>
              <a:rPr lang="sk-SK" sz="1600" dirty="0" smtClean="0"/>
              <a:t>Vďaka tomu môže IP sprostredkovať komunikáciu medzi koncovými uzlami, ktoré sú k sieti pripojené rôznymi technológiami</a:t>
            </a:r>
          </a:p>
          <a:p>
            <a:pPr lvl="1"/>
            <a:r>
              <a:rPr lang="sk-SK" sz="1600" dirty="0" smtClean="0"/>
              <a:t>Takisto medziľahlé zariadenia bývajú vzájomne spojené rozmanitými technológiami a médiami</a:t>
            </a:r>
          </a:p>
          <a:p>
            <a:pPr lvl="1"/>
            <a:r>
              <a:rPr lang="sk-SK" sz="1600" dirty="0" smtClean="0"/>
              <a:t>Nezávislosť IP od týchto</a:t>
            </a:r>
            <a:br>
              <a:rPr lang="sk-SK" sz="1600" dirty="0" smtClean="0"/>
            </a:br>
            <a:r>
              <a:rPr lang="sk-SK" sz="1600" dirty="0" smtClean="0"/>
              <a:t>technických detailov je základom</a:t>
            </a:r>
            <a:br>
              <a:rPr lang="sk-SK" sz="1600" dirty="0" smtClean="0"/>
            </a:br>
            <a:r>
              <a:rPr lang="sk-SK" sz="1600" dirty="0" smtClean="0"/>
              <a:t>úspechu internetu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69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Formát hlavičky IPv4 paketu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65" y="1484784"/>
            <a:ext cx="5476228" cy="46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5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Formát hlavičky IPv4 paketu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00" y="1483200"/>
            <a:ext cx="5486940" cy="46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6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 IPv4 a IPv6 hlavičiek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7" y="1428750"/>
            <a:ext cx="8170503" cy="502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78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Hlavička IPv6 paketu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7560"/>
              </p:ext>
            </p:extLst>
          </p:nvPr>
        </p:nvGraphicFramePr>
        <p:xfrm>
          <a:off x="915256" y="1533217"/>
          <a:ext cx="7332301" cy="4893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830"/>
                <a:gridCol w="914735"/>
                <a:gridCol w="968681"/>
                <a:gridCol w="914735"/>
                <a:gridCol w="906830"/>
                <a:gridCol w="906830"/>
                <a:gridCol w="1813660"/>
              </a:tblGrid>
              <a:tr h="455087">
                <a:tc gridSpan="2"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85">
                <a:tc>
                  <a:txBody>
                    <a:bodyPr/>
                    <a:lstStyle/>
                    <a:p>
                      <a:pPr algn="ctr"/>
                      <a:r>
                        <a:rPr lang="en-CA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Traffic Class</a:t>
                      </a:r>
                      <a:endParaRPr lang="en-CA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chemeClr val="bg1"/>
                          </a:solidFill>
                        </a:rPr>
                        <a:t>Flow Label</a:t>
                      </a:r>
                      <a:endParaRPr lang="en-CA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63285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Payload Length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 Header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Hop Limit</a:t>
                      </a:r>
                      <a:endParaRPr lang="en-CA" sz="12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9052">
                <a:tc gridSpan="7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Source IP Address</a:t>
                      </a:r>
                      <a:endParaRPr lang="en-CA" sz="12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53143">
                <a:tc gridSpan="7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Destination IP Address</a:t>
                      </a:r>
                      <a:endParaRPr lang="en-CA" sz="12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1029665" y="1521775"/>
            <a:ext cx="1586207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1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2878575" y="1521775"/>
            <a:ext cx="1587665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2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4731605" y="1521775"/>
            <a:ext cx="1586207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3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546192" y="1521775"/>
            <a:ext cx="1587665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4</a:t>
            </a:r>
          </a:p>
        </p:txBody>
      </p:sp>
    </p:spTree>
    <p:extLst>
      <p:ext uri="{BB962C8B-B14F-4D97-AF65-F5344CB8AC3E}">
        <p14:creationId xmlns:p14="http://schemas.microsoft.com/office/powerpoint/2010/main" val="330927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Smerovače a ich činnosť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Kľúčovým zariadením pre činnosť sieťovej vrstvy sú smerovače (routery)</a:t>
            </a:r>
          </a:p>
          <a:p>
            <a:pPr lvl="1"/>
            <a:r>
              <a:rPr lang="sk-SK" dirty="0" smtClean="0"/>
              <a:t>Smerovač prepája viaceré siete</a:t>
            </a:r>
          </a:p>
          <a:p>
            <a:pPr lvl="1"/>
            <a:r>
              <a:rPr lang="sk-SK" dirty="0" smtClean="0"/>
              <a:t>Má viacero sieťových rozhraní, môžu byť rôzneho typu</a:t>
            </a:r>
          </a:p>
          <a:p>
            <a:r>
              <a:rPr lang="sk-SK" dirty="0" smtClean="0"/>
              <a:t>Smerovač si uchováva tzv. smerovaciu tabuľku – zoznam sietí a cesty k nim</a:t>
            </a:r>
          </a:p>
          <a:p>
            <a:pPr lvl="1"/>
            <a:r>
              <a:rPr lang="sk-SK" dirty="0" smtClean="0"/>
              <a:t>Adresa siete sa podobá predčísliu, napr. predčíslie telefónneho operátora, predčíslie primárnej oblasti, predčíslie PSČ, ...</a:t>
            </a:r>
          </a:p>
          <a:p>
            <a:pPr lvl="1"/>
            <a:r>
              <a:rPr lang="sk-SK" dirty="0" smtClean="0"/>
              <a:t>Smerovačom stačí poznať adresy sietí, nie jednotlivé uzly v nich</a:t>
            </a:r>
          </a:p>
          <a:p>
            <a:pPr lvl="1"/>
            <a:r>
              <a:rPr lang="sk-SK" dirty="0" smtClean="0"/>
              <a:t>Ak smerovač nepozná cieľovú sieť, pakety idúce do nej zahadzuje</a:t>
            </a:r>
            <a:endParaRPr lang="en-US" dirty="0" smtClean="0"/>
          </a:p>
          <a:p>
            <a:r>
              <a:rPr lang="sk-SK" dirty="0" smtClean="0"/>
              <a:t>V sieťach používajúcich protokol IPv4 alebo IPv6 sa každý smerovač rozhoduje o každom pakete individuálne a sám za seba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00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Štandardy technológie Ethernet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 štandardizáciu technológie Ethernet sa v súčasnosti stará inštitút IEEE, ktorý špecifikuje detaily fyzickej i linkovej vrstvy tejto technológie</a:t>
            </a:r>
          </a:p>
          <a:p>
            <a:r>
              <a:rPr lang="sk-SK" dirty="0" smtClean="0"/>
              <a:t>Najdôležitejšie ethernetové štandardy:</a:t>
            </a:r>
          </a:p>
          <a:p>
            <a:pPr lvl="1"/>
            <a:r>
              <a:rPr lang="sk-SK" dirty="0"/>
              <a:t>IEEE 802.2 – Logical Link </a:t>
            </a:r>
            <a:r>
              <a:rPr lang="sk-SK" dirty="0" smtClean="0"/>
              <a:t>Control</a:t>
            </a:r>
          </a:p>
          <a:p>
            <a:pPr lvl="1"/>
            <a:r>
              <a:rPr lang="sk-SK" dirty="0" smtClean="0"/>
              <a:t>IEEE 802.3 – Media Access Control</a:t>
            </a:r>
          </a:p>
        </p:txBody>
      </p:sp>
      <p:pic>
        <p:nvPicPr>
          <p:cNvPr id="129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1"/>
          <a:stretch/>
        </p:blipFill>
        <p:spPr bwMode="auto">
          <a:xfrm>
            <a:off x="3148012" y="3603170"/>
            <a:ext cx="5995988" cy="32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Ako sa smerovač rozhoduje pri smerovaní</a:t>
            </a:r>
            <a:endParaRPr lang="en-US" dirty="0"/>
          </a:p>
        </p:txBody>
      </p:sp>
      <p:pic>
        <p:nvPicPr>
          <p:cNvPr id="48130" name="Content Placeholder 20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" r="-1079"/>
          <a:stretch>
            <a:fillRect/>
          </a:stretch>
        </p:blipFill>
        <p:spPr>
          <a:xfrm>
            <a:off x="323850" y="1143000"/>
            <a:ext cx="8496300" cy="5410200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5601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Smerovacia tabuľka koncového zariadenia (IPv4)</a:t>
            </a:r>
            <a:endParaRPr lang="en-US" dirty="0"/>
          </a:p>
        </p:txBody>
      </p:sp>
      <p:pic>
        <p:nvPicPr>
          <p:cNvPr id="52226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13" y="1143000"/>
            <a:ext cx="6144483" cy="5077534"/>
          </a:xfr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9769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Cesta poslednej možnosti (default route) (IPv4)</a:t>
            </a:r>
            <a:endParaRPr lang="en-US" dirty="0"/>
          </a:p>
        </p:txBody>
      </p:sp>
      <p:pic>
        <p:nvPicPr>
          <p:cNvPr id="54274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207" y="1360488"/>
            <a:ext cx="5639587" cy="502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0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Smerovacia tabuľka koncového zariadenia (IPv6)</a:t>
            </a:r>
            <a:endParaRPr lang="en-US" dirty="0"/>
          </a:p>
        </p:txBody>
      </p:sp>
      <p:pic>
        <p:nvPicPr>
          <p:cNvPr id="5632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309688"/>
            <a:ext cx="5924550" cy="5076825"/>
          </a:xfrm>
        </p:spPr>
      </p:pic>
    </p:spTree>
    <p:extLst>
      <p:ext uri="{BB962C8B-B14F-4D97-AF65-F5344CB8AC3E}">
        <p14:creationId xmlns:p14="http://schemas.microsoft.com/office/powerpoint/2010/main" val="288666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Smerovacia tabuľka smerovača</a:t>
            </a:r>
            <a:endParaRPr lang="en-US" dirty="0"/>
          </a:p>
        </p:txBody>
      </p:sp>
      <p:pic>
        <p:nvPicPr>
          <p:cNvPr id="58370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4" r="-6744"/>
          <a:stretch>
            <a:fillRect/>
          </a:stretch>
        </p:blipFill>
        <p:spPr>
          <a:xfrm>
            <a:off x="323850" y="1143000"/>
            <a:ext cx="8496300" cy="5410200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7924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Smerovacia tabuľka smerovača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5384800" y="1703388"/>
            <a:ext cx="1160463" cy="3651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73138" y="2868613"/>
            <a:ext cx="1222375" cy="21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611560" y="2868612"/>
            <a:ext cx="8136259" cy="3872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R1#</a:t>
            </a:r>
            <a:r>
              <a:rPr lang="en-CA" sz="1200" b="1" dirty="0">
                <a:latin typeface="Courier New" charset="0"/>
                <a:cs typeface="Courier New" charset="0"/>
              </a:rPr>
              <a:t>show </a:t>
            </a:r>
            <a:r>
              <a:rPr lang="en-CA" sz="1200" b="1" dirty="0" err="1">
                <a:latin typeface="Courier New" charset="0"/>
                <a:cs typeface="Courier New" charset="0"/>
              </a:rPr>
              <a:t>ip</a:t>
            </a:r>
            <a:r>
              <a:rPr lang="en-CA" sz="1200" b="1" dirty="0">
                <a:latin typeface="Courier New" charset="0"/>
                <a:cs typeface="Courier New" charset="0"/>
              </a:rPr>
              <a:t> route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Codes: L - local, C - connected, S - static, R - RIP, M - mobile, B - BGP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  D - EIGRP, EX - EIGRP external, O - OSPF, IA - OSPF inter area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  N1 - OSPF NSSA external type 1, N2 - OSPF NSSA external type 2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  E1 - OSPF external type 1, E2 - OSPF external type 2, E - EGP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  </a:t>
            </a:r>
            <a:r>
              <a:rPr lang="en-CA" sz="1200" dirty="0" err="1">
                <a:latin typeface="Courier New" charset="0"/>
                <a:cs typeface="Courier New" charset="0"/>
              </a:rPr>
              <a:t>i</a:t>
            </a:r>
            <a:r>
              <a:rPr lang="en-CA" sz="1200" dirty="0">
                <a:latin typeface="Courier New" charset="0"/>
                <a:cs typeface="Courier New" charset="0"/>
              </a:rPr>
              <a:t> - IS-IS, L1 - IS-IS level-1, L2 - IS-IS level-2, </a:t>
            </a:r>
            <a:r>
              <a:rPr lang="en-CA" sz="1200" dirty="0" err="1">
                <a:latin typeface="Courier New" charset="0"/>
                <a:cs typeface="Courier New" charset="0"/>
              </a:rPr>
              <a:t>ia</a:t>
            </a:r>
            <a:r>
              <a:rPr lang="en-CA" sz="1200" dirty="0">
                <a:latin typeface="Courier New" charset="0"/>
                <a:cs typeface="Courier New" charset="0"/>
              </a:rPr>
              <a:t> - IS-IS inter area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  * - candidate default, U - per-user static route, o - ODR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  P - periodic downloaded static route</a:t>
            </a:r>
          </a:p>
          <a:p>
            <a:pPr algn="l"/>
            <a:endParaRPr lang="en-CA" sz="1200" dirty="0">
              <a:latin typeface="Courier New" charset="0"/>
              <a:cs typeface="Courier New" charset="0"/>
            </a:endParaRP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Gateway of last resort is not set</a:t>
            </a:r>
          </a:p>
          <a:p>
            <a:pPr algn="l"/>
            <a:endParaRPr lang="en-CA" sz="1200" dirty="0">
              <a:latin typeface="Courier New" charset="0"/>
              <a:cs typeface="Courier New" charset="0"/>
            </a:endParaRP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10.0.0.0/8 is variably </a:t>
            </a:r>
            <a:r>
              <a:rPr lang="en-CA" sz="1200" dirty="0" err="1">
                <a:latin typeface="Courier New" charset="0"/>
                <a:cs typeface="Courier New" charset="0"/>
              </a:rPr>
              <a:t>subnetted</a:t>
            </a:r>
            <a:r>
              <a:rPr lang="en-CA" sz="1200" dirty="0">
                <a:latin typeface="Courier New" charset="0"/>
                <a:cs typeface="Courier New" charset="0"/>
              </a:rPr>
              <a:t>, 2 subnets, 2 masks</a:t>
            </a:r>
          </a:p>
          <a:p>
            <a:pPr algn="l"/>
            <a:r>
              <a:rPr lang="en-CA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D       10.1.1.0/24 [90/2170112] via 209.165.200.226, 00:00:05, Serial0/0/0</a:t>
            </a:r>
          </a:p>
          <a:p>
            <a:pPr algn="l"/>
            <a:r>
              <a:rPr lang="en-CA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D       10.1.2.0/24 [90/2170112] via 209.165.200.226, 00:00:05, Serial0/0/0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192.168.10.0/24 is variably </a:t>
            </a:r>
            <a:r>
              <a:rPr lang="en-CA" sz="1200" dirty="0" err="1">
                <a:latin typeface="Courier New" charset="0"/>
                <a:cs typeface="Courier New" charset="0"/>
              </a:rPr>
              <a:t>subnetted</a:t>
            </a:r>
            <a:r>
              <a:rPr lang="en-CA" sz="1200" dirty="0">
                <a:latin typeface="Courier New" charset="0"/>
                <a:cs typeface="Courier New" charset="0"/>
              </a:rPr>
              <a:t>, 2 subnets, 3 masks</a:t>
            </a:r>
          </a:p>
          <a:p>
            <a:pPr algn="l"/>
            <a:r>
              <a:rPr lang="en-CA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C       192.168.10.0/24 is directly connected, GigabitEthernet0/0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L       192.168.10.1/32 is directly connected, GigabitEthernet0/0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192.168.11.0/24 is variably </a:t>
            </a:r>
            <a:r>
              <a:rPr lang="en-CA" sz="1200" dirty="0" err="1">
                <a:latin typeface="Courier New" charset="0"/>
                <a:cs typeface="Courier New" charset="0"/>
              </a:rPr>
              <a:t>subnetted</a:t>
            </a:r>
            <a:r>
              <a:rPr lang="en-CA" sz="1200" dirty="0">
                <a:latin typeface="Courier New" charset="0"/>
                <a:cs typeface="Courier New" charset="0"/>
              </a:rPr>
              <a:t>, 2 subnets, 3 masks</a:t>
            </a:r>
          </a:p>
          <a:p>
            <a:pPr algn="l"/>
            <a:r>
              <a:rPr lang="en-CA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C       192.168.11.0/24 is directly connected, GigabitEthernet0/1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L       192.168.11.1/32 is directly connected, GigabitEthernet0/1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     209.165.200.0/24 is variably </a:t>
            </a:r>
            <a:r>
              <a:rPr lang="en-CA" sz="1200" dirty="0" err="1">
                <a:latin typeface="Courier New" charset="0"/>
                <a:cs typeface="Courier New" charset="0"/>
              </a:rPr>
              <a:t>subnetted</a:t>
            </a:r>
            <a:r>
              <a:rPr lang="en-CA" sz="1200" dirty="0">
                <a:latin typeface="Courier New" charset="0"/>
                <a:cs typeface="Courier New" charset="0"/>
              </a:rPr>
              <a:t>, 2 subnets, 3 masks</a:t>
            </a:r>
          </a:p>
          <a:p>
            <a:pPr algn="l"/>
            <a:r>
              <a:rPr lang="en-CA" sz="12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C       209.165.200.224/30 is directly connected, Serial0/0/0</a:t>
            </a:r>
          </a:p>
          <a:p>
            <a:pPr algn="l"/>
            <a:r>
              <a:rPr lang="en-CA" sz="1200" dirty="0">
                <a:latin typeface="Courier New" charset="0"/>
                <a:cs typeface="Courier New" charset="0"/>
              </a:rPr>
              <a:t>L       209.165.200.225/32 is directly connected, </a:t>
            </a:r>
            <a:r>
              <a:rPr lang="en-CA" sz="1200" dirty="0" smtClean="0">
                <a:latin typeface="Courier New" charset="0"/>
                <a:cs typeface="Courier New" charset="0"/>
              </a:rPr>
              <a:t>Serial0/0/0</a:t>
            </a:r>
            <a:endParaRPr lang="en-CA" sz="1200" dirty="0">
              <a:latin typeface="Courier New" charset="0"/>
              <a:cs typeface="Courier New" charset="0"/>
            </a:endParaRPr>
          </a:p>
        </p:txBody>
      </p:sp>
      <p:cxnSp>
        <p:nvCxnSpPr>
          <p:cNvPr id="7" name="Straight Connector 6"/>
          <p:cNvCxnSpPr>
            <a:stCxn id="60434" idx="3"/>
            <a:endCxn id="60449" idx="1"/>
          </p:cNvCxnSpPr>
          <p:nvPr/>
        </p:nvCxnSpPr>
        <p:spPr bwMode="auto">
          <a:xfrm>
            <a:off x="7283450" y="2417763"/>
            <a:ext cx="409575" cy="111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0431" idx="3"/>
            <a:endCxn id="60447" idx="3"/>
          </p:cNvCxnSpPr>
          <p:nvPr/>
        </p:nvCxnSpPr>
        <p:spPr bwMode="auto">
          <a:xfrm flipV="1">
            <a:off x="7280275" y="1684338"/>
            <a:ext cx="896938" cy="190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423" name="Freeform 9"/>
          <p:cNvSpPr>
            <a:spLocks/>
          </p:cNvSpPr>
          <p:nvPr/>
        </p:nvSpPr>
        <p:spPr bwMode="auto">
          <a:xfrm>
            <a:off x="3619500" y="1882775"/>
            <a:ext cx="1595438" cy="173038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>
            <a:stCxn id="60428" idx="1"/>
            <a:endCxn id="60457" idx="0"/>
          </p:cNvCxnSpPr>
          <p:nvPr/>
        </p:nvCxnSpPr>
        <p:spPr bwMode="auto">
          <a:xfrm flipV="1">
            <a:off x="1630363" y="1943100"/>
            <a:ext cx="1747837" cy="4794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0426" idx="0"/>
            <a:endCxn id="60457" idx="0"/>
          </p:cNvCxnSpPr>
          <p:nvPr/>
        </p:nvCxnSpPr>
        <p:spPr bwMode="auto">
          <a:xfrm>
            <a:off x="1998663" y="1524000"/>
            <a:ext cx="1379537" cy="419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426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524000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7" name="TextBox 12"/>
          <p:cNvSpPr txBox="1">
            <a:spLocks noChangeArrowheads="1"/>
          </p:cNvSpPr>
          <p:nvPr/>
        </p:nvSpPr>
        <p:spPr bwMode="auto">
          <a:xfrm>
            <a:off x="1427163" y="1227138"/>
            <a:ext cx="1292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192.168.10.0/24</a:t>
            </a:r>
            <a:endParaRPr lang="en-CA" b="1"/>
          </a:p>
        </p:txBody>
      </p:sp>
      <p:pic>
        <p:nvPicPr>
          <p:cNvPr id="60428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265363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>
            <a:stCxn id="60434" idx="1"/>
            <a:endCxn id="60433" idx="0"/>
          </p:cNvCxnSpPr>
          <p:nvPr/>
        </p:nvCxnSpPr>
        <p:spPr bwMode="auto">
          <a:xfrm flipH="1" flipV="1">
            <a:off x="5519738" y="1943100"/>
            <a:ext cx="1028700" cy="474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0431" idx="1"/>
          </p:cNvCxnSpPr>
          <p:nvPr/>
        </p:nvCxnSpPr>
        <p:spPr bwMode="auto">
          <a:xfrm flipH="1">
            <a:off x="5384800" y="1703388"/>
            <a:ext cx="1160463" cy="3651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431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1546225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37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768475"/>
            <a:ext cx="6937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3" name="TextBox 18"/>
          <p:cNvSpPr txBox="1">
            <a:spLocks noChangeArrowheads="1"/>
          </p:cNvSpPr>
          <p:nvPr/>
        </p:nvSpPr>
        <p:spPr bwMode="auto">
          <a:xfrm>
            <a:off x="5329238" y="194310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>
                <a:solidFill>
                  <a:schemeClr val="bg1"/>
                </a:solidFill>
              </a:rPr>
              <a:t>R2</a:t>
            </a:r>
            <a:endParaRPr lang="en-CA" b="1">
              <a:solidFill>
                <a:schemeClr val="bg1"/>
              </a:solidFill>
            </a:endParaRPr>
          </a:p>
        </p:txBody>
      </p:sp>
      <p:pic>
        <p:nvPicPr>
          <p:cNvPr id="60434" name="Picture 1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2260600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5" name="TextBox 20"/>
          <p:cNvSpPr txBox="1">
            <a:spLocks noChangeArrowheads="1"/>
          </p:cNvSpPr>
          <p:nvPr/>
        </p:nvSpPr>
        <p:spPr bwMode="auto">
          <a:xfrm>
            <a:off x="1335088" y="2563813"/>
            <a:ext cx="1292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192.168.11.0/24</a:t>
            </a:r>
            <a:endParaRPr lang="en-CA" b="1"/>
          </a:p>
        </p:txBody>
      </p:sp>
      <p:sp>
        <p:nvSpPr>
          <p:cNvPr id="60436" name="TextBox 21"/>
          <p:cNvSpPr txBox="1">
            <a:spLocks noChangeArrowheads="1"/>
          </p:cNvSpPr>
          <p:nvPr/>
        </p:nvSpPr>
        <p:spPr bwMode="auto">
          <a:xfrm>
            <a:off x="6424613" y="1250950"/>
            <a:ext cx="952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10.1.1.0/24</a:t>
            </a:r>
            <a:endParaRPr lang="en-CA" b="1"/>
          </a:p>
        </p:txBody>
      </p:sp>
      <p:sp>
        <p:nvSpPr>
          <p:cNvPr id="60437" name="TextBox 22"/>
          <p:cNvSpPr txBox="1">
            <a:spLocks noChangeArrowheads="1"/>
          </p:cNvSpPr>
          <p:nvPr/>
        </p:nvSpPr>
        <p:spPr bwMode="auto">
          <a:xfrm>
            <a:off x="6434138" y="254952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10.1.2.0/24</a:t>
            </a:r>
            <a:endParaRPr lang="en-CA" b="1"/>
          </a:p>
        </p:txBody>
      </p:sp>
      <p:sp>
        <p:nvSpPr>
          <p:cNvPr id="60438" name="TextBox 23"/>
          <p:cNvSpPr txBox="1">
            <a:spLocks noChangeArrowheads="1"/>
          </p:cNvSpPr>
          <p:nvPr/>
        </p:nvSpPr>
        <p:spPr bwMode="auto">
          <a:xfrm>
            <a:off x="3690938" y="1482725"/>
            <a:ext cx="1590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209.165.200.224 /30</a:t>
            </a:r>
            <a:endParaRPr lang="en-CA" b="1"/>
          </a:p>
        </p:txBody>
      </p:sp>
      <p:sp>
        <p:nvSpPr>
          <p:cNvPr id="60439" name="TextBox 24"/>
          <p:cNvSpPr txBox="1">
            <a:spLocks noChangeArrowheads="1"/>
          </p:cNvSpPr>
          <p:nvPr/>
        </p:nvSpPr>
        <p:spPr bwMode="auto">
          <a:xfrm>
            <a:off x="4754563" y="1811338"/>
            <a:ext cx="4587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.226</a:t>
            </a:r>
            <a:endParaRPr lang="en-CA" sz="2000"/>
          </a:p>
        </p:txBody>
      </p:sp>
      <p:sp>
        <p:nvSpPr>
          <p:cNvPr id="60440" name="Rectangle 25"/>
          <p:cNvSpPr>
            <a:spLocks noChangeArrowheads="1"/>
          </p:cNvSpPr>
          <p:nvPr/>
        </p:nvSpPr>
        <p:spPr bwMode="auto">
          <a:xfrm>
            <a:off x="1095375" y="140176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0441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58913"/>
            <a:ext cx="4984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>
            <a:stCxn id="60426" idx="1"/>
            <a:endCxn id="60441" idx="3"/>
          </p:cNvCxnSpPr>
          <p:nvPr/>
        </p:nvCxnSpPr>
        <p:spPr bwMode="auto">
          <a:xfrm flipH="1">
            <a:off x="1196975" y="1681163"/>
            <a:ext cx="4333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443" name="Rectangle 28"/>
          <p:cNvSpPr>
            <a:spLocks noChangeArrowheads="1"/>
          </p:cNvSpPr>
          <p:nvPr/>
        </p:nvSpPr>
        <p:spPr bwMode="auto">
          <a:xfrm>
            <a:off x="1095375" y="2144713"/>
            <a:ext cx="381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0444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01863"/>
            <a:ext cx="498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60428" idx="1"/>
            <a:endCxn id="60444" idx="3"/>
          </p:cNvCxnSpPr>
          <p:nvPr/>
        </p:nvCxnSpPr>
        <p:spPr bwMode="auto">
          <a:xfrm flipH="1">
            <a:off x="1196975" y="2422525"/>
            <a:ext cx="433388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446" name="Rectangle 31"/>
          <p:cNvSpPr>
            <a:spLocks noChangeArrowheads="1"/>
          </p:cNvSpPr>
          <p:nvPr/>
        </p:nvSpPr>
        <p:spPr bwMode="auto">
          <a:xfrm>
            <a:off x="7394575" y="1409700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0447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1460500"/>
            <a:ext cx="498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Rectangle 33"/>
          <p:cNvSpPr>
            <a:spLocks noChangeArrowheads="1"/>
          </p:cNvSpPr>
          <p:nvPr/>
        </p:nvSpPr>
        <p:spPr bwMode="auto">
          <a:xfrm>
            <a:off x="7408863" y="2147888"/>
            <a:ext cx="381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0449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2205038"/>
            <a:ext cx="498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50" name="TextBox 35"/>
          <p:cNvSpPr txBox="1">
            <a:spLocks noChangeArrowheads="1"/>
          </p:cNvSpPr>
          <p:nvPr/>
        </p:nvSpPr>
        <p:spPr bwMode="auto">
          <a:xfrm>
            <a:off x="5754688" y="1617663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.1</a:t>
            </a:r>
            <a:endParaRPr lang="en-CA" sz="2000"/>
          </a:p>
        </p:txBody>
      </p:sp>
      <p:sp>
        <p:nvSpPr>
          <p:cNvPr id="60451" name="TextBox 36"/>
          <p:cNvSpPr txBox="1">
            <a:spLocks noChangeArrowheads="1"/>
          </p:cNvSpPr>
          <p:nvPr/>
        </p:nvSpPr>
        <p:spPr bwMode="auto">
          <a:xfrm>
            <a:off x="5761038" y="2133600"/>
            <a:ext cx="3032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.1</a:t>
            </a:r>
            <a:endParaRPr lang="en-CA" sz="2000"/>
          </a:p>
        </p:txBody>
      </p:sp>
      <p:sp>
        <p:nvSpPr>
          <p:cNvPr id="60452" name="TextBox 37"/>
          <p:cNvSpPr txBox="1">
            <a:spLocks noChangeArrowheads="1"/>
          </p:cNvSpPr>
          <p:nvPr/>
        </p:nvSpPr>
        <p:spPr bwMode="auto">
          <a:xfrm>
            <a:off x="2627313" y="2076450"/>
            <a:ext cx="488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100"/>
              <a:t>.1</a:t>
            </a:r>
          </a:p>
          <a:p>
            <a:pPr algn="r"/>
            <a:r>
              <a:rPr lang="en-CA" sz="1100"/>
              <a:t>G0/1</a:t>
            </a:r>
            <a:endParaRPr lang="en-CA" sz="2000"/>
          </a:p>
        </p:txBody>
      </p:sp>
      <p:sp>
        <p:nvSpPr>
          <p:cNvPr id="60453" name="TextBox 38"/>
          <p:cNvSpPr txBox="1">
            <a:spLocks noChangeArrowheads="1"/>
          </p:cNvSpPr>
          <p:nvPr/>
        </p:nvSpPr>
        <p:spPr bwMode="auto">
          <a:xfrm>
            <a:off x="3665538" y="1844675"/>
            <a:ext cx="5921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.225</a:t>
            </a:r>
          </a:p>
          <a:p>
            <a:r>
              <a:rPr lang="en-CA" sz="1100"/>
              <a:t>S0/0/0</a:t>
            </a:r>
            <a:endParaRPr lang="en-CA" sz="2000"/>
          </a:p>
        </p:txBody>
      </p:sp>
      <p:sp>
        <p:nvSpPr>
          <p:cNvPr id="60454" name="TextBox 39"/>
          <p:cNvSpPr txBox="1">
            <a:spLocks noChangeArrowheads="1"/>
          </p:cNvSpPr>
          <p:nvPr/>
        </p:nvSpPr>
        <p:spPr bwMode="auto">
          <a:xfrm>
            <a:off x="2640013" y="1412875"/>
            <a:ext cx="488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100"/>
              <a:t>G0/0</a:t>
            </a:r>
          </a:p>
          <a:p>
            <a:pPr algn="r"/>
            <a:r>
              <a:rPr lang="en-CA" sz="1100"/>
              <a:t>.1</a:t>
            </a:r>
            <a:endParaRPr lang="en-CA" sz="2000"/>
          </a:p>
        </p:txBody>
      </p:sp>
      <p:sp>
        <p:nvSpPr>
          <p:cNvPr id="41" name="Oval 40"/>
          <p:cNvSpPr/>
          <p:nvPr/>
        </p:nvSpPr>
        <p:spPr>
          <a:xfrm>
            <a:off x="2932113" y="1684338"/>
            <a:ext cx="830262" cy="576262"/>
          </a:xfrm>
          <a:prstGeom prst="ellipse">
            <a:avLst/>
          </a:prstGeom>
          <a:solidFill>
            <a:srgbClr val="FFC000">
              <a:alpha val="28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pic>
        <p:nvPicPr>
          <p:cNvPr id="60456" name="Picture 37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768475"/>
            <a:ext cx="6937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57" name="TextBox 42"/>
          <p:cNvSpPr txBox="1">
            <a:spLocks noChangeArrowheads="1"/>
          </p:cNvSpPr>
          <p:nvPr/>
        </p:nvSpPr>
        <p:spPr bwMode="auto">
          <a:xfrm>
            <a:off x="3187700" y="194310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>
                <a:solidFill>
                  <a:schemeClr val="bg1"/>
                </a:solidFill>
              </a:rPr>
              <a:t>R1</a:t>
            </a:r>
            <a:endParaRPr lang="en-CA" b="1">
              <a:solidFill>
                <a:schemeClr val="bg1"/>
              </a:solidFill>
            </a:endParaRPr>
          </a:p>
        </p:txBody>
      </p:sp>
      <p:sp>
        <p:nvSpPr>
          <p:cNvPr id="60458" name="Rectangle 43"/>
          <p:cNvSpPr>
            <a:spLocks noChangeArrowheads="1"/>
          </p:cNvSpPr>
          <p:nvPr/>
        </p:nvSpPr>
        <p:spPr bwMode="auto">
          <a:xfrm>
            <a:off x="323850" y="1500188"/>
            <a:ext cx="4603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PC1</a:t>
            </a:r>
          </a:p>
        </p:txBody>
      </p:sp>
      <p:sp>
        <p:nvSpPr>
          <p:cNvPr id="60459" name="Rectangle 44"/>
          <p:cNvSpPr>
            <a:spLocks noChangeArrowheads="1"/>
          </p:cNvSpPr>
          <p:nvPr/>
        </p:nvSpPr>
        <p:spPr bwMode="auto">
          <a:xfrm>
            <a:off x="323850" y="2246313"/>
            <a:ext cx="4603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31526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Záznamy o priamo pripojených sieťach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5327650" y="2446338"/>
            <a:ext cx="1160463" cy="366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49438" y="4203700"/>
            <a:ext cx="4032250" cy="528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043613" y="4203700"/>
            <a:ext cx="2214562" cy="528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41375" y="4203700"/>
            <a:ext cx="504825" cy="52863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62470" name="TextBox 8"/>
          <p:cNvSpPr txBox="1">
            <a:spLocks noChangeArrowheads="1"/>
          </p:cNvSpPr>
          <p:nvPr/>
        </p:nvSpPr>
        <p:spPr bwMode="auto">
          <a:xfrm>
            <a:off x="841375" y="4197350"/>
            <a:ext cx="7416800" cy="534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b="1" dirty="0">
                <a:latin typeface="Courier New" charset="0"/>
                <a:cs typeface="Courier New" charset="0"/>
              </a:rPr>
              <a:t>C       192.168.10.0/24 is directly connected, </a:t>
            </a:r>
            <a:r>
              <a:rPr lang="en-CA" sz="14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GigabitEthernet0/0</a:t>
            </a:r>
          </a:p>
          <a:p>
            <a:r>
              <a:rPr lang="en-CA" sz="1400" b="1" dirty="0">
                <a:latin typeface="Courier New" charset="0"/>
                <a:cs typeface="Courier New" charset="0"/>
              </a:rPr>
              <a:t>L       192.168.10.1/32 is directly connected, </a:t>
            </a:r>
            <a:r>
              <a:rPr lang="en-CA" sz="14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GigabitEthernet0/0</a:t>
            </a:r>
          </a:p>
        </p:txBody>
      </p:sp>
      <p:sp>
        <p:nvSpPr>
          <p:cNvPr id="62471" name="TextBox 9"/>
          <p:cNvSpPr txBox="1">
            <a:spLocks noChangeArrowheads="1"/>
          </p:cNvSpPr>
          <p:nvPr/>
        </p:nvSpPr>
        <p:spPr bwMode="auto">
          <a:xfrm>
            <a:off x="928688" y="3827463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b="1"/>
              <a:t>A</a:t>
            </a:r>
          </a:p>
        </p:txBody>
      </p:sp>
      <p:sp>
        <p:nvSpPr>
          <p:cNvPr id="62472" name="TextBox 10"/>
          <p:cNvSpPr txBox="1">
            <a:spLocks noChangeArrowheads="1"/>
          </p:cNvSpPr>
          <p:nvPr/>
        </p:nvSpPr>
        <p:spPr bwMode="auto">
          <a:xfrm>
            <a:off x="3649663" y="3833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b="1"/>
              <a:t>B</a:t>
            </a:r>
          </a:p>
        </p:txBody>
      </p:sp>
      <p:sp>
        <p:nvSpPr>
          <p:cNvPr id="62473" name="TextBox 11"/>
          <p:cNvSpPr txBox="1">
            <a:spLocks noChangeArrowheads="1"/>
          </p:cNvSpPr>
          <p:nvPr/>
        </p:nvSpPr>
        <p:spPr bwMode="auto">
          <a:xfrm>
            <a:off x="6843713" y="383063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b="1"/>
              <a:t>C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73230"/>
              </p:ext>
            </p:extLst>
          </p:nvPr>
        </p:nvGraphicFramePr>
        <p:xfrm>
          <a:off x="361950" y="4948238"/>
          <a:ext cx="8401050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349"/>
                <a:gridCol w="7442701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Typ</a:t>
                      </a:r>
                      <a:r>
                        <a:rPr lang="sk-SK" sz="1600" baseline="0" dirty="0" smtClean="0"/>
                        <a:t> záznamu – aký mechanizmus ho vložil do smerovacej tabuľky</a:t>
                      </a:r>
                      <a:endParaRPr lang="en-CA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Adresa cieľa, o ktorom tento záznam hovorí</a:t>
                      </a:r>
                      <a:endParaRPr lang="en-CA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Rozhranie,</a:t>
                      </a:r>
                      <a:r>
                        <a:rPr lang="sk-SK" sz="1600" baseline="0" dirty="0" smtClean="0"/>
                        <a:t> cez ktoré sa k cieľu ide</a:t>
                      </a:r>
                      <a:endParaRPr lang="en-CA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>
            <a:stCxn id="62501" idx="3"/>
            <a:endCxn id="62517" idx="1"/>
          </p:cNvCxnSpPr>
          <p:nvPr/>
        </p:nvCxnSpPr>
        <p:spPr bwMode="auto">
          <a:xfrm>
            <a:off x="7226300" y="3160713"/>
            <a:ext cx="409575" cy="111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2498" idx="3"/>
            <a:endCxn id="62515" idx="3"/>
          </p:cNvCxnSpPr>
          <p:nvPr/>
        </p:nvCxnSpPr>
        <p:spPr bwMode="auto">
          <a:xfrm flipV="1">
            <a:off x="7223125" y="2427288"/>
            <a:ext cx="896938" cy="190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490" name="Freeform 9"/>
          <p:cNvSpPr>
            <a:spLocks/>
          </p:cNvSpPr>
          <p:nvPr/>
        </p:nvSpPr>
        <p:spPr bwMode="auto">
          <a:xfrm>
            <a:off x="3560763" y="2625725"/>
            <a:ext cx="1597025" cy="173038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>
            <a:stCxn id="62495" idx="1"/>
            <a:endCxn id="62528" idx="0"/>
          </p:cNvCxnSpPr>
          <p:nvPr/>
        </p:nvCxnSpPr>
        <p:spPr bwMode="auto">
          <a:xfrm flipV="1">
            <a:off x="1573213" y="2686050"/>
            <a:ext cx="1747837" cy="4810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2493" idx="0"/>
            <a:endCxn id="62528" idx="0"/>
          </p:cNvCxnSpPr>
          <p:nvPr/>
        </p:nvCxnSpPr>
        <p:spPr bwMode="auto">
          <a:xfrm>
            <a:off x="1939925" y="2266950"/>
            <a:ext cx="1381125" cy="419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493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266950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4" name="TextBox 19"/>
          <p:cNvSpPr txBox="1">
            <a:spLocks noChangeArrowheads="1"/>
          </p:cNvSpPr>
          <p:nvPr/>
        </p:nvSpPr>
        <p:spPr bwMode="auto">
          <a:xfrm>
            <a:off x="1370013" y="1970088"/>
            <a:ext cx="1292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192.168.10.0/24</a:t>
            </a:r>
            <a:endParaRPr lang="en-CA" b="1"/>
          </a:p>
        </p:txBody>
      </p:sp>
      <p:pic>
        <p:nvPicPr>
          <p:cNvPr id="62495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3009900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62501" idx="1"/>
            <a:endCxn id="62500" idx="0"/>
          </p:cNvCxnSpPr>
          <p:nvPr/>
        </p:nvCxnSpPr>
        <p:spPr bwMode="auto">
          <a:xfrm flipH="1" flipV="1">
            <a:off x="5462588" y="2686050"/>
            <a:ext cx="1028700" cy="474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2498" idx="1"/>
          </p:cNvCxnSpPr>
          <p:nvPr/>
        </p:nvCxnSpPr>
        <p:spPr bwMode="auto">
          <a:xfrm flipH="1">
            <a:off x="5327650" y="2446338"/>
            <a:ext cx="1160463" cy="366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498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2289175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9" name="Picture 37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2511425"/>
            <a:ext cx="6937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0" name="TextBox 25"/>
          <p:cNvSpPr txBox="1">
            <a:spLocks noChangeArrowheads="1"/>
          </p:cNvSpPr>
          <p:nvPr/>
        </p:nvSpPr>
        <p:spPr bwMode="auto">
          <a:xfrm>
            <a:off x="5272088" y="268605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>
                <a:solidFill>
                  <a:schemeClr val="bg1"/>
                </a:solidFill>
              </a:rPr>
              <a:t>R2</a:t>
            </a:r>
            <a:endParaRPr lang="en-CA" b="1">
              <a:solidFill>
                <a:schemeClr val="bg1"/>
              </a:solidFill>
            </a:endParaRPr>
          </a:p>
        </p:txBody>
      </p:sp>
      <p:pic>
        <p:nvPicPr>
          <p:cNvPr id="62501" name="Picture 2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3003550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2" name="TextBox 27"/>
          <p:cNvSpPr txBox="1">
            <a:spLocks noChangeArrowheads="1"/>
          </p:cNvSpPr>
          <p:nvPr/>
        </p:nvSpPr>
        <p:spPr bwMode="auto">
          <a:xfrm>
            <a:off x="1276350" y="3306763"/>
            <a:ext cx="1292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192.168.11.0/24</a:t>
            </a:r>
            <a:endParaRPr lang="en-CA" b="1"/>
          </a:p>
        </p:txBody>
      </p:sp>
      <p:sp>
        <p:nvSpPr>
          <p:cNvPr id="62503" name="TextBox 28"/>
          <p:cNvSpPr txBox="1">
            <a:spLocks noChangeArrowheads="1"/>
          </p:cNvSpPr>
          <p:nvPr/>
        </p:nvSpPr>
        <p:spPr bwMode="auto">
          <a:xfrm>
            <a:off x="6367463" y="1993900"/>
            <a:ext cx="952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10.1.1.0/24</a:t>
            </a:r>
            <a:endParaRPr lang="en-CA" b="1"/>
          </a:p>
        </p:txBody>
      </p:sp>
      <p:sp>
        <p:nvSpPr>
          <p:cNvPr id="62504" name="TextBox 29"/>
          <p:cNvSpPr txBox="1">
            <a:spLocks noChangeArrowheads="1"/>
          </p:cNvSpPr>
          <p:nvPr/>
        </p:nvSpPr>
        <p:spPr bwMode="auto">
          <a:xfrm>
            <a:off x="6376988" y="329247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10.1.2.0/24</a:t>
            </a:r>
            <a:endParaRPr lang="en-CA" b="1"/>
          </a:p>
        </p:txBody>
      </p:sp>
      <p:sp>
        <p:nvSpPr>
          <p:cNvPr id="62505" name="TextBox 30"/>
          <p:cNvSpPr txBox="1">
            <a:spLocks noChangeArrowheads="1"/>
          </p:cNvSpPr>
          <p:nvPr/>
        </p:nvSpPr>
        <p:spPr bwMode="auto">
          <a:xfrm>
            <a:off x="3633788" y="2225675"/>
            <a:ext cx="1590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209.165.200.224 /30</a:t>
            </a:r>
            <a:endParaRPr lang="en-CA" b="1"/>
          </a:p>
        </p:txBody>
      </p:sp>
      <p:sp>
        <p:nvSpPr>
          <p:cNvPr id="62506" name="TextBox 31"/>
          <p:cNvSpPr txBox="1">
            <a:spLocks noChangeArrowheads="1"/>
          </p:cNvSpPr>
          <p:nvPr/>
        </p:nvSpPr>
        <p:spPr bwMode="auto">
          <a:xfrm>
            <a:off x="4695825" y="2554288"/>
            <a:ext cx="4587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.226</a:t>
            </a:r>
            <a:endParaRPr lang="en-CA" sz="2000"/>
          </a:p>
        </p:txBody>
      </p:sp>
      <p:cxnSp>
        <p:nvCxnSpPr>
          <p:cNvPr id="33" name="Straight Connector 32"/>
          <p:cNvCxnSpPr>
            <a:stCxn id="62499" idx="0"/>
          </p:cNvCxnSpPr>
          <p:nvPr/>
        </p:nvCxnSpPr>
        <p:spPr bwMode="auto">
          <a:xfrm flipV="1">
            <a:off x="5453063" y="2255838"/>
            <a:ext cx="1587" cy="255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508" name="Rectangle 33"/>
          <p:cNvSpPr>
            <a:spLocks noChangeArrowheads="1"/>
          </p:cNvSpPr>
          <p:nvPr/>
        </p:nvSpPr>
        <p:spPr bwMode="auto">
          <a:xfrm>
            <a:off x="1038225" y="2144713"/>
            <a:ext cx="3794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2509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201863"/>
            <a:ext cx="4968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>
            <a:stCxn id="62493" idx="1"/>
            <a:endCxn id="62509" idx="3"/>
          </p:cNvCxnSpPr>
          <p:nvPr/>
        </p:nvCxnSpPr>
        <p:spPr bwMode="auto">
          <a:xfrm flipH="1">
            <a:off x="1138238" y="2424113"/>
            <a:ext cx="4349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511" name="Rectangle 36"/>
          <p:cNvSpPr>
            <a:spLocks noChangeArrowheads="1"/>
          </p:cNvSpPr>
          <p:nvPr/>
        </p:nvSpPr>
        <p:spPr bwMode="auto">
          <a:xfrm>
            <a:off x="1038225" y="2889250"/>
            <a:ext cx="379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2512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944813"/>
            <a:ext cx="496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stCxn id="62495" idx="1"/>
            <a:endCxn id="62512" idx="3"/>
          </p:cNvCxnSpPr>
          <p:nvPr/>
        </p:nvCxnSpPr>
        <p:spPr bwMode="auto">
          <a:xfrm flipH="1">
            <a:off x="1138238" y="3167063"/>
            <a:ext cx="4349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514" name="Rectangle 39"/>
          <p:cNvSpPr>
            <a:spLocks noChangeArrowheads="1"/>
          </p:cNvSpPr>
          <p:nvPr/>
        </p:nvSpPr>
        <p:spPr bwMode="auto">
          <a:xfrm>
            <a:off x="7337425" y="2152650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2515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2205038"/>
            <a:ext cx="4984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6" name="Rectangle 41"/>
          <p:cNvSpPr>
            <a:spLocks noChangeArrowheads="1"/>
          </p:cNvSpPr>
          <p:nvPr/>
        </p:nvSpPr>
        <p:spPr bwMode="auto">
          <a:xfrm>
            <a:off x="7351713" y="2892425"/>
            <a:ext cx="3794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2517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2947988"/>
            <a:ext cx="496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8" name="Picture 25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41463"/>
            <a:ext cx="1157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9" name="TextBox 44"/>
          <p:cNvSpPr txBox="1">
            <a:spLocks noChangeArrowheads="1"/>
          </p:cNvSpPr>
          <p:nvPr/>
        </p:nvSpPr>
        <p:spPr bwMode="auto">
          <a:xfrm>
            <a:off x="5695950" y="2360613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.1</a:t>
            </a:r>
            <a:endParaRPr lang="en-CA" sz="2000"/>
          </a:p>
        </p:txBody>
      </p:sp>
      <p:sp>
        <p:nvSpPr>
          <p:cNvPr id="62520" name="TextBox 45"/>
          <p:cNvSpPr txBox="1">
            <a:spLocks noChangeArrowheads="1"/>
          </p:cNvSpPr>
          <p:nvPr/>
        </p:nvSpPr>
        <p:spPr bwMode="auto">
          <a:xfrm>
            <a:off x="5703888" y="2876550"/>
            <a:ext cx="3016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.1</a:t>
            </a:r>
            <a:endParaRPr lang="en-CA" sz="2000"/>
          </a:p>
        </p:txBody>
      </p:sp>
      <p:sp>
        <p:nvSpPr>
          <p:cNvPr id="62521" name="Rectangle 46"/>
          <p:cNvSpPr>
            <a:spLocks noChangeArrowheads="1"/>
          </p:cNvSpPr>
          <p:nvPr/>
        </p:nvSpPr>
        <p:spPr bwMode="auto">
          <a:xfrm>
            <a:off x="5126038" y="2000250"/>
            <a:ext cx="850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64.100.0.1</a:t>
            </a:r>
          </a:p>
        </p:txBody>
      </p:sp>
      <p:pic>
        <p:nvPicPr>
          <p:cNvPr id="62522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690688"/>
            <a:ext cx="3587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3" name="TextBox 48"/>
          <p:cNvSpPr txBox="1">
            <a:spLocks noChangeArrowheads="1"/>
          </p:cNvSpPr>
          <p:nvPr/>
        </p:nvSpPr>
        <p:spPr bwMode="auto">
          <a:xfrm>
            <a:off x="2570163" y="2819400"/>
            <a:ext cx="488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100"/>
              <a:t>.1</a:t>
            </a:r>
          </a:p>
          <a:p>
            <a:pPr algn="r"/>
            <a:r>
              <a:rPr lang="en-CA" sz="1100"/>
              <a:t>G0/1</a:t>
            </a:r>
            <a:endParaRPr lang="en-CA" sz="2000"/>
          </a:p>
        </p:txBody>
      </p:sp>
      <p:sp>
        <p:nvSpPr>
          <p:cNvPr id="62524" name="TextBox 49"/>
          <p:cNvSpPr txBox="1">
            <a:spLocks noChangeArrowheads="1"/>
          </p:cNvSpPr>
          <p:nvPr/>
        </p:nvSpPr>
        <p:spPr bwMode="auto">
          <a:xfrm>
            <a:off x="3606800" y="2587625"/>
            <a:ext cx="592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.225</a:t>
            </a:r>
          </a:p>
          <a:p>
            <a:r>
              <a:rPr lang="en-CA" sz="1100"/>
              <a:t>S0/0/0</a:t>
            </a:r>
            <a:endParaRPr lang="en-CA" sz="2000"/>
          </a:p>
        </p:txBody>
      </p:sp>
      <p:sp>
        <p:nvSpPr>
          <p:cNvPr id="62525" name="TextBox 50"/>
          <p:cNvSpPr txBox="1">
            <a:spLocks noChangeArrowheads="1"/>
          </p:cNvSpPr>
          <p:nvPr/>
        </p:nvSpPr>
        <p:spPr bwMode="auto">
          <a:xfrm>
            <a:off x="2582863" y="2155825"/>
            <a:ext cx="488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100"/>
              <a:t>G0/0</a:t>
            </a:r>
          </a:p>
          <a:p>
            <a:pPr algn="r"/>
            <a:r>
              <a:rPr lang="en-CA" sz="1100"/>
              <a:t>.1</a:t>
            </a:r>
            <a:endParaRPr lang="en-CA" sz="2000"/>
          </a:p>
        </p:txBody>
      </p:sp>
      <p:sp>
        <p:nvSpPr>
          <p:cNvPr id="52" name="Oval 51"/>
          <p:cNvSpPr/>
          <p:nvPr/>
        </p:nvSpPr>
        <p:spPr>
          <a:xfrm>
            <a:off x="2874963" y="2427288"/>
            <a:ext cx="828675" cy="576262"/>
          </a:xfrm>
          <a:prstGeom prst="ellipse">
            <a:avLst/>
          </a:prstGeom>
          <a:solidFill>
            <a:srgbClr val="FFC000">
              <a:alpha val="28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pic>
        <p:nvPicPr>
          <p:cNvPr id="62527" name="Picture 37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2511425"/>
            <a:ext cx="695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8" name="TextBox 53"/>
          <p:cNvSpPr txBox="1">
            <a:spLocks noChangeArrowheads="1"/>
          </p:cNvSpPr>
          <p:nvPr/>
        </p:nvSpPr>
        <p:spPr bwMode="auto">
          <a:xfrm>
            <a:off x="3130550" y="2686050"/>
            <a:ext cx="379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>
                <a:solidFill>
                  <a:schemeClr val="bg1"/>
                </a:solidFill>
              </a:rPr>
              <a:t>R1</a:t>
            </a:r>
            <a:endParaRPr lang="en-CA" b="1">
              <a:solidFill>
                <a:schemeClr val="bg1"/>
              </a:solidFill>
            </a:endParaRPr>
          </a:p>
        </p:txBody>
      </p:sp>
      <p:sp>
        <p:nvSpPr>
          <p:cNvPr id="62529" name="Rectangle 54"/>
          <p:cNvSpPr>
            <a:spLocks noChangeArrowheads="1"/>
          </p:cNvSpPr>
          <p:nvPr/>
        </p:nvSpPr>
        <p:spPr bwMode="auto">
          <a:xfrm>
            <a:off x="265113" y="2243138"/>
            <a:ext cx="4603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PC1</a:t>
            </a:r>
          </a:p>
        </p:txBody>
      </p:sp>
      <p:sp>
        <p:nvSpPr>
          <p:cNvPr id="62530" name="Rectangle 55"/>
          <p:cNvSpPr>
            <a:spLocks noChangeArrowheads="1"/>
          </p:cNvSpPr>
          <p:nvPr/>
        </p:nvSpPr>
        <p:spPr bwMode="auto">
          <a:xfrm>
            <a:off x="265113" y="2989263"/>
            <a:ext cx="4603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79703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Záznamy o vzdialených sieťach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5384800" y="2203450"/>
            <a:ext cx="1160463" cy="366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74950" y="3438525"/>
            <a:ext cx="307975" cy="360363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385888" y="3436938"/>
            <a:ext cx="1296987" cy="3603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157538" y="3436938"/>
            <a:ext cx="846137" cy="360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500563" y="3436938"/>
            <a:ext cx="1727200" cy="360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300788" y="3436938"/>
            <a:ext cx="10080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400925" y="3436938"/>
            <a:ext cx="1223963" cy="360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95288" y="3436938"/>
            <a:ext cx="504825" cy="360362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64522" name="TextBox 12"/>
          <p:cNvSpPr txBox="1">
            <a:spLocks noChangeArrowheads="1"/>
          </p:cNvSpPr>
          <p:nvPr/>
        </p:nvSpPr>
        <p:spPr bwMode="auto">
          <a:xfrm>
            <a:off x="395288" y="3436938"/>
            <a:ext cx="84248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b="1" dirty="0">
                <a:latin typeface="Courier New" charset="0"/>
                <a:cs typeface="Courier New" charset="0"/>
              </a:rPr>
              <a:t>D       10.1.1.0/24 [90/2170112] via 209.165.200.226, 00:00:05, </a:t>
            </a:r>
            <a:r>
              <a:rPr lang="en-CA" sz="1400" b="1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Serial0/0/0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73420"/>
              </p:ext>
            </p:extLst>
          </p:nvPr>
        </p:nvGraphicFramePr>
        <p:xfrm>
          <a:off x="420688" y="4013200"/>
          <a:ext cx="8399462" cy="259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167"/>
                <a:gridCol w="7441295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A</a:t>
                      </a:r>
                      <a:endParaRPr lang="en-CA" sz="1800" b="1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Typ</a:t>
                      </a:r>
                      <a:r>
                        <a:rPr lang="sk-SK" sz="1600" baseline="0" dirty="0" smtClean="0"/>
                        <a:t> záznamu – aký mechanizmus ho vložil do smerovacej tabuľky</a:t>
                      </a:r>
                      <a:endParaRPr lang="en-CA" sz="1600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B</a:t>
                      </a:r>
                      <a:endParaRPr lang="en-CA" sz="1800" b="1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Adresa cieľa, o ktorom tento záznam hovorí</a:t>
                      </a:r>
                      <a:endParaRPr lang="en-CA" sz="1600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C</a:t>
                      </a:r>
                      <a:endParaRPr lang="en-CA" sz="1800" b="1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Dôveryhodnosť záznamu (administratívna vzdialenosť)</a:t>
                      </a:r>
                      <a:endParaRPr lang="en-CA" sz="1600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D</a:t>
                      </a:r>
                      <a:endParaRPr lang="en-CA" sz="1800" b="1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Vzdialenosť od</a:t>
                      </a:r>
                      <a:r>
                        <a:rPr lang="sk-SK" sz="1600" baseline="0" dirty="0" smtClean="0"/>
                        <a:t> cieľa (metrika)</a:t>
                      </a:r>
                      <a:endParaRPr lang="en-CA" sz="1600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E</a:t>
                      </a:r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IP adresa</a:t>
                      </a:r>
                      <a:r>
                        <a:rPr lang="sk-SK" sz="1600" baseline="0" dirty="0" smtClean="0"/>
                        <a:t> ďalšieho smerovača na ceste k cieľu</a:t>
                      </a:r>
                      <a:endParaRPr lang="en-CA" sz="1600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F</a:t>
                      </a:r>
                      <a:endParaRPr lang="en-CA" sz="1800" b="1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Vek záznamu v smerovacej tabuľke</a:t>
                      </a:r>
                      <a:endParaRPr lang="en-CA" sz="1600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G</a:t>
                      </a:r>
                      <a:endParaRPr lang="en-CA" sz="1800" b="1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Rozhranie, cez</a:t>
                      </a:r>
                      <a:r>
                        <a:rPr lang="sk-SK" sz="1600" baseline="0" dirty="0" smtClean="0"/>
                        <a:t> ktoré sa k cieľu ide</a:t>
                      </a:r>
                      <a:endParaRPr lang="en-CA" sz="1600" dirty="0"/>
                    </a:p>
                  </a:txBody>
                  <a:tcPr marL="91431" marR="9143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>
            <a:stCxn id="64562" idx="3"/>
            <a:endCxn id="64578" idx="1"/>
          </p:cNvCxnSpPr>
          <p:nvPr/>
        </p:nvCxnSpPr>
        <p:spPr bwMode="auto">
          <a:xfrm>
            <a:off x="7283450" y="2919413"/>
            <a:ext cx="40957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4559" idx="3"/>
            <a:endCxn id="64576" idx="3"/>
          </p:cNvCxnSpPr>
          <p:nvPr/>
        </p:nvCxnSpPr>
        <p:spPr bwMode="auto">
          <a:xfrm flipV="1">
            <a:off x="7280275" y="2184400"/>
            <a:ext cx="896938" cy="190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551" name="Freeform 9"/>
          <p:cNvSpPr>
            <a:spLocks/>
          </p:cNvSpPr>
          <p:nvPr/>
        </p:nvSpPr>
        <p:spPr bwMode="auto">
          <a:xfrm>
            <a:off x="3619500" y="2382838"/>
            <a:ext cx="1595438" cy="173037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" name="Straight Connector 17"/>
          <p:cNvCxnSpPr>
            <a:stCxn id="64556" idx="1"/>
            <a:endCxn id="64589" idx="0"/>
          </p:cNvCxnSpPr>
          <p:nvPr/>
        </p:nvCxnSpPr>
        <p:spPr bwMode="auto">
          <a:xfrm flipV="1">
            <a:off x="1630363" y="2443163"/>
            <a:ext cx="1747837" cy="4810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4554" idx="0"/>
            <a:endCxn id="64589" idx="0"/>
          </p:cNvCxnSpPr>
          <p:nvPr/>
        </p:nvCxnSpPr>
        <p:spPr bwMode="auto">
          <a:xfrm>
            <a:off x="1998663" y="2024063"/>
            <a:ext cx="1379537" cy="419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554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024063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55" name="TextBox 20"/>
          <p:cNvSpPr txBox="1">
            <a:spLocks noChangeArrowheads="1"/>
          </p:cNvSpPr>
          <p:nvPr/>
        </p:nvSpPr>
        <p:spPr bwMode="auto">
          <a:xfrm>
            <a:off x="1427163" y="17272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192.168.10.0/24</a:t>
            </a:r>
            <a:endParaRPr lang="en-CA" b="1"/>
          </a:p>
        </p:txBody>
      </p:sp>
      <p:pic>
        <p:nvPicPr>
          <p:cNvPr id="64556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767013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>
            <a:stCxn id="64562" idx="1"/>
            <a:endCxn id="64561" idx="0"/>
          </p:cNvCxnSpPr>
          <p:nvPr/>
        </p:nvCxnSpPr>
        <p:spPr bwMode="auto">
          <a:xfrm flipH="1" flipV="1">
            <a:off x="5519738" y="2443163"/>
            <a:ext cx="1028700" cy="476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4559" idx="1"/>
          </p:cNvCxnSpPr>
          <p:nvPr/>
        </p:nvCxnSpPr>
        <p:spPr bwMode="auto">
          <a:xfrm flipH="1">
            <a:off x="5384800" y="2203450"/>
            <a:ext cx="1160463" cy="366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559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2046288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0" name="Picture 37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2268538"/>
            <a:ext cx="6937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61" name="TextBox 26"/>
          <p:cNvSpPr txBox="1">
            <a:spLocks noChangeArrowheads="1"/>
          </p:cNvSpPr>
          <p:nvPr/>
        </p:nvSpPr>
        <p:spPr bwMode="auto">
          <a:xfrm>
            <a:off x="5329238" y="2443163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>
                <a:solidFill>
                  <a:schemeClr val="bg1"/>
                </a:solidFill>
              </a:rPr>
              <a:t>R2</a:t>
            </a:r>
            <a:endParaRPr lang="en-CA" b="1">
              <a:solidFill>
                <a:schemeClr val="bg1"/>
              </a:solidFill>
            </a:endParaRPr>
          </a:p>
        </p:txBody>
      </p:sp>
      <p:pic>
        <p:nvPicPr>
          <p:cNvPr id="64562" name="Picture 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2762250"/>
            <a:ext cx="735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63" name="TextBox 28"/>
          <p:cNvSpPr txBox="1">
            <a:spLocks noChangeArrowheads="1"/>
          </p:cNvSpPr>
          <p:nvPr/>
        </p:nvSpPr>
        <p:spPr bwMode="auto">
          <a:xfrm>
            <a:off x="1335088" y="3065463"/>
            <a:ext cx="1292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192.168.11.0/24</a:t>
            </a:r>
            <a:endParaRPr lang="en-CA" b="1"/>
          </a:p>
        </p:txBody>
      </p:sp>
      <p:sp>
        <p:nvSpPr>
          <p:cNvPr id="64564" name="TextBox 29"/>
          <p:cNvSpPr txBox="1">
            <a:spLocks noChangeArrowheads="1"/>
          </p:cNvSpPr>
          <p:nvPr/>
        </p:nvSpPr>
        <p:spPr bwMode="auto">
          <a:xfrm>
            <a:off x="6424613" y="1752600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10.1.1.0/24</a:t>
            </a:r>
            <a:endParaRPr lang="en-CA" b="1"/>
          </a:p>
        </p:txBody>
      </p:sp>
      <p:sp>
        <p:nvSpPr>
          <p:cNvPr id="64565" name="TextBox 30"/>
          <p:cNvSpPr txBox="1">
            <a:spLocks noChangeArrowheads="1"/>
          </p:cNvSpPr>
          <p:nvPr/>
        </p:nvSpPr>
        <p:spPr bwMode="auto">
          <a:xfrm>
            <a:off x="6434138" y="3049588"/>
            <a:ext cx="9525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10.1.2.0/24</a:t>
            </a:r>
            <a:endParaRPr lang="en-CA" b="1"/>
          </a:p>
        </p:txBody>
      </p:sp>
      <p:sp>
        <p:nvSpPr>
          <p:cNvPr id="64566" name="TextBox 31"/>
          <p:cNvSpPr txBox="1">
            <a:spLocks noChangeArrowheads="1"/>
          </p:cNvSpPr>
          <p:nvPr/>
        </p:nvSpPr>
        <p:spPr bwMode="auto">
          <a:xfrm>
            <a:off x="3690938" y="1982788"/>
            <a:ext cx="15906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/>
              <a:t>209.165.200.224 /30</a:t>
            </a:r>
            <a:endParaRPr lang="en-CA" b="1"/>
          </a:p>
        </p:txBody>
      </p:sp>
      <p:sp>
        <p:nvSpPr>
          <p:cNvPr id="64567" name="TextBox 32"/>
          <p:cNvSpPr txBox="1">
            <a:spLocks noChangeArrowheads="1"/>
          </p:cNvSpPr>
          <p:nvPr/>
        </p:nvSpPr>
        <p:spPr bwMode="auto">
          <a:xfrm>
            <a:off x="4754563" y="2312988"/>
            <a:ext cx="4587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.226</a:t>
            </a:r>
            <a:endParaRPr lang="en-CA" sz="2000"/>
          </a:p>
        </p:txBody>
      </p:sp>
      <p:cxnSp>
        <p:nvCxnSpPr>
          <p:cNvPr id="34" name="Straight Connector 33"/>
          <p:cNvCxnSpPr>
            <a:stCxn id="64560" idx="0"/>
          </p:cNvCxnSpPr>
          <p:nvPr/>
        </p:nvCxnSpPr>
        <p:spPr bwMode="auto">
          <a:xfrm flipV="1">
            <a:off x="5511800" y="2012950"/>
            <a:ext cx="1588" cy="255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569" name="Rectangle 34"/>
          <p:cNvSpPr>
            <a:spLocks noChangeArrowheads="1"/>
          </p:cNvSpPr>
          <p:nvPr/>
        </p:nvSpPr>
        <p:spPr bwMode="auto">
          <a:xfrm>
            <a:off x="1095375" y="1901825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4570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958975"/>
            <a:ext cx="4984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/>
          <p:cNvCxnSpPr>
            <a:stCxn id="64554" idx="1"/>
            <a:endCxn id="64570" idx="3"/>
          </p:cNvCxnSpPr>
          <p:nvPr/>
        </p:nvCxnSpPr>
        <p:spPr bwMode="auto">
          <a:xfrm flipH="1">
            <a:off x="1196975" y="2181225"/>
            <a:ext cx="433388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572" name="Rectangle 37"/>
          <p:cNvSpPr>
            <a:spLocks noChangeArrowheads="1"/>
          </p:cNvSpPr>
          <p:nvPr/>
        </p:nvSpPr>
        <p:spPr bwMode="auto">
          <a:xfrm>
            <a:off x="1095375" y="264636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4573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703513"/>
            <a:ext cx="4984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>
            <a:stCxn id="64556" idx="1"/>
            <a:endCxn id="64573" idx="3"/>
          </p:cNvCxnSpPr>
          <p:nvPr/>
        </p:nvCxnSpPr>
        <p:spPr bwMode="auto">
          <a:xfrm flipH="1">
            <a:off x="1196975" y="2924175"/>
            <a:ext cx="433388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575" name="Rectangle 40"/>
          <p:cNvSpPr>
            <a:spLocks noChangeArrowheads="1"/>
          </p:cNvSpPr>
          <p:nvPr/>
        </p:nvSpPr>
        <p:spPr bwMode="auto">
          <a:xfrm>
            <a:off x="7394575" y="1909763"/>
            <a:ext cx="381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4576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1962150"/>
            <a:ext cx="4984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77" name="Rectangle 42"/>
          <p:cNvSpPr>
            <a:spLocks noChangeArrowheads="1"/>
          </p:cNvSpPr>
          <p:nvPr/>
        </p:nvSpPr>
        <p:spPr bwMode="auto">
          <a:xfrm>
            <a:off x="7408863" y="2649538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.10</a:t>
            </a:r>
          </a:p>
        </p:txBody>
      </p:sp>
      <p:pic>
        <p:nvPicPr>
          <p:cNvPr id="64578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2706688"/>
            <a:ext cx="4984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79" name="Picture 25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298575"/>
            <a:ext cx="1157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80" name="TextBox 45"/>
          <p:cNvSpPr txBox="1">
            <a:spLocks noChangeArrowheads="1"/>
          </p:cNvSpPr>
          <p:nvPr/>
        </p:nvSpPr>
        <p:spPr bwMode="auto">
          <a:xfrm>
            <a:off x="5754688" y="2117725"/>
            <a:ext cx="301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.1</a:t>
            </a:r>
            <a:endParaRPr lang="en-CA" sz="2000"/>
          </a:p>
        </p:txBody>
      </p:sp>
      <p:sp>
        <p:nvSpPr>
          <p:cNvPr id="64581" name="TextBox 46"/>
          <p:cNvSpPr txBox="1">
            <a:spLocks noChangeArrowheads="1"/>
          </p:cNvSpPr>
          <p:nvPr/>
        </p:nvSpPr>
        <p:spPr bwMode="auto">
          <a:xfrm>
            <a:off x="5761038" y="2633663"/>
            <a:ext cx="3032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.1</a:t>
            </a:r>
            <a:endParaRPr lang="en-CA" sz="2000"/>
          </a:p>
        </p:txBody>
      </p:sp>
      <p:sp>
        <p:nvSpPr>
          <p:cNvPr id="64582" name="Rectangle 47"/>
          <p:cNvSpPr>
            <a:spLocks noChangeArrowheads="1"/>
          </p:cNvSpPr>
          <p:nvPr/>
        </p:nvSpPr>
        <p:spPr bwMode="auto">
          <a:xfrm>
            <a:off x="5184775" y="1757363"/>
            <a:ext cx="849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64.100.0.1</a:t>
            </a:r>
          </a:p>
        </p:txBody>
      </p:sp>
      <p:pic>
        <p:nvPicPr>
          <p:cNvPr id="64583" name="Picture 3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447800"/>
            <a:ext cx="3571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84" name="TextBox 49"/>
          <p:cNvSpPr txBox="1">
            <a:spLocks noChangeArrowheads="1"/>
          </p:cNvSpPr>
          <p:nvPr/>
        </p:nvSpPr>
        <p:spPr bwMode="auto">
          <a:xfrm>
            <a:off x="2627313" y="2576513"/>
            <a:ext cx="488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100"/>
              <a:t>.1</a:t>
            </a:r>
          </a:p>
          <a:p>
            <a:pPr algn="r"/>
            <a:r>
              <a:rPr lang="en-CA" sz="1100"/>
              <a:t>G0/1</a:t>
            </a:r>
            <a:endParaRPr lang="en-CA" sz="2000"/>
          </a:p>
        </p:txBody>
      </p:sp>
      <p:sp>
        <p:nvSpPr>
          <p:cNvPr id="64585" name="TextBox 50"/>
          <p:cNvSpPr txBox="1">
            <a:spLocks noChangeArrowheads="1"/>
          </p:cNvSpPr>
          <p:nvPr/>
        </p:nvSpPr>
        <p:spPr bwMode="auto">
          <a:xfrm>
            <a:off x="3665538" y="2346325"/>
            <a:ext cx="5921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100"/>
              <a:t>.225</a:t>
            </a:r>
          </a:p>
          <a:p>
            <a:r>
              <a:rPr lang="en-CA" sz="1100"/>
              <a:t>S0/0/0</a:t>
            </a:r>
            <a:endParaRPr lang="en-CA" sz="2000"/>
          </a:p>
        </p:txBody>
      </p:sp>
      <p:sp>
        <p:nvSpPr>
          <p:cNvPr id="64586" name="TextBox 51"/>
          <p:cNvSpPr txBox="1">
            <a:spLocks noChangeArrowheads="1"/>
          </p:cNvSpPr>
          <p:nvPr/>
        </p:nvSpPr>
        <p:spPr bwMode="auto">
          <a:xfrm>
            <a:off x="2640013" y="1912938"/>
            <a:ext cx="488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100"/>
              <a:t>G0/0</a:t>
            </a:r>
          </a:p>
          <a:p>
            <a:pPr algn="r"/>
            <a:r>
              <a:rPr lang="en-CA" sz="1100"/>
              <a:t>.1</a:t>
            </a:r>
            <a:endParaRPr lang="en-CA" sz="2000"/>
          </a:p>
        </p:txBody>
      </p:sp>
      <p:sp>
        <p:nvSpPr>
          <p:cNvPr id="53" name="Oval 52"/>
          <p:cNvSpPr/>
          <p:nvPr/>
        </p:nvSpPr>
        <p:spPr>
          <a:xfrm>
            <a:off x="2932113" y="2184400"/>
            <a:ext cx="830262" cy="577850"/>
          </a:xfrm>
          <a:prstGeom prst="ellipse">
            <a:avLst/>
          </a:prstGeom>
          <a:solidFill>
            <a:srgbClr val="FFC000">
              <a:alpha val="28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pic>
        <p:nvPicPr>
          <p:cNvPr id="64588" name="Picture 37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268538"/>
            <a:ext cx="6937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89" name="TextBox 54"/>
          <p:cNvSpPr txBox="1">
            <a:spLocks noChangeArrowheads="1"/>
          </p:cNvSpPr>
          <p:nvPr/>
        </p:nvSpPr>
        <p:spPr bwMode="auto">
          <a:xfrm>
            <a:off x="3187700" y="2443163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200" b="1">
                <a:solidFill>
                  <a:schemeClr val="bg1"/>
                </a:solidFill>
              </a:rPr>
              <a:t>R1</a:t>
            </a:r>
            <a:endParaRPr lang="en-CA" b="1">
              <a:solidFill>
                <a:schemeClr val="bg1"/>
              </a:solidFill>
            </a:endParaRPr>
          </a:p>
        </p:txBody>
      </p:sp>
      <p:sp>
        <p:nvSpPr>
          <p:cNvPr id="64590" name="Rectangle 55"/>
          <p:cNvSpPr>
            <a:spLocks noChangeArrowheads="1"/>
          </p:cNvSpPr>
          <p:nvPr/>
        </p:nvSpPr>
        <p:spPr bwMode="auto">
          <a:xfrm>
            <a:off x="323850" y="2000250"/>
            <a:ext cx="460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PC1</a:t>
            </a:r>
          </a:p>
        </p:txBody>
      </p:sp>
      <p:sp>
        <p:nvSpPr>
          <p:cNvPr id="64591" name="Rectangle 56"/>
          <p:cNvSpPr>
            <a:spLocks noChangeArrowheads="1"/>
          </p:cNvSpPr>
          <p:nvPr/>
        </p:nvSpPr>
        <p:spPr bwMode="auto">
          <a:xfrm>
            <a:off x="323850" y="2746375"/>
            <a:ext cx="460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sz="110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147413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err="1" smtClean="0"/>
              <a:t>Ing</a:t>
            </a:r>
            <a:r>
              <a:rPr lang="en-US" sz="1800" dirty="0" smtClean="0"/>
              <a:t>. Peter Pal</a:t>
            </a:r>
            <a:r>
              <a:rPr lang="sk-SK" sz="1800" dirty="0" smtClean="0"/>
              <a:t>úch</a:t>
            </a:r>
            <a:r>
              <a:rPr lang="en-US" sz="1800" dirty="0" smtClean="0"/>
              <a:t>, PhD.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</a:t>
            </a:r>
            <a:r>
              <a:rPr lang="en-US" sz="1800" dirty="0" smtClean="0">
                <a:hlinkClick r:id="rId2"/>
              </a:rPr>
              <a:t>@fri.uniza.sk</a:t>
            </a:r>
            <a:endParaRPr lang="en-US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KIS FRI </a:t>
            </a:r>
            <a:r>
              <a:rPr lang="sk-SK" sz="1800" dirty="0" smtClean="0"/>
              <a:t>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24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802.2 Logical Link Control podvrstva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Medzi úlohy LLC podvrstvy patrí interakcia s L3 protokolmi a službami, zapúzdrovanie a správne označenie L3 PDU v rámcoch</a:t>
            </a:r>
          </a:p>
          <a:p>
            <a:r>
              <a:rPr lang="sk-SK" sz="2000" dirty="0" smtClean="0"/>
              <a:t>LLC zostáva i pri rôznych rýchlostiach a médiách v Ethernete rovnaká</a:t>
            </a:r>
            <a:endParaRPr lang="sk-SK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9" y="2278063"/>
            <a:ext cx="6303963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802.3 Media Access Control podvrstva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Medzi úlohy MAC podvrstvy patrí jednak riadenie prístupu k médiu a zotavenie z kolízií, jednak rozoznanie jednotlivých </a:t>
            </a:r>
            <a:r>
              <a:rPr lang="sk-SK" sz="2000" dirty="0" smtClean="0"/>
              <a:t>rámcov</a:t>
            </a:r>
            <a:r>
              <a:rPr lang="sk-SK" sz="2000" dirty="0"/>
              <a:t> </a:t>
            </a:r>
            <a:r>
              <a:rPr lang="sk-SK" sz="2000" dirty="0" smtClean="0"/>
              <a:t>(frame delimiting)</a:t>
            </a:r>
            <a:r>
              <a:rPr lang="sk-SK" sz="2000" dirty="0" smtClean="0"/>
              <a:t>, </a:t>
            </a:r>
            <a:r>
              <a:rPr lang="sk-SK" sz="2000" dirty="0" smtClean="0"/>
              <a:t>adresovanie uzlov a detekcia chýb pri prenose</a:t>
            </a:r>
            <a:endParaRPr lang="sk-SK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2759075"/>
            <a:ext cx="508317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420888"/>
            <a:ext cx="4271963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Varianty technológie Ethernet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Pôvodný Ethernet vznikol ako technológia so zbernicovou fyzickou (tzv. hrubý koax) i logickou technológiou</a:t>
            </a:r>
          </a:p>
          <a:p>
            <a:r>
              <a:rPr lang="sk-SK" sz="2000" dirty="0" smtClean="0"/>
              <a:t>Hoci dnešné varianty Ethernetu pracujú na fyzicky veľmi rozdielnych topológiách, logická topológia a základné princípy činnosti zostávajú</a:t>
            </a:r>
          </a:p>
          <a:p>
            <a:r>
              <a:rPr lang="sk-SK" sz="2000" dirty="0" smtClean="0"/>
              <a:t>Najbežnejšie varianty: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10Base5</a:t>
            </a:r>
            <a:r>
              <a:rPr lang="sk-SK" sz="1600" dirty="0" smtClean="0"/>
              <a:t> – hrubý koaxiál, rýchlosť 10Mb.s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500m, fyzická zbernica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10Base2</a:t>
            </a:r>
            <a:r>
              <a:rPr lang="sk-SK" sz="1600" dirty="0" smtClean="0"/>
              <a:t> – tenký koaxiál, rýchlosť 10Mb.s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185m, fyzická zbernica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10BaseT</a:t>
            </a:r>
            <a:r>
              <a:rPr lang="sk-SK" sz="1600" dirty="0" smtClean="0"/>
              <a:t> – TP kábel, rýchlosť 10Mb.s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100m, fyzická hviezda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100BaseTX</a:t>
            </a:r>
            <a:r>
              <a:rPr lang="sk-SK" sz="1600" dirty="0" smtClean="0"/>
              <a:t> – TP kábel, rýchlosť 100Mb.s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100m, fyzická hviezda</a:t>
            </a:r>
          </a:p>
          <a:p>
            <a:pPr lvl="1"/>
            <a:r>
              <a:rPr lang="sk-SK" sz="1600" dirty="0" smtClean="0">
                <a:solidFill>
                  <a:schemeClr val="accent2"/>
                </a:solidFill>
              </a:rPr>
              <a:t>1000BaseT</a:t>
            </a:r>
            <a:r>
              <a:rPr lang="sk-SK" sz="1600" dirty="0" smtClean="0"/>
              <a:t> – TP kábel, rýchlosť 1Gb.s</a:t>
            </a:r>
            <a:r>
              <a:rPr lang="sk-SK" sz="1600" baseline="30000" dirty="0" smtClean="0"/>
              <a:t>-1</a:t>
            </a:r>
            <a:r>
              <a:rPr lang="sk-SK" sz="1600" dirty="0" smtClean="0"/>
              <a:t>,</a:t>
            </a:r>
            <a:br>
              <a:rPr lang="sk-SK" sz="1600" dirty="0" smtClean="0"/>
            </a:br>
            <a:r>
              <a:rPr lang="sk-SK" sz="1600" dirty="0" smtClean="0"/>
              <a:t>max. dĺžka kábla 100m, fyzická hviezda</a:t>
            </a:r>
          </a:p>
          <a:p>
            <a:r>
              <a:rPr lang="sk-SK" sz="2000" dirty="0" smtClean="0"/>
              <a:t>Počnúc verziou 10BaseT sa sieť tvorí</a:t>
            </a:r>
            <a:br>
              <a:rPr lang="sk-SK" sz="2000" dirty="0" smtClean="0"/>
            </a:br>
            <a:r>
              <a:rPr lang="sk-SK" sz="2000" dirty="0" smtClean="0"/>
              <a:t>použitím rozbočovačov alebo prepínačov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65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Ethernet – Základný princíp</a:t>
            </a:r>
            <a:endParaRPr lang="sk-SK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Sieťový adaptér každej stanice má výrobcom pridelený vlastný unikátny identifikátor, tzv. </a:t>
            </a:r>
            <a:r>
              <a:rPr lang="sk-SK" b="1" dirty="0" smtClean="0">
                <a:solidFill>
                  <a:schemeClr val="accent2"/>
                </a:solidFill>
              </a:rPr>
              <a:t>MAC adresu </a:t>
            </a:r>
            <a:r>
              <a:rPr lang="sk-SK" dirty="0" smtClean="0"/>
              <a:t>– 6-bajtové číslo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Prvé 3 bajty</a:t>
            </a:r>
            <a:r>
              <a:rPr lang="sk-SK" dirty="0" smtClean="0"/>
              <a:t>: tzv. Organizationally Unique Identifier (OUI), ktorý jednoznačne identifikuje výrobcu sieťového adaptéra</a:t>
            </a:r>
          </a:p>
          <a:p>
            <a:pPr lvl="2"/>
            <a:r>
              <a:rPr lang="sk-SK" dirty="0" smtClean="0"/>
              <a:t>Každý výrobca sieťových adaptérov má unikátne OUI, ktoré si musí vyžiadať od IEEE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Zvyšné 3 bajty</a:t>
            </a:r>
            <a:r>
              <a:rPr lang="sk-SK" dirty="0" smtClean="0"/>
              <a:t>: sériové číslo karty</a:t>
            </a:r>
          </a:p>
          <a:p>
            <a:pPr lvl="1"/>
            <a:r>
              <a:rPr lang="sk-SK" dirty="0" smtClean="0"/>
              <a:t>Každá MAC adresa je celosvetovo unikátna</a:t>
            </a:r>
          </a:p>
          <a:p>
            <a:pPr lvl="1"/>
            <a:r>
              <a:rPr lang="sk-SK" dirty="0" smtClean="0"/>
              <a:t>MAC adresy </a:t>
            </a:r>
            <a:r>
              <a:rPr lang="sk-SK" dirty="0" smtClean="0"/>
              <a:t>nemajú nijakú </a:t>
            </a:r>
            <a:r>
              <a:rPr lang="sk-SK" dirty="0" smtClean="0"/>
              <a:t>hierarchiu, interpretujú sa jednoducho ako 6B neznamienkové čísla</a:t>
            </a:r>
          </a:p>
          <a:p>
            <a:r>
              <a:rPr lang="sk-SK" dirty="0" smtClean="0"/>
              <a:t>Rámce odosielané jednou stanicou sa dostanú ku všetkým ostatným na spoločnom médiu</a:t>
            </a:r>
          </a:p>
          <a:p>
            <a:pPr lvl="1"/>
            <a:r>
              <a:rPr lang="sk-SK" dirty="0" smtClean="0"/>
              <a:t>Platilo pri koaxe a rozbočovačoch, neplatí pri prepínačoch</a:t>
            </a:r>
          </a:p>
          <a:p>
            <a:pPr lvl="1"/>
            <a:r>
              <a:rPr lang="sk-SK" dirty="0" smtClean="0"/>
              <a:t>Je však účelné predstaviť si činnosť Ethernetu týmto spôsobom</a:t>
            </a:r>
          </a:p>
          <a:p>
            <a:r>
              <a:rPr lang="sk-SK" dirty="0" smtClean="0"/>
              <a:t>Sieťový adaptér stanice spracuje len ten rámec, ktorý je preň adresovaný podľa MAC adresy príjemcu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78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3471</TotalTime>
  <Pages>28</Pages>
  <Words>2735</Words>
  <Application>Microsoft Office PowerPoint</Application>
  <PresentationFormat>On-screen Show (4:3)</PresentationFormat>
  <Paragraphs>575</Paragraphs>
  <Slides>58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Sablona Cisco</vt:lpstr>
      <vt:lpstr>Package</vt:lpstr>
      <vt:lpstr>Visio</vt:lpstr>
      <vt:lpstr>Technológia Ethernet  Úvod do IP smerovania</vt:lpstr>
      <vt:lpstr>Technológia Ethernet</vt:lpstr>
      <vt:lpstr>Ethernet – krátky pohľad do histórie</vt:lpstr>
      <vt:lpstr>Ethernet – súčasnosť</vt:lpstr>
      <vt:lpstr>Štandardy technológie Ethernet</vt:lpstr>
      <vt:lpstr>802.2 Logical Link Control podvrstva</vt:lpstr>
      <vt:lpstr>802.3 Media Access Control podvrstva</vt:lpstr>
      <vt:lpstr>Varianty technológie Ethernet</vt:lpstr>
      <vt:lpstr>Ethernet – Základný princíp</vt:lpstr>
      <vt:lpstr>Ethernet – Prístupová metóda</vt:lpstr>
      <vt:lpstr>Ethernet – CSMA/CD</vt:lpstr>
      <vt:lpstr>Ethernet – Kolízne domény</vt:lpstr>
      <vt:lpstr>Ethernet – časovanie súvisiace s kolíziami</vt:lpstr>
      <vt:lpstr>Ethernet – Formát rámca</vt:lpstr>
      <vt:lpstr>Ethernet – Formát rámca</vt:lpstr>
      <vt:lpstr>Ethernet – Formát rámca</vt:lpstr>
      <vt:lpstr>Ethernet – Formát rámca</vt:lpstr>
      <vt:lpstr>Ethernet – Formát rámca</vt:lpstr>
      <vt:lpstr>Ethernet 802.2 LLC</vt:lpstr>
      <vt:lpstr>Ethernet 802.2 LLC</vt:lpstr>
      <vt:lpstr>Ethernet 802 SNAP</vt:lpstr>
      <vt:lpstr>Formáty ethernetových rámcov Záverečné poznámky</vt:lpstr>
      <vt:lpstr>Zariadenia používané v ethernetových sieťach</vt:lpstr>
      <vt:lpstr>Nevýhody použitia rozbočovačov</vt:lpstr>
      <vt:lpstr>Ethernet – doručovanie rámcov Most</vt:lpstr>
      <vt:lpstr>Ethernet – doručovanie rámcov Most</vt:lpstr>
      <vt:lpstr>Ethernet – doručovanie rámcov Most</vt:lpstr>
      <vt:lpstr>Ethernet – doručovanie rámcov Prepínač</vt:lpstr>
      <vt:lpstr>Vyhotovenia prepínačov</vt:lpstr>
      <vt:lpstr>Prepínanie na 2. a 3. vrstve</vt:lpstr>
      <vt:lpstr>Výhody použitia prepínačov</vt:lpstr>
      <vt:lpstr>Režimy prepínania rámcov na prepínačoch</vt:lpstr>
      <vt:lpstr>Režimy prepínania rámcov na prepínačoch</vt:lpstr>
      <vt:lpstr>Adresovanie v Ethernete a súvis s IP adresovaním</vt:lpstr>
      <vt:lpstr>Protokol Address Resolution Protocol</vt:lpstr>
      <vt:lpstr>Protokol Address Resolution Protocol</vt:lpstr>
      <vt:lpstr>Multicasting v Ethernete</vt:lpstr>
      <vt:lpstr>Broadcasting v Ethernete</vt:lpstr>
      <vt:lpstr>Sieťová vrstva: Úvod</vt:lpstr>
      <vt:lpstr>Úloha sieťovej vrstvy</vt:lpstr>
      <vt:lpstr>Úloha sieťovej vrstvy</vt:lpstr>
      <vt:lpstr>Protokol IP ako nespojovaný protokol</vt:lpstr>
      <vt:lpstr>Protokol IP ako nespoľahlivý protokol</vt:lpstr>
      <vt:lpstr>Protokol IP – nezávislosť od linkovej technológie a média</vt:lpstr>
      <vt:lpstr>Formát hlavičky IPv4 paketu</vt:lpstr>
      <vt:lpstr>Formát hlavičky IPv4 paketu</vt:lpstr>
      <vt:lpstr>Porovnanie IPv4 a IPv6 hlavičiek</vt:lpstr>
      <vt:lpstr>Hlavička IPv6 paketu</vt:lpstr>
      <vt:lpstr>Smerovače a ich činnosť</vt:lpstr>
      <vt:lpstr>Ako sa smerovač rozhoduje pri smerovaní</vt:lpstr>
      <vt:lpstr>Smerovacia tabuľka koncového zariadenia (IPv4)</vt:lpstr>
      <vt:lpstr>Cesta poslednej možnosti (default route) (IPv4)</vt:lpstr>
      <vt:lpstr>Smerovacia tabuľka koncového zariadenia (IPv6)</vt:lpstr>
      <vt:lpstr>Smerovacia tabuľka smerovača</vt:lpstr>
      <vt:lpstr>Smerovacia tabuľka smerovača</vt:lpstr>
      <vt:lpstr>Záznamy o priamo pripojených sieťach</vt:lpstr>
      <vt:lpstr>Záznamy o vzdialených sieťach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Guide for Creating Powerpoint Presentations</dc:subject>
  <dc:creator>Dept. of InfoCom Networks, FMSI</dc:creator>
  <cp:keywords/>
  <dc:description/>
  <cp:lastModifiedBy>Peter Palúch</cp:lastModifiedBy>
  <cp:revision>139</cp:revision>
  <cp:lastPrinted>1999-01-27T00:54:54Z</cp:lastPrinted>
  <dcterms:created xsi:type="dcterms:W3CDTF">2012-09-26T19:40:36Z</dcterms:created>
  <dcterms:modified xsi:type="dcterms:W3CDTF">2014-10-09T12:37:24Z</dcterms:modified>
</cp:coreProperties>
</file>