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66"/>
  </p:notesMasterIdLst>
  <p:handoutMasterIdLst>
    <p:handoutMasterId r:id="rId67"/>
  </p:handoutMasterIdLst>
  <p:sldIdLst>
    <p:sldId id="335" r:id="rId2"/>
    <p:sldId id="401" r:id="rId3"/>
    <p:sldId id="291" r:id="rId4"/>
    <p:sldId id="292" r:id="rId5"/>
    <p:sldId id="293" r:id="rId6"/>
    <p:sldId id="294" r:id="rId7"/>
    <p:sldId id="295" r:id="rId8"/>
    <p:sldId id="360" r:id="rId9"/>
    <p:sldId id="361" r:id="rId10"/>
    <p:sldId id="362" r:id="rId11"/>
    <p:sldId id="364" r:id="rId12"/>
    <p:sldId id="365" r:id="rId13"/>
    <p:sldId id="366" r:id="rId14"/>
    <p:sldId id="367" r:id="rId15"/>
    <p:sldId id="368" r:id="rId16"/>
    <p:sldId id="296" r:id="rId17"/>
    <p:sldId id="311" r:id="rId18"/>
    <p:sldId id="312" r:id="rId19"/>
    <p:sldId id="313" r:id="rId20"/>
    <p:sldId id="314" r:id="rId21"/>
    <p:sldId id="315" r:id="rId22"/>
    <p:sldId id="330" r:id="rId23"/>
    <p:sldId id="262" r:id="rId24"/>
    <p:sldId id="316" r:id="rId25"/>
    <p:sldId id="317" r:id="rId26"/>
    <p:sldId id="318" r:id="rId27"/>
    <p:sldId id="320" r:id="rId28"/>
    <p:sldId id="322" r:id="rId29"/>
    <p:sldId id="323" r:id="rId30"/>
    <p:sldId id="324" r:id="rId31"/>
    <p:sldId id="325" r:id="rId32"/>
    <p:sldId id="263" r:id="rId33"/>
    <p:sldId id="326" r:id="rId34"/>
    <p:sldId id="342" r:id="rId35"/>
    <p:sldId id="332" r:id="rId36"/>
    <p:sldId id="333" r:id="rId37"/>
    <p:sldId id="327" r:id="rId38"/>
    <p:sldId id="266" r:id="rId39"/>
    <p:sldId id="331" r:id="rId40"/>
    <p:sldId id="341" r:id="rId41"/>
    <p:sldId id="338" r:id="rId42"/>
    <p:sldId id="339" r:id="rId43"/>
    <p:sldId id="340" r:id="rId44"/>
    <p:sldId id="373" r:id="rId45"/>
    <p:sldId id="374" r:id="rId46"/>
    <p:sldId id="376" r:id="rId47"/>
    <p:sldId id="377" r:id="rId48"/>
    <p:sldId id="378" r:id="rId49"/>
    <p:sldId id="379" r:id="rId50"/>
    <p:sldId id="380" r:id="rId51"/>
    <p:sldId id="385" r:id="rId52"/>
    <p:sldId id="381" r:id="rId53"/>
    <p:sldId id="383" r:id="rId54"/>
    <p:sldId id="397" r:id="rId55"/>
    <p:sldId id="384" r:id="rId56"/>
    <p:sldId id="398" r:id="rId57"/>
    <p:sldId id="386" r:id="rId58"/>
    <p:sldId id="388" r:id="rId59"/>
    <p:sldId id="392" r:id="rId60"/>
    <p:sldId id="399" r:id="rId61"/>
    <p:sldId id="400" r:id="rId62"/>
    <p:sldId id="395" r:id="rId63"/>
    <p:sldId id="396" r:id="rId64"/>
    <p:sldId id="334" r:id="rId6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4" autoAdjust="0"/>
    <p:restoredTop sz="98519" autoAdjust="0"/>
  </p:normalViewPr>
  <p:slideViewPr>
    <p:cSldViewPr>
      <p:cViewPr varScale="1">
        <p:scale>
          <a:sx n="88" d="100"/>
          <a:sy n="88" d="100"/>
        </p:scale>
        <p:origin x="-133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19" tIns="0" rIns="18819" bIns="0" anchor="b"/>
          <a:lstStyle/>
          <a:p>
            <a:pPr algn="r" defTabSz="903288">
              <a:lnSpc>
                <a:spcPct val="100000"/>
              </a:lnSpc>
            </a:pPr>
            <a:fld id="{B9914879-7CD7-49D8-AED9-6384B1617D55}" type="slidenum">
              <a:rPr lang="en-US" sz="800"/>
              <a:pPr algn="r" defTabSz="903288">
                <a:lnSpc>
                  <a:spcPct val="100000"/>
                </a:lnSpc>
              </a:pPr>
              <a:t>‹#›</a:t>
            </a:fld>
            <a:endParaRPr lang="en-US" sz="800"/>
          </a:p>
        </p:txBody>
      </p:sp>
    </p:spTree>
    <p:extLst>
      <p:ext uri="{BB962C8B-B14F-4D97-AF65-F5344CB8AC3E}">
        <p14:creationId xmlns:p14="http://schemas.microsoft.com/office/powerpoint/2010/main" val="5596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fld id="{EE506BF9-A4FC-449F-A1EF-7040C9E2AAE9}" type="slidenum">
              <a:rPr lang="en-US"/>
              <a:pPr/>
              <a:t>‹#›</a:t>
            </a:fld>
            <a:endParaRPr lang="en-US"/>
          </a:p>
        </p:txBody>
      </p:sp>
      <p:sp>
        <p:nvSpPr>
          <p:cNvPr id="18330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67" tIns="50185" rIns="95667" bIns="50185"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3499538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DC8BE76E-A878-47BD-A739-AE2817E45191}" type="slidenum">
              <a:rPr lang="en-US" altLang="sk-SK" sz="1200"/>
              <a:pPr/>
              <a:t>2</a:t>
            </a:fld>
            <a:endParaRPr lang="en-US" altLang="sk-SK" sz="1200"/>
          </a:p>
        </p:txBody>
      </p:sp>
      <p:sp>
        <p:nvSpPr>
          <p:cNvPr id="102403" name="Rectangle 2"/>
          <p:cNvSpPr>
            <a:spLocks noChangeArrowheads="1" noTextEdit="1"/>
          </p:cNvSpPr>
          <p:nvPr>
            <p:ph type="sldImg"/>
          </p:nvPr>
        </p:nvSpPr>
        <p:spPr>
          <a:xfrm>
            <a:off x="873125" y="244475"/>
            <a:ext cx="5322888" cy="3990975"/>
          </a:xfrm>
          <a:ln/>
        </p:spPr>
      </p:sp>
      <p:sp>
        <p:nvSpPr>
          <p:cNvPr id="102404"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EF8B33C-618A-9A4E-8C0E-4362A21D85E1}" type="slidenum">
              <a:rPr lang="en-US" sz="800"/>
              <a:pPr/>
              <a:t>12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6.2.2.1 Router Packet Forwarding Decision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26B2DB4-5C8B-7448-B216-893CDCF38DED}" type="slidenum">
              <a:rPr lang="en-US" sz="800"/>
              <a:pPr/>
              <a:t>13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6.2.2.2 IPv4 Router Routing Table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67AFF75-1397-2B43-AD5D-288B91251914}" type="slidenum">
              <a:rPr lang="en-US" sz="800"/>
              <a:pPr/>
              <a:t>14</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6.2.2.3 Directly Connected Routing Table Entries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3FA1ED9-2908-6C41-8222-345CFCD2C85A}" type="slidenum">
              <a:rPr lang="en-US" sz="800"/>
              <a:pPr/>
              <a:t>15</a:t>
            </a:fld>
            <a:endParaRPr lang="en-US" sz="8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6.2.2.4 Remote Network Routing Table Entries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7BDF435-AEF4-4AF9-AF14-5949B9AE4F41}" type="slidenum">
              <a:rPr lang="en-US"/>
              <a:pPr/>
              <a:t>16</a:t>
            </a:fld>
            <a:endParaRPr lang="en-US"/>
          </a:p>
        </p:txBody>
      </p:sp>
      <p:sp>
        <p:nvSpPr>
          <p:cNvPr id="1294338" name="Rectangle 2"/>
          <p:cNvSpPr>
            <a:spLocks noGrp="1" noRot="1" noChangeAspect="1" noChangeArrowheads="1" noTextEdit="1"/>
          </p:cNvSpPr>
          <p:nvPr>
            <p:ph type="sldImg"/>
          </p:nvPr>
        </p:nvSpPr>
        <p:spPr>
          <a:ln/>
        </p:spPr>
      </p:sp>
      <p:sp>
        <p:nvSpPr>
          <p:cNvPr id="129433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226B7C5-0A18-4166-8C1F-CA2758A616C9}" type="slidenum">
              <a:rPr lang="en-US"/>
              <a:pPr/>
              <a:t>22</a:t>
            </a:fld>
            <a:endParaRPr lang="en-US"/>
          </a:p>
        </p:txBody>
      </p:sp>
      <p:sp>
        <p:nvSpPr>
          <p:cNvPr id="1302530" name="Rectangle 2"/>
          <p:cNvSpPr>
            <a:spLocks noGrp="1" noRot="1" noChangeAspect="1" noChangeArrowheads="1" noTextEdit="1"/>
          </p:cNvSpPr>
          <p:nvPr>
            <p:ph type="sldImg"/>
          </p:nvPr>
        </p:nvSpPr>
        <p:spPr>
          <a:ln/>
        </p:spPr>
      </p:sp>
      <p:sp>
        <p:nvSpPr>
          <p:cNvPr id="130253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9D7FD02-C864-48D4-B73A-4E6EF7B52125}" type="slidenum">
              <a:rPr lang="en-US"/>
              <a:pPr/>
              <a:t>23</a:t>
            </a:fld>
            <a:endParaRPr lang="en-US"/>
          </a:p>
        </p:txBody>
      </p:sp>
      <p:sp>
        <p:nvSpPr>
          <p:cNvPr id="1282050" name="Rectangle 2"/>
          <p:cNvSpPr>
            <a:spLocks noGrp="1" noRot="1" noChangeAspect="1" noChangeArrowheads="1" noTextEdit="1"/>
          </p:cNvSpPr>
          <p:nvPr>
            <p:ph type="sldImg"/>
          </p:nvPr>
        </p:nvSpPr>
        <p:spPr>
          <a:ln/>
        </p:spPr>
      </p:sp>
      <p:sp>
        <p:nvSpPr>
          <p:cNvPr id="128205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68B28AE-F263-4822-9C32-8B46BB2D942C}" type="slidenum">
              <a:rPr lang="en-US"/>
              <a:pPr/>
              <a:t>32</a:t>
            </a:fld>
            <a:endParaRPr lang="en-US"/>
          </a:p>
        </p:txBody>
      </p:sp>
      <p:sp>
        <p:nvSpPr>
          <p:cNvPr id="1300482" name="Rectangle 2"/>
          <p:cNvSpPr>
            <a:spLocks noGrp="1" noRot="1" noChangeAspect="1" noChangeArrowheads="1" noTextEdit="1"/>
          </p:cNvSpPr>
          <p:nvPr>
            <p:ph type="sldImg"/>
          </p:nvPr>
        </p:nvSpPr>
        <p:spPr>
          <a:ln/>
        </p:spPr>
      </p:sp>
      <p:sp>
        <p:nvSpPr>
          <p:cNvPr id="130048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71A17C3-8616-43B4-B946-B9CE36636071}" type="slidenum">
              <a:rPr lang="en-US"/>
              <a:pPr/>
              <a:t>35</a:t>
            </a:fld>
            <a:endParaRPr lang="en-US"/>
          </a:p>
        </p:txBody>
      </p:sp>
      <p:sp>
        <p:nvSpPr>
          <p:cNvPr id="1288194" name="Rectangle 2"/>
          <p:cNvSpPr>
            <a:spLocks noGrp="1" noRot="1" noChangeAspect="1" noChangeArrowheads="1" noTextEdit="1"/>
          </p:cNvSpPr>
          <p:nvPr>
            <p:ph type="sldImg"/>
          </p:nvPr>
        </p:nvSpPr>
        <p:spPr>
          <a:ln/>
        </p:spPr>
      </p:sp>
      <p:sp>
        <p:nvSpPr>
          <p:cNvPr id="1288195"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EED614A-574E-4659-94A5-C9959206B219}" type="slidenum">
              <a:rPr lang="en-US"/>
              <a:pPr/>
              <a:t>36</a:t>
            </a:fld>
            <a:endParaRPr lang="en-US"/>
          </a:p>
        </p:txBody>
      </p:sp>
      <p:sp>
        <p:nvSpPr>
          <p:cNvPr id="1335298" name="Rectangle 2"/>
          <p:cNvSpPr>
            <a:spLocks noGrp="1" noRot="1" noChangeAspect="1" noChangeArrowheads="1" noTextEdit="1"/>
          </p:cNvSpPr>
          <p:nvPr>
            <p:ph type="sldImg"/>
          </p:nvPr>
        </p:nvSpPr>
        <p:spPr>
          <a:ln/>
        </p:spPr>
      </p:sp>
      <p:sp>
        <p:nvSpPr>
          <p:cNvPr id="133529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3B76FB7-09EE-4DAE-90C7-60D611C3A2C5}" type="slidenum">
              <a:rPr lang="en-US"/>
              <a:pPr/>
              <a:t>3</a:t>
            </a:fld>
            <a:endParaRPr lang="en-US"/>
          </a:p>
        </p:txBody>
      </p:sp>
      <p:sp>
        <p:nvSpPr>
          <p:cNvPr id="1277954" name="Rectangle 2"/>
          <p:cNvSpPr>
            <a:spLocks noGrp="1" noRot="1" noChangeAspect="1" noChangeArrowheads="1" noTextEdit="1"/>
          </p:cNvSpPr>
          <p:nvPr>
            <p:ph type="sldImg"/>
          </p:nvPr>
        </p:nvSpPr>
        <p:spPr>
          <a:ln/>
        </p:spPr>
      </p:sp>
      <p:sp>
        <p:nvSpPr>
          <p:cNvPr id="1277955"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6416F92-C0D8-4B29-B43F-2646128EDC8B}" type="slidenum">
              <a:rPr lang="en-US"/>
              <a:pPr/>
              <a:t>38</a:t>
            </a:fld>
            <a:endParaRPr lang="en-US"/>
          </a:p>
        </p:txBody>
      </p:sp>
      <p:sp>
        <p:nvSpPr>
          <p:cNvPr id="1306626" name="Rectangle 2"/>
          <p:cNvSpPr>
            <a:spLocks noGrp="1" noRot="1" noChangeAspect="1" noChangeArrowheads="1" noTextEdit="1"/>
          </p:cNvSpPr>
          <p:nvPr>
            <p:ph type="sldImg"/>
          </p:nvPr>
        </p:nvSpPr>
        <p:spPr>
          <a:ln/>
        </p:spPr>
      </p:sp>
      <p:sp>
        <p:nvSpPr>
          <p:cNvPr id="1306627"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74F8680-816D-45BE-B6C9-88745093BC54}" type="slidenum">
              <a:rPr lang="en-US"/>
              <a:pPr/>
              <a:t>39</a:t>
            </a:fld>
            <a:endParaRPr lang="en-US"/>
          </a:p>
        </p:txBody>
      </p:sp>
      <p:sp>
        <p:nvSpPr>
          <p:cNvPr id="1314818" name="Rectangle 2"/>
          <p:cNvSpPr>
            <a:spLocks noGrp="1" noRot="1" noChangeAspect="1" noChangeArrowheads="1" noTextEdit="1"/>
          </p:cNvSpPr>
          <p:nvPr>
            <p:ph type="sldImg"/>
          </p:nvPr>
        </p:nvSpPr>
        <p:spPr>
          <a:ln/>
        </p:spPr>
      </p:sp>
      <p:sp>
        <p:nvSpPr>
          <p:cNvPr id="131481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DC8BE76E-A878-47BD-A739-AE2817E45191}" type="slidenum">
              <a:rPr lang="en-US" altLang="sk-SK" sz="1200"/>
              <a:pPr/>
              <a:t>44</a:t>
            </a:fld>
            <a:endParaRPr lang="en-US" altLang="sk-SK" sz="1200"/>
          </a:p>
        </p:txBody>
      </p:sp>
      <p:sp>
        <p:nvSpPr>
          <p:cNvPr id="102403" name="Rectangle 2"/>
          <p:cNvSpPr>
            <a:spLocks noChangeArrowheads="1" noTextEdit="1"/>
          </p:cNvSpPr>
          <p:nvPr>
            <p:ph type="sldImg"/>
          </p:nvPr>
        </p:nvSpPr>
        <p:spPr>
          <a:xfrm>
            <a:off x="873125" y="244475"/>
            <a:ext cx="5322888" cy="3990975"/>
          </a:xfrm>
          <a:ln/>
        </p:spPr>
      </p:sp>
      <p:sp>
        <p:nvSpPr>
          <p:cNvPr id="102404"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2DEF33E3-E038-4C97-97B0-E8A1653BDF17}" type="slidenum">
              <a:rPr lang="en-US" altLang="sk-SK" sz="1200"/>
              <a:pPr/>
              <a:t>45</a:t>
            </a:fld>
            <a:endParaRPr lang="en-US" altLang="sk-SK" sz="1200"/>
          </a:p>
        </p:txBody>
      </p:sp>
      <p:sp>
        <p:nvSpPr>
          <p:cNvPr id="103427" name="Rectangle 2"/>
          <p:cNvSpPr>
            <a:spLocks noChangeArrowheads="1" noTextEdit="1"/>
          </p:cNvSpPr>
          <p:nvPr>
            <p:ph type="sldImg"/>
          </p:nvPr>
        </p:nvSpPr>
        <p:spPr>
          <a:xfrm>
            <a:off x="1182688" y="698500"/>
            <a:ext cx="4645025" cy="3484563"/>
          </a:xfrm>
          <a:ln/>
        </p:spPr>
      </p:sp>
      <p:sp>
        <p:nvSpPr>
          <p:cNvPr id="103428"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IPv6 increases the number of address bits by a factor of 4, from 32 to 128. This factor enables a very large number of addressable nodes; however, as in any addressing scheme, not all the addresses are used or available.</a:t>
            </a:r>
          </a:p>
          <a:p>
            <a:r>
              <a:rPr lang="en-US" altLang="sk-SK" smtClean="0"/>
              <a:t>Current IPv4 protocol address use is extended by applying techniques such as NAT and temporary address allocations. But the manipulation of data payload by intermediate devices challenges (or complicates) the advantages of peer-to-peer communication, end-to-end security, and quality of service (QoS).</a:t>
            </a:r>
          </a:p>
          <a:p>
            <a:r>
              <a:rPr lang="en-US" altLang="sk-SK" smtClean="0"/>
              <a:t>IPv6 gives every user multiple global addresses that can be used for a wide variety of devices, including cell phones, personal digital assistants (PDAs), and IP-enabled vehicles. Quadrupling the available 32-bit IPv4 address space to 128 bits, IPv6 addresses the need for always-on environments. These addresses are reachable without using IP address translation, pooling, and temporary allocation techniques.</a:t>
            </a:r>
          </a:p>
          <a:p>
            <a:r>
              <a:rPr lang="en-US" altLang="sk-SK" smtClean="0"/>
              <a:t>Increasing the number of bits for the address also increases the IPv6 header size. Because each IP header contains a source and a destination address, the size of the header fields that contains the addresses is 256 bits for IPv6 compared to 64 bits for IPv4.</a:t>
            </a:r>
          </a:p>
          <a:p>
            <a:r>
              <a:rPr lang="en-US" altLang="sk-SK" b="1" smtClean="0"/>
              <a:t>Note: </a:t>
            </a:r>
            <a:r>
              <a:rPr lang="en-US" altLang="sk-SK" smtClean="0"/>
              <a:t>For more IETF information on IPv6 addressing details, refer to RFC 3513.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57D19E5C-161E-47C1-B700-2E9F191AC6CD}" type="slidenum">
              <a:rPr lang="en-US" altLang="sk-SK" sz="1200"/>
              <a:pPr/>
              <a:t>46</a:t>
            </a:fld>
            <a:endParaRPr lang="en-US" altLang="sk-SK" sz="1200"/>
          </a:p>
        </p:txBody>
      </p:sp>
      <p:sp>
        <p:nvSpPr>
          <p:cNvPr id="105475" name="Rectangle 2"/>
          <p:cNvSpPr>
            <a:spLocks noChangeArrowheads="1" noTextEdit="1"/>
          </p:cNvSpPr>
          <p:nvPr>
            <p:ph type="sldImg"/>
          </p:nvPr>
        </p:nvSpPr>
        <p:spPr>
          <a:xfrm>
            <a:off x="1182688" y="698500"/>
            <a:ext cx="4645025" cy="3484563"/>
          </a:xfrm>
          <a:ln/>
        </p:spPr>
      </p:sp>
      <p:sp>
        <p:nvSpPr>
          <p:cNvPr id="105476"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t>IPv6 addresses are shown in hexadecimal and there are appropriate methods for abbreviation of addresses. </a:t>
            </a:r>
            <a:r>
              <a:rPr lang="en-US" altLang="sk-SK" smtClean="0"/>
              <a:t>Colons separate entries in a series of 16-bit hexadecimal fields that represent IPv6 addresses. The hexadecimal digits A, B, C, D, E, and F represented in IPv6 are not case-sensitive. IPv6 does not require explicit address string notation. </a:t>
            </a:r>
          </a:p>
          <a:p>
            <a:endParaRPr lang="en-US" altLang="sk-SK" smtClean="0"/>
          </a:p>
          <a:p>
            <a:r>
              <a:rPr lang="en-US" altLang="sk-SK" smtClean="0"/>
              <a:t>Use the following guidelines for IPv6 address string notations:</a:t>
            </a:r>
          </a:p>
          <a:p>
            <a:r>
              <a:rPr lang="en-US" altLang="sk-SK" smtClean="0"/>
              <a:t>The leading zeros in a field are optional, so that 09C0 = 9C0 and 0000 = 0.</a:t>
            </a:r>
          </a:p>
          <a:p>
            <a:r>
              <a:rPr lang="en-US" altLang="sk-SK" smtClean="0"/>
              <a:t>Successive fields of zeros can be represented as “::” only once in an address.</a:t>
            </a:r>
          </a:p>
          <a:p>
            <a:r>
              <a:rPr lang="en-US" altLang="sk-SK" smtClean="0"/>
              <a:t>An unspecified address is written as “::” because it contains only zeros.</a:t>
            </a:r>
          </a:p>
          <a:p>
            <a:r>
              <a:rPr lang="en-US" altLang="sk-SK" smtClean="0"/>
              <a:t>Using the “::” notation greatly reduces the size of most addresses. For example, FF01:0:0:0:0:0:0:1 becomes FF01::1.</a:t>
            </a:r>
          </a:p>
          <a:p>
            <a:endParaRPr lang="en-US" altLang="sk-SK" b="1" smtClean="0"/>
          </a:p>
          <a:p>
            <a:r>
              <a:rPr lang="en-US" altLang="sk-SK" b="1" smtClean="0"/>
              <a:t>Note: </a:t>
            </a:r>
            <a:r>
              <a:rPr lang="en-US" altLang="sk-SK" smtClean="0"/>
              <a:t>An address parser identifies the number of missing zeros by separating the two parts and entering 0 until the 128 bits are complete. If two “::” notations are placed in the address, there is no way to identify the size of each block of zeros.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6DF3F40-9711-454F-846E-6933905E03F3}" type="slidenum">
              <a:rPr lang="en-US" altLang="sk-SK" sz="1200"/>
              <a:pPr/>
              <a:t>47</a:t>
            </a:fld>
            <a:endParaRPr lang="en-US" altLang="sk-SK" sz="1200"/>
          </a:p>
        </p:txBody>
      </p:sp>
      <p:sp>
        <p:nvSpPr>
          <p:cNvPr id="106499" name="Rectangle 2"/>
          <p:cNvSpPr>
            <a:spLocks noChangeArrowheads="1" noTextEdit="1"/>
          </p:cNvSpPr>
          <p:nvPr>
            <p:ph type="sldImg"/>
          </p:nvPr>
        </p:nvSpPr>
        <p:spPr>
          <a:xfrm>
            <a:off x="3519488" y="641350"/>
            <a:ext cx="2349500" cy="1762125"/>
          </a:xfrm>
          <a:ln/>
        </p:spPr>
      </p:sp>
      <p:sp>
        <p:nvSpPr>
          <p:cNvPr id="106500" name="Rectangle 3"/>
          <p:cNvSpPr>
            <a:spLocks noGrp="1" noChangeArrowheads="1"/>
          </p:cNvSpPr>
          <p:nvPr>
            <p:ph type="body" idx="1"/>
          </p:nvPr>
        </p:nvSpPr>
        <p:spPr>
          <a:xfrm>
            <a:off x="465584" y="2556619"/>
            <a:ext cx="6079233" cy="557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54" tIns="43776" rIns="87554" bIns="43776"/>
          <a:lstStyle/>
          <a:p>
            <a:r>
              <a:rPr lang="en-US" altLang="sk-SK" smtClean="0"/>
              <a:t>Now we know how to represent IPv6 in IPv6 format lets look at the IPv6 addressing model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4F249282-E6D1-46B2-8C9A-3909847C701D}" type="slidenum">
              <a:rPr lang="en-US" altLang="sk-SK" sz="1200"/>
              <a:pPr/>
              <a:t>48</a:t>
            </a:fld>
            <a:endParaRPr lang="en-US" altLang="sk-SK" sz="1200"/>
          </a:p>
        </p:txBody>
      </p:sp>
      <p:sp>
        <p:nvSpPr>
          <p:cNvPr id="107523" name="Rectangle 2"/>
          <p:cNvSpPr>
            <a:spLocks noChangeArrowheads="1" noTextEdit="1"/>
          </p:cNvSpPr>
          <p:nvPr>
            <p:ph type="sldImg"/>
          </p:nvPr>
        </p:nvSpPr>
        <p:spPr>
          <a:xfrm>
            <a:off x="1182688" y="698500"/>
            <a:ext cx="4645025" cy="3484563"/>
          </a:xfrm>
          <a:ln/>
        </p:spPr>
      </p:sp>
      <p:sp>
        <p:nvSpPr>
          <p:cNvPr id="107524"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Broadcasting in IPv4 results in a number of problems. Broadcasting generates a number of interrupts in every computer on the network and, in some cases, triggers malfunctions that can completely halt an entire network. This disastrous network event is known as a “broadcast storm.”</a:t>
            </a:r>
          </a:p>
          <a:p>
            <a:r>
              <a:rPr lang="en-US" altLang="sk-SK" smtClean="0"/>
              <a:t>In IPv6, broadcasting does not exist. Broadcasts are replaced by multicasts and anycasts. Multicast enables efficient network operation by using a number of functionally specific multicast groups to send requests to a limited number of computers on the network. The multicast groups prevent most of the problems that are related to broadcast storms in IPv4.</a:t>
            </a:r>
          </a:p>
          <a:p>
            <a:r>
              <a:rPr lang="en-US" altLang="sk-SK" smtClean="0"/>
              <a:t>The range of multicast addresses in IPv6 is larger than in IPv4. For the foreseeable future, allocation of multicast groups is not being limited.</a:t>
            </a:r>
          </a:p>
          <a:p>
            <a:r>
              <a:rPr lang="en-US" altLang="sk-SK" smtClean="0"/>
              <a:t>IPv6 also defines a new type of address called an anycast address. An anycast address identifies a list of devices or nodes</a:t>
            </a:r>
            <a:r>
              <a:rPr lang="en-US" altLang="ja-JP" smtClean="0"/>
              <a:t>; therefore, an anycast address identifies multiple interfaces. A packet sent to an anycast address is delivered to the closest interface</a:t>
            </a:r>
            <a:r>
              <a:rPr lang="en-US" altLang="ja-JP" smtClean="0">
                <a:latin typeface="Arial" charset="0"/>
              </a:rPr>
              <a:t>—</a:t>
            </a:r>
            <a:r>
              <a:rPr lang="en-US" altLang="ja-JP" smtClean="0"/>
              <a:t>as defined by the routing protocols in use</a:t>
            </a:r>
            <a:r>
              <a:rPr lang="en-US" altLang="ja-JP" smtClean="0">
                <a:latin typeface="Arial" charset="0"/>
              </a:rPr>
              <a:t>—</a:t>
            </a:r>
            <a:r>
              <a:rPr lang="en-US" altLang="ja-JP" smtClean="0"/>
              <a:t>identified by the anycast address. </a:t>
            </a:r>
          </a:p>
          <a:p>
            <a:r>
              <a:rPr lang="en-US" altLang="ja-JP" smtClean="0"/>
              <a:t>Anycast addresses are syntactically indistinguishable from global unicast addresses because anycast addresses are allocated from the global unicast address space.</a:t>
            </a:r>
          </a:p>
          <a:p>
            <a:r>
              <a:rPr lang="en-US" altLang="sk-SK" b="1" smtClean="0"/>
              <a:t>Note: </a:t>
            </a:r>
            <a:r>
              <a:rPr lang="en-US" altLang="sk-SK" smtClean="0"/>
              <a:t>Anycast addresses must not be used as the source address of an IPv6 packet.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E7068E7C-E484-4701-AB9D-672DD0B9B480}" type="slidenum">
              <a:rPr lang="en-US" altLang="sk-SK" sz="1200"/>
              <a:pPr/>
              <a:t>49</a:t>
            </a:fld>
            <a:endParaRPr lang="en-US" altLang="sk-SK" sz="1200"/>
          </a:p>
        </p:txBody>
      </p:sp>
      <p:sp>
        <p:nvSpPr>
          <p:cNvPr id="108547" name="Rectangle 2"/>
          <p:cNvSpPr>
            <a:spLocks noChangeArrowheads="1" noTextEdit="1"/>
          </p:cNvSpPr>
          <p:nvPr>
            <p:ph type="sldImg"/>
          </p:nvPr>
        </p:nvSpPr>
        <p:spPr>
          <a:xfrm>
            <a:off x="873125" y="244475"/>
            <a:ext cx="5322888" cy="3990975"/>
          </a:xfrm>
          <a:ln/>
        </p:spPr>
      </p:sp>
      <p:sp>
        <p:nvSpPr>
          <p:cNvPr id="108548"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sk-SK" smtClean="0"/>
              <a:t>The IPv6 unicast address space encompasses the entire IPv6 address range, with the exception of FF00::/8 (1111 1111), which is used for multicast addresses. The current global unicast address assignment by the Internet Assigned Numbers Authority (IANA) uses the range of addresses that start with binary value 001 (2000::/3), which is one-eighth of the total IPv6 address space and is the largest block of assigned block addresses.</a:t>
            </a:r>
          </a:p>
          <a:p>
            <a:pPr>
              <a:lnSpc>
                <a:spcPct val="80000"/>
              </a:lnSpc>
            </a:pPr>
            <a:r>
              <a:rPr lang="en-US" altLang="sk-SK" smtClean="0"/>
              <a:t>Addresses with a prefix of 2000::/3 (001) through E000::/3 (111), with the exception of the FF00::/8 (1111 1111) multicast addresses, are required to have 64-bit interface identifiers in the extended universal identifier (EUI)-64 format.</a:t>
            </a:r>
          </a:p>
          <a:p>
            <a:pPr>
              <a:lnSpc>
                <a:spcPct val="80000"/>
              </a:lnSpc>
            </a:pPr>
            <a:r>
              <a:rPr lang="en-US" altLang="sk-SK" smtClean="0"/>
              <a:t>The IANA is allocating the IPv6 address space in the ranges of 2001::/16 to the registries.</a:t>
            </a:r>
          </a:p>
          <a:p>
            <a:pPr>
              <a:lnSpc>
                <a:spcPct val="80000"/>
              </a:lnSpc>
            </a:pPr>
            <a:r>
              <a:rPr lang="en-US" altLang="sk-SK" smtClean="0"/>
              <a:t>The global unicast address typically consists of a 48-bit global routing prefix and a 16-bit subnet ID. In the now obsolete RFC 2374</a:t>
            </a:r>
            <a:r>
              <a:rPr lang="en-US" altLang="ja-JP" smtClean="0"/>
              <a:t>, </a:t>
            </a:r>
            <a:r>
              <a:rPr lang="en-US" altLang="ja-JP" i="1" smtClean="0"/>
              <a:t>An</a:t>
            </a:r>
            <a:r>
              <a:rPr lang="en-US" altLang="ja-JP" smtClean="0"/>
              <a:t> </a:t>
            </a:r>
            <a:r>
              <a:rPr lang="en-US" altLang="ja-JP" i="1" smtClean="0"/>
              <a:t>IPv6 Aggregatable Global Unicast Address Format</a:t>
            </a:r>
            <a:r>
              <a:rPr lang="en-US" altLang="ja-JP" smtClean="0"/>
              <a:t>, the global routing prefix included two other hierarchically structured fields called Top‑Level Aggregator and Next-Level Aggregator. Because these fields were policy-based, the Internet Engineering Task Force (IETF) decided to remove them from the RFCs. However, some existing IPv6 networks deployed in the early days might still be using networks based on the older architecture. A 16-bit subnet field called Subnet ID could be used by individual organizations to create their own local addressing hierarchy and to identify subnets. This field allows an organization to use up to 65,535 individual subnets. (RFC 2374 has now been replaced by RFC 3587, </a:t>
            </a:r>
            <a:r>
              <a:rPr lang="en-US" altLang="ja-JP" i="1" smtClean="0"/>
              <a:t>IPv6 Aggregatable Global Unicast Address Format.</a:t>
            </a:r>
            <a:r>
              <a:rPr lang="en-US" altLang="ja-JP" smtClean="0"/>
              <a:t>)</a:t>
            </a:r>
            <a:endParaRPr lang="en-US" altLang="sk-SK"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D7E4F388-54AD-436A-84D7-F3DEE8BC1EB1}" type="slidenum">
              <a:rPr lang="en-US" altLang="sk-SK" sz="1200"/>
              <a:pPr/>
              <a:t>50</a:t>
            </a:fld>
            <a:endParaRPr lang="en-US" altLang="sk-SK" sz="1200"/>
          </a:p>
        </p:txBody>
      </p:sp>
      <p:sp>
        <p:nvSpPr>
          <p:cNvPr id="109571" name="Rectangle 2"/>
          <p:cNvSpPr>
            <a:spLocks noChangeArrowheads="1" noTextEdit="1"/>
          </p:cNvSpPr>
          <p:nvPr>
            <p:ph type="sldImg"/>
          </p:nvPr>
        </p:nvSpPr>
        <p:spPr>
          <a:xfrm>
            <a:off x="1182688" y="698500"/>
            <a:ext cx="4645025" cy="3484563"/>
          </a:xfrm>
          <a:ln/>
        </p:spPr>
      </p:sp>
      <p:sp>
        <p:nvSpPr>
          <p:cNvPr id="109572"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The global unicast and the anycast share the same address format. The unicast address space allocates the anycast addresses. To devices that are not configured for anycast, these addresses appear as unicast addresses.</a:t>
            </a:r>
          </a:p>
          <a:p>
            <a:r>
              <a:rPr lang="en-US" altLang="sk-SK" smtClean="0"/>
              <a:t>When a unicast address is assigned to more than one interface, thus turning it into an anycast address, the nodes to which the address is assigned must be explicitly configured to use and recognize the anycast address.</a:t>
            </a:r>
          </a:p>
          <a:p>
            <a:r>
              <a:rPr lang="en-US" altLang="sk-SK" smtClean="0"/>
              <a:t>A packet that is sent to an anycast address routes to the closest device or interface that shares this address. A sender creates a packet with the anycast as the destination address and forwards it to its nearest router. The source can use the anycast addresses to control the pathway across which traffic flows.</a:t>
            </a:r>
            <a:endParaRPr lang="en-US" altLang="sk-SK" b="1" smtClean="0"/>
          </a:p>
          <a:p>
            <a:r>
              <a:rPr lang="en-US" altLang="sk-SK" b="1" smtClean="0"/>
              <a:t>Examples: Multiple ISPs and LANs with Multiple Routers</a:t>
            </a:r>
          </a:p>
          <a:p>
            <a:r>
              <a:rPr lang="en-US" altLang="sk-SK" smtClean="0"/>
              <a:t>An example of anycast use in a </a:t>
            </a:r>
            <a:r>
              <a:rPr lang="en-US" altLang="ja-JP" smtClean="0"/>
              <a:t>Border Gateway Protocol (BGP) multihomed network is when a customer has multiple ISPs with multiple connections to one another. The customer can configure a different anycast address for each ISP. </a:t>
            </a:r>
          </a:p>
          <a:p>
            <a:r>
              <a:rPr lang="en-US" altLang="ja-JP" smtClean="0"/>
              <a:t>Each router for the given ISP has the same configured anycast address. The source device can choose which ISP to send the packet to; however, the routers along the path determine the closest router to reach that ISP using the IPv6 anycast address.</a:t>
            </a:r>
          </a:p>
          <a:p>
            <a:r>
              <a:rPr lang="en-US" altLang="ja-JP" smtClean="0"/>
              <a:t>Another use for an anycast is when a LAN is attached to multiple routers. These routers can have the same IPv6 anycast address so that distant devices need to identify only the anycast address. Intermediate devices can choose the best pathway to reach the closest entry point to that subnet.</a:t>
            </a:r>
            <a:endParaRPr lang="en-US" altLang="sk-SK"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A780175-FFD3-4258-A4B5-FABA9529FC0F}" type="slidenum">
              <a:rPr lang="en-US" altLang="sk-SK" sz="1200"/>
              <a:pPr/>
              <a:t>51</a:t>
            </a:fld>
            <a:endParaRPr lang="en-US" altLang="sk-SK" sz="1200"/>
          </a:p>
        </p:txBody>
      </p:sp>
      <p:sp>
        <p:nvSpPr>
          <p:cNvPr id="114691" name="Rectangle 2"/>
          <p:cNvSpPr>
            <a:spLocks noChangeArrowheads="1" noTextEdit="1"/>
          </p:cNvSpPr>
          <p:nvPr>
            <p:ph type="sldImg"/>
          </p:nvPr>
        </p:nvSpPr>
        <p:spPr>
          <a:xfrm>
            <a:off x="873125" y="244475"/>
            <a:ext cx="5322888" cy="3990975"/>
          </a:xfrm>
          <a:ln/>
        </p:spPr>
      </p:sp>
      <p:sp>
        <p:nvSpPr>
          <p:cNvPr id="114692"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pPr>
            <a:r>
              <a:rPr lang="en-US" altLang="sk-SK" sz="800"/>
              <a:t>Link-local addresses have a scope limited to the link and are dynamically created on all IPv6 interfaces by using a specific link-local prefix FE80::/10 and a 64-bit interface identifier.</a:t>
            </a:r>
          </a:p>
          <a:p>
            <a:r>
              <a:rPr lang="en-US" altLang="sk-SK" sz="900"/>
              <a:t>Interface identifiers in IPv6 addresses are used to identify interfaces on a link. They may also be thought of as the “host portion” of an IPv6 address. Interface identifiers are required to be unique on that link.</a:t>
            </a:r>
            <a:r>
              <a:rPr lang="en-US" altLang="sk-SK" sz="800"/>
              <a:t> </a:t>
            </a:r>
          </a:p>
          <a:p>
            <a:r>
              <a:rPr lang="en-US" altLang="sk-SK" sz="800"/>
              <a:t>Interface identifiers are always 64 bits and are dynamically created based on Layer 2 media and encapsulation.</a:t>
            </a:r>
          </a:p>
          <a:p>
            <a:r>
              <a:rPr lang="en-US" altLang="sk-SK" sz="800"/>
              <a:t>Link-local addresses are used for automatic address configuration, neighbor discovery, and router discovery. Link-local addresses are also used by many routing protocols.</a:t>
            </a:r>
          </a:p>
          <a:p>
            <a:r>
              <a:rPr lang="en-US" altLang="sk-SK" sz="800"/>
              <a:t>Link-local addresses can serve as a way to connect devices on the same local network without needing global addresses. </a:t>
            </a:r>
          </a:p>
          <a:p>
            <a:r>
              <a:rPr lang="en-US" altLang="sk-SK" sz="800"/>
              <a:t>Interface identifiers may also be unique over a broader scope: When the interface identifier is derived directly from the data link layer address of the interface (for example, IEEE 802.1Q MAC), the scope of that identifier is assumed to be universal (global).</a:t>
            </a:r>
          </a:p>
          <a:p>
            <a:r>
              <a:rPr lang="en-US" altLang="sk-SK" sz="800"/>
              <a:t>When communicating with a link-local address, you must specify the outgoing interface because every interface is connected to FE80::/10.</a:t>
            </a:r>
          </a:p>
          <a:p>
            <a:pPr>
              <a:lnSpc>
                <a:spcPct val="70000"/>
              </a:lnSpc>
            </a:pPr>
            <a:endParaRPr lang="en-US" altLang="sk-SK" sz="800" b="1"/>
          </a:p>
          <a:p>
            <a:pPr>
              <a:lnSpc>
                <a:spcPct val="70000"/>
              </a:lnSpc>
            </a:pPr>
            <a:endParaRPr lang="en-US" altLang="sk-SK" sz="800" b="1"/>
          </a:p>
          <a:p>
            <a:pPr>
              <a:lnSpc>
                <a:spcPct val="70000"/>
              </a:lnSpc>
            </a:pPr>
            <a:r>
              <a:rPr lang="en-US" altLang="sk-SK" sz="800" b="1"/>
              <a:t>IPv6 over Data Link Layers</a:t>
            </a:r>
          </a:p>
          <a:p>
            <a:pPr>
              <a:lnSpc>
                <a:spcPct val="70000"/>
              </a:lnSpc>
            </a:pPr>
            <a:r>
              <a:rPr lang="en-US" altLang="sk-SK" sz="800"/>
              <a:t>IPv6 is defined on most of the current data link layers, including the following:</a:t>
            </a:r>
          </a:p>
          <a:p>
            <a:pPr>
              <a:lnSpc>
                <a:spcPct val="70000"/>
              </a:lnSpc>
            </a:pPr>
            <a:r>
              <a:rPr lang="en-US" altLang="sk-SK" sz="800"/>
              <a:t>Ethernet*</a:t>
            </a:r>
          </a:p>
          <a:p>
            <a:pPr>
              <a:lnSpc>
                <a:spcPct val="70000"/>
              </a:lnSpc>
            </a:pPr>
            <a:r>
              <a:rPr lang="en-US" altLang="sk-SK" sz="800"/>
              <a:t>PPP*</a:t>
            </a:r>
          </a:p>
          <a:p>
            <a:pPr>
              <a:lnSpc>
                <a:spcPct val="70000"/>
              </a:lnSpc>
            </a:pPr>
            <a:r>
              <a:rPr lang="en-US" altLang="sk-SK" sz="800"/>
              <a:t>High-Level Data Link Control (HDLC)*</a:t>
            </a:r>
          </a:p>
          <a:p>
            <a:pPr>
              <a:lnSpc>
                <a:spcPct val="70000"/>
              </a:lnSpc>
            </a:pPr>
            <a:r>
              <a:rPr lang="en-US" altLang="sk-SK" sz="800"/>
              <a:t>FDDI</a:t>
            </a:r>
          </a:p>
          <a:p>
            <a:pPr>
              <a:lnSpc>
                <a:spcPct val="70000"/>
              </a:lnSpc>
            </a:pPr>
            <a:r>
              <a:rPr lang="en-US" altLang="sk-SK" sz="800"/>
              <a:t>Token Ring</a:t>
            </a:r>
          </a:p>
          <a:p>
            <a:pPr>
              <a:lnSpc>
                <a:spcPct val="70000"/>
              </a:lnSpc>
            </a:pPr>
            <a:r>
              <a:rPr lang="en-US" altLang="sk-SK" sz="800"/>
              <a:t>Attached Resource Computer Network (ARCNET)</a:t>
            </a:r>
          </a:p>
          <a:p>
            <a:pPr>
              <a:lnSpc>
                <a:spcPct val="70000"/>
              </a:lnSpc>
            </a:pPr>
            <a:r>
              <a:rPr lang="en-US" altLang="sk-SK" sz="800"/>
              <a:t>Nonbroadcast multiaccess (NBMA)</a:t>
            </a:r>
          </a:p>
          <a:p>
            <a:pPr>
              <a:lnSpc>
                <a:spcPct val="70000"/>
              </a:lnSpc>
            </a:pPr>
            <a:r>
              <a:rPr lang="en-US" altLang="sk-SK" sz="800"/>
              <a:t>ATM**</a:t>
            </a:r>
          </a:p>
          <a:p>
            <a:pPr>
              <a:lnSpc>
                <a:spcPct val="70000"/>
              </a:lnSpc>
            </a:pPr>
            <a:r>
              <a:rPr lang="en-US" altLang="sk-SK" sz="800"/>
              <a:t>Frame Relay***</a:t>
            </a:r>
          </a:p>
          <a:p>
            <a:pPr>
              <a:lnSpc>
                <a:spcPct val="70000"/>
              </a:lnSpc>
            </a:pPr>
            <a:r>
              <a:rPr lang="en-US" altLang="sk-SK" sz="800"/>
              <a:t>IEEE 1394</a:t>
            </a:r>
          </a:p>
          <a:p>
            <a:pPr lvl="2">
              <a:lnSpc>
                <a:spcPct val="70000"/>
              </a:lnSpc>
            </a:pPr>
            <a:r>
              <a:rPr lang="en-US" altLang="sk-SK" sz="800"/>
              <a:t>* Cisco supports these data link layers. </a:t>
            </a:r>
          </a:p>
          <a:p>
            <a:pPr lvl="2">
              <a:lnSpc>
                <a:spcPct val="70000"/>
              </a:lnSpc>
            </a:pPr>
            <a:r>
              <a:rPr lang="en-US" altLang="sk-SK" sz="800"/>
              <a:t>** Cisco supports only ATM permanent virtual circuit (PVC) and ATM LAN Emulation (LANE).</a:t>
            </a:r>
          </a:p>
          <a:p>
            <a:pPr lvl="2">
              <a:lnSpc>
                <a:spcPct val="70000"/>
              </a:lnSpc>
            </a:pPr>
            <a:r>
              <a:rPr lang="en-US" altLang="sk-SK" sz="800"/>
              <a:t>*** Cisco supports only Frame Relay PVC.</a:t>
            </a:r>
          </a:p>
          <a:p>
            <a:pPr>
              <a:lnSpc>
                <a:spcPct val="70000"/>
              </a:lnSpc>
            </a:pPr>
            <a:r>
              <a:rPr lang="en-US" altLang="sk-SK" sz="800"/>
              <a:t>An RFC describes the behavior of IPv6 in each of these specific data link layers, but Cisco IOS software does not necessarily support all of them. The data link layer defines how IPv6 interface identifiers are created and how neighbor discovery deals with data link layer address resolution.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020CEAF-03FF-4D4E-9747-613C55E722C5}" type="slidenum">
              <a:rPr lang="en-US"/>
              <a:pPr/>
              <a:t>4</a:t>
            </a:fld>
            <a:endParaRPr lang="en-US"/>
          </a:p>
        </p:txBody>
      </p:sp>
      <p:sp>
        <p:nvSpPr>
          <p:cNvPr id="1302530" name="Rectangle 2"/>
          <p:cNvSpPr>
            <a:spLocks noGrp="1" noRot="1" noChangeAspect="1" noChangeArrowheads="1" noTextEdit="1"/>
          </p:cNvSpPr>
          <p:nvPr>
            <p:ph type="sldImg"/>
          </p:nvPr>
        </p:nvSpPr>
        <p:spPr>
          <a:ln/>
        </p:spPr>
      </p:sp>
      <p:sp>
        <p:nvSpPr>
          <p:cNvPr id="130253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0DAF1E90-D815-421E-8740-9A0464117AE0}" type="slidenum">
              <a:rPr lang="en-US" altLang="sk-SK" sz="1200"/>
              <a:pPr/>
              <a:t>52</a:t>
            </a:fld>
            <a:endParaRPr lang="en-US" altLang="sk-SK" sz="1200"/>
          </a:p>
        </p:txBody>
      </p:sp>
      <p:sp>
        <p:nvSpPr>
          <p:cNvPr id="110595" name="Rectangle 2"/>
          <p:cNvSpPr>
            <a:spLocks noChangeArrowheads="1" noTextEdit="1"/>
          </p:cNvSpPr>
          <p:nvPr>
            <p:ph type="sldImg"/>
          </p:nvPr>
        </p:nvSpPr>
        <p:spPr>
          <a:xfrm>
            <a:off x="873125" y="244475"/>
            <a:ext cx="5322888" cy="3990975"/>
          </a:xfrm>
          <a:ln/>
        </p:spPr>
      </p:sp>
      <p:sp>
        <p:nvSpPr>
          <p:cNvPr id="110596"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The IPv6 global unicast address is the equivalent of the IPv4 global unicast address. A global unicast address is an IPv6 address from the global unicast prefix. The structure of global unicast addresses enables aggregation of routing prefixes that limits the number of routing table entries in the global routing table. Global unicast addresses used on links are aggregated upward through organizations and eventually to the Internet service providers (ISPs).</a:t>
            </a:r>
          </a:p>
          <a:p>
            <a:r>
              <a:rPr lang="en-US" altLang="sk-SK" smtClean="0"/>
              <a:t>Global unicast addresses are defined by a global routing prefix, a subnet ID, and an interface ID.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527BB643-B4A1-4E58-8DA5-7B8A1AEAD2F5}" type="slidenum">
              <a:rPr lang="en-US" altLang="sk-SK" sz="1200"/>
              <a:pPr/>
              <a:t>53</a:t>
            </a:fld>
            <a:endParaRPr lang="en-US" altLang="sk-SK" sz="1200"/>
          </a:p>
        </p:txBody>
      </p:sp>
      <p:sp>
        <p:nvSpPr>
          <p:cNvPr id="112643" name="Rectangle 2"/>
          <p:cNvSpPr>
            <a:spLocks noChangeArrowheads="1" noTextEdit="1"/>
          </p:cNvSpPr>
          <p:nvPr>
            <p:ph type="sldImg"/>
          </p:nvPr>
        </p:nvSpPr>
        <p:spPr>
          <a:xfrm>
            <a:off x="873125" y="244475"/>
            <a:ext cx="5322888" cy="3990975"/>
          </a:xfrm>
          <a:ln/>
        </p:spPr>
      </p:sp>
      <p:sp>
        <p:nvSpPr>
          <p:cNvPr id="112644"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b="1" smtClean="0"/>
              <a:t>Use of EUI-64 Format in IPv6 Addresses</a:t>
            </a:r>
          </a:p>
          <a:p>
            <a:r>
              <a:rPr lang="en-US" altLang="sk-SK" smtClean="0"/>
              <a:t>The 64-bit interface identifier is an IPv6 address is used to identify a unique interface on a link. A link is a network medium over which network nodes communicate using the link layer. The interface identifier may also be unique over a broader scope. In many cases, an interface identifier will be the same as or is based on the link-layer (MAC) address of an interface. As in IPv4, a subnet prefix in IPv6 is associated with one link. </a:t>
            </a:r>
          </a:p>
          <a:p>
            <a:r>
              <a:rPr lang="en-US" altLang="sk-SK" smtClean="0"/>
              <a:t>Interface identifiers used in global unicast and other IPv6 address types must be 64 bits long and constructed in the Extended Universal Identifier (EUI)-64 format. The EUI-64 format interface ID is derived from the 48-bit link-layer (MAC) address by inserting the hexadecimal number FFFE between the upper 3 bytes (Organizational Unique Identifier [OUI] field) and the lower 3 bytes (serial number) of the link layer address. To make sure that the chosen address is from a unique Ethernet MAC address, the seventh bit in the high-order byte is set to 1 (equivalent to the IEEE G/L bit) to indicate the uniqueness of the 48-bit address.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CB33B8F-2127-4F33-82A2-A3071ABB858C}" type="slidenum">
              <a:rPr lang="en-US" altLang="sk-SK" sz="1200"/>
              <a:pPr/>
              <a:t>55</a:t>
            </a:fld>
            <a:endParaRPr lang="en-US" altLang="sk-SK" sz="1200"/>
          </a:p>
        </p:txBody>
      </p:sp>
      <p:sp>
        <p:nvSpPr>
          <p:cNvPr id="113667" name="Rectangle 2"/>
          <p:cNvSpPr>
            <a:spLocks noChangeArrowheads="1" noTextEdit="1"/>
          </p:cNvSpPr>
          <p:nvPr>
            <p:ph type="sldImg"/>
          </p:nvPr>
        </p:nvSpPr>
        <p:spPr>
          <a:xfrm>
            <a:off x="873125" y="244475"/>
            <a:ext cx="5322888" cy="3990975"/>
          </a:xfrm>
          <a:ln/>
        </p:spPr>
      </p:sp>
      <p:sp>
        <p:nvSpPr>
          <p:cNvPr id="113668"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pPr>
            <a:r>
              <a:rPr lang="en-US" altLang="sk-SK" sz="900" b="1"/>
              <a:t>MAC Address to Modified EUI-64 to IPv6 Interface Identifier</a:t>
            </a:r>
            <a:endParaRPr lang="en-CA" altLang="sk-SK" sz="900"/>
          </a:p>
          <a:p>
            <a:pPr>
              <a:lnSpc>
                <a:spcPct val="70000"/>
              </a:lnSpc>
            </a:pPr>
            <a:r>
              <a:rPr lang="en-CA" altLang="sk-SK" sz="900"/>
              <a:t>The IPv6 interface identifier for stateless auto-configuration in an Ethernet environment uses the modified EUI-64 format. The transformation begins by taking the MAC address of the interface.</a:t>
            </a:r>
          </a:p>
          <a:p>
            <a:pPr>
              <a:lnSpc>
                <a:spcPct val="70000"/>
              </a:lnSpc>
            </a:pPr>
            <a:r>
              <a:rPr lang="en-CA" altLang="sk-SK" sz="900"/>
              <a:t>This format expands the 48-bit Ethernet MAC address format to a 64-bit version by inserting "FFFE" in the middle of the 48 bits. </a:t>
            </a:r>
            <a:endParaRPr lang="en-US" altLang="sk-SK" sz="900"/>
          </a:p>
          <a:p>
            <a:pPr>
              <a:lnSpc>
                <a:spcPct val="70000"/>
              </a:lnSpc>
            </a:pPr>
            <a:r>
              <a:rPr lang="en-CA" altLang="sk-SK" sz="900"/>
              <a:t>This creates a 64-bit, unique interface identifier.</a:t>
            </a:r>
          </a:p>
          <a:p>
            <a:pPr>
              <a:lnSpc>
                <a:spcPct val="70000"/>
              </a:lnSpc>
            </a:pPr>
            <a:r>
              <a:rPr lang="en-CA" altLang="sk-SK" sz="900"/>
              <a:t>The 7</a:t>
            </a:r>
            <a:r>
              <a:rPr lang="en-CA" altLang="sk-SK" sz="900" baseline="30000"/>
              <a:t>th</a:t>
            </a:r>
            <a:r>
              <a:rPr lang="en-CA" altLang="sk-SK" sz="900"/>
              <a:t> bit (starting with the leftmost bit as “1”) in an IPv6 interface identifier is referred to as the Universal/Local bit, or U/L bit.  </a:t>
            </a:r>
            <a:endParaRPr lang="en-US" altLang="sk-SK" sz="900"/>
          </a:p>
          <a:p>
            <a:pPr>
              <a:lnSpc>
                <a:spcPct val="70000"/>
              </a:lnSpc>
            </a:pPr>
            <a:r>
              <a:rPr lang="en-CA" altLang="sk-SK" sz="900"/>
              <a:t>This bit identifies whether this interface identifier is locally unique on the link or that it is universally unique. </a:t>
            </a:r>
            <a:endParaRPr lang="en-US" altLang="sk-SK" sz="900"/>
          </a:p>
          <a:p>
            <a:pPr>
              <a:lnSpc>
                <a:spcPct val="70000"/>
              </a:lnSpc>
            </a:pPr>
            <a:r>
              <a:rPr lang="en-US" altLang="sk-SK" sz="900"/>
              <a:t>To make sure that the chosen address is from a unique Ethernet MAC address, the universal/local (“u” bit) is set to 1 for global scope and 0 for local scope.</a:t>
            </a:r>
            <a:r>
              <a:rPr lang="en-CA" altLang="sk-SK" sz="900"/>
              <a:t> </a:t>
            </a:r>
            <a:endParaRPr lang="en-US" altLang="sk-SK" sz="900"/>
          </a:p>
          <a:p>
            <a:pPr>
              <a:lnSpc>
                <a:spcPct val="70000"/>
              </a:lnSpc>
            </a:pPr>
            <a:r>
              <a:rPr lang="en-CA" altLang="sk-SK" sz="900"/>
              <a:t>In the case where the interface identifier is created from an Ethernet MAC address, it is assumed that the MAC address is universally unique and, therefore, the interface identifier is universally unique.</a:t>
            </a:r>
          </a:p>
          <a:p>
            <a:pPr>
              <a:lnSpc>
                <a:spcPct val="70000"/>
              </a:lnSpc>
            </a:pPr>
            <a:r>
              <a:rPr lang="en-CA" altLang="sk-SK" sz="900"/>
              <a:t>The rationale of the U/L bit is for future use of the upper-layer protocols to uniquely identify a connection, even in the context of a change in the leftmost part of the address. However, this is not yet used.</a:t>
            </a:r>
          </a:p>
          <a:p>
            <a:pPr>
              <a:lnSpc>
                <a:spcPct val="70000"/>
              </a:lnSpc>
            </a:pPr>
            <a:r>
              <a:rPr lang="en-CA" altLang="sk-SK" sz="900"/>
              <a:t>The 8</a:t>
            </a:r>
            <a:r>
              <a:rPr lang="en-CA" altLang="sk-SK" sz="900" baseline="30000"/>
              <a:t>th</a:t>
            </a:r>
            <a:r>
              <a:rPr lang="en-CA" altLang="sk-SK" sz="900"/>
              <a:t> bit (starting with leftmost bit as “1”), also known as the “G” bit, is a group/individual bit for managing groups. T</a:t>
            </a:r>
            <a:r>
              <a:rPr lang="en-US" altLang="sk-SK" sz="900"/>
              <a:t>he unicast/group (“g” bit) is set to 1 for group and 0 for unicast.</a:t>
            </a:r>
            <a:r>
              <a:rPr lang="en-CA" altLang="sk-SK" sz="900"/>
              <a:t> </a:t>
            </a:r>
            <a:endParaRPr lang="en-US" altLang="sk-SK" sz="900"/>
          </a:p>
          <a:p>
            <a:pPr>
              <a:lnSpc>
                <a:spcPct val="70000"/>
              </a:lnSpc>
            </a:pPr>
            <a:r>
              <a:rPr lang="en-US" altLang="sk-SK" sz="900"/>
              <a:t>Because of certain privacy and security concerns, the implementation of autoconfiguration by a host may also create a random interface identifier using the MAC address as a base. This is considered a privacy extension because, without it, creating an interface identifier from a MAC address provides the ability to track the activity and point of connection.</a:t>
            </a:r>
          </a:p>
          <a:p>
            <a:pPr>
              <a:lnSpc>
                <a:spcPct val="70000"/>
              </a:lnSpc>
            </a:pPr>
            <a:r>
              <a:rPr lang="en-US" altLang="sk-SK" sz="900"/>
              <a:t>Microsoft Windows XP is currently the only known implementation of this capability and prefers to use this address for outgoing communication, because the address has a short lifetime and will be regenerated periodically.</a:t>
            </a:r>
          </a:p>
          <a:p>
            <a:pPr>
              <a:lnSpc>
                <a:spcPct val="70000"/>
              </a:lnSpc>
            </a:pPr>
            <a:r>
              <a:rPr lang="en-CA" altLang="sk-SK" sz="900" b="1"/>
              <a:t>Note: </a:t>
            </a:r>
            <a:r>
              <a:rPr lang="en-US" altLang="sk-SK" sz="900"/>
              <a:t>This process is defined in RFC 3041.</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 (cont.)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06BC9C66-3EA0-4DE2-A978-B83341AB743D}" type="slidenum">
              <a:rPr lang="en-US" altLang="sk-SK" sz="1200"/>
              <a:pPr/>
              <a:t>57</a:t>
            </a:fld>
            <a:endParaRPr lang="en-US" altLang="sk-SK" sz="1200"/>
          </a:p>
        </p:txBody>
      </p:sp>
      <p:sp>
        <p:nvSpPr>
          <p:cNvPr id="115715" name="Rectangle 2"/>
          <p:cNvSpPr>
            <a:spLocks noChangeArrowheads="1" noTextEdit="1"/>
          </p:cNvSpPr>
          <p:nvPr>
            <p:ph type="sldImg"/>
          </p:nvPr>
        </p:nvSpPr>
        <p:spPr>
          <a:xfrm>
            <a:off x="873125" y="244475"/>
            <a:ext cx="5322888" cy="3990975"/>
          </a:xfrm>
          <a:ln/>
        </p:spPr>
      </p:sp>
      <p:sp>
        <p:nvSpPr>
          <p:cNvPr id="115716"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sk-SK" smtClean="0"/>
              <a:t>A multicast address identifies a group of interfaces. Traffic sent to a multicast address travels to multiple destinations at the same time. An interface may belong to any number of multicast groups. Multicasting is extremely important to IPv6, because it is at the core of many IPv6 functions.</a:t>
            </a:r>
          </a:p>
          <a:p>
            <a:pPr>
              <a:lnSpc>
                <a:spcPct val="80000"/>
              </a:lnSpc>
            </a:pPr>
            <a:r>
              <a:rPr lang="en-US" altLang="sk-SK" smtClean="0"/>
              <a:t>IPv6 multicast addresses are defined by the prefix FF00::/8. The second octet defines the lifetime (flag) and the scope of the multicast address.</a:t>
            </a:r>
          </a:p>
          <a:p>
            <a:pPr lvl="2">
              <a:lnSpc>
                <a:spcPct val="80000"/>
              </a:lnSpc>
            </a:pPr>
            <a:r>
              <a:rPr lang="en-US" altLang="sk-SK" smtClean="0"/>
              <a:t>The flag parameter is equal to 0 for a permanent, or well-known, multicast address. For a temporary multicast address, the flag is equal to 1.</a:t>
            </a:r>
          </a:p>
          <a:p>
            <a:pPr lvl="2">
              <a:lnSpc>
                <a:spcPct val="80000"/>
              </a:lnSpc>
            </a:pPr>
            <a:r>
              <a:rPr lang="en-US" altLang="sk-SK" smtClean="0"/>
              <a:t>The scope parameter is equal to 1 for the scope of the interface (loopback transmission), 2 for the link scope (similar to unicast link-local scope), 3 for subnet-local scope where subnets may span multiple links, 4 for admin-local scope (administratively configured), 5 for the site scope, 8 for the organizational scope (multiple sites), and E for the global scope. For example, a multicast address starting with FF02::/16 is a permanent multicast address with a link-local scope.</a:t>
            </a:r>
          </a:p>
          <a:p>
            <a:pPr>
              <a:lnSpc>
                <a:spcPct val="80000"/>
              </a:lnSpc>
            </a:pPr>
            <a:r>
              <a:rPr lang="en-US" altLang="sk-SK" smtClean="0"/>
              <a:t>The multicast group ID consists of the lower 112 bits of the multicast address.</a:t>
            </a:r>
          </a:p>
          <a:p>
            <a:pPr>
              <a:lnSpc>
                <a:spcPct val="80000"/>
              </a:lnSpc>
            </a:pPr>
            <a:r>
              <a:rPr lang="en-US" altLang="sk-SK" smtClean="0"/>
              <a:t>Multicast is frequently used in IPv6 and replaces broadcast. There is no broadcast in IPv6.</a:t>
            </a:r>
          </a:p>
          <a:p>
            <a:pPr>
              <a:lnSpc>
                <a:spcPct val="80000"/>
              </a:lnSpc>
            </a:pPr>
            <a:r>
              <a:rPr lang="en-US" altLang="sk-SK" smtClean="0"/>
              <a:t>There is no Time to Live (TTL) in IPv6 multicast. The scoping is defined inside the address.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4361AB60-0CCA-4675-B52F-45B9F019E052}" type="slidenum">
              <a:rPr lang="en-US" altLang="sk-SK" sz="1200"/>
              <a:pPr/>
              <a:t>58</a:t>
            </a:fld>
            <a:endParaRPr lang="en-US" altLang="sk-SK" sz="1200"/>
          </a:p>
        </p:txBody>
      </p:sp>
      <p:sp>
        <p:nvSpPr>
          <p:cNvPr id="117763" name="Rectangle 2"/>
          <p:cNvSpPr>
            <a:spLocks noChangeArrowheads="1" noTextEdit="1"/>
          </p:cNvSpPr>
          <p:nvPr>
            <p:ph type="sldImg"/>
          </p:nvPr>
        </p:nvSpPr>
        <p:spPr>
          <a:xfrm>
            <a:off x="1108075" y="573088"/>
            <a:ext cx="4454525" cy="3341687"/>
          </a:xfrm>
          <a:ln/>
        </p:spPr>
      </p:sp>
      <p:sp>
        <p:nvSpPr>
          <p:cNvPr id="117764" name="Rectangle 3"/>
          <p:cNvSpPr>
            <a:spLocks noGrp="1" noChangeArrowheads="1"/>
          </p:cNvSpPr>
          <p:nvPr>
            <p:ph type="body" idx="1"/>
          </p:nvPr>
        </p:nvSpPr>
        <p:spPr>
          <a:xfrm>
            <a:off x="877868" y="4063480"/>
            <a:ext cx="5276611" cy="43821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630" tIns="43815" rIns="87630" bIns="43815"/>
          <a:lstStyle/>
          <a:p>
            <a:pPr>
              <a:lnSpc>
                <a:spcPct val="70000"/>
              </a:lnSpc>
            </a:pPr>
            <a:r>
              <a:rPr lang="en-CA" altLang="sk-SK" sz="800" b="1"/>
              <a:t>Solicited-node Address</a:t>
            </a:r>
          </a:p>
          <a:p>
            <a:pPr>
              <a:lnSpc>
                <a:spcPct val="70000"/>
              </a:lnSpc>
            </a:pPr>
            <a:r>
              <a:rPr lang="en-US" altLang="sk-SK" sz="800">
                <a:solidFill>
                  <a:srgbClr val="000000"/>
                </a:solidFill>
              </a:rPr>
              <a:t>Solicited-node addresses are multicast addresses used in neighbor solicitation messages to help with neighbor discovery.  </a:t>
            </a:r>
            <a:r>
              <a:rPr lang="en-CA" altLang="sk-SK" sz="800"/>
              <a:t>An IPV6 node must join the multicast group corresponding to each of its unicast and anycast addresses. The solicited-node address is composed of the following: FF02:0:0:0:0:1:FF/104 prefix concatenated by the rightmost 24 bits of the corresponding unicast or anycast address of the node. As a FF02::/16 address, a solicited-node multicast address has the scope of link-local.</a:t>
            </a:r>
            <a:endParaRPr lang="en-US" altLang="sk-SK" sz="800">
              <a:solidFill>
                <a:srgbClr val="000000"/>
              </a:solidFill>
            </a:endParaRPr>
          </a:p>
          <a:p>
            <a:pPr>
              <a:lnSpc>
                <a:spcPct val="70000"/>
              </a:lnSpc>
            </a:pPr>
            <a:endParaRPr lang="en-US" altLang="sk-SK" sz="800"/>
          </a:p>
          <a:p>
            <a:pPr>
              <a:lnSpc>
                <a:spcPct val="70000"/>
              </a:lnSpc>
            </a:pPr>
            <a:r>
              <a:rPr lang="en-US" altLang="sk-SK" sz="800"/>
              <a:t>In very rare cases, the rightmost 24 bits of the unicast address of the target will not be unique on the link. Solicited–node multicast addresses are used in IPv6 for address resolution of an IPv6 address to a MAC address on a LAN segment. For example, consider two nodes with addresses 2001:DB8:200:300:400:500:aaaa:bbbb and 2001:DB8:200:300:400:501:aaaa:bbbb, where the link prefix is 2001:DB8:200:300::/64. These two nodes, then, would be listening to the same solicited-node multicast address. Each would receive the multicast packet, but only the node whose full address matched the full target address of the multicast packet (embedded in the data field of the multicast packet) would respond with a neighbor advertisement (which includes the actual MAC address). The other node would receive the multicast packet, but upon inspection of the embedded target address would realize that it was not the intended recipient of the request, and would not respond.</a:t>
            </a:r>
          </a:p>
          <a:p>
            <a:pPr>
              <a:lnSpc>
                <a:spcPct val="70000"/>
              </a:lnSpc>
            </a:pPr>
            <a:endParaRPr lang="en-US" altLang="sk-SK" sz="800"/>
          </a:p>
          <a:p>
            <a:pPr>
              <a:lnSpc>
                <a:spcPct val="70000"/>
              </a:lnSpc>
            </a:pPr>
            <a:r>
              <a:rPr lang="en-US" altLang="sk-SK" sz="800"/>
              <a:t>The following example describes how this situation would work.</a:t>
            </a:r>
          </a:p>
          <a:p>
            <a:pPr lvl="1">
              <a:lnSpc>
                <a:spcPct val="70000"/>
              </a:lnSpc>
            </a:pPr>
            <a:r>
              <a:rPr lang="en-US" altLang="sk-SK" sz="800"/>
              <a:t>Node A has this characteristic:</a:t>
            </a:r>
          </a:p>
          <a:p>
            <a:pPr lvl="1">
              <a:lnSpc>
                <a:spcPct val="70000"/>
              </a:lnSpc>
            </a:pPr>
            <a:r>
              <a:rPr lang="en-US" altLang="sk-SK" sz="800"/>
              <a:t>Address 2001:DB8:200:300:400:500:1234:5678</a:t>
            </a:r>
          </a:p>
          <a:p>
            <a:pPr lvl="1">
              <a:lnSpc>
                <a:spcPct val="70000"/>
              </a:lnSpc>
            </a:pPr>
            <a:r>
              <a:rPr lang="en-US" altLang="sk-SK" sz="800"/>
              <a:t>Node B has these characteristics:</a:t>
            </a:r>
          </a:p>
          <a:p>
            <a:pPr lvl="1">
              <a:lnSpc>
                <a:spcPct val="70000"/>
              </a:lnSpc>
            </a:pPr>
            <a:r>
              <a:rPr lang="en-US" altLang="sk-SK" sz="800"/>
              <a:t>Address 2001:DB8:200:300:500:AAAA:BBBB</a:t>
            </a:r>
          </a:p>
          <a:p>
            <a:pPr lvl="1">
              <a:lnSpc>
                <a:spcPct val="70000"/>
              </a:lnSpc>
            </a:pPr>
            <a:r>
              <a:rPr lang="en-US" altLang="sk-SK" sz="800"/>
              <a:t>Solicited-node multicast address FF02:0:0:0:0:1:FFAA:BBBB (the same as node C)</a:t>
            </a:r>
          </a:p>
          <a:p>
            <a:pPr lvl="1">
              <a:lnSpc>
                <a:spcPct val="70000"/>
              </a:lnSpc>
            </a:pPr>
            <a:r>
              <a:rPr lang="en-US" altLang="sk-SK" sz="800"/>
              <a:t>Node C has these characteristics:</a:t>
            </a:r>
          </a:p>
          <a:p>
            <a:pPr lvl="1">
              <a:lnSpc>
                <a:spcPct val="70000"/>
              </a:lnSpc>
            </a:pPr>
            <a:r>
              <a:rPr lang="en-US" altLang="sk-SK" sz="800"/>
              <a:t>Address 2001:DB8:200:300:501:AAAA:BBBB</a:t>
            </a:r>
          </a:p>
          <a:p>
            <a:pPr lvl="1">
              <a:lnSpc>
                <a:spcPct val="70000"/>
              </a:lnSpc>
            </a:pPr>
            <a:r>
              <a:rPr lang="en-US" altLang="sk-SK" sz="800"/>
              <a:t>Solicited-node multicast address FF02:0:0:0:0:1:FFAA:BBBB (the same as node B)</a:t>
            </a:r>
          </a:p>
          <a:p>
            <a:pPr lvl="1">
              <a:lnSpc>
                <a:spcPct val="70000"/>
              </a:lnSpc>
            </a:pPr>
            <a:r>
              <a:rPr lang="en-US" altLang="sk-SK" sz="800"/>
              <a:t> Node A desires to exchange packets with node B. Node A sends a neighbor discovery packet to the solicited-node multicast address of B, FF02:0:0:0:0:1:AAAA:BBBB, as described previously. Inside the packet, in addition to other data, is the full IPv6 address that node A is looking for—2001:DB8:200:300:500:AAAA:BBBB. This is called the target address.</a:t>
            </a:r>
          </a:p>
          <a:p>
            <a:pPr lvl="1">
              <a:lnSpc>
                <a:spcPct val="70000"/>
              </a:lnSpc>
            </a:pPr>
            <a:r>
              <a:rPr lang="en-US" altLang="sk-SK" sz="800"/>
              <a:t> Both node B and node C are listening to the same multicast address, so they both receive and process the packet.</a:t>
            </a:r>
          </a:p>
          <a:p>
            <a:pPr lvl="1">
              <a:lnSpc>
                <a:spcPct val="70000"/>
              </a:lnSpc>
            </a:pPr>
            <a:r>
              <a:rPr lang="en-US" altLang="sk-SK" sz="800"/>
              <a:t> Node B sees that the target address inside the packet is its own and responds as described previously.</a:t>
            </a:r>
          </a:p>
          <a:p>
            <a:pPr lvl="1">
              <a:lnSpc>
                <a:spcPct val="70000"/>
              </a:lnSpc>
            </a:pPr>
            <a:r>
              <a:rPr lang="en-US" altLang="sk-SK" sz="800"/>
              <a:t> Node C sees that the target address inside the packet is not its own and does not respond </a:t>
            </a:r>
            <a:br>
              <a:rPr lang="en-US" altLang="sk-SK" sz="800"/>
            </a:br>
            <a:r>
              <a:rPr lang="en-US" altLang="sk-SK" sz="800"/>
              <a:t>at all.</a:t>
            </a:r>
          </a:p>
          <a:p>
            <a:pPr>
              <a:lnSpc>
                <a:spcPct val="70000"/>
              </a:lnSpc>
            </a:pPr>
            <a:r>
              <a:rPr lang="en-US" altLang="sk-SK" sz="800"/>
              <a:t>In this manner, nodes can have the same solicited-node multicast address on the link without causing neighbor discovery, neighbor solicitation, or neighbor advertisement to malfunction.</a:t>
            </a:r>
          </a:p>
          <a:p>
            <a:pPr>
              <a:lnSpc>
                <a:spcPct val="70000"/>
              </a:lnSpc>
            </a:pPr>
            <a:endParaRPr lang="en-US" altLang="sk-SK" sz="700" b="1"/>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C7F55B20-E968-4C3E-BB95-35A7656F6A5F}" type="slidenum">
              <a:rPr lang="en-US" altLang="sk-SK" sz="1200"/>
              <a:pPr/>
              <a:t>59</a:t>
            </a:fld>
            <a:endParaRPr lang="en-US" altLang="sk-SK" sz="1200"/>
          </a:p>
        </p:txBody>
      </p:sp>
      <p:sp>
        <p:nvSpPr>
          <p:cNvPr id="120835" name="Rectangle 2"/>
          <p:cNvSpPr>
            <a:spLocks noChangeArrowheads="1" noTextEdit="1"/>
          </p:cNvSpPr>
          <p:nvPr>
            <p:ph type="sldImg"/>
          </p:nvPr>
        </p:nvSpPr>
        <p:spPr>
          <a:xfrm>
            <a:off x="873125" y="244475"/>
            <a:ext cx="5322888" cy="3990975"/>
          </a:xfrm>
          <a:ln/>
        </p:spPr>
      </p:sp>
      <p:sp>
        <p:nvSpPr>
          <p:cNvPr id="120836"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A router on the local link can send network information, such as a 64-bit prefix of the local link network and the default route. It sends this to all the nodes on the local link. A host can autoconfigure itself by appending its IPv6 interface identifier (64-bit format) to the local link prefix (64 bits). This process results in a full 128-bit address that is usable and guaranteed to be globally unique.</a:t>
            </a:r>
          </a:p>
          <a:p>
            <a:r>
              <a:rPr lang="en-US" altLang="sk-SK" smtClean="0"/>
              <a:t>A process called duplicate address translation is enabled to detect and avoid duplicate addresses.</a:t>
            </a:r>
          </a:p>
          <a:p>
            <a:r>
              <a:rPr lang="en-US" altLang="sk-SK" smtClean="0"/>
              <a:t>Autoconfiguration enables the plug-and-play feature, which allows devices to connect themselves to the network without any configuration and without any servers (like DHCP servers). This key feature enables deployment of new devices on the Internet, such as cellular phones, wireless devices, home appliances, and home networks.</a:t>
            </a:r>
          </a:p>
          <a:p>
            <a:r>
              <a:rPr lang="en-US" altLang="sk-SK" b="1" smtClean="0"/>
              <a:t>Note:</a:t>
            </a:r>
            <a:r>
              <a:rPr lang="en-US" altLang="sk-SK" smtClean="0"/>
              <a:t> Stateless DHCP is a new concept (February 2004) that strikes a middle ground between stateless autoconfiguration and the thick-client approach of stateful DHCP. Stateless DHCP for IPv6 is also called “DHCP-lite.” See RFC 3736, </a:t>
            </a:r>
            <a:r>
              <a:rPr lang="en-US" altLang="sk-SK" i="1" smtClean="0"/>
              <a:t>Stateless Dynamic Host Configuration Protocol (DHCP) Service for IPv6</a:t>
            </a:r>
            <a:r>
              <a:rPr lang="en-US" altLang="sk-SK" smtClean="0"/>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B38675E-C894-4FA3-9371-34BA4E2492BF}" type="slidenum">
              <a:rPr lang="en-US" altLang="sk-SK" sz="1200"/>
              <a:pPr/>
              <a:t>60</a:t>
            </a:fld>
            <a:endParaRPr lang="en-US" altLang="sk-SK" sz="1200"/>
          </a:p>
        </p:txBody>
      </p:sp>
      <p:sp>
        <p:nvSpPr>
          <p:cNvPr id="121859" name="Rectangle 2"/>
          <p:cNvSpPr>
            <a:spLocks noChangeArrowheads="1" noTextEdit="1"/>
          </p:cNvSpPr>
          <p:nvPr>
            <p:ph type="sldImg"/>
          </p:nvPr>
        </p:nvSpPr>
        <p:spPr>
          <a:xfrm>
            <a:off x="873125" y="244475"/>
            <a:ext cx="5322888" cy="3990975"/>
          </a:xfrm>
          <a:ln/>
        </p:spPr>
      </p:sp>
      <p:sp>
        <p:nvSpPr>
          <p:cNvPr id="121860"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The PC first configures its link-local address and then sends a router solicitation to request a prefix for stateless autoconfiguration.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B3A8D579-C562-4DC1-8CEF-23B87C37B313}" type="slidenum">
              <a:rPr lang="en-US" altLang="sk-SK" sz="1200"/>
              <a:pPr/>
              <a:t>61</a:t>
            </a:fld>
            <a:endParaRPr lang="en-US" altLang="sk-SK" sz="1200"/>
          </a:p>
        </p:txBody>
      </p:sp>
      <p:sp>
        <p:nvSpPr>
          <p:cNvPr id="122883" name="Rectangle 2"/>
          <p:cNvSpPr>
            <a:spLocks noChangeArrowheads="1" noTextEdit="1"/>
          </p:cNvSpPr>
          <p:nvPr>
            <p:ph type="sldImg"/>
          </p:nvPr>
        </p:nvSpPr>
        <p:spPr>
          <a:xfrm>
            <a:off x="873125" y="244475"/>
            <a:ext cx="5322888" cy="3990975"/>
          </a:xfrm>
          <a:ln/>
        </p:spPr>
      </p:sp>
      <p:sp>
        <p:nvSpPr>
          <p:cNvPr id="122884"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The router replies with a router advertisement, including prefix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5DD0D13-E7E3-40D7-97AF-4190A0771546}" type="slidenum">
              <a:rPr lang="en-US"/>
              <a:pPr/>
              <a:t>5</a:t>
            </a:fld>
            <a:endParaRPr lang="en-US"/>
          </a:p>
        </p:txBody>
      </p:sp>
      <p:sp>
        <p:nvSpPr>
          <p:cNvPr id="1300482" name="Rectangle 2"/>
          <p:cNvSpPr>
            <a:spLocks noGrp="1" noRot="1" noChangeAspect="1" noChangeArrowheads="1" noTextEdit="1"/>
          </p:cNvSpPr>
          <p:nvPr>
            <p:ph type="sldImg"/>
          </p:nvPr>
        </p:nvSpPr>
        <p:spPr>
          <a:ln/>
        </p:spPr>
      </p:sp>
      <p:sp>
        <p:nvSpPr>
          <p:cNvPr id="130048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ADFD521-266B-45F8-96A5-5D7CDFCC2FDA}" type="slidenum">
              <a:rPr lang="en-US"/>
              <a:pPr/>
              <a:t>6</a:t>
            </a:fld>
            <a:endParaRPr lang="en-US"/>
          </a:p>
        </p:txBody>
      </p:sp>
      <p:sp>
        <p:nvSpPr>
          <p:cNvPr id="1298434" name="Rectangle 2"/>
          <p:cNvSpPr>
            <a:spLocks noGrp="1" noRot="1" noChangeAspect="1" noChangeArrowheads="1" noTextEdit="1"/>
          </p:cNvSpPr>
          <p:nvPr>
            <p:ph type="sldImg"/>
          </p:nvPr>
        </p:nvSpPr>
        <p:spPr>
          <a:ln/>
        </p:spPr>
      </p:sp>
      <p:sp>
        <p:nvSpPr>
          <p:cNvPr id="1298435" name="Rectangle 3"/>
          <p:cNvSpPr>
            <a:spLocks noGrp="1" noChangeArrowheads="1"/>
          </p:cNvSpPr>
          <p:nvPr>
            <p:ph type="body" idx="1"/>
          </p:nvPr>
        </p:nvSpPr>
        <p:spPr/>
        <p:txBody>
          <a:bodyPr/>
          <a:lstStyle/>
          <a:p>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C9181AB-0E05-4DE9-8109-3FE498456A1B}" type="slidenum">
              <a:rPr lang="en-US"/>
              <a:pPr/>
              <a:t>7</a:t>
            </a:fld>
            <a:endParaRPr lang="en-US"/>
          </a:p>
        </p:txBody>
      </p:sp>
      <p:sp>
        <p:nvSpPr>
          <p:cNvPr id="1296386" name="Rectangle 2"/>
          <p:cNvSpPr>
            <a:spLocks noGrp="1" noRot="1" noChangeAspect="1" noChangeArrowheads="1" noTextEdit="1"/>
          </p:cNvSpPr>
          <p:nvPr>
            <p:ph type="sldImg"/>
          </p:nvPr>
        </p:nvSpPr>
        <p:spPr>
          <a:ln/>
        </p:spPr>
      </p:sp>
      <p:sp>
        <p:nvSpPr>
          <p:cNvPr id="1296387" name="Rectangle 3"/>
          <p:cNvSpPr>
            <a:spLocks noGrp="1" noChangeArrowheads="1"/>
          </p:cNvSpPr>
          <p:nvPr>
            <p:ph type="body" idx="1"/>
          </p:nvPr>
        </p:nvSpPr>
        <p:spPr/>
        <p:txBody>
          <a:bodyPr/>
          <a:lstStyle/>
          <a:p>
            <a:endParaRPr lang="sk-S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8F5A4E-7C58-7449-8DF2-A7199A8F6255}" type="slidenum">
              <a:rPr lang="en-US" sz="800"/>
              <a:pPr/>
              <a:t>9</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6.2.1.1 Host Forwarding Decision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746652-41A5-2549-A992-30CCAE9B67C8}" type="slidenum">
              <a:rPr lang="en-US" sz="800"/>
              <a:pPr/>
              <a:t>10</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6.2.1.3 IPv4 Host Routing Table</a:t>
            </a: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6.2.1.4 IPv4 Host Routing Entries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FA997C7-CB27-C04C-B42E-F5D8E3928536}" type="slidenum">
              <a:rPr lang="en-US" sz="800"/>
              <a:pPr/>
              <a:t>11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6.2.1.6 Sample IPv6 Host Routing Table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9939" name="Rectangle 275"/>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nvGrpSpPr>
          <p:cNvPr id="369947" name="Group 283"/>
          <p:cNvGrpSpPr>
            <a:grpSpLocks/>
          </p:cNvGrpSpPr>
          <p:nvPr/>
        </p:nvGrpSpPr>
        <p:grpSpPr bwMode="auto">
          <a:xfrm>
            <a:off x="609600" y="525463"/>
            <a:ext cx="1447800" cy="769937"/>
            <a:chOff x="3272" y="1316"/>
            <a:chExt cx="1889" cy="1002"/>
          </a:xfrm>
        </p:grpSpPr>
        <p:sp>
          <p:nvSpPr>
            <p:cNvPr id="369948" name="AutoShape 28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49" name="Rectangle 28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50" name="Freeform 28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1" name="Freeform 28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2" name="Freeform 28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3" name="Freeform 28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4" name="Freeform 29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5" name="Freeform 29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6" name="Freeform 29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7" name="Freeform 29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8" name="Freeform 29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9" name="Freeform 29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0" name="Freeform 29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1" name="Freeform 29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2" name="Freeform 29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369873" name="Rectangle 209"/>
          <p:cNvSpPr>
            <a:spLocks noGrp="1" noChangeArrowheads="1"/>
          </p:cNvSpPr>
          <p:nvPr>
            <p:ph type="ctrTitle"/>
          </p:nvPr>
        </p:nvSpPr>
        <p:spPr bwMode="white">
          <a:xfrm>
            <a:off x="107504" y="1916832"/>
            <a:ext cx="4320479" cy="2232247"/>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endParaRPr lang="en-US" noProof="0" dirty="0" smtClean="0"/>
          </a:p>
        </p:txBody>
      </p:sp>
      <p:sp>
        <p:nvSpPr>
          <p:cNvPr id="369874" name="Rectangle 210"/>
          <p:cNvSpPr>
            <a:spLocks noGrp="1" noChangeArrowheads="1"/>
          </p:cNvSpPr>
          <p:nvPr>
            <p:ph type="subTitle" idx="1"/>
          </p:nvPr>
        </p:nvSpPr>
        <p:spPr>
          <a:xfrm>
            <a:off x="179512" y="4733925"/>
            <a:ext cx="8784976"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369988" name="Picture 324"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1637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578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56140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7940675" cy="5410200"/>
          </a:xfrm>
        </p:spPr>
        <p:txBody>
          <a:bodyPr/>
          <a:lstStyle/>
          <a:p>
            <a:r>
              <a:rPr lang="en-US" smtClean="0"/>
              <a:t>Click icon to add table</a:t>
            </a:r>
            <a:endParaRPr lang="sk-SK"/>
          </a:p>
        </p:txBody>
      </p:sp>
    </p:spTree>
    <p:extLst>
      <p:ext uri="{BB962C8B-B14F-4D97-AF65-F5344CB8AC3E}">
        <p14:creationId xmlns:p14="http://schemas.microsoft.com/office/powerpoint/2010/main" val="83328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700808"/>
            <a:ext cx="8229600" cy="4968551"/>
          </a:xfrm>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10" name="Nadpis 9"/>
          <p:cNvSpPr>
            <a:spLocks noGrp="1"/>
          </p:cNvSpPr>
          <p:nvPr>
            <p:ph type="title"/>
          </p:nvPr>
        </p:nvSpPr>
        <p:spPr/>
        <p:txBody>
          <a:bodyPr/>
          <a:lstStyle/>
          <a:p>
            <a:r>
              <a:rPr lang="sk-SK" smtClean="0"/>
              <a:t>Kliknite sem a upravte štýl predlohy nadpisov.</a:t>
            </a:r>
            <a:endParaRPr lang="sk-SK"/>
          </a:p>
        </p:txBody>
      </p:sp>
    </p:spTree>
    <p:extLst>
      <p:ext uri="{BB962C8B-B14F-4D97-AF65-F5344CB8AC3E}">
        <p14:creationId xmlns:p14="http://schemas.microsoft.com/office/powerpoint/2010/main" val="391589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Nadpis a obsah nad textom">
    <p:spTree>
      <p:nvGrpSpPr>
        <p:cNvPr id="1" name=""/>
        <p:cNvGrpSpPr/>
        <p:nvPr/>
      </p:nvGrpSpPr>
      <p:grpSpPr>
        <a:xfrm>
          <a:off x="0" y="0"/>
          <a:ext cx="0" cy="0"/>
          <a:chOff x="0" y="0"/>
          <a:chExt cx="0" cy="0"/>
        </a:xfrm>
      </p:grpSpPr>
      <p:sp>
        <p:nvSpPr>
          <p:cNvPr id="2" name="Nadpis 1"/>
          <p:cNvSpPr>
            <a:spLocks noGrp="1"/>
          </p:cNvSpPr>
          <p:nvPr>
            <p:ph type="title"/>
          </p:nvPr>
        </p:nvSpPr>
        <p:spPr>
          <a:xfrm>
            <a:off x="655638" y="457200"/>
            <a:ext cx="8145462" cy="838200"/>
          </a:xfrm>
        </p:spPr>
        <p:txBody>
          <a:bodyPr/>
          <a:lstStyle/>
          <a:p>
            <a:r>
              <a:rPr lang="sk-SK" smtClean="0"/>
              <a:t>Kliknite sem a upravte štýl predlohy nadpisov.</a:t>
            </a:r>
            <a:endParaRPr lang="en-US"/>
          </a:p>
        </p:txBody>
      </p:sp>
      <p:sp>
        <p:nvSpPr>
          <p:cNvPr id="3" name="Zástupný symbol obsahu 2"/>
          <p:cNvSpPr>
            <a:spLocks noGrp="1"/>
          </p:cNvSpPr>
          <p:nvPr>
            <p:ph sz="half" idx="1"/>
          </p:nvPr>
        </p:nvSpPr>
        <p:spPr>
          <a:xfrm>
            <a:off x="655638" y="1781175"/>
            <a:ext cx="7940675" cy="2244725"/>
          </a:xfrm>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textu 3"/>
          <p:cNvSpPr>
            <a:spLocks noGrp="1"/>
          </p:cNvSpPr>
          <p:nvPr>
            <p:ph type="body" sz="half" idx="2"/>
          </p:nvPr>
        </p:nvSpPr>
        <p:spPr>
          <a:xfrm>
            <a:off x="655638" y="4178300"/>
            <a:ext cx="7940675" cy="2244725"/>
          </a:xfrm>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86592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121165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390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323528"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4" name="Content Placeholder 3"/>
          <p:cNvSpPr>
            <a:spLocks noGrp="1"/>
          </p:cNvSpPr>
          <p:nvPr>
            <p:ph sz="half" idx="2"/>
          </p:nvPr>
        </p:nvSpPr>
        <p:spPr>
          <a:xfrm>
            <a:off x="4644472"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378266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030858"/>
            <a:ext cx="4176000" cy="4566494"/>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5" name="Text Placeholder 4"/>
          <p:cNvSpPr>
            <a:spLocks noGrp="1"/>
          </p:cNvSpPr>
          <p:nvPr>
            <p:ph type="body" sz="quarter" idx="3"/>
          </p:nvPr>
        </p:nvSpPr>
        <p:spPr>
          <a:xfrm>
            <a:off x="4644472"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472" y="2030858"/>
            <a:ext cx="4176000" cy="456649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7"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Click to edit Master title style</a:t>
            </a:r>
          </a:p>
        </p:txBody>
      </p:sp>
    </p:spTree>
    <p:extLst>
      <p:ext uri="{BB962C8B-B14F-4D97-AF65-F5344CB8AC3E}">
        <p14:creationId xmlns:p14="http://schemas.microsoft.com/office/powerpoint/2010/main" val="408762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276610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491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95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Slide Title</a:t>
            </a:r>
          </a:p>
        </p:txBody>
      </p:sp>
      <p:sp>
        <p:nvSpPr>
          <p:cNvPr id="368774" name="Rectangle 6278"/>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68780" name="Rectangle 6284"/>
          <p:cNvSpPr>
            <a:spLocks noGrp="1" noChangeArrowheads="1"/>
          </p:cNvSpPr>
          <p:nvPr>
            <p:ph type="body" idx="1"/>
          </p:nvPr>
        </p:nvSpPr>
        <p:spPr bwMode="auto">
          <a:xfrm>
            <a:off x="323528" y="1143000"/>
            <a:ext cx="8496944"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82" r:id="rId12"/>
    <p:sldLayoutId id="2147483683" r:id="rId13"/>
    <p:sldLayoutId id="2147483684" r:id="rId14"/>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814388" rtl="0" eaLnBrk="1" fontAlgn="base" hangingPunct="1">
        <a:lnSpc>
          <a:spcPct val="90000"/>
        </a:lnSpc>
        <a:spcBef>
          <a:spcPct val="0"/>
        </a:spcBef>
        <a:spcAft>
          <a:spcPct val="0"/>
        </a:spcAft>
        <a:defRPr sz="3200" b="1">
          <a:solidFill>
            <a:schemeClr val="tx2"/>
          </a:solidFill>
          <a:latin typeface="Arial" charset="0"/>
        </a:defRPr>
      </a:lvl2pPr>
      <a:lvl3pPr algn="l" defTabSz="814388" rtl="0" eaLnBrk="1" fontAlgn="base" hangingPunct="1">
        <a:lnSpc>
          <a:spcPct val="90000"/>
        </a:lnSpc>
        <a:spcBef>
          <a:spcPct val="0"/>
        </a:spcBef>
        <a:spcAft>
          <a:spcPct val="0"/>
        </a:spcAft>
        <a:defRPr sz="3200" b="1">
          <a:solidFill>
            <a:schemeClr val="tx2"/>
          </a:solidFill>
          <a:latin typeface="Arial" charset="0"/>
        </a:defRPr>
      </a:lvl3pPr>
      <a:lvl4pPr algn="l" defTabSz="814388" rtl="0" eaLnBrk="1" fontAlgn="base" hangingPunct="1">
        <a:lnSpc>
          <a:spcPct val="90000"/>
        </a:lnSpc>
        <a:spcBef>
          <a:spcPct val="0"/>
        </a:spcBef>
        <a:spcAft>
          <a:spcPct val="0"/>
        </a:spcAft>
        <a:defRPr sz="3200" b="1">
          <a:solidFill>
            <a:schemeClr val="tx2"/>
          </a:solidFill>
          <a:latin typeface="Arial" charset="0"/>
        </a:defRPr>
      </a:lvl4pPr>
      <a:lvl5pPr algn="l" defTabSz="814388" rtl="0" eaLnBrk="1" fontAlgn="base" hangingPunct="1">
        <a:lnSpc>
          <a:spcPct val="90000"/>
        </a:lnSpc>
        <a:spcBef>
          <a:spcPct val="0"/>
        </a:spcBef>
        <a:spcAft>
          <a:spcPct val="0"/>
        </a:spcAft>
        <a:defRPr sz="3200" b="1">
          <a:solidFill>
            <a:schemeClr val="tx2"/>
          </a:solidFill>
          <a:latin typeface="Arial" charset="0"/>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185738" indent="-185738" algn="l" defTabSz="814388" rtl="0" eaLnBrk="1" fontAlgn="base" hangingPunct="1">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42925"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2pPr>
      <a:lvl3pPr marL="901700"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3pPr>
      <a:lvl4pPr marL="1258888" indent="-185738"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4pPr>
      <a:lvl5pPr marL="1616075" indent="-184150" algn="l" defTabSz="814388" rtl="0" eaLnBrk="1" fontAlgn="base" hangingPunct="1">
        <a:lnSpc>
          <a:spcPct val="95000"/>
        </a:lnSpc>
        <a:spcBef>
          <a:spcPct val="35000"/>
        </a:spcBef>
        <a:spcAft>
          <a:spcPct val="0"/>
        </a:spcAft>
        <a:buClr>
          <a:schemeClr val="tx2"/>
        </a:buClr>
        <a:buFont typeface="Wingdings" pitchFamily="2" charset="2"/>
        <a:buChar char="§"/>
        <a:tabLst/>
        <a:defRPr sz="2000">
          <a:solidFill>
            <a:schemeClr val="tx1"/>
          </a:solidFill>
          <a:latin typeface="+mn-lt"/>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wmf"/><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8.e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ontrol" Target="../activeX/activeX1.xml"/><Relationship Id="rId1" Type="http://schemas.openxmlformats.org/officeDocument/2006/relationships/vmlDrawing" Target="../drawings/vmlDrawing4.vml"/><Relationship Id="rId5" Type="http://schemas.openxmlformats.org/officeDocument/2006/relationships/image" Target="../media/image34.png"/><Relationship Id="rId4" Type="http://schemas.openxmlformats.org/officeDocument/2006/relationships/notesSlide" Target="../notesSlides/notesSlide3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eter.Paluch@fri.uniza.sk"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sk-SK" dirty="0" smtClean="0"/>
              <a:t>Adresovanie v IP</a:t>
            </a:r>
            <a:endParaRPr lang="sk-SK" dirty="0"/>
          </a:p>
        </p:txBody>
      </p:sp>
      <p:sp>
        <p:nvSpPr>
          <p:cNvPr id="3" name="Subtitle 2"/>
          <p:cNvSpPr>
            <a:spLocks noGrp="1"/>
          </p:cNvSpPr>
          <p:nvPr>
            <p:ph type="subTitle" idx="1"/>
          </p:nvPr>
        </p:nvSpPr>
        <p:spPr>
          <a:xfrm>
            <a:off x="179512" y="4733924"/>
            <a:ext cx="8784976" cy="1935435"/>
          </a:xfrm>
        </p:spPr>
        <p:txBody>
          <a:bodyPr anchor="ctr">
            <a:normAutofit/>
          </a:bodyPr>
          <a:lstStyle/>
          <a:p>
            <a:pPr algn="r">
              <a:lnSpc>
                <a:spcPct val="70000"/>
              </a:lnSpc>
            </a:pPr>
            <a:r>
              <a:rPr lang="sk-SK" sz="1800" dirty="0">
                <a:solidFill>
                  <a:schemeClr val="tx1"/>
                </a:solidFill>
              </a:rPr>
              <a:t>Ing. </a:t>
            </a:r>
            <a:r>
              <a:rPr lang="en-US" sz="1800" dirty="0">
                <a:solidFill>
                  <a:schemeClr val="tx1"/>
                </a:solidFill>
              </a:rPr>
              <a:t>Peter Pal</a:t>
            </a:r>
            <a:r>
              <a:rPr lang="sk-SK" sz="1800" dirty="0">
                <a:solidFill>
                  <a:schemeClr val="tx1"/>
                </a:solidFill>
              </a:rPr>
              <a:t>úch, PhD., </a:t>
            </a:r>
            <a:r>
              <a:rPr lang="en-US" sz="1800" dirty="0">
                <a:solidFill>
                  <a:schemeClr val="tx1"/>
                </a:solidFill>
              </a:rPr>
              <a:t>CCIE #23527</a:t>
            </a:r>
          </a:p>
          <a:p>
            <a:pPr algn="r">
              <a:lnSpc>
                <a:spcPct val="70000"/>
              </a:lnSpc>
            </a:pPr>
            <a:r>
              <a:rPr lang="en-US" sz="1800" dirty="0">
                <a:solidFill>
                  <a:schemeClr val="tx1"/>
                </a:solidFill>
              </a:rPr>
              <a:t>Cisco Designated VIP 2011</a:t>
            </a:r>
            <a:r>
              <a:rPr lang="sk-SK" sz="1800" dirty="0">
                <a:solidFill>
                  <a:schemeClr val="tx1"/>
                </a:solidFill>
              </a:rPr>
              <a:t>-201</a:t>
            </a:r>
            <a:r>
              <a:rPr lang="en-US" sz="1800" dirty="0">
                <a:solidFill>
                  <a:schemeClr val="tx1"/>
                </a:solidFill>
              </a:rPr>
              <a:t>4 LAN &amp; WAN</a:t>
            </a:r>
            <a:endParaRPr lang="sk-SK" sz="1800" dirty="0">
              <a:solidFill>
                <a:schemeClr val="tx1"/>
              </a:solidFill>
            </a:endParaRPr>
          </a:p>
          <a:p>
            <a:pPr algn="r">
              <a:lnSpc>
                <a:spcPct val="70000"/>
              </a:lnSpc>
            </a:pPr>
            <a:r>
              <a:rPr lang="sk-SK" sz="1800" dirty="0">
                <a:solidFill>
                  <a:schemeClr val="tx1"/>
                </a:solidFill>
              </a:rPr>
              <a:t>Katedra informačných sietí</a:t>
            </a:r>
          </a:p>
          <a:p>
            <a:pPr algn="r">
              <a:lnSpc>
                <a:spcPct val="70000"/>
              </a:lnSpc>
            </a:pPr>
            <a:r>
              <a:rPr lang="sk-SK" sz="1800" dirty="0">
                <a:solidFill>
                  <a:schemeClr val="tx1"/>
                </a:solidFill>
              </a:rPr>
              <a:t>Fakulta riadenia a informatiky, ŽU</a:t>
            </a:r>
            <a:endParaRPr lang="sk-SK" sz="1800" dirty="0">
              <a:solidFill>
                <a:schemeClr val="tx1"/>
              </a:solidFill>
            </a:endParaRPr>
          </a:p>
        </p:txBody>
      </p:sp>
      <p:pic>
        <p:nvPicPr>
          <p:cNvPr id="4" name="Picture 4"/>
          <p:cNvPicPr>
            <a:picLocks noChangeAspect="1" noChangeArrowheads="1"/>
          </p:cNvPicPr>
          <p:nvPr/>
        </p:nvPicPr>
        <p:blipFill>
          <a:blip r:embed="rId2" cstate="print"/>
          <a:srcRect/>
          <a:stretch>
            <a:fillRect/>
          </a:stretch>
        </p:blipFill>
        <p:spPr bwMode="auto">
          <a:xfrm>
            <a:off x="7559675" y="0"/>
            <a:ext cx="1584325" cy="1584325"/>
          </a:xfrm>
          <a:prstGeom prst="rect">
            <a:avLst/>
          </a:prstGeom>
          <a:noFill/>
          <a:ln w="9525">
            <a:noFill/>
            <a:miter lim="800000"/>
            <a:headEnd/>
            <a:tailEnd/>
          </a:ln>
        </p:spPr>
      </p:pic>
    </p:spTree>
    <p:extLst>
      <p:ext uri="{BB962C8B-B14F-4D97-AF65-F5344CB8AC3E}">
        <p14:creationId xmlns:p14="http://schemas.microsoft.com/office/powerpoint/2010/main" val="970736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normAutofit fontScale="90000"/>
          </a:bodyPr>
          <a:lstStyle/>
          <a:p>
            <a:r>
              <a:rPr lang="sk-SK" dirty="0" smtClean="0"/>
              <a:t>Smerovacia tabuľka koncového zariadenia (IPv4)</a:t>
            </a:r>
            <a:endParaRPr lang="en-US" dirty="0"/>
          </a:p>
        </p:txBody>
      </p:sp>
      <p:pic>
        <p:nvPicPr>
          <p:cNvPr id="52226" name="Content Placeholder 1"/>
          <p:cNvPicPr>
            <a:picLocks noGrp="1" noChangeAspect="1"/>
          </p:cNvPicPr>
          <p:nvPr>
            <p:ph idx="4294967295"/>
          </p:nvPr>
        </p:nvPicPr>
        <p:blipFill>
          <a:blip r:embed="rId3" cstate="email">
            <a:extLst>
              <a:ext uri="{28A0092B-C50C-407E-A947-70E740481C1C}">
                <a14:useLocalDpi xmlns:a14="http://schemas.microsoft.com/office/drawing/2010/main" val="0"/>
              </a:ext>
            </a:extLst>
          </a:blip>
          <a:stretch>
            <a:fillRect/>
          </a:stretch>
        </p:blipFill>
        <p:spPr>
          <a:xfrm>
            <a:off x="1610013" y="1143000"/>
            <a:ext cx="6144483" cy="5077534"/>
          </a:xfrm>
          <a:ln w="0">
            <a:noFill/>
          </a:ln>
        </p:spPr>
      </p:pic>
    </p:spTree>
    <p:extLst>
      <p:ext uri="{BB962C8B-B14F-4D97-AF65-F5344CB8AC3E}">
        <p14:creationId xmlns:p14="http://schemas.microsoft.com/office/powerpoint/2010/main" val="15856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normAutofit fontScale="90000"/>
          </a:bodyPr>
          <a:lstStyle/>
          <a:p>
            <a:r>
              <a:rPr lang="sk-SK" smtClean="0"/>
              <a:t>Smerovacia tabuľka koncového zariadenia (IPv6)</a:t>
            </a:r>
            <a:endParaRPr lang="en-US" dirty="0"/>
          </a:p>
        </p:txBody>
      </p:sp>
      <p:pic>
        <p:nvPicPr>
          <p:cNvPr id="56322" name="Content Placeholder 1"/>
          <p:cNvPicPr>
            <a:picLocks noGrp="1" noChangeAspect="1"/>
          </p:cNvPicPr>
          <p:nvPr>
            <p:ph idx="4294967295"/>
          </p:nvPr>
        </p:nvPicPr>
        <p:blipFill>
          <a:blip r:embed="rId3" cstate="email">
            <a:extLst>
              <a:ext uri="{28A0092B-C50C-407E-A947-70E740481C1C}">
                <a14:useLocalDpi xmlns:a14="http://schemas.microsoft.com/office/drawing/2010/main" val="0"/>
              </a:ext>
            </a:extLst>
          </a:blip>
          <a:stretch>
            <a:fillRect/>
          </a:stretch>
        </p:blipFill>
        <p:spPr>
          <a:xfrm>
            <a:off x="1609725" y="1309688"/>
            <a:ext cx="5924550" cy="5076825"/>
          </a:xfrm>
        </p:spPr>
      </p:pic>
    </p:spTree>
    <p:extLst>
      <p:ext uri="{BB962C8B-B14F-4D97-AF65-F5344CB8AC3E}">
        <p14:creationId xmlns:p14="http://schemas.microsoft.com/office/powerpoint/2010/main" val="1903855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sk-SK" dirty="0" smtClean="0"/>
              <a:t>Smerovacia tabuľka smerovača</a:t>
            </a:r>
            <a:endParaRPr lang="en-US" dirty="0"/>
          </a:p>
        </p:txBody>
      </p:sp>
      <p:pic>
        <p:nvPicPr>
          <p:cNvPr id="58370" name="Content Placeholder 7"/>
          <p:cNvPicPr>
            <a:picLocks noGrp="1" noChangeAspect="1"/>
          </p:cNvPicPr>
          <p:nvPr>
            <p:ph idx="4294967295"/>
          </p:nvPr>
        </p:nvPicPr>
        <p:blipFill>
          <a:blip r:embed="rId3" cstate="email">
            <a:extLst>
              <a:ext uri="{28A0092B-C50C-407E-A947-70E740481C1C}">
                <a14:useLocalDpi xmlns:a14="http://schemas.microsoft.com/office/drawing/2010/main" val="0"/>
              </a:ext>
            </a:extLst>
          </a:blip>
          <a:srcRect l="-6744" r="-6744"/>
          <a:stretch>
            <a:fillRect/>
          </a:stretch>
        </p:blipFill>
        <p:spPr>
          <a:xfrm>
            <a:off x="323850" y="1143000"/>
            <a:ext cx="8496300" cy="5410200"/>
          </a:xfrm>
          <a:ln>
            <a:solidFill>
              <a:srgbClr val="000000"/>
            </a:solidFill>
          </a:ln>
        </p:spPr>
      </p:pic>
    </p:spTree>
    <p:extLst>
      <p:ext uri="{BB962C8B-B14F-4D97-AF65-F5344CB8AC3E}">
        <p14:creationId xmlns:p14="http://schemas.microsoft.com/office/powerpoint/2010/main" val="3438856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sk-SK" smtClean="0"/>
              <a:t>Smerovacia tabuľka smerovača</a:t>
            </a:r>
            <a:endParaRPr lang="en-US" dirty="0"/>
          </a:p>
        </p:txBody>
      </p:sp>
      <p:cxnSp>
        <p:nvCxnSpPr>
          <p:cNvPr id="4" name="Straight Connector 3"/>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973138" y="2868613"/>
            <a:ext cx="1222375" cy="2159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0420" name="TextBox 5"/>
          <p:cNvSpPr txBox="1">
            <a:spLocks noChangeArrowheads="1"/>
          </p:cNvSpPr>
          <p:nvPr/>
        </p:nvSpPr>
        <p:spPr bwMode="auto">
          <a:xfrm>
            <a:off x="611560" y="2868612"/>
            <a:ext cx="8136259" cy="38727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200" dirty="0">
                <a:latin typeface="Courier New" charset="0"/>
                <a:cs typeface="Courier New" charset="0"/>
              </a:rPr>
              <a:t>R1#</a:t>
            </a:r>
            <a:r>
              <a:rPr lang="en-CA" sz="1200" b="1" dirty="0">
                <a:latin typeface="Courier New" charset="0"/>
                <a:cs typeface="Courier New" charset="0"/>
              </a:rPr>
              <a:t>show </a:t>
            </a:r>
            <a:r>
              <a:rPr lang="en-CA" sz="1200" b="1" dirty="0" err="1">
                <a:latin typeface="Courier New" charset="0"/>
                <a:cs typeface="Courier New" charset="0"/>
              </a:rPr>
              <a:t>ip</a:t>
            </a:r>
            <a:r>
              <a:rPr lang="en-CA" sz="1200" b="1" dirty="0">
                <a:latin typeface="Courier New" charset="0"/>
                <a:cs typeface="Courier New" charset="0"/>
              </a:rPr>
              <a:t> route</a:t>
            </a:r>
          </a:p>
          <a:p>
            <a:pPr algn="l"/>
            <a:r>
              <a:rPr lang="en-CA" sz="1200" dirty="0">
                <a:latin typeface="Courier New" charset="0"/>
                <a:cs typeface="Courier New" charset="0"/>
              </a:rPr>
              <a:t>Codes: L - local, C - connected, S - static, R - RIP, M - mobile, B - BGP</a:t>
            </a:r>
          </a:p>
          <a:p>
            <a:pPr algn="l"/>
            <a:r>
              <a:rPr lang="en-CA" sz="1200" dirty="0">
                <a:latin typeface="Courier New" charset="0"/>
                <a:cs typeface="Courier New" charset="0"/>
              </a:rPr>
              <a:t>       D - EIGRP, EX - EIGRP external, O - OSPF, IA - OSPF inter area</a:t>
            </a:r>
          </a:p>
          <a:p>
            <a:pPr algn="l"/>
            <a:r>
              <a:rPr lang="en-CA" sz="1200" dirty="0">
                <a:latin typeface="Courier New" charset="0"/>
                <a:cs typeface="Courier New" charset="0"/>
              </a:rPr>
              <a:t>       N1 - OSPF NSSA external type 1, N2 - OSPF NSSA external type 2</a:t>
            </a:r>
          </a:p>
          <a:p>
            <a:pPr algn="l"/>
            <a:r>
              <a:rPr lang="en-CA" sz="1200" dirty="0">
                <a:latin typeface="Courier New" charset="0"/>
                <a:cs typeface="Courier New" charset="0"/>
              </a:rPr>
              <a:t>       E1 - OSPF external type 1, E2 - OSPF external type 2, E - EGP</a:t>
            </a:r>
          </a:p>
          <a:p>
            <a:pPr algn="l"/>
            <a:r>
              <a:rPr lang="en-CA" sz="1200" dirty="0">
                <a:latin typeface="Courier New" charset="0"/>
                <a:cs typeface="Courier New" charset="0"/>
              </a:rPr>
              <a:t>       </a:t>
            </a:r>
            <a:r>
              <a:rPr lang="en-CA" sz="1200" dirty="0" err="1">
                <a:latin typeface="Courier New" charset="0"/>
                <a:cs typeface="Courier New" charset="0"/>
              </a:rPr>
              <a:t>i</a:t>
            </a:r>
            <a:r>
              <a:rPr lang="en-CA" sz="1200" dirty="0">
                <a:latin typeface="Courier New" charset="0"/>
                <a:cs typeface="Courier New" charset="0"/>
              </a:rPr>
              <a:t> - IS-IS, L1 - IS-IS level-1, L2 - IS-IS level-2, </a:t>
            </a:r>
            <a:r>
              <a:rPr lang="en-CA" sz="1200" dirty="0" err="1">
                <a:latin typeface="Courier New" charset="0"/>
                <a:cs typeface="Courier New" charset="0"/>
              </a:rPr>
              <a:t>ia</a:t>
            </a:r>
            <a:r>
              <a:rPr lang="en-CA" sz="1200" dirty="0">
                <a:latin typeface="Courier New" charset="0"/>
                <a:cs typeface="Courier New" charset="0"/>
              </a:rPr>
              <a:t> - IS-IS inter area</a:t>
            </a:r>
          </a:p>
          <a:p>
            <a:pPr algn="l"/>
            <a:r>
              <a:rPr lang="en-CA" sz="1200" dirty="0">
                <a:latin typeface="Courier New" charset="0"/>
                <a:cs typeface="Courier New" charset="0"/>
              </a:rPr>
              <a:t>       * - candidate default, U - per-user static route, o - ODR</a:t>
            </a:r>
          </a:p>
          <a:p>
            <a:pPr algn="l"/>
            <a:r>
              <a:rPr lang="en-CA" sz="1200" dirty="0">
                <a:latin typeface="Courier New" charset="0"/>
                <a:cs typeface="Courier New" charset="0"/>
              </a:rPr>
              <a:t>       P - periodic downloaded static route</a:t>
            </a:r>
          </a:p>
          <a:p>
            <a:pPr algn="l"/>
            <a:endParaRPr lang="en-CA" sz="1200" dirty="0">
              <a:latin typeface="Courier New" charset="0"/>
              <a:cs typeface="Courier New" charset="0"/>
            </a:endParaRPr>
          </a:p>
          <a:p>
            <a:pPr algn="l"/>
            <a:r>
              <a:rPr lang="en-CA" sz="1200" dirty="0">
                <a:latin typeface="Courier New" charset="0"/>
                <a:cs typeface="Courier New" charset="0"/>
              </a:rPr>
              <a:t>Gateway of last resort is not set</a:t>
            </a:r>
          </a:p>
          <a:p>
            <a:pPr algn="l"/>
            <a:endParaRPr lang="en-CA" sz="1200" dirty="0">
              <a:latin typeface="Courier New" charset="0"/>
              <a:cs typeface="Courier New" charset="0"/>
            </a:endParaRPr>
          </a:p>
          <a:p>
            <a:pPr algn="l"/>
            <a:r>
              <a:rPr lang="en-CA" sz="1200" dirty="0">
                <a:latin typeface="Courier New" charset="0"/>
                <a:cs typeface="Courier New" charset="0"/>
              </a:rPr>
              <a:t>     10.0.0.0/8 is variably </a:t>
            </a:r>
            <a:r>
              <a:rPr lang="en-CA" sz="1200" dirty="0" err="1">
                <a:latin typeface="Courier New" charset="0"/>
                <a:cs typeface="Courier New" charset="0"/>
              </a:rPr>
              <a:t>subnetted</a:t>
            </a:r>
            <a:r>
              <a:rPr lang="en-CA" sz="1200" dirty="0">
                <a:latin typeface="Courier New" charset="0"/>
                <a:cs typeface="Courier New" charset="0"/>
              </a:rPr>
              <a:t>, 2 subnets, 2 masks</a:t>
            </a:r>
          </a:p>
          <a:p>
            <a:pPr algn="l"/>
            <a:r>
              <a:rPr lang="en-CA" sz="1200" b="1" dirty="0">
                <a:solidFill>
                  <a:schemeClr val="accent2"/>
                </a:solidFill>
                <a:latin typeface="Courier New" charset="0"/>
                <a:cs typeface="Courier New" charset="0"/>
              </a:rPr>
              <a:t>D       10.1.1.0/24 [90/2170112] via 209.165.200.226, 00:00:05, Serial0/0/0</a:t>
            </a:r>
          </a:p>
          <a:p>
            <a:pPr algn="l"/>
            <a:r>
              <a:rPr lang="en-CA" sz="1200" b="1" dirty="0">
                <a:solidFill>
                  <a:schemeClr val="accent2"/>
                </a:solidFill>
                <a:latin typeface="Courier New" charset="0"/>
                <a:cs typeface="Courier New" charset="0"/>
              </a:rPr>
              <a:t>D       10.1.2.0/24 [90/2170112] via 209.165.200.226, 00:00:05, Serial0/0/0</a:t>
            </a:r>
          </a:p>
          <a:p>
            <a:pPr algn="l"/>
            <a:r>
              <a:rPr lang="en-CA" sz="1200" dirty="0">
                <a:latin typeface="Courier New" charset="0"/>
                <a:cs typeface="Courier New" charset="0"/>
              </a:rPr>
              <a:t>     192.168.10.0/24 is variably </a:t>
            </a:r>
            <a:r>
              <a:rPr lang="en-CA" sz="1200" dirty="0" err="1">
                <a:latin typeface="Courier New" charset="0"/>
                <a:cs typeface="Courier New" charset="0"/>
              </a:rPr>
              <a:t>subnetted</a:t>
            </a:r>
            <a:r>
              <a:rPr lang="en-CA" sz="1200" dirty="0">
                <a:latin typeface="Courier New" charset="0"/>
                <a:cs typeface="Courier New" charset="0"/>
              </a:rPr>
              <a:t>, 2 subnets, 3 masks</a:t>
            </a:r>
          </a:p>
          <a:p>
            <a:pPr algn="l"/>
            <a:r>
              <a:rPr lang="en-CA" sz="1200" b="1" dirty="0">
                <a:solidFill>
                  <a:schemeClr val="accent2"/>
                </a:solidFill>
                <a:latin typeface="Courier New" charset="0"/>
                <a:cs typeface="Courier New" charset="0"/>
              </a:rPr>
              <a:t>C       192.168.10.0/24 is directly connected, GigabitEthernet0/0</a:t>
            </a:r>
          </a:p>
          <a:p>
            <a:pPr algn="l"/>
            <a:r>
              <a:rPr lang="en-CA" sz="1200" dirty="0">
                <a:latin typeface="Courier New" charset="0"/>
                <a:cs typeface="Courier New" charset="0"/>
              </a:rPr>
              <a:t>L       192.168.10.1/32 is directly connected, GigabitEthernet0/0</a:t>
            </a:r>
          </a:p>
          <a:p>
            <a:pPr algn="l"/>
            <a:r>
              <a:rPr lang="en-CA" sz="1200" dirty="0">
                <a:latin typeface="Courier New" charset="0"/>
                <a:cs typeface="Courier New" charset="0"/>
              </a:rPr>
              <a:t>     192.168.11.0/24 is variably </a:t>
            </a:r>
            <a:r>
              <a:rPr lang="en-CA" sz="1200" dirty="0" err="1">
                <a:latin typeface="Courier New" charset="0"/>
                <a:cs typeface="Courier New" charset="0"/>
              </a:rPr>
              <a:t>subnetted</a:t>
            </a:r>
            <a:r>
              <a:rPr lang="en-CA" sz="1200" dirty="0">
                <a:latin typeface="Courier New" charset="0"/>
                <a:cs typeface="Courier New" charset="0"/>
              </a:rPr>
              <a:t>, 2 subnets, 3 masks</a:t>
            </a:r>
          </a:p>
          <a:p>
            <a:pPr algn="l"/>
            <a:r>
              <a:rPr lang="en-CA" sz="1200" b="1" dirty="0">
                <a:solidFill>
                  <a:schemeClr val="accent2"/>
                </a:solidFill>
                <a:latin typeface="Courier New" charset="0"/>
                <a:cs typeface="Courier New" charset="0"/>
              </a:rPr>
              <a:t>C       192.168.11.0/24 is directly connected, GigabitEthernet0/1</a:t>
            </a:r>
          </a:p>
          <a:p>
            <a:pPr algn="l"/>
            <a:r>
              <a:rPr lang="en-CA" sz="1200" dirty="0">
                <a:latin typeface="Courier New" charset="0"/>
                <a:cs typeface="Courier New" charset="0"/>
              </a:rPr>
              <a:t>L       192.168.11.1/32 is directly connected, GigabitEthernet0/1</a:t>
            </a:r>
          </a:p>
          <a:p>
            <a:pPr algn="l"/>
            <a:r>
              <a:rPr lang="en-CA" sz="1200" dirty="0">
                <a:latin typeface="Courier New" charset="0"/>
                <a:cs typeface="Courier New" charset="0"/>
              </a:rPr>
              <a:t>     209.165.200.0/24 is variably </a:t>
            </a:r>
            <a:r>
              <a:rPr lang="en-CA" sz="1200" dirty="0" err="1">
                <a:latin typeface="Courier New" charset="0"/>
                <a:cs typeface="Courier New" charset="0"/>
              </a:rPr>
              <a:t>subnetted</a:t>
            </a:r>
            <a:r>
              <a:rPr lang="en-CA" sz="1200" dirty="0">
                <a:latin typeface="Courier New" charset="0"/>
                <a:cs typeface="Courier New" charset="0"/>
              </a:rPr>
              <a:t>, 2 subnets, 3 masks</a:t>
            </a:r>
          </a:p>
          <a:p>
            <a:pPr algn="l"/>
            <a:r>
              <a:rPr lang="en-CA" sz="1200" b="1" dirty="0">
                <a:solidFill>
                  <a:schemeClr val="accent2"/>
                </a:solidFill>
                <a:latin typeface="Courier New" charset="0"/>
                <a:cs typeface="Courier New" charset="0"/>
              </a:rPr>
              <a:t>C       209.165.200.224/30 is directly connected, Serial0/0/0</a:t>
            </a:r>
          </a:p>
          <a:p>
            <a:pPr algn="l"/>
            <a:r>
              <a:rPr lang="en-CA" sz="1200" dirty="0">
                <a:latin typeface="Courier New" charset="0"/>
                <a:cs typeface="Courier New" charset="0"/>
              </a:rPr>
              <a:t>L       209.165.200.225/32 is directly connected, </a:t>
            </a:r>
            <a:r>
              <a:rPr lang="en-CA" sz="1200" dirty="0" smtClean="0">
                <a:latin typeface="Courier New" charset="0"/>
                <a:cs typeface="Courier New" charset="0"/>
              </a:rPr>
              <a:t>Serial0/0/0</a:t>
            </a:r>
            <a:endParaRPr lang="en-CA" sz="1200" dirty="0">
              <a:latin typeface="Courier New" charset="0"/>
              <a:cs typeface="Courier New" charset="0"/>
            </a:endParaRPr>
          </a:p>
        </p:txBody>
      </p:sp>
      <p:cxnSp>
        <p:nvCxnSpPr>
          <p:cNvPr id="7" name="Straight Connector 6"/>
          <p:cNvCxnSpPr>
            <a:stCxn id="60434" idx="3"/>
            <a:endCxn id="60449" idx="1"/>
          </p:cNvCxnSpPr>
          <p:nvPr/>
        </p:nvCxnSpPr>
        <p:spPr bwMode="auto">
          <a:xfrm>
            <a:off x="7283450" y="241776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 name="Straight Connector 7"/>
          <p:cNvCxnSpPr>
            <a:stCxn id="60431" idx="3"/>
            <a:endCxn id="60447" idx="3"/>
          </p:cNvCxnSpPr>
          <p:nvPr/>
        </p:nvCxnSpPr>
        <p:spPr bwMode="auto">
          <a:xfrm flipV="1">
            <a:off x="7280275" y="168433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23" name="Freeform 9"/>
          <p:cNvSpPr>
            <a:spLocks/>
          </p:cNvSpPr>
          <p:nvPr/>
        </p:nvSpPr>
        <p:spPr bwMode="auto">
          <a:xfrm>
            <a:off x="3619500" y="188277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0" name="Straight Connector 9"/>
          <p:cNvCxnSpPr>
            <a:stCxn id="60428" idx="1"/>
            <a:endCxn id="60457" idx="0"/>
          </p:cNvCxnSpPr>
          <p:nvPr/>
        </p:nvCxnSpPr>
        <p:spPr bwMode="auto">
          <a:xfrm flipV="1">
            <a:off x="1630363" y="1943100"/>
            <a:ext cx="1747837" cy="4794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p:cNvCxnSpPr>
            <a:stCxn id="60426" idx="0"/>
            <a:endCxn id="60457" idx="0"/>
          </p:cNvCxnSpPr>
          <p:nvPr/>
        </p:nvCxnSpPr>
        <p:spPr bwMode="auto">
          <a:xfrm>
            <a:off x="1998663" y="1524000"/>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2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5240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TextBox 12"/>
          <p:cNvSpPr txBox="1">
            <a:spLocks noChangeArrowheads="1"/>
          </p:cNvSpPr>
          <p:nvPr/>
        </p:nvSpPr>
        <p:spPr bwMode="auto">
          <a:xfrm>
            <a:off x="1427163" y="122713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042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2653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stCxn id="60434" idx="1"/>
            <a:endCxn id="60433" idx="0"/>
          </p:cNvCxnSpPr>
          <p:nvPr/>
        </p:nvCxnSpPr>
        <p:spPr bwMode="auto">
          <a:xfrm flipH="1" flipV="1">
            <a:off x="5519738" y="194310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0431" idx="1"/>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3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54622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2"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768475"/>
            <a:ext cx="6937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3" name="TextBox 18"/>
          <p:cNvSpPr txBox="1">
            <a:spLocks noChangeArrowheads="1"/>
          </p:cNvSpPr>
          <p:nvPr/>
        </p:nvSpPr>
        <p:spPr bwMode="auto">
          <a:xfrm>
            <a:off x="5329238" y="19431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0434" name="Picture 1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2606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5" name="TextBox 20"/>
          <p:cNvSpPr txBox="1">
            <a:spLocks noChangeArrowheads="1"/>
          </p:cNvSpPr>
          <p:nvPr/>
        </p:nvSpPr>
        <p:spPr bwMode="auto">
          <a:xfrm>
            <a:off x="1335088" y="256381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0436" name="TextBox 21"/>
          <p:cNvSpPr txBox="1">
            <a:spLocks noChangeArrowheads="1"/>
          </p:cNvSpPr>
          <p:nvPr/>
        </p:nvSpPr>
        <p:spPr bwMode="auto">
          <a:xfrm>
            <a:off x="6424613" y="125095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0437" name="TextBox 22"/>
          <p:cNvSpPr txBox="1">
            <a:spLocks noChangeArrowheads="1"/>
          </p:cNvSpPr>
          <p:nvPr/>
        </p:nvSpPr>
        <p:spPr bwMode="auto">
          <a:xfrm>
            <a:off x="6434138" y="25495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0438" name="TextBox 23"/>
          <p:cNvSpPr txBox="1">
            <a:spLocks noChangeArrowheads="1"/>
          </p:cNvSpPr>
          <p:nvPr/>
        </p:nvSpPr>
        <p:spPr bwMode="auto">
          <a:xfrm>
            <a:off x="3690938" y="1482725"/>
            <a:ext cx="1590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0439" name="TextBox 24"/>
          <p:cNvSpPr txBox="1">
            <a:spLocks noChangeArrowheads="1"/>
          </p:cNvSpPr>
          <p:nvPr/>
        </p:nvSpPr>
        <p:spPr bwMode="auto">
          <a:xfrm>
            <a:off x="4754563" y="1811338"/>
            <a:ext cx="4587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60440" name="Rectangle 25"/>
          <p:cNvSpPr>
            <a:spLocks noChangeArrowheads="1"/>
          </p:cNvSpPr>
          <p:nvPr/>
        </p:nvSpPr>
        <p:spPr bwMode="auto">
          <a:xfrm>
            <a:off x="1095375" y="14017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1"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00" y="14589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p:cNvCxnSpPr>
            <a:stCxn id="60426" idx="1"/>
            <a:endCxn id="60441" idx="3"/>
          </p:cNvCxnSpPr>
          <p:nvPr/>
        </p:nvCxnSpPr>
        <p:spPr bwMode="auto">
          <a:xfrm flipH="1">
            <a:off x="1196975" y="1681163"/>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3" name="Rectangle 28"/>
          <p:cNvSpPr>
            <a:spLocks noChangeArrowheads="1"/>
          </p:cNvSpPr>
          <p:nvPr/>
        </p:nvSpPr>
        <p:spPr bwMode="auto">
          <a:xfrm>
            <a:off x="1095375" y="214471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4"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00" y="220186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Straight Connector 30"/>
          <p:cNvCxnSpPr>
            <a:stCxn id="60428" idx="1"/>
            <a:endCxn id="60444" idx="3"/>
          </p:cNvCxnSpPr>
          <p:nvPr/>
        </p:nvCxnSpPr>
        <p:spPr bwMode="auto">
          <a:xfrm flipH="1">
            <a:off x="1196975" y="2422525"/>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6" name="Rectangle 31"/>
          <p:cNvSpPr>
            <a:spLocks noChangeArrowheads="1"/>
          </p:cNvSpPr>
          <p:nvPr/>
        </p:nvSpPr>
        <p:spPr bwMode="auto">
          <a:xfrm>
            <a:off x="7394575" y="140970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7"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738" y="1460500"/>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8" name="Rectangle 33"/>
          <p:cNvSpPr>
            <a:spLocks noChangeArrowheads="1"/>
          </p:cNvSpPr>
          <p:nvPr/>
        </p:nvSpPr>
        <p:spPr bwMode="auto">
          <a:xfrm>
            <a:off x="7408863" y="2147888"/>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9"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3025" y="2205038"/>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0" name="TextBox 35"/>
          <p:cNvSpPr txBox="1">
            <a:spLocks noChangeArrowheads="1"/>
          </p:cNvSpPr>
          <p:nvPr/>
        </p:nvSpPr>
        <p:spPr bwMode="auto">
          <a:xfrm>
            <a:off x="5754688" y="161766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0451" name="TextBox 36"/>
          <p:cNvSpPr txBox="1">
            <a:spLocks noChangeArrowheads="1"/>
          </p:cNvSpPr>
          <p:nvPr/>
        </p:nvSpPr>
        <p:spPr bwMode="auto">
          <a:xfrm>
            <a:off x="5761038" y="2133600"/>
            <a:ext cx="3032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0452" name="TextBox 37"/>
          <p:cNvSpPr txBox="1">
            <a:spLocks noChangeArrowheads="1"/>
          </p:cNvSpPr>
          <p:nvPr/>
        </p:nvSpPr>
        <p:spPr bwMode="auto">
          <a:xfrm>
            <a:off x="2627313" y="207645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0453" name="TextBox 38"/>
          <p:cNvSpPr txBox="1">
            <a:spLocks noChangeArrowheads="1"/>
          </p:cNvSpPr>
          <p:nvPr/>
        </p:nvSpPr>
        <p:spPr bwMode="auto">
          <a:xfrm>
            <a:off x="3665538" y="1844675"/>
            <a:ext cx="5921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0454" name="TextBox 39"/>
          <p:cNvSpPr txBox="1">
            <a:spLocks noChangeArrowheads="1"/>
          </p:cNvSpPr>
          <p:nvPr/>
        </p:nvSpPr>
        <p:spPr bwMode="auto">
          <a:xfrm>
            <a:off x="2640013" y="141287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41" name="Oval 40"/>
          <p:cNvSpPr/>
          <p:nvPr/>
        </p:nvSpPr>
        <p:spPr>
          <a:xfrm>
            <a:off x="2932113" y="1684338"/>
            <a:ext cx="830262"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0456"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768475"/>
            <a:ext cx="6937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7" name="TextBox 42"/>
          <p:cNvSpPr txBox="1">
            <a:spLocks noChangeArrowheads="1"/>
          </p:cNvSpPr>
          <p:nvPr/>
        </p:nvSpPr>
        <p:spPr bwMode="auto">
          <a:xfrm>
            <a:off x="3187700" y="19431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0458" name="Rectangle 43"/>
          <p:cNvSpPr>
            <a:spLocks noChangeArrowheads="1"/>
          </p:cNvSpPr>
          <p:nvPr/>
        </p:nvSpPr>
        <p:spPr bwMode="auto">
          <a:xfrm>
            <a:off x="323850" y="150018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0459" name="Rectangle 44"/>
          <p:cNvSpPr>
            <a:spLocks noChangeArrowheads="1"/>
          </p:cNvSpPr>
          <p:nvPr/>
        </p:nvSpPr>
        <p:spPr bwMode="auto">
          <a:xfrm>
            <a:off x="323850" y="224631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extLst>
      <p:ext uri="{BB962C8B-B14F-4D97-AF65-F5344CB8AC3E}">
        <p14:creationId xmlns:p14="http://schemas.microsoft.com/office/powerpoint/2010/main" val="741375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sk-SK" dirty="0" smtClean="0"/>
              <a:t>Záznamy o priamo pripojených sieťach</a:t>
            </a:r>
            <a:endParaRPr lang="en-US" dirty="0"/>
          </a:p>
        </p:txBody>
      </p:sp>
      <p:cxnSp>
        <p:nvCxnSpPr>
          <p:cNvPr id="4" name="Straight Connector 3"/>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1849438" y="4203700"/>
            <a:ext cx="4032250" cy="5286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7" name="Rectangle 6"/>
          <p:cNvSpPr/>
          <p:nvPr/>
        </p:nvSpPr>
        <p:spPr>
          <a:xfrm>
            <a:off x="6043613" y="4203700"/>
            <a:ext cx="2214562" cy="5286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 name="Rectangle 7"/>
          <p:cNvSpPr/>
          <p:nvPr/>
        </p:nvSpPr>
        <p:spPr>
          <a:xfrm>
            <a:off x="841375" y="4203700"/>
            <a:ext cx="504825" cy="52863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2470" name="TextBox 8"/>
          <p:cNvSpPr txBox="1">
            <a:spLocks noChangeArrowheads="1"/>
          </p:cNvSpPr>
          <p:nvPr/>
        </p:nvSpPr>
        <p:spPr bwMode="auto">
          <a:xfrm>
            <a:off x="841375" y="4197350"/>
            <a:ext cx="7416800" cy="534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b="1" dirty="0">
                <a:latin typeface="Courier New" charset="0"/>
                <a:cs typeface="Courier New" charset="0"/>
              </a:rPr>
              <a:t>C       192.168.10.0/24 is directly connected, </a:t>
            </a:r>
            <a:r>
              <a:rPr lang="en-CA" sz="1400" b="1" dirty="0">
                <a:solidFill>
                  <a:schemeClr val="bg1"/>
                </a:solidFill>
                <a:latin typeface="Courier New" charset="0"/>
                <a:cs typeface="Courier New" charset="0"/>
              </a:rPr>
              <a:t>GigabitEthernet0/0</a:t>
            </a:r>
          </a:p>
          <a:p>
            <a:r>
              <a:rPr lang="en-CA" sz="1400" b="1" dirty="0">
                <a:latin typeface="Courier New" charset="0"/>
                <a:cs typeface="Courier New" charset="0"/>
              </a:rPr>
              <a:t>L       192.168.10.1/32 is directly connected, </a:t>
            </a:r>
            <a:r>
              <a:rPr lang="en-CA" sz="1400" b="1" dirty="0">
                <a:solidFill>
                  <a:schemeClr val="bg1"/>
                </a:solidFill>
                <a:latin typeface="Courier New" charset="0"/>
                <a:cs typeface="Courier New" charset="0"/>
              </a:rPr>
              <a:t>GigabitEthernet0/0</a:t>
            </a:r>
          </a:p>
        </p:txBody>
      </p:sp>
      <p:sp>
        <p:nvSpPr>
          <p:cNvPr id="62471" name="TextBox 9"/>
          <p:cNvSpPr txBox="1">
            <a:spLocks noChangeArrowheads="1"/>
          </p:cNvSpPr>
          <p:nvPr/>
        </p:nvSpPr>
        <p:spPr bwMode="auto">
          <a:xfrm>
            <a:off x="928688" y="3827463"/>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A</a:t>
            </a:r>
          </a:p>
        </p:txBody>
      </p:sp>
      <p:sp>
        <p:nvSpPr>
          <p:cNvPr id="62472" name="TextBox 10"/>
          <p:cNvSpPr txBox="1">
            <a:spLocks noChangeArrowheads="1"/>
          </p:cNvSpPr>
          <p:nvPr/>
        </p:nvSpPr>
        <p:spPr bwMode="auto">
          <a:xfrm>
            <a:off x="3649663" y="3833813"/>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B</a:t>
            </a:r>
          </a:p>
        </p:txBody>
      </p:sp>
      <p:sp>
        <p:nvSpPr>
          <p:cNvPr id="62473" name="TextBox 11"/>
          <p:cNvSpPr txBox="1">
            <a:spLocks noChangeArrowheads="1"/>
          </p:cNvSpPr>
          <p:nvPr/>
        </p:nvSpPr>
        <p:spPr bwMode="auto">
          <a:xfrm>
            <a:off x="6843713" y="3830638"/>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C</a:t>
            </a:r>
          </a:p>
        </p:txBody>
      </p:sp>
      <p:graphicFrame>
        <p:nvGraphicFramePr>
          <p:cNvPr id="13" name="Table 12"/>
          <p:cNvGraphicFramePr>
            <a:graphicFrameLocks noGrp="1"/>
          </p:cNvGraphicFramePr>
          <p:nvPr>
            <p:extLst>
              <p:ext uri="{D42A27DB-BD31-4B8C-83A1-F6EECF244321}">
                <p14:modId xmlns:p14="http://schemas.microsoft.com/office/powerpoint/2010/main" val="4229515008"/>
              </p:ext>
            </p:extLst>
          </p:nvPr>
        </p:nvGraphicFramePr>
        <p:xfrm>
          <a:off x="361950" y="4948238"/>
          <a:ext cx="8401050" cy="1112838"/>
        </p:xfrm>
        <a:graphic>
          <a:graphicData uri="http://schemas.openxmlformats.org/drawingml/2006/table">
            <a:tbl>
              <a:tblPr firstRow="1" bandRow="1">
                <a:tableStyleId>{2D5ABB26-0587-4C30-8999-92F81FD0307C}</a:tableStyleId>
              </a:tblPr>
              <a:tblGrid>
                <a:gridCol w="958349"/>
                <a:gridCol w="7442701"/>
              </a:tblGrid>
              <a:tr h="370946">
                <a:tc>
                  <a:txBody>
                    <a:bodyPr/>
                    <a:lstStyle/>
                    <a:p>
                      <a:pPr algn="ctr"/>
                      <a:r>
                        <a:rPr lang="en-CA" sz="1800" b="1" dirty="0" smtClean="0">
                          <a:solidFill>
                            <a:schemeClr val="bg1"/>
                          </a:solidFill>
                        </a:rPr>
                        <a:t>A</a:t>
                      </a:r>
                      <a:endParaRPr lang="en-CA" sz="1800" b="1" dirty="0">
                        <a:solidFill>
                          <a:schemeClr val="bg1"/>
                        </a:solidFill>
                      </a:endParaRPr>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r>
                        <a:rPr lang="sk-SK" sz="1600" dirty="0" smtClean="0"/>
                        <a:t>Typ</a:t>
                      </a:r>
                      <a:r>
                        <a:rPr lang="sk-SK" sz="1600" baseline="0" dirty="0" smtClean="0"/>
                        <a:t> záznamu – aký mechanizmus ho vložil do smerovacej tabuľky</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CA" sz="1800" b="1" dirty="0" smtClean="0">
                          <a:solidFill>
                            <a:schemeClr val="tx1"/>
                          </a:solidFill>
                        </a:rPr>
                        <a:t>B</a:t>
                      </a:r>
                      <a:endParaRPr lang="en-CA" sz="1800" b="1" dirty="0">
                        <a:solidFill>
                          <a:schemeClr val="tx1"/>
                        </a:solidFill>
                      </a:endParaRPr>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sk-SK" sz="1600" dirty="0" smtClean="0"/>
                        <a:t>Adresa cieľa, o ktorom tento záznam hovorí</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CA" sz="1800" b="1" dirty="0" smtClean="0">
                          <a:solidFill>
                            <a:schemeClr val="bg1"/>
                          </a:solidFill>
                        </a:rPr>
                        <a:t>C</a:t>
                      </a:r>
                      <a:endParaRPr lang="en-CA" sz="1800" b="1" dirty="0">
                        <a:solidFill>
                          <a:schemeClr val="bg1"/>
                        </a:solidFill>
                      </a:endParaRPr>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sk-SK" sz="1600" dirty="0" smtClean="0"/>
                        <a:t>Rozhranie,</a:t>
                      </a:r>
                      <a:r>
                        <a:rPr lang="sk-SK" sz="1600" baseline="0" dirty="0" smtClean="0"/>
                        <a:t> cez ktoré sa k cieľu ide</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4" name="Straight Connector 13"/>
          <p:cNvCxnSpPr>
            <a:stCxn id="62501" idx="3"/>
            <a:endCxn id="62517" idx="1"/>
          </p:cNvCxnSpPr>
          <p:nvPr/>
        </p:nvCxnSpPr>
        <p:spPr bwMode="auto">
          <a:xfrm>
            <a:off x="7226300" y="316071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62498" idx="3"/>
            <a:endCxn id="62515" idx="3"/>
          </p:cNvCxnSpPr>
          <p:nvPr/>
        </p:nvCxnSpPr>
        <p:spPr bwMode="auto">
          <a:xfrm flipV="1">
            <a:off x="7223125" y="242728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490" name="Freeform 9"/>
          <p:cNvSpPr>
            <a:spLocks/>
          </p:cNvSpPr>
          <p:nvPr/>
        </p:nvSpPr>
        <p:spPr bwMode="auto">
          <a:xfrm>
            <a:off x="3560763" y="2625725"/>
            <a:ext cx="1597025"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7" name="Straight Connector 16"/>
          <p:cNvCxnSpPr>
            <a:stCxn id="62495" idx="1"/>
            <a:endCxn id="62528" idx="0"/>
          </p:cNvCxnSpPr>
          <p:nvPr/>
        </p:nvCxnSpPr>
        <p:spPr bwMode="auto">
          <a:xfrm flipV="1">
            <a:off x="1573213" y="2686050"/>
            <a:ext cx="1747837"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62493" idx="0"/>
            <a:endCxn id="62528" idx="0"/>
          </p:cNvCxnSpPr>
          <p:nvPr/>
        </p:nvCxnSpPr>
        <p:spPr bwMode="auto">
          <a:xfrm>
            <a:off x="1939925" y="2266950"/>
            <a:ext cx="1381125"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3"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73213" y="22669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94" name="TextBox 19"/>
          <p:cNvSpPr txBox="1">
            <a:spLocks noChangeArrowheads="1"/>
          </p:cNvSpPr>
          <p:nvPr/>
        </p:nvSpPr>
        <p:spPr bwMode="auto">
          <a:xfrm>
            <a:off x="1370013" y="197008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2495"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73213" y="30099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p:cNvCxnSpPr>
            <a:stCxn id="62501" idx="1"/>
            <a:endCxn id="62500" idx="0"/>
          </p:cNvCxnSpPr>
          <p:nvPr/>
        </p:nvCxnSpPr>
        <p:spPr bwMode="auto">
          <a:xfrm flipH="1" flipV="1">
            <a:off x="5462588" y="268605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3" name="Straight Connector 22"/>
          <p:cNvCxnSpPr>
            <a:stCxn id="62498" idx="1"/>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88113" y="228917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99"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06988" y="2511425"/>
            <a:ext cx="6937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0" name="TextBox 25"/>
          <p:cNvSpPr txBox="1">
            <a:spLocks noChangeArrowheads="1"/>
          </p:cNvSpPr>
          <p:nvPr/>
        </p:nvSpPr>
        <p:spPr bwMode="auto">
          <a:xfrm>
            <a:off x="5272088" y="26860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2501" name="Picture 2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91288" y="30035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2" name="TextBox 27"/>
          <p:cNvSpPr txBox="1">
            <a:spLocks noChangeArrowheads="1"/>
          </p:cNvSpPr>
          <p:nvPr/>
        </p:nvSpPr>
        <p:spPr bwMode="auto">
          <a:xfrm>
            <a:off x="1276350" y="330676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2503" name="TextBox 28"/>
          <p:cNvSpPr txBox="1">
            <a:spLocks noChangeArrowheads="1"/>
          </p:cNvSpPr>
          <p:nvPr/>
        </p:nvSpPr>
        <p:spPr bwMode="auto">
          <a:xfrm>
            <a:off x="6367463" y="199390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2504" name="TextBox 29"/>
          <p:cNvSpPr txBox="1">
            <a:spLocks noChangeArrowheads="1"/>
          </p:cNvSpPr>
          <p:nvPr/>
        </p:nvSpPr>
        <p:spPr bwMode="auto">
          <a:xfrm>
            <a:off x="6376988" y="329247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2505" name="TextBox 30"/>
          <p:cNvSpPr txBox="1">
            <a:spLocks noChangeArrowheads="1"/>
          </p:cNvSpPr>
          <p:nvPr/>
        </p:nvSpPr>
        <p:spPr bwMode="auto">
          <a:xfrm>
            <a:off x="3633788" y="2225675"/>
            <a:ext cx="1590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2506" name="TextBox 31"/>
          <p:cNvSpPr txBox="1">
            <a:spLocks noChangeArrowheads="1"/>
          </p:cNvSpPr>
          <p:nvPr/>
        </p:nvSpPr>
        <p:spPr bwMode="auto">
          <a:xfrm>
            <a:off x="4695825" y="2554288"/>
            <a:ext cx="458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33" name="Straight Connector 32"/>
          <p:cNvCxnSpPr>
            <a:stCxn id="62499" idx="0"/>
          </p:cNvCxnSpPr>
          <p:nvPr/>
        </p:nvCxnSpPr>
        <p:spPr bwMode="auto">
          <a:xfrm flipV="1">
            <a:off x="5453063" y="2255838"/>
            <a:ext cx="1587" cy="255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08" name="Rectangle 33"/>
          <p:cNvSpPr>
            <a:spLocks noChangeArrowheads="1"/>
          </p:cNvSpPr>
          <p:nvPr/>
        </p:nvSpPr>
        <p:spPr bwMode="auto">
          <a:xfrm>
            <a:off x="1038225" y="2144713"/>
            <a:ext cx="3794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09"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350" y="2201863"/>
            <a:ext cx="4968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a:stCxn id="62493" idx="1"/>
            <a:endCxn id="62509" idx="3"/>
          </p:cNvCxnSpPr>
          <p:nvPr/>
        </p:nvCxnSpPr>
        <p:spPr bwMode="auto">
          <a:xfrm flipH="1">
            <a:off x="1138238" y="2424113"/>
            <a:ext cx="43497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1" name="Rectangle 36"/>
          <p:cNvSpPr>
            <a:spLocks noChangeArrowheads="1"/>
          </p:cNvSpPr>
          <p:nvPr/>
        </p:nvSpPr>
        <p:spPr bwMode="auto">
          <a:xfrm>
            <a:off x="1038225" y="2889250"/>
            <a:ext cx="379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2"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350" y="2944813"/>
            <a:ext cx="4968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p:cNvCxnSpPr>
            <a:stCxn id="62495" idx="1"/>
            <a:endCxn id="62512" idx="3"/>
          </p:cNvCxnSpPr>
          <p:nvPr/>
        </p:nvCxnSpPr>
        <p:spPr bwMode="auto">
          <a:xfrm flipH="1">
            <a:off x="1138238" y="3167063"/>
            <a:ext cx="434975" cy="1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4" name="Rectangle 39"/>
          <p:cNvSpPr>
            <a:spLocks noChangeArrowheads="1"/>
          </p:cNvSpPr>
          <p:nvPr/>
        </p:nvSpPr>
        <p:spPr bwMode="auto">
          <a:xfrm>
            <a:off x="7337425" y="215265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5"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1588" y="220503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6" name="Rectangle 41"/>
          <p:cNvSpPr>
            <a:spLocks noChangeArrowheads="1"/>
          </p:cNvSpPr>
          <p:nvPr/>
        </p:nvSpPr>
        <p:spPr bwMode="auto">
          <a:xfrm>
            <a:off x="7351713" y="2892425"/>
            <a:ext cx="3794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7"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35875" y="2947988"/>
            <a:ext cx="4968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518" name="Picture 2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76800" y="1541463"/>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9" name="TextBox 44"/>
          <p:cNvSpPr txBox="1">
            <a:spLocks noChangeArrowheads="1"/>
          </p:cNvSpPr>
          <p:nvPr/>
        </p:nvSpPr>
        <p:spPr bwMode="auto">
          <a:xfrm>
            <a:off x="5695950" y="236061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2520" name="TextBox 45"/>
          <p:cNvSpPr txBox="1">
            <a:spLocks noChangeArrowheads="1"/>
          </p:cNvSpPr>
          <p:nvPr/>
        </p:nvSpPr>
        <p:spPr bwMode="auto">
          <a:xfrm>
            <a:off x="5703888" y="2876550"/>
            <a:ext cx="301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2521" name="Rectangle 46"/>
          <p:cNvSpPr>
            <a:spLocks noChangeArrowheads="1"/>
          </p:cNvSpPr>
          <p:nvPr/>
        </p:nvSpPr>
        <p:spPr bwMode="auto">
          <a:xfrm>
            <a:off x="5126038" y="2000250"/>
            <a:ext cx="85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2522"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1938" y="1690688"/>
            <a:ext cx="3587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23" name="TextBox 48"/>
          <p:cNvSpPr txBox="1">
            <a:spLocks noChangeArrowheads="1"/>
          </p:cNvSpPr>
          <p:nvPr/>
        </p:nvSpPr>
        <p:spPr bwMode="auto">
          <a:xfrm>
            <a:off x="2570163" y="281940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2524" name="TextBox 49"/>
          <p:cNvSpPr txBox="1">
            <a:spLocks noChangeArrowheads="1"/>
          </p:cNvSpPr>
          <p:nvPr/>
        </p:nvSpPr>
        <p:spPr bwMode="auto">
          <a:xfrm>
            <a:off x="3606800" y="2587625"/>
            <a:ext cx="5921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2525" name="TextBox 50"/>
          <p:cNvSpPr txBox="1">
            <a:spLocks noChangeArrowheads="1"/>
          </p:cNvSpPr>
          <p:nvPr/>
        </p:nvSpPr>
        <p:spPr bwMode="auto">
          <a:xfrm>
            <a:off x="2582863" y="215582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52" name="Oval 51"/>
          <p:cNvSpPr/>
          <p:nvPr/>
        </p:nvSpPr>
        <p:spPr>
          <a:xfrm>
            <a:off x="2874963" y="2427288"/>
            <a:ext cx="828675"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2527"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63863" y="2511425"/>
            <a:ext cx="695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28" name="TextBox 53"/>
          <p:cNvSpPr txBox="1">
            <a:spLocks noChangeArrowheads="1"/>
          </p:cNvSpPr>
          <p:nvPr/>
        </p:nvSpPr>
        <p:spPr bwMode="auto">
          <a:xfrm>
            <a:off x="3130550" y="2686050"/>
            <a:ext cx="379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2529" name="Rectangle 54"/>
          <p:cNvSpPr>
            <a:spLocks noChangeArrowheads="1"/>
          </p:cNvSpPr>
          <p:nvPr/>
        </p:nvSpPr>
        <p:spPr bwMode="auto">
          <a:xfrm>
            <a:off x="265113" y="224313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2530" name="Rectangle 55"/>
          <p:cNvSpPr>
            <a:spLocks noChangeArrowheads="1"/>
          </p:cNvSpPr>
          <p:nvPr/>
        </p:nvSpPr>
        <p:spPr bwMode="auto">
          <a:xfrm>
            <a:off x="265113" y="298926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extLst>
      <p:ext uri="{BB962C8B-B14F-4D97-AF65-F5344CB8AC3E}">
        <p14:creationId xmlns:p14="http://schemas.microsoft.com/office/powerpoint/2010/main" val="2465586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sk-SK" dirty="0" smtClean="0"/>
              <a:t>Záznamy o vzdialených sieťach</a:t>
            </a:r>
            <a:endParaRPr lang="en-US" dirty="0"/>
          </a:p>
        </p:txBody>
      </p:sp>
      <p:cxnSp>
        <p:nvCxnSpPr>
          <p:cNvPr id="4" name="Straight Connector 3"/>
          <p:cNvCxnSpPr/>
          <p:nvPr/>
        </p:nvCxnSpPr>
        <p:spPr bwMode="auto">
          <a:xfrm flipH="1">
            <a:off x="5384800" y="2203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2774950" y="3438525"/>
            <a:ext cx="307975" cy="360363"/>
          </a:xfrm>
          <a:prstGeom prst="rect">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 name="Rectangle 5"/>
          <p:cNvSpPr/>
          <p:nvPr/>
        </p:nvSpPr>
        <p:spPr>
          <a:xfrm>
            <a:off x="1385888" y="3436938"/>
            <a:ext cx="1296987" cy="3603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 name="Rectangle 7"/>
          <p:cNvSpPr/>
          <p:nvPr/>
        </p:nvSpPr>
        <p:spPr>
          <a:xfrm>
            <a:off x="3157538" y="3436938"/>
            <a:ext cx="846137" cy="36036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9" name="Rectangle 8"/>
          <p:cNvSpPr/>
          <p:nvPr/>
        </p:nvSpPr>
        <p:spPr>
          <a:xfrm>
            <a:off x="4500563" y="3436938"/>
            <a:ext cx="1727200" cy="3603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0" name="Rectangle 9"/>
          <p:cNvSpPr/>
          <p:nvPr/>
        </p:nvSpPr>
        <p:spPr>
          <a:xfrm>
            <a:off x="6300788" y="3436938"/>
            <a:ext cx="1008062" cy="36036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1" name="Rectangle 10"/>
          <p:cNvSpPr/>
          <p:nvPr/>
        </p:nvSpPr>
        <p:spPr>
          <a:xfrm>
            <a:off x="7400925" y="3436938"/>
            <a:ext cx="1223963" cy="36036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2" name="Rectangle 11"/>
          <p:cNvSpPr/>
          <p:nvPr/>
        </p:nvSpPr>
        <p:spPr>
          <a:xfrm>
            <a:off x="395288" y="3436938"/>
            <a:ext cx="504825" cy="360362"/>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4522" name="TextBox 12"/>
          <p:cNvSpPr txBox="1">
            <a:spLocks noChangeArrowheads="1"/>
          </p:cNvSpPr>
          <p:nvPr/>
        </p:nvSpPr>
        <p:spPr bwMode="auto">
          <a:xfrm>
            <a:off x="395288" y="3436938"/>
            <a:ext cx="84248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b="1" dirty="0">
                <a:latin typeface="Courier New" charset="0"/>
                <a:cs typeface="Courier New" charset="0"/>
              </a:rPr>
              <a:t>D       10.1.1.0/24 [90/2170112] via 209.165.200.226, 00:00:05, </a:t>
            </a:r>
            <a:r>
              <a:rPr lang="en-CA" sz="1400" b="1" dirty="0">
                <a:solidFill>
                  <a:schemeClr val="bg1"/>
                </a:solidFill>
                <a:latin typeface="Courier New" charset="0"/>
                <a:cs typeface="Courier New" charset="0"/>
              </a:rPr>
              <a:t>Serial0/0/0</a:t>
            </a:r>
          </a:p>
        </p:txBody>
      </p:sp>
      <p:graphicFrame>
        <p:nvGraphicFramePr>
          <p:cNvPr id="14" name="Table 13"/>
          <p:cNvGraphicFramePr>
            <a:graphicFrameLocks noGrp="1"/>
          </p:cNvGraphicFramePr>
          <p:nvPr>
            <p:extLst>
              <p:ext uri="{D42A27DB-BD31-4B8C-83A1-F6EECF244321}">
                <p14:modId xmlns:p14="http://schemas.microsoft.com/office/powerpoint/2010/main" val="3060354650"/>
              </p:ext>
            </p:extLst>
          </p:nvPr>
        </p:nvGraphicFramePr>
        <p:xfrm>
          <a:off x="420688" y="4013200"/>
          <a:ext cx="8399462" cy="2595565"/>
        </p:xfrm>
        <a:graphic>
          <a:graphicData uri="http://schemas.openxmlformats.org/drawingml/2006/table">
            <a:tbl>
              <a:tblPr firstRow="1" bandRow="1">
                <a:tableStyleId>{2D5ABB26-0587-4C30-8999-92F81FD0307C}</a:tableStyleId>
              </a:tblPr>
              <a:tblGrid>
                <a:gridCol w="958167"/>
                <a:gridCol w="7441295"/>
              </a:tblGrid>
              <a:tr h="370795">
                <a:tc>
                  <a:txBody>
                    <a:bodyPr/>
                    <a:lstStyle/>
                    <a:p>
                      <a:pPr algn="ctr"/>
                      <a:r>
                        <a:rPr lang="en-CA" sz="1800" b="1" dirty="0" smtClean="0"/>
                        <a:t>A</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r>
                        <a:rPr lang="sk-SK" sz="1600" dirty="0" smtClean="0"/>
                        <a:t>Typ</a:t>
                      </a:r>
                      <a:r>
                        <a:rPr lang="sk-SK" sz="1600" baseline="0" dirty="0" smtClean="0"/>
                        <a:t> záznamu – aký mechanizmus ho vložil do smerovacej tabuľky</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B</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sk-SK" sz="1600" dirty="0" smtClean="0"/>
                        <a:t>Adresa cieľa, o ktorom tento záznam hovorí</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C</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r>
                        <a:rPr lang="sk-SK" sz="1600" dirty="0" smtClean="0"/>
                        <a:t>Dôveryhodnosť záznamu (administratívna vzdialenosť)</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D</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sk-SK" sz="1600" dirty="0" smtClean="0"/>
                        <a:t>Vzdialenosť od</a:t>
                      </a:r>
                      <a:r>
                        <a:rPr lang="sk-SK" sz="1600" baseline="0" dirty="0" smtClean="0"/>
                        <a:t> cieľa (metrika)</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E</a:t>
                      </a:r>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sk-SK" sz="1600" dirty="0" smtClean="0"/>
                        <a:t>IP adresa</a:t>
                      </a:r>
                      <a:r>
                        <a:rPr lang="sk-SK" sz="1600" baseline="0" dirty="0" smtClean="0"/>
                        <a:t> ďalšieho smerovača na ceste k cieľu</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F</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sk-SK" sz="1600" dirty="0" smtClean="0"/>
                        <a:t>Vek záznamu v smerovacej tabuľke</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G</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sk-SK" sz="1600" dirty="0" smtClean="0"/>
                        <a:t>Rozhranie, cez</a:t>
                      </a:r>
                      <a:r>
                        <a:rPr lang="sk-SK" sz="1600" baseline="0" dirty="0" smtClean="0"/>
                        <a:t> ktoré sa k cieľu ide</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 name="Straight Connector 14"/>
          <p:cNvCxnSpPr>
            <a:stCxn id="64562" idx="3"/>
            <a:endCxn id="64578" idx="1"/>
          </p:cNvCxnSpPr>
          <p:nvPr/>
        </p:nvCxnSpPr>
        <p:spPr bwMode="auto">
          <a:xfrm>
            <a:off x="7283450" y="2919413"/>
            <a:ext cx="409575" cy="95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4559" idx="3"/>
            <a:endCxn id="64576" idx="3"/>
          </p:cNvCxnSpPr>
          <p:nvPr/>
        </p:nvCxnSpPr>
        <p:spPr bwMode="auto">
          <a:xfrm flipV="1">
            <a:off x="7280275" y="2184400"/>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51" name="Freeform 9"/>
          <p:cNvSpPr>
            <a:spLocks/>
          </p:cNvSpPr>
          <p:nvPr/>
        </p:nvSpPr>
        <p:spPr bwMode="auto">
          <a:xfrm>
            <a:off x="3619500" y="2382838"/>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8" name="Straight Connector 17"/>
          <p:cNvCxnSpPr>
            <a:stCxn id="64556" idx="1"/>
            <a:endCxn id="64589" idx="0"/>
          </p:cNvCxnSpPr>
          <p:nvPr/>
        </p:nvCxnSpPr>
        <p:spPr bwMode="auto">
          <a:xfrm flipV="1">
            <a:off x="1630363" y="2443163"/>
            <a:ext cx="1747837" cy="4810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64554" idx="0"/>
            <a:endCxn id="64589" idx="0"/>
          </p:cNvCxnSpPr>
          <p:nvPr/>
        </p:nvCxnSpPr>
        <p:spPr bwMode="auto">
          <a:xfrm>
            <a:off x="1998663" y="2024063"/>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4"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0240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55" name="TextBox 20"/>
          <p:cNvSpPr txBox="1">
            <a:spLocks noChangeArrowheads="1"/>
          </p:cNvSpPr>
          <p:nvPr/>
        </p:nvSpPr>
        <p:spPr bwMode="auto">
          <a:xfrm>
            <a:off x="1427163" y="1727200"/>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455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76701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a:stCxn id="64562" idx="1"/>
            <a:endCxn id="64561" idx="0"/>
          </p:cNvCxnSpPr>
          <p:nvPr/>
        </p:nvCxnSpPr>
        <p:spPr bwMode="auto">
          <a:xfrm flipH="1" flipV="1">
            <a:off x="5519738" y="2443163"/>
            <a:ext cx="1028700" cy="476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Connector 23"/>
          <p:cNvCxnSpPr>
            <a:stCxn id="64559" idx="1"/>
          </p:cNvCxnSpPr>
          <p:nvPr/>
        </p:nvCxnSpPr>
        <p:spPr bwMode="auto">
          <a:xfrm flipH="1">
            <a:off x="5384800" y="2203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9"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204628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60"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2268538"/>
            <a:ext cx="693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1" name="TextBox 26"/>
          <p:cNvSpPr txBox="1">
            <a:spLocks noChangeArrowheads="1"/>
          </p:cNvSpPr>
          <p:nvPr/>
        </p:nvSpPr>
        <p:spPr bwMode="auto">
          <a:xfrm>
            <a:off x="5329238" y="2443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4562" name="Picture 2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7622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3" name="TextBox 28"/>
          <p:cNvSpPr txBox="1">
            <a:spLocks noChangeArrowheads="1"/>
          </p:cNvSpPr>
          <p:nvPr/>
        </p:nvSpPr>
        <p:spPr bwMode="auto">
          <a:xfrm>
            <a:off x="1335088" y="3065463"/>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4564" name="TextBox 29"/>
          <p:cNvSpPr txBox="1">
            <a:spLocks noChangeArrowheads="1"/>
          </p:cNvSpPr>
          <p:nvPr/>
        </p:nvSpPr>
        <p:spPr bwMode="auto">
          <a:xfrm>
            <a:off x="6424613" y="175260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4565" name="TextBox 30"/>
          <p:cNvSpPr txBox="1">
            <a:spLocks noChangeArrowheads="1"/>
          </p:cNvSpPr>
          <p:nvPr/>
        </p:nvSpPr>
        <p:spPr bwMode="auto">
          <a:xfrm>
            <a:off x="6434138" y="30495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4566" name="TextBox 31"/>
          <p:cNvSpPr txBox="1">
            <a:spLocks noChangeArrowheads="1"/>
          </p:cNvSpPr>
          <p:nvPr/>
        </p:nvSpPr>
        <p:spPr bwMode="auto">
          <a:xfrm>
            <a:off x="3690938" y="1982788"/>
            <a:ext cx="1590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4567" name="TextBox 32"/>
          <p:cNvSpPr txBox="1">
            <a:spLocks noChangeArrowheads="1"/>
          </p:cNvSpPr>
          <p:nvPr/>
        </p:nvSpPr>
        <p:spPr bwMode="auto">
          <a:xfrm>
            <a:off x="4754563" y="2312988"/>
            <a:ext cx="4587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34" name="Straight Connector 33"/>
          <p:cNvCxnSpPr>
            <a:stCxn id="64560" idx="0"/>
          </p:cNvCxnSpPr>
          <p:nvPr/>
        </p:nvCxnSpPr>
        <p:spPr bwMode="auto">
          <a:xfrm flipV="1">
            <a:off x="5511800" y="2012950"/>
            <a:ext cx="1588" cy="255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69" name="Rectangle 34"/>
          <p:cNvSpPr>
            <a:spLocks noChangeArrowheads="1"/>
          </p:cNvSpPr>
          <p:nvPr/>
        </p:nvSpPr>
        <p:spPr bwMode="auto">
          <a:xfrm>
            <a:off x="1095375" y="190182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0"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00" y="1958975"/>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p:cNvCxnSpPr>
            <a:stCxn id="64554" idx="1"/>
            <a:endCxn id="64570" idx="3"/>
          </p:cNvCxnSpPr>
          <p:nvPr/>
        </p:nvCxnSpPr>
        <p:spPr bwMode="auto">
          <a:xfrm flipH="1">
            <a:off x="1196975" y="218122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2" name="Rectangle 37"/>
          <p:cNvSpPr>
            <a:spLocks noChangeArrowheads="1"/>
          </p:cNvSpPr>
          <p:nvPr/>
        </p:nvSpPr>
        <p:spPr bwMode="auto">
          <a:xfrm>
            <a:off x="1095375" y="26463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3"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00" y="27035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Connector 39"/>
          <p:cNvCxnSpPr>
            <a:stCxn id="64556" idx="1"/>
            <a:endCxn id="64573" idx="3"/>
          </p:cNvCxnSpPr>
          <p:nvPr/>
        </p:nvCxnSpPr>
        <p:spPr bwMode="auto">
          <a:xfrm flipH="1">
            <a:off x="1196975" y="292417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5" name="Rectangle 40"/>
          <p:cNvSpPr>
            <a:spLocks noChangeArrowheads="1"/>
          </p:cNvSpPr>
          <p:nvPr/>
        </p:nvSpPr>
        <p:spPr bwMode="auto">
          <a:xfrm>
            <a:off x="7394575" y="19097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6"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738" y="1962150"/>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7" name="Rectangle 42"/>
          <p:cNvSpPr>
            <a:spLocks noChangeArrowheads="1"/>
          </p:cNvSpPr>
          <p:nvPr/>
        </p:nvSpPr>
        <p:spPr bwMode="auto">
          <a:xfrm>
            <a:off x="7408863" y="2649538"/>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8"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3025" y="270668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79" name="Picture 2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3950" y="1298575"/>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0" name="TextBox 45"/>
          <p:cNvSpPr txBox="1">
            <a:spLocks noChangeArrowheads="1"/>
          </p:cNvSpPr>
          <p:nvPr/>
        </p:nvSpPr>
        <p:spPr bwMode="auto">
          <a:xfrm>
            <a:off x="5754688" y="2117725"/>
            <a:ext cx="3016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4581" name="TextBox 46"/>
          <p:cNvSpPr txBox="1">
            <a:spLocks noChangeArrowheads="1"/>
          </p:cNvSpPr>
          <p:nvPr/>
        </p:nvSpPr>
        <p:spPr bwMode="auto">
          <a:xfrm>
            <a:off x="5761038" y="2633663"/>
            <a:ext cx="3032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4582" name="Rectangle 47"/>
          <p:cNvSpPr>
            <a:spLocks noChangeArrowheads="1"/>
          </p:cNvSpPr>
          <p:nvPr/>
        </p:nvSpPr>
        <p:spPr bwMode="auto">
          <a:xfrm>
            <a:off x="5184775" y="1757363"/>
            <a:ext cx="8493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4583"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0675" y="1447800"/>
            <a:ext cx="3571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4" name="TextBox 49"/>
          <p:cNvSpPr txBox="1">
            <a:spLocks noChangeArrowheads="1"/>
          </p:cNvSpPr>
          <p:nvPr/>
        </p:nvSpPr>
        <p:spPr bwMode="auto">
          <a:xfrm>
            <a:off x="2627313" y="2576513"/>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4585" name="TextBox 50"/>
          <p:cNvSpPr txBox="1">
            <a:spLocks noChangeArrowheads="1"/>
          </p:cNvSpPr>
          <p:nvPr/>
        </p:nvSpPr>
        <p:spPr bwMode="auto">
          <a:xfrm>
            <a:off x="3665538" y="2346325"/>
            <a:ext cx="5921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4586" name="TextBox 51"/>
          <p:cNvSpPr txBox="1">
            <a:spLocks noChangeArrowheads="1"/>
          </p:cNvSpPr>
          <p:nvPr/>
        </p:nvSpPr>
        <p:spPr bwMode="auto">
          <a:xfrm>
            <a:off x="2640013" y="1912938"/>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53" name="Oval 52"/>
          <p:cNvSpPr/>
          <p:nvPr/>
        </p:nvSpPr>
        <p:spPr>
          <a:xfrm>
            <a:off x="2932113" y="2184400"/>
            <a:ext cx="830262" cy="577850"/>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4588"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2268538"/>
            <a:ext cx="6937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9" name="TextBox 54"/>
          <p:cNvSpPr txBox="1">
            <a:spLocks noChangeArrowheads="1"/>
          </p:cNvSpPr>
          <p:nvPr/>
        </p:nvSpPr>
        <p:spPr bwMode="auto">
          <a:xfrm>
            <a:off x="3187700" y="2443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4590" name="Rectangle 55"/>
          <p:cNvSpPr>
            <a:spLocks noChangeArrowheads="1"/>
          </p:cNvSpPr>
          <p:nvPr/>
        </p:nvSpPr>
        <p:spPr bwMode="auto">
          <a:xfrm>
            <a:off x="323850" y="200025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4591" name="Rectangle 56"/>
          <p:cNvSpPr>
            <a:spLocks noChangeArrowheads="1"/>
          </p:cNvSpPr>
          <p:nvPr/>
        </p:nvSpPr>
        <p:spPr bwMode="auto">
          <a:xfrm>
            <a:off x="323850" y="2746375"/>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extLst>
      <p:ext uri="{BB962C8B-B14F-4D97-AF65-F5344CB8AC3E}">
        <p14:creationId xmlns:p14="http://schemas.microsoft.com/office/powerpoint/2010/main" val="4036602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331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31133"/>
          <a:stretch/>
        </p:blipFill>
        <p:spPr bwMode="auto">
          <a:xfrm>
            <a:off x="1370013" y="3765176"/>
            <a:ext cx="6403975" cy="309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93314" name="Rectangle 2"/>
          <p:cNvSpPr>
            <a:spLocks noGrp="1" noChangeArrowheads="1"/>
          </p:cNvSpPr>
          <p:nvPr>
            <p:ph type="title"/>
          </p:nvPr>
        </p:nvSpPr>
        <p:spPr/>
        <p:txBody>
          <a:bodyPr>
            <a:normAutofit/>
          </a:bodyPr>
          <a:lstStyle/>
          <a:p>
            <a:r>
              <a:rPr lang="sk-SK" dirty="0" smtClean="0"/>
              <a:t>Adresovanie v </a:t>
            </a:r>
            <a:r>
              <a:rPr lang="sk-SK" dirty="0" smtClean="0"/>
              <a:t>IPv4 </a:t>
            </a:r>
            <a:r>
              <a:rPr lang="sk-SK" dirty="0" smtClean="0"/>
              <a:t>protokole</a:t>
            </a:r>
            <a:endParaRPr lang="en-US" dirty="0"/>
          </a:p>
        </p:txBody>
      </p:sp>
      <p:sp>
        <p:nvSpPr>
          <p:cNvPr id="1293315" name="Rectangle 3"/>
          <p:cNvSpPr>
            <a:spLocks noGrp="1" noChangeArrowheads="1"/>
          </p:cNvSpPr>
          <p:nvPr>
            <p:ph type="body" idx="1"/>
          </p:nvPr>
        </p:nvSpPr>
        <p:spPr/>
        <p:txBody>
          <a:bodyPr>
            <a:normAutofit/>
          </a:bodyPr>
          <a:lstStyle/>
          <a:p>
            <a:r>
              <a:rPr lang="sk-SK" sz="1800" dirty="0" smtClean="0"/>
              <a:t>IPv4 </a:t>
            </a:r>
            <a:r>
              <a:rPr lang="sk-SK" sz="1800" dirty="0" smtClean="0"/>
              <a:t>adresa je 4-bajtové číslo</a:t>
            </a:r>
          </a:p>
          <a:p>
            <a:r>
              <a:rPr lang="sk-SK" sz="1800" dirty="0" smtClean="0"/>
              <a:t>Toto číslo je rozdelené na dve časti</a:t>
            </a:r>
          </a:p>
          <a:p>
            <a:pPr lvl="1"/>
            <a:r>
              <a:rPr lang="sk-SK" sz="1600" b="1" dirty="0" smtClean="0">
                <a:solidFill>
                  <a:schemeClr val="accent2"/>
                </a:solidFill>
              </a:rPr>
              <a:t>Predčíslie siete </a:t>
            </a:r>
            <a:r>
              <a:rPr lang="sk-SK" sz="1600" dirty="0" smtClean="0"/>
              <a:t>(Network Portion)</a:t>
            </a:r>
          </a:p>
          <a:p>
            <a:pPr lvl="1"/>
            <a:r>
              <a:rPr lang="sk-SK" sz="1600" b="1" dirty="0" smtClean="0">
                <a:solidFill>
                  <a:schemeClr val="accent2"/>
                </a:solidFill>
              </a:rPr>
              <a:t>Číslo uzla </a:t>
            </a:r>
            <a:r>
              <a:rPr lang="sk-SK" sz="1600" dirty="0" smtClean="0"/>
              <a:t>(Host Portion)</a:t>
            </a:r>
          </a:p>
          <a:p>
            <a:r>
              <a:rPr lang="sk-SK" sz="1800" dirty="0" smtClean="0"/>
              <a:t>Bajt </a:t>
            </a:r>
            <a:r>
              <a:rPr lang="sk-SK" sz="1800" dirty="0" smtClean="0"/>
              <a:t>IPv4 </a:t>
            </a:r>
            <a:r>
              <a:rPr lang="sk-SK" sz="1800" dirty="0" smtClean="0"/>
              <a:t>adresy sa zvykne nazývať aj oktet</a:t>
            </a:r>
          </a:p>
          <a:p>
            <a:r>
              <a:rPr lang="sk-SK" sz="1800" dirty="0" smtClean="0"/>
              <a:t>Hranica medzi predčíslím siete a číslom uzla je v </a:t>
            </a:r>
            <a:r>
              <a:rPr lang="sk-SK" sz="1800" dirty="0" smtClean="0"/>
              <a:t>IP </a:t>
            </a:r>
            <a:r>
              <a:rPr lang="sk-SK" sz="1800" dirty="0" smtClean="0"/>
              <a:t>adrese pohyblivá</a:t>
            </a:r>
          </a:p>
          <a:p>
            <a:r>
              <a:rPr lang="sk-SK" sz="1800" b="1" dirty="0" smtClean="0">
                <a:solidFill>
                  <a:schemeClr val="accent2"/>
                </a:solidFill>
              </a:rPr>
              <a:t>Dva uzly sú v tej istej IP sieti práve vtedy, ak majú rovnaké predčíslie siete</a:t>
            </a:r>
            <a:endParaRPr lang="en-US" sz="1800" b="1" dirty="0">
              <a:solidFill>
                <a:schemeClr val="accent2"/>
              </a:solidFill>
            </a:endParaRPr>
          </a:p>
        </p:txBody>
      </p:sp>
    </p:spTree>
    <p:extLst>
      <p:ext uri="{BB962C8B-B14F-4D97-AF65-F5344CB8AC3E}">
        <p14:creationId xmlns:p14="http://schemas.microsoft.com/office/powerpoint/2010/main" val="213776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sk-SK" smtClean="0"/>
              <a:t>Adresovanie v IP</a:t>
            </a:r>
            <a:endParaRPr lang="sk-SK"/>
          </a:p>
        </p:txBody>
      </p:sp>
      <p:sp>
        <p:nvSpPr>
          <p:cNvPr id="198659" name="Rectangle 3"/>
          <p:cNvSpPr>
            <a:spLocks noGrp="1" noChangeArrowheads="1"/>
          </p:cNvSpPr>
          <p:nvPr>
            <p:ph type="body" idx="1"/>
          </p:nvPr>
        </p:nvSpPr>
        <p:spPr/>
        <p:txBody>
          <a:bodyPr>
            <a:normAutofit fontScale="92500" lnSpcReduction="10000"/>
          </a:bodyPr>
          <a:lstStyle/>
          <a:p>
            <a:pPr>
              <a:lnSpc>
                <a:spcPct val="90000"/>
              </a:lnSpc>
            </a:pPr>
            <a:r>
              <a:rPr lang="sk-SK" dirty="0"/>
              <a:t>V IPv4 </a:t>
            </a:r>
            <a:r>
              <a:rPr lang="sk-SK" dirty="0" smtClean="0"/>
              <a:t>sa zapisuje </a:t>
            </a:r>
            <a:r>
              <a:rPr lang="sk-SK" dirty="0"/>
              <a:t>ako štyri oktety oddelené bodkou</a:t>
            </a:r>
          </a:p>
          <a:p>
            <a:pPr lvl="1">
              <a:lnSpc>
                <a:spcPct val="90000"/>
              </a:lnSpc>
            </a:pPr>
            <a:r>
              <a:rPr lang="sk-SK" dirty="0" smtClean="0"/>
              <a:t>IP adresy sa prideľujú sieťovým rozhraniam zariadenia</a:t>
            </a:r>
          </a:p>
          <a:p>
            <a:pPr lvl="1">
              <a:lnSpc>
                <a:spcPct val="90000"/>
              </a:lnSpc>
            </a:pPr>
            <a:r>
              <a:rPr lang="sk-SK" dirty="0" smtClean="0"/>
              <a:t>Zariadenie </a:t>
            </a:r>
            <a:r>
              <a:rPr lang="sk-SK" dirty="0"/>
              <a:t>má toľko IP adries, koľko má sieťových </a:t>
            </a:r>
            <a:r>
              <a:rPr lang="sk-SK" dirty="0" smtClean="0"/>
              <a:t>rozhraní</a:t>
            </a:r>
          </a:p>
          <a:p>
            <a:r>
              <a:rPr lang="sk-SK" dirty="0" smtClean="0"/>
              <a:t>IP adresa obsahuje dve časti:</a:t>
            </a:r>
          </a:p>
          <a:p>
            <a:pPr lvl="1"/>
            <a:r>
              <a:rPr lang="sk-SK" dirty="0" smtClean="0"/>
              <a:t>Identifikátor (predčíslie, prefix, network part) siete</a:t>
            </a:r>
          </a:p>
          <a:p>
            <a:pPr lvl="1"/>
            <a:r>
              <a:rPr lang="sk-SK" dirty="0" smtClean="0"/>
              <a:t>Identifikátor (číslo, host part) počítača v danej sieti</a:t>
            </a:r>
          </a:p>
          <a:p>
            <a:r>
              <a:rPr lang="sk-SK" dirty="0" smtClean="0"/>
              <a:t>Smerovače sa pri smerovaní zaoberajú </a:t>
            </a:r>
            <a:r>
              <a:rPr lang="sk-SK" dirty="0" smtClean="0"/>
              <a:t>predčísliami sietí</a:t>
            </a:r>
          </a:p>
          <a:p>
            <a:pPr lvl="1"/>
            <a:r>
              <a:rPr lang="sk-SK" dirty="0" smtClean="0"/>
              <a:t>Pre smerovanie nie je číslo konkrétneho počítača zaujímavé: ak sme dopravili paket na okraj cieľovej siete, o zvyšok sa postará linková vrstva</a:t>
            </a:r>
          </a:p>
          <a:p>
            <a:pPr>
              <a:lnSpc>
                <a:spcPct val="90000"/>
              </a:lnSpc>
            </a:pPr>
            <a:r>
              <a:rPr lang="sk-SK" dirty="0" smtClean="0"/>
              <a:t>Veľkosť </a:t>
            </a:r>
            <a:r>
              <a:rPr lang="sk-SK" dirty="0"/>
              <a:t>predčíslia siete v IP adrese je premenlivá a v priebehu existencie IP sa objavilo niekoľko rôznych spôsobov, ako z IP adresy „vyčítať“ predčíslie siete</a:t>
            </a:r>
          </a:p>
          <a:p>
            <a:pPr>
              <a:lnSpc>
                <a:spcPct val="90000"/>
              </a:lnSpc>
            </a:pPr>
            <a:r>
              <a:rPr lang="sk-SK" dirty="0"/>
              <a:t>Historicky prvý spôsob:</a:t>
            </a:r>
          </a:p>
          <a:p>
            <a:pPr lvl="1">
              <a:lnSpc>
                <a:spcPct val="90000"/>
              </a:lnSpc>
            </a:pPr>
            <a:r>
              <a:rPr lang="sk-SK" dirty="0"/>
              <a:t>Prvý bajt bol predčíslie siete</a:t>
            </a:r>
          </a:p>
          <a:p>
            <a:pPr lvl="1">
              <a:lnSpc>
                <a:spcPct val="90000"/>
              </a:lnSpc>
            </a:pPr>
            <a:r>
              <a:rPr lang="sk-SK" dirty="0"/>
              <a:t>Zvyšné tri bajty označovali </a:t>
            </a:r>
            <a:r>
              <a:rPr lang="sk-SK" dirty="0" smtClean="0"/>
              <a:t>počítač</a:t>
            </a:r>
            <a:endParaRPr lang="sk-SK" dirty="0"/>
          </a:p>
        </p:txBody>
      </p:sp>
    </p:spTree>
    <p:extLst>
      <p:ext uri="{BB962C8B-B14F-4D97-AF65-F5344CB8AC3E}">
        <p14:creationId xmlns:p14="http://schemas.microsoft.com/office/powerpoint/2010/main" val="2713347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8" name="Picture 4" descr="Internet_map_in_February_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765175"/>
            <a:ext cx="4460875" cy="5861050"/>
          </a:xfrm>
          <a:prstGeom prst="rect">
            <a:avLst/>
          </a:prstGeom>
          <a:noFill/>
          <a:extLst>
            <a:ext uri="{909E8E84-426E-40DD-AFC4-6F175D3DCCD1}">
              <a14:hiddenFill xmlns:a14="http://schemas.microsoft.com/office/drawing/2010/main">
                <a:solidFill>
                  <a:srgbClr val="FFFFFF"/>
                </a:solidFill>
              </a14:hiddenFill>
            </a:ext>
          </a:extLst>
        </p:spPr>
      </p:pic>
      <p:sp>
        <p:nvSpPr>
          <p:cNvPr id="200706" name="Rectangle 2"/>
          <p:cNvSpPr>
            <a:spLocks noGrp="1" noChangeArrowheads="1"/>
          </p:cNvSpPr>
          <p:nvPr>
            <p:ph type="title"/>
          </p:nvPr>
        </p:nvSpPr>
        <p:spPr/>
        <p:txBody>
          <a:bodyPr/>
          <a:lstStyle/>
          <a:p>
            <a:r>
              <a:rPr lang="sk-SK"/>
              <a:t>Adresovanie v IP</a:t>
            </a:r>
          </a:p>
        </p:txBody>
      </p:sp>
      <p:sp>
        <p:nvSpPr>
          <p:cNvPr id="200709" name="Rectangle 5"/>
          <p:cNvSpPr>
            <a:spLocks noGrp="1" noChangeArrowheads="1"/>
          </p:cNvSpPr>
          <p:nvPr>
            <p:ph idx="1"/>
          </p:nvPr>
        </p:nvSpPr>
        <p:spPr>
          <a:xfrm>
            <a:off x="323528" y="1143000"/>
            <a:ext cx="4464496" cy="5410200"/>
          </a:xfrm>
        </p:spPr>
        <p:txBody>
          <a:bodyPr>
            <a:normAutofit/>
          </a:bodyPr>
          <a:lstStyle/>
          <a:p>
            <a:pPr>
              <a:lnSpc>
                <a:spcPct val="80000"/>
              </a:lnSpc>
            </a:pPr>
            <a:r>
              <a:rPr lang="sk-SK" dirty="0"/>
              <a:t>Takto vyzeral Internet vo februári 1982</a:t>
            </a:r>
          </a:p>
          <a:p>
            <a:pPr>
              <a:lnSpc>
                <a:spcPct val="80000"/>
              </a:lnSpc>
            </a:pPr>
            <a:r>
              <a:rPr lang="sk-SK" dirty="0"/>
              <a:t>Veľmi rýchlo sa však ukázalo, že takéto graciózne prideľovanie adries nie je efektívne</a:t>
            </a:r>
          </a:p>
          <a:p>
            <a:pPr>
              <a:lnSpc>
                <a:spcPct val="80000"/>
              </a:lnSpc>
            </a:pPr>
            <a:r>
              <a:rPr lang="sk-SK" dirty="0"/>
              <a:t>Aby </a:t>
            </a:r>
            <a:r>
              <a:rPr lang="sk-SK" dirty="0" smtClean="0"/>
              <a:t>nebolo treba IP </a:t>
            </a:r>
            <a:r>
              <a:rPr lang="sk-SK" dirty="0"/>
              <a:t>protokol prerábať, autori IP vymysleli „barličku“: triedy </a:t>
            </a:r>
            <a:r>
              <a:rPr lang="sk-SK" dirty="0" smtClean="0"/>
              <a:t>adries</a:t>
            </a:r>
            <a:endParaRPr lang="en-US" dirty="0" smtClean="0"/>
          </a:p>
          <a:p>
            <a:pPr>
              <a:lnSpc>
                <a:spcPct val="80000"/>
              </a:lnSpc>
            </a:pPr>
            <a:r>
              <a:rPr lang="sk-SK" dirty="0" smtClean="0"/>
              <a:t>Adresovanie pomocou tried adries je označované ako classful addressing</a:t>
            </a:r>
            <a:endParaRPr lang="en-US" dirty="0"/>
          </a:p>
        </p:txBody>
      </p:sp>
    </p:spTree>
    <p:extLst>
      <p:ext uri="{BB962C8B-B14F-4D97-AF65-F5344CB8AC3E}">
        <p14:creationId xmlns:p14="http://schemas.microsoft.com/office/powerpoint/2010/main" val="2629708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sk-SK" smtClean="0"/>
              <a:t>Adresovanie v IP</a:t>
            </a:r>
            <a:endParaRPr lang="sk-SK"/>
          </a:p>
        </p:txBody>
      </p:sp>
      <p:sp>
        <p:nvSpPr>
          <p:cNvPr id="201731" name="Rectangle 3"/>
          <p:cNvSpPr>
            <a:spLocks noGrp="1" noChangeArrowheads="1"/>
          </p:cNvSpPr>
          <p:nvPr>
            <p:ph type="body" idx="1"/>
          </p:nvPr>
        </p:nvSpPr>
        <p:spPr/>
        <p:txBody>
          <a:bodyPr/>
          <a:lstStyle/>
          <a:p>
            <a:r>
              <a:rPr lang="sk-SK" dirty="0" smtClean="0"/>
              <a:t>Triedy IP adries:</a:t>
            </a:r>
          </a:p>
          <a:p>
            <a:pPr lvl="1"/>
            <a:r>
              <a:rPr lang="sk-SK" dirty="0" smtClean="0"/>
              <a:t>Trieda A: Najvyšší bit prvého oktetu je 0</a:t>
            </a:r>
          </a:p>
          <a:p>
            <a:pPr lvl="2"/>
            <a:r>
              <a:rPr lang="sk-SK" dirty="0" smtClean="0"/>
              <a:t>0.0.0.0 – 127.255.255.255</a:t>
            </a:r>
          </a:p>
          <a:p>
            <a:pPr lvl="2"/>
            <a:r>
              <a:rPr lang="sk-SK" dirty="0" smtClean="0"/>
              <a:t>Predčíslie siete: prvý oktet</a:t>
            </a:r>
          </a:p>
          <a:p>
            <a:pPr lvl="2"/>
            <a:r>
              <a:rPr lang="sk-SK" dirty="0" smtClean="0"/>
              <a:t>Príklad: 87.X.X.X (87.</a:t>
            </a:r>
            <a:r>
              <a:rPr lang="en-US" dirty="0" smtClean="0"/>
              <a:t>&lt;0-255&gt;.&lt;</a:t>
            </a:r>
            <a:r>
              <a:rPr lang="en-US" dirty="0"/>
              <a:t>0-255</a:t>
            </a:r>
            <a:r>
              <a:rPr lang="en-US" dirty="0" smtClean="0"/>
              <a:t>&gt;.&lt;</a:t>
            </a:r>
            <a:r>
              <a:rPr lang="en-US" dirty="0"/>
              <a:t>0-255</a:t>
            </a:r>
            <a:r>
              <a:rPr lang="en-US" dirty="0" smtClean="0"/>
              <a:t>&gt;)</a:t>
            </a:r>
            <a:endParaRPr lang="sk-SK" dirty="0" smtClean="0"/>
          </a:p>
          <a:p>
            <a:pPr lvl="1"/>
            <a:r>
              <a:rPr lang="sk-SK" dirty="0" smtClean="0"/>
              <a:t>Trieda B: Najvyššie dva bity prvého oktetu sú 10</a:t>
            </a:r>
          </a:p>
          <a:p>
            <a:pPr lvl="2"/>
            <a:r>
              <a:rPr lang="sk-SK" dirty="0" smtClean="0"/>
              <a:t>128.0.0.0 – 191.255.255.255</a:t>
            </a:r>
          </a:p>
          <a:p>
            <a:pPr lvl="2"/>
            <a:r>
              <a:rPr lang="sk-SK" dirty="0" smtClean="0"/>
              <a:t>Predčíslie siete: prvé dva oktety</a:t>
            </a:r>
            <a:endParaRPr lang="en-US" dirty="0" smtClean="0"/>
          </a:p>
          <a:p>
            <a:pPr lvl="2"/>
            <a:r>
              <a:rPr lang="sk-SK" dirty="0" smtClean="0"/>
              <a:t>Príklad: 158.193.X.X (</a:t>
            </a:r>
            <a:r>
              <a:rPr lang="en-US" dirty="0"/>
              <a:t>158.193</a:t>
            </a:r>
            <a:r>
              <a:rPr lang="en-US" dirty="0" smtClean="0"/>
              <a:t>.&lt;</a:t>
            </a:r>
            <a:r>
              <a:rPr lang="en-US" dirty="0"/>
              <a:t>0-255</a:t>
            </a:r>
            <a:r>
              <a:rPr lang="en-US" dirty="0" smtClean="0"/>
              <a:t>&gt;.&lt;</a:t>
            </a:r>
            <a:r>
              <a:rPr lang="en-US" dirty="0"/>
              <a:t>0-255</a:t>
            </a:r>
            <a:r>
              <a:rPr lang="en-US" dirty="0" smtClean="0"/>
              <a:t>&gt;)</a:t>
            </a:r>
            <a:endParaRPr lang="sk-SK" dirty="0" smtClean="0"/>
          </a:p>
          <a:p>
            <a:pPr lvl="1"/>
            <a:r>
              <a:rPr lang="sk-SK" dirty="0" smtClean="0"/>
              <a:t>Trieda C: Najvyššie tri bity prvého oktetu sú 110</a:t>
            </a:r>
          </a:p>
          <a:p>
            <a:pPr lvl="2"/>
            <a:r>
              <a:rPr lang="sk-SK" dirty="0" smtClean="0"/>
              <a:t>192.0.0.0 – 223.255.255.255</a:t>
            </a:r>
          </a:p>
          <a:p>
            <a:pPr lvl="2"/>
            <a:r>
              <a:rPr lang="sk-SK" dirty="0" smtClean="0"/>
              <a:t>Predčíslie siete: prvé tri oktety</a:t>
            </a:r>
            <a:endParaRPr lang="en-US" dirty="0" smtClean="0"/>
          </a:p>
          <a:p>
            <a:pPr lvl="2"/>
            <a:r>
              <a:rPr lang="sk-SK" dirty="0" smtClean="0"/>
              <a:t>Príklad: 213.81.187.X </a:t>
            </a:r>
            <a:r>
              <a:rPr lang="en-US" dirty="0" smtClean="0"/>
              <a:t>(213.81.187.&lt;0-255&gt;</a:t>
            </a:r>
            <a:r>
              <a:rPr lang="en-US" dirty="0"/>
              <a:t>)</a:t>
            </a:r>
            <a:endParaRPr lang="sk-SK" dirty="0"/>
          </a:p>
        </p:txBody>
      </p:sp>
    </p:spTree>
    <p:extLst>
      <p:ext uri="{BB962C8B-B14F-4D97-AF65-F5344CB8AC3E}">
        <p14:creationId xmlns:p14="http://schemas.microsoft.com/office/powerpoint/2010/main" val="2364802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0"/>
            <a:ext cx="9144001" cy="3124200"/>
            <a:chOff x="0" y="0"/>
            <a:chExt cx="5760" cy="1968"/>
          </a:xfrm>
        </p:grpSpPr>
        <p:sp>
          <p:nvSpPr>
            <p:cNvPr id="14340" name="Rectangle 3"/>
            <p:cNvSpPr>
              <a:spLocks noChangeArrowheads="1"/>
            </p:cNvSpPr>
            <p:nvPr/>
          </p:nvSpPr>
          <p:spPr bwMode="auto">
            <a:xfrm>
              <a:off x="0" y="0"/>
              <a:ext cx="3024" cy="1968"/>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pic>
          <p:nvPicPr>
            <p:cNvPr id="14341" name="Picture 4"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 y="0"/>
              <a:ext cx="2959"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39" name="Rectangle 5"/>
          <p:cNvSpPr>
            <a:spLocks noGrp="1" noChangeArrowheads="1"/>
          </p:cNvSpPr>
          <p:nvPr>
            <p:ph type="title"/>
          </p:nvPr>
        </p:nvSpPr>
        <p:spPr>
          <a:xfrm>
            <a:off x="384175" y="1060450"/>
            <a:ext cx="3551238" cy="974725"/>
          </a:xfrm>
        </p:spPr>
        <p:txBody>
          <a:bodyPr>
            <a:normAutofit fontScale="90000"/>
          </a:bodyPr>
          <a:lstStyle/>
          <a:p>
            <a:r>
              <a:rPr lang="sk-SK" altLang="sk-SK" dirty="0" smtClean="0">
                <a:solidFill>
                  <a:schemeClr val="bg1"/>
                </a:solidFill>
              </a:rPr>
              <a:t>Adresovanie</a:t>
            </a:r>
            <a:r>
              <a:rPr lang="en-US" altLang="sk-SK" dirty="0" smtClean="0">
                <a:solidFill>
                  <a:schemeClr val="bg1"/>
                </a:solidFill>
              </a:rPr>
              <a:t/>
            </a:r>
            <a:br>
              <a:rPr lang="en-US" altLang="sk-SK" dirty="0" smtClean="0">
                <a:solidFill>
                  <a:schemeClr val="bg1"/>
                </a:solidFill>
              </a:rPr>
            </a:br>
            <a:r>
              <a:rPr lang="sk-SK" altLang="sk-SK" dirty="0" smtClean="0">
                <a:solidFill>
                  <a:schemeClr val="bg1"/>
                </a:solidFill>
              </a:rPr>
              <a:t>a smerovanie</a:t>
            </a:r>
            <a:br>
              <a:rPr lang="sk-SK" altLang="sk-SK" dirty="0" smtClean="0">
                <a:solidFill>
                  <a:schemeClr val="bg1"/>
                </a:solidFill>
              </a:rPr>
            </a:br>
            <a:r>
              <a:rPr lang="sk-SK" altLang="sk-SK" dirty="0" smtClean="0">
                <a:solidFill>
                  <a:schemeClr val="bg1"/>
                </a:solidFill>
              </a:rPr>
              <a:t>v IPv4</a:t>
            </a:r>
            <a:endParaRPr lang="en-US" altLang="sk-SK" dirty="0" smtClean="0">
              <a:solidFill>
                <a:schemeClr val="bg1"/>
              </a:solidFill>
            </a:endParaRPr>
          </a:p>
        </p:txBody>
      </p:sp>
    </p:spTree>
    <p:extLst>
      <p:ext uri="{BB962C8B-B14F-4D97-AF65-F5344CB8AC3E}">
        <p14:creationId xmlns:p14="http://schemas.microsoft.com/office/powerpoint/2010/main" val="27799472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sk-SK" smtClean="0"/>
              <a:t>Adresovanie v IP</a:t>
            </a:r>
            <a:endParaRPr lang="sk-SK"/>
          </a:p>
        </p:txBody>
      </p:sp>
      <p:sp>
        <p:nvSpPr>
          <p:cNvPr id="202755" name="Rectangle 3"/>
          <p:cNvSpPr>
            <a:spLocks noGrp="1" noChangeArrowheads="1"/>
          </p:cNvSpPr>
          <p:nvPr>
            <p:ph type="body" idx="1"/>
          </p:nvPr>
        </p:nvSpPr>
        <p:spPr/>
        <p:txBody>
          <a:bodyPr/>
          <a:lstStyle/>
          <a:p>
            <a:r>
              <a:rPr lang="sk-SK" dirty="0" smtClean="0"/>
              <a:t>Triedy IP adries (pokr.):</a:t>
            </a:r>
          </a:p>
          <a:p>
            <a:pPr lvl="1"/>
            <a:r>
              <a:rPr lang="sk-SK" dirty="0" smtClean="0"/>
              <a:t>Trieda D: Najvyššie štyri bity prvého oktetu sú 1110</a:t>
            </a:r>
          </a:p>
          <a:p>
            <a:pPr lvl="2"/>
            <a:r>
              <a:rPr lang="sk-SK" dirty="0" smtClean="0"/>
              <a:t>224.0.0.0 – 239.255.255.255</a:t>
            </a:r>
          </a:p>
          <a:p>
            <a:pPr lvl="2"/>
            <a:r>
              <a:rPr lang="sk-SK" dirty="0" smtClean="0"/>
              <a:t>Táto trieda nepredstavuje siete a ich členské počítače, ale tzv. multicastové skupiny</a:t>
            </a:r>
          </a:p>
          <a:p>
            <a:pPr lvl="2"/>
            <a:r>
              <a:rPr lang="sk-SK" dirty="0" smtClean="0"/>
              <a:t>Pre potreby tejto triedy sa predčíslie siete nezavádza</a:t>
            </a:r>
          </a:p>
          <a:p>
            <a:pPr lvl="1"/>
            <a:r>
              <a:rPr lang="sk-SK" dirty="0" smtClean="0"/>
              <a:t>Trieda E: Najvyššie štyri bity prvého oktetu sú 1111</a:t>
            </a:r>
          </a:p>
          <a:p>
            <a:pPr lvl="2"/>
            <a:r>
              <a:rPr lang="sk-SK" dirty="0" smtClean="0"/>
              <a:t>240.0.0.0 – 255.255.255.255</a:t>
            </a:r>
          </a:p>
          <a:p>
            <a:pPr lvl="2"/>
            <a:r>
              <a:rPr lang="sk-SK" dirty="0" smtClean="0"/>
              <a:t>Trieda adries vyhradená pre experimentálne účely, nepoužívaná v bežných sieťach</a:t>
            </a:r>
          </a:p>
          <a:p>
            <a:r>
              <a:rPr lang="sk-SK" dirty="0" smtClean="0"/>
              <a:t>Danú IP adresu je možné do konkrétnej triedy priradiť okamžite podľa hodnoty jej prvého oktetu</a:t>
            </a:r>
          </a:p>
          <a:p>
            <a:pPr lvl="1"/>
            <a:r>
              <a:rPr lang="sk-SK" dirty="0" smtClean="0"/>
              <a:t>0-127: A, 128-191: B, 192-223: C, 224-239: D, 240-255: E</a:t>
            </a:r>
            <a:endParaRPr lang="sk-SK" dirty="0"/>
          </a:p>
        </p:txBody>
      </p:sp>
    </p:spTree>
    <p:extLst>
      <p:ext uri="{BB962C8B-B14F-4D97-AF65-F5344CB8AC3E}">
        <p14:creationId xmlns:p14="http://schemas.microsoft.com/office/powerpoint/2010/main" val="498450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sk-SK" smtClean="0"/>
              <a:t>Adresovanie v IP</a:t>
            </a:r>
            <a:endParaRPr lang="sk-SK"/>
          </a:p>
        </p:txBody>
      </p:sp>
      <p:sp>
        <p:nvSpPr>
          <p:cNvPr id="203779" name="Rectangle 3"/>
          <p:cNvSpPr>
            <a:spLocks noGrp="1" noChangeArrowheads="1"/>
          </p:cNvSpPr>
          <p:nvPr>
            <p:ph type="body" idx="1"/>
          </p:nvPr>
        </p:nvSpPr>
        <p:spPr/>
        <p:txBody>
          <a:bodyPr>
            <a:normAutofit fontScale="92500" lnSpcReduction="20000"/>
          </a:bodyPr>
          <a:lstStyle/>
          <a:p>
            <a:r>
              <a:rPr lang="sk-SK" dirty="0" smtClean="0"/>
              <a:t>Zavedením tried vznikli bloky adries pre siete s rôznou veľkosťou</a:t>
            </a:r>
          </a:p>
          <a:p>
            <a:pPr lvl="1"/>
            <a:r>
              <a:rPr lang="sk-SK" dirty="0" smtClean="0"/>
              <a:t>Trieda A: 128 sietí, v každej 256</a:t>
            </a:r>
            <a:r>
              <a:rPr lang="sk-SK" baseline="30000" dirty="0" smtClean="0"/>
              <a:t>3</a:t>
            </a:r>
            <a:r>
              <a:rPr lang="sk-SK" dirty="0" smtClean="0"/>
              <a:t> staníc, dĺžka predčíslia 1B</a:t>
            </a:r>
          </a:p>
          <a:p>
            <a:pPr lvl="1"/>
            <a:r>
              <a:rPr lang="sk-SK" dirty="0" smtClean="0"/>
              <a:t>Trieda B: 64*256 sietí, v každej 256</a:t>
            </a:r>
            <a:r>
              <a:rPr lang="sk-SK" baseline="30000" dirty="0" smtClean="0"/>
              <a:t>2</a:t>
            </a:r>
            <a:r>
              <a:rPr lang="sk-SK" dirty="0" smtClean="0"/>
              <a:t> staníc, dĺžka predčíslia 2B</a:t>
            </a:r>
          </a:p>
          <a:p>
            <a:pPr lvl="1"/>
            <a:r>
              <a:rPr lang="sk-SK" dirty="0" smtClean="0"/>
              <a:t>Trieda C: 32*256</a:t>
            </a:r>
            <a:r>
              <a:rPr lang="sk-SK" baseline="30000" dirty="0" smtClean="0"/>
              <a:t>2</a:t>
            </a:r>
            <a:r>
              <a:rPr lang="sk-SK" dirty="0" smtClean="0"/>
              <a:t> sietí, v každej 256 staníc, dĺžka predčíslia 3B</a:t>
            </a:r>
          </a:p>
          <a:p>
            <a:pPr lvl="2"/>
            <a:r>
              <a:rPr lang="sk-SK" dirty="0" smtClean="0"/>
              <a:t>Všetky počty sú približné</a:t>
            </a:r>
          </a:p>
          <a:p>
            <a:r>
              <a:rPr lang="sk-SK" dirty="0" smtClean="0"/>
              <a:t>Keďže veľkosti predčíslí sú premenlivé, zavádzame pojem „IP adresa siete“</a:t>
            </a:r>
          </a:p>
          <a:p>
            <a:pPr lvl="1"/>
            <a:r>
              <a:rPr lang="sk-SK" dirty="0" smtClean="0"/>
              <a:t>Predčíslie siete doplnené oktetmi s hodnotou 0 na veľkosť IP adresy, t.j. číselne najnižšia IP adresa s daným predčíslím</a:t>
            </a:r>
          </a:p>
          <a:p>
            <a:pPr lvl="1"/>
            <a:r>
              <a:rPr lang="sk-SK" dirty="0" smtClean="0"/>
              <a:t>IP adresa siete slúži na označenie siete ako celku pre účely smerovania a nie je ju možné nastaviť ako vlastnú adresu žiadnej stanice</a:t>
            </a:r>
          </a:p>
          <a:p>
            <a:r>
              <a:rPr lang="sk-SK" dirty="0" smtClean="0"/>
              <a:t>V každej sieti je vyhradená špeciálna adresa, na ktorej je povinná počúvať každá stanica – tzv. broadcastová adresa</a:t>
            </a:r>
          </a:p>
          <a:p>
            <a:pPr lvl="1"/>
            <a:r>
              <a:rPr lang="sk-SK" dirty="0" smtClean="0"/>
              <a:t>Predčíslie siete doplnené oktetmi s hodnotou 255 na veľkosť IP adresy, t.j. číselne najvyššia IP adresa s daným predčíslím</a:t>
            </a:r>
          </a:p>
          <a:p>
            <a:pPr lvl="1"/>
            <a:r>
              <a:rPr lang="sk-SK" dirty="0" smtClean="0"/>
              <a:t>Broadcastová IP adresa slúži na hromadné doručovanie paketov všetkým staniciam siete naraz a nie je ju možné nastaviť ako vlastnú adresu žiadnej stanice</a:t>
            </a:r>
          </a:p>
        </p:txBody>
      </p:sp>
    </p:spTree>
    <p:extLst>
      <p:ext uri="{BB962C8B-B14F-4D97-AF65-F5344CB8AC3E}">
        <p14:creationId xmlns:p14="http://schemas.microsoft.com/office/powerpoint/2010/main" val="3997393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ChangeArrowheads="1"/>
          </p:cNvSpPr>
          <p:nvPr>
            <p:ph type="title"/>
          </p:nvPr>
        </p:nvSpPr>
        <p:spPr/>
        <p:txBody>
          <a:bodyPr>
            <a:normAutofit/>
          </a:bodyPr>
          <a:lstStyle/>
          <a:p>
            <a:r>
              <a:rPr lang="sk-SK" dirty="0" smtClean="0"/>
              <a:t>Triedy adries v IPv4</a:t>
            </a:r>
            <a:endParaRPr lang="en-US" dirty="0"/>
          </a:p>
        </p:txBody>
      </p:sp>
      <p:pic>
        <p:nvPicPr>
          <p:cNvPr id="130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00" y="1227719"/>
            <a:ext cx="8028401" cy="551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894836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978150"/>
            <a:ext cx="7966075" cy="38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81026" name="Rectangle 2"/>
          <p:cNvSpPr>
            <a:spLocks noGrp="1" noChangeArrowheads="1"/>
          </p:cNvSpPr>
          <p:nvPr>
            <p:ph type="title"/>
          </p:nvPr>
        </p:nvSpPr>
        <p:spPr/>
        <p:txBody>
          <a:bodyPr/>
          <a:lstStyle/>
          <a:p>
            <a:r>
              <a:rPr lang="sk-SK" dirty="0" smtClean="0"/>
              <a:t>Adresa siete, broadcast, adresa uzla</a:t>
            </a:r>
            <a:endParaRPr lang="en-US" dirty="0"/>
          </a:p>
        </p:txBody>
      </p:sp>
      <p:sp>
        <p:nvSpPr>
          <p:cNvPr id="1281027" name="Rectangle 3"/>
          <p:cNvSpPr>
            <a:spLocks noGrp="1" noChangeArrowheads="1"/>
          </p:cNvSpPr>
          <p:nvPr>
            <p:ph type="body" idx="1"/>
          </p:nvPr>
        </p:nvSpPr>
        <p:spPr/>
        <p:txBody>
          <a:bodyPr>
            <a:normAutofit/>
          </a:bodyPr>
          <a:lstStyle/>
          <a:p>
            <a:r>
              <a:rPr lang="sk-SK" sz="2000" dirty="0" smtClean="0"/>
              <a:t>Podľa toho, čo IP adresa označuje, rozoznávame</a:t>
            </a:r>
          </a:p>
          <a:p>
            <a:pPr lvl="1"/>
            <a:r>
              <a:rPr lang="sk-SK" sz="1800" dirty="0" smtClean="0"/>
              <a:t>Adresu siete: Najnižšia adresa s daným predčíslím, označuje sieť ako celok, je vyhradená</a:t>
            </a:r>
          </a:p>
          <a:p>
            <a:pPr lvl="1"/>
            <a:r>
              <a:rPr lang="sk-SK" sz="1800" dirty="0" smtClean="0"/>
              <a:t>Broadcastovú adresu: Najvyššia adresa s daným predčíslím, počúva na nej každá stanica v danej sieti, je vyhradená</a:t>
            </a:r>
          </a:p>
          <a:p>
            <a:pPr lvl="1"/>
            <a:r>
              <a:rPr lang="sk-SK" sz="1800" dirty="0" smtClean="0"/>
              <a:t>Adresu uzla: Každá iná adresa s daným predčíslím, označuje konkrétny uzol</a:t>
            </a:r>
            <a:endParaRPr lang="en-US" sz="1800" dirty="0"/>
          </a:p>
        </p:txBody>
      </p:sp>
    </p:spTree>
    <p:extLst>
      <p:ext uri="{BB962C8B-B14F-4D97-AF65-F5344CB8AC3E}">
        <p14:creationId xmlns:p14="http://schemas.microsoft.com/office/powerpoint/2010/main" val="2990544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sk-SK" dirty="0" smtClean="0"/>
              <a:t>Adresovanie v IP</a:t>
            </a:r>
            <a:endParaRPr lang="sk-SK" dirty="0"/>
          </a:p>
        </p:txBody>
      </p:sp>
      <p:sp>
        <p:nvSpPr>
          <p:cNvPr id="205827" name="Rectangle 3"/>
          <p:cNvSpPr>
            <a:spLocks noGrp="1" noChangeArrowheads="1"/>
          </p:cNvSpPr>
          <p:nvPr>
            <p:ph type="body" idx="1"/>
          </p:nvPr>
        </p:nvSpPr>
        <p:spPr/>
        <p:txBody>
          <a:bodyPr/>
          <a:lstStyle/>
          <a:p>
            <a:r>
              <a:rPr lang="sk-SK" dirty="0" smtClean="0"/>
              <a:t>Doposiaľ popísaný mechanizmus umožňuje rozdeliť priestor všetkých IP adries na dopredu vyčlenené IP siete</a:t>
            </a:r>
          </a:p>
          <a:p>
            <a:pPr lvl="1"/>
            <a:r>
              <a:rPr lang="sk-SK" dirty="0" smtClean="0"/>
              <a:t>Ak potrebujeme adresovať viac sietí, buď požiadame o niekoľko celých IP sietí, alebo – ak máme dostatočne veľkú IP sieť – rozdeliť ju na menšie časti, tzv. podsiete</a:t>
            </a:r>
          </a:p>
          <a:p>
            <a:r>
              <a:rPr lang="sk-SK" dirty="0" smtClean="0"/>
              <a:t>Ak však máme isté predčíslie už pridelené, ako ho môžeme pre vlastné potreby vnútorne rozdeliť na menšie rozsahy?</a:t>
            </a:r>
          </a:p>
          <a:p>
            <a:r>
              <a:rPr lang="sk-SK" dirty="0" smtClean="0"/>
              <a:t>Idea tvorby podsietí:</a:t>
            </a:r>
          </a:p>
          <a:p>
            <a:pPr lvl="1"/>
            <a:r>
              <a:rPr lang="sk-SK" dirty="0" smtClean="0"/>
              <a:t>Použiť istú časť host part ako ID vlastnej podsiete – pre svoje účely si do predčíslia siete priberieme, „požičiame“ ďalšie bity/bajty</a:t>
            </a:r>
          </a:p>
          <a:p>
            <a:pPr lvl="1"/>
            <a:r>
              <a:rPr lang="sk-SK" dirty="0" smtClean="0"/>
              <a:t>Zmenšíme si počet staníc v jednej výslednej sieti, ale pôvodnú sieť rozdelíme na niekoľko ďalších</a:t>
            </a:r>
            <a:endParaRPr lang="sk-SK" dirty="0"/>
          </a:p>
          <a:p>
            <a:endParaRPr lang="sk-SK" dirty="0" smtClean="0"/>
          </a:p>
        </p:txBody>
      </p:sp>
    </p:spTree>
    <p:extLst>
      <p:ext uri="{BB962C8B-B14F-4D97-AF65-F5344CB8AC3E}">
        <p14:creationId xmlns:p14="http://schemas.microsoft.com/office/powerpoint/2010/main" val="4000169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sk-SK" smtClean="0"/>
              <a:t>Adresovanie v IP</a:t>
            </a:r>
            <a:endParaRPr lang="sk-SK"/>
          </a:p>
        </p:txBody>
      </p:sp>
      <p:sp>
        <p:nvSpPr>
          <p:cNvPr id="206851" name="Rectangle 3"/>
          <p:cNvSpPr>
            <a:spLocks noGrp="1" noChangeArrowheads="1"/>
          </p:cNvSpPr>
          <p:nvPr>
            <p:ph type="body" idx="1"/>
          </p:nvPr>
        </p:nvSpPr>
        <p:spPr/>
        <p:txBody>
          <a:bodyPr>
            <a:normAutofit/>
          </a:bodyPr>
          <a:lstStyle/>
          <a:p>
            <a:r>
              <a:rPr lang="sk-SK" sz="2000" dirty="0" smtClean="0"/>
              <a:t>Príklad:</a:t>
            </a:r>
          </a:p>
          <a:p>
            <a:pPr lvl="1"/>
            <a:r>
              <a:rPr lang="sk-SK" sz="1800" dirty="0" smtClean="0"/>
              <a:t>Provider nám pridelil B blok 158.193.0.0</a:t>
            </a:r>
          </a:p>
          <a:p>
            <a:pPr lvl="2"/>
            <a:r>
              <a:rPr lang="sk-SK" sz="1800" dirty="0" smtClean="0"/>
              <a:t>Všetci príjemcovia tvaru 158.193.X.Y</a:t>
            </a:r>
          </a:p>
          <a:p>
            <a:pPr lvl="2"/>
            <a:r>
              <a:rPr lang="sk-SK" sz="1800" dirty="0" smtClean="0"/>
              <a:t>Jedna sieť (jedno predčíslie), 65536 adries v sieti, 2 vyhradené</a:t>
            </a:r>
          </a:p>
          <a:p>
            <a:pPr lvl="1"/>
            <a:r>
              <a:rPr lang="sk-SK" sz="1800" dirty="0" smtClean="0"/>
              <a:t>K pôvodnému predčísliu my pričleníme ďalší bajt – z host part</a:t>
            </a:r>
          </a:p>
          <a:p>
            <a:pPr lvl="2"/>
            <a:r>
              <a:rPr lang="sk-SK" sz="1800" dirty="0" smtClean="0"/>
              <a:t>Vznikne 256 podsietí, v každej 256 adries, 2 adresy v každej sieti vyhradené, prvá a posledná podsieť niekedy tiež vyhradené</a:t>
            </a:r>
          </a:p>
          <a:p>
            <a:pPr lvl="2"/>
            <a:r>
              <a:rPr lang="sk-SK" sz="1800" dirty="0" smtClean="0"/>
              <a:t>Pričlenenie ďalšieho bajtu sa realizuje vhodnou konfiguráciou zariadení</a:t>
            </a:r>
            <a:endParaRPr lang="sk-SK" sz="1800" dirty="0"/>
          </a:p>
        </p:txBody>
      </p:sp>
      <p:graphicFrame>
        <p:nvGraphicFramePr>
          <p:cNvPr id="206875" name="Group 27"/>
          <p:cNvGraphicFramePr>
            <a:graphicFrameLocks noGrp="1"/>
          </p:cNvGraphicFramePr>
          <p:nvPr>
            <p:extLst>
              <p:ext uri="{D42A27DB-BD31-4B8C-83A1-F6EECF244321}">
                <p14:modId xmlns:p14="http://schemas.microsoft.com/office/powerpoint/2010/main" val="402828493"/>
              </p:ext>
            </p:extLst>
          </p:nvPr>
        </p:nvGraphicFramePr>
        <p:xfrm>
          <a:off x="1190625" y="4077072"/>
          <a:ext cx="6762750" cy="519113"/>
        </p:xfrm>
        <a:graphic>
          <a:graphicData uri="http://schemas.openxmlformats.org/drawingml/2006/table">
            <a:tbl>
              <a:tblPr/>
              <a:tblGrid>
                <a:gridCol w="1690687"/>
                <a:gridCol w="1690688"/>
                <a:gridCol w="1690687"/>
                <a:gridCol w="1690688"/>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accent3"/>
                          </a:solidFill>
                          <a:effectLst/>
                          <a:latin typeface="Arial" charset="0"/>
                        </a:rPr>
                        <a:t>158</a:t>
                      </a:r>
                      <a:endParaRPr kumimoji="0" lang="sk-SK" sz="2800" b="0" i="0" u="none" strike="noStrike" cap="none" normalizeH="0" baseline="0" dirty="0" smtClean="0">
                        <a:ln>
                          <a:noFill/>
                        </a:ln>
                        <a:solidFill>
                          <a:schemeClr val="accent3"/>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accent3"/>
                          </a:solidFill>
                          <a:effectLst/>
                          <a:latin typeface="Arial" charset="0"/>
                        </a:rPr>
                        <a:t>193</a:t>
                      </a:r>
                      <a:endParaRPr kumimoji="0" lang="sk-SK" sz="2800" b="0" i="0" u="none" strike="noStrike" cap="none" normalizeH="0" baseline="0" smtClean="0">
                        <a:ln>
                          <a:noFill/>
                        </a:ln>
                        <a:solidFill>
                          <a:schemeClr val="accent3"/>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0" i="0" u="none" strike="noStrike" cap="none" normalizeH="0" baseline="0" dirty="0" smtClean="0">
                          <a:ln>
                            <a:noFill/>
                          </a:ln>
                          <a:solidFill>
                            <a:schemeClr val="accent3"/>
                          </a:solidFill>
                          <a:effectLst/>
                          <a:latin typeface="Arial" charset="0"/>
                        </a:rPr>
                        <a:t>xxxxxxxx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0" i="0" u="none" strike="noStrike" cap="none" normalizeH="0" baseline="0" dirty="0" smtClean="0">
                          <a:ln>
                            <a:noFill/>
                          </a:ln>
                          <a:solidFill>
                            <a:schemeClr val="accent3"/>
                          </a:solidFill>
                          <a:effectLst/>
                          <a:latin typeface="Arial" charset="0"/>
                        </a:rPr>
                        <a:t>yyyyyyyy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graphicFrame>
        <p:nvGraphicFramePr>
          <p:cNvPr id="206903" name="Group 55"/>
          <p:cNvGraphicFramePr>
            <a:graphicFrameLocks noGrp="1"/>
          </p:cNvGraphicFramePr>
          <p:nvPr>
            <p:extLst>
              <p:ext uri="{D42A27DB-BD31-4B8C-83A1-F6EECF244321}">
                <p14:modId xmlns:p14="http://schemas.microsoft.com/office/powerpoint/2010/main" val="4285154837"/>
              </p:ext>
            </p:extLst>
          </p:nvPr>
        </p:nvGraphicFramePr>
        <p:xfrm>
          <a:off x="1190625" y="6078239"/>
          <a:ext cx="6762750" cy="519113"/>
        </p:xfrm>
        <a:graphic>
          <a:graphicData uri="http://schemas.openxmlformats.org/drawingml/2006/table">
            <a:tbl>
              <a:tblPr/>
              <a:tblGrid>
                <a:gridCol w="1690687"/>
                <a:gridCol w="1690688"/>
                <a:gridCol w="1690687"/>
                <a:gridCol w="1690688"/>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accent3"/>
                          </a:solidFill>
                          <a:effectLst/>
                          <a:latin typeface="Arial" charset="0"/>
                        </a:rPr>
                        <a:t>158</a:t>
                      </a:r>
                      <a:endParaRPr kumimoji="0" lang="sk-SK" sz="2800" b="0" i="0" u="none" strike="noStrike" cap="none" normalizeH="0" baseline="0" dirty="0" smtClean="0">
                        <a:ln>
                          <a:noFill/>
                        </a:ln>
                        <a:solidFill>
                          <a:schemeClr val="accent3"/>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accent3"/>
                          </a:solidFill>
                          <a:effectLst/>
                          <a:latin typeface="Arial" charset="0"/>
                        </a:rPr>
                        <a:t>193</a:t>
                      </a:r>
                      <a:endParaRPr kumimoji="0" lang="sk-SK" sz="2800" b="0" i="0" u="none" strike="noStrike" cap="none" normalizeH="0" baseline="0" smtClean="0">
                        <a:ln>
                          <a:noFill/>
                        </a:ln>
                        <a:solidFill>
                          <a:schemeClr val="accent3"/>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0" i="0" u="none" strike="noStrike" cap="none" normalizeH="0" baseline="0" dirty="0" smtClean="0">
                          <a:ln>
                            <a:noFill/>
                          </a:ln>
                          <a:solidFill>
                            <a:schemeClr val="tx1"/>
                          </a:solidFill>
                          <a:effectLst/>
                          <a:latin typeface="Arial" charset="0"/>
                        </a:rPr>
                        <a:t>ssssssss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0" i="0" u="none" strike="noStrike" cap="none" normalizeH="0" baseline="0" dirty="0" smtClean="0">
                          <a:ln>
                            <a:noFill/>
                          </a:ln>
                          <a:solidFill>
                            <a:schemeClr val="accent3"/>
                          </a:solidFill>
                          <a:effectLst/>
                          <a:latin typeface="Arial" charset="0"/>
                        </a:rPr>
                        <a:t>yyyyyyyy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
        <p:nvSpPr>
          <p:cNvPr id="6" name="Down Arrow 5"/>
          <p:cNvSpPr/>
          <p:nvPr/>
        </p:nvSpPr>
        <p:spPr bwMode="auto">
          <a:xfrm>
            <a:off x="4283968" y="4941168"/>
            <a:ext cx="576064" cy="864096"/>
          </a:xfrm>
          <a:prstGeom prst="downArrow">
            <a:avLst/>
          </a:prstGeom>
          <a:solidFill>
            <a:srgbClr val="C00000"/>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891450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sk-SK"/>
              <a:t>Adresovanie v IP</a:t>
            </a:r>
          </a:p>
        </p:txBody>
      </p:sp>
      <p:sp>
        <p:nvSpPr>
          <p:cNvPr id="204803" name="Rectangle 3"/>
          <p:cNvSpPr>
            <a:spLocks noGrp="1" noChangeArrowheads="1"/>
          </p:cNvSpPr>
          <p:nvPr>
            <p:ph type="body" idx="1"/>
          </p:nvPr>
        </p:nvSpPr>
        <p:spPr/>
        <p:txBody>
          <a:bodyPr>
            <a:normAutofit/>
          </a:bodyPr>
          <a:lstStyle/>
          <a:p>
            <a:r>
              <a:rPr lang="sk-SK" dirty="0"/>
              <a:t>Prax však ukázala, že aj delenie na triedy je príliš hrubé</a:t>
            </a:r>
          </a:p>
          <a:p>
            <a:pPr lvl="1"/>
            <a:r>
              <a:rPr lang="sk-SK" dirty="0"/>
              <a:t>Správcovia IP rozsahov prideľovali </a:t>
            </a:r>
            <a:r>
              <a:rPr lang="sk-SK" dirty="0" smtClean="0"/>
              <a:t>celé bloky adries podľa triedy, teda zákazník mohol dostať iba celú sieť typu A, B alebo C</a:t>
            </a:r>
          </a:p>
          <a:p>
            <a:pPr lvl="1"/>
            <a:r>
              <a:rPr lang="sk-SK" dirty="0" smtClean="0"/>
              <a:t>Ak sa priestor triedy minul, nebolo možné alokovať rovnako veľkú sieť z inej triedy (napr. sieť o 65536 adresách z triedy B nebolo možné prideliť z priestoru adries v triede A, lebo každá adresa triedy A vyjadrovala príslušnosť do siete o veľkosti 16777216 adries)</a:t>
            </a:r>
          </a:p>
          <a:p>
            <a:r>
              <a:rPr lang="sk-SK" dirty="0" smtClean="0"/>
              <a:t>Súčasný </a:t>
            </a:r>
            <a:r>
              <a:rPr lang="sk-SK" dirty="0"/>
              <a:t>prístup: </a:t>
            </a:r>
            <a:r>
              <a:rPr lang="sk-SK" dirty="0" smtClean="0"/>
              <a:t>zrušenie tried, tzv. classless addressing</a:t>
            </a:r>
          </a:p>
          <a:p>
            <a:pPr lvl="1"/>
            <a:r>
              <a:rPr lang="sk-SK" dirty="0" smtClean="0"/>
              <a:t>Predčíslie siete v IP adrese sa už neurčuje podľa príslušnosti adresy do niektorej triedy, ale použitím pomocnej </a:t>
            </a:r>
            <a:r>
              <a:rPr lang="sk-SK" dirty="0"/>
              <a:t>kvantity: tzv. sieťovej </a:t>
            </a:r>
            <a:r>
              <a:rPr lang="sk-SK" dirty="0" smtClean="0"/>
              <a:t>masky (netmask)</a:t>
            </a:r>
          </a:p>
          <a:p>
            <a:pPr lvl="1"/>
            <a:r>
              <a:rPr lang="sk-SK" dirty="0" smtClean="0"/>
              <a:t>Sieťová maska je 4B </a:t>
            </a:r>
            <a:r>
              <a:rPr lang="sk-SK" dirty="0"/>
              <a:t>hodnota </a:t>
            </a:r>
            <a:r>
              <a:rPr lang="sk-SK" dirty="0" smtClean="0"/>
              <a:t>podobne </a:t>
            </a:r>
            <a:r>
              <a:rPr lang="sk-SK" dirty="0"/>
              <a:t>ako IP adresa</a:t>
            </a:r>
          </a:p>
          <a:p>
            <a:pPr lvl="1"/>
            <a:r>
              <a:rPr lang="sk-SK" dirty="0" smtClean="0"/>
              <a:t>Vyčleňuje predčíslie siete z IP adresy</a:t>
            </a:r>
            <a:endParaRPr lang="sk-SK" dirty="0"/>
          </a:p>
        </p:txBody>
      </p:sp>
    </p:spTree>
    <p:extLst>
      <p:ext uri="{BB962C8B-B14F-4D97-AF65-F5344CB8AC3E}">
        <p14:creationId xmlns:p14="http://schemas.microsoft.com/office/powerpoint/2010/main" val="4289764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sk-SK"/>
              <a:t>Adresovanie v IP</a:t>
            </a:r>
          </a:p>
        </p:txBody>
      </p:sp>
      <p:sp>
        <p:nvSpPr>
          <p:cNvPr id="210947" name="Rectangle 3"/>
          <p:cNvSpPr>
            <a:spLocks noGrp="1" noChangeArrowheads="1"/>
          </p:cNvSpPr>
          <p:nvPr>
            <p:ph type="body" idx="1"/>
          </p:nvPr>
        </p:nvSpPr>
        <p:spPr/>
        <p:txBody>
          <a:bodyPr>
            <a:normAutofit/>
          </a:bodyPr>
          <a:lstStyle/>
          <a:p>
            <a:r>
              <a:rPr lang="sk-SK" sz="2000" dirty="0"/>
              <a:t>Význam bitov sieťovej masky:</a:t>
            </a:r>
          </a:p>
          <a:p>
            <a:pPr lvl="1"/>
            <a:r>
              <a:rPr lang="sk-SK" sz="1800" dirty="0" smtClean="0"/>
              <a:t>Maska je postupnosť 32 bitov v tvare 1...10....0, t.j. súvislý blok bitov nastavených na 1 nasledovaný súvislým blokom bitov nastavených na 0</a:t>
            </a:r>
          </a:p>
          <a:p>
            <a:pPr lvl="1"/>
            <a:r>
              <a:rPr lang="sk-SK" sz="1800" dirty="0" smtClean="0"/>
              <a:t>Ak </a:t>
            </a:r>
            <a:r>
              <a:rPr lang="sk-SK" sz="1800" dirty="0"/>
              <a:t>je </a:t>
            </a:r>
            <a:r>
              <a:rPr lang="sk-SK" sz="1800" i="1" dirty="0"/>
              <a:t>n</a:t>
            </a:r>
            <a:r>
              <a:rPr lang="sk-SK" sz="1800" dirty="0"/>
              <a:t>-ty bit v maske nastavený na</a:t>
            </a:r>
          </a:p>
          <a:p>
            <a:pPr lvl="2"/>
            <a:r>
              <a:rPr lang="sk-SK" sz="1800" b="1" dirty="0">
                <a:solidFill>
                  <a:schemeClr val="accent2"/>
                </a:solidFill>
              </a:rPr>
              <a:t>1</a:t>
            </a:r>
            <a:r>
              <a:rPr lang="sk-SK" sz="1800" dirty="0"/>
              <a:t>: príslušný </a:t>
            </a:r>
            <a:r>
              <a:rPr lang="sk-SK" sz="1800" i="1" dirty="0" smtClean="0"/>
              <a:t>n</a:t>
            </a:r>
            <a:r>
              <a:rPr lang="sk-SK" sz="1800" dirty="0" smtClean="0"/>
              <a:t>-ty bit </a:t>
            </a:r>
            <a:r>
              <a:rPr lang="sk-SK" sz="1800" dirty="0"/>
              <a:t>v IP adrese patrí do </a:t>
            </a:r>
            <a:r>
              <a:rPr lang="sk-SK" sz="1800" b="1" dirty="0" smtClean="0">
                <a:solidFill>
                  <a:schemeClr val="accent2"/>
                </a:solidFill>
              </a:rPr>
              <a:t>predčíslia siete</a:t>
            </a:r>
            <a:endParaRPr lang="sk-SK" sz="1800" b="1" dirty="0">
              <a:solidFill>
                <a:schemeClr val="accent2"/>
              </a:solidFill>
            </a:endParaRPr>
          </a:p>
          <a:p>
            <a:pPr lvl="2"/>
            <a:r>
              <a:rPr lang="sk-SK" sz="1800" b="1" dirty="0">
                <a:solidFill>
                  <a:schemeClr val="accent2"/>
                </a:solidFill>
              </a:rPr>
              <a:t>0</a:t>
            </a:r>
            <a:r>
              <a:rPr lang="sk-SK" sz="1800" dirty="0"/>
              <a:t>: príslušný </a:t>
            </a:r>
            <a:r>
              <a:rPr lang="sk-SK" sz="1800" i="1" dirty="0" smtClean="0"/>
              <a:t>n</a:t>
            </a:r>
            <a:r>
              <a:rPr lang="sk-SK" sz="1800" dirty="0" smtClean="0"/>
              <a:t>-ty bit </a:t>
            </a:r>
            <a:r>
              <a:rPr lang="sk-SK" sz="1800" dirty="0"/>
              <a:t>v IP adrese patrí do </a:t>
            </a:r>
            <a:r>
              <a:rPr lang="sk-SK" sz="1800" b="1" dirty="0">
                <a:solidFill>
                  <a:schemeClr val="accent2"/>
                </a:solidFill>
              </a:rPr>
              <a:t>čísla </a:t>
            </a:r>
            <a:r>
              <a:rPr lang="sk-SK" sz="1800" b="1" dirty="0" smtClean="0">
                <a:solidFill>
                  <a:schemeClr val="accent2"/>
                </a:solidFill>
              </a:rPr>
              <a:t>stanice</a:t>
            </a:r>
          </a:p>
          <a:p>
            <a:pPr lvl="1"/>
            <a:r>
              <a:rPr lang="sk-SK" sz="1800" dirty="0" smtClean="0"/>
              <a:t>IP adresu rozdeľuje na predčíslie siete a číslo počítača hranica medzi blokom bitov nastavených na 1 a blokom bitov nastavených 0 v maske</a:t>
            </a:r>
            <a:endParaRPr lang="sk-SK" sz="1800" dirty="0"/>
          </a:p>
          <a:p>
            <a:pPr>
              <a:buFont typeface="Wingdings" pitchFamily="2" charset="2"/>
              <a:buNone/>
            </a:pPr>
            <a:endParaRPr lang="sk-SK" sz="2000" dirty="0"/>
          </a:p>
        </p:txBody>
      </p:sp>
      <p:graphicFrame>
        <p:nvGraphicFramePr>
          <p:cNvPr id="211018" name="Group 74"/>
          <p:cNvGraphicFramePr>
            <a:graphicFrameLocks noGrp="1"/>
          </p:cNvGraphicFramePr>
          <p:nvPr>
            <p:extLst>
              <p:ext uri="{D42A27DB-BD31-4B8C-83A1-F6EECF244321}">
                <p14:modId xmlns:p14="http://schemas.microsoft.com/office/powerpoint/2010/main" val="3140843168"/>
              </p:ext>
            </p:extLst>
          </p:nvPr>
        </p:nvGraphicFramePr>
        <p:xfrm>
          <a:off x="1049338" y="4437063"/>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00101000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amma/>
                            <a:tint val="39216"/>
                            <a:invGamma/>
                          </a:srgbClr>
                        </a:gs>
                        <a:gs pos="100000">
                          <a:srgbClr val="008000"/>
                        </a:gs>
                      </a:gsLst>
                      <a:lin ang="5400000" scaled="1"/>
                    </a:gradFill>
                  </a:tcPr>
                </a:tc>
              </a:tr>
            </a:tbl>
          </a:graphicData>
        </a:graphic>
      </p:graphicFrame>
      <p:graphicFrame>
        <p:nvGraphicFramePr>
          <p:cNvPr id="211010" name="Group 66"/>
          <p:cNvGraphicFramePr>
            <a:graphicFrameLocks noGrp="1"/>
          </p:cNvGraphicFramePr>
          <p:nvPr>
            <p:extLst>
              <p:ext uri="{D42A27DB-BD31-4B8C-83A1-F6EECF244321}">
                <p14:modId xmlns:p14="http://schemas.microsoft.com/office/powerpoint/2010/main" val="2026943571"/>
              </p:ext>
            </p:extLst>
          </p:nvPr>
        </p:nvGraphicFramePr>
        <p:xfrm>
          <a:off x="1049338" y="5141913"/>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
        <p:nvSpPr>
          <p:cNvPr id="2" name="TextBox 1"/>
          <p:cNvSpPr txBox="1"/>
          <p:nvPr/>
        </p:nvSpPr>
        <p:spPr>
          <a:xfrm>
            <a:off x="611560" y="4469770"/>
            <a:ext cx="407484" cy="424732"/>
          </a:xfrm>
          <a:prstGeom prst="rect">
            <a:avLst/>
          </a:prstGeom>
          <a:noFill/>
        </p:spPr>
        <p:txBody>
          <a:bodyPr wrap="none" rtlCol="0">
            <a:spAutoFit/>
          </a:bodyPr>
          <a:lstStyle/>
          <a:p>
            <a:r>
              <a:rPr lang="sk-SK" b="1" dirty="0" smtClean="0"/>
              <a:t>A</a:t>
            </a:r>
            <a:endParaRPr lang="sk-SK" b="1" dirty="0"/>
          </a:p>
        </p:txBody>
      </p:sp>
      <p:sp>
        <p:nvSpPr>
          <p:cNvPr id="7" name="TextBox 6"/>
          <p:cNvSpPr txBox="1"/>
          <p:nvPr/>
        </p:nvSpPr>
        <p:spPr>
          <a:xfrm>
            <a:off x="594729" y="5189850"/>
            <a:ext cx="441147" cy="424732"/>
          </a:xfrm>
          <a:prstGeom prst="rect">
            <a:avLst/>
          </a:prstGeom>
          <a:noFill/>
        </p:spPr>
        <p:txBody>
          <a:bodyPr wrap="none" rtlCol="0">
            <a:spAutoFit/>
          </a:bodyPr>
          <a:lstStyle/>
          <a:p>
            <a:r>
              <a:rPr lang="sk-SK" b="1" dirty="0" smtClean="0"/>
              <a:t>M</a:t>
            </a:r>
            <a:endParaRPr lang="sk-SK" b="1" dirty="0"/>
          </a:p>
        </p:txBody>
      </p:sp>
      <p:sp>
        <p:nvSpPr>
          <p:cNvPr id="8" name="TextBox 7"/>
          <p:cNvSpPr txBox="1"/>
          <p:nvPr/>
        </p:nvSpPr>
        <p:spPr>
          <a:xfrm>
            <a:off x="1545807" y="3933056"/>
            <a:ext cx="699230" cy="424732"/>
          </a:xfrm>
          <a:prstGeom prst="rect">
            <a:avLst/>
          </a:prstGeom>
          <a:noFill/>
        </p:spPr>
        <p:txBody>
          <a:bodyPr wrap="none" rtlCol="0">
            <a:spAutoFit/>
          </a:bodyPr>
          <a:lstStyle/>
          <a:p>
            <a:r>
              <a:rPr lang="sk-SK" b="1" dirty="0" smtClean="0"/>
              <a:t>158</a:t>
            </a:r>
            <a:endParaRPr lang="sk-SK" b="1" dirty="0"/>
          </a:p>
        </p:txBody>
      </p:sp>
      <p:sp>
        <p:nvSpPr>
          <p:cNvPr id="9" name="TextBox 8"/>
          <p:cNvSpPr txBox="1"/>
          <p:nvPr/>
        </p:nvSpPr>
        <p:spPr>
          <a:xfrm>
            <a:off x="3346007" y="3933056"/>
            <a:ext cx="699230" cy="424732"/>
          </a:xfrm>
          <a:prstGeom prst="rect">
            <a:avLst/>
          </a:prstGeom>
          <a:noFill/>
        </p:spPr>
        <p:txBody>
          <a:bodyPr wrap="none" rtlCol="0">
            <a:spAutoFit/>
          </a:bodyPr>
          <a:lstStyle/>
          <a:p>
            <a:r>
              <a:rPr lang="sk-SK" b="1" dirty="0" smtClean="0"/>
              <a:t>193</a:t>
            </a:r>
            <a:endParaRPr lang="sk-SK" b="1" dirty="0"/>
          </a:p>
        </p:txBody>
      </p:sp>
      <p:sp>
        <p:nvSpPr>
          <p:cNvPr id="10" name="TextBox 9"/>
          <p:cNvSpPr txBox="1"/>
          <p:nvPr/>
        </p:nvSpPr>
        <p:spPr>
          <a:xfrm>
            <a:off x="5218215" y="3933056"/>
            <a:ext cx="699230" cy="424732"/>
          </a:xfrm>
          <a:prstGeom prst="rect">
            <a:avLst/>
          </a:prstGeom>
          <a:noFill/>
        </p:spPr>
        <p:txBody>
          <a:bodyPr wrap="none" rtlCol="0">
            <a:spAutoFit/>
          </a:bodyPr>
          <a:lstStyle/>
          <a:p>
            <a:r>
              <a:rPr lang="sk-SK" b="1" dirty="0" smtClean="0"/>
              <a:t>138</a:t>
            </a:r>
            <a:endParaRPr lang="sk-SK" b="1" dirty="0"/>
          </a:p>
        </p:txBody>
      </p:sp>
      <p:sp>
        <p:nvSpPr>
          <p:cNvPr id="11" name="TextBox 10"/>
          <p:cNvSpPr txBox="1"/>
          <p:nvPr/>
        </p:nvSpPr>
        <p:spPr>
          <a:xfrm>
            <a:off x="7032167" y="3933056"/>
            <a:ext cx="527709" cy="424732"/>
          </a:xfrm>
          <a:prstGeom prst="rect">
            <a:avLst/>
          </a:prstGeom>
          <a:noFill/>
        </p:spPr>
        <p:txBody>
          <a:bodyPr wrap="none" rtlCol="0">
            <a:spAutoFit/>
          </a:bodyPr>
          <a:lstStyle/>
          <a:p>
            <a:r>
              <a:rPr lang="sk-SK" b="1" dirty="0" smtClean="0"/>
              <a:t>40</a:t>
            </a:r>
            <a:endParaRPr lang="sk-SK" b="1" dirty="0"/>
          </a:p>
        </p:txBody>
      </p:sp>
      <p:sp>
        <p:nvSpPr>
          <p:cNvPr id="12" name="TextBox 11"/>
          <p:cNvSpPr txBox="1"/>
          <p:nvPr/>
        </p:nvSpPr>
        <p:spPr>
          <a:xfrm>
            <a:off x="1545807" y="5805264"/>
            <a:ext cx="699230" cy="424732"/>
          </a:xfrm>
          <a:prstGeom prst="rect">
            <a:avLst/>
          </a:prstGeom>
          <a:noFill/>
        </p:spPr>
        <p:txBody>
          <a:bodyPr wrap="none" rtlCol="0">
            <a:spAutoFit/>
          </a:bodyPr>
          <a:lstStyle/>
          <a:p>
            <a:r>
              <a:rPr lang="sk-SK" b="1" dirty="0" smtClean="0"/>
              <a:t>255</a:t>
            </a:r>
            <a:endParaRPr lang="sk-SK" b="1" dirty="0"/>
          </a:p>
        </p:txBody>
      </p:sp>
      <p:sp>
        <p:nvSpPr>
          <p:cNvPr id="13" name="TextBox 12"/>
          <p:cNvSpPr txBox="1"/>
          <p:nvPr/>
        </p:nvSpPr>
        <p:spPr>
          <a:xfrm>
            <a:off x="3346007" y="5805264"/>
            <a:ext cx="699230" cy="424732"/>
          </a:xfrm>
          <a:prstGeom prst="rect">
            <a:avLst/>
          </a:prstGeom>
          <a:noFill/>
        </p:spPr>
        <p:txBody>
          <a:bodyPr wrap="none" rtlCol="0">
            <a:spAutoFit/>
          </a:bodyPr>
          <a:lstStyle/>
          <a:p>
            <a:r>
              <a:rPr lang="sk-SK" b="1" dirty="0" smtClean="0"/>
              <a:t>255</a:t>
            </a:r>
            <a:endParaRPr lang="sk-SK" b="1" dirty="0"/>
          </a:p>
        </p:txBody>
      </p:sp>
      <p:sp>
        <p:nvSpPr>
          <p:cNvPr id="14" name="TextBox 13"/>
          <p:cNvSpPr txBox="1"/>
          <p:nvPr/>
        </p:nvSpPr>
        <p:spPr>
          <a:xfrm>
            <a:off x="5218215" y="5805264"/>
            <a:ext cx="699230" cy="424732"/>
          </a:xfrm>
          <a:prstGeom prst="rect">
            <a:avLst/>
          </a:prstGeom>
          <a:noFill/>
        </p:spPr>
        <p:txBody>
          <a:bodyPr wrap="none" rtlCol="0">
            <a:spAutoFit/>
          </a:bodyPr>
          <a:lstStyle/>
          <a:p>
            <a:r>
              <a:rPr lang="sk-SK" b="1" dirty="0" smtClean="0"/>
              <a:t>255</a:t>
            </a:r>
            <a:endParaRPr lang="sk-SK" b="1" dirty="0"/>
          </a:p>
        </p:txBody>
      </p:sp>
      <p:sp>
        <p:nvSpPr>
          <p:cNvPr id="15" name="TextBox 14"/>
          <p:cNvSpPr txBox="1"/>
          <p:nvPr/>
        </p:nvSpPr>
        <p:spPr>
          <a:xfrm>
            <a:off x="7117927" y="5805264"/>
            <a:ext cx="356187" cy="424732"/>
          </a:xfrm>
          <a:prstGeom prst="rect">
            <a:avLst/>
          </a:prstGeom>
          <a:noFill/>
        </p:spPr>
        <p:txBody>
          <a:bodyPr wrap="none" rtlCol="0">
            <a:spAutoFit/>
          </a:bodyPr>
          <a:lstStyle/>
          <a:p>
            <a:r>
              <a:rPr lang="sk-SK" b="1" dirty="0" smtClean="0"/>
              <a:t>0</a:t>
            </a:r>
            <a:endParaRPr lang="sk-SK" b="1" dirty="0"/>
          </a:p>
        </p:txBody>
      </p:sp>
    </p:spTree>
    <p:extLst>
      <p:ext uri="{BB962C8B-B14F-4D97-AF65-F5344CB8AC3E}">
        <p14:creationId xmlns:p14="http://schemas.microsoft.com/office/powerpoint/2010/main" val="237067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sk-SK"/>
              <a:t>Adresovanie v IP</a:t>
            </a:r>
          </a:p>
        </p:txBody>
      </p:sp>
      <p:sp>
        <p:nvSpPr>
          <p:cNvPr id="215043" name="Rectangle 3"/>
          <p:cNvSpPr>
            <a:spLocks noGrp="1" noChangeArrowheads="1"/>
          </p:cNvSpPr>
          <p:nvPr>
            <p:ph type="body" idx="1"/>
          </p:nvPr>
        </p:nvSpPr>
        <p:spPr/>
        <p:txBody>
          <a:bodyPr>
            <a:normAutofit/>
          </a:bodyPr>
          <a:lstStyle/>
          <a:p>
            <a:pPr>
              <a:lnSpc>
                <a:spcPct val="90000"/>
              </a:lnSpc>
            </a:pPr>
            <a:r>
              <a:rPr lang="sk-SK" sz="2000" dirty="0" smtClean="0"/>
              <a:t>Princíp </a:t>
            </a:r>
            <a:r>
              <a:rPr lang="sk-SK" sz="2000" dirty="0"/>
              <a:t>tvorby IP adresy siete a broadcast adresy </a:t>
            </a:r>
            <a:r>
              <a:rPr lang="sk-SK" sz="2000" dirty="0" smtClean="0"/>
              <a:t>zostáva rovnaký</a:t>
            </a:r>
            <a:endParaRPr lang="sk-SK" sz="2000" dirty="0"/>
          </a:p>
          <a:p>
            <a:pPr lvl="1">
              <a:lnSpc>
                <a:spcPct val="90000"/>
              </a:lnSpc>
            </a:pPr>
            <a:r>
              <a:rPr lang="sk-SK" sz="1800" dirty="0"/>
              <a:t>Adresa siete: Predčíslie sa doplní nulami do 32 bitov</a:t>
            </a:r>
          </a:p>
          <a:p>
            <a:pPr lvl="1">
              <a:lnSpc>
                <a:spcPct val="90000"/>
              </a:lnSpc>
            </a:pPr>
            <a:r>
              <a:rPr lang="sk-SK" sz="1800" dirty="0"/>
              <a:t>Broadcastová adresa: Predčíslie sa doplní jednotkami do 32 bitov</a:t>
            </a:r>
          </a:p>
          <a:p>
            <a:pPr>
              <a:lnSpc>
                <a:spcPct val="90000"/>
              </a:lnSpc>
            </a:pPr>
            <a:r>
              <a:rPr lang="sk-SK" sz="2000" dirty="0"/>
              <a:t>Existuje elementárna binárna operácia, ktorá priamo z IP adresy </a:t>
            </a:r>
            <a:r>
              <a:rPr lang="sk-SK" sz="2000" dirty="0" smtClean="0"/>
              <a:t>a masky </a:t>
            </a:r>
            <a:r>
              <a:rPr lang="sk-SK" sz="2000" dirty="0"/>
              <a:t>vypočíta IP adresu príslušnej siete – binárne </a:t>
            </a:r>
            <a:r>
              <a:rPr lang="sk-SK" sz="2000" dirty="0" smtClean="0"/>
              <a:t>AND</a:t>
            </a:r>
          </a:p>
          <a:p>
            <a:r>
              <a:rPr lang="sk-SK" sz="2000" dirty="0" smtClean="0"/>
              <a:t>Binárne AND: 158.193.138.40 </a:t>
            </a:r>
            <a:r>
              <a:rPr lang="sk-SK" sz="2000" dirty="0"/>
              <a:t>&amp; 255.255.255.0 = 158.193.138.0</a:t>
            </a:r>
          </a:p>
        </p:txBody>
      </p:sp>
      <p:graphicFrame>
        <p:nvGraphicFramePr>
          <p:cNvPr id="215044" name="Group 4"/>
          <p:cNvGraphicFramePr>
            <a:graphicFrameLocks noGrp="1"/>
          </p:cNvGraphicFramePr>
          <p:nvPr>
            <p:extLst>
              <p:ext uri="{D42A27DB-BD31-4B8C-83A1-F6EECF244321}">
                <p14:modId xmlns:p14="http://schemas.microsoft.com/office/powerpoint/2010/main" val="609929024"/>
              </p:ext>
            </p:extLst>
          </p:nvPr>
        </p:nvGraphicFramePr>
        <p:xfrm>
          <a:off x="1049338" y="4190974"/>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00101000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amma/>
                            <a:tint val="39216"/>
                            <a:invGamma/>
                          </a:srgbClr>
                        </a:gs>
                        <a:gs pos="100000">
                          <a:srgbClr val="008000"/>
                        </a:gs>
                      </a:gsLst>
                      <a:lin ang="5400000" scaled="1"/>
                    </a:gradFill>
                  </a:tcPr>
                </a:tc>
              </a:tr>
            </a:tbl>
          </a:graphicData>
        </a:graphic>
      </p:graphicFrame>
      <p:graphicFrame>
        <p:nvGraphicFramePr>
          <p:cNvPr id="215056" name="Group 16"/>
          <p:cNvGraphicFramePr>
            <a:graphicFrameLocks noGrp="1"/>
          </p:cNvGraphicFramePr>
          <p:nvPr>
            <p:extLst>
              <p:ext uri="{D42A27DB-BD31-4B8C-83A1-F6EECF244321}">
                <p14:modId xmlns:p14="http://schemas.microsoft.com/office/powerpoint/2010/main" val="205270846"/>
              </p:ext>
            </p:extLst>
          </p:nvPr>
        </p:nvGraphicFramePr>
        <p:xfrm>
          <a:off x="1043608" y="5214143"/>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
        <p:nvSpPr>
          <p:cNvPr id="215068" name="Text Box 28"/>
          <p:cNvSpPr txBox="1">
            <a:spLocks noChangeArrowheads="1"/>
          </p:cNvSpPr>
          <p:nvPr/>
        </p:nvSpPr>
        <p:spPr bwMode="auto">
          <a:xfrm>
            <a:off x="4211638" y="4760515"/>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k-SK" sz="2400" b="1" dirty="0"/>
              <a:t>AND</a:t>
            </a:r>
          </a:p>
        </p:txBody>
      </p:sp>
      <p:graphicFrame>
        <p:nvGraphicFramePr>
          <p:cNvPr id="215096" name="Group 56"/>
          <p:cNvGraphicFramePr>
            <a:graphicFrameLocks noGrp="1"/>
          </p:cNvGraphicFramePr>
          <p:nvPr>
            <p:extLst>
              <p:ext uri="{D42A27DB-BD31-4B8C-83A1-F6EECF244321}">
                <p14:modId xmlns:p14="http://schemas.microsoft.com/office/powerpoint/2010/main" val="67645319"/>
              </p:ext>
            </p:extLst>
          </p:nvPr>
        </p:nvGraphicFramePr>
        <p:xfrm>
          <a:off x="1049338" y="6150247"/>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s>
                        <a:gs pos="100000">
                          <a:srgbClr val="008000">
                            <a:gamma/>
                            <a:tint val="39216"/>
                            <a:invGamma/>
                          </a:srgbClr>
                        </a:gs>
                      </a:gsLst>
                      <a:lin ang="5400000" scaled="1"/>
                    </a:gradFill>
                  </a:tcPr>
                </a:tc>
              </a:tr>
            </a:tbl>
          </a:graphicData>
        </a:graphic>
      </p:graphicFrame>
      <p:sp>
        <p:nvSpPr>
          <p:cNvPr id="215094" name="Text Box 54"/>
          <p:cNvSpPr txBox="1">
            <a:spLocks noChangeArrowheads="1"/>
          </p:cNvSpPr>
          <p:nvPr/>
        </p:nvSpPr>
        <p:spPr bwMode="auto">
          <a:xfrm>
            <a:off x="4427538" y="5718199"/>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k-SK" sz="2800" b="1" dirty="0"/>
              <a:t>=</a:t>
            </a:r>
          </a:p>
        </p:txBody>
      </p:sp>
    </p:spTree>
    <p:extLst>
      <p:ext uri="{BB962C8B-B14F-4D97-AF65-F5344CB8AC3E}">
        <p14:creationId xmlns:p14="http://schemas.microsoft.com/office/powerpoint/2010/main" val="3387663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sk-SK"/>
              <a:t>Adresovanie v IP</a:t>
            </a:r>
          </a:p>
        </p:txBody>
      </p:sp>
      <p:sp>
        <p:nvSpPr>
          <p:cNvPr id="217091" name="Rectangle 3"/>
          <p:cNvSpPr>
            <a:spLocks noGrp="1" noChangeArrowheads="1"/>
          </p:cNvSpPr>
          <p:nvPr>
            <p:ph type="body" idx="1"/>
          </p:nvPr>
        </p:nvSpPr>
        <p:spPr/>
        <p:txBody>
          <a:bodyPr/>
          <a:lstStyle/>
          <a:p>
            <a:r>
              <a:rPr lang="sk-SK" sz="2400" dirty="0"/>
              <a:t>Hranice medzi predčíslím siete a číslom počítača nemusia byť na hraniciach </a:t>
            </a:r>
            <a:r>
              <a:rPr lang="sk-SK" sz="2400" dirty="0" smtClean="0"/>
              <a:t>bajtov</a:t>
            </a:r>
          </a:p>
          <a:p>
            <a:pPr lvl="1"/>
            <a:r>
              <a:rPr lang="sk-SK" sz="2000" dirty="0" smtClean="0"/>
              <a:t>Môžu byť medzi ktoroukoľvek dvojicou bitov IP adresy</a:t>
            </a:r>
            <a:endParaRPr lang="sk-SK" sz="2000" dirty="0"/>
          </a:p>
          <a:p>
            <a:r>
              <a:rPr lang="sk-SK" sz="2400" dirty="0"/>
              <a:t>Výsledné IP </a:t>
            </a:r>
            <a:r>
              <a:rPr lang="sk-SK" sz="2400" dirty="0" smtClean="0"/>
              <a:t>adresy sietí </a:t>
            </a:r>
            <a:r>
              <a:rPr lang="sk-SK" sz="2400" dirty="0"/>
              <a:t>teda nemusia po prepočte do desiatkovej sústavy končiť 0</a:t>
            </a:r>
            <a:br>
              <a:rPr lang="sk-SK" sz="2400" dirty="0"/>
            </a:br>
            <a:r>
              <a:rPr lang="sk-SK" sz="2400" dirty="0"/>
              <a:t/>
            </a:r>
            <a:br>
              <a:rPr lang="sk-SK" sz="2400" dirty="0"/>
            </a:br>
            <a:r>
              <a:rPr lang="sk-SK" sz="2400" dirty="0"/>
              <a:t>158.193.138.40 &amp; 255.255.255.224 = 158.193.138.32</a:t>
            </a:r>
          </a:p>
        </p:txBody>
      </p:sp>
      <p:graphicFrame>
        <p:nvGraphicFramePr>
          <p:cNvPr id="217182" name="Group 94"/>
          <p:cNvGraphicFramePr>
            <a:graphicFrameLocks noGrp="1"/>
          </p:cNvGraphicFramePr>
          <p:nvPr>
            <p:extLst>
              <p:ext uri="{D42A27DB-BD31-4B8C-83A1-F6EECF244321}">
                <p14:modId xmlns:p14="http://schemas.microsoft.com/office/powerpoint/2010/main" val="4016373035"/>
              </p:ext>
            </p:extLst>
          </p:nvPr>
        </p:nvGraphicFramePr>
        <p:xfrm>
          <a:off x="900113" y="4581525"/>
          <a:ext cx="7194550" cy="398400"/>
        </p:xfrm>
        <a:graphic>
          <a:graphicData uri="http://schemas.openxmlformats.org/drawingml/2006/table">
            <a:tbl>
              <a:tblPr/>
              <a:tblGrid>
                <a:gridCol w="1793875"/>
                <a:gridCol w="1800225"/>
                <a:gridCol w="1800225"/>
                <a:gridCol w="792162"/>
                <a:gridCol w="1008063"/>
              </a:tblGrid>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001</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9216"/>
                            <a:invGamma/>
                          </a:srgbClr>
                        </a:gs>
                        <a:gs pos="100000">
                          <a:srgbClr val="FF000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01000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amma/>
                            <a:tint val="39216"/>
                            <a:invGamma/>
                          </a:srgbClr>
                        </a:gs>
                        <a:gs pos="100000">
                          <a:srgbClr val="008000"/>
                        </a:gs>
                      </a:gsLst>
                      <a:lin ang="5400000" scaled="1"/>
                    </a:gradFill>
                  </a:tcPr>
                </a:tc>
              </a:tr>
            </a:tbl>
          </a:graphicData>
        </a:graphic>
      </p:graphicFrame>
      <p:graphicFrame>
        <p:nvGraphicFramePr>
          <p:cNvPr id="217184" name="Group 96"/>
          <p:cNvGraphicFramePr>
            <a:graphicFrameLocks noGrp="1"/>
          </p:cNvGraphicFramePr>
          <p:nvPr>
            <p:extLst>
              <p:ext uri="{D42A27DB-BD31-4B8C-83A1-F6EECF244321}">
                <p14:modId xmlns:p14="http://schemas.microsoft.com/office/powerpoint/2010/main" val="1358394688"/>
              </p:ext>
            </p:extLst>
          </p:nvPr>
        </p:nvGraphicFramePr>
        <p:xfrm>
          <a:off x="900113" y="5373688"/>
          <a:ext cx="7194550" cy="398400"/>
        </p:xfrm>
        <a:graphic>
          <a:graphicData uri="http://schemas.openxmlformats.org/drawingml/2006/table">
            <a:tbl>
              <a:tblPr/>
              <a:tblGrid>
                <a:gridCol w="1793875"/>
                <a:gridCol w="1800225"/>
                <a:gridCol w="1800225"/>
                <a:gridCol w="792162"/>
                <a:gridCol w="1008063"/>
              </a:tblGrid>
              <a:tr h="146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00000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
        <p:nvSpPr>
          <p:cNvPr id="217116" name="Text Box 28"/>
          <p:cNvSpPr txBox="1">
            <a:spLocks noChangeArrowheads="1"/>
          </p:cNvSpPr>
          <p:nvPr/>
        </p:nvSpPr>
        <p:spPr bwMode="auto">
          <a:xfrm>
            <a:off x="4103908" y="5041900"/>
            <a:ext cx="7425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k-SK" sz="2000" b="1" dirty="0"/>
              <a:t>AND</a:t>
            </a:r>
          </a:p>
        </p:txBody>
      </p:sp>
      <p:graphicFrame>
        <p:nvGraphicFramePr>
          <p:cNvPr id="217194" name="Group 106"/>
          <p:cNvGraphicFramePr>
            <a:graphicFrameLocks noGrp="1"/>
          </p:cNvGraphicFramePr>
          <p:nvPr>
            <p:extLst>
              <p:ext uri="{D42A27DB-BD31-4B8C-83A1-F6EECF244321}">
                <p14:modId xmlns:p14="http://schemas.microsoft.com/office/powerpoint/2010/main" val="3202651668"/>
              </p:ext>
            </p:extLst>
          </p:nvPr>
        </p:nvGraphicFramePr>
        <p:xfrm>
          <a:off x="900113" y="6094413"/>
          <a:ext cx="7194550" cy="398400"/>
        </p:xfrm>
        <a:graphic>
          <a:graphicData uri="http://schemas.openxmlformats.org/drawingml/2006/table">
            <a:tbl>
              <a:tblPr/>
              <a:tblGrid>
                <a:gridCol w="1793875"/>
                <a:gridCol w="1800225"/>
                <a:gridCol w="1800225"/>
                <a:gridCol w="792162"/>
                <a:gridCol w="1008063"/>
              </a:tblGrid>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001</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9216"/>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00000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s>
                        <a:gs pos="100000">
                          <a:srgbClr val="008000">
                            <a:gamma/>
                            <a:tint val="39216"/>
                            <a:invGamma/>
                          </a:srgbClr>
                        </a:gs>
                      </a:gsLst>
                      <a:lin ang="5400000" scaled="1"/>
                    </a:gradFill>
                  </a:tcPr>
                </a:tc>
              </a:tr>
            </a:tbl>
          </a:graphicData>
        </a:graphic>
      </p:graphicFrame>
      <p:sp>
        <p:nvSpPr>
          <p:cNvPr id="217129" name="Text Box 41"/>
          <p:cNvSpPr txBox="1">
            <a:spLocks noChangeArrowheads="1"/>
          </p:cNvSpPr>
          <p:nvPr/>
        </p:nvSpPr>
        <p:spPr bwMode="auto">
          <a:xfrm>
            <a:off x="4306888" y="57324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k-SK" sz="2000" b="1"/>
              <a:t>=</a:t>
            </a:r>
          </a:p>
        </p:txBody>
      </p:sp>
    </p:spTree>
    <p:extLst>
      <p:ext uri="{BB962C8B-B14F-4D97-AF65-F5344CB8AC3E}">
        <p14:creationId xmlns:p14="http://schemas.microsoft.com/office/powerpoint/2010/main" val="2916216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6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225" y="2709862"/>
            <a:ext cx="6327775" cy="41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76930" name="Rectangle 2"/>
          <p:cNvSpPr>
            <a:spLocks noGrp="1" noChangeArrowheads="1"/>
          </p:cNvSpPr>
          <p:nvPr>
            <p:ph type="title"/>
          </p:nvPr>
        </p:nvSpPr>
        <p:spPr/>
        <p:txBody>
          <a:bodyPr/>
          <a:lstStyle/>
          <a:p>
            <a:r>
              <a:rPr lang="sk-SK" smtClean="0"/>
              <a:t>Motivácia pre pojem „sieť“</a:t>
            </a:r>
            <a:endParaRPr lang="en-US" dirty="0"/>
          </a:p>
        </p:txBody>
      </p:sp>
      <p:sp>
        <p:nvSpPr>
          <p:cNvPr id="1276931" name="Rectangle 3"/>
          <p:cNvSpPr>
            <a:spLocks noGrp="1" noChangeArrowheads="1"/>
          </p:cNvSpPr>
          <p:nvPr>
            <p:ph type="body" idx="1"/>
          </p:nvPr>
        </p:nvSpPr>
        <p:spPr/>
        <p:txBody>
          <a:bodyPr>
            <a:normAutofit/>
          </a:bodyPr>
          <a:lstStyle/>
          <a:p>
            <a:r>
              <a:rPr lang="sk-SK" sz="1800" dirty="0" smtClean="0"/>
              <a:t>Praktické dôvody nás vedú k tomu, aby sme stanice umiestňovali do istých spoločných skupín, tzv. sietí (podsietí)</a:t>
            </a:r>
          </a:p>
          <a:p>
            <a:pPr lvl="1"/>
            <a:r>
              <a:rPr lang="sk-SK" sz="1600" dirty="0" smtClean="0"/>
              <a:t>Predpokladom bude, že stanice v spoločnej sieti majú podobnú povahu, typ, účel, oprávnenia, obmedzenia, ...</a:t>
            </a:r>
          </a:p>
          <a:p>
            <a:pPr lvl="1"/>
            <a:r>
              <a:rPr lang="sk-SK" sz="1600" dirty="0" smtClean="0"/>
              <a:t>Táto vzájomná príbuznosť staníc do spoločnej siete by sa mala prejaviť aj na príbuznosti resp. podobnosti ich sieťových adries</a:t>
            </a:r>
          </a:p>
          <a:p>
            <a:pPr lvl="1"/>
            <a:r>
              <a:rPr lang="sk-SK" sz="1600" dirty="0" smtClean="0"/>
              <a:t>PSČ alebo telefónne</a:t>
            </a:r>
            <a:br>
              <a:rPr lang="sk-SK" sz="1600" dirty="0" smtClean="0"/>
            </a:br>
            <a:r>
              <a:rPr lang="sk-SK" sz="1600" dirty="0" smtClean="0"/>
              <a:t>čísla sú pekným</a:t>
            </a:r>
            <a:br>
              <a:rPr lang="sk-SK" sz="1600" dirty="0" smtClean="0"/>
            </a:br>
            <a:r>
              <a:rPr lang="sk-SK" sz="1600" dirty="0" smtClean="0"/>
              <a:t>príkladom adries,</a:t>
            </a:r>
            <a:br>
              <a:rPr lang="sk-SK" sz="1600" dirty="0" smtClean="0"/>
            </a:br>
            <a:r>
              <a:rPr lang="sk-SK" sz="1600" dirty="0" smtClean="0"/>
              <a:t>ktoré vyjadrujú</a:t>
            </a:r>
            <a:br>
              <a:rPr lang="sk-SK" sz="1600" dirty="0" smtClean="0"/>
            </a:br>
            <a:r>
              <a:rPr lang="sk-SK" sz="1600" dirty="0" smtClean="0"/>
              <a:t>príslušnosť objektu</a:t>
            </a:r>
            <a:br>
              <a:rPr lang="sk-SK" sz="1600" dirty="0" smtClean="0"/>
            </a:br>
            <a:r>
              <a:rPr lang="sk-SK" sz="1600" dirty="0" smtClean="0"/>
              <a:t>do istej spoločnej</a:t>
            </a:r>
            <a:br>
              <a:rPr lang="sk-SK" sz="1600" dirty="0" smtClean="0"/>
            </a:br>
            <a:r>
              <a:rPr lang="sk-SK" sz="1600" dirty="0" smtClean="0"/>
              <a:t>skupiny príjemcov</a:t>
            </a:r>
          </a:p>
          <a:p>
            <a:r>
              <a:rPr lang="sk-SK" sz="1800" dirty="0" smtClean="0"/>
              <a:t>Aké sú však kritériá</a:t>
            </a:r>
            <a:br>
              <a:rPr lang="sk-SK" sz="1800" dirty="0" smtClean="0"/>
            </a:br>
            <a:r>
              <a:rPr lang="sk-SK" sz="1800" dirty="0" smtClean="0"/>
              <a:t>na tvorbu sietí?</a:t>
            </a:r>
          </a:p>
        </p:txBody>
      </p:sp>
    </p:spTree>
    <p:extLst>
      <p:ext uri="{BB962C8B-B14F-4D97-AF65-F5344CB8AC3E}">
        <p14:creationId xmlns:p14="http://schemas.microsoft.com/office/powerpoint/2010/main" val="2024918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sk-SK"/>
              <a:t>Adresovanie v IP</a:t>
            </a:r>
          </a:p>
        </p:txBody>
      </p:sp>
      <p:sp>
        <p:nvSpPr>
          <p:cNvPr id="218115" name="Rectangle 3"/>
          <p:cNvSpPr>
            <a:spLocks noGrp="1" noChangeArrowheads="1"/>
          </p:cNvSpPr>
          <p:nvPr>
            <p:ph type="body" idx="1"/>
          </p:nvPr>
        </p:nvSpPr>
        <p:spPr/>
        <p:txBody>
          <a:bodyPr>
            <a:normAutofit/>
          </a:bodyPr>
          <a:lstStyle/>
          <a:p>
            <a:r>
              <a:rPr lang="sk-SK" sz="2000" dirty="0"/>
              <a:t>Podsieťovanie s maskami</a:t>
            </a:r>
          </a:p>
          <a:p>
            <a:pPr lvl="1"/>
            <a:r>
              <a:rPr lang="sk-SK" sz="1800" dirty="0"/>
              <a:t>K predčísliu, ktoré </a:t>
            </a:r>
            <a:r>
              <a:rPr lang="sk-SK" sz="1800" dirty="0" smtClean="0"/>
              <a:t>nám bolo </a:t>
            </a:r>
            <a:r>
              <a:rPr lang="sk-SK" sz="1800" dirty="0"/>
              <a:t>pridelené, </a:t>
            </a:r>
            <a:r>
              <a:rPr lang="sk-SK" sz="1800" dirty="0" smtClean="0"/>
              <a:t>pridáme </a:t>
            </a:r>
            <a:r>
              <a:rPr lang="sk-SK" sz="1800" dirty="0"/>
              <a:t>pre identifikovanie </a:t>
            </a:r>
            <a:r>
              <a:rPr lang="sk-SK" sz="1800" dirty="0" smtClean="0"/>
              <a:t>našej </a:t>
            </a:r>
            <a:r>
              <a:rPr lang="sk-SK" sz="1800" dirty="0"/>
              <a:t>vlastnej podsiete vhodný počet bitov z pôvodnej host </a:t>
            </a:r>
            <a:r>
              <a:rPr lang="sk-SK" sz="1800" dirty="0" smtClean="0"/>
              <a:t>part</a:t>
            </a:r>
          </a:p>
          <a:p>
            <a:pPr lvl="2"/>
            <a:r>
              <a:rPr lang="sk-SK" sz="1800" dirty="0" smtClean="0"/>
              <a:t>Počet vzniknutých podsietí: 2</a:t>
            </a:r>
            <a:r>
              <a:rPr lang="sk-SK" sz="1800" baseline="30000" dirty="0" smtClean="0"/>
              <a:t>počet pridaných bitov z host part</a:t>
            </a:r>
            <a:endParaRPr lang="sk-SK" sz="1800" baseline="30000" dirty="0"/>
          </a:p>
          <a:p>
            <a:pPr lvl="1"/>
            <a:r>
              <a:rPr lang="sk-SK" sz="1800" dirty="0"/>
              <a:t>Maska sa predĺži – zväčší </a:t>
            </a:r>
            <a:r>
              <a:rPr lang="sk-SK" sz="1800" dirty="0" smtClean="0"/>
              <a:t>sa </a:t>
            </a:r>
            <a:r>
              <a:rPr lang="sk-SK" sz="1800" dirty="0"/>
              <a:t>počet bitov nastavených na </a:t>
            </a:r>
            <a:r>
              <a:rPr lang="sk-SK" sz="1800" dirty="0" smtClean="0"/>
              <a:t>1</a:t>
            </a:r>
          </a:p>
          <a:p>
            <a:pPr lvl="1"/>
            <a:r>
              <a:rPr lang="sk-SK" sz="1800" dirty="0" smtClean="0"/>
              <a:t>Vzniknuté podsiete budú časťou pôvodnej siete</a:t>
            </a:r>
          </a:p>
          <a:p>
            <a:pPr lvl="2"/>
            <a:r>
              <a:rPr lang="sk-SK" sz="1800" dirty="0" smtClean="0"/>
              <a:t>Veľkosť jednej podsiete: 2</a:t>
            </a:r>
            <a:r>
              <a:rPr lang="sk-SK" sz="1800" baseline="30000" dirty="0" smtClean="0"/>
              <a:t>počet zostávajúcich bitov v host part</a:t>
            </a:r>
          </a:p>
          <a:p>
            <a:r>
              <a:rPr lang="sk-SK" sz="2000" dirty="0" smtClean="0"/>
              <a:t>Príklad</a:t>
            </a:r>
          </a:p>
          <a:p>
            <a:pPr lvl="1"/>
            <a:r>
              <a:rPr lang="sk-SK" sz="1800" dirty="0" smtClean="0"/>
              <a:t>Pôvodná maska bola 255.255.255.0, t.j. pôvodná sieť obsahovala 256 adries</a:t>
            </a:r>
          </a:p>
          <a:p>
            <a:pPr lvl="1"/>
            <a:r>
              <a:rPr lang="sk-SK" sz="1800" dirty="0" smtClean="0"/>
              <a:t>Nová maska predĺži predčíslie siete o 3 bity a má hodnotu 255.255.255.2</a:t>
            </a:r>
            <a:r>
              <a:rPr lang="en-US" sz="1800" smtClean="0"/>
              <a:t>24</a:t>
            </a:r>
            <a:endParaRPr lang="sk-SK" sz="1800" dirty="0" smtClean="0"/>
          </a:p>
          <a:p>
            <a:pPr lvl="1"/>
            <a:r>
              <a:rPr lang="sk-SK" sz="1800" dirty="0" smtClean="0"/>
              <a:t>Vzniklo 2</a:t>
            </a:r>
            <a:r>
              <a:rPr lang="sk-SK" sz="1800" baseline="30000" dirty="0" smtClean="0"/>
              <a:t>3</a:t>
            </a:r>
            <a:r>
              <a:rPr lang="sk-SK" sz="1800" dirty="0" smtClean="0"/>
              <a:t>=8 nových podsietí, v každej je 2</a:t>
            </a:r>
            <a:r>
              <a:rPr lang="sk-SK" sz="1800" baseline="30000" dirty="0" smtClean="0"/>
              <a:t>5</a:t>
            </a:r>
            <a:r>
              <a:rPr lang="sk-SK" sz="1800" dirty="0" smtClean="0"/>
              <a:t>=32 adries</a:t>
            </a:r>
          </a:p>
        </p:txBody>
      </p:sp>
      <p:graphicFrame>
        <p:nvGraphicFramePr>
          <p:cNvPr id="218186" name="Group 74"/>
          <p:cNvGraphicFramePr>
            <a:graphicFrameLocks noGrp="1"/>
          </p:cNvGraphicFramePr>
          <p:nvPr>
            <p:extLst>
              <p:ext uri="{D42A27DB-BD31-4B8C-83A1-F6EECF244321}">
                <p14:modId xmlns:p14="http://schemas.microsoft.com/office/powerpoint/2010/main" val="541500137"/>
              </p:ext>
            </p:extLst>
          </p:nvPr>
        </p:nvGraphicFramePr>
        <p:xfrm>
          <a:off x="900113" y="5264150"/>
          <a:ext cx="7194550" cy="398400"/>
        </p:xfrm>
        <a:graphic>
          <a:graphicData uri="http://schemas.openxmlformats.org/drawingml/2006/table">
            <a:tbl>
              <a:tblPr/>
              <a:tblGrid>
                <a:gridCol w="1793875"/>
                <a:gridCol w="1800225"/>
                <a:gridCol w="1800225"/>
                <a:gridCol w="792162"/>
                <a:gridCol w="1008063"/>
              </a:tblGrid>
              <a:tr h="146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000</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00000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graphicFrame>
        <p:nvGraphicFramePr>
          <p:cNvPr id="218187" name="Group 75"/>
          <p:cNvGraphicFramePr>
            <a:graphicFrameLocks noGrp="1"/>
          </p:cNvGraphicFramePr>
          <p:nvPr>
            <p:extLst>
              <p:ext uri="{D42A27DB-BD31-4B8C-83A1-F6EECF244321}">
                <p14:modId xmlns:p14="http://schemas.microsoft.com/office/powerpoint/2010/main" val="258105274"/>
              </p:ext>
            </p:extLst>
          </p:nvPr>
        </p:nvGraphicFramePr>
        <p:xfrm>
          <a:off x="900113" y="5911850"/>
          <a:ext cx="7194550" cy="398400"/>
        </p:xfrm>
        <a:graphic>
          <a:graphicData uri="http://schemas.openxmlformats.org/drawingml/2006/table">
            <a:tbl>
              <a:tblPr/>
              <a:tblGrid>
                <a:gridCol w="1793875"/>
                <a:gridCol w="1800225"/>
                <a:gridCol w="1800225"/>
                <a:gridCol w="792162"/>
                <a:gridCol w="1008063"/>
              </a:tblGrid>
              <a:tr h="146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tx1"/>
                          </a:solidFill>
                          <a:effectLst/>
                          <a:latin typeface="Arial" charset="0"/>
                        </a:rPr>
                        <a:t>111</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00000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Tree>
    <p:extLst>
      <p:ext uri="{BB962C8B-B14F-4D97-AF65-F5344CB8AC3E}">
        <p14:creationId xmlns:p14="http://schemas.microsoft.com/office/powerpoint/2010/main" val="2497914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sk-SK"/>
              <a:t>Adresovanie v IP</a:t>
            </a:r>
          </a:p>
        </p:txBody>
      </p:sp>
      <p:sp>
        <p:nvSpPr>
          <p:cNvPr id="221187" name="Rectangle 3"/>
          <p:cNvSpPr>
            <a:spLocks noGrp="1" noChangeArrowheads="1"/>
          </p:cNvSpPr>
          <p:nvPr>
            <p:ph type="body" idx="1"/>
          </p:nvPr>
        </p:nvSpPr>
        <p:spPr/>
        <p:txBody>
          <a:bodyPr/>
          <a:lstStyle/>
          <a:p>
            <a:pPr>
              <a:lnSpc>
                <a:spcPct val="90000"/>
              </a:lnSpc>
            </a:pPr>
            <a:r>
              <a:rPr lang="sk-SK" sz="2400" dirty="0"/>
              <a:t>Podsieťovanie je vnútornou záležitosťou siete – okolie nie je potrebné </a:t>
            </a:r>
            <a:r>
              <a:rPr lang="sk-SK" sz="2400" dirty="0" smtClean="0"/>
              <a:t>informovať</a:t>
            </a:r>
          </a:p>
          <a:p>
            <a:pPr lvl="1">
              <a:lnSpc>
                <a:spcPct val="90000"/>
              </a:lnSpc>
            </a:pPr>
            <a:r>
              <a:rPr lang="sk-SK" sz="2000" dirty="0" smtClean="0"/>
              <a:t>Zvonku je jedno, či je sieť nerozdelená alebo podsieťovaná, kým sa všetky jej časti nachádzajú „na jednom mieste“</a:t>
            </a:r>
            <a:endParaRPr lang="sk-SK" sz="2000" dirty="0"/>
          </a:p>
          <a:p>
            <a:pPr>
              <a:lnSpc>
                <a:spcPct val="90000"/>
              </a:lnSpc>
            </a:pPr>
            <a:r>
              <a:rPr lang="sk-SK" sz="2400" dirty="0"/>
              <a:t>Podsieťovanie je možné rekurzívne opakovať, kým je </a:t>
            </a:r>
            <a:r>
              <a:rPr lang="sk-SK" sz="2400" dirty="0" smtClean="0"/>
              <a:t>v adrese </a:t>
            </a:r>
            <a:r>
              <a:rPr lang="sk-SK" sz="2400" dirty="0"/>
              <a:t>voľné miesto</a:t>
            </a:r>
          </a:p>
          <a:p>
            <a:pPr>
              <a:lnSpc>
                <a:spcPct val="90000"/>
              </a:lnSpc>
            </a:pPr>
            <a:r>
              <a:rPr lang="sk-SK" sz="2400" dirty="0"/>
              <a:t>Masky sa používali aj v čase, keď platili triedy adries, no na ich použitie boli obmedzenia</a:t>
            </a:r>
          </a:p>
          <a:p>
            <a:pPr lvl="1">
              <a:lnSpc>
                <a:spcPct val="90000"/>
              </a:lnSpc>
            </a:pPr>
            <a:r>
              <a:rPr lang="sk-SK" sz="2000" dirty="0" smtClean="0"/>
              <a:t>Pri podsieťovaní museli byť masky všetkých podsietí rovnaké, teda všetky podsiete boli rovnako veľké</a:t>
            </a:r>
            <a:endParaRPr lang="sk-SK" sz="2000" dirty="0"/>
          </a:p>
          <a:p>
            <a:pPr>
              <a:lnSpc>
                <a:spcPct val="90000"/>
              </a:lnSpc>
            </a:pPr>
            <a:r>
              <a:rPr lang="sk-SK" sz="2400" dirty="0" smtClean="0"/>
              <a:t>Masky </a:t>
            </a:r>
            <a:r>
              <a:rPr lang="sk-SK" sz="2400" dirty="0"/>
              <a:t>sa zvyknú skrátene zapisovať vo formáte /n, kde „n“ je počet bitov masky nastavených na </a:t>
            </a:r>
            <a:r>
              <a:rPr lang="sk-SK" sz="2400" dirty="0" smtClean="0"/>
              <a:t>1 (tzv. CIDR formát)</a:t>
            </a:r>
            <a:endParaRPr lang="sk-SK" sz="2400" dirty="0" smtClean="0"/>
          </a:p>
          <a:p>
            <a:pPr lvl="1">
              <a:lnSpc>
                <a:spcPct val="90000"/>
              </a:lnSpc>
            </a:pPr>
            <a:r>
              <a:rPr lang="sk-SK" sz="2000" dirty="0" smtClean="0"/>
              <a:t>Napr. 87.197.31.40/29 je to isté ako 87.197.31.40/255.255.255.248</a:t>
            </a:r>
            <a:endParaRPr lang="sk-SK" sz="2000" dirty="0"/>
          </a:p>
        </p:txBody>
      </p:sp>
    </p:spTree>
    <p:extLst>
      <p:ext uri="{BB962C8B-B14F-4D97-AF65-F5344CB8AC3E}">
        <p14:creationId xmlns:p14="http://schemas.microsoft.com/office/powerpoint/2010/main" val="315383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sk-SK" dirty="0" smtClean="0"/>
              <a:t>Použitie adresy a masky v IP</a:t>
            </a:r>
            <a:endParaRPr lang="en-US" dirty="0"/>
          </a:p>
        </p:txBody>
      </p:sp>
      <p:sp>
        <p:nvSpPr>
          <p:cNvPr id="1299459" name="Rectangle 3"/>
          <p:cNvSpPr>
            <a:spLocks noGrp="1" noChangeArrowheads="1"/>
          </p:cNvSpPr>
          <p:nvPr>
            <p:ph type="body" idx="1"/>
          </p:nvPr>
        </p:nvSpPr>
        <p:spPr/>
        <p:txBody>
          <a:bodyPr>
            <a:normAutofit fontScale="85000" lnSpcReduction="10000"/>
          </a:bodyPr>
          <a:lstStyle/>
          <a:p>
            <a:r>
              <a:rPr lang="sk-SK" dirty="0" smtClean="0"/>
              <a:t>Pomocou adresy a masky je možné úplne určiť rozsah adries v sieti</a:t>
            </a:r>
          </a:p>
          <a:p>
            <a:pPr lvl="1"/>
            <a:r>
              <a:rPr lang="sk-SK" dirty="0" smtClean="0"/>
              <a:t>Binárnym AND medzi adresou a maskou určíme adresu siete (prvá, t.j. najnižšia adresa v danej sieti)</a:t>
            </a:r>
          </a:p>
          <a:p>
            <a:pPr lvl="1"/>
            <a:r>
              <a:rPr lang="sk-SK" dirty="0" smtClean="0"/>
              <a:t>Určíme počet adries v danej sieti</a:t>
            </a:r>
          </a:p>
          <a:p>
            <a:pPr lvl="1"/>
            <a:r>
              <a:rPr lang="sk-SK" dirty="0" smtClean="0"/>
              <a:t>Počet adries v sieti pripočítame k adrese siete a znížime o 1, čím získame broadcastovú adresu (poslednú, t.j. najvyššiu adresu v danej sieti)</a:t>
            </a:r>
          </a:p>
          <a:p>
            <a:r>
              <a:rPr lang="sk-SK" dirty="0" smtClean="0"/>
              <a:t>Príklad: 183.26.103.215/30</a:t>
            </a:r>
          </a:p>
          <a:p>
            <a:pPr lvl="1"/>
            <a:r>
              <a:rPr lang="sk-SK" dirty="0" smtClean="0"/>
              <a:t>Sieť: 183.26.103.215</a:t>
            </a:r>
            <a:r>
              <a:rPr lang="en-US" dirty="0" smtClean="0"/>
              <a:t> &amp; 255.255.255.252 = </a:t>
            </a:r>
            <a:r>
              <a:rPr lang="en-US" b="1" dirty="0" smtClean="0">
                <a:solidFill>
                  <a:schemeClr val="accent2"/>
                </a:solidFill>
              </a:rPr>
              <a:t>183.26.103.212</a:t>
            </a:r>
          </a:p>
          <a:p>
            <a:pPr lvl="1"/>
            <a:r>
              <a:rPr lang="en-US" dirty="0" smtClean="0"/>
              <a:t>Po</a:t>
            </a:r>
            <a:r>
              <a:rPr lang="sk-SK" dirty="0" smtClean="0"/>
              <a:t>čet adries v sieti: 2</a:t>
            </a:r>
            <a:r>
              <a:rPr lang="sk-SK" baseline="30000" dirty="0" smtClean="0"/>
              <a:t>(32-30)</a:t>
            </a:r>
            <a:r>
              <a:rPr lang="en-US" dirty="0" smtClean="0"/>
              <a:t> </a:t>
            </a:r>
            <a:r>
              <a:rPr lang="sk-SK" dirty="0" smtClean="0"/>
              <a:t>=</a:t>
            </a:r>
            <a:r>
              <a:rPr lang="en-US" dirty="0" smtClean="0"/>
              <a:t> </a:t>
            </a:r>
            <a:r>
              <a:rPr lang="sk-SK" b="1" dirty="0" smtClean="0">
                <a:solidFill>
                  <a:schemeClr val="tx2"/>
                </a:solidFill>
              </a:rPr>
              <a:t>4</a:t>
            </a:r>
            <a:endParaRPr lang="en-US" b="1" dirty="0" smtClean="0">
              <a:solidFill>
                <a:schemeClr val="tx2"/>
              </a:solidFill>
            </a:endParaRPr>
          </a:p>
          <a:p>
            <a:pPr lvl="1"/>
            <a:r>
              <a:rPr lang="en-US" dirty="0" smtClean="0"/>
              <a:t>Broadcast: </a:t>
            </a:r>
            <a:r>
              <a:rPr lang="sk-SK" dirty="0" smtClean="0"/>
              <a:t>183.26.106.212 + 4</a:t>
            </a:r>
            <a:r>
              <a:rPr lang="en-US" dirty="0" smtClean="0"/>
              <a:t> </a:t>
            </a:r>
            <a:r>
              <a:rPr lang="sk-SK" dirty="0" smtClean="0"/>
              <a:t>-</a:t>
            </a:r>
            <a:r>
              <a:rPr lang="en-US" dirty="0" smtClean="0"/>
              <a:t> </a:t>
            </a:r>
            <a:r>
              <a:rPr lang="sk-SK" dirty="0" smtClean="0"/>
              <a:t>1 = </a:t>
            </a:r>
            <a:r>
              <a:rPr lang="sk-SK" b="1" dirty="0" smtClean="0">
                <a:solidFill>
                  <a:schemeClr val="accent2"/>
                </a:solidFill>
              </a:rPr>
              <a:t>183.26.106.215</a:t>
            </a:r>
          </a:p>
          <a:p>
            <a:pPr lvl="1"/>
            <a:r>
              <a:rPr lang="sk-SK" dirty="0" smtClean="0"/>
              <a:t>Zadaná adresa je broadcastová adresa v tejto sieti</a:t>
            </a:r>
          </a:p>
          <a:p>
            <a:r>
              <a:rPr lang="sk-SK" dirty="0" smtClean="0"/>
              <a:t>Príklad: 169.221.184.</a:t>
            </a:r>
            <a:r>
              <a:rPr lang="en-US" dirty="0" smtClean="0"/>
              <a:t>1</a:t>
            </a:r>
            <a:r>
              <a:rPr lang="sk-SK" dirty="0" smtClean="0"/>
              <a:t>59/26</a:t>
            </a:r>
          </a:p>
          <a:p>
            <a:pPr lvl="1"/>
            <a:r>
              <a:rPr lang="sk-SK" dirty="0" smtClean="0"/>
              <a:t>Sieť: 169.221.184.</a:t>
            </a:r>
            <a:r>
              <a:rPr lang="en-US" dirty="0" smtClean="0"/>
              <a:t>1</a:t>
            </a:r>
            <a:r>
              <a:rPr lang="sk-SK" dirty="0" smtClean="0"/>
              <a:t>59 </a:t>
            </a:r>
            <a:r>
              <a:rPr lang="en-US" dirty="0" smtClean="0"/>
              <a:t>&amp; 255.255.255.192 = </a:t>
            </a:r>
            <a:r>
              <a:rPr lang="en-US" b="1" dirty="0" smtClean="0">
                <a:solidFill>
                  <a:schemeClr val="accent2"/>
                </a:solidFill>
              </a:rPr>
              <a:t>169.221.184.128</a:t>
            </a:r>
          </a:p>
          <a:p>
            <a:pPr lvl="1"/>
            <a:r>
              <a:rPr lang="en-US" dirty="0" smtClean="0"/>
              <a:t>Po</a:t>
            </a:r>
            <a:r>
              <a:rPr lang="sk-SK" dirty="0" smtClean="0"/>
              <a:t>čet adries v sieti: 2</a:t>
            </a:r>
            <a:r>
              <a:rPr lang="sk-SK" baseline="30000" dirty="0" smtClean="0"/>
              <a:t>(32-26)</a:t>
            </a:r>
            <a:r>
              <a:rPr lang="en-US" dirty="0" smtClean="0"/>
              <a:t> </a:t>
            </a:r>
            <a:r>
              <a:rPr lang="sk-SK" dirty="0" smtClean="0"/>
              <a:t>=</a:t>
            </a:r>
            <a:r>
              <a:rPr lang="en-US" dirty="0" smtClean="0"/>
              <a:t> </a:t>
            </a:r>
            <a:r>
              <a:rPr lang="sk-SK" b="1" dirty="0" smtClean="0">
                <a:solidFill>
                  <a:schemeClr val="tx2"/>
                </a:solidFill>
              </a:rPr>
              <a:t>64</a:t>
            </a:r>
          </a:p>
          <a:p>
            <a:pPr lvl="1"/>
            <a:r>
              <a:rPr lang="sk-SK" dirty="0" smtClean="0"/>
              <a:t>Broadcast: 169.221.184.128 + 64</a:t>
            </a:r>
            <a:r>
              <a:rPr lang="en-US" dirty="0" smtClean="0"/>
              <a:t> </a:t>
            </a:r>
            <a:r>
              <a:rPr lang="sk-SK" dirty="0" smtClean="0"/>
              <a:t>-</a:t>
            </a:r>
            <a:r>
              <a:rPr lang="en-US" dirty="0" smtClean="0"/>
              <a:t> </a:t>
            </a:r>
            <a:r>
              <a:rPr lang="sk-SK" dirty="0" smtClean="0"/>
              <a:t>1 = </a:t>
            </a:r>
            <a:r>
              <a:rPr lang="sk-SK" b="1" dirty="0" smtClean="0">
                <a:solidFill>
                  <a:schemeClr val="accent2"/>
                </a:solidFill>
              </a:rPr>
              <a:t>169.221.184.191</a:t>
            </a:r>
          </a:p>
          <a:p>
            <a:pPr lvl="1"/>
            <a:r>
              <a:rPr lang="sk-SK" dirty="0" smtClean="0"/>
              <a:t>Zadaná adresa je adresa uzla v tejto sieti</a:t>
            </a:r>
          </a:p>
        </p:txBody>
      </p:sp>
    </p:spTree>
    <p:extLst>
      <p:ext uri="{BB962C8B-B14F-4D97-AF65-F5344CB8AC3E}">
        <p14:creationId xmlns:p14="http://schemas.microsoft.com/office/powerpoint/2010/main" val="343917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9459">
                                            <p:txEl>
                                              <p:pRg st="4" end="4"/>
                                            </p:txEl>
                                          </p:spTgt>
                                        </p:tgtEl>
                                        <p:attrNameLst>
                                          <p:attrName>style.visibility</p:attrName>
                                        </p:attrNameLst>
                                      </p:cBhvr>
                                      <p:to>
                                        <p:strVal val="visible"/>
                                      </p:to>
                                    </p:set>
                                    <p:anim calcmode="lin" valueType="num">
                                      <p:cBhvr additive="base">
                                        <p:cTn id="7" dur="500" fill="hold"/>
                                        <p:tgtEl>
                                          <p:spTgt spid="12994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945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99459">
                                            <p:txEl>
                                              <p:pRg st="5" end="5"/>
                                            </p:txEl>
                                          </p:spTgt>
                                        </p:tgtEl>
                                        <p:attrNameLst>
                                          <p:attrName>style.visibility</p:attrName>
                                        </p:attrNameLst>
                                      </p:cBhvr>
                                      <p:to>
                                        <p:strVal val="visible"/>
                                      </p:to>
                                    </p:set>
                                    <p:anim calcmode="lin" valueType="num">
                                      <p:cBhvr additive="base">
                                        <p:cTn id="11" dur="500" fill="hold"/>
                                        <p:tgtEl>
                                          <p:spTgt spid="129945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945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99459">
                                            <p:txEl>
                                              <p:pRg st="6" end="6"/>
                                            </p:txEl>
                                          </p:spTgt>
                                        </p:tgtEl>
                                        <p:attrNameLst>
                                          <p:attrName>style.visibility</p:attrName>
                                        </p:attrNameLst>
                                      </p:cBhvr>
                                      <p:to>
                                        <p:strVal val="visible"/>
                                      </p:to>
                                    </p:set>
                                    <p:anim calcmode="lin" valueType="num">
                                      <p:cBhvr additive="base">
                                        <p:cTn id="15" dur="500" fill="hold"/>
                                        <p:tgtEl>
                                          <p:spTgt spid="129945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9945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99459">
                                            <p:txEl>
                                              <p:pRg st="7" end="7"/>
                                            </p:txEl>
                                          </p:spTgt>
                                        </p:tgtEl>
                                        <p:attrNameLst>
                                          <p:attrName>style.visibility</p:attrName>
                                        </p:attrNameLst>
                                      </p:cBhvr>
                                      <p:to>
                                        <p:strVal val="visible"/>
                                      </p:to>
                                    </p:set>
                                    <p:anim calcmode="lin" valueType="num">
                                      <p:cBhvr additive="base">
                                        <p:cTn id="19" dur="500" fill="hold"/>
                                        <p:tgtEl>
                                          <p:spTgt spid="12994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945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99459">
                                            <p:txEl>
                                              <p:pRg st="8" end="8"/>
                                            </p:txEl>
                                          </p:spTgt>
                                        </p:tgtEl>
                                        <p:attrNameLst>
                                          <p:attrName>style.visibility</p:attrName>
                                        </p:attrNameLst>
                                      </p:cBhvr>
                                      <p:to>
                                        <p:strVal val="visible"/>
                                      </p:to>
                                    </p:set>
                                    <p:anim calcmode="lin" valueType="num">
                                      <p:cBhvr additive="base">
                                        <p:cTn id="23" dur="500" fill="hold"/>
                                        <p:tgtEl>
                                          <p:spTgt spid="129945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9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99459">
                                            <p:txEl>
                                              <p:pRg st="9" end="9"/>
                                            </p:txEl>
                                          </p:spTgt>
                                        </p:tgtEl>
                                        <p:attrNameLst>
                                          <p:attrName>style.visibility</p:attrName>
                                        </p:attrNameLst>
                                      </p:cBhvr>
                                      <p:to>
                                        <p:strVal val="visible"/>
                                      </p:to>
                                    </p:set>
                                    <p:anim calcmode="lin" valueType="num">
                                      <p:cBhvr additive="base">
                                        <p:cTn id="29" dur="500" fill="hold"/>
                                        <p:tgtEl>
                                          <p:spTgt spid="129945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99459">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99459">
                                            <p:txEl>
                                              <p:pRg st="10" end="10"/>
                                            </p:txEl>
                                          </p:spTgt>
                                        </p:tgtEl>
                                        <p:attrNameLst>
                                          <p:attrName>style.visibility</p:attrName>
                                        </p:attrNameLst>
                                      </p:cBhvr>
                                      <p:to>
                                        <p:strVal val="visible"/>
                                      </p:to>
                                    </p:set>
                                    <p:anim calcmode="lin" valueType="num">
                                      <p:cBhvr additive="base">
                                        <p:cTn id="33" dur="500" fill="hold"/>
                                        <p:tgtEl>
                                          <p:spTgt spid="1299459">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99459">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99459">
                                            <p:txEl>
                                              <p:pRg st="11" end="11"/>
                                            </p:txEl>
                                          </p:spTgt>
                                        </p:tgtEl>
                                        <p:attrNameLst>
                                          <p:attrName>style.visibility</p:attrName>
                                        </p:attrNameLst>
                                      </p:cBhvr>
                                      <p:to>
                                        <p:strVal val="visible"/>
                                      </p:to>
                                    </p:set>
                                    <p:anim calcmode="lin" valueType="num">
                                      <p:cBhvr additive="base">
                                        <p:cTn id="37" dur="500" fill="hold"/>
                                        <p:tgtEl>
                                          <p:spTgt spid="1299459">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9459">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99459">
                                            <p:txEl>
                                              <p:pRg st="12" end="12"/>
                                            </p:txEl>
                                          </p:spTgt>
                                        </p:tgtEl>
                                        <p:attrNameLst>
                                          <p:attrName>style.visibility</p:attrName>
                                        </p:attrNameLst>
                                      </p:cBhvr>
                                      <p:to>
                                        <p:strVal val="visible"/>
                                      </p:to>
                                    </p:set>
                                    <p:anim calcmode="lin" valueType="num">
                                      <p:cBhvr additive="base">
                                        <p:cTn id="41" dur="500" fill="hold"/>
                                        <p:tgtEl>
                                          <p:spTgt spid="1299459">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99459">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99459">
                                            <p:txEl>
                                              <p:pRg st="13" end="13"/>
                                            </p:txEl>
                                          </p:spTgt>
                                        </p:tgtEl>
                                        <p:attrNameLst>
                                          <p:attrName>style.visibility</p:attrName>
                                        </p:attrNameLst>
                                      </p:cBhvr>
                                      <p:to>
                                        <p:strVal val="visible"/>
                                      </p:to>
                                    </p:set>
                                    <p:anim calcmode="lin" valueType="num">
                                      <p:cBhvr additive="base">
                                        <p:cTn id="45" dur="500" fill="hold"/>
                                        <p:tgtEl>
                                          <p:spTgt spid="1299459">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9945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Použitie adresy a masky v IP</a:t>
            </a:r>
          </a:p>
        </p:txBody>
      </p:sp>
      <p:sp>
        <p:nvSpPr>
          <p:cNvPr id="3" name="Content Placeholder 2"/>
          <p:cNvSpPr>
            <a:spLocks noGrp="1"/>
          </p:cNvSpPr>
          <p:nvPr>
            <p:ph idx="1"/>
          </p:nvPr>
        </p:nvSpPr>
        <p:spPr/>
        <p:txBody>
          <a:bodyPr>
            <a:normAutofit fontScale="92500" lnSpcReduction="20000"/>
          </a:bodyPr>
          <a:lstStyle/>
          <a:p>
            <a:r>
              <a:rPr lang="sk-SK" dirty="0"/>
              <a:t>Príklad: 158.193.13</a:t>
            </a:r>
            <a:r>
              <a:rPr lang="en-US" dirty="0"/>
              <a:t>7</a:t>
            </a:r>
            <a:r>
              <a:rPr lang="sk-SK" dirty="0"/>
              <a:t>.16/22</a:t>
            </a:r>
          </a:p>
          <a:p>
            <a:pPr lvl="1"/>
            <a:r>
              <a:rPr lang="sk-SK" dirty="0"/>
              <a:t>Sieť: 158.193.13</a:t>
            </a:r>
            <a:r>
              <a:rPr lang="en-US" dirty="0"/>
              <a:t>7</a:t>
            </a:r>
            <a:r>
              <a:rPr lang="sk-SK" dirty="0"/>
              <a:t>.16 </a:t>
            </a:r>
            <a:r>
              <a:rPr lang="en-US" dirty="0"/>
              <a:t>&amp; 255.255.252.0 = </a:t>
            </a:r>
            <a:r>
              <a:rPr lang="en-US" b="1" dirty="0">
                <a:solidFill>
                  <a:schemeClr val="accent2"/>
                </a:solidFill>
              </a:rPr>
              <a:t>158.193.136.0</a:t>
            </a:r>
          </a:p>
          <a:p>
            <a:pPr lvl="1"/>
            <a:r>
              <a:rPr lang="en-US" dirty="0"/>
              <a:t>Po</a:t>
            </a:r>
            <a:r>
              <a:rPr lang="sk-SK" dirty="0"/>
              <a:t>čet adries v sieti: 2</a:t>
            </a:r>
            <a:r>
              <a:rPr lang="en-US" baseline="30000" dirty="0"/>
              <a:t>(32-22)</a:t>
            </a:r>
            <a:r>
              <a:rPr lang="en-US" dirty="0"/>
              <a:t> = 1024 = </a:t>
            </a:r>
            <a:r>
              <a:rPr lang="en-US" b="1" dirty="0">
                <a:solidFill>
                  <a:schemeClr val="tx2"/>
                </a:solidFill>
              </a:rPr>
              <a:t>4x256</a:t>
            </a:r>
          </a:p>
          <a:p>
            <a:pPr lvl="1"/>
            <a:r>
              <a:rPr lang="en-US" dirty="0"/>
              <a:t>Broadcast: 158.193.136.0 + 4x256 - 1 = </a:t>
            </a:r>
            <a:r>
              <a:rPr lang="en-US" b="1" dirty="0">
                <a:solidFill>
                  <a:schemeClr val="accent2"/>
                </a:solidFill>
              </a:rPr>
              <a:t>158.193.139.255</a:t>
            </a:r>
          </a:p>
          <a:p>
            <a:pPr lvl="1"/>
            <a:r>
              <a:rPr lang="sk-SK" dirty="0"/>
              <a:t>Zadaná adresa je adresa uzla v tejto </a:t>
            </a:r>
            <a:r>
              <a:rPr lang="sk-SK" dirty="0" smtClean="0"/>
              <a:t>sieti</a:t>
            </a:r>
          </a:p>
          <a:p>
            <a:r>
              <a:rPr lang="sk-SK" dirty="0" smtClean="0"/>
              <a:t>Príklad</a:t>
            </a:r>
            <a:r>
              <a:rPr lang="sk-SK" dirty="0"/>
              <a:t>: 172.19.254.0/12</a:t>
            </a:r>
          </a:p>
          <a:p>
            <a:pPr lvl="1"/>
            <a:r>
              <a:rPr lang="sk-SK" dirty="0"/>
              <a:t>Sieť: </a:t>
            </a:r>
            <a:r>
              <a:rPr lang="sk-SK" dirty="0" smtClean="0"/>
              <a:t>172.19.254.0 </a:t>
            </a:r>
            <a:r>
              <a:rPr lang="en-US" dirty="0" smtClean="0"/>
              <a:t>&amp; 255.240.0.0 = </a:t>
            </a:r>
            <a:r>
              <a:rPr lang="en-US" b="1" dirty="0" smtClean="0">
                <a:solidFill>
                  <a:schemeClr val="accent2"/>
                </a:solidFill>
              </a:rPr>
              <a:t>172.16.0.0</a:t>
            </a:r>
          </a:p>
          <a:p>
            <a:pPr lvl="1"/>
            <a:r>
              <a:rPr lang="sk-SK" dirty="0" smtClean="0"/>
              <a:t>Počet adries v sieti: 2</a:t>
            </a:r>
            <a:r>
              <a:rPr lang="sk-SK" baseline="30000" dirty="0" smtClean="0"/>
              <a:t>(32-12)</a:t>
            </a:r>
            <a:r>
              <a:rPr lang="sk-SK" dirty="0" smtClean="0"/>
              <a:t> = </a:t>
            </a:r>
            <a:r>
              <a:rPr lang="sk-SK" b="1" dirty="0" smtClean="0">
                <a:solidFill>
                  <a:schemeClr val="tx2"/>
                </a:solidFill>
              </a:rPr>
              <a:t>16x256x256</a:t>
            </a:r>
          </a:p>
          <a:p>
            <a:pPr lvl="1"/>
            <a:r>
              <a:rPr lang="sk-SK" dirty="0" smtClean="0"/>
              <a:t>Broadcast: 172.16.0.0 + 16x256x256 - 1 = </a:t>
            </a:r>
            <a:r>
              <a:rPr lang="sk-SK" b="1" dirty="0" smtClean="0">
                <a:solidFill>
                  <a:schemeClr val="accent2"/>
                </a:solidFill>
              </a:rPr>
              <a:t>172.31.255.255</a:t>
            </a:r>
          </a:p>
          <a:p>
            <a:pPr lvl="1"/>
            <a:r>
              <a:rPr lang="sk-SK" dirty="0" smtClean="0"/>
              <a:t>Zadaná adresa je adresa uzla v tejto sieti</a:t>
            </a:r>
          </a:p>
          <a:p>
            <a:r>
              <a:rPr lang="sk-SK" dirty="0" smtClean="0"/>
              <a:t>Príklad: 87.197.31.40/29</a:t>
            </a:r>
          </a:p>
          <a:p>
            <a:pPr lvl="1"/>
            <a:r>
              <a:rPr lang="sk-SK" dirty="0" smtClean="0"/>
              <a:t>Sieť: 87.197.31.40 </a:t>
            </a:r>
            <a:r>
              <a:rPr lang="en-US" dirty="0" smtClean="0"/>
              <a:t>&amp; 255.255.255.248 = </a:t>
            </a:r>
            <a:r>
              <a:rPr lang="en-US" b="1" dirty="0" smtClean="0">
                <a:solidFill>
                  <a:schemeClr val="accent2"/>
                </a:solidFill>
              </a:rPr>
              <a:t>87.197.31.40</a:t>
            </a:r>
          </a:p>
          <a:p>
            <a:pPr lvl="1"/>
            <a:r>
              <a:rPr lang="en-US" dirty="0" smtClean="0"/>
              <a:t>Po</a:t>
            </a:r>
            <a:r>
              <a:rPr lang="sk-SK" dirty="0" smtClean="0"/>
              <a:t>čet adries v sieti: </a:t>
            </a:r>
            <a:r>
              <a:rPr lang="en-US" dirty="0" smtClean="0"/>
              <a:t>2</a:t>
            </a:r>
            <a:r>
              <a:rPr lang="en-US" baseline="30000" dirty="0" smtClean="0"/>
              <a:t>(32-29)</a:t>
            </a:r>
            <a:r>
              <a:rPr lang="en-US" dirty="0" smtClean="0"/>
              <a:t> = </a:t>
            </a:r>
            <a:r>
              <a:rPr lang="en-US" b="1" dirty="0" smtClean="0">
                <a:solidFill>
                  <a:schemeClr val="tx2"/>
                </a:solidFill>
              </a:rPr>
              <a:t>8</a:t>
            </a:r>
          </a:p>
          <a:p>
            <a:pPr lvl="1"/>
            <a:r>
              <a:rPr lang="sk-SK" dirty="0" smtClean="0"/>
              <a:t>Broadcast: </a:t>
            </a:r>
            <a:r>
              <a:rPr lang="en-US" dirty="0" smtClean="0"/>
              <a:t>87.197.31.40 + 8 - 1 = </a:t>
            </a:r>
            <a:r>
              <a:rPr lang="en-US" b="1" dirty="0" smtClean="0">
                <a:solidFill>
                  <a:schemeClr val="accent2"/>
                </a:solidFill>
              </a:rPr>
              <a:t>87.197.31.47</a:t>
            </a:r>
          </a:p>
          <a:p>
            <a:pPr lvl="1"/>
            <a:r>
              <a:rPr lang="sk-SK" dirty="0" smtClean="0"/>
              <a:t>Zadaná adresa je adresa celej siete</a:t>
            </a:r>
            <a:endParaRPr lang="en-US" dirty="0"/>
          </a:p>
        </p:txBody>
      </p:sp>
    </p:spTree>
    <p:extLst>
      <p:ext uri="{BB962C8B-B14F-4D97-AF65-F5344CB8AC3E}">
        <p14:creationId xmlns:p14="http://schemas.microsoft.com/office/powerpoint/2010/main" val="23672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Ako rýchlo počítať adresy sietí?</a:t>
            </a:r>
            <a:endParaRPr lang="sk-SK" dirty="0"/>
          </a:p>
        </p:txBody>
      </p:sp>
      <p:sp>
        <p:nvSpPr>
          <p:cNvPr id="3" name="Content Placeholder 2"/>
          <p:cNvSpPr>
            <a:spLocks noGrp="1"/>
          </p:cNvSpPr>
          <p:nvPr>
            <p:ph idx="1"/>
          </p:nvPr>
        </p:nvSpPr>
        <p:spPr/>
        <p:txBody>
          <a:bodyPr>
            <a:normAutofit fontScale="92500" lnSpcReduction="10000"/>
          </a:bodyPr>
          <a:lstStyle/>
          <a:p>
            <a:r>
              <a:rPr lang="sk-SK" dirty="0" smtClean="0"/>
              <a:t>Pre rýchly výpočet binárneho AND medzi adresou a maskou si všimnime tieto fakty:</a:t>
            </a:r>
          </a:p>
          <a:p>
            <a:pPr lvl="1"/>
            <a:r>
              <a:rPr lang="sk-SK" dirty="0" smtClean="0"/>
              <a:t>Bajt masky môže nadobúdať len hodnoty 0</a:t>
            </a:r>
            <a:r>
              <a:rPr lang="en-US" dirty="0" smtClean="0"/>
              <a:t> (</a:t>
            </a:r>
            <a:r>
              <a:rPr lang="en-US" b="1" dirty="0" smtClean="0"/>
              <a:t>00000000</a:t>
            </a:r>
            <a:r>
              <a:rPr lang="en-US" dirty="0" smtClean="0"/>
              <a:t>)</a:t>
            </a:r>
            <a:r>
              <a:rPr lang="sk-SK" dirty="0" smtClean="0"/>
              <a:t>, 128</a:t>
            </a:r>
            <a:r>
              <a:rPr lang="en-US" dirty="0" smtClean="0"/>
              <a:t> (</a:t>
            </a:r>
            <a:r>
              <a:rPr lang="en-US" b="1" dirty="0" smtClean="0">
                <a:solidFill>
                  <a:srgbClr val="FF0000"/>
                </a:solidFill>
              </a:rPr>
              <a:t>1</a:t>
            </a:r>
            <a:r>
              <a:rPr lang="en-US" b="1" dirty="0" smtClean="0"/>
              <a:t>0000000</a:t>
            </a:r>
            <a:r>
              <a:rPr lang="en-US" dirty="0" smtClean="0"/>
              <a:t>)</a:t>
            </a:r>
            <a:r>
              <a:rPr lang="sk-SK" dirty="0" smtClean="0"/>
              <a:t>, 192</a:t>
            </a:r>
            <a:r>
              <a:rPr lang="en-US" dirty="0" smtClean="0"/>
              <a:t> (</a:t>
            </a:r>
            <a:r>
              <a:rPr lang="en-US" b="1" dirty="0" smtClean="0">
                <a:solidFill>
                  <a:srgbClr val="FF0000"/>
                </a:solidFill>
              </a:rPr>
              <a:t>11</a:t>
            </a:r>
            <a:r>
              <a:rPr lang="en-US" b="1" dirty="0" smtClean="0"/>
              <a:t>000000</a:t>
            </a:r>
            <a:r>
              <a:rPr lang="en-US" dirty="0" smtClean="0"/>
              <a:t>)</a:t>
            </a:r>
            <a:r>
              <a:rPr lang="sk-SK" dirty="0" smtClean="0"/>
              <a:t>,</a:t>
            </a:r>
            <a:r>
              <a:rPr lang="en-US" dirty="0"/>
              <a:t> </a:t>
            </a:r>
            <a:r>
              <a:rPr lang="sk-SK" dirty="0" smtClean="0"/>
              <a:t>224</a:t>
            </a:r>
            <a:r>
              <a:rPr lang="en-US" dirty="0" smtClean="0"/>
              <a:t> (</a:t>
            </a:r>
            <a:r>
              <a:rPr lang="en-US" b="1" dirty="0" smtClean="0">
                <a:solidFill>
                  <a:srgbClr val="FF0000"/>
                </a:solidFill>
              </a:rPr>
              <a:t>111</a:t>
            </a:r>
            <a:r>
              <a:rPr lang="en-US" b="1" dirty="0" smtClean="0"/>
              <a:t>00000</a:t>
            </a:r>
            <a:r>
              <a:rPr lang="en-US" dirty="0" smtClean="0"/>
              <a:t>)</a:t>
            </a:r>
            <a:r>
              <a:rPr lang="sk-SK" dirty="0" smtClean="0"/>
              <a:t>, 240</a:t>
            </a:r>
            <a:r>
              <a:rPr lang="en-US" dirty="0" smtClean="0"/>
              <a:t> (</a:t>
            </a:r>
            <a:r>
              <a:rPr lang="en-US" b="1" dirty="0" smtClean="0">
                <a:solidFill>
                  <a:srgbClr val="FF0000"/>
                </a:solidFill>
              </a:rPr>
              <a:t>1111</a:t>
            </a:r>
            <a:r>
              <a:rPr lang="en-US" b="1" dirty="0" smtClean="0"/>
              <a:t>0000</a:t>
            </a:r>
            <a:r>
              <a:rPr lang="en-US" dirty="0" smtClean="0"/>
              <a:t>),</a:t>
            </a:r>
            <a:r>
              <a:rPr lang="sk-SK" dirty="0" smtClean="0"/>
              <a:t> 248</a:t>
            </a:r>
            <a:r>
              <a:rPr lang="en-US" dirty="0" smtClean="0"/>
              <a:t> (</a:t>
            </a:r>
            <a:r>
              <a:rPr lang="en-US" b="1" dirty="0" smtClean="0">
                <a:solidFill>
                  <a:srgbClr val="FF0000"/>
                </a:solidFill>
              </a:rPr>
              <a:t>11111</a:t>
            </a:r>
            <a:r>
              <a:rPr lang="en-US" b="1" dirty="0" smtClean="0"/>
              <a:t>000</a:t>
            </a:r>
            <a:r>
              <a:rPr lang="en-US" dirty="0" smtClean="0"/>
              <a:t>)</a:t>
            </a:r>
            <a:r>
              <a:rPr lang="sk-SK" dirty="0" smtClean="0"/>
              <a:t>, 252</a:t>
            </a:r>
            <a:r>
              <a:rPr lang="en-US" dirty="0" smtClean="0"/>
              <a:t> (</a:t>
            </a:r>
            <a:r>
              <a:rPr lang="en-US" b="1" dirty="0" smtClean="0">
                <a:solidFill>
                  <a:srgbClr val="FF0000"/>
                </a:solidFill>
              </a:rPr>
              <a:t>111111</a:t>
            </a:r>
            <a:r>
              <a:rPr lang="en-US" b="1" dirty="0" smtClean="0"/>
              <a:t>00</a:t>
            </a:r>
            <a:r>
              <a:rPr lang="en-US" dirty="0" smtClean="0"/>
              <a:t>)</a:t>
            </a:r>
            <a:r>
              <a:rPr lang="sk-SK" dirty="0" smtClean="0"/>
              <a:t>,</a:t>
            </a:r>
            <a:r>
              <a:rPr lang="en-US" dirty="0"/>
              <a:t> </a:t>
            </a:r>
            <a:r>
              <a:rPr lang="sk-SK" dirty="0" smtClean="0"/>
              <a:t>254</a:t>
            </a:r>
            <a:r>
              <a:rPr lang="en-US" dirty="0" smtClean="0"/>
              <a:t> (</a:t>
            </a:r>
            <a:r>
              <a:rPr lang="en-US" b="1" dirty="0" smtClean="0">
                <a:solidFill>
                  <a:srgbClr val="FF0000"/>
                </a:solidFill>
              </a:rPr>
              <a:t>1111111</a:t>
            </a:r>
            <a:r>
              <a:rPr lang="en-US" b="1" dirty="0" smtClean="0"/>
              <a:t>0</a:t>
            </a:r>
            <a:r>
              <a:rPr lang="en-US" dirty="0" smtClean="0"/>
              <a:t>)</a:t>
            </a:r>
            <a:r>
              <a:rPr lang="sk-SK" dirty="0" smtClean="0"/>
              <a:t>, 255</a:t>
            </a:r>
            <a:r>
              <a:rPr lang="en-US" dirty="0" smtClean="0"/>
              <a:t> (</a:t>
            </a:r>
            <a:r>
              <a:rPr lang="en-US" b="1" dirty="0" smtClean="0">
                <a:solidFill>
                  <a:srgbClr val="FF0000"/>
                </a:solidFill>
              </a:rPr>
              <a:t>11111111</a:t>
            </a:r>
            <a:r>
              <a:rPr lang="en-US" dirty="0" smtClean="0"/>
              <a:t>)</a:t>
            </a:r>
            <a:endParaRPr lang="sk-SK" dirty="0" smtClean="0"/>
          </a:p>
          <a:p>
            <a:pPr lvl="1"/>
            <a:r>
              <a:rPr lang="sk-SK" dirty="0" smtClean="0"/>
              <a:t>Maska obsahuje najviac jeden bajt, ktorý nie je ani 0, ani 255</a:t>
            </a:r>
          </a:p>
          <a:p>
            <a:pPr lvl="1"/>
            <a:r>
              <a:rPr lang="sk-SK" dirty="0" smtClean="0"/>
              <a:t>X </a:t>
            </a:r>
            <a:r>
              <a:rPr lang="en-US" dirty="0" smtClean="0"/>
              <a:t>&amp; </a:t>
            </a:r>
            <a:r>
              <a:rPr lang="sk-SK" dirty="0" smtClean="0"/>
              <a:t>255 = X</a:t>
            </a:r>
          </a:p>
          <a:p>
            <a:pPr lvl="1"/>
            <a:r>
              <a:rPr lang="sk-SK" dirty="0" smtClean="0"/>
              <a:t>X </a:t>
            </a:r>
            <a:r>
              <a:rPr lang="en-US" dirty="0" smtClean="0"/>
              <a:t>&amp; </a:t>
            </a:r>
            <a:r>
              <a:rPr lang="sk-SK" dirty="0" smtClean="0"/>
              <a:t>0 = 0</a:t>
            </a:r>
          </a:p>
          <a:p>
            <a:r>
              <a:rPr lang="sk-SK" dirty="0" smtClean="0"/>
              <a:t>Ak M je bajt masky, ktorého hodnota je rôzna od 0 a 255, potom X</a:t>
            </a:r>
            <a:r>
              <a:rPr lang="en-US" dirty="0" smtClean="0"/>
              <a:t> &amp; </a:t>
            </a:r>
            <a:r>
              <a:rPr lang="sk-SK" dirty="0" smtClean="0"/>
              <a:t>M sa správa ako zaokrúhľovanie</a:t>
            </a:r>
          </a:p>
          <a:p>
            <a:pPr lvl="1"/>
            <a:r>
              <a:rPr lang="sk-SK" dirty="0" smtClean="0"/>
              <a:t>Isté horné bity v M sú nastavené na 1, zvyšné na 0</a:t>
            </a:r>
          </a:p>
          <a:p>
            <a:pPr lvl="1"/>
            <a:r>
              <a:rPr lang="sk-SK" dirty="0" smtClean="0"/>
              <a:t>X </a:t>
            </a:r>
            <a:r>
              <a:rPr lang="en-US" dirty="0" smtClean="0"/>
              <a:t>&amp; </a:t>
            </a:r>
            <a:r>
              <a:rPr lang="sk-SK" dirty="0" smtClean="0"/>
              <a:t>M prenesie z X do výsledku tie bity, ktoré sú v M nastavené na 1, a</a:t>
            </a:r>
            <a:r>
              <a:rPr lang="en-US" dirty="0" smtClean="0"/>
              <a:t> </a:t>
            </a:r>
            <a:r>
              <a:rPr lang="sk-SK" dirty="0" smtClean="0"/>
              <a:t>vynuluje zvyšné bity – zaokrúhli X nadol na násobok istého rádu čísla 2: konkrétne na násobok čísla (256-M)</a:t>
            </a:r>
          </a:p>
          <a:p>
            <a:r>
              <a:rPr lang="sk-SK" dirty="0" smtClean="0"/>
              <a:t>Vypočítať X </a:t>
            </a:r>
            <a:r>
              <a:rPr lang="en-US" dirty="0" smtClean="0"/>
              <a:t>&amp; </a:t>
            </a:r>
            <a:r>
              <a:rPr lang="sk-SK" dirty="0" smtClean="0"/>
              <a:t>M z hlavy je teda jednoduché</a:t>
            </a:r>
          </a:p>
          <a:p>
            <a:pPr lvl="1"/>
            <a:r>
              <a:rPr lang="en-US" dirty="0" smtClean="0"/>
              <a:t>Z</a:t>
            </a:r>
            <a:r>
              <a:rPr lang="sk-SK" dirty="0" smtClean="0"/>
              <a:t>aokrúhliť X nadol na najbližší násobok čísla (256-M)</a:t>
            </a:r>
          </a:p>
        </p:txBody>
      </p:sp>
    </p:spTree>
    <p:extLst>
      <p:ext uri="{BB962C8B-B14F-4D97-AF65-F5344CB8AC3E}">
        <p14:creationId xmlns:p14="http://schemas.microsoft.com/office/powerpoint/2010/main" val="583305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Rectangle 2"/>
          <p:cNvSpPr>
            <a:spLocks noGrp="1" noChangeArrowheads="1"/>
          </p:cNvSpPr>
          <p:nvPr>
            <p:ph type="title"/>
          </p:nvPr>
        </p:nvSpPr>
        <p:spPr/>
        <p:txBody>
          <a:bodyPr/>
          <a:lstStyle/>
          <a:p>
            <a:r>
              <a:rPr lang="sk-SK" dirty="0" smtClean="0"/>
              <a:t>Podsieťovanie pomocou sieťovej masky</a:t>
            </a:r>
            <a:endParaRPr lang="en-US" dirty="0"/>
          </a:p>
        </p:txBody>
      </p:sp>
      <p:sp>
        <p:nvSpPr>
          <p:cNvPr id="1287171" name="Rectangle 3"/>
          <p:cNvSpPr>
            <a:spLocks noGrp="1" noChangeArrowheads="1"/>
          </p:cNvSpPr>
          <p:nvPr>
            <p:ph type="body" idx="1"/>
          </p:nvPr>
        </p:nvSpPr>
        <p:spPr/>
        <p:txBody>
          <a:bodyPr>
            <a:normAutofit/>
          </a:bodyPr>
          <a:lstStyle/>
          <a:p>
            <a:r>
              <a:rPr lang="sk-SK" sz="2000" dirty="0" smtClean="0"/>
              <a:t>Pôvodná sieť: 192.168.1.0/24</a:t>
            </a:r>
          </a:p>
          <a:p>
            <a:pPr lvl="1"/>
            <a:r>
              <a:rPr lang="sk-SK" sz="1600" dirty="0" smtClean="0"/>
              <a:t>Pre vytvorenie dvoch podsietí je potrebné požičať si z host časti 1 bit, nová maska: 255.255.255.128</a:t>
            </a:r>
          </a:p>
          <a:p>
            <a:pPr lvl="1"/>
            <a:r>
              <a:rPr lang="sk-SK" sz="1600" dirty="0" smtClean="0"/>
              <a:t>Vzniknuté podsiete majú 2</a:t>
            </a:r>
            <a:r>
              <a:rPr lang="sk-SK" sz="1600" baseline="30000" dirty="0" smtClean="0"/>
              <a:t>7</a:t>
            </a:r>
            <a:r>
              <a:rPr lang="sk-SK" sz="1600" dirty="0" smtClean="0"/>
              <a:t>=128 adries, rozsahy: 192.168.1.0-192.168.1.127/25, 192.168.1.128-192.168.1.255/25</a:t>
            </a:r>
            <a:endParaRPr lang="en-US" sz="1600" dirty="0"/>
          </a:p>
        </p:txBody>
      </p:sp>
      <p:pic>
        <p:nvPicPr>
          <p:cNvPr id="128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2724150"/>
            <a:ext cx="7402512"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884517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r>
              <a:rPr lang="sk-SK" dirty="0" smtClean="0"/>
              <a:t>Rekurzívne podsieťovanie</a:t>
            </a:r>
            <a:endParaRPr lang="en-US" dirty="0"/>
          </a:p>
        </p:txBody>
      </p:sp>
      <p:sp>
        <p:nvSpPr>
          <p:cNvPr id="1334275" name="Rectangle 3"/>
          <p:cNvSpPr>
            <a:spLocks noGrp="1" noChangeArrowheads="1"/>
          </p:cNvSpPr>
          <p:nvPr>
            <p:ph type="body" idx="1"/>
          </p:nvPr>
        </p:nvSpPr>
        <p:spPr/>
        <p:txBody>
          <a:bodyPr/>
          <a:lstStyle/>
          <a:p>
            <a:r>
              <a:rPr lang="sk-SK" dirty="0" smtClean="0"/>
              <a:t>Podsieťovaný priestor je možné vnútorne podsieťovať podľa potreby ďalej</a:t>
            </a:r>
            <a:endParaRPr lang="en-US" dirty="0"/>
          </a:p>
        </p:txBody>
      </p:sp>
      <p:pic>
        <p:nvPicPr>
          <p:cNvPr id="133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97" y="2133131"/>
            <a:ext cx="7940206" cy="472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939503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Vyhradené rozsahy IP adries</a:t>
            </a:r>
            <a:endParaRPr lang="sk-SK" dirty="0"/>
          </a:p>
        </p:txBody>
      </p:sp>
      <p:sp>
        <p:nvSpPr>
          <p:cNvPr id="3" name="Content Placeholder 2"/>
          <p:cNvSpPr>
            <a:spLocks noGrp="1"/>
          </p:cNvSpPr>
          <p:nvPr>
            <p:ph idx="1"/>
          </p:nvPr>
        </p:nvSpPr>
        <p:spPr/>
        <p:txBody>
          <a:bodyPr>
            <a:normAutofit fontScale="77500" lnSpcReduction="20000"/>
          </a:bodyPr>
          <a:lstStyle/>
          <a:p>
            <a:r>
              <a:rPr lang="sk-SK" dirty="0" smtClean="0"/>
              <a:t>Niektoré rozsahy IP adries sú vyhradené pre špeciálne použitie (RFC 5735)</a:t>
            </a:r>
          </a:p>
          <a:p>
            <a:r>
              <a:rPr lang="sk-SK" dirty="0" smtClean="0"/>
              <a:t>Privátne adresy podľa RFC 1918</a:t>
            </a:r>
          </a:p>
          <a:p>
            <a:pPr lvl="1"/>
            <a:r>
              <a:rPr lang="sk-SK" dirty="0" smtClean="0"/>
              <a:t>Tri rozsahy: 10.0.0.0/8, 172.16.0.0/12, 192.168.0.0/16</a:t>
            </a:r>
          </a:p>
          <a:p>
            <a:pPr lvl="1"/>
            <a:r>
              <a:rPr lang="sk-SK" dirty="0" smtClean="0"/>
              <a:t>Adresy, ktoré je možné ľubovoľne používať vo vlastnej sieti</a:t>
            </a:r>
          </a:p>
          <a:p>
            <a:pPr lvl="1"/>
            <a:r>
              <a:rPr lang="sk-SK" dirty="0" smtClean="0"/>
              <a:t>Pri komunikácii s internetom je ich potrebné preložiť na oficiálne verejné adresy pomocou technológie NAT</a:t>
            </a:r>
          </a:p>
          <a:p>
            <a:r>
              <a:rPr lang="sk-SK" dirty="0" smtClean="0"/>
              <a:t>Tzv. link-local adresy podľa RFC 3927</a:t>
            </a:r>
          </a:p>
          <a:p>
            <a:pPr lvl="1"/>
            <a:r>
              <a:rPr lang="sk-SK" dirty="0" smtClean="0"/>
              <a:t>Rozsah 169.254.0.0/16</a:t>
            </a:r>
          </a:p>
          <a:p>
            <a:pPr lvl="1"/>
            <a:r>
              <a:rPr lang="sk-SK" dirty="0" smtClean="0"/>
              <a:t>Rozsah používaný OS Windows pre automatickú konfiguráciu IP adresy bez DHCP</a:t>
            </a:r>
          </a:p>
          <a:p>
            <a:pPr lvl="1"/>
            <a:r>
              <a:rPr lang="sk-SK" dirty="0" smtClean="0"/>
              <a:t>Adresy je možné použiť iba na komunikáciu v jednej spoločnej sieti</a:t>
            </a:r>
          </a:p>
          <a:p>
            <a:r>
              <a:rPr lang="sk-SK" dirty="0" smtClean="0"/>
              <a:t>Tzv. loopback network podľa RFC 1122</a:t>
            </a:r>
          </a:p>
          <a:p>
            <a:pPr lvl="1"/>
            <a:r>
              <a:rPr lang="sk-SK" dirty="0" smtClean="0"/>
              <a:t>Rozsah 127.0.0.0/8, špeciálne IP adresa 127.0.0.1</a:t>
            </a:r>
          </a:p>
          <a:p>
            <a:pPr lvl="1"/>
            <a:r>
              <a:rPr lang="sk-SK" dirty="0" smtClean="0"/>
              <a:t>Interná IP adresa, ktorú má každý počítač s podporou IP</a:t>
            </a:r>
          </a:p>
          <a:p>
            <a:pPr lvl="1"/>
            <a:r>
              <a:rPr lang="sk-SK" dirty="0" smtClean="0"/>
              <a:t>Pomocou tejto siete môže počítač komunikovať cez IP sám so sebou</a:t>
            </a:r>
          </a:p>
          <a:p>
            <a:r>
              <a:rPr lang="sk-SK" dirty="0" smtClean="0"/>
              <a:t>Tzv. Test-NET rozsahy podľa RFC 5737</a:t>
            </a:r>
          </a:p>
          <a:p>
            <a:pPr lvl="1"/>
            <a:r>
              <a:rPr lang="sk-SK" dirty="0"/>
              <a:t>Tri rozsahy: 192.0.2.0/24, 198.51.100.0/24, </a:t>
            </a:r>
            <a:r>
              <a:rPr lang="sk-SK" dirty="0" smtClean="0"/>
              <a:t>203.0.113.0/24</a:t>
            </a:r>
          </a:p>
          <a:p>
            <a:pPr lvl="1"/>
            <a:r>
              <a:rPr lang="sk-SK" dirty="0" smtClean="0"/>
              <a:t>Určené </a:t>
            </a:r>
            <a:r>
              <a:rPr lang="sk-SK" dirty="0" smtClean="0"/>
              <a:t>pre použitie v dokumentoch, príkladoch, návodoch bez rizika konfliktu s existujúcimi skutočnými sieťami</a:t>
            </a:r>
            <a:endParaRPr lang="sk-SK" dirty="0"/>
          </a:p>
        </p:txBody>
      </p:sp>
    </p:spTree>
    <p:extLst>
      <p:ext uri="{BB962C8B-B14F-4D97-AF65-F5344CB8AC3E}">
        <p14:creationId xmlns:p14="http://schemas.microsoft.com/office/powerpoint/2010/main" val="4179616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404" y="2636912"/>
            <a:ext cx="7027193" cy="42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05602" name="Rectangle 2"/>
          <p:cNvSpPr>
            <a:spLocks noGrp="1" noChangeArrowheads="1"/>
          </p:cNvSpPr>
          <p:nvPr>
            <p:ph type="title"/>
          </p:nvPr>
        </p:nvSpPr>
        <p:spPr/>
        <p:txBody>
          <a:bodyPr>
            <a:normAutofit fontScale="90000"/>
          </a:bodyPr>
          <a:lstStyle/>
          <a:p>
            <a:r>
              <a:rPr lang="sk-SK" smtClean="0"/>
              <a:t>Použitie privátnych rozsahov podľa RFC 1918</a:t>
            </a:r>
            <a:endParaRPr lang="en-US" dirty="0"/>
          </a:p>
        </p:txBody>
      </p:sp>
      <p:sp>
        <p:nvSpPr>
          <p:cNvPr id="1305603" name="Rectangle 3"/>
          <p:cNvSpPr>
            <a:spLocks noGrp="1" noChangeArrowheads="1"/>
          </p:cNvSpPr>
          <p:nvPr>
            <p:ph type="body" idx="1"/>
          </p:nvPr>
        </p:nvSpPr>
        <p:spPr/>
        <p:txBody>
          <a:bodyPr>
            <a:normAutofit/>
          </a:bodyPr>
          <a:lstStyle/>
          <a:p>
            <a:r>
              <a:rPr lang="sk-SK" sz="2000" dirty="0" smtClean="0"/>
              <a:t>Privátne adresy je možné ľubovoľne využívať vo firemných či domácich sieťach, pokým nie je potrebné komunikovať s verejne adresovanými zariadeniami</a:t>
            </a:r>
          </a:p>
          <a:p>
            <a:r>
              <a:rPr lang="sk-SK" sz="2000" dirty="0" smtClean="0"/>
              <a:t>Pri komunikácii s verejne adresovanými zariadeniami je nutný preklad adries</a:t>
            </a:r>
            <a:endParaRPr lang="en-US" sz="2000" dirty="0"/>
          </a:p>
        </p:txBody>
      </p:sp>
    </p:spTree>
    <p:extLst>
      <p:ext uri="{BB962C8B-B14F-4D97-AF65-F5344CB8AC3E}">
        <p14:creationId xmlns:p14="http://schemas.microsoft.com/office/powerpoint/2010/main" val="1452998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sk-SK" dirty="0" smtClean="0"/>
              <a:t>Prideľovanie verejných rozsahov IP adries</a:t>
            </a:r>
            <a:endParaRPr lang="en-US" dirty="0"/>
          </a:p>
        </p:txBody>
      </p:sp>
      <p:sp>
        <p:nvSpPr>
          <p:cNvPr id="1313795" name="Rectangle 3"/>
          <p:cNvSpPr>
            <a:spLocks noGrp="1" noChangeArrowheads="1"/>
          </p:cNvSpPr>
          <p:nvPr>
            <p:ph type="body" idx="1"/>
          </p:nvPr>
        </p:nvSpPr>
        <p:spPr/>
        <p:txBody>
          <a:bodyPr>
            <a:normAutofit/>
          </a:bodyPr>
          <a:lstStyle/>
          <a:p>
            <a:r>
              <a:rPr lang="sk-SK" sz="2000" dirty="0" smtClean="0"/>
              <a:t>Správcami verejných rozsahov IP adries sú tzv. regionálne internetové registre (RIR) s geograficky odlíšenou pôsobnosťou</a:t>
            </a:r>
          </a:p>
          <a:p>
            <a:pPr lvl="1"/>
            <a:r>
              <a:rPr lang="sk-SK" sz="1800" dirty="0" smtClean="0"/>
              <a:t>Pre Európu je správcom register </a:t>
            </a:r>
            <a:r>
              <a:rPr lang="sk-SK" sz="1800" dirty="0" smtClean="0"/>
              <a:t>RIPE</a:t>
            </a:r>
            <a:endParaRPr lang="sk-SK" sz="180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99" y="2147300"/>
            <a:ext cx="7911950" cy="430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00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2674938"/>
            <a:ext cx="6934200" cy="418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01506" name="Rectangle 2"/>
          <p:cNvSpPr>
            <a:spLocks noGrp="1" noChangeArrowheads="1"/>
          </p:cNvSpPr>
          <p:nvPr>
            <p:ph type="title"/>
          </p:nvPr>
        </p:nvSpPr>
        <p:spPr/>
        <p:txBody>
          <a:bodyPr>
            <a:normAutofit/>
          </a:bodyPr>
          <a:lstStyle/>
          <a:p>
            <a:r>
              <a:rPr lang="sk-SK" dirty="0" smtClean="0"/>
              <a:t>Vytváranie sietí pre zníženie záťaže</a:t>
            </a:r>
            <a:endParaRPr lang="en-US" dirty="0"/>
          </a:p>
        </p:txBody>
      </p:sp>
      <p:sp>
        <p:nvSpPr>
          <p:cNvPr id="1301507" name="Rectangle 3"/>
          <p:cNvSpPr>
            <a:spLocks noGrp="1" noChangeArrowheads="1"/>
          </p:cNvSpPr>
          <p:nvPr>
            <p:ph type="body" idx="1"/>
          </p:nvPr>
        </p:nvSpPr>
        <p:spPr/>
        <p:txBody>
          <a:bodyPr>
            <a:normAutofit/>
          </a:bodyPr>
          <a:lstStyle/>
          <a:p>
            <a:r>
              <a:rPr lang="sk-SK" sz="2000" dirty="0" smtClean="0"/>
              <a:t>Veľká súvislá nerozdelená sieť môže trpieť veľkým objemom multicast a broadcast tokov</a:t>
            </a:r>
          </a:p>
          <a:p>
            <a:pPr lvl="1"/>
            <a:r>
              <a:rPr lang="sk-SK" sz="1600" dirty="0" smtClean="0"/>
              <a:t>Broadcastová doména – priestor siete, do ktorého sa replikuje a doručuje broadcast</a:t>
            </a:r>
          </a:p>
          <a:p>
            <a:r>
              <a:rPr lang="sk-SK" sz="2000" dirty="0" smtClean="0"/>
              <a:t>Rozdelením siete na podsiete bude možné uzatvoriť tieto toky dát len do siete, z ktorej pochádzajú, prípadne výrazne obmedziť ich šírenie von</a:t>
            </a:r>
            <a:endParaRPr lang="en-US" sz="2000" dirty="0"/>
          </a:p>
        </p:txBody>
      </p:sp>
    </p:spTree>
    <p:extLst>
      <p:ext uri="{BB962C8B-B14F-4D97-AF65-F5344CB8AC3E}">
        <p14:creationId xmlns:p14="http://schemas.microsoft.com/office/powerpoint/2010/main" val="4192000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Smerovače, adresy sietí a masky</a:t>
            </a:r>
            <a:endParaRPr lang="sk-SK" dirty="0"/>
          </a:p>
        </p:txBody>
      </p:sp>
      <p:sp>
        <p:nvSpPr>
          <p:cNvPr id="3" name="Content Placeholder 2"/>
          <p:cNvSpPr>
            <a:spLocks noGrp="1"/>
          </p:cNvSpPr>
          <p:nvPr>
            <p:ph idx="1"/>
          </p:nvPr>
        </p:nvSpPr>
        <p:spPr/>
        <p:txBody>
          <a:bodyPr>
            <a:normAutofit fontScale="77500" lnSpcReduction="20000"/>
          </a:bodyPr>
          <a:lstStyle/>
          <a:p>
            <a:r>
              <a:rPr lang="sk-SK" dirty="0" smtClean="0"/>
              <a:t>Smerovač je zodpovedný za to, aby poznal cieľové siete a ďalší smerovač na ceste do nich</a:t>
            </a:r>
          </a:p>
          <a:p>
            <a:r>
              <a:rPr lang="sk-SK" dirty="0" smtClean="0"/>
              <a:t>Smerovacia tabuľka smerovača teda musí obsahovať stĺpce</a:t>
            </a:r>
          </a:p>
          <a:p>
            <a:pPr lvl="1"/>
            <a:r>
              <a:rPr lang="sk-SK" dirty="0" smtClean="0"/>
              <a:t>Adresa siete</a:t>
            </a:r>
          </a:p>
          <a:p>
            <a:pPr lvl="1"/>
            <a:r>
              <a:rPr lang="sk-SK" dirty="0" smtClean="0"/>
              <a:t>Maska siete</a:t>
            </a:r>
          </a:p>
          <a:p>
            <a:pPr lvl="1"/>
            <a:r>
              <a:rPr lang="sk-SK" dirty="0" smtClean="0"/>
              <a:t>IP adresa susedného smerovača, ktorý je ďalší v poradí na ceste do cieľovej siete, prípadne informáciu o výstupnom rozhraní</a:t>
            </a:r>
          </a:p>
          <a:p>
            <a:r>
              <a:rPr lang="sk-SK" dirty="0" smtClean="0"/>
              <a:t>Smerovacia tabuľka je usporiadaná podľa stĺpca „Maska siete“ zostupne od najväčších masiek po najmenšie</a:t>
            </a:r>
          </a:p>
          <a:p>
            <a:r>
              <a:rPr lang="sk-SK" dirty="0" smtClean="0"/>
              <a:t>Pri smerovaní paketu smerovač</a:t>
            </a:r>
          </a:p>
          <a:p>
            <a:pPr lvl="1"/>
            <a:r>
              <a:rPr lang="sk-SK" dirty="0" smtClean="0"/>
              <a:t>Vyberie z paketu cieľovú IP adresu</a:t>
            </a:r>
          </a:p>
          <a:p>
            <a:pPr lvl="1"/>
            <a:r>
              <a:rPr lang="sk-SK" dirty="0" smtClean="0"/>
              <a:t>Riadok po riadku prechádza smerovacou tabuľkou, realizuje binárne AND medzi cieľovou IP adresou a maskou z riadka tabuľky a výsledok porovnáva s adresou siete v tomto riadku</a:t>
            </a:r>
          </a:p>
          <a:p>
            <a:pPr lvl="1"/>
            <a:r>
              <a:rPr lang="sk-SK" dirty="0" smtClean="0"/>
              <a:t>Pri prvej zhode odošle paket príslušnému susednému smerovaču</a:t>
            </a:r>
          </a:p>
          <a:p>
            <a:r>
              <a:rPr lang="sk-SK" dirty="0" smtClean="0"/>
              <a:t>Týmto postupom sa vlastne z cieľovej IP adresy „extrahuje“ predčíslie istej dĺžky a porovnáva sa s predčíslím známej siete v smerovacej tabuľke</a:t>
            </a:r>
          </a:p>
          <a:p>
            <a:pPr lvl="1"/>
            <a:r>
              <a:rPr lang="sk-SK" dirty="0" smtClean="0"/>
              <a:t>Hľadá sa vždy zhoda v čo najdlhšom predčíslí</a:t>
            </a:r>
          </a:p>
          <a:p>
            <a:pPr lvl="1"/>
            <a:r>
              <a:rPr lang="sk-SK" dirty="0" smtClean="0"/>
              <a:t>Tzv. longest-prefix-match</a:t>
            </a:r>
            <a:endParaRPr lang="sk-SK" dirty="0"/>
          </a:p>
        </p:txBody>
      </p:sp>
    </p:spTree>
    <p:extLst>
      <p:ext uri="{BB962C8B-B14F-4D97-AF65-F5344CB8AC3E}">
        <p14:creationId xmlns:p14="http://schemas.microsoft.com/office/powerpoint/2010/main" val="17185421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Line 2"/>
          <p:cNvSpPr>
            <a:spLocks noChangeShapeType="1"/>
          </p:cNvSpPr>
          <p:nvPr/>
        </p:nvSpPr>
        <p:spPr bwMode="auto">
          <a:xfrm>
            <a:off x="2627313" y="2420938"/>
            <a:ext cx="2089150" cy="287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0403" name="Line 3"/>
          <p:cNvSpPr>
            <a:spLocks noChangeShapeType="1"/>
          </p:cNvSpPr>
          <p:nvPr/>
        </p:nvSpPr>
        <p:spPr bwMode="auto">
          <a:xfrm>
            <a:off x="2700338" y="2565400"/>
            <a:ext cx="1655762" cy="647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0404" name="Line 4"/>
          <p:cNvSpPr>
            <a:spLocks noChangeShapeType="1"/>
          </p:cNvSpPr>
          <p:nvPr/>
        </p:nvSpPr>
        <p:spPr bwMode="auto">
          <a:xfrm>
            <a:off x="2555875" y="2636838"/>
            <a:ext cx="1152525" cy="10080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0405" name="Line 5"/>
          <p:cNvSpPr>
            <a:spLocks noChangeShapeType="1"/>
          </p:cNvSpPr>
          <p:nvPr/>
        </p:nvSpPr>
        <p:spPr bwMode="auto">
          <a:xfrm flipV="1">
            <a:off x="2484438" y="2133600"/>
            <a:ext cx="2447925"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0406" name="Rectangle 6"/>
          <p:cNvSpPr>
            <a:spLocks noGrp="1" noChangeArrowheads="1"/>
          </p:cNvSpPr>
          <p:nvPr>
            <p:ph type="title"/>
          </p:nvPr>
        </p:nvSpPr>
        <p:spPr/>
        <p:txBody>
          <a:bodyPr/>
          <a:lstStyle/>
          <a:p>
            <a:r>
              <a:rPr lang="sk-SK" sz="4000"/>
              <a:t>Činnosť IP smerovačov – príklad</a:t>
            </a:r>
          </a:p>
        </p:txBody>
      </p:sp>
      <p:pic>
        <p:nvPicPr>
          <p:cNvPr id="23040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2060575"/>
            <a:ext cx="1368425" cy="804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0408" name="Line 8"/>
          <p:cNvSpPr>
            <a:spLocks noChangeShapeType="1"/>
          </p:cNvSpPr>
          <p:nvPr/>
        </p:nvSpPr>
        <p:spPr bwMode="auto">
          <a:xfrm>
            <a:off x="611188" y="2492375"/>
            <a:ext cx="1152525" cy="0"/>
          </a:xfrm>
          <a:prstGeom prst="line">
            <a:avLst/>
          </a:prstGeom>
          <a:noFill/>
          <a:ln w="360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30409" name="AutoShape 9"/>
          <p:cNvSpPr>
            <a:spLocks noChangeArrowheads="1"/>
          </p:cNvSpPr>
          <p:nvPr/>
        </p:nvSpPr>
        <p:spPr bwMode="auto">
          <a:xfrm>
            <a:off x="179388" y="4365625"/>
            <a:ext cx="6769100" cy="1943100"/>
          </a:xfrm>
          <a:prstGeom prst="wedgeRectCallout">
            <a:avLst>
              <a:gd name="adj1" fmla="val -16954"/>
              <a:gd name="adj2" fmla="val -13880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sk-SK"/>
          </a:p>
        </p:txBody>
      </p:sp>
      <p:graphicFrame>
        <p:nvGraphicFramePr>
          <p:cNvPr id="230410" name="Object 10"/>
          <p:cNvGraphicFramePr>
            <a:graphicFrameLocks noGrp="1" noChangeAspect="1"/>
          </p:cNvGraphicFramePr>
          <p:nvPr>
            <p:ph idx="1"/>
          </p:nvPr>
        </p:nvGraphicFramePr>
        <p:xfrm>
          <a:off x="250825" y="4579938"/>
          <a:ext cx="6651625" cy="1674812"/>
        </p:xfrm>
        <a:graphic>
          <a:graphicData uri="http://schemas.openxmlformats.org/presentationml/2006/ole">
            <mc:AlternateContent xmlns:mc="http://schemas.openxmlformats.org/markup-compatibility/2006">
              <mc:Choice xmlns:v="urn:schemas-microsoft-com:vml" Requires="v">
                <p:oleObj spid="_x0000_s2077" name="Worksheet" r:id="rId4" imgW="6638925" imgH="1667053" progId="Excel.Sheet.8">
                  <p:embed/>
                </p:oleObj>
              </mc:Choice>
              <mc:Fallback>
                <p:oleObj name="Worksheet" r:id="rId4" imgW="6638925" imgH="166705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579938"/>
                        <a:ext cx="6651625"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041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25654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0412"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5" y="3068638"/>
            <a:ext cx="576263"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041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475" y="3500438"/>
            <a:ext cx="576263"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0414"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463" y="1989138"/>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0415" name="Text Box 15"/>
          <p:cNvSpPr txBox="1">
            <a:spLocks noChangeArrowheads="1"/>
          </p:cNvSpPr>
          <p:nvPr/>
        </p:nvSpPr>
        <p:spPr bwMode="auto">
          <a:xfrm>
            <a:off x="4224238" y="3500438"/>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213.81.21.2</a:t>
            </a:r>
            <a:endParaRPr lang="sk-SK"/>
          </a:p>
        </p:txBody>
      </p:sp>
      <p:sp>
        <p:nvSpPr>
          <p:cNvPr id="230416" name="Text Box 16"/>
          <p:cNvSpPr txBox="1">
            <a:spLocks noChangeArrowheads="1"/>
          </p:cNvSpPr>
          <p:nvPr/>
        </p:nvSpPr>
        <p:spPr bwMode="auto">
          <a:xfrm>
            <a:off x="5232301" y="25654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120.11.40.3</a:t>
            </a:r>
            <a:endParaRPr lang="sk-SK"/>
          </a:p>
        </p:txBody>
      </p:sp>
      <p:sp>
        <p:nvSpPr>
          <p:cNvPr id="230417" name="Text Box 17"/>
          <p:cNvSpPr txBox="1">
            <a:spLocks noChangeArrowheads="1"/>
          </p:cNvSpPr>
          <p:nvPr/>
        </p:nvSpPr>
        <p:spPr bwMode="auto">
          <a:xfrm>
            <a:off x="4871938" y="3068638"/>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193.87.55.4</a:t>
            </a:r>
            <a:endParaRPr lang="sk-SK"/>
          </a:p>
        </p:txBody>
      </p:sp>
      <p:sp>
        <p:nvSpPr>
          <p:cNvPr id="230418" name="Text Box 18"/>
          <p:cNvSpPr txBox="1">
            <a:spLocks noChangeArrowheads="1"/>
          </p:cNvSpPr>
          <p:nvPr/>
        </p:nvSpPr>
        <p:spPr bwMode="auto">
          <a:xfrm>
            <a:off x="5519638" y="1989138"/>
            <a:ext cx="164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62.30.100.200</a:t>
            </a:r>
            <a:endParaRPr lang="sk-SK" dirty="0"/>
          </a:p>
        </p:txBody>
      </p:sp>
    </p:spTree>
    <p:extLst>
      <p:ext uri="{BB962C8B-B14F-4D97-AF65-F5344CB8AC3E}">
        <p14:creationId xmlns:p14="http://schemas.microsoft.com/office/powerpoint/2010/main" val="1397171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Line 2"/>
          <p:cNvSpPr>
            <a:spLocks noChangeShapeType="1"/>
          </p:cNvSpPr>
          <p:nvPr/>
        </p:nvSpPr>
        <p:spPr bwMode="auto">
          <a:xfrm>
            <a:off x="1260475" y="2565400"/>
            <a:ext cx="647700" cy="792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1427" name="Line 3"/>
          <p:cNvSpPr>
            <a:spLocks noChangeShapeType="1"/>
          </p:cNvSpPr>
          <p:nvPr/>
        </p:nvSpPr>
        <p:spPr bwMode="auto">
          <a:xfrm>
            <a:off x="1404938" y="2493963"/>
            <a:ext cx="935037" cy="503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1428" name="Line 4"/>
          <p:cNvSpPr>
            <a:spLocks noChangeShapeType="1"/>
          </p:cNvSpPr>
          <p:nvPr/>
        </p:nvSpPr>
        <p:spPr bwMode="auto">
          <a:xfrm>
            <a:off x="1331913" y="2349500"/>
            <a:ext cx="1223962"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1429" name="Line 5"/>
          <p:cNvSpPr>
            <a:spLocks noChangeShapeType="1"/>
          </p:cNvSpPr>
          <p:nvPr/>
        </p:nvSpPr>
        <p:spPr bwMode="auto">
          <a:xfrm flipV="1">
            <a:off x="1189038" y="2062163"/>
            <a:ext cx="1655762"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pic>
        <p:nvPicPr>
          <p:cNvPr id="2314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1989138"/>
            <a:ext cx="1368425" cy="804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1431" name="AutoShape 7"/>
          <p:cNvSpPr>
            <a:spLocks noChangeArrowheads="1"/>
          </p:cNvSpPr>
          <p:nvPr/>
        </p:nvSpPr>
        <p:spPr bwMode="auto">
          <a:xfrm>
            <a:off x="179388" y="4365625"/>
            <a:ext cx="6769100" cy="1943100"/>
          </a:xfrm>
          <a:prstGeom prst="wedgeRectCallout">
            <a:avLst>
              <a:gd name="adj1" fmla="val -36116"/>
              <a:gd name="adj2" fmla="val -143708"/>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sk-SK"/>
          </a:p>
        </p:txBody>
      </p:sp>
      <p:sp>
        <p:nvSpPr>
          <p:cNvPr id="231432" name="Rectangle 8"/>
          <p:cNvSpPr>
            <a:spLocks noGrp="1" noChangeArrowheads="1"/>
          </p:cNvSpPr>
          <p:nvPr>
            <p:ph type="title"/>
          </p:nvPr>
        </p:nvSpPr>
        <p:spPr/>
        <p:txBody>
          <a:bodyPr/>
          <a:lstStyle/>
          <a:p>
            <a:r>
              <a:rPr lang="sk-SK" sz="4000"/>
              <a:t>Činnosť IP smerovačov – príklad</a:t>
            </a:r>
          </a:p>
        </p:txBody>
      </p:sp>
      <p:graphicFrame>
        <p:nvGraphicFramePr>
          <p:cNvPr id="231433" name="Object 9"/>
          <p:cNvGraphicFramePr>
            <a:graphicFrameLocks noGrp="1" noChangeAspect="1"/>
          </p:cNvGraphicFramePr>
          <p:nvPr>
            <p:ph idx="1"/>
          </p:nvPr>
        </p:nvGraphicFramePr>
        <p:xfrm>
          <a:off x="250825" y="4579938"/>
          <a:ext cx="6651625" cy="1674812"/>
        </p:xfrm>
        <a:graphic>
          <a:graphicData uri="http://schemas.openxmlformats.org/presentationml/2006/ole">
            <mc:AlternateContent xmlns:mc="http://schemas.openxmlformats.org/markup-compatibility/2006">
              <mc:Choice xmlns:v="urn:schemas-microsoft-com:vml" Requires="v">
                <p:oleObj spid="_x0000_s3101" name="Worksheet" r:id="rId4" imgW="6638925" imgH="1667053" progId="Excel.Sheet.8">
                  <p:embed/>
                </p:oleObj>
              </mc:Choice>
              <mc:Fallback>
                <p:oleObj name="Worksheet" r:id="rId4" imgW="6638925" imgH="166705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579938"/>
                        <a:ext cx="6651625"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14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975" y="2349500"/>
            <a:ext cx="576263"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143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2638" y="27813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143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838" y="3141663"/>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143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7463" y="19177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1438" name="Text Box 14"/>
          <p:cNvSpPr txBox="1">
            <a:spLocks noChangeArrowheads="1"/>
          </p:cNvSpPr>
          <p:nvPr/>
        </p:nvSpPr>
        <p:spPr bwMode="auto">
          <a:xfrm>
            <a:off x="2422773" y="3141663"/>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213.81.21.2</a:t>
            </a:r>
            <a:endParaRPr lang="sk-SK" dirty="0"/>
          </a:p>
        </p:txBody>
      </p:sp>
      <p:sp>
        <p:nvSpPr>
          <p:cNvPr id="231439" name="Text Box 15"/>
          <p:cNvSpPr txBox="1">
            <a:spLocks noChangeArrowheads="1"/>
          </p:cNvSpPr>
          <p:nvPr/>
        </p:nvSpPr>
        <p:spPr bwMode="auto">
          <a:xfrm>
            <a:off x="3143498" y="23495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120.11.40.3</a:t>
            </a:r>
            <a:endParaRPr lang="sk-SK" dirty="0"/>
          </a:p>
        </p:txBody>
      </p:sp>
      <p:sp>
        <p:nvSpPr>
          <p:cNvPr id="231440" name="Text Box 16"/>
          <p:cNvSpPr txBox="1">
            <a:spLocks noChangeArrowheads="1"/>
          </p:cNvSpPr>
          <p:nvPr/>
        </p:nvSpPr>
        <p:spPr bwMode="auto">
          <a:xfrm>
            <a:off x="2854573" y="27813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193.87.55.4</a:t>
            </a:r>
            <a:endParaRPr lang="sk-SK" dirty="0"/>
          </a:p>
        </p:txBody>
      </p:sp>
      <p:sp>
        <p:nvSpPr>
          <p:cNvPr id="231441" name="Text Box 17"/>
          <p:cNvSpPr txBox="1">
            <a:spLocks noChangeArrowheads="1"/>
          </p:cNvSpPr>
          <p:nvPr/>
        </p:nvSpPr>
        <p:spPr bwMode="auto">
          <a:xfrm>
            <a:off x="3359398" y="1844675"/>
            <a:ext cx="164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62.30.100.200</a:t>
            </a:r>
            <a:endParaRPr lang="sk-SK" dirty="0"/>
          </a:p>
        </p:txBody>
      </p:sp>
      <p:sp>
        <p:nvSpPr>
          <p:cNvPr id="231442" name="Rectangle 18"/>
          <p:cNvSpPr>
            <a:spLocks noChangeArrowheads="1"/>
          </p:cNvSpPr>
          <p:nvPr/>
        </p:nvSpPr>
        <p:spPr bwMode="auto">
          <a:xfrm>
            <a:off x="5076378" y="2275954"/>
            <a:ext cx="424815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chemeClr val="bg2"/>
              </a:buClr>
              <a:buSzPct val="75000"/>
            </a:pPr>
            <a:r>
              <a:rPr lang="sk-SK" sz="1800" dirty="0"/>
              <a:t>Cieľ paketu:</a:t>
            </a:r>
            <a:r>
              <a:rPr lang="en-US" sz="1800" dirty="0"/>
              <a:t> 87.197.31.42</a:t>
            </a:r>
          </a:p>
          <a:p>
            <a:pPr marL="342900" indent="-342900" algn="l">
              <a:spcBef>
                <a:spcPct val="20000"/>
              </a:spcBef>
              <a:buClr>
                <a:schemeClr val="bg2"/>
              </a:buClr>
              <a:buSzPct val="75000"/>
              <a:buFont typeface="Wingdings" pitchFamily="2" charset="2"/>
              <a:buNone/>
            </a:pPr>
            <a:endParaRPr lang="en-US" sz="1100" dirty="0"/>
          </a:p>
          <a:p>
            <a:pPr marL="342900" indent="-342900" algn="l">
              <a:spcBef>
                <a:spcPct val="20000"/>
              </a:spcBef>
              <a:buClr>
                <a:schemeClr val="bg2"/>
              </a:buClr>
              <a:buSzPct val="75000"/>
              <a:buFont typeface="Wingdings" pitchFamily="2" charset="2"/>
              <a:buNone/>
            </a:pPr>
            <a:r>
              <a:rPr lang="en-US" sz="1800" dirty="0"/>
              <a:t>87.197.31.42 &amp; 255.255.255.248 =</a:t>
            </a:r>
          </a:p>
          <a:p>
            <a:pPr marL="342900" indent="-342900" algn="l">
              <a:spcBef>
                <a:spcPct val="20000"/>
              </a:spcBef>
              <a:buClr>
                <a:schemeClr val="bg2"/>
              </a:buClr>
              <a:buSzPct val="75000"/>
              <a:buFont typeface="Wingdings" pitchFamily="2" charset="2"/>
              <a:buNone/>
            </a:pPr>
            <a:r>
              <a:rPr lang="en-US" sz="1800" dirty="0"/>
              <a:t>	87.197.31.40 </a:t>
            </a:r>
            <a:r>
              <a:rPr lang="en-US" sz="1800" dirty="0">
                <a:sym typeface="Wingdings" pitchFamily="2" charset="2"/>
              </a:rPr>
              <a:t> NH 62.30.100.200</a:t>
            </a:r>
            <a:endParaRPr lang="en-US" sz="1800" dirty="0"/>
          </a:p>
          <a:p>
            <a:pPr marL="342900" indent="-342900" algn="l">
              <a:spcBef>
                <a:spcPct val="20000"/>
              </a:spcBef>
              <a:buClr>
                <a:schemeClr val="bg2"/>
              </a:buClr>
              <a:buSzPct val="75000"/>
              <a:buFont typeface="Wingdings" pitchFamily="2" charset="2"/>
              <a:buChar char="n"/>
            </a:pPr>
            <a:endParaRPr lang="sk-SK" sz="1800" dirty="0"/>
          </a:p>
        </p:txBody>
      </p:sp>
    </p:spTree>
    <p:extLst>
      <p:ext uri="{BB962C8B-B14F-4D97-AF65-F5344CB8AC3E}">
        <p14:creationId xmlns:p14="http://schemas.microsoft.com/office/powerpoint/2010/main" val="24918015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Line 2"/>
          <p:cNvSpPr>
            <a:spLocks noChangeShapeType="1"/>
          </p:cNvSpPr>
          <p:nvPr/>
        </p:nvSpPr>
        <p:spPr bwMode="auto">
          <a:xfrm>
            <a:off x="1260475" y="2565400"/>
            <a:ext cx="647700" cy="792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2451" name="Line 3"/>
          <p:cNvSpPr>
            <a:spLocks noChangeShapeType="1"/>
          </p:cNvSpPr>
          <p:nvPr/>
        </p:nvSpPr>
        <p:spPr bwMode="auto">
          <a:xfrm>
            <a:off x="1404938" y="2493963"/>
            <a:ext cx="935037" cy="503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2452" name="Line 4"/>
          <p:cNvSpPr>
            <a:spLocks noChangeShapeType="1"/>
          </p:cNvSpPr>
          <p:nvPr/>
        </p:nvSpPr>
        <p:spPr bwMode="auto">
          <a:xfrm>
            <a:off x="1331913" y="2349500"/>
            <a:ext cx="1223962"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2453" name="Line 5"/>
          <p:cNvSpPr>
            <a:spLocks noChangeShapeType="1"/>
          </p:cNvSpPr>
          <p:nvPr/>
        </p:nvSpPr>
        <p:spPr bwMode="auto">
          <a:xfrm flipV="1">
            <a:off x="1189038" y="2062163"/>
            <a:ext cx="1655762"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pic>
        <p:nvPicPr>
          <p:cNvPr id="2324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1989138"/>
            <a:ext cx="1368425" cy="804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2455" name="AutoShape 7"/>
          <p:cNvSpPr>
            <a:spLocks noChangeArrowheads="1"/>
          </p:cNvSpPr>
          <p:nvPr/>
        </p:nvSpPr>
        <p:spPr bwMode="auto">
          <a:xfrm>
            <a:off x="107950" y="4581525"/>
            <a:ext cx="6769100" cy="1943100"/>
          </a:xfrm>
          <a:prstGeom prst="wedgeRectCallout">
            <a:avLst>
              <a:gd name="adj1" fmla="val -35060"/>
              <a:gd name="adj2" fmla="val -15481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sk-SK"/>
          </a:p>
        </p:txBody>
      </p:sp>
      <p:sp>
        <p:nvSpPr>
          <p:cNvPr id="232456" name="Rectangle 8"/>
          <p:cNvSpPr>
            <a:spLocks noGrp="1" noChangeArrowheads="1"/>
          </p:cNvSpPr>
          <p:nvPr>
            <p:ph type="title"/>
          </p:nvPr>
        </p:nvSpPr>
        <p:spPr/>
        <p:txBody>
          <a:bodyPr/>
          <a:lstStyle/>
          <a:p>
            <a:r>
              <a:rPr lang="sk-SK" sz="4000"/>
              <a:t>Činnosť IP smerovačov – príklad</a:t>
            </a:r>
          </a:p>
        </p:txBody>
      </p:sp>
      <p:graphicFrame>
        <p:nvGraphicFramePr>
          <p:cNvPr id="232457" name="Object 9"/>
          <p:cNvGraphicFramePr>
            <a:graphicFrameLocks noGrp="1" noChangeAspect="1"/>
          </p:cNvGraphicFramePr>
          <p:nvPr>
            <p:ph idx="1"/>
          </p:nvPr>
        </p:nvGraphicFramePr>
        <p:xfrm>
          <a:off x="179388" y="4724400"/>
          <a:ext cx="6651625" cy="1674813"/>
        </p:xfrm>
        <a:graphic>
          <a:graphicData uri="http://schemas.openxmlformats.org/presentationml/2006/ole">
            <mc:AlternateContent xmlns:mc="http://schemas.openxmlformats.org/markup-compatibility/2006">
              <mc:Choice xmlns:v="urn:schemas-microsoft-com:vml" Requires="v">
                <p:oleObj spid="_x0000_s4125" name="Worksheet" r:id="rId4" imgW="6638925" imgH="1667053" progId="Excel.Sheet.8">
                  <p:embed/>
                </p:oleObj>
              </mc:Choice>
              <mc:Fallback>
                <p:oleObj name="Worksheet" r:id="rId4" imgW="6638925" imgH="166705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724400"/>
                        <a:ext cx="6651625" cy="167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245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975" y="2349500"/>
            <a:ext cx="576263"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245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2638" y="27813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2460"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838" y="3141663"/>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246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7463" y="19177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2462" name="Text Box 14"/>
          <p:cNvSpPr txBox="1">
            <a:spLocks noChangeArrowheads="1"/>
          </p:cNvSpPr>
          <p:nvPr/>
        </p:nvSpPr>
        <p:spPr bwMode="auto">
          <a:xfrm>
            <a:off x="2422773" y="3141663"/>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213.81.21.2</a:t>
            </a:r>
            <a:endParaRPr lang="sk-SK"/>
          </a:p>
        </p:txBody>
      </p:sp>
      <p:sp>
        <p:nvSpPr>
          <p:cNvPr id="232463" name="Text Box 15"/>
          <p:cNvSpPr txBox="1">
            <a:spLocks noChangeArrowheads="1"/>
          </p:cNvSpPr>
          <p:nvPr/>
        </p:nvSpPr>
        <p:spPr bwMode="auto">
          <a:xfrm>
            <a:off x="3143498" y="23495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120.11.40.3</a:t>
            </a:r>
            <a:endParaRPr lang="sk-SK"/>
          </a:p>
        </p:txBody>
      </p:sp>
      <p:sp>
        <p:nvSpPr>
          <p:cNvPr id="232464" name="Text Box 16"/>
          <p:cNvSpPr txBox="1">
            <a:spLocks noChangeArrowheads="1"/>
          </p:cNvSpPr>
          <p:nvPr/>
        </p:nvSpPr>
        <p:spPr bwMode="auto">
          <a:xfrm>
            <a:off x="2854573" y="27813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193.87.55.4</a:t>
            </a:r>
            <a:endParaRPr lang="sk-SK"/>
          </a:p>
        </p:txBody>
      </p:sp>
      <p:sp>
        <p:nvSpPr>
          <p:cNvPr id="232465" name="Text Box 17"/>
          <p:cNvSpPr txBox="1">
            <a:spLocks noChangeArrowheads="1"/>
          </p:cNvSpPr>
          <p:nvPr/>
        </p:nvSpPr>
        <p:spPr bwMode="auto">
          <a:xfrm>
            <a:off x="3359398" y="1844675"/>
            <a:ext cx="164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62.30.100.200</a:t>
            </a:r>
            <a:endParaRPr lang="sk-SK"/>
          </a:p>
        </p:txBody>
      </p:sp>
      <p:sp>
        <p:nvSpPr>
          <p:cNvPr id="232466" name="Rectangle 18"/>
          <p:cNvSpPr>
            <a:spLocks noChangeArrowheads="1"/>
          </p:cNvSpPr>
          <p:nvPr/>
        </p:nvSpPr>
        <p:spPr bwMode="auto">
          <a:xfrm>
            <a:off x="5292402" y="1612943"/>
            <a:ext cx="4248150" cy="289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75000"/>
            </a:pPr>
            <a:r>
              <a:rPr lang="sk-SK" dirty="0"/>
              <a:t>Cieľ paketu:</a:t>
            </a:r>
            <a:r>
              <a:rPr lang="en-US" dirty="0"/>
              <a:t> 213.81.187.59</a:t>
            </a:r>
          </a:p>
          <a:p>
            <a:pPr marL="342900" indent="-342900" algn="l">
              <a:spcBef>
                <a:spcPct val="20000"/>
              </a:spcBef>
              <a:buClr>
                <a:schemeClr val="bg2"/>
              </a:buClr>
              <a:buSzPct val="75000"/>
              <a:buFont typeface="Wingdings" pitchFamily="2" charset="2"/>
              <a:buNone/>
            </a:pPr>
            <a:endParaRPr lang="en-US" sz="1000" dirty="0"/>
          </a:p>
          <a:p>
            <a:pPr marL="342900" indent="-342900" algn="l">
              <a:spcBef>
                <a:spcPct val="20000"/>
              </a:spcBef>
              <a:buClr>
                <a:schemeClr val="bg2"/>
              </a:buClr>
              <a:buSzPct val="75000"/>
              <a:buFont typeface="Wingdings" pitchFamily="2" charset="2"/>
              <a:buNone/>
            </a:pPr>
            <a:r>
              <a:rPr lang="en-US" sz="1400" dirty="0"/>
              <a:t>213.81.187.59 &amp; 255.255.255.248 =</a:t>
            </a:r>
          </a:p>
          <a:p>
            <a:pPr marL="342900" indent="-342900" algn="l">
              <a:spcBef>
                <a:spcPct val="20000"/>
              </a:spcBef>
              <a:buClr>
                <a:schemeClr val="bg2"/>
              </a:buClr>
              <a:buSzPct val="75000"/>
              <a:buFont typeface="Wingdings" pitchFamily="2" charset="2"/>
              <a:buNone/>
            </a:pPr>
            <a:r>
              <a:rPr lang="en-US" sz="1400" dirty="0"/>
              <a:t>	213.81.187.56 </a:t>
            </a:r>
            <a:r>
              <a:rPr lang="en-US" sz="1400" dirty="0">
                <a:sym typeface="Wingdings" pitchFamily="2" charset="2"/>
              </a:rPr>
              <a:t></a:t>
            </a:r>
          </a:p>
          <a:p>
            <a:pPr marL="342900" indent="-342900" algn="l">
              <a:spcBef>
                <a:spcPct val="20000"/>
              </a:spcBef>
              <a:buClr>
                <a:schemeClr val="bg2"/>
              </a:buClr>
              <a:buSzPct val="75000"/>
              <a:buFont typeface="Wingdings" pitchFamily="2" charset="2"/>
              <a:buNone/>
            </a:pPr>
            <a:endParaRPr lang="en-US" sz="800" dirty="0">
              <a:sym typeface="Wingdings" pitchFamily="2" charset="2"/>
            </a:endParaRPr>
          </a:p>
          <a:p>
            <a:pPr marL="342900" indent="-342900" algn="l">
              <a:spcBef>
                <a:spcPct val="20000"/>
              </a:spcBef>
              <a:buClr>
                <a:schemeClr val="bg2"/>
              </a:buClr>
              <a:buSzPct val="75000"/>
              <a:buFont typeface="Wingdings" pitchFamily="2" charset="2"/>
              <a:buNone/>
            </a:pPr>
            <a:r>
              <a:rPr lang="en-US" sz="1400" dirty="0"/>
              <a:t>213.81.187.59 &amp; 255.255.255.240 =</a:t>
            </a:r>
          </a:p>
          <a:p>
            <a:pPr marL="342900" indent="-342900" algn="l">
              <a:spcBef>
                <a:spcPct val="20000"/>
              </a:spcBef>
              <a:buClr>
                <a:schemeClr val="bg2"/>
              </a:buClr>
              <a:buSzPct val="75000"/>
              <a:buFont typeface="Wingdings" pitchFamily="2" charset="2"/>
              <a:buNone/>
            </a:pPr>
            <a:r>
              <a:rPr lang="en-US" sz="1400" dirty="0"/>
              <a:t>	213.81.187.32 </a:t>
            </a:r>
            <a:r>
              <a:rPr lang="en-US" sz="1400" dirty="0">
                <a:sym typeface="Wingdings" pitchFamily="2" charset="2"/>
              </a:rPr>
              <a:t></a:t>
            </a:r>
          </a:p>
          <a:p>
            <a:pPr marL="342900" indent="-342900" algn="l">
              <a:spcBef>
                <a:spcPct val="20000"/>
              </a:spcBef>
              <a:buClr>
                <a:schemeClr val="bg2"/>
              </a:buClr>
              <a:buSzPct val="75000"/>
              <a:buFont typeface="Wingdings" pitchFamily="2" charset="2"/>
              <a:buNone/>
            </a:pPr>
            <a:endParaRPr lang="en-US" sz="800" dirty="0">
              <a:sym typeface="Wingdings" pitchFamily="2" charset="2"/>
            </a:endParaRPr>
          </a:p>
          <a:p>
            <a:pPr marL="342900" indent="-342900" algn="l">
              <a:spcBef>
                <a:spcPct val="20000"/>
              </a:spcBef>
              <a:buClr>
                <a:schemeClr val="bg2"/>
              </a:buClr>
              <a:buSzPct val="75000"/>
              <a:buFont typeface="Wingdings" pitchFamily="2" charset="2"/>
              <a:buNone/>
            </a:pPr>
            <a:r>
              <a:rPr lang="en-US" sz="1400" dirty="0"/>
              <a:t>213.81.187.59 &amp; 255.255.0.0 =</a:t>
            </a:r>
          </a:p>
          <a:p>
            <a:pPr marL="342900" indent="-342900" algn="l">
              <a:spcBef>
                <a:spcPct val="20000"/>
              </a:spcBef>
              <a:buClr>
                <a:schemeClr val="bg2"/>
              </a:buClr>
              <a:buSzPct val="75000"/>
              <a:buFont typeface="Wingdings" pitchFamily="2" charset="2"/>
              <a:buNone/>
            </a:pPr>
            <a:r>
              <a:rPr lang="en-US" sz="1400" dirty="0"/>
              <a:t>	213.81.0.0 </a:t>
            </a:r>
            <a:r>
              <a:rPr lang="en-US" sz="1400" dirty="0">
                <a:sym typeface="Wingdings" pitchFamily="2" charset="2"/>
              </a:rPr>
              <a:t></a:t>
            </a:r>
          </a:p>
          <a:p>
            <a:pPr marL="342900" indent="-342900" algn="l">
              <a:spcBef>
                <a:spcPct val="20000"/>
              </a:spcBef>
              <a:buClr>
                <a:schemeClr val="bg2"/>
              </a:buClr>
              <a:buSzPct val="75000"/>
              <a:buFont typeface="Wingdings" pitchFamily="2" charset="2"/>
              <a:buNone/>
            </a:pPr>
            <a:endParaRPr lang="en-US" sz="800" dirty="0">
              <a:sym typeface="Wingdings" pitchFamily="2" charset="2"/>
            </a:endParaRPr>
          </a:p>
          <a:p>
            <a:pPr marL="342900" indent="-342900" algn="l">
              <a:spcBef>
                <a:spcPct val="20000"/>
              </a:spcBef>
              <a:buClr>
                <a:schemeClr val="bg2"/>
              </a:buClr>
              <a:buSzPct val="75000"/>
              <a:buFont typeface="Wingdings" pitchFamily="2" charset="2"/>
              <a:buNone/>
            </a:pPr>
            <a:r>
              <a:rPr lang="en-US" sz="1400" dirty="0"/>
              <a:t>213.81.187.59 &amp; 0.0.0.0 =</a:t>
            </a:r>
          </a:p>
          <a:p>
            <a:pPr marL="342900" indent="-342900" algn="l">
              <a:spcBef>
                <a:spcPct val="20000"/>
              </a:spcBef>
              <a:buClr>
                <a:schemeClr val="bg2"/>
              </a:buClr>
              <a:buSzPct val="75000"/>
              <a:buFont typeface="Wingdings" pitchFamily="2" charset="2"/>
              <a:buNone/>
            </a:pPr>
            <a:r>
              <a:rPr lang="en-US" sz="1400" dirty="0"/>
              <a:t>	0.0.0.0 </a:t>
            </a:r>
            <a:r>
              <a:rPr lang="en-US" sz="1400" dirty="0">
                <a:sym typeface="Wingdings" pitchFamily="2" charset="2"/>
              </a:rPr>
              <a:t> NH 213.81.21.2</a:t>
            </a:r>
            <a:endParaRPr lang="sk-SK" sz="1400" dirty="0"/>
          </a:p>
        </p:txBody>
      </p:sp>
    </p:spTree>
    <p:extLst>
      <p:ext uri="{BB962C8B-B14F-4D97-AF65-F5344CB8AC3E}">
        <p14:creationId xmlns:p14="http://schemas.microsoft.com/office/powerpoint/2010/main" val="3848182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0"/>
            <a:ext cx="9144001" cy="3124200"/>
            <a:chOff x="0" y="0"/>
            <a:chExt cx="5760" cy="1968"/>
          </a:xfrm>
        </p:grpSpPr>
        <p:sp>
          <p:nvSpPr>
            <p:cNvPr id="14340" name="Rectangle 3"/>
            <p:cNvSpPr>
              <a:spLocks noChangeArrowheads="1"/>
            </p:cNvSpPr>
            <p:nvPr/>
          </p:nvSpPr>
          <p:spPr bwMode="auto">
            <a:xfrm>
              <a:off x="0" y="0"/>
              <a:ext cx="3024" cy="1968"/>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pic>
          <p:nvPicPr>
            <p:cNvPr id="14341" name="Picture 4"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 y="0"/>
              <a:ext cx="2959"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39" name="Rectangle 5"/>
          <p:cNvSpPr>
            <a:spLocks noGrp="1" noChangeArrowheads="1"/>
          </p:cNvSpPr>
          <p:nvPr>
            <p:ph type="title"/>
          </p:nvPr>
        </p:nvSpPr>
        <p:spPr>
          <a:xfrm>
            <a:off x="384175" y="1060450"/>
            <a:ext cx="3551238" cy="974725"/>
          </a:xfrm>
        </p:spPr>
        <p:txBody>
          <a:bodyPr/>
          <a:lstStyle/>
          <a:p>
            <a:r>
              <a:rPr lang="sk-SK" altLang="sk-SK" smtClean="0">
                <a:solidFill>
                  <a:schemeClr val="bg1"/>
                </a:solidFill>
              </a:rPr>
              <a:t>Adresovanie</a:t>
            </a:r>
            <a:r>
              <a:rPr lang="en-US" altLang="sk-SK" smtClean="0">
                <a:solidFill>
                  <a:schemeClr val="bg1"/>
                </a:solidFill>
              </a:rPr>
              <a:t/>
            </a:r>
            <a:br>
              <a:rPr lang="en-US" altLang="sk-SK" smtClean="0">
                <a:solidFill>
                  <a:schemeClr val="bg1"/>
                </a:solidFill>
              </a:rPr>
            </a:br>
            <a:r>
              <a:rPr lang="sk-SK" altLang="sk-SK" smtClean="0">
                <a:solidFill>
                  <a:schemeClr val="bg1"/>
                </a:solidFill>
              </a:rPr>
              <a:t>v IPv6</a:t>
            </a:r>
            <a:endParaRPr lang="en-US" altLang="sk-SK" smtClean="0">
              <a:solidFill>
                <a:schemeClr val="bg1"/>
              </a:solidFill>
            </a:endParaRPr>
          </a:p>
        </p:txBody>
      </p:sp>
    </p:spTree>
    <p:extLst>
      <p:ext uri="{BB962C8B-B14F-4D97-AF65-F5344CB8AC3E}">
        <p14:creationId xmlns:p14="http://schemas.microsoft.com/office/powerpoint/2010/main" val="29091546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01663" y="3403600"/>
            <a:ext cx="7940675" cy="2844800"/>
          </a:xfrm>
        </p:spPr>
        <p:txBody>
          <a:bodyPr/>
          <a:lstStyle/>
          <a:p>
            <a:pPr>
              <a:lnSpc>
                <a:spcPct val="75000"/>
              </a:lnSpc>
              <a:buFont typeface="Wingdings" pitchFamily="2" charset="2"/>
              <a:buNone/>
            </a:pPr>
            <a:r>
              <a:rPr lang="en-US" altLang="sk-SK" smtClean="0"/>
              <a:t>IPv4</a:t>
            </a:r>
          </a:p>
          <a:p>
            <a:pPr>
              <a:lnSpc>
                <a:spcPct val="75000"/>
              </a:lnSpc>
            </a:pPr>
            <a:r>
              <a:rPr lang="en-US" altLang="sk-SK" sz="2000" smtClean="0"/>
              <a:t>32 bit</a:t>
            </a:r>
            <a:r>
              <a:rPr lang="sk-SK" altLang="sk-SK" sz="2000" smtClean="0"/>
              <a:t>ov</a:t>
            </a:r>
            <a:endParaRPr lang="en-US" altLang="sk-SK" sz="2000" smtClean="0"/>
          </a:p>
          <a:p>
            <a:pPr lvl="2">
              <a:lnSpc>
                <a:spcPct val="75000"/>
              </a:lnSpc>
            </a:pPr>
            <a:r>
              <a:rPr lang="en-US" altLang="sk-SK" sz="1800" b="1" smtClean="0"/>
              <a:t>~</a:t>
            </a:r>
            <a:r>
              <a:rPr lang="en-US" altLang="sk-SK" sz="1800" smtClean="0"/>
              <a:t> 4,200,000,000 </a:t>
            </a:r>
            <a:r>
              <a:rPr lang="sk-SK" altLang="sk-SK" sz="1800" smtClean="0"/>
              <a:t>adresovateľných uzlov</a:t>
            </a:r>
            <a:endParaRPr lang="en-US" altLang="sk-SK" sz="1800" smtClean="0"/>
          </a:p>
          <a:p>
            <a:pPr>
              <a:lnSpc>
                <a:spcPct val="75000"/>
              </a:lnSpc>
              <a:buFont typeface="Wingdings" pitchFamily="2" charset="2"/>
              <a:buNone/>
            </a:pPr>
            <a:r>
              <a:rPr lang="en-US" altLang="sk-SK" smtClean="0"/>
              <a:t>IPv6</a:t>
            </a:r>
          </a:p>
          <a:p>
            <a:pPr>
              <a:lnSpc>
                <a:spcPct val="75000"/>
              </a:lnSpc>
            </a:pPr>
            <a:r>
              <a:rPr lang="en-US" altLang="sk-SK" sz="2000" smtClean="0"/>
              <a:t>128 bi</a:t>
            </a:r>
            <a:r>
              <a:rPr lang="sk-SK" altLang="sk-SK" sz="2000" smtClean="0"/>
              <a:t>tov</a:t>
            </a:r>
            <a:r>
              <a:rPr lang="en-US" altLang="sk-SK" sz="2000" smtClean="0"/>
              <a:t> </a:t>
            </a:r>
            <a:r>
              <a:rPr lang="sk-SK" altLang="sk-SK" sz="2000" smtClean="0"/>
              <a:t>(1</a:t>
            </a:r>
            <a:r>
              <a:rPr lang="en-US" altLang="sk-SK" sz="2000" smtClean="0"/>
              <a:t>6 b</a:t>
            </a:r>
            <a:r>
              <a:rPr lang="sk-SK" altLang="sk-SK" sz="2000" smtClean="0"/>
              <a:t>ajtov)</a:t>
            </a:r>
            <a:r>
              <a:rPr lang="en-US" altLang="sk-SK" sz="2000" smtClean="0"/>
              <a:t>: </a:t>
            </a:r>
            <a:r>
              <a:rPr lang="sk-SK" altLang="sk-SK" sz="2000" smtClean="0"/>
              <a:t>štvornásobná dĺžka oproti IPv4</a:t>
            </a:r>
            <a:endParaRPr lang="en-US" altLang="sk-SK" sz="2000" smtClean="0"/>
          </a:p>
          <a:p>
            <a:pPr lvl="2">
              <a:lnSpc>
                <a:spcPct val="75000"/>
              </a:lnSpc>
            </a:pPr>
            <a:r>
              <a:rPr lang="en-US" altLang="sk-SK" sz="1800" b="1" smtClean="0"/>
              <a:t>~</a:t>
            </a:r>
            <a:r>
              <a:rPr lang="en-US" altLang="sk-SK" sz="1800" smtClean="0"/>
              <a:t> 3.4 * 10</a:t>
            </a:r>
            <a:r>
              <a:rPr lang="en-US" altLang="sk-SK" sz="1800" baseline="30000" smtClean="0"/>
              <a:t>38</a:t>
            </a:r>
            <a:r>
              <a:rPr lang="en-US" altLang="sk-SK" sz="1800" smtClean="0"/>
              <a:t> </a:t>
            </a:r>
            <a:r>
              <a:rPr lang="sk-SK" altLang="sk-SK" sz="1800" smtClean="0"/>
              <a:t>adresovateľných uzlov</a:t>
            </a:r>
            <a:endParaRPr lang="en-US" altLang="sk-SK" sz="1800" smtClean="0"/>
          </a:p>
          <a:p>
            <a:pPr lvl="2">
              <a:lnSpc>
                <a:spcPct val="75000"/>
              </a:lnSpc>
            </a:pPr>
            <a:r>
              <a:rPr lang="en-US" altLang="sk-SK" sz="1800" b="1" smtClean="0"/>
              <a:t>~</a:t>
            </a:r>
            <a:r>
              <a:rPr lang="en-US" altLang="sk-SK" sz="1800" smtClean="0"/>
              <a:t> 340,282,366,920,938,463,374,607,432,768,211,456</a:t>
            </a:r>
          </a:p>
          <a:p>
            <a:pPr lvl="2">
              <a:lnSpc>
                <a:spcPct val="75000"/>
              </a:lnSpc>
            </a:pPr>
            <a:r>
              <a:rPr lang="en-US" altLang="sk-SK" sz="1800" b="1" smtClean="0"/>
              <a:t>~</a:t>
            </a:r>
            <a:r>
              <a:rPr lang="en-US" altLang="sk-SK" sz="1800" smtClean="0"/>
              <a:t> 5 * 10</a:t>
            </a:r>
            <a:r>
              <a:rPr lang="en-US" altLang="sk-SK" sz="1800" baseline="30000" smtClean="0"/>
              <a:t>28</a:t>
            </a:r>
            <a:r>
              <a:rPr lang="en-US" altLang="sk-SK" sz="1800" smtClean="0"/>
              <a:t> </a:t>
            </a:r>
            <a:r>
              <a:rPr lang="sk-SK" altLang="sk-SK" sz="1800" smtClean="0"/>
              <a:t>adries na osobu</a:t>
            </a:r>
            <a:endParaRPr lang="en-US" altLang="sk-SK" sz="1800" smtClean="0"/>
          </a:p>
        </p:txBody>
      </p:sp>
      <p:pic>
        <p:nvPicPr>
          <p:cNvPr id="15363" name="Picture 3" descr="014G_5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38263"/>
            <a:ext cx="67008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4"/>
          <p:cNvSpPr>
            <a:spLocks noGrp="1" noChangeArrowheads="1"/>
          </p:cNvSpPr>
          <p:nvPr>
            <p:ph type="title"/>
          </p:nvPr>
        </p:nvSpPr>
        <p:spPr/>
        <p:txBody>
          <a:bodyPr/>
          <a:lstStyle/>
          <a:p>
            <a:r>
              <a:rPr lang="sk-SK" altLang="sk-SK" smtClean="0"/>
              <a:t>Väčší adresový priestor</a:t>
            </a:r>
            <a:endParaRPr lang="en-US" altLang="sk-SK" smtClean="0"/>
          </a:p>
        </p:txBody>
      </p:sp>
    </p:spTree>
    <p:extLst>
      <p:ext uri="{BB962C8B-B14F-4D97-AF65-F5344CB8AC3E}">
        <p14:creationId xmlns:p14="http://schemas.microsoft.com/office/powerpoint/2010/main" val="28685264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sk-SK" altLang="sk-SK" smtClean="0"/>
              <a:t>Zápis IPv6 adries</a:t>
            </a:r>
            <a:endParaRPr lang="en-US" altLang="sk-SK" smtClean="0"/>
          </a:p>
        </p:txBody>
      </p:sp>
      <p:sp>
        <p:nvSpPr>
          <p:cNvPr id="17411" name="Rectangle 3"/>
          <p:cNvSpPr>
            <a:spLocks noGrp="1" noChangeArrowheads="1"/>
          </p:cNvSpPr>
          <p:nvPr>
            <p:ph idx="1"/>
          </p:nvPr>
        </p:nvSpPr>
        <p:spPr>
          <a:xfrm>
            <a:off x="323528" y="1143000"/>
            <a:ext cx="8496944" cy="2862064"/>
          </a:xfrm>
        </p:spPr>
        <p:txBody>
          <a:bodyPr>
            <a:normAutofit lnSpcReduction="10000"/>
          </a:bodyPr>
          <a:lstStyle/>
          <a:p>
            <a:r>
              <a:rPr lang="en-US" altLang="sk-SK" b="1" dirty="0" smtClean="0"/>
              <a:t>x:x:x:x:x:x:x:x</a:t>
            </a:r>
            <a:r>
              <a:rPr lang="en-US" altLang="sk-SK" dirty="0" smtClean="0"/>
              <a:t>, </a:t>
            </a:r>
            <a:r>
              <a:rPr lang="sk-SK" altLang="sk-SK" dirty="0" smtClean="0"/>
              <a:t>kde</a:t>
            </a:r>
            <a:r>
              <a:rPr lang="en-US" altLang="sk-SK" dirty="0" smtClean="0"/>
              <a:t> </a:t>
            </a:r>
            <a:r>
              <a:rPr lang="en-US" altLang="sk-SK" b="1" dirty="0" smtClean="0"/>
              <a:t>x</a:t>
            </a:r>
            <a:r>
              <a:rPr lang="en-US" altLang="sk-SK" dirty="0" smtClean="0"/>
              <a:t> </a:t>
            </a:r>
            <a:r>
              <a:rPr lang="sk-SK" altLang="sk-SK" dirty="0" smtClean="0"/>
              <a:t>je</a:t>
            </a:r>
            <a:r>
              <a:rPr lang="en-US" altLang="sk-SK" dirty="0" smtClean="0"/>
              <a:t> 16-bit</a:t>
            </a:r>
            <a:r>
              <a:rPr lang="sk-SK" altLang="sk-SK" dirty="0" smtClean="0"/>
              <a:t>ové</a:t>
            </a:r>
            <a:r>
              <a:rPr lang="en-US" altLang="sk-SK" dirty="0" smtClean="0"/>
              <a:t> </a:t>
            </a:r>
            <a:r>
              <a:rPr lang="sk-SK" altLang="sk-SK" dirty="0" smtClean="0"/>
              <a:t>hexadecimálne pole</a:t>
            </a:r>
            <a:endParaRPr lang="en-US" altLang="sk-SK" dirty="0" smtClean="0"/>
          </a:p>
          <a:p>
            <a:pPr lvl="1"/>
            <a:r>
              <a:rPr lang="sk-SK" altLang="sk-SK" b="1" dirty="0" smtClean="0"/>
              <a:t>x</a:t>
            </a:r>
            <a:r>
              <a:rPr lang="sk-SK" altLang="sk-SK" dirty="0" smtClean="0"/>
              <a:t> nadobúda hodnoty od 0000 po FFFF, case-insensitive</a:t>
            </a:r>
          </a:p>
          <a:p>
            <a:pPr lvl="1"/>
            <a:r>
              <a:rPr lang="sk-SK" altLang="sk-SK" dirty="0" smtClean="0"/>
              <a:t>Niekedy sa </a:t>
            </a:r>
            <a:r>
              <a:rPr lang="sk-SK" altLang="sk-SK" b="1" dirty="0" smtClean="0"/>
              <a:t>x</a:t>
            </a:r>
            <a:r>
              <a:rPr lang="sk-SK" altLang="sk-SK" dirty="0" smtClean="0"/>
              <a:t> nazýva aj „hextet“</a:t>
            </a:r>
          </a:p>
          <a:p>
            <a:r>
              <a:rPr lang="sk-SK" altLang="sk-SK" dirty="0" smtClean="0"/>
              <a:t>Úvodné nuly v hextete sú nepovinné</a:t>
            </a:r>
            <a:endParaRPr lang="en-US" altLang="sk-SK" dirty="0" smtClean="0"/>
          </a:p>
          <a:p>
            <a:pPr lvl="1"/>
            <a:r>
              <a:rPr lang="sk-SK" altLang="sk-SK" dirty="0" smtClean="0"/>
              <a:t>Napríklad </a:t>
            </a:r>
            <a:r>
              <a:rPr lang="en-US" altLang="sk-SK" dirty="0" smtClean="0"/>
              <a:t>2031:</a:t>
            </a:r>
            <a:r>
              <a:rPr lang="en-US" altLang="sk-SK" dirty="0" smtClean="0">
                <a:solidFill>
                  <a:schemeClr val="accent2"/>
                </a:solidFill>
              </a:rPr>
              <a:t>0</a:t>
            </a:r>
            <a:r>
              <a:rPr lang="en-US" altLang="sk-SK" dirty="0" smtClean="0"/>
              <a:t>:130F:</a:t>
            </a:r>
            <a:r>
              <a:rPr lang="en-US" altLang="sk-SK" dirty="0" smtClean="0">
                <a:solidFill>
                  <a:schemeClr val="accent2"/>
                </a:solidFill>
              </a:rPr>
              <a:t>0</a:t>
            </a:r>
            <a:r>
              <a:rPr lang="en-US" altLang="sk-SK" dirty="0" smtClean="0"/>
              <a:t>:</a:t>
            </a:r>
            <a:r>
              <a:rPr lang="en-US" altLang="sk-SK" dirty="0" smtClean="0">
                <a:solidFill>
                  <a:schemeClr val="accent2"/>
                </a:solidFill>
              </a:rPr>
              <a:t>0</a:t>
            </a:r>
            <a:r>
              <a:rPr lang="en-US" altLang="sk-SK" dirty="0" smtClean="0"/>
              <a:t>:</a:t>
            </a:r>
            <a:r>
              <a:rPr lang="en-US" altLang="sk-SK" dirty="0" smtClean="0">
                <a:solidFill>
                  <a:schemeClr val="accent2"/>
                </a:solidFill>
              </a:rPr>
              <a:t>9C0</a:t>
            </a:r>
            <a:r>
              <a:rPr lang="en-US" altLang="sk-SK" dirty="0" smtClean="0"/>
              <a:t>:876A:130B</a:t>
            </a:r>
          </a:p>
          <a:p>
            <a:r>
              <a:rPr lang="sk-SK" altLang="sk-SK" dirty="0" smtClean="0"/>
              <a:t>Za sebou idúce polia 0 sa dajú skrátiť zápisom </a:t>
            </a:r>
            <a:r>
              <a:rPr lang="en-US" altLang="sk-SK" dirty="0" smtClean="0"/>
              <a:t>::, </a:t>
            </a:r>
            <a:r>
              <a:rPr lang="sk-SK" altLang="sk-SK" dirty="0" smtClean="0"/>
              <a:t>avšak len jedenkrát v adrese</a:t>
            </a:r>
            <a:endParaRPr lang="en-US" altLang="sk-SK" dirty="0" smtClean="0"/>
          </a:p>
        </p:txBody>
      </p:sp>
      <p:sp>
        <p:nvSpPr>
          <p:cNvPr id="17412" name="Text Box 4"/>
          <p:cNvSpPr txBox="1">
            <a:spLocks noChangeArrowheads="1"/>
          </p:cNvSpPr>
          <p:nvPr/>
        </p:nvSpPr>
        <p:spPr bwMode="auto">
          <a:xfrm>
            <a:off x="1208088" y="4365104"/>
            <a:ext cx="6724650" cy="2297112"/>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124" tIns="41061" rIns="82124" bIns="41061">
            <a:spAutoFit/>
          </a:bodyPr>
          <a:lstStyle>
            <a:lvl1pPr defTabSz="814388">
              <a:defRPr sz="2400">
                <a:solidFill>
                  <a:schemeClr val="tx1"/>
                </a:solidFill>
                <a:latin typeface="Arial" charset="0"/>
              </a:defRPr>
            </a:lvl1pPr>
            <a:lvl2pPr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r>
              <a:rPr lang="sk-SK" altLang="sk-SK" sz="2000"/>
              <a:t>Príklady</a:t>
            </a:r>
            <a:r>
              <a:rPr lang="en-US" altLang="sk-SK" sz="2000"/>
              <a:t>:</a:t>
            </a:r>
          </a:p>
          <a:p>
            <a:pPr algn="l"/>
            <a:endParaRPr lang="en-US" altLang="sk-SK" sz="800"/>
          </a:p>
          <a:p>
            <a:pPr lvl="1" algn="l"/>
            <a:r>
              <a:rPr lang="en-US" altLang="sk-SK" sz="2000" b="1"/>
              <a:t>2031:0000:130F:0000:0000:09C0:876A:130B</a:t>
            </a:r>
          </a:p>
          <a:p>
            <a:pPr algn="l"/>
            <a:endParaRPr lang="en-US" altLang="sk-SK" sz="800" b="1"/>
          </a:p>
          <a:p>
            <a:pPr lvl="1" algn="l"/>
            <a:r>
              <a:rPr lang="en-US" altLang="sk-SK" sz="2000" b="1"/>
              <a:t>2031:0:130f</a:t>
            </a:r>
            <a:r>
              <a:rPr lang="en-US" altLang="sk-SK" sz="2000" b="1">
                <a:solidFill>
                  <a:schemeClr val="accent2"/>
                </a:solidFill>
              </a:rPr>
              <a:t>::</a:t>
            </a:r>
            <a:r>
              <a:rPr lang="en-US" altLang="sk-SK" sz="2000" b="1"/>
              <a:t>9c0:876a:130b</a:t>
            </a:r>
          </a:p>
          <a:p>
            <a:pPr lvl="1" algn="l"/>
            <a:endParaRPr lang="en-US" altLang="sk-SK" sz="800" b="1"/>
          </a:p>
          <a:p>
            <a:pPr lvl="1" algn="l"/>
            <a:r>
              <a:rPr lang="en-US" altLang="sk-SK" sz="2000" b="1"/>
              <a:t>FF01:0:0:0:0:0:0:1 &gt;&gt;&gt; FF01::1</a:t>
            </a:r>
          </a:p>
          <a:p>
            <a:pPr lvl="1" algn="l"/>
            <a:endParaRPr lang="en-US" altLang="sk-SK" sz="800" b="1"/>
          </a:p>
          <a:p>
            <a:pPr lvl="1" algn="l"/>
            <a:r>
              <a:rPr lang="en-US" altLang="sk-SK" sz="2000" b="1"/>
              <a:t>0:0:0:0:0:0:0:1 &gt;&gt;&gt; ::1</a:t>
            </a:r>
          </a:p>
          <a:p>
            <a:pPr lvl="1" algn="l"/>
            <a:endParaRPr lang="en-US" altLang="sk-SK" sz="800" b="1"/>
          </a:p>
          <a:p>
            <a:pPr lvl="1" algn="l"/>
            <a:r>
              <a:rPr lang="en-US" altLang="sk-SK" sz="2000" b="1"/>
              <a:t>0:0:0:0:0:0:0:0 &gt;&gt;&gt; ::</a:t>
            </a:r>
          </a:p>
        </p:txBody>
      </p:sp>
    </p:spTree>
    <p:extLst>
      <p:ext uri="{BB962C8B-B14F-4D97-AF65-F5344CB8AC3E}">
        <p14:creationId xmlns:p14="http://schemas.microsoft.com/office/powerpoint/2010/main" val="378792039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sk-SK" altLang="sk-SK" smtClean="0"/>
              <a:t>Adresový model v IPv6</a:t>
            </a:r>
            <a:endParaRPr lang="en-GB" altLang="sk-SK" smtClean="0"/>
          </a:p>
        </p:txBody>
      </p:sp>
      <p:sp>
        <p:nvSpPr>
          <p:cNvPr id="18435" name="Rectangle 3"/>
          <p:cNvSpPr>
            <a:spLocks noGrp="1" noChangeArrowheads="1"/>
          </p:cNvSpPr>
          <p:nvPr>
            <p:ph idx="1"/>
          </p:nvPr>
        </p:nvSpPr>
        <p:spPr/>
        <p:txBody>
          <a:bodyPr>
            <a:normAutofit lnSpcReduction="10000"/>
          </a:bodyPr>
          <a:lstStyle/>
          <a:p>
            <a:r>
              <a:rPr lang="sk-SK" altLang="sk-SK" dirty="0" smtClean="0"/>
              <a:t>Adresy sa </a:t>
            </a:r>
            <a:r>
              <a:rPr lang="sk-SK" altLang="sk-SK" dirty="0" smtClean="0"/>
              <a:t>priraďujú </a:t>
            </a:r>
            <a:r>
              <a:rPr lang="sk-SK" altLang="sk-SK" dirty="0" smtClean="0"/>
              <a:t>rozhraniam</a:t>
            </a:r>
            <a:endParaRPr lang="en-GB" altLang="sk-SK" dirty="0" smtClean="0"/>
          </a:p>
          <a:p>
            <a:r>
              <a:rPr lang="sk-SK" altLang="sk-SK" dirty="0" smtClean="0"/>
              <a:t>Rozhranie v IPv6 má spravidla niekoľko adries</a:t>
            </a:r>
          </a:p>
          <a:p>
            <a:pPr lvl="1"/>
            <a:r>
              <a:rPr lang="sk-SK" altLang="sk-SK" dirty="0" smtClean="0"/>
              <a:t>V IPv4 má rozhranie typicky len 1 adresu</a:t>
            </a:r>
            <a:endParaRPr lang="en-GB" altLang="sk-SK" dirty="0" smtClean="0"/>
          </a:p>
          <a:p>
            <a:r>
              <a:rPr lang="sk-SK" altLang="sk-SK" dirty="0" smtClean="0"/>
              <a:t>Adresy majú svoj rozsah (scope)</a:t>
            </a:r>
            <a:endParaRPr lang="en-GB" altLang="sk-SK" dirty="0" smtClean="0"/>
          </a:p>
          <a:p>
            <a:pPr lvl="1"/>
            <a:r>
              <a:rPr lang="en-GB" altLang="sk-SK" dirty="0" smtClean="0"/>
              <a:t>Link Local</a:t>
            </a:r>
          </a:p>
          <a:p>
            <a:pPr lvl="1"/>
            <a:r>
              <a:rPr lang="sk-SK" altLang="sk-SK" dirty="0" smtClean="0"/>
              <a:t>Unique Local</a:t>
            </a:r>
            <a:endParaRPr lang="sk-SK" altLang="sk-SK" dirty="0" smtClean="0"/>
          </a:p>
          <a:p>
            <a:pPr lvl="1"/>
            <a:r>
              <a:rPr lang="sk-SK" altLang="sk-SK" dirty="0" smtClean="0"/>
              <a:t>Global</a:t>
            </a:r>
            <a:endParaRPr lang="en-GB" altLang="sk-SK" dirty="0" smtClean="0"/>
          </a:p>
          <a:p>
            <a:r>
              <a:rPr lang="sk-SK" altLang="sk-SK" dirty="0" smtClean="0"/>
              <a:t>Adresy majú čas platnosti</a:t>
            </a:r>
            <a:endParaRPr lang="en-GB" altLang="sk-SK" dirty="0" smtClean="0"/>
          </a:p>
          <a:p>
            <a:pPr lvl="1"/>
            <a:r>
              <a:rPr lang="sk-SK" altLang="sk-SK" dirty="0" smtClean="0"/>
              <a:t>Platnosť a preferovaný čas platnosti</a:t>
            </a:r>
          </a:p>
          <a:p>
            <a:pPr lvl="1"/>
            <a:r>
              <a:rPr lang="sk-SK" altLang="sk-SK" dirty="0" smtClean="0"/>
              <a:t>Týka sa adries získaných bezstavovou autokonfiguráciou</a:t>
            </a:r>
          </a:p>
          <a:p>
            <a:r>
              <a:rPr lang="sk-SK" altLang="sk-SK" dirty="0" smtClean="0"/>
              <a:t>Adresy majú svoj </a:t>
            </a:r>
            <a:r>
              <a:rPr lang="sk-SK" altLang="sk-SK" dirty="0" smtClean="0"/>
              <a:t>typ</a:t>
            </a:r>
          </a:p>
          <a:p>
            <a:pPr lvl="1"/>
            <a:r>
              <a:rPr lang="sk-SK" altLang="sk-SK" dirty="0" smtClean="0"/>
              <a:t>Unicast, Multicast, Anycast</a:t>
            </a:r>
          </a:p>
          <a:p>
            <a:pPr lvl="1"/>
            <a:r>
              <a:rPr lang="sk-SK" altLang="sk-SK" dirty="0" smtClean="0"/>
              <a:t>V IPv6 neexistujú broadcastové adresy</a:t>
            </a:r>
            <a:endParaRPr lang="en-US" altLang="sk-SK" dirty="0" smtClean="0"/>
          </a:p>
        </p:txBody>
      </p:sp>
      <p:sp>
        <p:nvSpPr>
          <p:cNvPr id="18436" name="Oval 4"/>
          <p:cNvSpPr>
            <a:spLocks noChangeArrowheads="1"/>
          </p:cNvSpPr>
          <p:nvPr/>
        </p:nvSpPr>
        <p:spPr bwMode="auto">
          <a:xfrm>
            <a:off x="4038600" y="2684636"/>
            <a:ext cx="5002213" cy="19685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sp>
        <p:nvSpPr>
          <p:cNvPr id="18437" name="Oval 5"/>
          <p:cNvSpPr>
            <a:spLocks noChangeArrowheads="1"/>
          </p:cNvSpPr>
          <p:nvPr/>
        </p:nvSpPr>
        <p:spPr bwMode="auto">
          <a:xfrm>
            <a:off x="5257800" y="2913236"/>
            <a:ext cx="3783013" cy="15113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sp>
        <p:nvSpPr>
          <p:cNvPr id="18438" name="Oval 6"/>
          <p:cNvSpPr>
            <a:spLocks noChangeArrowheads="1"/>
          </p:cNvSpPr>
          <p:nvPr/>
        </p:nvSpPr>
        <p:spPr bwMode="auto">
          <a:xfrm>
            <a:off x="7086600" y="3065636"/>
            <a:ext cx="1954213" cy="113030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sp>
        <p:nvSpPr>
          <p:cNvPr id="18439" name="Rectangle 7"/>
          <p:cNvSpPr>
            <a:spLocks noChangeArrowheads="1"/>
          </p:cNvSpPr>
          <p:nvPr/>
        </p:nvSpPr>
        <p:spPr bwMode="auto">
          <a:xfrm>
            <a:off x="7326313" y="3487911"/>
            <a:ext cx="1439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pPr>
            <a:r>
              <a:rPr lang="en-GB" altLang="sk-SK" sz="2000" b="1"/>
              <a:t>Link Local</a:t>
            </a:r>
          </a:p>
        </p:txBody>
      </p:sp>
      <p:sp>
        <p:nvSpPr>
          <p:cNvPr id="18440" name="Rectangle 8"/>
          <p:cNvSpPr>
            <a:spLocks noChangeArrowheads="1"/>
          </p:cNvSpPr>
          <p:nvPr/>
        </p:nvSpPr>
        <p:spPr bwMode="auto">
          <a:xfrm>
            <a:off x="5287963" y="3500611"/>
            <a:ext cx="1779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nSpc>
                <a:spcPct val="100000"/>
              </a:lnSpc>
            </a:pPr>
            <a:r>
              <a:rPr lang="en-GB" altLang="sk-SK" sz="2000" b="1">
                <a:solidFill>
                  <a:srgbClr val="000000"/>
                </a:solidFill>
              </a:rPr>
              <a:t>Unique Local</a:t>
            </a:r>
          </a:p>
        </p:txBody>
      </p:sp>
      <p:sp>
        <p:nvSpPr>
          <p:cNvPr id="18441" name="Rectangle 9"/>
          <p:cNvSpPr>
            <a:spLocks noChangeArrowheads="1"/>
          </p:cNvSpPr>
          <p:nvPr/>
        </p:nvSpPr>
        <p:spPr bwMode="auto">
          <a:xfrm>
            <a:off x="4205288" y="3500611"/>
            <a:ext cx="973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nSpc>
                <a:spcPct val="100000"/>
              </a:lnSpc>
            </a:pPr>
            <a:r>
              <a:rPr lang="en-GB" altLang="sk-SK" sz="2000" b="1"/>
              <a:t>Global</a:t>
            </a:r>
          </a:p>
        </p:txBody>
      </p:sp>
    </p:spTree>
    <p:extLst>
      <p:ext uri="{BB962C8B-B14F-4D97-AF65-F5344CB8AC3E}">
        <p14:creationId xmlns:p14="http://schemas.microsoft.com/office/powerpoint/2010/main" val="2296849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sk-SK" altLang="sk-SK" smtClean="0"/>
              <a:t>Typy adries</a:t>
            </a:r>
            <a:endParaRPr lang="en-US" altLang="sk-SK" smtClean="0"/>
          </a:p>
        </p:txBody>
      </p:sp>
      <p:sp>
        <p:nvSpPr>
          <p:cNvPr id="335875" name="Rectangle 3"/>
          <p:cNvSpPr>
            <a:spLocks noGrp="1" noChangeArrowheads="1"/>
          </p:cNvSpPr>
          <p:nvPr>
            <p:ph idx="1"/>
          </p:nvPr>
        </p:nvSpPr>
        <p:spPr/>
        <p:txBody>
          <a:bodyPr>
            <a:normAutofit fontScale="92500" lnSpcReduction="10000"/>
          </a:bodyPr>
          <a:lstStyle/>
          <a:p>
            <a:pPr>
              <a:defRPr/>
            </a:pPr>
            <a:r>
              <a:rPr lang="fr-CA" smtClean="0"/>
              <a:t>Unicast</a:t>
            </a:r>
          </a:p>
          <a:p>
            <a:pPr lvl="1">
              <a:defRPr/>
            </a:pPr>
            <a:r>
              <a:rPr lang="sk-SK" smtClean="0"/>
              <a:t>Adresa patrí jednému rozhraniu</a:t>
            </a:r>
            <a:endParaRPr lang="fr-CA" smtClean="0"/>
          </a:p>
          <a:p>
            <a:pPr lvl="1">
              <a:defRPr/>
            </a:pPr>
            <a:r>
              <a:rPr lang="sk-SK" smtClean="0"/>
              <a:t>Existuje mnoho podtypov</a:t>
            </a:r>
            <a:r>
              <a:rPr lang="fr-CA" smtClean="0"/>
              <a:t> (</a:t>
            </a:r>
            <a:r>
              <a:rPr lang="sk-SK" smtClean="0"/>
              <a:t>napr.</a:t>
            </a:r>
            <a:r>
              <a:rPr lang="fr-CA" smtClean="0"/>
              <a:t> glob</a:t>
            </a:r>
            <a:r>
              <a:rPr lang="sk-SK" smtClean="0"/>
              <a:t>álne</a:t>
            </a:r>
            <a:r>
              <a:rPr lang="fr-CA" smtClean="0"/>
              <a:t> a IPv4</a:t>
            </a:r>
            <a:r>
              <a:rPr lang="sk-SK" smtClean="0"/>
              <a:t>-</a:t>
            </a:r>
            <a:r>
              <a:rPr lang="en-US" smtClean="0"/>
              <a:t>map</a:t>
            </a:r>
            <a:r>
              <a:rPr lang="sk-SK" smtClean="0"/>
              <a:t>ované</a:t>
            </a:r>
            <a:r>
              <a:rPr lang="fr-CA" smtClean="0"/>
              <a:t>)</a:t>
            </a:r>
          </a:p>
          <a:p>
            <a:pPr>
              <a:defRPr/>
            </a:pPr>
            <a:r>
              <a:rPr lang="fr-CA" smtClean="0"/>
              <a:t>Multicast</a:t>
            </a:r>
          </a:p>
          <a:p>
            <a:pPr lvl="1">
              <a:defRPr/>
            </a:pPr>
            <a:r>
              <a:rPr lang="sk-SK" smtClean="0"/>
              <a:t>Pre one-to-many adresovanie</a:t>
            </a:r>
            <a:endParaRPr lang="fr-CA" smtClean="0"/>
          </a:p>
          <a:p>
            <a:pPr lvl="1">
              <a:defRPr/>
            </a:pPr>
            <a:r>
              <a:rPr lang="sk-SK" smtClean="0"/>
              <a:t>Efektívnejšie využíva prostriedky siete</a:t>
            </a:r>
            <a:endParaRPr lang="fr-CA" smtClean="0"/>
          </a:p>
          <a:p>
            <a:pPr lvl="1">
              <a:defRPr/>
            </a:pPr>
            <a:r>
              <a:rPr lang="sk-SK" smtClean="0"/>
              <a:t>Používa širší adresový rozsah</a:t>
            </a:r>
            <a:endParaRPr lang="fr-CA" smtClean="0"/>
          </a:p>
          <a:p>
            <a:pPr>
              <a:defRPr/>
            </a:pPr>
            <a:r>
              <a:rPr lang="fr-CA" smtClean="0"/>
              <a:t>Anycast</a:t>
            </a:r>
          </a:p>
          <a:p>
            <a:pPr lvl="1">
              <a:defRPr/>
            </a:pPr>
            <a:r>
              <a:rPr lang="fr-CA" smtClean="0"/>
              <a:t>One-to-nearest (</a:t>
            </a:r>
            <a:r>
              <a:rPr lang="sk-SK" smtClean="0"/>
              <a:t>alokované z unicastového priestoru</a:t>
            </a:r>
            <a:r>
              <a:rPr lang="fr-CA" smtClean="0"/>
              <a:t>)</a:t>
            </a:r>
          </a:p>
          <a:p>
            <a:pPr lvl="1">
              <a:defRPr/>
            </a:pPr>
            <a:r>
              <a:rPr lang="sk-SK" smtClean="0"/>
              <a:t>Viaceré zariadenia zdieľajú tú istú adresu</a:t>
            </a:r>
            <a:endParaRPr lang="fr-CA" smtClean="0"/>
          </a:p>
          <a:p>
            <a:pPr lvl="1">
              <a:defRPr/>
            </a:pPr>
            <a:r>
              <a:rPr lang="sk-SK" smtClean="0"/>
              <a:t>Všetky takéto zariadenia by mali poskytovať rovnaké služby</a:t>
            </a:r>
            <a:endParaRPr lang="fr-CA" smtClean="0"/>
          </a:p>
          <a:p>
            <a:pPr lvl="1">
              <a:defRPr/>
            </a:pPr>
            <a:r>
              <a:rPr lang="sk-SK" smtClean="0"/>
              <a:t>Zdrojové zariadenia odosielajú pakety na anycast adresu</a:t>
            </a:r>
            <a:endParaRPr lang="fr-CA" smtClean="0"/>
          </a:p>
          <a:p>
            <a:pPr lvl="1">
              <a:defRPr/>
            </a:pPr>
            <a:r>
              <a:rPr lang="sk-SK" smtClean="0"/>
              <a:t>Smerovače rozhodnú o najbližšom uzle s danou adresou</a:t>
            </a:r>
          </a:p>
          <a:p>
            <a:pPr lvl="1">
              <a:defRPr/>
            </a:pPr>
            <a:r>
              <a:rPr lang="sk-SK" smtClean="0"/>
              <a:t>Vhodné pre load balancing a poskytovanie obsahu (content delivery)</a:t>
            </a:r>
            <a:endParaRPr lang="fr-CA"/>
          </a:p>
        </p:txBody>
      </p:sp>
    </p:spTree>
    <p:extLst>
      <p:ext uri="{BB962C8B-B14F-4D97-AF65-F5344CB8AC3E}">
        <p14:creationId xmlns:p14="http://schemas.microsoft.com/office/powerpoint/2010/main" val="274330393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sk-SK" altLang="sk-SK" dirty="0" smtClean="0"/>
              <a:t>Unicastové adresovanie v IPv6</a:t>
            </a:r>
            <a:endParaRPr lang="en-US" altLang="sk-SK" dirty="0" smtClean="0"/>
          </a:p>
        </p:txBody>
      </p:sp>
      <p:sp>
        <p:nvSpPr>
          <p:cNvPr id="337923" name="Rectangle 3"/>
          <p:cNvSpPr>
            <a:spLocks noGrp="1" noChangeArrowheads="1"/>
          </p:cNvSpPr>
          <p:nvPr>
            <p:ph idx="1"/>
          </p:nvPr>
        </p:nvSpPr>
        <p:spPr/>
        <p:txBody>
          <a:bodyPr>
            <a:normAutofit/>
          </a:bodyPr>
          <a:lstStyle/>
          <a:p>
            <a:pPr>
              <a:defRPr/>
            </a:pPr>
            <a:r>
              <a:rPr lang="sk-SK" dirty="0" smtClean="0"/>
              <a:t>Rozhranie </a:t>
            </a:r>
            <a:r>
              <a:rPr lang="sk-SK" dirty="0" smtClean="0"/>
              <a:t>v IPv6 má, až na výnimky, niekoľko adries</a:t>
            </a:r>
          </a:p>
          <a:p>
            <a:pPr lvl="1">
              <a:defRPr/>
            </a:pPr>
            <a:r>
              <a:rPr lang="sk-SK" dirty="0" smtClean="0"/>
              <a:t>V IPv4 má rozhranie typicky len 1 adresu</a:t>
            </a:r>
          </a:p>
          <a:p>
            <a:pPr>
              <a:defRPr/>
            </a:pPr>
            <a:r>
              <a:rPr lang="sk-SK" dirty="0" smtClean="0"/>
              <a:t>Aktuálna IPv6 adresová architektúra je popísaná v RFC 4291</a:t>
            </a:r>
          </a:p>
          <a:p>
            <a:pPr lvl="1">
              <a:defRPr/>
            </a:pPr>
            <a:r>
              <a:rPr lang="sk-SK" dirty="0" smtClean="0"/>
              <a:t>::/128		Nešpecifikovaná adresa</a:t>
            </a:r>
          </a:p>
          <a:p>
            <a:pPr lvl="1">
              <a:defRPr/>
            </a:pPr>
            <a:r>
              <a:rPr lang="sk-SK" dirty="0" smtClean="0"/>
              <a:t>::1/128		Loopback</a:t>
            </a:r>
          </a:p>
          <a:p>
            <a:pPr lvl="1">
              <a:defRPr/>
            </a:pPr>
            <a:r>
              <a:rPr lang="sk-SK" dirty="0" smtClean="0"/>
              <a:t>FF00::/8		Multicast</a:t>
            </a:r>
          </a:p>
          <a:p>
            <a:pPr lvl="1">
              <a:defRPr/>
            </a:pPr>
            <a:r>
              <a:rPr lang="sk-SK" dirty="0" smtClean="0"/>
              <a:t>FE80::/10	</a:t>
            </a:r>
            <a:r>
              <a:rPr lang="sk-SK" dirty="0" smtClean="0"/>
              <a:t>Link-Local </a:t>
            </a:r>
            <a:r>
              <a:rPr lang="sk-SK" dirty="0" smtClean="0"/>
              <a:t>Unicast</a:t>
            </a:r>
            <a:endParaRPr lang="en-US" dirty="0" smtClean="0"/>
          </a:p>
          <a:p>
            <a:pPr lvl="1">
              <a:defRPr/>
            </a:pPr>
            <a:r>
              <a:rPr lang="sk-SK" dirty="0" smtClean="0"/>
              <a:t>FEC0::/10</a:t>
            </a:r>
            <a:r>
              <a:rPr lang="en-US" dirty="0" smtClean="0"/>
              <a:t>	</a:t>
            </a:r>
            <a:r>
              <a:rPr lang="sk-SK" dirty="0" smtClean="0"/>
              <a:t>Site </a:t>
            </a:r>
            <a:r>
              <a:rPr lang="sk-SK" dirty="0" smtClean="0"/>
              <a:t>local </a:t>
            </a:r>
            <a:r>
              <a:rPr lang="en-US" dirty="0" smtClean="0"/>
              <a:t>Unicast,</a:t>
            </a:r>
            <a:r>
              <a:rPr lang="sk-SK" dirty="0" smtClean="0"/>
              <a:t> zrušené v RFC 3879</a:t>
            </a:r>
          </a:p>
          <a:p>
            <a:pPr lvl="1">
              <a:defRPr/>
            </a:pPr>
            <a:r>
              <a:rPr lang="sk-SK" dirty="0" smtClean="0"/>
              <a:t>FC00::/7</a:t>
            </a:r>
            <a:r>
              <a:rPr lang="en-US" dirty="0" smtClean="0"/>
              <a:t>		</a:t>
            </a:r>
            <a:r>
              <a:rPr lang="sk-SK" dirty="0" smtClean="0"/>
              <a:t>Unique Local </a:t>
            </a:r>
            <a:r>
              <a:rPr lang="en-US" dirty="0" smtClean="0"/>
              <a:t>Unicast</a:t>
            </a:r>
            <a:r>
              <a:rPr lang="sk-SK" dirty="0" smtClean="0"/>
              <a:t>, RFC 4193</a:t>
            </a:r>
          </a:p>
          <a:p>
            <a:pPr lvl="1">
              <a:defRPr/>
            </a:pPr>
            <a:r>
              <a:rPr lang="sk-SK" dirty="0" smtClean="0"/>
              <a:t>::A.B.C.D		IPv4-kompatibilné adresy </a:t>
            </a:r>
            <a:r>
              <a:rPr lang="sk-SK" dirty="0" smtClean="0"/>
              <a:t>(zastaralé)</a:t>
            </a:r>
            <a:endParaRPr lang="sk-SK" dirty="0" smtClean="0"/>
          </a:p>
          <a:p>
            <a:pPr lvl="1">
              <a:defRPr/>
            </a:pPr>
            <a:r>
              <a:rPr lang="sk-SK" dirty="0" smtClean="0"/>
              <a:t>::FFFF:A.B.C.D	IPv4-mapované adresy</a:t>
            </a:r>
          </a:p>
          <a:p>
            <a:pPr lvl="1">
              <a:defRPr/>
            </a:pPr>
            <a:r>
              <a:rPr lang="sk-SK" dirty="0" smtClean="0"/>
              <a:t>Všetko ostatné	Global Unicast</a:t>
            </a:r>
          </a:p>
        </p:txBody>
      </p:sp>
    </p:spTree>
    <p:extLst>
      <p:ext uri="{BB962C8B-B14F-4D97-AF65-F5344CB8AC3E}">
        <p14:creationId xmlns:p14="http://schemas.microsoft.com/office/powerpoint/2010/main" val="29608157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2705100"/>
            <a:ext cx="7285037"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99458" name="Rectangle 2"/>
          <p:cNvSpPr>
            <a:spLocks noGrp="1" noChangeArrowheads="1"/>
          </p:cNvSpPr>
          <p:nvPr>
            <p:ph type="title"/>
          </p:nvPr>
        </p:nvSpPr>
        <p:spPr/>
        <p:txBody>
          <a:bodyPr>
            <a:normAutofit/>
          </a:bodyPr>
          <a:lstStyle/>
          <a:p>
            <a:r>
              <a:rPr lang="sk-SK" dirty="0"/>
              <a:t>Vytváranie sietí pre </a:t>
            </a:r>
            <a:r>
              <a:rPr lang="sk-SK" dirty="0" smtClean="0"/>
              <a:t>zvýšenie bezpečnosti</a:t>
            </a:r>
            <a:endParaRPr lang="en-US" dirty="0"/>
          </a:p>
        </p:txBody>
      </p:sp>
      <p:sp>
        <p:nvSpPr>
          <p:cNvPr id="1299459" name="Rectangle 3"/>
          <p:cNvSpPr>
            <a:spLocks noGrp="1" noChangeArrowheads="1"/>
          </p:cNvSpPr>
          <p:nvPr>
            <p:ph type="body" idx="1"/>
          </p:nvPr>
        </p:nvSpPr>
        <p:spPr/>
        <p:txBody>
          <a:bodyPr>
            <a:normAutofit/>
          </a:bodyPr>
          <a:lstStyle/>
          <a:p>
            <a:r>
              <a:rPr lang="sk-SK" sz="2000" dirty="0" smtClean="0"/>
              <a:t>Rozdelením staníc do samostatných sietí získavame možnosť definovať bezpečnostné pravidlá a obmedzenia pre celé siete</a:t>
            </a:r>
          </a:p>
          <a:p>
            <a:pPr lvl="1"/>
            <a:r>
              <a:rPr lang="sk-SK" sz="1600" dirty="0" smtClean="0"/>
              <a:t>Možnosť riadiť či obmedziť komunikáciu medzi jednotlivými sieťami</a:t>
            </a:r>
          </a:p>
          <a:p>
            <a:pPr lvl="1"/>
            <a:r>
              <a:rPr lang="sk-SK" sz="1600" dirty="0" smtClean="0"/>
              <a:t>Možnosť aplikovať bezpečnostné pravidlá plošne na celú sieť voči okoliu</a:t>
            </a:r>
            <a:endParaRPr lang="en-US" sz="1600" dirty="0"/>
          </a:p>
        </p:txBody>
      </p:sp>
    </p:spTree>
    <p:extLst>
      <p:ext uri="{BB962C8B-B14F-4D97-AF65-F5344CB8AC3E}">
        <p14:creationId xmlns:p14="http://schemas.microsoft.com/office/powerpoint/2010/main" val="2340197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sk-SK" altLang="sk-SK" dirty="0"/>
              <a:t>Unicastové adresovanie v IPv6</a:t>
            </a:r>
            <a:endParaRPr lang="en-US" altLang="sk-SK" dirty="0" smtClean="0"/>
          </a:p>
        </p:txBody>
      </p:sp>
      <p:sp>
        <p:nvSpPr>
          <p:cNvPr id="21507" name="Rectangle 3"/>
          <p:cNvSpPr>
            <a:spLocks noGrp="1" noChangeArrowheads="1"/>
          </p:cNvSpPr>
          <p:nvPr>
            <p:ph idx="1"/>
          </p:nvPr>
        </p:nvSpPr>
        <p:spPr/>
        <p:txBody>
          <a:bodyPr/>
          <a:lstStyle/>
          <a:p>
            <a:r>
              <a:rPr lang="sk-SK" altLang="sk-SK" dirty="0" smtClean="0"/>
              <a:t>Na </a:t>
            </a:r>
            <a:r>
              <a:rPr lang="sk-SK" altLang="sk-SK" dirty="0" smtClean="0"/>
              <a:t>rozhraní môže byť ľubovoľný počet adries každého typu</a:t>
            </a:r>
            <a:endParaRPr lang="en-US" altLang="sk-SK" dirty="0" smtClean="0"/>
          </a:p>
          <a:p>
            <a:pPr lvl="1"/>
            <a:r>
              <a:rPr lang="sk-SK" altLang="sk-SK" dirty="0" smtClean="0"/>
              <a:t>Každé IPv6 rozhranie musí mať priradenú prinajmenšom </a:t>
            </a:r>
            <a:r>
              <a:rPr lang="en-US" altLang="sk-SK" dirty="0" smtClean="0"/>
              <a:t>link-local ad</a:t>
            </a:r>
            <a:r>
              <a:rPr lang="sk-SK" altLang="sk-SK" dirty="0" smtClean="0"/>
              <a:t>resu</a:t>
            </a:r>
            <a:endParaRPr lang="en-US" altLang="sk-SK" dirty="0" smtClean="0"/>
          </a:p>
          <a:p>
            <a:pPr lvl="1"/>
            <a:r>
              <a:rPr lang="sk-SK" altLang="sk-SK" dirty="0" smtClean="0"/>
              <a:t>Každé IPv6 rozhranie môže mať priradené viaceré unikátne lokálne či globálne adresy</a:t>
            </a:r>
            <a:endParaRPr lang="en-US" altLang="sk-SK" dirty="0" smtClean="0"/>
          </a:p>
          <a:p>
            <a:r>
              <a:rPr lang="sk-SK" altLang="sk-SK" dirty="0" smtClean="0"/>
              <a:t>Hoci je v IPv6 možné podsieťovanie rovnakým princípom ako v IPv4 (požičiavanie si bitov do predčíslia), s ohľadom na obrovskú rezervu adries sa to nezvykne robiť</a:t>
            </a:r>
          </a:p>
          <a:p>
            <a:pPr lvl="1"/>
            <a:r>
              <a:rPr lang="sk-SK" altLang="sk-SK" dirty="0" smtClean="0"/>
              <a:t>Interface ID má spravidla 64 bitov, vo výnimočných prípadoch (na point-to-point linkách) môže mať 126 alebo 127 bitov</a:t>
            </a:r>
            <a:endParaRPr lang="en-US" altLang="sk-SK" dirty="0" smtClean="0"/>
          </a:p>
        </p:txBody>
      </p:sp>
    </p:spTree>
    <p:extLst>
      <p:ext uri="{BB962C8B-B14F-4D97-AF65-F5344CB8AC3E}">
        <p14:creationId xmlns:p14="http://schemas.microsoft.com/office/powerpoint/2010/main" val="207929187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sk-SK" altLang="sk-SK" smtClean="0"/>
              <a:t>IPv6 adresy typu Link-Local Unicast</a:t>
            </a:r>
            <a:endParaRPr lang="en-US" altLang="sk-SK" smtClean="0"/>
          </a:p>
        </p:txBody>
      </p:sp>
      <p:sp>
        <p:nvSpPr>
          <p:cNvPr id="25603" name="Rectangle 3"/>
          <p:cNvSpPr>
            <a:spLocks noGrp="1" noChangeArrowheads="1"/>
          </p:cNvSpPr>
          <p:nvPr>
            <p:ph type="body" sz="half" idx="2"/>
          </p:nvPr>
        </p:nvSpPr>
        <p:spPr>
          <a:xfrm>
            <a:off x="601663" y="3657600"/>
            <a:ext cx="7940675" cy="2827338"/>
          </a:xfrm>
        </p:spPr>
        <p:txBody>
          <a:bodyPr/>
          <a:lstStyle/>
          <a:p>
            <a:pPr>
              <a:lnSpc>
                <a:spcPct val="85000"/>
              </a:lnSpc>
            </a:pPr>
            <a:r>
              <a:rPr lang="sk-SK" altLang="sk-SK" sz="1800" dirty="0" smtClean="0"/>
              <a:t>Link-local adresa pozostáva z prefixu </a:t>
            </a:r>
            <a:r>
              <a:rPr lang="sk-SK" altLang="sk-SK" sz="1800" dirty="0" smtClean="0">
                <a:solidFill>
                  <a:schemeClr val="tx2"/>
                </a:solidFill>
              </a:rPr>
              <a:t>FE80::/10</a:t>
            </a:r>
            <a:r>
              <a:rPr lang="sk-SK" altLang="sk-SK" sz="1800" dirty="0" smtClean="0"/>
              <a:t>, </a:t>
            </a:r>
            <a:r>
              <a:rPr lang="sk-SK" altLang="sk-SK" sz="1800" dirty="0" smtClean="0"/>
              <a:t>54 </a:t>
            </a:r>
            <a:r>
              <a:rPr lang="sk-SK" altLang="sk-SK" sz="1800" dirty="0" smtClean="0"/>
              <a:t>bitov </a:t>
            </a:r>
            <a:r>
              <a:rPr lang="sk-SK" altLang="sk-SK" sz="1800" dirty="0" smtClean="0"/>
              <a:t>nastavených na hodnotu 0 a </a:t>
            </a:r>
            <a:r>
              <a:rPr lang="sk-SK" altLang="sk-SK" sz="1800" dirty="0" smtClean="0"/>
              <a:t>Interface </a:t>
            </a:r>
            <a:r>
              <a:rPr lang="sk-SK" altLang="sk-SK" sz="1800" dirty="0" smtClean="0"/>
              <a:t>ID</a:t>
            </a:r>
            <a:endParaRPr lang="sk-SK" altLang="sk-SK" sz="1800" dirty="0" smtClean="0"/>
          </a:p>
          <a:p>
            <a:pPr>
              <a:lnSpc>
                <a:spcPct val="85000"/>
              </a:lnSpc>
            </a:pPr>
            <a:r>
              <a:rPr lang="sk-SK" altLang="sk-SK" sz="1800" dirty="0" smtClean="0"/>
              <a:t>Adresy </a:t>
            </a:r>
            <a:r>
              <a:rPr lang="sk-SK" altLang="sk-SK" sz="1800" dirty="0" smtClean="0">
                <a:solidFill>
                  <a:schemeClr val="tx2"/>
                </a:solidFill>
              </a:rPr>
              <a:t>povinné</a:t>
            </a:r>
            <a:r>
              <a:rPr lang="sk-SK" altLang="sk-SK" sz="1800" dirty="0" smtClean="0"/>
              <a:t> pre komunikáciu dvoch susedných zariadení</a:t>
            </a:r>
            <a:endParaRPr lang="en-US" altLang="sk-SK" sz="1800" dirty="0" smtClean="0"/>
          </a:p>
          <a:p>
            <a:pPr>
              <a:lnSpc>
                <a:spcPct val="85000"/>
              </a:lnSpc>
            </a:pPr>
            <a:r>
              <a:rPr lang="sk-SK" altLang="sk-SK" sz="1800" dirty="0" smtClean="0"/>
              <a:t>Automaticky vytvorené </a:t>
            </a:r>
            <a:r>
              <a:rPr lang="sk-SK" altLang="sk-SK" sz="1800" dirty="0" smtClean="0"/>
              <a:t>na rozhraniach hneď po aktivácii IPv6</a:t>
            </a:r>
            <a:endParaRPr lang="en-US" altLang="sk-SK" sz="1800" dirty="0" smtClean="0"/>
          </a:p>
          <a:p>
            <a:pPr>
              <a:lnSpc>
                <a:spcPct val="85000"/>
              </a:lnSpc>
            </a:pPr>
            <a:r>
              <a:rPr lang="sk-SK" altLang="sk-SK" sz="1800" dirty="0" smtClean="0"/>
              <a:t>Takisto sa využívajú v smerovacích protokoloch ako next-hop adresy</a:t>
            </a:r>
            <a:endParaRPr lang="en-US" altLang="sk-SK" sz="1800" dirty="0" smtClean="0"/>
          </a:p>
          <a:p>
            <a:pPr>
              <a:lnSpc>
                <a:spcPct val="85000"/>
              </a:lnSpc>
            </a:pPr>
            <a:r>
              <a:rPr lang="sk-SK" altLang="sk-SK" sz="1800" dirty="0" smtClean="0"/>
              <a:t>Sú jedinečné a platné len v rámci broadcastovej </a:t>
            </a:r>
            <a:r>
              <a:rPr lang="sk-SK" altLang="sk-SK" sz="1800" dirty="0" smtClean="0"/>
              <a:t>domény</a:t>
            </a:r>
            <a:endParaRPr lang="en-US" altLang="sk-SK" sz="1800" dirty="0" smtClean="0"/>
          </a:p>
        </p:txBody>
      </p:sp>
      <p:grpSp>
        <p:nvGrpSpPr>
          <p:cNvPr id="25604" name="Group 4"/>
          <p:cNvGrpSpPr>
            <a:grpSpLocks/>
          </p:cNvGrpSpPr>
          <p:nvPr/>
        </p:nvGrpSpPr>
        <p:grpSpPr bwMode="auto">
          <a:xfrm>
            <a:off x="1138238" y="1316038"/>
            <a:ext cx="6865937" cy="2189162"/>
            <a:chOff x="717" y="829"/>
            <a:chExt cx="4325" cy="1379"/>
          </a:xfrm>
        </p:grpSpPr>
        <p:pic>
          <p:nvPicPr>
            <p:cNvPr id="25605" name="Picture 5" descr="004G_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 y="829"/>
              <a:ext cx="4325"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6"/>
            <p:cNvSpPr txBox="1">
              <a:spLocks noChangeArrowheads="1"/>
            </p:cNvSpPr>
            <p:nvPr/>
          </p:nvSpPr>
          <p:spPr bwMode="auto">
            <a:xfrm>
              <a:off x="1376" y="1024"/>
              <a:ext cx="1570" cy="199"/>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spcBef>
                  <a:spcPct val="50000"/>
                </a:spcBef>
              </a:pPr>
              <a:r>
                <a:rPr lang="en-US" altLang="sk-SK" sz="1700" b="1"/>
                <a:t>Remaining 54 bits</a:t>
              </a:r>
            </a:p>
          </p:txBody>
        </p:sp>
      </p:grpSp>
    </p:spTree>
    <p:extLst>
      <p:ext uri="{BB962C8B-B14F-4D97-AF65-F5344CB8AC3E}">
        <p14:creationId xmlns:p14="http://schemas.microsoft.com/office/powerpoint/2010/main" val="205750893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sk-SK" smtClean="0"/>
              <a:t>IPv6 </a:t>
            </a:r>
            <a:r>
              <a:rPr lang="sk-SK" altLang="sk-SK" smtClean="0"/>
              <a:t>adresy </a:t>
            </a:r>
            <a:r>
              <a:rPr lang="en-US" altLang="sk-SK" smtClean="0"/>
              <a:t>Global Unicast</a:t>
            </a:r>
            <a:r>
              <a:rPr lang="sk-SK" altLang="sk-SK" smtClean="0"/>
              <a:t> a Anycast</a:t>
            </a:r>
            <a:endParaRPr lang="en-US" altLang="sk-SK" smtClean="0"/>
          </a:p>
        </p:txBody>
      </p:sp>
      <p:sp>
        <p:nvSpPr>
          <p:cNvPr id="22531" name="Rectangle 3"/>
          <p:cNvSpPr>
            <a:spLocks noGrp="1" noChangeArrowheads="1"/>
          </p:cNvSpPr>
          <p:nvPr>
            <p:ph idx="1"/>
          </p:nvPr>
        </p:nvSpPr>
        <p:spPr>
          <a:xfrm>
            <a:off x="323528" y="3789040"/>
            <a:ext cx="8496944" cy="2764160"/>
          </a:xfrm>
        </p:spPr>
        <p:txBody>
          <a:bodyPr>
            <a:normAutofit fontScale="92500" lnSpcReduction="20000"/>
          </a:bodyPr>
          <a:lstStyle/>
          <a:p>
            <a:r>
              <a:rPr lang="sk-SK" altLang="sk-SK" dirty="0" smtClean="0"/>
              <a:t>Adresa typu Global Unicast a Anycast má tri časti</a:t>
            </a:r>
          </a:p>
          <a:p>
            <a:pPr lvl="1"/>
            <a:r>
              <a:rPr lang="sk-SK" altLang="sk-SK" dirty="0" smtClean="0"/>
              <a:t>Global Routing Prefix – spravidla 48 bitov</a:t>
            </a:r>
          </a:p>
          <a:p>
            <a:pPr lvl="1"/>
            <a:r>
              <a:rPr lang="sk-SK" altLang="sk-SK" dirty="0" smtClean="0"/>
              <a:t>Subnet ID – spravidla 16 bitov</a:t>
            </a:r>
          </a:p>
          <a:p>
            <a:pPr lvl="1"/>
            <a:r>
              <a:rPr lang="sk-SK" altLang="sk-SK" dirty="0" smtClean="0"/>
              <a:t>Interface ID – spravidla 64 bitov</a:t>
            </a:r>
          </a:p>
          <a:p>
            <a:r>
              <a:rPr lang="sk-SK" altLang="sk-SK" dirty="0" smtClean="0"/>
              <a:t>Ak IPv6 adresa začína bitmi inými než 000/3, dĺžka </a:t>
            </a:r>
            <a:r>
              <a:rPr lang="sk-SK" altLang="sk-SK" dirty="0"/>
              <a:t>Interface ID </a:t>
            </a:r>
            <a:r>
              <a:rPr lang="sk-SK" altLang="sk-SK" dirty="0" smtClean="0"/>
              <a:t>má byť </a:t>
            </a:r>
            <a:r>
              <a:rPr lang="sk-SK" altLang="sk-SK" dirty="0"/>
              <a:t>64 </a:t>
            </a:r>
            <a:r>
              <a:rPr lang="sk-SK" altLang="sk-SK" dirty="0" smtClean="0"/>
              <a:t>bitov</a:t>
            </a:r>
          </a:p>
          <a:p>
            <a:r>
              <a:rPr lang="sk-SK" altLang="sk-SK" dirty="0" smtClean="0"/>
              <a:t>V súčasnosti sa prideľujú verejné IPv6 adresy z priestoru 2000::/3</a:t>
            </a:r>
          </a:p>
          <a:p>
            <a:pPr lvl="1"/>
            <a:r>
              <a:rPr lang="sk-SK" altLang="sk-SK" dirty="0" smtClean="0"/>
              <a:t>Prvý hextet je v rozsahu od 2000 po 3FFF</a:t>
            </a:r>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148" b="7459"/>
          <a:stretch/>
        </p:blipFill>
        <p:spPr bwMode="auto">
          <a:xfrm>
            <a:off x="695304" y="1124744"/>
            <a:ext cx="7535679" cy="25690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38987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normAutofit fontScale="90000"/>
          </a:bodyPr>
          <a:lstStyle/>
          <a:p>
            <a:r>
              <a:rPr lang="sk-SK" smtClean="0"/>
              <a:t>IPv6 adresy Global Unicast</a:t>
            </a:r>
            <a:br>
              <a:rPr lang="sk-SK" smtClean="0"/>
            </a:br>
            <a:r>
              <a:rPr lang="en-US" smtClean="0"/>
              <a:t>IPv6 Interface ID</a:t>
            </a:r>
            <a:endParaRPr lang="en-US"/>
          </a:p>
        </p:txBody>
      </p:sp>
      <p:sp>
        <p:nvSpPr>
          <p:cNvPr id="24579" name="Rectangle 3"/>
          <p:cNvSpPr>
            <a:spLocks noGrp="1" noChangeArrowheads="1"/>
          </p:cNvSpPr>
          <p:nvPr>
            <p:ph idx="1"/>
          </p:nvPr>
        </p:nvSpPr>
        <p:spPr/>
        <p:txBody>
          <a:bodyPr/>
          <a:lstStyle/>
          <a:p>
            <a:r>
              <a:rPr lang="sk-SK" altLang="sk-SK" smtClean="0"/>
              <a:t>Pre bezstavovú konfiguráciu IPv6 adresy sa na Cisco smerovačoch využíva tzv. modified </a:t>
            </a:r>
            <a:r>
              <a:rPr lang="en-US" altLang="sk-SK" smtClean="0"/>
              <a:t>extended universal identifier</a:t>
            </a:r>
            <a:r>
              <a:rPr lang="sk-SK" altLang="sk-SK" smtClean="0"/>
              <a:t> – modified </a:t>
            </a:r>
            <a:r>
              <a:rPr lang="en-US" altLang="sk-SK" smtClean="0"/>
              <a:t>EUI-64</a:t>
            </a:r>
            <a:endParaRPr lang="sk-SK" altLang="sk-SK" smtClean="0"/>
          </a:p>
          <a:p>
            <a:pPr lvl="1"/>
            <a:r>
              <a:rPr lang="sk-SK" altLang="sk-SK" smtClean="0"/>
              <a:t>Modified EUI-64 má 64 bitov a vkladá sa do časti Interface ID</a:t>
            </a:r>
          </a:p>
          <a:p>
            <a:r>
              <a:rPr lang="sk-SK" altLang="sk-SK" smtClean="0"/>
              <a:t>Modified EUI-64 sa získa z MAC adresy tým, že:</a:t>
            </a:r>
          </a:p>
          <a:p>
            <a:pPr lvl="1"/>
            <a:r>
              <a:rPr lang="sk-SK" altLang="sk-SK" smtClean="0"/>
              <a:t>Medzi OUI a S/N sa vloží dvojbajt FF:FE</a:t>
            </a:r>
          </a:p>
          <a:p>
            <a:pPr lvl="1"/>
            <a:r>
              <a:rPr lang="sk-SK" altLang="sk-SK" smtClean="0"/>
              <a:t>Invertuje sa bit U/L (druhý najnižší bit 1. bajtu MAC)</a:t>
            </a:r>
            <a:endParaRPr lang="en-US" altLang="sk-SK" smtClean="0"/>
          </a:p>
        </p:txBody>
      </p:sp>
    </p:spTree>
    <p:extLst>
      <p:ext uri="{BB962C8B-B14F-4D97-AF65-F5344CB8AC3E}">
        <p14:creationId xmlns:p14="http://schemas.microsoft.com/office/powerpoint/2010/main" val="57604372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altLang="sk-SK" dirty="0"/>
              <a:t>Konverzia </a:t>
            </a:r>
            <a:r>
              <a:rPr lang="en-US" altLang="sk-SK" dirty="0"/>
              <a:t>MAC </a:t>
            </a:r>
            <a:r>
              <a:rPr lang="sk-SK" altLang="sk-SK" dirty="0"/>
              <a:t>adresy na</a:t>
            </a:r>
            <a:r>
              <a:rPr lang="en-US" altLang="sk-SK" dirty="0"/>
              <a:t> </a:t>
            </a:r>
            <a:r>
              <a:rPr lang="sk-SK" altLang="sk-SK" dirty="0" smtClean="0"/>
              <a:t>Modified </a:t>
            </a:r>
            <a:r>
              <a:rPr lang="en-US" altLang="sk-SK" dirty="0" smtClean="0"/>
              <a:t>EUI-64</a:t>
            </a:r>
            <a:endParaRPr lang="sk-SK"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850" y="1383250"/>
            <a:ext cx="5949615" cy="502411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45949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sk-SK" altLang="sk-SK" sz="3600" dirty="0" smtClean="0"/>
              <a:t>Konverzia </a:t>
            </a:r>
            <a:r>
              <a:rPr lang="en-US" altLang="sk-SK" sz="3600" dirty="0" smtClean="0"/>
              <a:t>MAC </a:t>
            </a:r>
            <a:r>
              <a:rPr lang="sk-SK" altLang="sk-SK" sz="3600" dirty="0" smtClean="0"/>
              <a:t>adresy na</a:t>
            </a:r>
            <a:r>
              <a:rPr lang="en-US" altLang="sk-SK" sz="3600" dirty="0" smtClean="0"/>
              <a:t> </a:t>
            </a:r>
            <a:r>
              <a:rPr lang="sk-SK" altLang="sk-SK" sz="3600" dirty="0" smtClean="0"/>
              <a:t>Modified </a:t>
            </a:r>
            <a:r>
              <a:rPr lang="en-US" altLang="sk-SK" sz="3600" dirty="0" smtClean="0"/>
              <a:t>EUI-64</a:t>
            </a:r>
            <a:endParaRPr lang="en-US" altLang="sk-SK" sz="3600" dirty="0" smtClean="0"/>
          </a:p>
        </p:txBody>
      </p:sp>
    </p:spTree>
    <p:controls>
      <mc:AlternateContent xmlns:mc="http://schemas.openxmlformats.org/markup-compatibility/2006">
        <mc:Choice xmlns:v="urn:schemas-microsoft-com:vml" Requires="v">
          <p:control spid="6146" name="ShockwaveFlash1" r:id="rId2" imgW="7811590" imgH="4382112"/>
        </mc:Choice>
        <mc:Fallback>
          <p:control name="ShockwaveFlash1" r:id="rId2" imgW="7811590" imgH="438211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666750" y="1833563"/>
                  <a:ext cx="7810500" cy="4381500"/>
                </a:xfrm>
                <a:prstGeom prst="rect">
                  <a:avLst/>
                </a:prstGeom>
                <a:noFill/>
                <a:ln w="9525" algn="ctr">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21941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sk-SK" dirty="0" smtClean="0"/>
              <a:t>IPv6 adresy na rozhraní (príklad)</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42" y="1287766"/>
            <a:ext cx="7489098" cy="5234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1643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2" descr="314P_0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1381125"/>
            <a:ext cx="80708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noChangeArrowheads="1"/>
          </p:cNvSpPr>
          <p:nvPr>
            <p:ph type="title"/>
          </p:nvPr>
        </p:nvSpPr>
        <p:spPr/>
        <p:txBody>
          <a:bodyPr/>
          <a:lstStyle/>
          <a:p>
            <a:r>
              <a:rPr lang="sk-SK" altLang="sk-SK" smtClean="0"/>
              <a:t>IPv6 multicastové adresy</a:t>
            </a:r>
            <a:endParaRPr lang="en-US" altLang="sk-SK" smtClean="0"/>
          </a:p>
        </p:txBody>
      </p:sp>
      <p:sp>
        <p:nvSpPr>
          <p:cNvPr id="26628" name="Rectangle 4"/>
          <p:cNvSpPr>
            <a:spLocks noChangeArrowheads="1"/>
          </p:cNvSpPr>
          <p:nvPr/>
        </p:nvSpPr>
        <p:spPr bwMode="auto">
          <a:xfrm>
            <a:off x="655638" y="4989513"/>
            <a:ext cx="79406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95000"/>
              </a:lnSpc>
              <a:spcBef>
                <a:spcPct val="50000"/>
              </a:spcBef>
              <a:buClr>
                <a:schemeClr val="tx2"/>
              </a:buClr>
              <a:buSzPct val="100000"/>
              <a:buFont typeface="Wingdings" pitchFamily="2" charset="2"/>
              <a:buChar char="§"/>
            </a:pPr>
            <a:r>
              <a:rPr lang="sk-SK" altLang="sk-SK"/>
              <a:t>Multicasty sa v IPv6 využívajú veľmi často</a:t>
            </a:r>
          </a:p>
          <a:p>
            <a:pPr algn="l">
              <a:lnSpc>
                <a:spcPct val="95000"/>
              </a:lnSpc>
              <a:spcBef>
                <a:spcPct val="50000"/>
              </a:spcBef>
              <a:buClr>
                <a:schemeClr val="tx2"/>
              </a:buClr>
              <a:buSzPct val="100000"/>
              <a:buFont typeface="Wingdings" pitchFamily="2" charset="2"/>
              <a:buChar char="§"/>
            </a:pPr>
            <a:r>
              <a:rPr lang="sk-SK" altLang="sk-SK"/>
              <a:t>Broadcast sa v IPv6 nepoužíva</a:t>
            </a:r>
            <a:endParaRPr lang="en-US" altLang="sk-SK"/>
          </a:p>
        </p:txBody>
      </p:sp>
    </p:spTree>
    <p:extLst>
      <p:ext uri="{BB962C8B-B14F-4D97-AF65-F5344CB8AC3E}">
        <p14:creationId xmlns:p14="http://schemas.microsoft.com/office/powerpoint/2010/main" val="389126532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2" descr="csco_120ipv_1a_gr006"/>
          <p:cNvPicPr>
            <a:picLocks noChangeAspect="1" noChangeArrowheads="1"/>
          </p:cNvPicPr>
          <p:nvPr/>
        </p:nvPicPr>
        <p:blipFill>
          <a:blip r:embed="rId3">
            <a:extLst>
              <a:ext uri="{28A0092B-C50C-407E-A947-70E740481C1C}">
                <a14:useLocalDpi xmlns:a14="http://schemas.microsoft.com/office/drawing/2010/main" val="0"/>
              </a:ext>
            </a:extLst>
          </a:blip>
          <a:srcRect l="10001" t="27733" r="15800" b="32178"/>
          <a:stretch>
            <a:fillRect/>
          </a:stretch>
        </p:blipFill>
        <p:spPr bwMode="auto">
          <a:xfrm>
            <a:off x="533400" y="1520825"/>
            <a:ext cx="8232775"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Grp="1" noChangeArrowheads="1"/>
          </p:cNvSpPr>
          <p:nvPr>
            <p:ph type="title"/>
          </p:nvPr>
        </p:nvSpPr>
        <p:spPr/>
        <p:txBody>
          <a:bodyPr/>
          <a:lstStyle/>
          <a:p>
            <a:r>
              <a:rPr lang="sk-SK" altLang="sk-SK" smtClean="0"/>
              <a:t>Multicastové adresy </a:t>
            </a:r>
            <a:r>
              <a:rPr lang="en-US" altLang="sk-SK" smtClean="0"/>
              <a:t>Solicited-Node</a:t>
            </a:r>
          </a:p>
        </p:txBody>
      </p:sp>
      <p:sp>
        <p:nvSpPr>
          <p:cNvPr id="28676" name="Rectangle 4"/>
          <p:cNvSpPr>
            <a:spLocks noGrp="1" noChangeArrowheads="1"/>
          </p:cNvSpPr>
          <p:nvPr>
            <p:ph type="body" idx="1"/>
          </p:nvPr>
        </p:nvSpPr>
        <p:spPr>
          <a:xfrm>
            <a:off x="449263" y="4141788"/>
            <a:ext cx="8253412" cy="2163762"/>
          </a:xfrm>
        </p:spPr>
        <p:txBody>
          <a:bodyPr>
            <a:normAutofit/>
          </a:bodyPr>
          <a:lstStyle/>
          <a:p>
            <a:r>
              <a:rPr lang="en-US" altLang="sk-SK" sz="2000" dirty="0" smtClean="0"/>
              <a:t>Solicited-node multicast </a:t>
            </a:r>
            <a:r>
              <a:rPr lang="sk-SK" altLang="sk-SK" sz="2000" dirty="0" smtClean="0"/>
              <a:t>adresa pozostáva z prefixu </a:t>
            </a:r>
            <a:r>
              <a:rPr lang="en-US" altLang="sk-SK" sz="2000" dirty="0" smtClean="0">
                <a:solidFill>
                  <a:schemeClr val="tx2"/>
                </a:solidFill>
              </a:rPr>
              <a:t>FF02::</a:t>
            </a:r>
            <a:r>
              <a:rPr lang="en-US" altLang="sk-SK" sz="2000" dirty="0" smtClean="0">
                <a:solidFill>
                  <a:schemeClr val="tx2"/>
                </a:solidFill>
              </a:rPr>
              <a:t>1:FF</a:t>
            </a:r>
            <a:r>
              <a:rPr lang="sk-SK" altLang="sk-SK" sz="2000" dirty="0" smtClean="0">
                <a:solidFill>
                  <a:schemeClr val="tx2"/>
                </a:solidFill>
              </a:rPr>
              <a:t>00</a:t>
            </a:r>
            <a:r>
              <a:rPr lang="en-US" altLang="sk-SK" sz="2000" dirty="0" smtClean="0">
                <a:solidFill>
                  <a:schemeClr val="tx2"/>
                </a:solidFill>
              </a:rPr>
              <a:t>:/</a:t>
            </a:r>
            <a:r>
              <a:rPr lang="en-US" altLang="sk-SK" sz="2000" dirty="0" smtClean="0">
                <a:solidFill>
                  <a:schemeClr val="tx2"/>
                </a:solidFill>
              </a:rPr>
              <a:t>104</a:t>
            </a:r>
            <a:r>
              <a:rPr lang="sk-SK" altLang="sk-SK" sz="2000" dirty="0" smtClean="0"/>
              <a:t> a spodných 24 bitov IPv6 adresy </a:t>
            </a:r>
            <a:r>
              <a:rPr lang="en-US" altLang="sk-SK" sz="2000" dirty="0" smtClean="0"/>
              <a:t>h</a:t>
            </a:r>
            <a:r>
              <a:rPr lang="sk-SK" altLang="sk-SK" sz="2000" dirty="0" smtClean="0"/>
              <a:t>ľadaného </a:t>
            </a:r>
            <a:r>
              <a:rPr lang="sk-SK" altLang="sk-SK" sz="2000" dirty="0" smtClean="0"/>
              <a:t>suseda</a:t>
            </a:r>
          </a:p>
          <a:p>
            <a:r>
              <a:rPr lang="sk-SK" altLang="sk-SK" sz="2000" dirty="0" smtClean="0"/>
              <a:t>Používa sa pri procese prekladu IPv6 adresy na MAC adresu</a:t>
            </a:r>
          </a:p>
          <a:p>
            <a:pPr lvl="1"/>
            <a:r>
              <a:rPr lang="sk-SK" altLang="sk-SK" sz="1600" dirty="0" smtClean="0"/>
              <a:t>Výzvu na preklad IPv6 adresy na MAC spracujú len tie stanice, ktorých vlastná IPv6 adresa sa v posledných troch bajtoch zhoduje s hľadanou IPv6 adresou</a:t>
            </a:r>
            <a:endParaRPr lang="sk-SK" altLang="sk-SK" sz="1600" dirty="0" smtClean="0"/>
          </a:p>
        </p:txBody>
      </p:sp>
    </p:spTree>
    <p:extLst>
      <p:ext uri="{BB962C8B-B14F-4D97-AF65-F5344CB8AC3E}">
        <p14:creationId xmlns:p14="http://schemas.microsoft.com/office/powerpoint/2010/main" val="243657421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38200" y="1600200"/>
            <a:ext cx="784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82124" tIns="41061" rIns="82124" bIns="41061">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endParaRPr lang="sk-SK" altLang="sk-SK" sz="1400" b="1"/>
          </a:p>
        </p:txBody>
      </p:sp>
      <p:sp>
        <p:nvSpPr>
          <p:cNvPr id="362499" name="Rectangle 3"/>
          <p:cNvSpPr>
            <a:spLocks noGrp="1" noChangeArrowheads="1"/>
          </p:cNvSpPr>
          <p:nvPr>
            <p:ph type="title"/>
          </p:nvPr>
        </p:nvSpPr>
        <p:spPr/>
        <p:txBody>
          <a:bodyPr>
            <a:normAutofit fontScale="90000"/>
          </a:bodyPr>
          <a:lstStyle/>
          <a:p>
            <a:pPr>
              <a:defRPr/>
            </a:pPr>
            <a:r>
              <a:rPr lang="sk-SK" sz="2800"/>
              <a:t>Bezstavová konfigurácia</a:t>
            </a:r>
            <a:br>
              <a:rPr lang="sk-SK" sz="2800"/>
            </a:br>
            <a:r>
              <a:rPr lang="sk-SK" sz="2800"/>
              <a:t>(</a:t>
            </a:r>
            <a:r>
              <a:rPr lang="en-US" sz="2800"/>
              <a:t>Stateless Autoconfiguration</a:t>
            </a:r>
            <a:r>
              <a:rPr lang="sk-SK" sz="2800"/>
              <a:t>)</a:t>
            </a:r>
            <a:endParaRPr lang="en-US" sz="2800"/>
          </a:p>
        </p:txBody>
      </p:sp>
      <p:sp>
        <p:nvSpPr>
          <p:cNvPr id="32772" name="Rectangle 4"/>
          <p:cNvSpPr>
            <a:spLocks noChangeArrowheads="1"/>
          </p:cNvSpPr>
          <p:nvPr/>
        </p:nvSpPr>
        <p:spPr bwMode="auto">
          <a:xfrm>
            <a:off x="658813" y="4403725"/>
            <a:ext cx="7940675"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95000"/>
              </a:lnSpc>
              <a:spcBef>
                <a:spcPct val="50000"/>
              </a:spcBef>
              <a:buClr>
                <a:schemeClr val="tx2"/>
              </a:buClr>
              <a:buSzPct val="100000"/>
              <a:buFont typeface="Wingdings" pitchFamily="2" charset="2"/>
              <a:buChar char="§"/>
            </a:pPr>
            <a:r>
              <a:rPr lang="sk-SK" altLang="sk-SK" sz="2000" dirty="0"/>
              <a:t>Smerovač posiela rozhraním informácie všetkým uzlom na sieti (tzv. router advertisement správy, RA)</a:t>
            </a:r>
            <a:r>
              <a:rPr lang="en-US" altLang="sk-SK" sz="2000" dirty="0"/>
              <a:t> </a:t>
            </a:r>
          </a:p>
          <a:p>
            <a:pPr algn="l">
              <a:lnSpc>
                <a:spcPct val="95000"/>
              </a:lnSpc>
              <a:spcBef>
                <a:spcPct val="50000"/>
              </a:spcBef>
              <a:buClr>
                <a:schemeClr val="tx2"/>
              </a:buClr>
              <a:buSzPct val="100000"/>
              <a:buFont typeface="Wingdings" pitchFamily="2" charset="2"/>
              <a:buChar char="§"/>
            </a:pPr>
            <a:r>
              <a:rPr lang="sk-SK" altLang="sk-SK" sz="2000" dirty="0"/>
              <a:t>Stanica si dokáže sama prideliť adresu tak, že pripojí svoj 64-bitový Interface ID k prefixu siete, ktorý prijala od routera v RA správe</a:t>
            </a:r>
            <a:endParaRPr lang="en-US" altLang="sk-SK" sz="2000" dirty="0"/>
          </a:p>
          <a:p>
            <a:pPr algn="l">
              <a:lnSpc>
                <a:spcPct val="95000"/>
              </a:lnSpc>
              <a:spcBef>
                <a:spcPct val="50000"/>
              </a:spcBef>
              <a:buClr>
                <a:schemeClr val="tx2"/>
              </a:buClr>
              <a:buSzPct val="100000"/>
              <a:buFont typeface="Wingdings" pitchFamily="2" charset="2"/>
              <a:buChar char="§"/>
            </a:pPr>
            <a:r>
              <a:rPr lang="sk-SK" altLang="sk-SK" sz="2000" dirty="0"/>
              <a:t>Výsledok je 128-bitová adresa, ktorá je použiteľná a garantovane globálne unikátna</a:t>
            </a:r>
            <a:endParaRPr lang="en-US" altLang="sk-SK" sz="2000" dirty="0"/>
          </a:p>
        </p:txBody>
      </p:sp>
      <p:pic>
        <p:nvPicPr>
          <p:cNvPr id="32773" name="Picture 5" descr="Image_1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124744"/>
            <a:ext cx="68770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9928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112" y="2635250"/>
            <a:ext cx="6211888" cy="422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97410" name="Rectangle 2"/>
          <p:cNvSpPr>
            <a:spLocks noGrp="1" noChangeArrowheads="1"/>
          </p:cNvSpPr>
          <p:nvPr>
            <p:ph type="title"/>
          </p:nvPr>
        </p:nvSpPr>
        <p:spPr/>
        <p:txBody>
          <a:bodyPr>
            <a:normAutofit fontScale="90000"/>
          </a:bodyPr>
          <a:lstStyle/>
          <a:p>
            <a:r>
              <a:rPr lang="sk-SK" smtClean="0"/>
              <a:t>Vytváranie sietí pre lepšiu efektivitu doručovania dát</a:t>
            </a:r>
            <a:endParaRPr lang="en-US" dirty="0"/>
          </a:p>
        </p:txBody>
      </p:sp>
      <p:sp>
        <p:nvSpPr>
          <p:cNvPr id="1297411" name="Rectangle 3"/>
          <p:cNvSpPr>
            <a:spLocks noGrp="1" noChangeArrowheads="1"/>
          </p:cNvSpPr>
          <p:nvPr>
            <p:ph type="body" idx="1"/>
          </p:nvPr>
        </p:nvSpPr>
        <p:spPr/>
        <p:txBody>
          <a:bodyPr>
            <a:normAutofit/>
          </a:bodyPr>
          <a:lstStyle/>
          <a:p>
            <a:r>
              <a:rPr lang="sk-SK" sz="1800" dirty="0" smtClean="0"/>
              <a:t>Vo veľkej súvislej sieti musia jednotlivé koncové uzly udržiavať potenciálne rozsiahle informácie o tom, ako adresovať jednotlivých svojich susedov</a:t>
            </a:r>
          </a:p>
          <a:p>
            <a:pPr lvl="1"/>
            <a:r>
              <a:rPr lang="sk-SK" sz="1600" dirty="0" smtClean="0"/>
              <a:t>V spoločnej sieti môžu totiž jednotlivé uzly komunikovať medzi sebou bezprostredne</a:t>
            </a:r>
          </a:p>
          <a:p>
            <a:r>
              <a:rPr lang="sk-SK" sz="1800" dirty="0" smtClean="0"/>
              <a:t>Rozdelením siete na podsiete sa zmenšuje objem informácií o adresovaní na koncových uzloch</a:t>
            </a:r>
          </a:p>
          <a:p>
            <a:pPr lvl="1"/>
            <a:r>
              <a:rPr lang="sk-SK" sz="1600" dirty="0" smtClean="0"/>
              <a:t>Koncové uzly poznajú svojich susedov</a:t>
            </a:r>
            <a:br>
              <a:rPr lang="sk-SK" sz="1600" dirty="0" smtClean="0"/>
            </a:br>
            <a:r>
              <a:rPr lang="sk-SK" sz="1600" dirty="0" smtClean="0"/>
              <a:t>v rovnakej sieti</a:t>
            </a:r>
          </a:p>
          <a:p>
            <a:pPr lvl="1"/>
            <a:r>
              <a:rPr lang="sk-SK" sz="1600" dirty="0" smtClean="0"/>
              <a:t>Pre komunikáciu s uzlami v iných</a:t>
            </a:r>
            <a:br>
              <a:rPr lang="sk-SK" sz="1600" dirty="0" smtClean="0"/>
            </a:br>
            <a:r>
              <a:rPr lang="sk-SK" sz="1600" dirty="0" smtClean="0"/>
              <a:t>sieťach využijú služby tzv. brány</a:t>
            </a:r>
          </a:p>
          <a:p>
            <a:pPr lvl="1"/>
            <a:r>
              <a:rPr lang="sk-SK" sz="1600" dirty="0" smtClean="0"/>
              <a:t>Uzlom teda stačí poznať</a:t>
            </a:r>
            <a:br>
              <a:rPr lang="sk-SK" sz="1600" dirty="0" smtClean="0"/>
            </a:br>
            <a:r>
              <a:rPr lang="sk-SK" sz="1600" dirty="0" smtClean="0"/>
              <a:t>informácie o svojej vlastnej sieti</a:t>
            </a:r>
            <a:br>
              <a:rPr lang="sk-SK" sz="1600" dirty="0" smtClean="0"/>
            </a:br>
            <a:r>
              <a:rPr lang="sk-SK" sz="1600" dirty="0" smtClean="0"/>
              <a:t>a o bráne, ktorá ich spája</a:t>
            </a:r>
            <a:br>
              <a:rPr lang="sk-SK" sz="1600" dirty="0" smtClean="0"/>
            </a:br>
            <a:r>
              <a:rPr lang="sk-SK" sz="1600" dirty="0" smtClean="0"/>
              <a:t>s ostatnými sieťami</a:t>
            </a:r>
            <a:endParaRPr lang="en-US" sz="1600" dirty="0"/>
          </a:p>
        </p:txBody>
      </p:sp>
    </p:spTree>
    <p:extLst>
      <p:ext uri="{BB962C8B-B14F-4D97-AF65-F5344CB8AC3E}">
        <p14:creationId xmlns:p14="http://schemas.microsoft.com/office/powerpoint/2010/main" val="3801902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219200" y="19050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82124" tIns="41061" rIns="82124" bIns="41061">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endParaRPr lang="sk-SK" altLang="sk-SK" sz="1400" b="1"/>
          </a:p>
        </p:txBody>
      </p:sp>
      <p:sp>
        <p:nvSpPr>
          <p:cNvPr id="33795" name="Rectangle 3"/>
          <p:cNvSpPr>
            <a:spLocks noGrp="1" noChangeArrowheads="1"/>
          </p:cNvSpPr>
          <p:nvPr>
            <p:ph type="title"/>
          </p:nvPr>
        </p:nvSpPr>
        <p:spPr/>
        <p:txBody>
          <a:bodyPr/>
          <a:lstStyle/>
          <a:p>
            <a:r>
              <a:rPr lang="sk-SK" altLang="sk-SK" smtClean="0"/>
              <a:t>Postup bezstavovej konfigurácie adresy</a:t>
            </a:r>
            <a:endParaRPr lang="en-US" altLang="sk-SK" smtClean="0"/>
          </a:p>
        </p:txBody>
      </p:sp>
      <p:sp>
        <p:nvSpPr>
          <p:cNvPr id="33796" name="Rectangle 4"/>
          <p:cNvSpPr>
            <a:spLocks noChangeArrowheads="1"/>
          </p:cNvSpPr>
          <p:nvPr/>
        </p:nvSpPr>
        <p:spPr bwMode="auto">
          <a:xfrm>
            <a:off x="601663" y="5486400"/>
            <a:ext cx="7940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95000"/>
              </a:lnSpc>
              <a:spcBef>
                <a:spcPct val="50000"/>
              </a:spcBef>
              <a:buClr>
                <a:schemeClr val="tx2"/>
              </a:buClr>
              <a:buSzPct val="100000"/>
              <a:buFont typeface="Wingdings" pitchFamily="2" charset="2"/>
              <a:buChar char="§"/>
            </a:pPr>
            <a:r>
              <a:rPr lang="sk-SK" altLang="sk-SK"/>
              <a:t>Fáza 1</a:t>
            </a:r>
            <a:r>
              <a:rPr lang="en-US" altLang="sk-SK"/>
              <a:t>: </a:t>
            </a:r>
            <a:r>
              <a:rPr lang="sk-SK" altLang="sk-SK"/>
              <a:t>PC odošle správu „router solicitation“ a vyžiada si sieťový prefix pre bezstavovú konfiguráciu</a:t>
            </a:r>
            <a:endParaRPr lang="en-US" altLang="sk-SK"/>
          </a:p>
        </p:txBody>
      </p:sp>
      <p:pic>
        <p:nvPicPr>
          <p:cNvPr id="33797" name="Picture 5" descr="Image_10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738" y="1252538"/>
            <a:ext cx="4706937"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59521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01663" y="5486400"/>
            <a:ext cx="7940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95000"/>
              </a:lnSpc>
              <a:spcBef>
                <a:spcPct val="50000"/>
              </a:spcBef>
              <a:buClr>
                <a:schemeClr val="tx2"/>
              </a:buClr>
              <a:buSzPct val="100000"/>
              <a:buFont typeface="Wingdings" pitchFamily="2" charset="2"/>
              <a:buChar char="§"/>
            </a:pPr>
            <a:r>
              <a:rPr lang="sk-SK" altLang="sk-SK" sz="2300"/>
              <a:t>Fáza 2</a:t>
            </a:r>
            <a:r>
              <a:rPr lang="en-US" altLang="sk-SK" sz="2300"/>
              <a:t>: </a:t>
            </a:r>
            <a:r>
              <a:rPr lang="sk-SK" altLang="sk-SK" sz="2300"/>
              <a:t>Router odpovedá správou Router Advertisement, v ktorej uvedie okrem iných údajov aj prefix lokálnej siete</a:t>
            </a:r>
            <a:endParaRPr lang="en-US" altLang="sk-SK" sz="2300"/>
          </a:p>
        </p:txBody>
      </p:sp>
      <p:sp>
        <p:nvSpPr>
          <p:cNvPr id="34819" name="Rectangle 3"/>
          <p:cNvSpPr>
            <a:spLocks noGrp="1" noChangeArrowheads="1"/>
          </p:cNvSpPr>
          <p:nvPr>
            <p:ph type="title"/>
          </p:nvPr>
        </p:nvSpPr>
        <p:spPr>
          <a:xfrm>
            <a:off x="655638" y="277813"/>
            <a:ext cx="8145462" cy="838200"/>
          </a:xfrm>
        </p:spPr>
        <p:txBody>
          <a:bodyPr/>
          <a:lstStyle/>
          <a:p>
            <a:r>
              <a:rPr lang="sk-SK" altLang="sk-SK" smtClean="0"/>
              <a:t>Postup bezstavovej konfigurácie adresy</a:t>
            </a:r>
            <a:endParaRPr lang="en-US" altLang="sk-SK" smtClean="0"/>
          </a:p>
        </p:txBody>
      </p:sp>
      <p:pic>
        <p:nvPicPr>
          <p:cNvPr id="34820" name="Picture 4" descr="Image_10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1249363"/>
            <a:ext cx="474345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28595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sk-SK" altLang="sk-SK" smtClean="0"/>
              <a:t>Autokonfigurované adresy</a:t>
            </a:r>
            <a:endParaRPr lang="sk-SK" altLang="sk-SK" smtClean="0"/>
          </a:p>
        </p:txBody>
      </p:sp>
      <p:sp>
        <p:nvSpPr>
          <p:cNvPr id="427011" name="Rectangle 3"/>
          <p:cNvSpPr>
            <a:spLocks noGrp="1" noChangeArrowheads="1"/>
          </p:cNvSpPr>
          <p:nvPr>
            <p:ph idx="1"/>
          </p:nvPr>
        </p:nvSpPr>
        <p:spPr/>
        <p:txBody>
          <a:bodyPr>
            <a:normAutofit fontScale="92500" lnSpcReduction="20000"/>
          </a:bodyPr>
          <a:lstStyle/>
          <a:p>
            <a:r>
              <a:rPr lang="sk-SK" smtClean="0"/>
              <a:t>Stavy automaticky nastavenej adresy:</a:t>
            </a:r>
          </a:p>
          <a:p>
            <a:pPr lvl="1"/>
            <a:r>
              <a:rPr lang="sk-SK" smtClean="0"/>
              <a:t>Tentative (neoverená, pokusná)</a:t>
            </a:r>
          </a:p>
          <a:p>
            <a:pPr lvl="2"/>
            <a:r>
              <a:rPr lang="sk-SK" smtClean="0"/>
              <a:t>V procese preverovania unikátnosti (Duplicate Address Detection)</a:t>
            </a:r>
          </a:p>
          <a:p>
            <a:pPr lvl="2"/>
            <a:r>
              <a:rPr lang="sk-SK" smtClean="0"/>
              <a:t>Unicast komunikácia je zakázaná</a:t>
            </a:r>
          </a:p>
          <a:p>
            <a:pPr lvl="2"/>
            <a:r>
              <a:rPr lang="sk-SK" smtClean="0"/>
              <a:t>Multicast komunikácia – len správy Neighbor Advertisement</a:t>
            </a:r>
          </a:p>
          <a:p>
            <a:pPr lvl="1"/>
            <a:r>
              <a:rPr lang="sk-SK" smtClean="0"/>
              <a:t>Valid (platná)</a:t>
            </a:r>
          </a:p>
          <a:p>
            <a:pPr lvl="2"/>
            <a:r>
              <a:rPr lang="sk-SK" smtClean="0"/>
              <a:t>Unikátnosť adresy bola potrvrdená</a:t>
            </a:r>
          </a:p>
          <a:p>
            <a:pPr lvl="2"/>
            <a:r>
              <a:rPr lang="sk-SK" smtClean="0"/>
              <a:t>Adresu je možné používať</a:t>
            </a:r>
          </a:p>
          <a:p>
            <a:pPr lvl="2"/>
            <a:r>
              <a:rPr lang="sk-SK" smtClean="0"/>
              <a:t>Stav Valid obsahuje v sebe ďalšie 2 stavy: Preferred a Deprecated</a:t>
            </a:r>
          </a:p>
          <a:p>
            <a:pPr lvl="3"/>
            <a:r>
              <a:rPr lang="sk-SK" smtClean="0"/>
              <a:t>Preferred (normálny stav) – adresa je platná</a:t>
            </a:r>
          </a:p>
          <a:p>
            <a:pPr lvl="3"/>
            <a:r>
              <a:rPr lang="sk-SK" smtClean="0"/>
              <a:t>Deprecated (neschválená) – adresa je platná, ale je zbavená schopnosti nadväzovať nové spojenia, existujúca komunikácia môže prebiehať ďalej</a:t>
            </a:r>
          </a:p>
          <a:p>
            <a:pPr lvl="1"/>
            <a:r>
              <a:rPr lang="sk-SK" smtClean="0"/>
              <a:t>Invalid (neplatná)</a:t>
            </a:r>
          </a:p>
          <a:p>
            <a:pPr lvl="2"/>
            <a:r>
              <a:rPr lang="sk-SK" smtClean="0"/>
              <a:t>Do tohto stavu sa adresa dostane adresa po uplynutí časovača Valid Lifetime</a:t>
            </a:r>
          </a:p>
          <a:p>
            <a:pPr lvl="2"/>
            <a:r>
              <a:rPr lang="sk-SK" smtClean="0"/>
              <a:t>Adresa v tomto stave nie je použiteľná</a:t>
            </a:r>
            <a:endParaRPr lang="sk-SK" smtClean="0"/>
          </a:p>
        </p:txBody>
      </p:sp>
    </p:spTree>
    <p:extLst>
      <p:ext uri="{BB962C8B-B14F-4D97-AF65-F5344CB8AC3E}">
        <p14:creationId xmlns:p14="http://schemas.microsoft.com/office/powerpoint/2010/main" val="29917395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sk-SK" smtClean="0"/>
              <a:t>Stavy automatickej IP adresy</a:t>
            </a:r>
            <a:endParaRPr lang="sk-SK" altLang="sk-SK" smtClean="0"/>
          </a:p>
        </p:txBody>
      </p:sp>
      <p:sp>
        <p:nvSpPr>
          <p:cNvPr id="435203" name="Rectangle 3"/>
          <p:cNvSpPr>
            <a:spLocks noGrp="1" noChangeArrowheads="1"/>
          </p:cNvSpPr>
          <p:nvPr>
            <p:ph idx="1"/>
          </p:nvPr>
        </p:nvSpPr>
        <p:spPr/>
        <p:txBody>
          <a:bodyPr>
            <a:normAutofit/>
          </a:bodyPr>
          <a:lstStyle/>
          <a:p>
            <a:pPr>
              <a:defRPr/>
            </a:pPr>
            <a:r>
              <a:rPr lang="en-US" smtClean="0"/>
              <a:t>Autokonfigurovan</a:t>
            </a:r>
            <a:r>
              <a:rPr lang="sk-SK" smtClean="0"/>
              <a:t>á adresa prechádza týmito stavmi cyklicky, trvanie stavov získa zo správy Router Advertisement</a:t>
            </a:r>
          </a:p>
          <a:p>
            <a:pPr>
              <a:defRPr/>
            </a:pPr>
            <a:r>
              <a:rPr lang="sk-SK" smtClean="0"/>
              <a:t>Autokonfigurované adresy obvykle patria na koncové stanice, smerovače ich spravidla nevyužívajú</a:t>
            </a:r>
          </a:p>
        </p:txBody>
      </p:sp>
      <p:pic>
        <p:nvPicPr>
          <p:cNvPr id="36868" name="Picture 4" descr="015_adresy_ipv6_stavy_autoadre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779838"/>
            <a:ext cx="8459788"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5337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981200"/>
            <a:ext cx="8229600" cy="4449763"/>
          </a:xfrm>
        </p:spPr>
        <p:txBody>
          <a:bodyPr>
            <a:normAutofit lnSpcReduction="10000"/>
          </a:bodyPr>
          <a:lstStyle/>
          <a:p>
            <a:pP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r>
              <a:rPr lang="sk-SK" sz="2800" b="1" dirty="0" smtClean="0"/>
              <a:t>Vďaka za pozornosť!</a:t>
            </a:r>
          </a:p>
          <a:p>
            <a:pPr algn="ct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endParaRPr lang="sk-SK" sz="2800" dirty="0" smtClean="0"/>
          </a:p>
          <a:p>
            <a:pPr algn="r" eaLnBrk="1" hangingPunct="1">
              <a:lnSpc>
                <a:spcPct val="90000"/>
              </a:lnSpc>
              <a:buFont typeface="Wingdings" pitchFamily="2" charset="2"/>
              <a:buNone/>
              <a:defRPr/>
            </a:pPr>
            <a:r>
              <a:rPr lang="sk-SK" sz="1800" dirty="0" smtClean="0"/>
              <a:t>Ing. Peter Palúch, PhD.</a:t>
            </a:r>
          </a:p>
          <a:p>
            <a:pPr algn="r" eaLnBrk="1" hangingPunct="1">
              <a:lnSpc>
                <a:spcPct val="90000"/>
              </a:lnSpc>
              <a:buFont typeface="Wingdings" pitchFamily="2" charset="2"/>
              <a:buNone/>
              <a:defRPr/>
            </a:pPr>
            <a:r>
              <a:rPr lang="sk-SK" sz="1800" dirty="0" smtClean="0">
                <a:hlinkClick r:id="rId2"/>
              </a:rPr>
              <a:t>Peter.Paluch@fri.uniza.sk</a:t>
            </a:r>
            <a:endParaRPr lang="sk-SK" sz="1800" dirty="0" smtClean="0"/>
          </a:p>
          <a:p>
            <a:pPr algn="r" eaLnBrk="1" hangingPunct="1">
              <a:lnSpc>
                <a:spcPct val="90000"/>
              </a:lnSpc>
              <a:buFont typeface="Wingdings" pitchFamily="2" charset="2"/>
              <a:buNone/>
              <a:defRPr/>
            </a:pPr>
            <a:r>
              <a:rPr lang="sk-SK" sz="1800" dirty="0" smtClean="0"/>
              <a:t>KIS FRI ŽU</a:t>
            </a:r>
          </a:p>
        </p:txBody>
      </p:sp>
      <p:pic>
        <p:nvPicPr>
          <p:cNvPr id="58371" name="Picture 4"/>
          <p:cNvPicPr>
            <a:picLocks noChangeAspect="1" noChangeArrowheads="1"/>
          </p:cNvPicPr>
          <p:nvPr/>
        </p:nvPicPr>
        <p:blipFill>
          <a:blip r:embed="rId3" cstate="print"/>
          <a:srcRect/>
          <a:stretch>
            <a:fillRect/>
          </a:stretch>
        </p:blipFill>
        <p:spPr bwMode="auto">
          <a:xfrm>
            <a:off x="7559675" y="188640"/>
            <a:ext cx="1584325" cy="1584325"/>
          </a:xfrm>
          <a:prstGeom prst="rect">
            <a:avLst/>
          </a:prstGeom>
          <a:noFill/>
          <a:ln w="9525">
            <a:noFill/>
            <a:miter lim="800000"/>
            <a:headEnd/>
            <a:tailEnd/>
          </a:ln>
        </p:spPr>
      </p:pic>
    </p:spTree>
    <p:extLst>
      <p:ext uri="{BB962C8B-B14F-4D97-AF65-F5344CB8AC3E}">
        <p14:creationId xmlns:p14="http://schemas.microsoft.com/office/powerpoint/2010/main" val="330769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0292" y="2752725"/>
            <a:ext cx="55594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95362" name="Rectangle 2"/>
          <p:cNvSpPr>
            <a:spLocks noGrp="1" noChangeArrowheads="1"/>
          </p:cNvSpPr>
          <p:nvPr>
            <p:ph type="title"/>
          </p:nvPr>
        </p:nvSpPr>
        <p:spPr/>
        <p:txBody>
          <a:bodyPr>
            <a:normAutofit/>
          </a:bodyPr>
          <a:lstStyle/>
          <a:p>
            <a:r>
              <a:rPr lang="sk-SK" dirty="0" smtClean="0"/>
              <a:t>Adresovanie sietí</a:t>
            </a:r>
            <a:endParaRPr lang="en-US" dirty="0"/>
          </a:p>
        </p:txBody>
      </p:sp>
      <p:sp>
        <p:nvSpPr>
          <p:cNvPr id="1295363" name="Rectangle 3"/>
          <p:cNvSpPr>
            <a:spLocks noGrp="1" noChangeArrowheads="1"/>
          </p:cNvSpPr>
          <p:nvPr>
            <p:ph type="body" idx="1"/>
          </p:nvPr>
        </p:nvSpPr>
        <p:spPr/>
        <p:txBody>
          <a:bodyPr/>
          <a:lstStyle/>
          <a:p>
            <a:r>
              <a:rPr lang="sk-SK" dirty="0" smtClean="0"/>
              <a:t>Systém adresovania sietí v IP protokole má niekoľko charakteristických vlastností</a:t>
            </a:r>
          </a:p>
          <a:p>
            <a:pPr lvl="1"/>
            <a:r>
              <a:rPr lang="sk-SK" dirty="0" smtClean="0"/>
              <a:t>Adresy prideľujeme jednotlivým uzlom (ich sieťovým rozhraniam) i celým sieťam</a:t>
            </a:r>
          </a:p>
          <a:p>
            <a:pPr lvl="1"/>
            <a:r>
              <a:rPr lang="sk-SK" dirty="0" smtClean="0"/>
              <a:t>Adresy majú hierarchickú štruktúru,</a:t>
            </a:r>
            <a:br>
              <a:rPr lang="sk-SK" dirty="0" smtClean="0"/>
            </a:br>
            <a:r>
              <a:rPr lang="sk-SK" dirty="0" smtClean="0"/>
              <a:t>popisujú konkrétnu sieť</a:t>
            </a:r>
            <a:br>
              <a:rPr lang="sk-SK" dirty="0" smtClean="0"/>
            </a:br>
            <a:r>
              <a:rPr lang="sk-SK" dirty="0" smtClean="0"/>
              <a:t>a uzol v nej</a:t>
            </a:r>
          </a:p>
          <a:p>
            <a:pPr lvl="1"/>
            <a:r>
              <a:rPr lang="sk-SK" dirty="0" smtClean="0"/>
              <a:t>Ak sa sieť rozdelí na</a:t>
            </a:r>
            <a:br>
              <a:rPr lang="sk-SK" dirty="0" smtClean="0"/>
            </a:br>
            <a:r>
              <a:rPr lang="sk-SK" dirty="0" smtClean="0"/>
              <a:t>podsiete, adresy</a:t>
            </a:r>
            <a:br>
              <a:rPr lang="sk-SK" dirty="0" smtClean="0"/>
            </a:br>
            <a:r>
              <a:rPr lang="sk-SK" dirty="0" smtClean="0"/>
              <a:t>podsietí a uzlov v nich</a:t>
            </a:r>
            <a:br>
              <a:rPr lang="sk-SK" dirty="0" smtClean="0"/>
            </a:br>
            <a:r>
              <a:rPr lang="sk-SK" dirty="0" smtClean="0"/>
              <a:t>majú spoločné</a:t>
            </a:r>
            <a:br>
              <a:rPr lang="sk-SK" dirty="0" smtClean="0"/>
            </a:br>
            <a:r>
              <a:rPr lang="sk-SK" dirty="0" smtClean="0"/>
              <a:t>predčíslie</a:t>
            </a:r>
          </a:p>
          <a:p>
            <a:endParaRPr lang="en-US" dirty="0"/>
          </a:p>
        </p:txBody>
      </p:sp>
    </p:spTree>
    <p:extLst>
      <p:ext uri="{BB962C8B-B14F-4D97-AF65-F5344CB8AC3E}">
        <p14:creationId xmlns:p14="http://schemas.microsoft.com/office/powerpoint/2010/main" val="2805085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Smerovače a ich činnosť</a:t>
            </a:r>
            <a:endParaRPr lang="sk-SK" dirty="0"/>
          </a:p>
        </p:txBody>
      </p:sp>
      <p:sp>
        <p:nvSpPr>
          <p:cNvPr id="3" name="Content Placeholder 2"/>
          <p:cNvSpPr>
            <a:spLocks noGrp="1"/>
          </p:cNvSpPr>
          <p:nvPr>
            <p:ph idx="1"/>
          </p:nvPr>
        </p:nvSpPr>
        <p:spPr/>
        <p:txBody>
          <a:bodyPr>
            <a:normAutofit/>
          </a:bodyPr>
          <a:lstStyle/>
          <a:p>
            <a:r>
              <a:rPr lang="sk-SK" dirty="0" smtClean="0"/>
              <a:t>Kľúčovým zariadením pre činnosť sieťovej vrstvy sú smerovače (routery)</a:t>
            </a:r>
          </a:p>
          <a:p>
            <a:pPr lvl="1"/>
            <a:r>
              <a:rPr lang="sk-SK" dirty="0" smtClean="0"/>
              <a:t>Smerovač prepája viaceré siete</a:t>
            </a:r>
          </a:p>
          <a:p>
            <a:pPr lvl="1"/>
            <a:r>
              <a:rPr lang="sk-SK" dirty="0" smtClean="0"/>
              <a:t>Má viacero sieťových rozhraní, môžu byť rôzneho typu</a:t>
            </a:r>
          </a:p>
          <a:p>
            <a:r>
              <a:rPr lang="sk-SK" dirty="0" smtClean="0"/>
              <a:t>Smerovač si uchováva tzv. smerovaciu tabuľku – zoznam sietí a cesty k nim</a:t>
            </a:r>
          </a:p>
          <a:p>
            <a:pPr lvl="1"/>
            <a:r>
              <a:rPr lang="sk-SK" dirty="0" smtClean="0"/>
              <a:t>Adresa siete sa podobá predčísliu, napr. predčíslie telefónneho operátora, predčíslie primárnej oblasti, predčíslie PSČ, ...</a:t>
            </a:r>
          </a:p>
          <a:p>
            <a:pPr lvl="1"/>
            <a:r>
              <a:rPr lang="sk-SK" dirty="0" smtClean="0"/>
              <a:t>Smerovačom stačí poznať adresy sietí, nie jednotlivé uzly v nich</a:t>
            </a:r>
          </a:p>
          <a:p>
            <a:pPr lvl="1"/>
            <a:r>
              <a:rPr lang="sk-SK" dirty="0" smtClean="0"/>
              <a:t>Ak smerovač nepozná cieľovú sieť, pakety idúce do nej zahadzuje</a:t>
            </a:r>
            <a:endParaRPr lang="en-US" dirty="0" smtClean="0"/>
          </a:p>
          <a:p>
            <a:r>
              <a:rPr lang="sk-SK" dirty="0" smtClean="0"/>
              <a:t>V sieťach používajúcich protokol IPv4 alebo IPv6 sa každý smerovač rozhoduje o každom pakete individuálne a sám za seba</a:t>
            </a:r>
            <a:endParaRPr lang="sk-SK" dirty="0"/>
          </a:p>
        </p:txBody>
      </p:sp>
    </p:spTree>
    <p:extLst>
      <p:ext uri="{BB962C8B-B14F-4D97-AF65-F5344CB8AC3E}">
        <p14:creationId xmlns:p14="http://schemas.microsoft.com/office/powerpoint/2010/main" val="1446171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sk-SK" smtClean="0"/>
              <a:t>Ako sa smerovač rozhoduje pri smerovaní</a:t>
            </a:r>
            <a:endParaRPr lang="en-US" dirty="0"/>
          </a:p>
        </p:txBody>
      </p:sp>
      <p:pic>
        <p:nvPicPr>
          <p:cNvPr id="48130" name="Content Placeholder 20"/>
          <p:cNvPicPr>
            <a:picLocks noGrp="1" noChangeAspect="1"/>
          </p:cNvPicPr>
          <p:nvPr>
            <p:ph idx="4294967295"/>
          </p:nvPr>
        </p:nvPicPr>
        <p:blipFill>
          <a:blip r:embed="rId3" cstate="email">
            <a:extLst>
              <a:ext uri="{28A0092B-C50C-407E-A947-70E740481C1C}">
                <a14:useLocalDpi xmlns:a14="http://schemas.microsoft.com/office/drawing/2010/main" val="0"/>
              </a:ext>
            </a:extLst>
          </a:blip>
          <a:srcRect l="-1079" r="-1079"/>
          <a:stretch>
            <a:fillRect/>
          </a:stretch>
        </p:blipFill>
        <p:spPr>
          <a:xfrm>
            <a:off x="323850" y="1143000"/>
            <a:ext cx="8496300" cy="5410200"/>
          </a:xfrm>
          <a:ln>
            <a:solidFill>
              <a:srgbClr val="000000"/>
            </a:solidFill>
          </a:ln>
        </p:spPr>
      </p:pic>
    </p:spTree>
    <p:extLst>
      <p:ext uri="{BB962C8B-B14F-4D97-AF65-F5344CB8AC3E}">
        <p14:creationId xmlns:p14="http://schemas.microsoft.com/office/powerpoint/2010/main" val="671162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ablona Cisco">
  <a:themeElements>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Sablona Cisco</Template>
  <TotalTime>1254</TotalTime>
  <Pages>28</Pages>
  <Words>6892</Words>
  <Application>Microsoft Office PowerPoint</Application>
  <PresentationFormat>On-screen Show (4:3)</PresentationFormat>
  <Paragraphs>776</Paragraphs>
  <Slides>64</Slides>
  <Notes>38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Sablona Cisco</vt:lpstr>
      <vt:lpstr>Worksheet</vt:lpstr>
      <vt:lpstr>Adresovanie v IP</vt:lpstr>
      <vt:lpstr>Adresovanie a smerovanie v IPv4</vt:lpstr>
      <vt:lpstr>Motivácia pre pojem „sieť“</vt:lpstr>
      <vt:lpstr>Vytváranie sietí pre zníženie záťaže</vt:lpstr>
      <vt:lpstr>Vytváranie sietí pre zvýšenie bezpečnosti</vt:lpstr>
      <vt:lpstr>Vytváranie sietí pre lepšiu efektivitu doručovania dát</vt:lpstr>
      <vt:lpstr>Adresovanie sietí</vt:lpstr>
      <vt:lpstr>Smerovače a ich činnosť</vt:lpstr>
      <vt:lpstr>Ako sa smerovač rozhoduje pri smerovaní</vt:lpstr>
      <vt:lpstr>Smerovacia tabuľka koncového zariadenia (IPv4)</vt:lpstr>
      <vt:lpstr>Smerovacia tabuľka koncového zariadenia (IPv6)</vt:lpstr>
      <vt:lpstr>Smerovacia tabuľka smerovača</vt:lpstr>
      <vt:lpstr>Smerovacia tabuľka smerovača</vt:lpstr>
      <vt:lpstr>Záznamy o priamo pripojených sieťach</vt:lpstr>
      <vt:lpstr>Záznamy o vzdialených sieťach</vt:lpstr>
      <vt:lpstr>Adresovanie v IPv4 protokole</vt:lpstr>
      <vt:lpstr>Adresovanie v IP</vt:lpstr>
      <vt:lpstr>Adresovanie v IP</vt:lpstr>
      <vt:lpstr>Adresovanie v IP</vt:lpstr>
      <vt:lpstr>Adresovanie v IP</vt:lpstr>
      <vt:lpstr>Adresovanie v IP</vt:lpstr>
      <vt:lpstr>Triedy adries v IPv4</vt:lpstr>
      <vt:lpstr>Adresa siete, broadcast, adresa uzla</vt:lpstr>
      <vt:lpstr>Adresovanie v IP</vt:lpstr>
      <vt:lpstr>Adresovanie v IP</vt:lpstr>
      <vt:lpstr>Adresovanie v IP</vt:lpstr>
      <vt:lpstr>Adresovanie v IP</vt:lpstr>
      <vt:lpstr>Adresovanie v IP</vt:lpstr>
      <vt:lpstr>Adresovanie v IP</vt:lpstr>
      <vt:lpstr>Adresovanie v IP</vt:lpstr>
      <vt:lpstr>Adresovanie v IP</vt:lpstr>
      <vt:lpstr>Použitie adresy a masky v IP</vt:lpstr>
      <vt:lpstr>Použitie adresy a masky v IP</vt:lpstr>
      <vt:lpstr>Ako rýchlo počítať adresy sietí?</vt:lpstr>
      <vt:lpstr>Podsieťovanie pomocou sieťovej masky</vt:lpstr>
      <vt:lpstr>Rekurzívne podsieťovanie</vt:lpstr>
      <vt:lpstr>Vyhradené rozsahy IP adries</vt:lpstr>
      <vt:lpstr>Použitie privátnych rozsahov podľa RFC 1918</vt:lpstr>
      <vt:lpstr>Prideľovanie verejných rozsahov IP adries</vt:lpstr>
      <vt:lpstr>Smerovače, adresy sietí a masky</vt:lpstr>
      <vt:lpstr>Činnosť IP smerovačov – príklad</vt:lpstr>
      <vt:lpstr>Činnosť IP smerovačov – príklad</vt:lpstr>
      <vt:lpstr>Činnosť IP smerovačov – príklad</vt:lpstr>
      <vt:lpstr>Adresovanie v IPv6</vt:lpstr>
      <vt:lpstr>Väčší adresový priestor</vt:lpstr>
      <vt:lpstr>Zápis IPv6 adries</vt:lpstr>
      <vt:lpstr>Adresový model v IPv6</vt:lpstr>
      <vt:lpstr>Typy adries</vt:lpstr>
      <vt:lpstr>Unicastové adresovanie v IPv6</vt:lpstr>
      <vt:lpstr>Unicastové adresovanie v IPv6</vt:lpstr>
      <vt:lpstr>IPv6 adresy typu Link-Local Unicast</vt:lpstr>
      <vt:lpstr>IPv6 adresy Global Unicast a Anycast</vt:lpstr>
      <vt:lpstr>IPv6 adresy Global Unicast IPv6 Interface ID</vt:lpstr>
      <vt:lpstr>Konverzia MAC adresy na Modified EUI-64</vt:lpstr>
      <vt:lpstr>Konverzia MAC adresy na Modified EUI-64</vt:lpstr>
      <vt:lpstr>IPv6 adresy na rozhraní (príklad)</vt:lpstr>
      <vt:lpstr>IPv6 multicastové adresy</vt:lpstr>
      <vt:lpstr>Multicastové adresy Solicited-Node</vt:lpstr>
      <vt:lpstr>Bezstavová konfigurácia (Stateless Autoconfiguration)</vt:lpstr>
      <vt:lpstr>Postup bezstavovej konfigurácie adresy</vt:lpstr>
      <vt:lpstr>Postup bezstavovej konfigurácie adresy</vt:lpstr>
      <vt:lpstr>Autokonfigurované adresy</vt:lpstr>
      <vt:lpstr>Stavy automatickej IP adresy</vt:lpstr>
      <vt:lpstr>PowerPoint Presentation</vt:lpstr>
    </vt:vector>
  </TitlesOfParts>
  <Company>University of Zilina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Guide for Creating Powerpoint Presentations</dc:subject>
  <dc:creator>Peter Palúch</dc:creator>
  <cp:keywords/>
  <dc:description/>
  <cp:lastModifiedBy>Peter Palúch</cp:lastModifiedBy>
  <cp:revision>73</cp:revision>
  <cp:lastPrinted>1999-01-27T00:54:54Z</cp:lastPrinted>
  <dcterms:created xsi:type="dcterms:W3CDTF">2012-10-11T05:04:27Z</dcterms:created>
  <dcterms:modified xsi:type="dcterms:W3CDTF">2014-10-16T10:05:58Z</dcterms:modified>
</cp:coreProperties>
</file>