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51"/>
  </p:notesMasterIdLst>
  <p:handoutMasterIdLst>
    <p:handoutMasterId r:id="rId52"/>
  </p:handoutMasterIdLst>
  <p:sldIdLst>
    <p:sldId id="258" r:id="rId2"/>
    <p:sldId id="327" r:id="rId3"/>
    <p:sldId id="260" r:id="rId4"/>
    <p:sldId id="261" r:id="rId5"/>
    <p:sldId id="262" r:id="rId6"/>
    <p:sldId id="278" r:id="rId7"/>
    <p:sldId id="285" r:id="rId8"/>
    <p:sldId id="280" r:id="rId9"/>
    <p:sldId id="288" r:id="rId10"/>
    <p:sldId id="263" r:id="rId11"/>
    <p:sldId id="264" r:id="rId12"/>
    <p:sldId id="279" r:id="rId13"/>
    <p:sldId id="298" r:id="rId14"/>
    <p:sldId id="299" r:id="rId15"/>
    <p:sldId id="281" r:id="rId16"/>
    <p:sldId id="282" r:id="rId17"/>
    <p:sldId id="286" r:id="rId18"/>
    <p:sldId id="266" r:id="rId19"/>
    <p:sldId id="289" r:id="rId20"/>
    <p:sldId id="290" r:id="rId21"/>
    <p:sldId id="300" r:id="rId22"/>
    <p:sldId id="293" r:id="rId23"/>
    <p:sldId id="301" r:id="rId24"/>
    <p:sldId id="294" r:id="rId25"/>
    <p:sldId id="295" r:id="rId26"/>
    <p:sldId id="268" r:id="rId27"/>
    <p:sldId id="329" r:id="rId28"/>
    <p:sldId id="328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259" r:id="rId5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 autoAdjust="0"/>
    <p:restoredTop sz="99142" autoAdjust="0"/>
  </p:normalViewPr>
  <p:slideViewPr>
    <p:cSldViewPr>
      <p:cViewPr varScale="1">
        <p:scale>
          <a:sx n="89" d="100"/>
          <a:sy n="89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B9914879-7CD7-49D8-AED9-6384B1617D55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596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fld id="{EE506BF9-A4FC-449F-A1EF-7040C9E2AA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95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F07-C56E-421A-A864-12E2CF0B4159}" type="slidenum">
              <a:rPr lang="en-US"/>
              <a:pPr/>
              <a:t>14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26CB7-60BA-476D-B611-AB0E45405E2D}" type="slidenum">
              <a:rPr lang="en-US"/>
              <a:pPr/>
              <a:t>15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A6930-0A50-49CE-BDB4-17D412EC7050}" type="slidenum">
              <a:rPr lang="en-US"/>
              <a:pPr/>
              <a:t>16</a:t>
            </a:fld>
            <a:endParaRPr lang="en-US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C8FE5-AC4A-469F-AECF-5C41B7A2A6AE}" type="slidenum">
              <a:rPr lang="en-US"/>
              <a:pPr/>
              <a:t>18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71F64-8C22-4A40-9498-0B025AA1DFB1}" type="slidenum">
              <a:rPr lang="en-US"/>
              <a:pPr/>
              <a:t>23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B92DA-5A9E-4EB2-8486-D50B9C7081CD}" type="slidenum">
              <a:rPr lang="en-US"/>
              <a:pPr/>
              <a:t>26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0B280-72AE-4ED3-BEFC-41D6EE7A6DC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7.1.2.9 TCP and UDP Port Addressing (cont)</a:t>
            </a:r>
          </a:p>
        </p:txBody>
      </p:sp>
    </p:spTree>
    <p:extLst>
      <p:ext uri="{BB962C8B-B14F-4D97-AF65-F5344CB8AC3E}">
        <p14:creationId xmlns:p14="http://schemas.microsoft.com/office/powerpoint/2010/main" val="339887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57">
              <a:defRPr sz="2300">
                <a:solidFill>
                  <a:schemeClr val="tx1"/>
                </a:solidFill>
                <a:latin typeface="Arial" charset="0"/>
              </a:defRPr>
            </a:lvl1pPr>
            <a:lvl2pPr marL="698893" indent="-268805" defTabSz="931857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75220" indent="-215044" defTabSz="931857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05308" indent="-215044" defTabSz="931857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35396" indent="-215044" defTabSz="931857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65484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795572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25660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55748" indent="-215044" algn="ctr" defTabSz="93185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78436-F6C3-40B8-9A92-59423F17072E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244475"/>
            <a:ext cx="5322888" cy="39909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34" y="4379273"/>
            <a:ext cx="5469429" cy="42523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DC86C-8CCF-4C44-81A9-2FDC4F3316EC}" type="slidenum">
              <a:rPr lang="en-US"/>
              <a:pPr/>
              <a:t>29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B1159-2AC2-41DC-A443-2D544C38482A}" type="slidenum">
              <a:rPr lang="en-US"/>
              <a:pPr/>
              <a:t>33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27848-FAC9-458B-BFF2-5B2547BC44ED}" type="slidenum">
              <a:rPr lang="en-US"/>
              <a:pPr/>
              <a:t>3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31E9E-3C84-408D-958D-0B5ABB60FE7E}" type="slidenum">
              <a:rPr lang="en-US"/>
              <a:pPr/>
              <a:t>35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EF109-16A4-477C-9370-B4E39FB38836}" type="slidenum">
              <a:rPr lang="en-US"/>
              <a:pPr/>
              <a:t>39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68965-8006-442C-8994-A4A4E3281449}" type="slidenum">
              <a:rPr lang="en-US"/>
              <a:pPr/>
              <a:t>42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380C8-2390-4321-AB25-2E2DA61B05DB}" type="slidenum">
              <a:rPr lang="en-US"/>
              <a:pPr/>
              <a:t>47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150A3-1209-4DC0-933B-325AE5EE4E6C}" type="slidenum">
              <a:rPr lang="en-US"/>
              <a:pPr/>
              <a:t>48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1FEE6-E314-4DA2-9617-24B169E43EB3}" type="slidenum">
              <a:rPr lang="en-US"/>
              <a:pPr/>
              <a:t>4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F3D55-1489-4704-8CD7-01243F5CEB40}" type="slidenum">
              <a:rPr lang="en-US"/>
              <a:pPr/>
              <a:t>5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7BE3F-694D-47E4-A852-9181646F59AF}" type="slidenum">
              <a:rPr lang="en-US"/>
              <a:pPr/>
              <a:t>8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93C8B-351F-4B1B-8FCB-C18EAD79D271}" type="slidenum">
              <a:rPr lang="sk-SK"/>
              <a:pPr/>
              <a:t>9</a:t>
            </a:fld>
            <a:endParaRPr lang="sk-SK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568C2-697E-414E-9A3A-E7D7477DB97E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BD568-DA38-4954-8FED-C563DEF5738E}" type="slidenum">
              <a:rPr lang="en-US"/>
              <a:pPr/>
              <a:t>11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02C6B-898D-4A77-9C7A-8B2811B7B08C}" type="slidenum">
              <a:rPr lang="en-US"/>
              <a:pPr/>
              <a:t>13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39" name="Rectangle 275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grpSp>
        <p:nvGrpSpPr>
          <p:cNvPr id="369947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69948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49" name="Rectangle 28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0" name="Freeform 28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1" name="Freeform 28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2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3" name="Freeform 28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4" name="Freeform 29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5" name="Freeform 29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6" name="Freeform 29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7" name="Freeform 29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8" name="Freeform 29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9" name="Freeform 29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0" name="Freeform 29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1" name="Freeform 29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2" name="Freeform 29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107504" y="1916832"/>
            <a:ext cx="4320479" cy="223224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33925"/>
            <a:ext cx="8784976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9988" name="Picture 324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7940675" cy="5410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8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23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72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030858"/>
            <a:ext cx="4176000" cy="4566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72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72" y="2030858"/>
            <a:ext cx="4176000" cy="45664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1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6878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43000"/>
            <a:ext cx="84969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01700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8888" indent="-1857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6075" indent="-18415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tabLst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Transportná</a:t>
            </a:r>
            <a:br>
              <a:rPr lang="sk-SK" dirty="0" smtClean="0"/>
            </a:br>
            <a:r>
              <a:rPr lang="sk-SK" dirty="0" smtClean="0"/>
              <a:t>a aplikačná vrstva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33924"/>
            <a:ext cx="8784976" cy="1935435"/>
          </a:xfrm>
        </p:spPr>
        <p:txBody>
          <a:bodyPr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Ing. </a:t>
            </a:r>
            <a:r>
              <a:rPr lang="en-US" sz="1800" dirty="0">
                <a:solidFill>
                  <a:schemeClr val="tx1"/>
                </a:solidFill>
              </a:rPr>
              <a:t>Peter Pal</a:t>
            </a:r>
            <a:r>
              <a:rPr lang="sk-SK" sz="1800" dirty="0">
                <a:solidFill>
                  <a:schemeClr val="tx1"/>
                </a:solidFill>
              </a:rPr>
              <a:t>úch, PhD., </a:t>
            </a:r>
            <a:r>
              <a:rPr lang="en-US" sz="1800" dirty="0">
                <a:solidFill>
                  <a:schemeClr val="tx1"/>
                </a:solidFill>
              </a:rPr>
              <a:t>CCIE #23527</a:t>
            </a:r>
          </a:p>
          <a:p>
            <a:pPr algn="r">
              <a:lnSpc>
                <a:spcPct val="70000"/>
              </a:lnSpc>
            </a:pPr>
            <a:r>
              <a:rPr lang="en-US" sz="1800" dirty="0">
                <a:solidFill>
                  <a:schemeClr val="tx1"/>
                </a:solidFill>
              </a:rPr>
              <a:t>Cisco Designated VIP 2011</a:t>
            </a:r>
            <a:r>
              <a:rPr lang="sk-SK" sz="1800" dirty="0">
                <a:solidFill>
                  <a:schemeClr val="tx1"/>
                </a:solidFill>
              </a:rPr>
              <a:t>-201</a:t>
            </a:r>
            <a:r>
              <a:rPr lang="en-US" sz="1800" dirty="0">
                <a:solidFill>
                  <a:schemeClr val="tx1"/>
                </a:solidFill>
              </a:rPr>
              <a:t>4 LAN &amp; WAN</a:t>
            </a:r>
            <a:endParaRPr lang="sk-SK" sz="1800" dirty="0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Katedra informačných sietí</a:t>
            </a: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Fakulta riadenia a informatiky, ŽU</a:t>
            </a:r>
            <a:endParaRPr lang="sk-SK" sz="1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675" y="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4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Protokoly TCP a UDP</a:t>
            </a:r>
            <a:endParaRPr lang="en-US" dirty="0"/>
          </a:p>
        </p:txBody>
      </p:sp>
      <p:pic>
        <p:nvPicPr>
          <p:cNvPr id="12789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9" y="1950167"/>
            <a:ext cx="7308304" cy="490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917849" y="2970448"/>
            <a:ext cx="6840760" cy="28803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7848" y="5877272"/>
            <a:ext cx="6840760" cy="28803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7848" y="4149104"/>
            <a:ext cx="2016224" cy="216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269972" y="6205060"/>
            <a:ext cx="2016224" cy="216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7849" y="2132856"/>
            <a:ext cx="216024" cy="2425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Každý segment TCP a UDP obsahuje samostatnú hlavičku, ktorá nesie informácie potrebné pre správne spracovanie segmentu u príjemcu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418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0"/>
          <a:stretch/>
        </p:blipFill>
        <p:spPr bwMode="auto">
          <a:xfrm>
            <a:off x="3344835" y="3284984"/>
            <a:ext cx="5799165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Význam transportného portu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98663" y="2708920"/>
            <a:ext cx="216024" cy="2425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Pojmom </a:t>
            </a:r>
            <a:r>
              <a:rPr lang="sk-SK" sz="2000" b="1" dirty="0" smtClean="0">
                <a:solidFill>
                  <a:schemeClr val="accent2"/>
                </a:solidFill>
              </a:rPr>
              <a:t>transportný port </a:t>
            </a:r>
            <a:r>
              <a:rPr lang="sk-SK" sz="2000" dirty="0" smtClean="0"/>
              <a:t>sa označuje číslo, ktoré </a:t>
            </a:r>
            <a:r>
              <a:rPr lang="sk-SK" sz="2000" dirty="0" smtClean="0">
                <a:solidFill>
                  <a:schemeClr val="tx2"/>
                </a:solidFill>
              </a:rPr>
              <a:t>operačný systém </a:t>
            </a:r>
            <a:r>
              <a:rPr lang="sk-SK" sz="2000" dirty="0" smtClean="0"/>
              <a:t>priradí konkrétnej komunikujúcej </a:t>
            </a:r>
            <a:r>
              <a:rPr lang="sk-SK" sz="2000" dirty="0" smtClean="0">
                <a:solidFill>
                  <a:schemeClr val="tx2"/>
                </a:solidFill>
              </a:rPr>
              <a:t>aplikácii</a:t>
            </a:r>
            <a:r>
              <a:rPr lang="sk-SK" sz="2000" dirty="0" smtClean="0"/>
              <a:t> (procesu) pre </a:t>
            </a:r>
            <a:r>
              <a:rPr lang="sk-SK" sz="2000" dirty="0" smtClean="0">
                <a:solidFill>
                  <a:schemeClr val="tx2"/>
                </a:solidFill>
              </a:rPr>
              <a:t>konkrétne sieťové spojenie </a:t>
            </a:r>
            <a:r>
              <a:rPr lang="sk-SK" sz="2000" dirty="0" smtClean="0"/>
              <a:t>v danom transportnom protokole</a:t>
            </a:r>
          </a:p>
          <a:p>
            <a:r>
              <a:rPr lang="sk-SK" sz="2000" dirty="0" smtClean="0"/>
              <a:t>Rôzne procesy na tom istom uzle dostanú pre svoje spojenia nad daným transportným protokolom rôzne porty</a:t>
            </a:r>
          </a:p>
          <a:p>
            <a:pPr lvl="1"/>
            <a:r>
              <a:rPr lang="sk-SK" sz="1800" dirty="0" smtClean="0"/>
              <a:t>Čísla portov v rôznych transportných protokoloch sú nezávislé, t.j. TCP/80 je iný ako UDP/80</a:t>
            </a:r>
          </a:p>
          <a:p>
            <a:r>
              <a:rPr lang="sk-SK" sz="2000" dirty="0" smtClean="0"/>
              <a:t>Hlavičky transportných protokolov nesú čísla</a:t>
            </a:r>
            <a:br>
              <a:rPr lang="sk-SK" sz="2000" dirty="0" smtClean="0"/>
            </a:br>
            <a:r>
              <a:rPr lang="sk-SK" sz="2000" dirty="0" smtClean="0"/>
              <a:t>zdrojového</a:t>
            </a:r>
            <a:r>
              <a:rPr lang="sk-SK" sz="2000" dirty="0"/>
              <a:t> </a:t>
            </a:r>
            <a:r>
              <a:rPr lang="sk-SK" sz="2000" dirty="0" smtClean="0"/>
              <a:t>i cieľového portu</a:t>
            </a:r>
          </a:p>
          <a:p>
            <a:pPr lvl="1"/>
            <a:r>
              <a:rPr lang="sk-SK" sz="1800" dirty="0" smtClean="0"/>
              <a:t>Kombinácia IP adresy uzla,</a:t>
            </a:r>
            <a:br>
              <a:rPr lang="sk-SK" sz="1800" dirty="0" smtClean="0"/>
            </a:br>
            <a:r>
              <a:rPr lang="sk-SK" sz="1800" dirty="0" smtClean="0"/>
              <a:t>transportného protokolu a portu</a:t>
            </a:r>
            <a:br>
              <a:rPr lang="sk-SK" sz="1800" dirty="0" smtClean="0"/>
            </a:br>
            <a:r>
              <a:rPr lang="sk-SK" sz="1800" dirty="0" smtClean="0"/>
              <a:t>sa nazýva </a:t>
            </a:r>
            <a:r>
              <a:rPr lang="sk-SK" sz="1800" b="1" dirty="0" smtClean="0">
                <a:solidFill>
                  <a:schemeClr val="accent2"/>
                </a:solidFill>
              </a:rPr>
              <a:t>socket</a:t>
            </a:r>
            <a:r>
              <a:rPr lang="sk-SK" sz="1800" dirty="0" smtClean="0"/>
              <a:t> a uvádza</a:t>
            </a:r>
            <a:br>
              <a:rPr lang="sk-SK" sz="1800" dirty="0" smtClean="0"/>
            </a:br>
            <a:r>
              <a:rPr lang="sk-SK" sz="1800" dirty="0" smtClean="0"/>
              <a:t>sa v tvare </a:t>
            </a:r>
            <a:r>
              <a:rPr lang="sk-SK" sz="1800" b="1" dirty="0" smtClean="0">
                <a:solidFill>
                  <a:schemeClr val="accent2"/>
                </a:solidFill>
              </a:rPr>
              <a:t>IP:port</a:t>
            </a:r>
          </a:p>
          <a:p>
            <a:pPr lvl="1"/>
            <a:r>
              <a:rPr lang="sk-SK" sz="1800" dirty="0" smtClean="0"/>
              <a:t>Dvojica socketov</a:t>
            </a:r>
            <a:br>
              <a:rPr lang="sk-SK" sz="1800" dirty="0" smtClean="0"/>
            </a:br>
            <a:r>
              <a:rPr lang="sk-SK" sz="1800" dirty="0" smtClean="0"/>
              <a:t>jednoznačne identifikuje</a:t>
            </a:r>
            <a:br>
              <a:rPr lang="sk-SK" sz="1800" dirty="0" smtClean="0"/>
            </a:br>
            <a:r>
              <a:rPr lang="sk-SK" sz="1800" dirty="0" smtClean="0"/>
              <a:t>pár komunikujúcich</a:t>
            </a:r>
            <a:br>
              <a:rPr lang="sk-SK" sz="1800" dirty="0" smtClean="0"/>
            </a:br>
            <a:r>
              <a:rPr lang="sk-SK" sz="1800" dirty="0" smtClean="0"/>
              <a:t>procesov</a:t>
            </a:r>
          </a:p>
        </p:txBody>
      </p:sp>
    </p:spTree>
    <p:extLst>
      <p:ext uri="{BB962C8B-B14F-4D97-AF65-F5344CB8AC3E}">
        <p14:creationId xmlns:p14="http://schemas.microsoft.com/office/powerpoint/2010/main" val="26882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transportného portu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Čísla portov v TCP a UDP sú 2-bajtové a ich rozsah je rozdelený do troch množín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0-1023: tzv. well-known ports</a:t>
            </a:r>
          </a:p>
          <a:p>
            <a:pPr lvl="1"/>
            <a:r>
              <a:rPr lang="sk-SK" dirty="0" smtClean="0"/>
              <a:t>Porty v tomto rozsahu sú rezervované pre služby</a:t>
            </a:r>
          </a:p>
          <a:p>
            <a:pPr lvl="1"/>
            <a:r>
              <a:rPr lang="sk-SK" dirty="0" smtClean="0"/>
              <a:t>Na týchto portoch počúvajú servery</a:t>
            </a:r>
          </a:p>
          <a:p>
            <a:pPr lvl="1"/>
            <a:r>
              <a:rPr lang="sk-SK" dirty="0" smtClean="0"/>
              <a:t>Proces, ktorý chce počúvať na well-known porte, musí pri svojom spustení v operačnom systéme mať zvýšené privilégiá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1024-49151: tzv. registered ports</a:t>
            </a:r>
          </a:p>
          <a:p>
            <a:pPr lvl="1"/>
            <a:r>
              <a:rPr lang="sk-SK" dirty="0" smtClean="0"/>
              <a:t>Porty v tomto rozsahu sú určené pre používateľské služby a procesy</a:t>
            </a:r>
            <a:endParaRPr lang="sk-SK" dirty="0"/>
          </a:p>
          <a:p>
            <a:pPr lvl="1"/>
            <a:r>
              <a:rPr lang="sk-SK" dirty="0" smtClean="0"/>
              <a:t>Na týchto portoch môžu počúvať klienti i servery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49152-65535: tzv. private, dynamic, ephemeral ports</a:t>
            </a:r>
          </a:p>
          <a:p>
            <a:pPr lvl="1"/>
            <a:r>
              <a:rPr lang="sk-SK" dirty="0" smtClean="0"/>
              <a:t>Porty v tomto rozsahu sú určené najmä pre klientské procesy</a:t>
            </a:r>
          </a:p>
          <a:p>
            <a:pPr lvl="1"/>
            <a:r>
              <a:rPr lang="sk-SK" dirty="0" smtClean="0"/>
              <a:t>Na týchto portoch počúvajú najmä klienti, servery len zriedka</a:t>
            </a:r>
          </a:p>
          <a:p>
            <a:r>
              <a:rPr lang="sk-SK" dirty="0" smtClean="0"/>
              <a:t>Proces v operačnom systéme môže získať port buď dynamicky (t.j. bez požiadania o konkrétnu hodnotu), alebo požiada OS o pridelenie špecifického portu</a:t>
            </a:r>
          </a:p>
          <a:p>
            <a:pPr lvl="1"/>
            <a:r>
              <a:rPr lang="sk-SK" dirty="0" smtClean="0"/>
              <a:t>Servery spravidla počúvajú na vopred známych, vždy rovnakých portoch</a:t>
            </a:r>
          </a:p>
          <a:p>
            <a:pPr lvl="1"/>
            <a:r>
              <a:rPr lang="sk-SK" dirty="0" smtClean="0"/>
              <a:t>Klienti používajú dynamicky pridelené porty</a:t>
            </a:r>
          </a:p>
        </p:txBody>
      </p:sp>
    </p:spTree>
    <p:extLst>
      <p:ext uri="{BB962C8B-B14F-4D97-AF65-F5344CB8AC3E}">
        <p14:creationId xmlns:p14="http://schemas.microsoft.com/office/powerpoint/2010/main" val="1758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Porty v klient-server UDP komunikácii</a:t>
            </a:r>
            <a:endParaRPr lang="en-US" dirty="0"/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Porty identifikujú komunikujúce procesy (zdroj, cieľ)</a:t>
            </a:r>
          </a:p>
          <a:p>
            <a:r>
              <a:rPr lang="sk-SK" sz="2000" dirty="0" smtClean="0"/>
              <a:t>Vzájomná komunikácia dvoch konkrétnych procesov je identifikovaná dvojicou portov, ktoré zostávajú počas trvania konverzácie rovnaké</a:t>
            </a:r>
          </a:p>
          <a:p>
            <a:pPr lvl="1"/>
            <a:r>
              <a:rPr lang="sk-SK" sz="1600" dirty="0" smtClean="0"/>
              <a:t>Mení sa iba poradie portov (zdroj, cieľ) podľa smeru komunikácie klient ↔ server</a:t>
            </a:r>
          </a:p>
        </p:txBody>
      </p:sp>
      <p:pic>
        <p:nvPicPr>
          <p:cNvPr id="130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8" y="2698054"/>
            <a:ext cx="7784604" cy="415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2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Porty v klient-server </a:t>
            </a:r>
            <a:r>
              <a:rPr lang="sk-SK" dirty="0" smtClean="0"/>
              <a:t>TCP komunikácii</a:t>
            </a:r>
            <a:endParaRPr lang="en-US" dirty="0"/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000" dirty="0" smtClean="0"/>
              <a:t>Použitie portov je presne rovnakej filozofie ako pri UDP komunikácii</a:t>
            </a:r>
          </a:p>
          <a:p>
            <a:r>
              <a:rPr lang="sk-SK" sz="2000" dirty="0" smtClean="0"/>
              <a:t>Porty </a:t>
            </a:r>
            <a:r>
              <a:rPr lang="sk-SK" sz="2000" dirty="0"/>
              <a:t>identifikujú komunikujúce procesy (zdroj, cieľ)</a:t>
            </a:r>
          </a:p>
          <a:p>
            <a:r>
              <a:rPr lang="sk-SK" sz="2000" dirty="0"/>
              <a:t>Vzájomná komunikácia dvoch konkrétnych procesov je identifikovaná dvojicou portov, ktoré zostávajú počas trvania konverzácie rovnaké</a:t>
            </a:r>
          </a:p>
          <a:p>
            <a:pPr lvl="1"/>
            <a:r>
              <a:rPr lang="sk-SK" sz="1600" dirty="0"/>
              <a:t>Mení sa iba poradie portov (zdroj, cieľ) podľa smeru komunikácie klient ↔ server</a:t>
            </a:r>
          </a:p>
        </p:txBody>
      </p:sp>
      <p:pic>
        <p:nvPicPr>
          <p:cNvPr id="129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2" y="3052763"/>
            <a:ext cx="7221537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4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UDP</a:t>
            </a:r>
            <a:endParaRPr lang="en-US" dirty="0"/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UDP sa s výhodou používa v aplikáciách, v ktorých je spojovanosť alebo spoľahlivosť na obtiaž</a:t>
            </a:r>
          </a:p>
          <a:p>
            <a:pPr lvl="1"/>
            <a:r>
              <a:rPr lang="sk-SK" sz="1600" dirty="0" smtClean="0"/>
              <a:t>Video, voice over IP, obvykle real-time aplikácie, ktoré tolerujú drobné straty, avšak sú citlivé na zdržanie segmentov</a:t>
            </a:r>
          </a:p>
          <a:p>
            <a:pPr lvl="1"/>
            <a:r>
              <a:rPr lang="sk-SK" sz="1600" dirty="0" smtClean="0"/>
              <a:t>Aplikácie, ktoré používajú multicast alebo broadcast</a:t>
            </a:r>
          </a:p>
          <a:p>
            <a:pPr lvl="1"/>
            <a:r>
              <a:rPr lang="sk-SK" sz="1600" dirty="0" smtClean="0"/>
              <a:t>Aplikácie, ktorých konverzácie sú spravidla typu „otázka – odpoveď“, kde réžia so zostavovaním spojenia a jeho ukončovaním je porovnateľná alebo väčšia s objemom dát v otázke a odpovedi</a:t>
            </a:r>
          </a:p>
          <a:p>
            <a:pPr lvl="1"/>
            <a:r>
              <a:rPr lang="sk-SK" sz="1600" dirty="0" smtClean="0"/>
              <a:t>Aplikácie, kde hrozí, že udržiavanie veľkého počtu spojení spôsobí veľkú spotrebu systémových prostriedkov na komunikujúcich uzloch</a:t>
            </a:r>
            <a:endParaRPr lang="en-US" sz="1600" dirty="0"/>
          </a:p>
        </p:txBody>
      </p:sp>
      <p:pic>
        <p:nvPicPr>
          <p:cNvPr id="127488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1"/>
          <a:stretch/>
        </p:blipFill>
        <p:spPr bwMode="auto">
          <a:xfrm>
            <a:off x="1002370" y="3903615"/>
            <a:ext cx="7139260" cy="295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9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UDP</a:t>
            </a:r>
            <a:endParaRPr lang="en-US" dirty="0"/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UDP poskytuje nespojovanú nespoľahlivú datagramovú službu</a:t>
            </a:r>
          </a:p>
          <a:p>
            <a:pPr lvl="1"/>
            <a:r>
              <a:rPr lang="sk-SK" dirty="0" smtClean="0"/>
              <a:t>UDP v skutočnosti segmentáciu ani nerieši – dáta musí segmentovať odosielajúca aplikácia</a:t>
            </a:r>
          </a:p>
          <a:p>
            <a:pPr lvl="1"/>
            <a:r>
              <a:rPr lang="sk-SK" dirty="0" smtClean="0"/>
              <a:t>UDP len priloží k dátam prijatým z aplikačnej vrstvy vlastnú hlavičku, ktorá identifikuje zdrojový a cieľový proces, popisuje veľkosť datagramu a obsahuje kontrolný súčet, a segment odošle</a:t>
            </a:r>
          </a:p>
          <a:p>
            <a:pPr lvl="1"/>
            <a:r>
              <a:rPr lang="sk-SK" dirty="0" smtClean="0"/>
              <a:t>U príjemcu sa prijatý segment po overení kontrolného súčtu odovzdá cieľovému procesu (podľa cieľového čísla portu)</a:t>
            </a:r>
          </a:p>
          <a:p>
            <a:pPr lvl="1"/>
            <a:r>
              <a:rPr lang="sk-SK" dirty="0" smtClean="0"/>
              <a:t>UDP neoveruje, či segmenty dorazili všetky a v pôvodnom poradí</a:t>
            </a:r>
          </a:p>
          <a:p>
            <a:pPr lvl="1"/>
            <a:r>
              <a:rPr lang="sk-SK" dirty="0" smtClean="0"/>
              <a:t>UDP nerieši opakovaný prenos chýbajúcich alebo poškodených segmentov</a:t>
            </a:r>
          </a:p>
          <a:p>
            <a:r>
              <a:rPr lang="sk-SK" dirty="0" smtClean="0"/>
              <a:t>Najčastejšie služby využívajúce UDP</a:t>
            </a:r>
          </a:p>
          <a:p>
            <a:pPr lvl="1"/>
            <a:r>
              <a:rPr lang="sk-SK" dirty="0" smtClean="0"/>
              <a:t>DHCP (porty 67 a 68)</a:t>
            </a:r>
          </a:p>
          <a:p>
            <a:pPr lvl="1"/>
            <a:r>
              <a:rPr lang="sk-SK" dirty="0" smtClean="0"/>
              <a:t>DNS (port 53)</a:t>
            </a:r>
          </a:p>
          <a:p>
            <a:pPr lvl="1"/>
            <a:r>
              <a:rPr lang="sk-SK" dirty="0" smtClean="0"/>
              <a:t>RADIUS (porty 1812, 1813)</a:t>
            </a:r>
          </a:p>
          <a:p>
            <a:pPr lvl="1"/>
            <a:r>
              <a:rPr lang="sk-SK" dirty="0" smtClean="0"/>
              <a:t>Voice over IP (porty 5060 a dynamické porty), video, IPTV</a:t>
            </a:r>
          </a:p>
        </p:txBody>
      </p:sp>
    </p:spTree>
    <p:extLst>
      <p:ext uri="{BB962C8B-B14F-4D97-AF65-F5344CB8AC3E}">
        <p14:creationId xmlns:p14="http://schemas.microsoft.com/office/powerpoint/2010/main" val="22145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Protokol UDP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000" dirty="0" smtClean="0"/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/>
          </a:p>
          <a:p>
            <a:r>
              <a:rPr lang="sk-SK" sz="2000" dirty="0" smtClean="0"/>
              <a:t>Ak je potrebné, aby aj nad UDP bol zaručený prenos dát v pôvodnom tvare a poradí, musí si potrebné mechanizmy implementovať aplikácia, ktorá UDP používa</a:t>
            </a:r>
            <a:endParaRPr lang="sk-SK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82" y="1169070"/>
            <a:ext cx="6446837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9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 TCP</a:t>
            </a:r>
            <a:endParaRPr lang="en-US" dirty="0"/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Protokol TCP poskytuje spoľahlivú, spojovo orientovanú službu doručovania tokov dát (streams) s riadením toku (flow control)</a:t>
            </a:r>
          </a:p>
          <a:p>
            <a:r>
              <a:rPr lang="sk-SK" sz="2000" dirty="0" smtClean="0"/>
              <a:t>Je podstatne komplexnejší a zložitejší ako UDP</a:t>
            </a:r>
            <a:endParaRPr lang="en-US" sz="2000" dirty="0"/>
          </a:p>
        </p:txBody>
      </p:sp>
      <p:pic>
        <p:nvPicPr>
          <p:cNvPr id="12707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374900"/>
            <a:ext cx="6888162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3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TCP – polia hlavičky</a:t>
            </a:r>
            <a:endParaRPr lang="sk-SK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Source Port: bity 0-15</a:t>
            </a:r>
          </a:p>
          <a:p>
            <a:pPr lvl="1"/>
            <a:r>
              <a:rPr lang="sk-SK" dirty="0" smtClean="0"/>
              <a:t>Zdrojový TCP port</a:t>
            </a:r>
          </a:p>
          <a:p>
            <a:r>
              <a:rPr lang="sk-SK" dirty="0" smtClean="0"/>
              <a:t>Destination Port: bity 16-31</a:t>
            </a:r>
          </a:p>
          <a:p>
            <a:pPr lvl="1"/>
            <a:r>
              <a:rPr lang="sk-SK" dirty="0" smtClean="0"/>
              <a:t>Cieľový TCP port</a:t>
            </a:r>
          </a:p>
          <a:p>
            <a:r>
              <a:rPr lang="sk-SK" dirty="0" smtClean="0"/>
              <a:t>Sequence Number: bity 32-63</a:t>
            </a:r>
          </a:p>
          <a:p>
            <a:pPr lvl="1"/>
            <a:r>
              <a:rPr lang="sk-SK" dirty="0" smtClean="0"/>
              <a:t>Poradové číslo odoslaného segmentu</a:t>
            </a:r>
          </a:p>
          <a:p>
            <a:r>
              <a:rPr lang="sk-SK" dirty="0" smtClean="0"/>
              <a:t>Acknowledgement Number: bity 64-95</a:t>
            </a:r>
          </a:p>
          <a:p>
            <a:pPr lvl="1"/>
            <a:r>
              <a:rPr lang="sk-SK" dirty="0" smtClean="0"/>
              <a:t>Potvrdenie prijatých segmentov</a:t>
            </a:r>
          </a:p>
          <a:p>
            <a:r>
              <a:rPr lang="sk-SK" dirty="0"/>
              <a:t>H.Length: bity </a:t>
            </a:r>
            <a:r>
              <a:rPr lang="sk-SK" dirty="0" smtClean="0"/>
              <a:t>96-99</a:t>
            </a:r>
            <a:endParaRPr lang="sk-SK" dirty="0"/>
          </a:p>
          <a:p>
            <a:pPr lvl="1"/>
            <a:r>
              <a:rPr lang="sk-SK" dirty="0"/>
              <a:t>Veľkosť hlavičky v 4B slovách</a:t>
            </a:r>
          </a:p>
          <a:p>
            <a:r>
              <a:rPr lang="sk-SK" dirty="0" smtClean="0"/>
              <a:t>Reserved: </a:t>
            </a:r>
            <a:r>
              <a:rPr lang="sk-SK" dirty="0"/>
              <a:t>bity </a:t>
            </a:r>
            <a:r>
              <a:rPr lang="sk-SK" dirty="0" smtClean="0"/>
              <a:t>100-103</a:t>
            </a:r>
            <a:endParaRPr lang="sk-SK" dirty="0"/>
          </a:p>
          <a:p>
            <a:pPr lvl="1"/>
            <a:r>
              <a:rPr lang="sk-SK" dirty="0"/>
              <a:t>Rezervované pole, </a:t>
            </a:r>
            <a:r>
              <a:rPr lang="sk-SK" dirty="0" smtClean="0"/>
              <a:t>nepoužité bity, vždy </a:t>
            </a:r>
            <a:r>
              <a:rPr lang="sk-SK" dirty="0"/>
              <a:t>s hodnotou </a:t>
            </a:r>
            <a:r>
              <a:rPr lang="sk-SK" dirty="0" smtClean="0"/>
              <a:t>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55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1089025"/>
            <a:ext cx="3551237" cy="838200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Transportná vrstva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907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Protokol TCP – polia hlavičky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Flags: bity 104-111</a:t>
            </a:r>
          </a:p>
          <a:p>
            <a:pPr lvl="1"/>
            <a:r>
              <a:rPr lang="sk-SK" dirty="0" smtClean="0"/>
              <a:t>Príznaky</a:t>
            </a:r>
          </a:p>
          <a:p>
            <a:r>
              <a:rPr lang="sk-SK" dirty="0" smtClean="0"/>
              <a:t>Window size: bity 112-127</a:t>
            </a:r>
          </a:p>
          <a:p>
            <a:pPr lvl="1"/>
            <a:r>
              <a:rPr lang="sk-SK" dirty="0" smtClean="0"/>
              <a:t>Veľkosť príjemcovho okna</a:t>
            </a:r>
          </a:p>
          <a:p>
            <a:r>
              <a:rPr lang="sk-SK" dirty="0" smtClean="0"/>
              <a:t>TCP Checksum</a:t>
            </a:r>
            <a:r>
              <a:rPr lang="sk-SK" dirty="0"/>
              <a:t>: bity 128-143</a:t>
            </a:r>
          </a:p>
          <a:p>
            <a:pPr lvl="1"/>
            <a:r>
              <a:rPr lang="sk-SK" dirty="0"/>
              <a:t>Kontrolná suma celého TCP segmentu</a:t>
            </a:r>
          </a:p>
          <a:p>
            <a:r>
              <a:rPr lang="sk-SK" dirty="0"/>
              <a:t>Urgent Pointer: bity 144-159</a:t>
            </a:r>
          </a:p>
          <a:p>
            <a:pPr lvl="1"/>
            <a:r>
              <a:rPr lang="sk-SK" dirty="0"/>
              <a:t>Ukazateľ na posledný bajt urgentných dát</a:t>
            </a:r>
          </a:p>
          <a:p>
            <a:r>
              <a:rPr lang="sk-SK" dirty="0"/>
              <a:t>Options: bity 160-191</a:t>
            </a:r>
          </a:p>
          <a:p>
            <a:pPr lvl="1"/>
            <a:r>
              <a:rPr lang="sk-SK" dirty="0"/>
              <a:t>Doplňujúce voľby, nepovinné </a:t>
            </a:r>
            <a:r>
              <a:rPr lang="sk-SK" dirty="0" smtClean="0"/>
              <a:t>pole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8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Protokol TCP – otvorenie spojenia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Pred výmenou dát v TCP je nutné zostaviť spojenie</a:t>
            </a:r>
          </a:p>
          <a:p>
            <a:pPr lvl="1"/>
            <a:r>
              <a:rPr lang="sk-SK" sz="1800" dirty="0" smtClean="0"/>
              <a:t>Zostavením spojenia sa komunikujúce strany navzájom dohodnú na poradových číslach, počnúc ktorými budú číslovať svoje segmenty</a:t>
            </a:r>
          </a:p>
          <a:p>
            <a:pPr lvl="1"/>
            <a:r>
              <a:rPr lang="sk-SK" sz="1800" dirty="0" smtClean="0"/>
              <a:t>Až po tejto sekvencii môže začať prenos užitočných dát</a:t>
            </a:r>
          </a:p>
          <a:p>
            <a:pPr lvl="1"/>
            <a:r>
              <a:rPr lang="sk-SK" sz="1800" dirty="0" smtClean="0"/>
              <a:t>Využívajú sa dva príznaky v hlavičke: SYN a ACK</a:t>
            </a:r>
          </a:p>
          <a:p>
            <a:pPr lvl="2"/>
            <a:r>
              <a:rPr lang="sk-SK" sz="1800" dirty="0" smtClean="0"/>
              <a:t>SYN: „Svoje segmenty budem číslovať počnúc touto hodnotou“</a:t>
            </a:r>
          </a:p>
          <a:p>
            <a:pPr lvl="2"/>
            <a:r>
              <a:rPr lang="sk-SK" sz="1800" dirty="0" smtClean="0"/>
              <a:t>ACK: „Potvrdzujem prijatie Tvojho segmentu“</a:t>
            </a:r>
            <a:endParaRPr lang="sk-SK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1"/>
          <a:stretch/>
        </p:blipFill>
        <p:spPr>
          <a:xfrm>
            <a:off x="1169876" y="3722146"/>
            <a:ext cx="6804248" cy="31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Protokol TCP – potvrdzovanie prijatých dát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Každá strana čísluje svoje segmenty, pričom sekvenčné čísla inkrementuje o počet odoslaných bajtov v segmente</a:t>
            </a:r>
          </a:p>
          <a:p>
            <a:r>
              <a:rPr lang="sk-SK" dirty="0" smtClean="0"/>
              <a:t>Potvrdzovanie je tzv. pozitívne alebo dopredné: ak jedna strana </a:t>
            </a:r>
            <a:r>
              <a:rPr lang="sk-SK" dirty="0" smtClean="0"/>
              <a:t>pošle potvrdzovacie číslo</a:t>
            </a:r>
            <a:r>
              <a:rPr lang="en-US" dirty="0" smtClean="0"/>
              <a:t> </a:t>
            </a:r>
            <a:r>
              <a:rPr lang="sk-SK" i="1" dirty="0" smtClean="0"/>
              <a:t>n</a:t>
            </a:r>
            <a:r>
              <a:rPr lang="sk-SK" dirty="0" smtClean="0"/>
              <a:t>, znamená to, že správne prijala všetky bajty až po </a:t>
            </a:r>
            <a:r>
              <a:rPr lang="sk-SK" i="1" dirty="0" smtClean="0"/>
              <a:t>n-1</a:t>
            </a:r>
          </a:p>
          <a:p>
            <a:pPr lvl="1"/>
            <a:r>
              <a:rPr lang="sk-SK" dirty="0" smtClean="0"/>
              <a:t>Potvrdzovacie číslo </a:t>
            </a:r>
            <a:r>
              <a:rPr lang="sk-SK" i="1" dirty="0" smtClean="0"/>
              <a:t>n</a:t>
            </a:r>
            <a:r>
              <a:rPr lang="sk-SK" dirty="0" smtClean="0"/>
              <a:t> teda znamená: „Pokračuj bajtom </a:t>
            </a:r>
            <a:r>
              <a:rPr lang="sk-SK" i="1" dirty="0" smtClean="0"/>
              <a:t>n</a:t>
            </a:r>
            <a:r>
              <a:rPr lang="sk-SK" dirty="0" smtClean="0"/>
              <a:t>, pretože všetky bajty od počiatku až po </a:t>
            </a:r>
            <a:r>
              <a:rPr lang="sk-SK" i="1" dirty="0" smtClean="0"/>
              <a:t>n-1</a:t>
            </a:r>
            <a:r>
              <a:rPr lang="sk-SK" dirty="0" smtClean="0"/>
              <a:t> už mám“</a:t>
            </a:r>
          </a:p>
          <a:p>
            <a:pPr lvl="1"/>
            <a:r>
              <a:rPr lang="sk-SK" dirty="0" smtClean="0"/>
              <a:t>Potvrdenie hovorí o prvom bajte, ktorý očakávame resp. ktorý chýba</a:t>
            </a:r>
          </a:p>
          <a:p>
            <a:r>
              <a:rPr lang="sk-SK" dirty="0" smtClean="0"/>
              <a:t>Potvrdzovanie a prenos dát sa môže diať v jednom TCP segmente súčasne</a:t>
            </a:r>
          </a:p>
          <a:p>
            <a:r>
              <a:rPr lang="sk-SK" dirty="0" smtClean="0"/>
              <a:t>Ak potvrdenie do istého času nepríde, odosielateľ zopakuje odosielanie od posledného potvrdeného bajtu</a:t>
            </a:r>
          </a:p>
          <a:p>
            <a:pPr lvl="1"/>
            <a:r>
              <a:rPr lang="sk-SK" dirty="0" smtClean="0"/>
              <a:t>Týmto je riešená aj strata pôvodného segmentu, aj strata potvrdenia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9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76" y="2060550"/>
            <a:ext cx="6478048" cy="468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TCP – potvrdzovanie prijatých dát</a:t>
            </a:r>
            <a:endParaRPr lang="en-US" dirty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Potvrdzovanie sa deje pomocou poľa Acknowledgement Number v hlavičke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Protokol TCP – potvrdzovanie prijatých dát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31438"/>
            <a:ext cx="5796136" cy="392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Dôsledok číslovania a potvrdzovania:</a:t>
            </a:r>
          </a:p>
          <a:p>
            <a:pPr lvl="1"/>
            <a:r>
              <a:rPr lang="sk-SK" dirty="0" smtClean="0"/>
              <a:t>Každá strata v prenose dát je odhalená</a:t>
            </a:r>
          </a:p>
          <a:p>
            <a:pPr lvl="1"/>
            <a:r>
              <a:rPr lang="sk-SK" dirty="0" smtClean="0"/>
              <a:t>Dáta je možné usporiadať do pôvodného poradia</a:t>
            </a:r>
          </a:p>
          <a:p>
            <a:r>
              <a:rPr lang="sk-SK" dirty="0" smtClean="0"/>
              <a:t>Počiatočné sekvenčné čísla: tzv. ISN (Initial Seq Number)</a:t>
            </a:r>
          </a:p>
          <a:p>
            <a:pPr lvl="1"/>
            <a:r>
              <a:rPr lang="sk-SK" dirty="0" smtClean="0"/>
              <a:t>Pôvodne sa</a:t>
            </a:r>
            <a:br>
              <a:rPr lang="sk-SK" dirty="0" smtClean="0"/>
            </a:br>
            <a:r>
              <a:rPr lang="sk-SK" dirty="0" smtClean="0"/>
              <a:t>brala hodnota 0</a:t>
            </a:r>
          </a:p>
          <a:p>
            <a:pPr lvl="1"/>
            <a:r>
              <a:rPr lang="sk-SK" dirty="0" smtClean="0"/>
              <a:t>Dnes sa používajú</a:t>
            </a:r>
            <a:br>
              <a:rPr lang="sk-SK" dirty="0" smtClean="0"/>
            </a:br>
            <a:r>
              <a:rPr lang="sk-SK" dirty="0" smtClean="0"/>
              <a:t>náhodné hodnoty</a:t>
            </a:r>
          </a:p>
        </p:txBody>
      </p:sp>
    </p:spTree>
    <p:extLst>
      <p:ext uri="{BB962C8B-B14F-4D97-AF65-F5344CB8AC3E}">
        <p14:creationId xmlns:p14="http://schemas.microsoft.com/office/powerpoint/2010/main" val="5891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TCP – technika posuvného okna</a:t>
            </a:r>
            <a:endParaRPr lang="sk-SK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TCP využíva tzv. techniku posuvného okna</a:t>
            </a:r>
          </a:p>
          <a:p>
            <a:pPr lvl="1"/>
            <a:r>
              <a:rPr lang="sk-SK" sz="1800" dirty="0" smtClean="0"/>
              <a:t>Okno je maximálny objem dát, ktoré nám môže druhá strana poslať bez prijatia akéhokoľvek potvrdenia z našej strany</a:t>
            </a:r>
          </a:p>
          <a:p>
            <a:pPr lvl="1"/>
            <a:r>
              <a:rPr lang="sk-SK" sz="1800" dirty="0" smtClean="0"/>
              <a:t>Veľkosť okna stanica uvádza v každom odoslanom TCP segmente v poli Window Size</a:t>
            </a:r>
          </a:p>
          <a:p>
            <a:pPr lvl="1"/>
            <a:r>
              <a:rPr lang="sk-SK" sz="1800" dirty="0" smtClean="0"/>
              <a:t>Prijatím potvrdenia sa celé</a:t>
            </a:r>
            <a:br>
              <a:rPr lang="sk-SK" sz="1800" dirty="0" smtClean="0"/>
            </a:br>
            <a:r>
              <a:rPr lang="sk-SK" sz="1800" dirty="0" smtClean="0"/>
              <a:t>okno posúva smerom</a:t>
            </a:r>
            <a:br>
              <a:rPr lang="sk-SK" sz="1800" dirty="0" smtClean="0"/>
            </a:br>
            <a:r>
              <a:rPr lang="sk-SK" sz="1800" dirty="0" smtClean="0"/>
              <a:t>na neodoslané dáta</a:t>
            </a:r>
          </a:p>
          <a:p>
            <a:pPr lvl="1"/>
            <a:r>
              <a:rPr lang="sk-SK" sz="1800" dirty="0" smtClean="0"/>
              <a:t>Veľkosť okna sa môže</a:t>
            </a:r>
            <a:br>
              <a:rPr lang="sk-SK" sz="1800" dirty="0" smtClean="0"/>
            </a:br>
            <a:r>
              <a:rPr lang="sk-SK" sz="1800" dirty="0" smtClean="0"/>
              <a:t>meniť, čím sa realizuje</a:t>
            </a:r>
            <a:br>
              <a:rPr lang="sk-SK" sz="1800" dirty="0" smtClean="0"/>
            </a:br>
            <a:r>
              <a:rPr lang="sk-SK" sz="1800" dirty="0" smtClean="0"/>
              <a:t>riadenie toku</a:t>
            </a:r>
          </a:p>
          <a:p>
            <a:pPr lvl="1"/>
            <a:r>
              <a:rPr lang="sk-SK" sz="1800" dirty="0" smtClean="0"/>
              <a:t>Veľkosť okna N</a:t>
            </a:r>
            <a:br>
              <a:rPr lang="sk-SK" sz="1800" dirty="0" smtClean="0"/>
            </a:br>
            <a:r>
              <a:rPr lang="sk-SK" sz="1800" dirty="0" smtClean="0"/>
              <a:t>neznamená, že potvrdenie</a:t>
            </a:r>
            <a:br>
              <a:rPr lang="sk-SK" sz="1800" dirty="0" smtClean="0"/>
            </a:br>
            <a:r>
              <a:rPr lang="sk-SK" sz="1800" dirty="0" smtClean="0"/>
              <a:t>pošleme až po prijatí</a:t>
            </a:r>
            <a:br>
              <a:rPr lang="sk-SK" sz="1800" dirty="0" smtClean="0"/>
            </a:br>
            <a:r>
              <a:rPr lang="sk-SK" sz="1800" dirty="0" smtClean="0"/>
              <a:t>N bajtov – odosielanie</a:t>
            </a:r>
            <a:br>
              <a:rPr lang="sk-SK" sz="1800" dirty="0" smtClean="0"/>
            </a:br>
            <a:r>
              <a:rPr lang="sk-SK" sz="1800" dirty="0" smtClean="0"/>
              <a:t>potvrdení nemusí byť</a:t>
            </a:r>
            <a:br>
              <a:rPr lang="sk-SK" sz="1800" dirty="0" smtClean="0"/>
            </a:br>
            <a:r>
              <a:rPr lang="sk-SK" sz="1800" dirty="0" smtClean="0"/>
              <a:t>veľkosťou okna ovplyvnené</a:t>
            </a:r>
            <a:endParaRPr lang="sk-SK" sz="18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74938"/>
            <a:ext cx="5334000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3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 TCP – uzatvorenie spojenia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 konci komunikácie je potrebné TCP spojenie uzatvoriť</a:t>
            </a:r>
          </a:p>
          <a:p>
            <a:r>
              <a:rPr lang="sk-SK" dirty="0" smtClean="0"/>
              <a:t>Využíva sa príznak FIN</a:t>
            </a:r>
          </a:p>
          <a:p>
            <a:pPr lvl="1"/>
            <a:r>
              <a:rPr lang="sk-SK" dirty="0" smtClean="0"/>
              <a:t>FIN: „Nemám viac dát na odoslanie, za seba môžem skončiť“</a:t>
            </a:r>
            <a:endParaRPr lang="en-US" dirty="0"/>
          </a:p>
        </p:txBody>
      </p:sp>
      <p:pic>
        <p:nvPicPr>
          <p:cNvPr id="129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803525"/>
            <a:ext cx="53911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Verifikácia otvorených socketov</a:t>
            </a:r>
            <a:endParaRPr lang="en-US" dirty="0"/>
          </a:p>
        </p:txBody>
      </p:sp>
      <p:sp>
        <p:nvSpPr>
          <p:cNvPr id="1741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 zistenie otvorených socketov a spojení na nich je možné použiť v OS Windows i Linux príkaz </a:t>
            </a:r>
            <a:r>
              <a:rPr lang="sk-SK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 l="48749" t="38492" r="15666" b="27975"/>
          <a:stretch>
            <a:fillRect/>
          </a:stretch>
        </p:blipFill>
        <p:spPr bwMode="auto">
          <a:xfrm>
            <a:off x="1066800" y="2588508"/>
            <a:ext cx="7273925" cy="38546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457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4800600" cy="31242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764704"/>
            <a:ext cx="3551237" cy="1475880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sk-SK" sz="2800" dirty="0" smtClean="0">
                <a:solidFill>
                  <a:schemeClr val="bg1"/>
                </a:solidFill>
              </a:rPr>
              <a:t>Aplikačná vrstva a niektoré vybrané protokoly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MAE294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0"/>
            <a:ext cx="46878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997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Aplikačná vrstva TCP/IP</a:t>
            </a:r>
            <a:endParaRPr lang="en-US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Aplikačná vrstva modelu TCP/IP v sebe zahŕňa aj funkcie prezentačnej a relačnej vrstvy OSI modelu</a:t>
            </a:r>
          </a:p>
          <a:p>
            <a:pPr lvl="1"/>
            <a:r>
              <a:rPr lang="sk-SK" dirty="0" smtClean="0"/>
              <a:t>Vrstvy 7-5 OSI modelu preto niekedy nazývame aj vrstvy aplikácií</a:t>
            </a:r>
          </a:p>
        </p:txBody>
      </p:sp>
      <p:pic>
        <p:nvPicPr>
          <p:cNvPr id="130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708920"/>
            <a:ext cx="7983537" cy="394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6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Prečo potrebujeme transportnú vrstvu?</a:t>
            </a:r>
            <a:endParaRPr lang="en-US" dirty="0"/>
          </a:p>
        </p:txBody>
      </p:sp>
      <p:pic>
        <p:nvPicPr>
          <p:cNvPr id="1013771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"/>
          <a:stretch/>
        </p:blipFill>
        <p:spPr bwMode="auto">
          <a:xfrm>
            <a:off x="2478088" y="2560320"/>
            <a:ext cx="6665912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195736" y="3861048"/>
            <a:ext cx="30243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3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K transportnej vrstve OSI sa z vyšších vrstiev dostávajú dáta, ktoré</a:t>
            </a:r>
          </a:p>
          <a:p>
            <a:pPr lvl="1"/>
            <a:r>
              <a:rPr lang="sk-SK" sz="1800" dirty="0" smtClean="0"/>
              <a:t>... vytvoril istý aplikačný program alebo služba (OSI Layer7)</a:t>
            </a:r>
          </a:p>
          <a:p>
            <a:pPr lvl="1"/>
            <a:r>
              <a:rPr lang="sk-SK" sz="1800" dirty="0" smtClean="0"/>
              <a:t>... majú správny spoločný formát (OSI Layer6)</a:t>
            </a:r>
          </a:p>
          <a:p>
            <a:pPr lvl="1"/>
            <a:r>
              <a:rPr lang="sk-SK" sz="1800" dirty="0" smtClean="0"/>
              <a:t>... sú určené správnemu procesu a dialógu u príjemcu (OSI Layer5)</a:t>
            </a:r>
          </a:p>
          <a:p>
            <a:r>
              <a:rPr lang="sk-SK" sz="2200" dirty="0" smtClean="0"/>
              <a:t>Dáta v tomto tvare však nie sú na prenos</a:t>
            </a:r>
            <a:r>
              <a:rPr lang="sk-SK" sz="2200" dirty="0"/>
              <a:t/>
            </a:r>
            <a:br>
              <a:rPr lang="sk-SK" sz="2200" dirty="0"/>
            </a:br>
            <a:r>
              <a:rPr lang="sk-SK" sz="2200" dirty="0" smtClean="0"/>
              <a:t>sieťou vhodne pripravené</a:t>
            </a:r>
          </a:p>
          <a:p>
            <a:pPr lvl="1"/>
            <a:r>
              <a:rPr lang="sk-SK" sz="1800" dirty="0" smtClean="0"/>
              <a:t>Zatiaľ nie sú segmentované</a:t>
            </a:r>
            <a:br>
              <a:rPr lang="sk-SK" sz="1800" dirty="0" smtClean="0"/>
            </a:br>
            <a:r>
              <a:rPr lang="sk-SK" sz="1800" dirty="0" smtClean="0"/>
              <a:t>na menšie úseky – sú v bloku,</a:t>
            </a:r>
            <a:br>
              <a:rPr lang="sk-SK" sz="1800" dirty="0" smtClean="0"/>
            </a:br>
            <a:r>
              <a:rPr lang="sk-SK" sz="1800" dirty="0" smtClean="0"/>
              <a:t>v akom ich vytvorila aplikácia,</a:t>
            </a:r>
            <a:br>
              <a:rPr lang="sk-SK" sz="1800" dirty="0" smtClean="0"/>
            </a:br>
            <a:r>
              <a:rPr lang="sk-SK" sz="1800" dirty="0" smtClean="0"/>
              <a:t>plus informácie z L7-L5 vrstvy</a:t>
            </a:r>
          </a:p>
          <a:p>
            <a:pPr lvl="1"/>
            <a:r>
              <a:rPr lang="sk-SK" sz="1800" dirty="0" smtClean="0"/>
              <a:t>Ak sa budú sieťou prenášať ako</a:t>
            </a:r>
            <a:br>
              <a:rPr lang="sk-SK" sz="1800" dirty="0" smtClean="0"/>
            </a:br>
            <a:r>
              <a:rPr lang="sk-SK" sz="1800" dirty="0" smtClean="0"/>
              <a:t>oddelené segmenty, môže dôjsť k ich</a:t>
            </a:r>
            <a:br>
              <a:rPr lang="sk-SK" sz="1800" dirty="0" smtClean="0"/>
            </a:br>
            <a:r>
              <a:rPr lang="sk-SK" sz="1800" dirty="0" smtClean="0"/>
              <a:t>preusporiadaniu alebo strate</a:t>
            </a:r>
          </a:p>
          <a:p>
            <a:r>
              <a:rPr lang="sk-SK" sz="2200" dirty="0" smtClean="0"/>
              <a:t>Riešiť tieto nedostatky je práve</a:t>
            </a:r>
            <a:br>
              <a:rPr lang="sk-SK" sz="2200" dirty="0" smtClean="0"/>
            </a:br>
            <a:r>
              <a:rPr lang="sk-SK" sz="2200" dirty="0" smtClean="0"/>
              <a:t>úlohou transportnej vrstvy</a:t>
            </a:r>
          </a:p>
        </p:txBody>
      </p:sp>
    </p:spTree>
    <p:extLst>
      <p:ext uri="{BB962C8B-B14F-4D97-AF65-F5344CB8AC3E}">
        <p14:creationId xmlns:p14="http://schemas.microsoft.com/office/powerpoint/2010/main" val="6978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Funkcie prezentačnej a relačnej vrstvy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Prezentačná vrstva OSI</a:t>
            </a:r>
          </a:p>
          <a:p>
            <a:pPr lvl="1"/>
            <a:r>
              <a:rPr lang="sk-SK" dirty="0" smtClean="0"/>
              <a:t>Identifikácia spoločného formátu dát a jeho konverzia</a:t>
            </a:r>
          </a:p>
          <a:p>
            <a:pPr lvl="1"/>
            <a:r>
              <a:rPr lang="sk-SK" dirty="0" smtClean="0"/>
              <a:t>Kompresia dát na úrovni aplikácie</a:t>
            </a:r>
          </a:p>
          <a:p>
            <a:pPr lvl="1"/>
            <a:r>
              <a:rPr lang="sk-SK" dirty="0" smtClean="0"/>
              <a:t>Šifrovanie dát na úrovni aplikácie</a:t>
            </a:r>
          </a:p>
          <a:p>
            <a:r>
              <a:rPr lang="sk-SK" dirty="0" smtClean="0"/>
              <a:t>Relačná vrstva OSI</a:t>
            </a:r>
          </a:p>
          <a:p>
            <a:pPr lvl="1"/>
            <a:r>
              <a:rPr lang="sk-SK" dirty="0" smtClean="0"/>
              <a:t>Adresovanie tokov dát konkrétnym komunikujúcim procesom na cieľových uzloch</a:t>
            </a:r>
          </a:p>
          <a:p>
            <a:pPr lvl="1"/>
            <a:r>
              <a:rPr lang="sk-SK" dirty="0" smtClean="0"/>
              <a:t>Identifikácia jednotlivých dialógov medzi procesmi</a:t>
            </a:r>
          </a:p>
          <a:p>
            <a:pPr lvl="1"/>
            <a:r>
              <a:rPr lang="sk-SK" dirty="0" smtClean="0"/>
              <a:t>Riadenie jednotlivých dialógov</a:t>
            </a:r>
          </a:p>
          <a:p>
            <a:pPr lvl="2"/>
            <a:r>
              <a:rPr lang="sk-SK" dirty="0" smtClean="0"/>
              <a:t>Riadenie vzájomnej obojsmernej komunikácie (duplex)</a:t>
            </a:r>
          </a:p>
          <a:p>
            <a:pPr lvl="2"/>
            <a:r>
              <a:rPr lang="sk-SK" dirty="0" smtClean="0"/>
              <a:t>Časová synchronizácia viacerých súbežných dialógov</a:t>
            </a:r>
          </a:p>
          <a:p>
            <a:pPr lvl="2"/>
            <a:r>
              <a:rPr lang="sk-SK" dirty="0" smtClean="0"/>
              <a:t>Riadenie spojenia zabezpečeného nižšou vrstvou (otvorenie, uzatvorenie a znovuotvorenie v prípade nečinnosti)</a:t>
            </a:r>
          </a:p>
        </p:txBody>
      </p:sp>
    </p:spTree>
    <p:extLst>
      <p:ext uri="{BB962C8B-B14F-4D97-AF65-F5344CB8AC3E}">
        <p14:creationId xmlns:p14="http://schemas.microsoft.com/office/powerpoint/2010/main" val="19240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Sieťové aplikácie a aplikačné služby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Softvér pracujúci na aplikačnej vrstve môže byť dvojaký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Sieťové aplikácie </a:t>
            </a:r>
            <a:r>
              <a:rPr lang="sk-SK" dirty="0" smtClean="0"/>
              <a:t>(Network-Aware Applications)</a:t>
            </a:r>
          </a:p>
          <a:p>
            <a:pPr lvl="1"/>
            <a:r>
              <a:rPr lang="sk-SK" dirty="0" smtClean="0"/>
              <a:t>Používateľské aplikácie, s ktorými priamo pracuje používateľ</a:t>
            </a:r>
          </a:p>
          <a:p>
            <a:pPr lvl="1"/>
            <a:r>
              <a:rPr lang="sk-SK" dirty="0" smtClean="0"/>
              <a:t>Sem patria webové a poštové programy, instant messaging nástroje, softvérové IP telefóny, peer-to-peer programy, ... – skrátka všetky aplikácie, ktoré používateľ bezprostredne ovláda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Sieťové aplikačné služby </a:t>
            </a:r>
            <a:r>
              <a:rPr lang="sk-SK" dirty="0" smtClean="0"/>
              <a:t>(Application Layer Services)</a:t>
            </a:r>
          </a:p>
          <a:p>
            <a:pPr lvl="1"/>
            <a:r>
              <a:rPr lang="sk-SK" dirty="0" smtClean="0"/>
              <a:t>Aplikácie, ktoré neovláda priamo používateľ, ale obvykle bežia na pozadí v operačnom systéme a poskytujú isté sieťové služby</a:t>
            </a:r>
          </a:p>
          <a:p>
            <a:pPr lvl="1"/>
            <a:r>
              <a:rPr lang="sk-SK" dirty="0" smtClean="0"/>
              <a:t>Sem patria najmä servery jednotlivých sieťových služieb, prípadne aj iné procesy bežiace v operačnom systéme, ktoré prevezmú dáta bezprostredne z aplikácie a starajú sa o ich prenos sieťou</a:t>
            </a:r>
          </a:p>
        </p:txBody>
      </p:sp>
    </p:spTree>
    <p:extLst>
      <p:ext uri="{BB962C8B-B14F-4D97-AF65-F5344CB8AC3E}">
        <p14:creationId xmlns:p14="http://schemas.microsoft.com/office/powerpoint/2010/main" val="20927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Formy aplikačných služieb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Aplikačné protokoly a služby bežne existujú v jednej z dvoch rôznych foriem</a:t>
            </a:r>
          </a:p>
          <a:p>
            <a:r>
              <a:rPr lang="sk-SK" dirty="0" smtClean="0"/>
              <a:t>Architektúra </a:t>
            </a:r>
            <a:r>
              <a:rPr lang="sk-SK" b="1" dirty="0" smtClean="0">
                <a:solidFill>
                  <a:schemeClr val="accent2"/>
                </a:solidFill>
              </a:rPr>
              <a:t>klient/server</a:t>
            </a:r>
          </a:p>
          <a:p>
            <a:pPr lvl="1"/>
            <a:r>
              <a:rPr lang="sk-SK" dirty="0" smtClean="0"/>
              <a:t>Klient je softvér, ktorý je </a:t>
            </a:r>
            <a:r>
              <a:rPr lang="sk-SK" b="1" dirty="0" smtClean="0">
                <a:solidFill>
                  <a:schemeClr val="accent2"/>
                </a:solidFill>
              </a:rPr>
              <a:t>konzumentom</a:t>
            </a:r>
            <a:r>
              <a:rPr lang="sk-SK" dirty="0" smtClean="0"/>
              <a:t> istej služby (WWW browser, poštový používateľský program, Telnet/SSH klient, FTP klient, ...)</a:t>
            </a:r>
          </a:p>
          <a:p>
            <a:pPr lvl="1"/>
            <a:r>
              <a:rPr lang="sk-SK" dirty="0" smtClean="0"/>
              <a:t>Server je softvér, ktorý je </a:t>
            </a:r>
            <a:r>
              <a:rPr lang="sk-SK" b="1" dirty="0" smtClean="0">
                <a:solidFill>
                  <a:schemeClr val="accent2"/>
                </a:solidFill>
              </a:rPr>
              <a:t>producentom</a:t>
            </a:r>
            <a:r>
              <a:rPr lang="sk-SK" dirty="0" smtClean="0"/>
              <a:t> istej služby (WWW server, poštový server, Telnet/SSH/FTP server, ...)</a:t>
            </a:r>
          </a:p>
          <a:p>
            <a:pPr lvl="1"/>
            <a:r>
              <a:rPr lang="sk-SK" dirty="0" smtClean="0"/>
              <a:t>V architektúre klient/server je poskytovanie služby centralizované</a:t>
            </a:r>
          </a:p>
          <a:p>
            <a:r>
              <a:rPr lang="sk-SK" dirty="0" smtClean="0"/>
              <a:t>Architektúra </a:t>
            </a:r>
            <a:r>
              <a:rPr lang="sk-SK" b="1" dirty="0" smtClean="0">
                <a:solidFill>
                  <a:schemeClr val="accent2"/>
                </a:solidFill>
              </a:rPr>
              <a:t>peer-to-peer</a:t>
            </a:r>
          </a:p>
          <a:p>
            <a:pPr lvl="1"/>
            <a:r>
              <a:rPr lang="sk-SK" dirty="0" smtClean="0"/>
              <a:t>Ten istý softvér je súčasne konzumentom i producentom tej istej služby, dokáže ju teda poskytnúť iným i sám využiť od iných</a:t>
            </a:r>
          </a:p>
          <a:p>
            <a:pPr lvl="2"/>
            <a:r>
              <a:rPr lang="sk-SK" dirty="0" smtClean="0"/>
              <a:t>Môžeme povedať, že peer-to-peer softvér je súčasne klient i server</a:t>
            </a:r>
          </a:p>
          <a:p>
            <a:pPr lvl="1"/>
            <a:r>
              <a:rPr lang="sk-SK" dirty="0" smtClean="0"/>
              <a:t>Niekedy sa rozlišujú peer-to-peer siete a aplikácie</a:t>
            </a:r>
          </a:p>
          <a:p>
            <a:pPr lvl="2"/>
            <a:r>
              <a:rPr lang="sk-SK" dirty="0" smtClean="0"/>
              <a:t>P2P aplikácia v sebe združuje klienta i server</a:t>
            </a:r>
          </a:p>
          <a:p>
            <a:pPr lvl="2"/>
            <a:r>
              <a:rPr lang="sk-SK" dirty="0" smtClean="0"/>
              <a:t>P2P sieť je sieť, v ktorej jednotlivé uzly slúžia súčasne ako klienti i servery bez centrálneho riadiaceho prvku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38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23" y="3140968"/>
            <a:ext cx="4943177" cy="362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Aplikačné protokoly v TCP/IP</a:t>
            </a:r>
            <a:endParaRPr lang="en-US" dirty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Aplikačné protokoly v TCP/IP sú veľmi početné</a:t>
            </a:r>
          </a:p>
          <a:p>
            <a:pPr lvl="1"/>
            <a:r>
              <a:rPr lang="sk-SK" dirty="0" smtClean="0"/>
              <a:t>Takmer pre každú službu používame samostatný protokol</a:t>
            </a:r>
          </a:p>
          <a:p>
            <a:pPr lvl="1"/>
            <a:r>
              <a:rPr lang="sk-SK" dirty="0" smtClean="0"/>
              <a:t>My sa dnes pozrieme na niektoré najbežnejšie protokoly</a:t>
            </a:r>
          </a:p>
          <a:p>
            <a:pPr lvl="1"/>
            <a:r>
              <a:rPr lang="sk-SK" dirty="0" smtClean="0"/>
              <a:t>Väčšina aplikačných protokolov TCP/IP je popísaná vo voľne dostupných dokumentoch s názvom Request</a:t>
            </a:r>
            <a:br>
              <a:rPr lang="sk-SK" dirty="0" smtClean="0"/>
            </a:br>
            <a:r>
              <a:rPr lang="sk-SK" dirty="0" smtClean="0"/>
              <a:t>for Comment (RFC), ktoré vytvára inštitút</a:t>
            </a:r>
            <a:br>
              <a:rPr lang="sk-SK" dirty="0" smtClean="0"/>
            </a:br>
            <a:r>
              <a:rPr lang="sk-SK" dirty="0" smtClean="0"/>
              <a:t>Internet Engineering Task Force (IETF)</a:t>
            </a:r>
            <a:br>
              <a:rPr lang="sk-SK" dirty="0" smtClean="0"/>
            </a:br>
            <a:r>
              <a:rPr lang="sk-SK" dirty="0" smtClean="0"/>
              <a:t>a viaceré ďalšie organizácie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6" t="38912" r="6386" b="33065"/>
          <a:stretch/>
        </p:blipFill>
        <p:spPr>
          <a:xfrm>
            <a:off x="899592" y="4882792"/>
            <a:ext cx="7029865" cy="1975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Aplikačný protokol Dynamic Host Configuration Protocol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Protokol </a:t>
            </a:r>
            <a:r>
              <a:rPr lang="sk-SK" sz="2000" dirty="0" smtClean="0">
                <a:solidFill>
                  <a:schemeClr val="tx2"/>
                </a:solidFill>
              </a:rPr>
              <a:t>DHCP</a:t>
            </a:r>
            <a:r>
              <a:rPr lang="sk-SK" sz="2000" dirty="0" smtClean="0"/>
              <a:t> slúži staniciam na automatické získanie sieťových nastavení</a:t>
            </a:r>
          </a:p>
          <a:p>
            <a:pPr lvl="1"/>
            <a:r>
              <a:rPr lang="sk-SK" sz="1800" dirty="0" smtClean="0"/>
              <a:t>Bez DHCP by bolo potrebné všetky nastavenia konfigurovať ručne</a:t>
            </a:r>
          </a:p>
          <a:p>
            <a:r>
              <a:rPr lang="sk-SK" sz="2000" dirty="0" smtClean="0"/>
              <a:t>DHCP prideľuje staniciam rôzne konfiguračné údaje</a:t>
            </a:r>
          </a:p>
          <a:p>
            <a:pPr lvl="1"/>
            <a:r>
              <a:rPr lang="sk-SK" sz="1800" dirty="0" smtClean="0"/>
              <a:t>IP adresu, masku siete, adresu brány, DNS server a ďalšie</a:t>
            </a:r>
          </a:p>
          <a:p>
            <a:r>
              <a:rPr lang="sk-SK" sz="2000" dirty="0" smtClean="0"/>
              <a:t>DHCP používa 4 základné správy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Discover</a:t>
            </a:r>
            <a:r>
              <a:rPr lang="sk-SK" sz="1800" dirty="0" smtClean="0">
                <a:solidFill>
                  <a:schemeClr val="accent2"/>
                </a:solidFill>
              </a:rPr>
              <a:t> </a:t>
            </a:r>
            <a:r>
              <a:rPr lang="sk-SK" sz="1800" dirty="0" smtClean="0"/>
              <a:t>– klient hľadá DHCP servery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Offer</a:t>
            </a:r>
            <a:r>
              <a:rPr lang="sk-SK" sz="1800" dirty="0" smtClean="0">
                <a:solidFill>
                  <a:schemeClr val="accent2"/>
                </a:solidFill>
              </a:rPr>
              <a:t> </a:t>
            </a:r>
            <a:r>
              <a:rPr lang="sk-SK" sz="1800" dirty="0" smtClean="0"/>
              <a:t>– server ponúka klientovi adresu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Request</a:t>
            </a:r>
            <a:r>
              <a:rPr lang="sk-SK" sz="1800" dirty="0" smtClean="0">
                <a:solidFill>
                  <a:schemeClr val="accent2"/>
                </a:solidFill>
              </a:rPr>
              <a:t> </a:t>
            </a:r>
            <a:r>
              <a:rPr lang="sk-SK" sz="1800" dirty="0" smtClean="0"/>
              <a:t>– klient žiada o konkrétnu adresu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Acknowledge</a:t>
            </a:r>
            <a:r>
              <a:rPr lang="sk-SK" sz="1800" dirty="0" smtClean="0">
                <a:solidFill>
                  <a:schemeClr val="accent2"/>
                </a:solidFill>
              </a:rPr>
              <a:t> </a:t>
            </a:r>
            <a:r>
              <a:rPr lang="sk-SK" sz="1800" dirty="0" smtClean="0"/>
              <a:t>– server odsúhlasuje klientovi výpožičku adresy</a:t>
            </a:r>
          </a:p>
        </p:txBody>
      </p:sp>
    </p:spTree>
    <p:extLst>
      <p:ext uri="{BB962C8B-B14F-4D97-AF65-F5344CB8AC3E}">
        <p14:creationId xmlns:p14="http://schemas.microsoft.com/office/powerpoint/2010/main" val="36723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Aplikačný protokol Domain Name System</a:t>
            </a:r>
            <a:endParaRPr lang="en-US" dirty="0"/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Protokol </a:t>
            </a:r>
            <a:r>
              <a:rPr lang="sk-SK" dirty="0" smtClean="0">
                <a:solidFill>
                  <a:schemeClr val="tx2"/>
                </a:solidFill>
              </a:rPr>
              <a:t>DNS</a:t>
            </a:r>
            <a:r>
              <a:rPr lang="sk-SK" dirty="0" smtClean="0"/>
              <a:t> je „telefónny zoznam“ počítačov na internete</a:t>
            </a:r>
          </a:p>
          <a:p>
            <a:pPr lvl="1"/>
            <a:r>
              <a:rPr lang="sk-SK" dirty="0" smtClean="0"/>
              <a:t>My používame slovné názvy počítačov</a:t>
            </a:r>
          </a:p>
          <a:p>
            <a:pPr lvl="1"/>
            <a:r>
              <a:rPr lang="sk-SK" dirty="0" smtClean="0"/>
              <a:t>Počítače používajú číselné IP adresy</a:t>
            </a:r>
          </a:p>
          <a:p>
            <a:pPr lvl="1"/>
            <a:r>
              <a:rPr lang="sk-SK" dirty="0" smtClean="0"/>
              <a:t>DNS slúži na vyhľadanie IP adresy počítača podľa jeho mena</a:t>
            </a:r>
          </a:p>
          <a:p>
            <a:r>
              <a:rPr lang="sk-SK" dirty="0" smtClean="0"/>
              <a:t>Presnejšie povedané, DNS je stromovo organizovaná databáza, ktorá obsahuje rôzne informácie o internetových menách a adresách</a:t>
            </a:r>
          </a:p>
        </p:txBody>
      </p:sp>
      <p:pic>
        <p:nvPicPr>
          <p:cNvPr id="129331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83"/>
          <a:stretch/>
        </p:blipFill>
        <p:spPr bwMode="auto">
          <a:xfrm>
            <a:off x="2325688" y="4229501"/>
            <a:ext cx="6818312" cy="262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79" y="1755056"/>
            <a:ext cx="4530725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Aplikačný protokol Domain Name System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496944" cy="559836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Pojem </a:t>
            </a:r>
            <a:r>
              <a:rPr lang="sk-SK" b="1" dirty="0" smtClean="0">
                <a:solidFill>
                  <a:schemeClr val="accent2"/>
                </a:solidFill>
              </a:rPr>
              <a:t>doména</a:t>
            </a:r>
            <a:r>
              <a:rPr lang="sk-SK" dirty="0" smtClean="0"/>
              <a:t> označuje časť slovného mena počítača, ktorá istým spôsobom vyjadruje, kde sa počítač nachádza alebo komu patrí</a:t>
            </a:r>
          </a:p>
          <a:p>
            <a:pPr lvl="1"/>
            <a:r>
              <a:rPr lang="sk-SK" dirty="0" smtClean="0"/>
              <a:t>V názve mail.skola.edu.sk</a:t>
            </a:r>
            <a:br>
              <a:rPr lang="sk-SK" dirty="0" smtClean="0"/>
            </a:br>
            <a:r>
              <a:rPr lang="sk-SK" dirty="0" smtClean="0"/>
              <a:t>sú 4 domény</a:t>
            </a:r>
          </a:p>
          <a:p>
            <a:pPr lvl="2"/>
            <a:r>
              <a:rPr lang="sk-SK" b="1" dirty="0" smtClean="0">
                <a:solidFill>
                  <a:schemeClr val="accent2"/>
                </a:solidFill>
              </a:rPr>
              <a:t>sk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označuje Slovensko (tzv. vrcholová doména)</a:t>
            </a:r>
          </a:p>
          <a:p>
            <a:pPr lvl="2"/>
            <a:r>
              <a:rPr lang="sk-SK" b="1" dirty="0" smtClean="0">
                <a:solidFill>
                  <a:schemeClr val="accent2"/>
                </a:solidFill>
              </a:rPr>
              <a:t>edu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označuje vzdelávacie inštitúcie</a:t>
            </a:r>
          </a:p>
          <a:p>
            <a:pPr lvl="2"/>
            <a:r>
              <a:rPr lang="sk-SK" b="1" dirty="0" smtClean="0">
                <a:solidFill>
                  <a:schemeClr val="accent2"/>
                </a:solidFill>
              </a:rPr>
              <a:t>skola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označuje meno konkrétnej školy</a:t>
            </a:r>
          </a:p>
          <a:p>
            <a:pPr lvl="2"/>
            <a:r>
              <a:rPr lang="sk-SK" b="1" dirty="0" smtClean="0">
                <a:solidFill>
                  <a:schemeClr val="accent2"/>
                </a:solidFill>
              </a:rPr>
              <a:t>mail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vlastné meno počítača</a:t>
            </a:r>
          </a:p>
          <a:p>
            <a:pPr lvl="1"/>
            <a:r>
              <a:rPr lang="sk-SK" dirty="0" smtClean="0"/>
              <a:t>Úplné meno počítača so všetkými doménami</a:t>
            </a:r>
            <a:br>
              <a:rPr lang="sk-SK" dirty="0" smtClean="0"/>
            </a:br>
            <a:r>
              <a:rPr lang="sk-SK" dirty="0" smtClean="0"/>
              <a:t>sa v angličtine nazýva Fully Qualified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Domain Name (FQDN)</a:t>
            </a:r>
          </a:p>
          <a:p>
            <a:pPr lvl="1"/>
            <a:r>
              <a:rPr lang="sk-SK" dirty="0" smtClean="0"/>
              <a:t>Toto hierarchické usporiadanie domén vytvára tzv. doménový strom</a:t>
            </a:r>
          </a:p>
          <a:p>
            <a:r>
              <a:rPr lang="sk-SK" dirty="0" smtClean="0"/>
              <a:t>Žiaden DNS server neobsahuje zoznam všetkých domén</a:t>
            </a:r>
          </a:p>
          <a:p>
            <a:pPr lvl="1"/>
            <a:r>
              <a:rPr lang="sk-SK" dirty="0" smtClean="0"/>
              <a:t>Každý DNS server obsluhuje iba časť doménového stromu, tzv. zónu</a:t>
            </a:r>
          </a:p>
          <a:p>
            <a:pPr lvl="1"/>
            <a:r>
              <a:rPr lang="sk-SK" dirty="0" smtClean="0"/>
              <a:t>Ak hľadaný názov sám nepozná, vie aspoň zistiť, na ktorom DNS serveri sú bližšie informácie – tzv. delegovanie zón</a:t>
            </a:r>
          </a:p>
        </p:txBody>
      </p:sp>
    </p:spTree>
    <p:extLst>
      <p:ext uri="{BB962C8B-B14F-4D97-AF65-F5344CB8AC3E}">
        <p14:creationId xmlns:p14="http://schemas.microsoft.com/office/powerpoint/2010/main" val="22076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Aplikačný protokol Domain Name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Jednotlivé položky databázy v DNS sa nazývajú </a:t>
            </a:r>
            <a:r>
              <a:rPr lang="sk-SK" sz="2000" b="1" dirty="0" smtClean="0">
                <a:solidFill>
                  <a:schemeClr val="accent2"/>
                </a:solidFill>
              </a:rPr>
              <a:t>zdrojové záznamy </a:t>
            </a:r>
            <a:r>
              <a:rPr lang="sk-SK" sz="2000" dirty="0" smtClean="0"/>
              <a:t>(Resource Records)</a:t>
            </a:r>
          </a:p>
          <a:p>
            <a:r>
              <a:rPr lang="sk-SK" sz="2000" dirty="0" smtClean="0"/>
              <a:t>Každý zdrojový záznam sa vzťahuje k nejakému internetovému názvu alebo adrese</a:t>
            </a:r>
          </a:p>
          <a:p>
            <a:r>
              <a:rPr lang="sk-SK" sz="2000" dirty="0" smtClean="0"/>
              <a:t>Zdrojové záznamy sú viacerých typov a podľa toho vyjadrujú k súvisiacemu internetovému názvu rôzne informácie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A</a:t>
            </a:r>
            <a:r>
              <a:rPr lang="sk-SK" sz="1800" dirty="0" smtClean="0"/>
              <a:t>: IPv4 adresa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AAAA</a:t>
            </a:r>
            <a:r>
              <a:rPr lang="sk-SK" sz="1800" dirty="0" smtClean="0"/>
              <a:t>: IPv6 adresa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MX</a:t>
            </a:r>
            <a:r>
              <a:rPr lang="sk-SK" sz="1800" dirty="0" smtClean="0"/>
              <a:t>: poštový server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CNAME</a:t>
            </a:r>
            <a:r>
              <a:rPr lang="sk-SK" sz="1800" dirty="0" smtClean="0"/>
              <a:t>: odkaz na skutočné </a:t>
            </a:r>
            <a:r>
              <a:rPr lang="sk-SK" sz="1800" dirty="0" smtClean="0"/>
              <a:t>(tzv. kanonické) meno</a:t>
            </a:r>
            <a:endParaRPr lang="sk-SK" sz="1800" dirty="0" smtClean="0"/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NS</a:t>
            </a:r>
            <a:r>
              <a:rPr lang="sk-SK" sz="1800" dirty="0" smtClean="0"/>
              <a:t>: informácia o DNS serveri, na ktorom hľadať ďalšie informácie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PTR</a:t>
            </a:r>
            <a:r>
              <a:rPr lang="sk-SK" sz="1800" dirty="0" smtClean="0"/>
              <a:t>: spätný preklad z IP adresy na meno</a:t>
            </a:r>
          </a:p>
          <a:p>
            <a:r>
              <a:rPr lang="sk-SK" sz="2200" dirty="0" smtClean="0"/>
              <a:t>Podľa toho, aké informácie klient potrebuje, sa v DNS hľadá k danému internetovému menu záznam vhodného typu</a:t>
            </a: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1822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Aplikačný protokol Domain Name System</a:t>
            </a:r>
            <a:endParaRPr lang="sk-SK" dirty="0" smtClean="0"/>
          </a:p>
        </p:txBody>
      </p:sp>
      <p:graphicFrame>
        <p:nvGraphicFramePr>
          <p:cNvPr id="26628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719263"/>
          <a:ext cx="3319463" cy="4465639"/>
        </p:xfrm>
        <a:graphic>
          <a:graphicData uri="http://schemas.openxmlformats.org/drawingml/2006/table">
            <a:tbl>
              <a:tblPr/>
              <a:tblGrid>
                <a:gridCol w="3319463"/>
              </a:tblGrid>
              <a:tr h="893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</a:t>
                      </a:r>
                    </a:p>
                  </a:txBody>
                  <a:tcPr marL="113595" marR="1135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Question</a:t>
                      </a:r>
                    </a:p>
                  </a:txBody>
                  <a:tcPr marL="113595" marR="1135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Answer</a:t>
                      </a:r>
                    </a:p>
                  </a:txBody>
                  <a:tcPr marL="113595" marR="1135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Authority</a:t>
                      </a:r>
                    </a:p>
                  </a:txBody>
                  <a:tcPr marL="113595" marR="1135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Additional</a:t>
                      </a:r>
                    </a:p>
                  </a:txBody>
                  <a:tcPr marL="113595" marR="1135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sp>
        <p:nvSpPr>
          <p:cNvPr id="2662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927475" y="1719262"/>
            <a:ext cx="4965005" cy="487808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dirty="0" smtClean="0"/>
              <a:t>Každá správa DNS protokolu (otázka či odpoveď) má fixnú štruktúru</a:t>
            </a:r>
          </a:p>
          <a:p>
            <a:pPr lvl="1">
              <a:defRPr/>
            </a:pPr>
            <a:r>
              <a:rPr lang="sk-SK" b="1" dirty="0" smtClean="0">
                <a:solidFill>
                  <a:schemeClr val="accent2"/>
                </a:solidFill>
              </a:rPr>
              <a:t>Header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hlavička správy</a:t>
            </a:r>
          </a:p>
          <a:p>
            <a:pPr lvl="1">
              <a:defRPr/>
            </a:pPr>
            <a:r>
              <a:rPr lang="sk-SK" b="1" dirty="0" smtClean="0">
                <a:solidFill>
                  <a:schemeClr val="accent2"/>
                </a:solidFill>
              </a:rPr>
              <a:t>Question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hľadaný názov</a:t>
            </a:r>
          </a:p>
          <a:p>
            <a:pPr lvl="1">
              <a:defRPr/>
            </a:pPr>
            <a:r>
              <a:rPr lang="sk-SK" b="1" dirty="0" smtClean="0">
                <a:solidFill>
                  <a:schemeClr val="accent2"/>
                </a:solidFill>
              </a:rPr>
              <a:t>Answer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finálna odpoveď servera vo forme zdrojového záznamu</a:t>
            </a:r>
          </a:p>
          <a:p>
            <a:pPr lvl="1">
              <a:defRPr/>
            </a:pPr>
            <a:r>
              <a:rPr lang="sk-SK" b="1" dirty="0" smtClean="0">
                <a:solidFill>
                  <a:schemeClr val="accent2"/>
                </a:solidFill>
              </a:rPr>
              <a:t>Authority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informácia o DNS serveri, ktorý má presné alebo aspoň presnejšie info o hľadanom mene</a:t>
            </a:r>
            <a:endParaRPr lang="sk-SK" dirty="0"/>
          </a:p>
          <a:p>
            <a:pPr lvl="1">
              <a:defRPr/>
            </a:pPr>
            <a:r>
              <a:rPr lang="sk-SK" b="1" dirty="0" smtClean="0">
                <a:solidFill>
                  <a:schemeClr val="accent2"/>
                </a:solidFill>
              </a:rPr>
              <a:t>Additional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prídavné pomocné info</a:t>
            </a:r>
          </a:p>
          <a:p>
            <a:pPr>
              <a:defRPr/>
            </a:pPr>
            <a:r>
              <a:rPr lang="sk-SK" dirty="0" smtClean="0"/>
              <a:t>DNS je binárny protokol, správy sú v binárnom, nie textovom tvare</a:t>
            </a:r>
          </a:p>
        </p:txBody>
      </p:sp>
    </p:spTree>
    <p:extLst>
      <p:ext uri="{BB962C8B-B14F-4D97-AF65-F5344CB8AC3E}">
        <p14:creationId xmlns:p14="http://schemas.microsoft.com/office/powerpoint/2010/main" val="35029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Aplikačný protokol HyperText Transfer Protocol</a:t>
            </a:r>
            <a:endParaRPr lang="en-US" dirty="0"/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Protokol </a:t>
            </a:r>
            <a:r>
              <a:rPr lang="sk-SK" dirty="0" smtClean="0">
                <a:solidFill>
                  <a:schemeClr val="tx2"/>
                </a:solidFill>
              </a:rPr>
              <a:t>HTTP</a:t>
            </a:r>
            <a:r>
              <a:rPr lang="sk-SK" dirty="0" smtClean="0"/>
              <a:t> je dnes jedným z najpoužívanejších protokolov, vďaka ktorému existuje služba WWW a služby od nej odvodené</a:t>
            </a:r>
          </a:p>
          <a:p>
            <a:r>
              <a:rPr lang="sk-SK" dirty="0" smtClean="0"/>
              <a:t>HTTP umožňuje WWW klientovi</a:t>
            </a:r>
          </a:p>
          <a:p>
            <a:pPr lvl="1"/>
            <a:r>
              <a:rPr lang="sk-SK" dirty="0" smtClean="0"/>
              <a:t>Adresovať vzdialený súbor</a:t>
            </a:r>
          </a:p>
          <a:p>
            <a:pPr lvl="1"/>
            <a:r>
              <a:rPr lang="sk-SK" dirty="0" smtClean="0"/>
              <a:t>Požiadať server o jeho zaslanie</a:t>
            </a:r>
          </a:p>
          <a:p>
            <a:pPr lvl="2"/>
            <a:r>
              <a:rPr lang="sk-SK" dirty="0" smtClean="0"/>
              <a:t>Ak sa jedná o skript (napr. PHP), klient žiada, aby mu server poslal výstup behu tohto skriptu, nie skript samotný</a:t>
            </a:r>
          </a:p>
          <a:p>
            <a:pPr lvl="1"/>
            <a:r>
              <a:rPr lang="sk-SK" dirty="0" smtClean="0"/>
              <a:t>Požiadať server o prepísanie tohto súboru</a:t>
            </a:r>
          </a:p>
          <a:p>
            <a:r>
              <a:rPr lang="sk-SK" dirty="0" smtClean="0"/>
              <a:t>HTTP používa formát adries v tvare </a:t>
            </a:r>
            <a:r>
              <a:rPr lang="en-US" b="1" dirty="0" smtClean="0">
                <a:solidFill>
                  <a:schemeClr val="tx2"/>
                </a:solidFill>
              </a:rPr>
              <a:t>http://www.server.sk/cesta/</a:t>
            </a:r>
            <a:r>
              <a:rPr lang="sk-SK" b="1" dirty="0" smtClean="0">
                <a:solidFill>
                  <a:schemeClr val="tx2"/>
                </a:solidFill>
              </a:rPr>
              <a:t>súbor</a:t>
            </a:r>
            <a:r>
              <a:rPr lang="en-US" b="1" dirty="0" smtClean="0">
                <a:solidFill>
                  <a:schemeClr val="tx2"/>
                </a:solidFill>
              </a:rPr>
              <a:t>.html</a:t>
            </a:r>
          </a:p>
          <a:p>
            <a:pPr lvl="1"/>
            <a:r>
              <a:rPr lang="sk-SK" dirty="0" smtClean="0"/>
              <a:t>„</a:t>
            </a:r>
            <a:r>
              <a:rPr lang="sk-SK" b="1" dirty="0" smtClean="0">
                <a:solidFill>
                  <a:schemeClr val="accent2"/>
                </a:solidFill>
              </a:rPr>
              <a:t>http</a:t>
            </a:r>
            <a:r>
              <a:rPr lang="sk-SK" dirty="0" smtClean="0"/>
              <a:t>“ – tzv. schéma, ktorá určuje použitý aplikačný protokol</a:t>
            </a:r>
          </a:p>
          <a:p>
            <a:pPr lvl="1"/>
            <a:r>
              <a:rPr lang="sk-SK" dirty="0" smtClean="0"/>
              <a:t>„</a:t>
            </a:r>
            <a:r>
              <a:rPr lang="sk-SK" b="1" dirty="0" smtClean="0">
                <a:solidFill>
                  <a:schemeClr val="accent2"/>
                </a:solidFill>
              </a:rPr>
              <a:t>www.server.sk</a:t>
            </a:r>
            <a:r>
              <a:rPr lang="sk-SK" dirty="0" smtClean="0"/>
              <a:t>“ – meno servera</a:t>
            </a:r>
          </a:p>
          <a:p>
            <a:pPr lvl="1"/>
            <a:r>
              <a:rPr lang="sk-SK" dirty="0" smtClean="0"/>
              <a:t>„</a:t>
            </a:r>
            <a:r>
              <a:rPr lang="sk-SK" b="1" dirty="0" smtClean="0">
                <a:solidFill>
                  <a:schemeClr val="accent2"/>
                </a:solidFill>
              </a:rPr>
              <a:t>/cesta/súbor.html</a:t>
            </a:r>
            <a:r>
              <a:rPr lang="sk-SK" dirty="0" smtClean="0"/>
              <a:t>“ – poloha požadovaného dokumentu na serveri</a:t>
            </a:r>
          </a:p>
        </p:txBody>
      </p:sp>
    </p:spTree>
    <p:extLst>
      <p:ext uri="{BB962C8B-B14F-4D97-AF65-F5344CB8AC3E}">
        <p14:creationId xmlns:p14="http://schemas.microsoft.com/office/powerpoint/2010/main" val="18186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Úlohy transportnej vrstvy</a:t>
            </a:r>
            <a:endParaRPr lang="en-US" dirty="0"/>
          </a:p>
        </p:txBody>
      </p:sp>
      <p:pic>
        <p:nvPicPr>
          <p:cNvPr id="128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2762250"/>
            <a:ext cx="5697537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194435" y="2834621"/>
            <a:ext cx="504056" cy="3787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Transportná vrstva je na rozhraní medzi aplikačnými dátami a sieťovou infraštruktúrou</a:t>
            </a:r>
          </a:p>
          <a:p>
            <a:pPr lvl="1"/>
            <a:r>
              <a:rPr lang="sk-SK" sz="1800" dirty="0" smtClean="0"/>
              <a:t>Zabezpečuje prenos dát medzi konkrétnymi komunikujúcimi aplikáciami na koncových uzloch</a:t>
            </a:r>
          </a:p>
          <a:p>
            <a:pPr lvl="1"/>
            <a:r>
              <a:rPr lang="sk-SK" sz="1800" dirty="0" smtClean="0"/>
              <a:t>Dáta prenáša ako rad úsekov, tzv. </a:t>
            </a:r>
            <a:r>
              <a:rPr lang="sk-SK" sz="1800" b="1" dirty="0" smtClean="0">
                <a:solidFill>
                  <a:schemeClr val="accent2"/>
                </a:solidFill>
              </a:rPr>
              <a:t>segmentov</a:t>
            </a:r>
          </a:p>
          <a:p>
            <a:pPr lvl="1"/>
            <a:r>
              <a:rPr lang="sk-SK" sz="1800" dirty="0" smtClean="0"/>
              <a:t>Tieto segmenty môžu niesť</a:t>
            </a:r>
            <a:br>
              <a:rPr lang="sk-SK" sz="1800" dirty="0" smtClean="0"/>
            </a:br>
            <a:r>
              <a:rPr lang="sk-SK" sz="1800" dirty="0" smtClean="0"/>
              <a:t>poradové čísla a iné info pre ich</a:t>
            </a:r>
            <a:br>
              <a:rPr lang="sk-SK" sz="1800" dirty="0" smtClean="0"/>
            </a:br>
            <a:r>
              <a:rPr lang="sk-SK" sz="1800" dirty="0" smtClean="0"/>
              <a:t>správne doručenie a opätovné</a:t>
            </a:r>
            <a:br>
              <a:rPr lang="sk-SK" sz="1800" dirty="0" smtClean="0"/>
            </a:br>
            <a:r>
              <a:rPr lang="sk-SK" sz="1800" dirty="0" smtClean="0"/>
              <a:t>poskladanie u príjemcu</a:t>
            </a:r>
          </a:p>
          <a:p>
            <a:r>
              <a:rPr lang="sk-SK" sz="2000" dirty="0" smtClean="0"/>
              <a:t>Transportná vrstva zodpovedá</a:t>
            </a:r>
            <a:br>
              <a:rPr lang="sk-SK" sz="2000" dirty="0" smtClean="0"/>
            </a:br>
            <a:r>
              <a:rPr lang="sk-SK" sz="2000" dirty="0" smtClean="0"/>
              <a:t>za doručenie dát cez sieť</a:t>
            </a:r>
            <a:br>
              <a:rPr lang="sk-SK" sz="2000" dirty="0" smtClean="0"/>
            </a:br>
            <a:r>
              <a:rPr lang="sk-SK" sz="2000" dirty="0" smtClean="0"/>
              <a:t>v takom tvare, v akom</a:t>
            </a:r>
            <a:br>
              <a:rPr lang="sk-SK" sz="2000" dirty="0" smtClean="0"/>
            </a:br>
            <a:r>
              <a:rPr lang="sk-SK" sz="2000" dirty="0" smtClean="0"/>
              <a:t>boli odoslané</a:t>
            </a:r>
          </a:p>
          <a:p>
            <a:pPr lvl="1"/>
            <a:r>
              <a:rPr lang="sk-SK" sz="1800" dirty="0" smtClean="0"/>
              <a:t>... ak to aplikácia žiada</a:t>
            </a:r>
          </a:p>
        </p:txBody>
      </p:sp>
    </p:spTree>
    <p:extLst>
      <p:ext uri="{BB962C8B-B14F-4D97-AF65-F5344CB8AC3E}">
        <p14:creationId xmlns:p14="http://schemas.microsoft.com/office/powerpoint/2010/main" val="5876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Aplikačný protokol HyperText Transfer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HTTP je textový protokol, jeho príkazy sú čitateľné slová</a:t>
            </a:r>
          </a:p>
          <a:p>
            <a:pPr lvl="1"/>
            <a:r>
              <a:rPr lang="sk-SK" dirty="0" smtClean="0"/>
              <a:t>HTTP nie je zabezpečený, jeho šifrovaná podoba sa volá HTTPS</a:t>
            </a:r>
          </a:p>
          <a:p>
            <a:r>
              <a:rPr lang="sk-SK" dirty="0" smtClean="0"/>
              <a:t>HTTP má tri základné príkazy (nazývajú sa aj metódy)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GET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žiadosť o prenos dokumentu zo servera ku klientovi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POST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žiadosť o prevzatie formulárových dát od klienta a zaslanie výsledku ich spracovania klientovi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PUT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žiadosť o prenos dokumentu z klienta na server</a:t>
            </a:r>
          </a:p>
          <a:p>
            <a:r>
              <a:rPr lang="sk-SK" dirty="0" smtClean="0"/>
              <a:t>Odpovede servera sú identifikované číslom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1xx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spracovanie žiadosti stále prebieha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2xx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žiadosť bola spracovaná úspešne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3xx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presmerovanie, klient musí požiadať o ďalší dokument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4xx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chyba na strane klienta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5xx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chyba na strane servera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47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Aplikačný protokol HyperText Transfer Protocol</a:t>
            </a:r>
          </a:p>
        </p:txBody>
      </p:sp>
      <p:pic>
        <p:nvPicPr>
          <p:cNvPr id="4" name="Obrázok 2" descr="HTML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850" y="1176372"/>
            <a:ext cx="8496300" cy="53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Aplikačné protokoly SMTP a POP</a:t>
            </a:r>
            <a:endParaRPr lang="en-US" dirty="0"/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Protokoly </a:t>
            </a:r>
            <a:r>
              <a:rPr lang="sk-SK" dirty="0" smtClean="0">
                <a:solidFill>
                  <a:schemeClr val="tx2"/>
                </a:solidFill>
              </a:rPr>
              <a:t>Simple Mail Transfer Protocol </a:t>
            </a:r>
            <a:r>
              <a:rPr lang="sk-SK" dirty="0" smtClean="0"/>
              <a:t>a </a:t>
            </a:r>
            <a:r>
              <a:rPr lang="sk-SK" dirty="0" smtClean="0">
                <a:solidFill>
                  <a:schemeClr val="tx2"/>
                </a:solidFill>
              </a:rPr>
              <a:t>Post Office Protocol</a:t>
            </a:r>
            <a:r>
              <a:rPr lang="sk-SK" dirty="0" smtClean="0"/>
              <a:t> slúžia na poskytovanie služieb elektronickej pošty</a:t>
            </a:r>
          </a:p>
          <a:p>
            <a:pPr lvl="1"/>
            <a:r>
              <a:rPr lang="sk-SK" dirty="0" smtClean="0"/>
              <a:t>SMTP sa stará o doručenie správ od klienta cez poštové servery do poštového priečinka príjemcu</a:t>
            </a:r>
          </a:p>
          <a:p>
            <a:pPr lvl="1"/>
            <a:r>
              <a:rPr lang="sk-SK" dirty="0" smtClean="0"/>
              <a:t>POP slúži na prenos doručených správ z poštového priečinka na adresátov počítač do jeho vlastného poštového klienta</a:t>
            </a:r>
            <a:endParaRPr lang="en-US" dirty="0" smtClean="0"/>
          </a:p>
          <a:p>
            <a:r>
              <a:rPr lang="sk-SK" dirty="0" smtClean="0"/>
              <a:t>Dôvodom oddelenia týchto protokolov sú rozdielne činnosti pri doručovaní a pri preberaní doručenej pošty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Doručovanie pošty </a:t>
            </a:r>
            <a:r>
              <a:rPr lang="sk-SK" dirty="0" smtClean="0"/>
              <a:t>znamená zistiť, cez aké poštové servery musí správa prejsť, a postupne ju dopraviť až na server, kde je poštový priečinok adresáta. Doručovať poštu priamo na adresátov osobný počítač nemá zmysel – zakaždým môže byť iný, vypnutý, atď...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Preberanie doručenej pošty</a:t>
            </a:r>
            <a:r>
              <a:rPr lang="sk-SK" dirty="0" smtClean="0"/>
              <a:t> znamená preukázať sa správnym menom a heslom, vidieť zoznam správ v poštovom priečinku, mať možnosť individuálne tieto správy preniesť, zmazať, preusporiadať...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t="7897" r="2958" b="4478"/>
          <a:stretch/>
        </p:blipFill>
        <p:spPr bwMode="auto">
          <a:xfrm>
            <a:off x="3635896" y="2636912"/>
            <a:ext cx="5508104" cy="367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Aplikačné protokoly SMTP a 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000" dirty="0" smtClean="0"/>
              <a:t>V architektúre elektronickej pošty sa hovorí o tzv. agentoch</a:t>
            </a:r>
          </a:p>
          <a:p>
            <a:r>
              <a:rPr lang="sk-SK" sz="2000" b="1" dirty="0" smtClean="0">
                <a:solidFill>
                  <a:schemeClr val="accent2"/>
                </a:solidFill>
              </a:rPr>
              <a:t>Mail User Agent (MUA)</a:t>
            </a:r>
          </a:p>
          <a:p>
            <a:pPr lvl="1"/>
            <a:r>
              <a:rPr lang="sk-SK" sz="1800" dirty="0" smtClean="0"/>
              <a:t>Poštový program u klienta (Outlook, Thunderbird, Eudora, ...)</a:t>
            </a:r>
          </a:p>
          <a:p>
            <a:pPr lvl="1"/>
            <a:r>
              <a:rPr lang="sk-SK" sz="1800" dirty="0" smtClean="0"/>
              <a:t>MUA používa SMTP na odoslanie pošty a POP na jej vyzdvihnutie</a:t>
            </a:r>
          </a:p>
          <a:p>
            <a:r>
              <a:rPr lang="sk-SK" sz="2000" b="1" dirty="0" smtClean="0">
                <a:solidFill>
                  <a:schemeClr val="accent2"/>
                </a:solidFill>
              </a:rPr>
              <a:t>Mail Transfer Agent (MTA)</a:t>
            </a:r>
          </a:p>
          <a:p>
            <a:pPr lvl="1"/>
            <a:r>
              <a:rPr lang="sk-SK" sz="1800" dirty="0" smtClean="0"/>
              <a:t>Poštový server, ktorý sa stará o prevzatie</a:t>
            </a:r>
            <a:br>
              <a:rPr lang="sk-SK" sz="1800" dirty="0" smtClean="0"/>
            </a:br>
            <a:r>
              <a:rPr lang="sk-SK" sz="1800" dirty="0" smtClean="0"/>
              <a:t>pošty od klienta a jej doručenie</a:t>
            </a:r>
          </a:p>
          <a:p>
            <a:pPr lvl="1"/>
            <a:r>
              <a:rPr lang="sk-SK" sz="1800" dirty="0" smtClean="0"/>
              <a:t>MTA používa SMTP</a:t>
            </a:r>
          </a:p>
          <a:p>
            <a:r>
              <a:rPr lang="sk-SK" sz="2200" b="1" dirty="0" smtClean="0">
                <a:solidFill>
                  <a:schemeClr val="accent2"/>
                </a:solidFill>
              </a:rPr>
              <a:t>Mail Delivery Agent (MDA)</a:t>
            </a:r>
          </a:p>
          <a:p>
            <a:pPr lvl="1"/>
            <a:r>
              <a:rPr lang="sk-SK" sz="1800" dirty="0" smtClean="0"/>
              <a:t>Program na poštovom</a:t>
            </a:r>
            <a:br>
              <a:rPr lang="sk-SK" sz="1800" dirty="0" smtClean="0"/>
            </a:br>
            <a:r>
              <a:rPr lang="sk-SK" sz="1800" dirty="0" smtClean="0"/>
              <a:t>serveri príjemcu, ktorý</a:t>
            </a:r>
            <a:br>
              <a:rPr lang="sk-SK" sz="1800" dirty="0" smtClean="0"/>
            </a:br>
            <a:r>
              <a:rPr lang="sk-SK" sz="1800" dirty="0" smtClean="0"/>
              <a:t>sa stará o uloženie prijatej správy</a:t>
            </a:r>
            <a:br>
              <a:rPr lang="sk-SK" sz="1800" dirty="0" smtClean="0"/>
            </a:br>
            <a:r>
              <a:rPr lang="sk-SK" sz="1800" dirty="0" smtClean="0"/>
              <a:t>do priečinka</a:t>
            </a:r>
          </a:p>
          <a:p>
            <a:pPr lvl="1"/>
            <a:r>
              <a:rPr lang="sk-SK" sz="1800" dirty="0" smtClean="0"/>
              <a:t>Pritom môže realizovať rôzne ďalšie operácie,</a:t>
            </a:r>
            <a:br>
              <a:rPr lang="sk-SK" sz="1800" dirty="0" smtClean="0"/>
            </a:br>
            <a:r>
              <a:rPr lang="sk-SK" sz="1800" dirty="0" smtClean="0"/>
              <a:t>ako napr. triedenie či automatickú odpoveď</a:t>
            </a:r>
          </a:p>
          <a:p>
            <a:pPr lvl="1"/>
            <a:r>
              <a:rPr lang="sk-SK" sz="1800" dirty="0" smtClean="0"/>
              <a:t>MDA nemusí používať</a:t>
            </a:r>
            <a:br>
              <a:rPr lang="sk-SK" sz="1800" dirty="0" smtClean="0"/>
            </a:br>
            <a:r>
              <a:rPr lang="sk-SK" sz="1800" dirty="0" smtClean="0"/>
              <a:t>SMTP ani POP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0490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Priebeh SMTP relácie so serverom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1143000"/>
            <a:ext cx="3384376" cy="54102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tx2"/>
                </a:solidFill>
              </a:rPr>
              <a:t>SMTP</a:t>
            </a:r>
            <a:r>
              <a:rPr lang="sk-SK" dirty="0" smtClean="0"/>
              <a:t> je textový protokol</a:t>
            </a:r>
          </a:p>
          <a:p>
            <a:r>
              <a:rPr lang="sk-SK" dirty="0" smtClean="0"/>
              <a:t>Hlavné príkazy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EHLO</a:t>
            </a:r>
            <a:r>
              <a:rPr lang="sk-SK" sz="1800" dirty="0" smtClean="0">
                <a:solidFill>
                  <a:schemeClr val="accent2"/>
                </a:solidFill>
              </a:rPr>
              <a:t> </a:t>
            </a:r>
            <a:r>
              <a:rPr lang="sk-SK" sz="1800" dirty="0" smtClean="0"/>
              <a:t>– predstavenie sa odosielajúceho MUA/MTA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MAIL FROM </a:t>
            </a:r>
            <a:r>
              <a:rPr lang="sk-SK" sz="1800" dirty="0" smtClean="0"/>
              <a:t>– odosielateľ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RCPT TO </a:t>
            </a:r>
            <a:r>
              <a:rPr lang="sk-SK" sz="1800" dirty="0" smtClean="0"/>
              <a:t>– adresát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DATA</a:t>
            </a:r>
            <a:r>
              <a:rPr lang="sk-SK" sz="1800" dirty="0" smtClean="0">
                <a:solidFill>
                  <a:schemeClr val="accent2"/>
                </a:solidFill>
              </a:rPr>
              <a:t> </a:t>
            </a:r>
            <a:r>
              <a:rPr lang="sk-SK" sz="1800" dirty="0" smtClean="0"/>
              <a:t>– telo správy</a:t>
            </a:r>
          </a:p>
          <a:p>
            <a:pPr lvl="1"/>
            <a:r>
              <a:rPr lang="sk-SK" sz="1800" b="1" dirty="0" smtClean="0">
                <a:solidFill>
                  <a:schemeClr val="accent2"/>
                </a:solidFill>
              </a:rPr>
              <a:t>QUIT</a:t>
            </a:r>
            <a:r>
              <a:rPr lang="sk-SK" sz="1800" dirty="0" smtClean="0">
                <a:solidFill>
                  <a:schemeClr val="accent2"/>
                </a:solidFill>
              </a:rPr>
              <a:t> </a:t>
            </a:r>
            <a:r>
              <a:rPr lang="sk-SK" sz="1800" dirty="0" smtClean="0"/>
              <a:t>– ukončenie spojenia</a:t>
            </a:r>
            <a:endParaRPr lang="sk-SK" sz="1800" dirty="0"/>
          </a:p>
        </p:txBody>
      </p:sp>
      <p:pic>
        <p:nvPicPr>
          <p:cNvPr id="8" name="Obrázok 6" descr="SMTP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247" y="1065183"/>
            <a:ext cx="5673753" cy="55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Priebeh POP3 relácie so serverom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3384376" cy="54102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Protokol </a:t>
            </a:r>
            <a:r>
              <a:rPr lang="sk-SK" dirty="0" smtClean="0">
                <a:solidFill>
                  <a:schemeClr val="tx2"/>
                </a:solidFill>
              </a:rPr>
              <a:t>POP3</a:t>
            </a:r>
            <a:r>
              <a:rPr lang="sk-SK" dirty="0" smtClean="0"/>
              <a:t> je textový protokol</a:t>
            </a:r>
          </a:p>
          <a:p>
            <a:r>
              <a:rPr lang="sk-SK" dirty="0" smtClean="0"/>
              <a:t>Hlavné príkazy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USER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prihlasovacie meno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PASS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heslo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STAT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žiadosť o počet správ v priečinku a jeho veľkosť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RETR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žiadosť o prenos konkrétnej správy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DELE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žiadosť o zmazanie konkrétnej správy</a:t>
            </a:r>
          </a:p>
          <a:p>
            <a:pPr lvl="1"/>
            <a:r>
              <a:rPr lang="sk-SK" b="1" dirty="0" smtClean="0">
                <a:solidFill>
                  <a:schemeClr val="accent2"/>
                </a:solidFill>
              </a:rPr>
              <a:t>QUIT</a:t>
            </a:r>
            <a:r>
              <a:rPr lang="sk-SK" dirty="0" smtClean="0">
                <a:solidFill>
                  <a:schemeClr val="accent2"/>
                </a:solidFill>
              </a:rPr>
              <a:t> </a:t>
            </a:r>
            <a:r>
              <a:rPr lang="sk-SK" dirty="0" smtClean="0"/>
              <a:t>– ukončenie spojenia</a:t>
            </a:r>
            <a:endParaRPr lang="sk-SK" dirty="0"/>
          </a:p>
        </p:txBody>
      </p:sp>
      <p:pic>
        <p:nvPicPr>
          <p:cNvPr id="4" name="Obrázok 13" descr="POP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904" y="951732"/>
            <a:ext cx="5436096" cy="59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Protokol File Transfer Protocol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Protokol </a:t>
            </a:r>
            <a:r>
              <a:rPr lang="sk-SK" dirty="0" smtClean="0">
                <a:solidFill>
                  <a:schemeClr val="tx2"/>
                </a:solidFill>
              </a:rPr>
              <a:t>FTP</a:t>
            </a:r>
            <a:r>
              <a:rPr lang="sk-SK" dirty="0" smtClean="0"/>
              <a:t> je starší protokol, ktorý slúži na prenos súborov medzi klientom a serverom</a:t>
            </a:r>
          </a:p>
          <a:p>
            <a:r>
              <a:rPr lang="sk-SK" dirty="0" smtClean="0"/>
              <a:t>FTP si vytvára medzi klientom a serverom až dve spojenia</a:t>
            </a:r>
          </a:p>
          <a:p>
            <a:pPr lvl="1"/>
            <a:r>
              <a:rPr lang="sk-SK" dirty="0" smtClean="0"/>
              <a:t>Jedno spojenie je tzv. riadiace spojenie (control connection), ktorým sa posielajú medzi klientom a serverom príkazy</a:t>
            </a:r>
          </a:p>
          <a:p>
            <a:pPr lvl="1"/>
            <a:r>
              <a:rPr lang="sk-SK" dirty="0" smtClean="0"/>
              <a:t>Druhé spojenie je tzv. </a:t>
            </a:r>
            <a:r>
              <a:rPr lang="sk-SK" dirty="0"/>
              <a:t>d</a:t>
            </a:r>
            <a:r>
              <a:rPr lang="sk-SK" dirty="0" smtClean="0"/>
              <a:t>átové spojenie (data connection), ktorým sa posielajú dáta prenášaných súborov. Dátové spojenie sa vytvára len v čase, keď sa prenášajú súbory</a:t>
            </a:r>
          </a:p>
          <a:p>
            <a:r>
              <a:rPr lang="sk-SK" dirty="0" smtClean="0"/>
              <a:t>Protokol FTP je autentifikovaný, ale nešifrovaný</a:t>
            </a:r>
          </a:p>
          <a:p>
            <a:pPr lvl="1"/>
            <a:r>
              <a:rPr lang="sk-SK" dirty="0" smtClean="0"/>
              <a:t>V súčasnosti ho nahrádza protokol SFTP (Secure FTP)</a:t>
            </a:r>
          </a:p>
          <a:p>
            <a:r>
              <a:rPr lang="sk-SK" dirty="0" smtClean="0"/>
              <a:t>Existuje odľahčená verzia protokolu FTP, ktorá sa volá Trivial FTP</a:t>
            </a:r>
          </a:p>
          <a:p>
            <a:pPr lvl="1"/>
            <a:r>
              <a:rPr lang="sk-SK" dirty="0" smtClean="0"/>
              <a:t>TFTP má len vybranú podmnožinu operácií FTP a nie je autentifikovaný</a:t>
            </a:r>
          </a:p>
        </p:txBody>
      </p:sp>
    </p:spTree>
    <p:extLst>
      <p:ext uri="{BB962C8B-B14F-4D97-AF65-F5344CB8AC3E}">
        <p14:creationId xmlns:p14="http://schemas.microsoft.com/office/powerpoint/2010/main" val="2864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78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" b="1949"/>
          <a:stretch/>
        </p:blipFill>
        <p:spPr bwMode="auto">
          <a:xfrm>
            <a:off x="3932238" y="2792776"/>
            <a:ext cx="5211762" cy="406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Aplikačné protokoly Telnet a Secure SHell</a:t>
            </a:r>
            <a:endParaRPr lang="en-US" dirty="0"/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Protokoly </a:t>
            </a:r>
            <a:r>
              <a:rPr lang="sk-SK" dirty="0" smtClean="0">
                <a:solidFill>
                  <a:schemeClr val="tx2"/>
                </a:solidFill>
              </a:rPr>
              <a:t>Telnet</a:t>
            </a:r>
            <a:r>
              <a:rPr lang="sk-SK" dirty="0" smtClean="0"/>
              <a:t> a </a:t>
            </a:r>
            <a:r>
              <a:rPr lang="sk-SK" dirty="0" smtClean="0">
                <a:solidFill>
                  <a:schemeClr val="tx2"/>
                </a:solidFill>
              </a:rPr>
              <a:t>SSH</a:t>
            </a:r>
            <a:r>
              <a:rPr lang="sk-SK" dirty="0" smtClean="0"/>
              <a:t> umožňujú ovládať príkazový riadok zariadenia na diaľku tak, ako keby sme priamo sedeli za jeho klávesnicou a monitorom</a:t>
            </a:r>
          </a:p>
          <a:p>
            <a:pPr lvl="1"/>
            <a:r>
              <a:rPr lang="sk-SK" dirty="0" smtClean="0"/>
              <a:t>Telnet je starší, nešifrovaný protokol, dnes už len málo používaný</a:t>
            </a:r>
          </a:p>
          <a:p>
            <a:pPr lvl="1"/>
            <a:r>
              <a:rPr lang="sk-SK" dirty="0" smtClean="0"/>
              <a:t>SSH je jeho šifrovaný pokračovateľ</a:t>
            </a:r>
          </a:p>
          <a:p>
            <a:r>
              <a:rPr lang="sk-SK" dirty="0" smtClean="0"/>
              <a:t>Telnet ani SSH nie sú</a:t>
            </a:r>
            <a:br>
              <a:rPr lang="sk-SK" dirty="0" smtClean="0"/>
            </a:br>
            <a:r>
              <a:rPr lang="sk-SK" dirty="0" smtClean="0"/>
              <a:t>určené na prácu</a:t>
            </a:r>
            <a:br>
              <a:rPr lang="sk-SK" dirty="0" smtClean="0"/>
            </a:br>
            <a:r>
              <a:rPr lang="sk-SK" dirty="0" smtClean="0"/>
              <a:t>so vzdialenou grafickou</a:t>
            </a:r>
            <a:br>
              <a:rPr lang="sk-SK" dirty="0" smtClean="0"/>
            </a:br>
            <a:r>
              <a:rPr lang="sk-SK" dirty="0" smtClean="0"/>
              <a:t>plochou</a:t>
            </a:r>
          </a:p>
          <a:p>
            <a:pPr lvl="1"/>
            <a:r>
              <a:rPr lang="sk-SK" dirty="0" smtClean="0"/>
              <a:t>Na tento účel slúžia</a:t>
            </a:r>
            <a:br>
              <a:rPr lang="sk-SK" dirty="0" smtClean="0"/>
            </a:br>
            <a:r>
              <a:rPr lang="sk-SK" dirty="0" smtClean="0"/>
              <a:t>protokoly ako RDP, VNC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Aplikačné protokoly Server Message Block a Common Internet File System</a:t>
            </a:r>
            <a:endParaRPr lang="en-US" dirty="0"/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Protokoly SMB a novší CIFS sú protokoly, ktorými sa realizuje zdieľanie súborov a tlačiarní</a:t>
            </a:r>
          </a:p>
          <a:p>
            <a:pPr lvl="1"/>
            <a:r>
              <a:rPr lang="sk-SK" dirty="0" smtClean="0"/>
              <a:t>Vo veľkej miere využívané v sieťach na báze Microsoft Windows, no existuje veľmi dobrá podpora aj pod systémom GNU/Linux</a:t>
            </a:r>
          </a:p>
          <a:p>
            <a:pPr lvl="1"/>
            <a:r>
              <a:rPr lang="sk-SK" dirty="0" smtClean="0"/>
              <a:t>Jedná sa o zložité a komplexné protokoly</a:t>
            </a:r>
            <a:endParaRPr lang="en-US" dirty="0"/>
          </a:p>
        </p:txBody>
      </p:sp>
      <p:pic>
        <p:nvPicPr>
          <p:cNvPr id="13158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1"/>
          <a:stretch/>
        </p:blipFill>
        <p:spPr bwMode="auto">
          <a:xfrm>
            <a:off x="1647825" y="2974554"/>
            <a:ext cx="7496175" cy="388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3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dirty="0" smtClean="0"/>
              <a:t>Vďaka za pozornosť!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/>
              <a:t>Ing. Peter Palúch, PhD.</a:t>
            </a: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>
                <a:hlinkClick r:id="rId2"/>
              </a:rPr>
              <a:t>Peter.Paluch@fri.uniza.sk</a:t>
            </a:r>
            <a:endParaRPr lang="sk-SK" sz="1800" dirty="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dirty="0" smtClean="0"/>
              <a:t>KIS FRI ŽU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18864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66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Rozdielne nároky aplikácií na doručovanie dát</a:t>
            </a:r>
            <a:endParaRPr lang="en-US" dirty="0"/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Aplikácie majú podľa svojho typu rôzne nároky na spôsob prenosu ich dát sieťou</a:t>
            </a:r>
            <a:endParaRPr lang="sk-SK" sz="2000" dirty="0"/>
          </a:p>
          <a:p>
            <a:pPr lvl="1"/>
            <a:r>
              <a:rPr lang="sk-SK" sz="1600" dirty="0" smtClean="0"/>
              <a:t>Spojovo resp. nespojovo orientovaná komunikácia</a:t>
            </a:r>
          </a:p>
          <a:p>
            <a:pPr lvl="1"/>
            <a:r>
              <a:rPr lang="sk-SK" sz="1600" dirty="0" smtClean="0"/>
              <a:t>Potvrdzovaný resp. nepotvrdzovaný prenos dát</a:t>
            </a:r>
          </a:p>
          <a:p>
            <a:pPr lvl="1"/>
            <a:r>
              <a:rPr lang="sk-SK" sz="1600" dirty="0" smtClean="0"/>
              <a:t>Spoľahlivý resp. nespoľahlivý prenos dát</a:t>
            </a:r>
          </a:p>
        </p:txBody>
      </p:sp>
      <p:pic>
        <p:nvPicPr>
          <p:cNvPr id="128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" b="12329"/>
          <a:stretch/>
        </p:blipFill>
        <p:spPr bwMode="auto">
          <a:xfrm>
            <a:off x="1011238" y="2869095"/>
            <a:ext cx="7121525" cy="398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"/>
          <a:stretch/>
        </p:blipFill>
        <p:spPr bwMode="auto">
          <a:xfrm>
            <a:off x="2478088" y="2560320"/>
            <a:ext cx="6665912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transportnej vrstvy v TCP/IP</a:t>
            </a:r>
            <a:endParaRPr lang="sk-S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95736" y="3861048"/>
            <a:ext cx="30243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 protokolovom modeli TCP/IP plní transportná vrstva funkcie transportnej vrstvy RM OSI, no naviac pokrýva aj niektoré činnosti relačnej vrstvy</a:t>
            </a:r>
            <a:endParaRPr lang="en-US" dirty="0" smtClean="0"/>
          </a:p>
          <a:p>
            <a:r>
              <a:rPr lang="sk-SK" dirty="0" smtClean="0"/>
              <a:t>Úlohy transportnej vrstvy v TCP/IP:</a:t>
            </a:r>
          </a:p>
          <a:p>
            <a:pPr lvl="1"/>
            <a:r>
              <a:rPr lang="sk-SK" dirty="0" smtClean="0">
                <a:solidFill>
                  <a:schemeClr val="accent2"/>
                </a:solidFill>
              </a:rPr>
              <a:t>Segmentácia dát</a:t>
            </a:r>
          </a:p>
          <a:p>
            <a:pPr lvl="1"/>
            <a:r>
              <a:rPr lang="sk-SK" dirty="0" smtClean="0">
                <a:solidFill>
                  <a:schemeClr val="accent2"/>
                </a:solidFill>
              </a:rPr>
              <a:t>Spätná rekonštrukcia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sk-SK" dirty="0" smtClean="0">
                <a:solidFill>
                  <a:schemeClr val="accent2"/>
                </a:solidFill>
              </a:rPr>
              <a:t>pôvodných dát zo segmentov</a:t>
            </a:r>
          </a:p>
          <a:p>
            <a:pPr lvl="1"/>
            <a:r>
              <a:rPr lang="sk-SK" dirty="0">
                <a:solidFill>
                  <a:schemeClr val="accent2"/>
                </a:solidFill>
              </a:rPr>
              <a:t>Identifikácia komunikujúcich aplikácií</a:t>
            </a:r>
          </a:p>
          <a:p>
            <a:pPr lvl="1"/>
            <a:r>
              <a:rPr lang="sk-SK" dirty="0">
                <a:solidFill>
                  <a:schemeClr val="accent2"/>
                </a:solidFill>
              </a:rPr>
              <a:t>Oddelenie </a:t>
            </a:r>
            <a:r>
              <a:rPr lang="sk-SK" dirty="0" smtClean="0">
                <a:solidFill>
                  <a:schemeClr val="accent2"/>
                </a:solidFill>
              </a:rPr>
              <a:t>konverzácií</a:t>
            </a:r>
          </a:p>
          <a:p>
            <a:pPr lvl="1"/>
            <a:r>
              <a:rPr lang="sk-SK" dirty="0" smtClean="0"/>
              <a:t>Spojovanosť</a:t>
            </a:r>
          </a:p>
          <a:p>
            <a:pPr lvl="1"/>
            <a:r>
              <a:rPr lang="sk-SK" dirty="0" smtClean="0"/>
              <a:t>Usporiadanosť</a:t>
            </a:r>
          </a:p>
          <a:p>
            <a:pPr lvl="1"/>
            <a:r>
              <a:rPr lang="sk-SK" dirty="0" smtClean="0"/>
              <a:t>Spoľahlivosť</a:t>
            </a:r>
          </a:p>
          <a:p>
            <a:pPr lvl="1"/>
            <a:r>
              <a:rPr lang="sk-SK" dirty="0" smtClean="0"/>
              <a:t>Riadenie toku dát</a:t>
            </a:r>
          </a:p>
        </p:txBody>
      </p:sp>
    </p:spTree>
    <p:extLst>
      <p:ext uri="{BB962C8B-B14F-4D97-AF65-F5344CB8AC3E}">
        <p14:creationId xmlns:p14="http://schemas.microsoft.com/office/powerpoint/2010/main" val="196427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 transportnej vrstvy v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496944" cy="5598368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 smtClean="0">
                <a:solidFill>
                  <a:schemeClr val="accent2"/>
                </a:solidFill>
              </a:rPr>
              <a:t>Segmentácia a spätná rekonštrukcia dát</a:t>
            </a:r>
          </a:p>
          <a:p>
            <a:pPr lvl="1"/>
            <a:r>
              <a:rPr lang="sk-SK" dirty="0" smtClean="0"/>
              <a:t>Umožňujú viacerým aplikáciám súbežne odosielať a prijímať dáta</a:t>
            </a:r>
          </a:p>
          <a:p>
            <a:pPr lvl="1"/>
            <a:r>
              <a:rPr lang="sk-SK" dirty="0" smtClean="0"/>
              <a:t>Uľahčujú prípadné riešenie problémov s poškodením prenášaných dát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Identifikácia komunikujúcich aplikácií a oddelenie konverzácií</a:t>
            </a:r>
          </a:p>
          <a:p>
            <a:pPr lvl="1"/>
            <a:r>
              <a:rPr lang="sk-SK" dirty="0" smtClean="0"/>
              <a:t>Umožňujú, aby sa komunikujúce aplikácie dokázali navzájom správne adresovať (napr. webový server a klient)</a:t>
            </a:r>
          </a:p>
          <a:p>
            <a:pPr lvl="1"/>
            <a:r>
              <a:rPr lang="sk-SK" dirty="0" smtClean="0"/>
              <a:t>Umožňujú oddeliť od seba súbežné konverzácie medzi tým istým klientom a serverom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Spojovanosť</a:t>
            </a:r>
          </a:p>
          <a:p>
            <a:pPr lvl="1"/>
            <a:r>
              <a:rPr lang="sk-SK" dirty="0" smtClean="0"/>
              <a:t>Proces, ktorým sa klient a server pred výmenou dát navzájom dohodnú o komunikácii</a:t>
            </a:r>
          </a:p>
          <a:p>
            <a:pPr lvl="1"/>
            <a:r>
              <a:rPr lang="sk-SK" dirty="0" smtClean="0"/>
              <a:t>V spojovanej službe sa najprv musí zostaviť spojenie, až potom je možné prenášať dáta. Po prenose dát je potrebné spojenie ukončiť</a:t>
            </a:r>
          </a:p>
          <a:p>
            <a:pPr lvl="1"/>
            <a:r>
              <a:rPr lang="sk-SK" dirty="0" smtClean="0"/>
              <a:t>V nespojovanej službe je možné dáta odosielať okamžite bez dohody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Spoľahlivosť</a:t>
            </a:r>
          </a:p>
          <a:p>
            <a:pPr lvl="1"/>
            <a:r>
              <a:rPr lang="sk-SK" dirty="0" smtClean="0"/>
              <a:t>Proces, ktorý má zaistiť, že dáta budú prijaté presne v tom tvare, v akom boli odoslané</a:t>
            </a:r>
          </a:p>
          <a:p>
            <a:pPr lvl="1"/>
            <a:r>
              <a:rPr lang="sk-SK" dirty="0" smtClean="0"/>
              <a:t>Spoľahlivý prenos garantuje, že prijaté dáta budú všetky a v správnom poradí</a:t>
            </a:r>
          </a:p>
          <a:p>
            <a:pPr lvl="1"/>
            <a:r>
              <a:rPr lang="sk-SK" dirty="0" smtClean="0"/>
              <a:t>Nespoľahlivý prenos negarantuje, že prijaté dáta budú všetky a v správnom poradí</a:t>
            </a:r>
          </a:p>
          <a:p>
            <a:r>
              <a:rPr lang="sk-SK" b="1" dirty="0" smtClean="0">
                <a:solidFill>
                  <a:schemeClr val="accent2"/>
                </a:solidFill>
              </a:rPr>
              <a:t>Riadenie toku dát</a:t>
            </a:r>
          </a:p>
          <a:p>
            <a:pPr lvl="1"/>
            <a:r>
              <a:rPr lang="sk-SK" dirty="0" smtClean="0"/>
              <a:t>Schopnosť riadiť rýchlosť odosielania dát, aby sa predišlo zahlteniu prenosovej cesty a následným stratám segmentov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6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69254"/>
            <a:ext cx="5436096" cy="398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Rozdiely medzi TCP a UDP</a:t>
            </a:r>
            <a:endParaRPr lang="en-US" dirty="0"/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V TCP/IP architektúre sú najčastejšie používané transportné protokoly </a:t>
            </a:r>
            <a:r>
              <a:rPr lang="sk-SK" sz="2000" dirty="0">
                <a:solidFill>
                  <a:schemeClr val="tx2"/>
                </a:solidFill>
              </a:rPr>
              <a:t>Transmission Control Protocol </a:t>
            </a:r>
            <a:r>
              <a:rPr lang="sk-SK" sz="2000" dirty="0"/>
              <a:t>a </a:t>
            </a:r>
            <a:r>
              <a:rPr lang="sk-SK" sz="2000" dirty="0">
                <a:solidFill>
                  <a:schemeClr val="tx2"/>
                </a:solidFill>
              </a:rPr>
              <a:t>User Datagram </a:t>
            </a:r>
            <a:r>
              <a:rPr lang="sk-SK" sz="2000" dirty="0" smtClean="0">
                <a:solidFill>
                  <a:schemeClr val="tx2"/>
                </a:solidFill>
              </a:rPr>
              <a:t>Protocol</a:t>
            </a:r>
          </a:p>
          <a:p>
            <a:r>
              <a:rPr lang="sk-SK" sz="2000" dirty="0" smtClean="0"/>
              <a:t>TCP a UDP majú zámerne rozdielne vlastnosti, aby vyhoveli rôznym požiadavkám komunikujúcich aplikácií na prenos dát</a:t>
            </a:r>
          </a:p>
          <a:p>
            <a:pPr lvl="1"/>
            <a:r>
              <a:rPr lang="sk-SK" sz="1800" dirty="0" smtClean="0"/>
              <a:t>Oba protokoly pomocou tzv. čísel portov identifikujú pár komunikujúcich procesov</a:t>
            </a:r>
          </a:p>
          <a:p>
            <a:pPr lvl="1"/>
            <a:r>
              <a:rPr lang="sk-SK" sz="1800" dirty="0" smtClean="0"/>
              <a:t>UDP nemá žiadne ďalšie schopnosti</a:t>
            </a:r>
          </a:p>
          <a:p>
            <a:pPr lvl="1"/>
            <a:r>
              <a:rPr lang="sk-SK" sz="1800" dirty="0" smtClean="0"/>
              <a:t>TCP čísluje prenášané</a:t>
            </a:r>
            <a:br>
              <a:rPr lang="sk-SK" sz="1800" dirty="0" smtClean="0"/>
            </a:br>
            <a:r>
              <a:rPr lang="sk-SK" sz="1800" dirty="0" smtClean="0"/>
              <a:t>segmenty, potvrdzuje ich</a:t>
            </a:r>
            <a:br>
              <a:rPr lang="sk-SK" sz="1800" dirty="0" smtClean="0"/>
            </a:br>
            <a:r>
              <a:rPr lang="sk-SK" sz="1800" dirty="0" smtClean="0"/>
              <a:t>úspešné doručenie,</a:t>
            </a:r>
            <a:r>
              <a:rPr lang="sk-SK" sz="1800" dirty="0"/>
              <a:t/>
            </a:r>
            <a:br>
              <a:rPr lang="sk-SK" sz="1800" dirty="0"/>
            </a:br>
            <a:r>
              <a:rPr lang="sk-SK" sz="1800" dirty="0" smtClean="0"/>
              <a:t>zabezpečí opätovný prenos</a:t>
            </a:r>
            <a:br>
              <a:rPr lang="sk-SK" sz="1800" dirty="0" smtClean="0"/>
            </a:br>
            <a:r>
              <a:rPr lang="sk-SK" sz="1800" dirty="0" smtClean="0"/>
              <a:t>nedoručených segmentov a ich použitie</a:t>
            </a:r>
            <a:br>
              <a:rPr lang="sk-SK" sz="1800" dirty="0" smtClean="0"/>
            </a:br>
            <a:r>
              <a:rPr lang="sk-SK" sz="1800" dirty="0" smtClean="0"/>
              <a:t>v pôvodnom poradí</a:t>
            </a:r>
          </a:p>
          <a:p>
            <a:pPr lvl="1"/>
            <a:r>
              <a:rPr lang="sk-SK" sz="1800" dirty="0" smtClean="0"/>
              <a:t>UDP poskytuje tzv. nespojovanú</a:t>
            </a:r>
            <a:br>
              <a:rPr lang="sk-SK" sz="1800" dirty="0" smtClean="0"/>
            </a:br>
            <a:r>
              <a:rPr lang="sk-SK" sz="1800" dirty="0" smtClean="0"/>
              <a:t>datagramovú službu</a:t>
            </a:r>
          </a:p>
          <a:p>
            <a:pPr lvl="1"/>
            <a:r>
              <a:rPr lang="sk-SK" sz="1800" dirty="0" smtClean="0"/>
              <a:t>TCP poskytuje tzv. spojovanú</a:t>
            </a:r>
            <a:br>
              <a:rPr lang="sk-SK" sz="1800" dirty="0" smtClean="0"/>
            </a:br>
            <a:r>
              <a:rPr lang="sk-SK" sz="1800" dirty="0" smtClean="0"/>
              <a:t>tokovú (stream) službu</a:t>
            </a:r>
          </a:p>
        </p:txBody>
      </p:sp>
    </p:spTree>
    <p:extLst>
      <p:ext uri="{BB962C8B-B14F-4D97-AF65-F5344CB8AC3E}">
        <p14:creationId xmlns:p14="http://schemas.microsoft.com/office/powerpoint/2010/main" val="3784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Transportné protokoly TCP a UDP</a:t>
            </a:r>
            <a:endParaRPr lang="sk-SK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sk-SK" dirty="0" smtClean="0"/>
              <a:t>TCP</a:t>
            </a:r>
          </a:p>
          <a:p>
            <a:pPr lvl="1"/>
            <a:r>
              <a:rPr lang="sk-SK" dirty="0" smtClean="0"/>
              <a:t>Spojovo orientovaný</a:t>
            </a:r>
          </a:p>
          <a:p>
            <a:pPr lvl="1"/>
            <a:r>
              <a:rPr lang="sk-SK" dirty="0" smtClean="0"/>
              <a:t>Spoľahlivý</a:t>
            </a:r>
          </a:p>
          <a:p>
            <a:pPr lvl="1"/>
            <a:r>
              <a:rPr lang="sk-SK" dirty="0" smtClean="0"/>
              <a:t>Potvrdzovaný</a:t>
            </a:r>
          </a:p>
          <a:p>
            <a:pPr lvl="1"/>
            <a:r>
              <a:rPr lang="sk-SK" dirty="0" smtClean="0"/>
              <a:t>Riadi tok dát</a:t>
            </a:r>
          </a:p>
          <a:p>
            <a:pPr lvl="1"/>
            <a:r>
              <a:rPr lang="sk-SK" dirty="0" smtClean="0"/>
              <a:t>Bajtovo orientovaný</a:t>
            </a:r>
          </a:p>
          <a:p>
            <a:pPr lvl="1"/>
            <a:r>
              <a:rPr lang="sk-SK" dirty="0"/>
              <a:t>Veľkosť hlavičky: 20B bez prídavných </a:t>
            </a:r>
            <a:r>
              <a:rPr lang="sk-SK" dirty="0" smtClean="0"/>
              <a:t>informácií</a:t>
            </a:r>
            <a:endParaRPr lang="sk-SK" dirty="0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 smtClean="0"/>
              <a:t>UDP</a:t>
            </a:r>
          </a:p>
          <a:p>
            <a:pPr lvl="1"/>
            <a:r>
              <a:rPr lang="sk-SK" dirty="0" smtClean="0"/>
              <a:t>Nespojovaný</a:t>
            </a:r>
          </a:p>
          <a:p>
            <a:pPr lvl="1"/>
            <a:r>
              <a:rPr lang="sk-SK" dirty="0" smtClean="0"/>
              <a:t>Nespoľahlivý</a:t>
            </a:r>
          </a:p>
          <a:p>
            <a:pPr lvl="1"/>
            <a:r>
              <a:rPr lang="sk-SK" dirty="0" smtClean="0"/>
              <a:t>Nepotvrdzovaný</a:t>
            </a:r>
          </a:p>
          <a:p>
            <a:pPr lvl="1"/>
            <a:r>
              <a:rPr lang="sk-SK" dirty="0" smtClean="0"/>
              <a:t>Bez riadenia toku dát</a:t>
            </a:r>
          </a:p>
          <a:p>
            <a:pPr lvl="1"/>
            <a:r>
              <a:rPr lang="sk-SK" dirty="0"/>
              <a:t>Datagramovo </a:t>
            </a:r>
            <a:r>
              <a:rPr lang="sk-SK" dirty="0" smtClean="0"/>
              <a:t>orientovaný</a:t>
            </a:r>
          </a:p>
          <a:p>
            <a:pPr lvl="1"/>
            <a:r>
              <a:rPr lang="sk-SK" dirty="0" smtClean="0"/>
              <a:t>Veľkosť </a:t>
            </a:r>
            <a:r>
              <a:rPr lang="sk-SK" dirty="0"/>
              <a:t>hlavičky: </a:t>
            </a:r>
            <a:r>
              <a:rPr lang="sk-SK" dirty="0" smtClean="0"/>
              <a:t>8B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981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 Cisco">
  <a:themeElements>
    <a:clrScheme name="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Cisco</Template>
  <TotalTime>1476</TotalTime>
  <Pages>28</Pages>
  <Words>2699</Words>
  <Application>Microsoft Office PowerPoint</Application>
  <PresentationFormat>On-screen Show (4:3)</PresentationFormat>
  <Paragraphs>412</Paragraphs>
  <Slides>49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Sablona Cisco</vt:lpstr>
      <vt:lpstr>Transportná a aplikačná vrstva</vt:lpstr>
      <vt:lpstr>Transportná vrstva</vt:lpstr>
      <vt:lpstr>Prečo potrebujeme transportnú vrstvu?</vt:lpstr>
      <vt:lpstr>Úlohy transportnej vrstvy</vt:lpstr>
      <vt:lpstr>Rozdielne nároky aplikácií na doručovanie dát</vt:lpstr>
      <vt:lpstr>Úlohy transportnej vrstvy v TCP/IP</vt:lpstr>
      <vt:lpstr>Úlohy transportnej vrstvy v TCP/IP</vt:lpstr>
      <vt:lpstr>Rozdiely medzi TCP a UDP</vt:lpstr>
      <vt:lpstr>Transportné protokoly TCP a UDP</vt:lpstr>
      <vt:lpstr>Protokoly TCP a UDP</vt:lpstr>
      <vt:lpstr>Význam transportného portu</vt:lpstr>
      <vt:lpstr>Význam transportného portu</vt:lpstr>
      <vt:lpstr>Porty v klient-server UDP komunikácii</vt:lpstr>
      <vt:lpstr>Porty v klient-server TCP komunikácii</vt:lpstr>
      <vt:lpstr>Protokol UDP</vt:lpstr>
      <vt:lpstr>Protokol UDP</vt:lpstr>
      <vt:lpstr>Protokol UDP</vt:lpstr>
      <vt:lpstr>Protokol TCP</vt:lpstr>
      <vt:lpstr>Protokol TCP – polia hlavičky</vt:lpstr>
      <vt:lpstr>Protokol TCP – polia hlavičky</vt:lpstr>
      <vt:lpstr>Protokol TCP – otvorenie spojenia</vt:lpstr>
      <vt:lpstr>Protokol TCP – potvrdzovanie prijatých dát</vt:lpstr>
      <vt:lpstr>Protokol TCP – potvrdzovanie prijatých dát</vt:lpstr>
      <vt:lpstr>Protokol TCP – potvrdzovanie prijatých dát</vt:lpstr>
      <vt:lpstr>Protokol TCP – technika posuvného okna</vt:lpstr>
      <vt:lpstr>Protokol TCP – uzatvorenie spojenia</vt:lpstr>
      <vt:lpstr>Verifikácia otvorených socketov</vt:lpstr>
      <vt:lpstr>Aplikačná vrstva a niektoré vybrané protokoly</vt:lpstr>
      <vt:lpstr>Aplikačná vrstva TCP/IP</vt:lpstr>
      <vt:lpstr>Funkcie prezentačnej a relačnej vrstvy</vt:lpstr>
      <vt:lpstr>Sieťové aplikácie a aplikačné služby</vt:lpstr>
      <vt:lpstr>Formy aplikačných služieb</vt:lpstr>
      <vt:lpstr>Aplikačné protokoly v TCP/IP</vt:lpstr>
      <vt:lpstr>Aplikačný protokol Dynamic Host Configuration Protocol</vt:lpstr>
      <vt:lpstr>Aplikačný protokol Domain Name System</vt:lpstr>
      <vt:lpstr>Aplikačný protokol Domain Name System</vt:lpstr>
      <vt:lpstr>Aplikačný protokol Domain Name System</vt:lpstr>
      <vt:lpstr>Aplikačný protokol Domain Name System</vt:lpstr>
      <vt:lpstr>Aplikačný protokol HyperText Transfer Protocol</vt:lpstr>
      <vt:lpstr>Aplikačný protokol HyperText Transfer Protocol</vt:lpstr>
      <vt:lpstr>Aplikačný protokol HyperText Transfer Protocol</vt:lpstr>
      <vt:lpstr>Aplikačné protokoly SMTP a POP</vt:lpstr>
      <vt:lpstr>Aplikačné protokoly SMTP a POP</vt:lpstr>
      <vt:lpstr>Priebeh SMTP relácie so serverom</vt:lpstr>
      <vt:lpstr>Priebeh POP3 relácie so serverom</vt:lpstr>
      <vt:lpstr>Protokol File Transfer Protocol</vt:lpstr>
      <vt:lpstr>Aplikačné protokoly Telnet a Secure SHell</vt:lpstr>
      <vt:lpstr>Aplikačné protokoly Server Message Block a Common Internet File System</vt:lpstr>
      <vt:lpstr>PowerPoint Presentation</vt:lpstr>
    </vt:vector>
  </TitlesOfParts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Transportná vrstva  Sieťová vrstva</dc:title>
  <dc:subject>Guide for Creating Powerpoint Presentations</dc:subject>
  <dc:creator>Dept. of InfoCom Networks, FMSI</dc:creator>
  <cp:keywords/>
  <dc:description/>
  <cp:lastModifiedBy>Peter Palúch</cp:lastModifiedBy>
  <cp:revision>76</cp:revision>
  <cp:lastPrinted>1999-01-27T00:54:54Z</cp:lastPrinted>
  <dcterms:created xsi:type="dcterms:W3CDTF">2012-10-04T13:34:12Z</dcterms:created>
  <dcterms:modified xsi:type="dcterms:W3CDTF">2014-10-23T10:19:05Z</dcterms:modified>
</cp:coreProperties>
</file>