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4"/>
  </p:notesMasterIdLst>
  <p:handoutMasterIdLst>
    <p:handoutMasterId r:id="rId55"/>
  </p:handoutMasterIdLst>
  <p:sldIdLst>
    <p:sldId id="327" r:id="rId2"/>
    <p:sldId id="320" r:id="rId3"/>
    <p:sldId id="321" r:id="rId4"/>
    <p:sldId id="322" r:id="rId5"/>
    <p:sldId id="323" r:id="rId6"/>
    <p:sldId id="324" r:id="rId7"/>
    <p:sldId id="326" r:id="rId8"/>
    <p:sldId id="339" r:id="rId9"/>
    <p:sldId id="258" r:id="rId10"/>
    <p:sldId id="259" r:id="rId11"/>
    <p:sldId id="260" r:id="rId12"/>
    <p:sldId id="261" r:id="rId13"/>
    <p:sldId id="277" r:id="rId14"/>
    <p:sldId id="278" r:id="rId15"/>
    <p:sldId id="276" r:id="rId16"/>
    <p:sldId id="279" r:id="rId17"/>
    <p:sldId id="263" r:id="rId18"/>
    <p:sldId id="264" r:id="rId19"/>
    <p:sldId id="265" r:id="rId20"/>
    <p:sldId id="266" r:id="rId21"/>
    <p:sldId id="280" r:id="rId22"/>
    <p:sldId id="267" r:id="rId23"/>
    <p:sldId id="288" r:id="rId24"/>
    <p:sldId id="282" r:id="rId25"/>
    <p:sldId id="281" r:id="rId26"/>
    <p:sldId id="285" r:id="rId27"/>
    <p:sldId id="283" r:id="rId28"/>
    <p:sldId id="284" r:id="rId29"/>
    <p:sldId id="286" r:id="rId30"/>
    <p:sldId id="287" r:id="rId31"/>
    <p:sldId id="289" r:id="rId32"/>
    <p:sldId id="290" r:id="rId33"/>
    <p:sldId id="291" r:id="rId34"/>
    <p:sldId id="292" r:id="rId35"/>
    <p:sldId id="270" r:id="rId36"/>
    <p:sldId id="271" r:id="rId37"/>
    <p:sldId id="304" r:id="rId38"/>
    <p:sldId id="328" r:id="rId39"/>
    <p:sldId id="329" r:id="rId40"/>
    <p:sldId id="335" r:id="rId41"/>
    <p:sldId id="336" r:id="rId42"/>
    <p:sldId id="337" r:id="rId43"/>
    <p:sldId id="341" r:id="rId44"/>
    <p:sldId id="340" r:id="rId45"/>
    <p:sldId id="331" r:id="rId46"/>
    <p:sldId id="342" r:id="rId47"/>
    <p:sldId id="332" r:id="rId48"/>
    <p:sldId id="343" r:id="rId49"/>
    <p:sldId id="344" r:id="rId50"/>
    <p:sldId id="333" r:id="rId51"/>
    <p:sldId id="334" r:id="rId52"/>
    <p:sldId id="338" r:id="rId53"/>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6" autoAdjust="0"/>
    <p:restoredTop sz="97155" autoAdjust="0"/>
  </p:normalViewPr>
  <p:slideViewPr>
    <p:cSldViewPr>
      <p:cViewPr>
        <p:scale>
          <a:sx n="80" d="100"/>
          <a:sy n="80" d="100"/>
        </p:scale>
        <p:origin x="-1476" y="-23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DC7F86B9-EDC6-4553-9EBB-BD6C1DA66FDD}" type="slidenum">
              <a:rPr lang="en-US"/>
              <a:pPr/>
              <a:t>‹#›</a:t>
            </a:fld>
            <a:endParaRPr lang="en-US"/>
          </a:p>
        </p:txBody>
      </p:sp>
    </p:spTree>
    <p:extLst>
      <p:ext uri="{BB962C8B-B14F-4D97-AF65-F5344CB8AC3E}">
        <p14:creationId xmlns:p14="http://schemas.microsoft.com/office/powerpoint/2010/main" val="149073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049A7837-AED0-478B-8C34-E9D6F490F307}" type="slidenum">
              <a:rPr lang="en-US"/>
              <a:pPr/>
              <a:t>‹#›</a:t>
            </a:fld>
            <a:endParaRPr lang="en-US"/>
          </a:p>
        </p:txBody>
      </p:sp>
    </p:spTree>
    <p:extLst>
      <p:ext uri="{BB962C8B-B14F-4D97-AF65-F5344CB8AC3E}">
        <p14:creationId xmlns:p14="http://schemas.microsoft.com/office/powerpoint/2010/main" val="24680974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42950" indent="-285750">
              <a:defRPr sz="1600" b="1">
                <a:solidFill>
                  <a:schemeClr val="tx1"/>
                </a:solidFill>
                <a:latin typeface="Courier" pitchFamily="49" charset="0"/>
              </a:defRPr>
            </a:lvl2pPr>
            <a:lvl3pPr marL="1143000" indent="-228600">
              <a:defRPr sz="1600" b="1">
                <a:solidFill>
                  <a:schemeClr val="tx1"/>
                </a:solidFill>
                <a:latin typeface="Courier" pitchFamily="49" charset="0"/>
              </a:defRPr>
            </a:lvl3pPr>
            <a:lvl4pPr marL="1600200" indent="-228600">
              <a:defRPr sz="1600" b="1">
                <a:solidFill>
                  <a:schemeClr val="tx1"/>
                </a:solidFill>
                <a:latin typeface="Courier" pitchFamily="49" charset="0"/>
              </a:defRPr>
            </a:lvl4pPr>
            <a:lvl5pPr marL="2057400" indent="-228600">
              <a:defRPr sz="1600" b="1">
                <a:solidFill>
                  <a:schemeClr val="tx1"/>
                </a:solidFill>
                <a:latin typeface="Courier" pitchFamily="49" charset="0"/>
              </a:defRPr>
            </a:lvl5pPr>
            <a:lvl6pPr marL="25146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29718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290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8862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1D45FD41-13A7-4F51-A715-5715D8DE560F}" type="slidenum">
              <a:rPr lang="en-US" sz="1200" smtClean="0">
                <a:latin typeface="Arial" pitchFamily="34" charset="0"/>
              </a:rPr>
              <a:pPr/>
              <a:t>2</a:t>
            </a:fld>
            <a:endParaRPr lang="en-US" sz="1200" smtClean="0">
              <a:latin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smtClean="0">
                <a:latin typeface="Times" charset="0"/>
              </a:rPr>
              <a:t>The following two switching modes are available to forward frames:     </a:t>
            </a:r>
          </a:p>
          <a:p>
            <a:pPr eaLnBrk="1" hangingPunct="1"/>
            <a:r>
              <a:rPr lang="en-US" sz="1000" b="1" smtClean="0">
                <a:latin typeface="Times" charset="0"/>
              </a:rPr>
              <a:t>Store-and-forward</a:t>
            </a:r>
            <a:r>
              <a:rPr lang="en-US" sz="1000" smtClean="0">
                <a:latin typeface="Times" charset="0"/>
              </a:rPr>
              <a:t> - The entire frame is received before any forwarding takes place. The destination and source addresses are read and filters are applied before the frame is forwarded. Latency occurs while the frame is being received. Latency is greater with larger frames because the entire frame must be received before the switching process begins. The switch is able to check the entire frame for errors, which allows more error detection. </a:t>
            </a:r>
          </a:p>
          <a:p>
            <a:pPr eaLnBrk="1" hangingPunct="1"/>
            <a:r>
              <a:rPr lang="en-US" sz="1000" b="1" smtClean="0">
                <a:latin typeface="Times" charset="0"/>
              </a:rPr>
              <a:t>Cut-through</a:t>
            </a:r>
            <a:r>
              <a:rPr lang="en-US" sz="1000" smtClean="0">
                <a:latin typeface="Times" charset="0"/>
              </a:rPr>
              <a:t> - The frame is forwarded through the switch before the entire frame is received. At a minimum the frame destination address must be read before the frame can be forwarded. This mode decreases the latency of the transmission, but also reduces error detection. </a:t>
            </a:r>
          </a:p>
          <a:p>
            <a:pPr eaLnBrk="1" hangingPunct="1"/>
            <a:r>
              <a:rPr lang="en-US" sz="1000" smtClean="0">
                <a:latin typeface="Times" charset="0"/>
              </a:rPr>
              <a:t>The following are two forms of cut-through switching:  </a:t>
            </a:r>
          </a:p>
          <a:p>
            <a:pPr eaLnBrk="1" hangingPunct="1"/>
            <a:r>
              <a:rPr lang="en-US" sz="1000" b="1" smtClean="0">
                <a:latin typeface="Times" charset="0"/>
              </a:rPr>
              <a:t>Fast-forward</a:t>
            </a:r>
            <a:r>
              <a:rPr lang="en-US" sz="1000" smtClean="0">
                <a:latin typeface="Times" charset="0"/>
              </a:rPr>
              <a:t> - Fast-forward switching offers the lowest level of latency. Fast-forward switching immediately forwards a packet after reading the destination address. Because fast-forward switching starts forwarding before the entire packet is received, there may be times when packets are relayed with errors. Although this occurs infrequently and the destination network adapter will discard the faulty packet upon receipt. In fast-forward mode, latency is measured from the first bit received to the first bit transmitted. </a:t>
            </a:r>
          </a:p>
          <a:p>
            <a:pPr eaLnBrk="1" hangingPunct="1"/>
            <a:r>
              <a:rPr lang="en-US" sz="1000" b="1" smtClean="0">
                <a:latin typeface="Times" charset="0"/>
              </a:rPr>
              <a:t>Fragment-free</a:t>
            </a:r>
            <a:r>
              <a:rPr lang="en-US" sz="1000" smtClean="0">
                <a:latin typeface="Times" charset="0"/>
              </a:rPr>
              <a:t> - Fragment-free switching filters out collision fragments before forwarding begins. Collision fragments are the majority of packet errors. In a properly functioning network, collision fragments must be smaller than 64 bytes. Anything greater than 64 bytes is a valid packet and is usually received without error. Fragment-free switching waits until the packet is determined not to be a collision fragment before forwarding. In fragment-free mode, latency is also measured from the first bit received to the first bit transmitted. </a:t>
            </a:r>
          </a:p>
          <a:p>
            <a:pPr eaLnBrk="1" hangingPunct="1"/>
            <a:r>
              <a:rPr lang="en-US" sz="1000" smtClean="0">
                <a:latin typeface="Times" charset="0"/>
              </a:rPr>
              <a:t>The latency of each switching mode depends on how the switch forwards the frames. To accomplish faster frame forwarding, the switch reduces the time for error checking. However, reducing the error checking time can lead to a higher number of retransmissions</a:t>
            </a:r>
            <a:r>
              <a:rPr lang="sk-SK" sz="1000" smtClean="0">
                <a:latin typeface="Times" charset="0"/>
              </a:rPr>
              <a:t>.</a:t>
            </a:r>
            <a:endParaRPr lang="en-US" sz="1000" smtClean="0">
              <a:latin typeface="Time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159BE-A76D-429F-B51E-AF6BBF09EA2F}" type="slidenum">
              <a:rPr lang="sk-SK"/>
              <a:pPr/>
              <a:t>12</a:t>
            </a:fld>
            <a:endParaRPr lang="sk-SK"/>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57066" indent="-291179">
              <a:defRPr sz="1600" b="1">
                <a:solidFill>
                  <a:schemeClr val="tx1"/>
                </a:solidFill>
                <a:latin typeface="Courier" pitchFamily="49" charset="0"/>
              </a:defRPr>
            </a:lvl2pPr>
            <a:lvl3pPr marL="1164717" indent="-232943">
              <a:defRPr sz="1600" b="1">
                <a:solidFill>
                  <a:schemeClr val="tx1"/>
                </a:solidFill>
                <a:latin typeface="Courier" pitchFamily="49" charset="0"/>
              </a:defRPr>
            </a:lvl3pPr>
            <a:lvl4pPr marL="1630604" indent="-232943">
              <a:defRPr sz="1600" b="1">
                <a:solidFill>
                  <a:schemeClr val="tx1"/>
                </a:solidFill>
                <a:latin typeface="Courier" pitchFamily="49" charset="0"/>
              </a:defRPr>
            </a:lvl4pPr>
            <a:lvl5pPr marL="2096491" indent="-232943">
              <a:defRPr sz="1600" b="1">
                <a:solidFill>
                  <a:schemeClr val="tx1"/>
                </a:solidFill>
                <a:latin typeface="Courier" pitchFamily="49" charset="0"/>
              </a:defRPr>
            </a:lvl5pPr>
            <a:lvl6pPr marL="2562377"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3028264"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94151"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960038"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CA3E4C19-8DFA-44CA-8B2C-588A6E51D2BA}" type="slidenum">
              <a:rPr lang="en-US" sz="1200">
                <a:latin typeface="Arial" charset="0"/>
              </a:rPr>
              <a:pPr/>
              <a:t>13</a:t>
            </a:fld>
            <a:endParaRPr lang="en-US" sz="120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57066" indent="-291179">
              <a:defRPr sz="1600" b="1">
                <a:solidFill>
                  <a:schemeClr val="tx1"/>
                </a:solidFill>
                <a:latin typeface="Courier" pitchFamily="49" charset="0"/>
              </a:defRPr>
            </a:lvl2pPr>
            <a:lvl3pPr marL="1164717" indent="-232943">
              <a:defRPr sz="1600" b="1">
                <a:solidFill>
                  <a:schemeClr val="tx1"/>
                </a:solidFill>
                <a:latin typeface="Courier" pitchFamily="49" charset="0"/>
              </a:defRPr>
            </a:lvl3pPr>
            <a:lvl4pPr marL="1630604" indent="-232943">
              <a:defRPr sz="1600" b="1">
                <a:solidFill>
                  <a:schemeClr val="tx1"/>
                </a:solidFill>
                <a:latin typeface="Courier" pitchFamily="49" charset="0"/>
              </a:defRPr>
            </a:lvl4pPr>
            <a:lvl5pPr marL="2096491" indent="-232943">
              <a:defRPr sz="1600" b="1">
                <a:solidFill>
                  <a:schemeClr val="tx1"/>
                </a:solidFill>
                <a:latin typeface="Courier" pitchFamily="49" charset="0"/>
              </a:defRPr>
            </a:lvl5pPr>
            <a:lvl6pPr marL="2562377"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3028264"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94151"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960038"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62FE07A0-E4F9-4FBE-A715-79FF350CA36B}" type="slidenum">
              <a:rPr lang="en-US" sz="1200">
                <a:latin typeface="Arial" charset="0"/>
              </a:rPr>
              <a:pPr/>
              <a:t>14</a:t>
            </a:fld>
            <a:endParaRPr lang="en-US" sz="120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VLANs allow network administrators to organize LANs logically instead of physically. This is a key benefit. This allows network administrators to perform several tasks:  </a:t>
            </a:r>
          </a:p>
          <a:p>
            <a:pPr eaLnBrk="1" hangingPunct="1"/>
            <a:r>
              <a:rPr lang="en-US" smtClean="0"/>
              <a:t>Easily move workstations on the LAN </a:t>
            </a:r>
          </a:p>
          <a:p>
            <a:pPr eaLnBrk="1" hangingPunct="1"/>
            <a:r>
              <a:rPr lang="en-US" smtClean="0"/>
              <a:t>Easily add workstations to the LAN </a:t>
            </a:r>
          </a:p>
          <a:p>
            <a:pPr eaLnBrk="1" hangingPunct="1"/>
            <a:r>
              <a:rPr lang="en-US" smtClean="0"/>
              <a:t>Easily change the LAN configuration </a:t>
            </a:r>
          </a:p>
          <a:p>
            <a:pPr eaLnBrk="1" hangingPunct="1"/>
            <a:r>
              <a:rPr lang="en-US" smtClean="0"/>
              <a:t>Easily control network traffic Improve security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E8B13-F6B6-45C0-8A14-FBB0B99485F9}" type="slidenum">
              <a:rPr lang="sk-SK"/>
              <a:pPr/>
              <a:t>17</a:t>
            </a:fld>
            <a:endParaRPr lang="sk-SK"/>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19099B-3150-4D2E-AF5B-57D95AB1BA16}" type="slidenum">
              <a:rPr lang="sk-SK"/>
              <a:pPr/>
              <a:t>18</a:t>
            </a:fld>
            <a:endParaRPr lang="sk-SK"/>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83922B-6032-47C9-87CE-F0EF02951F1C}" type="slidenum">
              <a:rPr lang="sk-SK"/>
              <a:pPr/>
              <a:t>19</a:t>
            </a:fld>
            <a:endParaRPr lang="sk-SK"/>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07C000-FC40-4AC8-9073-EAFE1E111E32}" type="slidenum">
              <a:rPr lang="sk-SK"/>
              <a:pPr/>
              <a:t>20</a:t>
            </a:fld>
            <a:endParaRPr lang="sk-SK"/>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57066" indent="-291179">
              <a:defRPr sz="1600" b="1">
                <a:solidFill>
                  <a:schemeClr val="tx1"/>
                </a:solidFill>
                <a:latin typeface="Courier" pitchFamily="49" charset="0"/>
              </a:defRPr>
            </a:lvl2pPr>
            <a:lvl3pPr marL="1164717" indent="-232943">
              <a:defRPr sz="1600" b="1">
                <a:solidFill>
                  <a:schemeClr val="tx1"/>
                </a:solidFill>
                <a:latin typeface="Courier" pitchFamily="49" charset="0"/>
              </a:defRPr>
            </a:lvl3pPr>
            <a:lvl4pPr marL="1630604" indent="-232943">
              <a:defRPr sz="1600" b="1">
                <a:solidFill>
                  <a:schemeClr val="tx1"/>
                </a:solidFill>
                <a:latin typeface="Courier" pitchFamily="49" charset="0"/>
              </a:defRPr>
            </a:lvl4pPr>
            <a:lvl5pPr marL="2096491" indent="-232943">
              <a:defRPr sz="1600" b="1">
                <a:solidFill>
                  <a:schemeClr val="tx1"/>
                </a:solidFill>
                <a:latin typeface="Courier" pitchFamily="49" charset="0"/>
              </a:defRPr>
            </a:lvl5pPr>
            <a:lvl6pPr marL="2562377"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3028264"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94151"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960038"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1D790886-DC8E-43D3-9F64-B267933C8954}" type="slidenum">
              <a:rPr lang="en-US" sz="1200">
                <a:latin typeface="Arial" charset="0"/>
              </a:rPr>
              <a:pPr/>
              <a:t>21</a:t>
            </a:fld>
            <a:endParaRPr lang="en-US" sz="1200">
              <a:latin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701040" y="4415790"/>
            <a:ext cx="560832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381DD-4C4E-49D7-A5F5-6E04621129FA}" type="slidenum">
              <a:rPr lang="sk-SK"/>
              <a:pPr/>
              <a:t>22</a:t>
            </a:fld>
            <a:endParaRPr lang="sk-SK"/>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B58C53-0556-4EC3-8984-2723DA38CD9B}" type="slidenum">
              <a:rPr lang="sk-SK"/>
              <a:pPr/>
              <a:t>23</a:t>
            </a:fld>
            <a:endParaRPr lang="sk-SK"/>
          </a:p>
        </p:txBody>
      </p:sp>
      <p:sp>
        <p:nvSpPr>
          <p:cNvPr id="162818" name="Rectangle 2"/>
          <p:cNvSpPr>
            <a:spLocks noGrp="1" noRot="1" noChangeAspect="1" noChangeArrowheads="1" noTextEdit="1"/>
          </p:cNvSpPr>
          <p:nvPr>
            <p:ph type="sldImg"/>
          </p:nvPr>
        </p:nvSpPr>
        <p:spPr>
          <a:xfrm>
            <a:off x="1182688" y="698500"/>
            <a:ext cx="4645025" cy="3484563"/>
          </a:xfrm>
          <a:ln/>
        </p:spPr>
      </p:sp>
      <p:sp>
        <p:nvSpPr>
          <p:cNvPr id="16281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42950" indent="-285750">
              <a:defRPr sz="1600" b="1">
                <a:solidFill>
                  <a:schemeClr val="tx1"/>
                </a:solidFill>
                <a:latin typeface="Courier" pitchFamily="49" charset="0"/>
              </a:defRPr>
            </a:lvl2pPr>
            <a:lvl3pPr marL="1143000" indent="-228600">
              <a:defRPr sz="1600" b="1">
                <a:solidFill>
                  <a:schemeClr val="tx1"/>
                </a:solidFill>
                <a:latin typeface="Courier" pitchFamily="49" charset="0"/>
              </a:defRPr>
            </a:lvl3pPr>
            <a:lvl4pPr marL="1600200" indent="-228600">
              <a:defRPr sz="1600" b="1">
                <a:solidFill>
                  <a:schemeClr val="tx1"/>
                </a:solidFill>
                <a:latin typeface="Courier" pitchFamily="49" charset="0"/>
              </a:defRPr>
            </a:lvl4pPr>
            <a:lvl5pPr marL="2057400" indent="-228600">
              <a:defRPr sz="1600" b="1">
                <a:solidFill>
                  <a:schemeClr val="tx1"/>
                </a:solidFill>
                <a:latin typeface="Courier" pitchFamily="49" charset="0"/>
              </a:defRPr>
            </a:lvl5pPr>
            <a:lvl6pPr marL="25146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29718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290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8862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177781ED-BCFA-4A7B-A03F-0277DAA81F3B}" type="slidenum">
              <a:rPr lang="en-US" sz="1200" smtClean="0">
                <a:latin typeface="Arial" pitchFamily="34" charset="0"/>
              </a:rPr>
              <a:pPr/>
              <a:t>3</a:t>
            </a:fld>
            <a:endParaRPr lang="en-US" sz="1200" smtClean="0">
              <a:latin typeface="Arial" pitchFamily="34"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latin typeface="Time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57066" indent="-291179">
              <a:defRPr sz="1600" b="1">
                <a:solidFill>
                  <a:schemeClr val="tx1"/>
                </a:solidFill>
                <a:latin typeface="Courier" pitchFamily="49" charset="0"/>
              </a:defRPr>
            </a:lvl2pPr>
            <a:lvl3pPr marL="1164717" indent="-232943">
              <a:defRPr sz="1600" b="1">
                <a:solidFill>
                  <a:schemeClr val="tx1"/>
                </a:solidFill>
                <a:latin typeface="Courier" pitchFamily="49" charset="0"/>
              </a:defRPr>
            </a:lvl3pPr>
            <a:lvl4pPr marL="1630604" indent="-232943">
              <a:defRPr sz="1600" b="1">
                <a:solidFill>
                  <a:schemeClr val="tx1"/>
                </a:solidFill>
                <a:latin typeface="Courier" pitchFamily="49" charset="0"/>
              </a:defRPr>
            </a:lvl4pPr>
            <a:lvl5pPr marL="2096491" indent="-232943">
              <a:defRPr sz="1600" b="1">
                <a:solidFill>
                  <a:schemeClr val="tx1"/>
                </a:solidFill>
                <a:latin typeface="Courier" pitchFamily="49" charset="0"/>
              </a:defRPr>
            </a:lvl5pPr>
            <a:lvl6pPr marL="2562377"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3028264"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94151"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960038"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7AFDF3DA-F658-4E04-86DA-AC8775CB7190}" type="slidenum">
              <a:rPr lang="en-US" sz="1200">
                <a:latin typeface="Arial" charset="0"/>
              </a:rPr>
              <a:pPr/>
              <a:t>24</a:t>
            </a:fld>
            <a:endParaRPr lang="en-US" sz="1200">
              <a:latin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701040" y="4415790"/>
            <a:ext cx="560832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57066" indent="-291179">
              <a:defRPr sz="1600" b="1">
                <a:solidFill>
                  <a:schemeClr val="tx1"/>
                </a:solidFill>
                <a:latin typeface="Courier" pitchFamily="49" charset="0"/>
              </a:defRPr>
            </a:lvl2pPr>
            <a:lvl3pPr marL="1164717" indent="-232943">
              <a:defRPr sz="1600" b="1">
                <a:solidFill>
                  <a:schemeClr val="tx1"/>
                </a:solidFill>
                <a:latin typeface="Courier" pitchFamily="49" charset="0"/>
              </a:defRPr>
            </a:lvl3pPr>
            <a:lvl4pPr marL="1630604" indent="-232943">
              <a:defRPr sz="1600" b="1">
                <a:solidFill>
                  <a:schemeClr val="tx1"/>
                </a:solidFill>
                <a:latin typeface="Courier" pitchFamily="49" charset="0"/>
              </a:defRPr>
            </a:lvl4pPr>
            <a:lvl5pPr marL="2096491" indent="-232943">
              <a:defRPr sz="1600" b="1">
                <a:solidFill>
                  <a:schemeClr val="tx1"/>
                </a:solidFill>
                <a:latin typeface="Courier" pitchFamily="49" charset="0"/>
              </a:defRPr>
            </a:lvl5pPr>
            <a:lvl6pPr marL="2562377"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3028264"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94151"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960038"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7AFDF3DA-F658-4E04-86DA-AC8775CB7190}" type="slidenum">
              <a:rPr lang="en-US" sz="1200">
                <a:latin typeface="Arial" charset="0"/>
              </a:rPr>
              <a:pPr/>
              <a:t>25</a:t>
            </a:fld>
            <a:endParaRPr lang="en-US" sz="1200">
              <a:latin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701040" y="4415790"/>
            <a:ext cx="560832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271DF79E-AAF8-4C8D-8451-9EF55C6E81D3}" type="slidenum">
              <a:rPr lang="en-US" sz="1200"/>
              <a:pPr/>
              <a:t>27</a:t>
            </a:fld>
            <a:endParaRPr lang="en-US" sz="1200"/>
          </a:p>
        </p:txBody>
      </p:sp>
      <p:sp>
        <p:nvSpPr>
          <p:cNvPr id="153603" name="Rectangle 2"/>
          <p:cNvSpPr>
            <a:spLocks noGrp="1" noRot="1" noChangeAspect="1" noChangeArrowheads="1" noTextEdit="1"/>
          </p:cNvSpPr>
          <p:nvPr>
            <p:ph type="sldImg"/>
          </p:nvPr>
        </p:nvSpPr>
        <p:spPr>
          <a:xfrm>
            <a:off x="1182688" y="698500"/>
            <a:ext cx="4645025" cy="3484563"/>
          </a:xfrm>
          <a:ln/>
        </p:spPr>
      </p:sp>
      <p:sp>
        <p:nvSpPr>
          <p:cNvPr id="153604"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E844A2B4-A825-4B6E-91F9-336A3E75FA49}" type="slidenum">
              <a:rPr lang="en-US" sz="1200"/>
              <a:pPr/>
              <a:t>28</a:t>
            </a:fld>
            <a:endParaRPr lang="en-US" sz="1200"/>
          </a:p>
        </p:txBody>
      </p:sp>
      <p:sp>
        <p:nvSpPr>
          <p:cNvPr id="154627" name="Rectangle 2"/>
          <p:cNvSpPr>
            <a:spLocks noGrp="1" noRot="1" noChangeAspect="1" noChangeArrowheads="1" noTextEdit="1"/>
          </p:cNvSpPr>
          <p:nvPr>
            <p:ph type="sldImg"/>
          </p:nvPr>
        </p:nvSpPr>
        <p:spPr>
          <a:xfrm>
            <a:off x="1182688" y="698500"/>
            <a:ext cx="4645025" cy="3484563"/>
          </a:xfrm>
          <a:ln/>
        </p:spPr>
      </p:sp>
      <p:sp>
        <p:nvSpPr>
          <p:cNvPr id="154628"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DB8F0-FE12-45FE-923A-41C06D88C16E}" type="slidenum">
              <a:rPr lang="sk-SK"/>
              <a:pPr/>
              <a:t>35</a:t>
            </a:fld>
            <a:endParaRPr lang="sk-SK"/>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40DF4-0BC4-4A94-A75F-E435A34FA3C4}" type="slidenum">
              <a:rPr lang="sk-SK"/>
              <a:pPr/>
              <a:t>36</a:t>
            </a:fld>
            <a:endParaRPr lang="sk-SK"/>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3.3.2.1 </a:t>
            </a:r>
            <a:r>
              <a:rPr lang="en-US" sz="1200" b="1" dirty="0" smtClean="0">
                <a:ea typeface="ＭＳ Ｐゴシック" pitchFamily="34" charset="-128"/>
              </a:rPr>
              <a:t>VLAN Design Guidelines</a:t>
            </a:r>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52578436-F6C3-40B8-9A92-59423F17072E}" type="slidenum">
              <a:rPr lang="en-US" sz="1200"/>
              <a:pPr/>
              <a:t>44</a:t>
            </a:fld>
            <a:endParaRPr lang="en-US" sz="1200"/>
          </a:p>
        </p:txBody>
      </p:sp>
      <p:sp>
        <p:nvSpPr>
          <p:cNvPr id="22531" name="Rectangle 2"/>
          <p:cNvSpPr>
            <a:spLocks noGrp="1" noRot="1" noChangeAspect="1" noChangeArrowheads="1" noTextEdit="1"/>
          </p:cNvSpPr>
          <p:nvPr>
            <p:ph type="sldImg"/>
          </p:nvPr>
        </p:nvSpPr>
        <p:spPr>
          <a:xfrm>
            <a:off x="873125" y="244475"/>
            <a:ext cx="5322888" cy="3990975"/>
          </a:xfrm>
          <a:ln/>
        </p:spPr>
      </p:sp>
      <p:sp>
        <p:nvSpPr>
          <p:cNvPr id="22532"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5.1.2.1 </a:t>
            </a:r>
            <a:r>
              <a:rPr lang="en-US" sz="1200" b="1" dirty="0" smtClean="0">
                <a:ea typeface="ＭＳ Ｐゴシック" pitchFamily="34" charset="-128"/>
              </a:rPr>
              <a:t>Configure Legacy Inter-VLAN Routing:</a:t>
            </a:r>
            <a:r>
              <a:rPr lang="en-US" sz="1200" b="1" baseline="0" dirty="0" smtClean="0">
                <a:ea typeface="ＭＳ Ｐゴシック" pitchFamily="34" charset="-128"/>
              </a:rPr>
              <a:t> Preparation</a:t>
            </a:r>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6.1.3.2 </a:t>
            </a:r>
            <a:r>
              <a:rPr lang="en-US" sz="1200" b="1" dirty="0" smtClean="0">
                <a:ea typeface="ＭＳ Ｐゴシック" pitchFamily="34" charset="-128"/>
              </a:rPr>
              <a:t>Configure Router-on-a-Stick: Switch Configuration</a:t>
            </a:r>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42950" indent="-285750">
              <a:defRPr sz="1600" b="1">
                <a:solidFill>
                  <a:schemeClr val="tx1"/>
                </a:solidFill>
                <a:latin typeface="Courier" pitchFamily="49" charset="0"/>
              </a:defRPr>
            </a:lvl2pPr>
            <a:lvl3pPr marL="1143000" indent="-228600">
              <a:defRPr sz="1600" b="1">
                <a:solidFill>
                  <a:schemeClr val="tx1"/>
                </a:solidFill>
                <a:latin typeface="Courier" pitchFamily="49" charset="0"/>
              </a:defRPr>
            </a:lvl3pPr>
            <a:lvl4pPr marL="1600200" indent="-228600">
              <a:defRPr sz="1600" b="1">
                <a:solidFill>
                  <a:schemeClr val="tx1"/>
                </a:solidFill>
                <a:latin typeface="Courier" pitchFamily="49" charset="0"/>
              </a:defRPr>
            </a:lvl4pPr>
            <a:lvl5pPr marL="2057400" indent="-228600">
              <a:defRPr sz="1600" b="1">
                <a:solidFill>
                  <a:schemeClr val="tx1"/>
                </a:solidFill>
                <a:latin typeface="Courier" pitchFamily="49" charset="0"/>
              </a:defRPr>
            </a:lvl5pPr>
            <a:lvl6pPr marL="25146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29718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290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8862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1F9CB65F-B392-430F-9345-023F81AF9A71}" type="slidenum">
              <a:rPr lang="en-US" sz="1200" smtClean="0">
                <a:latin typeface="Arial" pitchFamily="34" charset="0"/>
              </a:rPr>
              <a:pPr/>
              <a:t>4</a:t>
            </a:fld>
            <a:endParaRPr lang="en-US" sz="1200" smtClean="0">
              <a:latin typeface="Arial"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latin typeface="Times"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6.1.3.2 </a:t>
            </a:r>
            <a:r>
              <a:rPr lang="en-US" sz="1200" b="1" dirty="0" smtClean="0">
                <a:ea typeface="ＭＳ Ｐゴシック" pitchFamily="34" charset="-128"/>
              </a:rPr>
              <a:t>Configure Router-on-a-Stick: Switch Configuration</a:t>
            </a:r>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57066" indent="-291179">
              <a:defRPr sz="1600" b="1">
                <a:solidFill>
                  <a:schemeClr val="tx1"/>
                </a:solidFill>
                <a:latin typeface="Courier" pitchFamily="49" charset="0"/>
              </a:defRPr>
            </a:lvl2pPr>
            <a:lvl3pPr marL="1164717" indent="-232943">
              <a:defRPr sz="1600" b="1">
                <a:solidFill>
                  <a:schemeClr val="tx1"/>
                </a:solidFill>
                <a:latin typeface="Courier" pitchFamily="49" charset="0"/>
              </a:defRPr>
            </a:lvl3pPr>
            <a:lvl4pPr marL="1630604" indent="-232943">
              <a:defRPr sz="1600" b="1">
                <a:solidFill>
                  <a:schemeClr val="tx1"/>
                </a:solidFill>
                <a:latin typeface="Courier" pitchFamily="49" charset="0"/>
              </a:defRPr>
            </a:lvl4pPr>
            <a:lvl5pPr marL="2096491" indent="-232943">
              <a:defRPr sz="1600" b="1">
                <a:solidFill>
                  <a:schemeClr val="tx1"/>
                </a:solidFill>
                <a:latin typeface="Courier" pitchFamily="49" charset="0"/>
              </a:defRPr>
            </a:lvl5pPr>
            <a:lvl6pPr marL="2562377"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3028264"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94151"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960038" indent="-232943"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6C8130BA-9883-451C-B852-6864920BFD86}" type="slidenum">
              <a:rPr lang="en-US" sz="1200">
                <a:latin typeface="Arial" charset="0"/>
              </a:rPr>
              <a:pPr/>
              <a:t>51</a:t>
            </a:fld>
            <a:endParaRPr lang="en-US" sz="1200">
              <a:latin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42950" indent="-285750">
              <a:defRPr sz="1600" b="1">
                <a:solidFill>
                  <a:schemeClr val="tx1"/>
                </a:solidFill>
                <a:latin typeface="Courier" pitchFamily="49" charset="0"/>
              </a:defRPr>
            </a:lvl2pPr>
            <a:lvl3pPr marL="1143000" indent="-228600">
              <a:defRPr sz="1600" b="1">
                <a:solidFill>
                  <a:schemeClr val="tx1"/>
                </a:solidFill>
                <a:latin typeface="Courier" pitchFamily="49" charset="0"/>
              </a:defRPr>
            </a:lvl3pPr>
            <a:lvl4pPr marL="1600200" indent="-228600">
              <a:defRPr sz="1600" b="1">
                <a:solidFill>
                  <a:schemeClr val="tx1"/>
                </a:solidFill>
                <a:latin typeface="Courier" pitchFamily="49" charset="0"/>
              </a:defRPr>
            </a:lvl4pPr>
            <a:lvl5pPr marL="2057400" indent="-228600">
              <a:defRPr sz="1600" b="1">
                <a:solidFill>
                  <a:schemeClr val="tx1"/>
                </a:solidFill>
                <a:latin typeface="Courier" pitchFamily="49" charset="0"/>
              </a:defRPr>
            </a:lvl5pPr>
            <a:lvl6pPr marL="25146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29718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290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8862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3667F056-98D9-423E-9E02-BEF0F99BB6DB}" type="slidenum">
              <a:rPr lang="en-US" sz="1200" smtClean="0">
                <a:latin typeface="Arial" pitchFamily="34" charset="0"/>
              </a:rPr>
              <a:pPr/>
              <a:t>5</a:t>
            </a:fld>
            <a:endParaRPr lang="en-US" sz="1200" smtClean="0">
              <a:latin typeface="Arial" pitchFamily="34"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latin typeface="Times" charset="0"/>
              </a:rPr>
              <a:t>Fast-forward</a:t>
            </a:r>
            <a:r>
              <a:rPr lang="en-US" smtClean="0">
                <a:latin typeface="Times" charset="0"/>
              </a:rPr>
              <a:t> - Fast-forward switching offers the lowest level of latency. Fast-forward switching immediately forwards a packet after reading the destination address. Because fast-forward switching starts forwarding before the entire packet is received, there may be times when packets are relayed with errors. Although this occurs infrequently and the destination network adapter will discard the faulty packet upon receipt. In fast-forward mode, latency is measured from the first bit received to the first bit transmitted. </a:t>
            </a:r>
          </a:p>
          <a:p>
            <a:pPr eaLnBrk="1" hangingPunct="1"/>
            <a:r>
              <a:rPr lang="en-US" b="1" smtClean="0">
                <a:latin typeface="Times" charset="0"/>
              </a:rPr>
              <a:t>Fragment-free</a:t>
            </a:r>
            <a:r>
              <a:rPr lang="en-US" smtClean="0">
                <a:latin typeface="Times" charset="0"/>
              </a:rPr>
              <a:t> - Fragment-free switching filters out collision fragments before forwarding begins. Collision fragments are the majority of packet errors. In a properly functioning network, collision fragments must be smaller than 64 bytes. Anything greater than 64 bytes is a valid packet and is usually received without error. Fragment-free switching waits until the packet is determined not to be a collision fragment before forwarding. In fragment-free mode, latency is also measured from the first bit received to the first bit transmitted.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urier" pitchFamily="49" charset="0"/>
              </a:defRPr>
            </a:lvl1pPr>
            <a:lvl2pPr marL="742950" indent="-285750">
              <a:defRPr sz="1600" b="1">
                <a:solidFill>
                  <a:schemeClr val="tx1"/>
                </a:solidFill>
                <a:latin typeface="Courier" pitchFamily="49" charset="0"/>
              </a:defRPr>
            </a:lvl2pPr>
            <a:lvl3pPr marL="1143000" indent="-228600">
              <a:defRPr sz="1600" b="1">
                <a:solidFill>
                  <a:schemeClr val="tx1"/>
                </a:solidFill>
                <a:latin typeface="Courier" pitchFamily="49" charset="0"/>
              </a:defRPr>
            </a:lvl3pPr>
            <a:lvl4pPr marL="1600200" indent="-228600">
              <a:defRPr sz="1600" b="1">
                <a:solidFill>
                  <a:schemeClr val="tx1"/>
                </a:solidFill>
                <a:latin typeface="Courier" pitchFamily="49" charset="0"/>
              </a:defRPr>
            </a:lvl4pPr>
            <a:lvl5pPr marL="2057400" indent="-228600">
              <a:defRPr sz="1600" b="1">
                <a:solidFill>
                  <a:schemeClr val="tx1"/>
                </a:solidFill>
                <a:latin typeface="Courier" pitchFamily="49" charset="0"/>
              </a:defRPr>
            </a:lvl5pPr>
            <a:lvl6pPr marL="25146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6pPr>
            <a:lvl7pPr marL="29718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7pPr>
            <a:lvl8pPr marL="34290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8pPr>
            <a:lvl9pPr marL="3886200" indent="-228600" eaLnBrk="0" fontAlgn="base" hangingPunct="0">
              <a:lnSpc>
                <a:spcPct val="70000"/>
              </a:lnSpc>
              <a:spcBef>
                <a:spcPct val="50000"/>
              </a:spcBef>
              <a:spcAft>
                <a:spcPct val="0"/>
              </a:spcAft>
              <a:buClr>
                <a:schemeClr val="tx2"/>
              </a:buClr>
              <a:buSzPct val="100000"/>
              <a:buFont typeface="Wingdings" pitchFamily="2" charset="2"/>
              <a:defRPr sz="1600" b="1">
                <a:solidFill>
                  <a:schemeClr val="tx1"/>
                </a:solidFill>
                <a:latin typeface="Courier" pitchFamily="49" charset="0"/>
              </a:defRPr>
            </a:lvl9pPr>
          </a:lstStyle>
          <a:p>
            <a:fld id="{85D2BC86-CFC5-4DE4-AADC-F3B1E5289B46}" type="slidenum">
              <a:rPr lang="en-US" sz="1200" smtClean="0">
                <a:latin typeface="Arial" pitchFamily="34" charset="0"/>
              </a:rPr>
              <a:pPr/>
              <a:t>6</a:t>
            </a:fld>
            <a:endParaRPr lang="en-US" sz="1200"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52578436-F6C3-40B8-9A92-59423F17072E}" type="slidenum">
              <a:rPr lang="en-US" sz="1200"/>
              <a:pPr/>
              <a:t>8</a:t>
            </a:fld>
            <a:endParaRPr lang="en-US" sz="1200"/>
          </a:p>
        </p:txBody>
      </p:sp>
      <p:sp>
        <p:nvSpPr>
          <p:cNvPr id="22531" name="Rectangle 2"/>
          <p:cNvSpPr>
            <a:spLocks noGrp="1" noRot="1" noChangeAspect="1" noChangeArrowheads="1" noTextEdit="1"/>
          </p:cNvSpPr>
          <p:nvPr>
            <p:ph type="sldImg"/>
          </p:nvPr>
        </p:nvSpPr>
        <p:spPr>
          <a:xfrm>
            <a:off x="873125" y="244475"/>
            <a:ext cx="5322888" cy="3990975"/>
          </a:xfrm>
          <a:ln/>
        </p:spPr>
      </p:sp>
      <p:sp>
        <p:nvSpPr>
          <p:cNvPr id="22532"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14B3BD-6DEC-4A05-9343-6DEF7605ED9D}" type="slidenum">
              <a:rPr lang="sk-SK"/>
              <a:pPr/>
              <a:t>9</a:t>
            </a:fld>
            <a:endParaRPr lang="sk-SK"/>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53C7E-45D2-4C68-8B01-D9198CC1A0EB}" type="slidenum">
              <a:rPr lang="sk-SK"/>
              <a:pPr/>
              <a:t>10</a:t>
            </a:fld>
            <a:endParaRPr lang="sk-SK"/>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09334-3193-489C-A0D0-52D5578EC42F}" type="slidenum">
              <a:rPr lang="sk-SK"/>
              <a:pPr/>
              <a:t>11</a:t>
            </a:fld>
            <a:endParaRPr lang="sk-SK"/>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9939" name="Rectangle 275"/>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nvGrpSpPr>
          <p:cNvPr id="369947" name="Group 283"/>
          <p:cNvGrpSpPr>
            <a:grpSpLocks/>
          </p:cNvGrpSpPr>
          <p:nvPr/>
        </p:nvGrpSpPr>
        <p:grpSpPr bwMode="auto">
          <a:xfrm>
            <a:off x="609600" y="525463"/>
            <a:ext cx="1447800" cy="769937"/>
            <a:chOff x="3272" y="1316"/>
            <a:chExt cx="1889" cy="1002"/>
          </a:xfrm>
        </p:grpSpPr>
        <p:sp>
          <p:nvSpPr>
            <p:cNvPr id="369948" name="AutoShape 28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49" name="Rectangle 28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50" name="Freeform 28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1" name="Freeform 28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2" name="Freeform 28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3" name="Freeform 28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4" name="Freeform 29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5" name="Freeform 29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6" name="Freeform 29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7" name="Freeform 29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8" name="Freeform 29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9" name="Freeform 29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0" name="Freeform 29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1" name="Freeform 29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2" name="Freeform 29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369873" name="Rectangle 209"/>
          <p:cNvSpPr>
            <a:spLocks noGrp="1" noChangeArrowheads="1"/>
          </p:cNvSpPr>
          <p:nvPr>
            <p:ph type="ctrTitle"/>
          </p:nvPr>
        </p:nvSpPr>
        <p:spPr bwMode="white">
          <a:xfrm>
            <a:off x="107504" y="1916832"/>
            <a:ext cx="4320479" cy="2232247"/>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endParaRPr lang="en-US" noProof="0" dirty="0" smtClean="0"/>
          </a:p>
        </p:txBody>
      </p:sp>
      <p:sp>
        <p:nvSpPr>
          <p:cNvPr id="369874" name="Rectangle 210"/>
          <p:cNvSpPr>
            <a:spLocks noGrp="1" noChangeArrowheads="1"/>
          </p:cNvSpPr>
          <p:nvPr>
            <p:ph type="subTitle" idx="1"/>
          </p:nvPr>
        </p:nvSpPr>
        <p:spPr>
          <a:xfrm>
            <a:off x="179512" y="4733925"/>
            <a:ext cx="8784976"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endParaRPr lang="en-US" noProof="0" smtClean="0"/>
          </a:p>
        </p:txBody>
      </p:sp>
      <p:pic>
        <p:nvPicPr>
          <p:cNvPr id="369988" name="Picture 324"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1637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578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56140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7940675" cy="5410200"/>
          </a:xfrm>
        </p:spPr>
        <p:txBody>
          <a:bodyPr/>
          <a:lstStyle/>
          <a:p>
            <a:r>
              <a:rPr lang="en-US" smtClean="0"/>
              <a:t>Click icon to add table</a:t>
            </a:r>
            <a:endParaRPr lang="sk-SK"/>
          </a:p>
        </p:txBody>
      </p:sp>
    </p:spTree>
    <p:extLst>
      <p:ext uri="{BB962C8B-B14F-4D97-AF65-F5344CB8AC3E}">
        <p14:creationId xmlns:p14="http://schemas.microsoft.com/office/powerpoint/2010/main" val="83328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700808"/>
            <a:ext cx="8229600" cy="4968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10" name="Nadpis 9"/>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2424703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1412776"/>
            <a:ext cx="424586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520" y="2052538"/>
            <a:ext cx="4245868" cy="4616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5" name="Text Placeholder 4"/>
          <p:cNvSpPr>
            <a:spLocks noGrp="1"/>
          </p:cNvSpPr>
          <p:nvPr>
            <p:ph type="body" sz="quarter" idx="3"/>
          </p:nvPr>
        </p:nvSpPr>
        <p:spPr>
          <a:xfrm>
            <a:off x="4716952" y="1412776"/>
            <a:ext cx="424753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6952" y="2052538"/>
            <a:ext cx="4247536" cy="4616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7" name="Rectangle 3"/>
          <p:cNvSpPr>
            <a:spLocks noGrp="1" noChangeArrowheads="1"/>
          </p:cNvSpPr>
          <p:nvPr>
            <p:ph type="title"/>
          </p:nvPr>
        </p:nvSpPr>
        <p:spPr bwMode="auto">
          <a:xfrm>
            <a:off x="251520" y="104596"/>
            <a:ext cx="7673280" cy="94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dirty="0" smtClean="0"/>
          </a:p>
        </p:txBody>
      </p:sp>
    </p:spTree>
    <p:extLst>
      <p:ext uri="{BB962C8B-B14F-4D97-AF65-F5344CB8AC3E}">
        <p14:creationId xmlns:p14="http://schemas.microsoft.com/office/powerpoint/2010/main" val="33964050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457200" y="1981200"/>
            <a:ext cx="8229600" cy="3886200"/>
          </a:xfrm>
        </p:spPr>
        <p:txBody>
          <a:bodyPr/>
          <a:lstStyle/>
          <a:p>
            <a:endParaRPr lang="sk-SK"/>
          </a:p>
        </p:txBody>
      </p:sp>
      <p:sp>
        <p:nvSpPr>
          <p:cNvPr id="7" name="Rectangle 3"/>
          <p:cNvSpPr>
            <a:spLocks noGrp="1" noChangeArrowheads="1"/>
          </p:cNvSpPr>
          <p:nvPr>
            <p:ph type="title"/>
          </p:nvPr>
        </p:nvSpPr>
        <p:spPr bwMode="auto">
          <a:xfrm>
            <a:off x="251520" y="104596"/>
            <a:ext cx="7673280" cy="94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p>
            <a:pPr lvl="0"/>
            <a:r>
              <a:rPr lang="en-US" altLang="en-US" smtClean="0"/>
              <a:t>Click to edit Master title style</a:t>
            </a:r>
            <a:endParaRPr lang="en-US" altLang="en-US" dirty="0" smtClean="0"/>
          </a:p>
        </p:txBody>
      </p:sp>
    </p:spTree>
    <p:extLst>
      <p:ext uri="{BB962C8B-B14F-4D97-AF65-F5344CB8AC3E}">
        <p14:creationId xmlns:p14="http://schemas.microsoft.com/office/powerpoint/2010/main" val="18820649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121165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390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323528"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4" name="Content Placeholder 3"/>
          <p:cNvSpPr>
            <a:spLocks noGrp="1"/>
          </p:cNvSpPr>
          <p:nvPr>
            <p:ph sz="half" idx="2"/>
          </p:nvPr>
        </p:nvSpPr>
        <p:spPr>
          <a:xfrm>
            <a:off x="4644472"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378266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030858"/>
            <a:ext cx="4176000" cy="4566494"/>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5" name="Text Placeholder 4"/>
          <p:cNvSpPr>
            <a:spLocks noGrp="1"/>
          </p:cNvSpPr>
          <p:nvPr>
            <p:ph type="body" sz="quarter" idx="3"/>
          </p:nvPr>
        </p:nvSpPr>
        <p:spPr>
          <a:xfrm>
            <a:off x="4644472"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472" y="2030858"/>
            <a:ext cx="4176000" cy="456649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7"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Click to edit Master title style</a:t>
            </a:r>
            <a:endParaRPr lang="en-US" smtClean="0"/>
          </a:p>
        </p:txBody>
      </p:sp>
    </p:spTree>
    <p:extLst>
      <p:ext uri="{BB962C8B-B14F-4D97-AF65-F5344CB8AC3E}">
        <p14:creationId xmlns:p14="http://schemas.microsoft.com/office/powerpoint/2010/main" val="408762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276610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491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95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Slide Title</a:t>
            </a:r>
          </a:p>
        </p:txBody>
      </p:sp>
      <p:sp>
        <p:nvSpPr>
          <p:cNvPr id="368774" name="Rectangle 6278"/>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68780" name="Rectangle 6284"/>
          <p:cNvSpPr>
            <a:spLocks noGrp="1" noChangeArrowheads="1"/>
          </p:cNvSpPr>
          <p:nvPr>
            <p:ph type="body" idx="1"/>
          </p:nvPr>
        </p:nvSpPr>
        <p:spPr bwMode="auto">
          <a:xfrm>
            <a:off x="323528" y="1143000"/>
            <a:ext cx="8496944"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57" r:id="rId14"/>
    <p:sldLayoutId id="2147483666" r:id="rId15"/>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814388" rtl="0" eaLnBrk="1" fontAlgn="base" hangingPunct="1">
        <a:lnSpc>
          <a:spcPct val="90000"/>
        </a:lnSpc>
        <a:spcBef>
          <a:spcPct val="0"/>
        </a:spcBef>
        <a:spcAft>
          <a:spcPct val="0"/>
        </a:spcAft>
        <a:defRPr sz="3200" b="1">
          <a:solidFill>
            <a:schemeClr val="tx2"/>
          </a:solidFill>
          <a:latin typeface="Arial" charset="0"/>
        </a:defRPr>
      </a:lvl2pPr>
      <a:lvl3pPr algn="l" defTabSz="814388" rtl="0" eaLnBrk="1" fontAlgn="base" hangingPunct="1">
        <a:lnSpc>
          <a:spcPct val="90000"/>
        </a:lnSpc>
        <a:spcBef>
          <a:spcPct val="0"/>
        </a:spcBef>
        <a:spcAft>
          <a:spcPct val="0"/>
        </a:spcAft>
        <a:defRPr sz="3200" b="1">
          <a:solidFill>
            <a:schemeClr val="tx2"/>
          </a:solidFill>
          <a:latin typeface="Arial" charset="0"/>
        </a:defRPr>
      </a:lvl3pPr>
      <a:lvl4pPr algn="l" defTabSz="814388" rtl="0" eaLnBrk="1" fontAlgn="base" hangingPunct="1">
        <a:lnSpc>
          <a:spcPct val="90000"/>
        </a:lnSpc>
        <a:spcBef>
          <a:spcPct val="0"/>
        </a:spcBef>
        <a:spcAft>
          <a:spcPct val="0"/>
        </a:spcAft>
        <a:defRPr sz="3200" b="1">
          <a:solidFill>
            <a:schemeClr val="tx2"/>
          </a:solidFill>
          <a:latin typeface="Arial" charset="0"/>
        </a:defRPr>
      </a:lvl4pPr>
      <a:lvl5pPr algn="l" defTabSz="814388" rtl="0" eaLnBrk="1" fontAlgn="base" hangingPunct="1">
        <a:lnSpc>
          <a:spcPct val="90000"/>
        </a:lnSpc>
        <a:spcBef>
          <a:spcPct val="0"/>
        </a:spcBef>
        <a:spcAft>
          <a:spcPct val="0"/>
        </a:spcAft>
        <a:defRPr sz="3200" b="1">
          <a:solidFill>
            <a:schemeClr val="tx2"/>
          </a:solidFill>
          <a:latin typeface="Arial" charset="0"/>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185738" indent="-185738" algn="l" defTabSz="814388" rtl="0" eaLnBrk="1" fontAlgn="base" hangingPunct="1">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42925"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2pPr>
      <a:lvl3pPr marL="901700"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3pPr>
      <a:lvl4pPr marL="1258888" indent="-185738"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4pPr>
      <a:lvl5pPr marL="1616075" indent="-184150" algn="l" defTabSz="814388" rtl="0" eaLnBrk="1" fontAlgn="base" hangingPunct="1">
        <a:lnSpc>
          <a:spcPct val="95000"/>
        </a:lnSpc>
        <a:spcBef>
          <a:spcPct val="35000"/>
        </a:spcBef>
        <a:spcAft>
          <a:spcPct val="0"/>
        </a:spcAft>
        <a:buClr>
          <a:schemeClr val="tx2"/>
        </a:buClr>
        <a:buFont typeface="Wingdings" pitchFamily="2" charset="2"/>
        <a:buChar char="§"/>
        <a:tabLst/>
        <a:defRPr sz="2000">
          <a:solidFill>
            <a:schemeClr val="tx1"/>
          </a:solidFill>
          <a:latin typeface="+mn-lt"/>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eter.Paluch@fri.uniza.sk"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916832"/>
            <a:ext cx="4464496" cy="2232247"/>
          </a:xfrm>
        </p:spPr>
        <p:txBody>
          <a:bodyPr>
            <a:normAutofit/>
          </a:bodyPr>
          <a:lstStyle/>
          <a:p>
            <a:r>
              <a:rPr lang="sk-SK" dirty="0" smtClean="0"/>
              <a:t>Virtuálne LAN siete</a:t>
            </a:r>
            <a:br>
              <a:rPr lang="sk-SK" dirty="0" smtClean="0"/>
            </a:br>
            <a:r>
              <a:rPr lang="sk-SK" dirty="0" smtClean="0"/>
              <a:t>a smerovanie medzi nimi</a:t>
            </a:r>
            <a:endParaRPr lang="sk-SK" dirty="0"/>
          </a:p>
        </p:txBody>
      </p:sp>
      <p:sp>
        <p:nvSpPr>
          <p:cNvPr id="3" name="Subtitle 2"/>
          <p:cNvSpPr>
            <a:spLocks noGrp="1"/>
          </p:cNvSpPr>
          <p:nvPr>
            <p:ph type="subTitle" idx="1"/>
          </p:nvPr>
        </p:nvSpPr>
        <p:spPr>
          <a:xfrm>
            <a:off x="179512" y="4733924"/>
            <a:ext cx="8784976" cy="1935435"/>
          </a:xfrm>
        </p:spPr>
        <p:txBody>
          <a:bodyPr anchor="ctr">
            <a:normAutofit/>
          </a:bodyPr>
          <a:lstStyle/>
          <a:p>
            <a:pPr algn="r">
              <a:lnSpc>
                <a:spcPct val="70000"/>
              </a:lnSpc>
            </a:pPr>
            <a:r>
              <a:rPr lang="sk-SK" sz="1800" dirty="0">
                <a:solidFill>
                  <a:schemeClr val="tx1"/>
                </a:solidFill>
              </a:rPr>
              <a:t>Ing. </a:t>
            </a:r>
            <a:r>
              <a:rPr lang="en-US" sz="1800" dirty="0">
                <a:solidFill>
                  <a:schemeClr val="tx1"/>
                </a:solidFill>
              </a:rPr>
              <a:t>Peter Pal</a:t>
            </a:r>
            <a:r>
              <a:rPr lang="sk-SK" sz="1800" dirty="0">
                <a:solidFill>
                  <a:schemeClr val="tx1"/>
                </a:solidFill>
              </a:rPr>
              <a:t>úch, PhD., </a:t>
            </a:r>
            <a:r>
              <a:rPr lang="en-US" sz="1800" dirty="0">
                <a:solidFill>
                  <a:schemeClr val="tx1"/>
                </a:solidFill>
              </a:rPr>
              <a:t>CCIE #23527</a:t>
            </a:r>
          </a:p>
          <a:p>
            <a:pPr algn="r">
              <a:lnSpc>
                <a:spcPct val="70000"/>
              </a:lnSpc>
            </a:pPr>
            <a:r>
              <a:rPr lang="en-US" sz="1800" dirty="0">
                <a:solidFill>
                  <a:schemeClr val="tx1"/>
                </a:solidFill>
              </a:rPr>
              <a:t>Cisco Designated VIP 2011</a:t>
            </a:r>
            <a:r>
              <a:rPr lang="sk-SK" sz="1800" dirty="0">
                <a:solidFill>
                  <a:schemeClr val="tx1"/>
                </a:solidFill>
              </a:rPr>
              <a:t>-201</a:t>
            </a:r>
            <a:r>
              <a:rPr lang="en-US" sz="1800" dirty="0">
                <a:solidFill>
                  <a:schemeClr val="tx1"/>
                </a:solidFill>
              </a:rPr>
              <a:t>4 LAN &amp; WAN</a:t>
            </a:r>
            <a:endParaRPr lang="sk-SK" sz="1800" dirty="0">
              <a:solidFill>
                <a:schemeClr val="tx1"/>
              </a:solidFill>
            </a:endParaRPr>
          </a:p>
          <a:p>
            <a:pPr algn="r">
              <a:lnSpc>
                <a:spcPct val="70000"/>
              </a:lnSpc>
            </a:pPr>
            <a:r>
              <a:rPr lang="sk-SK" sz="1800" dirty="0">
                <a:solidFill>
                  <a:schemeClr val="tx1"/>
                </a:solidFill>
              </a:rPr>
              <a:t>Katedra informačných sietí</a:t>
            </a:r>
          </a:p>
          <a:p>
            <a:pPr algn="r">
              <a:lnSpc>
                <a:spcPct val="70000"/>
              </a:lnSpc>
            </a:pPr>
            <a:r>
              <a:rPr lang="sk-SK" sz="1800" dirty="0">
                <a:solidFill>
                  <a:schemeClr val="tx1"/>
                </a:solidFill>
              </a:rPr>
              <a:t>Fakulta riadenia a informatiky, ŽU</a:t>
            </a:r>
          </a:p>
        </p:txBody>
      </p:sp>
      <p:pic>
        <p:nvPicPr>
          <p:cNvPr id="4" name="Picture 4"/>
          <p:cNvPicPr>
            <a:picLocks noChangeAspect="1" noChangeArrowheads="1"/>
          </p:cNvPicPr>
          <p:nvPr/>
        </p:nvPicPr>
        <p:blipFill>
          <a:blip r:embed="rId2" cstate="print"/>
          <a:srcRect/>
          <a:stretch>
            <a:fillRect/>
          </a:stretch>
        </p:blipFill>
        <p:spPr bwMode="auto">
          <a:xfrm>
            <a:off x="7559675" y="0"/>
            <a:ext cx="1584325" cy="1584325"/>
          </a:xfrm>
          <a:prstGeom prst="rect">
            <a:avLst/>
          </a:prstGeom>
          <a:noFill/>
          <a:ln w="9525">
            <a:noFill/>
            <a:miter lim="800000"/>
            <a:headEnd/>
            <a:tailEnd/>
          </a:ln>
        </p:spPr>
      </p:pic>
    </p:spTree>
    <p:extLst>
      <p:ext uri="{BB962C8B-B14F-4D97-AF65-F5344CB8AC3E}">
        <p14:creationId xmlns:p14="http://schemas.microsoft.com/office/powerpoint/2010/main" val="641550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sk-SK" smtClean="0"/>
              <a:t>Motivácia pre virtuálne LAN siete</a:t>
            </a:r>
            <a:endParaRPr lang="sk-SK" dirty="0"/>
          </a:p>
        </p:txBody>
      </p:sp>
      <p:sp>
        <p:nvSpPr>
          <p:cNvPr id="111619" name="Rectangle 3"/>
          <p:cNvSpPr>
            <a:spLocks noGrp="1" noChangeArrowheads="1"/>
          </p:cNvSpPr>
          <p:nvPr>
            <p:ph idx="1"/>
          </p:nvPr>
        </p:nvSpPr>
        <p:spPr>
          <a:xfrm>
            <a:off x="323528" y="1143000"/>
            <a:ext cx="5328592" cy="5410200"/>
          </a:xfrm>
        </p:spPr>
        <p:txBody>
          <a:bodyPr/>
          <a:lstStyle/>
          <a:p>
            <a:r>
              <a:rPr lang="sk-SK" dirty="0" smtClean="0"/>
              <a:t>Riešenie 1:</a:t>
            </a:r>
          </a:p>
          <a:p>
            <a:pPr lvl="1"/>
            <a:r>
              <a:rPr lang="sk-SK" dirty="0" smtClean="0"/>
              <a:t>Zapojiť zásuvky do samostatných prepínačov tak, aby každá sieť malá vlastný prepínač</a:t>
            </a:r>
          </a:p>
          <a:p>
            <a:pPr lvl="1"/>
            <a:r>
              <a:rPr lang="sk-SK" dirty="0" smtClean="0"/>
              <a:t>Prepínače podľa potreby prepojiť so smerovačmi</a:t>
            </a:r>
          </a:p>
          <a:p>
            <a:r>
              <a:rPr lang="sk-SK" dirty="0" smtClean="0"/>
              <a:t>Výhody:</a:t>
            </a:r>
          </a:p>
          <a:p>
            <a:pPr lvl="1"/>
            <a:r>
              <a:rPr lang="sk-SK" dirty="0" smtClean="0"/>
              <a:t>Fyzická nezávislosť</a:t>
            </a:r>
          </a:p>
          <a:p>
            <a:pPr lvl="1"/>
            <a:r>
              <a:rPr lang="sk-SK" dirty="0" smtClean="0"/>
              <a:t>Každá sieť má vlastnú nezdieľanú prenosovú kapacitu</a:t>
            </a:r>
          </a:p>
          <a:p>
            <a:r>
              <a:rPr lang="sk-SK" dirty="0" smtClean="0"/>
              <a:t>Nevýhody:</a:t>
            </a:r>
          </a:p>
          <a:p>
            <a:pPr lvl="1"/>
            <a:r>
              <a:rPr lang="sk-SK" dirty="0" smtClean="0"/>
              <a:t>Neefektívne využitie zdrojov</a:t>
            </a:r>
          </a:p>
          <a:p>
            <a:pPr lvl="1"/>
            <a:r>
              <a:rPr lang="sk-SK" dirty="0" smtClean="0"/>
              <a:t>Malá operatívnosť pri zmenách</a:t>
            </a:r>
            <a:endParaRPr lang="sk-SK" dirty="0"/>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1562100"/>
            <a:ext cx="3600450"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88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sk-SK" dirty="0"/>
              <a:t>Motivácia pre virtuálne LAN siete</a:t>
            </a:r>
          </a:p>
        </p:txBody>
      </p:sp>
      <p:sp>
        <p:nvSpPr>
          <p:cNvPr id="112643" name="Rectangle 3"/>
          <p:cNvSpPr>
            <a:spLocks noGrp="1" noChangeArrowheads="1"/>
          </p:cNvSpPr>
          <p:nvPr>
            <p:ph idx="1"/>
          </p:nvPr>
        </p:nvSpPr>
        <p:spPr>
          <a:xfrm>
            <a:off x="251519" y="1340024"/>
            <a:ext cx="4680521" cy="5113312"/>
          </a:xfrm>
        </p:spPr>
        <p:txBody>
          <a:bodyPr>
            <a:normAutofit fontScale="92500" lnSpcReduction="10000"/>
          </a:bodyPr>
          <a:lstStyle/>
          <a:p>
            <a:r>
              <a:rPr lang="sk-SK" dirty="0" smtClean="0"/>
              <a:t>Riešenie 2:</a:t>
            </a:r>
          </a:p>
          <a:p>
            <a:pPr lvl="1"/>
            <a:r>
              <a:rPr lang="sk-SK" dirty="0" smtClean="0"/>
              <a:t>Zapojiť všetky zásuvky do spoločného prepínača</a:t>
            </a:r>
          </a:p>
          <a:p>
            <a:pPr lvl="1"/>
            <a:r>
              <a:rPr lang="sk-SK" dirty="0" smtClean="0"/>
              <a:t>Porty prepínača konfiguračne zadeliť do samostatných izolovaných skupín, tzv. virtuálnych LAN</a:t>
            </a:r>
          </a:p>
          <a:p>
            <a:pPr lvl="1"/>
            <a:r>
              <a:rPr lang="sk-SK" dirty="0" smtClean="0"/>
              <a:t>Podľa potreby zriadiť smerovanie medzi týmito skupinami</a:t>
            </a:r>
          </a:p>
          <a:p>
            <a:r>
              <a:rPr lang="sk-SK" dirty="0" smtClean="0"/>
              <a:t>Nevýhody:</a:t>
            </a:r>
          </a:p>
          <a:p>
            <a:pPr lvl="1"/>
            <a:r>
              <a:rPr lang="sk-SK" dirty="0" smtClean="0"/>
              <a:t>Porucha jedného prepínača môže dotknúť viacerých skupín</a:t>
            </a:r>
          </a:p>
          <a:p>
            <a:pPr lvl="1"/>
            <a:r>
              <a:rPr lang="sk-SK" dirty="0" smtClean="0"/>
              <a:t>Kapacita prepínačov sa delí medzi všetky skupiny</a:t>
            </a:r>
          </a:p>
          <a:p>
            <a:r>
              <a:rPr lang="sk-SK" dirty="0" smtClean="0"/>
              <a:t>Výhody:</a:t>
            </a:r>
          </a:p>
          <a:p>
            <a:pPr lvl="1"/>
            <a:r>
              <a:rPr lang="sk-SK" dirty="0" smtClean="0"/>
              <a:t>Množstvo, budú popísané neskôr </a:t>
            </a:r>
            <a:r>
              <a:rPr lang="sk-SK" dirty="0" smtClean="0">
                <a:sym typeface="Wingdings" pitchFamily="2" charset="2"/>
              </a:rPr>
              <a:t></a:t>
            </a:r>
            <a:endParaRPr lang="sk-SK"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1685925"/>
            <a:ext cx="46291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708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sk-SK" smtClean="0"/>
              <a:t>Ethernet – Virtuálne LAN</a:t>
            </a:r>
            <a:endParaRPr lang="sk-SK"/>
          </a:p>
        </p:txBody>
      </p:sp>
      <p:sp>
        <p:nvSpPr>
          <p:cNvPr id="113667" name="Rectangle 3"/>
          <p:cNvSpPr>
            <a:spLocks noGrp="1" noChangeArrowheads="1"/>
          </p:cNvSpPr>
          <p:nvPr>
            <p:ph idx="1"/>
          </p:nvPr>
        </p:nvSpPr>
        <p:spPr>
          <a:xfrm>
            <a:off x="251519" y="1340024"/>
            <a:ext cx="4968553" cy="5113312"/>
          </a:xfrm>
        </p:spPr>
        <p:txBody>
          <a:bodyPr>
            <a:normAutofit lnSpcReduction="10000"/>
          </a:bodyPr>
          <a:lstStyle/>
          <a:p>
            <a:r>
              <a:rPr lang="sk-SK" dirty="0" smtClean="0"/>
              <a:t>Virtuálna LAN (VLAN) je nezávislá izolovaná broadcastová doména vytvorená logikou prepínača</a:t>
            </a:r>
          </a:p>
          <a:p>
            <a:pPr lvl="1"/>
            <a:r>
              <a:rPr lang="sk-SK" dirty="0" smtClean="0"/>
              <a:t>Skupina portov, ktoré smú medzi sebou komunikovať bežným prepínaným spôsobom</a:t>
            </a:r>
          </a:p>
          <a:p>
            <a:pPr lvl="1"/>
            <a:r>
              <a:rPr lang="sk-SK" dirty="0" smtClean="0"/>
              <a:t>Rámec prijatý v istej VLAN môže byť odoslaný iba iným portom v tej istej VLAN</a:t>
            </a:r>
          </a:p>
          <a:p>
            <a:pPr lvl="1"/>
            <a:r>
              <a:rPr lang="sk-SK" dirty="0" smtClean="0"/>
              <a:t>Porty v rôznych VLAN od seba prepínač úplne izoluje</a:t>
            </a:r>
          </a:p>
          <a:p>
            <a:pPr lvl="1"/>
            <a:r>
              <a:rPr lang="sk-SK" dirty="0" smtClean="0"/>
              <a:t>Fyzická LAN a VLAN sú z pohľadu koncových staníc nerozlíšiteľné</a:t>
            </a:r>
          </a:p>
          <a:p>
            <a:pPr lvl="1"/>
            <a:r>
              <a:rPr lang="sk-SK" dirty="0" smtClean="0"/>
              <a:t>1 VLAN ≈ 1 IP sieť</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1685925"/>
            <a:ext cx="46291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126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sk-SK" dirty="0" smtClean="0"/>
              <a:t>Princíp VLAN</a:t>
            </a:r>
          </a:p>
        </p:txBody>
      </p:sp>
      <p:graphicFrame>
        <p:nvGraphicFramePr>
          <p:cNvPr id="4098" name="Object 3"/>
          <p:cNvGraphicFramePr>
            <a:graphicFrameLocks noGrp="1" noChangeAspect="1"/>
          </p:cNvGraphicFramePr>
          <p:nvPr>
            <p:ph idx="1"/>
            <p:extLst>
              <p:ext uri="{D42A27DB-BD31-4B8C-83A1-F6EECF244321}">
                <p14:modId xmlns:p14="http://schemas.microsoft.com/office/powerpoint/2010/main" val="960808729"/>
              </p:ext>
            </p:extLst>
          </p:nvPr>
        </p:nvGraphicFramePr>
        <p:xfrm>
          <a:off x="0" y="1287463"/>
          <a:ext cx="7432675" cy="5570537"/>
        </p:xfrm>
        <a:graphic>
          <a:graphicData uri="http://schemas.openxmlformats.org/presentationml/2006/ole">
            <mc:AlternateContent xmlns:mc="http://schemas.openxmlformats.org/markup-compatibility/2006">
              <mc:Choice xmlns:v="urn:schemas-microsoft-com:vml" Requires="v">
                <p:oleObj spid="_x0000_s10316" name="Visio" r:id="rId4" imgW="8413201" imgH="6306244" progId="Visio.Drawing.11">
                  <p:embed/>
                </p:oleObj>
              </mc:Choice>
              <mc:Fallback>
                <p:oleObj name="Visio" r:id="rId4" imgW="8413201" imgH="630624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87463"/>
                        <a:ext cx="7432675" cy="5570537"/>
                      </a:xfrm>
                      <a:prstGeom prst="rect">
                        <a:avLst/>
                      </a:prstGeom>
                      <a:noFill/>
                      <a:ln>
                        <a:noFill/>
                      </a:ln>
                      <a:effectLst/>
                      <a:extLst>
                        <a:ext uri="{909E8E84-426E-40DD-AFC4-6F175D3DCCD1}">
                          <a14:hiddenFill xmlns:a14="http://schemas.microsoft.com/office/drawing/2010/main">
                            <a:solidFill>
                              <a:srgbClr val="FAF4DC">
                                <a:alpha val="50000"/>
                              </a:srgb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216024"/>
            <a:ext cx="5267711" cy="386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Tree>
    <p:extLst>
      <p:ext uri="{BB962C8B-B14F-4D97-AF65-F5344CB8AC3E}">
        <p14:creationId xmlns:p14="http://schemas.microsoft.com/office/powerpoint/2010/main" val="385826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sk-SK" smtClean="0"/>
              <a:t>Výhody použitia VLAN</a:t>
            </a:r>
            <a:endParaRPr lang="sk-SK" dirty="0" smtClean="0"/>
          </a:p>
        </p:txBody>
      </p:sp>
      <p:sp>
        <p:nvSpPr>
          <p:cNvPr id="30723" name="Rectangle 3"/>
          <p:cNvSpPr>
            <a:spLocks noGrp="1" noChangeArrowheads="1"/>
          </p:cNvSpPr>
          <p:nvPr>
            <p:ph idx="1"/>
          </p:nvPr>
        </p:nvSpPr>
        <p:spPr/>
        <p:txBody>
          <a:bodyPr/>
          <a:lstStyle/>
          <a:p>
            <a:r>
              <a:rPr lang="sk-SK" smtClean="0"/>
              <a:t>Nesporná flexibilita</a:t>
            </a:r>
          </a:p>
          <a:p>
            <a:pPr lvl="1"/>
            <a:r>
              <a:rPr lang="sk-SK" smtClean="0"/>
              <a:t>Jednoduché premiestňovanie staníc medzi VLAN</a:t>
            </a:r>
          </a:p>
          <a:p>
            <a:pPr lvl="1"/>
            <a:r>
              <a:rPr lang="sk-SK" smtClean="0"/>
              <a:t>Jednoduché pridávanie staníc do konkrétnych VLAN</a:t>
            </a:r>
          </a:p>
          <a:p>
            <a:pPr lvl="1"/>
            <a:r>
              <a:rPr lang="sk-SK" smtClean="0"/>
              <a:t>Jednoduchá zmena konfigurácie VLAN</a:t>
            </a:r>
          </a:p>
          <a:p>
            <a:r>
              <a:rPr lang="sk-SK" smtClean="0"/>
              <a:t>Predpoklady pre vyššiu bezpečnosť</a:t>
            </a:r>
            <a:endParaRPr lang="en-US" smtClean="0"/>
          </a:p>
          <a:p>
            <a:pPr lvl="1"/>
            <a:r>
              <a:rPr lang="sk-SK" smtClean="0"/>
              <a:t>Izolácia prevádzky vo VLAN</a:t>
            </a:r>
          </a:p>
          <a:p>
            <a:pPr lvl="1"/>
            <a:r>
              <a:rPr lang="sk-SK" smtClean="0"/>
              <a:t>Lepšia kontrola nad komunikáciou</a:t>
            </a:r>
          </a:p>
          <a:p>
            <a:pPr lvl="2"/>
            <a:r>
              <a:rPr lang="sk-SK" smtClean="0"/>
              <a:t>Použitie smerovačov</a:t>
            </a:r>
          </a:p>
          <a:p>
            <a:r>
              <a:rPr lang="sk-SK" smtClean="0"/>
              <a:t>Šetrenie finančných prostriedkov na infraštruktúru</a:t>
            </a:r>
          </a:p>
          <a:p>
            <a:pPr lvl="1"/>
            <a:r>
              <a:rPr lang="sk-SK" smtClean="0"/>
              <a:t>Lepšie využitie prostriedkov prepínačov</a:t>
            </a:r>
            <a:endParaRPr lang="sk-SK" dirty="0"/>
          </a:p>
        </p:txBody>
      </p:sp>
    </p:spTree>
    <p:extLst>
      <p:ext uri="{BB962C8B-B14F-4D97-AF65-F5344CB8AC3E}">
        <p14:creationId xmlns:p14="http://schemas.microsoft.com/office/powerpoint/2010/main" val="2364315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smtClean="0"/>
              <a:t>Typy VLAN sietí podľa členstva staníc</a:t>
            </a:r>
            <a:endParaRPr lang="sk-SK" dirty="0"/>
          </a:p>
        </p:txBody>
      </p:sp>
      <p:sp>
        <p:nvSpPr>
          <p:cNvPr id="3" name="Content Placeholder 2"/>
          <p:cNvSpPr>
            <a:spLocks noGrp="1"/>
          </p:cNvSpPr>
          <p:nvPr>
            <p:ph idx="1"/>
          </p:nvPr>
        </p:nvSpPr>
        <p:spPr/>
        <p:txBody>
          <a:bodyPr>
            <a:normAutofit/>
          </a:bodyPr>
          <a:lstStyle/>
          <a:p>
            <a:r>
              <a:rPr lang="sk-SK" smtClean="0"/>
              <a:t>V praxi existuje niekoľko spôsobov, ktorými sa určuje členstvo staníc vo VLAN</a:t>
            </a:r>
          </a:p>
          <a:p>
            <a:pPr lvl="1"/>
            <a:r>
              <a:rPr lang="sk-SK" smtClean="0"/>
              <a:t>Port je staticky konfiguračne priradený do jednej VLAN (tzv. </a:t>
            </a:r>
            <a:r>
              <a:rPr lang="sk-SK" b="1" smtClean="0">
                <a:solidFill>
                  <a:schemeClr val="tx2"/>
                </a:solidFill>
              </a:rPr>
              <a:t>port-based VLANs</a:t>
            </a:r>
            <a:r>
              <a:rPr lang="sk-SK" smtClean="0"/>
              <a:t>)</a:t>
            </a:r>
          </a:p>
          <a:p>
            <a:pPr lvl="2"/>
            <a:r>
              <a:rPr lang="sk-SK" smtClean="0"/>
              <a:t>Takýto port sa zvykne nazývať </a:t>
            </a:r>
            <a:r>
              <a:rPr lang="sk-SK" b="1" smtClean="0">
                <a:solidFill>
                  <a:schemeClr val="tx2"/>
                </a:solidFill>
              </a:rPr>
              <a:t>prístupový (access) port</a:t>
            </a:r>
          </a:p>
          <a:p>
            <a:pPr lvl="2"/>
            <a:r>
              <a:rPr lang="sk-SK" smtClean="0"/>
              <a:t>V súčasnosti najbežnejší spôsob implementácie VLAN sietí</a:t>
            </a:r>
          </a:p>
          <a:p>
            <a:pPr lvl="2"/>
            <a:r>
              <a:rPr lang="sk-SK" smtClean="0"/>
              <a:t>Existujú mechanizmy, ktoré na základe zdrojovej MAC adresy rámca alebo autentifikácie používateľa dynamicky zaradia port do istej VLAN</a:t>
            </a:r>
          </a:p>
          <a:p>
            <a:pPr lvl="2"/>
            <a:r>
              <a:rPr lang="sk-SK" smtClean="0"/>
              <a:t>Tieto mechanizmy umožňujú používateľovi byť vždy vo svojej domácej VLAN, i keď sa presúva medzi portmi prepínača</a:t>
            </a:r>
          </a:p>
          <a:p>
            <a:pPr lvl="1"/>
            <a:r>
              <a:rPr lang="sk-SK" smtClean="0"/>
              <a:t>Členstvo vo VLAN sa dynamicky určuje pre každý rámec individuálne podľa MAC adresy odosielateľa</a:t>
            </a:r>
          </a:p>
          <a:p>
            <a:pPr lvl="1"/>
            <a:r>
              <a:rPr lang="sk-SK" smtClean="0"/>
              <a:t>Členstvo vo VLAN sa dynamicky určuje pre každý rámec individuálne podľa obsahu rámca (tzv. </a:t>
            </a:r>
            <a:r>
              <a:rPr lang="sk-SK" b="1" smtClean="0">
                <a:solidFill>
                  <a:schemeClr val="tx2"/>
                </a:solidFill>
              </a:rPr>
              <a:t>protocol-based VLANs</a:t>
            </a:r>
            <a:r>
              <a:rPr lang="sk-SK" smtClean="0"/>
              <a:t>)</a:t>
            </a:r>
            <a:endParaRPr lang="sk-SK" dirty="0" smtClean="0"/>
          </a:p>
        </p:txBody>
      </p:sp>
    </p:spTree>
    <p:extLst>
      <p:ext uri="{BB962C8B-B14F-4D97-AF65-F5344CB8AC3E}">
        <p14:creationId xmlns:p14="http://schemas.microsoft.com/office/powerpoint/2010/main" val="907799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adpis 1"/>
          <p:cNvSpPr>
            <a:spLocks noGrp="1"/>
          </p:cNvSpPr>
          <p:nvPr>
            <p:ph type="title"/>
          </p:nvPr>
        </p:nvSpPr>
        <p:spPr/>
        <p:txBody>
          <a:bodyPr/>
          <a:lstStyle/>
          <a:p>
            <a:r>
              <a:rPr lang="sk-SK" dirty="0" smtClean="0"/>
              <a:t>Interná práca prepínača s VLAN</a:t>
            </a:r>
          </a:p>
        </p:txBody>
      </p:sp>
      <p:sp>
        <p:nvSpPr>
          <p:cNvPr id="34819" name="Zástupný symbol obsahu 2"/>
          <p:cNvSpPr>
            <a:spLocks noGrp="1"/>
          </p:cNvSpPr>
          <p:nvPr>
            <p:ph idx="1"/>
          </p:nvPr>
        </p:nvSpPr>
        <p:spPr/>
        <p:txBody>
          <a:bodyPr>
            <a:normAutofit/>
          </a:bodyPr>
          <a:lstStyle/>
          <a:p>
            <a:r>
              <a:rPr lang="sk-SK" dirty="0" smtClean="0"/>
              <a:t>Implementovanie podpory port-based VLAN z pohľadu logiky switcha je relatívne jednoduché</a:t>
            </a:r>
          </a:p>
          <a:p>
            <a:pPr lvl="1"/>
            <a:r>
              <a:rPr lang="sk-SK" dirty="0" smtClean="0"/>
              <a:t>Každá VLAN dostane pri konfigurácii svoje unikátne číslo</a:t>
            </a:r>
          </a:p>
          <a:p>
            <a:pPr lvl="1"/>
            <a:r>
              <a:rPr lang="sk-SK" dirty="0" smtClean="0"/>
              <a:t>CAM </a:t>
            </a:r>
            <a:r>
              <a:rPr lang="sk-SK" dirty="0" smtClean="0"/>
              <a:t>tabuľka </a:t>
            </a:r>
            <a:r>
              <a:rPr lang="sk-SK" dirty="0" smtClean="0"/>
              <a:t>(Content Addressable Memory – obvod prepínača ukladajúci MAC adresy) </a:t>
            </a:r>
            <a:r>
              <a:rPr lang="sk-SK" dirty="0" smtClean="0"/>
              <a:t>sa </a:t>
            </a:r>
            <a:r>
              <a:rPr lang="sk-SK" dirty="0" smtClean="0"/>
              <a:t>rozšíri o stĺpec s číslom VLAN</a:t>
            </a:r>
          </a:p>
          <a:p>
            <a:pPr lvl="1"/>
            <a:r>
              <a:rPr lang="sk-SK" dirty="0" smtClean="0"/>
              <a:t>Riadok CAM tabuľky bude teda obsahovať informácie v tvare</a:t>
            </a:r>
          </a:p>
          <a:p>
            <a:pPr marL="344487" lvl="1" indent="0">
              <a:buNone/>
            </a:pPr>
            <a:r>
              <a:rPr lang="sk-SK" dirty="0" smtClean="0">
                <a:solidFill>
                  <a:schemeClr val="tx2"/>
                </a:solidFill>
              </a:rPr>
              <a:t>	</a:t>
            </a:r>
            <a:r>
              <a:rPr lang="en-US" b="1" dirty="0" smtClean="0">
                <a:solidFill>
                  <a:schemeClr val="tx2"/>
                </a:solidFill>
                <a:latin typeface="Courier New" pitchFamily="49" charset="0"/>
                <a:cs typeface="Courier New" pitchFamily="49" charset="0"/>
              </a:rPr>
              <a:t>&lt;VLAN</a:t>
            </a:r>
            <a:r>
              <a:rPr lang="en-US" b="1" dirty="0" smtClean="0">
                <a:solidFill>
                  <a:schemeClr val="tx2"/>
                </a:solidFill>
                <a:latin typeface="Courier New" pitchFamily="49" charset="0"/>
                <a:cs typeface="Courier New" pitchFamily="49" charset="0"/>
              </a:rPr>
              <a:t>&gt;</a:t>
            </a:r>
            <a:r>
              <a:rPr lang="sk-SK" b="1" dirty="0" smtClean="0">
                <a:solidFill>
                  <a:schemeClr val="tx2"/>
                </a:solidFill>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&lt;MAC</a:t>
            </a:r>
            <a:r>
              <a:rPr lang="en-US" b="1" dirty="0" smtClean="0">
                <a:solidFill>
                  <a:schemeClr val="tx2"/>
                </a:solidFill>
                <a:latin typeface="Courier New" pitchFamily="49" charset="0"/>
                <a:cs typeface="Courier New" pitchFamily="49" charset="0"/>
              </a:rPr>
              <a:t>&gt; | </a:t>
            </a:r>
            <a:r>
              <a:rPr lang="en-US" b="1" dirty="0" smtClean="0">
                <a:solidFill>
                  <a:schemeClr val="tx2"/>
                </a:solidFill>
                <a:latin typeface="Courier New" pitchFamily="49" charset="0"/>
                <a:cs typeface="Courier New" pitchFamily="49" charset="0"/>
              </a:rPr>
              <a:t>&lt;Port&gt;</a:t>
            </a:r>
          </a:p>
          <a:p>
            <a:r>
              <a:rPr lang="sk-SK" dirty="0" smtClean="0"/>
              <a:t>Rámec vchádzajúci istým portom bude spracovaný takto:</a:t>
            </a:r>
          </a:p>
          <a:p>
            <a:pPr lvl="1"/>
            <a:r>
              <a:rPr lang="sk-SK" dirty="0" smtClean="0"/>
              <a:t>Ak je jeho MAC adresa neznáma, zaznačí sa do tabuľky vrátane VLAN, do ktorej patrí prístupový port, ktorým rámec vošiel</a:t>
            </a:r>
          </a:p>
          <a:p>
            <a:pPr lvl="1"/>
            <a:r>
              <a:rPr lang="sk-SK" dirty="0" smtClean="0"/>
              <a:t>Príjemca sa bude hľadať len medzi tými riadkami MAC tabuľky, ktoré majú zhodné číslo VLAN ako port, ktorým rámec vošiel</a:t>
            </a:r>
          </a:p>
          <a:p>
            <a:pPr lvl="1"/>
            <a:r>
              <a:rPr lang="sk-SK" dirty="0" smtClean="0"/>
              <a:t>Ak je príjemca neznámy (unknown unicast, m-cast, b-cast), rámec bude odoslaný všetkými ostatnými portmi v tej istej VLAN</a:t>
            </a:r>
          </a:p>
        </p:txBody>
      </p:sp>
    </p:spTree>
    <p:extLst>
      <p:ext uri="{BB962C8B-B14F-4D97-AF65-F5344CB8AC3E}">
        <p14:creationId xmlns:p14="http://schemas.microsoft.com/office/powerpoint/2010/main" val="262639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sk-SK" dirty="0" smtClean="0"/>
              <a:t>Motivácia pre trunking</a:t>
            </a:r>
            <a:endParaRPr lang="sk-SK" dirty="0"/>
          </a:p>
        </p:txBody>
      </p:sp>
      <p:sp>
        <p:nvSpPr>
          <p:cNvPr id="115715" name="Rectangle 3"/>
          <p:cNvSpPr>
            <a:spLocks noGrp="1" noChangeArrowheads="1"/>
          </p:cNvSpPr>
          <p:nvPr>
            <p:ph idx="1"/>
          </p:nvPr>
        </p:nvSpPr>
        <p:spPr>
          <a:xfrm>
            <a:off x="251519" y="1340024"/>
            <a:ext cx="4824537" cy="5113312"/>
          </a:xfrm>
        </p:spPr>
        <p:txBody>
          <a:bodyPr>
            <a:normAutofit/>
          </a:bodyPr>
          <a:lstStyle/>
          <a:p>
            <a:r>
              <a:rPr lang="sk-SK" dirty="0" smtClean="0"/>
              <a:t>Predstavme si teraz:</a:t>
            </a:r>
          </a:p>
          <a:p>
            <a:pPr lvl="1"/>
            <a:r>
              <a:rPr lang="sk-SK" dirty="0" smtClean="0"/>
              <a:t>Každé poschodie budovy má vlastný prepínač</a:t>
            </a:r>
          </a:p>
          <a:p>
            <a:pPr lvl="1"/>
            <a:r>
              <a:rPr lang="sk-SK" dirty="0" smtClean="0"/>
              <a:t>Na každom poschodí sú aj zamestnanci, aj potenciálni hostia </a:t>
            </a:r>
            <a:r>
              <a:rPr lang="sk-SK" dirty="0" smtClean="0"/>
              <a:t>s prístupom </a:t>
            </a:r>
            <a:r>
              <a:rPr lang="sk-SK" dirty="0" smtClean="0"/>
              <a:t>k sieti</a:t>
            </a:r>
          </a:p>
          <a:p>
            <a:pPr lvl="1"/>
            <a:r>
              <a:rPr lang="sk-SK" dirty="0" smtClean="0"/>
              <a:t>Na prepínačoch sú vytvorené príslušné VLAN</a:t>
            </a:r>
          </a:p>
          <a:p>
            <a:pPr lvl="1"/>
            <a:r>
              <a:rPr lang="sk-SK" dirty="0" smtClean="0"/>
              <a:t>Ako ich prepojiť, aby napr. VLAN pre hosťov bola súvislá, ale „nepretiekla“ do iných VLAN?</a:t>
            </a:r>
            <a:endParaRPr lang="sk-SK"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1685925"/>
            <a:ext cx="46291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02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sk-SK" dirty="0"/>
              <a:t>Motivácia pre trunking</a:t>
            </a:r>
          </a:p>
        </p:txBody>
      </p:sp>
      <p:sp>
        <p:nvSpPr>
          <p:cNvPr id="116739" name="Rectangle 3"/>
          <p:cNvSpPr>
            <a:spLocks noGrp="1" noChangeArrowheads="1"/>
          </p:cNvSpPr>
          <p:nvPr>
            <p:ph idx="1"/>
          </p:nvPr>
        </p:nvSpPr>
        <p:spPr/>
        <p:txBody>
          <a:bodyPr/>
          <a:lstStyle/>
          <a:p>
            <a:r>
              <a:rPr lang="sk-SK" dirty="0" smtClean="0"/>
              <a:t>Riešenie 1:</a:t>
            </a:r>
          </a:p>
          <a:p>
            <a:pPr lvl="1"/>
            <a:r>
              <a:rPr lang="sk-SK" dirty="0" smtClean="0"/>
              <a:t>Na každom prepínači vyhradiť v každej VLAN porty na prepojenie </a:t>
            </a:r>
            <a:r>
              <a:rPr lang="sk-SK" dirty="0" smtClean="0"/>
              <a:t>s ďalšími </a:t>
            </a:r>
            <a:r>
              <a:rPr lang="sk-SK" dirty="0" smtClean="0"/>
              <a:t>prepínačmi</a:t>
            </a:r>
          </a:p>
          <a:p>
            <a:pPr lvl="1"/>
            <a:r>
              <a:rPr lang="sk-SK" dirty="0" smtClean="0"/>
              <a:t>Zjavné nevýhody: je potrebné rezervovať veľké množstvo portov na každom prepínači, veľký počet prepojovacích káblov</a:t>
            </a:r>
          </a:p>
          <a:p>
            <a:pPr lvl="1"/>
            <a:r>
              <a:rPr lang="sk-SK" dirty="0" smtClean="0"/>
              <a:t>Pri veľkom množstve VLAN a susedných prepínačov nepraktické až nerealizovateľné</a:t>
            </a:r>
            <a:endParaRPr lang="sk-SK" dirty="0"/>
          </a:p>
        </p:txBody>
      </p:sp>
    </p:spTree>
    <p:extLst>
      <p:ext uri="{BB962C8B-B14F-4D97-AF65-F5344CB8AC3E}">
        <p14:creationId xmlns:p14="http://schemas.microsoft.com/office/powerpoint/2010/main" val="594102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sk-SK" dirty="0" smtClean="0"/>
              <a:t>Trunking vo VLAN</a:t>
            </a:r>
            <a:endParaRPr lang="sk-SK" dirty="0"/>
          </a:p>
        </p:txBody>
      </p:sp>
      <p:sp>
        <p:nvSpPr>
          <p:cNvPr id="117763" name="Rectangle 3"/>
          <p:cNvSpPr>
            <a:spLocks noGrp="1" noChangeArrowheads="1"/>
          </p:cNvSpPr>
          <p:nvPr>
            <p:ph idx="1"/>
          </p:nvPr>
        </p:nvSpPr>
        <p:spPr/>
        <p:txBody>
          <a:bodyPr>
            <a:normAutofit/>
          </a:bodyPr>
          <a:lstStyle/>
          <a:p>
            <a:r>
              <a:rPr lang="sk-SK" dirty="0" smtClean="0"/>
              <a:t>Riešenie 2:</a:t>
            </a:r>
          </a:p>
          <a:p>
            <a:pPr lvl="1"/>
            <a:r>
              <a:rPr lang="sk-SK" dirty="0" smtClean="0"/>
              <a:t>Použiť na prepojenie dvoch prepínačov jeden spoj, cez ktorý sa budú prenášať rámce zo všetkých VLAN</a:t>
            </a:r>
          </a:p>
          <a:p>
            <a:pPr lvl="1"/>
            <a:r>
              <a:rPr lang="sk-SK" dirty="0" smtClean="0"/>
              <a:t>Aby sa dalo rozlíšiť, do ktorej VLAN konkrétny rámec prenášaný týmto spojom patrí, budú sa jednotlivé prechádzajúce rámce istým spôsobom značkovať</a:t>
            </a:r>
          </a:p>
          <a:p>
            <a:r>
              <a:rPr lang="sk-SK" dirty="0" smtClean="0"/>
              <a:t>Jedná sa o tzv. </a:t>
            </a:r>
            <a:r>
              <a:rPr lang="sk-SK" b="1" dirty="0" smtClean="0">
                <a:solidFill>
                  <a:schemeClr val="tx2"/>
                </a:solidFill>
              </a:rPr>
              <a:t>trunking</a:t>
            </a:r>
            <a:r>
              <a:rPr lang="sk-SK" dirty="0" smtClean="0">
                <a:solidFill>
                  <a:schemeClr val="tx2"/>
                </a:solidFill>
              </a:rPr>
              <a:t> </a:t>
            </a:r>
            <a:r>
              <a:rPr lang="sk-SK" dirty="0" smtClean="0"/>
              <a:t>(spôsob multiplexovania)</a:t>
            </a:r>
          </a:p>
          <a:p>
            <a:pPr lvl="1"/>
            <a:r>
              <a:rPr lang="sk-SK" dirty="0" smtClean="0"/>
              <a:t>Pojmy „trunk“ a „trunking“ používa spoločnosť Cisco, iní výrobcovia môžu tútu istú funkciu nazvať inak (napr. tagging alebo tagged ports)</a:t>
            </a:r>
            <a:endParaRPr lang="en-US" dirty="0" smtClean="0"/>
          </a:p>
          <a:p>
            <a:r>
              <a:rPr lang="sk-SK" dirty="0" smtClean="0"/>
              <a:t>Trunk porty teda slúžia na prepojenie prepínačov tak, aby sa VLAN mohli súvisle rozprestierať nad viacerými prepínačmi a pritom aby nestratili svoju izolovanosť</a:t>
            </a:r>
            <a:endParaRPr lang="sk-SK" dirty="0"/>
          </a:p>
        </p:txBody>
      </p:sp>
    </p:spTree>
    <p:extLst>
      <p:ext uri="{BB962C8B-B14F-4D97-AF65-F5344CB8AC3E}">
        <p14:creationId xmlns:p14="http://schemas.microsoft.com/office/powerpoint/2010/main" val="1011625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sk-SK" smtClean="0"/>
              <a:t>Prepínacie metódy rámcov</a:t>
            </a:r>
            <a:endParaRPr lang="sk-SK" smtClean="0"/>
          </a:p>
        </p:txBody>
      </p:sp>
      <p:sp>
        <p:nvSpPr>
          <p:cNvPr id="49155" name="Rectangle 3"/>
          <p:cNvSpPr>
            <a:spLocks noGrp="1" noChangeArrowheads="1"/>
          </p:cNvSpPr>
          <p:nvPr>
            <p:ph idx="1"/>
          </p:nvPr>
        </p:nvSpPr>
        <p:spPr/>
        <p:txBody>
          <a:bodyPr>
            <a:normAutofit/>
          </a:bodyPr>
          <a:lstStyle/>
          <a:p>
            <a:r>
              <a:rPr lang="sk-SK" dirty="0" smtClean="0"/>
              <a:t>Prepínačom teoreticky stačí poznať prvých 6B ethernetového rámca, aby urobili rozhodnutie o ceste rámca a mohli ho začať prenášať na výstupné rozhranie</a:t>
            </a:r>
          </a:p>
          <a:p>
            <a:r>
              <a:rPr lang="sk-SK" dirty="0" smtClean="0"/>
              <a:t>Z tohto faktu plynú viaceré prepínacie metódy</a:t>
            </a:r>
          </a:p>
          <a:p>
            <a:pPr lvl="1"/>
            <a:r>
              <a:rPr lang="sk-SK" dirty="0" smtClean="0">
                <a:solidFill>
                  <a:schemeClr val="tx2"/>
                </a:solidFill>
              </a:rPr>
              <a:t>Store and Forward switching</a:t>
            </a:r>
          </a:p>
          <a:p>
            <a:pPr lvl="2"/>
            <a:r>
              <a:rPr lang="sk-SK" dirty="0" smtClean="0"/>
              <a:t>Rámec sa načíta kompletný a odosiela sa až potom</a:t>
            </a:r>
          </a:p>
          <a:p>
            <a:pPr lvl="1"/>
            <a:r>
              <a:rPr lang="sk-SK" dirty="0" smtClean="0">
                <a:solidFill>
                  <a:schemeClr val="tx2"/>
                </a:solidFill>
              </a:rPr>
              <a:t>Cut-through switching</a:t>
            </a:r>
          </a:p>
          <a:p>
            <a:pPr lvl="2"/>
            <a:r>
              <a:rPr lang="sk-SK" dirty="0" smtClean="0"/>
              <a:t>Rámec je prepínaný na výstup skôr, ako je celý prijatý</a:t>
            </a:r>
            <a:endParaRPr lang="en-US" dirty="0" smtClean="0"/>
          </a:p>
          <a:p>
            <a:r>
              <a:rPr lang="en-US" dirty="0" smtClean="0"/>
              <a:t>Cut-through switching</a:t>
            </a:r>
            <a:r>
              <a:rPr lang="sk-SK" dirty="0" smtClean="0"/>
              <a:t> má dve formy</a:t>
            </a:r>
          </a:p>
          <a:p>
            <a:pPr lvl="1"/>
            <a:r>
              <a:rPr lang="sk-SK" dirty="0" smtClean="0">
                <a:solidFill>
                  <a:schemeClr val="tx2"/>
                </a:solidFill>
              </a:rPr>
              <a:t>Fast Forward</a:t>
            </a:r>
          </a:p>
          <a:p>
            <a:pPr lvl="2"/>
            <a:r>
              <a:rPr lang="sk-SK" dirty="0" smtClean="0"/>
              <a:t>Rámec je prepínaný hneď po načítaní cieľovej MAC adresy</a:t>
            </a:r>
          </a:p>
          <a:p>
            <a:pPr lvl="1"/>
            <a:r>
              <a:rPr lang="sk-SK" dirty="0" smtClean="0">
                <a:solidFill>
                  <a:schemeClr val="tx2"/>
                </a:solidFill>
              </a:rPr>
              <a:t>Fragment Free</a:t>
            </a:r>
          </a:p>
          <a:p>
            <a:pPr lvl="2"/>
            <a:r>
              <a:rPr lang="sk-SK" dirty="0" smtClean="0"/>
              <a:t>Rámec je prepínaný po načítaní prvých 64B (minimálna veľkosť)</a:t>
            </a:r>
            <a:endParaRPr lang="sk-SK" dirty="0" smtClean="0"/>
          </a:p>
        </p:txBody>
      </p:sp>
    </p:spTree>
    <p:extLst>
      <p:ext uri="{BB962C8B-B14F-4D97-AF65-F5344CB8AC3E}">
        <p14:creationId xmlns:p14="http://schemas.microsoft.com/office/powerpoint/2010/main" val="3083232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2" name="Line 18"/>
          <p:cNvSpPr>
            <a:spLocks noChangeShapeType="1"/>
          </p:cNvSpPr>
          <p:nvPr/>
        </p:nvSpPr>
        <p:spPr bwMode="auto">
          <a:xfrm>
            <a:off x="2338388" y="3141663"/>
            <a:ext cx="4392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18799" name="Line 15"/>
          <p:cNvSpPr>
            <a:spLocks noChangeShapeType="1"/>
          </p:cNvSpPr>
          <p:nvPr/>
        </p:nvSpPr>
        <p:spPr bwMode="auto">
          <a:xfrm flipH="1">
            <a:off x="5867400" y="3141663"/>
            <a:ext cx="647700" cy="1079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18800" name="Line 16"/>
          <p:cNvSpPr>
            <a:spLocks noChangeShapeType="1"/>
          </p:cNvSpPr>
          <p:nvPr/>
        </p:nvSpPr>
        <p:spPr bwMode="auto">
          <a:xfrm>
            <a:off x="6804025" y="3141663"/>
            <a:ext cx="0" cy="14398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18801" name="Line 17"/>
          <p:cNvSpPr>
            <a:spLocks noChangeShapeType="1"/>
          </p:cNvSpPr>
          <p:nvPr/>
        </p:nvSpPr>
        <p:spPr bwMode="auto">
          <a:xfrm>
            <a:off x="7235825" y="3213100"/>
            <a:ext cx="503238" cy="1079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18798" name="Line 14"/>
          <p:cNvSpPr>
            <a:spLocks noChangeShapeType="1"/>
          </p:cNvSpPr>
          <p:nvPr/>
        </p:nvSpPr>
        <p:spPr bwMode="auto">
          <a:xfrm>
            <a:off x="2698750" y="3213100"/>
            <a:ext cx="504825" cy="10080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18797" name="Line 13"/>
          <p:cNvSpPr>
            <a:spLocks noChangeShapeType="1"/>
          </p:cNvSpPr>
          <p:nvPr/>
        </p:nvSpPr>
        <p:spPr bwMode="auto">
          <a:xfrm>
            <a:off x="2266950" y="3213100"/>
            <a:ext cx="0" cy="1439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18796" name="Line 12"/>
          <p:cNvSpPr>
            <a:spLocks noChangeShapeType="1"/>
          </p:cNvSpPr>
          <p:nvPr/>
        </p:nvSpPr>
        <p:spPr bwMode="auto">
          <a:xfrm flipH="1">
            <a:off x="1403350" y="3213100"/>
            <a:ext cx="503238" cy="9366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pic>
        <p:nvPicPr>
          <p:cNvPr id="11879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4076700"/>
            <a:ext cx="503238" cy="504825"/>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86" name="Rectangle 2"/>
          <p:cNvSpPr>
            <a:spLocks noGrp="1" noChangeArrowheads="1"/>
          </p:cNvSpPr>
          <p:nvPr>
            <p:ph type="title"/>
          </p:nvPr>
        </p:nvSpPr>
        <p:spPr/>
        <p:txBody>
          <a:bodyPr/>
          <a:lstStyle/>
          <a:p>
            <a:r>
              <a:rPr lang="sk-SK" dirty="0"/>
              <a:t>Trunking vo VLAN</a:t>
            </a:r>
          </a:p>
        </p:txBody>
      </p:sp>
      <p:pic>
        <p:nvPicPr>
          <p:cNvPr id="1187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4738" y="2636838"/>
            <a:ext cx="1600200"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7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636838"/>
            <a:ext cx="1600200"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79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050" y="4437063"/>
            <a:ext cx="503238"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792"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5" y="4437063"/>
            <a:ext cx="503238"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793"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500" y="4076700"/>
            <a:ext cx="503238" cy="50482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794"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675" y="4075113"/>
            <a:ext cx="503238" cy="50482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79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163" y="4076700"/>
            <a:ext cx="503237" cy="504825"/>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803" name="Rectangle 19"/>
          <p:cNvSpPr>
            <a:spLocks noChangeArrowheads="1"/>
          </p:cNvSpPr>
          <p:nvPr/>
        </p:nvSpPr>
        <p:spPr bwMode="auto">
          <a:xfrm>
            <a:off x="3348038" y="2924175"/>
            <a:ext cx="431800" cy="144463"/>
          </a:xfrm>
          <a:prstGeom prst="rect">
            <a:avLst/>
          </a:prstGeom>
          <a:solidFill>
            <a:srgbClr val="FF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18804" name="Rectangle 20"/>
          <p:cNvSpPr>
            <a:spLocks noChangeArrowheads="1"/>
          </p:cNvSpPr>
          <p:nvPr/>
        </p:nvSpPr>
        <p:spPr bwMode="auto">
          <a:xfrm>
            <a:off x="3852863" y="2924175"/>
            <a:ext cx="287337" cy="144463"/>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18805" name="Rectangle 21"/>
          <p:cNvSpPr>
            <a:spLocks noChangeArrowheads="1"/>
          </p:cNvSpPr>
          <p:nvPr/>
        </p:nvSpPr>
        <p:spPr bwMode="auto">
          <a:xfrm>
            <a:off x="4213225" y="2924175"/>
            <a:ext cx="574675" cy="144463"/>
          </a:xfrm>
          <a:prstGeom prst="rect">
            <a:avLst/>
          </a:prstGeom>
          <a:solidFill>
            <a:srgbClr val="008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18806" name="Rectangle 22"/>
          <p:cNvSpPr>
            <a:spLocks noChangeArrowheads="1"/>
          </p:cNvSpPr>
          <p:nvPr/>
        </p:nvSpPr>
        <p:spPr bwMode="auto">
          <a:xfrm>
            <a:off x="4859338" y="2924175"/>
            <a:ext cx="431800" cy="144463"/>
          </a:xfrm>
          <a:prstGeom prst="rect">
            <a:avLst/>
          </a:prstGeom>
          <a:solidFill>
            <a:srgbClr val="FF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18807" name="Rectangle 23"/>
          <p:cNvSpPr>
            <a:spLocks noChangeArrowheads="1"/>
          </p:cNvSpPr>
          <p:nvPr/>
        </p:nvSpPr>
        <p:spPr bwMode="auto">
          <a:xfrm>
            <a:off x="5364163" y="2924175"/>
            <a:ext cx="287337" cy="144463"/>
          </a:xfrm>
          <a:prstGeom prst="rect">
            <a:avLst/>
          </a:prstGeom>
          <a:solidFill>
            <a:srgbClr val="FF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18808" name="Rectangle 24"/>
          <p:cNvSpPr>
            <a:spLocks noChangeArrowheads="1"/>
          </p:cNvSpPr>
          <p:nvPr/>
        </p:nvSpPr>
        <p:spPr bwMode="auto">
          <a:xfrm>
            <a:off x="5724525" y="2924175"/>
            <a:ext cx="287338" cy="144463"/>
          </a:xfrm>
          <a:prstGeom prst="rect">
            <a:avLst/>
          </a:prstGeom>
          <a:solidFill>
            <a:srgbClr val="008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18809" name="Text Box 25"/>
          <p:cNvSpPr txBox="1">
            <a:spLocks noChangeArrowheads="1"/>
          </p:cNvSpPr>
          <p:nvPr/>
        </p:nvSpPr>
        <p:spPr bwMode="auto">
          <a:xfrm>
            <a:off x="4092575" y="3141663"/>
            <a:ext cx="13500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sk-SK" b="1" dirty="0"/>
              <a:t>TRUNK</a:t>
            </a:r>
          </a:p>
        </p:txBody>
      </p:sp>
    </p:spTree>
    <p:extLst>
      <p:ext uri="{BB962C8B-B14F-4D97-AF65-F5344CB8AC3E}">
        <p14:creationId xmlns:p14="http://schemas.microsoft.com/office/powerpoint/2010/main" val="122188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sk-SK" dirty="0" smtClean="0"/>
              <a:t>Trunk protokoly</a:t>
            </a:r>
          </a:p>
        </p:txBody>
      </p:sp>
      <p:sp>
        <p:nvSpPr>
          <p:cNvPr id="63491" name="Rectangle 3"/>
          <p:cNvSpPr>
            <a:spLocks noGrp="1" noChangeArrowheads="1"/>
          </p:cNvSpPr>
          <p:nvPr>
            <p:ph idx="1"/>
          </p:nvPr>
        </p:nvSpPr>
        <p:spPr/>
        <p:txBody>
          <a:bodyPr>
            <a:normAutofit/>
          </a:bodyPr>
          <a:lstStyle/>
          <a:p>
            <a:r>
              <a:rPr lang="sk-SK" dirty="0" smtClean="0"/>
              <a:t>Existuje niekoľko spôsobov označovania, do akej VLAN rámec prenášaný trunkovým prepojom patrí</a:t>
            </a:r>
          </a:p>
          <a:p>
            <a:r>
              <a:rPr lang="sk-SK" b="1" dirty="0" smtClean="0">
                <a:solidFill>
                  <a:schemeClr val="tx2"/>
                </a:solidFill>
              </a:rPr>
              <a:t>ISL (Inter-Switch Link)</a:t>
            </a:r>
          </a:p>
          <a:p>
            <a:pPr lvl="1"/>
            <a:r>
              <a:rPr lang="sk-SK" dirty="0" smtClean="0"/>
              <a:t>Proprietárny protokol spoločnosti Cisco</a:t>
            </a:r>
          </a:p>
          <a:p>
            <a:pPr lvl="1"/>
            <a:r>
              <a:rPr lang="sk-SK" dirty="0" smtClean="0"/>
              <a:t>Rámce prechádzajúce trunk prepojom sa zabalia do nového rámca </a:t>
            </a:r>
            <a:r>
              <a:rPr lang="sk-SK" dirty="0" smtClean="0"/>
              <a:t>s prídavnou </a:t>
            </a:r>
            <a:r>
              <a:rPr lang="sk-SK" dirty="0" smtClean="0"/>
              <a:t>hlavičku s informáciou o VLAN</a:t>
            </a:r>
          </a:p>
          <a:p>
            <a:pPr lvl="2"/>
            <a:r>
              <a:rPr lang="sk-SK" dirty="0" smtClean="0"/>
              <a:t>Celý pôvodný rámec sa balí do nového rámca – forma tunelovania</a:t>
            </a:r>
          </a:p>
          <a:p>
            <a:pPr lvl="2"/>
            <a:r>
              <a:rPr lang="sk-SK" dirty="0" smtClean="0"/>
              <a:t>Formát pridanej hlavičky je technicky SNAP, pre obyčajné ethernetové prepínače sa javí ako multicastový rámec</a:t>
            </a:r>
          </a:p>
          <a:p>
            <a:pPr lvl="2"/>
            <a:r>
              <a:rPr lang="sk-SK" dirty="0" smtClean="0"/>
              <a:t>Bežné prepínače budú rámec šíriť ako multicast, t.j. chovajú sa z pohľadu ISL ako zdieľaný segment</a:t>
            </a:r>
          </a:p>
          <a:p>
            <a:pPr lvl="2"/>
            <a:r>
              <a:rPr lang="sk-SK" dirty="0" smtClean="0"/>
              <a:t>Prídavná hlavička a nový kontrolný súčet pridajú spolu 30B ku každému rámcu</a:t>
            </a:r>
          </a:p>
        </p:txBody>
      </p:sp>
    </p:spTree>
    <p:extLst>
      <p:ext uri="{BB962C8B-B14F-4D97-AF65-F5344CB8AC3E}">
        <p14:creationId xmlns:p14="http://schemas.microsoft.com/office/powerpoint/2010/main" val="2177412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sk-SK" dirty="0"/>
              <a:t>Trunk protokoly</a:t>
            </a:r>
          </a:p>
        </p:txBody>
      </p:sp>
      <p:sp>
        <p:nvSpPr>
          <p:cNvPr id="119811" name="Rectangle 3"/>
          <p:cNvSpPr>
            <a:spLocks noGrp="1" noChangeArrowheads="1"/>
          </p:cNvSpPr>
          <p:nvPr>
            <p:ph idx="1"/>
          </p:nvPr>
        </p:nvSpPr>
        <p:spPr/>
        <p:txBody>
          <a:bodyPr/>
          <a:lstStyle/>
          <a:p>
            <a:r>
              <a:rPr lang="sk-SK" b="1" dirty="0" smtClean="0">
                <a:solidFill>
                  <a:schemeClr val="tx2"/>
                </a:solidFill>
              </a:rPr>
              <a:t>IEEE 802.1Q</a:t>
            </a:r>
          </a:p>
          <a:p>
            <a:pPr lvl="1"/>
            <a:r>
              <a:rPr lang="sk-SK" dirty="0"/>
              <a:t>Otvorený štandard, široko podporovaný výrobcami </a:t>
            </a:r>
            <a:r>
              <a:rPr lang="sk-SK" dirty="0" smtClean="0"/>
              <a:t>sieťových zariadení aj </a:t>
            </a:r>
            <a:r>
              <a:rPr lang="sk-SK" dirty="0"/>
              <a:t>operačných </a:t>
            </a:r>
            <a:r>
              <a:rPr lang="sk-SK" dirty="0" smtClean="0"/>
              <a:t>systémov </a:t>
            </a:r>
          </a:p>
          <a:p>
            <a:pPr lvl="1"/>
            <a:r>
              <a:rPr lang="sk-SK" dirty="0" smtClean="0"/>
              <a:t>Zachováva základnú štruktúru </a:t>
            </a:r>
            <a:r>
              <a:rPr lang="sk-SK" dirty="0"/>
              <a:t>e</a:t>
            </a:r>
            <a:r>
              <a:rPr lang="sk-SK" dirty="0" smtClean="0"/>
              <a:t>thernetového rámca</a:t>
            </a:r>
          </a:p>
          <a:p>
            <a:pPr lvl="2"/>
            <a:r>
              <a:rPr lang="sk-SK" dirty="0" smtClean="0"/>
              <a:t>Značkovaný rámec je plne kompatibilný s bežnými ethernetovými rámcami</a:t>
            </a:r>
          </a:p>
          <a:p>
            <a:pPr lvl="1"/>
            <a:r>
              <a:rPr lang="sk-SK" dirty="0" smtClean="0"/>
              <a:t>Do tela rámca sa vkladá 4B značka, tzv. </a:t>
            </a:r>
            <a:r>
              <a:rPr lang="sk-SK" dirty="0"/>
              <a:t>t</a:t>
            </a:r>
            <a:r>
              <a:rPr lang="sk-SK" dirty="0" smtClean="0"/>
              <a:t>ag</a:t>
            </a:r>
          </a:p>
          <a:p>
            <a:pPr lvl="2"/>
            <a:r>
              <a:rPr lang="sk-SK" dirty="0" smtClean="0"/>
              <a:t>Nejedná sa o obaľovanie rámca do novej hlavičky</a:t>
            </a:r>
          </a:p>
          <a:p>
            <a:pPr lvl="1"/>
            <a:r>
              <a:rPr lang="sk-SK" dirty="0" smtClean="0"/>
              <a:t>Dovoľuje použiť 4094 rôznych VLAN</a:t>
            </a:r>
          </a:p>
          <a:p>
            <a:pPr lvl="1"/>
            <a:r>
              <a:rPr lang="sk-SK" dirty="0" smtClean="0"/>
              <a:t>Rozširuje Ethernet o možnosť priority rámcov</a:t>
            </a:r>
          </a:p>
        </p:txBody>
      </p:sp>
    </p:spTree>
    <p:extLst>
      <p:ext uri="{BB962C8B-B14F-4D97-AF65-F5344CB8AC3E}">
        <p14:creationId xmlns:p14="http://schemas.microsoft.com/office/powerpoint/2010/main" val="3632600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Rovná spojnica 35"/>
          <p:cNvCxnSpPr/>
          <p:nvPr/>
        </p:nvCxnSpPr>
        <p:spPr>
          <a:xfrm flipH="1" flipV="1">
            <a:off x="3530009" y="3849436"/>
            <a:ext cx="1402032" cy="10917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ovná spojnica 32"/>
          <p:cNvCxnSpPr/>
          <p:nvPr/>
        </p:nvCxnSpPr>
        <p:spPr>
          <a:xfrm flipV="1">
            <a:off x="1619672" y="3849436"/>
            <a:ext cx="1017202" cy="10917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Kosodĺžnik 13"/>
          <p:cNvSpPr/>
          <p:nvPr/>
        </p:nvSpPr>
        <p:spPr>
          <a:xfrm flipV="1">
            <a:off x="3088985" y="2607698"/>
            <a:ext cx="3960000" cy="695478"/>
          </a:xfrm>
          <a:prstGeom prst="parallelogram">
            <a:avLst>
              <a:gd name="adj" fmla="val 70645"/>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Kosodĺžnik 12"/>
          <p:cNvSpPr/>
          <p:nvPr/>
        </p:nvSpPr>
        <p:spPr>
          <a:xfrm>
            <a:off x="1476250" y="2605426"/>
            <a:ext cx="1608143" cy="695478"/>
          </a:xfrm>
          <a:prstGeom prst="parallelogram">
            <a:avLst>
              <a:gd name="adj" fmla="val 68172"/>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34" name="Rectangle 2"/>
          <p:cNvSpPr>
            <a:spLocks noGrp="1" noChangeArrowheads="1"/>
          </p:cNvSpPr>
          <p:nvPr>
            <p:ph type="title"/>
          </p:nvPr>
        </p:nvSpPr>
        <p:spPr/>
        <p:txBody>
          <a:bodyPr>
            <a:normAutofit/>
          </a:bodyPr>
          <a:lstStyle/>
          <a:p>
            <a:r>
              <a:rPr lang="sk-SK" dirty="0"/>
              <a:t>Značkovanie rámcov podľa 802.1Q</a:t>
            </a:r>
          </a:p>
        </p:txBody>
      </p:sp>
      <p:graphicFrame>
        <p:nvGraphicFramePr>
          <p:cNvPr id="120985" name="Group 153"/>
          <p:cNvGraphicFramePr>
            <a:graphicFrameLocks noGrp="1"/>
          </p:cNvGraphicFramePr>
          <p:nvPr/>
        </p:nvGraphicFramePr>
        <p:xfrm>
          <a:off x="1943894" y="2013288"/>
          <a:ext cx="5256213" cy="592138"/>
        </p:xfrm>
        <a:graphic>
          <a:graphicData uri="http://schemas.openxmlformats.org/drawingml/2006/table">
            <a:tbl>
              <a:tblPr/>
              <a:tblGrid>
                <a:gridCol w="576263"/>
                <a:gridCol w="576262"/>
                <a:gridCol w="574675"/>
                <a:gridCol w="2879725"/>
                <a:gridCol w="649288"/>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accent3"/>
                          </a:solidFill>
                          <a:effectLst/>
                          <a:latin typeface="Arial" charset="0"/>
                        </a:rPr>
                        <a:t>DM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smtClean="0">
                          <a:ln>
                            <a:noFill/>
                          </a:ln>
                          <a:solidFill>
                            <a:schemeClr val="accent3"/>
                          </a:solidFill>
                          <a:effectLst/>
                          <a:latin typeface="Arial" charset="0"/>
                        </a:rPr>
                        <a:t>SM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smtClean="0">
                          <a:ln>
                            <a:noFill/>
                          </a:ln>
                          <a:solidFill>
                            <a:schemeClr val="accent3"/>
                          </a:solidFill>
                          <a:effectLst/>
                          <a:latin typeface="Arial"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accent3"/>
                          </a:solidFill>
                          <a:effectLst/>
                          <a:latin typeface="Arial" charset="0"/>
                        </a:rPr>
                        <a:t>Data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smtClean="0">
                          <a:ln>
                            <a:noFill/>
                          </a:ln>
                          <a:solidFill>
                            <a:schemeClr val="tx1"/>
                          </a:solidFill>
                          <a:effectLst/>
                          <a:latin typeface="Arial" charset="0"/>
                        </a:rPr>
                        <a:t>FCS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121000" name="Group 168"/>
          <p:cNvGraphicFramePr>
            <a:graphicFrameLocks noGrp="1"/>
          </p:cNvGraphicFramePr>
          <p:nvPr>
            <p:extLst>
              <p:ext uri="{D42A27DB-BD31-4B8C-83A1-F6EECF244321}">
                <p14:modId xmlns:p14="http://schemas.microsoft.com/office/powerpoint/2010/main" val="1305947003"/>
              </p:ext>
            </p:extLst>
          </p:nvPr>
        </p:nvGraphicFramePr>
        <p:xfrm>
          <a:off x="1475581" y="3293358"/>
          <a:ext cx="6192838" cy="592138"/>
        </p:xfrm>
        <a:graphic>
          <a:graphicData uri="http://schemas.openxmlformats.org/drawingml/2006/table">
            <a:tbl>
              <a:tblPr/>
              <a:tblGrid>
                <a:gridCol w="576263"/>
                <a:gridCol w="576262"/>
                <a:gridCol w="935038"/>
                <a:gridCol w="576263"/>
                <a:gridCol w="2879725"/>
                <a:gridCol w="649287"/>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accent3"/>
                          </a:solidFill>
                          <a:effectLst/>
                          <a:latin typeface="Arial" charset="0"/>
                        </a:rPr>
                        <a:t>DM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smtClean="0">
                          <a:ln>
                            <a:noFill/>
                          </a:ln>
                          <a:solidFill>
                            <a:schemeClr val="accent3"/>
                          </a:solidFill>
                          <a:effectLst/>
                          <a:latin typeface="Arial" charset="0"/>
                        </a:rPr>
                        <a:t>SM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accent3"/>
                          </a:solidFill>
                          <a:effectLst/>
                          <a:latin typeface="Arial" charset="0"/>
                        </a:rPr>
                        <a:t>TAG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50000">
                          <a:srgbClr val="FF0000">
                            <a:gamma/>
                            <a:tint val="69804"/>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accent3"/>
                          </a:solidFill>
                          <a:effectLst/>
                          <a:latin typeface="Arial"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smtClean="0">
                          <a:ln>
                            <a:noFill/>
                          </a:ln>
                          <a:solidFill>
                            <a:schemeClr val="accent3"/>
                          </a:solidFill>
                          <a:effectLst/>
                          <a:latin typeface="Arial" charset="0"/>
                        </a:rPr>
                        <a:t>Data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tx1"/>
                          </a:solidFill>
                          <a:effectLst/>
                          <a:latin typeface="Arial" charset="0"/>
                        </a:rPr>
                        <a:t>FCS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s>
                        <a:gs pos="50000">
                          <a:srgbClr val="FFFF00">
                            <a:gamma/>
                            <a:tint val="25490"/>
                            <a:invGamma/>
                          </a:srgbClr>
                        </a:gs>
                        <a:gs pos="100000">
                          <a:srgbClr val="FFFF00"/>
                        </a:gs>
                      </a:gsLst>
                      <a:lin ang="5400000" scaled="1"/>
                    </a:gradFill>
                  </a:tcPr>
                </a:tc>
              </a:tr>
            </a:tbl>
          </a:graphicData>
        </a:graphic>
      </p:graphicFrame>
      <p:sp>
        <p:nvSpPr>
          <p:cNvPr id="17" name="BlokTextu 16"/>
          <p:cNvSpPr txBox="1"/>
          <p:nvPr/>
        </p:nvSpPr>
        <p:spPr>
          <a:xfrm>
            <a:off x="107504" y="2072461"/>
            <a:ext cx="1816523" cy="492443"/>
          </a:xfrm>
          <a:prstGeom prst="rect">
            <a:avLst/>
          </a:prstGeom>
          <a:noFill/>
        </p:spPr>
        <p:txBody>
          <a:bodyPr wrap="none" rtlCol="0">
            <a:spAutoFit/>
          </a:bodyPr>
          <a:lstStyle/>
          <a:p>
            <a:pPr>
              <a:buNone/>
            </a:pPr>
            <a:r>
              <a:rPr lang="sk-SK" b="1" dirty="0" smtClean="0"/>
              <a:t>Ethernet II</a:t>
            </a:r>
            <a:endParaRPr lang="en-US" b="1" dirty="0"/>
          </a:p>
        </p:txBody>
      </p:sp>
      <p:sp>
        <p:nvSpPr>
          <p:cNvPr id="18" name="BlokTextu 17"/>
          <p:cNvSpPr txBox="1"/>
          <p:nvPr/>
        </p:nvSpPr>
        <p:spPr>
          <a:xfrm>
            <a:off x="107504" y="3356992"/>
            <a:ext cx="1281120" cy="492443"/>
          </a:xfrm>
          <a:prstGeom prst="rect">
            <a:avLst/>
          </a:prstGeom>
          <a:noFill/>
        </p:spPr>
        <p:txBody>
          <a:bodyPr wrap="none" rtlCol="0">
            <a:spAutoFit/>
          </a:bodyPr>
          <a:lstStyle/>
          <a:p>
            <a:pPr>
              <a:buNone/>
            </a:pPr>
            <a:r>
              <a:rPr lang="sk-SK" b="1" dirty="0" smtClean="0"/>
              <a:t>802.1Q</a:t>
            </a:r>
            <a:endParaRPr lang="en-US" b="1" dirty="0"/>
          </a:p>
        </p:txBody>
      </p:sp>
      <p:graphicFrame>
        <p:nvGraphicFramePr>
          <p:cNvPr id="21" name="Group 168"/>
          <p:cNvGraphicFramePr>
            <a:graphicFrameLocks noGrp="1"/>
          </p:cNvGraphicFramePr>
          <p:nvPr>
            <p:extLst>
              <p:ext uri="{D42A27DB-BD31-4B8C-83A1-F6EECF244321}">
                <p14:modId xmlns:p14="http://schemas.microsoft.com/office/powerpoint/2010/main" val="3561853830"/>
              </p:ext>
            </p:extLst>
          </p:nvPr>
        </p:nvGraphicFramePr>
        <p:xfrm>
          <a:off x="1619672" y="4941168"/>
          <a:ext cx="3312368" cy="592138"/>
        </p:xfrm>
        <a:graphic>
          <a:graphicData uri="http://schemas.openxmlformats.org/drawingml/2006/table">
            <a:tbl>
              <a:tblPr/>
              <a:tblGrid>
                <a:gridCol w="972000"/>
                <a:gridCol w="716280"/>
                <a:gridCol w="627380"/>
                <a:gridCol w="996708"/>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accent3"/>
                          </a:solidFill>
                          <a:effectLst/>
                          <a:latin typeface="Arial" charset="0"/>
                        </a:rPr>
                        <a:t>0x8100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50000">
                          <a:srgbClr val="FF0000">
                            <a:gamma/>
                            <a:tint val="69804"/>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accent3"/>
                          </a:solidFill>
                          <a:effectLst/>
                          <a:latin typeface="Arial" charset="0"/>
                        </a:rPr>
                        <a:t>CoS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50000">
                          <a:srgbClr val="FF0000">
                            <a:gamma/>
                            <a:tint val="69804"/>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accent3"/>
                          </a:solidFill>
                          <a:effectLst/>
                          <a:latin typeface="Arial" charset="0"/>
                        </a:rPr>
                        <a:t>DEI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50000">
                          <a:srgbClr val="FF0000">
                            <a:gamma/>
                            <a:tint val="69804"/>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1800" b="1" i="0" u="none" strike="noStrike" cap="none" normalizeH="0" baseline="0" dirty="0" smtClean="0">
                          <a:ln>
                            <a:noFill/>
                          </a:ln>
                          <a:solidFill>
                            <a:schemeClr val="accent3"/>
                          </a:solidFill>
                          <a:effectLst/>
                          <a:latin typeface="Arial" charset="0"/>
                        </a:rPr>
                        <a:t>VID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50000">
                          <a:srgbClr val="FF0000">
                            <a:gamma/>
                            <a:tint val="69804"/>
                            <a:invGamma/>
                          </a:srgbClr>
                        </a:gs>
                        <a:gs pos="100000">
                          <a:srgbClr val="FF0000"/>
                        </a:gs>
                      </a:gsLst>
                      <a:lin ang="5400000" scaled="1"/>
                    </a:gradFill>
                  </a:tcPr>
                </a:tc>
              </a:tr>
            </a:tbl>
          </a:graphicData>
        </a:graphic>
      </p:graphicFrame>
      <p:sp>
        <p:nvSpPr>
          <p:cNvPr id="30" name="Oval 29"/>
          <p:cNvSpPr/>
          <p:nvPr/>
        </p:nvSpPr>
        <p:spPr bwMode="auto">
          <a:xfrm>
            <a:off x="6876256" y="3027149"/>
            <a:ext cx="936104" cy="1152128"/>
          </a:xfrm>
          <a:prstGeom prst="ellipse">
            <a:avLst/>
          </a:prstGeom>
          <a:noFill/>
          <a:ln w="254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sk-SK" sz="2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8938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sk-SK" smtClean="0"/>
              <a:t>Formát značky 802.1Q</a:t>
            </a:r>
            <a:endParaRPr lang="sk-SK" dirty="0" smtClean="0"/>
          </a:p>
        </p:txBody>
      </p:sp>
      <p:graphicFrame>
        <p:nvGraphicFramePr>
          <p:cNvPr id="15362" name="Object 4"/>
          <p:cNvGraphicFramePr>
            <a:graphicFrameLocks noGrp="1" noChangeAspect="1"/>
          </p:cNvGraphicFramePr>
          <p:nvPr>
            <p:ph idx="1"/>
            <p:extLst>
              <p:ext uri="{D42A27DB-BD31-4B8C-83A1-F6EECF244321}">
                <p14:modId xmlns:p14="http://schemas.microsoft.com/office/powerpoint/2010/main" val="3121752074"/>
              </p:ext>
            </p:extLst>
          </p:nvPr>
        </p:nvGraphicFramePr>
        <p:xfrm>
          <a:off x="790575" y="1317625"/>
          <a:ext cx="7561263" cy="1455738"/>
        </p:xfrm>
        <a:graphic>
          <a:graphicData uri="http://schemas.openxmlformats.org/presentationml/2006/ole">
            <mc:AlternateContent xmlns:mc="http://schemas.openxmlformats.org/markup-compatibility/2006">
              <mc:Choice xmlns:v="urn:schemas-microsoft-com:vml" Requires="v">
                <p:oleObj spid="_x0000_s12360" name="Visio" r:id="rId4" imgW="6019890" imgH="1159233" progId="Visio.Drawing.11">
                  <p:embed/>
                </p:oleObj>
              </mc:Choice>
              <mc:Fallback>
                <p:oleObj name="Visio" r:id="rId4" imgW="6019890" imgH="115923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575" y="1317625"/>
                        <a:ext cx="7561263" cy="145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3"/>
          <p:cNvSpPr>
            <a:spLocks noGrp="1" noChangeArrowheads="1"/>
          </p:cNvSpPr>
          <p:nvPr>
            <p:ph type="body" idx="4294967295"/>
          </p:nvPr>
        </p:nvSpPr>
        <p:spPr>
          <a:xfrm>
            <a:off x="449263" y="2781300"/>
            <a:ext cx="8694737" cy="3671888"/>
          </a:xfrm>
        </p:spPr>
        <p:txBody>
          <a:bodyPr>
            <a:normAutofit/>
          </a:bodyPr>
          <a:lstStyle/>
          <a:p>
            <a:r>
              <a:rPr lang="sk-SK" b="1" dirty="0" smtClean="0">
                <a:solidFill>
                  <a:schemeClr val="tx2"/>
                </a:solidFill>
              </a:rPr>
              <a:t>TPID (Tag Protocol Identifier)</a:t>
            </a:r>
            <a:r>
              <a:rPr lang="sk-SK" dirty="0" smtClean="0"/>
              <a:t>: 16 bitov</a:t>
            </a:r>
          </a:p>
          <a:p>
            <a:pPr lvl="1"/>
            <a:r>
              <a:rPr lang="sk-SK" dirty="0" smtClean="0"/>
              <a:t>Má povahu poľa EtherType</a:t>
            </a:r>
          </a:p>
          <a:p>
            <a:pPr lvl="1"/>
            <a:r>
              <a:rPr lang="sk-SK" dirty="0" smtClean="0"/>
              <a:t>Obsahuje konštantnú hodnotu </a:t>
            </a:r>
            <a:r>
              <a:rPr lang="sk-SK" b="1" dirty="0" smtClean="0">
                <a:solidFill>
                  <a:schemeClr val="tx2"/>
                </a:solidFill>
              </a:rPr>
              <a:t>0x8100</a:t>
            </a:r>
            <a:r>
              <a:rPr lang="sk-SK" dirty="0" smtClean="0"/>
              <a:t>, ktorá informuje, že tento rámec je značkovaný</a:t>
            </a:r>
          </a:p>
          <a:p>
            <a:r>
              <a:rPr lang="sk-SK" b="1" dirty="0" smtClean="0">
                <a:solidFill>
                  <a:schemeClr val="tx2"/>
                </a:solidFill>
              </a:rPr>
              <a:t>Priority</a:t>
            </a:r>
            <a:r>
              <a:rPr lang="sk-SK" dirty="0" smtClean="0"/>
              <a:t>: 3 bity</a:t>
            </a:r>
          </a:p>
          <a:p>
            <a:pPr lvl="1"/>
            <a:r>
              <a:rPr lang="sk-SK" dirty="0" smtClean="0"/>
              <a:t>Vyjadruje prioritu rámca v rozsahu 0-7</a:t>
            </a:r>
          </a:p>
          <a:p>
            <a:pPr lvl="1"/>
            <a:r>
              <a:rPr lang="sk-SK" dirty="0" smtClean="0"/>
              <a:t>Toto prioritné značkovanie sa niekedy nazýva aj </a:t>
            </a:r>
            <a:r>
              <a:rPr lang="sk-SK" b="1" dirty="0" smtClean="0">
                <a:solidFill>
                  <a:schemeClr val="tx2"/>
                </a:solidFill>
              </a:rPr>
              <a:t>Class of Service</a:t>
            </a:r>
            <a:r>
              <a:rPr lang="sk-SK" dirty="0" smtClean="0"/>
              <a:t> (CoS marking) podľa IEEE 802.1p</a:t>
            </a:r>
          </a:p>
        </p:txBody>
      </p:sp>
    </p:spTree>
    <p:extLst>
      <p:ext uri="{BB962C8B-B14F-4D97-AF65-F5344CB8AC3E}">
        <p14:creationId xmlns:p14="http://schemas.microsoft.com/office/powerpoint/2010/main" val="1599226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sk-SK" dirty="0" smtClean="0"/>
              <a:t>Formát značky 802.1Q</a:t>
            </a:r>
          </a:p>
        </p:txBody>
      </p:sp>
      <p:graphicFrame>
        <p:nvGraphicFramePr>
          <p:cNvPr id="15362" name="Object 4"/>
          <p:cNvGraphicFramePr>
            <a:graphicFrameLocks noGrp="1" noChangeAspect="1"/>
          </p:cNvGraphicFramePr>
          <p:nvPr>
            <p:ph idx="1"/>
            <p:extLst>
              <p:ext uri="{D42A27DB-BD31-4B8C-83A1-F6EECF244321}">
                <p14:modId xmlns:p14="http://schemas.microsoft.com/office/powerpoint/2010/main" val="2657806462"/>
              </p:ext>
            </p:extLst>
          </p:nvPr>
        </p:nvGraphicFramePr>
        <p:xfrm>
          <a:off x="790575" y="1317625"/>
          <a:ext cx="7561263" cy="1455738"/>
        </p:xfrm>
        <a:graphic>
          <a:graphicData uri="http://schemas.openxmlformats.org/presentationml/2006/ole">
            <mc:AlternateContent xmlns:mc="http://schemas.openxmlformats.org/markup-compatibility/2006">
              <mc:Choice xmlns:v="urn:schemas-microsoft-com:vml" Requires="v">
                <p:oleObj spid="_x0000_s11337" name="Visio" r:id="rId4" imgW="6019890" imgH="1159233" progId="Visio.Drawing.11">
                  <p:embed/>
                </p:oleObj>
              </mc:Choice>
              <mc:Fallback>
                <p:oleObj name="Visio" r:id="rId4" imgW="6019890" imgH="115923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575" y="1317625"/>
                        <a:ext cx="7561263" cy="145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3"/>
          <p:cNvSpPr>
            <a:spLocks noGrp="1" noChangeArrowheads="1"/>
          </p:cNvSpPr>
          <p:nvPr>
            <p:ph type="body" idx="4294967295"/>
          </p:nvPr>
        </p:nvSpPr>
        <p:spPr>
          <a:xfrm>
            <a:off x="449263" y="2781300"/>
            <a:ext cx="8694737" cy="3671888"/>
          </a:xfrm>
        </p:spPr>
        <p:txBody>
          <a:bodyPr>
            <a:normAutofit/>
          </a:bodyPr>
          <a:lstStyle/>
          <a:p>
            <a:r>
              <a:rPr lang="sk-SK" b="1" dirty="0" smtClean="0">
                <a:solidFill>
                  <a:schemeClr val="tx2"/>
                </a:solidFill>
              </a:rPr>
              <a:t>CFI (Canonical Format Indicator)</a:t>
            </a:r>
            <a:r>
              <a:rPr lang="sk-SK" dirty="0" smtClean="0"/>
              <a:t>: 1 bit</a:t>
            </a:r>
          </a:p>
          <a:p>
            <a:pPr lvl="1"/>
            <a:r>
              <a:rPr lang="sk-SK" dirty="0" smtClean="0"/>
              <a:t>Používané len v non-Ethernet sieťach (Token Ring)</a:t>
            </a:r>
          </a:p>
          <a:p>
            <a:pPr lvl="1"/>
            <a:r>
              <a:rPr lang="sk-SK" dirty="0" smtClean="0"/>
              <a:t>Vyjadruje, či adresy v rámci sú/nie sú v tzv. kanonickom formáte (poradie bitov v bajte od Least Significant bit po Most Significant bit)</a:t>
            </a:r>
          </a:p>
          <a:p>
            <a:pPr lvl="1"/>
            <a:r>
              <a:rPr lang="sk-SK" dirty="0" smtClean="0"/>
              <a:t>802.1Q-2011 predefinoval CFI na </a:t>
            </a:r>
            <a:r>
              <a:rPr lang="sk-SK" b="1" dirty="0" smtClean="0">
                <a:solidFill>
                  <a:schemeClr val="tx2"/>
                </a:solidFill>
              </a:rPr>
              <a:t>Discard Eligible Indicator </a:t>
            </a:r>
            <a:r>
              <a:rPr lang="sk-SK" dirty="0" smtClean="0"/>
              <a:t>(info, že rámec môže v prípade nutnosti byť zahodený prednostne)</a:t>
            </a:r>
          </a:p>
          <a:p>
            <a:r>
              <a:rPr lang="sk-SK" b="1" dirty="0" smtClean="0">
                <a:solidFill>
                  <a:schemeClr val="tx2"/>
                </a:solidFill>
              </a:rPr>
              <a:t>VID (VLAN Identifier)</a:t>
            </a:r>
            <a:r>
              <a:rPr lang="sk-SK" dirty="0" smtClean="0"/>
              <a:t>: 12 bitov</a:t>
            </a:r>
          </a:p>
          <a:p>
            <a:pPr lvl="1"/>
            <a:r>
              <a:rPr lang="sk-SK" dirty="0" smtClean="0"/>
              <a:t>Identifikuje VLAN, do ktorej rámec patrí</a:t>
            </a:r>
          </a:p>
          <a:p>
            <a:pPr lvl="1"/>
            <a:r>
              <a:rPr lang="sk-SK" dirty="0" smtClean="0"/>
              <a:t>4096 možných VLAN (0-409</a:t>
            </a:r>
            <a:r>
              <a:rPr lang="en-US" dirty="0" smtClean="0"/>
              <a:t>5</a:t>
            </a:r>
            <a:r>
              <a:rPr lang="sk-SK" dirty="0" smtClean="0"/>
              <a:t>)</a:t>
            </a:r>
          </a:p>
        </p:txBody>
      </p:sp>
    </p:spTree>
    <p:extLst>
      <p:ext uri="{BB962C8B-B14F-4D97-AF65-F5344CB8AC3E}">
        <p14:creationId xmlns:p14="http://schemas.microsoft.com/office/powerpoint/2010/main" val="2813614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Vyhradené čísla VLAN v 802.1Q</a:t>
            </a:r>
            <a:endParaRPr lang="sk-SK" dirty="0"/>
          </a:p>
        </p:txBody>
      </p:sp>
      <p:sp>
        <p:nvSpPr>
          <p:cNvPr id="3" name="Content Placeholder 2"/>
          <p:cNvSpPr>
            <a:spLocks noGrp="1"/>
          </p:cNvSpPr>
          <p:nvPr>
            <p:ph idx="1"/>
          </p:nvPr>
        </p:nvSpPr>
        <p:spPr/>
        <p:txBody>
          <a:bodyPr>
            <a:normAutofit/>
          </a:bodyPr>
          <a:lstStyle/>
          <a:p>
            <a:r>
              <a:rPr lang="sk-SK" dirty="0" smtClean="0"/>
              <a:t>Zo 4096 možných VLAN (0-4095) sú niektoré VLAN štandardom vyhradené</a:t>
            </a:r>
          </a:p>
          <a:p>
            <a:r>
              <a:rPr lang="sk-SK" b="1" dirty="0" smtClean="0">
                <a:solidFill>
                  <a:schemeClr val="tx2"/>
                </a:solidFill>
              </a:rPr>
              <a:t>VLAN 0</a:t>
            </a:r>
          </a:p>
          <a:p>
            <a:pPr lvl="1"/>
            <a:r>
              <a:rPr lang="sk-SK" dirty="0" smtClean="0"/>
              <a:t>Vyjadruje, že tag nesie užitočnú informáciu len o priorite (CoS </a:t>
            </a:r>
            <a:r>
              <a:rPr lang="sk-SK" dirty="0" smtClean="0"/>
              <a:t>a DEI</a:t>
            </a:r>
            <a:r>
              <a:rPr lang="sk-SK" dirty="0" smtClean="0"/>
              <a:t>), avšak odosielateľ neuvádza, do akej VLAN patrí</a:t>
            </a:r>
          </a:p>
          <a:p>
            <a:pPr lvl="1"/>
            <a:r>
              <a:rPr lang="sk-SK" dirty="0" smtClean="0"/>
              <a:t>Umožňuje koncovým staniciam vyznačovať prioritu v rámcoch bez toho, aby vedeli alebo rozumeli, čo sú VLAN a do akej patria</a:t>
            </a:r>
          </a:p>
          <a:p>
            <a:pPr lvl="1"/>
            <a:r>
              <a:rPr lang="sk-SK" dirty="0" smtClean="0"/>
              <a:t>Rámec s tagom pre VLAN 0 patrí do predkonfigurovanej VLAN portu, ktorým vošiel (t.j. ako keby ani nemal 802.1Q tag)</a:t>
            </a:r>
          </a:p>
          <a:p>
            <a:r>
              <a:rPr lang="sk-SK" b="1" dirty="0" smtClean="0">
                <a:solidFill>
                  <a:schemeClr val="tx2"/>
                </a:solidFill>
              </a:rPr>
              <a:t>VLAN 4095</a:t>
            </a:r>
          </a:p>
          <a:p>
            <a:pPr lvl="1"/>
            <a:r>
              <a:rPr lang="sk-SK" dirty="0" smtClean="0"/>
              <a:t>Číslo VLAN, ktoré sa nikdy nesmie objaviť v tagu</a:t>
            </a:r>
          </a:p>
          <a:p>
            <a:pPr lvl="1"/>
            <a:r>
              <a:rPr lang="sk-SK" dirty="0" smtClean="0"/>
              <a:t>Výrobcovia prepínačov môžu toto číslo interne vo vnútri prepínača využiť pre svoje účely s istotou, že nebude kolidovať s reálnou VLAN</a:t>
            </a:r>
            <a:endParaRPr lang="sk-SK" dirty="0"/>
          </a:p>
        </p:txBody>
      </p:sp>
    </p:spTree>
    <p:extLst>
      <p:ext uri="{BB962C8B-B14F-4D97-AF65-F5344CB8AC3E}">
        <p14:creationId xmlns:p14="http://schemas.microsoft.com/office/powerpoint/2010/main" val="2005754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sk-SK" smtClean="0"/>
              <a:t>802.1Q – Intra VLAN komunikácia</a:t>
            </a:r>
          </a:p>
        </p:txBody>
      </p:sp>
      <p:graphicFrame>
        <p:nvGraphicFramePr>
          <p:cNvPr id="6146" name="Object 3"/>
          <p:cNvGraphicFramePr>
            <a:graphicFrameLocks noGrp="1" noChangeAspect="1"/>
          </p:cNvGraphicFramePr>
          <p:nvPr>
            <p:ph sz="half" idx="1"/>
          </p:nvPr>
        </p:nvGraphicFramePr>
        <p:xfrm>
          <a:off x="685800" y="1341438"/>
          <a:ext cx="7631113" cy="3633787"/>
        </p:xfrm>
        <a:graphic>
          <a:graphicData uri="http://schemas.openxmlformats.org/presentationml/2006/ole">
            <mc:AlternateContent xmlns:mc="http://schemas.openxmlformats.org/markup-compatibility/2006">
              <mc:Choice xmlns:v="urn:schemas-microsoft-com:vml" Requires="v">
                <p:oleObj spid="_x0000_s13376" name="Visio" r:id="rId4" imgW="5483875" imgH="2612159" progId="Visio.Drawing.11">
                  <p:embed/>
                </p:oleObj>
              </mc:Choice>
              <mc:Fallback>
                <p:oleObj name="Visio" r:id="rId4" imgW="5483875" imgH="261215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41438"/>
                        <a:ext cx="7631113" cy="3633787"/>
                      </a:xfrm>
                      <a:prstGeom prst="rect">
                        <a:avLst/>
                      </a:prstGeom>
                    </p:spPr>
                  </p:pic>
                </p:oleObj>
              </mc:Fallback>
            </mc:AlternateContent>
          </a:graphicData>
        </a:graphic>
      </p:graphicFrame>
      <p:graphicFrame>
        <p:nvGraphicFramePr>
          <p:cNvPr id="371722" name="Group 10"/>
          <p:cNvGraphicFramePr>
            <a:graphicFrameLocks noGrp="1"/>
          </p:cNvGraphicFramePr>
          <p:nvPr>
            <p:ph sz="half" idx="2"/>
            <p:extLst>
              <p:ext uri="{D42A27DB-BD31-4B8C-83A1-F6EECF244321}">
                <p14:modId xmlns:p14="http://schemas.microsoft.com/office/powerpoint/2010/main" val="4224655303"/>
              </p:ext>
            </p:extLst>
          </p:nvPr>
        </p:nvGraphicFramePr>
        <p:xfrm>
          <a:off x="2555776" y="3412479"/>
          <a:ext cx="1585912" cy="736601"/>
        </p:xfrm>
        <a:graphic>
          <a:graphicData uri="http://schemas.openxmlformats.org/drawingml/2006/table">
            <a:tbl>
              <a:tblPr/>
              <a:tblGrid>
                <a:gridCol w="1366837"/>
                <a:gridCol w="219075"/>
              </a:tblGrid>
              <a:tr h="263525">
                <a:tc gridSpan="2">
                  <a:txBody>
                    <a:bodyPr/>
                    <a:lstStyle/>
                    <a:p>
                      <a:pPr marL="0" marR="0" lvl="0" indent="0" algn="ctr" defTabSz="914400" rtl="0" eaLnBrk="0" fontAlgn="base" latinLnBrk="0" hangingPunct="0">
                        <a:lnSpc>
                          <a:spcPct val="95000"/>
                        </a:lnSpc>
                        <a:spcBef>
                          <a:spcPct val="0"/>
                        </a:spcBef>
                        <a:spcAft>
                          <a:spcPct val="0"/>
                        </a:spcAft>
                        <a:buClr>
                          <a:schemeClr val="bg1"/>
                        </a:buClr>
                        <a:buSzPct val="100000"/>
                        <a:buFontTx/>
                        <a:buNone/>
                        <a:tabLst/>
                      </a:pPr>
                      <a:r>
                        <a:rPr kumimoji="0" lang="sk-SK" sz="900" b="1" i="0" u="none" strike="noStrike" cap="none" normalizeH="0" baseline="0" dirty="0" smtClean="0">
                          <a:ln>
                            <a:noFill/>
                          </a:ln>
                          <a:solidFill>
                            <a:schemeClr val="tx1"/>
                          </a:solidFill>
                          <a:effectLst/>
                          <a:latin typeface="Arial" charset="0"/>
                        </a:rPr>
                        <a:t>CAM TABLE</a:t>
                      </a:r>
                      <a:r>
                        <a:rPr kumimoji="0" lang="en-US" sz="900" b="1" i="0" u="none" strike="noStrike" cap="none" normalizeH="0" baseline="0" dirty="0" smtClean="0">
                          <a:ln>
                            <a:noFill/>
                          </a:ln>
                          <a:solidFill>
                            <a:schemeClr val="tx1"/>
                          </a:solidFill>
                          <a:effectLst/>
                          <a:latin typeface="Arial" charset="0"/>
                        </a:rPr>
                        <a:t> for VLAN1</a:t>
                      </a:r>
                      <a:endParaRPr kumimoji="0" lang="sk-SK" sz="9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sk-SK"/>
                    </a:p>
                  </a:txBody>
                  <a:tcPr/>
                </a:tc>
              </a:tr>
              <a:tr h="236538">
                <a:tc>
                  <a:txBody>
                    <a:bodyPr/>
                    <a:lstStyle/>
                    <a:p>
                      <a:pPr marL="0" marR="0" lvl="0" indent="0" algn="l" defTabSz="914400"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800" b="1" i="0" u="none" strike="noStrike" cap="none" normalizeH="0" baseline="0" smtClean="0">
                          <a:ln>
                            <a:noFill/>
                          </a:ln>
                          <a:solidFill>
                            <a:schemeClr val="tx1"/>
                          </a:solidFill>
                          <a:effectLst/>
                          <a:latin typeface="Arial" charset="0"/>
                        </a:rPr>
                        <a:t>00-50-DA-0D-F5-2D</a:t>
                      </a:r>
                      <a:endParaRPr kumimoji="0" lang="sk-SK" sz="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8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800" b="1" i="0" u="none" strike="noStrike" cap="none" normalizeH="0" baseline="0" smtClean="0">
                          <a:ln>
                            <a:noFill/>
                          </a:ln>
                          <a:solidFill>
                            <a:schemeClr val="tx1"/>
                          </a:solidFill>
                          <a:effectLst/>
                          <a:latin typeface="Arial" charset="0"/>
                        </a:rPr>
                        <a:t>00-50-04-7C-2B-01</a:t>
                      </a:r>
                      <a:endParaRPr kumimoji="0" lang="sk-SK" sz="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800" b="1" i="0" u="none" strike="noStrike" cap="none" normalizeH="0" baseline="0" dirty="0" smtClean="0">
                          <a:ln>
                            <a:noFill/>
                          </a:ln>
                          <a:solidFill>
                            <a:schemeClr val="tx1"/>
                          </a:solidFill>
                          <a:effectLst/>
                          <a:latin typeface="Arial" charset="0"/>
                        </a:rPr>
                        <a:t>3</a:t>
                      </a:r>
                      <a:endParaRPr kumimoji="0" lang="sk-SK" sz="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148" name="Group 4"/>
          <p:cNvGrpSpPr>
            <a:grpSpLocks/>
          </p:cNvGrpSpPr>
          <p:nvPr/>
        </p:nvGrpSpPr>
        <p:grpSpPr bwMode="auto">
          <a:xfrm>
            <a:off x="34925" y="1268413"/>
            <a:ext cx="2736850" cy="5113337"/>
            <a:chOff x="22" y="799"/>
            <a:chExt cx="1724" cy="3221"/>
          </a:xfrm>
        </p:grpSpPr>
        <p:grpSp>
          <p:nvGrpSpPr>
            <p:cNvPr id="6168" name="Group 5"/>
            <p:cNvGrpSpPr>
              <a:grpSpLocks/>
            </p:cNvGrpSpPr>
            <p:nvPr/>
          </p:nvGrpSpPr>
          <p:grpSpPr bwMode="auto">
            <a:xfrm>
              <a:off x="295" y="799"/>
              <a:ext cx="1133" cy="1452"/>
              <a:chOff x="295" y="799"/>
              <a:chExt cx="1133" cy="1452"/>
            </a:xfrm>
          </p:grpSpPr>
          <p:sp>
            <p:nvSpPr>
              <p:cNvPr id="6170" name="Oval 6"/>
              <p:cNvSpPr>
                <a:spLocks noChangeArrowheads="1"/>
              </p:cNvSpPr>
              <p:nvPr/>
            </p:nvSpPr>
            <p:spPr bwMode="auto">
              <a:xfrm>
                <a:off x="657" y="799"/>
                <a:ext cx="771" cy="817"/>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
            <p:nvSpPr>
              <p:cNvPr id="6171" name="Oval 7"/>
              <p:cNvSpPr>
                <a:spLocks noChangeArrowheads="1"/>
              </p:cNvSpPr>
              <p:nvPr/>
            </p:nvSpPr>
            <p:spPr bwMode="auto">
              <a:xfrm>
                <a:off x="295" y="1434"/>
                <a:ext cx="771" cy="817"/>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grpSp>
        <p:sp>
          <p:nvSpPr>
            <p:cNvPr id="6169" name="Rectangle 8"/>
            <p:cNvSpPr>
              <a:spLocks noChangeArrowheads="1"/>
            </p:cNvSpPr>
            <p:nvPr/>
          </p:nvSpPr>
          <p:spPr bwMode="auto">
            <a:xfrm>
              <a:off x="22" y="3294"/>
              <a:ext cx="1724" cy="72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eaLnBrk="1" hangingPunct="1">
                <a:lnSpc>
                  <a:spcPct val="100000"/>
                </a:lnSpc>
                <a:buNone/>
              </a:pPr>
              <a:r>
                <a:rPr lang="sk-SK" sz="1400" b="1" dirty="0"/>
                <a:t>Príklad:</a:t>
              </a:r>
              <a:r>
                <a:rPr lang="sk-SK" sz="1400" dirty="0"/>
                <a:t> </a:t>
              </a:r>
            </a:p>
            <a:p>
              <a:pPr algn="l" eaLnBrk="1" hangingPunct="1">
                <a:lnSpc>
                  <a:spcPct val="100000"/>
                </a:lnSpc>
                <a:buNone/>
              </a:pPr>
              <a:r>
                <a:rPr lang="sk-SK" sz="1400" dirty="0"/>
                <a:t>Komunikácia medzi stanicami vo vnútri VLAN (Intra VLAN) na tom istom prepínači</a:t>
              </a:r>
            </a:p>
          </p:txBody>
        </p:sp>
      </p:grpSp>
      <p:sp>
        <p:nvSpPr>
          <p:cNvPr id="371721" name="Rectangle 9"/>
          <p:cNvSpPr>
            <a:spLocks noChangeArrowheads="1"/>
          </p:cNvSpPr>
          <p:nvPr/>
        </p:nvSpPr>
        <p:spPr bwMode="auto">
          <a:xfrm>
            <a:off x="5867400" y="5229225"/>
            <a:ext cx="2952750" cy="11763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eaLnBrk="1" hangingPunct="1">
              <a:lnSpc>
                <a:spcPct val="100000"/>
              </a:lnSpc>
              <a:buNone/>
            </a:pPr>
            <a:r>
              <a:rPr lang="sk-SK" sz="1400" b="1" dirty="0" smtClean="0"/>
              <a:t>Rámec nie je pozmenený (značkovaný), lebo neprechádza trunk portom!</a:t>
            </a:r>
          </a:p>
          <a:p>
            <a:pPr algn="l" eaLnBrk="1" hangingPunct="1">
              <a:lnSpc>
                <a:spcPct val="100000"/>
              </a:lnSpc>
              <a:buNone/>
            </a:pPr>
            <a:r>
              <a:rPr lang="sk-SK" sz="1400" dirty="0" smtClean="0"/>
              <a:t>Rámec je prepnutý ako na bežnom prepínači</a:t>
            </a:r>
            <a:endParaRPr lang="sk-SK" sz="1400" dirty="0"/>
          </a:p>
        </p:txBody>
      </p:sp>
      <p:grpSp>
        <p:nvGrpSpPr>
          <p:cNvPr id="4" name="Group 23"/>
          <p:cNvGrpSpPr>
            <a:grpSpLocks/>
          </p:cNvGrpSpPr>
          <p:nvPr/>
        </p:nvGrpSpPr>
        <p:grpSpPr bwMode="auto">
          <a:xfrm>
            <a:off x="1692275" y="2060575"/>
            <a:ext cx="4103688" cy="4321175"/>
            <a:chOff x="1066" y="1298"/>
            <a:chExt cx="2585" cy="2722"/>
          </a:xfrm>
        </p:grpSpPr>
        <p:sp>
          <p:nvSpPr>
            <p:cNvPr id="6164" name="Rectangle 24"/>
            <p:cNvSpPr>
              <a:spLocks noChangeArrowheads="1"/>
            </p:cNvSpPr>
            <p:nvPr/>
          </p:nvSpPr>
          <p:spPr bwMode="auto">
            <a:xfrm>
              <a:off x="1791" y="3294"/>
              <a:ext cx="1860" cy="72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eaLnBrk="1" hangingPunct="1">
                <a:lnSpc>
                  <a:spcPct val="100000"/>
                </a:lnSpc>
                <a:buNone/>
              </a:pPr>
              <a:r>
                <a:rPr lang="sk-SK" sz="1400" dirty="0"/>
                <a:t>Prepínač príjme rámec na </a:t>
              </a:r>
              <a:r>
                <a:rPr lang="sk-SK" sz="1400" dirty="0" smtClean="0"/>
                <a:t>prístupovom porte (</a:t>
              </a:r>
              <a:r>
                <a:rPr lang="sk-SK" sz="1400" b="1" dirty="0" smtClean="0"/>
                <a:t>access </a:t>
              </a:r>
              <a:r>
                <a:rPr lang="sk-SK" sz="1400" b="1" dirty="0"/>
                <a:t>port</a:t>
              </a:r>
              <a:r>
                <a:rPr lang="sk-SK" sz="1400" dirty="0"/>
                <a:t>)</a:t>
              </a:r>
            </a:p>
            <a:p>
              <a:pPr algn="l" eaLnBrk="1" hangingPunct="1">
                <a:lnSpc>
                  <a:spcPct val="100000"/>
                </a:lnSpc>
                <a:buNone/>
              </a:pPr>
              <a:r>
                <a:rPr lang="sk-SK" sz="1400" dirty="0"/>
                <a:t>Prezrie </a:t>
              </a:r>
              <a:r>
                <a:rPr lang="sk-SK" sz="1400" dirty="0" smtClean="0"/>
                <a:t>CAM tabuľku pre </a:t>
              </a:r>
              <a:r>
                <a:rPr lang="sk-SK" sz="1400" dirty="0"/>
                <a:t>VLAN 1</a:t>
              </a:r>
            </a:p>
            <a:p>
              <a:pPr algn="l" eaLnBrk="1" hangingPunct="1">
                <a:lnSpc>
                  <a:spcPct val="100000"/>
                </a:lnSpc>
                <a:buNone/>
              </a:pPr>
              <a:r>
                <a:rPr lang="sk-SK" sz="1400" dirty="0"/>
                <a:t>Prepne rámec na výstupný port</a:t>
              </a:r>
            </a:p>
          </p:txBody>
        </p:sp>
        <p:grpSp>
          <p:nvGrpSpPr>
            <p:cNvPr id="6165" name="Group 25"/>
            <p:cNvGrpSpPr>
              <a:grpSpLocks/>
            </p:cNvGrpSpPr>
            <p:nvPr/>
          </p:nvGrpSpPr>
          <p:grpSpPr bwMode="auto">
            <a:xfrm>
              <a:off x="1066" y="1298"/>
              <a:ext cx="499" cy="408"/>
              <a:chOff x="1066" y="1298"/>
              <a:chExt cx="499" cy="408"/>
            </a:xfrm>
          </p:grpSpPr>
          <p:sp>
            <p:nvSpPr>
              <p:cNvPr id="6166" name="Line 26"/>
              <p:cNvSpPr>
                <a:spLocks noChangeShapeType="1"/>
              </p:cNvSpPr>
              <p:nvPr/>
            </p:nvSpPr>
            <p:spPr bwMode="auto">
              <a:xfrm>
                <a:off x="1202" y="1298"/>
                <a:ext cx="363" cy="91"/>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sk-SK"/>
              </a:p>
            </p:txBody>
          </p:sp>
          <p:sp>
            <p:nvSpPr>
              <p:cNvPr id="6167" name="Line 27"/>
              <p:cNvSpPr>
                <a:spLocks noChangeShapeType="1"/>
              </p:cNvSpPr>
              <p:nvPr/>
            </p:nvSpPr>
            <p:spPr bwMode="auto">
              <a:xfrm flipH="1">
                <a:off x="1066" y="1570"/>
                <a:ext cx="363" cy="136"/>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sk-SK"/>
              </a:p>
            </p:txBody>
          </p:sp>
        </p:grpSp>
      </p:grpSp>
    </p:spTree>
    <p:extLst>
      <p:ext uri="{BB962C8B-B14F-4D97-AF65-F5344CB8AC3E}">
        <p14:creationId xmlns:p14="http://schemas.microsoft.com/office/powerpoint/2010/main" val="1935318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17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1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sk-SK" dirty="0" smtClean="0"/>
              <a:t>802.1Q – Intra VLAN komunikácia</a:t>
            </a:r>
          </a:p>
        </p:txBody>
      </p:sp>
      <p:graphicFrame>
        <p:nvGraphicFramePr>
          <p:cNvPr id="7170" name="Object 3"/>
          <p:cNvGraphicFramePr>
            <a:graphicFrameLocks noGrp="1" noChangeAspect="1"/>
          </p:cNvGraphicFramePr>
          <p:nvPr>
            <p:ph sz="half" idx="1"/>
          </p:nvPr>
        </p:nvGraphicFramePr>
        <p:xfrm>
          <a:off x="692150" y="1341438"/>
          <a:ext cx="7615238" cy="3635375"/>
        </p:xfrm>
        <a:graphic>
          <a:graphicData uri="http://schemas.openxmlformats.org/presentationml/2006/ole">
            <mc:AlternateContent xmlns:mc="http://schemas.openxmlformats.org/markup-compatibility/2006">
              <mc:Choice xmlns:v="urn:schemas-microsoft-com:vml" Requires="v">
                <p:oleObj spid="_x0000_s14400" name="Visio" r:id="rId4" imgW="5752965" imgH="2746903" progId="Visio.Drawing.11">
                  <p:embed/>
                </p:oleObj>
              </mc:Choice>
              <mc:Fallback>
                <p:oleObj name="Visio" r:id="rId4" imgW="5752965" imgH="274690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50" y="1341438"/>
                        <a:ext cx="7615238" cy="3635375"/>
                      </a:xfrm>
                      <a:prstGeom prst="rect">
                        <a:avLst/>
                      </a:prstGeom>
                    </p:spPr>
                  </p:pic>
                </p:oleObj>
              </mc:Fallback>
            </mc:AlternateContent>
          </a:graphicData>
        </a:graphic>
      </p:graphicFrame>
      <p:graphicFrame>
        <p:nvGraphicFramePr>
          <p:cNvPr id="373770" name="Group 10"/>
          <p:cNvGraphicFramePr>
            <a:graphicFrameLocks noGrp="1"/>
          </p:cNvGraphicFramePr>
          <p:nvPr>
            <p:ph sz="half" idx="2"/>
            <p:extLst>
              <p:ext uri="{D42A27DB-BD31-4B8C-83A1-F6EECF244321}">
                <p14:modId xmlns:p14="http://schemas.microsoft.com/office/powerpoint/2010/main" val="863204319"/>
              </p:ext>
            </p:extLst>
          </p:nvPr>
        </p:nvGraphicFramePr>
        <p:xfrm>
          <a:off x="2555776" y="3429000"/>
          <a:ext cx="1585912" cy="736601"/>
        </p:xfrm>
        <a:graphic>
          <a:graphicData uri="http://schemas.openxmlformats.org/drawingml/2006/table">
            <a:tbl>
              <a:tblPr/>
              <a:tblGrid>
                <a:gridCol w="1366837"/>
                <a:gridCol w="219075"/>
              </a:tblGrid>
              <a:tr h="263525">
                <a:tc gridSpan="2">
                  <a:txBody>
                    <a:bodyPr/>
                    <a:lstStyle/>
                    <a:p>
                      <a:pPr marL="0" marR="0" lvl="0" indent="0" algn="ctr" defTabSz="914400" rtl="0" eaLnBrk="0" fontAlgn="base" latinLnBrk="0" hangingPunct="0">
                        <a:lnSpc>
                          <a:spcPct val="95000"/>
                        </a:lnSpc>
                        <a:spcBef>
                          <a:spcPct val="0"/>
                        </a:spcBef>
                        <a:spcAft>
                          <a:spcPct val="0"/>
                        </a:spcAft>
                        <a:buClr>
                          <a:schemeClr val="bg1"/>
                        </a:buClr>
                        <a:buSzPct val="100000"/>
                        <a:buFontTx/>
                        <a:buNone/>
                        <a:tabLst/>
                      </a:pPr>
                      <a:r>
                        <a:rPr kumimoji="0" lang="sk-SK" sz="900" b="1" i="0" u="none" strike="noStrike" cap="none" normalizeH="0" baseline="0" dirty="0" smtClean="0">
                          <a:ln>
                            <a:noFill/>
                          </a:ln>
                          <a:solidFill>
                            <a:schemeClr val="tx1"/>
                          </a:solidFill>
                          <a:effectLst/>
                          <a:latin typeface="Arial" charset="0"/>
                        </a:rPr>
                        <a:t>CAM TABLE</a:t>
                      </a:r>
                      <a:r>
                        <a:rPr kumimoji="0" lang="en-US" sz="900" b="1" i="0" u="none" strike="noStrike" cap="none" normalizeH="0" baseline="0" dirty="0" smtClean="0">
                          <a:ln>
                            <a:noFill/>
                          </a:ln>
                          <a:solidFill>
                            <a:schemeClr val="tx1"/>
                          </a:solidFill>
                          <a:effectLst/>
                          <a:latin typeface="Arial" charset="0"/>
                        </a:rPr>
                        <a:t> for VLAN</a:t>
                      </a:r>
                      <a:r>
                        <a:rPr kumimoji="0" lang="sk-SK" sz="900" b="1" i="0" u="none" strike="noStrike" cap="none" normalizeH="0" baseline="0" dirty="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sk-SK"/>
                    </a:p>
                  </a:txBody>
                  <a:tcPr/>
                </a:tc>
              </a:tr>
              <a:tr h="236538">
                <a:tc>
                  <a:txBody>
                    <a:bodyPr/>
                    <a:lstStyle/>
                    <a:p>
                      <a:pPr marL="0" marR="0" lvl="0" indent="0" algn="l" defTabSz="914400"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800" b="1" i="0" u="none" strike="noStrike" cap="none" normalizeH="0" baseline="0" smtClean="0">
                          <a:ln>
                            <a:noFill/>
                          </a:ln>
                          <a:solidFill>
                            <a:schemeClr val="tx1"/>
                          </a:solidFill>
                          <a:effectLst/>
                          <a:latin typeface="Arial" charset="0"/>
                        </a:rPr>
                        <a:t>00-50-DA-0D-F5-2D</a:t>
                      </a:r>
                      <a:endParaRPr kumimoji="0" lang="sk-SK" sz="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800" b="1"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800" b="1" i="0" u="none" strike="noStrike" cap="none" normalizeH="0" baseline="0" smtClean="0">
                          <a:ln>
                            <a:noFill/>
                          </a:ln>
                          <a:solidFill>
                            <a:schemeClr val="tx1"/>
                          </a:solidFill>
                          <a:effectLst/>
                          <a:latin typeface="Arial" charset="0"/>
                        </a:rPr>
                        <a:t>00-50-04-7C-2B-0</a:t>
                      </a:r>
                      <a:r>
                        <a:rPr kumimoji="0" lang="sk-SK" sz="8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800" b="1" i="0" u="none" strike="noStrike" cap="none" normalizeH="0" baseline="0" dirty="0" smtClean="0">
                          <a:ln>
                            <a:noFill/>
                          </a:ln>
                          <a:solidFill>
                            <a:srgbClr val="FF0000"/>
                          </a:solidFill>
                          <a:effectLst/>
                          <a:latin typeface="Arial"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7172" name="Group 4"/>
          <p:cNvGrpSpPr>
            <a:grpSpLocks/>
          </p:cNvGrpSpPr>
          <p:nvPr/>
        </p:nvGrpSpPr>
        <p:grpSpPr bwMode="auto">
          <a:xfrm>
            <a:off x="-3175" y="2708275"/>
            <a:ext cx="7827963" cy="3627438"/>
            <a:chOff x="-2" y="1706"/>
            <a:chExt cx="4931" cy="2285"/>
          </a:xfrm>
        </p:grpSpPr>
        <p:grpSp>
          <p:nvGrpSpPr>
            <p:cNvPr id="7200" name="Group 5"/>
            <p:cNvGrpSpPr>
              <a:grpSpLocks/>
            </p:cNvGrpSpPr>
            <p:nvPr/>
          </p:nvGrpSpPr>
          <p:grpSpPr bwMode="auto">
            <a:xfrm>
              <a:off x="431" y="1706"/>
              <a:ext cx="4498" cy="1000"/>
              <a:chOff x="431" y="1706"/>
              <a:chExt cx="4498" cy="1000"/>
            </a:xfrm>
          </p:grpSpPr>
          <p:sp>
            <p:nvSpPr>
              <p:cNvPr id="7202" name="Oval 6"/>
              <p:cNvSpPr>
                <a:spLocks noChangeArrowheads="1"/>
              </p:cNvSpPr>
              <p:nvPr/>
            </p:nvSpPr>
            <p:spPr bwMode="auto">
              <a:xfrm>
                <a:off x="4286" y="1706"/>
                <a:ext cx="643" cy="68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
            <p:nvSpPr>
              <p:cNvPr id="7203" name="Oval 7"/>
              <p:cNvSpPr>
                <a:spLocks noChangeArrowheads="1"/>
              </p:cNvSpPr>
              <p:nvPr/>
            </p:nvSpPr>
            <p:spPr bwMode="auto">
              <a:xfrm>
                <a:off x="431" y="1979"/>
                <a:ext cx="687" cy="727"/>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grpSp>
        <p:sp>
          <p:nvSpPr>
            <p:cNvPr id="7201" name="Rectangle 8"/>
            <p:cNvSpPr>
              <a:spLocks noChangeArrowheads="1"/>
            </p:cNvSpPr>
            <p:nvPr/>
          </p:nvSpPr>
          <p:spPr bwMode="auto">
            <a:xfrm>
              <a:off x="-2" y="3113"/>
              <a:ext cx="1180" cy="87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eaLnBrk="1" hangingPunct="1">
                <a:lnSpc>
                  <a:spcPct val="100000"/>
                </a:lnSpc>
                <a:buNone/>
              </a:pPr>
              <a:r>
                <a:rPr lang="sk-SK" sz="1400" b="1" dirty="0"/>
                <a:t>Príklad:</a:t>
              </a:r>
              <a:r>
                <a:rPr lang="sk-SK" sz="1400" dirty="0"/>
                <a:t> </a:t>
              </a:r>
            </a:p>
            <a:p>
              <a:pPr algn="l" eaLnBrk="1" hangingPunct="1">
                <a:lnSpc>
                  <a:spcPct val="100000"/>
                </a:lnSpc>
                <a:buNone/>
              </a:pPr>
              <a:r>
                <a:rPr lang="sk-SK" sz="1400" dirty="0"/>
                <a:t>Komunikácia medzi stanicami vo vnútri VLAN (Intra VLAN) na </a:t>
              </a:r>
              <a:r>
                <a:rPr lang="sk-SK" sz="1400" b="1" dirty="0"/>
                <a:t>rôznych</a:t>
              </a:r>
              <a:r>
                <a:rPr lang="sk-SK" sz="1400" dirty="0"/>
                <a:t> prepínačoch</a:t>
              </a:r>
            </a:p>
          </p:txBody>
        </p:sp>
      </p:grpSp>
      <p:sp>
        <p:nvSpPr>
          <p:cNvPr id="373769" name="Rectangle 9"/>
          <p:cNvSpPr>
            <a:spLocks noChangeArrowheads="1"/>
          </p:cNvSpPr>
          <p:nvPr/>
        </p:nvSpPr>
        <p:spPr bwMode="auto">
          <a:xfrm>
            <a:off x="7164388" y="4941888"/>
            <a:ext cx="1979612" cy="19161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eaLnBrk="1" hangingPunct="1">
              <a:lnSpc>
                <a:spcPct val="100000"/>
              </a:lnSpc>
              <a:buNone/>
            </a:pPr>
            <a:r>
              <a:rPr lang="sk-SK" sz="1600" dirty="0"/>
              <a:t>Rámec je pri prechode trunkom </a:t>
            </a:r>
            <a:r>
              <a:rPr lang="sk-SK" sz="1600" dirty="0" smtClean="0"/>
              <a:t>označkovaný</a:t>
            </a:r>
          </a:p>
        </p:txBody>
      </p:sp>
      <p:grpSp>
        <p:nvGrpSpPr>
          <p:cNvPr id="4" name="Group 23"/>
          <p:cNvGrpSpPr>
            <a:grpSpLocks/>
          </p:cNvGrpSpPr>
          <p:nvPr/>
        </p:nvGrpSpPr>
        <p:grpSpPr bwMode="auto">
          <a:xfrm>
            <a:off x="1457325" y="2492375"/>
            <a:ext cx="3508375" cy="4365625"/>
            <a:chOff x="918" y="1570"/>
            <a:chExt cx="2210" cy="2750"/>
          </a:xfrm>
        </p:grpSpPr>
        <p:sp>
          <p:nvSpPr>
            <p:cNvPr id="7192" name="Rectangle 24"/>
            <p:cNvSpPr>
              <a:spLocks noChangeArrowheads="1"/>
            </p:cNvSpPr>
            <p:nvPr/>
          </p:nvSpPr>
          <p:spPr bwMode="auto">
            <a:xfrm>
              <a:off x="1216" y="3113"/>
              <a:ext cx="1912" cy="120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eaLnBrk="1" hangingPunct="1">
                <a:lnSpc>
                  <a:spcPct val="100000"/>
                </a:lnSpc>
                <a:buNone/>
              </a:pPr>
              <a:r>
                <a:rPr lang="sk-SK" sz="1400" dirty="0"/>
                <a:t>Prepínač príjme rámec na </a:t>
              </a:r>
              <a:r>
                <a:rPr lang="sk-SK" sz="1400" dirty="0" smtClean="0"/>
                <a:t>prístupovom porte (</a:t>
              </a:r>
              <a:r>
                <a:rPr lang="sk-SK" sz="1400" b="1" dirty="0" smtClean="0"/>
                <a:t>access </a:t>
              </a:r>
              <a:r>
                <a:rPr lang="sk-SK" sz="1400" b="1" dirty="0"/>
                <a:t>port</a:t>
              </a:r>
              <a:r>
                <a:rPr lang="sk-SK" sz="1400" dirty="0"/>
                <a:t>)</a:t>
              </a:r>
            </a:p>
            <a:p>
              <a:pPr algn="l" eaLnBrk="1" hangingPunct="1">
                <a:lnSpc>
                  <a:spcPct val="100000"/>
                </a:lnSpc>
                <a:buNone/>
              </a:pPr>
              <a:r>
                <a:rPr lang="sk-SK" sz="1400" dirty="0"/>
                <a:t>Prezrie </a:t>
              </a:r>
              <a:r>
                <a:rPr lang="sk-SK" sz="1400" dirty="0" smtClean="0"/>
                <a:t>CAM tabuľku pre VLAN </a:t>
              </a:r>
              <a:r>
                <a:rPr lang="sk-SK" sz="1400" dirty="0"/>
                <a:t>2</a:t>
              </a:r>
            </a:p>
            <a:p>
              <a:pPr algn="l" eaLnBrk="1" hangingPunct="1">
                <a:lnSpc>
                  <a:spcPct val="100000"/>
                </a:lnSpc>
                <a:buNone/>
              </a:pPr>
              <a:r>
                <a:rPr lang="sk-SK" sz="1400" dirty="0"/>
                <a:t>Rámec musí byť prepnutý cez trunk</a:t>
              </a:r>
            </a:p>
            <a:p>
              <a:pPr algn="l" eaLnBrk="1" hangingPunct="1">
                <a:lnSpc>
                  <a:spcPct val="100000"/>
                </a:lnSpc>
                <a:buNone/>
              </a:pPr>
              <a:r>
                <a:rPr lang="sk-SK" sz="1400" dirty="0"/>
                <a:t>Vloží tag identifikujúci, že rámec je pre VLAN 2</a:t>
              </a:r>
            </a:p>
            <a:p>
              <a:pPr algn="l" eaLnBrk="1" hangingPunct="1">
                <a:lnSpc>
                  <a:spcPct val="100000"/>
                </a:lnSpc>
                <a:buNone/>
              </a:pPr>
              <a:r>
                <a:rPr lang="sk-SK" sz="1400" dirty="0"/>
                <a:t>Prepne rámec na trunk port</a:t>
              </a:r>
            </a:p>
          </p:txBody>
        </p:sp>
        <p:grpSp>
          <p:nvGrpSpPr>
            <p:cNvPr id="7193" name="Group 25"/>
            <p:cNvGrpSpPr>
              <a:grpSpLocks/>
            </p:cNvGrpSpPr>
            <p:nvPr/>
          </p:nvGrpSpPr>
          <p:grpSpPr bwMode="auto">
            <a:xfrm>
              <a:off x="2018" y="1570"/>
              <a:ext cx="953" cy="211"/>
              <a:chOff x="2018" y="1570"/>
              <a:chExt cx="953" cy="211"/>
            </a:xfrm>
          </p:grpSpPr>
          <p:sp>
            <p:nvSpPr>
              <p:cNvPr id="7197" name="Line 26"/>
              <p:cNvSpPr>
                <a:spLocks noChangeShapeType="1"/>
              </p:cNvSpPr>
              <p:nvPr/>
            </p:nvSpPr>
            <p:spPr bwMode="auto">
              <a:xfrm>
                <a:off x="2109" y="1570"/>
                <a:ext cx="862"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sk-SK"/>
              </a:p>
            </p:txBody>
          </p:sp>
          <p:sp>
            <p:nvSpPr>
              <p:cNvPr id="7198" name="Rectangle 27"/>
              <p:cNvSpPr>
                <a:spLocks noChangeArrowheads="1"/>
              </p:cNvSpPr>
              <p:nvPr/>
            </p:nvSpPr>
            <p:spPr bwMode="auto">
              <a:xfrm>
                <a:off x="2018" y="1587"/>
                <a:ext cx="429" cy="194"/>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eaLnBrk="1" hangingPunct="1">
                  <a:lnSpc>
                    <a:spcPct val="100000"/>
                  </a:lnSpc>
                  <a:buNone/>
                </a:pPr>
                <a:r>
                  <a:rPr lang="sk-SK" sz="1400" dirty="0"/>
                  <a:t>rámec</a:t>
                </a:r>
              </a:p>
            </p:txBody>
          </p:sp>
          <p:sp>
            <p:nvSpPr>
              <p:cNvPr id="7199" name="Rectangle 28"/>
              <p:cNvSpPr>
                <a:spLocks noChangeArrowheads="1"/>
              </p:cNvSpPr>
              <p:nvPr/>
            </p:nvSpPr>
            <p:spPr bwMode="auto">
              <a:xfrm>
                <a:off x="2426" y="1587"/>
                <a:ext cx="179" cy="194"/>
              </a:xfrm>
              <a:prstGeom prst="rect">
                <a:avLst/>
              </a:prstGeom>
              <a:solidFill>
                <a:srgbClr val="7030A0"/>
              </a:solidFill>
              <a:ln w="19050" algn="ctr">
                <a:solidFill>
                  <a:srgbClr val="FF0000"/>
                </a:solidFill>
                <a:miter lim="800000"/>
                <a:headEnd/>
                <a:tailEnd/>
              </a:ln>
            </p:spPr>
            <p:txBody>
              <a:bodyPr wrap="none" anchor="ctr">
                <a:spAutoFit/>
              </a:bodyPr>
              <a:lstStyle/>
              <a:p>
                <a:pPr eaLnBrk="1" hangingPunct="1">
                  <a:lnSpc>
                    <a:spcPct val="100000"/>
                  </a:lnSpc>
                  <a:buNone/>
                </a:pPr>
                <a:r>
                  <a:rPr lang="sk-SK" sz="1400" b="1" dirty="0">
                    <a:solidFill>
                      <a:schemeClr val="bg1"/>
                    </a:solidFill>
                  </a:rPr>
                  <a:t>2</a:t>
                </a:r>
              </a:p>
            </p:txBody>
          </p:sp>
        </p:grpSp>
        <p:grpSp>
          <p:nvGrpSpPr>
            <p:cNvPr id="7194" name="Group 29"/>
            <p:cNvGrpSpPr>
              <a:grpSpLocks/>
            </p:cNvGrpSpPr>
            <p:nvPr/>
          </p:nvGrpSpPr>
          <p:grpSpPr bwMode="auto">
            <a:xfrm>
              <a:off x="918" y="1616"/>
              <a:ext cx="548" cy="680"/>
              <a:chOff x="918" y="1616"/>
              <a:chExt cx="548" cy="680"/>
            </a:xfrm>
          </p:grpSpPr>
          <p:sp>
            <p:nvSpPr>
              <p:cNvPr id="7195" name="Line 30"/>
              <p:cNvSpPr>
                <a:spLocks noChangeShapeType="1"/>
              </p:cNvSpPr>
              <p:nvPr/>
            </p:nvSpPr>
            <p:spPr bwMode="auto">
              <a:xfrm rot="-3292948">
                <a:off x="1036" y="1865"/>
                <a:ext cx="680" cy="181"/>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sk-SK"/>
              </a:p>
            </p:txBody>
          </p:sp>
          <p:sp>
            <p:nvSpPr>
              <p:cNvPr id="7196" name="Rectangle 31"/>
              <p:cNvSpPr>
                <a:spLocks noChangeArrowheads="1"/>
              </p:cNvSpPr>
              <p:nvPr/>
            </p:nvSpPr>
            <p:spPr bwMode="auto">
              <a:xfrm rot="19215869">
                <a:off x="918" y="1814"/>
                <a:ext cx="429" cy="194"/>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eaLnBrk="1" hangingPunct="1">
                  <a:lnSpc>
                    <a:spcPct val="100000"/>
                  </a:lnSpc>
                  <a:buNone/>
                </a:pPr>
                <a:r>
                  <a:rPr lang="sk-SK" sz="1400" dirty="0"/>
                  <a:t>rámec</a:t>
                </a:r>
              </a:p>
            </p:txBody>
          </p:sp>
        </p:grpSp>
      </p:grpSp>
      <p:grpSp>
        <p:nvGrpSpPr>
          <p:cNvPr id="7" name="Group 32"/>
          <p:cNvGrpSpPr>
            <a:grpSpLocks/>
          </p:cNvGrpSpPr>
          <p:nvPr/>
        </p:nvGrpSpPr>
        <p:grpSpPr bwMode="auto">
          <a:xfrm>
            <a:off x="5003800" y="2519363"/>
            <a:ext cx="2089150" cy="4338638"/>
            <a:chOff x="3152" y="1587"/>
            <a:chExt cx="1316" cy="2733"/>
          </a:xfrm>
        </p:grpSpPr>
        <p:sp>
          <p:nvSpPr>
            <p:cNvPr id="7189" name="Line 33"/>
            <p:cNvSpPr>
              <a:spLocks noChangeShapeType="1"/>
            </p:cNvSpPr>
            <p:nvPr/>
          </p:nvSpPr>
          <p:spPr bwMode="auto">
            <a:xfrm>
              <a:off x="3696" y="1616"/>
              <a:ext cx="499" cy="226"/>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sk-SK"/>
            </a:p>
          </p:txBody>
        </p:sp>
        <p:sp>
          <p:nvSpPr>
            <p:cNvPr id="7190" name="Rectangle 34"/>
            <p:cNvSpPr>
              <a:spLocks noChangeArrowheads="1"/>
            </p:cNvSpPr>
            <p:nvPr/>
          </p:nvSpPr>
          <p:spPr bwMode="auto">
            <a:xfrm rot="1412487">
              <a:off x="3913" y="1587"/>
              <a:ext cx="429" cy="194"/>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eaLnBrk="1" hangingPunct="1">
                <a:lnSpc>
                  <a:spcPct val="100000"/>
                </a:lnSpc>
                <a:buNone/>
              </a:pPr>
              <a:r>
                <a:rPr lang="sk-SK" sz="1400" dirty="0"/>
                <a:t>rámec</a:t>
              </a:r>
            </a:p>
          </p:txBody>
        </p:sp>
        <p:sp>
          <p:nvSpPr>
            <p:cNvPr id="7191" name="Rectangle 35"/>
            <p:cNvSpPr>
              <a:spLocks noChangeArrowheads="1"/>
            </p:cNvSpPr>
            <p:nvPr/>
          </p:nvSpPr>
          <p:spPr bwMode="auto">
            <a:xfrm>
              <a:off x="3152" y="3113"/>
              <a:ext cx="1316" cy="120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eaLnBrk="1" hangingPunct="1">
                <a:lnSpc>
                  <a:spcPct val="100000"/>
                </a:lnSpc>
                <a:buNone/>
              </a:pPr>
              <a:r>
                <a:rPr lang="sk-SK" sz="1400" dirty="0"/>
                <a:t>Prijímajúci prepínač príjme rámec</a:t>
              </a:r>
            </a:p>
            <a:p>
              <a:pPr algn="l" eaLnBrk="1" hangingPunct="1">
                <a:lnSpc>
                  <a:spcPct val="100000"/>
                </a:lnSpc>
                <a:buNone/>
              </a:pPr>
              <a:r>
                <a:rPr lang="sk-SK" sz="1400" dirty="0"/>
                <a:t>Prezrie </a:t>
              </a:r>
              <a:r>
                <a:rPr lang="sk-SK" sz="1400" dirty="0" smtClean="0"/>
                <a:t>CAM tabuľku</a:t>
              </a:r>
              <a:endParaRPr lang="sk-SK" sz="1400" dirty="0"/>
            </a:p>
            <a:p>
              <a:pPr algn="l" eaLnBrk="1" hangingPunct="1">
                <a:lnSpc>
                  <a:spcPct val="100000"/>
                </a:lnSpc>
                <a:buNone/>
              </a:pPr>
              <a:r>
                <a:rPr lang="sk-SK" sz="1400" dirty="0"/>
                <a:t>Ak cieľová stanica je na jeho porte, odstráni tag a prepne rámec</a:t>
              </a:r>
            </a:p>
          </p:txBody>
        </p:sp>
      </p:grpSp>
    </p:spTree>
    <p:extLst>
      <p:ext uri="{BB962C8B-B14F-4D97-AF65-F5344CB8AC3E}">
        <p14:creationId xmlns:p14="http://schemas.microsoft.com/office/powerpoint/2010/main" val="1487247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37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3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k-SK" dirty="0" smtClean="0"/>
              <a:t>Koncept natívnej VLAN v 802.1Q</a:t>
            </a:r>
            <a:endParaRPr lang="sk-SK" dirty="0"/>
          </a:p>
        </p:txBody>
      </p:sp>
      <p:sp>
        <p:nvSpPr>
          <p:cNvPr id="6" name="Content Placeholder 5"/>
          <p:cNvSpPr>
            <a:spLocks noGrp="1"/>
          </p:cNvSpPr>
          <p:nvPr>
            <p:ph idx="1"/>
          </p:nvPr>
        </p:nvSpPr>
        <p:spPr/>
        <p:txBody>
          <a:bodyPr>
            <a:normAutofit/>
          </a:bodyPr>
          <a:lstStyle/>
          <a:p>
            <a:r>
              <a:rPr lang="sk-SK" dirty="0" smtClean="0"/>
              <a:t>Na trunk portoch sa teda predpokladá odosielanie a príjem značkovaných rámcov</a:t>
            </a:r>
          </a:p>
          <a:p>
            <a:r>
              <a:rPr lang="sk-SK" dirty="0" smtClean="0"/>
              <a:t>Čo však, ak na trunk port dorazí rámec bez značky?</a:t>
            </a:r>
          </a:p>
          <a:p>
            <a:pPr lvl="1"/>
            <a:r>
              <a:rPr lang="sk-SK" dirty="0" smtClean="0"/>
              <a:t>Evidentne sú dve možnosti: rámec zahodiť alebo zaradiť do nejakej „VLAN poslednej možnosti“</a:t>
            </a:r>
          </a:p>
          <a:p>
            <a:pPr lvl="1"/>
            <a:r>
              <a:rPr lang="sk-SK" dirty="0" smtClean="0"/>
              <a:t>V IEEE sa rozhodli použiť druhú možnosť</a:t>
            </a:r>
          </a:p>
          <a:p>
            <a:r>
              <a:rPr lang="sk-SK" dirty="0" smtClean="0"/>
              <a:t>Každý trunk port v 802.1Q má definovanú tzv. </a:t>
            </a:r>
            <a:r>
              <a:rPr lang="sk-SK" b="1" dirty="0" smtClean="0">
                <a:solidFill>
                  <a:schemeClr val="tx2"/>
                </a:solidFill>
              </a:rPr>
              <a:t>natívnu VLAN</a:t>
            </a:r>
          </a:p>
          <a:p>
            <a:pPr lvl="1"/>
            <a:r>
              <a:rPr lang="sk-SK" dirty="0" smtClean="0"/>
              <a:t>Natívna VLAN je VLAN, ktorá ako jediná na trunk portoch nebude používať značky</a:t>
            </a:r>
          </a:p>
          <a:p>
            <a:pPr lvl="1"/>
            <a:r>
              <a:rPr lang="sk-SK" dirty="0" smtClean="0"/>
              <a:t>Ak rámec patrí do natívnej VLAN trunk portu, ktorým má odísť, pri odoslaní značku nedostane</a:t>
            </a:r>
          </a:p>
          <a:p>
            <a:pPr lvl="1"/>
            <a:r>
              <a:rPr lang="sk-SK" dirty="0" smtClean="0"/>
              <a:t>Ak rámec prijatý na trunk porte neobsahuje značku, bude zaradený do natívnej VLAN tohto portu</a:t>
            </a:r>
            <a:endParaRPr lang="sk-SK" dirty="0"/>
          </a:p>
        </p:txBody>
      </p:sp>
    </p:spTree>
    <p:extLst>
      <p:ext uri="{BB962C8B-B14F-4D97-AF65-F5344CB8AC3E}">
        <p14:creationId xmlns:p14="http://schemas.microsoft.com/office/powerpoint/2010/main" val="2757462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sk-SK" smtClean="0"/>
              <a:t>Prepínací režim Store and Forward</a:t>
            </a:r>
            <a:endParaRPr lang="sk-SK" dirty="0" smtClean="0"/>
          </a:p>
        </p:txBody>
      </p:sp>
      <p:sp>
        <p:nvSpPr>
          <p:cNvPr id="50179" name="Rectangle 3"/>
          <p:cNvSpPr>
            <a:spLocks noGrp="1" noChangeArrowheads="1"/>
          </p:cNvSpPr>
          <p:nvPr>
            <p:ph idx="1"/>
          </p:nvPr>
        </p:nvSpPr>
        <p:spPr/>
        <p:txBody>
          <a:bodyPr>
            <a:normAutofit lnSpcReduction="10000"/>
          </a:bodyPr>
          <a:lstStyle/>
          <a:p>
            <a:r>
              <a:rPr lang="sk-SK" dirty="0" smtClean="0"/>
              <a:t>Pri Store and Forward prepínač čaká na príchod celého rámca</a:t>
            </a:r>
          </a:p>
          <a:p>
            <a:pPr lvl="1"/>
            <a:r>
              <a:rPr lang="sk-SK" dirty="0" smtClean="0"/>
              <a:t>Skontroluje dĺžku rámca</a:t>
            </a:r>
          </a:p>
          <a:p>
            <a:pPr lvl="1"/>
            <a:r>
              <a:rPr lang="sk-SK" dirty="0" smtClean="0"/>
              <a:t>Skontroluje FCS rámca</a:t>
            </a:r>
          </a:p>
          <a:p>
            <a:pPr lvl="1"/>
            <a:r>
              <a:rPr lang="sk-SK" dirty="0" smtClean="0"/>
              <a:t>Prečíta cieľovú a zdrojovú MAC adresu</a:t>
            </a:r>
          </a:p>
          <a:p>
            <a:pPr lvl="1"/>
            <a:r>
              <a:rPr lang="sk-SK" dirty="0" smtClean="0"/>
              <a:t>Aktualizuje CAM (Content Addressable Memory) tabuľku, v ktorej sa ukladajú MAC adresy</a:t>
            </a:r>
          </a:p>
          <a:p>
            <a:pPr lvl="1"/>
            <a:r>
              <a:rPr lang="sk-SK" dirty="0" smtClean="0"/>
              <a:t>Vyhľadá cieľovú MAC adresu v CAM tabuľke a zistí výstupné rozhranie</a:t>
            </a:r>
          </a:p>
          <a:p>
            <a:pPr lvl="1"/>
            <a:r>
              <a:rPr lang="sk-SK" dirty="0" smtClean="0"/>
              <a:t>Prenesie rámec na výstupné rozhranie</a:t>
            </a:r>
          </a:p>
          <a:p>
            <a:r>
              <a:rPr lang="sk-SK" dirty="0" smtClean="0"/>
              <a:t>Výhodou je detekcia chýb – neplatný rámec sa cez prepínač neprenesie</a:t>
            </a:r>
          </a:p>
          <a:p>
            <a:r>
              <a:rPr lang="sk-SK" dirty="0" smtClean="0"/>
              <a:t>Nevýhodou je latencia, ktorá je pri Store and Forward najvyššia zo všetkých prepínacích metód</a:t>
            </a:r>
            <a:endParaRPr lang="sk-SK" dirty="0" smtClean="0"/>
          </a:p>
        </p:txBody>
      </p:sp>
    </p:spTree>
    <p:extLst>
      <p:ext uri="{BB962C8B-B14F-4D97-AF65-F5344CB8AC3E}">
        <p14:creationId xmlns:p14="http://schemas.microsoft.com/office/powerpoint/2010/main" val="1289825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Koncept natívnej VLAN v 802.1Q</a:t>
            </a:r>
          </a:p>
        </p:txBody>
      </p:sp>
      <p:sp>
        <p:nvSpPr>
          <p:cNvPr id="3" name="Content Placeholder 2"/>
          <p:cNvSpPr>
            <a:spLocks noGrp="1"/>
          </p:cNvSpPr>
          <p:nvPr>
            <p:ph idx="1"/>
          </p:nvPr>
        </p:nvSpPr>
        <p:spPr/>
        <p:txBody>
          <a:bodyPr>
            <a:normAutofit/>
          </a:bodyPr>
          <a:lstStyle/>
          <a:p>
            <a:r>
              <a:rPr lang="sk-SK" dirty="0" smtClean="0"/>
              <a:t>Rôzne trunk porty na tom istom prepínači môžu mať nastavené rôzne natívne VLAN</a:t>
            </a:r>
          </a:p>
          <a:p>
            <a:pPr lvl="1"/>
            <a:r>
              <a:rPr lang="sk-SK" dirty="0" smtClean="0"/>
              <a:t>Poväčšine to nie je dobrý nápad, ale technicky je to prípustné</a:t>
            </a:r>
          </a:p>
          <a:p>
            <a:r>
              <a:rPr lang="sk-SK" dirty="0" smtClean="0"/>
              <a:t>Vzájomne prepojené trunk porty </a:t>
            </a:r>
            <a:r>
              <a:rPr lang="sk-SK" b="1" dirty="0" smtClean="0">
                <a:solidFill>
                  <a:srgbClr val="C00000"/>
                </a:solidFill>
              </a:rPr>
              <a:t>musia</a:t>
            </a:r>
            <a:r>
              <a:rPr lang="sk-SK" dirty="0" smtClean="0"/>
              <a:t> mať nastavené zhodné natívne VLAN</a:t>
            </a:r>
          </a:p>
          <a:p>
            <a:pPr lvl="1"/>
            <a:r>
              <a:rPr lang="sk-SK" dirty="0" smtClean="0"/>
              <a:t>Ak by natívne VLAN na oboch koncoch trunk prepoja boli rôzne, obe natívne VLAN by sa zliali do jednej</a:t>
            </a:r>
          </a:p>
          <a:p>
            <a:r>
              <a:rPr lang="sk-SK" dirty="0" smtClean="0"/>
              <a:t>Na väčšine prepínačov je výrobcom prednastavená VLAN 1 ako natívna VLAN</a:t>
            </a:r>
          </a:p>
          <a:p>
            <a:pPr lvl="1"/>
            <a:r>
              <a:rPr lang="sk-SK" dirty="0" smtClean="0"/>
              <a:t>Niektorí výrobcovia nepoužívajú pojem „native VLAN“, ale napr. „untagged VLAN“ alebo „primary VLAN ID“</a:t>
            </a:r>
            <a:endParaRPr lang="sk-SK" dirty="0"/>
          </a:p>
        </p:txBody>
      </p:sp>
    </p:spTree>
    <p:extLst>
      <p:ext uri="{BB962C8B-B14F-4D97-AF65-F5344CB8AC3E}">
        <p14:creationId xmlns:p14="http://schemas.microsoft.com/office/powerpoint/2010/main" val="3623965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sk-SK" dirty="0" smtClean="0"/>
              <a:t>Prenos rámcov v 802.1Q VLAN</a:t>
            </a:r>
            <a:endParaRPr lang="sk-SK" dirty="0"/>
          </a:p>
        </p:txBody>
      </p:sp>
      <p:sp>
        <p:nvSpPr>
          <p:cNvPr id="6" name="Content Placeholder 5"/>
          <p:cNvSpPr>
            <a:spLocks noGrp="1"/>
          </p:cNvSpPr>
          <p:nvPr>
            <p:ph idx="1"/>
          </p:nvPr>
        </p:nvSpPr>
        <p:spPr/>
        <p:txBody>
          <a:bodyPr>
            <a:normAutofit/>
          </a:bodyPr>
          <a:lstStyle/>
          <a:p>
            <a:r>
              <a:rPr lang="sk-SK" dirty="0" smtClean="0"/>
              <a:t>Pozrime sa teraz detailne na proces pridávania a odoberania značky v 802.1Q VLAN sieti</a:t>
            </a:r>
          </a:p>
          <a:p>
            <a:r>
              <a:rPr lang="sk-SK" dirty="0" smtClean="0"/>
              <a:t>Sú </a:t>
            </a:r>
            <a:r>
              <a:rPr lang="sk-SK" dirty="0"/>
              <a:t>4 kombinácie možností doručenia rámca</a:t>
            </a:r>
          </a:p>
          <a:p>
            <a:pPr lvl="1"/>
            <a:r>
              <a:rPr lang="sk-SK" b="1" dirty="0">
                <a:solidFill>
                  <a:schemeClr val="tx2"/>
                </a:solidFill>
              </a:rPr>
              <a:t>Vstupný</a:t>
            </a:r>
            <a:r>
              <a:rPr lang="sk-SK" dirty="0"/>
              <a:t> port je </a:t>
            </a:r>
            <a:r>
              <a:rPr lang="sk-SK" b="1" dirty="0">
                <a:solidFill>
                  <a:schemeClr val="tx2"/>
                </a:solidFill>
              </a:rPr>
              <a:t>prístupový</a:t>
            </a:r>
            <a:r>
              <a:rPr lang="sk-SK" dirty="0"/>
              <a:t>, </a:t>
            </a:r>
            <a:r>
              <a:rPr lang="sk-SK" b="1" dirty="0">
                <a:solidFill>
                  <a:schemeClr val="tx2"/>
                </a:solidFill>
              </a:rPr>
              <a:t>výstupný</a:t>
            </a:r>
            <a:r>
              <a:rPr lang="sk-SK" dirty="0"/>
              <a:t> port je </a:t>
            </a:r>
            <a:r>
              <a:rPr lang="sk-SK" b="1" dirty="0">
                <a:solidFill>
                  <a:schemeClr val="tx2"/>
                </a:solidFill>
              </a:rPr>
              <a:t>prístupový</a:t>
            </a:r>
          </a:p>
          <a:p>
            <a:pPr lvl="1"/>
            <a:r>
              <a:rPr lang="sk-SK" b="1" dirty="0">
                <a:solidFill>
                  <a:schemeClr val="tx2"/>
                </a:solidFill>
              </a:rPr>
              <a:t>Vstupný</a:t>
            </a:r>
            <a:r>
              <a:rPr lang="sk-SK" dirty="0"/>
              <a:t> port je </a:t>
            </a:r>
            <a:r>
              <a:rPr lang="sk-SK" b="1" dirty="0">
                <a:solidFill>
                  <a:schemeClr val="tx2"/>
                </a:solidFill>
              </a:rPr>
              <a:t>prístupový</a:t>
            </a:r>
            <a:r>
              <a:rPr lang="sk-SK" dirty="0"/>
              <a:t>, </a:t>
            </a:r>
            <a:r>
              <a:rPr lang="sk-SK" b="1" dirty="0">
                <a:solidFill>
                  <a:schemeClr val="tx2"/>
                </a:solidFill>
              </a:rPr>
              <a:t>výstupný</a:t>
            </a:r>
            <a:r>
              <a:rPr lang="sk-SK" dirty="0"/>
              <a:t> port je </a:t>
            </a:r>
            <a:r>
              <a:rPr lang="sk-SK" b="1" dirty="0">
                <a:solidFill>
                  <a:schemeClr val="tx2"/>
                </a:solidFill>
              </a:rPr>
              <a:t>trunk</a:t>
            </a:r>
          </a:p>
          <a:p>
            <a:pPr lvl="1"/>
            <a:r>
              <a:rPr lang="sk-SK" b="1" dirty="0">
                <a:solidFill>
                  <a:schemeClr val="tx2"/>
                </a:solidFill>
              </a:rPr>
              <a:t>Vstupný</a:t>
            </a:r>
            <a:r>
              <a:rPr lang="sk-SK" dirty="0"/>
              <a:t> port je </a:t>
            </a:r>
            <a:r>
              <a:rPr lang="sk-SK" b="1" dirty="0">
                <a:solidFill>
                  <a:schemeClr val="tx2"/>
                </a:solidFill>
              </a:rPr>
              <a:t>trunk</a:t>
            </a:r>
            <a:r>
              <a:rPr lang="sk-SK" dirty="0"/>
              <a:t>, </a:t>
            </a:r>
            <a:r>
              <a:rPr lang="sk-SK" b="1" dirty="0">
                <a:solidFill>
                  <a:schemeClr val="tx2"/>
                </a:solidFill>
              </a:rPr>
              <a:t>výstupný</a:t>
            </a:r>
            <a:r>
              <a:rPr lang="sk-SK" dirty="0"/>
              <a:t> port je </a:t>
            </a:r>
            <a:r>
              <a:rPr lang="sk-SK" b="1" dirty="0">
                <a:solidFill>
                  <a:schemeClr val="tx2"/>
                </a:solidFill>
              </a:rPr>
              <a:t>prístupový</a:t>
            </a:r>
          </a:p>
          <a:p>
            <a:pPr lvl="1"/>
            <a:r>
              <a:rPr lang="sk-SK" b="1" dirty="0">
                <a:solidFill>
                  <a:schemeClr val="tx2"/>
                </a:solidFill>
              </a:rPr>
              <a:t>Vstupný</a:t>
            </a:r>
            <a:r>
              <a:rPr lang="sk-SK" dirty="0"/>
              <a:t> port je </a:t>
            </a:r>
            <a:r>
              <a:rPr lang="sk-SK" b="1" dirty="0">
                <a:solidFill>
                  <a:schemeClr val="tx2"/>
                </a:solidFill>
              </a:rPr>
              <a:t>trunk</a:t>
            </a:r>
            <a:r>
              <a:rPr lang="sk-SK" dirty="0"/>
              <a:t>, </a:t>
            </a:r>
            <a:r>
              <a:rPr lang="sk-SK" b="1" dirty="0">
                <a:solidFill>
                  <a:schemeClr val="tx2"/>
                </a:solidFill>
              </a:rPr>
              <a:t>výstupný</a:t>
            </a:r>
            <a:r>
              <a:rPr lang="sk-SK" dirty="0"/>
              <a:t> port je </a:t>
            </a:r>
            <a:r>
              <a:rPr lang="sk-SK" b="1" dirty="0" smtClean="0">
                <a:solidFill>
                  <a:schemeClr val="tx2"/>
                </a:solidFill>
              </a:rPr>
              <a:t>trunk</a:t>
            </a:r>
          </a:p>
          <a:p>
            <a:r>
              <a:rPr lang="sk-SK" dirty="0" smtClean="0"/>
              <a:t>Výsledný proces je daný kombináciou činností pri prijatí </a:t>
            </a:r>
            <a:r>
              <a:rPr lang="sk-SK" dirty="0" smtClean="0"/>
              <a:t>a odoslaní </a:t>
            </a:r>
            <a:r>
              <a:rPr lang="sk-SK" dirty="0" smtClean="0"/>
              <a:t>rámca</a:t>
            </a:r>
          </a:p>
          <a:p>
            <a:pPr lvl="1"/>
            <a:r>
              <a:rPr lang="sk-SK" dirty="0" smtClean="0"/>
              <a:t>Pri prijatí sa rámec musí zaradiť do vhodnej VLAN</a:t>
            </a:r>
          </a:p>
          <a:p>
            <a:pPr lvl="1"/>
            <a:r>
              <a:rPr lang="sk-SK" dirty="0" smtClean="0"/>
              <a:t>Pri odoslaní musí rámec byť označkovaný alebo odznačkovaný podľa typu výstupného portu a podľa natívnej VLAN</a:t>
            </a:r>
            <a:endParaRPr lang="sk-SK" dirty="0"/>
          </a:p>
        </p:txBody>
      </p:sp>
    </p:spTree>
    <p:extLst>
      <p:ext uri="{BB962C8B-B14F-4D97-AF65-F5344CB8AC3E}">
        <p14:creationId xmlns:p14="http://schemas.microsoft.com/office/powerpoint/2010/main" val="1187990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a:t>Prenos rámcov v </a:t>
            </a:r>
            <a:r>
              <a:rPr lang="sk-SK" dirty="0" smtClean="0"/>
              <a:t>802.1Q </a:t>
            </a:r>
            <a:r>
              <a:rPr lang="en-US" dirty="0" smtClean="0"/>
              <a:t>– </a:t>
            </a:r>
            <a:r>
              <a:rPr lang="sk-SK" dirty="0" smtClean="0">
                <a:solidFill>
                  <a:schemeClr val="accent2"/>
                </a:solidFill>
              </a:rPr>
              <a:t>prijatie</a:t>
            </a:r>
            <a:r>
              <a:rPr lang="sk-SK" dirty="0" smtClean="0"/>
              <a:t> rámca</a:t>
            </a:r>
            <a:endParaRPr lang="sk-SK" dirty="0"/>
          </a:p>
        </p:txBody>
      </p:sp>
      <p:sp>
        <p:nvSpPr>
          <p:cNvPr id="3" name="Content Placeholder 2"/>
          <p:cNvSpPr>
            <a:spLocks noGrp="1"/>
          </p:cNvSpPr>
          <p:nvPr>
            <p:ph idx="1"/>
          </p:nvPr>
        </p:nvSpPr>
        <p:spPr/>
        <p:txBody>
          <a:bodyPr>
            <a:normAutofit/>
          </a:bodyPr>
          <a:lstStyle/>
          <a:p>
            <a:r>
              <a:rPr lang="sk-SK" dirty="0" smtClean="0"/>
              <a:t>Ak je </a:t>
            </a:r>
            <a:r>
              <a:rPr lang="sk-SK" b="1" dirty="0" smtClean="0">
                <a:solidFill>
                  <a:schemeClr val="tx2"/>
                </a:solidFill>
              </a:rPr>
              <a:t>vstupný</a:t>
            </a:r>
            <a:r>
              <a:rPr lang="sk-SK" dirty="0" smtClean="0">
                <a:solidFill>
                  <a:schemeClr val="tx2"/>
                </a:solidFill>
              </a:rPr>
              <a:t> </a:t>
            </a:r>
            <a:r>
              <a:rPr lang="sk-SK" dirty="0" smtClean="0"/>
              <a:t>port </a:t>
            </a:r>
            <a:r>
              <a:rPr lang="sk-SK" b="1" dirty="0" smtClean="0">
                <a:solidFill>
                  <a:schemeClr val="tx2"/>
                </a:solidFill>
              </a:rPr>
              <a:t>prístupový</a:t>
            </a:r>
            <a:r>
              <a:rPr lang="sk-SK" dirty="0" smtClean="0"/>
              <a:t>, potom...</a:t>
            </a:r>
          </a:p>
          <a:p>
            <a:pPr lvl="1"/>
            <a:r>
              <a:rPr lang="sk-SK" dirty="0" smtClean="0"/>
              <a:t>Akceptované budú len platné </a:t>
            </a:r>
            <a:r>
              <a:rPr lang="sk-SK" dirty="0" smtClean="0"/>
              <a:t>rámce</a:t>
            </a:r>
          </a:p>
          <a:p>
            <a:pPr lvl="2"/>
            <a:r>
              <a:rPr lang="sk-SK" dirty="0" smtClean="0"/>
              <a:t>Bez značky</a:t>
            </a:r>
          </a:p>
          <a:p>
            <a:pPr lvl="2"/>
            <a:r>
              <a:rPr lang="sk-SK" dirty="0" smtClean="0"/>
              <a:t>Alebo </a:t>
            </a:r>
            <a:r>
              <a:rPr lang="sk-SK" dirty="0" smtClean="0"/>
              <a:t>so značkou, kde </a:t>
            </a:r>
            <a:r>
              <a:rPr lang="sk-SK" dirty="0" smtClean="0"/>
              <a:t>VID=0</a:t>
            </a:r>
          </a:p>
          <a:p>
            <a:pPr lvl="2"/>
            <a:r>
              <a:rPr lang="sk-SK" dirty="0" smtClean="0"/>
              <a:t>Alebo </a:t>
            </a:r>
            <a:r>
              <a:rPr lang="sk-SK" dirty="0" smtClean="0"/>
              <a:t>so značkou s rovnakou hodnotou VID, do ktorej je zaradený port</a:t>
            </a:r>
          </a:p>
          <a:p>
            <a:pPr lvl="1"/>
            <a:r>
              <a:rPr lang="sk-SK" dirty="0" smtClean="0"/>
              <a:t>Rámec bude vždy doručovaný vo VLAN, do ktorej je zaradený port. Predchádzajúci krok je „sanity check“ obsahu rámcov</a:t>
            </a:r>
          </a:p>
          <a:p>
            <a:r>
              <a:rPr lang="sk-SK" dirty="0" smtClean="0"/>
              <a:t>Ak je </a:t>
            </a:r>
            <a:r>
              <a:rPr lang="sk-SK" b="1" dirty="0" smtClean="0">
                <a:solidFill>
                  <a:schemeClr val="tx2"/>
                </a:solidFill>
              </a:rPr>
              <a:t>vstupný</a:t>
            </a:r>
            <a:r>
              <a:rPr lang="sk-SK" dirty="0" smtClean="0">
                <a:solidFill>
                  <a:schemeClr val="tx2"/>
                </a:solidFill>
              </a:rPr>
              <a:t> </a:t>
            </a:r>
            <a:r>
              <a:rPr lang="sk-SK" dirty="0" smtClean="0"/>
              <a:t>port </a:t>
            </a:r>
            <a:r>
              <a:rPr lang="sk-SK" b="1" dirty="0" smtClean="0">
                <a:solidFill>
                  <a:schemeClr val="tx2"/>
                </a:solidFill>
              </a:rPr>
              <a:t>trunk</a:t>
            </a:r>
            <a:r>
              <a:rPr lang="sk-SK" dirty="0" smtClean="0"/>
              <a:t>, potom...</a:t>
            </a:r>
          </a:p>
          <a:p>
            <a:pPr lvl="1"/>
            <a:r>
              <a:rPr lang="sk-SK" dirty="0" smtClean="0"/>
              <a:t>Akceptované budú platné rámce so značkou i bez nej</a:t>
            </a:r>
          </a:p>
          <a:p>
            <a:pPr lvl="1"/>
            <a:r>
              <a:rPr lang="sk-SK" dirty="0" smtClean="0"/>
              <a:t>Rámce bez značky a rámce so značkou s hodnotou VID=0 budú doručované v natívnej VLAN definovanej na porte</a:t>
            </a:r>
          </a:p>
          <a:p>
            <a:pPr lvl="1"/>
            <a:r>
              <a:rPr lang="sk-SK" dirty="0" smtClean="0"/>
              <a:t>Rámce s ostatnými hodnotami značiek budú spracované vo VLAN podľa hodnoty </a:t>
            </a:r>
            <a:r>
              <a:rPr lang="sk-SK" dirty="0" smtClean="0"/>
              <a:t>VID v značke</a:t>
            </a:r>
            <a:endParaRPr lang="sk-SK" dirty="0" smtClean="0"/>
          </a:p>
        </p:txBody>
      </p:sp>
    </p:spTree>
    <p:extLst>
      <p:ext uri="{BB962C8B-B14F-4D97-AF65-F5344CB8AC3E}">
        <p14:creationId xmlns:p14="http://schemas.microsoft.com/office/powerpoint/2010/main" val="1008855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04800"/>
            <a:ext cx="8712968" cy="685800"/>
          </a:xfrm>
        </p:spPr>
        <p:txBody>
          <a:bodyPr>
            <a:normAutofit/>
          </a:bodyPr>
          <a:lstStyle/>
          <a:p>
            <a:r>
              <a:rPr lang="sk-SK" dirty="0" smtClean="0"/>
              <a:t>Prenos rámcov v </a:t>
            </a:r>
            <a:r>
              <a:rPr lang="sk-SK" dirty="0" smtClean="0"/>
              <a:t>802.1Q – </a:t>
            </a:r>
            <a:r>
              <a:rPr lang="sk-SK" dirty="0" smtClean="0">
                <a:solidFill>
                  <a:schemeClr val="accent2"/>
                </a:solidFill>
              </a:rPr>
              <a:t>odoslanie</a:t>
            </a:r>
            <a:r>
              <a:rPr lang="sk-SK" dirty="0" smtClean="0"/>
              <a:t> rámca</a:t>
            </a:r>
            <a:endParaRPr lang="sk-SK" dirty="0"/>
          </a:p>
        </p:txBody>
      </p:sp>
      <p:sp>
        <p:nvSpPr>
          <p:cNvPr id="3" name="Content Placeholder 2"/>
          <p:cNvSpPr>
            <a:spLocks noGrp="1"/>
          </p:cNvSpPr>
          <p:nvPr>
            <p:ph idx="1"/>
          </p:nvPr>
        </p:nvSpPr>
        <p:spPr/>
        <p:txBody>
          <a:bodyPr>
            <a:normAutofit lnSpcReduction="10000"/>
          </a:bodyPr>
          <a:lstStyle/>
          <a:p>
            <a:r>
              <a:rPr lang="sk-SK" dirty="0" smtClean="0"/>
              <a:t>Ak je </a:t>
            </a:r>
            <a:r>
              <a:rPr lang="sk-SK" b="1" dirty="0" smtClean="0">
                <a:solidFill>
                  <a:schemeClr val="tx2"/>
                </a:solidFill>
              </a:rPr>
              <a:t>výstupný</a:t>
            </a:r>
            <a:r>
              <a:rPr lang="sk-SK" dirty="0" smtClean="0">
                <a:solidFill>
                  <a:schemeClr val="tx2"/>
                </a:solidFill>
              </a:rPr>
              <a:t> </a:t>
            </a:r>
            <a:r>
              <a:rPr lang="sk-SK" dirty="0" smtClean="0"/>
              <a:t>port </a:t>
            </a:r>
            <a:r>
              <a:rPr lang="sk-SK" b="1" dirty="0" smtClean="0">
                <a:solidFill>
                  <a:schemeClr val="tx2"/>
                </a:solidFill>
              </a:rPr>
              <a:t>prístupový</a:t>
            </a:r>
            <a:r>
              <a:rPr lang="sk-SK" dirty="0" smtClean="0"/>
              <a:t>, potom odchádzajúci rámec nemá mať značku</a:t>
            </a:r>
          </a:p>
          <a:p>
            <a:pPr lvl="1"/>
            <a:r>
              <a:rPr lang="sk-SK" dirty="0" smtClean="0"/>
              <a:t>Ak rámec pri prijatí značku mal, prepínač ju pred odoslaním odstráni</a:t>
            </a:r>
          </a:p>
          <a:p>
            <a:pPr lvl="1"/>
            <a:r>
              <a:rPr lang="sk-SK" dirty="0" smtClean="0"/>
              <a:t>Ak rámec pri prijatí značku nemal, prepínač značku nepridá</a:t>
            </a:r>
          </a:p>
          <a:p>
            <a:r>
              <a:rPr lang="sk-SK" dirty="0" smtClean="0"/>
              <a:t>Ak je </a:t>
            </a:r>
            <a:r>
              <a:rPr lang="sk-SK" b="1" dirty="0" smtClean="0">
                <a:solidFill>
                  <a:schemeClr val="tx2"/>
                </a:solidFill>
              </a:rPr>
              <a:t>výstupný</a:t>
            </a:r>
            <a:r>
              <a:rPr lang="sk-SK" dirty="0" smtClean="0">
                <a:solidFill>
                  <a:schemeClr val="tx2"/>
                </a:solidFill>
              </a:rPr>
              <a:t> </a:t>
            </a:r>
            <a:r>
              <a:rPr lang="sk-SK" dirty="0" smtClean="0"/>
              <a:t>port </a:t>
            </a:r>
            <a:r>
              <a:rPr lang="sk-SK" b="1" dirty="0" smtClean="0">
                <a:solidFill>
                  <a:schemeClr val="tx2"/>
                </a:solidFill>
              </a:rPr>
              <a:t>trunk</a:t>
            </a:r>
            <a:r>
              <a:rPr lang="sk-SK" dirty="0" smtClean="0"/>
              <a:t>, potom...</a:t>
            </a:r>
          </a:p>
          <a:p>
            <a:pPr lvl="1"/>
            <a:r>
              <a:rPr lang="sk-SK" dirty="0" smtClean="0"/>
              <a:t>Odchádzajúci rámec nemá mať značku, ak patrí do VLAN, ktorá je na porte definovaná ako natívna</a:t>
            </a:r>
          </a:p>
          <a:p>
            <a:pPr lvl="2"/>
            <a:r>
              <a:rPr lang="sk-SK" dirty="0" smtClean="0"/>
              <a:t>Ak rámec pri prijatí značku mal, prepínač ju pred odoslaním odstráni</a:t>
            </a:r>
          </a:p>
          <a:p>
            <a:pPr lvl="2"/>
            <a:r>
              <a:rPr lang="sk-SK" dirty="0" smtClean="0"/>
              <a:t>Ak rámec pri prijatí značku nemal, prepínač značku nepridá</a:t>
            </a:r>
          </a:p>
          <a:p>
            <a:pPr lvl="1"/>
            <a:r>
              <a:rPr lang="sk-SK" dirty="0" smtClean="0"/>
              <a:t>Odchádzajúci rámec má mať značku, ak patrí do inej VLAN než tej, ktorá je na porte definovaná ako natívna</a:t>
            </a:r>
          </a:p>
          <a:p>
            <a:pPr lvl="2"/>
            <a:r>
              <a:rPr lang="sk-SK" dirty="0" smtClean="0"/>
              <a:t>Ak rámec pri prijatí značku nemal, prepínač ju pred odoslaním pridá</a:t>
            </a:r>
          </a:p>
          <a:p>
            <a:pPr lvl="2"/>
            <a:r>
              <a:rPr lang="sk-SK" dirty="0" smtClean="0"/>
              <a:t>Ak rámec pri prijatí značku mal, prepínač ju v rámci ponechá</a:t>
            </a:r>
            <a:endParaRPr lang="sk-SK" dirty="0"/>
          </a:p>
        </p:txBody>
      </p:sp>
    </p:spTree>
    <p:extLst>
      <p:ext uri="{BB962C8B-B14F-4D97-AF65-F5344CB8AC3E}">
        <p14:creationId xmlns:p14="http://schemas.microsoft.com/office/powerpoint/2010/main" val="2376136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Prenos rámcov v 802.1Q</a:t>
            </a:r>
          </a:p>
        </p:txBody>
      </p:sp>
      <p:sp>
        <p:nvSpPr>
          <p:cNvPr id="3" name="Content Placeholder 2"/>
          <p:cNvSpPr>
            <a:spLocks noGrp="1"/>
          </p:cNvSpPr>
          <p:nvPr>
            <p:ph idx="1"/>
          </p:nvPr>
        </p:nvSpPr>
        <p:spPr/>
        <p:txBody>
          <a:bodyPr/>
          <a:lstStyle/>
          <a:p>
            <a:r>
              <a:rPr lang="sk-SK" dirty="0"/>
              <a:t>Resumé</a:t>
            </a:r>
          </a:p>
          <a:p>
            <a:pPr lvl="1"/>
            <a:r>
              <a:rPr lang="sk-SK" dirty="0"/>
              <a:t>Rámec prijatý na prístupovom porte bude </a:t>
            </a:r>
            <a:r>
              <a:rPr lang="sk-SK" dirty="0" smtClean="0"/>
              <a:t>spracovaný v zodpovedajúcej </a:t>
            </a:r>
            <a:r>
              <a:rPr lang="sk-SK" dirty="0"/>
              <a:t>prístupovej VLAN tohto portu</a:t>
            </a:r>
          </a:p>
          <a:p>
            <a:pPr lvl="1"/>
            <a:r>
              <a:rPr lang="sk-SK" dirty="0"/>
              <a:t>Rámec prijatý na trunk porte bude spracovaný vo VLAN podľa značky, </a:t>
            </a:r>
            <a:r>
              <a:rPr lang="sk-SK" dirty="0" smtClean="0"/>
              <a:t>no ak </a:t>
            </a:r>
            <a:r>
              <a:rPr lang="sk-SK" dirty="0" smtClean="0"/>
              <a:t>značka chýba </a:t>
            </a:r>
            <a:r>
              <a:rPr lang="sk-SK" dirty="0" smtClean="0"/>
              <a:t>resp. </a:t>
            </a:r>
            <a:r>
              <a:rPr lang="sk-SK" dirty="0" smtClean="0"/>
              <a:t>ak VID=0</a:t>
            </a:r>
            <a:r>
              <a:rPr lang="sk-SK" dirty="0" smtClean="0"/>
              <a:t>, </a:t>
            </a:r>
            <a:r>
              <a:rPr lang="sk-SK" dirty="0"/>
              <a:t>v natívnej VLAN</a:t>
            </a:r>
          </a:p>
          <a:p>
            <a:pPr lvl="1"/>
            <a:r>
              <a:rPr lang="sk-SK" dirty="0" smtClean="0"/>
              <a:t>Rámec odoslaný prístupovým portom nebude značkovaný</a:t>
            </a:r>
          </a:p>
          <a:p>
            <a:pPr lvl="1"/>
            <a:r>
              <a:rPr lang="sk-SK" dirty="0" smtClean="0"/>
              <a:t>Rámec odoslaný trunk portom bude obsahovať značku VLAN, do ktorej patrí, s výnimkou natívnej VLAN – rámce v natívnej VLAN sa na trunku odošlú bez značky</a:t>
            </a:r>
            <a:endParaRPr lang="sk-SK" dirty="0"/>
          </a:p>
        </p:txBody>
      </p:sp>
    </p:spTree>
    <p:extLst>
      <p:ext uri="{BB962C8B-B14F-4D97-AF65-F5344CB8AC3E}">
        <p14:creationId xmlns:p14="http://schemas.microsoft.com/office/powerpoint/2010/main" val="1397947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sk-SK" dirty="0" smtClean="0"/>
              <a:t>Virtuálne LAN – na uvedomenie si</a:t>
            </a:r>
            <a:endParaRPr lang="sk-SK" dirty="0"/>
          </a:p>
        </p:txBody>
      </p:sp>
      <p:sp>
        <p:nvSpPr>
          <p:cNvPr id="128003" name="Rectangle 3"/>
          <p:cNvSpPr>
            <a:spLocks noGrp="1" noChangeArrowheads="1"/>
          </p:cNvSpPr>
          <p:nvPr>
            <p:ph idx="1"/>
          </p:nvPr>
        </p:nvSpPr>
        <p:spPr/>
        <p:txBody>
          <a:bodyPr>
            <a:normAutofit lnSpcReduction="10000"/>
          </a:bodyPr>
          <a:lstStyle/>
          <a:p>
            <a:r>
              <a:rPr lang="sk-SK" dirty="0" smtClean="0"/>
              <a:t>Porty prepínača môžu byť dvojaké: </a:t>
            </a:r>
            <a:r>
              <a:rPr lang="sk-SK" dirty="0" smtClean="0">
                <a:solidFill>
                  <a:schemeClr val="tx2"/>
                </a:solidFill>
              </a:rPr>
              <a:t>access</a:t>
            </a:r>
            <a:r>
              <a:rPr lang="sk-SK" dirty="0" smtClean="0"/>
              <a:t> a </a:t>
            </a:r>
            <a:r>
              <a:rPr lang="sk-SK" dirty="0" smtClean="0">
                <a:solidFill>
                  <a:schemeClr val="tx2"/>
                </a:solidFill>
              </a:rPr>
              <a:t>trunk</a:t>
            </a:r>
          </a:p>
          <a:p>
            <a:pPr lvl="1"/>
            <a:r>
              <a:rPr lang="sk-SK" dirty="0" smtClean="0"/>
              <a:t>Prístupový </a:t>
            </a:r>
            <a:r>
              <a:rPr lang="sk-SK" dirty="0" smtClean="0"/>
              <a:t>(access) </a:t>
            </a:r>
            <a:r>
              <a:rPr lang="sk-SK" dirty="0" smtClean="0"/>
              <a:t>port </a:t>
            </a:r>
            <a:r>
              <a:rPr lang="sk-SK" dirty="0" smtClean="0"/>
              <a:t>patrí do jednej konkrétnej VLAN, spravidla neznačkuje</a:t>
            </a:r>
          </a:p>
          <a:p>
            <a:pPr lvl="1"/>
            <a:r>
              <a:rPr lang="sk-SK" dirty="0" smtClean="0"/>
              <a:t>Trunk port patrí do všetkých VLAN, značkuje</a:t>
            </a:r>
          </a:p>
          <a:p>
            <a:r>
              <a:rPr lang="sk-SK" dirty="0" smtClean="0"/>
              <a:t>VLAN tag sa pridáva a odoberá len na trunkovom spoji, koncové stanice o značkovaní spravidla nevedia</a:t>
            </a:r>
          </a:p>
          <a:p>
            <a:pPr lvl="1"/>
            <a:r>
              <a:rPr lang="sk-SK" dirty="0" smtClean="0"/>
              <a:t>Tagging je primárne vec prepínačov</a:t>
            </a:r>
          </a:p>
          <a:p>
            <a:pPr lvl="1"/>
            <a:r>
              <a:rPr lang="sk-SK" dirty="0" smtClean="0"/>
              <a:t>Len výnimočne sa značkované rámce posielajú aj voči koncovým staniciam (napr. pri smerovaní medzi VLAN, virtualizovaných serveroch, IP telefónii apod.)</a:t>
            </a:r>
          </a:p>
          <a:p>
            <a:r>
              <a:rPr lang="sk-SK" dirty="0" smtClean="0"/>
              <a:t>Na trunk porte prebieha učenie sa MAC adries rovnako ako na akomkoľvek inom porte</a:t>
            </a:r>
          </a:p>
          <a:p>
            <a:r>
              <a:rPr lang="sk-SK" dirty="0" smtClean="0"/>
              <a:t>Rovnaké VLAN musia byť na každom prepínači identicky očíslované</a:t>
            </a:r>
            <a:endParaRPr lang="sk-SK" dirty="0"/>
          </a:p>
        </p:txBody>
      </p:sp>
    </p:spTree>
    <p:extLst>
      <p:ext uri="{BB962C8B-B14F-4D97-AF65-F5344CB8AC3E}">
        <p14:creationId xmlns:p14="http://schemas.microsoft.com/office/powerpoint/2010/main" val="39166553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sk-SK" dirty="0"/>
              <a:t>Virtuálne LAN – na uvedomenie si</a:t>
            </a:r>
          </a:p>
        </p:txBody>
      </p:sp>
      <p:sp>
        <p:nvSpPr>
          <p:cNvPr id="129027" name="Rectangle 3"/>
          <p:cNvSpPr>
            <a:spLocks noGrp="1" noChangeArrowheads="1"/>
          </p:cNvSpPr>
          <p:nvPr>
            <p:ph idx="1"/>
          </p:nvPr>
        </p:nvSpPr>
        <p:spPr/>
        <p:txBody>
          <a:bodyPr/>
          <a:lstStyle/>
          <a:p>
            <a:r>
              <a:rPr lang="sk-SK" dirty="0" smtClean="0"/>
              <a:t>Štruktúra 802.1Q rámca je kompatibilná s formátom Ethernet II</a:t>
            </a:r>
          </a:p>
          <a:p>
            <a:pPr lvl="1"/>
            <a:r>
              <a:rPr lang="sk-SK" dirty="0" smtClean="0"/>
              <a:t>Podpora 802.1Q je implementovateľná aj softvérovo</a:t>
            </a:r>
          </a:p>
          <a:p>
            <a:pPr lvl="1"/>
            <a:r>
              <a:rPr lang="sk-SK" dirty="0" smtClean="0"/>
              <a:t>BSD, GNU/Linux bežne podporujú 802.1Q</a:t>
            </a:r>
          </a:p>
          <a:p>
            <a:pPr lvl="1"/>
            <a:r>
              <a:rPr lang="sk-SK" dirty="0" smtClean="0"/>
              <a:t>Windows nemá vlastné ovládače pre 802.1Q, obvykle je podpora VLAN súčasťou špecifického ovládača od konkrétneho výrobcu sieťového adaptéra</a:t>
            </a:r>
          </a:p>
          <a:p>
            <a:pPr lvl="1"/>
            <a:r>
              <a:rPr lang="sk-SK" dirty="0" smtClean="0"/>
              <a:t>Potenciálny problém: rámce väčšie ako 1518B (tzv. baby jumbo frames – do 152</a:t>
            </a:r>
            <a:r>
              <a:rPr lang="en-US" dirty="0" smtClean="0"/>
              <a:t>2</a:t>
            </a:r>
            <a:r>
              <a:rPr lang="sk-SK" dirty="0" smtClean="0"/>
              <a:t>B)</a:t>
            </a:r>
          </a:p>
          <a:p>
            <a:pPr lvl="1"/>
            <a:r>
              <a:rPr lang="sk-SK" dirty="0" smtClean="0"/>
              <a:t>Zavedením 802.1Q VLAN sa nezmenšuje počet záznamov v CAM </a:t>
            </a:r>
            <a:r>
              <a:rPr lang="sk-SK" dirty="0" smtClean="0"/>
              <a:t>tabuľke prepínačov</a:t>
            </a:r>
            <a:endParaRPr lang="sk-SK" dirty="0"/>
          </a:p>
        </p:txBody>
      </p:sp>
    </p:spTree>
    <p:extLst>
      <p:ext uri="{BB962C8B-B14F-4D97-AF65-F5344CB8AC3E}">
        <p14:creationId xmlns:p14="http://schemas.microsoft.com/office/powerpoint/2010/main" val="222638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k-SK" smtClean="0"/>
              <a:t>Správa VLAN vo väčších sieťach</a:t>
            </a:r>
            <a:endParaRPr lang="sk-SK" dirty="0"/>
          </a:p>
        </p:txBody>
      </p:sp>
      <p:sp>
        <p:nvSpPr>
          <p:cNvPr id="6" name="Content Placeholder 5"/>
          <p:cNvSpPr>
            <a:spLocks noGrp="1"/>
          </p:cNvSpPr>
          <p:nvPr>
            <p:ph idx="1"/>
          </p:nvPr>
        </p:nvSpPr>
        <p:spPr/>
        <p:txBody>
          <a:bodyPr>
            <a:normAutofit/>
          </a:bodyPr>
          <a:lstStyle/>
          <a:p>
            <a:r>
              <a:rPr lang="sk-SK" dirty="0" smtClean="0"/>
              <a:t>Ak sa VLAN rozprestierajú nad viacerými prepínačmi, je potrebné vytvoriť ich na všetkých prepínačoch</a:t>
            </a:r>
          </a:p>
          <a:p>
            <a:pPr lvl="1"/>
            <a:r>
              <a:rPr lang="sk-SK" dirty="0" smtClean="0"/>
              <a:t>Pri konfigurácii VLAN sa vždy musí definovať jej číslo, voliteľne slovný názov a prípadné ďalšie parametre</a:t>
            </a:r>
          </a:p>
          <a:p>
            <a:pPr lvl="1"/>
            <a:r>
              <a:rPr lang="sk-SK" dirty="0" smtClean="0"/>
              <a:t>Udržiavať manuálne tieto nastavenia zhodné na každom prepínači je vo väčšej sieti náročné</a:t>
            </a:r>
          </a:p>
          <a:p>
            <a:r>
              <a:rPr lang="sk-SK" dirty="0" smtClean="0"/>
              <a:t>Existujú viaceré protokoly, ktorými si prepínače navzájom synchronizujú databázu VLAN sietí</a:t>
            </a:r>
          </a:p>
          <a:p>
            <a:pPr lvl="1"/>
            <a:r>
              <a:rPr lang="sk-SK" dirty="0" smtClean="0"/>
              <a:t>Cisco: VLAN Trunk Protocol (VTP)</a:t>
            </a:r>
          </a:p>
          <a:p>
            <a:pPr lvl="1"/>
            <a:r>
              <a:rPr lang="sk-SK" dirty="0" smtClean="0"/>
              <a:t>IEEE: 802.1ak Multiple VLAN Registration Protocol (jeho predchodcom bol protokol GVRP)</a:t>
            </a:r>
          </a:p>
          <a:p>
            <a:pPr lvl="1"/>
            <a:r>
              <a:rPr lang="sk-SK" dirty="0" smtClean="0"/>
              <a:t>SNMP (Simple Network Management Protocol)</a:t>
            </a:r>
            <a:endParaRPr lang="sk-SK" dirty="0" smtClean="0"/>
          </a:p>
          <a:p>
            <a:pPr lvl="1"/>
            <a:r>
              <a:rPr lang="sk-SK" dirty="0" smtClean="0"/>
              <a:t>Tieto protokoly neriešia zatrieďovanie portov do konkrétnych VLAN, ale identický zoznam VLAN na prepínačoch v sieti</a:t>
            </a:r>
            <a:endParaRPr lang="sk-SK" dirty="0"/>
          </a:p>
        </p:txBody>
      </p:sp>
    </p:spTree>
    <p:extLst>
      <p:ext uri="{BB962C8B-B14F-4D97-AF65-F5344CB8AC3E}">
        <p14:creationId xmlns:p14="http://schemas.microsoft.com/office/powerpoint/2010/main" val="6263847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Typy VLAN na prepínačoch Cisco</a:t>
            </a:r>
            <a:endParaRPr lang="sk-SK" dirty="0"/>
          </a:p>
        </p:txBody>
      </p:sp>
      <p:sp>
        <p:nvSpPr>
          <p:cNvPr id="3" name="Content Placeholder 2"/>
          <p:cNvSpPr>
            <a:spLocks noGrp="1"/>
          </p:cNvSpPr>
          <p:nvPr>
            <p:ph idx="1"/>
          </p:nvPr>
        </p:nvSpPr>
        <p:spPr/>
        <p:txBody>
          <a:bodyPr/>
          <a:lstStyle/>
          <a:p>
            <a:r>
              <a:rPr lang="sk-SK" dirty="0" smtClean="0"/>
              <a:t>Na Cisco prepínačoch sa VLAN zvyknú označovať rôznymi prívlastkami podľa viacerých kritérií</a:t>
            </a:r>
          </a:p>
          <a:p>
            <a:r>
              <a:rPr lang="sk-SK" dirty="0" smtClean="0"/>
              <a:t>Podľa čísla VLAN:</a:t>
            </a:r>
          </a:p>
          <a:p>
            <a:pPr lvl="1"/>
            <a:r>
              <a:rPr lang="sk-SK" b="1" dirty="0" smtClean="0">
                <a:solidFill>
                  <a:schemeClr val="tx2"/>
                </a:solidFill>
              </a:rPr>
              <a:t>Normal range VLANs</a:t>
            </a:r>
            <a:r>
              <a:rPr lang="sk-SK" dirty="0" smtClean="0"/>
              <a:t>: VLAN v rozsahu 1-1005</a:t>
            </a:r>
          </a:p>
          <a:p>
            <a:pPr lvl="2"/>
            <a:r>
              <a:rPr lang="sk-SK" dirty="0" smtClean="0"/>
              <a:t>Podporované na všetkých prepínačoch</a:t>
            </a:r>
          </a:p>
          <a:p>
            <a:pPr lvl="2"/>
            <a:r>
              <a:rPr lang="sk-SK" dirty="0" smtClean="0"/>
              <a:t>Prenášané protokolom VTP, ak je použitý</a:t>
            </a:r>
          </a:p>
          <a:p>
            <a:pPr lvl="2"/>
            <a:r>
              <a:rPr lang="sk-SK" dirty="0" smtClean="0"/>
              <a:t>Informácia o nich je </a:t>
            </a:r>
            <a:r>
              <a:rPr lang="sk-SK" dirty="0" smtClean="0">
                <a:solidFill>
                  <a:schemeClr val="tx2"/>
                </a:solidFill>
              </a:rPr>
              <a:t>vždy</a:t>
            </a:r>
            <a:r>
              <a:rPr lang="sk-SK" dirty="0" smtClean="0"/>
              <a:t> uložená vo </a:t>
            </a:r>
            <a:r>
              <a:rPr lang="sk-SK" dirty="0" smtClean="0">
                <a:solidFill>
                  <a:schemeClr val="tx2"/>
                </a:solidFill>
              </a:rPr>
              <a:t>flash:vlan.dat</a:t>
            </a:r>
            <a:r>
              <a:rPr lang="sk-SK" dirty="0" smtClean="0"/>
              <a:t> a </a:t>
            </a:r>
            <a:r>
              <a:rPr lang="sk-SK" dirty="0" smtClean="0">
                <a:solidFill>
                  <a:schemeClr val="tx2"/>
                </a:solidFill>
              </a:rPr>
              <a:t>môže</a:t>
            </a:r>
            <a:r>
              <a:rPr lang="sk-SK" dirty="0" smtClean="0"/>
              <a:t> byť aj v running-config</a:t>
            </a:r>
          </a:p>
          <a:p>
            <a:pPr lvl="1"/>
            <a:r>
              <a:rPr lang="sk-SK" b="1" dirty="0" smtClean="0">
                <a:solidFill>
                  <a:schemeClr val="tx2"/>
                </a:solidFill>
              </a:rPr>
              <a:t>Extended range VLANs</a:t>
            </a:r>
            <a:r>
              <a:rPr lang="sk-SK" dirty="0" smtClean="0"/>
              <a:t>: VLAN v rozsahu 1006-4094</a:t>
            </a:r>
          </a:p>
          <a:p>
            <a:pPr lvl="2"/>
            <a:r>
              <a:rPr lang="sk-SK" dirty="0" smtClean="0"/>
              <a:t>Podporované na novších prepínačoch</a:t>
            </a:r>
          </a:p>
          <a:p>
            <a:pPr lvl="2"/>
            <a:r>
              <a:rPr lang="sk-SK" dirty="0" smtClean="0"/>
              <a:t>Prenášané iba protokolom VTPv3 (len veľmi nové prepínače)</a:t>
            </a:r>
          </a:p>
          <a:p>
            <a:pPr lvl="2"/>
            <a:r>
              <a:rPr lang="sk-SK" dirty="0" smtClean="0"/>
              <a:t>Informácia o nich je uložená v </a:t>
            </a:r>
            <a:r>
              <a:rPr lang="sk-SK" dirty="0" smtClean="0">
                <a:solidFill>
                  <a:schemeClr val="tx2"/>
                </a:solidFill>
              </a:rPr>
              <a:t>running-config</a:t>
            </a:r>
            <a:r>
              <a:rPr lang="sk-SK" dirty="0" smtClean="0"/>
              <a:t>, iba pri VTPv3 aj vo flash:vlan.dat</a:t>
            </a:r>
            <a:endParaRPr lang="sk-SK" dirty="0"/>
          </a:p>
        </p:txBody>
      </p:sp>
    </p:spTree>
    <p:extLst>
      <p:ext uri="{BB962C8B-B14F-4D97-AF65-F5344CB8AC3E}">
        <p14:creationId xmlns:p14="http://schemas.microsoft.com/office/powerpoint/2010/main" val="509402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Typy VLAN na prepínačoch Cisco</a:t>
            </a:r>
            <a:endParaRPr lang="sk-SK" dirty="0"/>
          </a:p>
        </p:txBody>
      </p:sp>
      <p:sp>
        <p:nvSpPr>
          <p:cNvPr id="3" name="Content Placeholder 2"/>
          <p:cNvSpPr>
            <a:spLocks noGrp="1"/>
          </p:cNvSpPr>
          <p:nvPr>
            <p:ph idx="1"/>
          </p:nvPr>
        </p:nvSpPr>
        <p:spPr/>
        <p:txBody>
          <a:bodyPr>
            <a:normAutofit fontScale="92500" lnSpcReduction="20000"/>
          </a:bodyPr>
          <a:lstStyle/>
          <a:p>
            <a:r>
              <a:rPr lang="sk-SK" dirty="0" smtClean="0"/>
              <a:t>Podľa spôsobu použitia:</a:t>
            </a:r>
          </a:p>
          <a:p>
            <a:pPr lvl="1"/>
            <a:r>
              <a:rPr lang="sk-SK" b="1" dirty="0" smtClean="0">
                <a:solidFill>
                  <a:schemeClr val="tx2"/>
                </a:solidFill>
              </a:rPr>
              <a:t>Default VLAN</a:t>
            </a:r>
            <a:r>
              <a:rPr lang="sk-SK" dirty="0" smtClean="0"/>
              <a:t>: synonymum pre VLAN1</a:t>
            </a:r>
          </a:p>
          <a:p>
            <a:pPr lvl="2"/>
            <a:r>
              <a:rPr lang="sk-SK" dirty="0" smtClean="0"/>
              <a:t>Vždy existujúca VLAN</a:t>
            </a:r>
          </a:p>
          <a:p>
            <a:pPr lvl="2"/>
            <a:r>
              <a:rPr lang="sk-SK" dirty="0" smtClean="0"/>
              <a:t>Nemožno ju zmazať, premenovať, prečíslovať</a:t>
            </a:r>
          </a:p>
          <a:p>
            <a:pPr lvl="2"/>
            <a:r>
              <a:rPr lang="sk-SK" dirty="0" smtClean="0"/>
              <a:t>Je automaticky použitá ako natívna VLAN na trunk portoch a ako access VLAN na prístupových portoch</a:t>
            </a:r>
          </a:p>
          <a:p>
            <a:pPr lvl="1"/>
            <a:r>
              <a:rPr lang="sk-SK" b="1" dirty="0" smtClean="0">
                <a:solidFill>
                  <a:schemeClr val="tx2"/>
                </a:solidFill>
              </a:rPr>
              <a:t>Native VLAN</a:t>
            </a:r>
          </a:p>
          <a:p>
            <a:pPr lvl="2"/>
            <a:r>
              <a:rPr lang="sk-SK" dirty="0" smtClean="0"/>
              <a:t>VLAN, ktorá na trunku ako jediná nepoužíva značky</a:t>
            </a:r>
          </a:p>
          <a:p>
            <a:pPr lvl="2"/>
            <a:r>
              <a:rPr lang="sk-SK" dirty="0" smtClean="0"/>
              <a:t>Implicitne je to VLAN1</a:t>
            </a:r>
          </a:p>
          <a:p>
            <a:pPr lvl="1"/>
            <a:r>
              <a:rPr lang="sk-SK" b="1" dirty="0" smtClean="0">
                <a:solidFill>
                  <a:schemeClr val="tx2"/>
                </a:solidFill>
              </a:rPr>
              <a:t>Access VLAN </a:t>
            </a:r>
            <a:r>
              <a:rPr lang="sk-SK" dirty="0" smtClean="0"/>
              <a:t>resp. </a:t>
            </a:r>
            <a:r>
              <a:rPr lang="sk-SK" b="1" dirty="0" smtClean="0">
                <a:solidFill>
                  <a:schemeClr val="tx2"/>
                </a:solidFill>
              </a:rPr>
              <a:t>Data VLAN</a:t>
            </a:r>
          </a:p>
          <a:p>
            <a:pPr lvl="2"/>
            <a:r>
              <a:rPr lang="sk-SK" dirty="0" smtClean="0"/>
              <a:t>Konkrétna jedna VLAN, do ktorej je zaradený prístupový port</a:t>
            </a:r>
          </a:p>
          <a:p>
            <a:pPr lvl="1"/>
            <a:r>
              <a:rPr lang="sk-SK" b="1" dirty="0" smtClean="0">
                <a:solidFill>
                  <a:schemeClr val="tx2"/>
                </a:solidFill>
              </a:rPr>
              <a:t>Voice VLAN</a:t>
            </a:r>
          </a:p>
          <a:p>
            <a:pPr lvl="2"/>
            <a:r>
              <a:rPr lang="sk-SK" dirty="0" smtClean="0"/>
              <a:t>Prídavná (auxiliary) VLAN na prístupových portoch, v ktorej sa prenášajú dáta z a do IP telefónu, ak je k portu pripojený</a:t>
            </a:r>
          </a:p>
          <a:p>
            <a:pPr lvl="1"/>
            <a:r>
              <a:rPr lang="sk-SK" b="1" dirty="0" smtClean="0">
                <a:solidFill>
                  <a:schemeClr val="tx2"/>
                </a:solidFill>
              </a:rPr>
              <a:t>Management VLAN</a:t>
            </a:r>
          </a:p>
          <a:p>
            <a:pPr lvl="2"/>
            <a:r>
              <a:rPr lang="sk-SK" dirty="0" smtClean="0"/>
              <a:t>VLAN, pre ktorú je nakonfigurovaný aj </a:t>
            </a:r>
            <a:r>
              <a:rPr lang="sk-SK" b="1" dirty="0" smtClean="0">
                <a:solidFill>
                  <a:srgbClr val="C00000"/>
                </a:solidFill>
                <a:latin typeface="Courier New" panose="02070309020205020404" pitchFamily="49" charset="0"/>
                <a:cs typeface="Courier New" panose="02070309020205020404" pitchFamily="49" charset="0"/>
              </a:rPr>
              <a:t>interface VLAN</a:t>
            </a:r>
          </a:p>
          <a:p>
            <a:pPr lvl="2"/>
            <a:r>
              <a:rPr lang="sk-SK" dirty="0" smtClean="0"/>
              <a:t>V tejto VLAN má prepínač svoju vlastnú IP adresu (manažment)</a:t>
            </a:r>
          </a:p>
        </p:txBody>
      </p:sp>
    </p:spTree>
    <p:extLst>
      <p:ext uri="{BB962C8B-B14F-4D97-AF65-F5344CB8AC3E}">
        <p14:creationId xmlns:p14="http://schemas.microsoft.com/office/powerpoint/2010/main" val="396849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sk-SK" smtClean="0"/>
              <a:t>Prepínací režim Cut-through</a:t>
            </a:r>
            <a:endParaRPr lang="sk-SK" dirty="0" smtClean="0"/>
          </a:p>
        </p:txBody>
      </p:sp>
      <p:sp>
        <p:nvSpPr>
          <p:cNvPr id="51203" name="Rectangle 3"/>
          <p:cNvSpPr>
            <a:spLocks noGrp="1" noChangeArrowheads="1"/>
          </p:cNvSpPr>
          <p:nvPr>
            <p:ph idx="1"/>
          </p:nvPr>
        </p:nvSpPr>
        <p:spPr/>
        <p:txBody>
          <a:bodyPr/>
          <a:lstStyle/>
          <a:p>
            <a:r>
              <a:rPr lang="sk-SK" smtClean="0"/>
              <a:t>LAN prepínač používajúci Cut-through:</a:t>
            </a:r>
          </a:p>
          <a:p>
            <a:pPr lvl="1"/>
            <a:r>
              <a:rPr lang="sk-SK" smtClean="0"/>
              <a:t>Prepne rámec na výstupný port skôr, ako je prijatý celý rámec</a:t>
            </a:r>
          </a:p>
          <a:p>
            <a:pPr lvl="1"/>
            <a:r>
              <a:rPr lang="sk-SK" smtClean="0"/>
              <a:t>Minimálne však musí byť prijatá cieľová MAC adresa</a:t>
            </a:r>
          </a:p>
          <a:p>
            <a:r>
              <a:rPr lang="sk-SK" smtClean="0"/>
              <a:t>Cut-through znižuje latenciu</a:t>
            </a:r>
          </a:p>
          <a:p>
            <a:pPr lvl="1"/>
            <a:r>
              <a:rPr lang="sk-SK" smtClean="0"/>
              <a:t>Prepína rámce čo najskôr</a:t>
            </a:r>
          </a:p>
          <a:p>
            <a:r>
              <a:rPr lang="sk-SK" smtClean="0"/>
              <a:t>Cut-through znižuje možnosti detekcie chybných rámcov</a:t>
            </a:r>
          </a:p>
          <a:p>
            <a:pPr lvl="1"/>
            <a:r>
              <a:rPr lang="sk-SK" smtClean="0"/>
              <a:t>Nerobí sa CRC kontrola</a:t>
            </a:r>
          </a:p>
          <a:p>
            <a:pPr lvl="1"/>
            <a:r>
              <a:rPr lang="sk-SK" smtClean="0"/>
              <a:t>Prenášajú sa aj chybné rámce</a:t>
            </a:r>
          </a:p>
          <a:p>
            <a:pPr lvl="1"/>
            <a:endParaRPr lang="sk-SK" smtClean="0"/>
          </a:p>
          <a:p>
            <a:r>
              <a:rPr lang="sk-SK" smtClean="0"/>
              <a:t>Existujú dva varianty Cut-through:</a:t>
            </a:r>
          </a:p>
          <a:p>
            <a:pPr lvl="1"/>
            <a:r>
              <a:rPr lang="sk-SK" smtClean="0"/>
              <a:t>Fast forward</a:t>
            </a:r>
          </a:p>
          <a:p>
            <a:pPr lvl="1"/>
            <a:r>
              <a:rPr lang="sk-SK" smtClean="0"/>
              <a:t>Fragment free</a:t>
            </a:r>
            <a:endParaRPr lang="sk-SK" dirty="0" smtClean="0"/>
          </a:p>
        </p:txBody>
      </p:sp>
    </p:spTree>
    <p:extLst>
      <p:ext uri="{BB962C8B-B14F-4D97-AF65-F5344CB8AC3E}">
        <p14:creationId xmlns:p14="http://schemas.microsoft.com/office/powerpoint/2010/main" val="30396311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Pomôcka pri rozbehu trunk portov – DTP</a:t>
            </a:r>
            <a:endParaRPr lang="sk-SK" dirty="0"/>
          </a:p>
        </p:txBody>
      </p:sp>
      <p:sp>
        <p:nvSpPr>
          <p:cNvPr id="3" name="Content Placeholder 2"/>
          <p:cNvSpPr>
            <a:spLocks noGrp="1"/>
          </p:cNvSpPr>
          <p:nvPr>
            <p:ph idx="1"/>
          </p:nvPr>
        </p:nvSpPr>
        <p:spPr/>
        <p:txBody>
          <a:bodyPr/>
          <a:lstStyle/>
          <a:p>
            <a:r>
              <a:rPr lang="sk-SK" dirty="0" smtClean="0"/>
              <a:t>Pri úvodnej konfigurácii novej prepínanej siete môže dôjsť k problémom, keď navzájom prepojené prepínače nepoužívajú na spoločnej linke ten istý režim portu (jeden je access, druhý je trunk)</a:t>
            </a:r>
          </a:p>
          <a:p>
            <a:r>
              <a:rPr lang="sk-SK" dirty="0" smtClean="0"/>
              <a:t>Cisco na svojich prepínačoch používa protokol Dynamic Trunk Protocol, ktorého úlohou je zariadiť, aby navzájom prepojené porty používali ten istý režim, ak je to možné</a:t>
            </a:r>
          </a:p>
          <a:p>
            <a:r>
              <a:rPr lang="sk-SK" dirty="0" smtClean="0"/>
              <a:t>DTP pomáha pri úvodnom rozbehu siete, ale nie je vhodný na trvalú prevádzku</a:t>
            </a:r>
          </a:p>
          <a:p>
            <a:pPr lvl="1"/>
            <a:r>
              <a:rPr lang="sk-SK" dirty="0" smtClean="0"/>
              <a:t>Režimy portov access/trunk majú byť stanovené „natvrdo“ konfiguráciou, nie je vhodné spoliehať sa na automatické dojednanie</a:t>
            </a:r>
          </a:p>
          <a:p>
            <a:r>
              <a:rPr lang="sk-SK" dirty="0" smtClean="0"/>
              <a:t>Predvolený režim portov na Cisco prepínačov je dynamický režim (prispôsobujúci sa druhej strane)</a:t>
            </a:r>
          </a:p>
        </p:txBody>
      </p:sp>
    </p:spTree>
    <p:extLst>
      <p:ext uri="{BB962C8B-B14F-4D97-AF65-F5344CB8AC3E}">
        <p14:creationId xmlns:p14="http://schemas.microsoft.com/office/powerpoint/2010/main" val="1630981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Režimy portov na Cisco prepínačoch</a:t>
            </a:r>
            <a:endParaRPr lang="sk-SK" dirty="0"/>
          </a:p>
        </p:txBody>
      </p:sp>
      <p:sp>
        <p:nvSpPr>
          <p:cNvPr id="3" name="Content Placeholder 2"/>
          <p:cNvSpPr>
            <a:spLocks noGrp="1"/>
          </p:cNvSpPr>
          <p:nvPr>
            <p:ph idx="1"/>
          </p:nvPr>
        </p:nvSpPr>
        <p:spPr/>
        <p:txBody>
          <a:bodyPr>
            <a:normAutofit lnSpcReduction="10000"/>
          </a:bodyPr>
          <a:lstStyle/>
          <a:p>
            <a:r>
              <a:rPr lang="sk-SK" dirty="0" smtClean="0"/>
              <a:t>S ohľadom na podporu DTP môžu porty na Cisco prepínačoch byť v niektorom z nasledujúcich režimov</a:t>
            </a:r>
          </a:p>
          <a:p>
            <a:pPr lvl="1"/>
            <a:r>
              <a:rPr lang="sk-SK" b="1" dirty="0">
                <a:solidFill>
                  <a:srgbClr val="C00000"/>
                </a:solidFill>
                <a:latin typeface="Courier New" panose="02070309020205020404" pitchFamily="49" charset="0"/>
                <a:cs typeface="Courier New" panose="02070309020205020404" pitchFamily="49" charset="0"/>
              </a:rPr>
              <a:t>s</a:t>
            </a:r>
            <a:r>
              <a:rPr lang="sk-SK" b="1" dirty="0" smtClean="0">
                <a:solidFill>
                  <a:srgbClr val="C00000"/>
                </a:solidFill>
                <a:latin typeface="Courier New" panose="02070309020205020404" pitchFamily="49" charset="0"/>
                <a:cs typeface="Courier New" panose="02070309020205020404" pitchFamily="49" charset="0"/>
              </a:rPr>
              <a:t>witchport mode dynamic desirable </a:t>
            </a:r>
            <a:r>
              <a:rPr lang="sk-SK" dirty="0" smtClean="0"/>
              <a:t>(Catalyst 2950, 3550)</a:t>
            </a:r>
            <a:endParaRPr lang="sk-SK" b="1" dirty="0" smtClean="0">
              <a:solidFill>
                <a:srgbClr val="C00000"/>
              </a:solidFill>
              <a:latin typeface="Courier New" panose="02070309020205020404" pitchFamily="49" charset="0"/>
              <a:cs typeface="Courier New" panose="02070309020205020404" pitchFamily="49" charset="0"/>
            </a:endParaRPr>
          </a:p>
          <a:p>
            <a:pPr lvl="2"/>
            <a:r>
              <a:rPr lang="sk-SK" dirty="0" smtClean="0"/>
              <a:t>Port sa vie prispôsobiť druhej strane (dynamický port)</a:t>
            </a:r>
          </a:p>
          <a:p>
            <a:pPr lvl="2"/>
            <a:r>
              <a:rPr lang="sk-SK" dirty="0" smtClean="0"/>
              <a:t>Port preferuje režim trunk, ohlasuje ho pomocou DTP</a:t>
            </a:r>
          </a:p>
          <a:p>
            <a:pPr lvl="1">
              <a:lnSpc>
                <a:spcPct val="105000"/>
              </a:lnSpc>
            </a:pPr>
            <a:r>
              <a:rPr lang="sk-SK" b="1" dirty="0">
                <a:solidFill>
                  <a:srgbClr val="C00000"/>
                </a:solidFill>
                <a:latin typeface="Courier New" panose="02070309020205020404" pitchFamily="49" charset="0"/>
                <a:cs typeface="Courier New" panose="02070309020205020404" pitchFamily="49" charset="0"/>
              </a:rPr>
              <a:t>s</a:t>
            </a:r>
            <a:r>
              <a:rPr lang="sk-SK" b="1" dirty="0">
                <a:solidFill>
                  <a:srgbClr val="C00000"/>
                </a:solidFill>
                <a:latin typeface="Courier New" panose="02070309020205020404" pitchFamily="49" charset="0"/>
                <a:cs typeface="Courier New" panose="02070309020205020404" pitchFamily="49" charset="0"/>
              </a:rPr>
              <a:t>witchport mode dynamic </a:t>
            </a:r>
            <a:r>
              <a:rPr lang="sk-SK" b="1" dirty="0" smtClean="0">
                <a:solidFill>
                  <a:srgbClr val="C00000"/>
                </a:solidFill>
                <a:latin typeface="Courier New" panose="02070309020205020404" pitchFamily="49" charset="0"/>
                <a:cs typeface="Courier New" panose="02070309020205020404" pitchFamily="49" charset="0"/>
              </a:rPr>
              <a:t>auto </a:t>
            </a:r>
            <a:r>
              <a:rPr lang="sk-SK" dirty="0"/>
              <a:t>(Catalyst </a:t>
            </a:r>
            <a:r>
              <a:rPr lang="sk-SK" dirty="0" smtClean="0"/>
              <a:t>2960</a:t>
            </a:r>
            <a:r>
              <a:rPr lang="sk-SK" dirty="0"/>
              <a:t>, </a:t>
            </a:r>
            <a:r>
              <a:rPr lang="sk-SK" dirty="0" smtClean="0"/>
              <a:t>3560)</a:t>
            </a:r>
            <a:endParaRPr lang="sk-SK" b="1" dirty="0">
              <a:solidFill>
                <a:srgbClr val="C00000"/>
              </a:solidFill>
              <a:latin typeface="Courier New" panose="02070309020205020404" pitchFamily="49" charset="0"/>
              <a:cs typeface="Courier New" panose="02070309020205020404" pitchFamily="49" charset="0"/>
            </a:endParaRPr>
          </a:p>
          <a:p>
            <a:pPr lvl="2"/>
            <a:r>
              <a:rPr lang="sk-SK" dirty="0" smtClean="0"/>
              <a:t>Port sa vie prispôsobit druhej strane (dynamický port)</a:t>
            </a:r>
          </a:p>
          <a:p>
            <a:pPr lvl="2"/>
            <a:r>
              <a:rPr lang="sk-SK" dirty="0" smtClean="0"/>
              <a:t>Port preferuje režim access, ohlasuje ho pomocou DTP</a:t>
            </a:r>
          </a:p>
          <a:p>
            <a:pPr lvl="1">
              <a:lnSpc>
                <a:spcPct val="115000"/>
              </a:lnSpc>
            </a:pPr>
            <a:r>
              <a:rPr lang="sk-SK" b="1" dirty="0">
                <a:solidFill>
                  <a:srgbClr val="C00000"/>
                </a:solidFill>
                <a:latin typeface="Courier New" panose="02070309020205020404" pitchFamily="49" charset="0"/>
                <a:cs typeface="Courier New" panose="02070309020205020404" pitchFamily="49" charset="0"/>
              </a:rPr>
              <a:t>s</a:t>
            </a:r>
            <a:r>
              <a:rPr lang="sk-SK" b="1" dirty="0">
                <a:solidFill>
                  <a:srgbClr val="C00000"/>
                </a:solidFill>
                <a:latin typeface="Courier New" panose="02070309020205020404" pitchFamily="49" charset="0"/>
                <a:cs typeface="Courier New" panose="02070309020205020404" pitchFamily="49" charset="0"/>
              </a:rPr>
              <a:t>witchport mode </a:t>
            </a:r>
            <a:r>
              <a:rPr lang="sk-SK" b="1" dirty="0" smtClean="0">
                <a:solidFill>
                  <a:srgbClr val="C00000"/>
                </a:solidFill>
                <a:latin typeface="Courier New" panose="02070309020205020404" pitchFamily="49" charset="0"/>
                <a:cs typeface="Courier New" panose="02070309020205020404" pitchFamily="49" charset="0"/>
              </a:rPr>
              <a:t>trunk </a:t>
            </a:r>
            <a:endParaRPr lang="sk-SK" b="1" dirty="0">
              <a:solidFill>
                <a:srgbClr val="C00000"/>
              </a:solidFill>
              <a:latin typeface="Courier New" panose="02070309020205020404" pitchFamily="49" charset="0"/>
              <a:cs typeface="Courier New" panose="02070309020205020404" pitchFamily="49" charset="0"/>
            </a:endParaRPr>
          </a:p>
          <a:p>
            <a:pPr lvl="2"/>
            <a:r>
              <a:rPr lang="sk-SK" dirty="0" smtClean="0"/>
              <a:t>Port sa nevie prispôsobiť druhej strane (statický port)</a:t>
            </a:r>
          </a:p>
          <a:p>
            <a:pPr lvl="2"/>
            <a:r>
              <a:rPr lang="sk-SK" dirty="0" smtClean="0"/>
              <a:t>Svoj režim trunk ohlasuje pomocou DTP</a:t>
            </a:r>
          </a:p>
          <a:p>
            <a:pPr lvl="1">
              <a:lnSpc>
                <a:spcPct val="125000"/>
              </a:lnSpc>
            </a:pPr>
            <a:r>
              <a:rPr lang="sk-SK" b="1" dirty="0">
                <a:solidFill>
                  <a:srgbClr val="C00000"/>
                </a:solidFill>
                <a:latin typeface="Courier New" panose="02070309020205020404" pitchFamily="49" charset="0"/>
                <a:cs typeface="Courier New" panose="02070309020205020404" pitchFamily="49" charset="0"/>
              </a:rPr>
              <a:t>s</a:t>
            </a:r>
            <a:r>
              <a:rPr lang="sk-SK" b="1" dirty="0">
                <a:solidFill>
                  <a:srgbClr val="C00000"/>
                </a:solidFill>
                <a:latin typeface="Courier New" panose="02070309020205020404" pitchFamily="49" charset="0"/>
                <a:cs typeface="Courier New" panose="02070309020205020404" pitchFamily="49" charset="0"/>
              </a:rPr>
              <a:t>witchport mode </a:t>
            </a:r>
            <a:r>
              <a:rPr lang="sk-SK" b="1" dirty="0" smtClean="0">
                <a:solidFill>
                  <a:srgbClr val="C00000"/>
                </a:solidFill>
                <a:latin typeface="Courier New" panose="02070309020205020404" pitchFamily="49" charset="0"/>
                <a:cs typeface="Courier New" panose="02070309020205020404" pitchFamily="49" charset="0"/>
              </a:rPr>
              <a:t>access </a:t>
            </a:r>
            <a:endParaRPr lang="sk-SK" b="1" dirty="0">
              <a:solidFill>
                <a:srgbClr val="C00000"/>
              </a:solidFill>
              <a:latin typeface="Courier New" panose="02070309020205020404" pitchFamily="49" charset="0"/>
              <a:cs typeface="Courier New" panose="02070309020205020404" pitchFamily="49" charset="0"/>
            </a:endParaRPr>
          </a:p>
          <a:p>
            <a:pPr lvl="2"/>
            <a:r>
              <a:rPr lang="sk-SK" dirty="0" smtClean="0"/>
              <a:t>Port sa nevie prispôsobiť druhej strane (statický port)</a:t>
            </a:r>
          </a:p>
          <a:p>
            <a:pPr lvl="2"/>
            <a:r>
              <a:rPr lang="sk-SK" dirty="0" smtClean="0"/>
              <a:t>Na tomto porte je DTP úplne vypnuté (neodosiela ani neprijíma)</a:t>
            </a:r>
            <a:endParaRPr lang="sk-SK" dirty="0"/>
          </a:p>
        </p:txBody>
      </p:sp>
    </p:spTree>
    <p:extLst>
      <p:ext uri="{BB962C8B-B14F-4D97-AF65-F5344CB8AC3E}">
        <p14:creationId xmlns:p14="http://schemas.microsoft.com/office/powerpoint/2010/main" val="20781719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Režimy portov na Cisco prepínačoch</a:t>
            </a:r>
          </a:p>
        </p:txBody>
      </p:sp>
      <p:sp>
        <p:nvSpPr>
          <p:cNvPr id="3" name="Content Placeholder 2"/>
          <p:cNvSpPr>
            <a:spLocks noGrp="1"/>
          </p:cNvSpPr>
          <p:nvPr>
            <p:ph idx="1"/>
          </p:nvPr>
        </p:nvSpPr>
        <p:spPr/>
        <p:txBody>
          <a:bodyPr>
            <a:normAutofit/>
          </a:bodyPr>
          <a:lstStyle/>
          <a:p>
            <a:r>
              <a:rPr lang="sk-SK" sz="1800" dirty="0" smtClean="0"/>
              <a:t>Výsledný prevádzkový (operational) stav portov je daný kombináciou ich konfiguračných (administrative) stavov</a:t>
            </a:r>
          </a:p>
          <a:p>
            <a:pPr lvl="1"/>
            <a:r>
              <a:rPr lang="sk-SK" sz="1600" dirty="0" smtClean="0"/>
              <a:t>Dynamic desirable + Dynamic desirable = Trunk</a:t>
            </a:r>
          </a:p>
          <a:p>
            <a:pPr lvl="1"/>
            <a:r>
              <a:rPr lang="sk-SK" sz="1600" dirty="0" smtClean="0"/>
              <a:t>Dynamic desirable + Dynamic auto = Trunk</a:t>
            </a:r>
          </a:p>
          <a:p>
            <a:pPr lvl="1"/>
            <a:r>
              <a:rPr lang="sk-SK" sz="1600" dirty="0" smtClean="0"/>
              <a:t>Dynamic auto + Dynamic auto = Access</a:t>
            </a:r>
          </a:p>
          <a:p>
            <a:pPr lvl="1"/>
            <a:r>
              <a:rPr lang="sk-SK" sz="1600" dirty="0" smtClean="0"/>
              <a:t>Dynamic (akýkoľvek) + Trunk = Trunk</a:t>
            </a:r>
          </a:p>
          <a:p>
            <a:pPr lvl="1"/>
            <a:r>
              <a:rPr lang="sk-SK" sz="1600" dirty="0" smtClean="0"/>
              <a:t>Dynamic (akýkoľvek) + Access = Access</a:t>
            </a:r>
          </a:p>
          <a:p>
            <a:pPr lvl="1"/>
            <a:r>
              <a:rPr lang="sk-SK" sz="1600" dirty="0" smtClean="0"/>
              <a:t>Trunk + Trunk = Trunk</a:t>
            </a:r>
          </a:p>
          <a:p>
            <a:pPr lvl="1"/>
            <a:r>
              <a:rPr lang="sk-SK" sz="1600" dirty="0" smtClean="0"/>
              <a:t>Access + Access = Access</a:t>
            </a:r>
          </a:p>
          <a:p>
            <a:pPr lvl="1"/>
            <a:r>
              <a:rPr lang="sk-SK" sz="1600" dirty="0" smtClean="0"/>
              <a:t>Trunk + Access = PRIEKAK (průser po slovensky </a:t>
            </a:r>
            <a:r>
              <a:rPr lang="en-US" sz="1600" dirty="0" smtClean="0">
                <a:sym typeface="Wingdings" panose="05000000000000000000" pitchFamily="2" charset="2"/>
              </a:rPr>
              <a:t>)</a:t>
            </a:r>
            <a:endParaRPr lang="sk-SK" sz="16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774" y="4370589"/>
            <a:ext cx="6164453" cy="248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7010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sk-SK" dirty="0" smtClean="0"/>
              <a:t>Odporúčania pre nasadzovanie VLAN</a:t>
            </a:r>
            <a:endParaRPr lang="en-US" dirty="0" smtClean="0"/>
          </a:p>
        </p:txBody>
      </p:sp>
      <p:sp>
        <p:nvSpPr>
          <p:cNvPr id="2" name="Content Placeholder 1"/>
          <p:cNvSpPr>
            <a:spLocks noGrp="1"/>
          </p:cNvSpPr>
          <p:nvPr>
            <p:ph idx="1"/>
          </p:nvPr>
        </p:nvSpPr>
        <p:spPr>
          <a:xfrm>
            <a:off x="323528" y="1143000"/>
            <a:ext cx="8496944" cy="5598368"/>
          </a:xfrm>
        </p:spPr>
        <p:txBody>
          <a:bodyPr>
            <a:normAutofit fontScale="92500" lnSpcReduction="20000"/>
          </a:bodyPr>
          <a:lstStyle/>
          <a:p>
            <a:r>
              <a:rPr lang="sk-SK" dirty="0" smtClean="0"/>
              <a:t>Presunúť nepoužité porty do osobitnej nepoužívanej VLAN</a:t>
            </a:r>
          </a:p>
          <a:p>
            <a:pPr lvl="1"/>
            <a:r>
              <a:rPr lang="sk-SK" dirty="0" smtClean="0"/>
              <a:t>Táto VLAN môže byť nakonfigurovaná ako tzv. suspendovaná, v ktorej je akákoľvek komunikácia zakázaná</a:t>
            </a:r>
          </a:p>
          <a:p>
            <a:pPr lvl="1"/>
            <a:r>
              <a:rPr lang="sk-SK" dirty="0" smtClean="0"/>
              <a:t>Nepoužité porty sa rovnako odporúča úplne vypnúť</a:t>
            </a:r>
          </a:p>
          <a:p>
            <a:r>
              <a:rPr lang="sk-SK" dirty="0" smtClean="0"/>
              <a:t>Vytvoriť osobitnú manažmentovú VLAN, odlišnú od akejkoľvek inej existujúcej VLAN</a:t>
            </a:r>
          </a:p>
          <a:p>
            <a:pPr lvl="1"/>
            <a:r>
              <a:rPr lang="sk-SK" dirty="0" smtClean="0"/>
              <a:t>Členmi tejto VLAN budú len prepínače, nie koncové stanice</a:t>
            </a:r>
          </a:p>
          <a:p>
            <a:pPr lvl="1"/>
            <a:r>
              <a:rPr lang="sk-SK" dirty="0" smtClean="0"/>
              <a:t>Prístup z iných VLAN bude riešený cez smerovač</a:t>
            </a:r>
          </a:p>
          <a:p>
            <a:r>
              <a:rPr lang="sk-SK" dirty="0" smtClean="0"/>
              <a:t>Zmeniť natívnu VLAN na trunk portoch na osobitnú VLAN odlišnú od akejkoľvek inej existujúcej VLAN</a:t>
            </a:r>
          </a:p>
          <a:p>
            <a:pPr lvl="1"/>
            <a:r>
              <a:rPr lang="sk-SK" dirty="0" smtClean="0"/>
              <a:t>Členom tejto natívnej VLAN nebude vôbec nikto</a:t>
            </a:r>
          </a:p>
          <a:p>
            <a:pPr lvl="1"/>
            <a:r>
              <a:rPr lang="sk-SK" dirty="0" smtClean="0"/>
              <a:t>Predchádzanie útokom pomocou dvojitého značkovania</a:t>
            </a:r>
          </a:p>
          <a:p>
            <a:r>
              <a:rPr lang="sk-SK" dirty="0" smtClean="0"/>
              <a:t>Pre vzdialený manažment povoliť iba SSH, deaktivovať Telnet</a:t>
            </a:r>
          </a:p>
          <a:p>
            <a:r>
              <a:rPr lang="sk-SK" dirty="0" smtClean="0"/>
              <a:t>Na trunk portoch po ich konfigurácii a rozbehu deaktivovať DTP</a:t>
            </a:r>
          </a:p>
          <a:p>
            <a:r>
              <a:rPr lang="sk-SK" dirty="0" smtClean="0"/>
              <a:t>Neponechávať žiadne porty v (predvolenom) dynamickom režime</a:t>
            </a:r>
            <a:endParaRPr lang="en-US" dirty="0" smtClean="0"/>
          </a:p>
          <a:p>
            <a:r>
              <a:rPr lang="sk-SK" b="1" dirty="0" smtClean="0">
                <a:solidFill>
                  <a:srgbClr val="C00000"/>
                </a:solidFill>
              </a:rPr>
              <a:t>Vyhýbať sa akémukoľvek používaniu VLAN1</a:t>
            </a:r>
            <a:endParaRPr lang="en-US" b="1" dirty="0" smtClean="0">
              <a:solidFill>
                <a:srgbClr val="C00000"/>
              </a:solidFill>
            </a:endParaRPr>
          </a:p>
        </p:txBody>
      </p:sp>
    </p:spTree>
    <p:extLst>
      <p:ext uri="{BB962C8B-B14F-4D97-AF65-F5344CB8AC3E}">
        <p14:creationId xmlns:p14="http://schemas.microsoft.com/office/powerpoint/2010/main" val="3585590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4800600" cy="3124200"/>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endParaRPr lang="sk-SK"/>
          </a:p>
        </p:txBody>
      </p:sp>
      <p:sp>
        <p:nvSpPr>
          <p:cNvPr id="9219" name="Rectangle 4"/>
          <p:cNvSpPr>
            <a:spLocks noGrp="1" noChangeArrowheads="1"/>
          </p:cNvSpPr>
          <p:nvPr>
            <p:ph type="title"/>
          </p:nvPr>
        </p:nvSpPr>
        <p:spPr>
          <a:xfrm>
            <a:off x="293688" y="1089025"/>
            <a:ext cx="3918272" cy="838200"/>
          </a:xfrm>
          <a:noFill/>
        </p:spPr>
        <p:txBody>
          <a:bodyPr anchor="ctr">
            <a:normAutofit fontScale="90000"/>
          </a:bodyPr>
          <a:lstStyle/>
          <a:p>
            <a:pPr eaLnBrk="1" hangingPunct="1"/>
            <a:r>
              <a:rPr lang="sk-SK" sz="2800" dirty="0" smtClean="0">
                <a:solidFill>
                  <a:schemeClr val="bg1"/>
                </a:solidFill>
              </a:rPr>
              <a:t>Smerovanie medzi VLAN</a:t>
            </a:r>
            <a:br>
              <a:rPr lang="sk-SK" sz="2800" dirty="0" smtClean="0">
                <a:solidFill>
                  <a:schemeClr val="bg1"/>
                </a:solidFill>
              </a:rPr>
            </a:br>
            <a:r>
              <a:rPr lang="sk-SK" sz="2800" dirty="0">
                <a:solidFill>
                  <a:schemeClr val="bg1"/>
                </a:solidFill>
              </a:rPr>
              <a:t/>
            </a:r>
            <a:br>
              <a:rPr lang="sk-SK" sz="2800" dirty="0">
                <a:solidFill>
                  <a:schemeClr val="bg1"/>
                </a:solidFill>
              </a:rPr>
            </a:br>
            <a:r>
              <a:rPr lang="sk-SK" sz="2800" dirty="0" smtClean="0">
                <a:solidFill>
                  <a:schemeClr val="bg1"/>
                </a:solidFill>
              </a:rPr>
              <a:t>Router-on-Stick</a:t>
            </a:r>
            <a:endParaRPr lang="en-US" sz="2800" dirty="0" smtClean="0">
              <a:solidFill>
                <a:schemeClr val="bg1"/>
              </a:solidFill>
            </a:endParaRPr>
          </a:p>
        </p:txBody>
      </p:sp>
      <p:pic>
        <p:nvPicPr>
          <p:cNvPr id="9220" name="Picture 4" descr="MAE294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113" y="0"/>
            <a:ext cx="468788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6039"/>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Smerovanie medzi VLAN</a:t>
            </a:r>
            <a:endParaRPr lang="sk-SK" dirty="0"/>
          </a:p>
        </p:txBody>
      </p:sp>
      <p:sp>
        <p:nvSpPr>
          <p:cNvPr id="3" name="Content Placeholder 2"/>
          <p:cNvSpPr>
            <a:spLocks noGrp="1"/>
          </p:cNvSpPr>
          <p:nvPr>
            <p:ph idx="1"/>
          </p:nvPr>
        </p:nvSpPr>
        <p:spPr/>
        <p:txBody>
          <a:bodyPr/>
          <a:lstStyle/>
          <a:p>
            <a:r>
              <a:rPr lang="sk-SK" dirty="0" smtClean="0"/>
              <a:t>VLAN vytvárame na to, aby sme sústredili ich členské stanice do spoločných, vzájomne nezávislých sietí</a:t>
            </a:r>
          </a:p>
          <a:p>
            <a:pPr lvl="1"/>
            <a:r>
              <a:rPr lang="sk-SK" dirty="0" smtClean="0"/>
              <a:t>Neznamená to ale, že VLAN nemôžu medzi sebou komunikovať</a:t>
            </a:r>
          </a:p>
          <a:p>
            <a:pPr lvl="1"/>
            <a:r>
              <a:rPr lang="sk-SK" dirty="0" smtClean="0"/>
              <a:t>Keďže 1 VLAN ≈ 1 IP sieť, komunikácia medzi VLAN je komunikáciou medzi IP sieťami – na to je nevyhnutný smerovač</a:t>
            </a:r>
          </a:p>
          <a:p>
            <a:r>
              <a:rPr lang="sk-SK" dirty="0" smtClean="0"/>
              <a:t>Ako vlastne prebieha komunikácia medzi IP sieťami?</a:t>
            </a:r>
          </a:p>
          <a:p>
            <a:pPr lvl="1"/>
            <a:r>
              <a:rPr lang="sk-SK" dirty="0" smtClean="0"/>
              <a:t>Odosielajúca stanica zistí, že adresát paketu je v inej IP sieti. Paket preto zabalí do rámca adresovaného svojej bráne</a:t>
            </a:r>
          </a:p>
          <a:p>
            <a:pPr lvl="1"/>
            <a:r>
              <a:rPr lang="sk-SK" dirty="0" smtClean="0"/>
              <a:t>Brána (smerovač) prevezme rámec, vybalí z neho paket, podľa smerovacej tabuľky určí výstupné rozhranie a next hop IP adresu, paket opäť zabalí do rámca, ktorý adresuje sieťovej karte ďalšieho hopu na ceste a odošle výstupným rozhraním</a:t>
            </a:r>
            <a:endParaRPr lang="sk-SK" dirty="0"/>
          </a:p>
        </p:txBody>
      </p:sp>
    </p:spTree>
    <p:extLst>
      <p:ext uri="{BB962C8B-B14F-4D97-AF65-F5344CB8AC3E}">
        <p14:creationId xmlns:p14="http://schemas.microsoft.com/office/powerpoint/2010/main" val="28488284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sk-SK" dirty="0" smtClean="0"/>
              <a:t>Možné riešenie smerovania medzi VLAN</a:t>
            </a:r>
            <a:endParaRPr lang="en-US" dirty="0" smtClean="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607" y="1425085"/>
            <a:ext cx="8506787" cy="49367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5255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Smerovanie medzi VLAN</a:t>
            </a:r>
            <a:endParaRPr lang="sk-SK" dirty="0"/>
          </a:p>
        </p:txBody>
      </p:sp>
      <p:sp>
        <p:nvSpPr>
          <p:cNvPr id="3" name="Content Placeholder 2"/>
          <p:cNvSpPr>
            <a:spLocks noGrp="1"/>
          </p:cNvSpPr>
          <p:nvPr>
            <p:ph idx="1"/>
          </p:nvPr>
        </p:nvSpPr>
        <p:spPr/>
        <p:txBody>
          <a:bodyPr>
            <a:normAutofit lnSpcReduction="10000"/>
          </a:bodyPr>
          <a:lstStyle/>
          <a:p>
            <a:r>
              <a:rPr lang="sk-SK" dirty="0" smtClean="0"/>
              <a:t>Smerovanie medzi VLAN by sa dalo robiť pomocou dedikovaných fyzických portov, ale nevýhody sú zrejmé</a:t>
            </a:r>
          </a:p>
          <a:p>
            <a:pPr lvl="1"/>
            <a:r>
              <a:rPr lang="sk-SK" dirty="0" smtClean="0"/>
              <a:t>Koľko VLAN, toľko portov na smerovači a vyhradených prístupových portov na prepínači voči smerovaču</a:t>
            </a:r>
          </a:p>
          <a:p>
            <a:r>
              <a:rPr lang="sk-SK" dirty="0" smtClean="0"/>
              <a:t>S výhodou však môžeme využiť trunk port zavedený voči smerovaču</a:t>
            </a:r>
          </a:p>
          <a:p>
            <a:pPr lvl="1"/>
            <a:r>
              <a:rPr lang="sk-SK" dirty="0" smtClean="0"/>
              <a:t>Cez trunk budú voči smerovaču posielané značkované rámce</a:t>
            </a:r>
          </a:p>
          <a:p>
            <a:pPr lvl="1"/>
            <a:r>
              <a:rPr lang="sk-SK" dirty="0" smtClean="0"/>
              <a:t>Smerovač bude pre každú VLAN mať vytvorené tzv. logické podrozhranie (subinterface) so samostatnou IP sieťou</a:t>
            </a:r>
          </a:p>
          <a:p>
            <a:pPr lvl="2"/>
            <a:r>
              <a:rPr lang="sk-SK" dirty="0" smtClean="0"/>
              <a:t>Podrozhrania sú vždy asociované s príslušným fyzickým rozhraním</a:t>
            </a:r>
          </a:p>
          <a:p>
            <a:pPr lvl="2"/>
            <a:r>
              <a:rPr lang="sk-SK" dirty="0" smtClean="0"/>
              <a:t>Ak fyzickým rozhraním vojde rámec s istou značkou, smerovač ho spracuje, ako keby vošiel podrozhraním pre danú VLAN</a:t>
            </a:r>
          </a:p>
          <a:p>
            <a:pPr lvl="2"/>
            <a:r>
              <a:rPr lang="sk-SK" dirty="0" smtClean="0"/>
              <a:t>Ak má rámec byť odoslaný nejakým podrozhraním, smerovač doň vloží príslušnú značku a odošle ho fyzickým rozhraním</a:t>
            </a:r>
          </a:p>
          <a:p>
            <a:pPr lvl="1"/>
            <a:r>
              <a:rPr lang="sk-SK" dirty="0" smtClean="0"/>
              <a:t>Tento spôsob sa volá router-on-stick</a:t>
            </a:r>
            <a:endParaRPr lang="sk-SK" dirty="0"/>
          </a:p>
        </p:txBody>
      </p:sp>
    </p:spTree>
    <p:extLst>
      <p:ext uri="{BB962C8B-B14F-4D97-AF65-F5344CB8AC3E}">
        <p14:creationId xmlns:p14="http://schemas.microsoft.com/office/powerpoint/2010/main" val="14914165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sk-SK" dirty="0" smtClean="0"/>
              <a:t>Smerovanie medzi VLAN pomocou</a:t>
            </a:r>
            <a:br>
              <a:rPr lang="sk-SK" dirty="0" smtClean="0"/>
            </a:br>
            <a:r>
              <a:rPr lang="sk-SK" dirty="0" smtClean="0"/>
              <a:t>router-on-stick</a:t>
            </a:r>
            <a:endParaRPr lang="en-US" dirty="0" smtClean="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8281"/>
          <a:stretch/>
        </p:blipFill>
        <p:spPr bwMode="auto">
          <a:xfrm>
            <a:off x="967966" y="1052736"/>
            <a:ext cx="720806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92" t="4745" r="7278" b="56038"/>
          <a:stretch/>
        </p:blipFill>
        <p:spPr bwMode="auto">
          <a:xfrm>
            <a:off x="1543792" y="4725144"/>
            <a:ext cx="6056416" cy="2054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6154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sk-SK" dirty="0" smtClean="0"/>
              <a:t>Smerovanie medzi VLAN pomocou</a:t>
            </a:r>
            <a:br>
              <a:rPr lang="sk-SK" dirty="0" smtClean="0"/>
            </a:br>
            <a:r>
              <a:rPr lang="sk-SK" dirty="0" smtClean="0"/>
              <a:t>router-on-stick</a:t>
            </a:r>
            <a:endParaRPr lang="en-US" dirty="0" smtClean="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270" t="64913" r="4683" b="6469"/>
          <a:stretch/>
        </p:blipFill>
        <p:spPr>
          <a:xfrm>
            <a:off x="1525979" y="5229200"/>
            <a:ext cx="6092042" cy="1484416"/>
          </a:xfrm>
          <a:prstGeom prst="rect">
            <a:avLst/>
          </a:prstGeom>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38281"/>
          <a:stretch/>
        </p:blipFill>
        <p:spPr bwMode="auto">
          <a:xfrm>
            <a:off x="967966" y="1052736"/>
            <a:ext cx="720806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931968" y="4869160"/>
            <a:ext cx="3280065" cy="400110"/>
          </a:xfrm>
          <a:prstGeom prst="rect">
            <a:avLst/>
          </a:prstGeom>
          <a:noFill/>
        </p:spPr>
        <p:txBody>
          <a:bodyPr wrap="none" rtlCol="0">
            <a:spAutoFit/>
          </a:bodyPr>
          <a:lstStyle/>
          <a:p>
            <a:pPr>
              <a:buNone/>
            </a:pPr>
            <a:r>
              <a:rPr lang="sk-SK" sz="2000" dirty="0" smtClean="0"/>
              <a:t>Smerovacia tabuľka na R1:</a:t>
            </a:r>
            <a:endParaRPr lang="sk-SK" sz="2000" dirty="0"/>
          </a:p>
        </p:txBody>
      </p:sp>
    </p:spTree>
    <p:extLst>
      <p:ext uri="{BB962C8B-B14F-4D97-AF65-F5344CB8AC3E}">
        <p14:creationId xmlns:p14="http://schemas.microsoft.com/office/powerpoint/2010/main" val="294555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sk-SK" smtClean="0"/>
              <a:t>Cut through</a:t>
            </a:r>
            <a:endParaRPr lang="sk-SK" smtClean="0"/>
          </a:p>
        </p:txBody>
      </p:sp>
      <p:sp>
        <p:nvSpPr>
          <p:cNvPr id="52227" name="Rectangle 3"/>
          <p:cNvSpPr>
            <a:spLocks noGrp="1" noChangeArrowheads="1"/>
          </p:cNvSpPr>
          <p:nvPr>
            <p:ph idx="1"/>
          </p:nvPr>
        </p:nvSpPr>
        <p:spPr/>
        <p:txBody>
          <a:bodyPr/>
          <a:lstStyle/>
          <a:p>
            <a:r>
              <a:rPr lang="sk-SK" smtClean="0"/>
              <a:t>Fast forward:</a:t>
            </a:r>
          </a:p>
          <a:p>
            <a:pPr lvl="1"/>
            <a:r>
              <a:rPr lang="sk-SK" smtClean="0"/>
              <a:t>Poskytuje najnižšie možné oneskorenie pri prepínaní rámcov</a:t>
            </a:r>
          </a:p>
          <a:p>
            <a:pPr lvl="1"/>
            <a:r>
              <a:rPr lang="sk-SK" smtClean="0"/>
              <a:t>Rámec je prepínaný okamžite po prečítaní cieľovej MAC adresy (prvých 6B)</a:t>
            </a:r>
          </a:p>
          <a:p>
            <a:pPr lvl="1"/>
            <a:endParaRPr lang="sk-SK" smtClean="0"/>
          </a:p>
          <a:p>
            <a:r>
              <a:rPr lang="sk-SK" smtClean="0"/>
              <a:t>Fragment free:</a:t>
            </a:r>
          </a:p>
          <a:p>
            <a:pPr lvl="1"/>
            <a:r>
              <a:rPr lang="sk-SK" smtClean="0"/>
              <a:t>Rámec je prepnutý, ak bolo prijatých viac ako 64B</a:t>
            </a:r>
          </a:p>
          <a:p>
            <a:pPr lvl="2"/>
            <a:r>
              <a:rPr lang="sk-SK" smtClean="0"/>
              <a:t>Berie sa do úvahy predpoklad, že rámec dlhší ako 64B nemôže byť kolízny zvyšok, lebo kolíziu musí byť možné odhaliť najneskôr do odoslania 64B</a:t>
            </a:r>
            <a:endParaRPr lang="sk-SK" dirty="0" smtClean="0"/>
          </a:p>
        </p:txBody>
      </p:sp>
    </p:spTree>
    <p:extLst>
      <p:ext uri="{BB962C8B-B14F-4D97-AF65-F5344CB8AC3E}">
        <p14:creationId xmlns:p14="http://schemas.microsoft.com/office/powerpoint/2010/main" val="38700700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sk-SK" dirty="0" smtClean="0"/>
              <a:t>Ďalší príklad na router-on-stick</a:t>
            </a:r>
            <a:endParaRPr lang="sk-SK" dirty="0"/>
          </a:p>
        </p:txBody>
      </p:sp>
      <p:sp>
        <p:nvSpPr>
          <p:cNvPr id="9" name="Content Placeholder 8"/>
          <p:cNvSpPr>
            <a:spLocks noGrp="1"/>
          </p:cNvSpPr>
          <p:nvPr>
            <p:ph idx="1"/>
          </p:nvPr>
        </p:nvSpPr>
        <p:spPr/>
        <p:txBody>
          <a:bodyPr>
            <a:noAutofit/>
          </a:bodyPr>
          <a:lstStyle/>
          <a:p>
            <a:pPr marL="0" indent="0">
              <a:spcBef>
                <a:spcPts val="0"/>
              </a:spcBef>
              <a:spcAft>
                <a:spcPts val="0"/>
              </a:spcAft>
              <a:buNone/>
            </a:pPr>
            <a:r>
              <a:rPr lang="sk-SK" sz="1800" b="1" dirty="0" smtClean="0">
                <a:latin typeface="Courier New" pitchFamily="49" charset="0"/>
                <a:cs typeface="Courier New" pitchFamily="49" charset="0"/>
              </a:rPr>
              <a:t>interface FastEthernet0/0</a:t>
            </a:r>
          </a:p>
          <a:p>
            <a:pPr marL="0" indent="0">
              <a:spcBef>
                <a:spcPts val="0"/>
              </a:spcBef>
              <a:spcAft>
                <a:spcPts val="0"/>
              </a:spcAft>
              <a:buNone/>
            </a:pPr>
            <a:r>
              <a:rPr lang="sk-SK" sz="1800" b="1" dirty="0" smtClean="0">
                <a:latin typeface="Courier New" pitchFamily="49" charset="0"/>
                <a:cs typeface="Courier New" pitchFamily="49" charset="0"/>
              </a:rPr>
              <a:t> no shutdown</a:t>
            </a:r>
          </a:p>
          <a:p>
            <a:pPr marL="0" indent="0">
              <a:spcBef>
                <a:spcPts val="0"/>
              </a:spcBef>
              <a:spcAft>
                <a:spcPts val="0"/>
              </a:spcAft>
              <a:buNone/>
            </a:pPr>
            <a:r>
              <a:rPr lang="sk-SK" sz="1800" b="1" dirty="0" smtClean="0">
                <a:latin typeface="Courier New" pitchFamily="49" charset="0"/>
                <a:cs typeface="Courier New" pitchFamily="49" charset="0"/>
              </a:rPr>
              <a:t>!</a:t>
            </a:r>
          </a:p>
          <a:p>
            <a:pPr marL="0" indent="0">
              <a:spcBef>
                <a:spcPts val="0"/>
              </a:spcBef>
              <a:spcAft>
                <a:spcPts val="0"/>
              </a:spcAft>
              <a:buNone/>
            </a:pPr>
            <a:r>
              <a:rPr lang="sk-SK" sz="1800" b="1" dirty="0" smtClean="0">
                <a:latin typeface="Courier New" pitchFamily="49" charset="0"/>
                <a:cs typeface="Courier New" pitchFamily="49" charset="0"/>
              </a:rPr>
              <a:t>interface FastEthernet0/0</a:t>
            </a:r>
            <a:r>
              <a:rPr lang="sk-SK" sz="1800" b="1" dirty="0" smtClean="0">
                <a:solidFill>
                  <a:srgbClr val="C00000"/>
                </a:solidFill>
                <a:latin typeface="Courier New" pitchFamily="49" charset="0"/>
                <a:cs typeface="Courier New" pitchFamily="49" charset="0"/>
              </a:rPr>
              <a:t>.1</a:t>
            </a:r>
          </a:p>
          <a:p>
            <a:pPr marL="0" indent="0">
              <a:spcBef>
                <a:spcPts val="0"/>
              </a:spcBef>
              <a:spcAft>
                <a:spcPts val="0"/>
              </a:spcAft>
              <a:buNone/>
            </a:pPr>
            <a:r>
              <a:rPr lang="sk-SK" sz="1800" b="1" dirty="0" smtClean="0">
                <a:solidFill>
                  <a:srgbClr val="C00000"/>
                </a:solidFill>
                <a:latin typeface="Courier New" pitchFamily="49" charset="0"/>
                <a:cs typeface="Courier New" pitchFamily="49" charset="0"/>
              </a:rPr>
              <a:t> encapsulation dot1Q 1</a:t>
            </a:r>
          </a:p>
          <a:p>
            <a:pPr marL="0" indent="0">
              <a:spcBef>
                <a:spcPts val="0"/>
              </a:spcBef>
              <a:spcAft>
                <a:spcPts val="0"/>
              </a:spcAft>
              <a:buNone/>
            </a:pPr>
            <a:r>
              <a:rPr lang="sk-SK" sz="1800" b="1" dirty="0" smtClean="0">
                <a:latin typeface="Courier New" pitchFamily="49" charset="0"/>
                <a:cs typeface="Courier New" pitchFamily="49" charset="0"/>
              </a:rPr>
              <a:t> ip address 192.168.11.1 255.255.255.0</a:t>
            </a:r>
          </a:p>
          <a:p>
            <a:pPr marL="0" indent="0">
              <a:spcBef>
                <a:spcPts val="0"/>
              </a:spcBef>
              <a:spcAft>
                <a:spcPts val="0"/>
              </a:spcAft>
              <a:buNone/>
            </a:pPr>
            <a:r>
              <a:rPr lang="sk-SK" sz="1800" b="1" dirty="0" smtClean="0">
                <a:latin typeface="Courier New" pitchFamily="49" charset="0"/>
                <a:cs typeface="Courier New" pitchFamily="49" charset="0"/>
              </a:rPr>
              <a:t>!</a:t>
            </a:r>
          </a:p>
          <a:p>
            <a:pPr marL="0" indent="0">
              <a:spcBef>
                <a:spcPts val="0"/>
              </a:spcBef>
              <a:spcAft>
                <a:spcPts val="0"/>
              </a:spcAft>
              <a:buNone/>
            </a:pPr>
            <a:r>
              <a:rPr lang="sk-SK" sz="1800" b="1" dirty="0" smtClean="0">
                <a:latin typeface="Courier New" pitchFamily="49" charset="0"/>
                <a:cs typeface="Courier New" pitchFamily="49" charset="0"/>
              </a:rPr>
              <a:t>interface FastEthernet0/0</a:t>
            </a:r>
            <a:r>
              <a:rPr lang="sk-SK" sz="1800" b="1" dirty="0" smtClean="0">
                <a:solidFill>
                  <a:srgbClr val="C00000"/>
                </a:solidFill>
                <a:latin typeface="Courier New" pitchFamily="49" charset="0"/>
                <a:cs typeface="Courier New" pitchFamily="49" charset="0"/>
              </a:rPr>
              <a:t>.2</a:t>
            </a:r>
          </a:p>
          <a:p>
            <a:pPr marL="0" indent="0">
              <a:spcBef>
                <a:spcPts val="0"/>
              </a:spcBef>
              <a:spcAft>
                <a:spcPts val="0"/>
              </a:spcAft>
              <a:buNone/>
            </a:pPr>
            <a:r>
              <a:rPr lang="sk-SK" sz="1800" b="1" dirty="0" smtClean="0">
                <a:solidFill>
                  <a:srgbClr val="C00000"/>
                </a:solidFill>
                <a:latin typeface="Courier New" pitchFamily="49" charset="0"/>
                <a:cs typeface="Courier New" pitchFamily="49" charset="0"/>
              </a:rPr>
              <a:t> encapsulation dot1Q 2</a:t>
            </a:r>
          </a:p>
          <a:p>
            <a:pPr marL="0" indent="0">
              <a:spcBef>
                <a:spcPts val="0"/>
              </a:spcBef>
              <a:spcAft>
                <a:spcPts val="0"/>
              </a:spcAft>
              <a:buNone/>
            </a:pPr>
            <a:r>
              <a:rPr lang="sk-SK" sz="1800" b="1" dirty="0" smtClean="0">
                <a:latin typeface="Courier New" pitchFamily="49" charset="0"/>
                <a:cs typeface="Courier New" pitchFamily="49" charset="0"/>
              </a:rPr>
              <a:t> ip address 192.168.12.1 255.255.255.0</a:t>
            </a:r>
          </a:p>
          <a:p>
            <a:pPr marL="0" indent="0">
              <a:spcBef>
                <a:spcPts val="0"/>
              </a:spcBef>
              <a:spcAft>
                <a:spcPts val="0"/>
              </a:spcAft>
              <a:buNone/>
            </a:pPr>
            <a:r>
              <a:rPr lang="sk-SK" sz="1800" b="1" dirty="0" smtClean="0">
                <a:latin typeface="Courier New" pitchFamily="49" charset="0"/>
                <a:cs typeface="Courier New" pitchFamily="49" charset="0"/>
              </a:rPr>
              <a:t>!</a:t>
            </a:r>
          </a:p>
          <a:p>
            <a:pPr marL="0" indent="0">
              <a:spcBef>
                <a:spcPts val="0"/>
              </a:spcBef>
              <a:spcAft>
                <a:spcPts val="0"/>
              </a:spcAft>
              <a:buNone/>
            </a:pPr>
            <a:r>
              <a:rPr lang="sk-SK" sz="1800" b="1" dirty="0" smtClean="0">
                <a:latin typeface="Courier New" pitchFamily="49" charset="0"/>
                <a:cs typeface="Courier New" pitchFamily="49" charset="0"/>
              </a:rPr>
              <a:t>interface FastEthernet0/0</a:t>
            </a:r>
            <a:r>
              <a:rPr lang="sk-SK" sz="1800" b="1" dirty="0" smtClean="0">
                <a:solidFill>
                  <a:srgbClr val="C00000"/>
                </a:solidFill>
                <a:latin typeface="Courier New" pitchFamily="49" charset="0"/>
                <a:cs typeface="Courier New" pitchFamily="49" charset="0"/>
              </a:rPr>
              <a:t>.3</a:t>
            </a:r>
          </a:p>
          <a:p>
            <a:pPr marL="0" indent="0">
              <a:spcBef>
                <a:spcPts val="0"/>
              </a:spcBef>
              <a:spcAft>
                <a:spcPts val="0"/>
              </a:spcAft>
              <a:buNone/>
            </a:pPr>
            <a:r>
              <a:rPr lang="sk-SK" sz="1800" b="1" dirty="0" smtClean="0">
                <a:solidFill>
                  <a:srgbClr val="C00000"/>
                </a:solidFill>
                <a:latin typeface="Courier New" pitchFamily="49" charset="0"/>
                <a:cs typeface="Courier New" pitchFamily="49" charset="0"/>
              </a:rPr>
              <a:t> encapsulation dot1Q 3</a:t>
            </a:r>
          </a:p>
          <a:p>
            <a:pPr marL="0" indent="0">
              <a:spcBef>
                <a:spcPts val="0"/>
              </a:spcBef>
              <a:spcAft>
                <a:spcPts val="0"/>
              </a:spcAft>
              <a:buNone/>
            </a:pPr>
            <a:r>
              <a:rPr lang="sk-SK" sz="1800" b="1" dirty="0" smtClean="0">
                <a:latin typeface="Courier New" pitchFamily="49" charset="0"/>
                <a:cs typeface="Courier New" pitchFamily="49" charset="0"/>
              </a:rPr>
              <a:t> ip address 192.168.13.1 255.255.255.0</a:t>
            </a:r>
          </a:p>
          <a:p>
            <a:pPr marL="0" indent="0">
              <a:spcBef>
                <a:spcPts val="0"/>
              </a:spcBef>
              <a:spcAft>
                <a:spcPts val="0"/>
              </a:spcAft>
              <a:buNone/>
            </a:pPr>
            <a:endParaRPr lang="sk-SK" sz="1800" b="1" dirty="0" smtClean="0">
              <a:latin typeface="Courier New" pitchFamily="49" charset="0"/>
              <a:cs typeface="Courier New" pitchFamily="49" charset="0"/>
            </a:endParaRPr>
          </a:p>
          <a:p>
            <a:pPr marL="0" indent="0">
              <a:spcBef>
                <a:spcPts val="0"/>
              </a:spcBef>
              <a:spcAft>
                <a:spcPts val="0"/>
              </a:spcAft>
              <a:buNone/>
            </a:pPr>
            <a:r>
              <a:rPr lang="sk-SK" sz="1800" b="1" dirty="0">
                <a:latin typeface="Courier New" pitchFamily="49" charset="0"/>
                <a:cs typeface="Courier New" pitchFamily="49" charset="0"/>
              </a:rPr>
              <a:t>Router</a:t>
            </a:r>
            <a:r>
              <a:rPr lang="sk-SK" sz="1800" b="1" dirty="0" smtClean="0">
                <a:latin typeface="Courier New" pitchFamily="49" charset="0"/>
                <a:cs typeface="Courier New" pitchFamily="49" charset="0"/>
              </a:rPr>
              <a:t># </a:t>
            </a:r>
            <a:r>
              <a:rPr lang="sk-SK" sz="1800" b="1" dirty="0" smtClean="0">
                <a:solidFill>
                  <a:srgbClr val="C00000"/>
                </a:solidFill>
                <a:latin typeface="Courier New" pitchFamily="49" charset="0"/>
                <a:cs typeface="Courier New" pitchFamily="49" charset="0"/>
              </a:rPr>
              <a:t>show </a:t>
            </a:r>
            <a:r>
              <a:rPr lang="sk-SK" sz="1800" b="1" dirty="0">
                <a:solidFill>
                  <a:srgbClr val="C00000"/>
                </a:solidFill>
                <a:latin typeface="Courier New" pitchFamily="49" charset="0"/>
                <a:cs typeface="Courier New" pitchFamily="49" charset="0"/>
              </a:rPr>
              <a:t>ip </a:t>
            </a:r>
            <a:r>
              <a:rPr lang="sk-SK" sz="1800" b="1" dirty="0" smtClean="0">
                <a:solidFill>
                  <a:srgbClr val="C00000"/>
                </a:solidFill>
                <a:latin typeface="Courier New" pitchFamily="49" charset="0"/>
                <a:cs typeface="Courier New" pitchFamily="49" charset="0"/>
              </a:rPr>
              <a:t>route connected</a:t>
            </a:r>
            <a:endParaRPr lang="sk-SK" sz="1800" b="1" dirty="0">
              <a:solidFill>
                <a:srgbClr val="C00000"/>
              </a:solidFill>
              <a:latin typeface="Courier New" pitchFamily="49" charset="0"/>
              <a:cs typeface="Courier New" pitchFamily="49" charset="0"/>
            </a:endParaRPr>
          </a:p>
          <a:p>
            <a:pPr marL="0" indent="0">
              <a:spcBef>
                <a:spcPts val="0"/>
              </a:spcBef>
              <a:spcAft>
                <a:spcPts val="0"/>
              </a:spcAft>
              <a:buNone/>
            </a:pPr>
            <a:r>
              <a:rPr lang="sk-SK" sz="1800" b="1" dirty="0">
                <a:latin typeface="Courier New" pitchFamily="49" charset="0"/>
                <a:cs typeface="Courier New" pitchFamily="49" charset="0"/>
              </a:rPr>
              <a:t>C    </a:t>
            </a:r>
            <a:r>
              <a:rPr lang="sk-SK" sz="1800" b="1" dirty="0" smtClean="0">
                <a:latin typeface="Courier New" pitchFamily="49" charset="0"/>
                <a:cs typeface="Courier New" pitchFamily="49" charset="0"/>
              </a:rPr>
              <a:t>192.168.11.0/24 </a:t>
            </a:r>
            <a:r>
              <a:rPr lang="sk-SK" sz="1800" b="1" dirty="0">
                <a:latin typeface="Courier New" pitchFamily="49" charset="0"/>
                <a:cs typeface="Courier New" pitchFamily="49" charset="0"/>
              </a:rPr>
              <a:t>is directly connected, </a:t>
            </a:r>
            <a:r>
              <a:rPr lang="sk-SK" sz="1800" b="1" dirty="0" smtClean="0">
                <a:solidFill>
                  <a:srgbClr val="C00000"/>
                </a:solidFill>
                <a:latin typeface="Courier New" pitchFamily="49" charset="0"/>
                <a:cs typeface="Courier New" pitchFamily="49" charset="0"/>
              </a:rPr>
              <a:t>FastEthernet0/0.1</a:t>
            </a:r>
            <a:endParaRPr lang="sk-SK" sz="1800" b="1" dirty="0">
              <a:solidFill>
                <a:srgbClr val="C00000"/>
              </a:solidFill>
              <a:latin typeface="Courier New" pitchFamily="49" charset="0"/>
              <a:cs typeface="Courier New" pitchFamily="49" charset="0"/>
            </a:endParaRPr>
          </a:p>
          <a:p>
            <a:pPr marL="0" indent="0">
              <a:spcBef>
                <a:spcPts val="0"/>
              </a:spcBef>
              <a:spcAft>
                <a:spcPts val="0"/>
              </a:spcAft>
              <a:buNone/>
            </a:pPr>
            <a:r>
              <a:rPr lang="sk-SK" sz="1800" b="1" dirty="0">
                <a:latin typeface="Courier New" pitchFamily="49" charset="0"/>
                <a:cs typeface="Courier New" pitchFamily="49" charset="0"/>
              </a:rPr>
              <a:t>C    </a:t>
            </a:r>
            <a:r>
              <a:rPr lang="sk-SK" sz="1800" b="1" dirty="0" smtClean="0">
                <a:latin typeface="Courier New" pitchFamily="49" charset="0"/>
                <a:cs typeface="Courier New" pitchFamily="49" charset="0"/>
              </a:rPr>
              <a:t>192.168.12.0/24 </a:t>
            </a:r>
            <a:r>
              <a:rPr lang="sk-SK" sz="1800" b="1" dirty="0">
                <a:latin typeface="Courier New" pitchFamily="49" charset="0"/>
                <a:cs typeface="Courier New" pitchFamily="49" charset="0"/>
              </a:rPr>
              <a:t>is directly connected, </a:t>
            </a:r>
            <a:r>
              <a:rPr lang="sk-SK" sz="1800" b="1" dirty="0" smtClean="0">
                <a:solidFill>
                  <a:srgbClr val="C00000"/>
                </a:solidFill>
                <a:latin typeface="Courier New" pitchFamily="49" charset="0"/>
                <a:cs typeface="Courier New" pitchFamily="49" charset="0"/>
              </a:rPr>
              <a:t>FastEthernet0/0.2</a:t>
            </a:r>
            <a:endParaRPr lang="sk-SK" sz="1800" b="1" dirty="0">
              <a:solidFill>
                <a:srgbClr val="C00000"/>
              </a:solidFill>
              <a:latin typeface="Courier New" pitchFamily="49" charset="0"/>
              <a:cs typeface="Courier New" pitchFamily="49" charset="0"/>
            </a:endParaRPr>
          </a:p>
          <a:p>
            <a:pPr marL="0" indent="0">
              <a:spcBef>
                <a:spcPts val="0"/>
              </a:spcBef>
              <a:spcAft>
                <a:spcPts val="0"/>
              </a:spcAft>
              <a:buNone/>
            </a:pPr>
            <a:r>
              <a:rPr lang="sk-SK" sz="1800" b="1" dirty="0">
                <a:latin typeface="Courier New" pitchFamily="49" charset="0"/>
                <a:cs typeface="Courier New" pitchFamily="49" charset="0"/>
              </a:rPr>
              <a:t>C    </a:t>
            </a:r>
            <a:r>
              <a:rPr lang="sk-SK" sz="1800" b="1" dirty="0" smtClean="0">
                <a:latin typeface="Courier New" pitchFamily="49" charset="0"/>
                <a:cs typeface="Courier New" pitchFamily="49" charset="0"/>
              </a:rPr>
              <a:t>192.168.13.0/24 </a:t>
            </a:r>
            <a:r>
              <a:rPr lang="sk-SK" sz="1800" b="1" dirty="0">
                <a:latin typeface="Courier New" pitchFamily="49" charset="0"/>
                <a:cs typeface="Courier New" pitchFamily="49" charset="0"/>
              </a:rPr>
              <a:t>is directly connected, </a:t>
            </a:r>
            <a:r>
              <a:rPr lang="sk-SK" sz="1800" b="1" dirty="0" smtClean="0">
                <a:solidFill>
                  <a:srgbClr val="C00000"/>
                </a:solidFill>
                <a:latin typeface="Courier New" pitchFamily="49" charset="0"/>
                <a:cs typeface="Courier New" pitchFamily="49" charset="0"/>
              </a:rPr>
              <a:t>FastEthernet0/0.3</a:t>
            </a:r>
            <a:endParaRPr lang="sk-SK" sz="1800" b="1"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2604739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sk-SK" dirty="0"/>
              <a:t>Ďalší príklad na router-on-stick</a:t>
            </a:r>
            <a:endParaRPr lang="sk-SK" dirty="0" smtClean="0"/>
          </a:p>
        </p:txBody>
      </p:sp>
      <p:graphicFrame>
        <p:nvGraphicFramePr>
          <p:cNvPr id="14338" name="Object 3"/>
          <p:cNvGraphicFramePr>
            <a:graphicFrameLocks noGrp="1" noChangeAspect="1"/>
          </p:cNvGraphicFramePr>
          <p:nvPr>
            <p:ph sz="half" idx="1"/>
          </p:nvPr>
        </p:nvGraphicFramePr>
        <p:xfrm>
          <a:off x="874713" y="1833563"/>
          <a:ext cx="7486650" cy="3381375"/>
        </p:xfrm>
        <a:graphic>
          <a:graphicData uri="http://schemas.openxmlformats.org/presentationml/2006/ole">
            <mc:AlternateContent xmlns:mc="http://schemas.openxmlformats.org/markup-compatibility/2006">
              <mc:Choice xmlns:v="urn:schemas-microsoft-com:vml" Requires="v">
                <p:oleObj spid="_x0000_s25620" name="Visio" r:id="rId4" imgW="5752965" imgH="2746903" progId="Visio.Drawing.11">
                  <p:embed/>
                </p:oleObj>
              </mc:Choice>
              <mc:Fallback>
                <p:oleObj name="Visio" r:id="rId4" imgW="5752965" imgH="274690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713" y="1833563"/>
                        <a:ext cx="7486650" cy="3381375"/>
                      </a:xfrm>
                      <a:prstGeom prst="rect">
                        <a:avLst/>
                      </a:prstGeom>
                    </p:spPr>
                  </p:pic>
                </p:oleObj>
              </mc:Fallback>
            </mc:AlternateContent>
          </a:graphicData>
        </a:graphic>
      </p:graphicFrame>
      <p:sp>
        <p:nvSpPr>
          <p:cNvPr id="14340" name="Oval 4"/>
          <p:cNvSpPr>
            <a:spLocks noChangeArrowheads="1"/>
          </p:cNvSpPr>
          <p:nvPr/>
        </p:nvSpPr>
        <p:spPr bwMode="auto">
          <a:xfrm>
            <a:off x="1331913" y="1952625"/>
            <a:ext cx="1020762" cy="108108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
        <p:nvSpPr>
          <p:cNvPr id="14341" name="Oval 5"/>
          <p:cNvSpPr>
            <a:spLocks noChangeArrowheads="1"/>
          </p:cNvSpPr>
          <p:nvPr/>
        </p:nvSpPr>
        <p:spPr bwMode="auto">
          <a:xfrm>
            <a:off x="900113" y="3609975"/>
            <a:ext cx="1090612" cy="1154113"/>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
        <p:nvSpPr>
          <p:cNvPr id="14342" name="Rectangle 6"/>
          <p:cNvSpPr>
            <a:spLocks noChangeArrowheads="1"/>
          </p:cNvSpPr>
          <p:nvPr/>
        </p:nvSpPr>
        <p:spPr bwMode="auto">
          <a:xfrm>
            <a:off x="-3175" y="5491163"/>
            <a:ext cx="1873250" cy="1393825"/>
          </a:xfrm>
          <a:prstGeom prst="rect">
            <a:avLst/>
          </a:prstGeom>
          <a:noFill/>
          <a:ln w="9525" algn="ctr">
            <a:solidFill>
              <a:schemeClr val="tx1"/>
            </a:solidFill>
            <a:miter lim="800000"/>
            <a:headEnd/>
            <a:tailEnd/>
          </a:ln>
        </p:spPr>
        <p:txBody>
          <a:bodyPr/>
          <a:lstStyle/>
          <a:p>
            <a:pPr eaLnBrk="1" hangingPunct="1">
              <a:lnSpc>
                <a:spcPct val="100000"/>
              </a:lnSpc>
              <a:spcBef>
                <a:spcPct val="0"/>
              </a:spcBef>
              <a:buClrTx/>
              <a:buSzTx/>
              <a:buFontTx/>
              <a:buNone/>
            </a:pPr>
            <a:r>
              <a:rPr lang="sk-SK" sz="1400" dirty="0">
                <a:latin typeface="Arial" charset="0"/>
              </a:rPr>
              <a:t>Príklad:</a:t>
            </a:r>
            <a:r>
              <a:rPr lang="sk-SK" sz="1400" b="0" dirty="0">
                <a:latin typeface="Arial" charset="0"/>
              </a:rPr>
              <a:t> </a:t>
            </a:r>
          </a:p>
          <a:p>
            <a:pPr eaLnBrk="1" hangingPunct="1">
              <a:lnSpc>
                <a:spcPct val="100000"/>
              </a:lnSpc>
              <a:spcBef>
                <a:spcPct val="0"/>
              </a:spcBef>
              <a:buClrTx/>
              <a:buSzTx/>
              <a:buFontTx/>
              <a:buNone/>
            </a:pPr>
            <a:r>
              <a:rPr lang="sk-SK" sz="1400" b="0" dirty="0">
                <a:latin typeface="Arial" charset="0"/>
              </a:rPr>
              <a:t>Komunikácia medzi stanicami </a:t>
            </a:r>
            <a:r>
              <a:rPr lang="sk-SK" sz="1400" dirty="0">
                <a:latin typeface="Arial" charset="0"/>
              </a:rPr>
              <a:t>v rôznych</a:t>
            </a:r>
            <a:r>
              <a:rPr lang="sk-SK" sz="1400" b="0" dirty="0">
                <a:latin typeface="Arial" charset="0"/>
              </a:rPr>
              <a:t> VLAN (Inter VLAN)</a:t>
            </a:r>
          </a:p>
        </p:txBody>
      </p:sp>
      <p:grpSp>
        <p:nvGrpSpPr>
          <p:cNvPr id="2" name="Group 7"/>
          <p:cNvGrpSpPr>
            <a:grpSpLocks/>
          </p:cNvGrpSpPr>
          <p:nvPr/>
        </p:nvGrpSpPr>
        <p:grpSpPr bwMode="auto">
          <a:xfrm>
            <a:off x="3419475" y="2960688"/>
            <a:ext cx="1512888" cy="288925"/>
            <a:chOff x="2018" y="1570"/>
            <a:chExt cx="953" cy="182"/>
          </a:xfrm>
        </p:grpSpPr>
        <p:sp>
          <p:nvSpPr>
            <p:cNvPr id="14365" name="Line 8"/>
            <p:cNvSpPr>
              <a:spLocks noChangeShapeType="1"/>
            </p:cNvSpPr>
            <p:nvPr/>
          </p:nvSpPr>
          <p:spPr bwMode="auto">
            <a:xfrm>
              <a:off x="2109" y="1570"/>
              <a:ext cx="862"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sk-SK"/>
            </a:p>
          </p:txBody>
        </p:sp>
        <p:sp>
          <p:nvSpPr>
            <p:cNvPr id="14366" name="Rectangle 9"/>
            <p:cNvSpPr>
              <a:spLocks noChangeArrowheads="1"/>
            </p:cNvSpPr>
            <p:nvPr/>
          </p:nvSpPr>
          <p:spPr bwMode="auto">
            <a:xfrm>
              <a:off x="2018" y="1616"/>
              <a:ext cx="318" cy="136"/>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buClrTx/>
                <a:buSzTx/>
                <a:buFontTx/>
                <a:buNone/>
              </a:pPr>
              <a:r>
                <a:rPr lang="sk-SK" sz="1400" b="0">
                  <a:latin typeface="Arial" charset="0"/>
                </a:rPr>
                <a:t>rámec</a:t>
              </a:r>
            </a:p>
          </p:txBody>
        </p:sp>
        <p:sp>
          <p:nvSpPr>
            <p:cNvPr id="14367" name="Rectangle 10"/>
            <p:cNvSpPr>
              <a:spLocks noChangeArrowheads="1"/>
            </p:cNvSpPr>
            <p:nvPr/>
          </p:nvSpPr>
          <p:spPr bwMode="auto">
            <a:xfrm>
              <a:off x="2336" y="1616"/>
              <a:ext cx="181" cy="136"/>
            </a:xfrm>
            <a:prstGeom prst="rect">
              <a:avLst/>
            </a:prstGeom>
            <a:solidFill>
              <a:schemeClr val="accent1"/>
            </a:solidFill>
            <a:ln w="19050" algn="ctr">
              <a:solidFill>
                <a:srgbClr val="FF0000"/>
              </a:solidFill>
              <a:miter lim="800000"/>
              <a:headEnd/>
              <a:tailEnd/>
            </a:ln>
          </p:spPr>
          <p:txBody>
            <a:bodyPr wrap="none" anchor="ctr"/>
            <a:lstStyle/>
            <a:p>
              <a:pPr algn="ctr" eaLnBrk="1" hangingPunct="1">
                <a:lnSpc>
                  <a:spcPct val="100000"/>
                </a:lnSpc>
                <a:spcBef>
                  <a:spcPct val="0"/>
                </a:spcBef>
                <a:buClrTx/>
                <a:buSzTx/>
                <a:buFontTx/>
                <a:buNone/>
              </a:pPr>
              <a:r>
                <a:rPr lang="sk-SK" sz="1400">
                  <a:latin typeface="Arial" charset="0"/>
                </a:rPr>
                <a:t>2</a:t>
              </a:r>
            </a:p>
          </p:txBody>
        </p:sp>
      </p:grpSp>
      <p:grpSp>
        <p:nvGrpSpPr>
          <p:cNvPr id="3" name="Group 11"/>
          <p:cNvGrpSpPr>
            <a:grpSpLocks/>
          </p:cNvGrpSpPr>
          <p:nvPr/>
        </p:nvGrpSpPr>
        <p:grpSpPr bwMode="auto">
          <a:xfrm>
            <a:off x="1762125" y="3033713"/>
            <a:ext cx="781050" cy="1079500"/>
            <a:chOff x="974" y="1616"/>
            <a:chExt cx="492" cy="680"/>
          </a:xfrm>
        </p:grpSpPr>
        <p:sp>
          <p:nvSpPr>
            <p:cNvPr id="14363" name="Line 12"/>
            <p:cNvSpPr>
              <a:spLocks noChangeShapeType="1"/>
            </p:cNvSpPr>
            <p:nvPr/>
          </p:nvSpPr>
          <p:spPr bwMode="auto">
            <a:xfrm rot="-3292948">
              <a:off x="1036" y="1865"/>
              <a:ext cx="680" cy="181"/>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sk-SK"/>
            </a:p>
          </p:txBody>
        </p:sp>
        <p:sp>
          <p:nvSpPr>
            <p:cNvPr id="14364" name="Rectangle 13"/>
            <p:cNvSpPr>
              <a:spLocks noChangeArrowheads="1"/>
            </p:cNvSpPr>
            <p:nvPr/>
          </p:nvSpPr>
          <p:spPr bwMode="auto">
            <a:xfrm rot="-2384131">
              <a:off x="974" y="1843"/>
              <a:ext cx="318" cy="136"/>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buClrTx/>
                <a:buSzTx/>
                <a:buFontTx/>
                <a:buNone/>
              </a:pPr>
              <a:r>
                <a:rPr lang="sk-SK" sz="1400" b="0">
                  <a:latin typeface="Arial" charset="0"/>
                </a:rPr>
                <a:t>rámec</a:t>
              </a:r>
            </a:p>
          </p:txBody>
        </p:sp>
      </p:grpSp>
      <p:grpSp>
        <p:nvGrpSpPr>
          <p:cNvPr id="4" name="Group 14"/>
          <p:cNvGrpSpPr>
            <a:grpSpLocks/>
          </p:cNvGrpSpPr>
          <p:nvPr/>
        </p:nvGrpSpPr>
        <p:grpSpPr bwMode="auto">
          <a:xfrm>
            <a:off x="4716463" y="2960688"/>
            <a:ext cx="504825" cy="792162"/>
            <a:chOff x="2971" y="1865"/>
            <a:chExt cx="318" cy="499"/>
          </a:xfrm>
        </p:grpSpPr>
        <p:sp>
          <p:nvSpPr>
            <p:cNvPr id="14359" name="Line 15"/>
            <p:cNvSpPr>
              <a:spLocks noChangeShapeType="1"/>
            </p:cNvSpPr>
            <p:nvPr/>
          </p:nvSpPr>
          <p:spPr bwMode="auto">
            <a:xfrm flipH="1">
              <a:off x="3061" y="1956"/>
              <a:ext cx="228" cy="363"/>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sk-SK"/>
            </a:p>
          </p:txBody>
        </p:sp>
        <p:grpSp>
          <p:nvGrpSpPr>
            <p:cNvPr id="14360" name="Group 16"/>
            <p:cNvGrpSpPr>
              <a:grpSpLocks/>
            </p:cNvGrpSpPr>
            <p:nvPr/>
          </p:nvGrpSpPr>
          <p:grpSpPr bwMode="auto">
            <a:xfrm rot="-3423743">
              <a:off x="2789" y="2047"/>
              <a:ext cx="499" cy="136"/>
              <a:chOff x="1973" y="1752"/>
              <a:chExt cx="499" cy="136"/>
            </a:xfrm>
          </p:grpSpPr>
          <p:sp>
            <p:nvSpPr>
              <p:cNvPr id="14361" name="Rectangle 17"/>
              <p:cNvSpPr>
                <a:spLocks noChangeArrowheads="1"/>
              </p:cNvSpPr>
              <p:nvPr/>
            </p:nvSpPr>
            <p:spPr bwMode="auto">
              <a:xfrm>
                <a:off x="2154" y="1752"/>
                <a:ext cx="318" cy="136"/>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buClrTx/>
                  <a:buSzTx/>
                  <a:buFontTx/>
                  <a:buNone/>
                </a:pPr>
                <a:r>
                  <a:rPr lang="sk-SK" sz="1400" b="0">
                    <a:latin typeface="Arial" charset="0"/>
                  </a:rPr>
                  <a:t>rámec</a:t>
                </a:r>
              </a:p>
            </p:txBody>
          </p:sp>
          <p:sp>
            <p:nvSpPr>
              <p:cNvPr id="14362" name="Rectangle 18"/>
              <p:cNvSpPr>
                <a:spLocks noChangeArrowheads="1"/>
              </p:cNvSpPr>
              <p:nvPr/>
            </p:nvSpPr>
            <p:spPr bwMode="auto">
              <a:xfrm>
                <a:off x="1973" y="1752"/>
                <a:ext cx="181" cy="136"/>
              </a:xfrm>
              <a:prstGeom prst="rect">
                <a:avLst/>
              </a:prstGeom>
              <a:solidFill>
                <a:schemeClr val="accent1"/>
              </a:solidFill>
              <a:ln w="19050" algn="ctr">
                <a:solidFill>
                  <a:srgbClr val="FF0000"/>
                </a:solidFill>
                <a:miter lim="800000"/>
                <a:headEnd/>
                <a:tailEnd/>
              </a:ln>
            </p:spPr>
            <p:txBody>
              <a:bodyPr wrap="none" anchor="ctr"/>
              <a:lstStyle/>
              <a:p>
                <a:pPr algn="ctr" eaLnBrk="1" hangingPunct="1">
                  <a:lnSpc>
                    <a:spcPct val="100000"/>
                  </a:lnSpc>
                  <a:spcBef>
                    <a:spcPct val="0"/>
                  </a:spcBef>
                  <a:buClrTx/>
                  <a:buSzTx/>
                  <a:buFontTx/>
                  <a:buNone/>
                </a:pPr>
                <a:r>
                  <a:rPr lang="sk-SK" sz="1400">
                    <a:latin typeface="Arial" charset="0"/>
                  </a:rPr>
                  <a:t>2</a:t>
                </a:r>
              </a:p>
            </p:txBody>
          </p:sp>
        </p:grpSp>
      </p:grpSp>
      <p:grpSp>
        <p:nvGrpSpPr>
          <p:cNvPr id="6" name="Group 19"/>
          <p:cNvGrpSpPr>
            <a:grpSpLocks/>
          </p:cNvGrpSpPr>
          <p:nvPr/>
        </p:nvGrpSpPr>
        <p:grpSpPr bwMode="auto">
          <a:xfrm>
            <a:off x="5076825" y="3284538"/>
            <a:ext cx="644525" cy="722312"/>
            <a:chOff x="3198" y="2069"/>
            <a:chExt cx="406" cy="455"/>
          </a:xfrm>
        </p:grpSpPr>
        <p:sp>
          <p:nvSpPr>
            <p:cNvPr id="14355" name="Line 20"/>
            <p:cNvSpPr>
              <a:spLocks noChangeShapeType="1"/>
            </p:cNvSpPr>
            <p:nvPr/>
          </p:nvSpPr>
          <p:spPr bwMode="auto">
            <a:xfrm flipV="1">
              <a:off x="3198" y="2069"/>
              <a:ext cx="227" cy="36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endParaRPr lang="sk-SK"/>
            </a:p>
          </p:txBody>
        </p:sp>
        <p:grpSp>
          <p:nvGrpSpPr>
            <p:cNvPr id="14356" name="Group 21"/>
            <p:cNvGrpSpPr>
              <a:grpSpLocks/>
            </p:cNvGrpSpPr>
            <p:nvPr/>
          </p:nvGrpSpPr>
          <p:grpSpPr bwMode="auto">
            <a:xfrm>
              <a:off x="3334" y="2069"/>
              <a:ext cx="270" cy="455"/>
              <a:chOff x="3608" y="3172"/>
              <a:chExt cx="270" cy="455"/>
            </a:xfrm>
          </p:grpSpPr>
          <p:sp>
            <p:nvSpPr>
              <p:cNvPr id="14357" name="Rectangle 22"/>
              <p:cNvSpPr>
                <a:spLocks noChangeArrowheads="1"/>
              </p:cNvSpPr>
              <p:nvPr/>
            </p:nvSpPr>
            <p:spPr bwMode="auto">
              <a:xfrm rot="-3423743">
                <a:off x="3517" y="3400"/>
                <a:ext cx="318" cy="136"/>
              </a:xfrm>
              <a:prstGeom prst="rect">
                <a:avLst/>
              </a:prstGeom>
              <a:noFill/>
              <a:ln w="1905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buClrTx/>
                  <a:buSzTx/>
                  <a:buFontTx/>
                  <a:buNone/>
                </a:pPr>
                <a:r>
                  <a:rPr lang="sk-SK" sz="1400" b="0">
                    <a:latin typeface="Arial" charset="0"/>
                  </a:rPr>
                  <a:t>rámec</a:t>
                </a:r>
              </a:p>
            </p:txBody>
          </p:sp>
          <p:sp>
            <p:nvSpPr>
              <p:cNvPr id="14358" name="Rectangle 23"/>
              <p:cNvSpPr>
                <a:spLocks noChangeArrowheads="1"/>
              </p:cNvSpPr>
              <p:nvPr/>
            </p:nvSpPr>
            <p:spPr bwMode="auto">
              <a:xfrm rot="-3423743">
                <a:off x="3719" y="3195"/>
                <a:ext cx="181" cy="136"/>
              </a:xfrm>
              <a:prstGeom prst="rect">
                <a:avLst/>
              </a:prstGeom>
              <a:solidFill>
                <a:srgbClr val="EAEAEA"/>
              </a:solidFill>
              <a:ln w="19050" algn="ctr">
                <a:solidFill>
                  <a:schemeClr val="tx2"/>
                </a:solidFill>
                <a:miter lim="800000"/>
                <a:headEnd/>
                <a:tailEnd/>
              </a:ln>
            </p:spPr>
            <p:txBody>
              <a:bodyPr wrap="none" anchor="ctr"/>
              <a:lstStyle/>
              <a:p>
                <a:pPr algn="ctr" eaLnBrk="1" hangingPunct="1">
                  <a:lnSpc>
                    <a:spcPct val="100000"/>
                  </a:lnSpc>
                  <a:spcBef>
                    <a:spcPct val="0"/>
                  </a:spcBef>
                  <a:buClrTx/>
                  <a:buSzTx/>
                  <a:buFontTx/>
                  <a:buNone/>
                </a:pPr>
                <a:r>
                  <a:rPr lang="sk-SK" sz="1400">
                    <a:latin typeface="Arial" charset="0"/>
                  </a:rPr>
                  <a:t>1</a:t>
                </a:r>
              </a:p>
            </p:txBody>
          </p:sp>
        </p:grpSp>
      </p:grpSp>
      <p:grpSp>
        <p:nvGrpSpPr>
          <p:cNvPr id="8" name="Group 24"/>
          <p:cNvGrpSpPr>
            <a:grpSpLocks/>
          </p:cNvGrpSpPr>
          <p:nvPr/>
        </p:nvGrpSpPr>
        <p:grpSpPr bwMode="auto">
          <a:xfrm>
            <a:off x="3563938" y="2492375"/>
            <a:ext cx="1512887" cy="288925"/>
            <a:chOff x="2245" y="1570"/>
            <a:chExt cx="953" cy="182"/>
          </a:xfrm>
        </p:grpSpPr>
        <p:grpSp>
          <p:nvGrpSpPr>
            <p:cNvPr id="14351" name="Group 25"/>
            <p:cNvGrpSpPr>
              <a:grpSpLocks/>
            </p:cNvGrpSpPr>
            <p:nvPr/>
          </p:nvGrpSpPr>
          <p:grpSpPr bwMode="auto">
            <a:xfrm>
              <a:off x="2699" y="1570"/>
              <a:ext cx="499" cy="136"/>
              <a:chOff x="3017" y="3294"/>
              <a:chExt cx="499" cy="136"/>
            </a:xfrm>
          </p:grpSpPr>
          <p:sp>
            <p:nvSpPr>
              <p:cNvPr id="14353" name="Rectangle 26"/>
              <p:cNvSpPr>
                <a:spLocks noChangeArrowheads="1"/>
              </p:cNvSpPr>
              <p:nvPr/>
            </p:nvSpPr>
            <p:spPr bwMode="auto">
              <a:xfrm>
                <a:off x="3198" y="3294"/>
                <a:ext cx="318" cy="136"/>
              </a:xfrm>
              <a:prstGeom prst="rect">
                <a:avLst/>
              </a:prstGeom>
              <a:noFill/>
              <a:ln w="1905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buClrTx/>
                  <a:buSzTx/>
                  <a:buFontTx/>
                  <a:buNone/>
                </a:pPr>
                <a:r>
                  <a:rPr lang="sk-SK" sz="1400" b="0">
                    <a:latin typeface="Arial" charset="0"/>
                  </a:rPr>
                  <a:t>rámec</a:t>
                </a:r>
              </a:p>
            </p:txBody>
          </p:sp>
          <p:sp>
            <p:nvSpPr>
              <p:cNvPr id="14354" name="Rectangle 27"/>
              <p:cNvSpPr>
                <a:spLocks noChangeArrowheads="1"/>
              </p:cNvSpPr>
              <p:nvPr/>
            </p:nvSpPr>
            <p:spPr bwMode="auto">
              <a:xfrm>
                <a:off x="3017" y="3294"/>
                <a:ext cx="181" cy="136"/>
              </a:xfrm>
              <a:prstGeom prst="rect">
                <a:avLst/>
              </a:prstGeom>
              <a:solidFill>
                <a:srgbClr val="EAEAEA"/>
              </a:solidFill>
              <a:ln w="19050" algn="ctr">
                <a:solidFill>
                  <a:schemeClr val="tx2"/>
                </a:solidFill>
                <a:miter lim="800000"/>
                <a:headEnd/>
                <a:tailEnd/>
              </a:ln>
            </p:spPr>
            <p:txBody>
              <a:bodyPr wrap="none" anchor="ctr"/>
              <a:lstStyle/>
              <a:p>
                <a:pPr algn="ctr" eaLnBrk="1" hangingPunct="1">
                  <a:lnSpc>
                    <a:spcPct val="100000"/>
                  </a:lnSpc>
                  <a:spcBef>
                    <a:spcPct val="0"/>
                  </a:spcBef>
                  <a:buClrTx/>
                  <a:buSzTx/>
                  <a:buFontTx/>
                  <a:buNone/>
                </a:pPr>
                <a:r>
                  <a:rPr lang="sk-SK" sz="1400" b="0">
                    <a:latin typeface="Arial" charset="0"/>
                  </a:rPr>
                  <a:t>1</a:t>
                </a:r>
              </a:p>
            </p:txBody>
          </p:sp>
        </p:grpSp>
        <p:sp>
          <p:nvSpPr>
            <p:cNvPr id="14352" name="Line 28"/>
            <p:cNvSpPr>
              <a:spLocks noChangeShapeType="1"/>
            </p:cNvSpPr>
            <p:nvPr/>
          </p:nvSpPr>
          <p:spPr bwMode="auto">
            <a:xfrm flipH="1">
              <a:off x="2245" y="1752"/>
              <a:ext cx="953"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endParaRPr lang="sk-SK"/>
            </a:p>
          </p:txBody>
        </p:sp>
      </p:grpSp>
      <p:grpSp>
        <p:nvGrpSpPr>
          <p:cNvPr id="10" name="Group 29"/>
          <p:cNvGrpSpPr>
            <a:grpSpLocks/>
          </p:cNvGrpSpPr>
          <p:nvPr/>
        </p:nvGrpSpPr>
        <p:grpSpPr bwMode="auto">
          <a:xfrm>
            <a:off x="2268538" y="2420938"/>
            <a:ext cx="504825" cy="431800"/>
            <a:chOff x="1429" y="1525"/>
            <a:chExt cx="318" cy="272"/>
          </a:xfrm>
        </p:grpSpPr>
        <p:sp>
          <p:nvSpPr>
            <p:cNvPr id="14349" name="Rectangle 30"/>
            <p:cNvSpPr>
              <a:spLocks noChangeArrowheads="1"/>
            </p:cNvSpPr>
            <p:nvPr/>
          </p:nvSpPr>
          <p:spPr bwMode="auto">
            <a:xfrm rot="963599">
              <a:off x="1429" y="1525"/>
              <a:ext cx="318" cy="136"/>
            </a:xfrm>
            <a:prstGeom prst="rect">
              <a:avLst/>
            </a:prstGeom>
            <a:noFill/>
            <a:ln w="1905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buClrTx/>
                <a:buSzTx/>
                <a:buFontTx/>
                <a:buNone/>
              </a:pPr>
              <a:r>
                <a:rPr lang="sk-SK" sz="1400" b="0">
                  <a:latin typeface="Arial" charset="0"/>
                </a:rPr>
                <a:t>rámec</a:t>
              </a:r>
            </a:p>
          </p:txBody>
        </p:sp>
        <p:sp>
          <p:nvSpPr>
            <p:cNvPr id="14350" name="Line 31"/>
            <p:cNvSpPr>
              <a:spLocks noChangeShapeType="1"/>
            </p:cNvSpPr>
            <p:nvPr/>
          </p:nvSpPr>
          <p:spPr bwMode="auto">
            <a:xfrm flipH="1" flipV="1">
              <a:off x="1429" y="1752"/>
              <a:ext cx="181" cy="4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endParaRPr lang="sk-SK"/>
            </a:p>
          </p:txBody>
        </p:sp>
      </p:grpSp>
      <p:sp>
        <p:nvSpPr>
          <p:cNvPr id="7" name="Rectangle 6"/>
          <p:cNvSpPr/>
          <p:nvPr/>
        </p:nvSpPr>
        <p:spPr>
          <a:xfrm>
            <a:off x="1979366" y="5491163"/>
            <a:ext cx="7164633" cy="1366837"/>
          </a:xfrm>
          <a:prstGeom prst="rect">
            <a:avLst/>
          </a:prstGeom>
        </p:spPr>
        <p:txBody>
          <a:bodyPr wrap="square">
            <a:noAutofit/>
          </a:bodyPr>
          <a:lstStyle/>
          <a:p>
            <a:pPr marL="0" indent="0">
              <a:spcBef>
                <a:spcPts val="0"/>
              </a:spcBef>
              <a:spcAft>
                <a:spcPts val="0"/>
              </a:spcAft>
              <a:buNone/>
            </a:pPr>
            <a:r>
              <a:rPr lang="sk-SK" sz="1400" dirty="0" smtClean="0">
                <a:latin typeface="+mn-lt"/>
                <a:cs typeface="Courier New" pitchFamily="49" charset="0"/>
              </a:rPr>
              <a:t>Paket z 192.168.12.100 na 192.168.11.50</a:t>
            </a:r>
          </a:p>
          <a:p>
            <a:pPr marL="0" indent="0">
              <a:spcBef>
                <a:spcPts val="0"/>
              </a:spcBef>
              <a:spcAft>
                <a:spcPts val="0"/>
              </a:spcAft>
              <a:buNone/>
            </a:pPr>
            <a:endParaRPr lang="sk-SK" sz="1400" b="1" dirty="0" smtClean="0">
              <a:latin typeface="Courier New" pitchFamily="49" charset="0"/>
              <a:cs typeface="Courier New" pitchFamily="49" charset="0"/>
            </a:endParaRPr>
          </a:p>
          <a:p>
            <a:pPr marL="0" indent="0">
              <a:spcBef>
                <a:spcPts val="0"/>
              </a:spcBef>
              <a:spcAft>
                <a:spcPts val="0"/>
              </a:spcAft>
              <a:buNone/>
            </a:pPr>
            <a:r>
              <a:rPr lang="sk-SK" sz="1400" b="1" dirty="0" smtClean="0">
                <a:latin typeface="Courier New" pitchFamily="49" charset="0"/>
                <a:cs typeface="Courier New" pitchFamily="49" charset="0"/>
              </a:rPr>
              <a:t>C    </a:t>
            </a:r>
            <a:r>
              <a:rPr lang="sk-SK" sz="1400" b="1" dirty="0">
                <a:latin typeface="Courier New" pitchFamily="49" charset="0"/>
                <a:cs typeface="Courier New" pitchFamily="49" charset="0"/>
              </a:rPr>
              <a:t>192.168.11.0/24 is directly connected, </a:t>
            </a:r>
            <a:r>
              <a:rPr lang="sk-SK" sz="1400" b="1" dirty="0">
                <a:solidFill>
                  <a:srgbClr val="C00000"/>
                </a:solidFill>
                <a:latin typeface="Courier New" pitchFamily="49" charset="0"/>
                <a:cs typeface="Courier New" pitchFamily="49" charset="0"/>
              </a:rPr>
              <a:t>FastEthernet0/0.1</a:t>
            </a:r>
          </a:p>
          <a:p>
            <a:pPr marL="0" indent="0">
              <a:spcBef>
                <a:spcPts val="0"/>
              </a:spcBef>
              <a:spcAft>
                <a:spcPts val="0"/>
              </a:spcAft>
              <a:buNone/>
            </a:pPr>
            <a:r>
              <a:rPr lang="sk-SK" sz="1400" b="1" dirty="0">
                <a:latin typeface="Courier New" pitchFamily="49" charset="0"/>
                <a:cs typeface="Courier New" pitchFamily="49" charset="0"/>
              </a:rPr>
              <a:t>C    192.168.12.0/24 is directly connected, </a:t>
            </a:r>
            <a:r>
              <a:rPr lang="sk-SK" sz="1400" b="1" dirty="0">
                <a:solidFill>
                  <a:srgbClr val="C00000"/>
                </a:solidFill>
                <a:latin typeface="Courier New" pitchFamily="49" charset="0"/>
                <a:cs typeface="Courier New" pitchFamily="49" charset="0"/>
              </a:rPr>
              <a:t>FastEthernet0/0.2</a:t>
            </a:r>
          </a:p>
          <a:p>
            <a:pPr marL="0" indent="0">
              <a:spcBef>
                <a:spcPts val="0"/>
              </a:spcBef>
              <a:spcAft>
                <a:spcPts val="0"/>
              </a:spcAft>
              <a:buNone/>
            </a:pPr>
            <a:r>
              <a:rPr lang="sk-SK" sz="1400" b="1" dirty="0">
                <a:latin typeface="Courier New" pitchFamily="49" charset="0"/>
                <a:cs typeface="Courier New" pitchFamily="49" charset="0"/>
              </a:rPr>
              <a:t>C    192.168.13.0/24 is directly connected, </a:t>
            </a:r>
            <a:r>
              <a:rPr lang="sk-SK" sz="1400" b="1" dirty="0">
                <a:solidFill>
                  <a:srgbClr val="C00000"/>
                </a:solidFill>
                <a:latin typeface="Courier New" pitchFamily="49" charset="0"/>
                <a:cs typeface="Courier New" pitchFamily="49" charset="0"/>
              </a:rPr>
              <a:t>FastEthernet0/0.3</a:t>
            </a:r>
          </a:p>
        </p:txBody>
      </p:sp>
    </p:spTree>
    <p:extLst>
      <p:ext uri="{BB962C8B-B14F-4D97-AF65-F5344CB8AC3E}">
        <p14:creationId xmlns:p14="http://schemas.microsoft.com/office/powerpoint/2010/main" val="3221844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981200"/>
            <a:ext cx="8229600" cy="4449763"/>
          </a:xfrm>
        </p:spPr>
        <p:txBody>
          <a:bodyPr>
            <a:normAutofit lnSpcReduction="10000"/>
          </a:bodyPr>
          <a:lstStyle/>
          <a:p>
            <a:pP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r>
              <a:rPr lang="sk-SK" sz="2800" b="1" dirty="0" smtClean="0"/>
              <a:t>Vďaka za pozornosť!</a:t>
            </a:r>
          </a:p>
          <a:p>
            <a:pPr algn="ct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endParaRPr lang="sk-SK" sz="2800" dirty="0" smtClean="0"/>
          </a:p>
          <a:p>
            <a:pPr algn="r" eaLnBrk="1" hangingPunct="1">
              <a:lnSpc>
                <a:spcPct val="90000"/>
              </a:lnSpc>
              <a:buFont typeface="Wingdings" pitchFamily="2" charset="2"/>
              <a:buNone/>
              <a:defRPr/>
            </a:pPr>
            <a:r>
              <a:rPr lang="sk-SK" sz="1800" dirty="0" smtClean="0"/>
              <a:t>Ing. Peter Palúch, PhD.</a:t>
            </a:r>
          </a:p>
          <a:p>
            <a:pPr algn="r" eaLnBrk="1" hangingPunct="1">
              <a:lnSpc>
                <a:spcPct val="90000"/>
              </a:lnSpc>
              <a:buFont typeface="Wingdings" pitchFamily="2" charset="2"/>
              <a:buNone/>
              <a:defRPr/>
            </a:pPr>
            <a:r>
              <a:rPr lang="sk-SK" sz="1800" dirty="0" smtClean="0">
                <a:hlinkClick r:id="rId2"/>
              </a:rPr>
              <a:t>Peter.Paluch@fri.uniza.sk</a:t>
            </a:r>
            <a:endParaRPr lang="sk-SK" sz="1800" dirty="0" smtClean="0"/>
          </a:p>
          <a:p>
            <a:pPr algn="r" eaLnBrk="1" hangingPunct="1">
              <a:lnSpc>
                <a:spcPct val="90000"/>
              </a:lnSpc>
              <a:buFont typeface="Wingdings" pitchFamily="2" charset="2"/>
              <a:buNone/>
              <a:defRPr/>
            </a:pPr>
            <a:r>
              <a:rPr lang="sk-SK" sz="1800" dirty="0" smtClean="0"/>
              <a:t>KIS FRI ŽU</a:t>
            </a:r>
          </a:p>
        </p:txBody>
      </p:sp>
      <p:pic>
        <p:nvPicPr>
          <p:cNvPr id="58371" name="Picture 4"/>
          <p:cNvPicPr>
            <a:picLocks noChangeAspect="1" noChangeArrowheads="1"/>
          </p:cNvPicPr>
          <p:nvPr/>
        </p:nvPicPr>
        <p:blipFill>
          <a:blip r:embed="rId3" cstate="print"/>
          <a:srcRect/>
          <a:stretch>
            <a:fillRect/>
          </a:stretch>
        </p:blipFill>
        <p:spPr bwMode="auto">
          <a:xfrm>
            <a:off x="7559675" y="188640"/>
            <a:ext cx="1584325" cy="1584325"/>
          </a:xfrm>
          <a:prstGeom prst="rect">
            <a:avLst/>
          </a:prstGeom>
          <a:noFill/>
          <a:ln w="9525">
            <a:noFill/>
            <a:miter lim="800000"/>
            <a:headEnd/>
            <a:tailEnd/>
          </a:ln>
        </p:spPr>
      </p:pic>
    </p:spTree>
    <p:extLst>
      <p:ext uri="{BB962C8B-B14F-4D97-AF65-F5344CB8AC3E}">
        <p14:creationId xmlns:p14="http://schemas.microsoft.com/office/powerpoint/2010/main" val="2402449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
          <p:cNvGraphicFramePr>
            <a:graphicFrameLocks noGrp="1" noChangeAspect="1"/>
          </p:cNvGraphicFramePr>
          <p:nvPr>
            <p:ph idx="1"/>
          </p:nvPr>
        </p:nvGraphicFramePr>
        <p:xfrm>
          <a:off x="0" y="1908175"/>
          <a:ext cx="8890000" cy="2870200"/>
        </p:xfrm>
        <a:graphic>
          <a:graphicData uri="http://schemas.openxmlformats.org/presentationml/2006/ole">
            <mc:AlternateContent xmlns:mc="http://schemas.openxmlformats.org/markup-compatibility/2006">
              <mc:Choice xmlns:v="urn:schemas-microsoft-com:vml" Requires="v">
                <p:oleObj spid="_x0000_s17438" name="Visio" r:id="rId4" imgW="6883791" imgH="2222015" progId="Visio.Drawing.11">
                  <p:embed/>
                </p:oleObj>
              </mc:Choice>
              <mc:Fallback>
                <p:oleObj name="Visio" r:id="rId4" imgW="6883791" imgH="222201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08175"/>
                        <a:ext cx="88900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Rectangle 2"/>
          <p:cNvSpPr>
            <a:spLocks noGrp="1" noChangeArrowheads="1"/>
          </p:cNvSpPr>
          <p:nvPr>
            <p:ph type="title"/>
          </p:nvPr>
        </p:nvSpPr>
        <p:spPr/>
        <p:txBody>
          <a:bodyPr/>
          <a:lstStyle/>
          <a:p>
            <a:pPr eaLnBrk="1" hangingPunct="1"/>
            <a:r>
              <a:rPr lang="sk-SK" smtClean="0"/>
              <a:t>Prepínacie metódy rámcov</a:t>
            </a:r>
          </a:p>
        </p:txBody>
      </p:sp>
    </p:spTree>
    <p:extLst>
      <p:ext uri="{BB962C8B-B14F-4D97-AF65-F5344CB8AC3E}">
        <p14:creationId xmlns:p14="http://schemas.microsoft.com/office/powerpoint/2010/main" val="2236053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a:t>MultiLayer switching</a:t>
            </a:r>
          </a:p>
        </p:txBody>
      </p:sp>
      <p:sp>
        <p:nvSpPr>
          <p:cNvPr id="5" name="Content Placeholder 4"/>
          <p:cNvSpPr>
            <a:spLocks noGrp="1"/>
          </p:cNvSpPr>
          <p:nvPr>
            <p:ph idx="1"/>
          </p:nvPr>
        </p:nvSpPr>
        <p:spPr/>
        <p:txBody>
          <a:bodyPr>
            <a:normAutofit/>
          </a:bodyPr>
          <a:lstStyle/>
          <a:p>
            <a:r>
              <a:rPr lang="sk-SK" dirty="0"/>
              <a:t>Prepínanie môže nastať na L2 a L3 vrstve</a:t>
            </a:r>
          </a:p>
          <a:p>
            <a:pPr lvl="1"/>
            <a:r>
              <a:rPr lang="sk-SK" dirty="0"/>
              <a:t>Rozdiel, na základe akej informácie sa prepína</a:t>
            </a:r>
          </a:p>
          <a:p>
            <a:r>
              <a:rPr lang="sk-SK" dirty="0"/>
              <a:t>Layer 2 switching</a:t>
            </a:r>
          </a:p>
          <a:p>
            <a:pPr lvl="1"/>
            <a:r>
              <a:rPr lang="sk-SK" dirty="0"/>
              <a:t>Pracuje na L2 vrstve</a:t>
            </a:r>
          </a:p>
          <a:p>
            <a:pPr lvl="1"/>
            <a:r>
              <a:rPr lang="sk-SK" dirty="0"/>
              <a:t>Prepínanie na základe MAC adresy</a:t>
            </a:r>
          </a:p>
          <a:p>
            <a:pPr lvl="1"/>
            <a:r>
              <a:rPr lang="sk-SK" dirty="0"/>
              <a:t>Používajú prepínače a mosty</a:t>
            </a:r>
          </a:p>
          <a:p>
            <a:r>
              <a:rPr lang="sk-SK" dirty="0"/>
              <a:t>Layer 3 switching</a:t>
            </a:r>
          </a:p>
          <a:p>
            <a:pPr lvl="1"/>
            <a:r>
              <a:rPr lang="sk-SK" dirty="0"/>
              <a:t>Pracuje na L3 vrstve</a:t>
            </a:r>
          </a:p>
          <a:p>
            <a:pPr lvl="1"/>
            <a:r>
              <a:rPr lang="sk-SK" dirty="0"/>
              <a:t>Prepínanie na základe IP adresy</a:t>
            </a:r>
          </a:p>
          <a:p>
            <a:pPr lvl="1"/>
            <a:r>
              <a:rPr lang="sk-SK" dirty="0"/>
              <a:t>Používajú smerovače a L3 prepínače</a:t>
            </a:r>
          </a:p>
          <a:p>
            <a:pPr lvl="1"/>
            <a:r>
              <a:rPr lang="sk-SK" dirty="0"/>
              <a:t>L2 prepínače so smerovacími modulmi</a:t>
            </a:r>
          </a:p>
          <a:p>
            <a:endParaRPr lang="sk-SK"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1738183463"/>
              </p:ext>
            </p:extLst>
          </p:nvPr>
        </p:nvGraphicFramePr>
        <p:xfrm>
          <a:off x="6255072" y="2170113"/>
          <a:ext cx="2565400" cy="3355975"/>
        </p:xfrm>
        <a:graphic>
          <a:graphicData uri="http://schemas.openxmlformats.org/presentationml/2006/ole">
            <mc:AlternateContent xmlns:mc="http://schemas.openxmlformats.org/markup-compatibility/2006">
              <mc:Choice xmlns:v="urn:schemas-microsoft-com:vml" Requires="v">
                <p:oleObj spid="_x0000_s24599" name="Visio" r:id="rId3" imgW="2565731" imgH="3355961" progId="Visio.Drawing.11">
                  <p:embed/>
                </p:oleObj>
              </mc:Choice>
              <mc:Fallback>
                <p:oleObj name="Visio" r:id="rId3" imgW="2565731" imgH="3355961"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5072" y="2170113"/>
                        <a:ext cx="2565400"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068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4800600" cy="3124200"/>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endParaRPr lang="sk-SK"/>
          </a:p>
        </p:txBody>
      </p:sp>
      <p:sp>
        <p:nvSpPr>
          <p:cNvPr id="9219" name="Rectangle 4"/>
          <p:cNvSpPr>
            <a:spLocks noGrp="1" noChangeArrowheads="1"/>
          </p:cNvSpPr>
          <p:nvPr>
            <p:ph type="title"/>
          </p:nvPr>
        </p:nvSpPr>
        <p:spPr>
          <a:xfrm>
            <a:off x="293688" y="1089024"/>
            <a:ext cx="3551237" cy="1259855"/>
          </a:xfrm>
          <a:noFill/>
        </p:spPr>
        <p:txBody>
          <a:bodyPr anchor="ctr">
            <a:normAutofit/>
          </a:bodyPr>
          <a:lstStyle/>
          <a:p>
            <a:pPr eaLnBrk="1" hangingPunct="1"/>
            <a:r>
              <a:rPr lang="sk-SK" sz="2800" dirty="0" smtClean="0">
                <a:solidFill>
                  <a:schemeClr val="bg1"/>
                </a:solidFill>
              </a:rPr>
              <a:t>Úvod do VLAN sietí</a:t>
            </a:r>
            <a:br>
              <a:rPr lang="sk-SK" sz="2800" dirty="0" smtClean="0">
                <a:solidFill>
                  <a:schemeClr val="bg1"/>
                </a:solidFill>
              </a:rPr>
            </a:br>
            <a:r>
              <a:rPr lang="sk-SK" sz="2800" dirty="0" smtClean="0">
                <a:solidFill>
                  <a:schemeClr val="bg1"/>
                </a:solidFill>
              </a:rPr>
              <a:t>a trunkingu</a:t>
            </a:r>
            <a:endParaRPr lang="en-US" sz="2800" dirty="0" smtClean="0">
              <a:solidFill>
                <a:schemeClr val="bg1"/>
              </a:solidFill>
            </a:endParaRPr>
          </a:p>
        </p:txBody>
      </p:sp>
      <p:pic>
        <p:nvPicPr>
          <p:cNvPr id="9220" name="Picture 4" descr="MAE294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113" y="0"/>
            <a:ext cx="468788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603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sk-SK" dirty="0" smtClean="0"/>
              <a:t>Motivácia pre virtuálne LAN siete</a:t>
            </a:r>
            <a:endParaRPr lang="sk-SK" dirty="0"/>
          </a:p>
        </p:txBody>
      </p:sp>
      <p:sp>
        <p:nvSpPr>
          <p:cNvPr id="110595" name="Rectangle 3"/>
          <p:cNvSpPr>
            <a:spLocks noGrp="1" noChangeArrowheads="1"/>
          </p:cNvSpPr>
          <p:nvPr>
            <p:ph idx="1"/>
          </p:nvPr>
        </p:nvSpPr>
        <p:spPr>
          <a:xfrm>
            <a:off x="251519" y="1340024"/>
            <a:ext cx="4536505" cy="5113312"/>
          </a:xfrm>
        </p:spPr>
        <p:txBody>
          <a:bodyPr>
            <a:normAutofit/>
          </a:bodyPr>
          <a:lstStyle/>
          <a:p>
            <a:r>
              <a:rPr lang="sk-SK" dirty="0" smtClean="0"/>
              <a:t>Situácia z praxe:</a:t>
            </a:r>
          </a:p>
          <a:p>
            <a:pPr lvl="1"/>
            <a:r>
              <a:rPr lang="sk-SK" dirty="0" smtClean="0"/>
              <a:t>V budove je zapojená štruktúrovaná kabeláž, každá miestnosť má niekoľko zásuviek</a:t>
            </a:r>
          </a:p>
          <a:p>
            <a:pPr lvl="1"/>
            <a:r>
              <a:rPr lang="sk-SK" dirty="0" smtClean="0"/>
              <a:t>Všetky zásuvky sú vyvedené do spojovacích panelov v rozvádzačoch</a:t>
            </a:r>
          </a:p>
          <a:p>
            <a:pPr lvl="1"/>
            <a:r>
              <a:rPr lang="sk-SK" dirty="0" smtClean="0"/>
              <a:t>Je potrebné vytvoriť nezávislé siete pre:</a:t>
            </a:r>
          </a:p>
          <a:p>
            <a:pPr lvl="2"/>
            <a:r>
              <a:rPr lang="sk-SK" dirty="0" smtClean="0"/>
              <a:t>Vedenie podniku</a:t>
            </a:r>
          </a:p>
          <a:p>
            <a:pPr lvl="2"/>
            <a:r>
              <a:rPr lang="sk-SK" dirty="0" smtClean="0"/>
              <a:t>Pracovníkov podniku</a:t>
            </a:r>
          </a:p>
          <a:p>
            <a:pPr lvl="2"/>
            <a:r>
              <a:rPr lang="sk-SK" dirty="0" smtClean="0"/>
              <a:t>Hostí</a:t>
            </a:r>
          </a:p>
        </p:txBody>
      </p:sp>
      <p:graphicFrame>
        <p:nvGraphicFramePr>
          <p:cNvPr id="2" name="Object 1"/>
          <p:cNvGraphicFramePr>
            <a:graphicFrameLocks noGrp="1" noChangeAspect="1"/>
          </p:cNvGraphicFramePr>
          <p:nvPr>
            <p:extLst>
              <p:ext uri="{D42A27DB-BD31-4B8C-83A1-F6EECF244321}">
                <p14:modId xmlns:p14="http://schemas.microsoft.com/office/powerpoint/2010/main" val="2200203219"/>
              </p:ext>
            </p:extLst>
          </p:nvPr>
        </p:nvGraphicFramePr>
        <p:xfrm>
          <a:off x="4592638" y="1555750"/>
          <a:ext cx="4551362" cy="5113338"/>
        </p:xfrm>
        <a:graphic>
          <a:graphicData uri="http://schemas.openxmlformats.org/presentationml/2006/ole">
            <mc:AlternateContent xmlns:mc="http://schemas.openxmlformats.org/markup-compatibility/2006">
              <mc:Choice xmlns:v="urn:schemas-microsoft-com:vml" Requires="v">
                <p:oleObj spid="_x0000_s3151" name="Visio" r:id="rId4" imgW="5082765" imgH="5710191" progId="Visio.Drawing.11">
                  <p:embed/>
                </p:oleObj>
              </mc:Choice>
              <mc:Fallback>
                <p:oleObj name="Visio" r:id="rId4" imgW="5082765" imgH="5710191" progId="Visio.Drawing.11">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638" y="1555750"/>
                        <a:ext cx="4551362" cy="5113338"/>
                      </a:xfrm>
                      <a:prstGeom prst="rect">
                        <a:avLst/>
                      </a:prstGeom>
                      <a:noFill/>
                      <a:ln>
                        <a:noFill/>
                      </a:ln>
                      <a:effectLst/>
                      <a:extLst>
                        <a:ext uri="{909E8E84-426E-40DD-AFC4-6F175D3DCCD1}">
                          <a14:hiddenFill xmlns:a14="http://schemas.microsoft.com/office/drawing/2010/main">
                            <a:solidFill>
                              <a:srgbClr val="FAF4DC">
                                <a:alpha val="50195"/>
                              </a:srgb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3911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blona Cisco">
  <a:themeElements>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Prednaska 1</Template>
  <TotalTime>1806</TotalTime>
  <Words>3168</Words>
  <Application>Microsoft Office PowerPoint</Application>
  <PresentationFormat>On-screen Show (4:3)</PresentationFormat>
  <Paragraphs>510</Paragraphs>
  <Slides>52</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Sablona Cisco</vt:lpstr>
      <vt:lpstr>Visio</vt:lpstr>
      <vt:lpstr>Virtuálne LAN siete a smerovanie medzi nimi</vt:lpstr>
      <vt:lpstr>Prepínacie metódy rámcov</vt:lpstr>
      <vt:lpstr>Prepínací režim Store and Forward</vt:lpstr>
      <vt:lpstr>Prepínací režim Cut-through</vt:lpstr>
      <vt:lpstr>Cut through</vt:lpstr>
      <vt:lpstr>Prepínacie metódy rámcov</vt:lpstr>
      <vt:lpstr>MultiLayer switching</vt:lpstr>
      <vt:lpstr>Úvod do VLAN sietí a trunkingu</vt:lpstr>
      <vt:lpstr>Motivácia pre virtuálne LAN siete</vt:lpstr>
      <vt:lpstr>Motivácia pre virtuálne LAN siete</vt:lpstr>
      <vt:lpstr>Motivácia pre virtuálne LAN siete</vt:lpstr>
      <vt:lpstr>Ethernet – Virtuálne LAN</vt:lpstr>
      <vt:lpstr>Princíp VLAN</vt:lpstr>
      <vt:lpstr>Výhody použitia VLAN</vt:lpstr>
      <vt:lpstr>Typy VLAN sietí podľa členstva staníc</vt:lpstr>
      <vt:lpstr>Interná práca prepínača s VLAN</vt:lpstr>
      <vt:lpstr>Motivácia pre trunking</vt:lpstr>
      <vt:lpstr>Motivácia pre trunking</vt:lpstr>
      <vt:lpstr>Trunking vo VLAN</vt:lpstr>
      <vt:lpstr>Trunking vo VLAN</vt:lpstr>
      <vt:lpstr>Trunk protokoly</vt:lpstr>
      <vt:lpstr>Trunk protokoly</vt:lpstr>
      <vt:lpstr>Značkovanie rámcov podľa 802.1Q</vt:lpstr>
      <vt:lpstr>Formát značky 802.1Q</vt:lpstr>
      <vt:lpstr>Formát značky 802.1Q</vt:lpstr>
      <vt:lpstr>Vyhradené čísla VLAN v 802.1Q</vt:lpstr>
      <vt:lpstr>802.1Q – Intra VLAN komunikácia</vt:lpstr>
      <vt:lpstr>802.1Q – Intra VLAN komunikácia</vt:lpstr>
      <vt:lpstr>Koncept natívnej VLAN v 802.1Q</vt:lpstr>
      <vt:lpstr>Koncept natívnej VLAN v 802.1Q</vt:lpstr>
      <vt:lpstr>Prenos rámcov v 802.1Q VLAN</vt:lpstr>
      <vt:lpstr>Prenos rámcov v 802.1Q – prijatie rámca</vt:lpstr>
      <vt:lpstr>Prenos rámcov v 802.1Q – odoslanie rámca</vt:lpstr>
      <vt:lpstr>Prenos rámcov v 802.1Q</vt:lpstr>
      <vt:lpstr>Virtuálne LAN – na uvedomenie si</vt:lpstr>
      <vt:lpstr>Virtuálne LAN – na uvedomenie si</vt:lpstr>
      <vt:lpstr>Správa VLAN vo väčších sieťach</vt:lpstr>
      <vt:lpstr>Typy VLAN na prepínačoch Cisco</vt:lpstr>
      <vt:lpstr>Typy VLAN na prepínačoch Cisco</vt:lpstr>
      <vt:lpstr>Pomôcka pri rozbehu trunk portov – DTP</vt:lpstr>
      <vt:lpstr>Režimy portov na Cisco prepínačoch</vt:lpstr>
      <vt:lpstr>Režimy portov na Cisco prepínačoch</vt:lpstr>
      <vt:lpstr>Odporúčania pre nasadzovanie VLAN</vt:lpstr>
      <vt:lpstr>Smerovanie medzi VLAN  Router-on-Stick</vt:lpstr>
      <vt:lpstr>Smerovanie medzi VLAN</vt:lpstr>
      <vt:lpstr>Možné riešenie smerovania medzi VLAN</vt:lpstr>
      <vt:lpstr>Smerovanie medzi VLAN</vt:lpstr>
      <vt:lpstr>Smerovanie medzi VLAN pomocou router-on-stick</vt:lpstr>
      <vt:lpstr>Smerovanie medzi VLAN pomocou router-on-stick</vt:lpstr>
      <vt:lpstr>Ďalší príklad na router-on-stick</vt:lpstr>
      <vt:lpstr>Ďalší príklad na router-on-stick</vt:lpstr>
      <vt:lpstr>PowerPoint Presentation</vt:lpstr>
    </vt:vector>
  </TitlesOfParts>
  <Manager/>
  <Company>University of Zilina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Training</dc:title>
  <dc:subject/>
  <dc:creator>Dept. of InfoCom Networks, FMSI</dc:creator>
  <cp:keywords/>
  <dc:description/>
  <cp:lastModifiedBy>Peter Palúch</cp:lastModifiedBy>
  <cp:revision>96</cp:revision>
  <dcterms:created xsi:type="dcterms:W3CDTF">2012-09-29T17:02:08Z</dcterms:created>
  <dcterms:modified xsi:type="dcterms:W3CDTF">2014-11-06T13:23:36Z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TC012137211033</vt:lpwstr>
  </property>
</Properties>
</file>