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5"/>
  </p:notesMasterIdLst>
  <p:handoutMasterIdLst>
    <p:handoutMasterId r:id="rId56"/>
  </p:handoutMasterIdLst>
  <p:sldIdLst>
    <p:sldId id="327" r:id="rId2"/>
    <p:sldId id="339" r:id="rId3"/>
    <p:sldId id="343" r:id="rId4"/>
    <p:sldId id="344" r:id="rId5"/>
    <p:sldId id="413" r:id="rId6"/>
    <p:sldId id="414" r:id="rId7"/>
    <p:sldId id="415" r:id="rId8"/>
    <p:sldId id="416" r:id="rId9"/>
    <p:sldId id="417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345" r:id="rId24"/>
    <p:sldId id="346" r:id="rId25"/>
    <p:sldId id="347" r:id="rId26"/>
    <p:sldId id="348" r:id="rId27"/>
    <p:sldId id="349" r:id="rId28"/>
    <p:sldId id="423" r:id="rId29"/>
    <p:sldId id="420" r:id="rId30"/>
    <p:sldId id="421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424" r:id="rId42"/>
    <p:sldId id="360" r:id="rId43"/>
    <p:sldId id="361" r:id="rId44"/>
    <p:sldId id="362" r:id="rId45"/>
    <p:sldId id="418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38" r:id="rId5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>
        <p:scale>
          <a:sx n="80" d="100"/>
          <a:sy n="80" d="100"/>
        </p:scale>
        <p:origin x="-147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DC7F86B9-EDC6-4553-9EBB-BD6C1DA66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49A7837-AED0-478B-8C34-E9D6F490F3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97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E9754-4D3B-42A6-9DAC-15353D09E486}" type="slidenum">
              <a:rPr lang="en-US"/>
              <a:pPr/>
              <a:t>15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9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9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054D09-3335-45B8-BB11-EABB1E30711C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9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9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D50037-361B-45B8-979C-B479BDF8B973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38EB50C-36EB-4894-8567-54DD1B834394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26E702-EFBB-432B-9202-42866A7B67C1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FE4F55E-5321-436C-962E-BD1BB9FF8C61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FB399F-0502-47FE-8A1D-7CCE5AFDE10B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ADA434A-80E4-410A-9331-2D679578A418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E97DAA-106F-40B6-852A-E4783B07C29D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6.1.3.2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Switch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C2201A4-AA05-4D19-92B4-5D5C2462E4D4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B649C3E-BEF9-4BAB-9ECA-B4CCF229E971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4B551F3-7B7C-4AB5-B980-CA72CD5F8B21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05095E-927B-4C26-B7A1-849B9F882D91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68BC5D-774B-4ABC-BB01-90A9D315B4DA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4.1.1.6</a:t>
            </a:r>
            <a:r>
              <a:rPr lang="en-US" b="1" baseline="0" dirty="0" smtClean="0"/>
              <a:t> Packet Forwarding Methods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4.1.1.7 Activity – Identify Router Components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4.1.1.8 Packet Tracer – Using Traceroute to Discover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4.1.1.9</a:t>
            </a:r>
            <a:r>
              <a:rPr lang="en-US" b="1" baseline="0" dirty="0" smtClean="0"/>
              <a:t> Lab – Mapping the Internet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397175-1FAE-4B64-B7E6-56EFC2BC9932}" type="slidenum">
              <a:rPr lang="en-US" sz="800"/>
              <a:pPr/>
              <a:t>42</a:t>
            </a:fld>
            <a:endParaRPr lang="en-US" sz="8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397175-1FAE-4B64-B7E6-56EFC2BC9932}" type="slidenum">
              <a:rPr lang="en-US" sz="800"/>
              <a:pPr/>
              <a:t>43</a:t>
            </a:fld>
            <a:endParaRPr lang="en-US" sz="8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397175-1FAE-4B64-B7E6-56EFC2BC9932}" type="slidenum">
              <a:rPr lang="en-US" sz="800"/>
              <a:pPr/>
              <a:t>44</a:t>
            </a:fld>
            <a:endParaRPr lang="en-US" sz="8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6.1.2.5 Floating Static Route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6.1.3.2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Switch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0670AC-705D-46C2-8E0F-5FC30E6F34FE}" type="slidenum">
              <a:rPr lang="en-US" sz="800"/>
              <a:pPr/>
              <a:t>46</a:t>
            </a:fld>
            <a:endParaRPr lang="en-US" sz="8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2F0686-5822-4EBA-9F73-44CF7FBB61C7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8C0FB1-0E78-40BA-A030-574D76AB334F}" type="slidenum">
              <a:rPr lang="en-US" sz="800"/>
              <a:pPr/>
              <a:t>49</a:t>
            </a:fld>
            <a:endParaRPr lang="en-US" sz="8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397175-1FAE-4B64-B7E6-56EFC2BC9932}" type="slidenum">
              <a:rPr lang="en-US" sz="800"/>
              <a:pPr/>
              <a:t>50</a:t>
            </a:fld>
            <a:endParaRPr lang="en-US" sz="8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59F83F-FA97-4CBA-9E4D-4494435209E5}" type="slidenum">
              <a:rPr lang="en-US" sz="800"/>
              <a:pPr/>
              <a:t>51</a:t>
            </a:fld>
            <a:endParaRPr lang="en-US" sz="8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649605-BD8E-40A0-9F8F-2FF75C785EDF}" type="slidenum">
              <a:rPr lang="en-US" sz="800"/>
              <a:pPr/>
              <a:t>52</a:t>
            </a:fld>
            <a:endParaRPr lang="en-US" sz="8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D0F38-7D3A-4A03-B725-2A4F728CD125}" type="slidenum">
              <a:rPr lang="en-US"/>
              <a:pPr/>
              <a:t>10</a:t>
            </a:fld>
            <a:endParaRPr lang="en-US"/>
          </a:p>
        </p:txBody>
      </p:sp>
      <p:sp>
        <p:nvSpPr>
          <p:cNvPr id="120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29604-19A2-4474-A847-A8499FAEB636}" type="slidenum">
              <a:rPr lang="en-US"/>
              <a:pPr/>
              <a:t>11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DADB4-4C15-46BD-A827-6107BE15C379}" type="slidenum">
              <a:rPr lang="en-US"/>
              <a:pPr/>
              <a:t>12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416"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 defTabSz="901416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 defTabSz="901416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 defTabSz="901416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 defTabSz="901416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defTabSz="90141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C1425BA-40BC-480C-BDA1-8F74D865AA3C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9AED8-D2EF-4A30-81C2-ED5935EEFDEC}" type="slidenum">
              <a:rPr lang="en-US"/>
              <a:pPr/>
              <a:t>14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39" name="Rectangle 275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grpSp>
        <p:nvGrpSpPr>
          <p:cNvPr id="369947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69948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49" name="Rectangle 28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0" name="Freeform 28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1" name="Freeform 28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2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3" name="Freeform 28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4" name="Freeform 29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5" name="Freeform 29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6" name="Freeform 29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7" name="Freeform 29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8" name="Freeform 29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9" name="Freeform 29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0" name="Freeform 29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1" name="Freeform 29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2" name="Freeform 29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107504" y="1916832"/>
            <a:ext cx="4320479" cy="223224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33925"/>
            <a:ext cx="8784976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9988" name="Picture 324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7940675" cy="5410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8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470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2052538"/>
            <a:ext cx="4245868" cy="4616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952" y="1412776"/>
            <a:ext cx="424753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952" y="2052538"/>
            <a:ext cx="4247536" cy="4616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04596"/>
            <a:ext cx="7673280" cy="94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40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04596"/>
            <a:ext cx="7673280" cy="94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06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72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030858"/>
            <a:ext cx="4176000" cy="4566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72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72" y="2030858"/>
            <a:ext cx="4176000" cy="45664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1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6878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43000"/>
            <a:ext cx="84969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57" r:id="rId14"/>
    <p:sldLayoutId id="2147483666" r:id="rId15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01700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8888" indent="-1857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6075" indent="-18415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tabLst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916832"/>
            <a:ext cx="4464496" cy="2232247"/>
          </a:xfrm>
        </p:spPr>
        <p:txBody>
          <a:bodyPr>
            <a:normAutofit/>
          </a:bodyPr>
          <a:lstStyle/>
          <a:p>
            <a:r>
              <a:rPr lang="sk-SK" dirty="0" smtClean="0"/>
              <a:t>Úvod do smerovačov</a:t>
            </a:r>
            <a:br>
              <a:rPr lang="sk-SK" dirty="0" smtClean="0"/>
            </a:br>
            <a:r>
              <a:rPr lang="sk-SK" dirty="0" smtClean="0"/>
              <a:t>a smerovania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33924"/>
            <a:ext cx="8784976" cy="1935435"/>
          </a:xfrm>
        </p:spPr>
        <p:txBody>
          <a:bodyPr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Ing. </a:t>
            </a:r>
            <a:r>
              <a:rPr lang="en-US" sz="1800" dirty="0">
                <a:solidFill>
                  <a:schemeClr val="tx1"/>
                </a:solidFill>
              </a:rPr>
              <a:t>Peter Pal</a:t>
            </a:r>
            <a:r>
              <a:rPr lang="sk-SK" sz="1800" dirty="0">
                <a:solidFill>
                  <a:schemeClr val="tx1"/>
                </a:solidFill>
              </a:rPr>
              <a:t>úch, PhD., </a:t>
            </a:r>
            <a:r>
              <a:rPr lang="en-US" sz="1800" dirty="0">
                <a:solidFill>
                  <a:schemeClr val="tx1"/>
                </a:solidFill>
              </a:rPr>
              <a:t>CCIE #23527</a:t>
            </a:r>
          </a:p>
          <a:p>
            <a:pPr algn="r">
              <a:lnSpc>
                <a:spcPct val="70000"/>
              </a:lnSpc>
            </a:pPr>
            <a:r>
              <a:rPr lang="en-US" sz="1800" dirty="0">
                <a:solidFill>
                  <a:schemeClr val="tx1"/>
                </a:solidFill>
              </a:rPr>
              <a:t>Cisco Designated VIP 2011</a:t>
            </a:r>
            <a:r>
              <a:rPr lang="sk-SK" sz="1800" dirty="0">
                <a:solidFill>
                  <a:schemeClr val="tx1"/>
                </a:solidFill>
              </a:rPr>
              <a:t>-201</a:t>
            </a:r>
            <a:r>
              <a:rPr lang="en-US" sz="1800" dirty="0">
                <a:solidFill>
                  <a:schemeClr val="tx1"/>
                </a:solidFill>
              </a:rPr>
              <a:t>4 LAN &amp; WAN</a:t>
            </a:r>
            <a:endParaRPr lang="sk-SK" sz="1800" dirty="0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Katedra informačných sietí</a:t>
            </a: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Fakulta riadenia a informatiky, ŽU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675" y="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15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302" name="Picture 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3342927"/>
            <a:ext cx="6012160" cy="3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Činnosť smerovača</a:t>
            </a:r>
            <a:endParaRPr lang="en-US" dirty="0"/>
          </a:p>
        </p:txBody>
      </p:sp>
      <p:sp>
        <p:nvSpPr>
          <p:cNvPr id="1207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000" dirty="0" smtClean="0"/>
              <a:t>Smerovač je zariadením prvých troch vrstiev OSI</a:t>
            </a:r>
          </a:p>
          <a:p>
            <a:r>
              <a:rPr lang="sk-SK" sz="2000" dirty="0" smtClean="0"/>
              <a:t>Každý smerovač opakuje tú istú činnosť</a:t>
            </a:r>
          </a:p>
          <a:p>
            <a:pPr lvl="1"/>
            <a:r>
              <a:rPr lang="sk-SK" sz="1800" dirty="0" smtClean="0"/>
              <a:t>Prijíma na rozhraní postupnosť elektrických alebo optických signálov</a:t>
            </a:r>
          </a:p>
          <a:p>
            <a:pPr lvl="1"/>
            <a:r>
              <a:rPr lang="sk-SK" sz="1800" dirty="0" smtClean="0"/>
              <a:t>Zo signálov rekonštruuje rámce</a:t>
            </a:r>
          </a:p>
          <a:p>
            <a:pPr lvl="1"/>
            <a:r>
              <a:rPr lang="sk-SK" sz="1800" dirty="0" smtClean="0"/>
              <a:t>Ak rámec podľa adresovania patrí rozhraniu smerovača, začne ho spracovávať</a:t>
            </a:r>
          </a:p>
          <a:p>
            <a:pPr lvl="1"/>
            <a:r>
              <a:rPr lang="sk-SK" sz="1800" dirty="0" smtClean="0"/>
              <a:t>Z rámca vyberie paket a načíta cieľovú IP adresu</a:t>
            </a:r>
          </a:p>
          <a:p>
            <a:pPr lvl="1"/>
            <a:r>
              <a:rPr lang="sk-SK" sz="1800" dirty="0" smtClean="0"/>
              <a:t>Prehľadá smerovaciu</a:t>
            </a:r>
            <a:br>
              <a:rPr lang="sk-SK" sz="1800" dirty="0" smtClean="0"/>
            </a:br>
            <a:r>
              <a:rPr lang="sk-SK" sz="1800" dirty="0" smtClean="0"/>
              <a:t>tabuľku, nájde</a:t>
            </a:r>
            <a:br>
              <a:rPr lang="sk-SK" sz="1800" dirty="0" smtClean="0"/>
            </a:br>
            <a:r>
              <a:rPr lang="sk-SK" sz="1800" dirty="0" smtClean="0"/>
              <a:t>cieľovú sieť (binárne</a:t>
            </a:r>
            <a:br>
              <a:rPr lang="sk-SK" sz="1800" dirty="0" smtClean="0"/>
            </a:br>
            <a:r>
              <a:rPr lang="sk-SK" sz="1800" dirty="0" smtClean="0"/>
              <a:t>AND medzi cieľovou</a:t>
            </a:r>
            <a:br>
              <a:rPr lang="sk-SK" sz="1800" dirty="0" smtClean="0"/>
            </a:br>
            <a:r>
              <a:rPr lang="sk-SK" sz="1800" dirty="0" smtClean="0"/>
              <a:t>IP a maskou v riadku</a:t>
            </a:r>
            <a:br>
              <a:rPr lang="sk-SK" sz="1800" dirty="0" smtClean="0"/>
            </a:br>
            <a:r>
              <a:rPr lang="sk-SK" sz="1800" dirty="0" smtClean="0"/>
              <a:t>tabuľky, porovnanie</a:t>
            </a:r>
            <a:br>
              <a:rPr lang="sk-SK" sz="1800" dirty="0" smtClean="0"/>
            </a:br>
            <a:r>
              <a:rPr lang="sk-SK" sz="1800" dirty="0" smtClean="0"/>
              <a:t>výsledku s adresou</a:t>
            </a:r>
            <a:br>
              <a:rPr lang="sk-SK" sz="1800" dirty="0" smtClean="0"/>
            </a:br>
            <a:r>
              <a:rPr lang="sk-SK" sz="1800" dirty="0" smtClean="0"/>
              <a:t>siete v tomto riadku)</a:t>
            </a:r>
            <a:br>
              <a:rPr lang="sk-SK" sz="1800" dirty="0" smtClean="0"/>
            </a:br>
            <a:r>
              <a:rPr lang="sk-SK" sz="1800" dirty="0" smtClean="0"/>
              <a:t>a ďalšieho suseda</a:t>
            </a:r>
          </a:p>
          <a:p>
            <a:pPr lvl="1"/>
            <a:r>
              <a:rPr lang="sk-SK" sz="1800" dirty="0" smtClean="0"/>
              <a:t>Paket vloží rámca,</a:t>
            </a:r>
            <a:br>
              <a:rPr lang="sk-SK" sz="1800" dirty="0" smtClean="0"/>
            </a:br>
            <a:r>
              <a:rPr lang="sk-SK" sz="1800" dirty="0" smtClean="0"/>
              <a:t>adresuje nájdenému</a:t>
            </a:r>
            <a:br>
              <a:rPr lang="sk-SK" sz="1800" dirty="0" smtClean="0"/>
            </a:br>
            <a:r>
              <a:rPr lang="sk-SK" sz="1800" dirty="0" smtClean="0"/>
              <a:t>susedovi a odošle</a:t>
            </a:r>
            <a:br>
              <a:rPr lang="sk-SK" sz="1800" dirty="0" smtClean="0"/>
            </a:br>
            <a:r>
              <a:rPr lang="sk-SK" sz="1800" dirty="0" smtClean="0"/>
              <a:t>rozhraním k nemu</a:t>
            </a:r>
          </a:p>
        </p:txBody>
      </p:sp>
    </p:spTree>
    <p:extLst>
      <p:ext uri="{BB962C8B-B14F-4D97-AF65-F5344CB8AC3E}">
        <p14:creationId xmlns:p14="http://schemas.microsoft.com/office/powerpoint/2010/main" val="28802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Cisco smerovače</a:t>
            </a:r>
            <a:endParaRPr lang="en-US" dirty="0"/>
          </a:p>
        </p:txBody>
      </p:sp>
      <p:pic>
        <p:nvPicPr>
          <p:cNvPr id="13097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6" b="2163"/>
          <a:stretch/>
        </p:blipFill>
        <p:spPr bwMode="auto">
          <a:xfrm>
            <a:off x="1385441" y="2558187"/>
            <a:ext cx="7758559" cy="430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264720" y="2381868"/>
            <a:ext cx="1827560" cy="720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43809" y="6345308"/>
            <a:ext cx="1800200" cy="5246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16216" y="6342010"/>
            <a:ext cx="1800200" cy="5246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Konektory typického Cisco smerovača</a:t>
            </a:r>
          </a:p>
          <a:p>
            <a:pPr lvl="1"/>
            <a:r>
              <a:rPr lang="sk-SK" sz="1600" dirty="0" smtClean="0"/>
              <a:t>Console: Manažmentový port, pripája sa ku COM portu počítača, slúži na konfiguráciu</a:t>
            </a:r>
          </a:p>
          <a:p>
            <a:pPr lvl="1"/>
            <a:r>
              <a:rPr lang="sk-SK" sz="1600" dirty="0" smtClean="0"/>
              <a:t>AUX: Manažmentový port, pripája sa spravidla k modemu, slúži na konfiguráciu</a:t>
            </a:r>
          </a:p>
          <a:p>
            <a:pPr lvl="1"/>
            <a:r>
              <a:rPr lang="sk-SK" sz="1600" dirty="0" smtClean="0"/>
              <a:t>FastEthernet, Serial: Sieťové rozhrania rôznych typov, slúžia na dátovú komunikáciu</a:t>
            </a:r>
          </a:p>
          <a:p>
            <a:r>
              <a:rPr lang="sk-SK" sz="2000" dirty="0" smtClean="0"/>
              <a:t>Na rozhraniach používaných v našich</a:t>
            </a:r>
            <a:br>
              <a:rPr lang="sk-SK" sz="2000" dirty="0" smtClean="0"/>
            </a:br>
            <a:r>
              <a:rPr lang="sk-SK" sz="2000" dirty="0" smtClean="0"/>
              <a:t>laboratóriách je možné pripájať i odpájať</a:t>
            </a:r>
            <a:br>
              <a:rPr lang="sk-SK" sz="2000" dirty="0" smtClean="0"/>
            </a:br>
            <a:r>
              <a:rPr lang="sk-SK" sz="2000" dirty="0" smtClean="0"/>
              <a:t>kábel počas behu, bez vypínania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sk-SK" sz="2000" dirty="0" smtClean="0"/>
              <a:t>zariadenia</a:t>
            </a:r>
          </a:p>
        </p:txBody>
      </p:sp>
    </p:spTree>
    <p:extLst>
      <p:ext uri="{BB962C8B-B14F-4D97-AF65-F5344CB8AC3E}">
        <p14:creationId xmlns:p14="http://schemas.microsoft.com/office/powerpoint/2010/main" val="17317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Smerovač je špecializovaný počítač</a:t>
            </a:r>
            <a:endParaRPr lang="en-US" dirty="0"/>
          </a:p>
        </p:txBody>
      </p:sp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Smerovače sú vo svojom princípe počítačmi</a:t>
            </a:r>
          </a:p>
          <a:p>
            <a:pPr lvl="1"/>
            <a:r>
              <a:rPr lang="sk-SK" sz="1600" dirty="0" smtClean="0"/>
              <a:t>Mávajú podobné komponenty ako obyčajné PC</a:t>
            </a:r>
          </a:p>
          <a:p>
            <a:pPr lvl="1"/>
            <a:r>
              <a:rPr lang="sk-SK" sz="1600" dirty="0" smtClean="0"/>
              <a:t>Sú vybavené početnými sieťovými rozhraniami rôznych druhov</a:t>
            </a:r>
          </a:p>
          <a:p>
            <a:pPr lvl="1"/>
            <a:r>
              <a:rPr lang="sk-SK" sz="1600" dirty="0" smtClean="0"/>
              <a:t>Ich vnútorná konštrukcia je zameraná na čo najvyššiu priepustnosť pri prenose a spracovaní tokov dát</a:t>
            </a:r>
          </a:p>
          <a:p>
            <a:r>
              <a:rPr lang="sk-SK" sz="1800" dirty="0" smtClean="0"/>
              <a:t>Komponenty:</a:t>
            </a:r>
          </a:p>
          <a:p>
            <a:pPr lvl="1"/>
            <a:r>
              <a:rPr lang="sk-SK" sz="1600" dirty="0" smtClean="0"/>
              <a:t>CPU – procesor</a:t>
            </a:r>
          </a:p>
          <a:p>
            <a:pPr lvl="1"/>
            <a:r>
              <a:rPr lang="sk-SK" sz="1600" dirty="0" smtClean="0"/>
              <a:t>UART – radič portov CON, AUX</a:t>
            </a:r>
          </a:p>
          <a:p>
            <a:pPr lvl="1"/>
            <a:r>
              <a:rPr lang="sk-SK" sz="1600" dirty="0" smtClean="0"/>
              <a:t>RAM – obsahuje pracovné</a:t>
            </a:r>
            <a:br>
              <a:rPr lang="sk-SK" sz="1600" dirty="0" smtClean="0"/>
            </a:br>
            <a:r>
              <a:rPr lang="sk-SK" sz="1600" dirty="0" smtClean="0"/>
              <a:t>dáta, bežiaci kód operačného</a:t>
            </a:r>
            <a:br>
              <a:rPr lang="sk-SK" sz="1600" dirty="0" smtClean="0"/>
            </a:br>
            <a:r>
              <a:rPr lang="sk-SK" sz="1600" dirty="0" smtClean="0"/>
              <a:t>systému, aktuálnu konfiguráciu,</a:t>
            </a:r>
            <a:br>
              <a:rPr lang="sk-SK" sz="1600" dirty="0" smtClean="0"/>
            </a:br>
            <a:r>
              <a:rPr lang="sk-SK" sz="1600" dirty="0" smtClean="0"/>
              <a:t>smerovaciu tabuľku, atď.</a:t>
            </a:r>
          </a:p>
          <a:p>
            <a:pPr lvl="1"/>
            <a:r>
              <a:rPr lang="sk-SK" sz="1600" dirty="0" smtClean="0"/>
              <a:t>NVRAM – obsahuje uloženú</a:t>
            </a:r>
            <a:br>
              <a:rPr lang="sk-SK" sz="1600" dirty="0" smtClean="0"/>
            </a:br>
            <a:r>
              <a:rPr lang="sk-SK" sz="1600" dirty="0" smtClean="0"/>
              <a:t>konfiguráciu (trvanlivá pamäť)</a:t>
            </a:r>
          </a:p>
          <a:p>
            <a:pPr lvl="1"/>
            <a:r>
              <a:rPr lang="sk-SK" sz="1600" dirty="0" smtClean="0"/>
              <a:t>FLASH – obsahuje operačný</a:t>
            </a:r>
            <a:br>
              <a:rPr lang="sk-SK" sz="1600" dirty="0" smtClean="0"/>
            </a:br>
            <a:r>
              <a:rPr lang="sk-SK" sz="1600" dirty="0" smtClean="0"/>
              <a:t>systém (trvanlivá pamäť)</a:t>
            </a:r>
          </a:p>
          <a:p>
            <a:pPr lvl="1"/>
            <a:r>
              <a:rPr lang="sk-SK" sz="1600" dirty="0" smtClean="0"/>
              <a:t>ROM – obsahuje zavádzač operačného systému, diagnostický kód ROMMON a POST</a:t>
            </a:r>
          </a:p>
          <a:p>
            <a:pPr lvl="1"/>
            <a:r>
              <a:rPr lang="sk-SK" sz="1600" dirty="0" smtClean="0"/>
              <a:t>ASIC – špecializovaný jednoúčelový obvod na špeciálne funkcie</a:t>
            </a:r>
            <a:endParaRPr lang="sk-SK" sz="1600" dirty="0"/>
          </a:p>
        </p:txBody>
      </p:sp>
      <p:pic>
        <p:nvPicPr>
          <p:cNvPr id="1201157" name="Picture 5" descr="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1"/>
          <a:stretch/>
        </p:blipFill>
        <p:spPr bwMode="auto">
          <a:xfrm>
            <a:off x="3993568" y="2520280"/>
            <a:ext cx="5150432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Rozhrania smerovača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Rozhrania smerovača sa zvyknú tradične deliť na rozhranie pre WAN a pre LAN</a:t>
            </a:r>
          </a:p>
          <a:p>
            <a:pPr lvl="1"/>
            <a:r>
              <a:rPr lang="sk-SK" dirty="0" smtClean="0"/>
              <a:t>WAN a LAN rozhrania sú si rovnocenné, akurát využívajú rôzne fyzické a linkové technológie vhodné pre WAN alebo LAN siete</a:t>
            </a:r>
          </a:p>
          <a:p>
            <a:r>
              <a:rPr lang="sk-SK" dirty="0" smtClean="0"/>
              <a:t>WAN rozhrania smerovača</a:t>
            </a:r>
          </a:p>
          <a:p>
            <a:pPr lvl="1"/>
            <a:r>
              <a:rPr lang="sk-SK" dirty="0" smtClean="0"/>
              <a:t>Sériové rozhrania (RS-232, X.21, V.35)</a:t>
            </a:r>
          </a:p>
          <a:p>
            <a:pPr lvl="1"/>
            <a:r>
              <a:rPr lang="sk-SK" dirty="0" smtClean="0"/>
              <a:t>Frame Relay, ISDN, ATM, SDH/SONET, DOCSIS, DSL</a:t>
            </a:r>
          </a:p>
          <a:p>
            <a:pPr lvl="1"/>
            <a:r>
              <a:rPr lang="sk-SK" dirty="0" smtClean="0"/>
              <a:t>V poslednej dobe aj Ethernet</a:t>
            </a:r>
          </a:p>
          <a:p>
            <a:pPr lvl="1"/>
            <a:r>
              <a:rPr lang="sk-SK" dirty="0" smtClean="0"/>
              <a:t>S výnimkou Ethernetu WAN rozhrania nemávajú MAC adresu, podľa linkovej technológie však môžu používať rôzne iné linkové adresy</a:t>
            </a:r>
          </a:p>
          <a:p>
            <a:r>
              <a:rPr lang="sk-SK" dirty="0" smtClean="0"/>
              <a:t>LAN rozhrania smerovača</a:t>
            </a:r>
          </a:p>
          <a:p>
            <a:pPr lvl="1"/>
            <a:r>
              <a:rPr lang="sk-SK" dirty="0" smtClean="0"/>
              <a:t>V súčasnosti takmer výlučne Ethernet rôznych rýchlostí</a:t>
            </a:r>
          </a:p>
          <a:p>
            <a:r>
              <a:rPr lang="sk-SK" dirty="0" smtClean="0"/>
              <a:t>Smerovač je vlastne zariadením, ktoré je schopné prepájať siete rôznych linkových technológií, a tým aj LAN a WAN siete</a:t>
            </a:r>
          </a:p>
        </p:txBody>
      </p:sp>
    </p:spTree>
    <p:extLst>
      <p:ext uri="{BB962C8B-B14F-4D97-AF65-F5344CB8AC3E}">
        <p14:creationId xmlns:p14="http://schemas.microsoft.com/office/powerpoint/2010/main" val="31460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Proces štartu smerovača</a:t>
            </a:r>
            <a:endParaRPr lang="en-US" dirty="0"/>
          </a:p>
        </p:txBody>
      </p:sp>
      <p:sp>
        <p:nvSpPr>
          <p:cNvPr id="119091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43000"/>
            <a:ext cx="8496944" cy="5454352"/>
          </a:xfrm>
        </p:spPr>
        <p:txBody>
          <a:bodyPr/>
          <a:lstStyle/>
          <a:p>
            <a:r>
              <a:rPr lang="sk-SK" dirty="0" smtClean="0"/>
              <a:t>Smerovač po zapnutí štartuje v niekoľkých krokoch</a:t>
            </a:r>
          </a:p>
          <a:p>
            <a:pPr lvl="1"/>
            <a:r>
              <a:rPr lang="sk-SK" dirty="0" smtClean="0"/>
              <a:t>Z ROM sa nahrá a spustí Power-On Self Test program, ktorý urobí základnú diagnostiku hardvéru</a:t>
            </a:r>
            <a:br>
              <a:rPr lang="sk-SK" dirty="0" smtClean="0"/>
            </a:br>
            <a:r>
              <a:rPr lang="sk-SK" dirty="0" smtClean="0"/>
              <a:t>smerovača (najmä CPU a RAM)</a:t>
            </a:r>
          </a:p>
          <a:p>
            <a:pPr lvl="1"/>
            <a:r>
              <a:rPr lang="sk-SK" dirty="0" smtClean="0"/>
              <a:t>Z ROM sa nahrá a spustí</a:t>
            </a:r>
            <a:br>
              <a:rPr lang="sk-SK" dirty="0" smtClean="0"/>
            </a:br>
            <a:r>
              <a:rPr lang="sk-SK" dirty="0" smtClean="0"/>
              <a:t>zavádzač operačného systému,</a:t>
            </a:r>
            <a:br>
              <a:rPr lang="sk-SK" dirty="0" smtClean="0"/>
            </a:br>
            <a:r>
              <a:rPr lang="sk-SK" dirty="0" smtClean="0"/>
              <a:t>ktorého úlohou je nájsť a zaviesť</a:t>
            </a:r>
            <a:br>
              <a:rPr lang="sk-SK" dirty="0" smtClean="0"/>
            </a:br>
            <a:r>
              <a:rPr lang="sk-SK" dirty="0" smtClean="0"/>
              <a:t>správny operačný systém</a:t>
            </a:r>
          </a:p>
          <a:p>
            <a:pPr lvl="1"/>
            <a:r>
              <a:rPr lang="sk-SK" dirty="0" smtClean="0"/>
              <a:t>Operačný systém sa hľadá najprv</a:t>
            </a:r>
            <a:br>
              <a:rPr lang="sk-SK" dirty="0" smtClean="0"/>
            </a:br>
            <a:r>
              <a:rPr lang="sk-SK" dirty="0" smtClean="0"/>
              <a:t>vo FLASH pamäti. Ak v nej nie je,</a:t>
            </a:r>
            <a:br>
              <a:rPr lang="sk-SK" dirty="0" smtClean="0"/>
            </a:br>
            <a:r>
              <a:rPr lang="sk-SK" dirty="0" smtClean="0"/>
              <a:t>smerovač sa ho bude snažiť</a:t>
            </a:r>
            <a:br>
              <a:rPr lang="sk-SK" dirty="0" smtClean="0"/>
            </a:br>
            <a:r>
              <a:rPr lang="sk-SK" dirty="0" smtClean="0"/>
              <a:t>nahrať cez TFTP</a:t>
            </a:r>
          </a:p>
          <a:p>
            <a:pPr lvl="1"/>
            <a:r>
              <a:rPr lang="sk-SK" dirty="0" smtClean="0"/>
              <a:t>Po zavedení operačného systému</a:t>
            </a:r>
            <a:br>
              <a:rPr lang="sk-SK" dirty="0" smtClean="0"/>
            </a:br>
            <a:r>
              <a:rPr lang="sk-SK" dirty="0" smtClean="0"/>
              <a:t>a jeho spustí smerovač hľadá súbor s konfiguráciou. Ten sa najprv</a:t>
            </a:r>
            <a:br>
              <a:rPr lang="sk-SK" dirty="0" smtClean="0"/>
            </a:br>
            <a:r>
              <a:rPr lang="sk-SK" dirty="0" smtClean="0"/>
              <a:t>hľadá v pamäti NVRAM. Ak v nej nie je, smerovač ho bude hľadať</a:t>
            </a:r>
            <a:br>
              <a:rPr lang="sk-SK" dirty="0" smtClean="0"/>
            </a:br>
            <a:r>
              <a:rPr lang="sk-SK" dirty="0" smtClean="0"/>
              <a:t>cez TFTP. Ak nie je dostupný ani cez TFTP, očakáva ho na konzole</a:t>
            </a:r>
            <a:endParaRPr lang="en-US" dirty="0"/>
          </a:p>
        </p:txBody>
      </p:sp>
      <p:pic>
        <p:nvPicPr>
          <p:cNvPr id="1190917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054225"/>
            <a:ext cx="4324350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5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Operačný systém na zariadeniach Cisco</a:t>
            </a:r>
            <a:endParaRPr 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Na Cisco zariadeniach sa v súčasnosti najčastejšie používajú tieto operačné systémy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IOS</a:t>
            </a:r>
            <a:r>
              <a:rPr lang="sk-SK" dirty="0" smtClean="0"/>
              <a:t> (Internetwork Operating System): Najstarší OS, postavený na vlastnom monolitickom jadre, používa sa na väčšine smerovačov a prepínačov, stále vyvíjaný, ale v princípe už zastaralý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IOS-XR</a:t>
            </a:r>
            <a:r>
              <a:rPr lang="sk-SK" dirty="0" smtClean="0"/>
              <a:t>: Postavený na komerčnom mikrojadre QNX, používa sa len na smerovačoch najvyššej triedy (ASR9000, CRS-1, CRS-3)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IOS-XE</a:t>
            </a:r>
            <a:r>
              <a:rPr lang="sk-SK" dirty="0" smtClean="0"/>
              <a:t>: Postavený na jadre Linux, používa sa len na zariadeniach vyššej triedy (ASR1000, Catalyst 4500E, CSR1000V)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NX-OS</a:t>
            </a:r>
            <a:r>
              <a:rPr lang="sk-SK" dirty="0" smtClean="0"/>
              <a:t>: Postavený na jadre Linux, používa sa len na prepínačoch Nexus určených pre dátové centrá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ASA OS</a:t>
            </a:r>
            <a:r>
              <a:rPr lang="sk-SK" dirty="0" smtClean="0"/>
              <a:t>: Postavený na jadre Linux, používa sa len na firewalloch ASA</a:t>
            </a:r>
          </a:p>
          <a:p>
            <a:r>
              <a:rPr lang="sk-SK" dirty="0" smtClean="0"/>
              <a:t>My budeme na zariadeniach pracovať s operačným systémom Cisco IOS (nemýliť si s Apple iOS </a:t>
            </a:r>
            <a:r>
              <a:rPr lang="sk-SK" dirty="0" smtClean="0">
                <a:sym typeface="Wingdings" pitchFamily="2" charset="2"/>
              </a:rPr>
              <a:t>)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611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5"/>
          <a:stretch/>
        </p:blipFill>
        <p:spPr bwMode="auto">
          <a:xfrm>
            <a:off x="1277888" y="4869160"/>
            <a:ext cx="6588224" cy="147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Internetwork Operating System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IOS je špecializovaný sieťový operačný systém</a:t>
            </a:r>
          </a:p>
          <a:p>
            <a:pPr lvl="1"/>
            <a:r>
              <a:rPr lang="sk-SK" sz="1800" dirty="0" smtClean="0"/>
              <a:t>Stará sa o riadenie hardvéru sieťového zariadenia (obsahuje ovládače), prideľuje systémové prostriedky bežiacim procesom (procesor, pamäť, I/O periférie, ...)</a:t>
            </a:r>
          </a:p>
          <a:p>
            <a:pPr lvl="1"/>
            <a:r>
              <a:rPr lang="sk-SK" sz="1800" dirty="0" smtClean="0"/>
              <a:t>Vykonáva sieťové operácie (prepínanie, smerovanie, filtrovanie, beh rôznych riadiacich protokolov, ...)</a:t>
            </a:r>
          </a:p>
          <a:p>
            <a:pPr lvl="1"/>
            <a:r>
              <a:rPr lang="sk-SK" sz="1800" dirty="0" smtClean="0"/>
              <a:t>Je optimalizovaný pre vykonávanie sieťových operácií</a:t>
            </a:r>
          </a:p>
          <a:p>
            <a:r>
              <a:rPr lang="sk-SK" sz="2000" dirty="0" smtClean="0"/>
              <a:t>IOS je komerčný softvér</a:t>
            </a:r>
          </a:p>
          <a:p>
            <a:pPr lvl="1"/>
            <a:r>
              <a:rPr lang="sk-SK" sz="1800" dirty="0" smtClean="0"/>
              <a:t>Nie je voľne dostupný ani šíriteľný, jedná sa o platený softvér</a:t>
            </a:r>
          </a:p>
          <a:p>
            <a:pPr lvl="1"/>
            <a:r>
              <a:rPr lang="sk-SK" sz="1800" dirty="0" smtClean="0"/>
              <a:t>Legálne použitie IOSu je podmienené zakúpením licencie</a:t>
            </a:r>
          </a:p>
        </p:txBody>
      </p:sp>
    </p:spTree>
    <p:extLst>
      <p:ext uri="{BB962C8B-B14F-4D97-AF65-F5344CB8AC3E}">
        <p14:creationId xmlns:p14="http://schemas.microsoft.com/office/powerpoint/2010/main" val="33811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Konfigurácia sieťových rozhraní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Sieťové rozhrania na smerovačoch majú označenie slovom a číslom</a:t>
            </a:r>
          </a:p>
          <a:p>
            <a:pPr lvl="1"/>
            <a:r>
              <a:rPr lang="sk-SK" dirty="0" smtClean="0"/>
              <a:t>Slovo označuje hardvérový typ rozhrania</a:t>
            </a:r>
          </a:p>
          <a:p>
            <a:pPr lvl="2"/>
            <a:r>
              <a:rPr lang="sk-SK" b="1" dirty="0" smtClean="0">
                <a:solidFill>
                  <a:schemeClr val="tx2"/>
                </a:solidFill>
              </a:rPr>
              <a:t>Serial</a:t>
            </a:r>
            <a:r>
              <a:rPr lang="sk-SK" dirty="0" smtClean="0"/>
              <a:t> – sériové rozhranie</a:t>
            </a:r>
          </a:p>
          <a:p>
            <a:pPr lvl="2"/>
            <a:r>
              <a:rPr lang="sk-SK" b="1" dirty="0" smtClean="0">
                <a:solidFill>
                  <a:schemeClr val="tx2"/>
                </a:solidFill>
              </a:rPr>
              <a:t>Ethernet</a:t>
            </a:r>
            <a:r>
              <a:rPr lang="sk-SK" dirty="0" smtClean="0"/>
              <a:t> – ethernetové rozhranie 10 Mbps</a:t>
            </a:r>
          </a:p>
          <a:p>
            <a:pPr lvl="2"/>
            <a:r>
              <a:rPr lang="sk-SK" b="1" dirty="0" smtClean="0">
                <a:solidFill>
                  <a:schemeClr val="tx2"/>
                </a:solidFill>
              </a:rPr>
              <a:t>FastEthernet</a:t>
            </a:r>
            <a:r>
              <a:rPr lang="sk-SK" dirty="0" smtClean="0"/>
              <a:t> – ethernetové rozhranie 10/100 Mbps</a:t>
            </a:r>
          </a:p>
          <a:p>
            <a:pPr lvl="2"/>
            <a:r>
              <a:rPr lang="sk-SK" b="1" dirty="0" smtClean="0">
                <a:solidFill>
                  <a:schemeClr val="tx2"/>
                </a:solidFill>
              </a:rPr>
              <a:t>GigabitEthernet</a:t>
            </a:r>
            <a:r>
              <a:rPr lang="sk-SK" dirty="0" smtClean="0"/>
              <a:t> – ethernetové </a:t>
            </a:r>
            <a:r>
              <a:rPr lang="sk-SK" dirty="0"/>
              <a:t>rozhranie </a:t>
            </a:r>
            <a:r>
              <a:rPr lang="sk-SK" dirty="0" smtClean="0"/>
              <a:t>10/100/1000 Mbps</a:t>
            </a:r>
          </a:p>
          <a:p>
            <a:pPr lvl="2"/>
            <a:r>
              <a:rPr lang="sk-SK" b="1" dirty="0" smtClean="0">
                <a:solidFill>
                  <a:schemeClr val="tx2"/>
                </a:solidFill>
              </a:rPr>
              <a:t>BRI</a:t>
            </a:r>
            <a:r>
              <a:rPr lang="sk-SK" dirty="0" smtClean="0"/>
              <a:t> – ISDN rozhranie 2B+D</a:t>
            </a:r>
          </a:p>
          <a:p>
            <a:pPr lvl="2"/>
            <a:r>
              <a:rPr lang="sk-SK" b="1" dirty="0" smtClean="0">
                <a:solidFill>
                  <a:schemeClr val="tx2"/>
                </a:solidFill>
              </a:rPr>
              <a:t>ATM</a:t>
            </a:r>
            <a:r>
              <a:rPr lang="sk-SK" dirty="0" smtClean="0">
                <a:solidFill>
                  <a:schemeClr val="tx2"/>
                </a:solidFill>
              </a:rPr>
              <a:t> </a:t>
            </a:r>
            <a:r>
              <a:rPr lang="sk-SK" dirty="0" smtClean="0"/>
              <a:t>– rozhranie do ATM alebo DSL siete</a:t>
            </a:r>
          </a:p>
          <a:p>
            <a:pPr lvl="1"/>
            <a:r>
              <a:rPr lang="sk-SK" dirty="0" smtClean="0"/>
              <a:t>Číslo označuje jeho polohu v smerovači, na nových smerovačoch má tvar X/Y/Z</a:t>
            </a:r>
          </a:p>
          <a:p>
            <a:pPr lvl="2"/>
            <a:r>
              <a:rPr lang="sk-SK" b="1" dirty="0" smtClean="0">
                <a:solidFill>
                  <a:schemeClr val="tx2"/>
                </a:solidFill>
              </a:rPr>
              <a:t>X</a:t>
            </a:r>
            <a:r>
              <a:rPr lang="sk-SK" dirty="0" smtClean="0"/>
              <a:t>: slot – číslo zásuvnej dosky, ak je smerovač modulárny</a:t>
            </a:r>
          </a:p>
          <a:p>
            <a:pPr lvl="2"/>
            <a:r>
              <a:rPr lang="sk-SK" b="1" dirty="0" smtClean="0">
                <a:solidFill>
                  <a:schemeClr val="tx2"/>
                </a:solidFill>
              </a:rPr>
              <a:t>Y</a:t>
            </a:r>
            <a:r>
              <a:rPr lang="sk-SK" dirty="0" smtClean="0"/>
              <a:t>: subslot – číslo modulu v zásuvnej doske</a:t>
            </a:r>
          </a:p>
          <a:p>
            <a:pPr lvl="2"/>
            <a:r>
              <a:rPr lang="sk-SK" b="1" dirty="0" smtClean="0">
                <a:solidFill>
                  <a:schemeClr val="tx2"/>
                </a:solidFill>
              </a:rPr>
              <a:t>Z</a:t>
            </a:r>
            <a:r>
              <a:rPr lang="sk-SK" dirty="0" smtClean="0"/>
              <a:t>: port – konkrétne rozhranie na module v danom slote/subslote</a:t>
            </a:r>
          </a:p>
          <a:p>
            <a:pPr lvl="1"/>
            <a:r>
              <a:rPr lang="sk-SK" dirty="0"/>
              <a:t>Celé meno rozhrania je teda </a:t>
            </a:r>
            <a:r>
              <a:rPr lang="sk-SK" dirty="0" smtClean="0"/>
              <a:t>napríklad Serial0/0/1 alebo BRI0/0/0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85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Konfigurácia sieťových rozhraní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Niektoré rozhrania (najmä vstavané) a na starších smerovačoch všetky rozhrania môžu mať číselné označenie kratšie</a:t>
            </a:r>
          </a:p>
          <a:p>
            <a:pPr lvl="1"/>
            <a:r>
              <a:rPr lang="sk-SK" dirty="0" smtClean="0"/>
              <a:t>Iba Y/Z alebo iba Z (vždy čítať sprava doľava)</a:t>
            </a:r>
          </a:p>
          <a:p>
            <a:pPr lvl="1"/>
            <a:r>
              <a:rPr lang="sk-SK" dirty="0" smtClean="0"/>
              <a:t>Napríklad </a:t>
            </a:r>
            <a:r>
              <a:rPr lang="sk-SK" dirty="0" smtClean="0">
                <a:solidFill>
                  <a:schemeClr val="tx2"/>
                </a:solidFill>
              </a:rPr>
              <a:t>FastEthernet0/0</a:t>
            </a:r>
            <a:r>
              <a:rPr lang="sk-SK" dirty="0" smtClean="0"/>
              <a:t> alebo </a:t>
            </a:r>
            <a:r>
              <a:rPr lang="sk-SK" dirty="0" smtClean="0">
                <a:solidFill>
                  <a:schemeClr val="tx2"/>
                </a:solidFill>
              </a:rPr>
              <a:t>Serial0</a:t>
            </a:r>
          </a:p>
          <a:p>
            <a:r>
              <a:rPr lang="sk-SK" dirty="0" smtClean="0"/>
              <a:t>Meno rozhrania nie je potrebné písať celé</a:t>
            </a:r>
          </a:p>
          <a:p>
            <a:pPr lvl="1"/>
            <a:r>
              <a:rPr lang="sk-SK" dirty="0" smtClean="0"/>
              <a:t>Serial0/0/1 </a:t>
            </a:r>
            <a:r>
              <a:rPr lang="en-US" dirty="0" smtClean="0"/>
              <a:t>= s0/0/1</a:t>
            </a:r>
          </a:p>
          <a:p>
            <a:pPr lvl="1"/>
            <a:r>
              <a:rPr lang="en-US" dirty="0" smtClean="0"/>
              <a:t>FastEthernet0/0 = f0/0</a:t>
            </a:r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8563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Vsuvka k synchrónnym sériovým rozhraniam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Sériové rozhrania prenášajú v každom momente len 1 bit jedným smerom</a:t>
            </a:r>
          </a:p>
          <a:p>
            <a:r>
              <a:rPr lang="sk-SK" dirty="0" smtClean="0"/>
              <a:t>Synchrónne sériové rozhrania sú podľa svojho zapojenia dvoch rôznych druhov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Data Circuit-terminating Equipment (DCE)</a:t>
            </a:r>
            <a:r>
              <a:rPr lang="sk-SK" dirty="0" smtClean="0"/>
              <a:t> – rozhranie zariadenia, ktoré prispôsobuje dáta na prenos po WAN médiu (modem)</a:t>
            </a:r>
          </a:p>
          <a:p>
            <a:pPr lvl="2"/>
            <a:r>
              <a:rPr lang="sk-SK" dirty="0" smtClean="0"/>
              <a:t>DCE je zároveň zodpovedné za generovanie hodinového taktu. Pri každom „tiknutí hodín“ sa rozhraním prenesie 1 bit informácie. Tento hodinový signál je práve vlastnosť synchrónnych rozhraní. Rýchlosť hodinového taktu preto bezprostredne súvisí s prenosovou rýchlosťou rozhrania.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Data Terminal Equipment (DTE)</a:t>
            </a:r>
            <a:r>
              <a:rPr lang="sk-SK" dirty="0" smtClean="0"/>
              <a:t> – rozhranie zariadenia, ktoré dáta generuje alebo spracúva (PC, smerovač)</a:t>
            </a:r>
          </a:p>
          <a:p>
            <a:pPr lvl="2"/>
            <a:r>
              <a:rPr lang="sk-SK" dirty="0" smtClean="0"/>
              <a:t>DTE sa pasívne prispôsobuje hodinovému taktu</a:t>
            </a:r>
          </a:p>
          <a:p>
            <a:r>
              <a:rPr lang="sk-SK" dirty="0" smtClean="0"/>
              <a:t>DTE a DCE rozhrania sú vždy priamo prepojené navzájom</a:t>
            </a:r>
          </a:p>
          <a:p>
            <a:pPr lvl="1"/>
            <a:r>
              <a:rPr lang="sk-SK" dirty="0" smtClean="0"/>
              <a:t>Typicky: smerovač a modem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764704"/>
            <a:ext cx="3990280" cy="1584175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Smerovanie medzi VLAN pomocou multilayer switchingu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6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Vsuvka k synchrónnym sériovým rozhraniam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Konfigurácia sériových rozhraní v laboratóriu</a:t>
            </a:r>
          </a:p>
          <a:p>
            <a:pPr lvl="1"/>
            <a:r>
              <a:rPr lang="sk-SK" dirty="0" smtClean="0"/>
              <a:t>Za realistických okolností by dva smerovače mali cez sériové rozhrania byť prepojené spôsobom</a:t>
            </a:r>
            <a:br>
              <a:rPr lang="sk-SK" dirty="0" smtClean="0"/>
            </a:br>
            <a:endParaRPr lang="sk-SK" dirty="0" smtClean="0"/>
          </a:p>
          <a:p>
            <a:pPr marL="355600" lvl="1" indent="0">
              <a:buNone/>
            </a:pPr>
            <a:r>
              <a:rPr lang="sk-SK" dirty="0" smtClean="0"/>
              <a:t>SMEROVAČ</a:t>
            </a:r>
            <a:r>
              <a:rPr lang="sk-SK" baseline="-25000" dirty="0" smtClean="0"/>
              <a:t>DTE</a:t>
            </a:r>
            <a:r>
              <a:rPr lang="sk-SK" dirty="0" smtClean="0"/>
              <a:t> </a:t>
            </a:r>
            <a:r>
              <a:rPr lang="sk-SK" dirty="0"/>
              <a:t>– </a:t>
            </a:r>
            <a:r>
              <a:rPr lang="sk-SK" baseline="-25000" dirty="0"/>
              <a:t>DCE</a:t>
            </a:r>
            <a:r>
              <a:rPr lang="sk-SK" dirty="0"/>
              <a:t>MODEM – MODEM</a:t>
            </a:r>
            <a:r>
              <a:rPr lang="sk-SK" baseline="-25000" dirty="0"/>
              <a:t>DCE</a:t>
            </a:r>
            <a:r>
              <a:rPr lang="sk-SK" dirty="0"/>
              <a:t> – </a:t>
            </a:r>
            <a:r>
              <a:rPr lang="sk-SK" baseline="-25000" dirty="0"/>
              <a:t>DTE</a:t>
            </a:r>
            <a:r>
              <a:rPr lang="sk-SK" dirty="0"/>
              <a:t>SMEROVAČ</a:t>
            </a:r>
            <a:endParaRPr lang="en-US" dirty="0"/>
          </a:p>
          <a:p>
            <a:pPr marL="355600" lvl="1" indent="0">
              <a:buNone/>
            </a:pPr>
            <a:endParaRPr lang="en-US" dirty="0" smtClean="0"/>
          </a:p>
          <a:p>
            <a:pPr lvl="1"/>
            <a:r>
              <a:rPr lang="sk-SK" dirty="0" smtClean="0"/>
              <a:t>My budeme smerovače prepájať priamo, no DTE/DCE logika musí byť zachovaná</a:t>
            </a:r>
          </a:p>
          <a:p>
            <a:pPr lvl="2"/>
            <a:r>
              <a:rPr lang="sk-SK" dirty="0" smtClean="0"/>
              <a:t>Zapojenie samotného kábla určuje, kto bude DCE a kto DTE</a:t>
            </a:r>
          </a:p>
          <a:p>
            <a:pPr lvl="2"/>
            <a:r>
              <a:rPr lang="sk-SK" dirty="0" smtClean="0"/>
              <a:t>Rozhranie, do ktorého je zapojený DCE kábel, musí byť zodpovedné za generovanie hodinového taktu</a:t>
            </a:r>
          </a:p>
          <a:p>
            <a:pPr lvl="2"/>
            <a:r>
              <a:rPr lang="sk-SK" dirty="0" smtClean="0"/>
              <a:t>Keďže káble v laboratóriu nie sú viditeľne odlíšené ako DCE a DTE, odporúčame konfigurovať všetky sériové rozhrania, ako keby boli DCE (ak sú DTE, smerovač bude príkazy potrebné pre DCE koniec ignorovať)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2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Stavy rozhraní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31168"/>
            <a:ext cx="8496944" cy="5410200"/>
          </a:xfrm>
        </p:spPr>
        <p:txBody>
          <a:bodyPr>
            <a:normAutofit/>
          </a:bodyPr>
          <a:lstStyle/>
          <a:p>
            <a:endParaRPr lang="sk-SK" sz="2000" dirty="0" smtClean="0"/>
          </a:p>
          <a:p>
            <a:endParaRPr lang="sk-SK" sz="2000" dirty="0"/>
          </a:p>
          <a:p>
            <a:endParaRPr lang="sk-SK" sz="2000" dirty="0" smtClean="0"/>
          </a:p>
          <a:p>
            <a:r>
              <a:rPr lang="sk-SK" sz="2000" dirty="0" smtClean="0"/>
              <a:t>Stavy rozhraní sú v IOSe reprezentované ako dvojica „Status“ a „Protocol“</a:t>
            </a:r>
          </a:p>
          <a:p>
            <a:r>
              <a:rPr lang="sk-SK" sz="2000" b="1" dirty="0" smtClean="0">
                <a:solidFill>
                  <a:schemeClr val="tx2"/>
                </a:solidFill>
              </a:rPr>
              <a:t>Status</a:t>
            </a:r>
            <a:r>
              <a:rPr lang="sk-SK" sz="2000" dirty="0" smtClean="0">
                <a:solidFill>
                  <a:schemeClr val="tx2"/>
                </a:solidFill>
              </a:rPr>
              <a:t> </a:t>
            </a:r>
            <a:r>
              <a:rPr lang="sk-SK" sz="2000" dirty="0" smtClean="0"/>
              <a:t>označuje stav rozhrania na fyzickej vrstve</a:t>
            </a:r>
          </a:p>
          <a:p>
            <a:pPr lvl="1"/>
            <a:r>
              <a:rPr lang="sk-SK" sz="1800" dirty="0" smtClean="0">
                <a:solidFill>
                  <a:schemeClr val="tx2"/>
                </a:solidFill>
              </a:rPr>
              <a:t>Administratively down</a:t>
            </a:r>
            <a:r>
              <a:rPr lang="sk-SK" sz="1800" dirty="0" smtClean="0"/>
              <a:t>: rozhranie je vypnuté príkazom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shutdown</a:t>
            </a:r>
          </a:p>
          <a:p>
            <a:pPr lvl="1"/>
            <a:r>
              <a:rPr lang="sk-SK" sz="1800" dirty="0" smtClean="0">
                <a:solidFill>
                  <a:schemeClr val="tx2"/>
                </a:solidFill>
              </a:rPr>
              <a:t>Down</a:t>
            </a:r>
            <a:r>
              <a:rPr lang="sk-SK" sz="1800" dirty="0" smtClean="0"/>
              <a:t>: rozhranie je zapnuté príkazom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 shutdown</a:t>
            </a:r>
            <a:r>
              <a:rPr lang="sk-SK" sz="1800" dirty="0" smtClean="0"/>
              <a:t>, avšak nemá elektrickú konektivitu s proťajším zariadením</a:t>
            </a:r>
          </a:p>
          <a:p>
            <a:pPr lvl="2"/>
            <a:r>
              <a:rPr lang="sk-SK" sz="1800" dirty="0" smtClean="0"/>
              <a:t>Nezapojený alebo prerušený kábel</a:t>
            </a:r>
          </a:p>
          <a:p>
            <a:pPr lvl="2"/>
            <a:r>
              <a:rPr lang="sk-SK" sz="1800" dirty="0" smtClean="0"/>
              <a:t>Proťajšie zariadenie nie je zapnuté</a:t>
            </a:r>
          </a:p>
          <a:p>
            <a:pPr lvl="2"/>
            <a:r>
              <a:rPr lang="sk-SK" sz="1800" dirty="0" smtClean="0"/>
              <a:t>Sieťové rozhranie proťajšieho zariadenia nie je zapnuté</a:t>
            </a:r>
          </a:p>
          <a:p>
            <a:pPr lvl="1"/>
            <a:r>
              <a:rPr lang="sk-SK" sz="1800" dirty="0" smtClean="0">
                <a:solidFill>
                  <a:schemeClr val="tx2"/>
                </a:solidFill>
              </a:rPr>
              <a:t>Up</a:t>
            </a:r>
            <a:r>
              <a:rPr lang="sk-SK" sz="1800" dirty="0" smtClean="0"/>
              <a:t>: rozhranie je zapnuté príkazom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 shutdown </a:t>
            </a:r>
            <a:r>
              <a:rPr lang="sk-SK" sz="1800" dirty="0" smtClean="0"/>
              <a:t>a má elektrickú konektivitu s proťajším zariadením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980728"/>
            <a:ext cx="8064500" cy="14927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buNone/>
            </a:pPr>
            <a:r>
              <a:rPr lang="en-US" sz="1300" b="1" dirty="0">
                <a:latin typeface="Courier New" pitchFamily="49" charset="0"/>
              </a:rPr>
              <a:t>Romulus</a:t>
            </a:r>
            <a:r>
              <a:rPr lang="en-US" sz="1300" b="1" dirty="0" smtClean="0">
                <a:latin typeface="Courier New" pitchFamily="49" charset="0"/>
              </a:rPr>
              <a:t>#</a:t>
            </a:r>
            <a:r>
              <a:rPr lang="sk-SK" sz="1300" b="1" dirty="0" smtClean="0">
                <a:latin typeface="Courier New" pitchFamily="49" charset="0"/>
              </a:rPr>
              <a:t> </a:t>
            </a:r>
            <a:r>
              <a:rPr lang="en-US" sz="1300" b="1" dirty="0" smtClean="0">
                <a:solidFill>
                  <a:schemeClr val="accent2"/>
                </a:solidFill>
                <a:latin typeface="Courier New" pitchFamily="49" charset="0"/>
              </a:rPr>
              <a:t>show 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 interface brief 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300" b="1" dirty="0">
                <a:latin typeface="Courier New" pitchFamily="49" charset="0"/>
              </a:rPr>
              <a:t>Interface             IP-Address      OK? Method Status                Protocol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sk-SK" sz="1300" b="1" dirty="0" smtClean="0">
                <a:latin typeface="Courier New" pitchFamily="49" charset="0"/>
              </a:rPr>
              <a:t>FastEthernet0/0       unassigned      YES unset  administratively down down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300" b="1" dirty="0" smtClean="0">
                <a:latin typeface="Courier New" pitchFamily="49" charset="0"/>
              </a:rPr>
              <a:t>FastEthernet0/</a:t>
            </a:r>
            <a:r>
              <a:rPr lang="sk-SK" sz="1300" b="1" dirty="0">
                <a:latin typeface="Courier New" pitchFamily="49" charset="0"/>
              </a:rPr>
              <a:t>1</a:t>
            </a:r>
            <a:r>
              <a:rPr lang="en-US" sz="1300" b="1" dirty="0">
                <a:latin typeface="Courier New" pitchFamily="49" charset="0"/>
              </a:rPr>
              <a:t>       172.16.255.1    YES manual up                    </a:t>
            </a:r>
            <a:r>
              <a:rPr lang="en-US" sz="1300" b="1" dirty="0" err="1">
                <a:latin typeface="Courier New" pitchFamily="49" charset="0"/>
              </a:rPr>
              <a:t>up</a:t>
            </a:r>
            <a:r>
              <a:rPr lang="en-US" sz="1300" b="1" dirty="0">
                <a:latin typeface="Courier New" pitchFamily="49" charset="0"/>
              </a:rPr>
              <a:t>      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300" b="1" dirty="0">
                <a:latin typeface="Courier New" pitchFamily="49" charset="0"/>
              </a:rPr>
              <a:t>Serial</a:t>
            </a:r>
            <a:r>
              <a:rPr lang="sk-SK" sz="1300" b="1" dirty="0">
                <a:latin typeface="Courier New" pitchFamily="49" charset="0"/>
              </a:rPr>
              <a:t>0/0</a:t>
            </a:r>
            <a:r>
              <a:rPr lang="en-US" sz="1300" b="1" dirty="0">
                <a:latin typeface="Courier New" pitchFamily="49" charset="0"/>
              </a:rPr>
              <a:t>/0           172.16.255.193  YES manual </a:t>
            </a:r>
            <a:r>
              <a:rPr lang="sk-SK" sz="1300" b="1" dirty="0" smtClean="0">
                <a:latin typeface="Courier New" pitchFamily="49" charset="0"/>
              </a:rPr>
              <a:t>down                  down</a:t>
            </a:r>
            <a:endParaRPr lang="sk-SK" sz="1300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300" b="1" dirty="0">
                <a:latin typeface="Courier New" pitchFamily="49" charset="0"/>
              </a:rPr>
              <a:t>Serial</a:t>
            </a:r>
            <a:r>
              <a:rPr lang="sk-SK" sz="1300" b="1" dirty="0">
                <a:latin typeface="Courier New" pitchFamily="49" charset="0"/>
              </a:rPr>
              <a:t>0/0</a:t>
            </a:r>
            <a:r>
              <a:rPr lang="en-US" sz="1300" b="1" dirty="0" smtClean="0">
                <a:latin typeface="Courier New" pitchFamily="49" charset="0"/>
              </a:rPr>
              <a:t>/</a:t>
            </a:r>
            <a:r>
              <a:rPr lang="sk-SK" sz="1300" b="1" dirty="0">
                <a:latin typeface="Courier New" pitchFamily="49" charset="0"/>
              </a:rPr>
              <a:t>1</a:t>
            </a:r>
            <a:r>
              <a:rPr lang="en-US" sz="1300" b="1" dirty="0" smtClean="0">
                <a:latin typeface="Courier New" pitchFamily="49" charset="0"/>
              </a:rPr>
              <a:t>           172.16.255.1</a:t>
            </a:r>
            <a:r>
              <a:rPr lang="sk-SK" sz="1300" b="1" dirty="0" smtClean="0">
                <a:latin typeface="Courier New" pitchFamily="49" charset="0"/>
              </a:rPr>
              <a:t>7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YES manual </a:t>
            </a:r>
            <a:r>
              <a:rPr lang="sk-SK" sz="1300" b="1" dirty="0" smtClean="0">
                <a:latin typeface="Courier New" pitchFamily="49" charset="0"/>
              </a:rPr>
              <a:t>up                    down</a:t>
            </a:r>
          </a:p>
        </p:txBody>
      </p:sp>
    </p:spTree>
    <p:extLst>
      <p:ext uri="{BB962C8B-B14F-4D97-AF65-F5344CB8AC3E}">
        <p14:creationId xmlns:p14="http://schemas.microsoft.com/office/powerpoint/2010/main" val="17220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Stavy rozhraní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59160"/>
            <a:ext cx="8496944" cy="5410200"/>
          </a:xfrm>
        </p:spPr>
        <p:txBody>
          <a:bodyPr>
            <a:normAutofit fontScale="92500" lnSpcReduction="20000"/>
          </a:bodyPr>
          <a:lstStyle/>
          <a:p>
            <a:endParaRPr lang="sk-SK" sz="2000" dirty="0" smtClean="0"/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b="1" dirty="0" smtClean="0">
                <a:solidFill>
                  <a:schemeClr val="tx2"/>
                </a:solidFill>
              </a:rPr>
              <a:t>Protocol</a:t>
            </a:r>
            <a:r>
              <a:rPr lang="sk-SK" sz="2000" dirty="0" smtClean="0"/>
              <a:t> označuje stav na linkovej vrstve</a:t>
            </a:r>
          </a:p>
          <a:p>
            <a:pPr lvl="1"/>
            <a:r>
              <a:rPr lang="sk-SK" sz="1800" dirty="0" smtClean="0">
                <a:solidFill>
                  <a:schemeClr val="tx2"/>
                </a:solidFill>
              </a:rPr>
              <a:t>Down</a:t>
            </a:r>
            <a:r>
              <a:rPr lang="sk-SK" sz="1800" dirty="0" smtClean="0"/>
              <a:t>: rozhranie nepočuje alebo nerozpoznáva prijímané rámce</a:t>
            </a:r>
          </a:p>
          <a:p>
            <a:pPr lvl="2"/>
            <a:r>
              <a:rPr lang="sk-SK" sz="1800" dirty="0" smtClean="0"/>
              <a:t>Fyzický stav nie je „up“</a:t>
            </a:r>
          </a:p>
          <a:p>
            <a:pPr lvl="2"/>
            <a:r>
              <a:rPr lang="sk-SK" sz="1800" dirty="0" smtClean="0"/>
              <a:t>Nekompatibilný formát rámca (rozličná enkapsulácia)</a:t>
            </a:r>
          </a:p>
          <a:p>
            <a:pPr lvl="2"/>
            <a:r>
              <a:rPr lang="sk-SK" sz="1800" dirty="0" smtClean="0"/>
              <a:t>Chýbajúci príkaz clock rate na DCE zariadení pri sériových rozhraniach</a:t>
            </a:r>
          </a:p>
          <a:p>
            <a:pPr lvl="2"/>
            <a:r>
              <a:rPr lang="sk-SK" sz="1800" dirty="0" smtClean="0"/>
              <a:t>Pri použití linkového protokolu PPP neúspešná autentifikácia</a:t>
            </a:r>
          </a:p>
          <a:p>
            <a:pPr lvl="2"/>
            <a:r>
              <a:rPr lang="sk-SK" sz="1800" dirty="0" smtClean="0"/>
              <a:t>Pri Ethernet rozhraniach odpojený kábel</a:t>
            </a:r>
          </a:p>
          <a:p>
            <a:pPr lvl="1"/>
            <a:r>
              <a:rPr lang="sk-SK" sz="1800" dirty="0" smtClean="0">
                <a:solidFill>
                  <a:schemeClr val="tx2"/>
                </a:solidFill>
              </a:rPr>
              <a:t>Up</a:t>
            </a:r>
            <a:r>
              <a:rPr lang="sk-SK" sz="1800" dirty="0" smtClean="0"/>
              <a:t>: rozhranie prijíma rámce a rozumie im</a:t>
            </a:r>
          </a:p>
          <a:p>
            <a:r>
              <a:rPr lang="sk-SK" sz="2200" dirty="0" smtClean="0"/>
              <a:t>Jediné možné kombinácie stavov Status/Protocol sú</a:t>
            </a:r>
          </a:p>
          <a:p>
            <a:pPr lvl="1"/>
            <a:r>
              <a:rPr lang="sk-SK" sz="1800" dirty="0" smtClean="0"/>
              <a:t>Administratively down / Down</a:t>
            </a:r>
          </a:p>
          <a:p>
            <a:pPr lvl="1"/>
            <a:r>
              <a:rPr lang="sk-SK" sz="1800" dirty="0" smtClean="0"/>
              <a:t>Down / Down</a:t>
            </a:r>
          </a:p>
          <a:p>
            <a:pPr lvl="1"/>
            <a:r>
              <a:rPr lang="sk-SK" sz="1800" dirty="0" smtClean="0"/>
              <a:t>Up / Down</a:t>
            </a:r>
          </a:p>
          <a:p>
            <a:pPr lvl="1"/>
            <a:r>
              <a:rPr lang="sk-SK" sz="1800" b="1" dirty="0" smtClean="0">
                <a:solidFill>
                  <a:schemeClr val="tx2"/>
                </a:solidFill>
              </a:rPr>
              <a:t>Up / Up – toto je </a:t>
            </a:r>
            <a:r>
              <a:rPr lang="sk-SK" sz="1800" b="1" dirty="0" smtClean="0">
                <a:solidFill>
                  <a:schemeClr val="accent2"/>
                </a:solidFill>
              </a:rPr>
              <a:t>jediný</a:t>
            </a:r>
            <a:r>
              <a:rPr lang="sk-SK" sz="1800" b="1" dirty="0" smtClean="0">
                <a:solidFill>
                  <a:schemeClr val="tx2"/>
                </a:solidFill>
              </a:rPr>
              <a:t> stav, v ktorom je rozhranie považované za funkčné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980728"/>
            <a:ext cx="8064500" cy="14927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buNone/>
            </a:pPr>
            <a:r>
              <a:rPr lang="en-US" sz="1300" b="1" dirty="0">
                <a:latin typeface="Courier New" pitchFamily="49" charset="0"/>
              </a:rPr>
              <a:t>Romulus</a:t>
            </a:r>
            <a:r>
              <a:rPr lang="en-US" sz="1300" b="1" dirty="0" smtClean="0">
                <a:latin typeface="Courier New" pitchFamily="49" charset="0"/>
              </a:rPr>
              <a:t>#</a:t>
            </a:r>
            <a:r>
              <a:rPr lang="sk-SK" sz="1300" b="1" dirty="0" smtClean="0">
                <a:latin typeface="Courier New" pitchFamily="49" charset="0"/>
              </a:rPr>
              <a:t> </a:t>
            </a:r>
            <a:r>
              <a:rPr lang="en-US" sz="1300" b="1" dirty="0" smtClean="0">
                <a:solidFill>
                  <a:schemeClr val="accent2"/>
                </a:solidFill>
                <a:latin typeface="Courier New" pitchFamily="49" charset="0"/>
              </a:rPr>
              <a:t>show 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 interface brief 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300" b="1" dirty="0">
                <a:latin typeface="Courier New" pitchFamily="49" charset="0"/>
              </a:rPr>
              <a:t>Interface             IP-Address      OK? Method Status                Protocol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sk-SK" sz="1300" b="1" dirty="0" smtClean="0">
                <a:latin typeface="Courier New" pitchFamily="49" charset="0"/>
              </a:rPr>
              <a:t>FastEthernet0/0       unassigned      YES unset  administratively down down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300" b="1" dirty="0" smtClean="0">
                <a:latin typeface="Courier New" pitchFamily="49" charset="0"/>
              </a:rPr>
              <a:t>FastEthernet0/</a:t>
            </a:r>
            <a:r>
              <a:rPr lang="sk-SK" sz="1300" b="1" dirty="0">
                <a:latin typeface="Courier New" pitchFamily="49" charset="0"/>
              </a:rPr>
              <a:t>1</a:t>
            </a:r>
            <a:r>
              <a:rPr lang="en-US" sz="1300" b="1" dirty="0">
                <a:latin typeface="Courier New" pitchFamily="49" charset="0"/>
              </a:rPr>
              <a:t>       172.16.255.1    YES manual up                    </a:t>
            </a:r>
            <a:r>
              <a:rPr lang="en-US" sz="1300" b="1" dirty="0" err="1">
                <a:latin typeface="Courier New" pitchFamily="49" charset="0"/>
              </a:rPr>
              <a:t>up</a:t>
            </a:r>
            <a:r>
              <a:rPr lang="en-US" sz="1300" b="1" dirty="0">
                <a:latin typeface="Courier New" pitchFamily="49" charset="0"/>
              </a:rPr>
              <a:t>      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300" b="1" dirty="0">
                <a:latin typeface="Courier New" pitchFamily="49" charset="0"/>
              </a:rPr>
              <a:t>Serial</a:t>
            </a:r>
            <a:r>
              <a:rPr lang="sk-SK" sz="1300" b="1" dirty="0">
                <a:latin typeface="Courier New" pitchFamily="49" charset="0"/>
              </a:rPr>
              <a:t>0/0</a:t>
            </a:r>
            <a:r>
              <a:rPr lang="en-US" sz="1300" b="1" dirty="0">
                <a:latin typeface="Courier New" pitchFamily="49" charset="0"/>
              </a:rPr>
              <a:t>/0           172.16.255.193  YES manual </a:t>
            </a:r>
            <a:r>
              <a:rPr lang="sk-SK" sz="1300" b="1" dirty="0" smtClean="0">
                <a:latin typeface="Courier New" pitchFamily="49" charset="0"/>
              </a:rPr>
              <a:t>down                  down</a:t>
            </a:r>
            <a:endParaRPr lang="sk-SK" sz="1300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300" b="1" dirty="0">
                <a:latin typeface="Courier New" pitchFamily="49" charset="0"/>
              </a:rPr>
              <a:t>Serial</a:t>
            </a:r>
            <a:r>
              <a:rPr lang="sk-SK" sz="1300" b="1" dirty="0">
                <a:latin typeface="Courier New" pitchFamily="49" charset="0"/>
              </a:rPr>
              <a:t>0/0</a:t>
            </a:r>
            <a:r>
              <a:rPr lang="en-US" sz="1300" b="1" dirty="0" smtClean="0">
                <a:latin typeface="Courier New" pitchFamily="49" charset="0"/>
              </a:rPr>
              <a:t>/</a:t>
            </a:r>
            <a:r>
              <a:rPr lang="sk-SK" sz="1300" b="1" dirty="0">
                <a:latin typeface="Courier New" pitchFamily="49" charset="0"/>
              </a:rPr>
              <a:t>1</a:t>
            </a:r>
            <a:r>
              <a:rPr lang="en-US" sz="1300" b="1" dirty="0" smtClean="0">
                <a:latin typeface="Courier New" pitchFamily="49" charset="0"/>
              </a:rPr>
              <a:t>           172.16.255.1</a:t>
            </a:r>
            <a:r>
              <a:rPr lang="sk-SK" sz="1300" b="1" dirty="0" smtClean="0">
                <a:latin typeface="Courier New" pitchFamily="49" charset="0"/>
              </a:rPr>
              <a:t>7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YES manual </a:t>
            </a:r>
            <a:r>
              <a:rPr lang="sk-SK" sz="1300" b="1" dirty="0" smtClean="0">
                <a:latin typeface="Courier New" pitchFamily="49" charset="0"/>
              </a:rPr>
              <a:t>up                    down</a:t>
            </a:r>
          </a:p>
        </p:txBody>
      </p:sp>
    </p:spTree>
    <p:extLst>
      <p:ext uri="{BB962C8B-B14F-4D97-AF65-F5344CB8AC3E}">
        <p14:creationId xmlns:p14="http://schemas.microsoft.com/office/powerpoint/2010/main" val="8988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908720"/>
            <a:ext cx="3551237" cy="1187847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Statické smerovanie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488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Charakteristiky smerovania v IP sieťach: pripomenutie</a:t>
            </a:r>
            <a:endParaRPr lang="en-US" dirty="0" smtClean="0"/>
          </a:p>
        </p:txBody>
      </p:sp>
      <p:sp>
        <p:nvSpPr>
          <p:cNvPr id="114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Smerovanie v IP sieťach má niekoľko osobitných vlastností, na ktoré je potrebné stále pamätať</a:t>
            </a:r>
            <a:endParaRPr lang="en-US" dirty="0" smtClean="0"/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Fakt</a:t>
            </a:r>
            <a:r>
              <a:rPr lang="en-US" b="1" dirty="0" smtClean="0">
                <a:solidFill>
                  <a:schemeClr val="tx2"/>
                </a:solidFill>
              </a:rPr>
              <a:t> 1</a:t>
            </a:r>
            <a:r>
              <a:rPr lang="en-US" dirty="0" smtClean="0"/>
              <a:t>: </a:t>
            </a:r>
            <a:r>
              <a:rPr lang="sk-SK" dirty="0" smtClean="0"/>
              <a:t>Každý smerovač sa rozhoduje sám za seba, riadiac sa výlučne informáciami z vlastnej smerovacej tabuľky</a:t>
            </a:r>
            <a:endParaRPr lang="en-US" dirty="0" smtClean="0"/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Fakt</a:t>
            </a:r>
            <a:r>
              <a:rPr lang="en-US" b="1" dirty="0" smtClean="0">
                <a:solidFill>
                  <a:schemeClr val="tx2"/>
                </a:solidFill>
              </a:rPr>
              <a:t> 2</a:t>
            </a:r>
            <a:r>
              <a:rPr lang="en-US" dirty="0" smtClean="0"/>
              <a:t>: </a:t>
            </a:r>
            <a:r>
              <a:rPr lang="sk-SK" dirty="0" smtClean="0"/>
              <a:t>To, že jeden smerovač má vo svojej smerovacej tabuľke isté informácie, neznamená, že aj ostatné smerovače majú tie isté informácie</a:t>
            </a:r>
            <a:endParaRPr lang="en-US" dirty="0" smtClean="0"/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Fakt</a:t>
            </a:r>
            <a:r>
              <a:rPr lang="en-US" b="1" dirty="0" smtClean="0">
                <a:solidFill>
                  <a:schemeClr val="tx2"/>
                </a:solidFill>
              </a:rPr>
              <a:t> 3</a:t>
            </a:r>
            <a:r>
              <a:rPr lang="en-US" dirty="0" smtClean="0"/>
              <a:t>: </a:t>
            </a:r>
            <a:r>
              <a:rPr lang="sk-SK" dirty="0" smtClean="0"/>
              <a:t>Informácia o ceste zo siete X do siete Y, ktorú smerovače poznajú, nehovorí nič o spätnej trase zo siete Y do siete X</a:t>
            </a:r>
          </a:p>
          <a:p>
            <a:r>
              <a:rPr lang="sk-SK" dirty="0" smtClean="0"/>
              <a:t>Dôsledky:</a:t>
            </a:r>
          </a:p>
          <a:p>
            <a:pPr lvl="1"/>
            <a:r>
              <a:rPr lang="sk-SK" dirty="0" smtClean="0"/>
              <a:t>Každý smerovač musí poznať všetky siete, inak nebude zaručená plná konektivita (odkiaľkoľvek kamkoľvek)</a:t>
            </a:r>
          </a:p>
          <a:p>
            <a:pPr lvl="1"/>
            <a:r>
              <a:rPr lang="sk-SK" dirty="0" smtClean="0"/>
              <a:t>Neúspech v komunikácii môže byť spôsobený zlou/chýbajúcou trasou do cieľovej siete, ale aj chýbajúcou/zlou trasou späť k odosielateľovi (t.j. stratiť sa môže nielen žiadosť, ale aj odpoveď)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614738"/>
            <a:ext cx="6372225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Priamo pripojené siete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smerovači, ktorý má nakonfigurované iba sieťové rozhrania, sa v smerovacej tabuľke nachádzajú iba priamo pripojené siete</a:t>
            </a:r>
            <a:endParaRPr lang="en-US" dirty="0" smtClean="0"/>
          </a:p>
          <a:p>
            <a:pPr lvl="1"/>
            <a:r>
              <a:rPr lang="sk-SK" dirty="0" smtClean="0"/>
              <a:t>Siete na vlastných aktívnych (up/up) rozhraniach smerovača</a:t>
            </a:r>
            <a:endParaRPr lang="en-US" dirty="0" smtClean="0"/>
          </a:p>
          <a:p>
            <a:pPr lvl="1"/>
            <a:r>
              <a:rPr lang="sk-SK" dirty="0" smtClean="0"/>
              <a:t>Takýto smerovač teda vie komunikovať iba s bezprostredne susednými zariadeniami</a:t>
            </a:r>
          </a:p>
          <a:p>
            <a:r>
              <a:rPr lang="sk-SK" dirty="0" smtClean="0"/>
              <a:t>V tejto topológii</a:t>
            </a:r>
          </a:p>
          <a:p>
            <a:pPr lvl="1"/>
            <a:r>
              <a:rPr lang="sk-SK" dirty="0" smtClean="0"/>
              <a:t>R1 pozná 172.16.3.0/24 a 172.16.2.0/24</a:t>
            </a:r>
          </a:p>
          <a:p>
            <a:pPr lvl="1"/>
            <a:r>
              <a:rPr lang="sk-SK" dirty="0" smtClean="0"/>
              <a:t>R2 pozná 172.16.2.0/24,</a:t>
            </a:r>
            <a:br>
              <a:rPr lang="sk-SK" dirty="0" smtClean="0"/>
            </a:br>
            <a:r>
              <a:rPr lang="sk-SK" dirty="0" smtClean="0"/>
              <a:t>172.16.1.0/24 a 192.168.1.0/24</a:t>
            </a:r>
          </a:p>
          <a:p>
            <a:pPr lvl="1"/>
            <a:r>
              <a:rPr lang="sk-SK" dirty="0" smtClean="0"/>
              <a:t>R3 pozná 192.168.1.0/24</a:t>
            </a:r>
            <a:br>
              <a:rPr lang="sk-SK" dirty="0" smtClean="0"/>
            </a:br>
            <a:r>
              <a:rPr lang="sk-SK" dirty="0" smtClean="0"/>
              <a:t>a 192.168.2.0/24</a:t>
            </a:r>
          </a:p>
          <a:p>
            <a:pPr lvl="1"/>
            <a:r>
              <a:rPr lang="sk-SK" dirty="0" smtClean="0"/>
              <a:t>Žiaden smerovač nepozná</a:t>
            </a:r>
            <a:br>
              <a:rPr lang="sk-SK" dirty="0" smtClean="0"/>
            </a:br>
            <a:r>
              <a:rPr lang="sk-SK" dirty="0" smtClean="0"/>
              <a:t>všetky siete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0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Napĺňanie smerovacej tabuľky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Siete, ktoré nie sú k smerovaču priamo pripojené, bez ďalšieho zásahu smerovač nepozná</a:t>
            </a:r>
          </a:p>
          <a:p>
            <a:pPr lvl="1"/>
            <a:r>
              <a:rPr lang="sk-SK" smtClean="0"/>
              <a:t>Ak však smerovač nejakú sieť nepozná, nemôže do nej doručovať pakety – paket idúci do neznámeho cieľa smerovač zahodí</a:t>
            </a:r>
          </a:p>
          <a:p>
            <a:r>
              <a:rPr lang="sk-SK" smtClean="0"/>
              <a:t>Ak má smerovač doručovať pakety do sietí, ktoré nie sú priamo pripojené, musia byť ich adresy do smerovacej tabuľky pridané istým procesom</a:t>
            </a:r>
          </a:p>
          <a:p>
            <a:r>
              <a:rPr lang="sk-SK" smtClean="0"/>
              <a:t>Tento proces môže byť dvoch druhov</a:t>
            </a:r>
          </a:p>
          <a:p>
            <a:pPr lvl="1"/>
            <a:r>
              <a:rPr lang="sk-SK" smtClean="0"/>
              <a:t>Statický – záznamy v smerovacej tabuľke vytvára administrátor ručne</a:t>
            </a:r>
          </a:p>
          <a:p>
            <a:pPr lvl="1"/>
            <a:r>
              <a:rPr lang="sk-SK" smtClean="0"/>
              <a:t>Dynamický – záznamy v smerovacej tabuľke si vytvárajú smerovače automaticky na základe vzájomnej spolupráce pomocou tzv. dynamických smerovacích protokolov</a:t>
            </a:r>
          </a:p>
        </p:txBody>
      </p:sp>
    </p:spTree>
    <p:extLst>
      <p:ext uri="{BB962C8B-B14F-4D97-AF65-F5344CB8AC3E}">
        <p14:creationId xmlns:p14="http://schemas.microsoft.com/office/powerpoint/2010/main" val="12259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Napĺňanie smerovacej tabuľky</a:t>
            </a:r>
            <a:endParaRPr lang="en-US" smtClean="0"/>
          </a:p>
        </p:txBody>
      </p:sp>
      <p:sp>
        <p:nvSpPr>
          <p:cNvPr id="17411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Oba prístupy majú svoje výhody i nevýhody</a:t>
            </a:r>
          </a:p>
          <a:p>
            <a:r>
              <a:rPr lang="sk-SK" dirty="0" smtClean="0"/>
              <a:t>Dynamické smerovacie protokoly</a:t>
            </a:r>
          </a:p>
          <a:p>
            <a:pPr lvl="1"/>
            <a:r>
              <a:rPr lang="sk-SK" dirty="0" smtClean="0"/>
              <a:t>Po úvodnej konfigurácii pracujú samočinne a zabezpečujú, že smerovacie tabuľky všetkých smerovačov vždy obsahujú aktuálne informácie – cieľové siete a cesty k nim</a:t>
            </a:r>
          </a:p>
          <a:p>
            <a:pPr lvl="1"/>
            <a:r>
              <a:rPr lang="sk-SK" dirty="0" smtClean="0"/>
              <a:t>Predstavujú dodatočnú činnosť, ktorú smerovače musia vykonávať, a teda aj dodatočnú spotrebu ich systémových prostriedkov</a:t>
            </a:r>
          </a:p>
          <a:p>
            <a:r>
              <a:rPr lang="sk-SK" dirty="0" smtClean="0"/>
              <a:t>Statické smerovacie položky</a:t>
            </a:r>
          </a:p>
          <a:p>
            <a:pPr lvl="1"/>
            <a:r>
              <a:rPr lang="sk-SK" dirty="0" smtClean="0"/>
              <a:t>Je ich nutné vkladať ručne na každý smerovač</a:t>
            </a:r>
          </a:p>
          <a:p>
            <a:pPr lvl="1"/>
            <a:r>
              <a:rPr lang="sk-SK" dirty="0" smtClean="0"/>
              <a:t>Za ich správnosť a aktuálnosť zodpovedá administrátor</a:t>
            </a:r>
          </a:p>
          <a:p>
            <a:pPr lvl="1"/>
            <a:r>
              <a:rPr lang="sk-SK" dirty="0" smtClean="0"/>
              <a:t>Neprispôsobujú sa aktuálnemu stavu siete</a:t>
            </a:r>
          </a:p>
          <a:p>
            <a:pPr lvl="1"/>
            <a:r>
              <a:rPr lang="sk-SK" dirty="0" smtClean="0"/>
              <a:t>Nespôsobujú však dodatočnú záťaž pre smerovače</a:t>
            </a:r>
          </a:p>
        </p:txBody>
      </p:sp>
    </p:spTree>
    <p:extLst>
      <p:ext uri="{BB962C8B-B14F-4D97-AF65-F5344CB8AC3E}">
        <p14:creationId xmlns:p14="http://schemas.microsoft.com/office/powerpoint/2010/main" val="40772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Kategorizácia smerovacích protokolov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331400"/>
            <a:ext cx="8496300" cy="5033399"/>
          </a:xfrm>
        </p:spPr>
      </p:pic>
    </p:spTree>
    <p:extLst>
      <p:ext uri="{BB962C8B-B14F-4D97-AF65-F5344CB8AC3E}">
        <p14:creationId xmlns:p14="http://schemas.microsoft.com/office/powerpoint/2010/main" val="9431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Administratívna vzdialenosť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Administratívna vzdialenosť vyjadruje dôveryhodnosť „informátora“, t.j. zdroja smerovacej informácie</a:t>
            </a:r>
          </a:p>
          <a:p>
            <a:pPr eaLnBrk="1" hangingPunct="1"/>
            <a:r>
              <a:rPr lang="sk-SK" dirty="0" smtClean="0"/>
              <a:t>Prvé číslo v hranatých zátvorkách pri každej sieti vo výpise smerovacej tabuľky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ip route</a:t>
            </a:r>
          </a:p>
          <a:p>
            <a:pPr lvl="1" eaLnBrk="1" hangingPunct="1"/>
            <a:r>
              <a:rPr lang="sk-SK" dirty="0" smtClean="0"/>
              <a:t>Využíva sa vždy, keď o tej istej sieti hovoria viaceré zdroje (napr. priamo pripojená sieť, statický záznam o nej, dynamický smerovací protokol oznamujúci túto sieť)</a:t>
            </a:r>
            <a:endParaRPr lang="en-US" dirty="0" smtClean="0"/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"/>
          <a:stretch/>
        </p:blipFill>
        <p:spPr bwMode="auto">
          <a:xfrm>
            <a:off x="395536" y="3717032"/>
            <a:ext cx="8244997" cy="296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3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Smerovanie medzi VLAN pomocou</a:t>
            </a:r>
            <a:br>
              <a:rPr lang="sk-SK" dirty="0" smtClean="0"/>
            </a:br>
            <a:r>
              <a:rPr lang="sk-SK" dirty="0" smtClean="0"/>
              <a:t>router-on-stick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81"/>
          <a:stretch/>
        </p:blipFill>
        <p:spPr bwMode="auto">
          <a:xfrm>
            <a:off x="967966" y="1052736"/>
            <a:ext cx="720806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t="4745" r="7278" b="56038"/>
          <a:stretch/>
        </p:blipFill>
        <p:spPr bwMode="auto">
          <a:xfrm>
            <a:off x="1543792" y="4725144"/>
            <a:ext cx="6056416" cy="205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6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Administratívne vzdialenosti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43000"/>
            <a:ext cx="3744416" cy="541020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Pri väčšine položiek smerovacej tabuľky je AD zobrazená vo výpise</a:t>
            </a:r>
          </a:p>
          <a:p>
            <a:pPr lvl="1"/>
            <a:r>
              <a:rPr lang="sk-SK" sz="1800" dirty="0" smtClean="0"/>
              <a:t>Prvé číslo v hranatých zátvorkách</a:t>
            </a:r>
            <a:endParaRPr lang="sk-SK" sz="1800" dirty="0"/>
          </a:p>
          <a:p>
            <a:pPr lvl="1"/>
            <a:r>
              <a:rPr lang="sk-SK" sz="1800" dirty="0" smtClean="0"/>
              <a:t>Pri niektorých sieťach je hodnota AD skrytá</a:t>
            </a:r>
          </a:p>
          <a:p>
            <a:r>
              <a:rPr lang="sk-SK" sz="2000" dirty="0" smtClean="0"/>
              <a:t>Hodnotu AD i metriky možno vždy získať v detailnom výpise po príkaze</a:t>
            </a:r>
          </a:p>
          <a:p>
            <a:pPr marL="0" indent="0">
              <a:buNone/>
            </a:pPr>
            <a:r>
              <a:rPr lang="sk-SK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 ip route</a:t>
            </a:r>
            <a:r>
              <a:rPr lang="sk-SK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sieť maska</a:t>
            </a:r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116232"/>
              </p:ext>
            </p:extLst>
          </p:nvPr>
        </p:nvGraphicFramePr>
        <p:xfrm>
          <a:off x="4139952" y="1124744"/>
          <a:ext cx="4896544" cy="5377548"/>
        </p:xfrm>
        <a:graphic>
          <a:graphicData uri="http://schemas.openxmlformats.org/drawingml/2006/table">
            <a:tbl>
              <a:tblPr/>
              <a:tblGrid>
                <a:gridCol w="3110155"/>
                <a:gridCol w="1786389"/>
              </a:tblGrid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 informácie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Administratívna vzdialenosť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Priamo pripojená sieť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Staticky vložená informácia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EIGRP sumárna sieť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BGP sieť z iného AS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EIGRP interná sieť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OSPF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IS-IS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RIP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On-Demand Routing (ODR)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EIGRP extern</a:t>
                      </a: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á sieť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BGP sieť z toho istého AS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DHCP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254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0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Absolútne nedôveryhodný zdroj</a:t>
                      </a:r>
                    </a:p>
                  </a:txBody>
                  <a:tcPr marL="87870" marR="87870" marT="41063" marB="410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</a:t>
                      </a:r>
                    </a:p>
                  </a:txBody>
                  <a:tcPr marL="87870" marR="87870" marT="41063" marB="410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9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692400"/>
            <a:ext cx="714851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Statické smerovacie položky</a:t>
            </a:r>
            <a:endParaRPr lang="en-US" smtClean="0"/>
          </a:p>
        </p:txBody>
      </p:sp>
      <p:sp>
        <p:nvSpPr>
          <p:cNvPr id="18436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Statická, ručne nakonfigurovaná smerovacia položka</a:t>
            </a:r>
          </a:p>
          <a:p>
            <a:pPr lvl="1"/>
            <a:r>
              <a:rPr lang="sk-SK" sz="1800" dirty="0" smtClean="0"/>
              <a:t>Informuje o vzdialenej (t.j. nie priamo pripojenej) sieti, jej maske, a ceste k nej</a:t>
            </a:r>
          </a:p>
          <a:p>
            <a:pPr lvl="2"/>
            <a:r>
              <a:rPr lang="sk-SK" sz="1800" dirty="0" smtClean="0"/>
              <a:t>Cestou sa rozumie výstupné rozhranie alebo IP adresa </a:t>
            </a:r>
            <a:r>
              <a:rPr lang="sk-SK" sz="1800" b="1" dirty="0" smtClean="0">
                <a:solidFill>
                  <a:schemeClr val="tx2"/>
                </a:solidFill>
              </a:rPr>
              <a:t>nasledujúceho</a:t>
            </a:r>
            <a:r>
              <a:rPr lang="sk-SK" sz="1800" dirty="0" smtClean="0"/>
              <a:t> smerovača (t.j. adresa bezprostredne ďalšieho susedného smerovača)</a:t>
            </a:r>
          </a:p>
          <a:p>
            <a:pPr lvl="2"/>
            <a:r>
              <a:rPr lang="sk-SK" sz="1800" dirty="0" smtClean="0"/>
              <a:t>Ak je cesta daná IP adresou nasledujúceho</a:t>
            </a:r>
            <a:br>
              <a:rPr lang="sk-SK" sz="1800" dirty="0" smtClean="0"/>
            </a:br>
            <a:r>
              <a:rPr lang="sk-SK" sz="1800" dirty="0" smtClean="0"/>
              <a:t>smerovača, potom už k tejto IP adrese musí byť</a:t>
            </a:r>
            <a:br>
              <a:rPr lang="sk-SK" sz="1800" dirty="0" smtClean="0"/>
            </a:br>
            <a:r>
              <a:rPr lang="sk-SK" sz="1800" dirty="0" smtClean="0"/>
              <a:t>cesta známa (ideálne na priamo pripojenej</a:t>
            </a:r>
            <a:br>
              <a:rPr lang="sk-SK" sz="1800" dirty="0" smtClean="0"/>
            </a:br>
            <a:r>
              <a:rPr lang="sk-SK" sz="1800" dirty="0" smtClean="0"/>
              <a:t>sieti)</a:t>
            </a:r>
            <a:endParaRPr lang="en-US" sz="1800" dirty="0" smtClean="0"/>
          </a:p>
          <a:p>
            <a:pPr lvl="1"/>
            <a:r>
              <a:rPr lang="sk-SK" sz="1800" dirty="0" smtClean="0"/>
              <a:t>Veľmi často sa statické smerovacie položky</a:t>
            </a:r>
            <a:br>
              <a:rPr lang="sk-SK" sz="1800" dirty="0" smtClean="0"/>
            </a:br>
            <a:r>
              <a:rPr lang="sk-SK" sz="1800" dirty="0" smtClean="0"/>
              <a:t>používajú v tzv. koncových (stub) sieťach</a:t>
            </a:r>
            <a:endParaRPr lang="en-US" sz="18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648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76814"/>
            <a:ext cx="5796136" cy="278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Statické smerovacie položky</a:t>
            </a:r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496944" cy="5410200"/>
          </a:xfrm>
        </p:spPr>
        <p:txBody>
          <a:bodyPr/>
          <a:lstStyle/>
          <a:p>
            <a:r>
              <a:rPr lang="sk-SK" dirty="0" smtClean="0"/>
              <a:t>Statické smerovacie položky sa definujú v globálnom konfiguračnom režime príkazom</a:t>
            </a:r>
          </a:p>
          <a:p>
            <a:pPr lvl="1">
              <a:buFont typeface="Wingdings" pitchFamily="2" charset="2"/>
              <a:buNone/>
            </a:pPr>
            <a:r>
              <a:rPr lang="sk-SK" dirty="0" smtClean="0"/>
              <a:t>	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route </a:t>
            </a:r>
            <a:r>
              <a:rPr lang="sk-SK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sieť maska výstupné-rozhranie</a:t>
            </a:r>
            <a:r>
              <a:rPr lang="en-US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admvzd</a:t>
            </a:r>
            <a:r>
              <a:rPr lang="en-US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]</a:t>
            </a:r>
            <a:endParaRPr lang="sk-SK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sk-SK" dirty="0" smtClean="0"/>
              <a:t>alebo</a:t>
            </a:r>
          </a:p>
          <a:p>
            <a:pPr lvl="1">
              <a:buNone/>
            </a:pP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ip route </a:t>
            </a:r>
            <a:r>
              <a:rPr lang="sk-SK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sieť maska ďalší-smerovač</a:t>
            </a:r>
            <a:r>
              <a:rPr lang="en-US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admvzd</a:t>
            </a:r>
            <a:r>
              <a:rPr lang="en-US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]</a:t>
            </a:r>
            <a:endParaRPr lang="sk-SK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endParaRPr lang="sk-SK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sk-SK" sz="1800" b="1" dirty="0" smtClean="0"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route 172.16.1.0 255.255.255.0 s0/0/0</a:t>
            </a:r>
          </a:p>
          <a:p>
            <a:pPr lvl="1">
              <a:buNone/>
            </a:pPr>
            <a:r>
              <a:rPr lang="sk-SK" dirty="0" smtClean="0"/>
              <a:t>alebo</a:t>
            </a:r>
            <a:endParaRPr lang="sk-SK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route 172.16.1.0 255.255.255.0 172.16.2.2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1128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Statické smery s použitím výstupného rozhrania </a:t>
            </a:r>
            <a:endParaRPr lang="en-US"/>
          </a:p>
        </p:txBody>
      </p:sp>
      <p:sp>
        <p:nvSpPr>
          <p:cNvPr id="20483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Statická smerovacia položka môže informáciu o ďalšom postupe paketu obsahovať</a:t>
            </a:r>
          </a:p>
          <a:p>
            <a:pPr lvl="1"/>
            <a:r>
              <a:rPr lang="sk-SK" dirty="0" smtClean="0"/>
              <a:t>Buď vo forme výstupného rozhrania</a:t>
            </a:r>
          </a:p>
          <a:p>
            <a:pPr lvl="1"/>
            <a:r>
              <a:rPr lang="sk-SK" dirty="0" smtClean="0"/>
              <a:t>Alebo vo forme IP adresy nasledujúceho smerovača na ceste</a:t>
            </a:r>
          </a:p>
          <a:p>
            <a:r>
              <a:rPr lang="sk-SK" dirty="0" smtClean="0"/>
              <a:t>Statický smer s využitím výstupného rozhrania je veľmi intuitívny a efektívny</a:t>
            </a:r>
          </a:p>
          <a:p>
            <a:pPr lvl="1"/>
            <a:r>
              <a:rPr lang="sk-SK" dirty="0" smtClean="0"/>
              <a:t>Hovorí: „Ak paket ide do tejto siete, nech odíde týmto rozhraním“</a:t>
            </a:r>
          </a:p>
          <a:p>
            <a:pPr lvl="1"/>
            <a:r>
              <a:rPr lang="sk-SK" dirty="0" smtClean="0"/>
              <a:t>Záznam okamžite informuje o výstupnom rozhraní, nie je potrebné dodatočné vyhľadávanie v smerovacej tabuľke</a:t>
            </a:r>
          </a:p>
          <a:p>
            <a:r>
              <a:rPr lang="sk-SK" dirty="0" smtClean="0"/>
              <a:t>Podmienky správnej činnosti</a:t>
            </a:r>
          </a:p>
          <a:p>
            <a:pPr lvl="1"/>
            <a:r>
              <a:rPr lang="sk-SK" dirty="0" smtClean="0"/>
              <a:t>Výstupné rozhranie musí byť správne nakonfigurované a aktívne</a:t>
            </a:r>
          </a:p>
          <a:p>
            <a:pPr lvl="1"/>
            <a:r>
              <a:rPr lang="sk-SK" dirty="0" smtClean="0"/>
              <a:t>Výstupné rozhranie by malo byť linkovej technológie typu bod-bod (t.j. HDLC, PPP, tunely apod., nie však Ethernet, WiFi)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40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Príklad konfigurácie statických smerov pomocou výstupného rozhrania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Smerovač R1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172.16.1.0 255.255.255.0 s0/0/0</a:t>
            </a:r>
            <a:b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192.168.1.0 255.255.255.0 s0/0/0</a:t>
            </a:r>
            <a:b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192.168.2.0 255.255.255.0 s0/0/0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00350"/>
            <a:ext cx="7620000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4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Rizik</a:t>
            </a:r>
            <a:r>
              <a:rPr lang="sk-SK" smtClean="0"/>
              <a:t>á pri konfigurácii statických smerov pomocou výstupného rozhrania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sk-SK" dirty="0" smtClean="0"/>
              <a:t>Statické smery definované výstupným rozhraním v sebe skrývajú jedno tiché riziko</a:t>
            </a:r>
          </a:p>
          <a:p>
            <a:pPr lvl="1">
              <a:defRPr/>
            </a:pPr>
            <a:r>
              <a:rPr lang="sk-SK" dirty="0" smtClean="0"/>
              <a:t>Hovoria, akým rozhraním má paket odísť, ale nehovoria, ktorý ďalší susedný smerovač za týmto rozhraním má paket spracovať</a:t>
            </a:r>
          </a:p>
          <a:p>
            <a:pPr lvl="1">
              <a:defRPr/>
            </a:pPr>
            <a:r>
              <a:rPr lang="sk-SK" dirty="0" smtClean="0"/>
              <a:t>Príklad: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route 192.168.1.0 255.255.255.0 FastEthernet0/0</a:t>
            </a:r>
          </a:p>
          <a:p>
            <a:pPr lvl="1">
              <a:defRPr/>
            </a:pPr>
            <a:r>
              <a:rPr lang="sk-SK" dirty="0" smtClean="0"/>
              <a:t>Čo sa stane, ak za rozhraním FastEthernet0/0 je viac smerovačov?</a:t>
            </a:r>
          </a:p>
          <a:p>
            <a:pPr>
              <a:defRPr/>
            </a:pPr>
            <a:r>
              <a:rPr lang="sk-SK" dirty="0" smtClean="0"/>
              <a:t>Definovať statický smer pomocou výstupného rozhrania znamená vyhlásiť, že daná sieť je k nemu priamo pripojená</a:t>
            </a:r>
          </a:p>
          <a:p>
            <a:pPr lvl="1">
              <a:defRPr/>
            </a:pPr>
            <a:r>
              <a:rPr lang="sk-SK" dirty="0" smtClean="0"/>
              <a:t>Na takéto siete potom platia pravidlá o komunikácii v priamo pripojenej sieti, t.j. napr. používanie ARP protokolu</a:t>
            </a:r>
          </a:p>
          <a:p>
            <a:pPr lvl="1">
              <a:defRPr/>
            </a:pPr>
            <a:r>
              <a:rPr lang="sk-SK" dirty="0" smtClean="0"/>
              <a:t>Keďže však táto sieť reálne priamo pripojená nie je, tieto mechanizmy môžu zlyhať alebo sa správať nekorektne</a:t>
            </a:r>
          </a:p>
          <a:p>
            <a:pPr lvl="1">
              <a:defRPr/>
            </a:pPr>
            <a:r>
              <a:rPr lang="sk-SK" dirty="0" smtClean="0"/>
              <a:t>To je dôvod, prečo sa definovanie statických smerov pomocou výstupného rozhrania má robiť iba pre linkové technológie typu bod-bod (HDLC, PPP, DSL), nie však pre Ethernet a iné multiaccess technológie, i keď to smerovač akceptuje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0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Statické smery s použitím adresy nasledujúceho smerovača</a:t>
            </a:r>
            <a:endParaRPr lang="en-US"/>
          </a:p>
        </p:txBody>
      </p:sp>
      <p:sp>
        <p:nvSpPr>
          <p:cNvPr id="23555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Statický smer s využitím adresy nasledujúceho smerovača je prirodzený, i keď akomak menej priamy</a:t>
            </a:r>
          </a:p>
          <a:p>
            <a:pPr lvl="1"/>
            <a:r>
              <a:rPr lang="sk-SK" dirty="0" smtClean="0"/>
              <a:t>Hovorí: „Ak paket ide do tejto siete, odovzdajme ho tomuto nasledujúcemu smerovaču“</a:t>
            </a:r>
          </a:p>
          <a:p>
            <a:pPr lvl="1"/>
            <a:r>
              <a:rPr lang="sk-SK" dirty="0" smtClean="0"/>
              <a:t>Záznam neinformuje o výstupnom rozhraní, iba o IP adrese ďalšieho smerovača na ceste do cieľa</a:t>
            </a:r>
          </a:p>
          <a:p>
            <a:pPr lvl="1"/>
            <a:r>
              <a:rPr lang="sk-SK" dirty="0" smtClean="0"/>
              <a:t>Výstupné rozhranie je potrebné zistiť rekurzívnym prehľadávaním smerovacej tabuľky, v ktorom sa snažíme zistiť, na akom priamo pripojenom rozhraní sa tento nasledujúci smerovač nachádza</a:t>
            </a:r>
          </a:p>
          <a:p>
            <a:r>
              <a:rPr lang="sk-SK" dirty="0" smtClean="0"/>
              <a:t>Podmienky správnej činnosti</a:t>
            </a:r>
          </a:p>
          <a:p>
            <a:pPr lvl="1"/>
            <a:r>
              <a:rPr lang="sk-SK" dirty="0" smtClean="0"/>
              <a:t>IP adresa nasledujúceho smerovača sa musí nachádzať na niektorej priamo pripojenej sieti</a:t>
            </a:r>
          </a:p>
          <a:p>
            <a:pPr lvl="1"/>
            <a:r>
              <a:rPr lang="sk-SK" dirty="0" smtClean="0"/>
              <a:t>Rozhranie do tejto priamo pripojenej siete musí byť správne nakonfigurované a aktívne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092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00350"/>
            <a:ext cx="7620000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Príklad konfigurácie statických smerov pomocou adresy nasledujúceho smerovača</a:t>
            </a:r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Smerovač R1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172.16.1.0 255.255.255.0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172.16.2.2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192.168.1.0 255.255.255.0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172.16.2.2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R1(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192.168.2.0 255.255.255.0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172.16.2.2</a:t>
            </a:r>
            <a:endParaRPr lang="en-US" sz="18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4289425"/>
            <a:ext cx="53308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Statické smery s použitím adresy nasledujúceho smerovača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Pozrime sa na R1, ako obslúži paket idúci na IP adresu 192.168.2.2</a:t>
            </a:r>
            <a:endParaRPr lang="en-US" sz="2000" dirty="0" smtClean="0"/>
          </a:p>
          <a:p>
            <a:pPr lvl="1"/>
            <a:r>
              <a:rPr lang="sk-SK" sz="1800" dirty="0" smtClean="0"/>
              <a:t>V smerovacej tabuľke nájde položku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192.168.2.0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/24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[1/0] via 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172.16.2.2</a:t>
            </a:r>
            <a:endParaRPr lang="sk-SK" sz="1800" dirty="0" smtClean="0"/>
          </a:p>
          <a:p>
            <a:pPr lvl="1"/>
            <a:r>
              <a:rPr lang="sk-SK" sz="1800" dirty="0" smtClean="0"/>
              <a:t>Podľa nej vie, že paket musí postúpiť smerovaču 172.16.2.2, avšak ešte nevie, na ktorom rozhraní sa tento smerovač nachádza</a:t>
            </a:r>
          </a:p>
          <a:p>
            <a:pPr lvl="1"/>
            <a:r>
              <a:rPr lang="sk-SK" sz="1800" dirty="0" smtClean="0"/>
              <a:t>Zoberie preto adresu nasledujúceho smerovača 172.16.2.2 a tú </a:t>
            </a:r>
            <a:r>
              <a:rPr lang="en-US" sz="1800" dirty="0" smtClean="0"/>
              <a:t>op</a:t>
            </a:r>
            <a:r>
              <a:rPr lang="sk-SK" sz="1800" dirty="0" smtClean="0"/>
              <a:t>äť vyhľadá v smerovacej tabuľke. Najlepšia zhoda (longest prefix match) sa</a:t>
            </a:r>
            <a:br>
              <a:rPr lang="sk-SK" sz="1800" dirty="0" smtClean="0"/>
            </a:br>
            <a:r>
              <a:rPr lang="sk-SK" sz="1800" dirty="0" smtClean="0"/>
              <a:t>nájde na riadku</a:t>
            </a:r>
          </a:p>
          <a:p>
            <a:pPr marL="355600" lvl="1" indent="0">
              <a:buNone/>
            </a:pPr>
            <a:r>
              <a:rPr lang="sk-S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sk-S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172.16.2.0 is directly connected,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Serial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0/0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/0</a:t>
            </a:r>
            <a:endParaRPr lang="sk-SK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sz="1800" dirty="0" smtClean="0"/>
              <a:t>Zistí, že táto IP adresa je z priestoru priamo pripojenej siete na rozhraní Serial0/0/0. Paket preto odošle týmto rozhraním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223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Rekurzívne vyhľadávanie v smerovacej tabuľke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Použitie IP adresy suseda v statických cestách bez výstupného rozhrania vedie na rekurzívne vyhľadávanie v smerovacej tabuľke</a:t>
            </a:r>
          </a:p>
          <a:p>
            <a:pPr lvl="1"/>
            <a:r>
              <a:rPr lang="sk-SK" dirty="0" smtClean="0"/>
              <a:t>Výsledkom vyhľadania cieľovej IP adresy paketu v smerovacej tabuľke je ďalšia IP adresa – adresa next-hop smerovača</a:t>
            </a:r>
          </a:p>
          <a:p>
            <a:pPr lvl="1"/>
            <a:r>
              <a:rPr lang="sk-SK" dirty="0" smtClean="0"/>
              <a:t>Túto IP adresu treba znovu vyhľadať v smerovacej tabuľke</a:t>
            </a:r>
          </a:p>
          <a:p>
            <a:pPr lvl="1"/>
            <a:r>
              <a:rPr lang="sk-SK" dirty="0" smtClean="0"/>
              <a:t>... a opakovať tento proces, pokým smerovač nenájde smerovací záznam, ktorý obsahuje informáciu o výstupnom rozhraní</a:t>
            </a:r>
          </a:p>
          <a:p>
            <a:r>
              <a:rPr lang="sk-SK" dirty="0" smtClean="0"/>
              <a:t>Kurikulá tvrdia, že tento prístup spôsobuje dodatočnú záťaž na smerovače, čo je v princípe pravda</a:t>
            </a:r>
          </a:p>
          <a:p>
            <a:pPr lvl="1"/>
            <a:r>
              <a:rPr lang="sk-SK" dirty="0" smtClean="0"/>
              <a:t>Namiesto jedného vyhľadania sa realizujú dve alebo i viac</a:t>
            </a:r>
          </a:p>
          <a:p>
            <a:pPr lvl="1"/>
            <a:r>
              <a:rPr lang="sk-SK" dirty="0" smtClean="0"/>
              <a:t>Preto je </a:t>
            </a:r>
            <a:r>
              <a:rPr lang="sk-SK" dirty="0" smtClean="0">
                <a:solidFill>
                  <a:schemeClr val="tx2"/>
                </a:solidFill>
              </a:rPr>
              <a:t>údajne</a:t>
            </a:r>
            <a:r>
              <a:rPr lang="sk-SK" dirty="0" smtClean="0"/>
              <a:t> vhodné definovať statické smery buď výlučne pomocou výstupného rozhrania (na bod-bod rozhraniach), alebo výstupným rozhraním a IP adresou next-hop smerovača súčasne (vhodné pre všetky rozhrania), napríklad:</a:t>
            </a:r>
          </a:p>
          <a:p>
            <a:pPr marL="355600" lvl="1" indent="0">
              <a:buNone/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route 172.16.1.0 255.255.255.0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Fa0/0 172.16.2.2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835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Smerovanie medzi VLAN pomocou</a:t>
            </a:r>
            <a:br>
              <a:rPr lang="sk-SK" dirty="0" smtClean="0"/>
            </a:br>
            <a:r>
              <a:rPr lang="sk-SK" dirty="0" smtClean="0"/>
              <a:t>router-on-stick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" t="64913" r="4683" b="6469"/>
          <a:stretch/>
        </p:blipFill>
        <p:spPr>
          <a:xfrm>
            <a:off x="1525979" y="5229200"/>
            <a:ext cx="6092042" cy="1484416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81"/>
          <a:stretch/>
        </p:blipFill>
        <p:spPr bwMode="auto">
          <a:xfrm>
            <a:off x="967966" y="1052736"/>
            <a:ext cx="720806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31968" y="4869160"/>
            <a:ext cx="3280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sk-SK" sz="2000" dirty="0" smtClean="0"/>
              <a:t>Smerovacia tabuľka na R1: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945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Rekurzívne vyhľadávanie v smerovacej tabuľke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000" dirty="0" smtClean="0"/>
              <a:t>Faktom však je, že súčasné smerovače majú smerovaciu „tabuľku“ interne implementovanú efektívnejšie</a:t>
            </a:r>
          </a:p>
          <a:p>
            <a:pPr lvl="1"/>
            <a:r>
              <a:rPr lang="sk-SK" sz="1800" dirty="0" smtClean="0"/>
              <a:t>Stromová štruktúra namiesto lineárnej tabuľky</a:t>
            </a:r>
          </a:p>
          <a:p>
            <a:pPr lvl="1"/>
            <a:r>
              <a:rPr lang="sk-SK" sz="1800" dirty="0" smtClean="0"/>
              <a:t>Predpripravené hlavičky rámcov pre jednotlivé next-hop smerovače</a:t>
            </a:r>
          </a:p>
          <a:p>
            <a:pPr lvl="1"/>
            <a:r>
              <a:rPr lang="sk-SK" sz="1800" dirty="0" smtClean="0"/>
              <a:t>Rekurzia </a:t>
            </a:r>
            <a:r>
              <a:rPr lang="sk-SK" sz="1800" dirty="0" smtClean="0">
                <a:solidFill>
                  <a:schemeClr val="tx2"/>
                </a:solidFill>
              </a:rPr>
              <a:t>vyriešená</a:t>
            </a:r>
            <a:r>
              <a:rPr lang="sk-SK" sz="1800" dirty="0" smtClean="0"/>
              <a:t> počas napĺňania týchto štruktúr</a:t>
            </a:r>
          </a:p>
          <a:p>
            <a:pPr lvl="1"/>
            <a:r>
              <a:rPr lang="sk-SK" sz="1800" dirty="0" smtClean="0"/>
              <a:t>Cisco tento mechanizmus volá Cisco Express Forwarding (CEF)</a:t>
            </a:r>
          </a:p>
          <a:p>
            <a:r>
              <a:rPr lang="sk-SK" sz="2000" dirty="0" smtClean="0"/>
              <a:t>Z pohľadu efektívnosti práce smerovača dnes </a:t>
            </a:r>
            <a:r>
              <a:rPr lang="sk-SK" sz="2000" b="1" dirty="0" smtClean="0">
                <a:solidFill>
                  <a:schemeClr val="tx2"/>
                </a:solidFill>
              </a:rPr>
              <a:t>nie je nijaký rozdiel </a:t>
            </a:r>
            <a:r>
              <a:rPr lang="sk-SK" sz="2000" dirty="0" smtClean="0"/>
              <a:t>medzi statickým smerovacím záznamom, ktorý používa iba IP adresu next-hop suseda, a záznamom, ktorý obsahuje (aj) výstupné rozhranie</a:t>
            </a:r>
          </a:p>
          <a:p>
            <a:r>
              <a:rPr lang="sk-SK" sz="2000" dirty="0" smtClean="0"/>
              <a:t>Treba si preto pamätať:</a:t>
            </a:r>
          </a:p>
          <a:p>
            <a:pPr lvl="1"/>
            <a:r>
              <a:rPr lang="sk-SK" sz="1800" dirty="0" smtClean="0"/>
              <a:t>Naivne implementované smerovače môžu pracovať pomalšie, ak budú statické smerovacie položky používať iba IP adresu next-hop suseda</a:t>
            </a:r>
          </a:p>
          <a:p>
            <a:pPr lvl="1"/>
            <a:r>
              <a:rPr lang="sk-SK" sz="1800" dirty="0" smtClean="0"/>
              <a:t>Toto však nie je prípad smerovačov, s ktorými pracujeme my</a:t>
            </a:r>
          </a:p>
          <a:p>
            <a:pPr lvl="1"/>
            <a:r>
              <a:rPr lang="sk-SK" sz="1800" dirty="0" smtClean="0"/>
              <a:t>My budeme statické smerovacie položky definovať </a:t>
            </a:r>
            <a:r>
              <a:rPr lang="sk-SK" sz="1800" dirty="0" smtClean="0">
                <a:solidFill>
                  <a:schemeClr val="tx2"/>
                </a:solidFill>
              </a:rPr>
              <a:t>pomocou IP adresy</a:t>
            </a:r>
          </a:p>
          <a:p>
            <a:pPr lvl="1"/>
            <a:r>
              <a:rPr lang="sk-SK" sz="1800" dirty="0" smtClean="0"/>
              <a:t>Použitie IP adresy v statickej položke nespôsobuje také závažné problémy, aké môže spôsobiť použitie výstupného rozhrania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8855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38709" t="31548" r="28287" b="17063"/>
          <a:stretch>
            <a:fillRect/>
          </a:stretch>
        </p:blipFill>
        <p:spPr bwMode="auto">
          <a:xfrm>
            <a:off x="4891314" y="2881086"/>
            <a:ext cx="4252686" cy="397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Krátka vsuvka o metódach spracovania paketov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Historicky existujú tri metódy spracovania paketov na smerovači pri ich smerovaní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Process switching</a:t>
            </a:r>
            <a:r>
              <a:rPr lang="sk-SK" dirty="0" smtClean="0"/>
              <a:t>: </a:t>
            </a:r>
            <a:r>
              <a:rPr lang="sk-SK" dirty="0" smtClean="0"/>
              <a:t>Každý paket prejde celým procesom smerovania, určovania next hop IP adresy, určovania zodpovedajúcej next hop Layer2 adresy, tvorby rámca atď.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Žiadne medzivýsledky sa neuchovávajú</a:t>
            </a:r>
            <a:endParaRPr lang="sk-SK" dirty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Fast switching</a:t>
            </a:r>
            <a:r>
              <a:rPr lang="sk-SK" dirty="0" smtClean="0"/>
              <a:t>: Prvý paket do daného cieľa</a:t>
            </a:r>
            <a:br>
              <a:rPr lang="sk-SK" dirty="0" smtClean="0"/>
            </a:br>
            <a:r>
              <a:rPr lang="sk-SK" dirty="0" smtClean="0"/>
              <a:t>pôjde cez Process switching, výsledky</a:t>
            </a:r>
            <a:br>
              <a:rPr lang="sk-SK" dirty="0" smtClean="0"/>
            </a:br>
            <a:r>
              <a:rPr lang="sk-SK" dirty="0" smtClean="0"/>
              <a:t>si však smerovač odloží do tzv. route cache</a:t>
            </a:r>
            <a:br>
              <a:rPr lang="sk-SK" dirty="0" smtClean="0"/>
            </a:br>
            <a:r>
              <a:rPr lang="sk-SK" dirty="0" smtClean="0"/>
              <a:t>a pre ďalšie pakety do toho istého cieľa</a:t>
            </a:r>
            <a:br>
              <a:rPr lang="sk-SK" dirty="0" smtClean="0"/>
            </a:br>
            <a:r>
              <a:rPr lang="sk-SK" dirty="0" smtClean="0"/>
              <a:t>ich používa priamo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Cisco Express Forwarding (CEF)</a:t>
            </a:r>
            <a:r>
              <a:rPr lang="sk-SK" dirty="0" smtClean="0"/>
              <a:t>:</a:t>
            </a:r>
            <a:br>
              <a:rPr lang="sk-SK" dirty="0" smtClean="0"/>
            </a:br>
            <a:r>
              <a:rPr lang="sk-SK" dirty="0" smtClean="0"/>
              <a:t>Smerovač si výsledky pre</a:t>
            </a:r>
            <a:br>
              <a:rPr lang="sk-SK" dirty="0" smtClean="0"/>
            </a:br>
            <a:r>
              <a:rPr lang="sk-SK" dirty="0" smtClean="0"/>
              <a:t>jednotlivé ciele a next hopy</a:t>
            </a:r>
            <a:br>
              <a:rPr lang="sk-SK" dirty="0" smtClean="0"/>
            </a:br>
            <a:r>
              <a:rPr lang="sk-SK" dirty="0" smtClean="0"/>
              <a:t>pripraví dopredu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8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Proces smerovania paketu do cieľa 192.168.2.2</a:t>
            </a:r>
            <a:endParaRPr lang="en-US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2"/>
          <a:stretch/>
        </p:blipFill>
        <p:spPr bwMode="auto">
          <a:xfrm>
            <a:off x="947738" y="988492"/>
            <a:ext cx="72485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4553833"/>
            <a:ext cx="8064500" cy="211134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sk-SK" sz="1600" b="1" dirty="0" smtClean="0">
                <a:latin typeface="Courier New" pitchFamily="49" charset="0"/>
              </a:rPr>
              <a:t>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172.16.0.0/24 is </a:t>
            </a:r>
            <a:r>
              <a:rPr lang="en-US" sz="1600" b="1" dirty="0" err="1">
                <a:latin typeface="Courier New" pitchFamily="49" charset="0"/>
              </a:rPr>
              <a:t>subnetted</a:t>
            </a:r>
            <a:r>
              <a:rPr lang="en-US" sz="1600" b="1" dirty="0">
                <a:latin typeface="Courier New" pitchFamily="49" charset="0"/>
              </a:rPr>
              <a:t>, 3 subnets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S       172.16.1.0 [1/0] via 172.16.2.2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C       172.16.2.0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</a:t>
            </a:r>
            <a:r>
              <a:rPr lang="en-US" sz="1600" b="1" dirty="0" smtClean="0">
                <a:latin typeface="Courier New" pitchFamily="49" charset="0"/>
              </a:rPr>
              <a:t>/0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C       172.16.3.0 is directly connected, FastEthernet0/0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S    192.168.1.0/24 [1/0] via 172.16.2.2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S    192.168.2.0/24 [1/0] via 172.16.2.2</a:t>
            </a:r>
          </a:p>
        </p:txBody>
      </p:sp>
    </p:spTree>
    <p:extLst>
      <p:ext uri="{BB962C8B-B14F-4D97-AF65-F5344CB8AC3E}">
        <p14:creationId xmlns:p14="http://schemas.microsoft.com/office/powerpoint/2010/main" val="37889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Proces smerovania paketu do cieľa 192.168.2.2</a:t>
            </a:r>
            <a:endParaRPr lang="en-US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2"/>
          <a:stretch/>
        </p:blipFill>
        <p:spPr bwMode="auto">
          <a:xfrm>
            <a:off x="947738" y="988492"/>
            <a:ext cx="72485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4553833"/>
            <a:ext cx="8064500" cy="211134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sk-SK" sz="1600" b="1" dirty="0" smtClean="0">
                <a:latin typeface="Courier New" pitchFamily="49" charset="0"/>
              </a:rPr>
              <a:t>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172.16.0.0/24 is </a:t>
            </a:r>
            <a:r>
              <a:rPr lang="en-US" sz="1600" b="1" dirty="0" err="1">
                <a:latin typeface="Courier New" pitchFamily="49" charset="0"/>
              </a:rPr>
              <a:t>subnetted</a:t>
            </a:r>
            <a:r>
              <a:rPr lang="en-US" sz="1600" b="1" dirty="0">
                <a:latin typeface="Courier New" pitchFamily="49" charset="0"/>
              </a:rPr>
              <a:t>, 3 subnets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C       172.16.1.0 is directly connected, FastEthernet0/0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C       172.16.2.0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</a:t>
            </a:r>
            <a:r>
              <a:rPr lang="en-US" sz="1600" b="1" dirty="0" smtClean="0">
                <a:latin typeface="Courier New" pitchFamily="49" charset="0"/>
              </a:rPr>
              <a:t>/0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S       172.16.3.0 [1/0] via 172.16.2.1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C    192.168.1.0/24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0/0/1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S    192.168.2.0/24 [1/0] via 192.168.1.1</a:t>
            </a:r>
          </a:p>
        </p:txBody>
      </p:sp>
    </p:spTree>
    <p:extLst>
      <p:ext uri="{BB962C8B-B14F-4D97-AF65-F5344CB8AC3E}">
        <p14:creationId xmlns:p14="http://schemas.microsoft.com/office/powerpoint/2010/main" val="1238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Proces smerovania paketu do cieľa 192.168.2.2</a:t>
            </a:r>
            <a:endParaRPr lang="en-US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2"/>
          <a:stretch/>
        </p:blipFill>
        <p:spPr bwMode="auto">
          <a:xfrm>
            <a:off x="947738" y="988492"/>
            <a:ext cx="72485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4553833"/>
            <a:ext cx="8064500" cy="211134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sk-SK" sz="1600" b="1" dirty="0" smtClean="0">
                <a:latin typeface="Courier New" pitchFamily="49" charset="0"/>
              </a:rPr>
              <a:t>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172.16.0.0/24 is </a:t>
            </a:r>
            <a:r>
              <a:rPr lang="en-US" sz="1600" b="1" dirty="0" err="1">
                <a:latin typeface="Courier New" pitchFamily="49" charset="0"/>
              </a:rPr>
              <a:t>subnetted</a:t>
            </a:r>
            <a:r>
              <a:rPr lang="en-US" sz="1600" b="1" dirty="0">
                <a:latin typeface="Courier New" pitchFamily="49" charset="0"/>
              </a:rPr>
              <a:t>, 3 subnets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S       172.16.1.0 [1/0] via 192.168.1.2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S       172.16.2.0 [1/0] via 192.168.1.2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S       172.16.3.0 [1/0] via 192.168.1.2</a:t>
            </a: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C    192.168.1.0/24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0/0/1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C    192.168.2.0/24 is directly connected, FastEthernet0/0</a:t>
            </a:r>
          </a:p>
        </p:txBody>
      </p:sp>
    </p:spTree>
    <p:extLst>
      <p:ext uri="{BB962C8B-B14F-4D97-AF65-F5344CB8AC3E}">
        <p14:creationId xmlns:p14="http://schemas.microsoft.com/office/powerpoint/2010/main" val="36032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Floating Static Routes – plávajúce statické záznamy</a:t>
            </a:r>
            <a:endParaRPr lang="en-US" dirty="0" smtClean="0"/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Pojmom „floating static route“ sa označuje statický záznam o nejakej sieti, ktorý sa do smerovacej tabuľky dostane až vtedy, keď iný záznam </a:t>
            </a:r>
            <a:r>
              <a:rPr lang="sk-SK" sz="2000" b="1" dirty="0" smtClean="0">
                <a:solidFill>
                  <a:schemeClr val="accent2"/>
                </a:solidFill>
              </a:rPr>
              <a:t>o tej istej sieti </a:t>
            </a:r>
            <a:r>
              <a:rPr lang="sk-SK" sz="2000" dirty="0" smtClean="0"/>
              <a:t>zo smerovacej tabuľky vypadne</a:t>
            </a:r>
          </a:p>
          <a:p>
            <a:r>
              <a:rPr lang="sk-SK" sz="2000" dirty="0" smtClean="0"/>
              <a:t>Floating static route je teda forma dopredu definovanej záložnej cesty</a:t>
            </a:r>
            <a:endParaRPr lang="en-US" sz="2000" dirty="0" smtClean="0"/>
          </a:p>
          <a:p>
            <a:r>
              <a:rPr lang="sk-SK" sz="2000" dirty="0" smtClean="0"/>
              <a:t>„Záložnosť“ tejto cesty je vyjadrená vyššou administratívnou vzdialenosťou</a:t>
            </a:r>
          </a:p>
          <a:p>
            <a:r>
              <a:rPr lang="sk-SK" sz="2000" dirty="0" smtClean="0"/>
              <a:t>Každá floating static route</a:t>
            </a:r>
            <a:br>
              <a:rPr lang="sk-SK" sz="2000" dirty="0" smtClean="0"/>
            </a:br>
            <a:r>
              <a:rPr lang="sk-SK" sz="2000" dirty="0" smtClean="0"/>
              <a:t>hovorí o tom istom cieli</a:t>
            </a:r>
            <a:br>
              <a:rPr lang="sk-SK" sz="2000" dirty="0" smtClean="0"/>
            </a:br>
            <a:r>
              <a:rPr lang="sk-SK" sz="2000" dirty="0" smtClean="0"/>
              <a:t>(adresa, maska) ako tá</a:t>
            </a:r>
            <a:br>
              <a:rPr lang="sk-SK" sz="2000" dirty="0" smtClean="0"/>
            </a:br>
            <a:r>
              <a:rPr lang="sk-SK" sz="2000" dirty="0" smtClean="0"/>
              <a:t>cesta, ktorú zálohuje.</a:t>
            </a:r>
            <a:br>
              <a:rPr lang="sk-SK" sz="2000" dirty="0" smtClean="0"/>
            </a:br>
            <a:r>
              <a:rPr lang="sk-SK" sz="2000" dirty="0" smtClean="0"/>
              <a:t>Administratívna vzdialenosť</a:t>
            </a:r>
            <a:br>
              <a:rPr lang="sk-SK" sz="2000" dirty="0" smtClean="0"/>
            </a:br>
            <a:r>
              <a:rPr lang="sk-SK" sz="2000" dirty="0" smtClean="0"/>
              <a:t>floating static route je však</a:t>
            </a:r>
            <a:br>
              <a:rPr lang="sk-SK" sz="2000" dirty="0" smtClean="0"/>
            </a:br>
            <a:r>
              <a:rPr lang="sk-SK" sz="2000" dirty="0" smtClean="0"/>
              <a:t>cielene nastavená na</a:t>
            </a:r>
            <a:br>
              <a:rPr lang="sk-SK" sz="2000" dirty="0" smtClean="0"/>
            </a:br>
            <a:r>
              <a:rPr lang="sk-SK" sz="2000" dirty="0" smtClean="0"/>
              <a:t>vyššiu hodnotu, než má</a:t>
            </a:r>
            <a:br>
              <a:rPr lang="sk-SK" sz="2000" dirty="0" smtClean="0"/>
            </a:br>
            <a:r>
              <a:rPr lang="sk-SK" sz="2000" dirty="0" smtClean="0"/>
              <a:t>primárna trasa</a:t>
            </a:r>
            <a:endParaRPr lang="sk-SK" sz="1600" dirty="0" smtClean="0"/>
          </a:p>
          <a:p>
            <a:endParaRPr lang="sk-SK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3073657"/>
            <a:ext cx="5090795" cy="34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Sumárne smerovacie položky</a:t>
            </a:r>
            <a:endParaRPr lang="en-US" smtClean="0"/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sk-SK" dirty="0" smtClean="0"/>
              <a:t>Sumarizácia je proces, pri ktorom istý počet cieľových sietí popíšeme jednou väčšou sieťou</a:t>
            </a:r>
          </a:p>
          <a:p>
            <a:pPr lvl="1">
              <a:defRPr/>
            </a:pPr>
            <a:r>
              <a:rPr lang="sk-SK" dirty="0" smtClean="0"/>
              <a:t>Adresa väčšej siete je konštruovaná tak, aby pokryla rozsah všetkých IP adries z pôvodných sietí, ktoré sumarizujeme</a:t>
            </a:r>
          </a:p>
          <a:p>
            <a:pPr lvl="2">
              <a:defRPr/>
            </a:pPr>
            <a:r>
              <a:rPr lang="sk-SK" dirty="0" smtClean="0"/>
              <a:t>Siete 192.168.0.0/24 a 192.168.1.0/24 je možné sumarizovať sieťou 192.168.0.0/23</a:t>
            </a:r>
          </a:p>
          <a:p>
            <a:pPr lvl="2">
              <a:defRPr/>
            </a:pPr>
            <a:r>
              <a:rPr lang="sk-SK" dirty="0" smtClean="0"/>
              <a:t>Siete 172.16.0.0/16, 172.17.0.0/16, 172.18.0.0/16 a 172.19.0.0/16 je možné sumarizovať sieťou 172.16.0.0/14</a:t>
            </a:r>
          </a:p>
          <a:p>
            <a:pPr lvl="1">
              <a:defRPr/>
            </a:pPr>
            <a:r>
              <a:rPr lang="sk-SK" dirty="0" smtClean="0"/>
              <a:t>Ideálne by mala sumárna sieť popisovať presne ten istý rozsah adries</a:t>
            </a:r>
          </a:p>
          <a:p>
            <a:pPr>
              <a:defRPr/>
            </a:pPr>
            <a:r>
              <a:rPr lang="sk-SK" dirty="0" smtClean="0"/>
              <a:t>Pomocou sumarizácie zmenšujeme počet záznamov v smerovacej tabuľke</a:t>
            </a:r>
          </a:p>
          <a:p>
            <a:pPr lvl="1">
              <a:defRPr/>
            </a:pPr>
            <a:r>
              <a:rPr lang="sk-SK" dirty="0" smtClean="0"/>
              <a:t>Menší počet záznamov, ktoré musí smerovač prezrieť pri smerovaní paketov</a:t>
            </a:r>
          </a:p>
          <a:p>
            <a:pPr lvl="1">
              <a:defRPr/>
            </a:pPr>
            <a:r>
              <a:rPr lang="sk-SK" dirty="0" smtClean="0"/>
              <a:t>Menší objem dát, ktoré si smerovač musí pamätať, prípadne i prenášať medzi susedmi</a:t>
            </a:r>
          </a:p>
          <a:p>
            <a:pPr lvl="1">
              <a:defRPr/>
            </a:pPr>
            <a:r>
              <a:rPr lang="sk-SK" dirty="0" smtClean="0"/>
              <a:t>Sumarizovať je možné len siete, ktoré sa </a:t>
            </a:r>
            <a:r>
              <a:rPr lang="sk-SK" b="1" dirty="0" smtClean="0">
                <a:solidFill>
                  <a:schemeClr val="tx2"/>
                </a:solidFill>
              </a:rPr>
              <a:t>všetky</a:t>
            </a:r>
            <a:r>
              <a:rPr lang="sk-SK" dirty="0" smtClean="0"/>
              <a:t> nachádzajú </a:t>
            </a:r>
            <a:r>
              <a:rPr lang="sk-SK" b="1" dirty="0" smtClean="0">
                <a:solidFill>
                  <a:schemeClr val="tx2"/>
                </a:solidFill>
              </a:rPr>
              <a:t>za tým istým</a:t>
            </a:r>
            <a:r>
              <a:rPr lang="sk-SK" dirty="0" smtClean="0"/>
              <a:t> nasledujúcim smerovačom alebo rozhraním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 použitia sumárnej položky</a:t>
            </a:r>
            <a:endParaRPr lang="en-US" smtClean="0"/>
          </a:p>
        </p:txBody>
      </p:sp>
      <p:pic>
        <p:nvPicPr>
          <p:cNvPr id="317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68450"/>
            <a:ext cx="8591550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9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Poznámky k sumarizácii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 testoch sa neraz objavujú zadania typu</a:t>
            </a:r>
          </a:p>
          <a:p>
            <a:pPr marL="355600" lvl="1" indent="0">
              <a:buNone/>
            </a:pPr>
            <a:r>
              <a:rPr lang="sk-SK" sz="1800" dirty="0" smtClean="0"/>
              <a:t>Nájdite najlepšiu spoločnú sieť, ktorou sa dajú popísať siete 10.0.48.0/24, 10.0.49.0/24, 10.0.50.0/24, 10.0.51.0/24</a:t>
            </a:r>
          </a:p>
          <a:p>
            <a:r>
              <a:rPr lang="sk-SK" sz="2000" dirty="0" smtClean="0"/>
              <a:t>Pri riešení takejto úlohy si treba všimnúť rozsah adries, ktoré treba pokryť (10.0.48.0 – 10.0.51.255), a pokúsiť sa nájsť najmenšiu sieť, ktorá tento rozsah pokryje</a:t>
            </a:r>
          </a:p>
          <a:p>
            <a:pPr lvl="1"/>
            <a:r>
              <a:rPr lang="sk-SK" sz="1800" dirty="0" smtClean="0"/>
              <a:t>Napr. rozpísať prvú a poslednú adresu rozsahu binárne a nájsť spoločné predčíslie</a:t>
            </a:r>
          </a:p>
          <a:p>
            <a:pPr lvl="2"/>
            <a:r>
              <a:rPr lang="sk-SK" sz="1800" dirty="0" smtClean="0"/>
              <a:t>10.0.48.0 = 	</a:t>
            </a:r>
            <a:r>
              <a:rPr lang="sk-SK" sz="1800" b="1" dirty="0" smtClean="0">
                <a:solidFill>
                  <a:schemeClr val="accent2"/>
                </a:solidFill>
              </a:rPr>
              <a:t>00001010.00000000.001100</a:t>
            </a:r>
            <a:r>
              <a:rPr lang="sk-SK" sz="1800" dirty="0" smtClean="0"/>
              <a:t>00.00000000</a:t>
            </a:r>
          </a:p>
          <a:p>
            <a:pPr lvl="2"/>
            <a:r>
              <a:rPr lang="sk-SK" sz="1800" dirty="0" smtClean="0"/>
              <a:t>10.0.51.255 = 	</a:t>
            </a:r>
            <a:r>
              <a:rPr lang="sk-SK" sz="1800" b="1" dirty="0" smtClean="0">
                <a:solidFill>
                  <a:schemeClr val="accent2"/>
                </a:solidFill>
              </a:rPr>
              <a:t>00001010.00000000.001100</a:t>
            </a:r>
            <a:r>
              <a:rPr lang="sk-SK" sz="1800" dirty="0" smtClean="0"/>
              <a:t>11.11111111</a:t>
            </a:r>
          </a:p>
          <a:p>
            <a:pPr lvl="2"/>
            <a:r>
              <a:rPr lang="sk-SK" sz="1800" dirty="0" smtClean="0"/>
              <a:t>Predčíslie bude teda 8+8+6=22 bitov dlhé, t.j. maska je /22</a:t>
            </a:r>
          </a:p>
          <a:p>
            <a:pPr lvl="1"/>
            <a:r>
              <a:rPr lang="sk-SK" sz="1800" dirty="0" smtClean="0"/>
              <a:t>Sieť vypočítame ako AND hociakej adresy z tohto priestoru a masky, napr. 10.0.48.0 AND 255.255.252.0 = 10.0.48.0/22</a:t>
            </a:r>
          </a:p>
          <a:p>
            <a:pPr lvl="1"/>
            <a:r>
              <a:rPr lang="sk-SK" sz="1800" dirty="0" smtClean="0"/>
              <a:t>V praxi sa však postupuje opačne – sieť, ktorá je nám pridelená, je práve tou hľadanou sumárnou sieťou, a my ju len vnútorne rozdeľujeme. Prístup, aký je použitý v testoch a kurikulách, je umelý.</a:t>
            </a:r>
          </a:p>
        </p:txBody>
      </p:sp>
    </p:spTree>
    <p:extLst>
      <p:ext uri="{BB962C8B-B14F-4D97-AF65-F5344CB8AC3E}">
        <p14:creationId xmlns:p14="http://schemas.microsoft.com/office/powerpoint/2010/main" val="1528581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Default Route – východ „von“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Pojmom „default route“ sa označuje smerovacia položka 0.0.0.0/0.0.0.0</a:t>
            </a:r>
          </a:p>
          <a:p>
            <a:pPr lvl="1"/>
            <a:r>
              <a:rPr lang="sk-SK" dirty="0" smtClean="0"/>
              <a:t>Pri prehľadávaní smerovacej tabuľky sa táto položka zhoduje s akoukoľvek cieľovou adresou, lebo „čokoľvek“ AND 0 = 0</a:t>
            </a:r>
          </a:p>
          <a:p>
            <a:pPr lvl="2"/>
            <a:r>
              <a:rPr lang="sk-SK" dirty="0" smtClean="0"/>
              <a:t>Default route je vlastne najvšeobecnejšia sumárna položka</a:t>
            </a:r>
          </a:p>
          <a:p>
            <a:pPr lvl="1"/>
            <a:r>
              <a:rPr lang="sk-SK" dirty="0" smtClean="0"/>
              <a:t>Pretože sa smerovacia tabuľka prehľadáva v poradí od sietí s najväčšou maskou po najmenšiu, default route bude vždy až celkom posledná, ktorú smerovač použije (má najmenšiu masku)</a:t>
            </a:r>
          </a:p>
          <a:p>
            <a:pPr lvl="2"/>
            <a:r>
              <a:rPr lang="sk-SK" b="1" dirty="0" smtClean="0">
                <a:solidFill>
                  <a:schemeClr val="tx2"/>
                </a:solidFill>
              </a:rPr>
              <a:t>! Pravidlo longest prefix match !</a:t>
            </a:r>
          </a:p>
          <a:p>
            <a:pPr lvl="1"/>
            <a:r>
              <a:rPr lang="sk-SK" dirty="0" smtClean="0"/>
              <a:t>Default route teda slúži ako smer do všetkých sietí, o ktorých smerovač nemá nijaké presnejšie znalosti</a:t>
            </a:r>
          </a:p>
          <a:p>
            <a:pPr lvl="2"/>
            <a:r>
              <a:rPr lang="sk-SK" dirty="0" smtClean="0"/>
              <a:t>Typicky: prístup do internetu, cesta z firemnej pobočky na centrálnu lokalitu, brána do všetkých iných sietí</a:t>
            </a:r>
          </a:p>
          <a:p>
            <a:r>
              <a:rPr lang="sk-SK" dirty="0" smtClean="0"/>
              <a:t>Default route sa konfiguruje rovnako ako každá iná statická smerovacia položka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6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Smerované rozhrania na MLS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altLang="sk-SK" dirty="0" smtClean="0"/>
              <a:t>Smerovanie pomocou smerovačov typu router-on-stick je funkčné a použiteľné, ale zároveň málo výkonné</a:t>
            </a:r>
          </a:p>
          <a:p>
            <a:r>
              <a:rPr lang="sk-SK" altLang="sk-SK" dirty="0" smtClean="0"/>
              <a:t>Rádovo vyššiu priepustnosť i operatívnosť ponúkajú tzv. multilayer switches (MLS)</a:t>
            </a:r>
          </a:p>
          <a:p>
            <a:pPr lvl="1"/>
            <a:r>
              <a:rPr lang="sk-SK" altLang="sk-SK" dirty="0" smtClean="0"/>
              <a:t>Prepínače, ktoré vo svojich špecializovaných obvodoch vedia robiť funkcie prepínania aj smerovania zároveň</a:t>
            </a:r>
          </a:p>
          <a:p>
            <a:r>
              <a:rPr lang="sk-SK" altLang="sk-SK" dirty="0" smtClean="0"/>
              <a:t>MLS používajú dva druhy smerovaných rozhraní</a:t>
            </a:r>
          </a:p>
          <a:p>
            <a:pPr lvl="1"/>
            <a:r>
              <a:rPr lang="sk-SK" altLang="sk-SK" dirty="0" smtClean="0"/>
              <a:t>Switched Virtual Interface (SVI)</a:t>
            </a:r>
          </a:p>
          <a:p>
            <a:pPr lvl="1"/>
            <a:r>
              <a:rPr lang="sk-SK" altLang="sk-SK" dirty="0" smtClean="0"/>
              <a:t>Fyzické smerované rozhrania (routed)</a:t>
            </a:r>
          </a:p>
          <a:p>
            <a:r>
              <a:rPr lang="sk-SK" altLang="sk-SK" dirty="0" smtClean="0"/>
              <a:t>SVI je jednoducho </a:t>
            </a:r>
            <a:r>
              <a:rPr lang="sk-SK" altLang="sk-SK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VLAN </a:t>
            </a:r>
            <a:r>
              <a:rPr lang="sk-SK" altLang="sk-SK" i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sk-SK" altLang="sk-SK" dirty="0" smtClean="0"/>
          </a:p>
          <a:p>
            <a:pPr lvl="1"/>
            <a:r>
              <a:rPr lang="sk-SK" altLang="sk-SK" dirty="0" smtClean="0"/>
              <a:t>Jedná sa o virtuálne rozhranie, ktoré prepája vnútorný smerovač MLS prepínača s konkrétnou VLAN</a:t>
            </a:r>
          </a:p>
          <a:p>
            <a:pPr lvl="1"/>
            <a:r>
              <a:rPr lang="sk-SK" altLang="sk-SK" dirty="0" smtClean="0"/>
              <a:t>Implicitne je vytvorené rozhranie vo VLAN 1, ostatné SVI rozhrania môžeme podľa ľubovôle vytvárať či odstraňovať</a:t>
            </a:r>
          </a:p>
          <a:p>
            <a:pPr lvl="1"/>
            <a:r>
              <a:rPr lang="sk-SK" altLang="sk-SK" dirty="0" smtClean="0"/>
              <a:t>Na rozdiel od L2 switchov, kde má zmysel vytvárať spravidla iba jedno takéto rozhranie, MLS switche môžu mať pre každú VLAN samostatné SVI</a:t>
            </a:r>
          </a:p>
          <a:p>
            <a:pPr lvl="1"/>
            <a:r>
              <a:rPr lang="sk-SK" altLang="sk-SK" dirty="0" smtClean="0"/>
              <a:t>SVI je rozhraním smerovača v MLS pripojeným do danej VLAN siete</a:t>
            </a:r>
          </a:p>
        </p:txBody>
      </p:sp>
    </p:spTree>
    <p:extLst>
      <p:ext uri="{BB962C8B-B14F-4D97-AF65-F5344CB8AC3E}">
        <p14:creationId xmlns:p14="http://schemas.microsoft.com/office/powerpoint/2010/main" val="12479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Proces smerovania paketu do cieľa 192.168.2.2</a:t>
            </a:r>
            <a:endParaRPr lang="en-US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2"/>
          <a:stretch/>
        </p:blipFill>
        <p:spPr bwMode="auto">
          <a:xfrm>
            <a:off x="947738" y="988492"/>
            <a:ext cx="72485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4409817"/>
            <a:ext cx="8064500" cy="137268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sk-SK" sz="1600" b="1" dirty="0" smtClean="0">
                <a:latin typeface="Courier New" pitchFamily="49" charset="0"/>
              </a:rPr>
              <a:t>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172.16.0.0/24 is </a:t>
            </a:r>
            <a:r>
              <a:rPr lang="en-US" sz="1600" b="1" dirty="0" err="1">
                <a:latin typeface="Courier New" pitchFamily="49" charset="0"/>
              </a:rPr>
              <a:t>subnetted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 subnets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C       </a:t>
            </a:r>
            <a:r>
              <a:rPr lang="en-US" sz="1600" b="1" dirty="0">
                <a:latin typeface="Courier New" pitchFamily="49" charset="0"/>
              </a:rPr>
              <a:t>172.16.2.0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</a:t>
            </a:r>
            <a:r>
              <a:rPr lang="en-US" sz="1600" b="1" dirty="0" smtClean="0">
                <a:latin typeface="Courier New" pitchFamily="49" charset="0"/>
              </a:rPr>
              <a:t>/0</a:t>
            </a:r>
            <a:r>
              <a:rPr lang="en-US" sz="1600" b="1" dirty="0">
                <a:latin typeface="Courier New" pitchFamily="49" charset="0"/>
              </a:rPr>
              <a:t/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C       </a:t>
            </a:r>
            <a:r>
              <a:rPr lang="en-US" sz="1600" b="1" dirty="0">
                <a:latin typeface="Courier New" pitchFamily="49" charset="0"/>
              </a:rPr>
              <a:t>172.16.3.0 is directly connected, </a:t>
            </a:r>
            <a:r>
              <a:rPr lang="en-US" sz="1600" b="1" dirty="0" smtClean="0">
                <a:latin typeface="Courier New" pitchFamily="49" charset="0"/>
              </a:rPr>
              <a:t>FastEthernet0/0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S    </a:t>
            </a:r>
            <a:r>
              <a:rPr lang="sk-SK" sz="1600" b="1" dirty="0" smtClean="0">
                <a:latin typeface="Courier New" pitchFamily="49" charset="0"/>
              </a:rPr>
              <a:t>0.0.0.0</a:t>
            </a:r>
            <a:r>
              <a:rPr lang="en-US" sz="1600" b="1" dirty="0" smtClean="0">
                <a:latin typeface="Courier New" pitchFamily="49" charset="0"/>
              </a:rPr>
              <a:t>/</a:t>
            </a:r>
            <a:r>
              <a:rPr lang="sk-SK" sz="1600" b="1" dirty="0" smtClean="0">
                <a:latin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[1/0] via 172.16.2.2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5736158"/>
            <a:ext cx="8064500" cy="107721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#</a:t>
            </a:r>
            <a:r>
              <a:rPr lang="sk-SK" sz="1600" b="1" dirty="0" smtClean="0">
                <a:latin typeface="Courier New" pitchFamily="49" charset="0"/>
              </a:rPr>
              <a:t>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C    </a:t>
            </a:r>
            <a:r>
              <a:rPr lang="en-US" sz="1600" b="1" dirty="0">
                <a:latin typeface="Courier New" pitchFamily="49" charset="0"/>
              </a:rPr>
              <a:t>192.168.1.0/24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0/0/1</a:t>
            </a:r>
            <a:r>
              <a:rPr lang="en-US" sz="1600" b="1" dirty="0">
                <a:latin typeface="Courier New" pitchFamily="49" charset="0"/>
              </a:rPr>
              <a:t/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C    </a:t>
            </a:r>
            <a:r>
              <a:rPr lang="en-US" sz="1600" b="1" dirty="0">
                <a:latin typeface="Courier New" pitchFamily="49" charset="0"/>
              </a:rPr>
              <a:t>192.168.2.0/24 is directly connected, </a:t>
            </a:r>
            <a:r>
              <a:rPr lang="en-US" sz="1600" b="1" dirty="0" smtClean="0">
                <a:latin typeface="Courier New" pitchFamily="49" charset="0"/>
              </a:rPr>
              <a:t>FastEthernet0/0</a:t>
            </a:r>
            <a:r>
              <a:rPr lang="en-US" sz="1600" b="1" dirty="0">
                <a:latin typeface="Courier New" pitchFamily="49" charset="0"/>
              </a:rPr>
              <a:t/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S    </a:t>
            </a:r>
            <a:r>
              <a:rPr lang="sk-SK" sz="1600" b="1" dirty="0" smtClean="0">
                <a:latin typeface="Courier New" pitchFamily="49" charset="0"/>
              </a:rPr>
              <a:t>0.0.0.0/0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[1/0] via </a:t>
            </a:r>
            <a:r>
              <a:rPr lang="en-US" sz="1600" b="1" dirty="0" smtClean="0">
                <a:latin typeface="Courier New" pitchFamily="49" charset="0"/>
              </a:rPr>
              <a:t>192.168.1.2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132856"/>
            <a:ext cx="385394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sk-SK" sz="1800" dirty="0" smtClean="0"/>
              <a:t>Smerovanie na R1 a R3 možno</a:t>
            </a:r>
          </a:p>
          <a:p>
            <a:pPr algn="l">
              <a:buNone/>
            </a:pPr>
            <a:r>
              <a:rPr lang="sk-SK" sz="1800" dirty="0" smtClean="0"/>
              <a:t>zjednodušiť pomocou default route</a:t>
            </a:r>
            <a:endParaRPr lang="sk-SK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264055" y="2132856"/>
            <a:ext cx="4036682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sk-SK" sz="1800" dirty="0" smtClean="0"/>
              <a:t>R2 sa v tejto sieti zjednodušiť nedá,</a:t>
            </a:r>
          </a:p>
          <a:p>
            <a:pPr algn="l">
              <a:buNone/>
            </a:pPr>
            <a:r>
              <a:rPr lang="sk-SK" sz="1800" dirty="0" smtClean="0"/>
              <a:t>do rôznych sietí používa rôzne cesty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8332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sk-SK" smtClean="0"/>
              <a:t>Riešenie problémov so statickým smerovaním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Medzi nástroje vhodné na riešenie problémov so statickým smerovaním patria</a:t>
            </a:r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ping</a:t>
            </a:r>
            <a:r>
              <a:rPr lang="sk-SK" dirty="0" smtClean="0"/>
              <a:t>: overuje možnosť komunikácie s cieľovým uzlom</a:t>
            </a:r>
            <a:endParaRPr lang="en-US" dirty="0" smtClean="0"/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traceroute</a:t>
            </a:r>
            <a:r>
              <a:rPr lang="sk-SK" dirty="0" smtClean="0"/>
              <a:t>: zobrazí poradie smerovačov, cez ktoré paket cestou do svojho cieľa prechádza</a:t>
            </a:r>
            <a:endParaRPr lang="en-US" dirty="0" smtClean="0"/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ip route</a:t>
            </a:r>
            <a:r>
              <a:rPr lang="sk-SK" dirty="0" smtClean="0"/>
              <a:t>: zobrazuje obsah smerovacej tabuľky</a:t>
            </a:r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ip interface brief</a:t>
            </a:r>
            <a:r>
              <a:rPr lang="sk-SK" dirty="0" smtClean="0"/>
              <a:t>: zobrazí stručné info o adresách rozhraní a ich stave</a:t>
            </a:r>
            <a:endParaRPr lang="en-US" dirty="0" smtClean="0"/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how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cdp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neighbors detail</a:t>
            </a:r>
            <a:r>
              <a:rPr lang="sk-SK" dirty="0" smtClean="0"/>
              <a:t>: zobrazí detailné informácie o susedných zariadeniach (len Cisco)</a:t>
            </a:r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debug ip routing</a:t>
            </a:r>
            <a:r>
              <a:rPr lang="sk-SK" dirty="0" smtClean="0"/>
              <a:t>: zapne ladenie práce so smerovacou tabuľkou – priebežné zobrazovanie informácií o zmene jej obsahu (toto ladenie beží nepretržite a je ho potrebné po konci práce vypnúť príkazom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undebug </a:t>
            </a:r>
            <a:r>
              <a:rPr lang="sk-SK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routing</a:t>
            </a:r>
            <a:r>
              <a:rPr lang="sk-SK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3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Kontrola správnosti statických smerov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Vhodný je nasledujúci postup</a:t>
            </a:r>
            <a:endParaRPr lang="en-US" dirty="0" smtClean="0"/>
          </a:p>
          <a:p>
            <a:pPr lvl="1"/>
            <a:r>
              <a:rPr lang="sk-SK" dirty="0" smtClean="0"/>
              <a:t>Krok </a:t>
            </a:r>
            <a:r>
              <a:rPr lang="en-US" dirty="0" smtClean="0"/>
              <a:t>1</a:t>
            </a:r>
            <a:r>
              <a:rPr lang="sk-SK" dirty="0" smtClean="0"/>
              <a:t>: 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ping</a:t>
            </a:r>
            <a:r>
              <a:rPr lang="sk-SK" dirty="0" smtClean="0"/>
              <a:t> na IP adresu v cieľovej sieti</a:t>
            </a:r>
          </a:p>
          <a:p>
            <a:pPr lvl="1"/>
            <a:r>
              <a:rPr lang="sk-SK" dirty="0" smtClean="0"/>
              <a:t>Krok 2: 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ip route </a:t>
            </a:r>
            <a:r>
              <a:rPr lang="sk-SK" dirty="0" smtClean="0"/>
              <a:t>a overiť prítomnosť staticky konfigurovanej cesty v smerovacej tabuľke</a:t>
            </a:r>
            <a:endParaRPr lang="en-US" dirty="0" smtClean="0"/>
          </a:p>
          <a:p>
            <a:pPr lvl="1"/>
            <a:r>
              <a:rPr lang="sk-SK" dirty="0" smtClean="0"/>
              <a:t>Krok 3: 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 running-config </a:t>
            </a:r>
            <a:r>
              <a:rPr lang="sk-SK" dirty="0" smtClean="0"/>
              <a:t>a overiť, či bol príkaz</a:t>
            </a:r>
            <a:br>
              <a:rPr lang="sk-SK" dirty="0" smtClean="0"/>
            </a:b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route</a:t>
            </a:r>
            <a:r>
              <a:rPr lang="sk-SK" dirty="0" smtClean="0"/>
              <a:t> zadaný korektne, podľa potreby použiť ďalšie príkazy z predchádzajúcej strany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3660775"/>
            <a:ext cx="681355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7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dirty="0" smtClean="0"/>
              <a:t>Vďaka za pozornosť!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/>
              <a:t>Ing. Peter Palúch, PhD.</a:t>
            </a: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>
                <a:hlinkClick r:id="rId2"/>
              </a:rPr>
              <a:t>Peter.Paluch@fri.uniza.sk</a:t>
            </a:r>
            <a:endParaRPr lang="sk-SK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/>
              <a:t>KIS FRI ŽU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18864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24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Typy portov na MLS prepínači</a:t>
            </a:r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5369" y="1350963"/>
            <a:ext cx="7053262" cy="5330825"/>
          </a:xfrm>
        </p:spPr>
      </p:pic>
    </p:spTree>
    <p:extLst>
      <p:ext uri="{BB962C8B-B14F-4D97-AF65-F5344CB8AC3E}">
        <p14:creationId xmlns:p14="http://schemas.microsoft.com/office/powerpoint/2010/main" val="4835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M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3" y="3614738"/>
            <a:ext cx="4287837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SVI rozhrania na MLS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sk-SK" sz="1600" b="1" dirty="0" smtClean="0">
                <a:latin typeface="Courier New" pitchFamily="49" charset="0"/>
              </a:rPr>
              <a:t>Switch(</a:t>
            </a:r>
            <a:r>
              <a:rPr lang="en-US" altLang="sk-SK" sz="1600" b="1" dirty="0" err="1" smtClean="0">
                <a:latin typeface="Courier New" pitchFamily="49" charset="0"/>
              </a:rPr>
              <a:t>config</a:t>
            </a:r>
            <a:r>
              <a:rPr lang="en-US" altLang="sk-SK" sz="1600" b="1" dirty="0" smtClean="0">
                <a:latin typeface="Courier New" pitchFamily="49" charset="0"/>
              </a:rPr>
              <a:t>)# </a:t>
            </a:r>
            <a:r>
              <a:rPr lang="en-US" altLang="sk-SK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alt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 routing</a:t>
            </a:r>
          </a:p>
          <a:p>
            <a:pPr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sk-SK" altLang="sk-SK" sz="1600" b="1" dirty="0" smtClean="0">
                <a:latin typeface="Courier New" pitchFamily="49" charset="0"/>
              </a:rPr>
              <a:t>Switch</a:t>
            </a:r>
            <a:r>
              <a:rPr lang="en-US" altLang="sk-SK" sz="1600" b="1" dirty="0" smtClean="0">
                <a:latin typeface="Courier New" pitchFamily="49" charset="0"/>
              </a:rPr>
              <a:t>(</a:t>
            </a:r>
            <a:r>
              <a:rPr lang="en-US" altLang="sk-SK" sz="1600" b="1" dirty="0" err="1" smtClean="0">
                <a:latin typeface="Courier New" pitchFamily="49" charset="0"/>
              </a:rPr>
              <a:t>config</a:t>
            </a:r>
            <a:r>
              <a:rPr lang="en-US" altLang="sk-SK" sz="1600" b="1" dirty="0" smtClean="0">
                <a:latin typeface="Courier New" pitchFamily="49" charset="0"/>
              </a:rPr>
              <a:t>)# </a:t>
            </a:r>
            <a:r>
              <a:rPr lang="en-US" altLang="sk-SK" sz="1600" b="1" dirty="0" err="1" smtClean="0">
                <a:solidFill>
                  <a:schemeClr val="accent2"/>
                </a:solidFill>
                <a:latin typeface="Courier New" pitchFamily="49" charset="0"/>
              </a:rPr>
              <a:t>vlan</a:t>
            </a:r>
            <a:r>
              <a:rPr lang="en-US" alt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 10,20</a:t>
            </a:r>
          </a:p>
          <a:p>
            <a:pPr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sk-SK" sz="1600" b="1" dirty="0" smtClean="0">
                <a:latin typeface="Courier New" pitchFamily="49" charset="0"/>
              </a:rPr>
              <a:t>Switch(</a:t>
            </a:r>
            <a:r>
              <a:rPr lang="en-US" altLang="sk-SK" sz="1600" b="1" dirty="0" err="1" smtClean="0">
                <a:latin typeface="Courier New" pitchFamily="49" charset="0"/>
              </a:rPr>
              <a:t>config-vlan</a:t>
            </a:r>
            <a:r>
              <a:rPr lang="en-US" altLang="sk-SK" sz="1600" b="1" dirty="0" smtClean="0">
                <a:latin typeface="Courier New" pitchFamily="49" charset="0"/>
              </a:rPr>
              <a:t>)# </a:t>
            </a:r>
            <a:r>
              <a:rPr lang="en-US" alt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exit</a:t>
            </a:r>
          </a:p>
          <a:p>
            <a:pPr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sk-SK" sz="1600" b="1" dirty="0" smtClean="0">
                <a:latin typeface="Courier New" pitchFamily="49" charset="0"/>
              </a:rPr>
              <a:t>Switch(</a:t>
            </a:r>
            <a:r>
              <a:rPr lang="en-US" altLang="sk-SK" sz="1600" b="1" dirty="0" err="1" smtClean="0">
                <a:latin typeface="Courier New" pitchFamily="49" charset="0"/>
              </a:rPr>
              <a:t>config</a:t>
            </a:r>
            <a:r>
              <a:rPr lang="en-US" altLang="sk-SK" sz="1600" b="1" dirty="0" smtClean="0">
                <a:latin typeface="Courier New" pitchFamily="49" charset="0"/>
              </a:rPr>
              <a:t>)# </a:t>
            </a:r>
            <a:r>
              <a:rPr lang="en-US" altLang="sk-SK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 vlan10</a:t>
            </a:r>
          </a:p>
          <a:p>
            <a:pPr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sk-SK" sz="1600" b="1" dirty="0" smtClean="0">
                <a:latin typeface="Courier New" pitchFamily="49" charset="0"/>
              </a:rPr>
              <a:t>Switch(</a:t>
            </a:r>
            <a:r>
              <a:rPr lang="en-US" altLang="sk-SK" sz="1600" b="1" dirty="0" err="1" smtClean="0">
                <a:latin typeface="Courier New" pitchFamily="49" charset="0"/>
              </a:rPr>
              <a:t>config</a:t>
            </a:r>
            <a:r>
              <a:rPr lang="en-US" altLang="sk-SK" sz="1600" b="1" dirty="0" smtClean="0">
                <a:latin typeface="Courier New" pitchFamily="49" charset="0"/>
              </a:rPr>
              <a:t>-if)# </a:t>
            </a:r>
            <a:r>
              <a:rPr lang="en-US" altLang="sk-SK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alt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 address 10.1.1.1 255.255.255.0</a:t>
            </a:r>
          </a:p>
          <a:p>
            <a:pPr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sk-SK" sz="1600" b="1" dirty="0" smtClean="0">
                <a:latin typeface="Courier New" pitchFamily="49" charset="0"/>
              </a:rPr>
              <a:t>Switch(</a:t>
            </a:r>
            <a:r>
              <a:rPr lang="en-US" altLang="sk-SK" sz="1600" b="1" dirty="0" err="1" smtClean="0">
                <a:latin typeface="Courier New" pitchFamily="49" charset="0"/>
              </a:rPr>
              <a:t>config</a:t>
            </a:r>
            <a:r>
              <a:rPr lang="en-US" altLang="sk-SK" sz="1600" b="1" dirty="0" smtClean="0">
                <a:latin typeface="Courier New" pitchFamily="49" charset="0"/>
              </a:rPr>
              <a:t>-if)# </a:t>
            </a:r>
            <a:r>
              <a:rPr lang="en-US" altLang="sk-SK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 vlan20</a:t>
            </a:r>
          </a:p>
          <a:p>
            <a:pPr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sk-SK" sz="1600" b="1" dirty="0" smtClean="0">
                <a:latin typeface="Courier New" pitchFamily="49" charset="0"/>
              </a:rPr>
              <a:t>Switch(</a:t>
            </a:r>
            <a:r>
              <a:rPr lang="en-US" altLang="sk-SK" sz="1600" b="1" dirty="0" err="1" smtClean="0">
                <a:latin typeface="Courier New" pitchFamily="49" charset="0"/>
              </a:rPr>
              <a:t>config</a:t>
            </a:r>
            <a:r>
              <a:rPr lang="en-US" altLang="sk-SK" sz="1600" b="1" dirty="0" smtClean="0">
                <a:latin typeface="Courier New" pitchFamily="49" charset="0"/>
              </a:rPr>
              <a:t>-if)# </a:t>
            </a:r>
            <a:r>
              <a:rPr lang="en-US" altLang="sk-SK" sz="1600" b="1" dirty="0" err="1" smtClean="0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alt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 address 10.2.2.1 255.255.255.0</a:t>
            </a:r>
            <a:endParaRPr lang="sk-SK" altLang="sk-SK" sz="1600" b="1" dirty="0" smtClean="0"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3523828"/>
            <a:ext cx="4276725" cy="2857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>
            <a:normAutofit lnSpcReduction="10000"/>
          </a:bodyPr>
          <a:lstStyle/>
          <a:p>
            <a:pPr marL="174625" indent="-174625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sk-SK" sz="2000" kern="0" dirty="0">
                <a:latin typeface="+mn-lt"/>
              </a:rPr>
              <a:t>Príkaz </a:t>
            </a:r>
            <a:r>
              <a:rPr lang="sk-SK" sz="20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 routing </a:t>
            </a:r>
            <a:r>
              <a:rPr lang="sk-SK" sz="2000" kern="0" dirty="0">
                <a:latin typeface="+mn-lt"/>
              </a:rPr>
              <a:t>aktivuje podporu pre L3 switching</a:t>
            </a:r>
          </a:p>
          <a:p>
            <a:pPr marL="631825" lvl="1" indent="-174625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sk-SK" sz="2000" kern="0" dirty="0" smtClean="0">
                <a:latin typeface="+mn-lt"/>
              </a:rPr>
              <a:t>Môžu byť potrebné i dodatočné príkazy</a:t>
            </a:r>
          </a:p>
          <a:p>
            <a:pPr marL="174625" indent="-174625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sk-SK" sz="2000" kern="0" dirty="0" smtClean="0">
                <a:latin typeface="+mn-lt"/>
              </a:rPr>
              <a:t>Po </a:t>
            </a:r>
            <a:r>
              <a:rPr lang="sk-SK" sz="2000" kern="0" dirty="0">
                <a:latin typeface="+mn-lt"/>
              </a:rPr>
              <a:t>zadaní tohto príkazu je možné na MLS pracovať ako na routeri</a:t>
            </a:r>
          </a:p>
          <a:p>
            <a:pPr marL="631825" lvl="1" indent="-174625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sk-SK" sz="1800" kern="0" dirty="0">
                <a:latin typeface="+mn-lt"/>
              </a:rPr>
              <a:t>Smerovacia tabuľka</a:t>
            </a:r>
          </a:p>
          <a:p>
            <a:pPr marL="631825" lvl="1" indent="-174625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sk-SK" sz="1800" kern="0" dirty="0">
                <a:latin typeface="+mn-lt"/>
              </a:rPr>
              <a:t>Smerovacie protokoly</a:t>
            </a:r>
          </a:p>
        </p:txBody>
      </p:sp>
    </p:spTree>
    <p:extLst>
      <p:ext uri="{BB962C8B-B14F-4D97-AF65-F5344CB8AC3E}">
        <p14:creationId xmlns:p14="http://schemas.microsoft.com/office/powerpoint/2010/main" val="8546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Použitie MLS na smerovanie medzi VLAN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hierarchickom modele prepínanej siete (access, distribution, core) sa MLS prepínače umiestňujú často do distribučnej a chrbticovej časti</a:t>
            </a:r>
          </a:p>
          <a:p>
            <a:pPr lvl="1"/>
            <a:r>
              <a:rPr lang="sk-SK" dirty="0" smtClean="0"/>
              <a:t>VLAN sú vytvorené na prístupových a distribučných prepínačoch</a:t>
            </a:r>
          </a:p>
          <a:p>
            <a:pPr lvl="1"/>
            <a:r>
              <a:rPr lang="sk-SK" dirty="0" smtClean="0"/>
              <a:t>Medzi VLAN sa smerovanie realizuje na distribučných prepínačoch</a:t>
            </a:r>
          </a:p>
          <a:p>
            <a:pPr lvl="1"/>
            <a:r>
              <a:rPr lang="sk-SK" dirty="0" smtClean="0"/>
              <a:t>Navonok sa činnosť MLS prepínačov a samostatných smerovačov nedá rozoznať, okrem výkonu</a:t>
            </a:r>
          </a:p>
          <a:p>
            <a:pPr lvl="1"/>
            <a:r>
              <a:rPr lang="sk-SK" dirty="0" smtClean="0"/>
              <a:t>MLS majú významne vyššiu</a:t>
            </a:r>
            <a:br>
              <a:rPr lang="sk-SK" dirty="0" smtClean="0"/>
            </a:br>
            <a:r>
              <a:rPr lang="sk-SK" dirty="0" smtClean="0"/>
              <a:t>prenosovú kapacitu</a:t>
            </a:r>
          </a:p>
          <a:p>
            <a:pPr lvl="1"/>
            <a:r>
              <a:rPr lang="sk-SK" dirty="0" smtClean="0"/>
              <a:t>Mnohé high-end smerovače sú</a:t>
            </a:r>
            <a:br>
              <a:rPr lang="sk-SK" dirty="0" smtClean="0"/>
            </a:br>
            <a:r>
              <a:rPr lang="sk-SK" dirty="0" smtClean="0"/>
              <a:t>v skutočnosti MLS prepínače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4"/>
          <a:stretch/>
        </p:blipFill>
        <p:spPr bwMode="auto">
          <a:xfrm>
            <a:off x="5157313" y="3640138"/>
            <a:ext cx="3986687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3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764704"/>
            <a:ext cx="3990280" cy="1584175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Úvod do bežných</a:t>
            </a:r>
            <a:br>
              <a:rPr lang="sk-SK" sz="2800" dirty="0" smtClean="0">
                <a:solidFill>
                  <a:schemeClr val="bg1"/>
                </a:solidFill>
              </a:rPr>
            </a:br>
            <a:r>
              <a:rPr lang="sk-SK" sz="2800" dirty="0" smtClean="0">
                <a:solidFill>
                  <a:schemeClr val="bg1"/>
                </a:solidFill>
              </a:rPr>
              <a:t>smerovačov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116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 Cisco">
  <a:themeElements>
    <a:clrScheme name="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Prednaska 1</Template>
  <TotalTime>1926</TotalTime>
  <Words>2755</Words>
  <Application>Microsoft Office PowerPoint</Application>
  <PresentationFormat>On-screen Show (4:3)</PresentationFormat>
  <Paragraphs>472</Paragraphs>
  <Slides>53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Sablona Cisco</vt:lpstr>
      <vt:lpstr>Úvod do smerovačov a smerovania</vt:lpstr>
      <vt:lpstr>Smerovanie medzi VLAN pomocou multilayer switchingu</vt:lpstr>
      <vt:lpstr>Smerovanie medzi VLAN pomocou router-on-stick</vt:lpstr>
      <vt:lpstr>Smerovanie medzi VLAN pomocou router-on-stick</vt:lpstr>
      <vt:lpstr>Smerované rozhrania na MLS</vt:lpstr>
      <vt:lpstr>Typy portov na MLS prepínači</vt:lpstr>
      <vt:lpstr>SVI rozhrania na MLS</vt:lpstr>
      <vt:lpstr>Použitie MLS na smerovanie medzi VLAN</vt:lpstr>
      <vt:lpstr>Úvod do bežných smerovačov</vt:lpstr>
      <vt:lpstr>Činnosť smerovača</vt:lpstr>
      <vt:lpstr>Cisco smerovače</vt:lpstr>
      <vt:lpstr>Smerovač je špecializovaný počítač</vt:lpstr>
      <vt:lpstr>Rozhrania smerovača</vt:lpstr>
      <vt:lpstr>Proces štartu smerovača</vt:lpstr>
      <vt:lpstr>Operačný systém na zariadeniach Cisco</vt:lpstr>
      <vt:lpstr>Internetwork Operating System</vt:lpstr>
      <vt:lpstr>Konfigurácia sieťových rozhraní</vt:lpstr>
      <vt:lpstr>Konfigurácia sieťových rozhraní</vt:lpstr>
      <vt:lpstr>Vsuvka k synchrónnym sériovým rozhraniam</vt:lpstr>
      <vt:lpstr>Vsuvka k synchrónnym sériovým rozhraniam</vt:lpstr>
      <vt:lpstr>Stavy rozhraní</vt:lpstr>
      <vt:lpstr>Stavy rozhraní</vt:lpstr>
      <vt:lpstr>Statické smerovanie</vt:lpstr>
      <vt:lpstr>Charakteristiky smerovania v IP sieťach: pripomenutie</vt:lpstr>
      <vt:lpstr>Priamo pripojené siete</vt:lpstr>
      <vt:lpstr>Napĺňanie smerovacej tabuľky</vt:lpstr>
      <vt:lpstr>Napĺňanie smerovacej tabuľky</vt:lpstr>
      <vt:lpstr>Kategorizácia smerovacích protokolov</vt:lpstr>
      <vt:lpstr>Administratívna vzdialenosť</vt:lpstr>
      <vt:lpstr>Administratívne vzdialenosti</vt:lpstr>
      <vt:lpstr>Statické smerovacie položky</vt:lpstr>
      <vt:lpstr>Statické smerovacie položky</vt:lpstr>
      <vt:lpstr>Statické smery s použitím výstupného rozhrania </vt:lpstr>
      <vt:lpstr>Príklad konfigurácie statických smerov pomocou výstupného rozhrania</vt:lpstr>
      <vt:lpstr>Riziká pri konfigurácii statických smerov pomocou výstupného rozhrania</vt:lpstr>
      <vt:lpstr>Statické smery s použitím adresy nasledujúceho smerovača</vt:lpstr>
      <vt:lpstr>Príklad konfigurácie statických smerov pomocou adresy nasledujúceho smerovača</vt:lpstr>
      <vt:lpstr>Statické smery s použitím adresy nasledujúceho smerovača</vt:lpstr>
      <vt:lpstr>Rekurzívne vyhľadávanie v smerovacej tabuľke</vt:lpstr>
      <vt:lpstr>Rekurzívne vyhľadávanie v smerovacej tabuľke</vt:lpstr>
      <vt:lpstr>Krátka vsuvka o metódach spracovania paketov</vt:lpstr>
      <vt:lpstr>Proces smerovania paketu do cieľa 192.168.2.2</vt:lpstr>
      <vt:lpstr>Proces smerovania paketu do cieľa 192.168.2.2</vt:lpstr>
      <vt:lpstr>Proces smerovania paketu do cieľa 192.168.2.2</vt:lpstr>
      <vt:lpstr>Floating Static Routes – plávajúce statické záznamy</vt:lpstr>
      <vt:lpstr>Sumárne smerovacie položky</vt:lpstr>
      <vt:lpstr>Príklad použitia sumárnej položky</vt:lpstr>
      <vt:lpstr>Poznámky k sumarizácii</vt:lpstr>
      <vt:lpstr>Default Route – východ „von“</vt:lpstr>
      <vt:lpstr>Proces smerovania paketu do cieľa 192.168.2.2</vt:lpstr>
      <vt:lpstr>Riešenie problémov so statickým smerovaním</vt:lpstr>
      <vt:lpstr>Kontrola správnosti statických smerov</vt:lpstr>
      <vt:lpstr>PowerPoint Presentation</vt:lpstr>
    </vt:vector>
  </TitlesOfParts>
  <Manager/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subject/>
  <dc:creator>Dept. of InfoCom Networks, FMSI</dc:creator>
  <cp:keywords/>
  <dc:description/>
  <cp:lastModifiedBy>Peter Palúch</cp:lastModifiedBy>
  <cp:revision>109</cp:revision>
  <dcterms:created xsi:type="dcterms:W3CDTF">2012-09-29T17:02:08Z</dcterms:created>
  <dcterms:modified xsi:type="dcterms:W3CDTF">2014-11-13T12:38:55Z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