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9"/>
  </p:notesMasterIdLst>
  <p:handoutMasterIdLst>
    <p:handoutMasterId r:id="rId50"/>
  </p:handoutMasterIdLst>
  <p:sldIdLst>
    <p:sldId id="327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8" r:id="rId23"/>
    <p:sldId id="399" r:id="rId24"/>
    <p:sldId id="427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4" r:id="rId37"/>
    <p:sldId id="415" r:id="rId38"/>
    <p:sldId id="416" r:id="rId39"/>
    <p:sldId id="417" r:id="rId40"/>
    <p:sldId id="418" r:id="rId41"/>
    <p:sldId id="429" r:id="rId42"/>
    <p:sldId id="419" r:id="rId43"/>
    <p:sldId id="420" r:id="rId44"/>
    <p:sldId id="428" r:id="rId45"/>
    <p:sldId id="425" r:id="rId46"/>
    <p:sldId id="426" r:id="rId47"/>
    <p:sldId id="338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>
        <p:scale>
          <a:sx n="70" d="100"/>
          <a:sy n="70" d="100"/>
        </p:scale>
        <p:origin x="-177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DC7F86B9-EDC6-4553-9EBB-BD6C1DA66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49A7837-AED0-478B-8C34-E9D6F490F3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97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760A71-C399-4801-85C8-BB4EDF907203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4FA51F-7BCD-465E-BED1-AA161D43A5B1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980C3E4-E8B8-4263-A760-3C37FAD84497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338C237-5C50-4A36-B6F8-F6116B99DDF0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10FDFB-07AE-4DF3-B9F6-14F72E394EFA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5B955B-2090-4C6F-9F9E-979276DF6789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3AC7CD6-DF6D-4784-83E0-ED7A2FF263CD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235F3A-E8A6-4010-B73B-DE906B6B5D47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3B21AC-1BF5-4428-9857-D2BE1589876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244475"/>
            <a:ext cx="5322887" cy="39925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446" y="4379272"/>
            <a:ext cx="6123127" cy="42509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B241831-A6CD-41F6-87DA-1B7ED35E0E4E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470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2052538"/>
            <a:ext cx="4245868" cy="4616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952" y="1412776"/>
            <a:ext cx="424753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952" y="2052538"/>
            <a:ext cx="4247536" cy="4616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04596"/>
            <a:ext cx="7673280" cy="94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40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04596"/>
            <a:ext cx="7673280" cy="94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06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57" r:id="rId14"/>
    <p:sldLayoutId id="2147483666" r:id="rId15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916832"/>
            <a:ext cx="4464496" cy="2232247"/>
          </a:xfrm>
        </p:spPr>
        <p:txBody>
          <a:bodyPr>
            <a:normAutofit/>
          </a:bodyPr>
          <a:lstStyle/>
          <a:p>
            <a:r>
              <a:rPr lang="sk-SK" dirty="0" smtClean="0"/>
              <a:t>Úvod do dynamických smerovacích protokolov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Protokol OSPF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</a:p>
          <a:p>
            <a:pPr algn="r">
              <a:lnSpc>
                <a:spcPct val="70000"/>
              </a:lnSpc>
            </a:pPr>
            <a:r>
              <a:rPr lang="en-US" sz="1800" dirty="0">
                <a:solidFill>
                  <a:schemeClr val="tx1"/>
                </a:solidFill>
              </a:rPr>
              <a:t>Cisco Designated VIP 2011</a:t>
            </a:r>
            <a:r>
              <a:rPr lang="sk-SK" sz="1800" dirty="0">
                <a:solidFill>
                  <a:schemeClr val="tx1"/>
                </a:solidFill>
              </a:rPr>
              <a:t>-201</a:t>
            </a:r>
            <a:r>
              <a:rPr lang="en-US" sz="1800" dirty="0">
                <a:solidFill>
                  <a:schemeClr val="tx1"/>
                </a:solidFill>
              </a:rPr>
              <a:t>4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15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Metrika v smerovacích protokoloch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sz="2000" dirty="0" smtClean="0"/>
              <a:t>Rozkladanie záťaže (load balancing)</a:t>
            </a:r>
          </a:p>
          <a:p>
            <a:pPr lvl="1" eaLnBrk="1" hangingPunct="1"/>
            <a:r>
              <a:rPr lang="sk-SK" sz="1800" dirty="0" smtClean="0"/>
              <a:t>Ak zo smerovača do cieľovej siete vedie niekoľko rovnocenných najkratších ciest, smerovač ich môže používať súčasne</a:t>
            </a:r>
          </a:p>
          <a:p>
            <a:pPr lvl="1" eaLnBrk="1" hangingPunct="1"/>
            <a:r>
              <a:rPr lang="sk-SK" sz="1800" dirty="0" smtClean="0"/>
              <a:t>Všetky takéto cesty budú v smerovacej tabuľke prítomné s tou istou metrikou, avšak cez rôznych next-hop susedov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808038" y="2724150"/>
            <a:ext cx="7526337" cy="4133850"/>
            <a:chOff x="1306" y="2051"/>
            <a:chExt cx="3473" cy="1943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2051"/>
              <a:ext cx="3233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" y="3416"/>
              <a:ext cx="3473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4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Smerovacie protokoly podľa princípu </a:t>
            </a:r>
            <a:r>
              <a:rPr lang="sk-SK" dirty="0" smtClean="0"/>
              <a:t>činnosti: Distance-Vector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Protokoly typu Distance-Vector (DV) vychádzajú z idey, že smerovaču stačia na určenie najkratšej cesty do cieľa pomerne jednoduché informácie</a:t>
            </a:r>
          </a:p>
          <a:p>
            <a:pPr lvl="1"/>
            <a:r>
              <a:rPr lang="sk-SK" dirty="0" smtClean="0"/>
              <a:t>Adresa cieľovej siete a jej maska</a:t>
            </a:r>
          </a:p>
          <a:p>
            <a:pPr lvl="1"/>
            <a:r>
              <a:rPr lang="sk-SK" dirty="0" smtClean="0"/>
              <a:t>Vzdialenosť jednotlivých bezprostredných susedov od tejto siete</a:t>
            </a:r>
          </a:p>
          <a:p>
            <a:pPr lvl="1"/>
            <a:r>
              <a:rPr lang="sk-SK" dirty="0" smtClean="0"/>
              <a:t>Vzdialenosť medzi smerovačom a jeho bezprostrednými susedmi</a:t>
            </a:r>
          </a:p>
          <a:p>
            <a:r>
              <a:rPr lang="sk-SK" dirty="0" smtClean="0"/>
              <a:t>Smerovač bude do cieľovej siete používať toho suseda, cez ktorého je celková vzdialenosť do cieľa minimálna</a:t>
            </a:r>
          </a:p>
          <a:p>
            <a:pPr lvl="1"/>
            <a:r>
              <a:rPr lang="sk-SK" dirty="0" smtClean="0"/>
              <a:t>Vlastné priamo pripojené siete smerovač pozná</a:t>
            </a:r>
          </a:p>
          <a:p>
            <a:pPr lvl="1"/>
            <a:r>
              <a:rPr lang="sk-SK" dirty="0" smtClean="0"/>
              <a:t>Takisto pozná „cenu“ svojich rozhraní do pripojených sietí, a teda aj vzdialenosť k susedným smerovačom v týchto sieťach</a:t>
            </a:r>
          </a:p>
          <a:p>
            <a:pPr lvl="1"/>
            <a:r>
              <a:rPr lang="sk-SK" dirty="0" smtClean="0"/>
              <a:t>To, čo nepozná, je, aké siete poznajú susedia a ako sú od nich ďaleko</a:t>
            </a:r>
          </a:p>
        </p:txBody>
      </p:sp>
    </p:spTree>
    <p:extLst>
      <p:ext uri="{BB962C8B-B14F-4D97-AF65-F5344CB8AC3E}">
        <p14:creationId xmlns:p14="http://schemas.microsoft.com/office/powerpoint/2010/main" val="14612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Smerovacie protokoly podľa princípu činnosti: Distance-Vector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Susedia si v DV musia navzájom posielať zoznamy sietí, ktoré poznajú, vrátane vlastných vzdialeností od týchto sietí</a:t>
            </a:r>
          </a:p>
          <a:p>
            <a:pPr lvl="1"/>
            <a:r>
              <a:rPr lang="sk-SK" dirty="0" smtClean="0"/>
              <a:t>Zoznam sietí a vzdialeností od nich nie je nič iné ako </a:t>
            </a:r>
            <a:r>
              <a:rPr lang="sk-SK" dirty="0" smtClean="0">
                <a:solidFill>
                  <a:schemeClr val="tx2"/>
                </a:solidFill>
              </a:rPr>
              <a:t>pole štruktúr </a:t>
            </a:r>
            <a:r>
              <a:rPr lang="sk-SK" dirty="0" smtClean="0"/>
              <a:t>s položkami </a:t>
            </a:r>
            <a:r>
              <a:rPr lang="en-US" dirty="0" smtClean="0"/>
              <a:t>&lt;</a:t>
            </a:r>
            <a:r>
              <a:rPr lang="sk-SK" dirty="0" smtClean="0"/>
              <a:t>Sieť, Vzdialenosť</a:t>
            </a:r>
            <a:r>
              <a:rPr lang="en-US" dirty="0" smtClean="0"/>
              <a:t>&gt;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Pole</a:t>
            </a:r>
            <a:r>
              <a:rPr lang="sk-SK" dirty="0" smtClean="0"/>
              <a:t> sa v informatike nazýva aj </a:t>
            </a:r>
            <a:r>
              <a:rPr lang="sk-SK" b="1" dirty="0" smtClean="0">
                <a:solidFill>
                  <a:schemeClr val="accent2"/>
                </a:solidFill>
              </a:rPr>
              <a:t>vektor</a:t>
            </a:r>
          </a:p>
          <a:p>
            <a:pPr lvl="1"/>
            <a:r>
              <a:rPr lang="sk-SK" dirty="0" smtClean="0"/>
              <a:t>DV protokoly teda stavajú na </a:t>
            </a:r>
            <a:r>
              <a:rPr lang="sk-SK" dirty="0" smtClean="0"/>
              <a:t>posielaní </a:t>
            </a:r>
            <a:r>
              <a:rPr lang="sk-SK" b="1" dirty="0" smtClean="0">
                <a:solidFill>
                  <a:schemeClr val="accent2"/>
                </a:solidFill>
              </a:rPr>
              <a:t>vektorov </a:t>
            </a:r>
            <a:r>
              <a:rPr lang="sk-SK" b="1" dirty="0" smtClean="0">
                <a:solidFill>
                  <a:schemeClr val="accent2"/>
                </a:solidFill>
              </a:rPr>
              <a:t>vzdialeností </a:t>
            </a:r>
            <a:r>
              <a:rPr lang="sk-SK" dirty="0" smtClean="0"/>
              <a:t>smerovačov od jednotlivých sietí</a:t>
            </a:r>
          </a:p>
          <a:p>
            <a:r>
              <a:rPr lang="sk-SK" dirty="0" smtClean="0"/>
              <a:t>Charakteristickým znakom DV protokolov je, že nepoznajú a nepotrebujú poznať topológiu siete</a:t>
            </a:r>
          </a:p>
          <a:p>
            <a:pPr lvl="1"/>
            <a:r>
              <a:rPr lang="sk-SK" dirty="0" smtClean="0"/>
              <a:t>Smerovač pri DV pozná svoje bezprostredné okolie, ale nemá presnú predstavu o tom, ako vyzerá celá sieť</a:t>
            </a:r>
          </a:p>
          <a:p>
            <a:pPr lvl="1"/>
            <a:r>
              <a:rPr lang="sk-SK" dirty="0" smtClean="0"/>
              <a:t>Smerovač pozná seba, vlastné priamo pripojené siete, bezprostredne susedné smerovače a siete „dakde za susedmi“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029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Smerovacie protokoly podľa princípu </a:t>
            </a:r>
            <a:r>
              <a:rPr lang="sk-SK" dirty="0" smtClean="0"/>
              <a:t>činnosti: Link-State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Smerovacie protokoly typu Link-State (LS) sú priamočiarou aplikáciou teórie grafov – hľadanie najkratšej cesty v grafe</a:t>
            </a:r>
          </a:p>
          <a:p>
            <a:pPr lvl="1"/>
            <a:r>
              <a:rPr lang="sk-SK" smtClean="0"/>
              <a:t>Každý smerovač musí detailne poznať topológiu siete a vytvoriť si jej grafovú reprezentáciu</a:t>
            </a:r>
          </a:p>
          <a:p>
            <a:pPr lvl="1"/>
            <a:r>
              <a:rPr lang="sk-SK" smtClean="0"/>
              <a:t>Nad grafom siete každý smerovač nezávisle určí strom najkratších ciest od seba do všetkých cieľových sietí</a:t>
            </a:r>
          </a:p>
          <a:p>
            <a:pPr lvl="1"/>
            <a:r>
              <a:rPr lang="sk-SK" smtClean="0"/>
              <a:t>Využívaný je Dijkstrov algoritmus pre svoju efektívnosť</a:t>
            </a:r>
          </a:p>
          <a:p>
            <a:r>
              <a:rPr lang="sk-SK" smtClean="0"/>
              <a:t>Charakteristickou vlastnosťou LS protokolov je, že každý smerovač detailne pozná celú topológiu</a:t>
            </a:r>
          </a:p>
          <a:p>
            <a:pPr lvl="1"/>
            <a:r>
              <a:rPr lang="sk-SK" smtClean="0"/>
              <a:t>Vypísaním pracovnej databázy LS protokolu na ľubovoľnom smerovači sme schopní nakresliť diagram celej siete</a:t>
            </a:r>
          </a:p>
          <a:p>
            <a:pPr lvl="1"/>
            <a:r>
              <a:rPr lang="sk-SK" smtClean="0"/>
              <a:t>Pamäťovo i výpočtovo sú LS protokoly zložitejšie než DV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9997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Smerovacie protokoly podľa princípu </a:t>
            </a:r>
            <a:r>
              <a:rPr lang="sk-SK" dirty="0" smtClean="0"/>
              <a:t>činnosti: Path-Vector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DV smerovacie protokoly trpia náchylnosťou na vznik prechodných smerovacích slučiek</a:t>
            </a:r>
          </a:p>
          <a:p>
            <a:r>
              <a:rPr lang="sk-SK" dirty="0" smtClean="0"/>
              <a:t>Jedným z riešení vzniku smerovacích slučiek je, aby smerovač ignoroval smerovaciu informáciu, ktorú už raz spracoval</a:t>
            </a:r>
          </a:p>
          <a:p>
            <a:r>
              <a:rPr lang="sk-SK" dirty="0" smtClean="0"/>
              <a:t>Spôsob implementácie:</a:t>
            </a:r>
          </a:p>
          <a:p>
            <a:pPr lvl="1"/>
            <a:r>
              <a:rPr lang="sk-SK" dirty="0" smtClean="0"/>
              <a:t>Smerovač sa podpíše do každej smerovacej informácie, ktorú prepošle svojim susedom</a:t>
            </a:r>
          </a:p>
          <a:p>
            <a:pPr lvl="1"/>
            <a:r>
              <a:rPr lang="sk-SK" dirty="0" smtClean="0"/>
              <a:t>Ak v prijatej smerovacej informácii smerovač nájde svoj vlastný podpis, znamená to, že už ju predtým videl, spracoval a preposlal – takže práve prijatú informáciu môže ignorovať</a:t>
            </a:r>
          </a:p>
          <a:p>
            <a:r>
              <a:rPr lang="sk-SK" dirty="0" smtClean="0"/>
              <a:t>Toto je idea Path-Vector (PV) protokolov</a:t>
            </a:r>
          </a:p>
          <a:p>
            <a:pPr lvl="1"/>
            <a:r>
              <a:rPr lang="sk-SK" dirty="0" smtClean="0"/>
              <a:t>V PV protokole si smerovače odovzdávajú vektory ciest (postupností smerovačov, cez ktoré správa prešla) v tvare </a:t>
            </a:r>
            <a:r>
              <a:rPr lang="en-US" dirty="0" smtClean="0"/>
              <a:t>&lt;</a:t>
            </a:r>
            <a:r>
              <a:rPr lang="sk-SK" dirty="0" smtClean="0"/>
              <a:t>Sieť, Vzdialenosť, Cesta</a:t>
            </a:r>
            <a:r>
              <a:rPr lang="en-US" dirty="0" smtClean="0"/>
              <a:t>&gt;</a:t>
            </a:r>
          </a:p>
          <a:p>
            <a:pPr lvl="1"/>
            <a:r>
              <a:rPr lang="sk-SK" dirty="0" smtClean="0"/>
              <a:t>Ďalšia činnosť protokolu je ideovo zhodná s DV</a:t>
            </a:r>
          </a:p>
        </p:txBody>
      </p:sp>
    </p:spTree>
    <p:extLst>
      <p:ext uri="{BB962C8B-B14F-4D97-AF65-F5344CB8AC3E}">
        <p14:creationId xmlns:p14="http://schemas.microsoft.com/office/powerpoint/2010/main" val="11560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Poznámky k typom smerovacích protokolov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DV protokoly sú jednoduchšie</a:t>
            </a:r>
          </a:p>
          <a:p>
            <a:pPr lvl="1"/>
            <a:r>
              <a:rPr lang="sk-SK" dirty="0" smtClean="0"/>
              <a:t>Spotrebúvajú menej systémových prostriedkov smerovačov</a:t>
            </a:r>
          </a:p>
          <a:p>
            <a:pPr lvl="1"/>
            <a:r>
              <a:rPr lang="sk-SK" dirty="0" smtClean="0"/>
              <a:t>Princíp činnosti je jednoduchý</a:t>
            </a:r>
          </a:p>
          <a:p>
            <a:pPr lvl="1"/>
            <a:r>
              <a:rPr lang="sk-SK" dirty="0" smtClean="0"/>
              <a:t>Zvládnu ich (ako-tak </a:t>
            </a:r>
            <a:r>
              <a:rPr lang="sk-SK" dirty="0" smtClean="0">
                <a:sym typeface="Wingdings" pitchFamily="2" charset="2"/>
              </a:rPr>
              <a:t>) </a:t>
            </a:r>
            <a:r>
              <a:rPr lang="sk-SK" dirty="0" smtClean="0"/>
              <a:t>aj menej skúsení administrátori sietí</a:t>
            </a:r>
          </a:p>
          <a:p>
            <a:pPr lvl="1"/>
            <a:r>
              <a:rPr lang="sk-SK" dirty="0" smtClean="0"/>
              <a:t>Reagujú </a:t>
            </a:r>
            <a:r>
              <a:rPr lang="sk-SK" dirty="0" smtClean="0"/>
              <a:t>vo všeobecnosti pomalšie, sú vhodné pre menšie siete</a:t>
            </a:r>
          </a:p>
          <a:p>
            <a:r>
              <a:rPr lang="sk-SK" dirty="0" smtClean="0"/>
              <a:t>LS protokoly sú komplexnejšie</a:t>
            </a:r>
          </a:p>
          <a:p>
            <a:pPr lvl="1"/>
            <a:r>
              <a:rPr lang="sk-SK" dirty="0" smtClean="0"/>
              <a:t>Sú náročnejšie na pamäť a CPU než DV protokoly</a:t>
            </a:r>
          </a:p>
          <a:p>
            <a:pPr lvl="1"/>
            <a:r>
              <a:rPr lang="sk-SK" dirty="0" smtClean="0"/>
              <a:t>Princíp činnosti je zložitejší než pri DV protokoloch</a:t>
            </a:r>
          </a:p>
          <a:p>
            <a:pPr lvl="1"/>
            <a:r>
              <a:rPr lang="sk-SK" dirty="0" smtClean="0"/>
              <a:t>Na ich dobré zvládnutie treba kvalifikovaného administrátora</a:t>
            </a:r>
          </a:p>
          <a:p>
            <a:pPr lvl="1"/>
            <a:r>
              <a:rPr lang="sk-SK" dirty="0" smtClean="0"/>
              <a:t>Siete majú v LS protokoloch vždy hierarchický dizajn – musia mať vyčlenenú chrbticovú oblasť, ktorá prepája ďalšie časti siete</a:t>
            </a:r>
          </a:p>
          <a:p>
            <a:pPr lvl="1"/>
            <a:r>
              <a:rPr lang="sk-SK" dirty="0" smtClean="0"/>
              <a:t>Reagujú vo všeobecnosti rýchlejšie, sú vhodné pre veľké siete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78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účelu – pojem autonómneho systému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Aby bolo možné vysvetliť, čo sú vnútorné a vonkajšie smerovacie protokoly, je najprv potrebné zaviesť pojem autonómneho systému</a:t>
            </a:r>
          </a:p>
          <a:p>
            <a:r>
              <a:rPr lang="sk-SK" dirty="0" smtClean="0"/>
              <a:t>Autonómny systém (AS) je skupina sietí a smerovačov, ktorá používajú </a:t>
            </a:r>
            <a:r>
              <a:rPr lang="sk-SK" dirty="0" smtClean="0">
                <a:solidFill>
                  <a:schemeClr val="tx2"/>
                </a:solidFill>
              </a:rPr>
              <a:t>spoločnú smerovaciu politiku </a:t>
            </a:r>
            <a:r>
              <a:rPr lang="sk-SK" dirty="0" smtClean="0"/>
              <a:t>a patria pod </a:t>
            </a:r>
            <a:r>
              <a:rPr lang="sk-SK" dirty="0" smtClean="0">
                <a:solidFill>
                  <a:schemeClr val="tx2"/>
                </a:solidFill>
              </a:rPr>
              <a:t>spoločnú administratívnu doménu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Smerovacia politika</a:t>
            </a:r>
            <a:r>
              <a:rPr lang="sk-SK" dirty="0" smtClean="0"/>
              <a:t>: spôsob výberu ciest do rôznych cieľov, filtrovanie smerovacích informácií, oznamovanie smerov...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Administratívna doména</a:t>
            </a:r>
            <a:r>
              <a:rPr lang="sk-SK" dirty="0" smtClean="0"/>
              <a:t>: dosah administratívnej právomoci správcu</a:t>
            </a:r>
          </a:p>
          <a:p>
            <a:r>
              <a:rPr lang="sk-SK" dirty="0" smtClean="0"/>
              <a:t>Vo vnútri AS môže pracovať jeden alebo niekoľko vnútorných smerovacích protokolov, AS však ako celok patrí spravidla jednej organizácii</a:t>
            </a:r>
            <a:endParaRPr lang="en-US" dirty="0" smtClean="0"/>
          </a:p>
          <a:p>
            <a:r>
              <a:rPr lang="sk-SK" dirty="0" smtClean="0"/>
              <a:t>Zvonku je AS vnímaný ako jedna nerozdelená entita</a:t>
            </a:r>
          </a:p>
          <a:p>
            <a:pPr lvl="1"/>
            <a:r>
              <a:rPr lang="sk-SK" dirty="0" smtClean="0"/>
              <a:t>Vonkajší svet nezaujíma, ako AS vo vnútri vyzerá, dôležité je preň len to, čo je vo vnútri tohto AS a čo je za ním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Smerovacie protokoly podľa </a:t>
            </a:r>
            <a:r>
              <a:rPr lang="sk-SK" dirty="0" smtClean="0"/>
              <a:t>účelu</a:t>
            </a:r>
            <a:br>
              <a:rPr lang="sk-SK" dirty="0" smtClean="0"/>
            </a:br>
            <a:r>
              <a:rPr lang="sk-SK" dirty="0"/>
              <a:t>V</a:t>
            </a:r>
            <a:r>
              <a:rPr lang="sk-SK" dirty="0" smtClean="0"/>
              <a:t>nútorné </a:t>
            </a:r>
            <a:r>
              <a:rPr lang="sk-SK" dirty="0" smtClean="0"/>
              <a:t>smerovacie protokoly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Vnútorné, interné smerovacie protokoly (Interior Gateway Protocol, IGP)</a:t>
            </a:r>
          </a:p>
          <a:p>
            <a:pPr lvl="1"/>
            <a:r>
              <a:rPr lang="sk-SK" dirty="0" smtClean="0"/>
              <a:t>Používané </a:t>
            </a:r>
            <a:r>
              <a:rPr lang="sk-SK" dirty="0" smtClean="0">
                <a:solidFill>
                  <a:schemeClr val="tx2"/>
                </a:solidFill>
              </a:rPr>
              <a:t>vo vnútri</a:t>
            </a:r>
            <a:r>
              <a:rPr lang="sk-SK" dirty="0" smtClean="0"/>
              <a:t> jedného autonómneho systému (AS)</a:t>
            </a:r>
          </a:p>
          <a:p>
            <a:pPr lvl="1"/>
            <a:r>
              <a:rPr lang="sk-SK" dirty="0" smtClean="0"/>
              <a:t>Susedné smerovače sa navzájom objavujú automaticky</a:t>
            </a:r>
          </a:p>
          <a:p>
            <a:pPr lvl="1"/>
            <a:r>
              <a:rPr lang="sk-SK" dirty="0" smtClean="0"/>
              <a:t>Snahou IGP je vymeniť si čo najkompletnejšiu informáciu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o vnútornej topológii AS a jeho členských sieťach</a:t>
            </a:r>
          </a:p>
          <a:p>
            <a:pPr lvl="1"/>
            <a:r>
              <a:rPr lang="sk-SK" dirty="0" smtClean="0"/>
              <a:t>Svet za hranicami AS je „zahmlený“ – nahradený sumárnymi smermi alebo využitím default route, vždy bez topologickej predstavy</a:t>
            </a:r>
          </a:p>
          <a:p>
            <a:pPr lvl="1"/>
            <a:r>
              <a:rPr lang="sk-SK" dirty="0" smtClean="0"/>
              <a:t>Metrika odráža výhodnosť trasy na základe počtu hopov, prenosovej rýchlosti, oneskorenia, záťaže, teda jej prenosové a technické vlastnosti</a:t>
            </a:r>
          </a:p>
        </p:txBody>
      </p:sp>
    </p:spTree>
    <p:extLst>
      <p:ext uri="{BB962C8B-B14F-4D97-AF65-F5344CB8AC3E}">
        <p14:creationId xmlns:p14="http://schemas.microsoft.com/office/powerpoint/2010/main" val="14397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Smerovacie protokoly podľa </a:t>
            </a:r>
            <a:r>
              <a:rPr lang="sk-SK" dirty="0" smtClean="0"/>
              <a:t>účelu</a:t>
            </a:r>
            <a:br>
              <a:rPr lang="sk-SK" dirty="0" smtClean="0"/>
            </a:br>
            <a:r>
              <a:rPr lang="sk-SK" dirty="0" smtClean="0"/>
              <a:t>Vonkajšie </a:t>
            </a:r>
            <a:r>
              <a:rPr lang="sk-SK" dirty="0" smtClean="0"/>
              <a:t>smerovacie protokoly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Smerovanie medzi AS sa zásadne líši od smerovania vo vnútri AS</a:t>
            </a:r>
          </a:p>
          <a:p>
            <a:r>
              <a:rPr lang="sk-SK" dirty="0" smtClean="0"/>
              <a:t>Vonkajšie, externé smerovacie protokoly (Exterior Gateway Protocol, EGP):</a:t>
            </a:r>
          </a:p>
          <a:p>
            <a:pPr lvl="1"/>
            <a:r>
              <a:rPr lang="sk-SK" dirty="0" smtClean="0"/>
              <a:t>Používané </a:t>
            </a:r>
            <a:r>
              <a:rPr lang="sk-SK" dirty="0" smtClean="0">
                <a:solidFill>
                  <a:schemeClr val="tx2"/>
                </a:solidFill>
              </a:rPr>
              <a:t>medzi</a:t>
            </a:r>
            <a:r>
              <a:rPr lang="sk-SK" dirty="0" smtClean="0"/>
              <a:t> autonómnymi systémami (AS)</a:t>
            </a:r>
          </a:p>
          <a:p>
            <a:pPr lvl="1"/>
            <a:r>
              <a:rPr lang="sk-SK" dirty="0" smtClean="0"/>
              <a:t>Susedné smerovače musia pre vzájomnú komunikáciu byť explicitne nakonfigurované, neobjavujú sa automaticky</a:t>
            </a:r>
          </a:p>
          <a:p>
            <a:pPr lvl="1"/>
            <a:r>
              <a:rPr lang="sk-SK" dirty="0" smtClean="0"/>
              <a:t>EGP protokoly sa nezaujímajú o vnútornú topológiu AS, riešenie vnútornej dosiahnuteľnosti prenechávajú IGP</a:t>
            </a:r>
          </a:p>
          <a:p>
            <a:pPr lvl="1"/>
            <a:r>
              <a:rPr lang="sk-SK" dirty="0" smtClean="0"/>
              <a:t>EGP protokoly sa zaujímajú o hraničné smerovače na okrajoch AS a o vzájomné prepojenie AS medzi sebou</a:t>
            </a:r>
          </a:p>
          <a:p>
            <a:pPr lvl="1"/>
            <a:r>
              <a:rPr lang="sk-SK" dirty="0" smtClean="0"/>
              <a:t>Metrika sa skladá z parametrov, ktoré vyjadrujú pôvod siete</a:t>
            </a:r>
            <a:br>
              <a:rPr lang="sk-SK" dirty="0" smtClean="0"/>
            </a:br>
            <a:r>
              <a:rPr lang="sk-SK" dirty="0" smtClean="0"/>
              <a:t>a cestu cez tranzitné AS, jej lokálnu preferenciu – neodráža nutne fyzický charakter cesty, ale jej administratívne vlastnosti</a:t>
            </a:r>
          </a:p>
        </p:txBody>
      </p:sp>
    </p:spTree>
    <p:extLst>
      <p:ext uri="{BB962C8B-B14F-4D97-AF65-F5344CB8AC3E}">
        <p14:creationId xmlns:p14="http://schemas.microsoft.com/office/powerpoint/2010/main" val="10259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501" y="1268760"/>
            <a:ext cx="603499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Vnútorné a vonkajšie smerovacie protokoly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908720"/>
            <a:ext cx="3990280" cy="1187847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Úvod do dynamických smerovacích protokolov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11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spôsobu posielania aktualizácií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Staršie smerovacie protokoly posielajú aktualizácie smerovacích informácií pravidelne, i keď sa v sieti nič nezmenilo</a:t>
            </a:r>
          </a:p>
          <a:p>
            <a:pPr lvl="1"/>
            <a:r>
              <a:rPr lang="sk-SK" dirty="0" smtClean="0"/>
              <a:t>Tzv. </a:t>
            </a:r>
            <a:r>
              <a:rPr lang="sk-SK" dirty="0" smtClean="0">
                <a:solidFill>
                  <a:schemeClr val="tx2"/>
                </a:solidFill>
              </a:rPr>
              <a:t>timer-based</a:t>
            </a:r>
            <a:r>
              <a:rPr lang="sk-SK" dirty="0" smtClean="0"/>
              <a:t> routing protocols</a:t>
            </a:r>
          </a:p>
          <a:p>
            <a:pPr lvl="1"/>
            <a:r>
              <a:rPr lang="sk-SK" dirty="0" smtClean="0"/>
              <a:t>Pravidelné odosielanie aktualizácií má dva účely</a:t>
            </a:r>
          </a:p>
          <a:p>
            <a:pPr lvl="2"/>
            <a:r>
              <a:rPr lang="sk-SK" dirty="0" smtClean="0"/>
              <a:t>Informovať o tom, že odosielateľ stále žije</a:t>
            </a:r>
          </a:p>
          <a:p>
            <a:pPr lvl="2"/>
            <a:r>
              <a:rPr lang="sk-SK" dirty="0" smtClean="0"/>
              <a:t>Preniesť smerovaciu informáciu (či už rovnakú ako naposledy alebo zmenenú)</a:t>
            </a:r>
          </a:p>
          <a:p>
            <a:r>
              <a:rPr lang="sk-SK" dirty="0" smtClean="0"/>
              <a:t>Novšie smerovacie protokoly tieto dva účely od seba oddeľujú zavedením niekoľkých druhov správ</a:t>
            </a:r>
          </a:p>
          <a:p>
            <a:pPr lvl="1"/>
            <a:r>
              <a:rPr lang="sk-SK" dirty="0" smtClean="0"/>
              <a:t>Tzv. </a:t>
            </a:r>
            <a:r>
              <a:rPr lang="sk-SK" dirty="0" smtClean="0">
                <a:solidFill>
                  <a:schemeClr val="tx2"/>
                </a:solidFill>
              </a:rPr>
              <a:t>event-based</a:t>
            </a:r>
            <a:r>
              <a:rPr lang="sk-SK" dirty="0" smtClean="0"/>
              <a:t> routing protocols</a:t>
            </a:r>
          </a:p>
          <a:p>
            <a:pPr lvl="1"/>
            <a:r>
              <a:rPr lang="sk-SK" dirty="0" smtClean="0"/>
              <a:t>Pomocou jedného druhu správ (tzv. Hello správy) sa smerovače navzájom informujú, že existujú a sú stále živé</a:t>
            </a:r>
          </a:p>
          <a:p>
            <a:pPr lvl="1"/>
            <a:r>
              <a:rPr lang="sk-SK" dirty="0" smtClean="0"/>
              <a:t>Pomocou iného druhu správ si smerovače prenášajú samotné smerovacie informácie</a:t>
            </a:r>
          </a:p>
          <a:p>
            <a:pPr lvl="1"/>
            <a:r>
              <a:rPr lang="sk-SK" dirty="0" smtClean="0"/>
              <a:t>Ak sa prenos smerovacích informácií skĺbi so spoľahlivým transportom, stačí posielať iba informácie o zmenách (incremental updates)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79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0240" y="1268760"/>
            <a:ext cx="4983760" cy="477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Classful a classless smerovacie protokoly</a:t>
            </a:r>
            <a:endParaRPr lang="en-US" smtClean="0"/>
          </a:p>
        </p:txBody>
      </p:sp>
      <p:sp>
        <p:nvSpPr>
          <p:cNvPr id="1213447" name="Rectangle 7"/>
          <p:cNvSpPr>
            <a:spLocks noGrp="1" noChangeArrowheads="1"/>
          </p:cNvSpPr>
          <p:nvPr>
            <p:ph idx="1"/>
          </p:nvPr>
        </p:nvSpPr>
        <p:spPr>
          <a:xfrm>
            <a:off x="323528" y="1143000"/>
            <a:ext cx="4216722" cy="541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err="1" smtClean="0"/>
              <a:t>Classful</a:t>
            </a:r>
            <a:r>
              <a:rPr lang="en-US" dirty="0" smtClean="0"/>
              <a:t> </a:t>
            </a:r>
            <a:r>
              <a:rPr lang="sk-SK" dirty="0" smtClean="0"/>
              <a:t>smerovacie protokoly</a:t>
            </a:r>
            <a:endParaRPr lang="en-US" dirty="0" smtClean="0"/>
          </a:p>
          <a:p>
            <a:pPr lvl="1" eaLnBrk="1" hangingPunct="1">
              <a:defRPr/>
            </a:pPr>
            <a:r>
              <a:rPr lang="sk-SK" dirty="0" smtClean="0"/>
              <a:t>Starší predchodcovia súčasných protokolov</a:t>
            </a:r>
          </a:p>
          <a:p>
            <a:pPr lvl="1" eaLnBrk="1" hangingPunct="1">
              <a:defRPr/>
            </a:pPr>
            <a:r>
              <a:rPr lang="sk-SK" dirty="0" smtClean="0"/>
              <a:t>Vo svojich správach neprenášajú informáciu o maske siete, len ich adresy</a:t>
            </a:r>
          </a:p>
          <a:p>
            <a:pPr lvl="1" eaLnBrk="1" hangingPunct="1">
              <a:defRPr/>
            </a:pPr>
            <a:r>
              <a:rPr lang="sk-SK" dirty="0" smtClean="0"/>
              <a:t>Predpokladajú, že ak je sieť podsieťovaná, každá podsieť má rovnakú masku</a:t>
            </a:r>
          </a:p>
          <a:p>
            <a:pPr lvl="1" eaLnBrk="1" hangingPunct="1">
              <a:defRPr/>
            </a:pPr>
            <a:r>
              <a:rPr lang="sk-SK" dirty="0" smtClean="0"/>
              <a:t>V súčasnosti vzhľadom na toto obmedzenie prakticky nepoužiteľné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Classless </a:t>
            </a:r>
            <a:r>
              <a:rPr lang="sk-SK" dirty="0" smtClean="0"/>
              <a:t>smerovacie protokoly</a:t>
            </a:r>
            <a:endParaRPr lang="en-US" dirty="0" smtClean="0"/>
          </a:p>
          <a:p>
            <a:pPr lvl="1" eaLnBrk="1" hangingPunct="1">
              <a:defRPr/>
            </a:pPr>
            <a:r>
              <a:rPr lang="sk-SK" dirty="0" smtClean="0"/>
              <a:t>Vo svojich správach prenášajú adresy i masky sietí</a:t>
            </a:r>
          </a:p>
          <a:p>
            <a:pPr lvl="1" eaLnBrk="1" hangingPunct="1">
              <a:defRPr/>
            </a:pPr>
            <a:r>
              <a:rPr lang="sk-SK" dirty="0" smtClean="0"/>
              <a:t>Sem patria všetky súčasné smerovacie protokoly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6"/>
          <a:stretch/>
        </p:blipFill>
        <p:spPr bwMode="auto">
          <a:xfrm>
            <a:off x="3984860" y="3861048"/>
            <a:ext cx="5159140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Pojem konvergencie v smerovacích protokoloch</a:t>
            </a:r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kontexte smerovacích protokolov pojem „</a:t>
            </a:r>
            <a:r>
              <a:rPr lang="sk-SK" sz="2000" dirty="0" smtClean="0"/>
              <a:t>konvergencia“ </a:t>
            </a:r>
            <a:r>
              <a:rPr lang="sk-SK" sz="2000" dirty="0" smtClean="0"/>
              <a:t>znamená, že všetky smerovače majú konzistentné smerovacie tabuľky</a:t>
            </a:r>
          </a:p>
          <a:p>
            <a:pPr lvl="1"/>
            <a:r>
              <a:rPr lang="sk-SK" sz="1800" dirty="0" smtClean="0"/>
              <a:t>Každý smerovač pozná všetky siete</a:t>
            </a:r>
          </a:p>
          <a:p>
            <a:pPr lvl="1"/>
            <a:r>
              <a:rPr lang="sk-SK" sz="1800" dirty="0" smtClean="0"/>
              <a:t>Smerovače sa zhodli na spoločných objektívne najkratších cestách do všetkých cieľových sietí</a:t>
            </a:r>
          </a:p>
          <a:p>
            <a:pPr lvl="1"/>
            <a:r>
              <a:rPr lang="sk-SK" sz="1800" dirty="0" smtClean="0"/>
              <a:t>Stav konvergencie je konečný stav, do ktorého musí smerovací protokol v sieti po jej zmene dospieť čo najrýchlejšie</a:t>
            </a:r>
          </a:p>
          <a:p>
            <a:r>
              <a:rPr lang="sk-SK" sz="2000" dirty="0" smtClean="0"/>
              <a:t>Smerovacie protokoly sa zvyknú posudzovať podľa toho, ako rýchlo dosiahnu v sieti stav konvergencie</a:t>
            </a:r>
          </a:p>
          <a:p>
            <a:pPr lvl="1"/>
            <a:r>
              <a:rPr lang="sk-SK" sz="1800" dirty="0" smtClean="0"/>
              <a:t>RIP, IGRP a BGP konvergujú</a:t>
            </a:r>
            <a:br>
              <a:rPr lang="sk-SK" sz="1800" dirty="0" smtClean="0"/>
            </a:br>
            <a:r>
              <a:rPr lang="sk-SK" sz="1800" dirty="0" smtClean="0"/>
              <a:t>pomerne pomaly</a:t>
            </a:r>
          </a:p>
          <a:p>
            <a:pPr lvl="1"/>
            <a:r>
              <a:rPr lang="sk-SK" sz="1800" dirty="0" smtClean="0"/>
              <a:t>EIGRP, OSPF a IS-IS konvergujú</a:t>
            </a:r>
            <a:br>
              <a:rPr lang="sk-SK" sz="1800" dirty="0" smtClean="0"/>
            </a:br>
            <a:r>
              <a:rPr lang="sk-SK" sz="1800" dirty="0" smtClean="0"/>
              <a:t>rýchlejšie</a:t>
            </a:r>
          </a:p>
          <a:p>
            <a:pPr lvl="1"/>
            <a:r>
              <a:rPr lang="sk-SK" sz="1800" dirty="0" smtClean="0"/>
              <a:t>Rýchlosť konvergencie sa dá</a:t>
            </a:r>
            <a:br>
              <a:rPr lang="sk-SK" sz="1800" dirty="0" smtClean="0"/>
            </a:br>
            <a:r>
              <a:rPr lang="sk-SK" sz="1800" dirty="0" smtClean="0"/>
              <a:t>vhodným nastavením</a:t>
            </a:r>
            <a:br>
              <a:rPr lang="sk-SK" sz="1800" dirty="0" smtClean="0"/>
            </a:br>
            <a:r>
              <a:rPr lang="sk-SK" sz="1800" dirty="0" smtClean="0"/>
              <a:t>protokolov výrazne ovplyvniť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286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Kategorizácia smerovacích protokolov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331400"/>
            <a:ext cx="8496300" cy="5033399"/>
          </a:xfrm>
        </p:spPr>
      </p:pic>
    </p:spTree>
    <p:extLst>
      <p:ext uri="{BB962C8B-B14F-4D97-AF65-F5344CB8AC3E}">
        <p14:creationId xmlns:p14="http://schemas.microsoft.com/office/powerpoint/2010/main" val="3221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908720"/>
            <a:ext cx="3990280" cy="1187847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Smerovací protokol Open Shortest Path First (OSPF)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26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Smerovacie protokoly typu link-state</a:t>
            </a:r>
            <a:endParaRPr lang="en-US" smtClean="0"/>
          </a:p>
        </p:txBody>
      </p:sp>
      <p:sp>
        <p:nvSpPr>
          <p:cNvPr id="409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Smerovacie protokoly typu link-state pracujú na báze presnej znalosti topológie celej siete</a:t>
            </a:r>
          </a:p>
          <a:p>
            <a:pPr lvl="1"/>
            <a:r>
              <a:rPr lang="sk-SK" dirty="0" smtClean="0"/>
              <a:t>Každý smerovač identifikuje objekty, s ktorými je bezprostredne spojený (ďalšie smerovače a priamo pripojené siete)</a:t>
            </a:r>
          </a:p>
          <a:p>
            <a:pPr lvl="1"/>
            <a:r>
              <a:rPr lang="sk-SK" dirty="0" smtClean="0"/>
              <a:t>Všetkým svojim susedom smerovač odošle správu (tzv. Link State Packet alebo Link State Advertisement, LSP/LSA), v ktorej presne popíše svoje prepojenia s okolitými objektmi</a:t>
            </a:r>
          </a:p>
          <a:p>
            <a:pPr lvl="1"/>
            <a:r>
              <a:rPr lang="sk-SK" dirty="0" smtClean="0"/>
              <a:t>Iné smerovače si túto správu zapamätajú a preposielajú ďalej, ale nesmú ju zmeniť</a:t>
            </a:r>
          </a:p>
          <a:p>
            <a:pPr lvl="1"/>
            <a:r>
              <a:rPr lang="sk-SK" dirty="0" smtClean="0"/>
              <a:t>Po istom čase každý smerovač pozná všetky ostatné smerovače a objekty v sieti a ich presné vzájomné zapojenie</a:t>
            </a:r>
          </a:p>
          <a:p>
            <a:pPr lvl="1"/>
            <a:r>
              <a:rPr lang="sk-SK" dirty="0" smtClean="0"/>
              <a:t>Nad touto topologickou mapou siete (tzv. orientovaným grafom) smerovač využije niektorý z algoritmov, ktorý vytvára strom najkratších ciest</a:t>
            </a:r>
          </a:p>
        </p:txBody>
      </p:sp>
    </p:spTree>
    <p:extLst>
      <p:ext uri="{BB962C8B-B14F-4D97-AF65-F5344CB8AC3E}">
        <p14:creationId xmlns:p14="http://schemas.microsoft.com/office/powerpoint/2010/main" val="1032614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Smerovacie protokoly typu link-state</a:t>
            </a:r>
            <a:endParaRPr lang="en-US" smtClean="0"/>
          </a:p>
        </p:txBody>
      </p:sp>
      <p:sp>
        <p:nvSpPr>
          <p:cNvPr id="512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Výhody link-state smerovacích protokolov</a:t>
            </a:r>
          </a:p>
          <a:p>
            <a:pPr lvl="1"/>
            <a:r>
              <a:rPr lang="sk-SK" smtClean="0"/>
              <a:t>Znalosť topológie</a:t>
            </a:r>
          </a:p>
          <a:p>
            <a:pPr lvl="1"/>
            <a:r>
              <a:rPr lang="sk-SK" smtClean="0"/>
              <a:t>Rýchla konvergencia</a:t>
            </a:r>
          </a:p>
          <a:p>
            <a:pPr lvl="1"/>
            <a:r>
              <a:rPr lang="sk-SK" smtClean="0"/>
              <a:t>Nižšia pravdepodobnosť vzniku smerovacích slučiek než pri distance-vector smerovacích protokoloch</a:t>
            </a:r>
          </a:p>
          <a:p>
            <a:r>
              <a:rPr lang="sk-SK" smtClean="0"/>
              <a:t>Nevýhody link-state smerovacích protokolov</a:t>
            </a:r>
          </a:p>
          <a:p>
            <a:pPr lvl="1"/>
            <a:r>
              <a:rPr lang="sk-SK" smtClean="0"/>
              <a:t>Vyššia spotreba pamäte a výpočtového výkonu CPU</a:t>
            </a:r>
          </a:p>
          <a:p>
            <a:pPr lvl="1"/>
            <a:r>
              <a:rPr lang="sk-SK" smtClean="0"/>
              <a:t>Nemožnosť sumarizovať alebo filtrovať oznamované siete na ľubovoľnom mieste siete, iba na tzv. hraniciach oblastí</a:t>
            </a:r>
          </a:p>
          <a:p>
            <a:pPr lvl="1"/>
            <a:r>
              <a:rPr lang="sk-SK" smtClean="0"/>
              <a:t>Zložitejšie mechanizmy a nutnosť kompetentného nasadenia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0226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Vzorová topológia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mtClean="0"/>
              <a:t>Na hľadanie najkratších ciest sa využíva tzv. Dijkstrov algoritmus</a:t>
            </a:r>
            <a:endParaRPr lang="en-US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4"/>
          <a:stretch>
            <a:fillRect/>
          </a:stretch>
        </p:blipFill>
        <p:spPr bwMode="auto">
          <a:xfrm>
            <a:off x="573088" y="2462213"/>
            <a:ext cx="79978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6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Link-state popis okolia smerovača</a:t>
            </a:r>
            <a:endParaRPr lang="en-US" smtClean="0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19200"/>
            <a:ext cx="72580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3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Link-state packet pre R1</a:t>
            </a:r>
            <a:endParaRPr lang="en-US" smtClean="0"/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538" y="1547813"/>
            <a:ext cx="8670925" cy="4691062"/>
          </a:xfrm>
          <a:noFill/>
        </p:spPr>
      </p:pic>
    </p:spTree>
    <p:extLst>
      <p:ext uri="{BB962C8B-B14F-4D97-AF65-F5344CB8AC3E}">
        <p14:creationId xmlns:p14="http://schemas.microsoft.com/office/powerpoint/2010/main" val="28832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3228975"/>
            <a:ext cx="4148137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Dynamické smerovacie protokoly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Dynamické smerovacie protokoly sú mechanizmy pre automatizované napĺňanie obsahu smerovacej tabuľky</a:t>
            </a:r>
            <a:endParaRPr lang="en-US" smtClean="0"/>
          </a:p>
          <a:p>
            <a:pPr lvl="1"/>
            <a:r>
              <a:rPr lang="sk-SK" smtClean="0"/>
              <a:t>Smerovače vzájomne spolupracujú pri objavovaní sietí a najlepších ciest do nich</a:t>
            </a:r>
            <a:endParaRPr lang="en-US" smtClean="0"/>
          </a:p>
          <a:p>
            <a:pPr lvl="1"/>
            <a:r>
              <a:rPr lang="sk-SK" smtClean="0"/>
              <a:t>Automaticky sa prispôsobujú všetkým zmenám v sieti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93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Rozosielanie LSP paketov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LSP paket generuje každý smerovač sám za seba</a:t>
            </a:r>
          </a:p>
          <a:p>
            <a:pPr lvl="1"/>
            <a:r>
              <a:rPr lang="sk-SK" sz="1800" dirty="0" smtClean="0"/>
              <a:t>Vždy pri zmene topológie, ktorá sa smerovača týka</a:t>
            </a:r>
          </a:p>
          <a:p>
            <a:pPr lvl="1"/>
            <a:r>
              <a:rPr lang="sk-SK" sz="1800" dirty="0" smtClean="0"/>
              <a:t>Periodicky rádovo v desiatkach minút</a:t>
            </a:r>
          </a:p>
          <a:p>
            <a:r>
              <a:rPr lang="sk-SK" sz="2000" dirty="0" smtClean="0"/>
              <a:t>LSP sa rozosielajú medzi všetkými </a:t>
            </a:r>
            <a:r>
              <a:rPr lang="sk-SK" sz="2000" dirty="0" smtClean="0"/>
              <a:t>smerovačmi</a:t>
            </a:r>
          </a:p>
          <a:p>
            <a:pPr lvl="1"/>
            <a:r>
              <a:rPr lang="sk-SK" sz="1800" dirty="0" smtClean="0"/>
              <a:t>Každý smerovač si prijaté LSP zapamätá a pošle svojim susedom</a:t>
            </a:r>
          </a:p>
          <a:p>
            <a:pPr lvl="1"/>
            <a:r>
              <a:rPr lang="sk-SK" sz="1800" dirty="0" smtClean="0"/>
              <a:t>Po krátkom čase každý smerovač pozná LSP všetkých smerovačov v sieti</a:t>
            </a:r>
            <a:endParaRPr lang="en-US" sz="18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69" y="3706638"/>
            <a:ext cx="5529262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Link-state databáza na smerovači R1</a:t>
            </a:r>
            <a:endParaRPr lang="en-US" smtClean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2" t="25597" r="10304" b="26099"/>
          <a:stretch>
            <a:fillRect/>
          </a:stretch>
        </p:blipFill>
        <p:spPr>
          <a:xfrm>
            <a:off x="1260475" y="1457325"/>
            <a:ext cx="6623050" cy="4297363"/>
          </a:xfrm>
          <a:noFill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Shortest Path First</a:t>
            </a:r>
            <a:endParaRPr lang="sk-SK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OSPF je v s</a:t>
            </a:r>
            <a:r>
              <a:rPr lang="sk-SK" dirty="0" smtClean="0"/>
              <a:t>účasnosti najrozšírenejší smerovací protokol typu link-state</a:t>
            </a:r>
          </a:p>
          <a:p>
            <a:pPr>
              <a:defRPr/>
            </a:pPr>
            <a:r>
              <a:rPr lang="sk-SK" dirty="0" smtClean="0"/>
              <a:t>Otvorený protokol špecifikovaný v </a:t>
            </a:r>
            <a:r>
              <a:rPr lang="sk-SK" dirty="0" smtClean="0">
                <a:solidFill>
                  <a:schemeClr val="tx2"/>
                </a:solidFill>
              </a:rPr>
              <a:t>RFC 2328 </a:t>
            </a:r>
            <a:r>
              <a:rPr lang="sk-SK" dirty="0" smtClean="0"/>
              <a:t>a početných ďalších</a:t>
            </a:r>
          </a:p>
          <a:p>
            <a:pPr>
              <a:defRPr/>
            </a:pPr>
            <a:r>
              <a:rPr lang="sk-SK" dirty="0" smtClean="0"/>
              <a:t>Je classless, podporuje VLSM, ľubovoľnú sumarizáciu, autentifikáciu, rýchlu konvergenciu</a:t>
            </a:r>
          </a:p>
          <a:p>
            <a:pPr>
              <a:defRPr/>
            </a:pPr>
            <a:r>
              <a:rPr lang="sk-SK" dirty="0" smtClean="0"/>
              <a:t>Metrika je odvodená od rýchlosti linky a nazýva sa </a:t>
            </a:r>
            <a:r>
              <a:rPr lang="sk-SK" dirty="0" smtClean="0">
                <a:solidFill>
                  <a:schemeClr val="tx2"/>
                </a:solidFill>
              </a:rPr>
              <a:t>cena</a:t>
            </a:r>
            <a:r>
              <a:rPr lang="sk-SK" dirty="0" smtClean="0"/>
              <a:t> (cost)</a:t>
            </a:r>
          </a:p>
          <a:p>
            <a:pPr>
              <a:defRPr/>
            </a:pPr>
            <a:r>
              <a:rPr lang="sk-SK" dirty="0" smtClean="0"/>
              <a:t>V súčasnosti sa používajú dve verzie:</a:t>
            </a:r>
          </a:p>
          <a:p>
            <a:pPr lvl="1">
              <a:defRPr/>
            </a:pPr>
            <a:r>
              <a:rPr lang="sk-SK" dirty="0" smtClean="0"/>
              <a:t>OSPFv2 pre IPv4 siete</a:t>
            </a:r>
          </a:p>
          <a:p>
            <a:pPr lvl="1">
              <a:defRPr/>
            </a:pPr>
            <a:r>
              <a:rPr lang="sk-SK" dirty="0" smtClean="0"/>
              <a:t>OSPFv3 pre IPv6 siete</a:t>
            </a:r>
          </a:p>
          <a:p>
            <a:pPr>
              <a:defRPr/>
            </a:pPr>
            <a:r>
              <a:rPr lang="sk-SK" dirty="0" smtClean="0"/>
              <a:t>OSPF využíva </a:t>
            </a:r>
            <a:r>
              <a:rPr lang="sk-SK" dirty="0" smtClean="0"/>
              <a:t>vlastný transportný protokol </a:t>
            </a:r>
            <a:r>
              <a:rPr lang="sk-SK" dirty="0" smtClean="0"/>
              <a:t>a </a:t>
            </a:r>
            <a:r>
              <a:rPr lang="sk-SK" dirty="0" smtClean="0"/>
              <a:t>dve multicastové IP adresy:</a:t>
            </a:r>
          </a:p>
          <a:p>
            <a:pPr lvl="1">
              <a:defRPr/>
            </a:pPr>
            <a:r>
              <a:rPr lang="sk-SK" dirty="0" smtClean="0"/>
              <a:t>224.0.0.5/FF02::5 – všetky </a:t>
            </a:r>
            <a:r>
              <a:rPr lang="sk-SK" dirty="0" smtClean="0"/>
              <a:t>OSPF smerovače na danom segmente</a:t>
            </a:r>
          </a:p>
          <a:p>
            <a:pPr lvl="1">
              <a:defRPr/>
            </a:pPr>
            <a:r>
              <a:rPr lang="sk-SK" dirty="0" smtClean="0"/>
              <a:t>224.0.0.6/FF02::6 – DR/BDR </a:t>
            </a:r>
            <a:r>
              <a:rPr lang="sk-SK" dirty="0" smtClean="0"/>
              <a:t>smerovač na danom segmente</a:t>
            </a:r>
          </a:p>
          <a:p>
            <a:pPr>
              <a:defRPr/>
            </a:pPr>
            <a:r>
              <a:rPr lang="sk-SK" dirty="0" smtClean="0"/>
              <a:t>Administratívna vzdialenosť OSPF sietí je 110, je však možné definovať tri nezávislé AD pre intra-area, inter-area a external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0848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Pojmy v OSPF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2"/>
                </a:solidFill>
              </a:rPr>
              <a:t>Link</a:t>
            </a:r>
          </a:p>
          <a:p>
            <a:pPr lvl="1"/>
            <a:r>
              <a:rPr lang="sk-SK" dirty="0" smtClean="0"/>
              <a:t>Rozhranie smerovača</a:t>
            </a:r>
          </a:p>
          <a:p>
            <a:r>
              <a:rPr lang="sk-SK" b="1" dirty="0" smtClean="0">
                <a:solidFill>
                  <a:schemeClr val="tx2"/>
                </a:solidFill>
              </a:rPr>
              <a:t>Link-state</a:t>
            </a:r>
          </a:p>
          <a:p>
            <a:pPr lvl="1"/>
            <a:r>
              <a:rPr lang="sk-SK" dirty="0" smtClean="0"/>
              <a:t>Vlastnosti rozhrania (IP adresa/maska, </a:t>
            </a:r>
            <a:r>
              <a:rPr lang="sk-SK" dirty="0" smtClean="0"/>
              <a:t>cena, susedný smerovač)</a:t>
            </a:r>
            <a:endParaRPr lang="sk-SK" dirty="0" smtClean="0"/>
          </a:p>
          <a:p>
            <a:r>
              <a:rPr lang="sk-SK" b="1" dirty="0" smtClean="0">
                <a:solidFill>
                  <a:schemeClr val="tx2"/>
                </a:solidFill>
              </a:rPr>
              <a:t>Router </a:t>
            </a:r>
            <a:r>
              <a:rPr lang="sk-SK" b="1" dirty="0" smtClean="0">
                <a:solidFill>
                  <a:schemeClr val="tx2"/>
                </a:solidFill>
              </a:rPr>
              <a:t>ID (RID)</a:t>
            </a:r>
            <a:endParaRPr lang="sk-SK" b="1" dirty="0" smtClean="0">
              <a:solidFill>
                <a:schemeClr val="tx2"/>
              </a:solidFill>
            </a:endParaRPr>
          </a:p>
          <a:p>
            <a:pPr lvl="1"/>
            <a:r>
              <a:rPr lang="sk-SK" dirty="0" smtClean="0"/>
              <a:t>4B číslo jednoznačne identifikujúce router v </a:t>
            </a:r>
            <a:r>
              <a:rPr lang="sk-SK" dirty="0" smtClean="0"/>
              <a:t>OSPF doméne</a:t>
            </a:r>
            <a:endParaRPr lang="sk-SK" dirty="0" smtClean="0"/>
          </a:p>
          <a:p>
            <a:pPr lvl="1"/>
            <a:r>
              <a:rPr lang="sk-SK" dirty="0" smtClean="0"/>
              <a:t>Môže, ale nemusí zodpovedať nejakej jeho IP </a:t>
            </a:r>
            <a:r>
              <a:rPr lang="sk-SK" dirty="0" smtClean="0"/>
              <a:t>adrese</a:t>
            </a:r>
          </a:p>
          <a:p>
            <a:pPr lvl="1"/>
            <a:r>
              <a:rPr lang="sk-SK" dirty="0" smtClean="0"/>
              <a:t>Stanovenie Router ID na Cisco smerovačoch:</a:t>
            </a:r>
          </a:p>
          <a:p>
            <a:pPr lvl="2"/>
            <a:r>
              <a:rPr lang="sk-SK" dirty="0" smtClean="0"/>
              <a:t>V konfigurácii OSPF procesu príkazom</a:t>
            </a:r>
            <a:r>
              <a:rPr lang="sk-SK" dirty="0" smtClean="0"/>
              <a:t> </a:t>
            </a:r>
            <a:r>
              <a:rPr lang="sk-SK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router-id</a:t>
            </a:r>
          </a:p>
          <a:p>
            <a:pPr lvl="2"/>
            <a:r>
              <a:rPr lang="sk-SK" dirty="0" smtClean="0"/>
              <a:t>Ak nie je prítomný, najvyššia IP spomedzi Loopback rozhraní</a:t>
            </a:r>
          </a:p>
          <a:p>
            <a:pPr lvl="2"/>
            <a:r>
              <a:rPr lang="sk-SK" dirty="0" smtClean="0"/>
              <a:t>Ak nie sú prítomné, najvyššia IP spomedzi všetkých rozhraní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30717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Pojmy v OSPF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sk-SK" b="1" dirty="0">
                <a:solidFill>
                  <a:schemeClr val="tx2"/>
                </a:solidFill>
              </a:rPr>
              <a:t>Oblasť (area)</a:t>
            </a:r>
          </a:p>
          <a:p>
            <a:pPr lvl="1">
              <a:defRPr/>
            </a:pPr>
            <a:r>
              <a:rPr lang="sk-SK" dirty="0"/>
              <a:t>Množina sietí a smerovačov, ktorých poznajú vlastnú topológiu, ale ktoré nepoznajú topológiu zostávajúcej časti autonómneho systému</a:t>
            </a:r>
          </a:p>
          <a:p>
            <a:pPr lvl="1">
              <a:defRPr/>
            </a:pPr>
            <a:r>
              <a:rPr lang="sk-SK" dirty="0"/>
              <a:t>Oblasť je identifikovaná 4B číslom</a:t>
            </a:r>
          </a:p>
          <a:p>
            <a:pPr lvl="1">
              <a:defRPr/>
            </a:pPr>
            <a:r>
              <a:rPr lang="sk-SK" dirty="0"/>
              <a:t>Každá oblasť musí byť fyzicky spojená s oblasťou 0 (backbone)</a:t>
            </a:r>
          </a:p>
          <a:p>
            <a:pPr lvl="1">
              <a:defRPr/>
            </a:pPr>
            <a:r>
              <a:rPr lang="sk-SK" dirty="0"/>
              <a:t>Hranice oblastí sú </a:t>
            </a:r>
            <a:r>
              <a:rPr lang="sk-SK" dirty="0">
                <a:solidFill>
                  <a:schemeClr val="tx2"/>
                </a:solidFill>
              </a:rPr>
              <a:t>na smerovačoch </a:t>
            </a:r>
            <a:r>
              <a:rPr lang="sk-SK" dirty="0"/>
              <a:t>(nie na linkách</a:t>
            </a:r>
            <a:r>
              <a:rPr lang="sk-SK" dirty="0" smtClean="0"/>
              <a:t>!)</a:t>
            </a:r>
            <a:endParaRPr lang="sk-SK" b="1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sk-SK" b="1" dirty="0" smtClean="0">
                <a:solidFill>
                  <a:schemeClr val="tx2"/>
                </a:solidFill>
              </a:rPr>
              <a:t>Area </a:t>
            </a:r>
            <a:r>
              <a:rPr lang="sk-SK" b="1" dirty="0" smtClean="0">
                <a:solidFill>
                  <a:schemeClr val="tx2"/>
                </a:solidFill>
              </a:rPr>
              <a:t>Border Router (ABR)</a:t>
            </a:r>
          </a:p>
          <a:p>
            <a:pPr lvl="1">
              <a:defRPr/>
            </a:pPr>
            <a:r>
              <a:rPr lang="sk-SK" dirty="0" smtClean="0"/>
              <a:t>Smerovač na rozhraní medzi viacerými oblasťami (má rozhrania vo viacerých oblastiach)</a:t>
            </a:r>
          </a:p>
          <a:p>
            <a:pPr lvl="1">
              <a:defRPr/>
            </a:pPr>
            <a:r>
              <a:rPr lang="sk-SK" dirty="0" smtClean="0"/>
              <a:t>V OSPF musí každý ABR byť členom oblasti 0 (chrbtice)</a:t>
            </a:r>
          </a:p>
          <a:p>
            <a:pPr lvl="1">
              <a:defRPr/>
            </a:pPr>
            <a:r>
              <a:rPr lang="sk-SK" dirty="0" smtClean="0"/>
              <a:t>ABR plní funkcie pre šírenie, filtrovanie a sumarizáciu informácií preposielaných medzi oblasťami</a:t>
            </a:r>
          </a:p>
          <a:p>
            <a:pPr>
              <a:defRPr/>
            </a:pPr>
            <a:r>
              <a:rPr lang="sk-SK" b="1" dirty="0" smtClean="0">
                <a:solidFill>
                  <a:schemeClr val="tx2"/>
                </a:solidFill>
              </a:rPr>
              <a:t>Autonomous System Boundary Router (ASBR)</a:t>
            </a:r>
          </a:p>
          <a:p>
            <a:pPr lvl="1">
              <a:defRPr/>
            </a:pPr>
            <a:r>
              <a:rPr lang="sk-SK" dirty="0" smtClean="0"/>
              <a:t>Smerovač na rozhraní medzi autonómnym systémom a vonkajším svetom</a:t>
            </a:r>
          </a:p>
          <a:p>
            <a:pPr lvl="1">
              <a:defRPr/>
            </a:pPr>
            <a:r>
              <a:rPr lang="sk-SK" dirty="0" smtClean="0"/>
              <a:t>ASBR plní funkcie pre import, filtrovanie a sumarizáciu informácií do OSPF zvonku autonómneho systému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840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Pojmy v OSPF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sk-SK" b="1" dirty="0" smtClean="0">
                <a:solidFill>
                  <a:schemeClr val="tx2"/>
                </a:solidFill>
              </a:rPr>
              <a:t>Designated Router (DR)</a:t>
            </a:r>
          </a:p>
          <a:p>
            <a:pPr lvl="1">
              <a:defRPr/>
            </a:pPr>
            <a:r>
              <a:rPr lang="sk-SK" dirty="0" smtClean="0"/>
              <a:t>Smerovač na </a:t>
            </a:r>
            <a:r>
              <a:rPr lang="sk-SK" dirty="0" smtClean="0">
                <a:solidFill>
                  <a:schemeClr val="tx2"/>
                </a:solidFill>
              </a:rPr>
              <a:t>multiaccess</a:t>
            </a:r>
            <a:r>
              <a:rPr lang="sk-SK" dirty="0" smtClean="0"/>
              <a:t> </a:t>
            </a:r>
            <a:r>
              <a:rPr lang="sk-SK" dirty="0" smtClean="0"/>
              <a:t>sieti, </a:t>
            </a:r>
            <a:r>
              <a:rPr lang="sk-SK" dirty="0" smtClean="0"/>
              <a:t>ktorý je centrálnym bodom pre výmenu smerovacej informácie </a:t>
            </a:r>
            <a:endParaRPr lang="sk-SK" dirty="0" smtClean="0"/>
          </a:p>
          <a:p>
            <a:pPr lvl="1">
              <a:defRPr/>
            </a:pPr>
            <a:r>
              <a:rPr lang="sk-SK" dirty="0" smtClean="0"/>
              <a:t>Jeden </a:t>
            </a:r>
            <a:r>
              <a:rPr lang="sk-SK" dirty="0" smtClean="0"/>
              <a:t>DR sa volí dynamicky pre </a:t>
            </a:r>
            <a:r>
              <a:rPr lang="sk-SK" dirty="0" smtClean="0"/>
              <a:t>každú </a:t>
            </a:r>
            <a:r>
              <a:rPr lang="sk-SK" dirty="0" smtClean="0">
                <a:solidFill>
                  <a:schemeClr val="tx2"/>
                </a:solidFill>
              </a:rPr>
              <a:t>multiaccess</a:t>
            </a:r>
            <a:r>
              <a:rPr lang="sk-SK" dirty="0" smtClean="0"/>
              <a:t> </a:t>
            </a:r>
            <a:r>
              <a:rPr lang="sk-SK" dirty="0" smtClean="0"/>
              <a:t>sieť</a:t>
            </a:r>
            <a:endParaRPr lang="sk-SK" dirty="0" smtClean="0"/>
          </a:p>
          <a:p>
            <a:pPr lvl="1">
              <a:defRPr/>
            </a:pPr>
            <a:r>
              <a:rPr lang="sk-SK" dirty="0" smtClean="0"/>
              <a:t>Ostatné smerovače sa synchronizujú voči DR a Backup DR, nesynchronizujú sa každý s každým – zjednodušuje to komunikáciu</a:t>
            </a:r>
          </a:p>
          <a:p>
            <a:pPr>
              <a:defRPr/>
            </a:pPr>
            <a:r>
              <a:rPr lang="sk-SK" b="1" dirty="0" smtClean="0">
                <a:solidFill>
                  <a:schemeClr val="tx2"/>
                </a:solidFill>
              </a:rPr>
              <a:t>Backup Designated Router (BDR)</a:t>
            </a:r>
          </a:p>
          <a:p>
            <a:pPr lvl="1">
              <a:defRPr/>
            </a:pPr>
            <a:r>
              <a:rPr lang="sk-SK" dirty="0" smtClean="0"/>
              <a:t>Smerovač na </a:t>
            </a:r>
            <a:r>
              <a:rPr lang="sk-SK" dirty="0" smtClean="0">
                <a:solidFill>
                  <a:schemeClr val="tx2"/>
                </a:solidFill>
              </a:rPr>
              <a:t>multiaccess</a:t>
            </a:r>
            <a:r>
              <a:rPr lang="sk-SK" dirty="0" smtClean="0"/>
              <a:t> segmente, ktorý zálohuje činnosť DR a preberá jeho funkciu v prípade jeho výpadku</a:t>
            </a:r>
          </a:p>
          <a:p>
            <a:pPr lvl="1">
              <a:defRPr/>
            </a:pPr>
            <a:r>
              <a:rPr lang="sk-SK" dirty="0" smtClean="0"/>
              <a:t>Nemusí </a:t>
            </a:r>
            <a:r>
              <a:rPr lang="sk-SK" dirty="0" smtClean="0"/>
              <a:t>existovať</a:t>
            </a:r>
          </a:p>
          <a:p>
            <a:pPr>
              <a:defRPr/>
            </a:pPr>
            <a:r>
              <a:rPr lang="sk-SK" b="1" dirty="0" smtClean="0">
                <a:solidFill>
                  <a:schemeClr val="accent2"/>
                </a:solidFill>
              </a:rPr>
              <a:t>Poznámka: DR a BDR sa volia len na multiaccess rozhraniach, nevolia sa na point-to-point rozhraniach</a:t>
            </a:r>
            <a:endParaRPr lang="sk-SK" b="1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sk-SK" b="1" dirty="0" smtClean="0">
                <a:solidFill>
                  <a:schemeClr val="tx2"/>
                </a:solidFill>
              </a:rPr>
              <a:t>Link State Advertisement (LSA)</a:t>
            </a:r>
          </a:p>
          <a:p>
            <a:pPr lvl="1">
              <a:defRPr/>
            </a:pPr>
            <a:r>
              <a:rPr lang="sk-SK" dirty="0" smtClean="0"/>
              <a:t>Dátová štruktúra posielaná v paketoch OSPF protokolu, ktorá prenáša topologickú informáciu</a:t>
            </a:r>
          </a:p>
          <a:p>
            <a:pPr lvl="1">
              <a:defRPr/>
            </a:pPr>
            <a:r>
              <a:rPr lang="sk-SK" dirty="0" smtClean="0"/>
              <a:t>Každé LSA má svoju hlavičku, ktorá ho identifikuje, a informačné telo</a:t>
            </a:r>
          </a:p>
          <a:p>
            <a:pPr lvl="1">
              <a:defRPr/>
            </a:pPr>
            <a:r>
              <a:rPr lang="sk-SK" dirty="0" smtClean="0"/>
              <a:t>Nie je samostatný paket!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3693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Pakety v OSPF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OSPF má 5 základných druhov paketov</a:t>
            </a:r>
          </a:p>
          <a:p>
            <a:r>
              <a:rPr lang="sk-SK" b="1" dirty="0" smtClean="0">
                <a:solidFill>
                  <a:schemeClr val="tx2"/>
                </a:solidFill>
              </a:rPr>
              <a:t>Hello paket</a:t>
            </a:r>
          </a:p>
          <a:p>
            <a:pPr lvl="1"/>
            <a:r>
              <a:rPr lang="sk-SK" dirty="0" smtClean="0"/>
              <a:t>Slúži na objavenie a udržiavanie </a:t>
            </a:r>
            <a:r>
              <a:rPr lang="sk-SK" dirty="0" smtClean="0"/>
              <a:t>susedských vzťahov </a:t>
            </a:r>
            <a:r>
              <a:rPr lang="sk-SK" dirty="0" smtClean="0"/>
              <a:t>so susednými smerovačmi a na voľbu DR/BDR</a:t>
            </a:r>
          </a:p>
          <a:p>
            <a:pPr lvl="1"/>
            <a:r>
              <a:rPr lang="sk-SK" dirty="0" smtClean="0"/>
              <a:t>Prenáša informácie, ktoré musia medzi dvojicou susediacich routerov spĺňať isté kritériá</a:t>
            </a:r>
          </a:p>
          <a:p>
            <a:pPr lvl="1"/>
            <a:r>
              <a:rPr lang="sk-SK" dirty="0" smtClean="0"/>
              <a:t>Hello paket sa posiela každých</a:t>
            </a:r>
          </a:p>
          <a:p>
            <a:pPr lvl="2"/>
            <a:r>
              <a:rPr lang="sk-SK" dirty="0" smtClean="0"/>
              <a:t>10 sekúnd na sieťach typu broadcast a Point-to-Point</a:t>
            </a:r>
          </a:p>
          <a:p>
            <a:pPr lvl="2"/>
            <a:r>
              <a:rPr lang="en-US" dirty="0" smtClean="0"/>
              <a:t>3</a:t>
            </a:r>
            <a:r>
              <a:rPr lang="sk-SK" dirty="0" smtClean="0"/>
              <a:t>0 sekúnd na sieťach typu NBMA a Point-to-Multipoint</a:t>
            </a:r>
          </a:p>
          <a:p>
            <a:pPr lvl="1"/>
            <a:r>
              <a:rPr lang="sk-SK" dirty="0" smtClean="0"/>
              <a:t>Dead interval je implicitne vždy 4-krát väčší ako Hello interval</a:t>
            </a:r>
          </a:p>
          <a:p>
            <a:pPr lvl="1"/>
            <a:r>
              <a:rPr lang="sk-SK" dirty="0" smtClean="0"/>
              <a:t>V OSPF musia časovače byť zhodné medzi všetkými susedmi na spoločnej sieti, inak sa nebudú v OSPF vidieť</a:t>
            </a:r>
          </a:p>
        </p:txBody>
      </p:sp>
    </p:spTree>
    <p:extLst>
      <p:ext uri="{BB962C8B-B14F-4D97-AF65-F5344CB8AC3E}">
        <p14:creationId xmlns:p14="http://schemas.microsoft.com/office/powerpoint/2010/main" val="89118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Pakety v OSPF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2"/>
                </a:solidFill>
              </a:rPr>
              <a:t>Database Description Packet </a:t>
            </a:r>
            <a:r>
              <a:rPr lang="sk-SK" dirty="0" smtClean="0"/>
              <a:t>(DDP alebo DBD)</a:t>
            </a:r>
          </a:p>
          <a:p>
            <a:pPr lvl="1"/>
            <a:r>
              <a:rPr lang="sk-SK" dirty="0" smtClean="0"/>
              <a:t>Paket sa používa pri úvodnej synchronizácii topologických databáz medzi dvojicou routerov</a:t>
            </a:r>
          </a:p>
          <a:p>
            <a:pPr lvl="1"/>
            <a:r>
              <a:rPr lang="sk-SK" dirty="0" smtClean="0"/>
              <a:t>Prenáša len „titulky“, „nadpisy“ jednotlivých položiek, nie kompletnú smerovaciu informáciu</a:t>
            </a:r>
          </a:p>
          <a:p>
            <a:pPr lvl="1"/>
            <a:r>
              <a:rPr lang="sk-SK" dirty="0" smtClean="0"/>
              <a:t>DBD paketmi komunikujú routery vo fáze synchronizácie topologických databáz, kedy si vytvárajú zoznam položiek, ktoré sú u suseda novšie, resp. ktoré aktuálny router vôbec nemá</a:t>
            </a:r>
          </a:p>
        </p:txBody>
      </p:sp>
    </p:spTree>
    <p:extLst>
      <p:ext uri="{BB962C8B-B14F-4D97-AF65-F5344CB8AC3E}">
        <p14:creationId xmlns:p14="http://schemas.microsoft.com/office/powerpoint/2010/main" val="1343335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Pakety v OSPF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b="1" smtClean="0">
                <a:solidFill>
                  <a:schemeClr val="tx2"/>
                </a:solidFill>
              </a:rPr>
              <a:t>Link State Request</a:t>
            </a:r>
            <a:r>
              <a:rPr lang="sk-SK" smtClean="0">
                <a:solidFill>
                  <a:schemeClr val="tx2"/>
                </a:solidFill>
              </a:rPr>
              <a:t> </a:t>
            </a:r>
            <a:r>
              <a:rPr lang="sk-SK" smtClean="0"/>
              <a:t>(LSR)</a:t>
            </a:r>
          </a:p>
          <a:p>
            <a:pPr lvl="1"/>
            <a:r>
              <a:rPr lang="sk-SK" smtClean="0"/>
              <a:t>Pomocou LSR si router vyžiada konkrétnu položku topologickej databázy od suseda</a:t>
            </a:r>
          </a:p>
          <a:p>
            <a:pPr lvl="1"/>
            <a:r>
              <a:rPr lang="sk-SK" smtClean="0"/>
              <a:t>Obsahuje záhlavie požadovaného LSA (databázový kľúč)</a:t>
            </a:r>
          </a:p>
          <a:p>
            <a:r>
              <a:rPr lang="sk-SK" b="1" smtClean="0">
                <a:solidFill>
                  <a:schemeClr val="tx2"/>
                </a:solidFill>
              </a:rPr>
              <a:t>Link State Update</a:t>
            </a:r>
            <a:r>
              <a:rPr lang="sk-SK" smtClean="0"/>
              <a:t> (LSU)</a:t>
            </a:r>
          </a:p>
          <a:p>
            <a:pPr lvl="1"/>
            <a:r>
              <a:rPr lang="sk-SK" smtClean="0"/>
              <a:t>Prostredníctvom LSU sa prenáša samot</a:t>
            </a:r>
            <a:r>
              <a:rPr lang="en-US" smtClean="0"/>
              <a:t>n</a:t>
            </a:r>
            <a:r>
              <a:rPr lang="sk-SK" smtClean="0"/>
              <a:t>á topologická informácia</a:t>
            </a:r>
          </a:p>
          <a:p>
            <a:pPr lvl="1"/>
            <a:r>
              <a:rPr lang="sk-SK" smtClean="0"/>
              <a:t>Topologická informácia je vo vnútri LSU obsiahnutá ako jedna alebo niekoľko LSA položiek</a:t>
            </a:r>
          </a:p>
          <a:p>
            <a:r>
              <a:rPr lang="sk-SK" b="1" smtClean="0">
                <a:solidFill>
                  <a:schemeClr val="tx2"/>
                </a:solidFill>
              </a:rPr>
              <a:t>Link State Acknowledgement</a:t>
            </a:r>
            <a:r>
              <a:rPr lang="sk-SK" smtClean="0"/>
              <a:t> (LSAck)</a:t>
            </a:r>
          </a:p>
          <a:p>
            <a:pPr lvl="1"/>
            <a:r>
              <a:rPr lang="sk-SK" smtClean="0"/>
              <a:t>Slúži na potvrdenie úspešného prijatia konkrétneho LSA</a:t>
            </a:r>
          </a:p>
          <a:p>
            <a:pPr lvl="1"/>
            <a:r>
              <a:rPr lang="sk-SK" smtClean="0"/>
              <a:t>V jednom LSAck môže byť potvrdených mnoho LSA</a:t>
            </a:r>
          </a:p>
        </p:txBody>
      </p:sp>
    </p:spTree>
    <p:extLst>
      <p:ext uri="{BB962C8B-B14F-4D97-AF65-F5344CB8AC3E}">
        <p14:creationId xmlns:p14="http://schemas.microsoft.com/office/powerpoint/2010/main" val="2252008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2800" smtClean="0"/>
              <a:t>Činnosť OSPF – od štartu po stabilný stav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sk-SK" smtClean="0"/>
              <a:t>Rozbeh OSPF je možné rozdeliť do 5 krokov</a:t>
            </a:r>
          </a:p>
          <a:p>
            <a:pPr marL="915988" lvl="1" indent="-915988">
              <a:buFont typeface="Wingdings" pitchFamily="2" charset="2"/>
              <a:buAutoNum type="arabicPeriod"/>
            </a:pPr>
            <a:r>
              <a:rPr lang="sk-SK" smtClean="0"/>
              <a:t>Lokalizovanie susedov a vytvorenie komunikačných vzťahov</a:t>
            </a:r>
          </a:p>
          <a:p>
            <a:pPr marL="915988" lvl="1" indent="-915988">
              <a:buFont typeface="Wingdings" pitchFamily="2" charset="2"/>
              <a:buAutoNum type="arabicPeriod"/>
            </a:pPr>
            <a:r>
              <a:rPr lang="sk-SK" smtClean="0"/>
              <a:t>Voľba DR/BDR, pokiaľ je to primerané</a:t>
            </a:r>
          </a:p>
          <a:p>
            <a:pPr marL="915988" lvl="1" indent="-915988">
              <a:buFont typeface="Wingdings" pitchFamily="2" charset="2"/>
              <a:buAutoNum type="arabicPeriod"/>
            </a:pPr>
            <a:r>
              <a:rPr lang="sk-SK" smtClean="0"/>
              <a:t>Synchronizácia topologických databáz</a:t>
            </a:r>
          </a:p>
          <a:p>
            <a:pPr marL="915988" lvl="1" indent="-915988">
              <a:buFont typeface="Wingdings" pitchFamily="2" charset="2"/>
              <a:buAutoNum type="arabicPeriod"/>
            </a:pPr>
            <a:r>
              <a:rPr lang="sk-SK" smtClean="0"/>
              <a:t>Výpočet stromu najkratších ciest a naplnenie smerovacej tabuľky</a:t>
            </a:r>
          </a:p>
          <a:p>
            <a:pPr marL="915988" lvl="1" indent="-915988">
              <a:buFont typeface="Wingdings" pitchFamily="2" charset="2"/>
              <a:buAutoNum type="arabicPeriod"/>
            </a:pPr>
            <a:r>
              <a:rPr lang="sk-SK" smtClean="0"/>
              <a:t>Udržiavanie aktuálneho stavu smerovacej databázy</a:t>
            </a:r>
          </a:p>
        </p:txBody>
      </p:sp>
    </p:spTree>
    <p:extLst>
      <p:ext uri="{BB962C8B-B14F-4D97-AF65-F5344CB8AC3E}">
        <p14:creationId xmlns:p14="http://schemas.microsoft.com/office/powerpoint/2010/main" val="3065697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Dynamické smerovacie protokoly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Každý smerovací protokol musí realizovať tieto funkcie:</a:t>
            </a:r>
            <a:endParaRPr lang="en-US" dirty="0" smtClean="0"/>
          </a:p>
          <a:p>
            <a:pPr lvl="1" eaLnBrk="1" hangingPunct="1"/>
            <a:r>
              <a:rPr lang="sk-SK" dirty="0" smtClean="0"/>
              <a:t>Objavovať vzdialené siete</a:t>
            </a:r>
            <a:endParaRPr lang="en-US" dirty="0" smtClean="0"/>
          </a:p>
          <a:p>
            <a:pPr lvl="1" eaLnBrk="1" hangingPunct="1"/>
            <a:r>
              <a:rPr lang="sk-SK" dirty="0" smtClean="0"/>
              <a:t>Udržiavať vždy aktuálnu informáciu o smerovaní do vzdialených sietí</a:t>
            </a:r>
            <a:endParaRPr lang="en-US" dirty="0" smtClean="0"/>
          </a:p>
          <a:p>
            <a:pPr lvl="1" eaLnBrk="1" hangingPunct="1"/>
            <a:r>
              <a:rPr lang="sk-SK" dirty="0" smtClean="0"/>
              <a:t>Ku každej vzdialenej sieti stanoviť najkratšiu cestu</a:t>
            </a:r>
            <a:endParaRPr lang="en-US" dirty="0" smtClean="0"/>
          </a:p>
          <a:p>
            <a:pPr lvl="1" eaLnBrk="1" hangingPunct="1"/>
            <a:r>
              <a:rPr lang="sk-SK" dirty="0" smtClean="0"/>
              <a:t>Ak súčasná najkratšia cesta prestane byť použiteľná, nájsť čo najlepšiu náhradnú cestu (ak </a:t>
            </a:r>
            <a:r>
              <a:rPr lang="sk-SK" dirty="0" smtClean="0"/>
              <a:t>vôbec existuje</a:t>
            </a:r>
            <a:r>
              <a:rPr lang="sk-SK" dirty="0" smtClean="0"/>
              <a:t>)</a:t>
            </a:r>
            <a:endParaRPr lang="en-US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722688"/>
            <a:ext cx="82565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6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Krok 1 – Lokalizácia susedov a vytvorenie komunikačných vzťahov</a:t>
            </a:r>
            <a:endParaRPr lang="sk-SK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Susedia sa objavujú navzájom pomocou Hello paketov, ktoré sú buď posielané na adresu 224.0.0.5 </a:t>
            </a:r>
            <a:r>
              <a:rPr lang="sk-SK" dirty="0" smtClean="0"/>
              <a:t>(pri IPv6 na FF02::5) alebo </a:t>
            </a:r>
            <a:r>
              <a:rPr lang="sk-SK" dirty="0" smtClean="0"/>
              <a:t>na konkrétneho suseda</a:t>
            </a:r>
          </a:p>
          <a:p>
            <a:r>
              <a:rPr lang="sk-SK" dirty="0" smtClean="0"/>
              <a:t>Smerovače skontrolujú </a:t>
            </a:r>
            <a:r>
              <a:rPr lang="sk-SK" dirty="0" smtClean="0"/>
              <a:t>parametre prijatého </a:t>
            </a:r>
            <a:r>
              <a:rPr lang="sk-SK" dirty="0" smtClean="0"/>
              <a:t>Hello </a:t>
            </a:r>
            <a:r>
              <a:rPr lang="sk-SK" dirty="0" smtClean="0"/>
              <a:t>paketu. Ak vyhovujú požadovaným kritériám, </a:t>
            </a:r>
            <a:r>
              <a:rPr lang="sk-SK" dirty="0" smtClean="0"/>
              <a:t>smerovače sa </a:t>
            </a:r>
            <a:r>
              <a:rPr lang="sk-SK" dirty="0" smtClean="0"/>
              <a:t>považujú za susedov (neighbors)</a:t>
            </a:r>
          </a:p>
          <a:p>
            <a:r>
              <a:rPr lang="sk-SK" dirty="0" smtClean="0"/>
              <a:t>Parametre, ktoré sa musia zhodovať:</a:t>
            </a:r>
          </a:p>
          <a:p>
            <a:pPr lvl="1"/>
            <a:r>
              <a:rPr lang="sk-SK" dirty="0" smtClean="0"/>
              <a:t>Spoločná sieť a maska</a:t>
            </a:r>
          </a:p>
          <a:p>
            <a:pPr lvl="1"/>
            <a:r>
              <a:rPr lang="sk-SK" dirty="0" smtClean="0"/>
              <a:t>Číslo oblasti a jej typ</a:t>
            </a:r>
          </a:p>
          <a:p>
            <a:pPr lvl="1"/>
            <a:r>
              <a:rPr lang="sk-SK" dirty="0" smtClean="0"/>
              <a:t>Autentifikácia</a:t>
            </a:r>
          </a:p>
          <a:p>
            <a:pPr lvl="1"/>
            <a:r>
              <a:rPr lang="sk-SK" dirty="0" smtClean="0"/>
              <a:t>Hello a Dead </a:t>
            </a:r>
            <a:r>
              <a:rPr lang="sk-SK" dirty="0" smtClean="0"/>
              <a:t>Interval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99326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Krok 1 – Lokalizácia susedov a vytvorenie komunikačných vzťahov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Pokiaľ sú na sieti zvolení DR/BDR, ich IP adresy budú </a:t>
            </a:r>
            <a:r>
              <a:rPr lang="sk-SK" dirty="0" smtClean="0"/>
              <a:t>v Hello </a:t>
            </a:r>
            <a:r>
              <a:rPr lang="sk-SK" dirty="0"/>
              <a:t>paketoch uvedené a s nimi bude potrebné nadviazať užšie susedstvo, tzv. </a:t>
            </a:r>
            <a:r>
              <a:rPr lang="sk-SK" dirty="0" smtClean="0"/>
              <a:t>adjacency</a:t>
            </a:r>
          </a:p>
          <a:p>
            <a:pPr lvl="1"/>
            <a:r>
              <a:rPr lang="sk-SK" dirty="0" smtClean="0"/>
              <a:t>Adjacency oprávňuje dvoch susedov navzájom si vymieňať smerovacie informácie.</a:t>
            </a:r>
          </a:p>
          <a:p>
            <a:pPr lvl="1"/>
            <a:r>
              <a:rPr lang="sk-SK" dirty="0" smtClean="0"/>
              <a:t>Obyčajní susedia sa síce vidia, ale smerovaciu informáciu si priamo posielať nemôžu – i keby to spravili, navzájom ju budú ignorovať</a:t>
            </a:r>
          </a:p>
          <a:p>
            <a:pPr lvl="1"/>
            <a:r>
              <a:rPr lang="sk-SK" dirty="0" smtClean="0"/>
              <a:t>Na point-to-point typoch sietí, kde sú navzájom prepojené len dva smerovače, sa DR/BDR nevolia, lebo nie sú potrebné, a smerovače sa vždy budú snažiť nadviazať adjacency</a:t>
            </a:r>
          </a:p>
          <a:p>
            <a:pPr lvl="1"/>
            <a:r>
              <a:rPr lang="sk-SK" dirty="0" smtClean="0"/>
              <a:t>Na multiaccess typoch sietí sa adjacency nadväzuje len medzi takými pármi susedov, kde jeden zo susedov je DR alebo BDR</a:t>
            </a:r>
            <a:endParaRPr lang="sk-SK" dirty="0"/>
          </a:p>
          <a:p>
            <a:r>
              <a:rPr lang="sk-SK" dirty="0"/>
              <a:t>Ak na sieti nie sú podľa prijatých Hello paketov zvolení </a:t>
            </a:r>
            <a:r>
              <a:rPr lang="sk-SK" dirty="0" smtClean="0"/>
              <a:t>DR/BDR </a:t>
            </a:r>
            <a:r>
              <a:rPr lang="sk-SK" dirty="0"/>
              <a:t>a typ siete </a:t>
            </a:r>
            <a:r>
              <a:rPr lang="sk-SK" dirty="0" smtClean="0"/>
              <a:t>si </a:t>
            </a:r>
            <a:r>
              <a:rPr lang="sk-SK" dirty="0"/>
              <a:t>ich </a:t>
            </a:r>
            <a:r>
              <a:rPr lang="sk-SK" dirty="0" smtClean="0"/>
              <a:t>vyžaduje (t.j. je to multiaccess), </a:t>
            </a:r>
            <a:r>
              <a:rPr lang="sk-SK" dirty="0"/>
              <a:t>nasleduje fáza voľby DR/BDR smerovačov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941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Krok 2 – Voľba DR/BDR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sk-SK" smtClean="0"/>
              <a:t>DR a BDR router je potrebné zvoliť na každom multiaccess segmente</a:t>
            </a:r>
          </a:p>
          <a:p>
            <a:pPr>
              <a:defRPr/>
            </a:pPr>
            <a:r>
              <a:rPr lang="sk-SK" smtClean="0"/>
              <a:t>Každý OSPF router má pre každý multiaccess segment (každé rozhranie) nezávisle konfigurovateľnú prioritu od 0 po 255</a:t>
            </a:r>
          </a:p>
          <a:p>
            <a:pPr>
              <a:defRPr/>
            </a:pPr>
            <a:r>
              <a:rPr lang="sk-SK" smtClean="0"/>
              <a:t>Pri výbere platí:</a:t>
            </a:r>
          </a:p>
          <a:p>
            <a:pPr lvl="1">
              <a:defRPr/>
            </a:pPr>
            <a:r>
              <a:rPr lang="sk-SK" smtClean="0"/>
              <a:t>Smerovač s prioritou 0 sa nezúčastňuje volieb</a:t>
            </a:r>
          </a:p>
          <a:p>
            <a:pPr lvl="1">
              <a:defRPr/>
            </a:pPr>
            <a:r>
              <a:rPr lang="sk-SK" smtClean="0"/>
              <a:t>Smerovač s najvyššou prioritou na segmente sa stáva DR</a:t>
            </a:r>
          </a:p>
          <a:p>
            <a:pPr lvl="1">
              <a:defRPr/>
            </a:pPr>
            <a:r>
              <a:rPr lang="sk-SK" smtClean="0"/>
              <a:t>Smerovač s druhou najvyššou prioritou na segmente je BDR</a:t>
            </a:r>
          </a:p>
          <a:p>
            <a:pPr lvl="1">
              <a:defRPr/>
            </a:pPr>
            <a:r>
              <a:rPr lang="sk-SK" smtClean="0"/>
              <a:t>Pokiaľ nie je možné na základe priorít rozhodnúť, použije sa RID</a:t>
            </a:r>
          </a:p>
          <a:p>
            <a:pPr>
              <a:defRPr/>
            </a:pPr>
            <a:r>
              <a:rPr lang="sk-SK" smtClean="0"/>
              <a:t>Pred voľbou DR/BDR router čaká tzv. Wait interval, ktorý je zhodný s Dead intervalom – kvôli kumulácii dostatočného počtu Hello paketov a vyčkaniu na štart routerov na segmente</a:t>
            </a:r>
          </a:p>
          <a:p>
            <a:pPr>
              <a:defRPr/>
            </a:pPr>
            <a:r>
              <a:rPr lang="sk-SK" smtClean="0"/>
              <a:t>Voľba DR/BDR je nepreemptívna: raz zvolený DR/BDR zostáva vo svojej funkcii, až kým nepreruší svoju činnosť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0608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Krok 2 – Voľba DR/BDR</a:t>
            </a:r>
          </a:p>
        </p:txBody>
      </p:sp>
      <p:pic>
        <p:nvPicPr>
          <p:cNvPr id="22531" name="Picture 3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517650"/>
            <a:ext cx="7618412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56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42" y="1731510"/>
            <a:ext cx="3723254" cy="470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Krok 3 – Synchronizácia topologických databáz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5328592" cy="5410200"/>
          </a:xfrm>
        </p:spPr>
        <p:txBody>
          <a:bodyPr>
            <a:normAutofit lnSpcReduction="10000"/>
          </a:bodyPr>
          <a:lstStyle/>
          <a:p>
            <a:r>
              <a:rPr lang="sk-SK" sz="2000" dirty="0" smtClean="0"/>
              <a:t>Dvojica smerovačov pri synchronizácii svojich databáz prechádza sériou stavov</a:t>
            </a:r>
          </a:p>
          <a:p>
            <a:r>
              <a:rPr lang="sk-SK" sz="2000" dirty="0" smtClean="0">
                <a:solidFill>
                  <a:schemeClr val="accent2"/>
                </a:solidFill>
              </a:rPr>
              <a:t>Down</a:t>
            </a:r>
            <a:r>
              <a:rPr lang="sk-SK" sz="2000" dirty="0" smtClean="0"/>
              <a:t>: počiatočný stav</a:t>
            </a:r>
          </a:p>
          <a:p>
            <a:r>
              <a:rPr lang="sk-SK" sz="2000" dirty="0" smtClean="0">
                <a:solidFill>
                  <a:schemeClr val="accent2"/>
                </a:solidFill>
              </a:rPr>
              <a:t>Init</a:t>
            </a:r>
            <a:r>
              <a:rPr lang="sk-SK" sz="2000" dirty="0" smtClean="0"/>
              <a:t>: Počujeme suseda, no nevieme, či on počuje nás</a:t>
            </a:r>
          </a:p>
          <a:p>
            <a:r>
              <a:rPr lang="sk-SK" sz="2000" dirty="0" smtClean="0">
                <a:solidFill>
                  <a:schemeClr val="accent2"/>
                </a:solidFill>
              </a:rPr>
              <a:t>Two-Way</a:t>
            </a:r>
            <a:r>
              <a:rPr lang="sk-SK" sz="2000" dirty="0" smtClean="0"/>
              <a:t>: So susedom sa počujeme navzájom</a:t>
            </a:r>
          </a:p>
          <a:p>
            <a:pPr lvl="1"/>
            <a:r>
              <a:rPr lang="sk-SK" sz="1600" dirty="0" smtClean="0"/>
              <a:t>V tejto fáze sa volí DR/BDR, ak je to potrebné</a:t>
            </a:r>
          </a:p>
          <a:p>
            <a:pPr lvl="1"/>
            <a:r>
              <a:rPr lang="sk-SK" sz="1600" dirty="0" smtClean="0"/>
              <a:t>Niektoré smerovače v tomto stave zostanú trvale</a:t>
            </a:r>
          </a:p>
          <a:p>
            <a:r>
              <a:rPr lang="sk-SK" sz="2000" dirty="0" smtClean="0">
                <a:solidFill>
                  <a:schemeClr val="accent2"/>
                </a:solidFill>
              </a:rPr>
              <a:t>ExStart</a:t>
            </a:r>
            <a:r>
              <a:rPr lang="sk-SK" sz="2000" dirty="0" smtClean="0"/>
              <a:t>: Dohodneme sa, kto bude riadiť proces porovnávania databáz</a:t>
            </a:r>
          </a:p>
          <a:p>
            <a:r>
              <a:rPr lang="sk-SK" sz="2000" dirty="0" smtClean="0">
                <a:solidFill>
                  <a:schemeClr val="accent2"/>
                </a:solidFill>
              </a:rPr>
              <a:t>Exchange</a:t>
            </a:r>
            <a:r>
              <a:rPr lang="sk-SK" sz="2000" dirty="0" smtClean="0"/>
              <a:t>: Porovnávanie databáz</a:t>
            </a:r>
          </a:p>
          <a:p>
            <a:r>
              <a:rPr lang="sk-SK" sz="2000" dirty="0" smtClean="0">
                <a:solidFill>
                  <a:schemeClr val="accent2"/>
                </a:solidFill>
              </a:rPr>
              <a:t>Loading</a:t>
            </a:r>
            <a:r>
              <a:rPr lang="sk-SK" sz="2000" dirty="0" smtClean="0"/>
              <a:t>: Prenos chýbajúcich alebo nových položiek medzi databázami</a:t>
            </a:r>
          </a:p>
          <a:p>
            <a:r>
              <a:rPr lang="sk-SK" sz="2000" dirty="0" smtClean="0">
                <a:solidFill>
                  <a:schemeClr val="accent2"/>
                </a:solidFill>
              </a:rPr>
              <a:t>Full</a:t>
            </a:r>
            <a:r>
              <a:rPr lang="sk-SK" sz="2000" dirty="0" smtClean="0"/>
              <a:t>: Stav, kedy oba smerovače majú rovnaký obsah databáz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50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2800" smtClean="0"/>
              <a:t>Krok 3 – Synchronizácia topologických databáz</a:t>
            </a:r>
          </a:p>
        </p:txBody>
      </p:sp>
      <p:pic>
        <p:nvPicPr>
          <p:cNvPr id="27651" name="Picture 4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584325"/>
            <a:ext cx="55753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873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dirty="0" smtClean="0"/>
              <a:t>Kroky 4 a 5 – Strom najkratších </a:t>
            </a:r>
            <a:r>
              <a:rPr lang="sk-SK" dirty="0" smtClean="0"/>
              <a:t>ciest a </a:t>
            </a:r>
            <a:r>
              <a:rPr lang="sk-SK" dirty="0" smtClean="0"/>
              <a:t>jeho udržiavanie</a:t>
            </a:r>
            <a:endParaRPr lang="sk-SK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Router, ktorého topologická databáza je plne synchronizovaná, môže nad ňou spustiť Dijkstrov algoritmus a určiť tak strom najkratších ciest od seba do všetkých cieľových sietí</a:t>
            </a:r>
          </a:p>
          <a:p>
            <a:r>
              <a:rPr lang="sk-SK" dirty="0" smtClean="0"/>
              <a:t>Každá zmena topologickej databázy vyvolá</a:t>
            </a:r>
          </a:p>
          <a:p>
            <a:pPr lvl="1"/>
            <a:r>
              <a:rPr lang="sk-SK" dirty="0" smtClean="0"/>
              <a:t>Informovanie okolia o zmene</a:t>
            </a:r>
          </a:p>
          <a:p>
            <a:pPr lvl="1"/>
            <a:r>
              <a:rPr lang="sk-SK" dirty="0" smtClean="0"/>
              <a:t>Spočítanie nového stromu najkratších vzdialeností</a:t>
            </a:r>
          </a:p>
          <a:p>
            <a:r>
              <a:rPr lang="sk-SK" dirty="0" smtClean="0"/>
              <a:t>Informovanie o zmene:</a:t>
            </a:r>
          </a:p>
          <a:p>
            <a:pPr lvl="1"/>
            <a:r>
              <a:rPr lang="sk-SK" dirty="0" smtClean="0"/>
              <a:t>Ak je na sieti DR/BDR, potom smerovač, ktorý spozoroval zmenu, posiela o nej info na adresu </a:t>
            </a:r>
            <a:r>
              <a:rPr lang="sk-SK" dirty="0" smtClean="0"/>
              <a:t>224.0.0.6 (v IPv6 FF02::6). </a:t>
            </a:r>
            <a:r>
              <a:rPr lang="sk-SK" dirty="0" smtClean="0"/>
              <a:t>DR následne túto informáciu šíri všetkým OSPF smerovačom na adrese </a:t>
            </a:r>
            <a:r>
              <a:rPr lang="sk-SK" dirty="0" smtClean="0"/>
              <a:t>224.0.0.5 (FF02::5).</a:t>
            </a:r>
            <a:endParaRPr lang="sk-SK" dirty="0" smtClean="0"/>
          </a:p>
          <a:p>
            <a:pPr lvl="1"/>
            <a:r>
              <a:rPr lang="sk-SK" dirty="0" smtClean="0"/>
              <a:t>Dvojica </a:t>
            </a:r>
            <a:r>
              <a:rPr lang="sk-SK" dirty="0" smtClean="0"/>
              <a:t>smerovačov vo </a:t>
            </a:r>
            <a:r>
              <a:rPr lang="sk-SK" dirty="0" smtClean="0"/>
              <a:t>Full stave si info posiela bezprostredne</a:t>
            </a:r>
          </a:p>
        </p:txBody>
      </p:sp>
    </p:spTree>
    <p:extLst>
      <p:ext uri="{BB962C8B-B14F-4D97-AF65-F5344CB8AC3E}">
        <p14:creationId xmlns:p14="http://schemas.microsoft.com/office/powerpoint/2010/main" val="273259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dirty="0" smtClean="0"/>
              <a:t>Vďaka za pozornosť!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Ing. Peter Palúch, PhD.</a:t>
            </a: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>
                <a:hlinkClick r:id="rId2"/>
              </a:rPr>
              <a:t>Peter.Paluch@fri.uniza.sk</a:t>
            </a:r>
            <a:endParaRPr lang="sk-SK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KIS FRI ŽU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24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smerovacie protokoly</a:t>
            </a:r>
            <a:endParaRPr lang="sk-SK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je to </a:t>
            </a:r>
            <a:r>
              <a:rPr lang="sk-SK" dirty="0" smtClean="0"/>
              <a:t>teda dynamický </a:t>
            </a:r>
            <a:r>
              <a:rPr lang="sk-SK" dirty="0" smtClean="0"/>
              <a:t>smerovací protokol?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Správy</a:t>
            </a:r>
            <a:r>
              <a:rPr lang="sk-SK" dirty="0" smtClean="0"/>
              <a:t>, ktorými sa smerovače vzájomne informujú o existencii konkrétnych IP sietí, prípadne aj o celej topológii siete</a:t>
            </a:r>
          </a:p>
          <a:p>
            <a:pPr lvl="1"/>
            <a:r>
              <a:rPr lang="sk-SK" dirty="0" smtClean="0"/>
              <a:t>Spolu s </a:t>
            </a:r>
            <a:r>
              <a:rPr lang="sk-SK" dirty="0" smtClean="0"/>
              <a:t>týmito správami je </a:t>
            </a:r>
            <a:r>
              <a:rPr lang="sk-SK" dirty="0" smtClean="0"/>
              <a:t>spojený </a:t>
            </a:r>
            <a:r>
              <a:rPr lang="sk-SK" b="1" dirty="0" smtClean="0">
                <a:solidFill>
                  <a:schemeClr val="tx2"/>
                </a:solidFill>
              </a:rPr>
              <a:t>algoritmus</a:t>
            </a:r>
            <a:r>
              <a:rPr lang="sk-SK" dirty="0" smtClean="0">
                <a:solidFill>
                  <a:schemeClr val="tx2"/>
                </a:solidFill>
              </a:rPr>
              <a:t> </a:t>
            </a:r>
            <a:r>
              <a:rPr lang="sk-SK" dirty="0" smtClean="0"/>
              <a:t>ich spracovania s cieľom</a:t>
            </a:r>
            <a:r>
              <a:rPr lang="sk-SK" dirty="0" smtClean="0">
                <a:solidFill>
                  <a:schemeClr val="tx2"/>
                </a:solidFill>
              </a:rPr>
              <a:t> </a:t>
            </a:r>
            <a:r>
              <a:rPr lang="sk-SK" dirty="0" smtClean="0"/>
              <a:t>hľadať najkratšie </a:t>
            </a:r>
            <a:r>
              <a:rPr lang="sk-SK" dirty="0" smtClean="0"/>
              <a:t>cesty ku každej IP sieti</a:t>
            </a:r>
          </a:p>
          <a:p>
            <a:pPr lvl="1"/>
            <a:r>
              <a:rPr lang="sk-SK" dirty="0" smtClean="0"/>
              <a:t>Smerovače si oznamujú zmeny v topológii, čím sa prispôsobujú aktuálnemu stavu siete</a:t>
            </a:r>
          </a:p>
          <a:p>
            <a:r>
              <a:rPr lang="sk-SK" dirty="0" smtClean="0"/>
              <a:t>Alternatívny pohľad na smerovací protokol</a:t>
            </a:r>
          </a:p>
          <a:p>
            <a:pPr lvl="1"/>
            <a:r>
              <a:rPr lang="sk-SK" dirty="0" smtClean="0"/>
              <a:t>Distribuovaný algoritmus hľadania najkratšej cesty do cieľových sietí vrátane súvisiacich údajových štruktúr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1"/>
          <a:stretch/>
        </p:blipFill>
        <p:spPr bwMode="auto">
          <a:xfrm>
            <a:off x="1318419" y="5129561"/>
            <a:ext cx="6507163" cy="17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2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Rozdiely medzi smerovacími protokolmi</a:t>
            </a:r>
            <a:endParaRPr lang="sk-SK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Smerovacích protokolov existuje množstvo a líšia sa v rôznych aspektoch</a:t>
            </a:r>
          </a:p>
          <a:p>
            <a:pPr lvl="1"/>
            <a:r>
              <a:rPr lang="sk-SK" b="1" dirty="0">
                <a:solidFill>
                  <a:schemeClr val="tx2"/>
                </a:solidFill>
              </a:rPr>
              <a:t>Ohodnotenie cesty (metrika)</a:t>
            </a:r>
          </a:p>
          <a:p>
            <a:pPr lvl="2"/>
            <a:r>
              <a:rPr lang="sk-SK" dirty="0"/>
              <a:t>Počet hopov, výhodnosť na základe rýchlosti, spoľahlivosť, oneskorenie, záťaž...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Princíp činnosti</a:t>
            </a:r>
          </a:p>
          <a:p>
            <a:pPr lvl="2"/>
            <a:r>
              <a:rPr lang="sk-SK" dirty="0" smtClean="0"/>
              <a:t>Distance-vector, Link-state, Path-vector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Účel</a:t>
            </a:r>
          </a:p>
          <a:p>
            <a:pPr lvl="2"/>
            <a:r>
              <a:rPr lang="sk-SK" dirty="0" smtClean="0"/>
              <a:t>Smerovanie v sieti jedného vlastníka, smerovanie medzi sieťami rôznych vlastníkov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Spôsob posielania aktualizácií</a:t>
            </a:r>
          </a:p>
          <a:p>
            <a:pPr lvl="2"/>
            <a:r>
              <a:rPr lang="sk-SK" dirty="0" smtClean="0"/>
              <a:t>Periodicky alebo pri nejakej udalosti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Práca s adresami a maskami</a:t>
            </a:r>
          </a:p>
          <a:p>
            <a:pPr lvl="2"/>
            <a:r>
              <a:rPr lang="sk-SK" dirty="0" smtClean="0"/>
              <a:t>Classful a classless</a:t>
            </a:r>
          </a:p>
        </p:txBody>
      </p:sp>
    </p:spTree>
    <p:extLst>
      <p:ext uri="{BB962C8B-B14F-4D97-AF65-F5344CB8AC3E}">
        <p14:creationId xmlns:p14="http://schemas.microsoft.com/office/powerpoint/2010/main" val="16351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5"/>
          <a:stretch/>
        </p:blipFill>
        <p:spPr bwMode="auto">
          <a:xfrm>
            <a:off x="4895850" y="2348880"/>
            <a:ext cx="4248150" cy="289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Metriky v smerovacích protokoloch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43000"/>
            <a:ext cx="4824536" cy="5410200"/>
          </a:xfrm>
        </p:spPr>
        <p:txBody>
          <a:bodyPr/>
          <a:lstStyle/>
          <a:p>
            <a:pPr eaLnBrk="1" hangingPunct="1"/>
            <a:r>
              <a:rPr lang="sk-SK" dirty="0" smtClean="0"/>
              <a:t>Pojem „metrika“ v smerovacom protokole označuje číslo, ktoré vyjadruje, nakoľko je daná cesta do cieľovej siete výhodná</a:t>
            </a:r>
            <a:endParaRPr lang="en-US" dirty="0" smtClean="0"/>
          </a:p>
          <a:p>
            <a:pPr lvl="1" eaLnBrk="1" hangingPunct="1"/>
            <a:r>
              <a:rPr lang="sk-SK" dirty="0" smtClean="0"/>
              <a:t>Metriku si môžeme predstaviť ako vzdialenosť</a:t>
            </a:r>
          </a:p>
          <a:p>
            <a:pPr lvl="1" eaLnBrk="1" hangingPunct="1"/>
            <a:r>
              <a:rPr lang="sk-SK" dirty="0" smtClean="0"/>
              <a:t>Ak existuje do cieľovej siete viacero ciest, smerovací protokol vyberie cestu s najnižšou metrikou</a:t>
            </a:r>
          </a:p>
          <a:p>
            <a:pPr eaLnBrk="1" hangingPunct="1"/>
            <a:r>
              <a:rPr lang="sk-SK" dirty="0" smtClean="0"/>
              <a:t>Rôzne smerovacie protokoly používajú rôzne spôsoby</a:t>
            </a:r>
            <a:br>
              <a:rPr lang="sk-SK" dirty="0" smtClean="0"/>
            </a:br>
            <a:r>
              <a:rPr lang="sk-SK" dirty="0" smtClean="0"/>
              <a:t>určovania metriky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5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2197100"/>
            <a:ext cx="5554662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Metriky v smerovacích protokoloch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Medzi údaje, z ktorých je možné vypočítavať metriku, patria</a:t>
            </a:r>
            <a:endParaRPr lang="en-US" dirty="0" smtClean="0"/>
          </a:p>
          <a:p>
            <a:pPr lvl="1" eaLnBrk="1" hangingPunct="1"/>
            <a:r>
              <a:rPr lang="sk-SK" dirty="0" smtClean="0"/>
              <a:t>Rýchlosť</a:t>
            </a:r>
            <a:endParaRPr lang="en-US" dirty="0" smtClean="0"/>
          </a:p>
          <a:p>
            <a:pPr lvl="1" eaLnBrk="1" hangingPunct="1"/>
            <a:r>
              <a:rPr lang="sk-SK" dirty="0" smtClean="0"/>
              <a:t>Oneskorenie</a:t>
            </a:r>
          </a:p>
          <a:p>
            <a:pPr lvl="1" eaLnBrk="1" hangingPunct="1"/>
            <a:r>
              <a:rPr lang="sk-SK" dirty="0" smtClean="0"/>
              <a:t>Spoľahlivosť</a:t>
            </a:r>
          </a:p>
          <a:p>
            <a:pPr lvl="1" eaLnBrk="1" hangingPunct="1"/>
            <a:r>
              <a:rPr lang="sk-SK" dirty="0" smtClean="0"/>
              <a:t>Aktuálna záťaž</a:t>
            </a:r>
          </a:p>
          <a:p>
            <a:pPr lvl="1" eaLnBrk="1" hangingPunct="1"/>
            <a:r>
              <a:rPr lang="sk-SK" dirty="0" smtClean="0"/>
              <a:t>Počet smerovačov (hopov)</a:t>
            </a:r>
          </a:p>
        </p:txBody>
      </p:sp>
    </p:spTree>
    <p:extLst>
      <p:ext uri="{BB962C8B-B14F-4D97-AF65-F5344CB8AC3E}">
        <p14:creationId xmlns:p14="http://schemas.microsoft.com/office/powerpoint/2010/main" val="13696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Metrika v smerovacích protokoloch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000" dirty="0" smtClean="0"/>
              <a:t>Používané veličiny:</a:t>
            </a:r>
          </a:p>
          <a:p>
            <a:pPr lvl="1" eaLnBrk="1" hangingPunct="1"/>
            <a:r>
              <a:rPr lang="sk-SK" sz="1800" dirty="0" smtClean="0"/>
              <a:t>Protokol RIP: počet hopov</a:t>
            </a:r>
          </a:p>
          <a:p>
            <a:pPr lvl="1" eaLnBrk="1" hangingPunct="1"/>
            <a:r>
              <a:rPr lang="sk-SK" sz="1800" dirty="0" smtClean="0"/>
              <a:t>Protokol OSPF: rýchlosť rozhraní</a:t>
            </a:r>
          </a:p>
          <a:p>
            <a:pPr lvl="1" eaLnBrk="1" hangingPunct="1"/>
            <a:r>
              <a:rPr lang="sk-SK" sz="1800" dirty="0" smtClean="0"/>
              <a:t>Protokol EIGRP: rýchlosť rozhraní a oneskorenie, voliteľne aj záťaž a spoľahlivosť</a:t>
            </a:r>
          </a:p>
          <a:p>
            <a:pPr eaLnBrk="1" hangingPunct="1"/>
            <a:r>
              <a:rPr lang="sk-SK" sz="2000" dirty="0" smtClean="0"/>
              <a:t>Smerovacia tabuľka pri každej sieti obsahuje aj údaj o výslednej metrike</a:t>
            </a:r>
          </a:p>
          <a:p>
            <a:pPr lvl="1"/>
            <a:r>
              <a:rPr lang="sk-SK" sz="1800" dirty="0" smtClean="0"/>
              <a:t>Druhé číslo v hranatých zátvorkách pri zobrazenej sieti</a:t>
            </a:r>
            <a:endParaRPr lang="en-US" sz="1800" dirty="0" smtClean="0"/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2"/>
          <a:stretch/>
        </p:blipFill>
        <p:spPr bwMode="auto">
          <a:xfrm>
            <a:off x="697039" y="3586998"/>
            <a:ext cx="7749923" cy="308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0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Prednaska 1</Template>
  <TotalTime>1996</TotalTime>
  <Words>2580</Words>
  <Application>Microsoft Office PowerPoint</Application>
  <PresentationFormat>On-screen Show (4:3)</PresentationFormat>
  <Paragraphs>336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Sablona Cisco</vt:lpstr>
      <vt:lpstr>Úvod do dynamických smerovacích protokolov  Protokol OSPF</vt:lpstr>
      <vt:lpstr>Úvod do dynamických smerovacích protokolov</vt:lpstr>
      <vt:lpstr>Dynamické smerovacie protokoly</vt:lpstr>
      <vt:lpstr>Dynamické smerovacie protokoly</vt:lpstr>
      <vt:lpstr>Dynamické smerovacie protokoly</vt:lpstr>
      <vt:lpstr>Rozdiely medzi smerovacími protokolmi</vt:lpstr>
      <vt:lpstr>Metriky v smerovacích protokoloch</vt:lpstr>
      <vt:lpstr>Metriky v smerovacích protokoloch</vt:lpstr>
      <vt:lpstr>Metrika v smerovacích protokoloch</vt:lpstr>
      <vt:lpstr>Metrika v smerovacích protokoloch</vt:lpstr>
      <vt:lpstr>Smerovacie protokoly podľa princípu činnosti: Distance-Vector</vt:lpstr>
      <vt:lpstr>Smerovacie protokoly podľa princípu činnosti: Distance-Vector</vt:lpstr>
      <vt:lpstr>Smerovacie protokoly podľa princípu činnosti: Link-State</vt:lpstr>
      <vt:lpstr>Smerovacie protokoly podľa princípu činnosti: Path-Vector</vt:lpstr>
      <vt:lpstr>Poznámky k typom smerovacích protokolov</vt:lpstr>
      <vt:lpstr>Smerovacie protokoly podľa účelu – pojem autonómneho systému</vt:lpstr>
      <vt:lpstr>Smerovacie protokoly podľa účelu Vnútorné smerovacie protokoly</vt:lpstr>
      <vt:lpstr>Smerovacie protokoly podľa účelu Vonkajšie smerovacie protokoly</vt:lpstr>
      <vt:lpstr>Vnútorné a vonkajšie smerovacie protokoly</vt:lpstr>
      <vt:lpstr>Smerovacie protokoly podľa spôsobu posielania aktualizácií</vt:lpstr>
      <vt:lpstr>Classful a classless smerovacie protokoly</vt:lpstr>
      <vt:lpstr>Pojem konvergencie v smerovacích protokoloch</vt:lpstr>
      <vt:lpstr>Kategorizácia smerovacích protokolov</vt:lpstr>
      <vt:lpstr>Smerovací protokol Open Shortest Path First (OSPF)</vt:lpstr>
      <vt:lpstr>Smerovacie protokoly typu link-state</vt:lpstr>
      <vt:lpstr>Smerovacie protokoly typu link-state</vt:lpstr>
      <vt:lpstr>Vzorová topológia</vt:lpstr>
      <vt:lpstr>Link-state popis okolia smerovača</vt:lpstr>
      <vt:lpstr>Link-state packet pre R1</vt:lpstr>
      <vt:lpstr>Rozosielanie LSP paketov</vt:lpstr>
      <vt:lpstr>Link-state databáza na smerovači R1</vt:lpstr>
      <vt:lpstr>Open Shortest Path First</vt:lpstr>
      <vt:lpstr>Pojmy v OSPF</vt:lpstr>
      <vt:lpstr>Pojmy v OSPF</vt:lpstr>
      <vt:lpstr>Pojmy v OSPF</vt:lpstr>
      <vt:lpstr>Pakety v OSPF</vt:lpstr>
      <vt:lpstr>Pakety v OSPF</vt:lpstr>
      <vt:lpstr>Pakety v OSPF</vt:lpstr>
      <vt:lpstr>Činnosť OSPF – od štartu po stabilný stav</vt:lpstr>
      <vt:lpstr>Krok 1 – Lokalizácia susedov a vytvorenie komunikačných vzťahov</vt:lpstr>
      <vt:lpstr>Krok 1 – Lokalizácia susedov a vytvorenie komunikačných vzťahov</vt:lpstr>
      <vt:lpstr>Krok 2 – Voľba DR/BDR</vt:lpstr>
      <vt:lpstr>Krok 2 – Voľba DR/BDR</vt:lpstr>
      <vt:lpstr>Krok 3 – Synchronizácia topologických databáz</vt:lpstr>
      <vt:lpstr>Krok 3 – Synchronizácia topologických databáz</vt:lpstr>
      <vt:lpstr>Kroky 4 a 5 – Strom najkratších ciest a jeho udržiavanie</vt:lpstr>
      <vt:lpstr>PowerPoint Presentation</vt:lpstr>
    </vt:vector>
  </TitlesOfParts>
  <Manager/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subject/>
  <dc:creator>Dept. of InfoCom Networks, FMSI</dc:creator>
  <cp:keywords/>
  <dc:description/>
  <cp:lastModifiedBy>Peter Palúch</cp:lastModifiedBy>
  <cp:revision>132</cp:revision>
  <dcterms:created xsi:type="dcterms:W3CDTF">2012-09-29T17:02:08Z</dcterms:created>
  <dcterms:modified xsi:type="dcterms:W3CDTF">2014-11-20T13:36:26Z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