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Lst>
  <p:notesMasterIdLst>
    <p:notesMasterId r:id="rId69"/>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Lst>
  <p:sldSz cx="9144000" cy="6858000" type="screen4x3"/>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152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k-SK"/>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0D885E-332F-4B0D-A4CC-83F48BF56CE1}" type="datetimeFigureOut">
              <a:rPr lang="sk-SK" smtClean="0"/>
              <a:t>20. 10. 2014</a:t>
            </a:fld>
            <a:endParaRPr lang="sk-SK"/>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k-SK"/>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k-SK"/>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4777AC-C357-4AA4-A0F8-FC55AB4CBFB1}" type="slidenum">
              <a:rPr lang="sk-SK" smtClean="0"/>
              <a:t>‹#›</a:t>
            </a:fld>
            <a:endParaRPr lang="sk-SK"/>
          </a:p>
        </p:txBody>
      </p:sp>
    </p:spTree>
    <p:extLst>
      <p:ext uri="{BB962C8B-B14F-4D97-AF65-F5344CB8AC3E}">
        <p14:creationId xmlns:p14="http://schemas.microsoft.com/office/powerpoint/2010/main" val="2330113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en.wikipedia.org/wiki/Type_of_Servic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93E5AFB8-587B-4798-8059-2917F6B42369}" type="slidenum">
              <a:rPr lang="en-US"/>
              <a:pPr/>
              <a:t>1</a:t>
            </a:fld>
            <a:endParaRPr lang="en-US"/>
          </a:p>
        </p:txBody>
      </p:sp>
      <p:sp>
        <p:nvSpPr>
          <p:cNvPr id="909314" name="Rectangle 2"/>
          <p:cNvSpPr>
            <a:spLocks noGrp="1" noRot="1" noChangeAspect="1" noChangeArrowheads="1" noTextEdit="1"/>
          </p:cNvSpPr>
          <p:nvPr>
            <p:ph type="sldImg"/>
          </p:nvPr>
        </p:nvSpPr>
        <p:spPr>
          <a:ln/>
        </p:spPr>
      </p:sp>
      <p:sp>
        <p:nvSpPr>
          <p:cNvPr id="909315" name="Rectangle 3"/>
          <p:cNvSpPr>
            <a:spLocks noGrp="1" noChangeArrowheads="1"/>
          </p:cNvSpPr>
          <p:nvPr>
            <p:ph type="body" idx="1"/>
          </p:nvPr>
        </p:nvSpPr>
        <p:spPr>
          <a:xfrm>
            <a:off x="395654" y="4306063"/>
            <a:ext cx="5988482" cy="4184085"/>
          </a:xfrm>
        </p:spPr>
        <p:txBody>
          <a:bodyPr/>
          <a:lstStyle/>
          <a:p>
            <a:endParaRPr lang="sk-SK"/>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E5E78423-B0DB-4E62-A78D-72F9DB5F173B}" type="slidenum">
              <a:rPr lang="en-US"/>
              <a:pPr/>
              <a:t>10</a:t>
            </a:fld>
            <a:endParaRPr lang="en-US"/>
          </a:p>
        </p:txBody>
      </p:sp>
      <p:sp>
        <p:nvSpPr>
          <p:cNvPr id="1357826" name="Rectangle 2"/>
          <p:cNvSpPr>
            <a:spLocks noGrp="1" noRot="1" noChangeAspect="1" noChangeArrowheads="1" noTextEdit="1"/>
          </p:cNvSpPr>
          <p:nvPr>
            <p:ph type="sldImg"/>
          </p:nvPr>
        </p:nvSpPr>
        <p:spPr>
          <a:ln/>
        </p:spPr>
      </p:sp>
      <p:sp>
        <p:nvSpPr>
          <p:cNvPr id="1357827" name="Rectangle 3"/>
          <p:cNvSpPr>
            <a:spLocks noGrp="1" noChangeArrowheads="1"/>
          </p:cNvSpPr>
          <p:nvPr>
            <p:ph type="body" idx="1"/>
          </p:nvPr>
        </p:nvSpPr>
        <p:spPr>
          <a:xfrm>
            <a:off x="395654" y="4306063"/>
            <a:ext cx="5988482" cy="4184085"/>
          </a:xfrm>
        </p:spPr>
        <p:txBody>
          <a:bodyPr/>
          <a:lstStyle/>
          <a:p>
            <a:pPr>
              <a:lnSpc>
                <a:spcPct val="80000"/>
              </a:lnSpc>
              <a:buFontTx/>
              <a:buNone/>
            </a:pPr>
            <a:r>
              <a:rPr lang="en-US" sz="900" b="1"/>
              <a:t>• IP Type of Service Byte—</a:t>
            </a:r>
            <a:r>
              <a:rPr lang="en-US" sz="900"/>
              <a:t>As Layer 2 media often changes as packets traverse from source to destination, a more ubiquitous classification would occur at Layer 3. The second byte in an IPv4 packet is the Type of Service (ToS) byte. The first three bits of the ToS byte alone are referred to as the IP Precedence (IPP) bits. These same three bits, in conjunction with the next three bits, are known collectively as the DSCP bits. </a:t>
            </a:r>
          </a:p>
          <a:p>
            <a:pPr>
              <a:lnSpc>
                <a:spcPct val="80000"/>
              </a:lnSpc>
              <a:buFontTx/>
              <a:buNone/>
            </a:pPr>
            <a:endParaRPr lang="en-US" sz="900"/>
          </a:p>
          <a:p>
            <a:pPr>
              <a:lnSpc>
                <a:spcPct val="80000"/>
              </a:lnSpc>
            </a:pPr>
            <a:r>
              <a:rPr lang="en-US" sz="900"/>
              <a:t>The IP Precedence bits, like 802.1p CoS bits, allow for only 8 values of marking (0-7). </a:t>
            </a:r>
            <a:endParaRPr lang="en-US" sz="900" b="1"/>
          </a:p>
          <a:p>
            <a:pPr lvl="1">
              <a:lnSpc>
                <a:spcPct val="80000"/>
              </a:lnSpc>
            </a:pPr>
            <a:r>
              <a:rPr lang="en-US" sz="900"/>
              <a:t>IPP values 6 and 7 are generally reserved for network control traffic (such as routing).</a:t>
            </a:r>
            <a:endParaRPr lang="en-US" sz="900" b="1"/>
          </a:p>
          <a:p>
            <a:pPr lvl="1">
              <a:lnSpc>
                <a:spcPct val="80000"/>
              </a:lnSpc>
            </a:pPr>
            <a:r>
              <a:rPr lang="en-US" sz="900"/>
              <a:t>IPP value 5 is recommended for voice.</a:t>
            </a:r>
            <a:endParaRPr lang="en-US" sz="900" b="1"/>
          </a:p>
          <a:p>
            <a:pPr lvl="1">
              <a:lnSpc>
                <a:spcPct val="80000"/>
              </a:lnSpc>
            </a:pPr>
            <a:r>
              <a:rPr lang="en-US" sz="900"/>
              <a:t>IPP value 4 is shared by video conferencing and streaming video.</a:t>
            </a:r>
            <a:endParaRPr lang="en-US" sz="900" b="1"/>
          </a:p>
          <a:p>
            <a:pPr lvl="1">
              <a:lnSpc>
                <a:spcPct val="80000"/>
              </a:lnSpc>
            </a:pPr>
            <a:r>
              <a:rPr lang="en-US" sz="900"/>
              <a:t>IPP value 3 is for voice-control.</a:t>
            </a:r>
            <a:endParaRPr lang="en-US" sz="900" b="1"/>
          </a:p>
          <a:p>
            <a:pPr lvl="1">
              <a:lnSpc>
                <a:spcPct val="80000"/>
              </a:lnSpc>
            </a:pPr>
            <a:r>
              <a:rPr lang="en-US" sz="900"/>
              <a:t>IPP values 1 and 2 can be used for data applications.</a:t>
            </a:r>
            <a:endParaRPr lang="en-US" sz="900" b="1"/>
          </a:p>
          <a:p>
            <a:pPr lvl="1">
              <a:lnSpc>
                <a:spcPct val="80000"/>
              </a:lnSpc>
            </a:pPr>
            <a:r>
              <a:rPr lang="en-US" sz="900"/>
              <a:t>IPP value 0 is the default marking value.</a:t>
            </a:r>
          </a:p>
          <a:p>
            <a:pPr>
              <a:lnSpc>
                <a:spcPct val="80000"/>
              </a:lnSpc>
            </a:pPr>
            <a:r>
              <a:rPr lang="en-US" sz="900"/>
              <a:t>Many enterprises find IPP marking to be overly restrictive and limiting, favoring instead the 6-Bit/64-value DSCP marking model.</a:t>
            </a:r>
          </a:p>
          <a:p>
            <a:pPr>
              <a:lnSpc>
                <a:spcPct val="80000"/>
              </a:lnSpc>
              <a:buFontTx/>
              <a:buNone/>
            </a:pPr>
            <a:endParaRPr lang="en-US" sz="9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2A06CF9-CC3B-47D3-9056-4F398AEDAA2C}" type="slidenum">
              <a:rPr lang="en-US"/>
              <a:pPr/>
              <a:t>11</a:t>
            </a:fld>
            <a:endParaRPr lang="en-US"/>
          </a:p>
        </p:txBody>
      </p:sp>
      <p:sp>
        <p:nvSpPr>
          <p:cNvPr id="1359874" name="Rectangle 2"/>
          <p:cNvSpPr>
            <a:spLocks noGrp="1" noRot="1" noChangeAspect="1" noChangeArrowheads="1" noTextEdit="1"/>
          </p:cNvSpPr>
          <p:nvPr>
            <p:ph type="sldImg"/>
          </p:nvPr>
        </p:nvSpPr>
        <p:spPr>
          <a:ln/>
        </p:spPr>
      </p:sp>
      <p:sp>
        <p:nvSpPr>
          <p:cNvPr id="1359875" name="Rectangle 3"/>
          <p:cNvSpPr>
            <a:spLocks noGrp="1" noChangeArrowheads="1"/>
          </p:cNvSpPr>
          <p:nvPr>
            <p:ph type="body" idx="1"/>
          </p:nvPr>
        </p:nvSpPr>
        <p:spPr/>
        <p:txBody>
          <a:bodyPr/>
          <a:lstStyle/>
          <a:p>
            <a:r>
              <a:rPr lang="en-US"/>
              <a:t>To support DiffServ, the IPv4 Type of Service (ToS) octet has been redefined from the 3-bit IP-precedence to a 6-bit DSCP field. </a:t>
            </a:r>
          </a:p>
          <a:p>
            <a:r>
              <a:rPr lang="en-US"/>
              <a:t>Prior to DiffServ, IP networks could use the </a:t>
            </a:r>
            <a:r>
              <a:rPr lang="en-US" i="1"/>
              <a:t>Precedence</a:t>
            </a:r>
            <a:r>
              <a:rPr lang="en-US"/>
              <a:t> field in the </a:t>
            </a:r>
            <a:r>
              <a:rPr lang="en-US">
                <a:hlinkClick r:id="rId3" tooltip="Type of Service"/>
              </a:rPr>
              <a:t>Type of Service</a:t>
            </a:r>
            <a:r>
              <a:rPr lang="en-US"/>
              <a:t> (TOS) byte of the IP header to mark priority traffic.</a:t>
            </a:r>
          </a:p>
          <a:p>
            <a:r>
              <a:rPr lang="en-US"/>
              <a:t>As the TOS byte and IP precedence was not widely used, the IETF agreed to reuse the TOS byte as the DS field for DiffServ networks. In order to maintain backward compatibility with network devices that still use the Precedence field, DiffServ defines the Class Selector PHB. </a:t>
            </a:r>
          </a:p>
          <a:p>
            <a:r>
              <a:rPr lang="en-US"/>
              <a:t>The Class Selector codepoints are of the form 'xxx000'. The first three bits are the IP precedence bits. Each IP precedence value can be mapped into a DiffServ class. If a packet is received from a non-DiffServ aware router that used IP precedence markings, the DiffServ router can still understand the encoding as a Class Selector codepoint.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CC36D7E0-7F52-4216-AF3A-093124BEF724}" type="slidenum">
              <a:rPr lang="en-US"/>
              <a:pPr/>
              <a:t>12</a:t>
            </a:fld>
            <a:endParaRPr lang="en-US"/>
          </a:p>
        </p:txBody>
      </p:sp>
      <p:sp>
        <p:nvSpPr>
          <p:cNvPr id="1361922" name="Rectangle 2"/>
          <p:cNvSpPr>
            <a:spLocks noGrp="1" noRot="1" noChangeAspect="1" noChangeArrowheads="1" noTextEdit="1"/>
          </p:cNvSpPr>
          <p:nvPr>
            <p:ph type="sldImg"/>
          </p:nvPr>
        </p:nvSpPr>
        <p:spPr>
          <a:xfrm>
            <a:off x="654823" y="243954"/>
            <a:ext cx="5746182" cy="3985519"/>
          </a:xfrm>
          <a:ln/>
        </p:spPr>
      </p:sp>
      <p:sp>
        <p:nvSpPr>
          <p:cNvPr id="1361923" name="Rectangle 3"/>
          <p:cNvSpPr>
            <a:spLocks noGrp="1" noChangeArrowheads="1"/>
          </p:cNvSpPr>
          <p:nvPr>
            <p:ph type="body" idx="1"/>
          </p:nvPr>
        </p:nvSpPr>
        <p:spPr>
          <a:xfrm>
            <a:off x="403322" y="4372724"/>
            <a:ext cx="6112699" cy="4247910"/>
          </a:xfrm>
        </p:spPr>
        <p:txBody>
          <a:bodyPr/>
          <a:lstStyle/>
          <a:p>
            <a:r>
              <a:rPr lang="en-US"/>
              <a:t>RFC 2474 replaced the ToS field with the DiffServ field, in which a range of eight values (class selector) is used for backward compatibility with IP precedence. There is no compatibility with other bits used by the ToS field. </a:t>
            </a:r>
          </a:p>
          <a:p>
            <a:r>
              <a:rPr lang="en-US"/>
              <a:t>The class selector Per Hop Behavior (PHB) was defined to provide backward compatibility for DSCP with ToS-based IP precedence.</a:t>
            </a:r>
          </a:p>
          <a:p>
            <a:r>
              <a:rPr lang="en-US"/>
              <a:t>RFC 1812 simply prioritizes packets according to the precedence value. In this sense, the PHB is defined as the probability of timely forwarding. </a:t>
            </a:r>
          </a:p>
          <a:p>
            <a:r>
              <a:rPr lang="en-US"/>
              <a:t>For example, consider a service provider offering so-called “Olympic” service classes (Gold, Silver, and Bonze) so that packets in the gold class experience lighter load, and thus have greater probability for timely forwarding, than packets assigned to the silver class. Packets with higher IP precedence should be (on average) forwarded in less time than packets with lower IP precedence. </a:t>
            </a:r>
          </a:p>
          <a:p>
            <a:r>
              <a:rPr lang="en-US"/>
              <a:t>The last 3 bits of the DSCP (bits 2 to 4) set to 0 identify a class-selector PHB</a:t>
            </a:r>
            <a:r>
              <a:rPr lang="en-US" b="1"/>
              <a:t>.</a:t>
            </a:r>
            <a:r>
              <a:rPr lang="en-US"/>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300C3B6D-C6C3-4944-8EBC-CFAAE1679BD9}" type="slidenum">
              <a:rPr lang="en-US"/>
              <a:pPr/>
              <a:t>13</a:t>
            </a:fld>
            <a:endParaRPr lang="en-US"/>
          </a:p>
        </p:txBody>
      </p:sp>
      <p:sp>
        <p:nvSpPr>
          <p:cNvPr id="1363970" name="Rectangle 2"/>
          <p:cNvSpPr>
            <a:spLocks noGrp="1" noRot="1" noChangeAspect="1" noChangeArrowheads="1" noTextEdit="1"/>
          </p:cNvSpPr>
          <p:nvPr>
            <p:ph type="sldImg"/>
          </p:nvPr>
        </p:nvSpPr>
        <p:spPr>
          <a:xfrm>
            <a:off x="654823" y="243954"/>
            <a:ext cx="5746182" cy="3985519"/>
          </a:xfrm>
          <a:ln/>
        </p:spPr>
      </p:sp>
      <p:sp>
        <p:nvSpPr>
          <p:cNvPr id="1363971" name="Rectangle 3"/>
          <p:cNvSpPr>
            <a:spLocks noGrp="1" noChangeArrowheads="1"/>
          </p:cNvSpPr>
          <p:nvPr>
            <p:ph type="body" idx="1"/>
          </p:nvPr>
        </p:nvSpPr>
        <p:spPr>
          <a:xfrm>
            <a:off x="403322" y="4372724"/>
            <a:ext cx="6112699" cy="4247910"/>
          </a:xfrm>
        </p:spPr>
        <p:txBody>
          <a:bodyPr/>
          <a:lstStyle/>
          <a:p>
            <a:r>
              <a:rPr lang="en-US"/>
              <a:t>Now that packets can be marked using the DSCP, how do we provide meaningful CoS, and provide the QoS that is needed? </a:t>
            </a:r>
          </a:p>
          <a:p>
            <a:r>
              <a:rPr lang="en-US"/>
              <a:t>First, the collection of packets that have the same DSCP value (also called a codepoint) in them, and crossing in a particular direction is called a Behavior Aggregate (BA)…more about this later. Packets from multiple applications/sources could belong to the same BA. </a:t>
            </a:r>
          </a:p>
          <a:p>
            <a:r>
              <a:rPr lang="en-US"/>
              <a:t>Formally, RFC-2475 defines a Per Hop Behavior (PHB) as the externally observable forwarding behavior applied at a DS-compliant node to a DS BA. In more concrete terms, a PHB refers to the packet scheduling, queuing, policing, or shaping behavior of a node on any given packet belonging to a BA, and as configured by a Service Level Agreement (SLA) or policy. </a:t>
            </a:r>
          </a:p>
          <a:p>
            <a:r>
              <a:rPr lang="en-US"/>
              <a:t>To date, four standard PHBs are available to construct a DiffServ-enabled network and achieve coarse-grained, end-to-end CoS and QoS: Default, EF, AF and Class-selector.</a:t>
            </a:r>
          </a:p>
          <a:p>
            <a:r>
              <a:rPr lang="en-US"/>
              <a:t>PHBs are defined in terms of behavior characteristics relevant to service provisioning policies, and not in terms of particular implementation mechanisms.  In general, a variety of implementation mechanisms may be suitable for implementing a particular PHB group. </a:t>
            </a:r>
          </a:p>
          <a:p>
            <a:r>
              <a:rPr lang="en-US"/>
              <a:t>The DiffServ architecture defines the DiffServ (DS) field to make per-hop behavior (PHB) decisions about packet classification and traffic conditioning functions, such as metering, marking, shaping, and policing. </a:t>
            </a:r>
          </a:p>
          <a:p>
            <a:pPr>
              <a:buFontTx/>
              <a:buNone/>
            </a:pPr>
            <a:endParaRPr lang="en-US" b="1"/>
          </a:p>
          <a:p>
            <a:pPr>
              <a:buFontTx/>
              <a:buNone/>
            </a:pPr>
            <a:r>
              <a:rPr lang="en-US" b="1"/>
              <a:t>The Default PHB (Defined in RFC-2474)</a:t>
            </a:r>
            <a:endParaRPr lang="en-US"/>
          </a:p>
          <a:p>
            <a:r>
              <a:rPr lang="en-US"/>
              <a:t>The default PHB specifies that a packet marked with a DSCP value (recommended) of `000000' gets the traditional best effort service from a DS-compliant node (a network node that complies to all the core DiffServ requirements). Also, if a packet arrives at a DS-compliant node and its DSCP value is not mapped to any of the other PHBs, it will get mapped to the default PHB.</a:t>
            </a:r>
            <a:endParaRPr lang="en-US" b="1"/>
          </a:p>
          <a:p>
            <a:pPr>
              <a:buFontTx/>
              <a:buNone/>
            </a:pPr>
            <a:r>
              <a:rPr lang="en-US" b="1"/>
              <a:t>Class-Selector PHBs (Defined in RFC-2474)</a:t>
            </a:r>
            <a:endParaRPr lang="en-US"/>
          </a:p>
          <a:p>
            <a:r>
              <a:rPr lang="en-US"/>
              <a:t>To preserve backward compatibility with the IP-precedence scheme, DSCP values of the form `xxx000,' where x is either 0 or 1, are defined. These codepoints are called class-selector codepoints. The PHB associated with a class-selector codepoint is a class-selector PHB. These PHBs retain almost the same forwarding behavior as nodes that implement IP-precedence based classification and forwarding. For example, packets with a DSCP value of `110000' (IP-precedence 110) have a preferential forwarding treatment (scheduling, queuing, etc.) as compared to packets with a DSCP value of `100000' (IP-precedence 100). These PHBs ensure that DS-compliant nodes can co-exist with IP-precedence aware nodes, with the exception of the DTS bits.</a:t>
            </a:r>
          </a:p>
          <a:p>
            <a:pPr>
              <a:buFontTx/>
              <a:buNone/>
            </a:pPr>
            <a:r>
              <a:rPr lang="en-US" b="1"/>
              <a:t>EF PHB (described in following slides)</a:t>
            </a:r>
          </a:p>
          <a:p>
            <a:pPr>
              <a:buFontTx/>
              <a:buNone/>
            </a:pPr>
            <a:r>
              <a:rPr lang="en-US" b="1"/>
              <a:t>AF PHB (described in following slides)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C7C21B59-C903-4692-83AB-56D2C882A488}" type="slidenum">
              <a:rPr lang="en-US"/>
              <a:pPr/>
              <a:t>14</a:t>
            </a:fld>
            <a:endParaRPr lang="en-US"/>
          </a:p>
        </p:txBody>
      </p:sp>
      <p:sp>
        <p:nvSpPr>
          <p:cNvPr id="1366018" name="Rectangle 2"/>
          <p:cNvSpPr>
            <a:spLocks noGrp="1" noRot="1" noChangeAspect="1" noChangeArrowheads="1" noTextEdit="1"/>
          </p:cNvSpPr>
          <p:nvPr>
            <p:ph type="sldImg"/>
          </p:nvPr>
        </p:nvSpPr>
        <p:spPr>
          <a:xfrm>
            <a:off x="654823" y="243954"/>
            <a:ext cx="5746182" cy="3985519"/>
          </a:xfrm>
          <a:ln/>
        </p:spPr>
      </p:sp>
      <p:sp>
        <p:nvSpPr>
          <p:cNvPr id="1366019" name="Rectangle 3"/>
          <p:cNvSpPr>
            <a:spLocks noGrp="1" noChangeArrowheads="1"/>
          </p:cNvSpPr>
          <p:nvPr>
            <p:ph type="body" idx="1"/>
          </p:nvPr>
        </p:nvSpPr>
        <p:spPr>
          <a:xfrm>
            <a:off x="403322" y="4372724"/>
            <a:ext cx="6112699" cy="4247910"/>
          </a:xfrm>
        </p:spPr>
        <p:txBody>
          <a:bodyPr/>
          <a:lstStyle/>
          <a:p>
            <a:r>
              <a:rPr lang="en-US"/>
              <a:t>Standard PHBs are available to construct a DiffServ-enabled network and achieve coarse-grained, end-to-end CoS and QoS.</a:t>
            </a:r>
          </a:p>
          <a:p>
            <a:pPr lvl="2"/>
            <a:r>
              <a:rPr lang="en-US"/>
              <a:t>Default PHB (as defined in RFC 2474)</a:t>
            </a:r>
          </a:p>
          <a:p>
            <a:pPr lvl="2"/>
            <a:r>
              <a:rPr lang="en-US"/>
              <a:t>AF PHB (as defined in RFC 2597)</a:t>
            </a:r>
          </a:p>
          <a:p>
            <a:pPr lvl="2"/>
            <a:r>
              <a:rPr lang="en-US"/>
              <a:t>EF PHB (as defined in RFC 2598) class-selector PHB (as defined in RFC 2474)</a:t>
            </a:r>
          </a:p>
          <a:p>
            <a:pPr lvl="2"/>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7BBA8DFD-3E67-4935-AFCE-B6A572A92F1E}" type="slidenum">
              <a:rPr lang="en-US"/>
              <a:pPr/>
              <a:t>15</a:t>
            </a:fld>
            <a:endParaRPr lang="en-US"/>
          </a:p>
        </p:txBody>
      </p:sp>
      <p:sp>
        <p:nvSpPr>
          <p:cNvPr id="1368066" name="Rectangle 2"/>
          <p:cNvSpPr>
            <a:spLocks noGrp="1" noRot="1" noChangeAspect="1" noChangeArrowheads="1" noTextEdit="1"/>
          </p:cNvSpPr>
          <p:nvPr>
            <p:ph type="sldImg"/>
          </p:nvPr>
        </p:nvSpPr>
        <p:spPr>
          <a:xfrm>
            <a:off x="654823" y="243954"/>
            <a:ext cx="5746182" cy="3985519"/>
          </a:xfrm>
          <a:ln/>
        </p:spPr>
      </p:sp>
      <p:sp>
        <p:nvSpPr>
          <p:cNvPr id="1368067" name="Rectangle 3"/>
          <p:cNvSpPr>
            <a:spLocks noGrp="1" noChangeArrowheads="1"/>
          </p:cNvSpPr>
          <p:nvPr>
            <p:ph type="body" idx="1"/>
          </p:nvPr>
        </p:nvSpPr>
        <p:spPr>
          <a:xfrm>
            <a:off x="403322" y="4372724"/>
            <a:ext cx="6112699" cy="4247910"/>
          </a:xfrm>
        </p:spPr>
        <p:txBody>
          <a:bodyPr/>
          <a:lstStyle/>
          <a:p>
            <a:r>
              <a:rPr lang="en-US"/>
              <a:t>The Expedited Forwarding (EF) PHB is the key ingredient in DiffServ for providing a low-loss, low-latency, low-jitter, and assured bandwidth service. Applications such as VoIP, video, and online trading programs require a robust network-treatment. EF can be implemented using priority queuing, along with rate limiting on the class (formally, a BA). </a:t>
            </a:r>
          </a:p>
          <a:p>
            <a:r>
              <a:rPr lang="en-US"/>
              <a:t>Although EF PHB when implemented in a DiffServ network provides a premium service, it should be specifically targeted toward the most critical applications, because if congestion exists, it is not possible to treat all or most traffic as high priority. EF PHB is especially suitable for applications (like VoIP) that require very low packet loss, guaranteed bandwidth, low delay and low jitter. </a:t>
            </a:r>
            <a:endParaRPr lang="en-US" b="1"/>
          </a:p>
          <a:p>
            <a:r>
              <a:rPr lang="en-US"/>
              <a:t>Packets requiring EF should be marked with DSCP binary value 101110 (46 or 0x2E).</a:t>
            </a:r>
          </a:p>
          <a:p>
            <a:r>
              <a:rPr lang="en-US"/>
              <a:t>Non-DiffServ-compliant devices regard EF DSCP value 101110 as IP precedence 5 (101). This precedence is the highest user-definable IP precedence and is typically used for delay-sensitive traffic (such as VoIP). Bits 5 to 7 of the EF DSCP value are 101, which matches IP precedence 5 and allows backward compatibility.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4F08F348-A587-4637-84C2-8C19E75FBF44}" type="slidenum">
              <a:rPr lang="en-US"/>
              <a:pPr/>
              <a:t>16</a:t>
            </a:fld>
            <a:endParaRPr lang="en-US"/>
          </a:p>
        </p:txBody>
      </p:sp>
      <p:sp>
        <p:nvSpPr>
          <p:cNvPr id="1370114" name="Rectangle 2"/>
          <p:cNvSpPr>
            <a:spLocks noGrp="1" noRot="1" noChangeAspect="1" noChangeArrowheads="1" noTextEdit="1"/>
          </p:cNvSpPr>
          <p:nvPr>
            <p:ph type="sldImg"/>
          </p:nvPr>
        </p:nvSpPr>
        <p:spPr>
          <a:xfrm>
            <a:off x="654823" y="243954"/>
            <a:ext cx="5746182" cy="3985519"/>
          </a:xfrm>
          <a:ln/>
        </p:spPr>
      </p:sp>
      <p:sp>
        <p:nvSpPr>
          <p:cNvPr id="1370115" name="Rectangle 3"/>
          <p:cNvSpPr>
            <a:spLocks noGrp="1" noChangeArrowheads="1"/>
          </p:cNvSpPr>
          <p:nvPr>
            <p:ph type="body" idx="1"/>
          </p:nvPr>
        </p:nvSpPr>
        <p:spPr>
          <a:xfrm>
            <a:off x="403322" y="4372724"/>
            <a:ext cx="6112699" cy="4247910"/>
          </a:xfrm>
        </p:spPr>
        <p:txBody>
          <a:bodyPr/>
          <a:lstStyle/>
          <a:p>
            <a:r>
              <a:rPr lang="en-US"/>
              <a:t>The AF PHB is identified based on the following:</a:t>
            </a:r>
          </a:p>
          <a:p>
            <a:pPr lvl="2"/>
            <a:r>
              <a:rPr lang="en-US"/>
              <a:t>The AF PHB guarantees a certain amount of bandwidth to an AF class.</a:t>
            </a:r>
          </a:p>
          <a:p>
            <a:pPr lvl="2"/>
            <a:r>
              <a:rPr lang="en-US"/>
              <a:t>The AF PHB allows access to extra bandwidth, if available.</a:t>
            </a:r>
          </a:p>
          <a:p>
            <a:r>
              <a:rPr lang="en-US"/>
              <a:t>Packets requiring AF PHB should be marked with DSCP value </a:t>
            </a:r>
            <a:r>
              <a:rPr lang="en-US" i="1"/>
              <a:t>aaadd</a:t>
            </a:r>
            <a:r>
              <a:rPr lang="en-US"/>
              <a:t>0, where </a:t>
            </a:r>
            <a:r>
              <a:rPr lang="en-US" i="1"/>
              <a:t>aaa</a:t>
            </a:r>
            <a:r>
              <a:rPr lang="en-US"/>
              <a:t> is the number of the class and </a:t>
            </a:r>
            <a:r>
              <a:rPr lang="en-US" i="1"/>
              <a:t>dd</a:t>
            </a:r>
            <a:r>
              <a:rPr lang="en-US"/>
              <a:t> is the drop probability.</a:t>
            </a:r>
            <a:endParaRPr lang="da-DK"/>
          </a:p>
          <a:p>
            <a:r>
              <a:rPr lang="da-DK"/>
              <a:t>There are four standard AF classes defined: AF1, AF2, AF3, and AF4. </a:t>
            </a:r>
            <a:r>
              <a:rPr lang="en-US"/>
              <a:t>Each class should be treated independently and should have allocated bandwidth that is based on the QoS policy.</a:t>
            </a:r>
          </a:p>
          <a:p>
            <a:r>
              <a:rPr lang="en-US"/>
              <a:t>AF PHB defines a method by which BAs can be given different forwarding assurances. For example, traffic can be divided into gold, silver, and bronze classes, with gold being allocated 50 percent of the available link bandwidth, silver 30 percent, and bronze 20 percent.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EAFB0E5A-425D-4150-87A7-375B66261572}" type="slidenum">
              <a:rPr lang="en-US"/>
              <a:pPr/>
              <a:t>17</a:t>
            </a:fld>
            <a:endParaRPr lang="en-US"/>
          </a:p>
        </p:txBody>
      </p:sp>
      <p:sp>
        <p:nvSpPr>
          <p:cNvPr id="1372162" name="Rectangle 2"/>
          <p:cNvSpPr>
            <a:spLocks noGrp="1" noRot="1" noChangeAspect="1" noChangeArrowheads="1" noTextEdit="1"/>
          </p:cNvSpPr>
          <p:nvPr>
            <p:ph type="sldImg"/>
          </p:nvPr>
        </p:nvSpPr>
        <p:spPr>
          <a:xfrm>
            <a:off x="654823" y="243954"/>
            <a:ext cx="5746182" cy="3985519"/>
          </a:xfrm>
          <a:ln/>
        </p:spPr>
      </p:sp>
      <p:sp>
        <p:nvSpPr>
          <p:cNvPr id="1372163" name="Rectangle 3"/>
          <p:cNvSpPr>
            <a:spLocks noGrp="1" noChangeArrowheads="1"/>
          </p:cNvSpPr>
          <p:nvPr>
            <p:ph type="body" idx="1"/>
          </p:nvPr>
        </p:nvSpPr>
        <p:spPr>
          <a:xfrm>
            <a:off x="403322" y="4372724"/>
            <a:ext cx="6112699" cy="4247910"/>
          </a:xfrm>
        </p:spPr>
        <p:txBody>
          <a:bodyPr/>
          <a:lstStyle/>
          <a:p>
            <a:r>
              <a:rPr lang="en-US"/>
              <a:t>Within each AFx class, it is possible to specify 3 drop precedence values. If there is congestion in a DS-node on a specific link, and packets of a particular AF class (for example AF1) need to be dropped, packets will be dropped such that the probability of drop creates a relationship where AFx1 &lt;= AFx2 &lt;= AFx3.</a:t>
            </a:r>
          </a:p>
          <a:p>
            <a:r>
              <a:rPr lang="en-US"/>
              <a:t>In other words, packets in AF13 will get dropped before packets in AF12, before packets in AF11. This concept of drop precedence is useful, for example, to penalize flows within a BA that exceed the assigned bandwidth. Packets of these flows could be re-marked by a policer to a higher drop precedence. </a:t>
            </a:r>
          </a:p>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C6629F77-6627-412D-9173-D09748503BD3}" type="slidenum">
              <a:rPr lang="en-US"/>
              <a:pPr/>
              <a:t>18</a:t>
            </a:fld>
            <a:endParaRPr lang="en-US"/>
          </a:p>
        </p:txBody>
      </p:sp>
      <p:sp>
        <p:nvSpPr>
          <p:cNvPr id="1374210" name="Rectangle 2"/>
          <p:cNvSpPr>
            <a:spLocks noGrp="1" noRot="1" noChangeAspect="1" noChangeArrowheads="1" noTextEdit="1"/>
          </p:cNvSpPr>
          <p:nvPr>
            <p:ph type="sldImg"/>
          </p:nvPr>
        </p:nvSpPr>
        <p:spPr>
          <a:xfrm>
            <a:off x="654823" y="243954"/>
            <a:ext cx="5746182" cy="3985519"/>
          </a:xfrm>
          <a:ln/>
        </p:spPr>
      </p:sp>
      <p:sp>
        <p:nvSpPr>
          <p:cNvPr id="1374211" name="Rectangle 3"/>
          <p:cNvSpPr>
            <a:spLocks noGrp="1" noChangeArrowheads="1"/>
          </p:cNvSpPr>
          <p:nvPr>
            <p:ph type="body" idx="1"/>
          </p:nvPr>
        </p:nvSpPr>
        <p:spPr>
          <a:xfrm>
            <a:off x="403322" y="4372724"/>
            <a:ext cx="6112699" cy="4247910"/>
          </a:xfrm>
        </p:spPr>
        <p:txBody>
          <a:bodyPr/>
          <a:lstStyle/>
          <a:p>
            <a:r>
              <a:rPr lang="en-US"/>
              <a:t>Providing end-to-end QoS through an enterprise requires that CoS markings that are set at the LAN edge are mapped into QoS markings (such as IP precedence or DSCP) for transit through Campus or WAN routers. Campus and WAN routers can also map the QoS markings to new data-link headers for transit across the LAN. With the mapping, QoS can be preserved and uniformly applied across the enterprise. </a:t>
            </a:r>
          </a:p>
          <a:p>
            <a:r>
              <a:rPr lang="en-US"/>
              <a:t>Compatibility between an MPLS transport layer and network layer QoS is also achieved by mapping between MPLS EXP bits and the IP precedence or DSCP bits. A service provider can map the customer network layer QoS marking as is or change it to fit an agreed-upon SLA. The information in the MPLS EXP bits can be carried end to end in the MPLS network,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AB8BDA57-C509-4DCB-BF9E-8661F30A6191}" type="slidenum">
              <a:rPr lang="en-US"/>
              <a:pPr/>
              <a:t>19</a:t>
            </a:fld>
            <a:endParaRPr lang="en-US"/>
          </a:p>
        </p:txBody>
      </p:sp>
      <p:sp>
        <p:nvSpPr>
          <p:cNvPr id="1380354" name="Rectangle 2"/>
          <p:cNvSpPr>
            <a:spLocks noGrp="1" noRot="1" noChangeAspect="1" noChangeArrowheads="1" noTextEdit="1"/>
          </p:cNvSpPr>
          <p:nvPr>
            <p:ph type="sldImg"/>
          </p:nvPr>
        </p:nvSpPr>
        <p:spPr>
          <a:xfrm>
            <a:off x="654823" y="243954"/>
            <a:ext cx="5746182" cy="3985519"/>
          </a:xfrm>
          <a:ln/>
        </p:spPr>
      </p:sp>
      <p:sp>
        <p:nvSpPr>
          <p:cNvPr id="1380355" name="Rectangle 3"/>
          <p:cNvSpPr>
            <a:spLocks noGrp="1" noChangeArrowheads="1"/>
          </p:cNvSpPr>
          <p:nvPr>
            <p:ph type="body" idx="1"/>
          </p:nvPr>
        </p:nvSpPr>
        <p:spPr>
          <a:xfrm>
            <a:off x="403322" y="4372724"/>
            <a:ext cx="6112699" cy="4247910"/>
          </a:xfrm>
        </p:spPr>
        <p:txBody>
          <a:bodyPr/>
          <a:lstStyle/>
          <a:p>
            <a:r>
              <a:rPr lang="en-US"/>
              <a:t>One key element of defining QoS service classes is to understand the basic quality needs of network applications. It is essential that applications be given QoS treatment in line with their needs. For example, improperly specifying voice traffic into a service class with guaranteed bandwidth but without a guaranteed low latency (delay) would not meet the needs of the voice traffic.</a:t>
            </a:r>
          </a:p>
          <a:p>
            <a:r>
              <a:rPr lang="en-US"/>
              <a:t>While it is important to fully understand network application requirements, it is equally important not to overprovision or overdesign the administrative policy. An administrative policy should be proactive in nature and require as few service classes as necessary. One good rule is to limit the number of service classes to no more than four or five. </a:t>
            </a:r>
          </a:p>
          <a:p>
            <a:r>
              <a:rPr lang="en-US"/>
              <a:t>The QoS requirements of these applications can be met with a few well-designed service classes. The more service classes implemented in support of an administrative QoS policy, the more complex the QoS implementation will be. This complexity also extends to support and troubleshooting.</a:t>
            </a:r>
          </a:p>
          <a:p>
            <a:r>
              <a:rPr lang="en-US"/>
              <a:t>It is also important that the highest-priority classes be reserved for a select few applications. Marking 90 percent of network traffic as high priority will render most administrative QoS policies useless.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E754F1E0-F9D2-45C1-A2FE-9654E7754212}" type="slidenum">
              <a:rPr lang="en-US"/>
              <a:pPr/>
              <a:t>2</a:t>
            </a:fld>
            <a:endParaRPr lang="en-US"/>
          </a:p>
        </p:txBody>
      </p:sp>
      <p:sp>
        <p:nvSpPr>
          <p:cNvPr id="1228802" name="Rectangle 2"/>
          <p:cNvSpPr>
            <a:spLocks noGrp="1" noRot="1" noChangeAspect="1" noChangeArrowheads="1" noTextEdit="1"/>
          </p:cNvSpPr>
          <p:nvPr>
            <p:ph type="sldImg"/>
          </p:nvPr>
        </p:nvSpPr>
        <p:spPr>
          <a:xfrm>
            <a:off x="627219" y="241117"/>
            <a:ext cx="5660303" cy="3925949"/>
          </a:xfrm>
          <a:ln/>
        </p:spPr>
      </p:sp>
      <p:sp>
        <p:nvSpPr>
          <p:cNvPr id="1228803" name="Rectangle 3"/>
          <p:cNvSpPr>
            <a:spLocks noGrp="1" noChangeArrowheads="1"/>
          </p:cNvSpPr>
          <p:nvPr>
            <p:ph type="body" idx="1"/>
          </p:nvPr>
        </p:nvSpPr>
        <p:spPr>
          <a:xfrm>
            <a:off x="395654" y="4306062"/>
            <a:ext cx="5988482" cy="4182668"/>
          </a:xfrm>
        </p:spPr>
        <p:txBody>
          <a:bodyPr/>
          <a:lstStyle/>
          <a:p>
            <a:endParaRPr lang="sk-SK"/>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B7963057-657C-48A6-AB8C-4F0D6A8E648B}" type="slidenum">
              <a:rPr lang="en-US"/>
              <a:pPr/>
              <a:t>20</a:t>
            </a:fld>
            <a:endParaRPr lang="en-US"/>
          </a:p>
        </p:txBody>
      </p:sp>
      <p:sp>
        <p:nvSpPr>
          <p:cNvPr id="1384450" name="Rectangle 2"/>
          <p:cNvSpPr>
            <a:spLocks noGrp="1" noRot="1" noChangeAspect="1" noChangeArrowheads="1" noTextEdit="1"/>
          </p:cNvSpPr>
          <p:nvPr>
            <p:ph type="sldImg"/>
          </p:nvPr>
        </p:nvSpPr>
        <p:spPr>
          <a:ln/>
        </p:spPr>
      </p:sp>
      <p:sp>
        <p:nvSpPr>
          <p:cNvPr id="1384451" name="Rectangle 3"/>
          <p:cNvSpPr>
            <a:spLocks noGrp="1" noChangeArrowheads="1"/>
          </p:cNvSpPr>
          <p:nvPr>
            <p:ph type="body" idx="1"/>
          </p:nvPr>
        </p:nvSpPr>
        <p:spPr>
          <a:xfrm>
            <a:off x="395654" y="4306063"/>
            <a:ext cx="5988482" cy="4184085"/>
          </a:xfrm>
        </p:spPr>
        <p:txBody>
          <a:bodyPr/>
          <a:lstStyle/>
          <a:p>
            <a:r>
              <a:rPr lang="en-US"/>
              <a:t>Many enterprises aren’t ready to deploy a complex 11-Class Model, or may never have the need for 11 classes of service.</a:t>
            </a:r>
          </a:p>
          <a:p>
            <a:r>
              <a:rPr lang="en-US"/>
              <a:t>5-Classes is the recommended model for provisioning QoS for Voice, Video and Data.</a:t>
            </a:r>
          </a:p>
          <a:p>
            <a:r>
              <a:rPr lang="en-US"/>
              <a:t>Some of these classes can be gradually split into more granular classes, as shown in the diagram, as needed by the network.</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4EB3201F-2466-4F09-9ABA-BBF4B9B3CE35}" type="slidenum">
              <a:rPr lang="en-US"/>
              <a:pPr/>
              <a:t>21</a:t>
            </a:fld>
            <a:endParaRPr lang="en-US"/>
          </a:p>
        </p:txBody>
      </p:sp>
      <p:sp>
        <p:nvSpPr>
          <p:cNvPr id="1382402" name="Rectangle 2"/>
          <p:cNvSpPr>
            <a:spLocks noGrp="1" noRot="1" noChangeAspect="1" noChangeArrowheads="1" noTextEdit="1"/>
          </p:cNvSpPr>
          <p:nvPr>
            <p:ph type="sldImg"/>
          </p:nvPr>
        </p:nvSpPr>
        <p:spPr>
          <a:ln/>
        </p:spPr>
      </p:sp>
      <p:sp>
        <p:nvSpPr>
          <p:cNvPr id="1382403" name="Rectangle 3"/>
          <p:cNvSpPr>
            <a:spLocks noGrp="1" noChangeArrowheads="1"/>
          </p:cNvSpPr>
          <p:nvPr>
            <p:ph type="body" idx="1"/>
          </p:nvPr>
        </p:nvSpPr>
        <p:spPr>
          <a:xfrm>
            <a:off x="395654" y="4306063"/>
            <a:ext cx="5988482" cy="4184085"/>
          </a:xfrm>
        </p:spPr>
        <p:txBody>
          <a:bodyPr/>
          <a:lstStyle/>
          <a:p>
            <a:r>
              <a:rPr lang="en-US" sz="900"/>
              <a:t>Cisco has adopted a new initiative called the “QoS Baseline.” The QoS Baseline is a strategic document designed to unify QoS within Cisco, from enterprise to service provider and from engineering to marketing. The QoS Baseline was written by Cisco's most qualified QoS experts.</a:t>
            </a:r>
          </a:p>
          <a:p>
            <a:r>
              <a:rPr lang="en-US" sz="900"/>
              <a:t>The QoS Baseline specifies 11 traffic classes within the enterprise. An important note is that the QoS Baseline is not dictating that every enterprise deploy 11 different traffic classes immediately, but rather it is considering enterprise QoS needs of not only today, but also the foreseeable future. Even if an enterprise needs to provision for only a handful of these 11 classes today, following QoS Baseline recommendations will enable them to leave options open for smoothly provisioning additional traffic classes in the future.</a:t>
            </a:r>
          </a:p>
          <a:p>
            <a:r>
              <a:rPr lang="en-US" sz="900" b="1"/>
              <a:t>Note: </a:t>
            </a:r>
            <a:r>
              <a:rPr lang="en-US" sz="900"/>
              <a:t>The QoS Baseline recommends marking Call-Signaling to CS3. Currently, however, all Cisco IP Telephony products mark Call-Signaling to AF31. A marking migration from AF31 to CS3 is planned within Cisco, but in the interim it is recommended that both AF31 and CS3 be reserved for Call-Signaling and that Locally-Defined Mission-Critical data applications be marked to DSCP 25. Upon completion of the migration, the QoS Baseline marking recommendations of CS3 for Call-Signaling and AF31 for Locally-Defined Mission-Critical applications should be used. These marking recommendations are more inline with RFC 2597 and RFC 2474.</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AC63EEE8-47F4-4AEA-B878-3C075E89E6FF}" type="slidenum">
              <a:rPr lang="en-US"/>
              <a:pPr/>
              <a:t>22</a:t>
            </a:fld>
            <a:endParaRPr lang="en-US"/>
          </a:p>
        </p:txBody>
      </p:sp>
      <p:sp>
        <p:nvSpPr>
          <p:cNvPr id="1398786" name="Rectangle 2"/>
          <p:cNvSpPr>
            <a:spLocks noGrp="1" noRot="1" noChangeAspect="1" noChangeArrowheads="1" noTextEdit="1"/>
          </p:cNvSpPr>
          <p:nvPr>
            <p:ph type="sldImg"/>
          </p:nvPr>
        </p:nvSpPr>
        <p:spPr>
          <a:ln/>
        </p:spPr>
      </p:sp>
      <p:sp>
        <p:nvSpPr>
          <p:cNvPr id="1398787" name="Rectangle 3"/>
          <p:cNvSpPr>
            <a:spLocks noGrp="1" noChangeArrowheads="1"/>
          </p:cNvSpPr>
          <p:nvPr>
            <p:ph type="body" idx="1"/>
          </p:nvPr>
        </p:nvSpPr>
        <p:spPr>
          <a:xfrm>
            <a:off x="395654" y="4306063"/>
            <a:ext cx="5988482" cy="4184085"/>
          </a:xfrm>
        </p:spPr>
        <p:txBody>
          <a:bodyPr/>
          <a:lstStyle/>
          <a:p>
            <a:endParaRPr lang="sk-SK"/>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3D541FFE-A3B8-4841-B064-D0397DBB4CCF}" type="slidenum">
              <a:rPr lang="en-US"/>
              <a:pPr/>
              <a:t>23</a:t>
            </a:fld>
            <a:endParaRPr lang="en-US"/>
          </a:p>
        </p:txBody>
      </p:sp>
      <p:sp>
        <p:nvSpPr>
          <p:cNvPr id="1400834" name="Rectangle 2"/>
          <p:cNvSpPr>
            <a:spLocks noGrp="1" noRot="1" noChangeAspect="1" noChangeArrowheads="1" noTextEdit="1"/>
          </p:cNvSpPr>
          <p:nvPr>
            <p:ph type="sldImg"/>
          </p:nvPr>
        </p:nvSpPr>
        <p:spPr>
          <a:xfrm>
            <a:off x="654823" y="243954"/>
            <a:ext cx="5746182" cy="3985519"/>
          </a:xfrm>
          <a:ln/>
        </p:spPr>
      </p:sp>
      <p:sp>
        <p:nvSpPr>
          <p:cNvPr id="1400835" name="Rectangle 3"/>
          <p:cNvSpPr>
            <a:spLocks noGrp="1" noChangeArrowheads="1"/>
          </p:cNvSpPr>
          <p:nvPr>
            <p:ph type="body" idx="1"/>
          </p:nvPr>
        </p:nvSpPr>
        <p:spPr>
          <a:xfrm>
            <a:off x="403322" y="4372724"/>
            <a:ext cx="6112699" cy="4247910"/>
          </a:xfrm>
        </p:spPr>
        <p:txBody>
          <a:bodyPr/>
          <a:lstStyle/>
          <a:p>
            <a:r>
              <a:rPr lang="en-US"/>
              <a:t>Network-Based Application Recognition (NBAR) is a classification and protocol discovery feature of Cisco IOS software that recognizes a wide variety of applications, including web-based applications and client/server applications that dynamically assign TCP or UDP port numbers. </a:t>
            </a:r>
          </a:p>
          <a:p>
            <a:r>
              <a:rPr lang="en-US"/>
              <a:t>After NBAR recognizes an application, the network can invoke specific services for that particular application. These features include the ability to guarantee bandwidth to critical applications, limit bandwidth to other applications, drop selective packets to avoid congestion, and mark packets appropriately so that the network and the service provider's network can provide QoS from end to end.</a:t>
            </a:r>
          </a:p>
          <a:p>
            <a:r>
              <a:rPr lang="en-US"/>
              <a:t>NBAR works with QoS features. NBAR ensures that network bandwidth is used efficiently by classifying packets and then applying QoS to the classified traffic.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55FA76A-CBA8-4188-AE0F-5EF8F85B1767}" type="slidenum">
              <a:rPr lang="en-US"/>
              <a:pPr/>
              <a:t>24</a:t>
            </a:fld>
            <a:endParaRPr lang="en-US"/>
          </a:p>
        </p:txBody>
      </p:sp>
      <p:sp>
        <p:nvSpPr>
          <p:cNvPr id="1404930" name="Rectangle 2"/>
          <p:cNvSpPr>
            <a:spLocks noGrp="1" noRot="1" noChangeAspect="1" noChangeArrowheads="1" noTextEdit="1"/>
          </p:cNvSpPr>
          <p:nvPr>
            <p:ph type="sldImg"/>
          </p:nvPr>
        </p:nvSpPr>
        <p:spPr>
          <a:xfrm>
            <a:off x="654823" y="243954"/>
            <a:ext cx="5746182" cy="3985519"/>
          </a:xfrm>
          <a:ln/>
        </p:spPr>
      </p:sp>
      <p:sp>
        <p:nvSpPr>
          <p:cNvPr id="1404931" name="Rectangle 3"/>
          <p:cNvSpPr>
            <a:spLocks noGrp="1" noChangeArrowheads="1"/>
          </p:cNvSpPr>
          <p:nvPr>
            <p:ph type="body" idx="1"/>
          </p:nvPr>
        </p:nvSpPr>
        <p:spPr>
          <a:xfrm>
            <a:off x="403322" y="4372724"/>
            <a:ext cx="6112699" cy="4247910"/>
          </a:xfrm>
        </p:spPr>
        <p:txBody>
          <a:bodyPr/>
          <a:lstStyle/>
          <a:p>
            <a:r>
              <a:rPr lang="en-US"/>
              <a:t>NBAR can classify application traffic by looking beyond the TCP/UDP port numbers of a packet. This is subport classification. NBAR looks into the TCP/UDP payload itself and classifies packets on content within the payload such as transaction identifier, message type, or other similar data. </a:t>
            </a:r>
          </a:p>
          <a:p>
            <a:r>
              <a:rPr lang="en-US"/>
              <a:t>NBAR recognizes packets belonging to different types of applications:</a:t>
            </a:r>
          </a:p>
          <a:p>
            <a:pPr lvl="2"/>
            <a:r>
              <a:rPr lang="en-US"/>
              <a:t>Static applications establish sessions to well-known TCP or UDP destination port numbers. Such applications, such as Simple Mail Transfer Protocol (SMTP), could also be classified by using access control lists (ACLs).</a:t>
            </a:r>
          </a:p>
          <a:p>
            <a:pPr lvl="2"/>
            <a:r>
              <a:rPr lang="en-US"/>
              <a:t>Some non-IP protocols, such as Novell Internetwork Packet Exchange (IPX), can also be recognized by NBAR.</a:t>
            </a:r>
          </a:p>
          <a:p>
            <a:pPr lvl="2"/>
            <a:r>
              <a:rPr lang="en-US"/>
              <a:t>Dynamic applications use multiple sessions that use dynamic TCP or UDP port numbers. Typically, there is a control session to a well-known port number, and the other sessions are established to destination port numbers negotiated through the control sessions, such as those used with FTP. NBAR inspects the port number exchange through the control session.</a:t>
            </a:r>
          </a:p>
          <a:p>
            <a:pPr lvl="2"/>
            <a:r>
              <a:rPr lang="en-US"/>
              <a:t>NBAR also has the capability to inspect some applications for other information and to classify based on that information. For example, NBAR can classify HTTP sessions based on the requested URL, including MIME type or host name.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3EC5ACFC-0EAA-41C0-BBC4-3B232CE58208}" type="slidenum">
              <a:rPr lang="en-US"/>
              <a:pPr/>
              <a:t>25</a:t>
            </a:fld>
            <a:endParaRPr lang="en-US"/>
          </a:p>
        </p:txBody>
      </p:sp>
      <p:sp>
        <p:nvSpPr>
          <p:cNvPr id="1406978" name="Rectangle 2"/>
          <p:cNvSpPr>
            <a:spLocks noGrp="1" noRot="1" noChangeAspect="1" noChangeArrowheads="1" noTextEdit="1"/>
          </p:cNvSpPr>
          <p:nvPr>
            <p:ph type="sldImg"/>
          </p:nvPr>
        </p:nvSpPr>
        <p:spPr>
          <a:xfrm>
            <a:off x="654823" y="243954"/>
            <a:ext cx="5746182" cy="3985519"/>
          </a:xfrm>
          <a:ln/>
        </p:spPr>
      </p:sp>
      <p:sp>
        <p:nvSpPr>
          <p:cNvPr id="1406979" name="Rectangle 3"/>
          <p:cNvSpPr>
            <a:spLocks noGrp="1" noChangeArrowheads="1"/>
          </p:cNvSpPr>
          <p:nvPr>
            <p:ph type="body" idx="1"/>
          </p:nvPr>
        </p:nvSpPr>
        <p:spPr>
          <a:xfrm>
            <a:off x="403322" y="4372724"/>
            <a:ext cx="6112699" cy="4247910"/>
          </a:xfrm>
        </p:spPr>
        <p:txBody>
          <a:bodyPr/>
          <a:lstStyle/>
          <a:p>
            <a:r>
              <a:rPr lang="en-US"/>
              <a:t>NBAR supports dynamic upgrades without having to change the Cisco IOS version or restart a router.</a:t>
            </a:r>
          </a:p>
          <a:p>
            <a:r>
              <a:rPr lang="en-US"/>
              <a:t>Packet Description Language Modules (PDLM) contain the rules that are used by NBAR to recognize an application by matching text patterns in data packets, and they can be used to bring new or changed functionality to NBAR. </a:t>
            </a:r>
          </a:p>
          <a:p>
            <a:r>
              <a:rPr lang="en-US"/>
              <a:t>An external PDLM can be loaded at run time to extend the NBAR list of recognized protocols. Use PDLMs to enhance an existing protocol-recognition capability. PDLMs allow NBAR to recognize new protocols without requiring a new Cisco IOS image or a router reload.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BCA419E5-0883-44B2-BBFF-652086AA2E2A}" type="slidenum">
              <a:rPr lang="en-US"/>
              <a:pPr/>
              <a:t>26</a:t>
            </a:fld>
            <a:endParaRPr lang="en-US"/>
          </a:p>
        </p:txBody>
      </p:sp>
      <p:sp>
        <p:nvSpPr>
          <p:cNvPr id="1411074" name="Rectangle 2"/>
          <p:cNvSpPr>
            <a:spLocks noGrp="1" noRot="1" noChangeAspect="1" noChangeArrowheads="1" noTextEdit="1"/>
          </p:cNvSpPr>
          <p:nvPr>
            <p:ph type="sldImg"/>
          </p:nvPr>
        </p:nvSpPr>
        <p:spPr>
          <a:xfrm>
            <a:off x="654823" y="243954"/>
            <a:ext cx="5746182" cy="3985519"/>
          </a:xfrm>
          <a:ln/>
        </p:spPr>
      </p:sp>
      <p:sp>
        <p:nvSpPr>
          <p:cNvPr id="1411075" name="Rectangle 3"/>
          <p:cNvSpPr>
            <a:spLocks noGrp="1" noChangeArrowheads="1"/>
          </p:cNvSpPr>
          <p:nvPr>
            <p:ph type="body" idx="1"/>
          </p:nvPr>
        </p:nvSpPr>
        <p:spPr>
          <a:xfrm>
            <a:off x="403322" y="4372724"/>
            <a:ext cx="6112699" cy="4247910"/>
          </a:xfrm>
        </p:spPr>
        <p:txBody>
          <a:bodyPr/>
          <a:lstStyle/>
          <a:p>
            <a:r>
              <a:rPr lang="en-US"/>
              <a:t>Use the </a:t>
            </a:r>
            <a:r>
              <a:rPr lang="en-US" b="1"/>
              <a:t>show ip nbar port-map</a:t>
            </a:r>
            <a:r>
              <a:rPr lang="en-US"/>
              <a:t> command to display the current protocol-to-port mappings in use by NBAR. The </a:t>
            </a:r>
            <a:r>
              <a:rPr lang="en-US" i="1"/>
              <a:t>protocol-name</a:t>
            </a:r>
            <a:r>
              <a:rPr lang="en-US"/>
              <a:t> argument can also be used to limit the display to a specific protocol. Figure </a:t>
            </a:r>
            <a:r>
              <a:rPr lang="en-US" b="1"/>
              <a:t>[3]</a:t>
            </a:r>
            <a:r>
              <a:rPr lang="en-US"/>
              <a:t> shows the command syntax. </a:t>
            </a:r>
          </a:p>
          <a:p>
            <a:r>
              <a:rPr lang="en-US"/>
              <a:t>After the </a:t>
            </a:r>
            <a:r>
              <a:rPr lang="en-US" b="1"/>
              <a:t>ip nbar port-map</a:t>
            </a:r>
            <a:r>
              <a:rPr lang="en-US"/>
              <a:t> command has been used, the </a:t>
            </a:r>
            <a:r>
              <a:rPr lang="en-US" b="1"/>
              <a:t>show ip nbar port-map </a:t>
            </a:r>
            <a:r>
              <a:rPr lang="en-US"/>
              <a:t>command displays the ports assigned by the administrator to the protocol. If no </a:t>
            </a:r>
            <a:r>
              <a:rPr lang="en-US" b="1"/>
              <a:t>ip nbar port-map </a:t>
            </a:r>
            <a:r>
              <a:rPr lang="en-US"/>
              <a:t>command has been used, the </a:t>
            </a:r>
            <a:r>
              <a:rPr lang="en-US" b="1"/>
              <a:t>show ip nbar port-map</a:t>
            </a:r>
            <a:r>
              <a:rPr lang="en-US"/>
              <a:t> command displays the default ports.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1B5EA7F3-3371-41BD-9E66-30989AD11624}" type="slidenum">
              <a:rPr lang="en-US"/>
              <a:pPr/>
              <a:t>27</a:t>
            </a:fld>
            <a:endParaRPr lang="en-US"/>
          </a:p>
        </p:txBody>
      </p:sp>
      <p:sp>
        <p:nvSpPr>
          <p:cNvPr id="1413122" name="Rectangle 2"/>
          <p:cNvSpPr>
            <a:spLocks noGrp="1" noRot="1" noChangeAspect="1" noChangeArrowheads="1" noTextEdit="1"/>
          </p:cNvSpPr>
          <p:nvPr>
            <p:ph type="sldImg"/>
          </p:nvPr>
        </p:nvSpPr>
        <p:spPr>
          <a:xfrm>
            <a:off x="654823" y="243954"/>
            <a:ext cx="5746182" cy="3985519"/>
          </a:xfrm>
          <a:ln/>
        </p:spPr>
      </p:sp>
      <p:sp>
        <p:nvSpPr>
          <p:cNvPr id="1413123" name="Rectangle 3"/>
          <p:cNvSpPr>
            <a:spLocks noGrp="1" noChangeArrowheads="1"/>
          </p:cNvSpPr>
          <p:nvPr>
            <p:ph type="body" idx="1"/>
          </p:nvPr>
        </p:nvSpPr>
        <p:spPr>
          <a:xfrm>
            <a:off x="403322" y="4372724"/>
            <a:ext cx="6112699" cy="4247910"/>
          </a:xfrm>
        </p:spPr>
        <p:txBody>
          <a:bodyPr/>
          <a:lstStyle/>
          <a:p>
            <a:r>
              <a:rPr lang="en-US"/>
              <a:t>To develop and apply QoS policies, NBAR includes a protocol-discovery feature that provides an easy way to discover application protocols that are transiting an interface. The feature discovers any protocol traffic supported by NBAR.</a:t>
            </a:r>
          </a:p>
          <a:p>
            <a:r>
              <a:rPr lang="en-US"/>
              <a:t>NBAR Protocol Discovery captures key statistics associated with each protocol in a network (packet counts, byte counts, and bit rates) on a per interface basis. These statistics define traffic classes and QoS policies for each traffic class. GUI based management tools can graphically display this information, by polling Simple Network Management Protocol (SNMP) statistics from the NBAR Protocol Discovery (PD) Management Information Base (MIB).</a:t>
            </a:r>
          </a:p>
          <a:p>
            <a:r>
              <a:rPr lang="en-US"/>
              <a:t>NBAR Protocol Discovery can be applied to interfaces and can be used to monitor both input and output traffic. In addition, it shows the mix of applications currently running on the network. This information helps in defining QoS classes and policies, such as how much bandwidth to provide to mission-critical applications, and in determining which protocols should be policed.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17B24000-8011-42B8-B77B-0B1E279711A0}" type="slidenum">
              <a:rPr lang="en-US"/>
              <a:pPr/>
              <a:t>28</a:t>
            </a:fld>
            <a:endParaRPr lang="en-US"/>
          </a:p>
        </p:txBody>
      </p:sp>
      <p:sp>
        <p:nvSpPr>
          <p:cNvPr id="1417218" name="Rectangle 2"/>
          <p:cNvSpPr>
            <a:spLocks noGrp="1" noRot="1" noChangeAspect="1" noChangeArrowheads="1" noTextEdit="1"/>
          </p:cNvSpPr>
          <p:nvPr>
            <p:ph type="sldImg"/>
          </p:nvPr>
        </p:nvSpPr>
        <p:spPr>
          <a:xfrm>
            <a:off x="654823" y="243954"/>
            <a:ext cx="5746182" cy="3985519"/>
          </a:xfrm>
          <a:ln/>
        </p:spPr>
      </p:sp>
      <p:sp>
        <p:nvSpPr>
          <p:cNvPr id="1417219" name="Rectangle 3"/>
          <p:cNvSpPr>
            <a:spLocks noGrp="1" noChangeArrowheads="1"/>
          </p:cNvSpPr>
          <p:nvPr>
            <p:ph type="body" idx="1"/>
          </p:nvPr>
        </p:nvSpPr>
        <p:spPr>
          <a:xfrm>
            <a:off x="403322" y="4372724"/>
            <a:ext cx="6112699" cy="4247910"/>
          </a:xfrm>
        </p:spPr>
        <p:txBody>
          <a:bodyPr/>
          <a:lstStyle/>
          <a:p>
            <a:r>
              <a:rPr lang="en-US"/>
              <a:t>NBAR Protocol Discovery can monitor both input and output traffic and can be applied with or without a service policy enabled. NBAR Protocol Discovery gathers statistics for packets switched to output interfaces. These statistics are not necessarily for packets that exited the router on the output interfaces, because packets might have been dropped after switching for various reasons (policing at the output interface, ACLs, or queue drops). </a:t>
            </a:r>
          </a:p>
          <a:p>
            <a:r>
              <a:rPr lang="en-US"/>
              <a:t>The example here displays partial output of the </a:t>
            </a:r>
            <a:r>
              <a:rPr lang="en-US" b="1"/>
              <a:t>show ip nbar protocol-discovery</a:t>
            </a:r>
            <a:r>
              <a:rPr lang="en-US"/>
              <a:t> command for an Ethernet interface.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B84D1DBB-97E2-4851-9E8F-DFB17EB4A780}" type="slidenum">
              <a:rPr lang="en-US"/>
              <a:pPr/>
              <a:t>29</a:t>
            </a:fld>
            <a:endParaRPr lang="en-US"/>
          </a:p>
        </p:txBody>
      </p:sp>
      <p:sp>
        <p:nvSpPr>
          <p:cNvPr id="1419266" name="Rectangle 2"/>
          <p:cNvSpPr>
            <a:spLocks noGrp="1" noRot="1" noChangeAspect="1" noChangeArrowheads="1" noTextEdit="1"/>
          </p:cNvSpPr>
          <p:nvPr>
            <p:ph type="sldImg"/>
          </p:nvPr>
        </p:nvSpPr>
        <p:spPr>
          <a:xfrm>
            <a:off x="654823" y="243954"/>
            <a:ext cx="5746182" cy="3985519"/>
          </a:xfrm>
          <a:ln/>
        </p:spPr>
      </p:sp>
      <p:sp>
        <p:nvSpPr>
          <p:cNvPr id="1419267" name="Rectangle 3"/>
          <p:cNvSpPr>
            <a:spLocks noGrp="1" noChangeArrowheads="1"/>
          </p:cNvSpPr>
          <p:nvPr>
            <p:ph type="body" idx="1"/>
          </p:nvPr>
        </p:nvSpPr>
        <p:spPr>
          <a:xfrm>
            <a:off x="403322" y="4372724"/>
            <a:ext cx="6112699" cy="4247910"/>
          </a:xfrm>
        </p:spPr>
        <p:txBody>
          <a:bodyPr/>
          <a:lstStyle/>
          <a:p>
            <a:pPr marL="211021" indent="-211021"/>
            <a:r>
              <a:rPr lang="en-US"/>
              <a:t>The ability of NBAR to classify traffic by protocol and then apply QoS to that traffic uses the MQC class map match criteria. The following steps, are required to successfully deploy NBAR for static protocols:</a:t>
            </a:r>
          </a:p>
          <a:p>
            <a:pPr marL="1103463" lvl="2" indent="-211021">
              <a:buFontTx/>
              <a:buAutoNum type="arabicPeriod"/>
            </a:pPr>
            <a:r>
              <a:rPr lang="en-US"/>
              <a:t>Enable NBAR Protocol Discovery.</a:t>
            </a:r>
          </a:p>
          <a:p>
            <a:pPr marL="1103463" lvl="2" indent="-211021">
              <a:buFontTx/>
              <a:buAutoNum type="arabicPeriod"/>
            </a:pPr>
            <a:r>
              <a:rPr lang="en-US"/>
              <a:t>Configure a traffic class.</a:t>
            </a:r>
          </a:p>
          <a:p>
            <a:pPr marL="1103463" lvl="2" indent="-211021">
              <a:buFontTx/>
              <a:buAutoNum type="arabicPeriod"/>
            </a:pPr>
            <a:r>
              <a:rPr lang="en-US"/>
              <a:t>Configure a traffic policy.</a:t>
            </a:r>
          </a:p>
          <a:p>
            <a:pPr marL="1103463" lvl="2" indent="-211021">
              <a:buFontTx/>
              <a:buAutoNum type="arabicPeriod"/>
            </a:pPr>
            <a:r>
              <a:rPr lang="en-US"/>
              <a:t>Attach the traffic policy to an interface.</a:t>
            </a:r>
          </a:p>
          <a:p>
            <a:pPr marL="1103463" lvl="2" indent="-211021">
              <a:buFontTx/>
              <a:buAutoNum type="arabicPeriod"/>
            </a:pPr>
            <a:r>
              <a:rPr lang="en-US"/>
              <a:t>Enable PDLM if needed.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DF5A3479-AF64-4803-BCFD-85235983AD05}" type="slidenum">
              <a:rPr lang="en-US"/>
              <a:pPr/>
              <a:t>3</a:t>
            </a:fld>
            <a:endParaRPr lang="en-US"/>
          </a:p>
        </p:txBody>
      </p:sp>
      <p:sp>
        <p:nvSpPr>
          <p:cNvPr id="1347586" name="Rectangle 2"/>
          <p:cNvSpPr>
            <a:spLocks noGrp="1" noRot="1" noChangeAspect="1" noChangeArrowheads="1" noTextEdit="1"/>
          </p:cNvSpPr>
          <p:nvPr>
            <p:ph type="sldImg"/>
          </p:nvPr>
        </p:nvSpPr>
        <p:spPr>
          <a:xfrm>
            <a:off x="654823" y="243954"/>
            <a:ext cx="5746182" cy="3985519"/>
          </a:xfrm>
          <a:ln/>
        </p:spPr>
      </p:sp>
      <p:sp>
        <p:nvSpPr>
          <p:cNvPr id="1347587" name="Rectangle 3"/>
          <p:cNvSpPr>
            <a:spLocks noGrp="1" noChangeArrowheads="1"/>
          </p:cNvSpPr>
          <p:nvPr>
            <p:ph type="body" idx="1"/>
          </p:nvPr>
        </p:nvSpPr>
        <p:spPr>
          <a:xfrm>
            <a:off x="403322" y="4372724"/>
            <a:ext cx="6112699" cy="4247910"/>
          </a:xfrm>
        </p:spPr>
        <p:txBody>
          <a:bodyPr/>
          <a:lstStyle/>
          <a:p>
            <a:r>
              <a:rPr lang="en-US"/>
              <a:t>Classification is the process of identifying traffic and categorizing that traffic into classes. Classification uses a traffic descriptor to categorize a packet within a specific group to define that packet. After the packet has been classified or identified, the packet is then accessible for QoS handling on the network.</a:t>
            </a:r>
          </a:p>
          <a:p>
            <a:r>
              <a:rPr lang="en-US"/>
              <a:t>Traffic descriptors that are typically used include:</a:t>
            </a:r>
          </a:p>
          <a:p>
            <a:pPr lvl="2"/>
            <a:r>
              <a:rPr lang="en-US"/>
              <a:t>Incoming interface</a:t>
            </a:r>
          </a:p>
          <a:p>
            <a:pPr lvl="2"/>
            <a:r>
              <a:rPr lang="en-US"/>
              <a:t>IP precedence</a:t>
            </a:r>
          </a:p>
          <a:p>
            <a:pPr lvl="2"/>
            <a:r>
              <a:rPr lang="en-US"/>
              <a:t>Differentiated services code point (DSCP)</a:t>
            </a:r>
          </a:p>
          <a:p>
            <a:pPr lvl="2"/>
            <a:r>
              <a:rPr lang="en-US"/>
              <a:t>Source or destination address</a:t>
            </a:r>
          </a:p>
          <a:p>
            <a:pPr lvl="2"/>
            <a:r>
              <a:rPr lang="en-US"/>
              <a:t>Application</a:t>
            </a:r>
          </a:p>
          <a:p>
            <a:r>
              <a:rPr lang="en-US"/>
              <a:t>Using classification, network administrators can partition network traffic into multiple classes of service (CoS). When traffic descriptors are used to classify traffic, the source implicitly agrees to adhere to the contracted terms and the network promises QoS. Various QoS mechanisms, such as traffic policing, traffic shaping, and queuing techniques, use the traffic descriptor of the packet (that is, the classification of the packet) to ensure adherence to that agreement.</a:t>
            </a:r>
          </a:p>
          <a:p>
            <a:r>
              <a:rPr lang="en-US"/>
              <a:t>Classification should take place at the network edge, typically in the wiring closet, within IP phones, or at network endpoints. </a:t>
            </a:r>
          </a:p>
          <a:p>
            <a:r>
              <a:rPr lang="en-US"/>
              <a:t>Cisco recommends that classification occur as close to the source of the traffic as possible. </a:t>
            </a:r>
          </a:p>
          <a:p>
            <a:r>
              <a:rPr lang="en-US" b="1"/>
              <a:t>NOTE: </a:t>
            </a:r>
            <a:r>
              <a:rPr lang="en-US"/>
              <a:t>The term </a:t>
            </a:r>
            <a:r>
              <a:rPr lang="en-US" i="1"/>
              <a:t>classification</a:t>
            </a:r>
            <a:r>
              <a:rPr lang="en-US"/>
              <a:t> is interchangeable with the term </a:t>
            </a:r>
            <a:r>
              <a:rPr lang="en-US" i="1"/>
              <a:t>packet classification</a:t>
            </a:r>
            <a:r>
              <a:rPr lang="en-US"/>
              <a: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C7ED988-6073-4D94-8400-A819CA811E35}" type="slidenum">
              <a:rPr lang="en-US"/>
              <a:pPr/>
              <a:t>30</a:t>
            </a:fld>
            <a:endParaRPr lang="en-US"/>
          </a:p>
        </p:txBody>
      </p:sp>
      <p:sp>
        <p:nvSpPr>
          <p:cNvPr id="1423362" name="Rectangle 2"/>
          <p:cNvSpPr>
            <a:spLocks noGrp="1" noRot="1" noChangeAspect="1" noChangeArrowheads="1" noTextEdit="1"/>
          </p:cNvSpPr>
          <p:nvPr>
            <p:ph type="sldImg"/>
          </p:nvPr>
        </p:nvSpPr>
        <p:spPr>
          <a:xfrm>
            <a:off x="654823" y="243954"/>
            <a:ext cx="5746182" cy="3985519"/>
          </a:xfrm>
          <a:ln/>
        </p:spPr>
      </p:sp>
      <p:sp>
        <p:nvSpPr>
          <p:cNvPr id="1423363" name="Rectangle 3"/>
          <p:cNvSpPr>
            <a:spLocks noGrp="1" noChangeArrowheads="1"/>
          </p:cNvSpPr>
          <p:nvPr>
            <p:ph type="body" idx="1"/>
          </p:nvPr>
        </p:nvSpPr>
        <p:spPr>
          <a:xfrm>
            <a:off x="403322" y="4372724"/>
            <a:ext cx="6112699" cy="4247910"/>
          </a:xfrm>
        </p:spPr>
        <p:txBody>
          <a:bodyPr/>
          <a:lstStyle/>
          <a:p>
            <a:r>
              <a:rPr lang="en-US"/>
              <a:t>This is an example of using the </a:t>
            </a:r>
            <a:r>
              <a:rPr lang="en-US" b="1"/>
              <a:t>ip nbar port-map</a:t>
            </a:r>
            <a:r>
              <a:rPr lang="en-US"/>
              <a:t> command. HTTP is often used on other port numbers. The example shows the usage of the </a:t>
            </a:r>
            <a:r>
              <a:rPr lang="en-US" b="1"/>
              <a:t>ip nbar port-map</a:t>
            </a:r>
            <a:r>
              <a:rPr lang="en-US"/>
              <a:t> command to also enable HTTP recognition on TCP port 8080.</a:t>
            </a:r>
          </a:p>
          <a:p>
            <a:r>
              <a:rPr lang="en-US"/>
              <a:t>The NBAR port map is configured for HTTP for TCP ports 80 and 8080.</a:t>
            </a:r>
          </a:p>
          <a:p>
            <a:r>
              <a:rPr lang="en-US"/>
              <a:t>The class map called “HTTP” is used to match the HTTP protocol. The policy map called “LIMITWEBB” will use the class map HTTP and set the bandwidth for HTTP traffic to 256 kbps.</a:t>
            </a:r>
          </a:p>
          <a:p>
            <a:r>
              <a:rPr lang="en-US"/>
              <a:t>The policy map is then applied as a service policy for outbound traffic on serial0/0.</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B9E96D6C-5B6E-4F4F-B88C-3E1592A6D6AE}" type="slidenum">
              <a:rPr lang="en-US"/>
              <a:pPr/>
              <a:t>31</a:t>
            </a:fld>
            <a:endParaRPr lang="en-US"/>
          </a:p>
        </p:txBody>
      </p:sp>
      <p:sp>
        <p:nvSpPr>
          <p:cNvPr id="1431554" name="Rectangle 2"/>
          <p:cNvSpPr>
            <a:spLocks noGrp="1" noRot="1" noChangeAspect="1" noChangeArrowheads="1" noTextEdit="1"/>
          </p:cNvSpPr>
          <p:nvPr>
            <p:ph type="sldImg"/>
          </p:nvPr>
        </p:nvSpPr>
        <p:spPr>
          <a:ln/>
        </p:spPr>
      </p:sp>
      <p:sp>
        <p:nvSpPr>
          <p:cNvPr id="1431555" name="Rectangle 3"/>
          <p:cNvSpPr>
            <a:spLocks noGrp="1" noChangeArrowheads="1"/>
          </p:cNvSpPr>
          <p:nvPr>
            <p:ph type="body" idx="1"/>
          </p:nvPr>
        </p:nvSpPr>
        <p:spPr>
          <a:xfrm>
            <a:off x="395654" y="4306063"/>
            <a:ext cx="5988482" cy="4184085"/>
          </a:xfrm>
        </p:spPr>
        <p:txBody>
          <a:bodyPr/>
          <a:lstStyle/>
          <a:p>
            <a:r>
              <a:rPr lang="en-US"/>
              <a:t>The table</a:t>
            </a:r>
            <a:r>
              <a:rPr lang="en-US" b="1"/>
              <a:t> </a:t>
            </a:r>
            <a:r>
              <a:rPr lang="en-US"/>
              <a:t>lists various regular expressions and their description.</a:t>
            </a:r>
          </a:p>
          <a:p>
            <a:r>
              <a:rPr lang="en-US"/>
              <a:t>The following example configures NBAR to match all FastTrack traffic:</a:t>
            </a:r>
          </a:p>
          <a:p>
            <a:pPr>
              <a:buFontTx/>
              <a:buNone/>
            </a:pPr>
            <a:r>
              <a:rPr lang="en-US"/>
              <a:t>	match protocol fasttrack file-transfer "*"</a:t>
            </a:r>
          </a:p>
          <a:p>
            <a:r>
              <a:rPr lang="en-US"/>
              <a:t>In the next example, all FastTrack files that have the .mpeg extension will be classified into class map nbar.</a:t>
            </a:r>
          </a:p>
          <a:p>
            <a:pPr>
              <a:buFontTx/>
              <a:buNone/>
            </a:pPr>
            <a:r>
              <a:rPr lang="en-US"/>
              <a:t>	class-map match-all nbar</a:t>
            </a:r>
          </a:p>
          <a:p>
            <a:pPr>
              <a:buFontTx/>
              <a:buNone/>
            </a:pPr>
            <a:r>
              <a:rPr lang="en-US"/>
              <a:t>	match protocol fasttrack file-transfer "*.mpeg"</a:t>
            </a:r>
          </a:p>
          <a:p>
            <a:r>
              <a:rPr lang="en-US"/>
              <a:t>The following example configures NBAR to match FastTrack traffic that contains the string “cisco”:</a:t>
            </a:r>
          </a:p>
          <a:p>
            <a:pPr>
              <a:buFontTx/>
              <a:buNone/>
            </a:pPr>
            <a:r>
              <a:rPr lang="en-US"/>
              <a:t>	match protocol fasttrack file-transfer "*cisco*"</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376FF6B6-2CBD-492B-837C-C5104F79C722}" type="slidenum">
              <a:rPr lang="en-US"/>
              <a:pPr/>
              <a:t>32</a:t>
            </a:fld>
            <a:endParaRPr lang="en-US"/>
          </a:p>
        </p:txBody>
      </p:sp>
      <p:sp>
        <p:nvSpPr>
          <p:cNvPr id="1427458" name="Rectangle 2"/>
          <p:cNvSpPr>
            <a:spLocks noGrp="1" noRot="1" noChangeAspect="1" noChangeArrowheads="1" noTextEdit="1"/>
          </p:cNvSpPr>
          <p:nvPr>
            <p:ph type="sldImg"/>
          </p:nvPr>
        </p:nvSpPr>
        <p:spPr>
          <a:xfrm>
            <a:off x="654823" y="243954"/>
            <a:ext cx="5746182" cy="3985519"/>
          </a:xfrm>
          <a:ln/>
        </p:spPr>
      </p:sp>
      <p:sp>
        <p:nvSpPr>
          <p:cNvPr id="1427459" name="Rectangle 3"/>
          <p:cNvSpPr>
            <a:spLocks noGrp="1" noChangeArrowheads="1"/>
          </p:cNvSpPr>
          <p:nvPr>
            <p:ph type="body" idx="1"/>
          </p:nvPr>
        </p:nvSpPr>
        <p:spPr>
          <a:xfrm>
            <a:off x="403322" y="4372724"/>
            <a:ext cx="6112699" cy="4247910"/>
          </a:xfrm>
        </p:spPr>
        <p:txBody>
          <a:bodyPr/>
          <a:lstStyle/>
          <a:p>
            <a:r>
              <a:rPr lang="en-US"/>
              <a:t>NBAR has enhanced classification capabilities for HTTP. It can classify packets belonging to HTTP flows based on the following:</a:t>
            </a:r>
          </a:p>
          <a:p>
            <a:pPr lvl="2"/>
            <a:r>
              <a:rPr lang="en-US"/>
              <a:t>The URL portion after the host name, which appears in the GET request of the HTTP session</a:t>
            </a:r>
          </a:p>
          <a:p>
            <a:pPr lvl="2"/>
            <a:r>
              <a:rPr lang="en-US"/>
              <a:t>The host name specified in the GET request</a:t>
            </a:r>
          </a:p>
          <a:p>
            <a:r>
              <a:rPr lang="en-US"/>
              <a:t>The following example classifies, within the class map called “class1,” HTTP packets based on any URL containing the string “whatsnew/latest” followed by zero or more characters:</a:t>
            </a:r>
          </a:p>
          <a:p>
            <a:pPr>
              <a:buFontTx/>
              <a:buNone/>
            </a:pPr>
            <a:r>
              <a:rPr lang="en-US"/>
              <a:t>	class-map class1</a:t>
            </a:r>
          </a:p>
          <a:p>
            <a:pPr>
              <a:buFontTx/>
              <a:buNone/>
            </a:pPr>
            <a:r>
              <a:rPr lang="en-US"/>
              <a:t> 	match protocol http url whatsnew/latest*</a:t>
            </a:r>
          </a:p>
          <a:p>
            <a:r>
              <a:rPr lang="en-US"/>
              <a:t>The next example classifies, within the class map called “class2,” packets based on any host name containing the string “cisco” followed by zero or more characters:</a:t>
            </a:r>
          </a:p>
          <a:p>
            <a:pPr lvl="3">
              <a:buFontTx/>
              <a:buNone/>
            </a:pPr>
            <a:r>
              <a:rPr lang="en-US"/>
              <a:t>class-map class2</a:t>
            </a:r>
          </a:p>
          <a:p>
            <a:pPr lvl="3">
              <a:buFontTx/>
              <a:buNone/>
            </a:pPr>
            <a:r>
              <a:rPr lang="en-US"/>
              <a:t>match protocol http host cisco*</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D789F585-754D-436F-B4C8-EB748F321CF5}" type="slidenum">
              <a:rPr lang="en-US"/>
              <a:pPr/>
              <a:t>33</a:t>
            </a:fld>
            <a:endParaRPr lang="en-US"/>
          </a:p>
        </p:txBody>
      </p:sp>
      <p:sp>
        <p:nvSpPr>
          <p:cNvPr id="1429506" name="Rectangle 2"/>
          <p:cNvSpPr>
            <a:spLocks noGrp="1" noRot="1" noChangeAspect="1" noChangeArrowheads="1" noTextEdit="1"/>
          </p:cNvSpPr>
          <p:nvPr>
            <p:ph type="sldImg"/>
          </p:nvPr>
        </p:nvSpPr>
        <p:spPr>
          <a:xfrm>
            <a:off x="654823" y="243954"/>
            <a:ext cx="5746182" cy="3985519"/>
          </a:xfrm>
          <a:ln/>
        </p:spPr>
      </p:sp>
      <p:sp>
        <p:nvSpPr>
          <p:cNvPr id="1429507" name="Rectangle 3"/>
          <p:cNvSpPr>
            <a:spLocks noGrp="1" noChangeArrowheads="1"/>
          </p:cNvSpPr>
          <p:nvPr>
            <p:ph type="body" idx="1"/>
          </p:nvPr>
        </p:nvSpPr>
        <p:spPr>
          <a:xfrm>
            <a:off x="403322" y="4372724"/>
            <a:ext cx="6112699" cy="4247910"/>
          </a:xfrm>
        </p:spPr>
        <p:txBody>
          <a:bodyPr/>
          <a:lstStyle/>
          <a:p>
            <a:r>
              <a:rPr lang="en-US"/>
              <a:t>NBAR supports a wide range of network protocols, including the stateful protocols that were difficult to classify before. Stateful protocols such as HTTP or FastTrack applications need special configuration to use the NBAR feature.</a:t>
            </a:r>
          </a:p>
          <a:p>
            <a:r>
              <a:rPr lang="en-US"/>
              <a:t>NBAR offers the ability to match packets containing a specified MIME type.</a:t>
            </a:r>
          </a:p>
          <a:p>
            <a:r>
              <a:rPr lang="en-US"/>
              <a:t>The following example classifies, within the class map called “class3,” packets based on the JPEG MIME type:</a:t>
            </a:r>
          </a:p>
          <a:p>
            <a:pPr>
              <a:buFontTx/>
              <a:buNone/>
            </a:pPr>
            <a:r>
              <a:rPr lang="en-US"/>
              <a:t>	class-map class3</a:t>
            </a:r>
          </a:p>
          <a:p>
            <a:pPr>
              <a:buFontTx/>
              <a:buNone/>
            </a:pPr>
            <a:r>
              <a:rPr lang="en-US"/>
              <a:t>	match protocol http mime "*jpeg"</a:t>
            </a:r>
          </a:p>
          <a:p>
            <a:r>
              <a:rPr lang="en-US"/>
              <a:t>Applications that use the FastTrack peer-to-peer protocol include Kazaa, Grokster, and Morpheus (although newer versions of Morpheus use Gnutella).</a:t>
            </a:r>
          </a:p>
          <a:p>
            <a:r>
              <a:rPr lang="en-US"/>
              <a:t>A regular expression is used to identify specific FastTrack traffic. For instance, entering “cisco” as the regular expression would classify the FastTrack traffic containing the string “cisco” as a match for the traffic policy.</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C4C57902-D742-443B-8864-A23903414FB6}" type="slidenum">
              <a:rPr lang="en-US"/>
              <a:pPr/>
              <a:t>35</a:t>
            </a:fld>
            <a:endParaRPr lang="en-US"/>
          </a:p>
        </p:txBody>
      </p:sp>
      <p:sp>
        <p:nvSpPr>
          <p:cNvPr id="1433602" name="Rectangle 2"/>
          <p:cNvSpPr>
            <a:spLocks noGrp="1" noRot="1" noChangeAspect="1" noChangeArrowheads="1" noTextEdit="1"/>
          </p:cNvSpPr>
          <p:nvPr>
            <p:ph type="sldImg"/>
          </p:nvPr>
        </p:nvSpPr>
        <p:spPr>
          <a:xfrm>
            <a:off x="654823" y="243954"/>
            <a:ext cx="5746182" cy="3985519"/>
          </a:xfrm>
          <a:ln/>
        </p:spPr>
      </p:sp>
      <p:sp>
        <p:nvSpPr>
          <p:cNvPr id="1433603" name="Rectangle 3"/>
          <p:cNvSpPr>
            <a:spLocks noGrp="1" noChangeArrowheads="1"/>
          </p:cNvSpPr>
          <p:nvPr>
            <p:ph type="body" idx="1"/>
          </p:nvPr>
        </p:nvSpPr>
        <p:spPr>
          <a:xfrm>
            <a:off x="403322" y="4372724"/>
            <a:ext cx="6112699" cy="4247910"/>
          </a:xfrm>
        </p:spPr>
        <p:txBody>
          <a:bodyPr/>
          <a:lstStyle/>
          <a:p>
            <a:r>
              <a:rPr lang="en-US"/>
              <a:t>Real-Time Transport Protocol (RTP) consists of a data part and a control part. The control part is called Real-Time Transport Control Protocol (RTCP). It is important to note that the NBAR RTP payload classification feature does not identify RTCP packets and that RTCP packets run on odd-numbered ports, while RTP packets run on even-numbered ports.</a:t>
            </a:r>
          </a:p>
          <a:p>
            <a:r>
              <a:rPr lang="en-US"/>
              <a:t>The data part of RTP is a thin protocol providing support for applications with real-time properties (such as continuous media [audio and video]), which includes timing reconstruction, loss detection, and security and content identification. The RTP payload type is the data transported by RTP in a packet (for example, audio samples or compressed video data).</a:t>
            </a:r>
          </a:p>
          <a:p>
            <a:r>
              <a:rPr lang="en-US"/>
              <a:t>NBAR RTP payload classification not only allows you to statefully identify real-time audio and video traffic, but it also can differentiate on the basis of audio and video codecs to provide more granular QoS. The RTP payload classification feature looks deep into the RTP header to classify RTP packets.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8EBCA3BE-CF05-40AA-8509-4A8ACD3931CE}" type="slidenum">
              <a:rPr lang="en-US"/>
              <a:pPr/>
              <a:t>36</a:t>
            </a:fld>
            <a:endParaRPr lang="en-US"/>
          </a:p>
        </p:txBody>
      </p:sp>
      <p:sp>
        <p:nvSpPr>
          <p:cNvPr id="1435650" name="Rectangle 2"/>
          <p:cNvSpPr>
            <a:spLocks noGrp="1" noRot="1" noChangeAspect="1" noChangeArrowheads="1" noTextEdit="1"/>
          </p:cNvSpPr>
          <p:nvPr>
            <p:ph type="sldImg"/>
          </p:nvPr>
        </p:nvSpPr>
        <p:spPr>
          <a:xfrm>
            <a:off x="654823" y="243954"/>
            <a:ext cx="5746182" cy="3985519"/>
          </a:xfrm>
          <a:ln/>
        </p:spPr>
      </p:sp>
      <p:sp>
        <p:nvSpPr>
          <p:cNvPr id="1435651" name="Rectangle 3"/>
          <p:cNvSpPr>
            <a:spLocks noGrp="1" noChangeArrowheads="1"/>
          </p:cNvSpPr>
          <p:nvPr>
            <p:ph type="body" idx="1"/>
          </p:nvPr>
        </p:nvSpPr>
        <p:spPr>
          <a:xfrm>
            <a:off x="403322" y="4372724"/>
            <a:ext cx="6112699" cy="4247910"/>
          </a:xfrm>
        </p:spPr>
        <p:txBody>
          <a:bodyPr/>
          <a:lstStyle/>
          <a:p>
            <a:r>
              <a:rPr lang="en-US"/>
              <a:t>The example shows a simple classification of RTP sessions, both on the input interface and on the output interface of the router.</a:t>
            </a:r>
          </a:p>
          <a:p>
            <a:r>
              <a:rPr lang="en-US"/>
              <a:t>On the input interface, three class maps have been created: voice-in, videoconferencing-in, and interactive-in. The voice-in class map will match the RTP audio protocol, the videoconferencing-in class map will match the RTP video protocol, and the interactive-in class map will match the Citrix protocol.</a:t>
            </a:r>
          </a:p>
          <a:p>
            <a:r>
              <a:rPr lang="en-US"/>
              <a:t>The class-mark policy map will then do the following:</a:t>
            </a:r>
          </a:p>
          <a:p>
            <a:pPr lvl="2"/>
            <a:r>
              <a:rPr lang="en-US"/>
              <a:t>If the packet matches the voice-in class map, the packet differentiated services code point (DSCP) field will be set to Expedited Forwarding (EF). If the packet matches the videoconferencing-in class map, the packet DSCP field will be set to Assured Forwarding (AF) 41. If the packet matches the interactive-in class map, the DSCP field will be set to AF 31.</a:t>
            </a:r>
          </a:p>
          <a:p>
            <a:pPr lvl="2"/>
            <a:r>
              <a:rPr lang="en-US"/>
              <a:t>The class-mark policy map is applied to the input interface, Ethernet 0/0.</a:t>
            </a:r>
          </a:p>
          <a:p>
            <a:r>
              <a:rPr lang="en-US"/>
              <a:t>On the output interface, three class maps have been created: voice-out, videoconferencing-out, and interactive-out. The voice-out class map will match the DSCP field EF. The videoconferencing-out class map will match the DSCP field AF 41. The interactive-out class map will match the DSCP field AF 31.</a:t>
            </a:r>
          </a:p>
          <a:p>
            <a:r>
              <a:rPr lang="en-US"/>
              <a:t>As shown in the figure, the qos-policy</a:t>
            </a:r>
            <a:r>
              <a:rPr lang="en-US" b="1"/>
              <a:t> </a:t>
            </a:r>
            <a:r>
              <a:rPr lang="en-US"/>
              <a:t>policy map will then do the following:</a:t>
            </a:r>
          </a:p>
          <a:p>
            <a:pPr lvl="2"/>
            <a:r>
              <a:rPr lang="en-US"/>
              <a:t>If the packet matches the voice-out class map, the packet priority will be set to 10 percent of the bandwidth. If the packet matches the videoconferencing-out class map, the packet priority will be set to 20 percent of the bandwidth. If the packet matches the interactive-out class map, the packet priority will be set to 30 percent of the bandwidth. All other packets will be classified as class-default and fair queuing will be performed on them.</a:t>
            </a:r>
          </a:p>
          <a:p>
            <a:pPr lvl="2"/>
            <a:r>
              <a:rPr lang="en-US"/>
              <a:t>The class-mark policy map is applied to the output interface, serial 0/0.</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B41A27BB-B565-4CFB-B893-4236D7CB6D79}" type="slidenum">
              <a:rPr lang="en-US"/>
              <a:pPr/>
              <a:t>37</a:t>
            </a:fld>
            <a:endParaRPr lang="en-US"/>
          </a:p>
        </p:txBody>
      </p:sp>
      <p:sp>
        <p:nvSpPr>
          <p:cNvPr id="1439746" name="Rectangle 2"/>
          <p:cNvSpPr>
            <a:spLocks noGrp="1" noRot="1" noChangeAspect="1" noChangeArrowheads="1" noTextEdit="1"/>
          </p:cNvSpPr>
          <p:nvPr>
            <p:ph type="sldImg"/>
          </p:nvPr>
        </p:nvSpPr>
        <p:spPr>
          <a:ln/>
        </p:spPr>
      </p:sp>
      <p:sp>
        <p:nvSpPr>
          <p:cNvPr id="1439747" name="Rectangle 3"/>
          <p:cNvSpPr>
            <a:spLocks noGrp="1" noChangeArrowheads="1"/>
          </p:cNvSpPr>
          <p:nvPr>
            <p:ph type="body" idx="1"/>
          </p:nvPr>
        </p:nvSpPr>
        <p:spPr>
          <a:xfrm>
            <a:off x="395654" y="4306063"/>
            <a:ext cx="5988482" cy="4184085"/>
          </a:xfrm>
        </p:spPr>
        <p:txBody>
          <a:bodyPr/>
          <a:lstStyle/>
          <a:p>
            <a:endParaRPr lang="sk-SK"/>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A368FFAB-6EED-46F1-9BF9-0F7B44799B04}" type="slidenum">
              <a:rPr lang="en-US"/>
              <a:pPr/>
              <a:t>38</a:t>
            </a:fld>
            <a:endParaRPr lang="en-US"/>
          </a:p>
        </p:txBody>
      </p:sp>
      <p:sp>
        <p:nvSpPr>
          <p:cNvPr id="1443842" name="Rectangle 2"/>
          <p:cNvSpPr>
            <a:spLocks noGrp="1" noRot="1" noChangeAspect="1" noChangeArrowheads="1" noTextEdit="1"/>
          </p:cNvSpPr>
          <p:nvPr>
            <p:ph type="sldImg"/>
          </p:nvPr>
        </p:nvSpPr>
        <p:spPr>
          <a:xfrm>
            <a:off x="654823" y="243954"/>
            <a:ext cx="5746182" cy="3985519"/>
          </a:xfrm>
          <a:ln/>
        </p:spPr>
      </p:sp>
      <p:sp>
        <p:nvSpPr>
          <p:cNvPr id="1443843" name="Rectangle 3"/>
          <p:cNvSpPr>
            <a:spLocks noGrp="1" noChangeArrowheads="1"/>
          </p:cNvSpPr>
          <p:nvPr>
            <p:ph type="body" idx="1"/>
          </p:nvPr>
        </p:nvSpPr>
        <p:spPr>
          <a:xfrm>
            <a:off x="403322" y="4372724"/>
            <a:ext cx="6112699" cy="4247910"/>
          </a:xfrm>
        </p:spPr>
        <p:txBody>
          <a:bodyPr/>
          <a:lstStyle/>
          <a:p>
            <a:r>
              <a:rPr lang="en-US"/>
              <a:t>Congestion can occur anywhere within a network where speed mismatches (for example, a 1000-Mbps link feeding a 100-Mbps link), aggregation (for example, multiple 100-Mbps links feeding an upstream 100-Mbps link), or confluence (the joining of two or more traffic streams) accrue. </a:t>
            </a:r>
          </a:p>
          <a:p>
            <a:r>
              <a:rPr lang="en-US"/>
              <a:t>Congestion-management features control the congestion when it occurs. One way that network elements handle an overflow of arriving traffic is to use a queuing algorithm to sort the traffic and then determine some method of prioritizing it onto an output link. Each queuing algorithm was designed to solve a specific network traffic problem and has a particular effect on network performance.</a:t>
            </a:r>
          </a:p>
          <a:p>
            <a:r>
              <a:rPr lang="en-US"/>
              <a:t>Many algorithms have been designed to serve different needs. A well-designed queuing algorithm provides some bandwidth and delay guarantees to priority traffic.</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3CF92-510B-41FA-BD0E-C47F9B5E8027}" type="slidenum">
              <a:rPr lang="en-US"/>
              <a:pPr/>
              <a:t>39</a:t>
            </a:fld>
            <a:endParaRPr lang="en-US"/>
          </a:p>
        </p:txBody>
      </p:sp>
      <p:sp>
        <p:nvSpPr>
          <p:cNvPr id="1445890" name="Rectangle 2"/>
          <p:cNvSpPr>
            <a:spLocks noGrp="1" noRot="1" noChangeAspect="1" noChangeArrowheads="1" noTextEdit="1"/>
          </p:cNvSpPr>
          <p:nvPr>
            <p:ph type="sldImg"/>
          </p:nvPr>
        </p:nvSpPr>
        <p:spPr>
          <a:xfrm>
            <a:off x="654823" y="243954"/>
            <a:ext cx="5746182" cy="3985519"/>
          </a:xfrm>
          <a:ln/>
        </p:spPr>
      </p:sp>
      <p:sp>
        <p:nvSpPr>
          <p:cNvPr id="1445891" name="Rectangle 3"/>
          <p:cNvSpPr>
            <a:spLocks noGrp="1" noChangeArrowheads="1"/>
          </p:cNvSpPr>
          <p:nvPr>
            <p:ph type="body" idx="1"/>
          </p:nvPr>
        </p:nvSpPr>
        <p:spPr>
          <a:xfrm>
            <a:off x="403322" y="4372724"/>
            <a:ext cx="6112699" cy="4247910"/>
          </a:xfrm>
        </p:spPr>
        <p:txBody>
          <a:bodyPr/>
          <a:lstStyle/>
          <a:p>
            <a:r>
              <a:rPr lang="en-US"/>
              <a:t>Speed mismatches are the most common reason for congestion. It is possible to have persistent congestion when traffic is moving from a LAN to a WAN, such as when traffic moves from a high-speed LAN environment (100 or 1000 Mbps) to lower-speed WAN links (1 or 2 Mbps). Speed mismatches are also common in LAN-to-LAN environments when, for example, a 1000-Mbps link feeds into a 100-Mbps link, but in those cases they are transient.</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D78598D7-4DCE-48F1-A8E7-3A9C1D34B72A}" type="slidenum">
              <a:rPr lang="en-US"/>
              <a:pPr/>
              <a:t>40</a:t>
            </a:fld>
            <a:endParaRPr lang="en-US"/>
          </a:p>
        </p:txBody>
      </p:sp>
      <p:sp>
        <p:nvSpPr>
          <p:cNvPr id="1447938" name="Rectangle 2"/>
          <p:cNvSpPr>
            <a:spLocks noGrp="1" noRot="1" noChangeAspect="1" noChangeArrowheads="1" noTextEdit="1"/>
          </p:cNvSpPr>
          <p:nvPr>
            <p:ph type="sldImg"/>
          </p:nvPr>
        </p:nvSpPr>
        <p:spPr>
          <a:xfrm>
            <a:off x="654823" y="243954"/>
            <a:ext cx="5746182" cy="3985519"/>
          </a:xfrm>
          <a:ln/>
        </p:spPr>
      </p:sp>
      <p:sp>
        <p:nvSpPr>
          <p:cNvPr id="1447939" name="Rectangle 3"/>
          <p:cNvSpPr>
            <a:spLocks noGrp="1" noChangeArrowheads="1"/>
          </p:cNvSpPr>
          <p:nvPr>
            <p:ph type="body" idx="1"/>
          </p:nvPr>
        </p:nvSpPr>
        <p:spPr>
          <a:xfrm>
            <a:off x="403322" y="4372724"/>
            <a:ext cx="6112699" cy="4247910"/>
          </a:xfrm>
        </p:spPr>
        <p:txBody>
          <a:bodyPr/>
          <a:lstStyle/>
          <a:p>
            <a:r>
              <a:rPr lang="en-US"/>
              <a:t>The second most common source of congestion is points of aggregation in a network.</a:t>
            </a:r>
          </a:p>
          <a:p>
            <a:r>
              <a:rPr lang="en-US"/>
              <a:t>Typical points of aggregation occur in WANs when multiple remote sites feed into a central site.</a:t>
            </a:r>
          </a:p>
          <a:p>
            <a:r>
              <a:rPr lang="en-US"/>
              <a:t>In a LAN environment, congestion resulting from aggregation often occurs at the distribution layer of networks where the access layer devices feed traffic to the distribution layer switches.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A34E929B-C927-4A71-9EEF-17158F1A2D14}" type="slidenum">
              <a:rPr lang="en-US"/>
              <a:pPr/>
              <a:t>4</a:t>
            </a:fld>
            <a:endParaRPr lang="en-US"/>
          </a:p>
        </p:txBody>
      </p:sp>
      <p:sp>
        <p:nvSpPr>
          <p:cNvPr id="1349634" name="Rectangle 2"/>
          <p:cNvSpPr>
            <a:spLocks noGrp="1" noRot="1" noChangeAspect="1" noChangeArrowheads="1" noTextEdit="1"/>
          </p:cNvSpPr>
          <p:nvPr>
            <p:ph type="sldImg"/>
          </p:nvPr>
        </p:nvSpPr>
        <p:spPr>
          <a:xfrm>
            <a:off x="654823" y="243954"/>
            <a:ext cx="5746182" cy="3985519"/>
          </a:xfrm>
          <a:ln/>
        </p:spPr>
      </p:sp>
      <p:sp>
        <p:nvSpPr>
          <p:cNvPr id="1349635" name="Rectangle 3"/>
          <p:cNvSpPr>
            <a:spLocks noGrp="1" noChangeArrowheads="1"/>
          </p:cNvSpPr>
          <p:nvPr>
            <p:ph type="body" idx="1"/>
          </p:nvPr>
        </p:nvSpPr>
        <p:spPr>
          <a:xfrm>
            <a:off x="403322" y="4372724"/>
            <a:ext cx="6112699" cy="4247910"/>
          </a:xfrm>
        </p:spPr>
        <p:txBody>
          <a:bodyPr/>
          <a:lstStyle/>
          <a:p>
            <a:r>
              <a:rPr lang="en-US"/>
              <a:t>Marking is related to classification. QoS classification tools categorize packets by examining the contents of the frame, cell, and packet headers; whereas marking tools allow the QoS tool to change the packet headers for easier classification. </a:t>
            </a:r>
          </a:p>
          <a:p>
            <a:r>
              <a:rPr lang="en-US"/>
              <a:t>Marking involves placing a value into one of the small number of well-defined frame, packet, or cell header fields specifically designed for QoS marking. By marking a packet, other QoS functions can perform classification based on the marked field inside a header. Marking simplifies the network's QoS design, it simplifies configuration of other QoS tools, and it reduces the overhead required by each of the other QoS tools to classify the packets.</a:t>
            </a:r>
          </a:p>
          <a:p>
            <a:r>
              <a:rPr lang="en-US"/>
              <a:t>Marking a packet or frame with its classification allows subsequent network devices to easily distinguish the marked packet or frame as belonging to a specific class. After the packets or frames are identified as belonging to a specific class, QoS mechanisms can be uniformly applied to ensure compliance with administrative QoS policies. </a:t>
            </a:r>
          </a:p>
          <a:p>
            <a:r>
              <a:rPr lang="en-US"/>
              <a:t>This slide identifies some commonly used markers at the link layer and network layers.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DF6D837E-7473-4DEF-8F92-46E10F56F44E}" type="slidenum">
              <a:rPr lang="en-US"/>
              <a:pPr/>
              <a:t>41</a:t>
            </a:fld>
            <a:endParaRPr lang="en-US"/>
          </a:p>
        </p:txBody>
      </p:sp>
      <p:sp>
        <p:nvSpPr>
          <p:cNvPr id="1531906" name="Rectangle 2"/>
          <p:cNvSpPr>
            <a:spLocks noGrp="1" noRot="1" noChangeAspect="1" noChangeArrowheads="1" noTextEdit="1"/>
          </p:cNvSpPr>
          <p:nvPr>
            <p:ph type="sldImg"/>
          </p:nvPr>
        </p:nvSpPr>
        <p:spPr>
          <a:xfrm>
            <a:off x="654823" y="243954"/>
            <a:ext cx="5746182" cy="3985519"/>
          </a:xfrm>
          <a:ln/>
        </p:spPr>
      </p:sp>
      <p:sp>
        <p:nvSpPr>
          <p:cNvPr id="1531907" name="Rectangle 3"/>
          <p:cNvSpPr>
            <a:spLocks noGrp="1" noChangeArrowheads="1"/>
          </p:cNvSpPr>
          <p:nvPr>
            <p:ph type="body" idx="1"/>
          </p:nvPr>
        </p:nvSpPr>
        <p:spPr>
          <a:xfrm>
            <a:off x="403322" y="4372724"/>
            <a:ext cx="6112699" cy="4247910"/>
          </a:xfrm>
        </p:spPr>
        <p:txBody>
          <a:bodyPr/>
          <a:lstStyle/>
          <a:p>
            <a:r>
              <a:rPr lang="en-US"/>
              <a:t>Queuing on routers is necessary to accommodate bursts when the arrival rate of packets is greater than the departure rate, usually because of one of two reasons:</a:t>
            </a:r>
          </a:p>
          <a:p>
            <a:pPr lvl="2"/>
            <a:r>
              <a:rPr lang="en-US"/>
              <a:t>The input interface is faster than the output interface.</a:t>
            </a:r>
          </a:p>
          <a:p>
            <a:pPr lvl="2"/>
            <a:r>
              <a:rPr lang="en-US"/>
              <a:t>The output interface is receiving packets from multiple other interfaces.</a:t>
            </a:r>
          </a:p>
          <a:p>
            <a:r>
              <a:rPr lang="en-US"/>
              <a:t>Initial implementations of queuing used a single FIFO strategy. Better queuing mechanisms were introduced when special requirements required routers to differentiate among packets of different importance.</a:t>
            </a:r>
          </a:p>
          <a:p>
            <a:r>
              <a:rPr lang="en-US"/>
              <a:t>Queuing has two parts:</a:t>
            </a:r>
            <a:endParaRPr lang="en-US" b="1"/>
          </a:p>
          <a:p>
            <a:pPr lvl="2"/>
            <a:r>
              <a:rPr lang="en-US" b="1"/>
              <a:t>Hardware queue: </a:t>
            </a:r>
            <a:r>
              <a:rPr lang="en-US"/>
              <a:t>Uses FIFO strategy, which is necessary for the interface drivers to transmit packets one by one. The hardware queue is sometimes referred to as the transmit queue.</a:t>
            </a:r>
            <a:endParaRPr lang="en-US" b="1"/>
          </a:p>
          <a:p>
            <a:pPr lvl="2"/>
            <a:r>
              <a:rPr lang="en-US" b="1"/>
              <a:t>Software queuing system:</a:t>
            </a:r>
            <a:r>
              <a:rPr lang="en-US"/>
              <a:t> Schedules packets into the hardware queue based on the quality of service (QoS) requirements.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FA9D3817-6461-433F-ABA9-FC6594CEB15F}" type="slidenum">
              <a:rPr lang="en-US"/>
              <a:pPr/>
              <a:t>42</a:t>
            </a:fld>
            <a:endParaRPr lang="en-US"/>
          </a:p>
        </p:txBody>
      </p:sp>
      <p:sp>
        <p:nvSpPr>
          <p:cNvPr id="1533954" name="Rectangle 2"/>
          <p:cNvSpPr>
            <a:spLocks noGrp="1" noRot="1" noChangeAspect="1" noChangeArrowheads="1" noTextEdit="1"/>
          </p:cNvSpPr>
          <p:nvPr>
            <p:ph type="sldImg"/>
          </p:nvPr>
        </p:nvSpPr>
        <p:spPr>
          <a:xfrm>
            <a:off x="654823" y="243954"/>
            <a:ext cx="5746182" cy="3985519"/>
          </a:xfrm>
          <a:ln/>
        </p:spPr>
      </p:sp>
      <p:sp>
        <p:nvSpPr>
          <p:cNvPr id="1533955" name="Rectangle 3"/>
          <p:cNvSpPr>
            <a:spLocks noGrp="1" noChangeArrowheads="1"/>
          </p:cNvSpPr>
          <p:nvPr>
            <p:ph type="body" idx="1"/>
          </p:nvPr>
        </p:nvSpPr>
        <p:spPr>
          <a:xfrm>
            <a:off x="403322" y="4372724"/>
            <a:ext cx="6112699" cy="4247910"/>
          </a:xfrm>
        </p:spPr>
        <p:txBody>
          <a:bodyPr/>
          <a:lstStyle/>
          <a:p>
            <a:pPr>
              <a:buFontTx/>
              <a:buNone/>
            </a:pPr>
            <a:r>
              <a:rPr lang="en-US"/>
              <a:t>Actions that must occur before transmitting a packet:</a:t>
            </a:r>
          </a:p>
          <a:p>
            <a:pPr lvl="1"/>
            <a:r>
              <a:rPr lang="en-US"/>
              <a:t>Most queuing mechanisms include classification of packets.</a:t>
            </a:r>
          </a:p>
          <a:p>
            <a:pPr lvl="1"/>
            <a:r>
              <a:rPr lang="en-US"/>
              <a:t>After a packet is classified, a router has to determine whether it can place the packet in the queue or drop the packet. Most queuing mechanisms will drop a packet only if the corresponding queue is full (tail drop). Some mechanisms use a more intelligent dropping scheme, such as weighted fair queuing (WFQ), or a random dropping scheme, such as weighted random early detection (WRED).</a:t>
            </a:r>
          </a:p>
          <a:p>
            <a:pPr lvl="1"/>
            <a:r>
              <a:rPr lang="en-US"/>
              <a:t>If the packet is allowed to be queued, it is put into the FIFO queue for that particular class.</a:t>
            </a:r>
          </a:p>
          <a:p>
            <a:pPr lvl="1"/>
            <a:r>
              <a:rPr lang="en-US"/>
              <a:t>Packets are then taken from the individual per-class queues and put into the hardware queue.</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6F8DBC34-79EA-4417-88A2-D0D638912DD8}" type="slidenum">
              <a:rPr lang="en-US"/>
              <a:pPr/>
              <a:t>43</a:t>
            </a:fld>
            <a:endParaRPr lang="en-US"/>
          </a:p>
        </p:txBody>
      </p:sp>
      <p:sp>
        <p:nvSpPr>
          <p:cNvPr id="1536002" name="Rectangle 2"/>
          <p:cNvSpPr>
            <a:spLocks noGrp="1" noRot="1" noChangeAspect="1" noChangeArrowheads="1" noTextEdit="1"/>
          </p:cNvSpPr>
          <p:nvPr>
            <p:ph type="sldImg"/>
          </p:nvPr>
        </p:nvSpPr>
        <p:spPr>
          <a:xfrm>
            <a:off x="654823" y="243954"/>
            <a:ext cx="5746182" cy="3985519"/>
          </a:xfrm>
          <a:ln/>
        </p:spPr>
      </p:sp>
      <p:sp>
        <p:nvSpPr>
          <p:cNvPr id="1536003" name="Rectangle 3"/>
          <p:cNvSpPr>
            <a:spLocks noGrp="1" noChangeArrowheads="1"/>
          </p:cNvSpPr>
          <p:nvPr>
            <p:ph type="body" idx="1"/>
          </p:nvPr>
        </p:nvSpPr>
        <p:spPr>
          <a:xfrm>
            <a:off x="403322" y="4372724"/>
            <a:ext cx="6112699" cy="4247910"/>
          </a:xfrm>
        </p:spPr>
        <p:txBody>
          <a:bodyPr/>
          <a:lstStyle/>
          <a:p>
            <a:r>
              <a:rPr lang="en-US"/>
              <a:t>The implementation of software queuing is optimized for periods when the interface is not congested. The software queuing system is bypassed whenever there is no packet in the software queue and there is room in the hardware queue.</a:t>
            </a:r>
          </a:p>
          <a:p>
            <a:r>
              <a:rPr lang="en-US"/>
              <a:t>The software queue activates only when data must wait to be placed into the hardware queue.</a:t>
            </a:r>
          </a:p>
          <a:p>
            <a:r>
              <a:rPr lang="en-US"/>
              <a:t>The double-queuing strategy (software and hardware queues) has its impacts on the results of overall queuing. Software queues serve a valuable purpose. If the hardware queue is too long, it will contain a large number of packets scheduled in the FIFO fashion. A long FIFO hardware queue most likely defeats the purpose of the QoS design requiring a certain complex software queuing system (for example, CQ).</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88878B1F-F4ED-48B4-83E7-85C79DB8B1A5}" type="slidenum">
              <a:rPr lang="en-US"/>
              <a:pPr/>
              <a:t>44</a:t>
            </a:fld>
            <a:endParaRPr lang="en-US"/>
          </a:p>
        </p:txBody>
      </p:sp>
      <p:sp>
        <p:nvSpPr>
          <p:cNvPr id="1538050" name="Rectangle 2"/>
          <p:cNvSpPr>
            <a:spLocks noGrp="1" noRot="1" noChangeAspect="1" noChangeArrowheads="1" noTextEdit="1"/>
          </p:cNvSpPr>
          <p:nvPr>
            <p:ph type="sldImg"/>
          </p:nvPr>
        </p:nvSpPr>
        <p:spPr>
          <a:xfrm>
            <a:off x="654823" y="243954"/>
            <a:ext cx="5746182" cy="3985519"/>
          </a:xfrm>
          <a:ln/>
        </p:spPr>
      </p:sp>
      <p:sp>
        <p:nvSpPr>
          <p:cNvPr id="1538051" name="Rectangle 3"/>
          <p:cNvSpPr>
            <a:spLocks noGrp="1" noChangeArrowheads="1"/>
          </p:cNvSpPr>
          <p:nvPr>
            <p:ph type="body" idx="1"/>
          </p:nvPr>
        </p:nvSpPr>
        <p:spPr>
          <a:xfrm>
            <a:off x="403322" y="4372724"/>
            <a:ext cx="6112699" cy="4247910"/>
          </a:xfrm>
        </p:spPr>
        <p:txBody>
          <a:bodyPr/>
          <a:lstStyle/>
          <a:p>
            <a:r>
              <a:rPr lang="en-US"/>
              <a:t>The length of the transmit queue is dependant on the hardware, software, Layer 2 media, and queuing algorithm configured on the interface. The default transmit queue size is determined by Cisco IOS software, is based on the bandwidth of the media, and should be fine for most queuing implementations. Some platforms and QoS mechanisms automatically adjust the transmit queue size to an appropriate value. </a:t>
            </a:r>
          </a:p>
          <a:p>
            <a:r>
              <a:rPr lang="en-US"/>
              <a:t>Faster interfaces have longer hardware queues because they produce less delay. Slower interfaces have shorter hardware queues to prevent too much delay in the worst-case scenario in which the entire hardware queue is full of MTU-size packets.</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6D3F4699-C6F2-413C-9F4D-6B9873BD4BD1}" type="slidenum">
              <a:rPr lang="en-US"/>
              <a:pPr/>
              <a:t>45</a:t>
            </a:fld>
            <a:endParaRPr lang="en-US"/>
          </a:p>
        </p:txBody>
      </p:sp>
      <p:sp>
        <p:nvSpPr>
          <p:cNvPr id="1540098" name="Rectangle 2"/>
          <p:cNvSpPr>
            <a:spLocks noGrp="1" noRot="1" noChangeAspect="1" noChangeArrowheads="1" noTextEdit="1"/>
          </p:cNvSpPr>
          <p:nvPr>
            <p:ph type="sldImg"/>
          </p:nvPr>
        </p:nvSpPr>
        <p:spPr>
          <a:xfrm>
            <a:off x="654823" y="243954"/>
            <a:ext cx="5746182" cy="3985519"/>
          </a:xfrm>
          <a:ln/>
        </p:spPr>
      </p:sp>
      <p:sp>
        <p:nvSpPr>
          <p:cNvPr id="1540099" name="Rectangle 3"/>
          <p:cNvSpPr>
            <a:spLocks noGrp="1" noChangeArrowheads="1"/>
          </p:cNvSpPr>
          <p:nvPr>
            <p:ph type="body" idx="1"/>
          </p:nvPr>
        </p:nvSpPr>
        <p:spPr>
          <a:xfrm>
            <a:off x="403322" y="4372724"/>
            <a:ext cx="6112699" cy="4247910"/>
          </a:xfrm>
        </p:spPr>
        <p:txBody>
          <a:bodyPr/>
          <a:lstStyle/>
          <a:p>
            <a:r>
              <a:rPr lang="en-US"/>
              <a:t>The </a:t>
            </a:r>
            <a:r>
              <a:rPr lang="en-US" b="1"/>
              <a:t>show controllers serial 0/1/0</a:t>
            </a:r>
            <a:r>
              <a:rPr lang="en-US"/>
              <a:t> command is used to see the length of the transmit queue. </a:t>
            </a:r>
          </a:p>
          <a:p>
            <a:r>
              <a:rPr lang="en-US"/>
              <a:t>The transmit queue length is shown as the tx_limited or tx_ring_limit or tx_ring statement and varies depending on the platform.</a:t>
            </a:r>
          </a:p>
          <a:p>
            <a:pPr>
              <a:buFontTx/>
              <a:buNone/>
            </a:pPr>
            <a:endParaRPr lang="en-US" b="1"/>
          </a:p>
          <a:p>
            <a:pPr>
              <a:buFontTx/>
              <a:buNone/>
            </a:pPr>
            <a:r>
              <a:rPr lang="en-US" b="1"/>
              <a:t>Example output</a:t>
            </a:r>
          </a:p>
          <a:p>
            <a:r>
              <a:rPr lang="en-US"/>
              <a:t>The output of the </a:t>
            </a:r>
            <a:r>
              <a:rPr lang="en-US" b="1"/>
              <a:t>show</a:t>
            </a:r>
            <a:r>
              <a:rPr lang="en-US"/>
              <a:t> command shows the length of the transmit queue. </a:t>
            </a:r>
          </a:p>
          <a:p>
            <a:r>
              <a:rPr lang="en-US"/>
              <a:t>In this example, the hardware queue length is defined by the tx_limited statement and equals two packets.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8B71E0AC-AFF2-4ACA-BFA3-211BED100DF3}" type="slidenum">
              <a:rPr lang="en-US"/>
              <a:pPr/>
              <a:t>46</a:t>
            </a:fld>
            <a:endParaRPr lang="en-US"/>
          </a:p>
        </p:txBody>
      </p:sp>
      <p:sp>
        <p:nvSpPr>
          <p:cNvPr id="1542146" name="Rectangle 2"/>
          <p:cNvSpPr>
            <a:spLocks noGrp="1" noRot="1" noChangeAspect="1" noChangeArrowheads="1" noTextEdit="1"/>
          </p:cNvSpPr>
          <p:nvPr>
            <p:ph type="sldImg"/>
          </p:nvPr>
        </p:nvSpPr>
        <p:spPr>
          <a:xfrm>
            <a:off x="654823" y="243954"/>
            <a:ext cx="5746182" cy="3985519"/>
          </a:xfrm>
          <a:ln/>
        </p:spPr>
      </p:sp>
      <p:sp>
        <p:nvSpPr>
          <p:cNvPr id="1542147" name="Rectangle 3"/>
          <p:cNvSpPr>
            <a:spLocks noGrp="1" noChangeArrowheads="1"/>
          </p:cNvSpPr>
          <p:nvPr>
            <p:ph type="body" idx="1"/>
          </p:nvPr>
        </p:nvSpPr>
        <p:spPr>
          <a:xfrm>
            <a:off x="403322" y="4372724"/>
            <a:ext cx="6112699" cy="4247910"/>
          </a:xfrm>
        </p:spPr>
        <p:txBody>
          <a:bodyPr/>
          <a:lstStyle/>
          <a:p>
            <a:r>
              <a:rPr lang="en-US"/>
              <a:t>Subinterfaces and software interfaces do not have their own separate transmit queues; they use the main transmit queue.</a:t>
            </a:r>
          </a:p>
          <a:p>
            <a:r>
              <a:rPr lang="en-US"/>
              <a:t>Software interface types include dialers, tunnels, and Frame Relay subinterfaces, and they will congest only when their main hardware interface transmit queue congests. </a:t>
            </a:r>
          </a:p>
          <a:p>
            <a:r>
              <a:rPr lang="en-US"/>
              <a:t>The transmit (tx‑ring) state is an indication of congestion of hardware interfaces caused by a congestion on the main hardware interface.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021DABB4-D515-4A5A-AE12-1AB9B8D08402}" type="slidenum">
              <a:rPr lang="en-US"/>
              <a:pPr/>
              <a:t>47</a:t>
            </a:fld>
            <a:endParaRPr lang="en-US"/>
          </a:p>
        </p:txBody>
      </p:sp>
      <p:sp>
        <p:nvSpPr>
          <p:cNvPr id="1449986" name="Rectangle 2"/>
          <p:cNvSpPr>
            <a:spLocks noGrp="1" noRot="1" noChangeAspect="1" noChangeArrowheads="1" noTextEdit="1"/>
          </p:cNvSpPr>
          <p:nvPr>
            <p:ph type="sldImg"/>
          </p:nvPr>
        </p:nvSpPr>
        <p:spPr>
          <a:xfrm>
            <a:off x="654823" y="243954"/>
            <a:ext cx="5746182" cy="3985519"/>
          </a:xfrm>
          <a:ln/>
        </p:spPr>
      </p:sp>
      <p:sp>
        <p:nvSpPr>
          <p:cNvPr id="1449987" name="Rectangle 3"/>
          <p:cNvSpPr>
            <a:spLocks noGrp="1" noChangeArrowheads="1"/>
          </p:cNvSpPr>
          <p:nvPr>
            <p:ph type="body" idx="1"/>
          </p:nvPr>
        </p:nvSpPr>
        <p:spPr>
          <a:xfrm>
            <a:off x="403322" y="4372724"/>
            <a:ext cx="6112699" cy="4247910"/>
          </a:xfrm>
        </p:spPr>
        <p:txBody>
          <a:bodyPr/>
          <a:lstStyle/>
          <a:p>
            <a:r>
              <a:rPr lang="en-US"/>
              <a:t>Queuing is a congestion-management mechanism that allows you to control congestion by determining the order in which identified packets leave an interface based on priorities assigned to those packets. Congestion management entails creating queues, assigning packets to those queues based on the classification of the packet, and scheduling the packets in a queue for transmission. </a:t>
            </a:r>
          </a:p>
          <a:p>
            <a:r>
              <a:rPr lang="en-US"/>
              <a:t>The default mechanism on most interfaces is the very simplistic first-in, first-out (FIFO) queue. Some traffic types, such as voice and video, have very demanding delay and jitter requirements, so more sophisticated queuing mechanisms must be configured on interfaces used by voice and video traffic.</a:t>
            </a:r>
          </a:p>
          <a:p>
            <a:r>
              <a:rPr lang="en-US"/>
              <a:t>Cisco IOS routers support several queuing methods to meet the varying bandwidth, jitter, and delay requirements of different applications.</a:t>
            </a:r>
          </a:p>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619C55D2-96D9-4CC4-898C-D4801D8B11A9}" type="slidenum">
              <a:rPr lang="en-US"/>
              <a:pPr/>
              <a:t>48</a:t>
            </a:fld>
            <a:endParaRPr lang="en-US"/>
          </a:p>
        </p:txBody>
      </p:sp>
      <p:sp>
        <p:nvSpPr>
          <p:cNvPr id="1456130" name="Rectangle 2"/>
          <p:cNvSpPr>
            <a:spLocks noGrp="1" noRot="1" noChangeAspect="1" noChangeArrowheads="1" noTextEdit="1"/>
          </p:cNvSpPr>
          <p:nvPr>
            <p:ph type="sldImg"/>
          </p:nvPr>
        </p:nvSpPr>
        <p:spPr>
          <a:xfrm>
            <a:off x="654823" y="243954"/>
            <a:ext cx="5746182" cy="3985519"/>
          </a:xfrm>
          <a:ln/>
        </p:spPr>
      </p:sp>
      <p:sp>
        <p:nvSpPr>
          <p:cNvPr id="1456131" name="Rectangle 3"/>
          <p:cNvSpPr>
            <a:spLocks noGrp="1" noChangeArrowheads="1"/>
          </p:cNvSpPr>
          <p:nvPr>
            <p:ph type="body" idx="1"/>
          </p:nvPr>
        </p:nvSpPr>
        <p:spPr>
          <a:xfrm>
            <a:off x="403322" y="4372724"/>
            <a:ext cx="6112699" cy="4247910"/>
          </a:xfrm>
        </p:spPr>
        <p:txBody>
          <a:bodyPr/>
          <a:lstStyle/>
          <a:p>
            <a:r>
              <a:rPr lang="en-US"/>
              <a:t>In its simplest form, FIFO queuing—also known as first-come, first-served queuing—involves storing packets when the network is congested and forwarding them in order of arrival when the network is no longer congested.</a:t>
            </a:r>
          </a:p>
          <a:p>
            <a:r>
              <a:rPr lang="en-US"/>
              <a:t>FIFO embodies no concept of priority or classes of traffic and consequently makes no decision about packet priority. There is only one queue, and all packets are treated equally. Packets are placed into a single queue and transmitted in the order in which they arrive. Higher-priority packets are not transmitted faster than lower-priority packets. </a:t>
            </a:r>
          </a:p>
          <a:p>
            <a:r>
              <a:rPr lang="en-US"/>
              <a:t>When no other queuing strategies are configured, all interfaces except serial interfaces at E1 (2.048 Mbps) and below use FIFO by default. FIFO, which is the fastest method of queuing, is effective for links that have little delay and minimal congestion. If your link has very little congestion, FIFO queuing may be the only queuing you need to use. </a:t>
            </a:r>
          </a:p>
          <a:p>
            <a:r>
              <a:rPr lang="en-US"/>
              <a:t>All individual queues are, in fact, FIFO queues. Other queuing methods rely on FIFO as the underlying queuing mechanism for the discrete queues within more complex queuing strategies that support advanced functions such as prioritization.</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7F2AE35A-35B5-4F76-B279-FE50C27078B0}" type="slidenum">
              <a:rPr lang="en-US"/>
              <a:pPr/>
              <a:t>49</a:t>
            </a:fld>
            <a:endParaRPr lang="en-US"/>
          </a:p>
        </p:txBody>
      </p:sp>
      <p:sp>
        <p:nvSpPr>
          <p:cNvPr id="1458178" name="Rectangle 2"/>
          <p:cNvSpPr>
            <a:spLocks noGrp="1" noRot="1" noChangeAspect="1" noChangeArrowheads="1" noTextEdit="1"/>
          </p:cNvSpPr>
          <p:nvPr>
            <p:ph type="sldImg"/>
          </p:nvPr>
        </p:nvSpPr>
        <p:spPr>
          <a:xfrm>
            <a:off x="654823" y="243954"/>
            <a:ext cx="5746182" cy="3985519"/>
          </a:xfrm>
          <a:ln/>
        </p:spPr>
      </p:sp>
      <p:sp>
        <p:nvSpPr>
          <p:cNvPr id="1458179" name="Rectangle 3"/>
          <p:cNvSpPr>
            <a:spLocks noGrp="1" noChangeArrowheads="1"/>
          </p:cNvSpPr>
          <p:nvPr>
            <p:ph type="body" idx="1"/>
          </p:nvPr>
        </p:nvSpPr>
        <p:spPr>
          <a:xfrm>
            <a:off x="403322" y="4372724"/>
            <a:ext cx="6112699" cy="4247910"/>
          </a:xfrm>
        </p:spPr>
        <p:txBody>
          <a:bodyPr/>
          <a:lstStyle/>
          <a:p>
            <a:r>
              <a:rPr lang="en-US"/>
              <a:t>Priority Queuing (PQ) allows network administrators to prioritize traffic in the network. A series of filters based on packet characteristics can be defined to cause the router to place traffic into a queue. The queue with the highest priority is serviced first until it is empty, then the lower queues are serviced in sequence.</a:t>
            </a:r>
          </a:p>
          <a:p>
            <a:r>
              <a:rPr lang="en-US"/>
              <a:t>During transmission, PQ gives priority queues absolute preferential treatment over low-priority queues; important traffic, given the highest priority, will always take precedence over less important traffic. </a:t>
            </a:r>
          </a:p>
          <a:p>
            <a:r>
              <a:rPr lang="en-US"/>
              <a:t>A priority list is a set of rules that describe how packets should be assigned to priority queues. A priority list might also describe a default priority or the queue size limits of the various priority queues.</a:t>
            </a:r>
          </a:p>
          <a:p>
            <a:r>
              <a:rPr lang="en-US"/>
              <a:t>Packets can be classified by the following:</a:t>
            </a:r>
          </a:p>
          <a:p>
            <a:pPr lvl="2"/>
            <a:r>
              <a:rPr lang="en-US"/>
              <a:t>Protocol type</a:t>
            </a:r>
          </a:p>
          <a:p>
            <a:pPr lvl="2"/>
            <a:r>
              <a:rPr lang="en-US"/>
              <a:t>Incoming interface</a:t>
            </a:r>
          </a:p>
          <a:p>
            <a:pPr lvl="2"/>
            <a:r>
              <a:rPr lang="en-US"/>
              <a:t>Packet size</a:t>
            </a:r>
          </a:p>
          <a:p>
            <a:pPr lvl="2"/>
            <a:r>
              <a:rPr lang="en-US"/>
              <a:t>Fragments</a:t>
            </a:r>
          </a:p>
          <a:p>
            <a:pPr lvl="2"/>
            <a:r>
              <a:rPr lang="en-US"/>
              <a:t>Access control list (ACL)</a:t>
            </a:r>
          </a:p>
          <a:p>
            <a:r>
              <a:rPr lang="en-US"/>
              <a:t>Keepalives sourced by the network server are always assigned to the high-priority queue; all other management traffic (such as Enhanced Interior Gateway Routing Protocol [EIGRP] updates) must be configured. </a:t>
            </a:r>
          </a:p>
          <a:p>
            <a:r>
              <a:rPr lang="en-US"/>
              <a:t>Although you can enable priority output queuing for any interface, it is best suited to low-bandwidth, congested serial interfaces.</a:t>
            </a:r>
          </a:p>
          <a:p>
            <a:r>
              <a:rPr lang="en-US"/>
              <a:t>When you choose to use PQ, consider that, because lower-priority traffic is often denied bandwidth in favor of higher-priority traffic, the use of PQ could, in the worst case, result in lower-priority traffic never being transmitted (the lower-priority traffic class is “starved”). To avoid this problem, you can use traffic shaping to rate-limit the higher-priority traffic.</a:t>
            </a:r>
          </a:p>
          <a:p>
            <a:r>
              <a:rPr lang="en-US"/>
              <a:t>PQ introduces extra overhead that is acceptable for slow interfaces but that may not be acceptable for higher-speed interfaces such as Ethernet. With PQ enabled, the system takes longer to switch packets because the packets are classified by the processed switch path. Furthermore, PQ uses a static configuration that does not adapt readily to changing network conditions.</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61120811-6314-4E3A-9175-33856DBE8406}" type="slidenum">
              <a:rPr lang="en-US"/>
              <a:pPr/>
              <a:t>50</a:t>
            </a:fld>
            <a:endParaRPr lang="en-US"/>
          </a:p>
        </p:txBody>
      </p:sp>
      <p:sp>
        <p:nvSpPr>
          <p:cNvPr id="1460226" name="Rectangle 2"/>
          <p:cNvSpPr>
            <a:spLocks noGrp="1" noRot="1" noChangeAspect="1" noChangeArrowheads="1" noTextEdit="1"/>
          </p:cNvSpPr>
          <p:nvPr>
            <p:ph type="sldImg"/>
          </p:nvPr>
        </p:nvSpPr>
        <p:spPr>
          <a:xfrm>
            <a:off x="654823" y="243954"/>
            <a:ext cx="5746182" cy="3985519"/>
          </a:xfrm>
          <a:ln/>
        </p:spPr>
      </p:sp>
      <p:sp>
        <p:nvSpPr>
          <p:cNvPr id="1460227" name="Rectangle 3"/>
          <p:cNvSpPr>
            <a:spLocks noGrp="1" noChangeArrowheads="1"/>
          </p:cNvSpPr>
          <p:nvPr>
            <p:ph type="body" idx="1"/>
          </p:nvPr>
        </p:nvSpPr>
        <p:spPr>
          <a:xfrm>
            <a:off x="403322" y="4372724"/>
            <a:ext cx="6112699" cy="4247910"/>
          </a:xfrm>
        </p:spPr>
        <p:txBody>
          <a:bodyPr/>
          <a:lstStyle/>
          <a:p>
            <a:r>
              <a:rPr lang="en-US"/>
              <a:t>Round robin refers to an arrangement that involves choosing all elements in a group equally in some rational order, usually starting from the top to the bottom of a list and then starting again at the top of the list and so on. A simple way to think of round robin is that it is about “taking turns.” In round-robin queuing, one packet is taken from each queue and then the process repeats.</a:t>
            </a:r>
          </a:p>
          <a:p>
            <a:r>
              <a:rPr lang="en-US"/>
              <a:t>If all packets are the same size, all queues share the bandwidth equally. If packets being put into one queue are larger, that queue will receive a larger share of bandwidth.</a:t>
            </a:r>
          </a:p>
          <a:p>
            <a:r>
              <a:rPr lang="en-US"/>
              <a:t>No queue will “starve” with round-robin queuing because all queues receive an opportunity to dispatch a packet every round.</a:t>
            </a:r>
          </a:p>
          <a:p>
            <a:r>
              <a:rPr lang="en-US"/>
              <a:t>A limitation of round-robin queuing is the inability to prioritize traffic.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52F434F-33A8-4680-BACB-58BF1524A907}" type="slidenum">
              <a:rPr lang="en-US"/>
              <a:pPr/>
              <a:t>5</a:t>
            </a:fld>
            <a:endParaRPr lang="en-US"/>
          </a:p>
        </p:txBody>
      </p:sp>
      <p:sp>
        <p:nvSpPr>
          <p:cNvPr id="1351682" name="Rectangle 2"/>
          <p:cNvSpPr>
            <a:spLocks noGrp="1" noRot="1" noChangeAspect="1" noChangeArrowheads="1" noTextEdit="1"/>
          </p:cNvSpPr>
          <p:nvPr>
            <p:ph type="sldImg"/>
          </p:nvPr>
        </p:nvSpPr>
        <p:spPr>
          <a:xfrm>
            <a:off x="654823" y="243954"/>
            <a:ext cx="5746182" cy="3985519"/>
          </a:xfrm>
          <a:ln/>
        </p:spPr>
      </p:sp>
      <p:sp>
        <p:nvSpPr>
          <p:cNvPr id="1351683" name="Rectangle 3"/>
          <p:cNvSpPr>
            <a:spLocks noGrp="1" noChangeArrowheads="1"/>
          </p:cNvSpPr>
          <p:nvPr>
            <p:ph type="body" idx="1"/>
          </p:nvPr>
        </p:nvSpPr>
        <p:spPr>
          <a:xfrm>
            <a:off x="403322" y="4372724"/>
            <a:ext cx="6112699" cy="4247910"/>
          </a:xfrm>
        </p:spPr>
        <p:txBody>
          <a:bodyPr/>
          <a:lstStyle/>
          <a:p>
            <a:r>
              <a:rPr lang="en-US"/>
              <a:t>The 802.1Q standard is an IEEE specification for implementing VLANs in Layer 2 switched networks. The 802.1Q specification defines two 2-byte fields (tag protocol identifier [TPID] and tag control information [TCI]) that are inserted within an Ethernet frame following the source address field. </a:t>
            </a:r>
          </a:p>
          <a:p>
            <a:r>
              <a:rPr lang="en-US"/>
              <a:t>The TCI field includes 3 bits that are used to identify user priority. These bits can be used to mark packets as belonging to a specific Class of Service (CoS). </a:t>
            </a:r>
          </a:p>
          <a:p>
            <a:r>
              <a:rPr lang="en-US"/>
              <a:t>The CoS marking allows a Layer 2 Ethernet frame to be marked with eight levels of priority (values 0–7). Three bits allow for 2^3 levels of classification, allowing a direct correspondence with IP version 4 (IPv4) (IP precedence) type of service (ToS) values. </a:t>
            </a:r>
          </a:p>
          <a:p>
            <a:r>
              <a:rPr lang="en-US"/>
              <a:t>One disadvantage of using CoS markings is that frames lose their CoS markings when transiting a non-802.1Q to a non-802.1p link. Trunking with 802.1Q must be enabled before the CoS field even exists. As soon as the packet encounters Layer 3 forwarding, either with a router or a Layer 3 switch, the old LAN header gets discarded and the CoS field will be lost. Therefore, a ubiquitous permanent marking should be used for network transit. This is typically accomplished by translating a CoS marking into another marker or simply using a different marking mechanism.</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C86A7761-290A-4303-919D-C4F4CAA26A38}" type="slidenum">
              <a:rPr lang="en-US"/>
              <a:pPr/>
              <a:t>51</a:t>
            </a:fld>
            <a:endParaRPr lang="en-US"/>
          </a:p>
        </p:txBody>
      </p:sp>
      <p:sp>
        <p:nvSpPr>
          <p:cNvPr id="1462274" name="Rectangle 2"/>
          <p:cNvSpPr>
            <a:spLocks noGrp="1" noRot="1" noChangeAspect="1" noChangeArrowheads="1" noTextEdit="1"/>
          </p:cNvSpPr>
          <p:nvPr>
            <p:ph type="sldImg"/>
          </p:nvPr>
        </p:nvSpPr>
        <p:spPr>
          <a:xfrm>
            <a:off x="654823" y="243954"/>
            <a:ext cx="5746182" cy="3985519"/>
          </a:xfrm>
          <a:ln/>
        </p:spPr>
      </p:sp>
      <p:sp>
        <p:nvSpPr>
          <p:cNvPr id="1462275" name="Rectangle 3"/>
          <p:cNvSpPr>
            <a:spLocks noGrp="1" noChangeArrowheads="1"/>
          </p:cNvSpPr>
          <p:nvPr>
            <p:ph type="body" idx="1"/>
          </p:nvPr>
        </p:nvSpPr>
        <p:spPr>
          <a:xfrm>
            <a:off x="403322" y="4372724"/>
            <a:ext cx="6112699" cy="4247910"/>
          </a:xfrm>
        </p:spPr>
        <p:txBody>
          <a:bodyPr/>
          <a:lstStyle/>
          <a:p>
            <a:r>
              <a:rPr lang="en-US"/>
              <a:t>The weighted round robin (WRR) algorithm provides prioritization capabilities for round-robin queuing as shown here. </a:t>
            </a:r>
          </a:p>
          <a:p>
            <a:r>
              <a:rPr lang="en-US"/>
              <a:t>In WRR, packets are accessed round-robin style, but queues can be given priorities called “weights.” For example, in a single round, four packets from a high-priority class might be dispatched, followed by two from a middle-priority class, and then one from a low-priority class.</a:t>
            </a:r>
          </a:p>
          <a:p>
            <a:r>
              <a:rPr lang="en-US"/>
              <a:t>Some implementations of the WRR algorithm provide prioritization by dispatching a configurable number of bytes each round rather than a number of packets. The Cisco custom queuing (CQ) mechanism is an example of this implementation.</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B377A15E-A23C-46E7-AAA9-29E3CC74712D}" type="slidenum">
              <a:rPr lang="en-US"/>
              <a:pPr/>
              <a:t>52</a:t>
            </a:fld>
            <a:endParaRPr lang="en-US"/>
          </a:p>
        </p:txBody>
      </p:sp>
      <p:sp>
        <p:nvSpPr>
          <p:cNvPr id="1464322" name="Rectangle 2"/>
          <p:cNvSpPr>
            <a:spLocks noGrp="1" noRot="1" noChangeAspect="1" noChangeArrowheads="1" noTextEdit="1"/>
          </p:cNvSpPr>
          <p:nvPr>
            <p:ph type="sldImg"/>
          </p:nvPr>
        </p:nvSpPr>
        <p:spPr>
          <a:xfrm>
            <a:off x="654823" y="243954"/>
            <a:ext cx="5746182" cy="3985519"/>
          </a:xfrm>
          <a:ln/>
        </p:spPr>
      </p:sp>
      <p:sp>
        <p:nvSpPr>
          <p:cNvPr id="1464323" name="Rectangle 3"/>
          <p:cNvSpPr>
            <a:spLocks noGrp="1" noChangeArrowheads="1"/>
          </p:cNvSpPr>
          <p:nvPr>
            <p:ph type="body" idx="1"/>
          </p:nvPr>
        </p:nvSpPr>
        <p:spPr>
          <a:xfrm>
            <a:off x="403322" y="4372724"/>
            <a:ext cx="6112699" cy="4247910"/>
          </a:xfrm>
        </p:spPr>
        <p:txBody>
          <a:bodyPr/>
          <a:lstStyle/>
          <a:p>
            <a:r>
              <a:rPr lang="en-US"/>
              <a:t>This slide illustrates the worst-case scenario of the WRR algorithm, which uses the following parameters to implement WRR queuing on an interface:</a:t>
            </a:r>
          </a:p>
          <a:p>
            <a:pPr lvl="2"/>
            <a:r>
              <a:rPr lang="en-US"/>
              <a:t>The maximum transmission unit (MTU) of the interface is 1500 bytes.</a:t>
            </a:r>
          </a:p>
          <a:p>
            <a:pPr lvl="2"/>
            <a:r>
              <a:rPr lang="en-US"/>
              <a:t>The byte count to be sent for the queue in each round is 3000 bytes (twice the MTU).</a:t>
            </a:r>
          </a:p>
          <a:p>
            <a:r>
              <a:rPr lang="en-US"/>
              <a:t>The example shows that the router first sent two packets with a total size of 2999 bytes. Because this size is within the limit (3000), the router can send the next packet (which is MTU-sized, 1500 bytes). The result is that the queue received almost 50 percent more bandwidth in this round than it should have received.</a:t>
            </a:r>
          </a:p>
          <a:p>
            <a:r>
              <a:rPr lang="en-US"/>
              <a:t>This example shows one of the drawbacks of WRR queuing—it does not allocate bandwidth accurately. </a:t>
            </a:r>
          </a:p>
          <a:p>
            <a:r>
              <a:rPr lang="en-US"/>
              <a:t>The limit or weight of the queue is configured in bytes. The accuracy of WRR queuing depends on the weight (byte count) and the MTU. If the ratio between the byte count and the MTU is too small, WRR queuing will not allocate bandwidth accurately.</a:t>
            </a:r>
          </a:p>
          <a:p>
            <a:r>
              <a:rPr lang="en-US"/>
              <a:t>If the ratio between the byte count and the MTU is too large, WRR queuing will cause long delays.</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EDD93717-03F9-4452-B542-17EE55205C90}" type="slidenum">
              <a:rPr lang="en-US"/>
              <a:pPr/>
              <a:t>53</a:t>
            </a:fld>
            <a:endParaRPr lang="en-US"/>
          </a:p>
        </p:txBody>
      </p:sp>
      <p:sp>
        <p:nvSpPr>
          <p:cNvPr id="1482754" name="Rectangle 2"/>
          <p:cNvSpPr>
            <a:spLocks noGrp="1" noRot="1" noChangeAspect="1" noChangeArrowheads="1" noTextEdit="1"/>
          </p:cNvSpPr>
          <p:nvPr>
            <p:ph type="sldImg"/>
          </p:nvPr>
        </p:nvSpPr>
        <p:spPr>
          <a:ln/>
        </p:spPr>
      </p:sp>
      <p:sp>
        <p:nvSpPr>
          <p:cNvPr id="1482755" name="Rectangle 3"/>
          <p:cNvSpPr>
            <a:spLocks noGrp="1" noChangeArrowheads="1"/>
          </p:cNvSpPr>
          <p:nvPr>
            <p:ph type="body" idx="1"/>
          </p:nvPr>
        </p:nvSpPr>
        <p:spPr>
          <a:xfrm>
            <a:off x="395654" y="4306063"/>
            <a:ext cx="5988482" cy="4184085"/>
          </a:xfrm>
        </p:spPr>
        <p:txBody>
          <a:bodyPr/>
          <a:lstStyle/>
          <a:p>
            <a:endParaRPr lang="sk-SK"/>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4DA7D78E-649E-489C-B9B1-13AA45F0D3CE}" type="slidenum">
              <a:rPr lang="en-US"/>
              <a:pPr/>
              <a:t>54</a:t>
            </a:fld>
            <a:endParaRPr lang="en-US"/>
          </a:p>
        </p:txBody>
      </p:sp>
      <p:sp>
        <p:nvSpPr>
          <p:cNvPr id="1486850" name="Rectangle 2"/>
          <p:cNvSpPr>
            <a:spLocks noGrp="1" noRot="1" noChangeAspect="1" noChangeArrowheads="1" noTextEdit="1"/>
          </p:cNvSpPr>
          <p:nvPr>
            <p:ph type="sldImg"/>
          </p:nvPr>
        </p:nvSpPr>
        <p:spPr>
          <a:ln/>
        </p:spPr>
      </p:sp>
      <p:sp>
        <p:nvSpPr>
          <p:cNvPr id="1486851" name="Rectangle 3"/>
          <p:cNvSpPr>
            <a:spLocks noGrp="1" noChangeArrowheads="1"/>
          </p:cNvSpPr>
          <p:nvPr>
            <p:ph type="body" idx="1"/>
          </p:nvPr>
        </p:nvSpPr>
        <p:spPr>
          <a:xfrm>
            <a:off x="395654" y="4306063"/>
            <a:ext cx="5988482" cy="4184085"/>
          </a:xfrm>
        </p:spPr>
        <p:txBody>
          <a:bodyPr/>
          <a:lstStyle/>
          <a:p>
            <a:r>
              <a:rPr lang="en-US"/>
              <a:t>WFQ is a dynamic scheduling method that provides fair bandwidth allocation to all network traffic. WFQ applies priority, or weights, to identified traffic to classify traffic into conversations and determine how much bandwidth each conversation is allowed relative to other conversations. </a:t>
            </a:r>
          </a:p>
          <a:p>
            <a:r>
              <a:rPr lang="en-US"/>
              <a:t>WFQ is a flow-based algorithm that simultaneously schedules interactive traffic to the front of a queue to reduce response time and fairly shares the remaining bandwidth among high-bandwidth flows. In other words, WFQ allows you to give low-volume traffic, such as Telnet sessions, priority over high-volume traffic, such as FTP sessions. WFQ gives concurrent file transfers balanced use of link capacity; that is, when multiple file transfers occur, the transfers are given comparable bandwidth. </a:t>
            </a:r>
          </a:p>
          <a:p>
            <a:endParaRPr lang="en-US"/>
          </a:p>
          <a:p>
            <a:r>
              <a:rPr lang="en-US"/>
              <a:t>WFQ solves problems inherent in the following queuing mechanisms:</a:t>
            </a:r>
          </a:p>
          <a:p>
            <a:pPr lvl="2"/>
            <a:r>
              <a:rPr lang="en-US"/>
              <a:t>FIFO queuing causes starvation, delay, and jitter.</a:t>
            </a:r>
          </a:p>
          <a:p>
            <a:pPr lvl="2"/>
            <a:r>
              <a:rPr lang="en-US"/>
              <a:t>Priority queuing (PQ) causes starvation of lower-priority classes and suffers from the FIFO problems within each of the four queues that it uses for prioritization.</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132F1519-5A7D-4DFD-9F24-6EF67BDA0F68}" type="slidenum">
              <a:rPr lang="en-US"/>
              <a:pPr/>
              <a:t>56</a:t>
            </a:fld>
            <a:endParaRPr lang="en-US"/>
          </a:p>
        </p:txBody>
      </p:sp>
      <p:sp>
        <p:nvSpPr>
          <p:cNvPr id="1492994" name="Rectangle 2"/>
          <p:cNvSpPr>
            <a:spLocks noGrp="1" noRot="1" noChangeAspect="1" noChangeArrowheads="1" noTextEdit="1"/>
          </p:cNvSpPr>
          <p:nvPr>
            <p:ph type="sldImg"/>
          </p:nvPr>
        </p:nvSpPr>
        <p:spPr>
          <a:ln/>
        </p:spPr>
      </p:sp>
      <p:sp>
        <p:nvSpPr>
          <p:cNvPr id="1492995" name="Rectangle 3"/>
          <p:cNvSpPr>
            <a:spLocks noGrp="1" noChangeArrowheads="1"/>
          </p:cNvSpPr>
          <p:nvPr>
            <p:ph type="body" idx="1"/>
          </p:nvPr>
        </p:nvSpPr>
        <p:spPr>
          <a:xfrm>
            <a:off x="395654" y="4306063"/>
            <a:ext cx="5988482" cy="4184085"/>
          </a:xfrm>
        </p:spPr>
        <p:txBody>
          <a:bodyPr/>
          <a:lstStyle/>
          <a:p>
            <a:r>
              <a:rPr lang="en-US"/>
              <a:t>WFQ classification has to identify individual flows. This graphic shows how a flow is identified based on the following information taken from the IP header and the TCP or User Datagram Protocol (UDP) headers:</a:t>
            </a:r>
          </a:p>
          <a:p>
            <a:pPr lvl="2"/>
            <a:r>
              <a:rPr lang="en-US"/>
              <a:t>Source IP address</a:t>
            </a:r>
          </a:p>
          <a:p>
            <a:pPr lvl="2"/>
            <a:r>
              <a:rPr lang="en-US"/>
              <a:t>Destination IP address</a:t>
            </a:r>
          </a:p>
          <a:p>
            <a:pPr lvl="2"/>
            <a:r>
              <a:rPr lang="en-US"/>
              <a:t>Protocol number (identifying TCP or UDP)</a:t>
            </a:r>
          </a:p>
          <a:p>
            <a:pPr lvl="2"/>
            <a:r>
              <a:rPr lang="en-US"/>
              <a:t>Type of service field</a:t>
            </a:r>
          </a:p>
          <a:p>
            <a:pPr lvl="2"/>
            <a:r>
              <a:rPr lang="en-US"/>
              <a:t>Source TCP or UDP port number</a:t>
            </a:r>
          </a:p>
          <a:p>
            <a:pPr lvl="2"/>
            <a:r>
              <a:rPr lang="en-US"/>
              <a:t>Destination TCP or UDP port number</a:t>
            </a:r>
          </a:p>
          <a:p>
            <a:r>
              <a:rPr lang="en-US"/>
              <a:t>These parameters are usually fixed for a single flow, although there are some exceptions. For example, a quality of service (QoS) design can mark packets with different IP precedence bit values even if they belong to the same flow. You should avoid such marking when using WFQ.</a:t>
            </a:r>
          </a:p>
          <a:p>
            <a:r>
              <a:rPr lang="en-US"/>
              <a:t>The parameters are used as input for a hash algorithm that produces a fixed-length number that is used as the index of the queue.</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C393EA06-4FA9-4F5E-8682-93BF03A2B996}" type="slidenum">
              <a:rPr lang="en-US"/>
              <a:pPr/>
              <a:t>57</a:t>
            </a:fld>
            <a:endParaRPr lang="en-US"/>
          </a:p>
        </p:txBody>
      </p:sp>
      <p:sp>
        <p:nvSpPr>
          <p:cNvPr id="1490946" name="Rectangle 2"/>
          <p:cNvSpPr>
            <a:spLocks noGrp="1" noRot="1" noChangeAspect="1" noChangeArrowheads="1" noTextEdit="1"/>
          </p:cNvSpPr>
          <p:nvPr>
            <p:ph type="sldImg"/>
          </p:nvPr>
        </p:nvSpPr>
        <p:spPr>
          <a:ln/>
        </p:spPr>
      </p:sp>
      <p:sp>
        <p:nvSpPr>
          <p:cNvPr id="1490947" name="Rectangle 3"/>
          <p:cNvSpPr>
            <a:spLocks noGrp="1" noChangeArrowheads="1"/>
          </p:cNvSpPr>
          <p:nvPr>
            <p:ph type="body" idx="1"/>
          </p:nvPr>
        </p:nvSpPr>
        <p:spPr>
          <a:xfrm>
            <a:off x="395654" y="4306063"/>
            <a:ext cx="5988482" cy="4184085"/>
          </a:xfrm>
        </p:spPr>
        <p:txBody>
          <a:bodyPr/>
          <a:lstStyle/>
          <a:p>
            <a:r>
              <a:rPr lang="en-US"/>
              <a:t>WFQ is a dynamic scheduling method that provides fair bandwidth allocation to all network traffic. WFQ applies weights to identified traffic, classifies traffic into flows, and determines how much bandwidth each flow is allowed, relative to other flows. </a:t>
            </a:r>
          </a:p>
          <a:p>
            <a:r>
              <a:rPr lang="en-US"/>
              <a:t>The WFQ method works as the default queuing mode on serial interfaces configured to run at or below E1 speeds (2.048 Mbps).</a:t>
            </a:r>
          </a:p>
          <a:p>
            <a:r>
              <a:rPr lang="en-US"/>
              <a:t>WFQ provides the solution for situations in which it is desirable to provide consistent response times to heavy and light network users alike, without adding excessive bandwidth. In addition, WFQ can manage duplex data flows, such as those between pairs of applications, and simplex data flows, such as voice or video.</a:t>
            </a:r>
          </a:p>
          <a:p>
            <a:r>
              <a:rPr lang="en-US"/>
              <a:t>Although WFQ automatically adapts to changing network traffic conditions, it does not offer the precise degree of control over bandwidth allocation that custom queuing (CQ) and class-based weighted fair queuing (CBWFQ) offer.</a:t>
            </a:r>
          </a:p>
          <a:p>
            <a:r>
              <a:rPr lang="en-US"/>
              <a:t>The significant limitation of WFQ is that it is not supported with tunneling and encryption because these features modify the packet content information required by WFQ for classification.</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91D606F9-C0A0-416F-89E7-2573781D0110}" type="slidenum">
              <a:rPr lang="en-US"/>
              <a:pPr/>
              <a:t>58</a:t>
            </a:fld>
            <a:endParaRPr lang="en-US"/>
          </a:p>
        </p:txBody>
      </p:sp>
      <p:sp>
        <p:nvSpPr>
          <p:cNvPr id="1488898" name="Rectangle 2"/>
          <p:cNvSpPr>
            <a:spLocks noGrp="1" noRot="1" noChangeAspect="1" noChangeArrowheads="1" noTextEdit="1"/>
          </p:cNvSpPr>
          <p:nvPr>
            <p:ph type="sldImg"/>
          </p:nvPr>
        </p:nvSpPr>
        <p:spPr>
          <a:ln/>
        </p:spPr>
      </p:sp>
      <p:sp>
        <p:nvSpPr>
          <p:cNvPr id="1488899" name="Rectangle 3"/>
          <p:cNvSpPr>
            <a:spLocks noGrp="1" noChangeArrowheads="1"/>
          </p:cNvSpPr>
          <p:nvPr>
            <p:ph type="body" idx="1"/>
          </p:nvPr>
        </p:nvSpPr>
        <p:spPr>
          <a:xfrm>
            <a:off x="395654" y="4306063"/>
            <a:ext cx="5988482" cy="4184085"/>
          </a:xfrm>
        </p:spPr>
        <p:txBody>
          <a:bodyPr/>
          <a:lstStyle/>
          <a:p>
            <a:r>
              <a:rPr lang="en-US"/>
              <a:t>For situations in which it is desirable to provide consistent response time to heavy and light network users alike without adding excessive bandwidth, the solution is Weighted Fair Queuing (WFQ).  WFQ uses a flow-based queuing algorithm that does two things simultaneously: </a:t>
            </a:r>
          </a:p>
          <a:p>
            <a:pPr lvl="2"/>
            <a:r>
              <a:rPr lang="en-US"/>
              <a:t>It schedules interactive traffic to the front of the queue to reduce response time. </a:t>
            </a:r>
          </a:p>
          <a:p>
            <a:pPr lvl="2"/>
            <a:r>
              <a:rPr lang="en-US"/>
              <a:t>It fairly shares the remaining bandwidth among the various flows to prevent high-volume flows from monopolizing the outgoing interface.</a:t>
            </a:r>
          </a:p>
          <a:p>
            <a:r>
              <a:rPr lang="en-US"/>
              <a:t>The basis of WFQ is to have a dedicated queue for each flow without starvation, delay, or jitter within the queue. Furthermore, WFQ allows fair and accurate bandwidth allocation among all flows with minimum scheduling delay. WFQ makes use of the IP precedence bits as a weight when allocating bandwidth. Low-volume traffic streams, which comprise the majority of traffic, receive preferential service, transmitting their entire offered loads in a timely fashion. High-volume traffic streams share the remaining capacity proportionally between them.</a:t>
            </a:r>
          </a:p>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ABC14DD8-429B-465C-892F-898DD9F451B9}" type="slidenum">
              <a:rPr lang="en-US"/>
              <a:pPr/>
              <a:t>60</a:t>
            </a:fld>
            <a:endParaRPr lang="en-US"/>
          </a:p>
        </p:txBody>
      </p:sp>
      <p:sp>
        <p:nvSpPr>
          <p:cNvPr id="1497090" name="Rectangle 2"/>
          <p:cNvSpPr>
            <a:spLocks noGrp="1" noRot="1" noChangeAspect="1" noChangeArrowheads="1" noTextEdit="1"/>
          </p:cNvSpPr>
          <p:nvPr>
            <p:ph type="sldImg"/>
          </p:nvPr>
        </p:nvSpPr>
        <p:spPr>
          <a:ln/>
        </p:spPr>
      </p:sp>
      <p:sp>
        <p:nvSpPr>
          <p:cNvPr id="1497091" name="Rectangle 3"/>
          <p:cNvSpPr>
            <a:spLocks noGrp="1" noChangeArrowheads="1"/>
          </p:cNvSpPr>
          <p:nvPr>
            <p:ph type="body" idx="1"/>
          </p:nvPr>
        </p:nvSpPr>
        <p:spPr>
          <a:xfrm>
            <a:off x="395654" y="4306063"/>
            <a:ext cx="5988482" cy="4184085"/>
          </a:xfrm>
        </p:spPr>
        <p:txBody>
          <a:bodyPr/>
          <a:lstStyle/>
          <a:p>
            <a:r>
              <a:rPr lang="en-US"/>
              <a:t>The WFQ system has a hold queue that represents the queue depth, which means the number of packets that can be held in the queue. WFQ uses the following two parameters that affect the dropping of packets:</a:t>
            </a:r>
          </a:p>
          <a:p>
            <a:pPr lvl="2"/>
            <a:r>
              <a:rPr lang="en-US"/>
              <a:t>The congestive discard threshold (CDT) is used to start dropping packets of the most aggressive flow, even before the hold-queue limit is reached.</a:t>
            </a:r>
          </a:p>
          <a:p>
            <a:pPr lvl="2"/>
            <a:r>
              <a:rPr lang="en-US"/>
              <a:t>The hold-queue limit defines the maximum number of packets that can be held in the WFQ system at any time.</a:t>
            </a:r>
          </a:p>
          <a:p>
            <a:r>
              <a:rPr lang="en-US"/>
              <a:t>There are two exceptions to the WFQ insertion and drop policy:</a:t>
            </a:r>
          </a:p>
          <a:p>
            <a:pPr lvl="2"/>
            <a:r>
              <a:rPr lang="en-US"/>
              <a:t>If the WFQ system is above the CDT limit, the packet is still enqueued if the specific per‑flow queue is empty.</a:t>
            </a:r>
          </a:p>
          <a:p>
            <a:pPr lvl="2"/>
            <a:r>
              <a:rPr lang="en-US"/>
              <a:t>The dropping strategy is not directly influenced by IP precedence.</a:t>
            </a:r>
          </a:p>
          <a:p>
            <a:r>
              <a:rPr lang="en-US"/>
              <a:t>The length of queues (for scheduling purposes) is determined not by the sum of the size in bytes of all the packets but by the time it would take to transmit all the packets in the queue. The end result is that WFQ adapts to the number of active flows (queues) and allocates equal amounts of bandwidth to each flow (queue).</a:t>
            </a:r>
          </a:p>
          <a:p>
            <a:r>
              <a:rPr lang="en-US"/>
              <a:t>The side effect is that flows with small packets (usually interactive flows) get much better service because they do not need a lot of bandwidth. They need low-delay handling, however, which they get because small packets have a low finish time.</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3114B412-4018-4BEA-8740-CD9DE9A4315D}" type="slidenum">
              <a:rPr lang="en-US"/>
              <a:pPr/>
              <a:t>62</a:t>
            </a:fld>
            <a:endParaRPr lang="en-US"/>
          </a:p>
        </p:txBody>
      </p:sp>
      <p:sp>
        <p:nvSpPr>
          <p:cNvPr id="1495042" name="Rectangle 2"/>
          <p:cNvSpPr>
            <a:spLocks noGrp="1" noRot="1" noChangeAspect="1" noChangeArrowheads="1" noTextEdit="1"/>
          </p:cNvSpPr>
          <p:nvPr>
            <p:ph type="sldImg"/>
          </p:nvPr>
        </p:nvSpPr>
        <p:spPr>
          <a:ln/>
        </p:spPr>
      </p:sp>
      <p:sp>
        <p:nvSpPr>
          <p:cNvPr id="1495043" name="Rectangle 3"/>
          <p:cNvSpPr>
            <a:spLocks noGrp="1" noChangeArrowheads="1"/>
          </p:cNvSpPr>
          <p:nvPr>
            <p:ph type="body" idx="1"/>
          </p:nvPr>
        </p:nvSpPr>
        <p:spPr>
          <a:xfrm>
            <a:off x="395654" y="4306063"/>
            <a:ext cx="5988482" cy="4184085"/>
          </a:xfrm>
        </p:spPr>
        <p:txBody>
          <a:bodyPr/>
          <a:lstStyle/>
          <a:p>
            <a:r>
              <a:rPr lang="en-US"/>
              <a:t>WFQ uses a fixed number of queues. The hash function is used to assign a queue to a flow. There are eight additional queues for system packets and optionally up to 1000 queues for Resource Reservation Protocol (RSVP) flows. The number of dynamic queues that WFQ uses by default is based on the interface bandwidth. </a:t>
            </a:r>
          </a:p>
          <a:p>
            <a:r>
              <a:rPr lang="en-US"/>
              <a:t>With the default interface bandwidth, WFQ uses 256 dynamic queues. The number of queues can be configured in the range between 16 and 4096 (the number must be a power of 2).</a:t>
            </a:r>
          </a:p>
          <a:p>
            <a:r>
              <a:rPr lang="en-US"/>
              <a:t>If there are a large number of concurrent flows, it is likely that two flows could end up in the same queue. You should have several times as many queues as there are flows (on average). This design may not be possible in larger environments where concurrent flows number in the thousands.</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04607410-3317-4A3E-A26D-EAEB7BA89CEF}" type="slidenum">
              <a:rPr lang="en-US"/>
              <a:pPr/>
              <a:t>63</a:t>
            </a:fld>
            <a:endParaRPr lang="en-US"/>
          </a:p>
        </p:txBody>
      </p:sp>
      <p:sp>
        <p:nvSpPr>
          <p:cNvPr id="1499138" name="Rectangle 2"/>
          <p:cNvSpPr>
            <a:spLocks noGrp="1" noRot="1" noChangeAspect="1" noChangeArrowheads="1" noTextEdit="1"/>
          </p:cNvSpPr>
          <p:nvPr>
            <p:ph type="sldImg"/>
          </p:nvPr>
        </p:nvSpPr>
        <p:spPr>
          <a:ln/>
        </p:spPr>
      </p:sp>
      <p:sp>
        <p:nvSpPr>
          <p:cNvPr id="1499139" name="Rectangle 3"/>
          <p:cNvSpPr>
            <a:spLocks noGrp="1" noChangeArrowheads="1"/>
          </p:cNvSpPr>
          <p:nvPr>
            <p:ph type="body" idx="1"/>
          </p:nvPr>
        </p:nvSpPr>
        <p:spPr>
          <a:xfrm>
            <a:off x="395654" y="4306063"/>
            <a:ext cx="5988482" cy="4184085"/>
          </a:xfrm>
        </p:spPr>
        <p:txBody>
          <a:bodyPr/>
          <a:lstStyle/>
          <a:p>
            <a:r>
              <a:rPr lang="en-US"/>
              <a:t>The WFQ mechanism provides simple configuration (no manual classification is necessary) and guarantees throughput to all flows. It drops packets of the most aggressive flows. Because WFQ is a standard queuing mechanism, most platforms and most Cisco IOS versions support WFQ.</a:t>
            </a:r>
          </a:p>
          <a:p>
            <a:r>
              <a:rPr lang="en-US"/>
              <a:t>As good as WFQ is, it does have its drawbacks:</a:t>
            </a:r>
          </a:p>
          <a:p>
            <a:pPr lvl="2"/>
            <a:r>
              <a:rPr lang="en-US"/>
              <a:t>Multiple flows can end up in a single queue.</a:t>
            </a:r>
          </a:p>
          <a:p>
            <a:pPr lvl="2"/>
            <a:r>
              <a:rPr lang="en-US"/>
              <a:t>WFQ does not allow a network engineer to manually configure classification. Classification and scheduling are determined by the WFQ algorithm.</a:t>
            </a:r>
          </a:p>
          <a:p>
            <a:pPr lvl="2"/>
            <a:r>
              <a:rPr lang="en-US"/>
              <a:t>WFQ is supported only on links with a bandwidth less than or equal to 2 Mb.</a:t>
            </a:r>
          </a:p>
          <a:p>
            <a:pPr lvl="2"/>
            <a:r>
              <a:rPr lang="en-US"/>
              <a:t>WFQ cannot provide fixed guarantees to traffic flows.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22759942-241E-49C4-9938-EA823CED6C95}" type="slidenum">
              <a:rPr lang="en-US"/>
              <a:pPr/>
              <a:t>6</a:t>
            </a:fld>
            <a:endParaRPr lang="en-US"/>
          </a:p>
        </p:txBody>
      </p:sp>
      <p:sp>
        <p:nvSpPr>
          <p:cNvPr id="1353730" name="Rectangle 2"/>
          <p:cNvSpPr>
            <a:spLocks noGrp="1" noRot="1" noChangeAspect="1" noChangeArrowheads="1" noTextEdit="1"/>
          </p:cNvSpPr>
          <p:nvPr>
            <p:ph type="sldImg"/>
          </p:nvPr>
        </p:nvSpPr>
        <p:spPr>
          <a:xfrm>
            <a:off x="654823" y="243954"/>
            <a:ext cx="5746182" cy="3985519"/>
          </a:xfrm>
          <a:ln/>
        </p:spPr>
      </p:sp>
      <p:sp>
        <p:nvSpPr>
          <p:cNvPr id="1353731" name="Rectangle 3"/>
          <p:cNvSpPr>
            <a:spLocks noGrp="1" noChangeArrowheads="1"/>
          </p:cNvSpPr>
          <p:nvPr>
            <p:ph type="body" idx="1"/>
          </p:nvPr>
        </p:nvSpPr>
        <p:spPr>
          <a:xfrm>
            <a:off x="403322" y="4372724"/>
            <a:ext cx="6112699" cy="4247910"/>
          </a:xfrm>
        </p:spPr>
        <p:txBody>
          <a:bodyPr/>
          <a:lstStyle/>
          <a:p>
            <a:r>
              <a:rPr lang="en-US"/>
              <a:t>Frame Relay provides a simple set of QoS mechanisms to ensure a committed information rate (CIR): congestion notifications called forward explicit congestion notification (FECN) and backward explicit congestion notification (BECN), in addition to fragmentation of data frames when voice frames are present, as described in Frame Relay Forum standard FRF.12. </a:t>
            </a:r>
          </a:p>
          <a:p>
            <a:r>
              <a:rPr lang="en-US"/>
              <a:t>One component of Frame Relay QoS is packet discard eligibility when congestion is experienced in the network. Frame Relay will allow network traffic to be sent at a rate exceeding its CIR. The frames that exceed the committed rate can be marked as discard eligible (DE) at the ingress Frame Relay switch. If congestion occurs in the network, frames marked DE will be discarded in preference to frames that are not marked.</a:t>
            </a:r>
          </a:p>
          <a:p>
            <a:endParaRPr lang="en-US"/>
          </a:p>
          <a:p>
            <a:r>
              <a:rPr lang="en-US"/>
              <a:t>When a customer transmits IP packets from one site to another, the IP precedence field (the first three bits of the DSCP field in the header of an IP packet) specifies the CoS. Using IP Precedence, a network administrator can assign values from 0 (the default) to 7 to classify and prioritize types of traffic. Based on the IP precedence marking, the packet is given the desired treatment, such as guaranteed bandwidth or latency. IP Precedence is being phased out in favor of DSCP, but is supported by many applications and routers. </a:t>
            </a:r>
          </a:p>
          <a:p>
            <a:r>
              <a:rPr lang="en-US"/>
              <a:t>The MPLS experimental bits comprise a 3-bit field that you can use to map IP precedence into an MPLS label. This allows MPLS-enabled routers to perform QoS features indirectly based on the original IP Precedence field inside the IP packets encapsulated by MPLS, without the need to spend resources to look into the IP packet header and examine the IP Precedence field. If the service provider network is an MPLS network, then the IP precedence bits are copied into the MPLS Experimental (EXP) field at the edge of the network. </a:t>
            </a:r>
          </a:p>
          <a:p>
            <a:r>
              <a:rPr lang="en-US"/>
              <a:t>The MPLS EXP field allows the service provider to provide QoS without overwriting the value in the customer IP Precedence field. The IP header remains available for customer use, and the IP packet marking is not changed while the packet travels through the MPLS network </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BD3F0AD7-64BA-457D-9BF9-9289F8A42936}" type="slidenum">
              <a:rPr lang="en-US"/>
              <a:pPr/>
              <a:t>64</a:t>
            </a:fld>
            <a:endParaRPr lang="en-US"/>
          </a:p>
        </p:txBody>
      </p:sp>
      <p:sp>
        <p:nvSpPr>
          <p:cNvPr id="1501186" name="Rectangle 2"/>
          <p:cNvSpPr>
            <a:spLocks noGrp="1" noRot="1" noChangeAspect="1" noChangeArrowheads="1" noTextEdit="1"/>
          </p:cNvSpPr>
          <p:nvPr>
            <p:ph type="sldImg"/>
          </p:nvPr>
        </p:nvSpPr>
        <p:spPr>
          <a:ln/>
        </p:spPr>
      </p:sp>
      <p:sp>
        <p:nvSpPr>
          <p:cNvPr id="1501187" name="Rectangle 3"/>
          <p:cNvSpPr>
            <a:spLocks noGrp="1" noChangeArrowheads="1"/>
          </p:cNvSpPr>
          <p:nvPr>
            <p:ph type="body" idx="1"/>
          </p:nvPr>
        </p:nvSpPr>
        <p:spPr>
          <a:xfrm>
            <a:off x="395654" y="4306063"/>
            <a:ext cx="5988482" cy="4184085"/>
          </a:xfrm>
        </p:spPr>
        <p:txBody>
          <a:bodyPr/>
          <a:lstStyle/>
          <a:p>
            <a:r>
              <a:rPr lang="en-US"/>
              <a:t>Cisco routers automatically enable WFQ on all interfaces that have a default bandwidth of less than 2.048 Mbps. The </a:t>
            </a:r>
            <a:r>
              <a:rPr lang="en-US" b="1"/>
              <a:t>fair-queue</a:t>
            </a:r>
            <a:r>
              <a:rPr lang="en-US"/>
              <a:t> command enables WFQ on interfaces where it is not enabled by default or was previously disabled. </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7444DA2E-A895-4AC8-AD7B-8C50F59BF694}" type="slidenum">
              <a:rPr lang="en-US"/>
              <a:pPr/>
              <a:t>65</a:t>
            </a:fld>
            <a:endParaRPr lang="en-US"/>
          </a:p>
        </p:txBody>
      </p:sp>
      <p:sp>
        <p:nvSpPr>
          <p:cNvPr id="1505282" name="Rectangle 2"/>
          <p:cNvSpPr>
            <a:spLocks noGrp="1" noRot="1" noChangeAspect="1" noChangeArrowheads="1" noTextEdit="1"/>
          </p:cNvSpPr>
          <p:nvPr>
            <p:ph type="sldImg"/>
          </p:nvPr>
        </p:nvSpPr>
        <p:spPr>
          <a:ln/>
        </p:spPr>
      </p:sp>
      <p:sp>
        <p:nvSpPr>
          <p:cNvPr id="1505283" name="Rectangle 3"/>
          <p:cNvSpPr>
            <a:spLocks noGrp="1" noChangeArrowheads="1"/>
          </p:cNvSpPr>
          <p:nvPr>
            <p:ph type="body" idx="1"/>
          </p:nvPr>
        </p:nvSpPr>
        <p:spPr>
          <a:xfrm>
            <a:off x="395654" y="4306063"/>
            <a:ext cx="5988482" cy="4184085"/>
          </a:xfrm>
        </p:spPr>
        <p:txBody>
          <a:bodyPr/>
          <a:lstStyle/>
          <a:p>
            <a:r>
              <a:rPr lang="en-US"/>
              <a:t>The </a:t>
            </a:r>
            <a:r>
              <a:rPr lang="en-US" b="1"/>
              <a:t>show interface</a:t>
            </a:r>
            <a:r>
              <a:rPr lang="en-US"/>
              <a:t> command can be used to determine the queuing strategy. The output also displays summary statistics.</a:t>
            </a:r>
          </a:p>
          <a:p>
            <a:r>
              <a:rPr lang="en-US"/>
              <a:t>The sample output in this figure shows that there are currently no packets in the WFQ system. The system allows up to 1000 packets (hold-queue limit) with a CDT of 64. WFQ is using 256 queues. The maximum number of concurrent flows (conversations, or active queues) is four.</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42A23192-83A4-4A92-BB29-5A3D0A436CD6}" type="slidenum">
              <a:rPr lang="en-US"/>
              <a:pPr/>
              <a:t>66</a:t>
            </a:fld>
            <a:endParaRPr lang="en-US"/>
          </a:p>
        </p:txBody>
      </p:sp>
      <p:sp>
        <p:nvSpPr>
          <p:cNvPr id="1507330" name="Rectangle 2"/>
          <p:cNvSpPr>
            <a:spLocks noGrp="1" noRot="1" noChangeAspect="1" noChangeArrowheads="1" noTextEdit="1"/>
          </p:cNvSpPr>
          <p:nvPr>
            <p:ph type="sldImg"/>
          </p:nvPr>
        </p:nvSpPr>
        <p:spPr>
          <a:ln/>
        </p:spPr>
      </p:sp>
      <p:sp>
        <p:nvSpPr>
          <p:cNvPr id="1507331" name="Rectangle 3"/>
          <p:cNvSpPr>
            <a:spLocks noGrp="1" noChangeArrowheads="1"/>
          </p:cNvSpPr>
          <p:nvPr>
            <p:ph type="body" idx="1"/>
          </p:nvPr>
        </p:nvSpPr>
        <p:spPr>
          <a:xfrm>
            <a:off x="395654" y="4306063"/>
            <a:ext cx="5988482" cy="4184085"/>
          </a:xfrm>
        </p:spPr>
        <p:txBody>
          <a:bodyPr/>
          <a:lstStyle/>
          <a:p>
            <a:r>
              <a:rPr lang="en-US"/>
              <a:t>The </a:t>
            </a:r>
            <a:r>
              <a:rPr lang="en-US" b="1"/>
              <a:t>show queue</a:t>
            </a:r>
            <a:r>
              <a:rPr lang="en-US"/>
              <a:t> command is used to display the contents of packets inside a queue for a particular interface, including flow (conversation) statistics:</a:t>
            </a:r>
          </a:p>
          <a:p>
            <a:pPr lvl="2"/>
            <a:r>
              <a:rPr lang="en-US"/>
              <a:t>Queue depth is the number of packets in the queue.</a:t>
            </a:r>
          </a:p>
          <a:p>
            <a:pPr lvl="2"/>
            <a:r>
              <a:rPr lang="en-US"/>
              <a:t>Weight is 4096 / (IP precedence + 1), or 32,384 / (IP precedence + 1), depending on the Cisco IOS version.</a:t>
            </a:r>
          </a:p>
          <a:p>
            <a:pPr lvl="2"/>
            <a:r>
              <a:rPr lang="en-US"/>
              <a:t>In the command output, discards are used to represent the number of drops that are due to the CDT limit.</a:t>
            </a:r>
          </a:p>
          <a:p>
            <a:pPr lvl="2"/>
            <a:r>
              <a:rPr lang="en-US"/>
              <a:t>In the command output, tail drops are used to represent the number of drops that are due to the hold-queue limit.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A64AAF0A-4ED1-4DD6-9DBE-BB9228A1CBF7}" type="slidenum">
              <a:rPr lang="en-US"/>
              <a:pPr/>
              <a:t>7</a:t>
            </a:fld>
            <a:endParaRPr lang="en-US"/>
          </a:p>
        </p:txBody>
      </p:sp>
      <p:sp>
        <p:nvSpPr>
          <p:cNvPr id="1394690" name="Rectangle 2"/>
          <p:cNvSpPr>
            <a:spLocks noGrp="1" noRot="1" noChangeAspect="1" noChangeArrowheads="1" noTextEdit="1"/>
          </p:cNvSpPr>
          <p:nvPr>
            <p:ph type="sldImg"/>
          </p:nvPr>
        </p:nvSpPr>
        <p:spPr>
          <a:xfrm>
            <a:off x="654823" y="243954"/>
            <a:ext cx="5746182" cy="3985519"/>
          </a:xfrm>
          <a:ln/>
        </p:spPr>
      </p:sp>
      <p:sp>
        <p:nvSpPr>
          <p:cNvPr id="1394691" name="Rectangle 3"/>
          <p:cNvSpPr>
            <a:spLocks noGrp="1" noChangeArrowheads="1"/>
          </p:cNvSpPr>
          <p:nvPr>
            <p:ph type="body" idx="1"/>
          </p:nvPr>
        </p:nvSpPr>
        <p:spPr>
          <a:xfrm>
            <a:off x="403322" y="4372724"/>
            <a:ext cx="6112699" cy="4247910"/>
          </a:xfrm>
        </p:spPr>
        <p:txBody>
          <a:bodyPr/>
          <a:lstStyle/>
          <a:p>
            <a:r>
              <a:rPr lang="en-US"/>
              <a:t>A trust boundary is the point within the network where markings such as CoS or DSCP begin to be accepted. Previously set markings are overridden as required at the trust boundary.</a:t>
            </a:r>
          </a:p>
          <a:p>
            <a:r>
              <a:rPr lang="en-US"/>
              <a:t>The location of the trust boundary depends upon the capabilities of the devices connected to the access edge of the LAN. The trust boundary must be implemented at one of three locations in a network as shown:</a:t>
            </a:r>
          </a:p>
          <a:p>
            <a:pPr lvl="2"/>
            <a:r>
              <a:rPr lang="en-US"/>
              <a:t>Endpoint or end system</a:t>
            </a:r>
          </a:p>
          <a:p>
            <a:pPr lvl="2"/>
            <a:r>
              <a:rPr lang="en-US"/>
              <a:t>Access layer</a:t>
            </a:r>
          </a:p>
          <a:p>
            <a:pPr lvl="2"/>
            <a:r>
              <a:rPr lang="en-US"/>
              <a:t>Distribution layer</a:t>
            </a:r>
          </a:p>
          <a:p>
            <a:r>
              <a:rPr lang="en-US"/>
              <a:t>Trusted endpoints have the capabilities and intelligence to mark application traffic to the appropriate CoS and/or DSCP values. Trusted endpoints also have the ability to re-mark traffic that may have been previously marked by an untrusted device. </a:t>
            </a:r>
          </a:p>
          <a:p>
            <a:r>
              <a:rPr lang="en-US"/>
              <a:t>If an endpoint is trusted, then the trust boundary should be at the endpoint. When trusted endpoints are connected to a switch port, all that is typically required is enabling the </a:t>
            </a:r>
            <a:r>
              <a:rPr lang="en-US" b="1"/>
              <a:t>mls qos trust dscp</a:t>
            </a:r>
            <a:r>
              <a:rPr lang="en-US"/>
              <a:t> interface command.</a:t>
            </a:r>
          </a:p>
          <a:p>
            <a:r>
              <a:rPr lang="en-US"/>
              <a:t>If the endpoint is not trusted and the switch in the wiring closet has QoS intelligence, then the trust boundary should be at the access layer—within the switch in the wiring closet.</a:t>
            </a:r>
          </a:p>
          <a:p>
            <a:r>
              <a:rPr lang="en-US"/>
              <a:t>If the endpoint is not trusted and the switch in the wiring closet does not have QoS intelligence, then the trust boundary should be at the distribution layer—within the switch or router that is aggregating traffic from the access layer.</a:t>
            </a:r>
          </a:p>
          <a:p>
            <a:r>
              <a:rPr lang="en-US"/>
              <a:t>The concept of trusting or not trusting forms the basis for the trust boundary. Ideally, classification should be done as close to the network edge as possible.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258A7DD5-5D1A-4FA6-916B-943B41608DC6}" type="slidenum">
              <a:rPr lang="en-US"/>
              <a:pPr/>
              <a:t>8</a:t>
            </a:fld>
            <a:endParaRPr lang="en-US"/>
          </a:p>
        </p:txBody>
      </p:sp>
      <p:sp>
        <p:nvSpPr>
          <p:cNvPr id="1396738" name="Rectangle 2"/>
          <p:cNvSpPr>
            <a:spLocks noGrp="1" noRot="1" noChangeAspect="1" noChangeArrowheads="1" noTextEdit="1"/>
          </p:cNvSpPr>
          <p:nvPr>
            <p:ph type="sldImg"/>
          </p:nvPr>
        </p:nvSpPr>
        <p:spPr>
          <a:xfrm>
            <a:off x="654823" y="243954"/>
            <a:ext cx="5746182" cy="3985519"/>
          </a:xfrm>
          <a:ln/>
        </p:spPr>
      </p:sp>
      <p:sp>
        <p:nvSpPr>
          <p:cNvPr id="1396739" name="Rectangle 3"/>
          <p:cNvSpPr>
            <a:spLocks noGrp="1" noChangeArrowheads="1"/>
          </p:cNvSpPr>
          <p:nvPr>
            <p:ph type="body" idx="1"/>
          </p:nvPr>
        </p:nvSpPr>
        <p:spPr>
          <a:xfrm>
            <a:off x="403322" y="4372724"/>
            <a:ext cx="6112699" cy="4247910"/>
          </a:xfrm>
        </p:spPr>
        <p:txBody>
          <a:bodyPr/>
          <a:lstStyle/>
          <a:p>
            <a:r>
              <a:rPr lang="en-US"/>
              <a:t>This slide illustrates the challenge of selecting an appropriate place to mark a trust boundary. Classification should take place at the network edge, typically in the wiring closet or within trusted endpoints (such as servers, trusted hosts, video endpoints, or IP telephony devices).</a:t>
            </a:r>
          </a:p>
          <a:p>
            <a:r>
              <a:rPr lang="en-US"/>
              <a:t>Trusting end users and their PCs is generally not recommended because newer operating systems like Windows XP/Vista and Linux make it relatively easy to set CoS or DSCP markings on PC network interface cards (NICs). Improperly set QoS markings can affect the service levels of users within the enterprise. </a:t>
            </a:r>
          </a:p>
          <a:p>
            <a:r>
              <a:rPr lang="en-US"/>
              <a:t>IP phones are trusted devices, while PCs are not. This can be a problem when provisioning trust in a mobile environment. For example, port A is configured to trust the endpoint connected to it, which initially is an IP phone. Port B is configured not to trust the endpoint connected to it, which initially is a PC. Because of a move, these endpoints get plugged into the opposite ports. This change breaks the VoIP quality of calls made from the IP phone (now plugged into untrusted port B) and opens the network to unintentional or deliberate abuse of provisioned QoS by the PC (now plugged into the trusted port A).</a:t>
            </a:r>
          </a:p>
          <a:p>
            <a:r>
              <a:rPr lang="en-US"/>
              <a:t>Cisco switches with QoS intelligence use Cisco Discovery Protocol (CDP) to discover whether any devices plugged into its ports can be trusted. If the device can be trusted (such as a Cisco IP phone), the switch extends trust to the device dynamically. If CDP determines that the device cannot be trusted (such as a PC), the switch does not extend the trust boundary to the device.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C4A94227-1995-464B-9024-07CCB8CA19AD}" type="slidenum">
              <a:rPr lang="en-US"/>
              <a:pPr/>
              <a:t>9</a:t>
            </a:fld>
            <a:endParaRPr lang="en-US"/>
          </a:p>
        </p:txBody>
      </p:sp>
      <p:sp>
        <p:nvSpPr>
          <p:cNvPr id="1355778" name="Rectangle 2"/>
          <p:cNvSpPr>
            <a:spLocks noGrp="1" noRot="1" noChangeAspect="1" noChangeArrowheads="1" noTextEdit="1"/>
          </p:cNvSpPr>
          <p:nvPr>
            <p:ph type="sldImg"/>
          </p:nvPr>
        </p:nvSpPr>
        <p:spPr>
          <a:xfrm>
            <a:off x="654823" y="243954"/>
            <a:ext cx="5746182" cy="3985519"/>
          </a:xfrm>
          <a:ln/>
        </p:spPr>
      </p:sp>
      <p:sp>
        <p:nvSpPr>
          <p:cNvPr id="1355779" name="Rectangle 3"/>
          <p:cNvSpPr>
            <a:spLocks noGrp="1" noChangeArrowheads="1"/>
          </p:cNvSpPr>
          <p:nvPr>
            <p:ph type="body" idx="1"/>
          </p:nvPr>
        </p:nvSpPr>
        <p:spPr>
          <a:xfrm>
            <a:off x="403322" y="4372724"/>
            <a:ext cx="6112699" cy="4247910"/>
          </a:xfrm>
        </p:spPr>
        <p:txBody>
          <a:bodyPr/>
          <a:lstStyle/>
          <a:p>
            <a:r>
              <a:rPr lang="en-US"/>
              <a:t>In contrast to integrated service (IntServ), which is a fine-grained, flow-based mechanism, differentiated service (DiffServ) is a coarse-grained, class-based mechanism for traffic management. DiffServ architecture is based on a simple model in which data packets are placed into a limited number of traffic classes, rather than differentiating network traffic based on the requirements of an individual flow. </a:t>
            </a:r>
          </a:p>
          <a:p>
            <a:r>
              <a:rPr lang="en-US"/>
              <a:t>Each traffic class can be managed differently, insuring preferential treatment for higher-priority traffic on the network. </a:t>
            </a:r>
          </a:p>
          <a:p>
            <a:r>
              <a:rPr lang="en-US"/>
              <a:t>One of the primary principles of DiffServ is that you should mark packets as close to the edge of the network as possible. It is often a difficult and time-consuming task to determine which traffic class a data packet belongs to. You want to classify the data as few times as possible. By marking the traffic at the network edge, core network devices and other devices along the forwarding path will be able to quickly determine the proper CoS to apply to a given traffic flow.</a:t>
            </a:r>
          </a:p>
          <a:p>
            <a:r>
              <a:rPr lang="en-US"/>
              <a:t>A key benefit of DiffServ is ease of scalability in comparison to IntServ.</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66658" name="Rectangle 2"/>
          <p:cNvSpPr>
            <a:spLocks noChangeArrowheads="1"/>
          </p:cNvSpPr>
          <p:nvPr/>
        </p:nvSpPr>
        <p:spPr bwMode="auto">
          <a:xfrm rot="16200000">
            <a:off x="3200400" y="-1570037"/>
            <a:ext cx="2743200" cy="9144000"/>
          </a:xfrm>
          <a:prstGeom prst="rect">
            <a:avLst/>
          </a:prstGeom>
          <a:solidFill>
            <a:srgbClr val="015F85"/>
          </a:solidFill>
          <a:ln>
            <a:noFill/>
          </a:ln>
          <a:effectLst/>
          <a:extLs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sk-SK"/>
          </a:p>
        </p:txBody>
      </p:sp>
      <p:sp>
        <p:nvSpPr>
          <p:cNvPr id="966659" name="Rectangle 3"/>
          <p:cNvSpPr>
            <a:spLocks noChangeArrowheads="1"/>
          </p:cNvSpPr>
          <p:nvPr/>
        </p:nvSpPr>
        <p:spPr bwMode="auto">
          <a:xfrm>
            <a:off x="1150938" y="6672263"/>
            <a:ext cx="2022475" cy="188912"/>
          </a:xfrm>
          <a:prstGeom prst="rect">
            <a:avLst/>
          </a:prstGeom>
          <a:noFill/>
          <a:ln>
            <a:noFill/>
          </a:ln>
          <a:effectLst/>
          <a:extLst>
            <a:ext uri="{909E8E84-426E-40DD-AFC4-6F175D3DCCD1}">
              <a14:hiddenFill xmlns:a14="http://schemas.microsoft.com/office/drawing/2010/main">
                <a:solidFill>
                  <a:srgbClr val="3399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nchorCtr="1">
            <a:spAutoFit/>
          </a:bodyPr>
          <a:lstStyle/>
          <a:p>
            <a:pPr algn="l" defTabSz="814388">
              <a:lnSpc>
                <a:spcPct val="100000"/>
              </a:lnSpc>
            </a:pPr>
            <a:r>
              <a:rPr lang="en-US" sz="700">
                <a:solidFill>
                  <a:srgbClr val="D3D3D3"/>
                </a:solidFill>
              </a:rPr>
              <a:t>© 2006 Cisco Systems, Inc. All rights reserved.</a:t>
            </a:r>
          </a:p>
        </p:txBody>
      </p:sp>
      <p:grpSp>
        <p:nvGrpSpPr>
          <p:cNvPr id="966660" name="Group 4"/>
          <p:cNvGrpSpPr>
            <a:grpSpLocks/>
          </p:cNvGrpSpPr>
          <p:nvPr/>
        </p:nvGrpSpPr>
        <p:grpSpPr bwMode="auto">
          <a:xfrm>
            <a:off x="609600" y="525463"/>
            <a:ext cx="1447800" cy="769937"/>
            <a:chOff x="3272" y="1316"/>
            <a:chExt cx="1889" cy="1002"/>
          </a:xfrm>
        </p:grpSpPr>
        <p:sp>
          <p:nvSpPr>
            <p:cNvPr id="966661" name="AutoShape 5"/>
            <p:cNvSpPr>
              <a:spLocks noChangeAspect="1" noChangeArrowheads="1" noTextEdit="1"/>
            </p:cNvSpPr>
            <p:nvPr/>
          </p:nvSpPr>
          <p:spPr bwMode="auto">
            <a:xfrm>
              <a:off x="3272" y="1316"/>
              <a:ext cx="1889" cy="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p>
          </p:txBody>
        </p:sp>
        <p:sp>
          <p:nvSpPr>
            <p:cNvPr id="966662" name="Rectangle 6"/>
            <p:cNvSpPr>
              <a:spLocks noChangeArrowheads="1"/>
            </p:cNvSpPr>
            <p:nvPr/>
          </p:nvSpPr>
          <p:spPr bwMode="auto">
            <a:xfrm>
              <a:off x="3803" y="1980"/>
              <a:ext cx="86" cy="325"/>
            </a:xfrm>
            <a:prstGeom prst="rect">
              <a:avLst/>
            </a:prstGeom>
            <a:solidFill>
              <a:srgbClr val="B21A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sk-SK"/>
            </a:p>
          </p:txBody>
        </p:sp>
        <p:sp>
          <p:nvSpPr>
            <p:cNvPr id="966663" name="Freeform 7"/>
            <p:cNvSpPr>
              <a:spLocks/>
            </p:cNvSpPr>
            <p:nvPr/>
          </p:nvSpPr>
          <p:spPr bwMode="auto">
            <a:xfrm>
              <a:off x="4304"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1 w 58"/>
                <a:gd name="T13" fmla="*/ 80 h 80"/>
                <a:gd name="T14" fmla="*/ 0 w 58"/>
                <a:gd name="T15" fmla="*/ 40 h 80"/>
                <a:gd name="T16" fmla="*/ 41 w 58"/>
                <a:gd name="T17" fmla="*/ 0 h 80"/>
                <a:gd name="T18" fmla="*/ 58 w 58"/>
                <a:gd name="T19" fmla="*/ 3 h 80"/>
                <a:gd name="T20" fmla="*/ 58 w 58"/>
                <a:gd name="T21"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64" name="Freeform 8"/>
            <p:cNvSpPr>
              <a:spLocks/>
            </p:cNvSpPr>
            <p:nvPr/>
          </p:nvSpPr>
          <p:spPr bwMode="auto">
            <a:xfrm>
              <a:off x="3443"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0 w 58"/>
                <a:gd name="T13" fmla="*/ 80 h 80"/>
                <a:gd name="T14" fmla="*/ 0 w 58"/>
                <a:gd name="T15" fmla="*/ 40 h 80"/>
                <a:gd name="T16" fmla="*/ 40 w 58"/>
                <a:gd name="T17" fmla="*/ 0 h 80"/>
                <a:gd name="T18" fmla="*/ 58 w 58"/>
                <a:gd name="T19" fmla="*/ 3 h 80"/>
                <a:gd name="T20" fmla="*/ 58 w 58"/>
                <a:gd name="T21"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65" name="Freeform 9"/>
            <p:cNvSpPr>
              <a:spLocks noEditPoints="1"/>
            </p:cNvSpPr>
            <p:nvPr/>
          </p:nvSpPr>
          <p:spPr bwMode="auto">
            <a:xfrm>
              <a:off x="4643" y="1971"/>
              <a:ext cx="342" cy="343"/>
            </a:xfrm>
            <a:custGeom>
              <a:avLst/>
              <a:gdLst>
                <a:gd name="T0" fmla="*/ 80 w 80"/>
                <a:gd name="T1" fmla="*/ 40 h 80"/>
                <a:gd name="T2" fmla="*/ 40 w 80"/>
                <a:gd name="T3" fmla="*/ 80 h 80"/>
                <a:gd name="T4" fmla="*/ 0 w 80"/>
                <a:gd name="T5" fmla="*/ 40 h 80"/>
                <a:gd name="T6" fmla="*/ 40 w 80"/>
                <a:gd name="T7" fmla="*/ 0 h 80"/>
                <a:gd name="T8" fmla="*/ 80 w 80"/>
                <a:gd name="T9" fmla="*/ 40 h 80"/>
                <a:gd name="T10" fmla="*/ 40 w 80"/>
                <a:gd name="T11" fmla="*/ 20 h 80"/>
                <a:gd name="T12" fmla="*/ 20 w 80"/>
                <a:gd name="T13" fmla="*/ 40 h 80"/>
                <a:gd name="T14" fmla="*/ 40 w 80"/>
                <a:gd name="T15" fmla="*/ 60 h 80"/>
                <a:gd name="T16" fmla="*/ 60 w 80"/>
                <a:gd name="T17" fmla="*/ 40 h 80"/>
                <a:gd name="T18" fmla="*/ 40 w 80"/>
                <a:gd name="T19" fmla="*/ 2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66" name="Freeform 10"/>
            <p:cNvSpPr>
              <a:spLocks/>
            </p:cNvSpPr>
            <p:nvPr/>
          </p:nvSpPr>
          <p:spPr bwMode="auto">
            <a:xfrm>
              <a:off x="4000" y="1971"/>
              <a:ext cx="223" cy="343"/>
            </a:xfrm>
            <a:custGeom>
              <a:avLst/>
              <a:gdLst>
                <a:gd name="T0" fmla="*/ 47 w 52"/>
                <a:gd name="T1" fmla="*/ 19 h 80"/>
                <a:gd name="T2" fmla="*/ 32 w 52"/>
                <a:gd name="T3" fmla="*/ 17 h 80"/>
                <a:gd name="T4" fmla="*/ 20 w 52"/>
                <a:gd name="T5" fmla="*/ 23 h 80"/>
                <a:gd name="T6" fmla="*/ 29 w 52"/>
                <a:gd name="T7" fmla="*/ 30 h 80"/>
                <a:gd name="T8" fmla="*/ 34 w 52"/>
                <a:gd name="T9" fmla="*/ 32 h 80"/>
                <a:gd name="T10" fmla="*/ 52 w 52"/>
                <a:gd name="T11" fmla="*/ 54 h 80"/>
                <a:gd name="T12" fmla="*/ 21 w 52"/>
                <a:gd name="T13" fmla="*/ 80 h 80"/>
                <a:gd name="T14" fmla="*/ 0 w 52"/>
                <a:gd name="T15" fmla="*/ 77 h 80"/>
                <a:gd name="T16" fmla="*/ 0 w 52"/>
                <a:gd name="T17" fmla="*/ 60 h 80"/>
                <a:gd name="T18" fmla="*/ 18 w 52"/>
                <a:gd name="T19" fmla="*/ 63 h 80"/>
                <a:gd name="T20" fmla="*/ 32 w 52"/>
                <a:gd name="T21" fmla="*/ 56 h 80"/>
                <a:gd name="T22" fmla="*/ 23 w 52"/>
                <a:gd name="T23" fmla="*/ 48 h 80"/>
                <a:gd name="T24" fmla="*/ 19 w 52"/>
                <a:gd name="T25" fmla="*/ 47 h 80"/>
                <a:gd name="T26" fmla="*/ 0 w 52"/>
                <a:gd name="T27" fmla="*/ 24 h 80"/>
                <a:gd name="T28" fmla="*/ 28 w 52"/>
                <a:gd name="T29" fmla="*/ 0 h 80"/>
                <a:gd name="T30" fmla="*/ 47 w 52"/>
                <a:gd name="T31" fmla="*/ 3 h 80"/>
                <a:gd name="T32" fmla="*/ 47 w 52"/>
                <a:gd name="T33" fmla="*/ 1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67" name="Freeform 11"/>
            <p:cNvSpPr>
              <a:spLocks/>
            </p:cNvSpPr>
            <p:nvPr/>
          </p:nvSpPr>
          <p:spPr bwMode="auto">
            <a:xfrm>
              <a:off x="3272" y="1586"/>
              <a:ext cx="81" cy="167"/>
            </a:xfrm>
            <a:custGeom>
              <a:avLst/>
              <a:gdLst>
                <a:gd name="T0" fmla="*/ 19 w 19"/>
                <a:gd name="T1" fmla="*/ 10 h 39"/>
                <a:gd name="T2" fmla="*/ 10 w 19"/>
                <a:gd name="T3" fmla="*/ 0 h 39"/>
                <a:gd name="T4" fmla="*/ 0 w 19"/>
                <a:gd name="T5" fmla="*/ 10 h 39"/>
                <a:gd name="T6" fmla="*/ 0 w 19"/>
                <a:gd name="T7" fmla="*/ 30 h 39"/>
                <a:gd name="T8" fmla="*/ 10 w 19"/>
                <a:gd name="T9" fmla="*/ 39 h 39"/>
                <a:gd name="T10" fmla="*/ 19 w 19"/>
                <a:gd name="T11" fmla="*/ 30 h 39"/>
                <a:gd name="T12" fmla="*/ 19 w 19"/>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68" name="Freeform 12"/>
            <p:cNvSpPr>
              <a:spLocks/>
            </p:cNvSpPr>
            <p:nvPr/>
          </p:nvSpPr>
          <p:spPr bwMode="auto">
            <a:xfrm>
              <a:off x="349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69" name="Freeform 13"/>
            <p:cNvSpPr>
              <a:spLocks/>
            </p:cNvSpPr>
            <p:nvPr/>
          </p:nvSpPr>
          <p:spPr bwMode="auto">
            <a:xfrm>
              <a:off x="3722" y="1320"/>
              <a:ext cx="81" cy="514"/>
            </a:xfrm>
            <a:custGeom>
              <a:avLst/>
              <a:gdLst>
                <a:gd name="T0" fmla="*/ 19 w 19"/>
                <a:gd name="T1" fmla="*/ 9 h 120"/>
                <a:gd name="T2" fmla="*/ 10 w 19"/>
                <a:gd name="T3" fmla="*/ 0 h 120"/>
                <a:gd name="T4" fmla="*/ 0 w 19"/>
                <a:gd name="T5" fmla="*/ 9 h 120"/>
                <a:gd name="T6" fmla="*/ 0 w 19"/>
                <a:gd name="T7" fmla="*/ 111 h 120"/>
                <a:gd name="T8" fmla="*/ 10 w 19"/>
                <a:gd name="T9" fmla="*/ 120 h 120"/>
                <a:gd name="T10" fmla="*/ 19 w 19"/>
                <a:gd name="T11" fmla="*/ 111 h 120"/>
                <a:gd name="T12" fmla="*/ 19 w 19"/>
                <a:gd name="T13" fmla="*/ 9 h 120"/>
              </a:gdLst>
              <a:ahLst/>
              <a:cxnLst>
                <a:cxn ang="0">
                  <a:pos x="T0" y="T1"/>
                </a:cxn>
                <a:cxn ang="0">
                  <a:pos x="T2" y="T3"/>
                </a:cxn>
                <a:cxn ang="0">
                  <a:pos x="T4" y="T5"/>
                </a:cxn>
                <a:cxn ang="0">
                  <a:pos x="T6" y="T7"/>
                </a:cxn>
                <a:cxn ang="0">
                  <a:pos x="T8" y="T9"/>
                </a:cxn>
                <a:cxn ang="0">
                  <a:pos x="T10" y="T11"/>
                </a:cxn>
                <a:cxn ang="0">
                  <a:pos x="T12" y="T13"/>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70" name="Freeform 14"/>
            <p:cNvSpPr>
              <a:spLocks/>
            </p:cNvSpPr>
            <p:nvPr/>
          </p:nvSpPr>
          <p:spPr bwMode="auto">
            <a:xfrm>
              <a:off x="394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71" name="Freeform 15"/>
            <p:cNvSpPr>
              <a:spLocks/>
            </p:cNvSpPr>
            <p:nvPr/>
          </p:nvSpPr>
          <p:spPr bwMode="auto">
            <a:xfrm>
              <a:off x="4171" y="1586"/>
              <a:ext cx="86" cy="167"/>
            </a:xfrm>
            <a:custGeom>
              <a:avLst/>
              <a:gdLst>
                <a:gd name="T0" fmla="*/ 20 w 20"/>
                <a:gd name="T1" fmla="*/ 10 h 39"/>
                <a:gd name="T2" fmla="*/ 10 w 20"/>
                <a:gd name="T3" fmla="*/ 0 h 39"/>
                <a:gd name="T4" fmla="*/ 0 w 20"/>
                <a:gd name="T5" fmla="*/ 10 h 39"/>
                <a:gd name="T6" fmla="*/ 0 w 20"/>
                <a:gd name="T7" fmla="*/ 30 h 39"/>
                <a:gd name="T8" fmla="*/ 10 w 20"/>
                <a:gd name="T9" fmla="*/ 39 h 39"/>
                <a:gd name="T10" fmla="*/ 20 w 20"/>
                <a:gd name="T11" fmla="*/ 30 h 39"/>
                <a:gd name="T12" fmla="*/ 20 w 20"/>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72" name="Freeform 16"/>
            <p:cNvSpPr>
              <a:spLocks/>
            </p:cNvSpPr>
            <p:nvPr/>
          </p:nvSpPr>
          <p:spPr bwMode="auto">
            <a:xfrm>
              <a:off x="439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73" name="Freeform 17"/>
            <p:cNvSpPr>
              <a:spLocks/>
            </p:cNvSpPr>
            <p:nvPr/>
          </p:nvSpPr>
          <p:spPr bwMode="auto">
            <a:xfrm>
              <a:off x="4625" y="1320"/>
              <a:ext cx="82" cy="514"/>
            </a:xfrm>
            <a:custGeom>
              <a:avLst/>
              <a:gdLst>
                <a:gd name="T0" fmla="*/ 19 w 19"/>
                <a:gd name="T1" fmla="*/ 9 h 120"/>
                <a:gd name="T2" fmla="*/ 9 w 19"/>
                <a:gd name="T3" fmla="*/ 0 h 120"/>
                <a:gd name="T4" fmla="*/ 0 w 19"/>
                <a:gd name="T5" fmla="*/ 9 h 120"/>
                <a:gd name="T6" fmla="*/ 0 w 19"/>
                <a:gd name="T7" fmla="*/ 111 h 120"/>
                <a:gd name="T8" fmla="*/ 9 w 19"/>
                <a:gd name="T9" fmla="*/ 120 h 120"/>
                <a:gd name="T10" fmla="*/ 19 w 19"/>
                <a:gd name="T11" fmla="*/ 111 h 120"/>
                <a:gd name="T12" fmla="*/ 19 w 19"/>
                <a:gd name="T13" fmla="*/ 9 h 120"/>
              </a:gdLst>
              <a:ahLst/>
              <a:cxnLst>
                <a:cxn ang="0">
                  <a:pos x="T0" y="T1"/>
                </a:cxn>
                <a:cxn ang="0">
                  <a:pos x="T2" y="T3"/>
                </a:cxn>
                <a:cxn ang="0">
                  <a:pos x="T4" y="T5"/>
                </a:cxn>
                <a:cxn ang="0">
                  <a:pos x="T6" y="T7"/>
                </a:cxn>
                <a:cxn ang="0">
                  <a:pos x="T8" y="T9"/>
                </a:cxn>
                <a:cxn ang="0">
                  <a:pos x="T10" y="T11"/>
                </a:cxn>
                <a:cxn ang="0">
                  <a:pos x="T12" y="T13"/>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74" name="Freeform 18"/>
            <p:cNvSpPr>
              <a:spLocks/>
            </p:cNvSpPr>
            <p:nvPr/>
          </p:nvSpPr>
          <p:spPr bwMode="auto">
            <a:xfrm>
              <a:off x="484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75" name="Freeform 19"/>
            <p:cNvSpPr>
              <a:spLocks/>
            </p:cNvSpPr>
            <p:nvPr/>
          </p:nvSpPr>
          <p:spPr bwMode="auto">
            <a:xfrm>
              <a:off x="5075" y="1586"/>
              <a:ext cx="82" cy="167"/>
            </a:xfrm>
            <a:custGeom>
              <a:avLst/>
              <a:gdLst>
                <a:gd name="T0" fmla="*/ 19 w 19"/>
                <a:gd name="T1" fmla="*/ 10 h 39"/>
                <a:gd name="T2" fmla="*/ 9 w 19"/>
                <a:gd name="T3" fmla="*/ 0 h 39"/>
                <a:gd name="T4" fmla="*/ 0 w 19"/>
                <a:gd name="T5" fmla="*/ 10 h 39"/>
                <a:gd name="T6" fmla="*/ 0 w 19"/>
                <a:gd name="T7" fmla="*/ 30 h 39"/>
                <a:gd name="T8" fmla="*/ 9 w 19"/>
                <a:gd name="T9" fmla="*/ 39 h 39"/>
                <a:gd name="T10" fmla="*/ 19 w 19"/>
                <a:gd name="T11" fmla="*/ 30 h 39"/>
                <a:gd name="T12" fmla="*/ 19 w 19"/>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grpSp>
      <p:sp>
        <p:nvSpPr>
          <p:cNvPr id="966676" name="Rectangle 20"/>
          <p:cNvSpPr>
            <a:spLocks noGrp="1" noChangeArrowheads="1"/>
          </p:cNvSpPr>
          <p:nvPr>
            <p:ph type="ctrTitle"/>
          </p:nvPr>
        </p:nvSpPr>
        <p:spPr bwMode="white">
          <a:xfrm>
            <a:off x="650875" y="2676525"/>
            <a:ext cx="3768725" cy="830263"/>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lstStyle>
            <a:lvl1pPr>
              <a:defRPr sz="3000" b="0">
                <a:solidFill>
                  <a:srgbClr val="FFFFFF"/>
                </a:solidFill>
              </a:defRPr>
            </a:lvl1pPr>
          </a:lstStyle>
          <a:p>
            <a:pPr lvl="0"/>
            <a:r>
              <a:rPr lang="en-US" noProof="0" smtClean="0"/>
              <a:t>Click to edit Master title style</a:t>
            </a:r>
          </a:p>
        </p:txBody>
      </p:sp>
      <p:sp>
        <p:nvSpPr>
          <p:cNvPr id="966677" name="Rectangle 21"/>
          <p:cNvSpPr>
            <a:spLocks noGrp="1" noChangeArrowheads="1"/>
          </p:cNvSpPr>
          <p:nvPr>
            <p:ph type="subTitle" idx="1"/>
          </p:nvPr>
        </p:nvSpPr>
        <p:spPr>
          <a:xfrm>
            <a:off x="650875" y="4733925"/>
            <a:ext cx="6940550" cy="4191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rotWithShape="0">
                    <a:schemeClr val="tx1"/>
                  </a:outerShdw>
                </a:effectLst>
              </a14:hiddenEffects>
            </a:ext>
          </a:extLst>
        </p:spPr>
        <p:txBody>
          <a:bodyPr/>
          <a:lstStyle>
            <a:lvl1pPr marL="0" indent="0">
              <a:lnSpc>
                <a:spcPct val="90000"/>
              </a:lnSpc>
              <a:buFont typeface="Wingdings" pitchFamily="2" charset="2"/>
              <a:buNone/>
              <a:defRPr sz="2000" b="1">
                <a:solidFill>
                  <a:schemeClr val="bg2"/>
                </a:solidFill>
              </a:defRPr>
            </a:lvl1pPr>
          </a:lstStyle>
          <a:p>
            <a:pPr lvl="0"/>
            <a:r>
              <a:rPr lang="en-US" noProof="0" smtClean="0"/>
              <a:t>Click to edit Master subtitle style</a:t>
            </a:r>
          </a:p>
        </p:txBody>
      </p:sp>
      <p:pic>
        <p:nvPicPr>
          <p:cNvPr id="966678" name="Picture 22" descr="MAE176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3588" y="1630363"/>
            <a:ext cx="4570412" cy="2743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3171599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5450" y="304800"/>
            <a:ext cx="2039938" cy="6248400"/>
          </a:xfrm>
        </p:spPr>
        <p:txBody>
          <a:bodyPr vert="eaVert"/>
          <a:lstStyle/>
          <a:p>
            <a:r>
              <a:rPr lang="en-US" smtClean="0"/>
              <a:t>Click to edit Master title style</a:t>
            </a:r>
            <a:endParaRPr lang="sk-SK"/>
          </a:p>
        </p:txBody>
      </p:sp>
      <p:sp>
        <p:nvSpPr>
          <p:cNvPr id="3" name="Vertical Text Placeholder 2"/>
          <p:cNvSpPr>
            <a:spLocks noGrp="1"/>
          </p:cNvSpPr>
          <p:nvPr>
            <p:ph type="body" orient="vert" idx="1"/>
          </p:nvPr>
        </p:nvSpPr>
        <p:spPr>
          <a:xfrm>
            <a:off x="655638" y="304800"/>
            <a:ext cx="5967412"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1951751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Content Placeholder 2"/>
          <p:cNvSpPr>
            <a:spLocks noGrp="1"/>
          </p:cNvSpPr>
          <p:nvPr>
            <p:ph sz="half" idx="1"/>
          </p:nvPr>
        </p:nvSpPr>
        <p:spPr>
          <a:xfrm>
            <a:off x="655638" y="1143000"/>
            <a:ext cx="8159750"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Text Placeholder 3"/>
          <p:cNvSpPr>
            <a:spLocks noGrp="1"/>
          </p:cNvSpPr>
          <p:nvPr>
            <p:ph type="body" sz="half" idx="2"/>
          </p:nvPr>
        </p:nvSpPr>
        <p:spPr>
          <a:xfrm>
            <a:off x="655638" y="3924300"/>
            <a:ext cx="8159750"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3496840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Text Placeholder 2"/>
          <p:cNvSpPr>
            <a:spLocks noGrp="1"/>
          </p:cNvSpPr>
          <p:nvPr>
            <p:ph type="body" sz="half" idx="1"/>
          </p:nvPr>
        </p:nvSpPr>
        <p:spPr>
          <a:xfrm>
            <a:off x="655638" y="1143000"/>
            <a:ext cx="8159750"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ontent Placeholder 3"/>
          <p:cNvSpPr>
            <a:spLocks noGrp="1"/>
          </p:cNvSpPr>
          <p:nvPr>
            <p:ph sz="half" idx="2"/>
          </p:nvPr>
        </p:nvSpPr>
        <p:spPr>
          <a:xfrm>
            <a:off x="655638" y="3924300"/>
            <a:ext cx="8159750"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1276510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Content Placeholder 2"/>
          <p:cNvSpPr>
            <a:spLocks noGrp="1"/>
          </p:cNvSpPr>
          <p:nvPr>
            <p:ph sz="quarter" idx="1"/>
          </p:nvPr>
        </p:nvSpPr>
        <p:spPr>
          <a:xfrm>
            <a:off x="655638" y="1143000"/>
            <a:ext cx="4003675"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ontent Placeholder 3"/>
          <p:cNvSpPr>
            <a:spLocks noGrp="1"/>
          </p:cNvSpPr>
          <p:nvPr>
            <p:ph sz="quarter" idx="2"/>
          </p:nvPr>
        </p:nvSpPr>
        <p:spPr>
          <a:xfrm>
            <a:off x="4811713" y="1143000"/>
            <a:ext cx="4003675"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5" name="Text Placeholder 4"/>
          <p:cNvSpPr>
            <a:spLocks noGrp="1"/>
          </p:cNvSpPr>
          <p:nvPr>
            <p:ph type="body" sz="half" idx="3"/>
          </p:nvPr>
        </p:nvSpPr>
        <p:spPr>
          <a:xfrm>
            <a:off x="655638" y="3924300"/>
            <a:ext cx="8159750"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1081190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Text Placeholder 2"/>
          <p:cNvSpPr>
            <a:spLocks noGrp="1"/>
          </p:cNvSpPr>
          <p:nvPr>
            <p:ph type="body" sz="half" idx="1"/>
          </p:nvPr>
        </p:nvSpPr>
        <p:spPr>
          <a:xfrm>
            <a:off x="655638" y="1143000"/>
            <a:ext cx="4003675"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ontent Placeholder 3"/>
          <p:cNvSpPr>
            <a:spLocks noGrp="1"/>
          </p:cNvSpPr>
          <p:nvPr>
            <p:ph sz="half" idx="2"/>
          </p:nvPr>
        </p:nvSpPr>
        <p:spPr>
          <a:xfrm>
            <a:off x="4811713" y="1143000"/>
            <a:ext cx="4003675"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1209243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Table Placeholder 2"/>
          <p:cNvSpPr>
            <a:spLocks noGrp="1"/>
          </p:cNvSpPr>
          <p:nvPr>
            <p:ph type="tbl" idx="1"/>
          </p:nvPr>
        </p:nvSpPr>
        <p:spPr>
          <a:xfrm>
            <a:off x="655638" y="1143000"/>
            <a:ext cx="8159750" cy="5410200"/>
          </a:xfrm>
        </p:spPr>
        <p:txBody>
          <a:bodyPr/>
          <a:lstStyle/>
          <a:p>
            <a:r>
              <a:rPr lang="en-US" smtClean="0"/>
              <a:t>Click icon to add table</a:t>
            </a:r>
            <a:endParaRPr lang="sk-SK"/>
          </a:p>
        </p:txBody>
      </p:sp>
    </p:spTree>
    <p:extLst>
      <p:ext uri="{BB962C8B-B14F-4D97-AF65-F5344CB8AC3E}">
        <p14:creationId xmlns:p14="http://schemas.microsoft.com/office/powerpoint/2010/main" val="18043396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Text Placeholder 2"/>
          <p:cNvSpPr>
            <a:spLocks noGrp="1"/>
          </p:cNvSpPr>
          <p:nvPr>
            <p:ph type="body" sz="half" idx="1"/>
          </p:nvPr>
        </p:nvSpPr>
        <p:spPr>
          <a:xfrm>
            <a:off x="655638" y="1143000"/>
            <a:ext cx="4003675"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ontent Placeholder 3"/>
          <p:cNvSpPr>
            <a:spLocks noGrp="1"/>
          </p:cNvSpPr>
          <p:nvPr>
            <p:ph sz="quarter" idx="2"/>
          </p:nvPr>
        </p:nvSpPr>
        <p:spPr>
          <a:xfrm>
            <a:off x="4811713" y="1143000"/>
            <a:ext cx="4003675"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5" name="Content Placeholder 4"/>
          <p:cNvSpPr>
            <a:spLocks noGrp="1"/>
          </p:cNvSpPr>
          <p:nvPr>
            <p:ph sz="quarter" idx="3"/>
          </p:nvPr>
        </p:nvSpPr>
        <p:spPr>
          <a:xfrm>
            <a:off x="4811713" y="3924300"/>
            <a:ext cx="4003675"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3008912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Text Placeholder 2"/>
          <p:cNvSpPr>
            <a:spLocks noGrp="1"/>
          </p:cNvSpPr>
          <p:nvPr>
            <p:ph type="body" sz="half" idx="1"/>
          </p:nvPr>
        </p:nvSpPr>
        <p:spPr>
          <a:xfrm>
            <a:off x="655638" y="1143000"/>
            <a:ext cx="4003675"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lipArt Placeholder 3"/>
          <p:cNvSpPr>
            <a:spLocks noGrp="1"/>
          </p:cNvSpPr>
          <p:nvPr>
            <p:ph type="clipArt" sz="half" idx="2"/>
          </p:nvPr>
        </p:nvSpPr>
        <p:spPr>
          <a:xfrm>
            <a:off x="4811713" y="1143000"/>
            <a:ext cx="4003675" cy="5410200"/>
          </a:xfrm>
        </p:spPr>
        <p:txBody>
          <a:bodyPr/>
          <a:lstStyle/>
          <a:p>
            <a:r>
              <a:rPr lang="en-US" smtClean="0"/>
              <a:t>Click icon to add clip art</a:t>
            </a:r>
            <a:endParaRPr lang="sk-SK"/>
          </a:p>
        </p:txBody>
      </p:sp>
    </p:spTree>
    <p:extLst>
      <p:ext uri="{BB962C8B-B14F-4D97-AF65-F5344CB8AC3E}">
        <p14:creationId xmlns:p14="http://schemas.microsoft.com/office/powerpoint/2010/main" val="34201769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Text Placeholder 2"/>
          <p:cNvSpPr>
            <a:spLocks noGrp="1"/>
          </p:cNvSpPr>
          <p:nvPr>
            <p:ph type="body" sz="half" idx="1"/>
          </p:nvPr>
        </p:nvSpPr>
        <p:spPr>
          <a:xfrm>
            <a:off x="655638" y="1143000"/>
            <a:ext cx="4003675"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hart Placeholder 3"/>
          <p:cNvSpPr>
            <a:spLocks noGrp="1"/>
          </p:cNvSpPr>
          <p:nvPr>
            <p:ph type="chart" sz="half" idx="2"/>
          </p:nvPr>
        </p:nvSpPr>
        <p:spPr>
          <a:xfrm>
            <a:off x="4811713" y="1143000"/>
            <a:ext cx="4003675" cy="5410200"/>
          </a:xfrm>
        </p:spPr>
        <p:txBody>
          <a:bodyPr/>
          <a:lstStyle/>
          <a:p>
            <a:r>
              <a:rPr lang="en-US" smtClean="0"/>
              <a:t>Click icon to add chart</a:t>
            </a:r>
            <a:endParaRPr lang="sk-SK"/>
          </a:p>
        </p:txBody>
      </p:sp>
    </p:spTree>
    <p:extLst>
      <p:ext uri="{BB962C8B-B14F-4D97-AF65-F5344CB8AC3E}">
        <p14:creationId xmlns:p14="http://schemas.microsoft.com/office/powerpoint/2010/main" val="326479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17534858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sk-SK"/>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sk-SK"/>
          </a:p>
        </p:txBody>
      </p:sp>
    </p:spTree>
    <p:extLst>
      <p:ext uri="{BB962C8B-B14F-4D97-AF65-F5344CB8AC3E}">
        <p14:creationId xmlns:p14="http://schemas.microsoft.com/office/powerpoint/2010/main" val="2736515191"/>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2286500910"/>
      </p:ext>
    </p:extLst>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sk-S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94386690"/>
      </p:ext>
    </p:extLst>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Content Placeholder 2"/>
          <p:cNvSpPr>
            <a:spLocks noGrp="1"/>
          </p:cNvSpPr>
          <p:nvPr>
            <p:ph sz="half" idx="1"/>
          </p:nvPr>
        </p:nvSpPr>
        <p:spPr>
          <a:xfrm>
            <a:off x="639763" y="3390900"/>
            <a:ext cx="3894137" cy="1855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ontent Placeholder 3"/>
          <p:cNvSpPr>
            <a:spLocks noGrp="1"/>
          </p:cNvSpPr>
          <p:nvPr>
            <p:ph sz="half" idx="2"/>
          </p:nvPr>
        </p:nvSpPr>
        <p:spPr>
          <a:xfrm>
            <a:off x="4686300" y="3390900"/>
            <a:ext cx="3894138" cy="1855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2258069041"/>
      </p:ext>
    </p:extLst>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sk-S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3039492574"/>
      </p:ext>
    </p:extLst>
  </p:cSld>
  <p:clrMapOvr>
    <a:masterClrMapping/>
  </p:clrMapOvr>
  <p:transitio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Tree>
    <p:extLst>
      <p:ext uri="{BB962C8B-B14F-4D97-AF65-F5344CB8AC3E}">
        <p14:creationId xmlns:p14="http://schemas.microsoft.com/office/powerpoint/2010/main" val="2182274148"/>
      </p:ext>
    </p:extLst>
  </p:cSld>
  <p:clrMapOvr>
    <a:masterClrMapping/>
  </p:clrMapOvr>
  <p:transition>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4182364"/>
      </p:ext>
    </p:extLst>
  </p:cSld>
  <p:clrMapOvr>
    <a:masterClrMapping/>
  </p:clrMapOvr>
  <p:transition>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sk-S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63294358"/>
      </p:ext>
    </p:extLst>
  </p:cSld>
  <p:clrMapOvr>
    <a:masterClrMapping/>
  </p:clrMapOvr>
  <p:transition>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sk-S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sk-S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29444954"/>
      </p:ext>
    </p:extLst>
  </p:cSld>
  <p:clrMapOvr>
    <a:masterClrMapping/>
  </p:clrMapOvr>
  <p:transition>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2510096734"/>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sk-S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552611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6063" y="1312863"/>
            <a:ext cx="1984375" cy="3933825"/>
          </a:xfrm>
        </p:spPr>
        <p:txBody>
          <a:bodyPr vert="eaVert"/>
          <a:lstStyle/>
          <a:p>
            <a:r>
              <a:rPr lang="en-US" smtClean="0"/>
              <a:t>Click to edit Master title style</a:t>
            </a:r>
            <a:endParaRPr lang="sk-SK"/>
          </a:p>
        </p:txBody>
      </p:sp>
      <p:sp>
        <p:nvSpPr>
          <p:cNvPr id="3" name="Vertical Text Placeholder 2"/>
          <p:cNvSpPr>
            <a:spLocks noGrp="1"/>
          </p:cNvSpPr>
          <p:nvPr>
            <p:ph type="body" orient="vert" idx="1"/>
          </p:nvPr>
        </p:nvSpPr>
        <p:spPr>
          <a:xfrm>
            <a:off x="639763" y="1312863"/>
            <a:ext cx="5803900" cy="39338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3863272097"/>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Content Placeholder 2"/>
          <p:cNvSpPr>
            <a:spLocks noGrp="1"/>
          </p:cNvSpPr>
          <p:nvPr>
            <p:ph sz="half" idx="1"/>
          </p:nvPr>
        </p:nvSpPr>
        <p:spPr>
          <a:xfrm>
            <a:off x="655638" y="1143000"/>
            <a:ext cx="4003675"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ontent Placeholder 3"/>
          <p:cNvSpPr>
            <a:spLocks noGrp="1"/>
          </p:cNvSpPr>
          <p:nvPr>
            <p:ph sz="half" idx="2"/>
          </p:nvPr>
        </p:nvSpPr>
        <p:spPr>
          <a:xfrm>
            <a:off x="4811713" y="1143000"/>
            <a:ext cx="4003675"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3994286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sk-S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3407680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Tree>
    <p:extLst>
      <p:ext uri="{BB962C8B-B14F-4D97-AF65-F5344CB8AC3E}">
        <p14:creationId xmlns:p14="http://schemas.microsoft.com/office/powerpoint/2010/main" val="3987931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1501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sk-S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42604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sk-S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sk-S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5060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bwMode="auto">
          <a:xfrm>
            <a:off x="655638" y="304800"/>
            <a:ext cx="814546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965636" name="Rectangle 4"/>
          <p:cNvSpPr>
            <a:spLocks noChangeArrowheads="1"/>
          </p:cNvSpPr>
          <p:nvPr/>
        </p:nvSpPr>
        <p:spPr bwMode="auto">
          <a:xfrm>
            <a:off x="0" y="0"/>
            <a:ext cx="9144000" cy="177800"/>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965637" name="Rectangle 5"/>
          <p:cNvSpPr>
            <a:spLocks noChangeArrowheads="1"/>
          </p:cNvSpPr>
          <p:nvPr/>
        </p:nvSpPr>
        <p:spPr bwMode="auto">
          <a:xfrm>
            <a:off x="1150938" y="6672263"/>
            <a:ext cx="2022475" cy="188912"/>
          </a:xfrm>
          <a:prstGeom prst="rect">
            <a:avLst/>
          </a:prstGeom>
          <a:noFill/>
          <a:ln>
            <a:noFill/>
          </a:ln>
          <a:effectLst/>
          <a:extLst>
            <a:ext uri="{909E8E84-426E-40DD-AFC4-6F175D3DCCD1}">
              <a14:hiddenFill xmlns:a14="http://schemas.microsoft.com/office/drawing/2010/main">
                <a:solidFill>
                  <a:srgbClr val="3399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nchorCtr="1">
            <a:spAutoFit/>
          </a:bodyPr>
          <a:lstStyle/>
          <a:p>
            <a:pPr algn="l" defTabSz="814388">
              <a:lnSpc>
                <a:spcPct val="100000"/>
              </a:lnSpc>
            </a:pPr>
            <a:r>
              <a:rPr lang="en-US" sz="700">
                <a:solidFill>
                  <a:srgbClr val="D3D3D3"/>
                </a:solidFill>
              </a:rPr>
              <a:t>© 2006 Cisco Systems, Inc. All rights reserved.</a:t>
            </a:r>
          </a:p>
        </p:txBody>
      </p:sp>
      <p:sp>
        <p:nvSpPr>
          <p:cNvPr id="965638" name="Rectangle 6"/>
          <p:cNvSpPr>
            <a:spLocks noGrp="1" noChangeArrowheads="1"/>
          </p:cNvSpPr>
          <p:nvPr>
            <p:ph type="body" idx="1"/>
          </p:nvPr>
        </p:nvSpPr>
        <p:spPr bwMode="auto">
          <a:xfrm>
            <a:off x="655638" y="1143000"/>
            <a:ext cx="8159750" cy="5410200"/>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124" tIns="41061" rIns="82124" bIns="41061" numCol="1" anchor="t" anchorCtr="0" compatLnSpc="1">
            <a:prstTxWarp prst="textNoShape">
              <a:avLst/>
            </a:prstTxWarp>
          </a:bodyPr>
          <a:lstStyle/>
          <a:p>
            <a:pPr lvl="0"/>
            <a:r>
              <a:rPr lang="en-US" smtClean="0"/>
              <a:t>Body Text 24</a:t>
            </a:r>
          </a:p>
          <a:p>
            <a:pPr lvl="1"/>
            <a:r>
              <a:rPr lang="en-US" smtClean="0"/>
              <a:t>Second Level 20</a:t>
            </a:r>
          </a:p>
          <a:p>
            <a:pPr lvl="2"/>
            <a:r>
              <a:rPr lang="en-US" smtClean="0"/>
              <a:t>Third Level 20</a:t>
            </a:r>
          </a:p>
          <a:p>
            <a:pPr lvl="3"/>
            <a:r>
              <a:rPr lang="en-US" smtClean="0"/>
              <a:t>Fourth Level 20</a:t>
            </a:r>
          </a:p>
          <a:p>
            <a:pPr lvl="4"/>
            <a:r>
              <a:rPr lang="en-US" smtClean="0"/>
              <a:t>Fifth Level 20</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chemeClr val="tx2"/>
          </a:solidFill>
          <a:latin typeface="+mj-lt"/>
          <a:ea typeface="+mj-ea"/>
          <a:cs typeface="+mj-cs"/>
        </a:defRPr>
      </a:lvl1pPr>
      <a:lvl2pPr algn="l" defTabSz="814388" rtl="0" eaLnBrk="1" fontAlgn="base" hangingPunct="1">
        <a:lnSpc>
          <a:spcPct val="90000"/>
        </a:lnSpc>
        <a:spcBef>
          <a:spcPct val="0"/>
        </a:spcBef>
        <a:spcAft>
          <a:spcPct val="0"/>
        </a:spcAft>
        <a:defRPr sz="3200" b="1">
          <a:solidFill>
            <a:schemeClr val="tx2"/>
          </a:solidFill>
          <a:latin typeface="Arial" charset="0"/>
        </a:defRPr>
      </a:lvl2pPr>
      <a:lvl3pPr algn="l" defTabSz="814388" rtl="0" eaLnBrk="1" fontAlgn="base" hangingPunct="1">
        <a:lnSpc>
          <a:spcPct val="90000"/>
        </a:lnSpc>
        <a:spcBef>
          <a:spcPct val="0"/>
        </a:spcBef>
        <a:spcAft>
          <a:spcPct val="0"/>
        </a:spcAft>
        <a:defRPr sz="3200" b="1">
          <a:solidFill>
            <a:schemeClr val="tx2"/>
          </a:solidFill>
          <a:latin typeface="Arial" charset="0"/>
        </a:defRPr>
      </a:lvl3pPr>
      <a:lvl4pPr algn="l" defTabSz="814388" rtl="0" eaLnBrk="1" fontAlgn="base" hangingPunct="1">
        <a:lnSpc>
          <a:spcPct val="90000"/>
        </a:lnSpc>
        <a:spcBef>
          <a:spcPct val="0"/>
        </a:spcBef>
        <a:spcAft>
          <a:spcPct val="0"/>
        </a:spcAft>
        <a:defRPr sz="3200" b="1">
          <a:solidFill>
            <a:schemeClr val="tx2"/>
          </a:solidFill>
          <a:latin typeface="Arial" charset="0"/>
        </a:defRPr>
      </a:lvl4pPr>
      <a:lvl5pPr algn="l" defTabSz="814388" rtl="0" eaLnBrk="1" fontAlgn="base" hangingPunct="1">
        <a:lnSpc>
          <a:spcPct val="90000"/>
        </a:lnSpc>
        <a:spcBef>
          <a:spcPct val="0"/>
        </a:spcBef>
        <a:spcAft>
          <a:spcPct val="0"/>
        </a:spcAft>
        <a:defRPr sz="3200" b="1">
          <a:solidFill>
            <a:schemeClr val="tx2"/>
          </a:solidFill>
          <a:latin typeface="Arial" charset="0"/>
        </a:defRPr>
      </a:lvl5pPr>
      <a:lvl6pPr marL="457200" algn="l" defTabSz="814388" rtl="0" eaLnBrk="1" fontAlgn="base" hangingPunct="1">
        <a:lnSpc>
          <a:spcPct val="90000"/>
        </a:lnSpc>
        <a:spcBef>
          <a:spcPct val="0"/>
        </a:spcBef>
        <a:spcAft>
          <a:spcPct val="0"/>
        </a:spcAft>
        <a:defRPr sz="3200" b="1">
          <a:solidFill>
            <a:schemeClr val="tx2"/>
          </a:solidFill>
          <a:latin typeface="Arial" charset="0"/>
        </a:defRPr>
      </a:lvl6pPr>
      <a:lvl7pPr marL="914400" algn="l" defTabSz="814388" rtl="0" eaLnBrk="1" fontAlgn="base" hangingPunct="1">
        <a:lnSpc>
          <a:spcPct val="90000"/>
        </a:lnSpc>
        <a:spcBef>
          <a:spcPct val="0"/>
        </a:spcBef>
        <a:spcAft>
          <a:spcPct val="0"/>
        </a:spcAft>
        <a:defRPr sz="3200" b="1">
          <a:solidFill>
            <a:schemeClr val="tx2"/>
          </a:solidFill>
          <a:latin typeface="Arial" charset="0"/>
        </a:defRPr>
      </a:lvl7pPr>
      <a:lvl8pPr marL="1371600" algn="l" defTabSz="814388" rtl="0" eaLnBrk="1" fontAlgn="base" hangingPunct="1">
        <a:lnSpc>
          <a:spcPct val="90000"/>
        </a:lnSpc>
        <a:spcBef>
          <a:spcPct val="0"/>
        </a:spcBef>
        <a:spcAft>
          <a:spcPct val="0"/>
        </a:spcAft>
        <a:defRPr sz="3200" b="1">
          <a:solidFill>
            <a:schemeClr val="tx2"/>
          </a:solidFill>
          <a:latin typeface="Arial" charset="0"/>
        </a:defRPr>
      </a:lvl8pPr>
      <a:lvl9pPr marL="1828800" algn="l" defTabSz="814388" rtl="0" eaLnBrk="1" fontAlgn="base" hangingPunct="1">
        <a:lnSpc>
          <a:spcPct val="90000"/>
        </a:lnSpc>
        <a:spcBef>
          <a:spcPct val="0"/>
        </a:spcBef>
        <a:spcAft>
          <a:spcPct val="0"/>
        </a:spcAft>
        <a:defRPr sz="3200" b="1">
          <a:solidFill>
            <a:schemeClr val="tx2"/>
          </a:solidFill>
          <a:latin typeface="Arial" charset="0"/>
        </a:defRPr>
      </a:lvl9pPr>
    </p:titleStyle>
    <p:bodyStyle>
      <a:lvl1pPr marL="176213" indent="-176213" algn="l" defTabSz="814388" rtl="0" eaLnBrk="1" fontAlgn="base" hangingPunct="1">
        <a:lnSpc>
          <a:spcPct val="95000"/>
        </a:lnSpc>
        <a:spcBef>
          <a:spcPct val="50000"/>
        </a:spcBef>
        <a:spcAft>
          <a:spcPct val="0"/>
        </a:spcAft>
        <a:buClr>
          <a:schemeClr val="tx2"/>
        </a:buClr>
        <a:buSzPct val="100000"/>
        <a:buFont typeface="Wingdings" pitchFamily="2" charset="2"/>
        <a:buChar char="§"/>
        <a:defRPr sz="2400">
          <a:solidFill>
            <a:schemeClr val="tx1"/>
          </a:solidFill>
          <a:latin typeface="+mn-lt"/>
          <a:ea typeface="+mn-ea"/>
          <a:cs typeface="+mn-cs"/>
        </a:defRPr>
      </a:lvl1pPr>
      <a:lvl2pPr marL="531813" indent="-176213" algn="l" defTabSz="814388" rtl="0" eaLnBrk="1" fontAlgn="base" hangingPunct="1">
        <a:lnSpc>
          <a:spcPct val="95000"/>
        </a:lnSpc>
        <a:spcBef>
          <a:spcPct val="50000"/>
        </a:spcBef>
        <a:spcAft>
          <a:spcPct val="0"/>
        </a:spcAft>
        <a:buClr>
          <a:schemeClr val="tx2"/>
        </a:buClr>
        <a:buSzPct val="100000"/>
        <a:buFont typeface="Wingdings" pitchFamily="2" charset="2"/>
        <a:buChar char="§"/>
        <a:defRPr sz="2000">
          <a:solidFill>
            <a:schemeClr val="tx1"/>
          </a:solidFill>
          <a:latin typeface="+mn-lt"/>
        </a:defRPr>
      </a:lvl2pPr>
      <a:lvl3pPr marL="896938" indent="-185738" algn="l" defTabSz="814388" rtl="0" eaLnBrk="1" fontAlgn="base" hangingPunct="1">
        <a:lnSpc>
          <a:spcPct val="95000"/>
        </a:lnSpc>
        <a:spcBef>
          <a:spcPct val="50000"/>
        </a:spcBef>
        <a:spcAft>
          <a:spcPct val="0"/>
        </a:spcAft>
        <a:buClr>
          <a:schemeClr val="tx2"/>
        </a:buClr>
        <a:buSzPct val="100000"/>
        <a:buFont typeface="Wingdings" pitchFamily="2" charset="2"/>
        <a:buChar char="§"/>
        <a:defRPr>
          <a:solidFill>
            <a:schemeClr val="tx1"/>
          </a:solidFill>
          <a:latin typeface="+mn-lt"/>
        </a:defRPr>
      </a:lvl3pPr>
      <a:lvl4pPr marL="1257300" indent="-180975" algn="l" defTabSz="814388" rtl="0" eaLnBrk="1" fontAlgn="base" hangingPunct="1">
        <a:lnSpc>
          <a:spcPct val="95000"/>
        </a:lnSpc>
        <a:spcBef>
          <a:spcPct val="50000"/>
        </a:spcBef>
        <a:spcAft>
          <a:spcPct val="0"/>
        </a:spcAft>
        <a:buClr>
          <a:schemeClr val="tx2"/>
        </a:buClr>
        <a:buSzPct val="100000"/>
        <a:buFont typeface="Wingdings" pitchFamily="2" charset="2"/>
        <a:buChar char="§"/>
        <a:defRPr sz="1600">
          <a:solidFill>
            <a:schemeClr val="tx1"/>
          </a:solidFill>
          <a:latin typeface="+mn-lt"/>
        </a:defRPr>
      </a:lvl4pPr>
      <a:lvl5pPr marL="1617663" indent="-180975" algn="l" defTabSz="814388" rtl="0" eaLnBrk="1" fontAlgn="base" hangingPunct="1">
        <a:lnSpc>
          <a:spcPct val="95000"/>
        </a:lnSpc>
        <a:spcBef>
          <a:spcPct val="50000"/>
        </a:spcBef>
        <a:spcAft>
          <a:spcPct val="0"/>
        </a:spcAft>
        <a:buClr>
          <a:schemeClr val="tx2"/>
        </a:buClr>
        <a:buSzPct val="100000"/>
        <a:buFont typeface="Wingdings" pitchFamily="2" charset="2"/>
        <a:buChar char="§"/>
        <a:defRPr sz="1400">
          <a:solidFill>
            <a:schemeClr val="tx1"/>
          </a:solidFill>
          <a:latin typeface="+mn-lt"/>
        </a:defRPr>
      </a:lvl5pPr>
      <a:lvl6pPr marL="2074863" indent="-180975" algn="l" defTabSz="814388" rtl="0" eaLnBrk="1" fontAlgn="base" hangingPunct="1">
        <a:lnSpc>
          <a:spcPct val="95000"/>
        </a:lnSpc>
        <a:spcBef>
          <a:spcPct val="50000"/>
        </a:spcBef>
        <a:spcAft>
          <a:spcPct val="0"/>
        </a:spcAft>
        <a:buClr>
          <a:schemeClr val="tx2"/>
        </a:buClr>
        <a:buSzPct val="100000"/>
        <a:buFont typeface="Wingdings" pitchFamily="2" charset="2"/>
        <a:buChar char="§"/>
        <a:defRPr sz="1400">
          <a:solidFill>
            <a:schemeClr val="tx1"/>
          </a:solidFill>
          <a:latin typeface="+mn-lt"/>
        </a:defRPr>
      </a:lvl6pPr>
      <a:lvl7pPr marL="2532063" indent="-180975" algn="l" defTabSz="814388" rtl="0" eaLnBrk="1" fontAlgn="base" hangingPunct="1">
        <a:lnSpc>
          <a:spcPct val="95000"/>
        </a:lnSpc>
        <a:spcBef>
          <a:spcPct val="50000"/>
        </a:spcBef>
        <a:spcAft>
          <a:spcPct val="0"/>
        </a:spcAft>
        <a:buClr>
          <a:schemeClr val="tx2"/>
        </a:buClr>
        <a:buSzPct val="100000"/>
        <a:buFont typeface="Wingdings" pitchFamily="2" charset="2"/>
        <a:buChar char="§"/>
        <a:defRPr sz="1400">
          <a:solidFill>
            <a:schemeClr val="tx1"/>
          </a:solidFill>
          <a:latin typeface="+mn-lt"/>
        </a:defRPr>
      </a:lvl7pPr>
      <a:lvl8pPr marL="2989263" indent="-180975" algn="l" defTabSz="814388" rtl="0" eaLnBrk="1" fontAlgn="base" hangingPunct="1">
        <a:lnSpc>
          <a:spcPct val="95000"/>
        </a:lnSpc>
        <a:spcBef>
          <a:spcPct val="50000"/>
        </a:spcBef>
        <a:spcAft>
          <a:spcPct val="0"/>
        </a:spcAft>
        <a:buClr>
          <a:schemeClr val="tx2"/>
        </a:buClr>
        <a:buSzPct val="100000"/>
        <a:buFont typeface="Wingdings" pitchFamily="2" charset="2"/>
        <a:buChar char="§"/>
        <a:defRPr sz="1400">
          <a:solidFill>
            <a:schemeClr val="tx1"/>
          </a:solidFill>
          <a:latin typeface="+mn-lt"/>
        </a:defRPr>
      </a:lvl8pPr>
      <a:lvl9pPr marL="3446463" indent="-180975" algn="l" defTabSz="814388" rtl="0" eaLnBrk="1" fontAlgn="base" hangingPunct="1">
        <a:lnSpc>
          <a:spcPct val="95000"/>
        </a:lnSpc>
        <a:spcBef>
          <a:spcPct val="50000"/>
        </a:spcBef>
        <a:spcAft>
          <a:spcPct val="0"/>
        </a:spcAft>
        <a:buClr>
          <a:schemeClr val="tx2"/>
        </a:buClr>
        <a:buSzPct val="100000"/>
        <a:buFont typeface="Wingdings" pitchFamily="2" charset="2"/>
        <a:buChar char="§"/>
        <a:defRPr sz="1400">
          <a:solidFill>
            <a:schemeClr val="tx1"/>
          </a:solidFill>
          <a:latin typeface="+mn-lt"/>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67682" name="Rectangle 2"/>
          <p:cNvSpPr>
            <a:spLocks noChangeArrowheads="1"/>
          </p:cNvSpPr>
          <p:nvPr/>
        </p:nvSpPr>
        <p:spPr bwMode="auto">
          <a:xfrm>
            <a:off x="0" y="0"/>
            <a:ext cx="9144000" cy="3144838"/>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967683" name="Rectangle 3"/>
          <p:cNvSpPr>
            <a:spLocks noGrp="1" noChangeArrowheads="1"/>
          </p:cNvSpPr>
          <p:nvPr>
            <p:ph type="title"/>
          </p:nvPr>
        </p:nvSpPr>
        <p:spPr bwMode="auto">
          <a:xfrm>
            <a:off x="639763" y="1312863"/>
            <a:ext cx="3551237"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82124" tIns="41061" rIns="82124" bIns="41061" numCol="1" anchor="ctr" anchorCtr="0" compatLnSpc="1">
            <a:prstTxWarp prst="textNoShape">
              <a:avLst/>
            </a:prstTxWarp>
          </a:bodyPr>
          <a:lstStyle/>
          <a:p>
            <a:pPr lvl="0"/>
            <a:r>
              <a:rPr lang="en-US" smtClean="0"/>
              <a:t>Segue and Q&amp;A</a:t>
            </a:r>
          </a:p>
        </p:txBody>
      </p:sp>
      <p:sp>
        <p:nvSpPr>
          <p:cNvPr id="967684" name="Rectangle 4"/>
          <p:cNvSpPr>
            <a:spLocks noGrp="1" noChangeArrowheads="1"/>
          </p:cNvSpPr>
          <p:nvPr>
            <p:ph type="body" idx="1"/>
          </p:nvPr>
        </p:nvSpPr>
        <p:spPr bwMode="auto">
          <a:xfrm>
            <a:off x="639763" y="3390900"/>
            <a:ext cx="7940675" cy="185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82124" tIns="41061" rIns="82124" bIns="41061" numCol="1" anchor="t" anchorCtr="0" compatLnSpc="1">
            <a:prstTxWarp prst="textNoShape">
              <a:avLst/>
            </a:prstTxWarp>
          </a:bodyPr>
          <a:lstStyle/>
          <a:p>
            <a:pPr lvl="0"/>
            <a:r>
              <a:rPr lang="en-US" smtClean="0"/>
              <a:t>Subtitle</a:t>
            </a:r>
          </a:p>
        </p:txBody>
      </p:sp>
      <p:sp>
        <p:nvSpPr>
          <p:cNvPr id="967685" name="Rectangle 5"/>
          <p:cNvSpPr>
            <a:spLocks noChangeArrowheads="1"/>
          </p:cNvSpPr>
          <p:nvPr/>
        </p:nvSpPr>
        <p:spPr bwMode="auto">
          <a:xfrm>
            <a:off x="1150938" y="6672263"/>
            <a:ext cx="2022475" cy="188912"/>
          </a:xfrm>
          <a:prstGeom prst="rect">
            <a:avLst/>
          </a:prstGeom>
          <a:noFill/>
          <a:ln>
            <a:noFill/>
          </a:ln>
          <a:effectLst/>
          <a:extLst>
            <a:ext uri="{909E8E84-426E-40DD-AFC4-6F175D3DCCD1}">
              <a14:hiddenFill xmlns:a14="http://schemas.microsoft.com/office/drawing/2010/main">
                <a:solidFill>
                  <a:srgbClr val="3399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nchorCtr="1">
            <a:spAutoFit/>
          </a:bodyPr>
          <a:lstStyle/>
          <a:p>
            <a:pPr algn="l" defTabSz="814388">
              <a:lnSpc>
                <a:spcPct val="100000"/>
              </a:lnSpc>
            </a:pPr>
            <a:r>
              <a:rPr lang="en-US" sz="700">
                <a:solidFill>
                  <a:srgbClr val="D3D3D3"/>
                </a:solidFill>
              </a:rPr>
              <a:t>© 2006 Cisco Systems, Inc. All rights reserved.</a:t>
            </a: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ransition>
    <p:wipe dir="r"/>
  </p:transition>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000">
          <a:solidFill>
            <a:srgbClr val="FFFFFF"/>
          </a:solidFill>
          <a:latin typeface="+mj-lt"/>
          <a:ea typeface="+mj-ea"/>
          <a:cs typeface="+mj-cs"/>
        </a:defRPr>
      </a:lvl1pPr>
      <a:lvl2pPr algn="l" defTabSz="814388" rtl="0" eaLnBrk="1" fontAlgn="base" hangingPunct="1">
        <a:lnSpc>
          <a:spcPct val="90000"/>
        </a:lnSpc>
        <a:spcBef>
          <a:spcPct val="0"/>
        </a:spcBef>
        <a:spcAft>
          <a:spcPct val="0"/>
        </a:spcAft>
        <a:defRPr sz="3000">
          <a:solidFill>
            <a:srgbClr val="FFFFFF"/>
          </a:solidFill>
          <a:latin typeface="Arial" charset="0"/>
        </a:defRPr>
      </a:lvl2pPr>
      <a:lvl3pPr algn="l" defTabSz="814388" rtl="0" eaLnBrk="1" fontAlgn="base" hangingPunct="1">
        <a:lnSpc>
          <a:spcPct val="90000"/>
        </a:lnSpc>
        <a:spcBef>
          <a:spcPct val="0"/>
        </a:spcBef>
        <a:spcAft>
          <a:spcPct val="0"/>
        </a:spcAft>
        <a:defRPr sz="3000">
          <a:solidFill>
            <a:srgbClr val="FFFFFF"/>
          </a:solidFill>
          <a:latin typeface="Arial" charset="0"/>
        </a:defRPr>
      </a:lvl3pPr>
      <a:lvl4pPr algn="l" defTabSz="814388" rtl="0" eaLnBrk="1" fontAlgn="base" hangingPunct="1">
        <a:lnSpc>
          <a:spcPct val="90000"/>
        </a:lnSpc>
        <a:spcBef>
          <a:spcPct val="0"/>
        </a:spcBef>
        <a:spcAft>
          <a:spcPct val="0"/>
        </a:spcAft>
        <a:defRPr sz="3000">
          <a:solidFill>
            <a:srgbClr val="FFFFFF"/>
          </a:solidFill>
          <a:latin typeface="Arial" charset="0"/>
        </a:defRPr>
      </a:lvl4pPr>
      <a:lvl5pPr algn="l" defTabSz="814388" rtl="0" eaLnBrk="1" fontAlgn="base" hangingPunct="1">
        <a:lnSpc>
          <a:spcPct val="90000"/>
        </a:lnSpc>
        <a:spcBef>
          <a:spcPct val="0"/>
        </a:spcBef>
        <a:spcAft>
          <a:spcPct val="0"/>
        </a:spcAft>
        <a:defRPr sz="3000">
          <a:solidFill>
            <a:srgbClr val="FFFFFF"/>
          </a:solidFill>
          <a:latin typeface="Arial" charset="0"/>
        </a:defRPr>
      </a:lvl5pPr>
      <a:lvl6pPr marL="457200" algn="l" defTabSz="814388" rtl="0" eaLnBrk="1" fontAlgn="base" hangingPunct="1">
        <a:lnSpc>
          <a:spcPct val="90000"/>
        </a:lnSpc>
        <a:spcBef>
          <a:spcPct val="0"/>
        </a:spcBef>
        <a:spcAft>
          <a:spcPct val="0"/>
        </a:spcAft>
        <a:defRPr sz="3000">
          <a:solidFill>
            <a:srgbClr val="FFFFFF"/>
          </a:solidFill>
          <a:latin typeface="Arial" charset="0"/>
        </a:defRPr>
      </a:lvl6pPr>
      <a:lvl7pPr marL="914400" algn="l" defTabSz="814388" rtl="0" eaLnBrk="1" fontAlgn="base" hangingPunct="1">
        <a:lnSpc>
          <a:spcPct val="90000"/>
        </a:lnSpc>
        <a:spcBef>
          <a:spcPct val="0"/>
        </a:spcBef>
        <a:spcAft>
          <a:spcPct val="0"/>
        </a:spcAft>
        <a:defRPr sz="3000">
          <a:solidFill>
            <a:srgbClr val="FFFFFF"/>
          </a:solidFill>
          <a:latin typeface="Arial" charset="0"/>
        </a:defRPr>
      </a:lvl7pPr>
      <a:lvl8pPr marL="1371600" algn="l" defTabSz="814388" rtl="0" eaLnBrk="1" fontAlgn="base" hangingPunct="1">
        <a:lnSpc>
          <a:spcPct val="90000"/>
        </a:lnSpc>
        <a:spcBef>
          <a:spcPct val="0"/>
        </a:spcBef>
        <a:spcAft>
          <a:spcPct val="0"/>
        </a:spcAft>
        <a:defRPr sz="3000">
          <a:solidFill>
            <a:srgbClr val="FFFFFF"/>
          </a:solidFill>
          <a:latin typeface="Arial" charset="0"/>
        </a:defRPr>
      </a:lvl8pPr>
      <a:lvl9pPr marL="1828800" algn="l" defTabSz="814388" rtl="0" eaLnBrk="1" fontAlgn="base" hangingPunct="1">
        <a:lnSpc>
          <a:spcPct val="90000"/>
        </a:lnSpc>
        <a:spcBef>
          <a:spcPct val="0"/>
        </a:spcBef>
        <a:spcAft>
          <a:spcPct val="0"/>
        </a:spcAft>
        <a:defRPr sz="3000">
          <a:solidFill>
            <a:srgbClr val="FFFFFF"/>
          </a:solidFill>
          <a:latin typeface="Arial" charset="0"/>
        </a:defRPr>
      </a:lvl9pPr>
    </p:titleStyle>
    <p:bodyStyle>
      <a:lvl1pPr algn="l" defTabSz="814388" rtl="0" eaLnBrk="1" fontAlgn="base" hangingPunct="1">
        <a:lnSpc>
          <a:spcPct val="90000"/>
        </a:lnSpc>
        <a:spcBef>
          <a:spcPct val="0"/>
        </a:spcBef>
        <a:spcAft>
          <a:spcPct val="0"/>
        </a:spcAft>
        <a:defRPr sz="2000">
          <a:solidFill>
            <a:schemeClr val="bg2"/>
          </a:solidFill>
          <a:latin typeface="+mn-lt"/>
          <a:ea typeface="+mn-ea"/>
          <a:cs typeface="+mn-cs"/>
        </a:defRPr>
      </a:lvl1pPr>
      <a:lvl2pPr algn="l" defTabSz="814388" rtl="0" eaLnBrk="1" fontAlgn="base" hangingPunct="1">
        <a:lnSpc>
          <a:spcPct val="90000"/>
        </a:lnSpc>
        <a:spcBef>
          <a:spcPct val="0"/>
        </a:spcBef>
        <a:spcAft>
          <a:spcPct val="0"/>
        </a:spcAft>
        <a:defRPr sz="3000">
          <a:solidFill>
            <a:srgbClr val="717171"/>
          </a:solidFill>
          <a:latin typeface="+mn-lt"/>
        </a:defRPr>
      </a:lvl2pPr>
      <a:lvl3pPr algn="l" defTabSz="814388" rtl="0" eaLnBrk="1" fontAlgn="base" hangingPunct="1">
        <a:lnSpc>
          <a:spcPct val="90000"/>
        </a:lnSpc>
        <a:spcBef>
          <a:spcPct val="0"/>
        </a:spcBef>
        <a:spcAft>
          <a:spcPct val="0"/>
        </a:spcAft>
        <a:defRPr sz="3000">
          <a:solidFill>
            <a:srgbClr val="717171"/>
          </a:solidFill>
          <a:latin typeface="+mn-lt"/>
        </a:defRPr>
      </a:lvl3pPr>
      <a:lvl4pPr algn="l" defTabSz="814388" rtl="0" eaLnBrk="1" fontAlgn="base" hangingPunct="1">
        <a:lnSpc>
          <a:spcPct val="90000"/>
        </a:lnSpc>
        <a:spcBef>
          <a:spcPct val="0"/>
        </a:spcBef>
        <a:spcAft>
          <a:spcPct val="0"/>
        </a:spcAft>
        <a:defRPr sz="3000">
          <a:solidFill>
            <a:srgbClr val="717171"/>
          </a:solidFill>
          <a:latin typeface="+mn-lt"/>
        </a:defRPr>
      </a:lvl4pPr>
      <a:lvl5pPr algn="l" defTabSz="814388" rtl="0" eaLnBrk="1" fontAlgn="base" hangingPunct="1">
        <a:lnSpc>
          <a:spcPct val="90000"/>
        </a:lnSpc>
        <a:spcBef>
          <a:spcPct val="0"/>
        </a:spcBef>
        <a:spcAft>
          <a:spcPct val="0"/>
        </a:spcAft>
        <a:defRPr sz="3000">
          <a:solidFill>
            <a:srgbClr val="717171"/>
          </a:solidFill>
          <a:latin typeface="+mn-lt"/>
        </a:defRPr>
      </a:lvl5pPr>
      <a:lvl6pPr marL="457200" algn="l" defTabSz="814388" rtl="0" eaLnBrk="1" fontAlgn="base" hangingPunct="1">
        <a:lnSpc>
          <a:spcPct val="90000"/>
        </a:lnSpc>
        <a:spcBef>
          <a:spcPct val="0"/>
        </a:spcBef>
        <a:spcAft>
          <a:spcPct val="0"/>
        </a:spcAft>
        <a:defRPr sz="3000">
          <a:solidFill>
            <a:srgbClr val="717171"/>
          </a:solidFill>
          <a:latin typeface="+mn-lt"/>
        </a:defRPr>
      </a:lvl6pPr>
      <a:lvl7pPr marL="914400" algn="l" defTabSz="814388" rtl="0" eaLnBrk="1" fontAlgn="base" hangingPunct="1">
        <a:lnSpc>
          <a:spcPct val="90000"/>
        </a:lnSpc>
        <a:spcBef>
          <a:spcPct val="0"/>
        </a:spcBef>
        <a:spcAft>
          <a:spcPct val="0"/>
        </a:spcAft>
        <a:defRPr sz="3000">
          <a:solidFill>
            <a:srgbClr val="717171"/>
          </a:solidFill>
          <a:latin typeface="+mn-lt"/>
        </a:defRPr>
      </a:lvl7pPr>
      <a:lvl8pPr marL="1371600" algn="l" defTabSz="814388" rtl="0" eaLnBrk="1" fontAlgn="base" hangingPunct="1">
        <a:lnSpc>
          <a:spcPct val="90000"/>
        </a:lnSpc>
        <a:spcBef>
          <a:spcPct val="0"/>
        </a:spcBef>
        <a:spcAft>
          <a:spcPct val="0"/>
        </a:spcAft>
        <a:defRPr sz="3000">
          <a:solidFill>
            <a:srgbClr val="717171"/>
          </a:solidFill>
          <a:latin typeface="+mn-lt"/>
        </a:defRPr>
      </a:lvl8pPr>
      <a:lvl9pPr marL="1828800" algn="l" defTabSz="814388" rtl="0" eaLnBrk="1" fontAlgn="base" hangingPunct="1">
        <a:lnSpc>
          <a:spcPct val="90000"/>
        </a:lnSpc>
        <a:spcBef>
          <a:spcPct val="0"/>
        </a:spcBef>
        <a:spcAft>
          <a:spcPct val="0"/>
        </a:spcAft>
        <a:defRPr sz="3000">
          <a:solidFill>
            <a:srgbClr val="717171"/>
          </a:solidFill>
          <a:latin typeface="+mn-lt"/>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notesSlide" Target="../notesSlides/notesSlide2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 Id="rId9" Type="http://schemas.openxmlformats.org/officeDocument/2006/relationships/image" Target="../media/image20.wmf"/></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9.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0.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Grp="1" noChangeArrowheads="1"/>
          </p:cNvSpPr>
          <p:nvPr>
            <p:ph type="ctrTitle"/>
          </p:nvPr>
        </p:nvSpPr>
        <p:spPr/>
        <p:txBody>
          <a:bodyPr/>
          <a:lstStyle/>
          <a:p>
            <a:r>
              <a:rPr lang="en-US" sz="2600"/>
              <a:t>Optimizing Converged Cisco Networks (ONT)</a:t>
            </a:r>
          </a:p>
        </p:txBody>
      </p:sp>
      <p:sp>
        <p:nvSpPr>
          <p:cNvPr id="908291" name="Rectangle 3"/>
          <p:cNvSpPr>
            <a:spLocks noGrp="1" noChangeArrowheads="1"/>
          </p:cNvSpPr>
          <p:nvPr>
            <p:ph type="subTitle" idx="1"/>
          </p:nvPr>
        </p:nvSpPr>
        <p:spPr/>
        <p:txBody>
          <a:bodyPr/>
          <a:lstStyle/>
          <a:p>
            <a:r>
              <a:rPr lang="en-US"/>
              <a:t>Module 4: Implement the DiffServ QoS Model</a:t>
            </a:r>
          </a:p>
        </p:txBody>
      </p:sp>
    </p:spTree>
    <p:extLst>
      <p:ext uri="{BB962C8B-B14F-4D97-AF65-F5344CB8AC3E}">
        <p14:creationId xmlns:p14="http://schemas.microsoft.com/office/powerpoint/2010/main" val="26875354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6802" name="Rectangle 2"/>
          <p:cNvSpPr>
            <a:spLocks noGrp="1" noChangeArrowheads="1"/>
          </p:cNvSpPr>
          <p:nvPr>
            <p:ph type="title"/>
          </p:nvPr>
        </p:nvSpPr>
        <p:spPr>
          <a:xfrm>
            <a:off x="609600" y="381000"/>
            <a:ext cx="8145463" cy="685800"/>
          </a:xfrm>
        </p:spPr>
        <p:txBody>
          <a:bodyPr/>
          <a:lstStyle/>
          <a:p>
            <a:r>
              <a:rPr lang="sk-SK" sz="2800"/>
              <a:t>Klasifikačné nástroje</a:t>
            </a:r>
            <a:br>
              <a:rPr lang="sk-SK" sz="2800"/>
            </a:br>
            <a:r>
              <a:rPr lang="en-US" sz="2800"/>
              <a:t>IP Precedence a DiffServ Code Point</a:t>
            </a:r>
          </a:p>
        </p:txBody>
      </p:sp>
      <p:sp>
        <p:nvSpPr>
          <p:cNvPr id="1356803" name="Rectangle 3"/>
          <p:cNvSpPr>
            <a:spLocks noGrp="1" noChangeArrowheads="1"/>
          </p:cNvSpPr>
          <p:nvPr>
            <p:ph type="body" idx="1"/>
          </p:nvPr>
        </p:nvSpPr>
        <p:spPr>
          <a:xfrm>
            <a:off x="655638" y="3582988"/>
            <a:ext cx="8159750" cy="2590800"/>
          </a:xfrm>
          <a:noFill/>
        </p:spPr>
        <p:txBody>
          <a:bodyPr/>
          <a:lstStyle/>
          <a:p>
            <a:pPr>
              <a:lnSpc>
                <a:spcPct val="90000"/>
              </a:lnSpc>
            </a:pPr>
            <a:r>
              <a:rPr lang="en-US" sz="2000">
                <a:solidFill>
                  <a:schemeClr val="accent2"/>
                </a:solidFill>
              </a:rPr>
              <a:t>IPv4</a:t>
            </a:r>
            <a:r>
              <a:rPr lang="en-US" sz="2000"/>
              <a:t>: </a:t>
            </a:r>
            <a:r>
              <a:rPr lang="sk-SK" sz="2000"/>
              <a:t>tri najvyššie bity ToS bajtu sa nazývajú IP Precedence </a:t>
            </a:r>
            <a:r>
              <a:rPr lang="en-US" sz="2000"/>
              <a:t>(IPP)</a:t>
            </a:r>
            <a:r>
              <a:rPr lang="sk-SK" sz="2000"/>
              <a:t>. Ostatné bity boli niekoľkokrát predefinované (Delay, Throughput, Reliability, Monetary cost)</a:t>
            </a:r>
            <a:endParaRPr lang="en-US" sz="2000"/>
          </a:p>
          <a:p>
            <a:pPr>
              <a:lnSpc>
                <a:spcPct val="90000"/>
              </a:lnSpc>
            </a:pPr>
            <a:r>
              <a:rPr lang="en-US" sz="2000">
                <a:solidFill>
                  <a:schemeClr val="accent2"/>
                </a:solidFill>
              </a:rPr>
              <a:t>DiffServ</a:t>
            </a:r>
            <a:r>
              <a:rPr lang="en-US" sz="2000"/>
              <a:t>: </a:t>
            </a:r>
            <a:r>
              <a:rPr lang="sk-SK" sz="2000"/>
              <a:t>šesť najvyšších bitov </a:t>
            </a:r>
            <a:r>
              <a:rPr lang="en-US" sz="2000"/>
              <a:t>ToS b</a:t>
            </a:r>
            <a:r>
              <a:rPr lang="sk-SK" sz="2000"/>
              <a:t>ajtu</a:t>
            </a:r>
            <a:r>
              <a:rPr lang="en-US" sz="2000"/>
              <a:t> </a:t>
            </a:r>
            <a:r>
              <a:rPr lang="sk-SK" sz="2000"/>
              <a:t>sa nazývajú </a:t>
            </a:r>
            <a:r>
              <a:rPr lang="en-US" sz="2000"/>
              <a:t>DiffServ Code Point (DSCP)</a:t>
            </a:r>
            <a:r>
              <a:rPr lang="sk-SK" sz="2000"/>
              <a:t>. Zvyšné dva bity sa využívajú na explicitnú informáciu o zahltení (ECN). Hodnota DSCP poľa sa nazýva </a:t>
            </a:r>
            <a:r>
              <a:rPr lang="sk-SK" sz="2000" b="1">
                <a:solidFill>
                  <a:schemeClr val="accent2"/>
                </a:solidFill>
              </a:rPr>
              <a:t>codepoint</a:t>
            </a:r>
            <a:endParaRPr lang="en-US" sz="2000">
              <a:solidFill>
                <a:schemeClr val="accent2"/>
              </a:solidFill>
            </a:endParaRPr>
          </a:p>
          <a:p>
            <a:pPr>
              <a:lnSpc>
                <a:spcPct val="90000"/>
              </a:lnSpc>
            </a:pPr>
            <a:r>
              <a:rPr lang="sk-SK" sz="2000"/>
              <a:t>Hodnoty </a:t>
            </a:r>
            <a:r>
              <a:rPr lang="en-US" sz="2000"/>
              <a:t>DSCP </a:t>
            </a:r>
            <a:r>
              <a:rPr lang="sk-SK" sz="2000"/>
              <a:t>sú spätne ko</a:t>
            </a:r>
            <a:r>
              <a:rPr lang="en-US" sz="2000"/>
              <a:t>mpatib</a:t>
            </a:r>
            <a:r>
              <a:rPr lang="sk-SK" sz="2000"/>
              <a:t>i</a:t>
            </a:r>
            <a:r>
              <a:rPr lang="en-US" sz="2000"/>
              <a:t>l</a:t>
            </a:r>
            <a:r>
              <a:rPr lang="sk-SK" sz="2000"/>
              <a:t>né s hodnotami</a:t>
            </a:r>
            <a:r>
              <a:rPr lang="en-US" sz="2000"/>
              <a:t> IP </a:t>
            </a:r>
            <a:r>
              <a:rPr lang="sk-SK" sz="2000"/>
              <a:t>P</a:t>
            </a:r>
            <a:r>
              <a:rPr lang="en-US" sz="2000"/>
              <a:t>recedence</a:t>
            </a:r>
          </a:p>
        </p:txBody>
      </p:sp>
      <p:grpSp>
        <p:nvGrpSpPr>
          <p:cNvPr id="1356804" name="Group 4"/>
          <p:cNvGrpSpPr>
            <a:grpSpLocks/>
          </p:cNvGrpSpPr>
          <p:nvPr/>
        </p:nvGrpSpPr>
        <p:grpSpPr bwMode="auto">
          <a:xfrm>
            <a:off x="763588" y="1828800"/>
            <a:ext cx="4267200" cy="1524000"/>
            <a:chOff x="384" y="1248"/>
            <a:chExt cx="2688" cy="960"/>
          </a:xfrm>
        </p:grpSpPr>
        <p:sp>
          <p:nvSpPr>
            <p:cNvPr id="1356805" name="Rectangle 5"/>
            <p:cNvSpPr>
              <a:spLocks noChangeArrowheads="1"/>
            </p:cNvSpPr>
            <p:nvPr/>
          </p:nvSpPr>
          <p:spPr bwMode="auto">
            <a:xfrm>
              <a:off x="384" y="1584"/>
              <a:ext cx="336" cy="624"/>
            </a:xfrm>
            <a:prstGeom prst="rect">
              <a:avLst/>
            </a:prstGeom>
            <a:solidFill>
              <a:srgbClr val="820000"/>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lstStyle/>
            <a:p>
              <a:pPr>
                <a:lnSpc>
                  <a:spcPct val="95000"/>
                </a:lnSpc>
              </a:pPr>
              <a:r>
                <a:rPr lang="en-US" sz="1600" b="1">
                  <a:solidFill>
                    <a:srgbClr val="FFFFFF"/>
                  </a:solidFill>
                </a:rPr>
                <a:t>7</a:t>
              </a:r>
            </a:p>
          </p:txBody>
        </p:sp>
        <p:sp>
          <p:nvSpPr>
            <p:cNvPr id="1356806" name="Rectangle 6"/>
            <p:cNvSpPr>
              <a:spLocks noChangeArrowheads="1"/>
            </p:cNvSpPr>
            <p:nvPr/>
          </p:nvSpPr>
          <p:spPr bwMode="auto">
            <a:xfrm>
              <a:off x="720" y="1584"/>
              <a:ext cx="336" cy="624"/>
            </a:xfrm>
            <a:prstGeom prst="rect">
              <a:avLst/>
            </a:prstGeom>
            <a:solidFill>
              <a:srgbClr val="820000"/>
            </a:solidFill>
            <a:ln w="2857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lstStyle/>
            <a:p>
              <a:pPr>
                <a:lnSpc>
                  <a:spcPct val="95000"/>
                </a:lnSpc>
              </a:pPr>
              <a:r>
                <a:rPr lang="en-US" sz="1600" b="1">
                  <a:solidFill>
                    <a:srgbClr val="FFFFFF"/>
                  </a:solidFill>
                </a:rPr>
                <a:t>6</a:t>
              </a:r>
            </a:p>
          </p:txBody>
        </p:sp>
        <p:sp>
          <p:nvSpPr>
            <p:cNvPr id="1356807" name="Rectangle 7"/>
            <p:cNvSpPr>
              <a:spLocks noChangeArrowheads="1"/>
            </p:cNvSpPr>
            <p:nvPr/>
          </p:nvSpPr>
          <p:spPr bwMode="auto">
            <a:xfrm>
              <a:off x="1056" y="1584"/>
              <a:ext cx="336" cy="624"/>
            </a:xfrm>
            <a:prstGeom prst="rect">
              <a:avLst/>
            </a:prstGeom>
            <a:solidFill>
              <a:srgbClr val="820000"/>
            </a:solidFill>
            <a:ln w="2857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lstStyle/>
            <a:p>
              <a:pPr>
                <a:lnSpc>
                  <a:spcPct val="95000"/>
                </a:lnSpc>
              </a:pPr>
              <a:r>
                <a:rPr lang="en-US" sz="1600" b="1">
                  <a:solidFill>
                    <a:srgbClr val="FFFFFF"/>
                  </a:solidFill>
                </a:rPr>
                <a:t>5</a:t>
              </a:r>
            </a:p>
          </p:txBody>
        </p:sp>
        <p:sp>
          <p:nvSpPr>
            <p:cNvPr id="1356808" name="Rectangle 8"/>
            <p:cNvSpPr>
              <a:spLocks noChangeArrowheads="1"/>
            </p:cNvSpPr>
            <p:nvPr/>
          </p:nvSpPr>
          <p:spPr bwMode="auto">
            <a:xfrm>
              <a:off x="1392" y="1584"/>
              <a:ext cx="336" cy="624"/>
            </a:xfrm>
            <a:prstGeom prst="rect">
              <a:avLst/>
            </a:prstGeom>
            <a:solidFill>
              <a:srgbClr val="820000"/>
            </a:solidFill>
            <a:ln w="2857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lstStyle/>
            <a:p>
              <a:pPr>
                <a:lnSpc>
                  <a:spcPct val="95000"/>
                </a:lnSpc>
              </a:pPr>
              <a:r>
                <a:rPr lang="en-US" sz="1600" b="1">
                  <a:solidFill>
                    <a:srgbClr val="FFFFFF"/>
                  </a:solidFill>
                </a:rPr>
                <a:t>4</a:t>
              </a:r>
            </a:p>
          </p:txBody>
        </p:sp>
        <p:sp>
          <p:nvSpPr>
            <p:cNvPr id="1356809" name="Rectangle 9"/>
            <p:cNvSpPr>
              <a:spLocks noChangeArrowheads="1"/>
            </p:cNvSpPr>
            <p:nvPr/>
          </p:nvSpPr>
          <p:spPr bwMode="auto">
            <a:xfrm>
              <a:off x="1728" y="1584"/>
              <a:ext cx="336" cy="624"/>
            </a:xfrm>
            <a:prstGeom prst="rect">
              <a:avLst/>
            </a:prstGeom>
            <a:solidFill>
              <a:srgbClr val="820000"/>
            </a:solidFill>
            <a:ln w="2857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lstStyle/>
            <a:p>
              <a:pPr>
                <a:lnSpc>
                  <a:spcPct val="95000"/>
                </a:lnSpc>
              </a:pPr>
              <a:r>
                <a:rPr lang="en-US" sz="1600" b="1">
                  <a:solidFill>
                    <a:srgbClr val="FFFFFF"/>
                  </a:solidFill>
                </a:rPr>
                <a:t>3</a:t>
              </a:r>
            </a:p>
          </p:txBody>
        </p:sp>
        <p:sp>
          <p:nvSpPr>
            <p:cNvPr id="1356810" name="Rectangle 10"/>
            <p:cNvSpPr>
              <a:spLocks noChangeArrowheads="1"/>
            </p:cNvSpPr>
            <p:nvPr/>
          </p:nvSpPr>
          <p:spPr bwMode="auto">
            <a:xfrm>
              <a:off x="2064" y="1584"/>
              <a:ext cx="336" cy="624"/>
            </a:xfrm>
            <a:prstGeom prst="rect">
              <a:avLst/>
            </a:prstGeom>
            <a:solidFill>
              <a:srgbClr val="820000"/>
            </a:solidFill>
            <a:ln w="2857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lstStyle/>
            <a:p>
              <a:pPr>
                <a:lnSpc>
                  <a:spcPct val="95000"/>
                </a:lnSpc>
              </a:pPr>
              <a:r>
                <a:rPr lang="en-US" sz="1600" b="1">
                  <a:solidFill>
                    <a:srgbClr val="FFFFFF"/>
                  </a:solidFill>
                </a:rPr>
                <a:t>2</a:t>
              </a:r>
            </a:p>
          </p:txBody>
        </p:sp>
        <p:sp>
          <p:nvSpPr>
            <p:cNvPr id="1356811" name="Rectangle 11"/>
            <p:cNvSpPr>
              <a:spLocks noChangeArrowheads="1"/>
            </p:cNvSpPr>
            <p:nvPr/>
          </p:nvSpPr>
          <p:spPr bwMode="auto">
            <a:xfrm>
              <a:off x="2400" y="1584"/>
              <a:ext cx="336" cy="624"/>
            </a:xfrm>
            <a:prstGeom prst="rect">
              <a:avLst/>
            </a:prstGeom>
            <a:solidFill>
              <a:srgbClr val="999999"/>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lstStyle/>
            <a:p>
              <a:pPr>
                <a:lnSpc>
                  <a:spcPct val="95000"/>
                </a:lnSpc>
              </a:pPr>
              <a:r>
                <a:rPr lang="en-US" sz="1600" b="1">
                  <a:solidFill>
                    <a:srgbClr val="FFFFFF"/>
                  </a:solidFill>
                </a:rPr>
                <a:t>1</a:t>
              </a:r>
            </a:p>
          </p:txBody>
        </p:sp>
        <p:sp>
          <p:nvSpPr>
            <p:cNvPr id="1356812" name="Rectangle 12"/>
            <p:cNvSpPr>
              <a:spLocks noChangeArrowheads="1"/>
            </p:cNvSpPr>
            <p:nvPr/>
          </p:nvSpPr>
          <p:spPr bwMode="auto">
            <a:xfrm>
              <a:off x="2736" y="1584"/>
              <a:ext cx="336" cy="624"/>
            </a:xfrm>
            <a:prstGeom prst="rect">
              <a:avLst/>
            </a:prstGeom>
            <a:solidFill>
              <a:srgbClr val="999999"/>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lstStyle/>
            <a:p>
              <a:pPr>
                <a:lnSpc>
                  <a:spcPct val="95000"/>
                </a:lnSpc>
              </a:pPr>
              <a:r>
                <a:rPr lang="en-US" sz="1600" b="1">
                  <a:solidFill>
                    <a:srgbClr val="FFFFFF"/>
                  </a:solidFill>
                </a:rPr>
                <a:t>0</a:t>
              </a:r>
            </a:p>
          </p:txBody>
        </p:sp>
        <p:sp>
          <p:nvSpPr>
            <p:cNvPr id="1356813" name="Freeform 13"/>
            <p:cNvSpPr>
              <a:spLocks/>
            </p:cNvSpPr>
            <p:nvPr/>
          </p:nvSpPr>
          <p:spPr bwMode="auto">
            <a:xfrm>
              <a:off x="384" y="1248"/>
              <a:ext cx="2688" cy="336"/>
            </a:xfrm>
            <a:custGeom>
              <a:avLst/>
              <a:gdLst>
                <a:gd name="T0" fmla="*/ 528 w 2688"/>
                <a:gd name="T1" fmla="*/ 0 h 336"/>
                <a:gd name="T2" fmla="*/ 0 w 2688"/>
                <a:gd name="T3" fmla="*/ 336 h 336"/>
                <a:gd name="T4" fmla="*/ 2688 w 2688"/>
                <a:gd name="T5" fmla="*/ 336 h 336"/>
                <a:gd name="T6" fmla="*/ 1056 w 2688"/>
                <a:gd name="T7" fmla="*/ 0 h 336"/>
                <a:gd name="T8" fmla="*/ 528 w 2688"/>
                <a:gd name="T9" fmla="*/ 0 h 336"/>
              </a:gdLst>
              <a:ahLst/>
              <a:cxnLst>
                <a:cxn ang="0">
                  <a:pos x="T0" y="T1"/>
                </a:cxn>
                <a:cxn ang="0">
                  <a:pos x="T2" y="T3"/>
                </a:cxn>
                <a:cxn ang="0">
                  <a:pos x="T4" y="T5"/>
                </a:cxn>
                <a:cxn ang="0">
                  <a:pos x="T6" y="T7"/>
                </a:cxn>
                <a:cxn ang="0">
                  <a:pos x="T8" y="T9"/>
                </a:cxn>
              </a:cxnLst>
              <a:rect l="0" t="0" r="r" b="b"/>
              <a:pathLst>
                <a:path w="2688" h="336">
                  <a:moveTo>
                    <a:pt x="528" y="0"/>
                  </a:moveTo>
                  <a:lnTo>
                    <a:pt x="0" y="336"/>
                  </a:lnTo>
                  <a:lnTo>
                    <a:pt x="2688" y="336"/>
                  </a:lnTo>
                  <a:lnTo>
                    <a:pt x="1056" y="0"/>
                  </a:lnTo>
                  <a:lnTo>
                    <a:pt x="528" y="0"/>
                  </a:lnTo>
                  <a:close/>
                </a:path>
              </a:pathLst>
            </a:custGeom>
            <a:solidFill>
              <a:srgbClr val="CCCCCC"/>
            </a:solidFill>
            <a:ln>
              <a:noFill/>
            </a:ln>
            <a:effectLst/>
            <a:extLst>
              <a:ext uri="{91240B29-F687-4F45-9708-019B960494DF}">
                <a14:hiddenLine xmlns:a14="http://schemas.microsoft.com/office/drawing/2010/main" w="9525" cap="flat" cmpd="sng">
                  <a:solidFill>
                    <a:srgbClr val="B2B2B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sk-SK"/>
            </a:p>
          </p:txBody>
        </p:sp>
      </p:grpSp>
      <p:sp>
        <p:nvSpPr>
          <p:cNvPr id="1356814" name="Rectangle 14"/>
          <p:cNvSpPr>
            <a:spLocks noChangeArrowheads="1"/>
          </p:cNvSpPr>
          <p:nvPr/>
        </p:nvSpPr>
        <p:spPr bwMode="auto">
          <a:xfrm>
            <a:off x="3032125" y="1373188"/>
            <a:ext cx="627063" cy="455612"/>
          </a:xfrm>
          <a:prstGeom prst="rect">
            <a:avLst/>
          </a:prstGeom>
          <a:solidFill>
            <a:srgbClr val="ADD4DD"/>
          </a:solidFill>
          <a:ln w="3810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r>
              <a:rPr lang="en-US" sz="1600" b="1">
                <a:solidFill>
                  <a:schemeClr val="tx2"/>
                </a:solidFill>
              </a:rPr>
              <a:t>ID</a:t>
            </a:r>
          </a:p>
        </p:txBody>
      </p:sp>
      <p:sp>
        <p:nvSpPr>
          <p:cNvPr id="1356815" name="Rectangle 15"/>
          <p:cNvSpPr>
            <a:spLocks noChangeArrowheads="1"/>
          </p:cNvSpPr>
          <p:nvPr/>
        </p:nvSpPr>
        <p:spPr bwMode="auto">
          <a:xfrm>
            <a:off x="3659188" y="1373188"/>
            <a:ext cx="838200" cy="455612"/>
          </a:xfrm>
          <a:prstGeom prst="rect">
            <a:avLst/>
          </a:prstGeom>
          <a:solidFill>
            <a:srgbClr val="ADD4DD"/>
          </a:solidFill>
          <a:ln w="3810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r>
              <a:rPr lang="en-US" sz="1600" b="1">
                <a:solidFill>
                  <a:schemeClr val="tx2"/>
                </a:solidFill>
              </a:rPr>
              <a:t>Offset</a:t>
            </a:r>
          </a:p>
        </p:txBody>
      </p:sp>
      <p:sp>
        <p:nvSpPr>
          <p:cNvPr id="1356816" name="Rectangle 16"/>
          <p:cNvSpPr>
            <a:spLocks noChangeArrowheads="1"/>
          </p:cNvSpPr>
          <p:nvPr/>
        </p:nvSpPr>
        <p:spPr bwMode="auto">
          <a:xfrm>
            <a:off x="4495800" y="1373188"/>
            <a:ext cx="611188" cy="455612"/>
          </a:xfrm>
          <a:prstGeom prst="rect">
            <a:avLst/>
          </a:prstGeom>
          <a:solidFill>
            <a:srgbClr val="ADD4DD"/>
          </a:solidFill>
          <a:ln w="3810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r>
              <a:rPr lang="en-US" sz="1600" b="1">
                <a:solidFill>
                  <a:schemeClr val="tx2"/>
                </a:solidFill>
              </a:rPr>
              <a:t>TTL</a:t>
            </a:r>
          </a:p>
        </p:txBody>
      </p:sp>
      <p:sp>
        <p:nvSpPr>
          <p:cNvPr id="1356817" name="Rectangle 17"/>
          <p:cNvSpPr>
            <a:spLocks noChangeArrowheads="1"/>
          </p:cNvSpPr>
          <p:nvPr/>
        </p:nvSpPr>
        <p:spPr bwMode="auto">
          <a:xfrm>
            <a:off x="5106988" y="1373188"/>
            <a:ext cx="838200" cy="455612"/>
          </a:xfrm>
          <a:prstGeom prst="rect">
            <a:avLst/>
          </a:prstGeom>
          <a:solidFill>
            <a:srgbClr val="ADD4DD"/>
          </a:solidFill>
          <a:ln w="3810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r>
              <a:rPr lang="en-US" sz="1600" b="1">
                <a:solidFill>
                  <a:schemeClr val="tx2"/>
                </a:solidFill>
              </a:rPr>
              <a:t>Proto</a:t>
            </a:r>
          </a:p>
        </p:txBody>
      </p:sp>
      <p:sp>
        <p:nvSpPr>
          <p:cNvPr id="1356818" name="Rectangle 18"/>
          <p:cNvSpPr>
            <a:spLocks noChangeArrowheads="1"/>
          </p:cNvSpPr>
          <p:nvPr/>
        </p:nvSpPr>
        <p:spPr bwMode="auto">
          <a:xfrm>
            <a:off x="5945188" y="1373188"/>
            <a:ext cx="642937" cy="455612"/>
          </a:xfrm>
          <a:prstGeom prst="rect">
            <a:avLst/>
          </a:prstGeom>
          <a:solidFill>
            <a:srgbClr val="ADD4DD"/>
          </a:solidFill>
          <a:ln w="3810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r>
              <a:rPr lang="en-US" sz="1600" b="1">
                <a:solidFill>
                  <a:schemeClr val="tx2"/>
                </a:solidFill>
              </a:rPr>
              <a:t>FCS</a:t>
            </a:r>
          </a:p>
        </p:txBody>
      </p:sp>
      <p:sp>
        <p:nvSpPr>
          <p:cNvPr id="1356819" name="Rectangle 19"/>
          <p:cNvSpPr>
            <a:spLocks noChangeArrowheads="1"/>
          </p:cNvSpPr>
          <p:nvPr/>
        </p:nvSpPr>
        <p:spPr bwMode="auto">
          <a:xfrm>
            <a:off x="6580188" y="1373188"/>
            <a:ext cx="812800" cy="455612"/>
          </a:xfrm>
          <a:prstGeom prst="rect">
            <a:avLst/>
          </a:prstGeom>
          <a:solidFill>
            <a:srgbClr val="ADD4DD"/>
          </a:solidFill>
          <a:ln w="3810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r>
              <a:rPr lang="en-US" sz="1600" b="1">
                <a:solidFill>
                  <a:schemeClr val="tx2"/>
                </a:solidFill>
              </a:rPr>
              <a:t>IP SA</a:t>
            </a:r>
          </a:p>
        </p:txBody>
      </p:sp>
      <p:sp>
        <p:nvSpPr>
          <p:cNvPr id="1356820" name="Rectangle 20"/>
          <p:cNvSpPr>
            <a:spLocks noChangeArrowheads="1"/>
          </p:cNvSpPr>
          <p:nvPr/>
        </p:nvSpPr>
        <p:spPr bwMode="auto">
          <a:xfrm>
            <a:off x="7392988" y="1373188"/>
            <a:ext cx="812800" cy="455612"/>
          </a:xfrm>
          <a:prstGeom prst="rect">
            <a:avLst/>
          </a:prstGeom>
          <a:solidFill>
            <a:srgbClr val="ADD4DD"/>
          </a:solidFill>
          <a:ln w="3810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r>
              <a:rPr lang="en-US" sz="1600" b="1">
                <a:solidFill>
                  <a:schemeClr val="tx2"/>
                </a:solidFill>
              </a:rPr>
              <a:t>IP DA</a:t>
            </a:r>
          </a:p>
        </p:txBody>
      </p:sp>
      <p:sp>
        <p:nvSpPr>
          <p:cNvPr id="1356821" name="Rectangle 21"/>
          <p:cNvSpPr>
            <a:spLocks noChangeArrowheads="1"/>
          </p:cNvSpPr>
          <p:nvPr/>
        </p:nvSpPr>
        <p:spPr bwMode="auto">
          <a:xfrm>
            <a:off x="8181975" y="1373188"/>
            <a:ext cx="735013" cy="455612"/>
          </a:xfrm>
          <a:prstGeom prst="rect">
            <a:avLst/>
          </a:prstGeom>
          <a:solidFill>
            <a:srgbClr val="ADD4DD"/>
          </a:solidFill>
          <a:ln w="3810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r>
              <a:rPr lang="en-US" sz="1600" b="1">
                <a:solidFill>
                  <a:schemeClr val="tx2"/>
                </a:solidFill>
              </a:rPr>
              <a:t>Data</a:t>
            </a:r>
          </a:p>
        </p:txBody>
      </p:sp>
      <p:sp>
        <p:nvSpPr>
          <p:cNvPr id="1356822" name="Rectangle 22"/>
          <p:cNvSpPr>
            <a:spLocks noChangeArrowheads="1"/>
          </p:cNvSpPr>
          <p:nvPr/>
        </p:nvSpPr>
        <p:spPr bwMode="auto">
          <a:xfrm>
            <a:off x="2439988" y="1373188"/>
            <a:ext cx="627062" cy="455612"/>
          </a:xfrm>
          <a:prstGeom prst="rect">
            <a:avLst/>
          </a:prstGeom>
          <a:solidFill>
            <a:srgbClr val="ADD4DD"/>
          </a:solidFill>
          <a:ln w="3810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r>
              <a:rPr lang="en-US" sz="1600" b="1">
                <a:solidFill>
                  <a:schemeClr val="tx2"/>
                </a:solidFill>
              </a:rPr>
              <a:t>Len</a:t>
            </a:r>
          </a:p>
        </p:txBody>
      </p:sp>
      <p:sp>
        <p:nvSpPr>
          <p:cNvPr id="1356823" name="Rectangle 23"/>
          <p:cNvSpPr>
            <a:spLocks noChangeArrowheads="1"/>
          </p:cNvSpPr>
          <p:nvPr/>
        </p:nvSpPr>
        <p:spPr bwMode="auto">
          <a:xfrm>
            <a:off x="538163" y="1373188"/>
            <a:ext cx="1063625" cy="455612"/>
          </a:xfrm>
          <a:prstGeom prst="rect">
            <a:avLst/>
          </a:prstGeom>
          <a:solidFill>
            <a:srgbClr val="ADD4DD"/>
          </a:solidFill>
          <a:ln w="3810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r>
              <a:rPr lang="en-US" sz="1600" b="1">
                <a:solidFill>
                  <a:schemeClr val="tx2"/>
                </a:solidFill>
              </a:rPr>
              <a:t>Version </a:t>
            </a:r>
            <a:br>
              <a:rPr lang="en-US" sz="1600" b="1">
                <a:solidFill>
                  <a:schemeClr val="tx2"/>
                </a:solidFill>
              </a:rPr>
            </a:br>
            <a:r>
              <a:rPr lang="en-US" sz="1600" b="1">
                <a:solidFill>
                  <a:schemeClr val="tx2"/>
                </a:solidFill>
              </a:rPr>
              <a:t>Length</a:t>
            </a:r>
          </a:p>
        </p:txBody>
      </p:sp>
      <p:sp>
        <p:nvSpPr>
          <p:cNvPr id="1356824" name="Rectangle 24"/>
          <p:cNvSpPr>
            <a:spLocks noChangeArrowheads="1"/>
          </p:cNvSpPr>
          <p:nvPr/>
        </p:nvSpPr>
        <p:spPr bwMode="auto">
          <a:xfrm>
            <a:off x="1568450" y="1371600"/>
            <a:ext cx="871538" cy="457200"/>
          </a:xfrm>
          <a:prstGeom prst="rect">
            <a:avLst/>
          </a:prstGeom>
          <a:solidFill>
            <a:srgbClr val="820000"/>
          </a:solidFill>
          <a:ln w="3810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r>
              <a:rPr lang="en-US" altLang="en-US" sz="1600" b="1">
                <a:solidFill>
                  <a:srgbClr val="FFFFFF"/>
                </a:solidFill>
              </a:rPr>
              <a:t>ToS</a:t>
            </a:r>
          </a:p>
          <a:p>
            <a:r>
              <a:rPr lang="en-US" altLang="en-US" sz="1600" b="1">
                <a:solidFill>
                  <a:srgbClr val="FFFFFF"/>
                </a:solidFill>
              </a:rPr>
              <a:t>Byte</a:t>
            </a:r>
          </a:p>
        </p:txBody>
      </p:sp>
      <p:grpSp>
        <p:nvGrpSpPr>
          <p:cNvPr id="1356825" name="Group 25"/>
          <p:cNvGrpSpPr>
            <a:grpSpLocks/>
          </p:cNvGrpSpPr>
          <p:nvPr/>
        </p:nvGrpSpPr>
        <p:grpSpPr bwMode="auto">
          <a:xfrm>
            <a:off x="763588" y="3028950"/>
            <a:ext cx="4267200" cy="322263"/>
            <a:chOff x="384" y="1968"/>
            <a:chExt cx="2688" cy="240"/>
          </a:xfrm>
        </p:grpSpPr>
        <p:sp>
          <p:nvSpPr>
            <p:cNvPr id="1356826" name="Rectangle 26"/>
            <p:cNvSpPr>
              <a:spLocks noChangeArrowheads="1"/>
            </p:cNvSpPr>
            <p:nvPr/>
          </p:nvSpPr>
          <p:spPr bwMode="auto">
            <a:xfrm>
              <a:off x="384" y="1968"/>
              <a:ext cx="2016" cy="240"/>
            </a:xfrm>
            <a:prstGeom prst="rect">
              <a:avLst/>
            </a:prstGeom>
            <a:solidFill>
              <a:schemeClr val="accent2"/>
            </a:solidFill>
            <a:ln>
              <a:noFill/>
            </a:ln>
            <a:effectLst/>
            <a:extLst>
              <a:ext uri="{91240B29-F687-4F45-9708-019B960494DF}">
                <a14:hiddenLine xmlns:a14="http://schemas.microsoft.com/office/drawing/2010/main" w="19050">
                  <a:solidFill>
                    <a:schemeClr val="bg1"/>
                  </a:solidFill>
                  <a:miter lim="800000"/>
                  <a:headEnd/>
                  <a:tailEnd/>
                </a14:hiddenLine>
              </a:ext>
              <a:ext uri="{AF507438-7753-43E0-B8FC-AC1667EBCBE1}">
                <a14:hiddenEffects xmlns:a14="http://schemas.microsoft.com/office/drawing/2010/main">
                  <a:effectLst>
                    <a:outerShdw dist="17961" dir="13500000" algn="ctr" rotWithShape="0">
                      <a:schemeClr val="tx2"/>
                    </a:outerShdw>
                  </a:effectLst>
                </a14:hiddenEffects>
              </a:ext>
            </a:extLst>
          </p:spPr>
          <p:txBody>
            <a:bodyPr wrap="none" lIns="73025" tIns="36512" rIns="73025" bIns="36512" anchor="ctr"/>
            <a:lstStyle/>
            <a:p>
              <a:pPr>
                <a:lnSpc>
                  <a:spcPct val="95000"/>
                </a:lnSpc>
              </a:pPr>
              <a:r>
                <a:rPr lang="en-US" sz="1600" b="1">
                  <a:solidFill>
                    <a:srgbClr val="FFFFFF"/>
                  </a:solidFill>
                </a:rPr>
                <a:t>DiffServ Code Point (DSCP)</a:t>
              </a:r>
            </a:p>
          </p:txBody>
        </p:sp>
        <p:sp>
          <p:nvSpPr>
            <p:cNvPr id="1356827" name="Rectangle 27"/>
            <p:cNvSpPr>
              <a:spLocks noChangeArrowheads="1"/>
            </p:cNvSpPr>
            <p:nvPr/>
          </p:nvSpPr>
          <p:spPr bwMode="auto">
            <a:xfrm>
              <a:off x="2400" y="1968"/>
              <a:ext cx="672" cy="240"/>
            </a:xfrm>
            <a:prstGeom prst="rect">
              <a:avLst/>
            </a:prstGeom>
            <a:solidFill>
              <a:srgbClr val="F9DE91"/>
            </a:solidFill>
            <a:ln>
              <a:noFill/>
            </a:ln>
            <a:effectLst/>
            <a:extLst>
              <a:ext uri="{91240B29-F687-4F45-9708-019B960494DF}">
                <a14:hiddenLine xmlns:a14="http://schemas.microsoft.com/office/drawing/2010/main" w="19050" algn="ctr">
                  <a:solidFill>
                    <a:schemeClr val="bg1"/>
                  </a:solidFill>
                  <a:miter lim="800000"/>
                  <a:headEnd/>
                  <a:tailEnd/>
                </a14:hiddenLine>
              </a:ext>
              <a:ext uri="{AF507438-7753-43E0-B8FC-AC1667EBCBE1}">
                <a14:hiddenEffects xmlns:a14="http://schemas.microsoft.com/office/drawing/2010/main">
                  <a:effectLst>
                    <a:outerShdw algn="ctr" rotWithShape="0">
                      <a:schemeClr val="tx2"/>
                    </a:outerShdw>
                  </a:effectLst>
                </a14:hiddenEffects>
              </a:ext>
            </a:extLst>
          </p:spPr>
          <p:txBody>
            <a:bodyPr wrap="none" lIns="73025" tIns="36512" rIns="73025" bIns="36512" anchor="ctr"/>
            <a:lstStyle/>
            <a:p>
              <a:pPr>
                <a:lnSpc>
                  <a:spcPct val="95000"/>
                </a:lnSpc>
              </a:pPr>
              <a:r>
                <a:rPr lang="en-US" sz="1600" b="1">
                  <a:solidFill>
                    <a:schemeClr val="tx2"/>
                  </a:solidFill>
                </a:rPr>
                <a:t>IP ECN</a:t>
              </a:r>
            </a:p>
          </p:txBody>
        </p:sp>
      </p:grpSp>
      <p:sp>
        <p:nvSpPr>
          <p:cNvPr id="1356828" name="Text Box 28"/>
          <p:cNvSpPr txBox="1">
            <a:spLocks noChangeArrowheads="1"/>
          </p:cNvSpPr>
          <p:nvPr/>
        </p:nvSpPr>
        <p:spPr bwMode="auto">
          <a:xfrm>
            <a:off x="7545388" y="1828800"/>
            <a:ext cx="128905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p>
            <a:pPr algn="l">
              <a:lnSpc>
                <a:spcPct val="100000"/>
              </a:lnSpc>
            </a:pPr>
            <a:r>
              <a:rPr lang="en-US" sz="1800" b="1"/>
              <a:t>IPv4 Paket</a:t>
            </a:r>
          </a:p>
        </p:txBody>
      </p:sp>
      <p:grpSp>
        <p:nvGrpSpPr>
          <p:cNvPr id="1356829" name="Group 29"/>
          <p:cNvGrpSpPr>
            <a:grpSpLocks/>
          </p:cNvGrpSpPr>
          <p:nvPr/>
        </p:nvGrpSpPr>
        <p:grpSpPr bwMode="auto">
          <a:xfrm>
            <a:off x="762000" y="2722563"/>
            <a:ext cx="4267200" cy="304800"/>
            <a:chOff x="384" y="1776"/>
            <a:chExt cx="2688" cy="192"/>
          </a:xfrm>
        </p:grpSpPr>
        <p:sp>
          <p:nvSpPr>
            <p:cNvPr id="1356830" name="Rectangle 30"/>
            <p:cNvSpPr>
              <a:spLocks noChangeArrowheads="1"/>
            </p:cNvSpPr>
            <p:nvPr/>
          </p:nvSpPr>
          <p:spPr bwMode="auto">
            <a:xfrm>
              <a:off x="384" y="1776"/>
              <a:ext cx="1008" cy="192"/>
            </a:xfrm>
            <a:prstGeom prst="rect">
              <a:avLst/>
            </a:prstGeom>
            <a:solidFill>
              <a:srgbClr val="999999"/>
            </a:solidFill>
            <a:ln>
              <a:noFill/>
            </a:ln>
            <a:effectLst/>
            <a:extLst>
              <a:ext uri="{91240B29-F687-4F45-9708-019B960494DF}">
                <a14:hiddenLine xmlns:a14="http://schemas.microsoft.com/office/drawing/2010/main" w="19050">
                  <a:solidFill>
                    <a:schemeClr val="bg1"/>
                  </a:solidFill>
                  <a:miter lim="800000"/>
                  <a:headEnd/>
                  <a:tailEnd/>
                </a14:hiddenLine>
              </a:ext>
              <a:ext uri="{AF507438-7753-43E0-B8FC-AC1667EBCBE1}">
                <a14:hiddenEffects xmlns:a14="http://schemas.microsoft.com/office/drawing/2010/main">
                  <a:effectLst>
                    <a:outerShdw algn="ctr" rotWithShape="0">
                      <a:schemeClr val="tx2"/>
                    </a:outerShdw>
                  </a:effectLst>
                </a14:hiddenEffects>
              </a:ext>
            </a:extLst>
          </p:spPr>
          <p:txBody>
            <a:bodyPr wrap="none" lIns="73025" tIns="36512" rIns="73025" bIns="36512" anchor="ctr"/>
            <a:lstStyle/>
            <a:p>
              <a:pPr>
                <a:lnSpc>
                  <a:spcPct val="95000"/>
                </a:lnSpc>
              </a:pPr>
              <a:r>
                <a:rPr lang="en-US" sz="1600" b="1">
                  <a:solidFill>
                    <a:srgbClr val="FFFFFF"/>
                  </a:solidFill>
                </a:rPr>
                <a:t>IP Precedence</a:t>
              </a:r>
            </a:p>
          </p:txBody>
        </p:sp>
        <p:sp>
          <p:nvSpPr>
            <p:cNvPr id="1356831" name="Rectangle 31"/>
            <p:cNvSpPr>
              <a:spLocks noChangeArrowheads="1"/>
            </p:cNvSpPr>
            <p:nvPr/>
          </p:nvSpPr>
          <p:spPr bwMode="auto">
            <a:xfrm>
              <a:off x="1392" y="1776"/>
              <a:ext cx="1680" cy="192"/>
            </a:xfrm>
            <a:prstGeom prst="rect">
              <a:avLst/>
            </a:prstGeom>
            <a:solidFill>
              <a:srgbClr val="666666"/>
            </a:solidFill>
            <a:ln>
              <a:noFill/>
            </a:ln>
            <a:effectLst/>
            <a:extLst>
              <a:ext uri="{91240B29-F687-4F45-9708-019B960494DF}">
                <a14:hiddenLine xmlns:a14="http://schemas.microsoft.com/office/drawing/2010/main" w="19050" algn="ctr">
                  <a:solidFill>
                    <a:schemeClr val="bg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lIns="73025" tIns="36512" rIns="73025" bIns="36512" anchor="ctr"/>
            <a:lstStyle/>
            <a:p>
              <a:pPr>
                <a:lnSpc>
                  <a:spcPct val="95000"/>
                </a:lnSpc>
              </a:pPr>
              <a:r>
                <a:rPr lang="en-US" sz="1600" b="1">
                  <a:solidFill>
                    <a:srgbClr val="FFFFFF"/>
                  </a:solidFill>
                </a:rPr>
                <a:t>Unused</a:t>
              </a:r>
            </a:p>
          </p:txBody>
        </p:sp>
      </p:grpSp>
      <p:grpSp>
        <p:nvGrpSpPr>
          <p:cNvPr id="1356832" name="Group 32"/>
          <p:cNvGrpSpPr>
            <a:grpSpLocks/>
          </p:cNvGrpSpPr>
          <p:nvPr/>
        </p:nvGrpSpPr>
        <p:grpSpPr bwMode="auto">
          <a:xfrm>
            <a:off x="5106988" y="2549525"/>
            <a:ext cx="2432050" cy="333375"/>
            <a:chOff x="3120" y="1702"/>
            <a:chExt cx="1532" cy="210"/>
          </a:xfrm>
        </p:grpSpPr>
        <p:sp>
          <p:nvSpPr>
            <p:cNvPr id="1356833" name="Line 33"/>
            <p:cNvSpPr>
              <a:spLocks noChangeShapeType="1"/>
            </p:cNvSpPr>
            <p:nvPr/>
          </p:nvSpPr>
          <p:spPr bwMode="auto">
            <a:xfrm flipH="1">
              <a:off x="3120" y="1824"/>
              <a:ext cx="480" cy="48"/>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sp>
          <p:nvSpPr>
            <p:cNvPr id="1356834" name="Text Box 34"/>
            <p:cNvSpPr txBox="1">
              <a:spLocks noChangeArrowheads="1"/>
            </p:cNvSpPr>
            <p:nvPr/>
          </p:nvSpPr>
          <p:spPr bwMode="auto">
            <a:xfrm>
              <a:off x="3600" y="1702"/>
              <a:ext cx="1052" cy="210"/>
            </a:xfrm>
            <a:prstGeom prst="rect">
              <a:avLst/>
            </a:prstGeom>
            <a:solidFill>
              <a:schemeClr val="folHlink"/>
            </a:solidFill>
            <a:ln>
              <a:noFill/>
            </a:ln>
            <a:effectLst/>
            <a:extLs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p>
              <a:pPr algn="l">
                <a:lnSpc>
                  <a:spcPct val="95000"/>
                </a:lnSpc>
              </a:pPr>
              <a:r>
                <a:rPr lang="sk-SK" sz="1800" b="1"/>
                <a:t>Štandard</a:t>
              </a:r>
              <a:r>
                <a:rPr lang="en-US" sz="1800" b="1"/>
                <a:t> IPv4</a:t>
              </a:r>
            </a:p>
          </p:txBody>
        </p:sp>
      </p:grpSp>
      <p:grpSp>
        <p:nvGrpSpPr>
          <p:cNvPr id="1356835" name="Group 35"/>
          <p:cNvGrpSpPr>
            <a:grpSpLocks/>
          </p:cNvGrpSpPr>
          <p:nvPr/>
        </p:nvGrpSpPr>
        <p:grpSpPr bwMode="auto">
          <a:xfrm>
            <a:off x="5097463" y="3073400"/>
            <a:ext cx="3003550" cy="333375"/>
            <a:chOff x="3120" y="1990"/>
            <a:chExt cx="1892" cy="210"/>
          </a:xfrm>
        </p:grpSpPr>
        <p:sp>
          <p:nvSpPr>
            <p:cNvPr id="1356836" name="Line 36"/>
            <p:cNvSpPr>
              <a:spLocks noChangeShapeType="1"/>
            </p:cNvSpPr>
            <p:nvPr/>
          </p:nvSpPr>
          <p:spPr bwMode="auto">
            <a:xfrm flipH="1" flipV="1">
              <a:off x="3120" y="2064"/>
              <a:ext cx="480" cy="48"/>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sp>
          <p:nvSpPr>
            <p:cNvPr id="1356837" name="Text Box 37"/>
            <p:cNvSpPr txBox="1">
              <a:spLocks noChangeArrowheads="1"/>
            </p:cNvSpPr>
            <p:nvPr/>
          </p:nvSpPr>
          <p:spPr bwMode="auto">
            <a:xfrm>
              <a:off x="3600" y="1990"/>
              <a:ext cx="1412" cy="210"/>
            </a:xfrm>
            <a:prstGeom prst="rect">
              <a:avLst/>
            </a:prstGeom>
            <a:solidFill>
              <a:schemeClr val="folHlink"/>
            </a:solidFill>
            <a:ln>
              <a:noFill/>
            </a:ln>
            <a:effectLst/>
            <a:extLs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p>
              <a:pPr algn="l">
                <a:lnSpc>
                  <a:spcPct val="95000"/>
                </a:lnSpc>
              </a:pPr>
              <a:r>
                <a:rPr lang="sk-SK" sz="1800" b="1"/>
                <a:t>Rozšírenie </a:t>
              </a:r>
              <a:r>
                <a:rPr lang="en-US" sz="1800" b="1"/>
                <a:t>DiffServ</a:t>
              </a:r>
            </a:p>
          </p:txBody>
        </p:sp>
      </p:grpSp>
    </p:spTree>
    <p:extLst>
      <p:ext uri="{BB962C8B-B14F-4D97-AF65-F5344CB8AC3E}">
        <p14:creationId xmlns:p14="http://schemas.microsoft.com/office/powerpoint/2010/main" val="110718504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356804"/>
                                        </p:tgtEl>
                                        <p:attrNameLst>
                                          <p:attrName>style.visibility</p:attrName>
                                        </p:attrNameLst>
                                      </p:cBhvr>
                                      <p:to>
                                        <p:strVal val="visible"/>
                                      </p:to>
                                    </p:set>
                                    <p:animEffect transition="in" filter="wipe(up)">
                                      <p:cBhvr>
                                        <p:cTn id="7" dur="500"/>
                                        <p:tgtEl>
                                          <p:spTgt spid="13568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56829"/>
                                        </p:tgtEl>
                                        <p:attrNameLst>
                                          <p:attrName>style.visibility</p:attrName>
                                        </p:attrNameLst>
                                      </p:cBhvr>
                                      <p:to>
                                        <p:strVal val="visible"/>
                                      </p:to>
                                    </p:set>
                                    <p:animEffect transition="in" filter="wipe(left)">
                                      <p:cBhvr>
                                        <p:cTn id="12" dur="500"/>
                                        <p:tgtEl>
                                          <p:spTgt spid="1356829"/>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1356832"/>
                                        </p:tgtEl>
                                        <p:attrNameLst>
                                          <p:attrName>style.visibility</p:attrName>
                                        </p:attrNameLst>
                                      </p:cBhvr>
                                      <p:to>
                                        <p:strVal val="visible"/>
                                      </p:to>
                                    </p:set>
                                    <p:animEffect transition="in" filter="dissolve">
                                      <p:cBhvr>
                                        <p:cTn id="16" dur="500"/>
                                        <p:tgtEl>
                                          <p:spTgt spid="1356832"/>
                                        </p:tgtEl>
                                      </p:cBhvr>
                                    </p:animEffect>
                                  </p:childTnLst>
                                </p:cTn>
                              </p:par>
                            </p:childTnLst>
                          </p:cTn>
                        </p:par>
                        <p:par>
                          <p:cTn id="17" fill="hold" nodeType="afterGroup">
                            <p:stCondLst>
                              <p:cond delay="1000"/>
                            </p:stCondLst>
                            <p:childTnLst>
                              <p:par>
                                <p:cTn id="18" presetID="1" presetClass="entr" presetSubtype="0" fill="hold" grpId="0" nodeType="afterEffect">
                                  <p:stCondLst>
                                    <p:cond delay="0"/>
                                  </p:stCondLst>
                                  <p:childTnLst>
                                    <p:set>
                                      <p:cBhvr>
                                        <p:cTn id="19" dur="1" fill="hold">
                                          <p:stCondLst>
                                            <p:cond delay="499"/>
                                          </p:stCondLst>
                                        </p:cTn>
                                        <p:tgtEl>
                                          <p:spTgt spid="1356803">
                                            <p:txEl>
                                              <p:pRg st="0" end="0"/>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1356825"/>
                                        </p:tgtEl>
                                        <p:attrNameLst>
                                          <p:attrName>style.visibility</p:attrName>
                                        </p:attrNameLst>
                                      </p:cBhvr>
                                      <p:to>
                                        <p:strVal val="visible"/>
                                      </p:to>
                                    </p:set>
                                    <p:animEffect transition="in" filter="wipe(left)">
                                      <p:cBhvr>
                                        <p:cTn id="24" dur="500"/>
                                        <p:tgtEl>
                                          <p:spTgt spid="1356825"/>
                                        </p:tgtEl>
                                      </p:cBhvr>
                                    </p:animEffect>
                                  </p:childTnLst>
                                </p:cTn>
                              </p:par>
                            </p:childTnLst>
                          </p:cTn>
                        </p:par>
                        <p:par>
                          <p:cTn id="25" fill="hold" nodeType="afterGroup">
                            <p:stCondLst>
                              <p:cond delay="500"/>
                            </p:stCondLst>
                            <p:childTnLst>
                              <p:par>
                                <p:cTn id="26" presetID="9" presetClass="entr" presetSubtype="0" fill="hold" nodeType="afterEffect">
                                  <p:stCondLst>
                                    <p:cond delay="0"/>
                                  </p:stCondLst>
                                  <p:childTnLst>
                                    <p:set>
                                      <p:cBhvr>
                                        <p:cTn id="27" dur="1" fill="hold">
                                          <p:stCondLst>
                                            <p:cond delay="0"/>
                                          </p:stCondLst>
                                        </p:cTn>
                                        <p:tgtEl>
                                          <p:spTgt spid="1356835"/>
                                        </p:tgtEl>
                                        <p:attrNameLst>
                                          <p:attrName>style.visibility</p:attrName>
                                        </p:attrNameLst>
                                      </p:cBhvr>
                                      <p:to>
                                        <p:strVal val="visible"/>
                                      </p:to>
                                    </p:set>
                                    <p:animEffect transition="in" filter="dissolve">
                                      <p:cBhvr>
                                        <p:cTn id="28" dur="500"/>
                                        <p:tgtEl>
                                          <p:spTgt spid="1356835"/>
                                        </p:tgtEl>
                                      </p:cBhvr>
                                    </p:animEffect>
                                  </p:childTnLst>
                                </p:cTn>
                              </p:par>
                            </p:childTnLst>
                          </p:cTn>
                        </p:par>
                        <p:par>
                          <p:cTn id="29" fill="hold" nodeType="afterGroup">
                            <p:stCondLst>
                              <p:cond delay="1000"/>
                            </p:stCondLst>
                            <p:childTnLst>
                              <p:par>
                                <p:cTn id="30" presetID="1" presetClass="entr" presetSubtype="0" fill="hold" grpId="0" nodeType="afterEffect">
                                  <p:stCondLst>
                                    <p:cond delay="0"/>
                                  </p:stCondLst>
                                  <p:childTnLst>
                                    <p:set>
                                      <p:cBhvr>
                                        <p:cTn id="31" dur="1" fill="hold">
                                          <p:stCondLst>
                                            <p:cond delay="499"/>
                                          </p:stCondLst>
                                        </p:cTn>
                                        <p:tgtEl>
                                          <p:spTgt spid="1356803">
                                            <p:txEl>
                                              <p:pRg st="1" end="1"/>
                                            </p:txEl>
                                          </p:spTgt>
                                        </p:tgtEl>
                                        <p:attrNameLst>
                                          <p:attrName>style.visibility</p:attrName>
                                        </p:attrNameLst>
                                      </p:cBhvr>
                                      <p:to>
                                        <p:strVal val="visible"/>
                                      </p:to>
                                    </p:set>
                                  </p:childTnLst>
                                </p:cTn>
                              </p:par>
                            </p:childTnLst>
                          </p:cTn>
                        </p:par>
                        <p:par>
                          <p:cTn id="32" fill="hold" nodeType="afterGroup">
                            <p:stCondLst>
                              <p:cond delay="1500"/>
                            </p:stCondLst>
                            <p:childTnLst>
                              <p:par>
                                <p:cTn id="33" presetID="1" presetClass="entr" presetSubtype="0" fill="hold" grpId="0" nodeType="afterEffect">
                                  <p:stCondLst>
                                    <p:cond delay="0"/>
                                  </p:stCondLst>
                                  <p:childTnLst>
                                    <p:set>
                                      <p:cBhvr>
                                        <p:cTn id="34" dur="1" fill="hold">
                                          <p:stCondLst>
                                            <p:cond delay="499"/>
                                          </p:stCondLst>
                                        </p:cTn>
                                        <p:tgtEl>
                                          <p:spTgt spid="13568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6803" grpId="0" build="p" autoUpdateAnimBg="0"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8850" name="Rectangle 2"/>
          <p:cNvSpPr>
            <a:spLocks noGrp="1" noChangeArrowheads="1"/>
          </p:cNvSpPr>
          <p:nvPr>
            <p:ph type="title"/>
          </p:nvPr>
        </p:nvSpPr>
        <p:spPr/>
        <p:txBody>
          <a:bodyPr/>
          <a:lstStyle/>
          <a:p>
            <a:r>
              <a:rPr lang="en-US"/>
              <a:t>IP ToS </a:t>
            </a:r>
            <a:r>
              <a:rPr lang="sk-SK"/>
              <a:t>a</a:t>
            </a:r>
            <a:r>
              <a:rPr lang="en-US"/>
              <a:t> DS </a:t>
            </a:r>
            <a:r>
              <a:rPr lang="sk-SK"/>
              <a:t>pole v IP hlavičke</a:t>
            </a:r>
            <a:endParaRPr lang="en-US"/>
          </a:p>
        </p:txBody>
      </p:sp>
      <p:pic>
        <p:nvPicPr>
          <p:cNvPr id="1358851" name="Picture 3" descr="cdccont_0900aecd8031b36d_0900aecd8031da4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4116388"/>
            <a:ext cx="4800600" cy="2513012"/>
          </a:xfrm>
          <a:prstGeom prst="rect">
            <a:avLst/>
          </a:prstGeom>
          <a:noFill/>
          <a:extLst>
            <a:ext uri="{909E8E84-426E-40DD-AFC4-6F175D3DCCD1}">
              <a14:hiddenFill xmlns:a14="http://schemas.microsoft.com/office/drawing/2010/main">
                <a:solidFill>
                  <a:srgbClr val="FFFFFF"/>
                </a:solidFill>
              </a14:hiddenFill>
            </a:ext>
          </a:extLst>
        </p:spPr>
      </p:pic>
      <p:pic>
        <p:nvPicPr>
          <p:cNvPr id="1358852" name="Picture 4" descr="ccmigration_09186a00800a3e2f_09186a008067314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295400"/>
            <a:ext cx="5943600" cy="234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9301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0898" name="Picture 2" descr="325P_09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6475" y="1636713"/>
            <a:ext cx="4743450" cy="2103437"/>
          </a:xfrm>
          <a:prstGeom prst="rect">
            <a:avLst/>
          </a:prstGeom>
          <a:noFill/>
          <a:extLst>
            <a:ext uri="{909E8E84-426E-40DD-AFC4-6F175D3DCCD1}">
              <a14:hiddenFill xmlns:a14="http://schemas.microsoft.com/office/drawing/2010/main">
                <a:solidFill>
                  <a:srgbClr val="FFFFFF"/>
                </a:solidFill>
              </a14:hiddenFill>
            </a:ext>
          </a:extLst>
        </p:spPr>
      </p:pic>
      <p:sp>
        <p:nvSpPr>
          <p:cNvPr id="1360899" name="Rectangle 3"/>
          <p:cNvSpPr>
            <a:spLocks noGrp="1" noChangeArrowheads="1"/>
          </p:cNvSpPr>
          <p:nvPr>
            <p:ph type="title"/>
          </p:nvPr>
        </p:nvSpPr>
        <p:spPr/>
        <p:txBody>
          <a:bodyPr/>
          <a:lstStyle/>
          <a:p>
            <a:r>
              <a:rPr lang="sk-SK" sz="2800"/>
              <a:t>Kompatibilita </a:t>
            </a:r>
            <a:r>
              <a:rPr lang="en-US" sz="2800"/>
              <a:t>IP Precedence a DSCP</a:t>
            </a:r>
          </a:p>
        </p:txBody>
      </p:sp>
      <p:sp>
        <p:nvSpPr>
          <p:cNvPr id="1360900" name="Rectangle 4"/>
          <p:cNvSpPr>
            <a:spLocks noGrp="1" noChangeArrowheads="1"/>
          </p:cNvSpPr>
          <p:nvPr>
            <p:ph type="body" sz="half" idx="2"/>
          </p:nvPr>
        </p:nvSpPr>
        <p:spPr>
          <a:xfrm>
            <a:off x="609600" y="4191000"/>
            <a:ext cx="7954963" cy="2209800"/>
          </a:xfrm>
        </p:spPr>
        <p:txBody>
          <a:bodyPr/>
          <a:lstStyle/>
          <a:p>
            <a:r>
              <a:rPr lang="sk-SK" sz="1800"/>
              <a:t>Pre zachovanie kompatibility s IP Precedence (RFC 1812) boli zavedené tzv. Class Selector codepoints v tvare xyz000 s názvom CS0 až CS7</a:t>
            </a:r>
            <a:endParaRPr lang="en-US" sz="1800"/>
          </a:p>
          <a:p>
            <a:r>
              <a:rPr lang="sk-SK" sz="1800"/>
              <a:t>Odlišuje pravdepodobnosť včasného vybavenia paketu</a:t>
            </a:r>
            <a:r>
              <a:rPr lang="en-US" sz="1800"/>
              <a:t>:</a:t>
            </a:r>
          </a:p>
          <a:p>
            <a:pPr lvl="1"/>
            <a:r>
              <a:rPr lang="en-US" sz="1600"/>
              <a:t>(xyz000) &gt;= (abc000)</a:t>
            </a:r>
            <a:r>
              <a:rPr lang="sk-SK" sz="1600"/>
              <a:t>,</a:t>
            </a:r>
            <a:r>
              <a:rPr lang="en-US" sz="1600"/>
              <a:t> ak xyz &gt;= abc</a:t>
            </a:r>
          </a:p>
          <a:p>
            <a:r>
              <a:rPr lang="sk-SK" sz="1800"/>
              <a:t>Napríklad, ak má paket </a:t>
            </a:r>
            <a:r>
              <a:rPr lang="en-US" sz="1800"/>
              <a:t>DSCP </a:t>
            </a:r>
            <a:r>
              <a:rPr lang="sk-SK" sz="1800"/>
              <a:t>codepoint</a:t>
            </a:r>
            <a:r>
              <a:rPr lang="en-US" sz="1800"/>
              <a:t> 011000</a:t>
            </a:r>
            <a:r>
              <a:rPr lang="sk-SK" sz="1800"/>
              <a:t> (CS3)</a:t>
            </a:r>
            <a:r>
              <a:rPr lang="en-US" sz="1800"/>
              <a:t>, </a:t>
            </a:r>
            <a:r>
              <a:rPr lang="sk-SK" sz="1800"/>
              <a:t>má väčšiu pravdepodobnosť včasného odoslania než paket s </a:t>
            </a:r>
            <a:r>
              <a:rPr lang="en-US" sz="1800"/>
              <a:t>DSCP 001000</a:t>
            </a:r>
            <a:r>
              <a:rPr lang="sk-SK" sz="1800"/>
              <a:t> (CS1)</a:t>
            </a:r>
            <a:endParaRPr lang="en-US" sz="1800"/>
          </a:p>
        </p:txBody>
      </p:sp>
    </p:spTree>
    <p:extLst>
      <p:ext uri="{BB962C8B-B14F-4D97-AF65-F5344CB8AC3E}">
        <p14:creationId xmlns:p14="http://schemas.microsoft.com/office/powerpoint/2010/main" val="2467643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2946" name="Picture 2" descr="325P_0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643063"/>
            <a:ext cx="5737225" cy="2232025"/>
          </a:xfrm>
          <a:prstGeom prst="rect">
            <a:avLst/>
          </a:prstGeom>
          <a:noFill/>
          <a:extLst>
            <a:ext uri="{909E8E84-426E-40DD-AFC4-6F175D3DCCD1}">
              <a14:hiddenFill xmlns:a14="http://schemas.microsoft.com/office/drawing/2010/main">
                <a:solidFill>
                  <a:srgbClr val="FFFFFF"/>
                </a:solidFill>
              </a14:hiddenFill>
            </a:ext>
          </a:extLst>
        </p:spPr>
      </p:pic>
      <p:sp>
        <p:nvSpPr>
          <p:cNvPr id="1362947" name="Rectangle 3"/>
          <p:cNvSpPr>
            <a:spLocks noGrp="1" noChangeArrowheads="1"/>
          </p:cNvSpPr>
          <p:nvPr>
            <p:ph type="title"/>
          </p:nvPr>
        </p:nvSpPr>
        <p:spPr/>
        <p:txBody>
          <a:bodyPr/>
          <a:lstStyle/>
          <a:p>
            <a:r>
              <a:rPr lang="en-US"/>
              <a:t>Per-Hop Behavior</a:t>
            </a:r>
            <a:r>
              <a:rPr lang="sk-SK"/>
              <a:t> – PHB</a:t>
            </a:r>
            <a:endParaRPr lang="en-US"/>
          </a:p>
        </p:txBody>
      </p:sp>
      <p:sp>
        <p:nvSpPr>
          <p:cNvPr id="1362948" name="Rectangle 4"/>
          <p:cNvSpPr>
            <a:spLocks noGrp="1" noChangeArrowheads="1"/>
          </p:cNvSpPr>
          <p:nvPr>
            <p:ph type="body" sz="half" idx="2"/>
          </p:nvPr>
        </p:nvSpPr>
        <p:spPr>
          <a:xfrm>
            <a:off x="655638" y="4386263"/>
            <a:ext cx="7954962" cy="2090737"/>
          </a:xfrm>
        </p:spPr>
        <p:txBody>
          <a:bodyPr/>
          <a:lstStyle/>
          <a:p>
            <a:pPr>
              <a:lnSpc>
                <a:spcPct val="75000"/>
              </a:lnSpc>
            </a:pPr>
            <a:r>
              <a:rPr lang="sk-SK" sz="2000"/>
              <a:t>PHB je spôsob obsluhy konkrétnej triedy prevádzky na danom uzle</a:t>
            </a:r>
          </a:p>
          <a:p>
            <a:pPr>
              <a:lnSpc>
                <a:spcPct val="75000"/>
              </a:lnSpc>
            </a:pPr>
            <a:r>
              <a:rPr lang="sk-SK" sz="2000"/>
              <a:t>DSCP vlastne vyberá </a:t>
            </a:r>
            <a:r>
              <a:rPr lang="en-US" sz="2000"/>
              <a:t>PHB </a:t>
            </a:r>
            <a:r>
              <a:rPr lang="sk-SK" sz="2000"/>
              <a:t>pozdĺž siete</a:t>
            </a:r>
            <a:endParaRPr lang="en-US" sz="2000"/>
          </a:p>
          <a:p>
            <a:pPr lvl="1">
              <a:lnSpc>
                <a:spcPct val="75000"/>
              </a:lnSpc>
            </a:pPr>
            <a:r>
              <a:rPr lang="en-US" sz="1800">
                <a:solidFill>
                  <a:schemeClr val="accent2"/>
                </a:solidFill>
              </a:rPr>
              <a:t>Default</a:t>
            </a:r>
            <a:r>
              <a:rPr lang="en-US" sz="1800"/>
              <a:t> PHB (FIFO, tail drop)</a:t>
            </a:r>
          </a:p>
          <a:p>
            <a:pPr lvl="1">
              <a:lnSpc>
                <a:spcPct val="75000"/>
              </a:lnSpc>
            </a:pPr>
            <a:r>
              <a:rPr lang="en-US" sz="1800">
                <a:solidFill>
                  <a:schemeClr val="accent2"/>
                </a:solidFill>
              </a:rPr>
              <a:t>Class-selector</a:t>
            </a:r>
            <a:r>
              <a:rPr lang="en-US" sz="1800"/>
              <a:t> PHB (IP precedence)</a:t>
            </a:r>
            <a:r>
              <a:rPr lang="en-US" sz="1800">
                <a:solidFill>
                  <a:schemeClr val="accent2"/>
                </a:solidFill>
              </a:rPr>
              <a:t> </a:t>
            </a:r>
          </a:p>
          <a:p>
            <a:pPr lvl="1">
              <a:lnSpc>
                <a:spcPct val="75000"/>
              </a:lnSpc>
            </a:pPr>
            <a:r>
              <a:rPr lang="en-US" sz="1800">
                <a:solidFill>
                  <a:schemeClr val="accent2"/>
                </a:solidFill>
              </a:rPr>
              <a:t>EF</a:t>
            </a:r>
            <a:r>
              <a:rPr lang="en-US" sz="1800"/>
              <a:t> PHB</a:t>
            </a:r>
            <a:r>
              <a:rPr lang="sk-SK" sz="1800"/>
              <a:t> (Expedited Forwarding)</a:t>
            </a:r>
            <a:endParaRPr lang="en-US" sz="1800"/>
          </a:p>
          <a:p>
            <a:pPr lvl="1">
              <a:lnSpc>
                <a:spcPct val="75000"/>
              </a:lnSpc>
            </a:pPr>
            <a:r>
              <a:rPr lang="en-US" sz="1800">
                <a:solidFill>
                  <a:schemeClr val="accent2"/>
                </a:solidFill>
              </a:rPr>
              <a:t>AF</a:t>
            </a:r>
            <a:r>
              <a:rPr lang="en-US" sz="1800"/>
              <a:t> PHB</a:t>
            </a:r>
            <a:r>
              <a:rPr lang="sk-SK" sz="1800"/>
              <a:t> (Assured Forwarding)</a:t>
            </a:r>
            <a:endParaRPr lang="en-US" sz="1800"/>
          </a:p>
        </p:txBody>
      </p:sp>
    </p:spTree>
    <p:extLst>
      <p:ext uri="{BB962C8B-B14F-4D97-AF65-F5344CB8AC3E}">
        <p14:creationId xmlns:p14="http://schemas.microsoft.com/office/powerpoint/2010/main" val="19753092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4994" name="Picture 2" descr="325P_0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1528763"/>
            <a:ext cx="8048625" cy="4713287"/>
          </a:xfrm>
          <a:prstGeom prst="rect">
            <a:avLst/>
          </a:prstGeom>
          <a:noFill/>
          <a:extLst>
            <a:ext uri="{909E8E84-426E-40DD-AFC4-6F175D3DCCD1}">
              <a14:hiddenFill xmlns:a14="http://schemas.microsoft.com/office/drawing/2010/main">
                <a:solidFill>
                  <a:srgbClr val="FFFFFF"/>
                </a:solidFill>
              </a14:hiddenFill>
            </a:ext>
          </a:extLst>
        </p:spPr>
      </p:pic>
      <p:sp>
        <p:nvSpPr>
          <p:cNvPr id="1364995" name="Rectangle 3"/>
          <p:cNvSpPr>
            <a:spLocks noGrp="1" noChangeArrowheads="1"/>
          </p:cNvSpPr>
          <p:nvPr>
            <p:ph type="title"/>
          </p:nvPr>
        </p:nvSpPr>
        <p:spPr/>
        <p:txBody>
          <a:bodyPr/>
          <a:lstStyle/>
          <a:p>
            <a:r>
              <a:rPr lang="sk-SK" sz="2800"/>
              <a:t>Štandardné PHB skupiny</a:t>
            </a:r>
            <a:endParaRPr lang="en-US" sz="2800"/>
          </a:p>
        </p:txBody>
      </p:sp>
    </p:spTree>
    <p:extLst>
      <p:ext uri="{BB962C8B-B14F-4D97-AF65-F5344CB8AC3E}">
        <p14:creationId xmlns:p14="http://schemas.microsoft.com/office/powerpoint/2010/main" val="204124414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7042" name="Rectangle 2"/>
          <p:cNvSpPr>
            <a:spLocks noGrp="1" noChangeArrowheads="1"/>
          </p:cNvSpPr>
          <p:nvPr>
            <p:ph type="title"/>
          </p:nvPr>
        </p:nvSpPr>
        <p:spPr/>
        <p:txBody>
          <a:bodyPr/>
          <a:lstStyle/>
          <a:p>
            <a:r>
              <a:rPr lang="en-US"/>
              <a:t>Expedited Forwarding (EF) PHB</a:t>
            </a:r>
          </a:p>
        </p:txBody>
      </p:sp>
      <p:sp>
        <p:nvSpPr>
          <p:cNvPr id="1367043" name="Rectangle 3"/>
          <p:cNvSpPr>
            <a:spLocks noGrp="1" noChangeArrowheads="1"/>
          </p:cNvSpPr>
          <p:nvPr>
            <p:ph type="body" sz="half" idx="2"/>
          </p:nvPr>
        </p:nvSpPr>
        <p:spPr>
          <a:xfrm>
            <a:off x="655638" y="3049588"/>
            <a:ext cx="8031162" cy="3579812"/>
          </a:xfrm>
        </p:spPr>
        <p:txBody>
          <a:bodyPr/>
          <a:lstStyle/>
          <a:p>
            <a:pPr>
              <a:lnSpc>
                <a:spcPct val="85000"/>
              </a:lnSpc>
            </a:pPr>
            <a:r>
              <a:rPr lang="en-US" sz="2000">
                <a:solidFill>
                  <a:schemeClr val="accent2"/>
                </a:solidFill>
              </a:rPr>
              <a:t>EF PHB:</a:t>
            </a:r>
          </a:p>
          <a:p>
            <a:pPr lvl="1">
              <a:lnSpc>
                <a:spcPct val="85000"/>
              </a:lnSpc>
            </a:pPr>
            <a:r>
              <a:rPr lang="sk-SK" sz="1800"/>
              <a:t>Garantuje tzv. </a:t>
            </a:r>
            <a:r>
              <a:rPr lang="en-US" sz="1800"/>
              <a:t>minimum departure rate</a:t>
            </a:r>
            <a:r>
              <a:rPr lang="sk-SK" sz="1800"/>
              <a:t> – právo prednostného odoslania</a:t>
            </a:r>
            <a:endParaRPr lang="en-US" sz="1800"/>
          </a:p>
          <a:p>
            <a:pPr lvl="1">
              <a:lnSpc>
                <a:spcPct val="85000"/>
              </a:lnSpc>
            </a:pPr>
            <a:r>
              <a:rPr lang="sk-SK" sz="1800"/>
              <a:t>Garantuje prenosové pásmo vyhradené pre triedu prevádzky s EF</a:t>
            </a:r>
            <a:endParaRPr lang="en-US" sz="1800"/>
          </a:p>
          <a:p>
            <a:pPr lvl="1">
              <a:lnSpc>
                <a:spcPct val="85000"/>
              </a:lnSpc>
            </a:pPr>
            <a:r>
              <a:rPr lang="sk-SK" sz="1800"/>
              <a:t>Limituje pásmo pomocou policingu – trieda s EF nemôže prekročiť garantované pridelené pásmo</a:t>
            </a:r>
            <a:endParaRPr lang="en-US" sz="1800"/>
          </a:p>
          <a:p>
            <a:pPr>
              <a:lnSpc>
                <a:spcPct val="85000"/>
              </a:lnSpc>
            </a:pPr>
            <a:r>
              <a:rPr lang="en-US" sz="2000">
                <a:solidFill>
                  <a:schemeClr val="accent2"/>
                </a:solidFill>
              </a:rPr>
              <a:t>DSCP </a:t>
            </a:r>
            <a:r>
              <a:rPr lang="sk-SK" sz="2000">
                <a:solidFill>
                  <a:schemeClr val="accent2"/>
                </a:solidFill>
              </a:rPr>
              <a:t>codepoint</a:t>
            </a:r>
            <a:r>
              <a:rPr lang="en-US" sz="2000">
                <a:solidFill>
                  <a:schemeClr val="accent2"/>
                </a:solidFill>
              </a:rPr>
              <a:t> 101110</a:t>
            </a:r>
            <a:r>
              <a:rPr lang="sk-SK" sz="2000">
                <a:solidFill>
                  <a:schemeClr val="accent2"/>
                </a:solidFill>
              </a:rPr>
              <a:t> (46)</a:t>
            </a:r>
            <a:r>
              <a:rPr lang="en-US" sz="2000">
                <a:solidFill>
                  <a:schemeClr val="accent2"/>
                </a:solidFill>
              </a:rPr>
              <a:t>:</a:t>
            </a:r>
            <a:r>
              <a:rPr lang="en-US" sz="2000"/>
              <a:t> </a:t>
            </a:r>
            <a:r>
              <a:rPr lang="sk-SK" sz="2000"/>
              <a:t>Pre zariadenia podporujúce len IPP je to precedencia 5</a:t>
            </a:r>
            <a:r>
              <a:rPr lang="en-US" sz="2000"/>
              <a:t>:</a:t>
            </a:r>
          </a:p>
          <a:p>
            <a:pPr lvl="1">
              <a:lnSpc>
                <a:spcPct val="85000"/>
              </a:lnSpc>
            </a:pPr>
            <a:r>
              <a:rPr lang="en-US" sz="1800"/>
              <a:t>Bit</a:t>
            </a:r>
            <a:r>
              <a:rPr lang="sk-SK" sz="1800"/>
              <a:t>y</a:t>
            </a:r>
            <a:r>
              <a:rPr lang="en-US" sz="1800"/>
              <a:t> 5 </a:t>
            </a:r>
            <a:r>
              <a:rPr lang="sk-SK" sz="1800"/>
              <a:t>až</a:t>
            </a:r>
            <a:r>
              <a:rPr lang="en-US" sz="1800"/>
              <a:t> 7: 101 = 5 (</a:t>
            </a:r>
            <a:r>
              <a:rPr lang="sk-SK" sz="1800"/>
              <a:t>rovnaké </a:t>
            </a:r>
            <a:r>
              <a:rPr lang="en-US" sz="1800"/>
              <a:t>3 bit</a:t>
            </a:r>
            <a:r>
              <a:rPr lang="sk-SK" sz="1800"/>
              <a:t>y</a:t>
            </a:r>
            <a:r>
              <a:rPr lang="en-US" sz="1800"/>
              <a:t> </a:t>
            </a:r>
            <a:r>
              <a:rPr lang="sk-SK" sz="1800"/>
              <a:t>použité pre</a:t>
            </a:r>
            <a:r>
              <a:rPr lang="en-US" sz="1800"/>
              <a:t> IP </a:t>
            </a:r>
            <a:r>
              <a:rPr lang="sk-SK" sz="1800"/>
              <a:t>P</a:t>
            </a:r>
            <a:r>
              <a:rPr lang="en-US" sz="1800"/>
              <a:t>recedence)</a:t>
            </a:r>
          </a:p>
          <a:p>
            <a:pPr lvl="1">
              <a:lnSpc>
                <a:spcPct val="85000"/>
              </a:lnSpc>
            </a:pPr>
            <a:r>
              <a:rPr lang="en-US" sz="1800"/>
              <a:t>Bit</a:t>
            </a:r>
            <a:r>
              <a:rPr lang="sk-SK" sz="1800"/>
              <a:t>y</a:t>
            </a:r>
            <a:r>
              <a:rPr lang="en-US" sz="1800"/>
              <a:t> 3 </a:t>
            </a:r>
            <a:r>
              <a:rPr lang="sk-SK" sz="1800"/>
              <a:t>a</a:t>
            </a:r>
            <a:r>
              <a:rPr lang="en-US" sz="1800"/>
              <a:t> 4: 11 = </a:t>
            </a:r>
            <a:r>
              <a:rPr lang="sk-SK" sz="1800"/>
              <a:t>Bez strát (</a:t>
            </a:r>
            <a:r>
              <a:rPr lang="en-US" sz="1800"/>
              <a:t>low</a:t>
            </a:r>
            <a:r>
              <a:rPr lang="sk-SK" sz="1800"/>
              <a:t> delay, high throughput)</a:t>
            </a:r>
            <a:endParaRPr lang="en-US" sz="1800"/>
          </a:p>
          <a:p>
            <a:pPr lvl="1">
              <a:lnSpc>
                <a:spcPct val="85000"/>
              </a:lnSpc>
            </a:pPr>
            <a:r>
              <a:rPr lang="en-US" sz="1800"/>
              <a:t>Bit 2: </a:t>
            </a:r>
            <a:r>
              <a:rPr lang="sk-SK" sz="1800"/>
              <a:t>Nastavený na</a:t>
            </a:r>
            <a:r>
              <a:rPr lang="en-US" sz="1800"/>
              <a:t> 0</a:t>
            </a:r>
          </a:p>
        </p:txBody>
      </p:sp>
      <p:pic>
        <p:nvPicPr>
          <p:cNvPr id="1367044" name="Picture 4" descr="325P_09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447800"/>
            <a:ext cx="4719638" cy="138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4795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9090" name="Picture 2" descr="325P_09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676400"/>
            <a:ext cx="4719638" cy="1384300"/>
          </a:xfrm>
          <a:prstGeom prst="rect">
            <a:avLst/>
          </a:prstGeom>
          <a:noFill/>
          <a:extLst>
            <a:ext uri="{909E8E84-426E-40DD-AFC4-6F175D3DCCD1}">
              <a14:hiddenFill xmlns:a14="http://schemas.microsoft.com/office/drawing/2010/main">
                <a:solidFill>
                  <a:srgbClr val="FFFFFF"/>
                </a:solidFill>
              </a14:hiddenFill>
            </a:ext>
          </a:extLst>
        </p:spPr>
      </p:pic>
      <p:sp>
        <p:nvSpPr>
          <p:cNvPr id="1369091" name="Rectangle 3"/>
          <p:cNvSpPr>
            <a:spLocks noGrp="1" noChangeArrowheads="1"/>
          </p:cNvSpPr>
          <p:nvPr>
            <p:ph type="title"/>
          </p:nvPr>
        </p:nvSpPr>
        <p:spPr/>
        <p:txBody>
          <a:bodyPr/>
          <a:lstStyle/>
          <a:p>
            <a:r>
              <a:rPr lang="en-US"/>
              <a:t>Assured Forwarding (AF) PHB</a:t>
            </a:r>
          </a:p>
        </p:txBody>
      </p:sp>
      <p:sp>
        <p:nvSpPr>
          <p:cNvPr id="1369092" name="Rectangle 4"/>
          <p:cNvSpPr>
            <a:spLocks noGrp="1" noChangeArrowheads="1"/>
          </p:cNvSpPr>
          <p:nvPr>
            <p:ph type="body" sz="half" idx="2"/>
          </p:nvPr>
        </p:nvSpPr>
        <p:spPr>
          <a:xfrm>
            <a:off x="655638" y="3263900"/>
            <a:ext cx="8159750" cy="3224213"/>
          </a:xfrm>
        </p:spPr>
        <p:txBody>
          <a:bodyPr/>
          <a:lstStyle/>
          <a:p>
            <a:pPr>
              <a:lnSpc>
                <a:spcPct val="85000"/>
              </a:lnSpc>
            </a:pPr>
            <a:r>
              <a:rPr lang="en-US">
                <a:solidFill>
                  <a:schemeClr val="accent2"/>
                </a:solidFill>
              </a:rPr>
              <a:t>AF PHB:</a:t>
            </a:r>
          </a:p>
          <a:p>
            <a:pPr lvl="1">
              <a:lnSpc>
                <a:spcPct val="85000"/>
              </a:lnSpc>
            </a:pPr>
            <a:r>
              <a:rPr lang="sk-SK"/>
              <a:t>Garantuje isté minimálne prenosové pásmo</a:t>
            </a:r>
            <a:endParaRPr lang="en-US"/>
          </a:p>
          <a:p>
            <a:pPr lvl="1">
              <a:lnSpc>
                <a:spcPct val="85000"/>
              </a:lnSpc>
            </a:pPr>
            <a:r>
              <a:rPr lang="sk-SK"/>
              <a:t>Umožňuje využiť aj väčie pásmo, ak je momentálne k dispozícii</a:t>
            </a:r>
            <a:endParaRPr lang="en-US"/>
          </a:p>
          <a:p>
            <a:pPr>
              <a:lnSpc>
                <a:spcPct val="85000"/>
              </a:lnSpc>
            </a:pPr>
            <a:r>
              <a:rPr lang="sk-SK"/>
              <a:t>Štyri základné kategórie</a:t>
            </a:r>
            <a:r>
              <a:rPr lang="en-US"/>
              <a:t>: AF1, AF2, AF3</a:t>
            </a:r>
            <a:r>
              <a:rPr lang="sk-SK"/>
              <a:t> a</a:t>
            </a:r>
            <a:r>
              <a:rPr lang="en-US"/>
              <a:t> AF4</a:t>
            </a:r>
          </a:p>
          <a:p>
            <a:pPr>
              <a:lnSpc>
                <a:spcPct val="85000"/>
              </a:lnSpc>
            </a:pPr>
            <a:r>
              <a:rPr lang="en-US">
                <a:solidFill>
                  <a:schemeClr val="accent2"/>
                </a:solidFill>
              </a:rPr>
              <a:t>DSCP </a:t>
            </a:r>
            <a:r>
              <a:rPr lang="sk-SK">
                <a:solidFill>
                  <a:schemeClr val="accent2"/>
                </a:solidFill>
              </a:rPr>
              <a:t>codepoint má tvar</a:t>
            </a:r>
            <a:r>
              <a:rPr lang="en-US">
                <a:solidFill>
                  <a:schemeClr val="accent2"/>
                </a:solidFill>
              </a:rPr>
              <a:t> aaadd0:</a:t>
            </a:r>
          </a:p>
          <a:p>
            <a:pPr lvl="1">
              <a:lnSpc>
                <a:spcPct val="85000"/>
              </a:lnSpc>
            </a:pPr>
            <a:r>
              <a:rPr lang="en-US">
                <a:solidFill>
                  <a:schemeClr val="accent2"/>
                </a:solidFill>
              </a:rPr>
              <a:t>aaa</a:t>
            </a:r>
            <a:r>
              <a:rPr lang="en-US"/>
              <a:t> </a:t>
            </a:r>
            <a:r>
              <a:rPr lang="sk-SK"/>
              <a:t>je binárne číslo triedy (1, 2, 3 alebo 4)</a:t>
            </a:r>
            <a:endParaRPr lang="en-US"/>
          </a:p>
          <a:p>
            <a:pPr lvl="1">
              <a:lnSpc>
                <a:spcPct val="85000"/>
              </a:lnSpc>
            </a:pPr>
            <a:r>
              <a:rPr lang="en-US">
                <a:solidFill>
                  <a:schemeClr val="accent2"/>
                </a:solidFill>
              </a:rPr>
              <a:t>dd</a:t>
            </a:r>
            <a:r>
              <a:rPr lang="en-US"/>
              <a:t> </a:t>
            </a:r>
            <a:r>
              <a:rPr lang="sk-SK"/>
              <a:t>je pravdepodobnosť zahodenia</a:t>
            </a:r>
            <a:endParaRPr lang="en-US"/>
          </a:p>
        </p:txBody>
      </p:sp>
    </p:spTree>
    <p:extLst>
      <p:ext uri="{BB962C8B-B14F-4D97-AF65-F5344CB8AC3E}">
        <p14:creationId xmlns:p14="http://schemas.microsoft.com/office/powerpoint/2010/main" val="37424397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1138" name="Picture 2" descr="325P_09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631950"/>
            <a:ext cx="6000750" cy="2811463"/>
          </a:xfrm>
          <a:prstGeom prst="rect">
            <a:avLst/>
          </a:prstGeom>
          <a:noFill/>
          <a:extLst>
            <a:ext uri="{909E8E84-426E-40DD-AFC4-6F175D3DCCD1}">
              <a14:hiddenFill xmlns:a14="http://schemas.microsoft.com/office/drawing/2010/main">
                <a:solidFill>
                  <a:srgbClr val="FFFFFF"/>
                </a:solidFill>
              </a14:hiddenFill>
            </a:ext>
          </a:extLst>
        </p:spPr>
      </p:pic>
      <p:sp>
        <p:nvSpPr>
          <p:cNvPr id="1371139" name="Rectangle 3"/>
          <p:cNvSpPr>
            <a:spLocks noGrp="1" noChangeArrowheads="1"/>
          </p:cNvSpPr>
          <p:nvPr>
            <p:ph type="title"/>
          </p:nvPr>
        </p:nvSpPr>
        <p:spPr/>
        <p:txBody>
          <a:bodyPr/>
          <a:lstStyle/>
          <a:p>
            <a:r>
              <a:rPr lang="sk-SK"/>
              <a:t>Hodnoty </a:t>
            </a:r>
            <a:r>
              <a:rPr lang="en-US"/>
              <a:t>AF PH</a:t>
            </a:r>
            <a:r>
              <a:rPr lang="sk-SK"/>
              <a:t>B</a:t>
            </a:r>
            <a:endParaRPr lang="en-US"/>
          </a:p>
        </p:txBody>
      </p:sp>
      <p:sp>
        <p:nvSpPr>
          <p:cNvPr id="1371140" name="Rectangle 4"/>
          <p:cNvSpPr>
            <a:spLocks noGrp="1" noChangeArrowheads="1"/>
          </p:cNvSpPr>
          <p:nvPr>
            <p:ph type="body" sz="half" idx="2"/>
          </p:nvPr>
        </p:nvSpPr>
        <p:spPr>
          <a:xfrm>
            <a:off x="655638" y="4572000"/>
            <a:ext cx="8159750" cy="1905000"/>
          </a:xfrm>
        </p:spPr>
        <p:txBody>
          <a:bodyPr/>
          <a:lstStyle/>
          <a:p>
            <a:pPr>
              <a:lnSpc>
                <a:spcPct val="85000"/>
              </a:lnSpc>
            </a:pPr>
            <a:r>
              <a:rPr lang="sk-SK" sz="1800"/>
              <a:t>Každá </a:t>
            </a:r>
            <a:r>
              <a:rPr lang="en-US" sz="1800"/>
              <a:t>AF </a:t>
            </a:r>
            <a:r>
              <a:rPr lang="sk-SK" sz="1800"/>
              <a:t>trieda využíva 3 DSCP hodnoty</a:t>
            </a:r>
            <a:endParaRPr lang="en-US" sz="1800"/>
          </a:p>
          <a:p>
            <a:pPr>
              <a:lnSpc>
                <a:spcPct val="85000"/>
              </a:lnSpc>
            </a:pPr>
            <a:r>
              <a:rPr lang="sk-SK" sz="1800"/>
              <a:t>Každá AF trieda sa preposiela nezávisle od ostatných so svojou garantovanou šírkou pásma</a:t>
            </a:r>
            <a:endParaRPr lang="en-US" sz="1800"/>
          </a:p>
          <a:p>
            <a:pPr>
              <a:lnSpc>
                <a:spcPct val="85000"/>
              </a:lnSpc>
            </a:pPr>
            <a:r>
              <a:rPr lang="sk-SK" sz="1800"/>
              <a:t>Aby sa predišlo zahlteniu, v každej triede sa používajú techniky predchádzania zahlteniu – Weighted RED (WRED)</a:t>
            </a:r>
          </a:p>
          <a:p>
            <a:pPr>
              <a:lnSpc>
                <a:spcPct val="85000"/>
              </a:lnSpc>
            </a:pPr>
            <a:r>
              <a:rPr lang="sk-SK" sz="1800"/>
              <a:t>Ak je daná trieda AFxy, dekadickú hodnotu DSCP vypočítame ako 8x+2y</a:t>
            </a:r>
            <a:endParaRPr lang="en-US" sz="1800"/>
          </a:p>
        </p:txBody>
      </p:sp>
    </p:spTree>
    <p:extLst>
      <p:ext uri="{BB962C8B-B14F-4D97-AF65-F5344CB8AC3E}">
        <p14:creationId xmlns:p14="http://schemas.microsoft.com/office/powerpoint/2010/main" val="9886933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186" name="Rectangle 2"/>
          <p:cNvSpPr>
            <a:spLocks noGrp="1" noChangeArrowheads="1"/>
          </p:cNvSpPr>
          <p:nvPr>
            <p:ph type="title"/>
          </p:nvPr>
        </p:nvSpPr>
        <p:spPr/>
        <p:txBody>
          <a:bodyPr/>
          <a:lstStyle/>
          <a:p>
            <a:r>
              <a:rPr lang="sk-SK" sz="2800"/>
              <a:t>Mapovanie medzi DSCP a CoS</a:t>
            </a:r>
            <a:endParaRPr lang="en-US" sz="2800"/>
          </a:p>
        </p:txBody>
      </p:sp>
      <p:pic>
        <p:nvPicPr>
          <p:cNvPr id="13731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066800"/>
            <a:ext cx="6491288" cy="529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34445069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330" name="Rectangle 2"/>
          <p:cNvSpPr>
            <a:spLocks noGrp="1" noChangeArrowheads="1"/>
          </p:cNvSpPr>
          <p:nvPr>
            <p:ph type="title"/>
          </p:nvPr>
        </p:nvSpPr>
        <p:spPr/>
        <p:txBody>
          <a:bodyPr/>
          <a:lstStyle/>
          <a:p>
            <a:r>
              <a:rPr lang="sk-SK"/>
              <a:t>Vytváranie obslužných tried</a:t>
            </a:r>
            <a:endParaRPr lang="en-US"/>
          </a:p>
        </p:txBody>
      </p:sp>
      <p:sp>
        <p:nvSpPr>
          <p:cNvPr id="1379331" name="Rectangle 3"/>
          <p:cNvSpPr>
            <a:spLocks noGrp="1" noChangeArrowheads="1"/>
          </p:cNvSpPr>
          <p:nvPr>
            <p:ph type="body" idx="1"/>
          </p:nvPr>
        </p:nvSpPr>
        <p:spPr/>
        <p:txBody>
          <a:bodyPr/>
          <a:lstStyle/>
          <a:p>
            <a:pPr>
              <a:lnSpc>
                <a:spcPct val="85000"/>
              </a:lnSpc>
            </a:pPr>
            <a:r>
              <a:rPr lang="sk-SK" sz="2000"/>
              <a:t>Obslužné triedy sú typy prevádzky, ktoré budú vybavované rovnakým spôsobom (dostanú rovnakú QoS obsluhu)</a:t>
            </a:r>
            <a:endParaRPr lang="en-US" sz="2000"/>
          </a:p>
          <a:p>
            <a:pPr>
              <a:lnSpc>
                <a:spcPct val="85000"/>
              </a:lnSpc>
            </a:pPr>
            <a:r>
              <a:rPr lang="sk-SK" sz="2000"/>
              <a:t>Nie je vhodné vytvárať priveľa tried. Pre dátovú prevádzku obvykle stačí najviac 4-5 tried</a:t>
            </a:r>
            <a:r>
              <a:rPr lang="en-US" sz="2000"/>
              <a:t>:</a:t>
            </a:r>
          </a:p>
          <a:p>
            <a:pPr lvl="1">
              <a:lnSpc>
                <a:spcPct val="85000"/>
              </a:lnSpc>
            </a:pPr>
            <a:r>
              <a:rPr lang="sk-SK" sz="1800"/>
              <a:t>Hlasové aplikácie</a:t>
            </a:r>
            <a:r>
              <a:rPr lang="en-US" sz="1800"/>
              <a:t>: VoIP</a:t>
            </a:r>
          </a:p>
          <a:p>
            <a:pPr lvl="1">
              <a:lnSpc>
                <a:spcPct val="85000"/>
              </a:lnSpc>
            </a:pPr>
            <a:r>
              <a:rPr lang="en-US" sz="1800"/>
              <a:t>Mission-critical </a:t>
            </a:r>
            <a:r>
              <a:rPr lang="sk-SK" sz="1800"/>
              <a:t>aplikácie</a:t>
            </a:r>
            <a:r>
              <a:rPr lang="en-US" sz="1800"/>
              <a:t>: Oracle, SAP, SNA</a:t>
            </a:r>
          </a:p>
          <a:p>
            <a:pPr lvl="1">
              <a:lnSpc>
                <a:spcPct val="85000"/>
              </a:lnSpc>
            </a:pPr>
            <a:r>
              <a:rPr lang="sk-SK" sz="1800"/>
              <a:t>Interaktívne aplikácie</a:t>
            </a:r>
            <a:r>
              <a:rPr lang="en-US" sz="1800"/>
              <a:t>: Telnet, TN3270</a:t>
            </a:r>
          </a:p>
          <a:p>
            <a:pPr lvl="1">
              <a:lnSpc>
                <a:spcPct val="85000"/>
              </a:lnSpc>
            </a:pPr>
            <a:r>
              <a:rPr lang="sk-SK" sz="1800"/>
              <a:t>Veľkoobjemové aplikácie</a:t>
            </a:r>
            <a:r>
              <a:rPr lang="en-US" sz="1800"/>
              <a:t>: FTP, TFTP</a:t>
            </a:r>
          </a:p>
          <a:p>
            <a:pPr lvl="1">
              <a:lnSpc>
                <a:spcPct val="85000"/>
              </a:lnSpc>
            </a:pPr>
            <a:r>
              <a:rPr lang="en-US" sz="1800"/>
              <a:t>Best-effort </a:t>
            </a:r>
            <a:r>
              <a:rPr lang="sk-SK" sz="1800"/>
              <a:t>aplikácie</a:t>
            </a:r>
            <a:r>
              <a:rPr lang="en-US" sz="1800"/>
              <a:t>: E-mail, web</a:t>
            </a:r>
          </a:p>
          <a:p>
            <a:pPr lvl="1">
              <a:lnSpc>
                <a:spcPct val="85000"/>
              </a:lnSpc>
            </a:pPr>
            <a:r>
              <a:rPr lang="sk-SK" sz="1800"/>
              <a:t>Ostatné „smeti“</a:t>
            </a:r>
            <a:r>
              <a:rPr lang="en-US" sz="1800"/>
              <a:t>: Kazaa, Yahoo</a:t>
            </a:r>
            <a:r>
              <a:rPr lang="sk-SK" sz="1800"/>
              <a:t>, RapidShare</a:t>
            </a:r>
            <a:endParaRPr lang="en-US" sz="1800"/>
          </a:p>
          <a:p>
            <a:pPr>
              <a:lnSpc>
                <a:spcPct val="85000"/>
              </a:lnSpc>
            </a:pPr>
            <a:r>
              <a:rPr lang="sk-SK" sz="2000"/>
              <a:t>Do mission-critical a transakčných tried nezaraďovať viac ako tri aplikácie</a:t>
            </a:r>
            <a:endParaRPr lang="en-US" sz="2000"/>
          </a:p>
          <a:p>
            <a:pPr>
              <a:lnSpc>
                <a:spcPct val="85000"/>
              </a:lnSpc>
            </a:pPr>
            <a:r>
              <a:rPr lang="sk-SK" sz="2000"/>
              <a:t>Uprednostniť proaktívne pravidlá (WRED) pred reaktívnymi </a:t>
            </a:r>
            <a:r>
              <a:rPr lang="en-US" sz="2000"/>
              <a:t>(policing)</a:t>
            </a:r>
          </a:p>
          <a:p>
            <a:pPr>
              <a:lnSpc>
                <a:spcPct val="85000"/>
              </a:lnSpc>
            </a:pPr>
            <a:r>
              <a:rPr lang="sk-SK" sz="2000"/>
              <a:t>Pred nasadením QoS pravidiel si nechať odsúhlasiť rozdelenie prevádzky na jednotlivé priority a ich pomery od vedenia spoločnosti</a:t>
            </a:r>
            <a:endParaRPr lang="en-US" sz="2000"/>
          </a:p>
        </p:txBody>
      </p:sp>
    </p:spTree>
    <p:extLst>
      <p:ext uri="{BB962C8B-B14F-4D97-AF65-F5344CB8AC3E}">
        <p14:creationId xmlns:p14="http://schemas.microsoft.com/office/powerpoint/2010/main" val="1667963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7778" name="Group 2"/>
          <p:cNvGrpSpPr>
            <a:grpSpLocks/>
          </p:cNvGrpSpPr>
          <p:nvPr/>
        </p:nvGrpSpPr>
        <p:grpSpPr bwMode="auto">
          <a:xfrm>
            <a:off x="0" y="0"/>
            <a:ext cx="9144000" cy="3141663"/>
            <a:chOff x="0" y="0"/>
            <a:chExt cx="5760" cy="1979"/>
          </a:xfrm>
        </p:grpSpPr>
        <p:pic>
          <p:nvPicPr>
            <p:cNvPr id="1227779" name="Picture 3" descr="MAE010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0"/>
              <a:ext cx="2976" cy="1979"/>
            </a:xfrm>
            <a:prstGeom prst="rect">
              <a:avLst/>
            </a:prstGeom>
            <a:noFill/>
            <a:extLst>
              <a:ext uri="{909E8E84-426E-40DD-AFC4-6F175D3DCCD1}">
                <a14:hiddenFill xmlns:a14="http://schemas.microsoft.com/office/drawing/2010/main">
                  <a:solidFill>
                    <a:srgbClr val="FFFFFF"/>
                  </a:solidFill>
                </a14:hiddenFill>
              </a:ext>
            </a:extLst>
          </p:spPr>
        </p:pic>
        <p:sp>
          <p:nvSpPr>
            <p:cNvPr id="1227780" name="Rectangle 4"/>
            <p:cNvSpPr>
              <a:spLocks noChangeArrowheads="1"/>
            </p:cNvSpPr>
            <p:nvPr/>
          </p:nvSpPr>
          <p:spPr bwMode="auto">
            <a:xfrm>
              <a:off x="0" y="0"/>
              <a:ext cx="2784" cy="1968"/>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sp>
        <p:nvSpPr>
          <p:cNvPr id="1227781" name="Rectangle 5"/>
          <p:cNvSpPr>
            <a:spLocks noGrp="1" noChangeArrowheads="1"/>
          </p:cNvSpPr>
          <p:nvPr>
            <p:ph type="title"/>
          </p:nvPr>
        </p:nvSpPr>
        <p:spPr>
          <a:xfrm>
            <a:off x="655638" y="457200"/>
            <a:ext cx="3175000" cy="1957388"/>
          </a:xfrm>
          <a:noFill/>
        </p:spPr>
        <p:txBody>
          <a:bodyPr anchor="ctr" anchorCtr="1"/>
          <a:lstStyle/>
          <a:p>
            <a:pPr algn="ctr"/>
            <a:r>
              <a:rPr lang="sk-SK">
                <a:solidFill>
                  <a:schemeClr val="bg1"/>
                </a:solidFill>
              </a:rPr>
              <a:t>Úvod do klasifikácie</a:t>
            </a:r>
            <a:br>
              <a:rPr lang="sk-SK">
                <a:solidFill>
                  <a:schemeClr val="bg1"/>
                </a:solidFill>
              </a:rPr>
            </a:br>
            <a:r>
              <a:rPr lang="sk-SK">
                <a:solidFill>
                  <a:schemeClr val="bg1"/>
                </a:solidFill>
              </a:rPr>
              <a:t>a značkovania</a:t>
            </a:r>
            <a:endParaRPr lang="en-US">
              <a:solidFill>
                <a:schemeClr val="bg1"/>
              </a:solidFill>
            </a:endParaRPr>
          </a:p>
        </p:txBody>
      </p:sp>
    </p:spTree>
    <p:extLst>
      <p:ext uri="{BB962C8B-B14F-4D97-AF65-F5344CB8AC3E}">
        <p14:creationId xmlns:p14="http://schemas.microsoft.com/office/powerpoint/2010/main" val="1081687414"/>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426" name="Rectangle 2"/>
          <p:cNvSpPr>
            <a:spLocks noGrp="1" noChangeArrowheads="1"/>
          </p:cNvSpPr>
          <p:nvPr>
            <p:ph type="title"/>
          </p:nvPr>
        </p:nvSpPr>
        <p:spPr/>
        <p:txBody>
          <a:bodyPr/>
          <a:lstStyle/>
          <a:p>
            <a:r>
              <a:rPr lang="sk-SK" sz="3400"/>
              <a:t>Koľko tried treba?</a:t>
            </a:r>
            <a:endParaRPr lang="en-US" sz="1700"/>
          </a:p>
        </p:txBody>
      </p:sp>
      <p:sp>
        <p:nvSpPr>
          <p:cNvPr id="1383427" name="Rectangle 3"/>
          <p:cNvSpPr>
            <a:spLocks noChangeArrowheads="1"/>
          </p:cNvSpPr>
          <p:nvPr/>
        </p:nvSpPr>
        <p:spPr bwMode="auto">
          <a:xfrm>
            <a:off x="228600" y="1271588"/>
            <a:ext cx="2667000" cy="4460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sz="1800" b="1">
                <a:solidFill>
                  <a:srgbClr val="FFFFFF"/>
                </a:solidFill>
              </a:rPr>
              <a:t>4/5 Class Model</a:t>
            </a:r>
          </a:p>
        </p:txBody>
      </p:sp>
      <p:sp>
        <p:nvSpPr>
          <p:cNvPr id="1383428" name="Text Box 4"/>
          <p:cNvSpPr txBox="1">
            <a:spLocks noChangeArrowheads="1"/>
          </p:cNvSpPr>
          <p:nvPr/>
        </p:nvSpPr>
        <p:spPr bwMode="auto">
          <a:xfrm>
            <a:off x="228600" y="5951538"/>
            <a:ext cx="2663825" cy="296862"/>
          </a:xfrm>
          <a:prstGeom prst="rect">
            <a:avLst/>
          </a:prstGeom>
          <a:solidFill>
            <a:srgbClr val="9999CC"/>
          </a:solidFill>
          <a:ln>
            <a:noFill/>
          </a:ln>
          <a:effectLst/>
          <a:extLst>
            <a:ext uri="{91240B29-F687-4F45-9708-019B960494DF}">
              <a14:hiddenLine xmlns:a14="http://schemas.microsoft.com/office/drawing/2010/main" w="9525" algn="ctr">
                <a:solidFill>
                  <a:srgbClr val="2A54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sz="1800" b="1"/>
              <a:t>Scavenger</a:t>
            </a:r>
          </a:p>
        </p:txBody>
      </p:sp>
      <p:sp>
        <p:nvSpPr>
          <p:cNvPr id="1383429" name="Rectangle 5"/>
          <p:cNvSpPr>
            <a:spLocks noChangeArrowheads="1"/>
          </p:cNvSpPr>
          <p:nvPr/>
        </p:nvSpPr>
        <p:spPr bwMode="auto">
          <a:xfrm>
            <a:off x="228600" y="3248025"/>
            <a:ext cx="2667000" cy="1857375"/>
          </a:xfrm>
          <a:prstGeom prst="rect">
            <a:avLst/>
          </a:prstGeom>
          <a:solidFill>
            <a:srgbClr val="C3C16F"/>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sz="1800" b="1"/>
              <a:t>Critical Data</a:t>
            </a:r>
          </a:p>
        </p:txBody>
      </p:sp>
      <p:sp>
        <p:nvSpPr>
          <p:cNvPr id="1383430" name="Text Box 6"/>
          <p:cNvSpPr txBox="1">
            <a:spLocks noChangeArrowheads="1"/>
          </p:cNvSpPr>
          <p:nvPr/>
        </p:nvSpPr>
        <p:spPr bwMode="auto">
          <a:xfrm>
            <a:off x="228600" y="2882900"/>
            <a:ext cx="2667000" cy="290513"/>
          </a:xfrm>
          <a:prstGeom prst="rect">
            <a:avLst/>
          </a:prstGeom>
          <a:solidFill>
            <a:srgbClr val="F9DE91"/>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sz="1800" b="1"/>
              <a:t>Call Signaling</a:t>
            </a:r>
          </a:p>
        </p:txBody>
      </p:sp>
      <p:sp>
        <p:nvSpPr>
          <p:cNvPr id="1383431" name="Text Box 7"/>
          <p:cNvSpPr txBox="1">
            <a:spLocks noChangeArrowheads="1"/>
          </p:cNvSpPr>
          <p:nvPr/>
        </p:nvSpPr>
        <p:spPr bwMode="auto">
          <a:xfrm>
            <a:off x="228600" y="1785938"/>
            <a:ext cx="2667000" cy="957262"/>
          </a:xfrm>
          <a:prstGeom prst="rect">
            <a:avLst/>
          </a:prstGeom>
          <a:solidFill>
            <a:srgbClr val="8DBAE7"/>
          </a:solidFill>
          <a:ln>
            <a:noFill/>
          </a:ln>
          <a:effectLst/>
          <a:extLs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sz="1800" b="1"/>
              <a:t>Realtime</a:t>
            </a:r>
          </a:p>
        </p:txBody>
      </p:sp>
      <p:grpSp>
        <p:nvGrpSpPr>
          <p:cNvPr id="1383432" name="Group 8"/>
          <p:cNvGrpSpPr>
            <a:grpSpLocks/>
          </p:cNvGrpSpPr>
          <p:nvPr/>
        </p:nvGrpSpPr>
        <p:grpSpPr bwMode="auto">
          <a:xfrm>
            <a:off x="3352800" y="1271588"/>
            <a:ext cx="2667000" cy="4976812"/>
            <a:chOff x="2112" y="768"/>
            <a:chExt cx="1680" cy="3408"/>
          </a:xfrm>
        </p:grpSpPr>
        <p:sp>
          <p:nvSpPr>
            <p:cNvPr id="1383433" name="Rectangle 9"/>
            <p:cNvSpPr>
              <a:spLocks noChangeArrowheads="1"/>
            </p:cNvSpPr>
            <p:nvPr/>
          </p:nvSpPr>
          <p:spPr bwMode="auto">
            <a:xfrm>
              <a:off x="2112" y="768"/>
              <a:ext cx="1680" cy="336"/>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sz="1800" b="1">
                  <a:solidFill>
                    <a:srgbClr val="FFFFFF"/>
                  </a:solidFill>
                </a:rPr>
                <a:t>8 Class Model</a:t>
              </a:r>
            </a:p>
          </p:txBody>
        </p:sp>
        <p:sp>
          <p:nvSpPr>
            <p:cNvPr id="1383434" name="Rectangle 10"/>
            <p:cNvSpPr>
              <a:spLocks noChangeArrowheads="1"/>
            </p:cNvSpPr>
            <p:nvPr/>
          </p:nvSpPr>
          <p:spPr bwMode="auto">
            <a:xfrm>
              <a:off x="2112" y="2640"/>
              <a:ext cx="1680" cy="480"/>
            </a:xfrm>
            <a:prstGeom prst="rect">
              <a:avLst/>
            </a:prstGeom>
            <a:solidFill>
              <a:srgbClr val="C3C16F"/>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sz="1800" b="1"/>
                <a:t>Critical Data</a:t>
              </a:r>
            </a:p>
          </p:txBody>
        </p:sp>
        <p:sp>
          <p:nvSpPr>
            <p:cNvPr id="1383435" name="Rectangle 11"/>
            <p:cNvSpPr>
              <a:spLocks noChangeArrowheads="1"/>
            </p:cNvSpPr>
            <p:nvPr/>
          </p:nvSpPr>
          <p:spPr bwMode="auto">
            <a:xfrm>
              <a:off x="2112" y="1536"/>
              <a:ext cx="1680" cy="348"/>
            </a:xfrm>
            <a:prstGeom prst="rect">
              <a:avLst/>
            </a:prstGeom>
            <a:solidFill>
              <a:srgbClr val="ADD4DD"/>
            </a:solidFill>
            <a:ln>
              <a:noFill/>
            </a:ln>
            <a:effectLst/>
            <a:extLst>
              <a:ext uri="{91240B29-F687-4F45-9708-019B960494DF}">
                <a14:hiddenLine xmlns:a14="http://schemas.microsoft.com/office/drawing/2010/main" w="9525" algn="ctr">
                  <a:solidFill>
                    <a:srgbClr val="73BBB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sz="1800" b="1"/>
                <a:t>Video</a:t>
              </a:r>
            </a:p>
          </p:txBody>
        </p:sp>
        <p:sp>
          <p:nvSpPr>
            <p:cNvPr id="1383436" name="Text Box 12"/>
            <p:cNvSpPr txBox="1">
              <a:spLocks noChangeArrowheads="1"/>
            </p:cNvSpPr>
            <p:nvPr/>
          </p:nvSpPr>
          <p:spPr bwMode="auto">
            <a:xfrm>
              <a:off x="2112" y="1920"/>
              <a:ext cx="1680" cy="219"/>
            </a:xfrm>
            <a:prstGeom prst="rect">
              <a:avLst/>
            </a:prstGeom>
            <a:solidFill>
              <a:srgbClr val="F9DE91"/>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sz="1800" b="1"/>
                <a:t>Call Signaling</a:t>
              </a:r>
            </a:p>
          </p:txBody>
        </p:sp>
        <p:grpSp>
          <p:nvGrpSpPr>
            <p:cNvPr id="1383437" name="Group 13"/>
            <p:cNvGrpSpPr>
              <a:grpSpLocks/>
            </p:cNvGrpSpPr>
            <p:nvPr/>
          </p:nvGrpSpPr>
          <p:grpSpPr bwMode="auto">
            <a:xfrm>
              <a:off x="2112" y="3408"/>
              <a:ext cx="1680" cy="528"/>
              <a:chOff x="2112" y="3504"/>
              <a:chExt cx="1680" cy="528"/>
            </a:xfrm>
          </p:grpSpPr>
          <p:sp>
            <p:nvSpPr>
              <p:cNvPr id="1383438" name="Rectangle 14"/>
              <p:cNvSpPr>
                <a:spLocks noChangeArrowheads="1"/>
              </p:cNvSpPr>
              <p:nvPr/>
            </p:nvSpPr>
            <p:spPr bwMode="auto">
              <a:xfrm>
                <a:off x="2112" y="3504"/>
                <a:ext cx="1680" cy="528"/>
              </a:xfrm>
              <a:prstGeom prst="rect">
                <a:avLst/>
              </a:prstGeom>
              <a:solidFill>
                <a:srgbClr val="4B87C3"/>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sz="1600" b="1">
                    <a:solidFill>
                      <a:srgbClr val="FFFFFF"/>
                    </a:solidFill>
                  </a:rPr>
                  <a:t>  </a:t>
                </a:r>
              </a:p>
            </p:txBody>
          </p:sp>
          <p:sp>
            <p:nvSpPr>
              <p:cNvPr id="1383439" name="Text Box 15"/>
              <p:cNvSpPr txBox="1">
                <a:spLocks noChangeArrowheads="1"/>
              </p:cNvSpPr>
              <p:nvPr/>
            </p:nvSpPr>
            <p:spPr bwMode="auto">
              <a:xfrm>
                <a:off x="2137" y="3669"/>
                <a:ext cx="1630" cy="229"/>
              </a:xfrm>
              <a:prstGeom prst="rect">
                <a:avLst/>
              </a:prstGeom>
              <a:noFill/>
              <a:ln>
                <a:noFill/>
              </a:ln>
              <a:effectLst/>
              <a:extLst>
                <a:ext uri="{909E8E84-426E-40DD-AFC4-6F175D3DCCD1}">
                  <a14:hiddenFill xmlns:a14="http://schemas.microsoft.com/office/drawing/2010/main">
                    <a:solidFill>
                      <a:srgbClr val="333333">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lIns="73025" tIns="36512" rIns="73025" bIns="36512">
                <a:spAutoFit/>
              </a:bodyPr>
              <a:lstStyle/>
              <a:p>
                <a:pPr>
                  <a:lnSpc>
                    <a:spcPct val="95000"/>
                  </a:lnSpc>
                  <a:spcBef>
                    <a:spcPct val="50000"/>
                  </a:spcBef>
                </a:pPr>
                <a:r>
                  <a:rPr lang="en-US" sz="1800" b="1">
                    <a:solidFill>
                      <a:srgbClr val="FFFFFF"/>
                    </a:solidFill>
                  </a:rPr>
                  <a:t>Best Effort</a:t>
                </a:r>
              </a:p>
            </p:txBody>
          </p:sp>
        </p:grpSp>
        <p:sp>
          <p:nvSpPr>
            <p:cNvPr id="1383440" name="Text Box 16"/>
            <p:cNvSpPr txBox="1">
              <a:spLocks noChangeArrowheads="1"/>
            </p:cNvSpPr>
            <p:nvPr/>
          </p:nvSpPr>
          <p:spPr bwMode="auto">
            <a:xfrm>
              <a:off x="2112" y="1104"/>
              <a:ext cx="1680" cy="384"/>
            </a:xfrm>
            <a:prstGeom prst="rect">
              <a:avLst/>
            </a:prstGeom>
            <a:solidFill>
              <a:srgbClr val="8DBAE7"/>
            </a:solidFill>
            <a:ln>
              <a:noFill/>
            </a:ln>
            <a:effectLst/>
            <a:extLs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sz="1800" b="1"/>
                <a:t>Voice</a:t>
              </a:r>
            </a:p>
          </p:txBody>
        </p:sp>
        <p:sp>
          <p:nvSpPr>
            <p:cNvPr id="1383441" name="Text Box 17"/>
            <p:cNvSpPr txBox="1">
              <a:spLocks noChangeArrowheads="1"/>
            </p:cNvSpPr>
            <p:nvPr/>
          </p:nvSpPr>
          <p:spPr bwMode="auto">
            <a:xfrm>
              <a:off x="2112" y="3153"/>
              <a:ext cx="1680" cy="219"/>
            </a:xfrm>
            <a:prstGeom prst="rect">
              <a:avLst/>
            </a:prstGeom>
            <a:solidFill>
              <a:srgbClr val="8DBAE7"/>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sz="1800" b="1"/>
                <a:t>Bulk Data</a:t>
              </a:r>
            </a:p>
          </p:txBody>
        </p:sp>
        <p:sp>
          <p:nvSpPr>
            <p:cNvPr id="1383442" name="Rectangle 18"/>
            <p:cNvSpPr>
              <a:spLocks noChangeArrowheads="1"/>
            </p:cNvSpPr>
            <p:nvPr/>
          </p:nvSpPr>
          <p:spPr bwMode="auto">
            <a:xfrm>
              <a:off x="2112" y="2172"/>
              <a:ext cx="1680" cy="432"/>
            </a:xfrm>
            <a:prstGeom prst="rect">
              <a:avLst/>
            </a:prstGeom>
            <a:solidFill>
              <a:srgbClr val="4798AB"/>
            </a:solidFill>
            <a:ln>
              <a:noFill/>
            </a:ln>
            <a:effectLst/>
            <a:extLst>
              <a:ext uri="{91240B29-F687-4F45-9708-019B960494DF}">
                <a14:hiddenLine xmlns:a14="http://schemas.microsoft.com/office/drawing/2010/main" w="9525" algn="ctr">
                  <a:solidFill>
                    <a:srgbClr val="246E6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sz="1800" b="1">
                  <a:solidFill>
                    <a:srgbClr val="FFFFFF"/>
                  </a:solidFill>
                </a:rPr>
                <a:t>Network Control</a:t>
              </a:r>
            </a:p>
          </p:txBody>
        </p:sp>
        <p:sp>
          <p:nvSpPr>
            <p:cNvPr id="1383443" name="Text Box 19"/>
            <p:cNvSpPr txBox="1">
              <a:spLocks noChangeArrowheads="1"/>
            </p:cNvSpPr>
            <p:nvPr/>
          </p:nvSpPr>
          <p:spPr bwMode="auto">
            <a:xfrm>
              <a:off x="2114" y="3953"/>
              <a:ext cx="1678" cy="223"/>
            </a:xfrm>
            <a:prstGeom prst="rect">
              <a:avLst/>
            </a:prstGeom>
            <a:solidFill>
              <a:srgbClr val="9999CC"/>
            </a:solidFill>
            <a:ln>
              <a:noFill/>
            </a:ln>
            <a:effectLst/>
            <a:extLst>
              <a:ext uri="{91240B29-F687-4F45-9708-019B960494DF}">
                <a14:hiddenLine xmlns:a14="http://schemas.microsoft.com/office/drawing/2010/main" w="9525" algn="ctr">
                  <a:solidFill>
                    <a:srgbClr val="2A54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sz="1800" b="1"/>
                <a:t>Scavenger</a:t>
              </a:r>
            </a:p>
          </p:txBody>
        </p:sp>
      </p:grpSp>
      <p:grpSp>
        <p:nvGrpSpPr>
          <p:cNvPr id="1383444" name="Group 20"/>
          <p:cNvGrpSpPr>
            <a:grpSpLocks/>
          </p:cNvGrpSpPr>
          <p:nvPr/>
        </p:nvGrpSpPr>
        <p:grpSpPr bwMode="auto">
          <a:xfrm>
            <a:off x="6400800" y="1271588"/>
            <a:ext cx="2590800" cy="4976812"/>
            <a:chOff x="4032" y="768"/>
            <a:chExt cx="1632" cy="3408"/>
          </a:xfrm>
        </p:grpSpPr>
        <p:sp>
          <p:nvSpPr>
            <p:cNvPr id="1383445" name="Rectangle 21"/>
            <p:cNvSpPr>
              <a:spLocks noChangeArrowheads="1"/>
            </p:cNvSpPr>
            <p:nvPr/>
          </p:nvSpPr>
          <p:spPr bwMode="auto">
            <a:xfrm>
              <a:off x="4032" y="768"/>
              <a:ext cx="1632" cy="336"/>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sz="1800" b="1">
                  <a:solidFill>
                    <a:srgbClr val="FFFFFF"/>
                  </a:solidFill>
                </a:rPr>
                <a:t>11 Class Model</a:t>
              </a:r>
            </a:p>
          </p:txBody>
        </p:sp>
        <p:sp>
          <p:nvSpPr>
            <p:cNvPr id="1383446" name="Text Box 22"/>
            <p:cNvSpPr txBox="1">
              <a:spLocks noChangeArrowheads="1"/>
            </p:cNvSpPr>
            <p:nvPr/>
          </p:nvSpPr>
          <p:spPr bwMode="auto">
            <a:xfrm>
              <a:off x="4032" y="2384"/>
              <a:ext cx="1630" cy="223"/>
            </a:xfrm>
            <a:prstGeom prst="rect">
              <a:avLst/>
            </a:prstGeom>
            <a:solidFill>
              <a:srgbClr val="F9DE91"/>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sz="1800" b="1"/>
                <a:t>Network Management</a:t>
              </a:r>
            </a:p>
          </p:txBody>
        </p:sp>
        <p:sp>
          <p:nvSpPr>
            <p:cNvPr id="1383447" name="Text Box 23"/>
            <p:cNvSpPr txBox="1">
              <a:spLocks noChangeArrowheads="1"/>
            </p:cNvSpPr>
            <p:nvPr/>
          </p:nvSpPr>
          <p:spPr bwMode="auto">
            <a:xfrm>
              <a:off x="4032" y="1920"/>
              <a:ext cx="1630" cy="175"/>
            </a:xfrm>
            <a:prstGeom prst="rect">
              <a:avLst/>
            </a:prstGeom>
            <a:solidFill>
              <a:srgbClr val="F9DE91"/>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sz="1800" b="1"/>
                <a:t>Call Signaling</a:t>
              </a:r>
            </a:p>
          </p:txBody>
        </p:sp>
        <p:sp>
          <p:nvSpPr>
            <p:cNvPr id="1383448" name="Text Box 24"/>
            <p:cNvSpPr txBox="1">
              <a:spLocks noChangeArrowheads="1"/>
            </p:cNvSpPr>
            <p:nvPr/>
          </p:nvSpPr>
          <p:spPr bwMode="auto">
            <a:xfrm>
              <a:off x="4034" y="1649"/>
              <a:ext cx="1630" cy="223"/>
            </a:xfrm>
            <a:prstGeom prst="rect">
              <a:avLst/>
            </a:prstGeom>
            <a:solidFill>
              <a:srgbClr val="ADD4DD"/>
            </a:solidFill>
            <a:ln>
              <a:noFill/>
            </a:ln>
            <a:effectLst/>
            <a:extLst>
              <a:ext uri="{91240B29-F687-4F45-9708-019B960494DF}">
                <a14:hiddenLine xmlns:a14="http://schemas.microsoft.com/office/drawing/2010/main" w="9525" algn="ctr">
                  <a:solidFill>
                    <a:srgbClr val="73BBB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sz="1800" b="1"/>
                <a:t>Streaming Video</a:t>
              </a:r>
            </a:p>
          </p:txBody>
        </p:sp>
        <p:sp>
          <p:nvSpPr>
            <p:cNvPr id="1383449" name="Text Box 25"/>
            <p:cNvSpPr txBox="1">
              <a:spLocks noChangeArrowheads="1"/>
            </p:cNvSpPr>
            <p:nvPr/>
          </p:nvSpPr>
          <p:spPr bwMode="auto">
            <a:xfrm>
              <a:off x="4032" y="2896"/>
              <a:ext cx="1630" cy="223"/>
            </a:xfrm>
            <a:prstGeom prst="rect">
              <a:avLst/>
            </a:prstGeom>
            <a:solidFill>
              <a:srgbClr val="F3BF2D"/>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sz="1800" b="1"/>
                <a:t>Transactional Data</a:t>
              </a:r>
            </a:p>
          </p:txBody>
        </p:sp>
        <p:sp>
          <p:nvSpPr>
            <p:cNvPr id="1383450" name="Text Box 26"/>
            <p:cNvSpPr txBox="1">
              <a:spLocks noChangeArrowheads="1"/>
            </p:cNvSpPr>
            <p:nvPr/>
          </p:nvSpPr>
          <p:spPr bwMode="auto">
            <a:xfrm>
              <a:off x="4034" y="1409"/>
              <a:ext cx="1630" cy="223"/>
            </a:xfrm>
            <a:prstGeom prst="rect">
              <a:avLst/>
            </a:prstGeom>
            <a:solidFill>
              <a:srgbClr val="ADD4DD"/>
            </a:solidFill>
            <a:ln>
              <a:noFill/>
            </a:ln>
            <a:effectLst/>
            <a:extLst>
              <a:ext uri="{91240B29-F687-4F45-9708-019B960494DF}">
                <a14:hiddenLine xmlns:a14="http://schemas.microsoft.com/office/drawing/2010/main" w="9525" algn="ctr">
                  <a:solidFill>
                    <a:srgbClr val="73BBB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sz="1800" b="1"/>
                <a:t>Interactive-Video</a:t>
              </a:r>
            </a:p>
          </p:txBody>
        </p:sp>
        <p:sp>
          <p:nvSpPr>
            <p:cNvPr id="1383451" name="Text Box 27"/>
            <p:cNvSpPr txBox="1">
              <a:spLocks noChangeArrowheads="1"/>
            </p:cNvSpPr>
            <p:nvPr/>
          </p:nvSpPr>
          <p:spPr bwMode="auto">
            <a:xfrm>
              <a:off x="4034" y="1104"/>
              <a:ext cx="1630" cy="288"/>
            </a:xfrm>
            <a:prstGeom prst="rect">
              <a:avLst/>
            </a:prstGeom>
            <a:solidFill>
              <a:srgbClr val="8DBAE7"/>
            </a:solidFill>
            <a:ln>
              <a:noFill/>
            </a:ln>
            <a:effectLst/>
            <a:extLs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sz="1800" b="1"/>
                <a:t>Voice</a:t>
              </a:r>
            </a:p>
          </p:txBody>
        </p:sp>
        <p:sp>
          <p:nvSpPr>
            <p:cNvPr id="1383452" name="Text Box 28"/>
            <p:cNvSpPr txBox="1">
              <a:spLocks noChangeArrowheads="1"/>
            </p:cNvSpPr>
            <p:nvPr/>
          </p:nvSpPr>
          <p:spPr bwMode="auto">
            <a:xfrm>
              <a:off x="4034" y="3408"/>
              <a:ext cx="1630" cy="528"/>
            </a:xfrm>
            <a:prstGeom prst="rect">
              <a:avLst/>
            </a:prstGeom>
            <a:solidFill>
              <a:srgbClr val="4B87C3"/>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sz="1800" b="1">
                  <a:solidFill>
                    <a:srgbClr val="FFFFFF"/>
                  </a:solidFill>
                </a:rPr>
                <a:t>Best Effort</a:t>
              </a:r>
            </a:p>
          </p:txBody>
        </p:sp>
        <p:sp>
          <p:nvSpPr>
            <p:cNvPr id="1383453" name="Text Box 29"/>
            <p:cNvSpPr txBox="1">
              <a:spLocks noChangeArrowheads="1"/>
            </p:cNvSpPr>
            <p:nvPr/>
          </p:nvSpPr>
          <p:spPr bwMode="auto">
            <a:xfrm>
              <a:off x="4034" y="2128"/>
              <a:ext cx="1630" cy="222"/>
            </a:xfrm>
            <a:prstGeom prst="rect">
              <a:avLst/>
            </a:prstGeom>
            <a:solidFill>
              <a:srgbClr val="4798AB"/>
            </a:solidFill>
            <a:ln>
              <a:noFill/>
            </a:ln>
            <a:effectLst/>
            <a:extLst>
              <a:ext uri="{91240B29-F687-4F45-9708-019B960494DF}">
                <a14:hiddenLine xmlns:a14="http://schemas.microsoft.com/office/drawing/2010/main" w="9525" algn="ctr">
                  <a:solidFill>
                    <a:srgbClr val="246E6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sz="1800" b="1">
                  <a:solidFill>
                    <a:srgbClr val="FFFFFF"/>
                  </a:solidFill>
                </a:rPr>
                <a:t>IP Routing</a:t>
              </a:r>
            </a:p>
          </p:txBody>
        </p:sp>
        <p:sp>
          <p:nvSpPr>
            <p:cNvPr id="1383454" name="Text Box 30"/>
            <p:cNvSpPr txBox="1">
              <a:spLocks noChangeArrowheads="1"/>
            </p:cNvSpPr>
            <p:nvPr/>
          </p:nvSpPr>
          <p:spPr bwMode="auto">
            <a:xfrm>
              <a:off x="4034" y="2640"/>
              <a:ext cx="1630" cy="223"/>
            </a:xfrm>
            <a:prstGeom prst="rect">
              <a:avLst/>
            </a:prstGeom>
            <a:solidFill>
              <a:srgbClr val="C3C16F"/>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sz="1800" b="1"/>
                <a:t>Mission-Critical Data</a:t>
              </a:r>
            </a:p>
          </p:txBody>
        </p:sp>
        <p:sp>
          <p:nvSpPr>
            <p:cNvPr id="1383455" name="Text Box 31"/>
            <p:cNvSpPr txBox="1">
              <a:spLocks noChangeArrowheads="1"/>
            </p:cNvSpPr>
            <p:nvPr/>
          </p:nvSpPr>
          <p:spPr bwMode="auto">
            <a:xfrm>
              <a:off x="4034" y="3953"/>
              <a:ext cx="1630" cy="223"/>
            </a:xfrm>
            <a:prstGeom prst="rect">
              <a:avLst/>
            </a:prstGeom>
            <a:solidFill>
              <a:srgbClr val="9999CC"/>
            </a:solidFill>
            <a:ln>
              <a:noFill/>
            </a:ln>
            <a:effectLst/>
            <a:extLst>
              <a:ext uri="{91240B29-F687-4F45-9708-019B960494DF}">
                <a14:hiddenLine xmlns:a14="http://schemas.microsoft.com/office/drawing/2010/main" w="9525" algn="ctr">
                  <a:solidFill>
                    <a:srgbClr val="2A54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sz="1800" b="1"/>
                <a:t>Scavenger</a:t>
              </a:r>
            </a:p>
          </p:txBody>
        </p:sp>
        <p:sp>
          <p:nvSpPr>
            <p:cNvPr id="1383456" name="Text Box 32"/>
            <p:cNvSpPr txBox="1">
              <a:spLocks noChangeArrowheads="1"/>
            </p:cNvSpPr>
            <p:nvPr/>
          </p:nvSpPr>
          <p:spPr bwMode="auto">
            <a:xfrm>
              <a:off x="4032" y="3141"/>
              <a:ext cx="1632" cy="219"/>
            </a:xfrm>
            <a:prstGeom prst="rect">
              <a:avLst/>
            </a:prstGeom>
            <a:solidFill>
              <a:srgbClr val="8DBAE7"/>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sz="1800" b="1"/>
                <a:t>Bulk Data</a:t>
              </a:r>
            </a:p>
          </p:txBody>
        </p:sp>
      </p:grpSp>
      <p:grpSp>
        <p:nvGrpSpPr>
          <p:cNvPr id="1383457" name="Group 33"/>
          <p:cNvGrpSpPr>
            <a:grpSpLocks/>
          </p:cNvGrpSpPr>
          <p:nvPr/>
        </p:nvGrpSpPr>
        <p:grpSpPr bwMode="auto">
          <a:xfrm>
            <a:off x="5638800" y="2362200"/>
            <a:ext cx="857250" cy="2438400"/>
            <a:chOff x="3552" y="1488"/>
            <a:chExt cx="540" cy="1536"/>
          </a:xfrm>
        </p:grpSpPr>
        <p:grpSp>
          <p:nvGrpSpPr>
            <p:cNvPr id="1383458" name="Group 34"/>
            <p:cNvGrpSpPr>
              <a:grpSpLocks/>
            </p:cNvGrpSpPr>
            <p:nvPr/>
          </p:nvGrpSpPr>
          <p:grpSpPr bwMode="auto">
            <a:xfrm>
              <a:off x="3552" y="2208"/>
              <a:ext cx="540" cy="288"/>
              <a:chOff x="3264" y="1584"/>
              <a:chExt cx="816" cy="288"/>
            </a:xfrm>
          </p:grpSpPr>
          <p:sp>
            <p:nvSpPr>
              <p:cNvPr id="1383459" name="Line 35"/>
              <p:cNvSpPr>
                <a:spLocks noChangeShapeType="1"/>
              </p:cNvSpPr>
              <p:nvPr/>
            </p:nvSpPr>
            <p:spPr bwMode="auto">
              <a:xfrm flipV="1">
                <a:off x="3264" y="1584"/>
                <a:ext cx="816" cy="144"/>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sp>
            <p:nvSpPr>
              <p:cNvPr id="1383460" name="Line 36"/>
              <p:cNvSpPr>
                <a:spLocks noChangeShapeType="1"/>
              </p:cNvSpPr>
              <p:nvPr/>
            </p:nvSpPr>
            <p:spPr bwMode="auto">
              <a:xfrm>
                <a:off x="3264" y="1728"/>
                <a:ext cx="816" cy="144"/>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grpSp>
        <p:grpSp>
          <p:nvGrpSpPr>
            <p:cNvPr id="1383461" name="Group 37"/>
            <p:cNvGrpSpPr>
              <a:grpSpLocks/>
            </p:cNvGrpSpPr>
            <p:nvPr/>
          </p:nvGrpSpPr>
          <p:grpSpPr bwMode="auto">
            <a:xfrm>
              <a:off x="3552" y="2736"/>
              <a:ext cx="540" cy="288"/>
              <a:chOff x="3264" y="1584"/>
              <a:chExt cx="816" cy="288"/>
            </a:xfrm>
          </p:grpSpPr>
          <p:sp>
            <p:nvSpPr>
              <p:cNvPr id="1383462" name="Line 38"/>
              <p:cNvSpPr>
                <a:spLocks noChangeShapeType="1"/>
              </p:cNvSpPr>
              <p:nvPr/>
            </p:nvSpPr>
            <p:spPr bwMode="auto">
              <a:xfrm flipV="1">
                <a:off x="3264" y="1584"/>
                <a:ext cx="816" cy="144"/>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sp>
            <p:nvSpPr>
              <p:cNvPr id="1383463" name="Line 39"/>
              <p:cNvSpPr>
                <a:spLocks noChangeShapeType="1"/>
              </p:cNvSpPr>
              <p:nvPr/>
            </p:nvSpPr>
            <p:spPr bwMode="auto">
              <a:xfrm>
                <a:off x="3264" y="1728"/>
                <a:ext cx="816" cy="144"/>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grpSp>
        <p:grpSp>
          <p:nvGrpSpPr>
            <p:cNvPr id="1383464" name="Group 40"/>
            <p:cNvGrpSpPr>
              <a:grpSpLocks/>
            </p:cNvGrpSpPr>
            <p:nvPr/>
          </p:nvGrpSpPr>
          <p:grpSpPr bwMode="auto">
            <a:xfrm>
              <a:off x="3552" y="1488"/>
              <a:ext cx="540" cy="288"/>
              <a:chOff x="3264" y="1584"/>
              <a:chExt cx="816" cy="288"/>
            </a:xfrm>
          </p:grpSpPr>
          <p:sp>
            <p:nvSpPr>
              <p:cNvPr id="1383465" name="Line 41"/>
              <p:cNvSpPr>
                <a:spLocks noChangeShapeType="1"/>
              </p:cNvSpPr>
              <p:nvPr/>
            </p:nvSpPr>
            <p:spPr bwMode="auto">
              <a:xfrm flipV="1">
                <a:off x="3264" y="1584"/>
                <a:ext cx="816" cy="144"/>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sp>
            <p:nvSpPr>
              <p:cNvPr id="1383466" name="Line 42"/>
              <p:cNvSpPr>
                <a:spLocks noChangeShapeType="1"/>
              </p:cNvSpPr>
              <p:nvPr/>
            </p:nvSpPr>
            <p:spPr bwMode="auto">
              <a:xfrm>
                <a:off x="3264" y="1728"/>
                <a:ext cx="816" cy="144"/>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grpSp>
      </p:grpSp>
      <p:grpSp>
        <p:nvGrpSpPr>
          <p:cNvPr id="1383467" name="Group 43"/>
          <p:cNvGrpSpPr>
            <a:grpSpLocks/>
          </p:cNvGrpSpPr>
          <p:nvPr/>
        </p:nvGrpSpPr>
        <p:grpSpPr bwMode="auto">
          <a:xfrm>
            <a:off x="2514600" y="2133600"/>
            <a:ext cx="1066800" cy="3048000"/>
            <a:chOff x="1584" y="1344"/>
            <a:chExt cx="672" cy="1920"/>
          </a:xfrm>
        </p:grpSpPr>
        <p:grpSp>
          <p:nvGrpSpPr>
            <p:cNvPr id="1383468" name="Group 44"/>
            <p:cNvGrpSpPr>
              <a:grpSpLocks/>
            </p:cNvGrpSpPr>
            <p:nvPr/>
          </p:nvGrpSpPr>
          <p:grpSpPr bwMode="auto">
            <a:xfrm>
              <a:off x="1680" y="1344"/>
              <a:ext cx="576" cy="288"/>
              <a:chOff x="3264" y="1584"/>
              <a:chExt cx="816" cy="288"/>
            </a:xfrm>
          </p:grpSpPr>
          <p:sp>
            <p:nvSpPr>
              <p:cNvPr id="1383469" name="Line 45"/>
              <p:cNvSpPr>
                <a:spLocks noChangeShapeType="1"/>
              </p:cNvSpPr>
              <p:nvPr/>
            </p:nvSpPr>
            <p:spPr bwMode="auto">
              <a:xfrm flipV="1">
                <a:off x="3264" y="1584"/>
                <a:ext cx="816" cy="144"/>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sp>
            <p:nvSpPr>
              <p:cNvPr id="1383470" name="Line 46"/>
              <p:cNvSpPr>
                <a:spLocks noChangeShapeType="1"/>
              </p:cNvSpPr>
              <p:nvPr/>
            </p:nvSpPr>
            <p:spPr bwMode="auto">
              <a:xfrm>
                <a:off x="3264" y="1728"/>
                <a:ext cx="816" cy="144"/>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grpSp>
        <p:grpSp>
          <p:nvGrpSpPr>
            <p:cNvPr id="1383471" name="Group 47"/>
            <p:cNvGrpSpPr>
              <a:grpSpLocks/>
            </p:cNvGrpSpPr>
            <p:nvPr/>
          </p:nvGrpSpPr>
          <p:grpSpPr bwMode="auto">
            <a:xfrm>
              <a:off x="1584" y="2472"/>
              <a:ext cx="672" cy="792"/>
              <a:chOff x="1584" y="2472"/>
              <a:chExt cx="672" cy="792"/>
            </a:xfrm>
          </p:grpSpPr>
          <p:sp>
            <p:nvSpPr>
              <p:cNvPr id="1383472" name="Line 48"/>
              <p:cNvSpPr>
                <a:spLocks noChangeShapeType="1"/>
              </p:cNvSpPr>
              <p:nvPr/>
            </p:nvSpPr>
            <p:spPr bwMode="auto">
              <a:xfrm flipV="1">
                <a:off x="1584" y="2472"/>
                <a:ext cx="576" cy="168"/>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sp>
            <p:nvSpPr>
              <p:cNvPr id="1383473" name="Line 49"/>
              <p:cNvSpPr>
                <a:spLocks noChangeShapeType="1"/>
              </p:cNvSpPr>
              <p:nvPr/>
            </p:nvSpPr>
            <p:spPr bwMode="auto">
              <a:xfrm>
                <a:off x="1584" y="2640"/>
                <a:ext cx="576" cy="120"/>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sp>
            <p:nvSpPr>
              <p:cNvPr id="1383474" name="Line 50"/>
              <p:cNvSpPr>
                <a:spLocks noChangeShapeType="1"/>
              </p:cNvSpPr>
              <p:nvPr/>
            </p:nvSpPr>
            <p:spPr bwMode="auto">
              <a:xfrm>
                <a:off x="1584" y="2640"/>
                <a:ext cx="672" cy="624"/>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grpSp>
      </p:grpSp>
      <p:sp>
        <p:nvSpPr>
          <p:cNvPr id="1383475" name="Rectangle 51"/>
          <p:cNvSpPr>
            <a:spLocks noChangeArrowheads="1"/>
          </p:cNvSpPr>
          <p:nvPr/>
        </p:nvSpPr>
        <p:spPr bwMode="auto">
          <a:xfrm>
            <a:off x="228600" y="2863850"/>
            <a:ext cx="2667000" cy="2214563"/>
          </a:xfrm>
          <a:prstGeom prst="rect">
            <a:avLst/>
          </a:prstGeom>
          <a:noFill/>
          <a:ln w="25400" algn="ctr">
            <a:solidFill>
              <a:schemeClr val="tx1"/>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sk-SK"/>
          </a:p>
        </p:txBody>
      </p:sp>
      <p:grpSp>
        <p:nvGrpSpPr>
          <p:cNvPr id="1383476" name="Group 52"/>
          <p:cNvGrpSpPr>
            <a:grpSpLocks/>
          </p:cNvGrpSpPr>
          <p:nvPr/>
        </p:nvGrpSpPr>
        <p:grpSpPr bwMode="auto">
          <a:xfrm>
            <a:off x="0" y="6210300"/>
            <a:ext cx="8763000" cy="381000"/>
            <a:chOff x="144" y="3936"/>
            <a:chExt cx="5520" cy="240"/>
          </a:xfrm>
        </p:grpSpPr>
        <p:sp>
          <p:nvSpPr>
            <p:cNvPr id="1383477" name="Rectangle 53"/>
            <p:cNvSpPr>
              <a:spLocks noChangeArrowheads="1"/>
            </p:cNvSpPr>
            <p:nvPr/>
          </p:nvSpPr>
          <p:spPr bwMode="auto">
            <a:xfrm>
              <a:off x="144" y="3936"/>
              <a:ext cx="5520" cy="24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gn="l">
                <a:lnSpc>
                  <a:spcPct val="100000"/>
                </a:lnSpc>
              </a:pPr>
              <a:r>
                <a:rPr lang="en-US" sz="1800" b="1">
                  <a:solidFill>
                    <a:schemeClr val="bg1"/>
                  </a:solidFill>
                </a:rPr>
                <a:t>                </a:t>
              </a:r>
              <a:r>
                <a:rPr lang="sk-SK" sz="1800" b="1">
                  <a:solidFill>
                    <a:schemeClr val="accent2"/>
                  </a:solidFill>
                </a:rPr>
                <a:t>Čas</a:t>
              </a:r>
              <a:r>
                <a:rPr lang="en-US" sz="1800" b="1">
                  <a:solidFill>
                    <a:schemeClr val="bg1"/>
                  </a:solidFill>
                </a:rPr>
                <a:t>   </a:t>
              </a:r>
            </a:p>
          </p:txBody>
        </p:sp>
        <p:sp>
          <p:nvSpPr>
            <p:cNvPr id="1383478" name="Line 54"/>
            <p:cNvSpPr>
              <a:spLocks noChangeShapeType="1"/>
            </p:cNvSpPr>
            <p:nvPr/>
          </p:nvSpPr>
          <p:spPr bwMode="auto">
            <a:xfrm>
              <a:off x="1200" y="4056"/>
              <a:ext cx="4320" cy="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grpSp>
      <p:sp>
        <p:nvSpPr>
          <p:cNvPr id="1383479" name="Rectangle 55"/>
          <p:cNvSpPr>
            <a:spLocks noChangeArrowheads="1"/>
          </p:cNvSpPr>
          <p:nvPr/>
        </p:nvSpPr>
        <p:spPr bwMode="auto">
          <a:xfrm>
            <a:off x="228600" y="5181600"/>
            <a:ext cx="2667000" cy="708025"/>
          </a:xfrm>
          <a:prstGeom prst="rect">
            <a:avLst/>
          </a:prstGeom>
          <a:solidFill>
            <a:srgbClr val="4B87C3"/>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sz="1600" b="1">
                <a:solidFill>
                  <a:srgbClr val="FFFFFF"/>
                </a:solidFill>
              </a:rPr>
              <a:t>  </a:t>
            </a:r>
          </a:p>
        </p:txBody>
      </p:sp>
      <p:sp>
        <p:nvSpPr>
          <p:cNvPr id="1383480" name="Text Box 56"/>
          <p:cNvSpPr txBox="1">
            <a:spLocks noChangeArrowheads="1"/>
          </p:cNvSpPr>
          <p:nvPr/>
        </p:nvSpPr>
        <p:spPr bwMode="auto">
          <a:xfrm>
            <a:off x="228600" y="5181600"/>
            <a:ext cx="2587625" cy="622300"/>
          </a:xfrm>
          <a:prstGeom prst="rect">
            <a:avLst/>
          </a:prstGeom>
          <a:noFill/>
          <a:ln>
            <a:noFill/>
          </a:ln>
          <a:effectLst/>
          <a:extLst>
            <a:ext uri="{909E8E84-426E-40DD-AFC4-6F175D3DCCD1}">
              <a14:hiddenFill xmlns:a14="http://schemas.microsoft.com/office/drawing/2010/main">
                <a:solidFill>
                  <a:srgbClr val="333333">
                    <a:alpha val="50000"/>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lIns="73025" tIns="36512" rIns="73025" bIns="36512">
            <a:spAutoFit/>
          </a:bodyPr>
          <a:lstStyle/>
          <a:p>
            <a:pPr>
              <a:lnSpc>
                <a:spcPct val="100000"/>
              </a:lnSpc>
            </a:pPr>
            <a:endParaRPr lang="en-US" sz="1800" b="1">
              <a:solidFill>
                <a:srgbClr val="FFFFFF"/>
              </a:solidFill>
            </a:endParaRPr>
          </a:p>
          <a:p>
            <a:pPr>
              <a:lnSpc>
                <a:spcPct val="100000"/>
              </a:lnSpc>
            </a:pPr>
            <a:r>
              <a:rPr lang="en-US" sz="1800" b="1">
                <a:solidFill>
                  <a:srgbClr val="FFFFFF"/>
                </a:solidFill>
              </a:rPr>
              <a:t>Best Effort</a:t>
            </a:r>
          </a:p>
        </p:txBody>
      </p:sp>
    </p:spTree>
    <p:extLst>
      <p:ext uri="{BB962C8B-B14F-4D97-AF65-F5344CB8AC3E}">
        <p14:creationId xmlns:p14="http://schemas.microsoft.com/office/powerpoint/2010/main" val="187782695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383432"/>
                                        </p:tgtEl>
                                        <p:attrNameLst>
                                          <p:attrName>style.visibility</p:attrName>
                                        </p:attrNameLst>
                                      </p:cBhvr>
                                      <p:to>
                                        <p:strVal val="visible"/>
                                      </p:to>
                                    </p:set>
                                    <p:animEffect transition="in" filter="fade">
                                      <p:cBhvr>
                                        <p:cTn id="7" dur="1000"/>
                                        <p:tgtEl>
                                          <p:spTgt spid="1383432"/>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1383467"/>
                                        </p:tgtEl>
                                        <p:attrNameLst>
                                          <p:attrName>style.visibility</p:attrName>
                                        </p:attrNameLst>
                                      </p:cBhvr>
                                      <p:to>
                                        <p:strVal val="visible"/>
                                      </p:to>
                                    </p:set>
                                    <p:animEffect transition="in" filter="wipe(left)">
                                      <p:cBhvr>
                                        <p:cTn id="11" dur="500"/>
                                        <p:tgtEl>
                                          <p:spTgt spid="138346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nodeType="clickEffect">
                                  <p:stCondLst>
                                    <p:cond delay="0"/>
                                  </p:stCondLst>
                                  <p:childTnLst>
                                    <p:set>
                                      <p:cBhvr>
                                        <p:cTn id="15" dur="1" fill="hold">
                                          <p:stCondLst>
                                            <p:cond delay="0"/>
                                          </p:stCondLst>
                                        </p:cTn>
                                        <p:tgtEl>
                                          <p:spTgt spid="1383444"/>
                                        </p:tgtEl>
                                        <p:attrNameLst>
                                          <p:attrName>style.visibility</p:attrName>
                                        </p:attrNameLst>
                                      </p:cBhvr>
                                      <p:to>
                                        <p:strVal val="visible"/>
                                      </p:to>
                                    </p:set>
                                    <p:animEffect transition="in" filter="fade">
                                      <p:cBhvr>
                                        <p:cTn id="16" dur="1000"/>
                                        <p:tgtEl>
                                          <p:spTgt spid="1383444"/>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1383457"/>
                                        </p:tgtEl>
                                        <p:attrNameLst>
                                          <p:attrName>style.visibility</p:attrName>
                                        </p:attrNameLst>
                                      </p:cBhvr>
                                      <p:to>
                                        <p:strVal val="visible"/>
                                      </p:to>
                                    </p:set>
                                    <p:animEffect transition="in" filter="wipe(left)">
                                      <p:cBhvr>
                                        <p:cTn id="20" dur="500"/>
                                        <p:tgtEl>
                                          <p:spTgt spid="13834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378" name="Rectangle 2"/>
          <p:cNvSpPr>
            <a:spLocks noGrp="1" noChangeArrowheads="1"/>
          </p:cNvSpPr>
          <p:nvPr>
            <p:ph type="title"/>
          </p:nvPr>
        </p:nvSpPr>
        <p:spPr>
          <a:xfrm>
            <a:off x="609600" y="457200"/>
            <a:ext cx="8145463" cy="685800"/>
          </a:xfrm>
        </p:spPr>
        <p:txBody>
          <a:bodyPr/>
          <a:lstStyle/>
          <a:p>
            <a:r>
              <a:rPr lang="en-US"/>
              <a:t>Classification and Marking Design</a:t>
            </a:r>
            <a:br>
              <a:rPr lang="en-US"/>
            </a:br>
            <a:r>
              <a:rPr lang="sk-SK"/>
              <a:t>Odporúčania pre </a:t>
            </a:r>
            <a:r>
              <a:rPr lang="en-US" sz="2800"/>
              <a:t>QoS Baseline Marking</a:t>
            </a:r>
          </a:p>
        </p:txBody>
      </p:sp>
      <p:sp>
        <p:nvSpPr>
          <p:cNvPr id="1381379" name="Line 3"/>
          <p:cNvSpPr>
            <a:spLocks noChangeShapeType="1"/>
          </p:cNvSpPr>
          <p:nvPr/>
        </p:nvSpPr>
        <p:spPr bwMode="auto">
          <a:xfrm>
            <a:off x="3492500" y="1858963"/>
            <a:ext cx="4076700" cy="1587"/>
          </a:xfrm>
          <a:prstGeom prst="line">
            <a:avLst/>
          </a:prstGeom>
          <a:noFill/>
          <a:ln w="571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sk-SK"/>
          </a:p>
        </p:txBody>
      </p:sp>
      <p:grpSp>
        <p:nvGrpSpPr>
          <p:cNvPr id="1381380" name="Group 4"/>
          <p:cNvGrpSpPr>
            <a:grpSpLocks/>
          </p:cNvGrpSpPr>
          <p:nvPr/>
        </p:nvGrpSpPr>
        <p:grpSpPr bwMode="auto">
          <a:xfrm>
            <a:off x="752475" y="1539875"/>
            <a:ext cx="7905750" cy="4926013"/>
            <a:chOff x="474" y="970"/>
            <a:chExt cx="4980" cy="3103"/>
          </a:xfrm>
        </p:grpSpPr>
        <p:sp>
          <p:nvSpPr>
            <p:cNvPr id="1381381" name="Rectangle 5"/>
            <p:cNvSpPr>
              <a:spLocks noChangeArrowheads="1"/>
            </p:cNvSpPr>
            <p:nvPr/>
          </p:nvSpPr>
          <p:spPr bwMode="auto">
            <a:xfrm>
              <a:off x="474" y="970"/>
              <a:ext cx="1675" cy="399"/>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solidFill>
                    <a:srgbClr val="FFFFFF"/>
                  </a:solidFill>
                </a:rPr>
                <a:t>Application</a:t>
              </a:r>
            </a:p>
          </p:txBody>
        </p:sp>
        <p:sp>
          <p:nvSpPr>
            <p:cNvPr id="1381382" name="Text Box 6"/>
            <p:cNvSpPr txBox="1">
              <a:spLocks noChangeArrowheads="1"/>
            </p:cNvSpPr>
            <p:nvPr/>
          </p:nvSpPr>
          <p:spPr bwMode="auto">
            <a:xfrm>
              <a:off x="2198" y="970"/>
              <a:ext cx="2560" cy="19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nSpc>
                  <a:spcPct val="95000"/>
                </a:lnSpc>
                <a:spcBef>
                  <a:spcPct val="20000"/>
                </a:spcBef>
              </a:pPr>
              <a:r>
                <a:rPr lang="en-US" sz="1600" b="1">
                  <a:solidFill>
                    <a:srgbClr val="FFFFFF"/>
                  </a:solidFill>
                </a:rPr>
                <a:t>L3 Classification</a:t>
              </a:r>
            </a:p>
          </p:txBody>
        </p:sp>
        <p:sp>
          <p:nvSpPr>
            <p:cNvPr id="1381383" name="Text Box 7"/>
            <p:cNvSpPr txBox="1">
              <a:spLocks noChangeArrowheads="1"/>
            </p:cNvSpPr>
            <p:nvPr/>
          </p:nvSpPr>
          <p:spPr bwMode="auto">
            <a:xfrm>
              <a:off x="3971" y="1165"/>
              <a:ext cx="787" cy="19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nSpc>
                  <a:spcPct val="95000"/>
                </a:lnSpc>
                <a:spcBef>
                  <a:spcPct val="20000"/>
                </a:spcBef>
              </a:pPr>
              <a:r>
                <a:rPr lang="en-US" sz="1600" b="1">
                  <a:solidFill>
                    <a:srgbClr val="FFFFFF"/>
                  </a:solidFill>
                </a:rPr>
                <a:t>DSCP</a:t>
              </a:r>
            </a:p>
          </p:txBody>
        </p:sp>
        <p:sp>
          <p:nvSpPr>
            <p:cNvPr id="1381384" name="Text Box 8"/>
            <p:cNvSpPr txBox="1">
              <a:spLocks noChangeArrowheads="1"/>
            </p:cNvSpPr>
            <p:nvPr/>
          </p:nvSpPr>
          <p:spPr bwMode="auto">
            <a:xfrm>
              <a:off x="2641" y="1165"/>
              <a:ext cx="1276" cy="19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nSpc>
                  <a:spcPct val="95000"/>
                </a:lnSpc>
                <a:spcBef>
                  <a:spcPct val="20000"/>
                </a:spcBef>
              </a:pPr>
              <a:r>
                <a:rPr lang="en-US" sz="1600" b="1">
                  <a:solidFill>
                    <a:srgbClr val="FFFFFF"/>
                  </a:solidFill>
                </a:rPr>
                <a:t>PHB</a:t>
              </a:r>
            </a:p>
          </p:txBody>
        </p:sp>
        <p:sp>
          <p:nvSpPr>
            <p:cNvPr id="1381385" name="Text Box 9"/>
            <p:cNvSpPr txBox="1">
              <a:spLocks noChangeArrowheads="1"/>
            </p:cNvSpPr>
            <p:nvPr/>
          </p:nvSpPr>
          <p:spPr bwMode="auto">
            <a:xfrm>
              <a:off x="2198" y="1165"/>
              <a:ext cx="393" cy="19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nSpc>
                  <a:spcPct val="95000"/>
                </a:lnSpc>
                <a:spcBef>
                  <a:spcPct val="20000"/>
                </a:spcBef>
              </a:pPr>
              <a:r>
                <a:rPr lang="en-US" sz="1600" b="1">
                  <a:solidFill>
                    <a:srgbClr val="FFFFFF"/>
                  </a:solidFill>
                </a:rPr>
                <a:t>IPP</a:t>
              </a:r>
            </a:p>
          </p:txBody>
        </p:sp>
        <p:sp>
          <p:nvSpPr>
            <p:cNvPr id="1381386" name="Text Box 10"/>
            <p:cNvSpPr txBox="1">
              <a:spLocks noChangeArrowheads="1"/>
            </p:cNvSpPr>
            <p:nvPr/>
          </p:nvSpPr>
          <p:spPr bwMode="auto">
            <a:xfrm>
              <a:off x="4808" y="1165"/>
              <a:ext cx="640" cy="19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nSpc>
                  <a:spcPct val="95000"/>
                </a:lnSpc>
                <a:spcBef>
                  <a:spcPct val="20000"/>
                </a:spcBef>
              </a:pPr>
              <a:r>
                <a:rPr lang="en-US" sz="1600" b="1">
                  <a:solidFill>
                    <a:srgbClr val="FFFFFF"/>
                  </a:solidFill>
                </a:rPr>
                <a:t>CoS</a:t>
              </a:r>
            </a:p>
          </p:txBody>
        </p:sp>
        <p:grpSp>
          <p:nvGrpSpPr>
            <p:cNvPr id="1381387" name="Group 11"/>
            <p:cNvGrpSpPr>
              <a:grpSpLocks/>
            </p:cNvGrpSpPr>
            <p:nvPr/>
          </p:nvGrpSpPr>
          <p:grpSpPr bwMode="auto">
            <a:xfrm>
              <a:off x="474" y="2894"/>
              <a:ext cx="4974" cy="197"/>
              <a:chOff x="432" y="2934"/>
              <a:chExt cx="4848" cy="234"/>
            </a:xfrm>
          </p:grpSpPr>
          <p:sp>
            <p:nvSpPr>
              <p:cNvPr id="1381388" name="Text Box 12"/>
              <p:cNvSpPr txBox="1">
                <a:spLocks noChangeArrowheads="1"/>
              </p:cNvSpPr>
              <p:nvPr/>
            </p:nvSpPr>
            <p:spPr bwMode="auto">
              <a:xfrm>
                <a:off x="432" y="2949"/>
                <a:ext cx="1630" cy="219"/>
              </a:xfrm>
              <a:prstGeom prst="rect">
                <a:avLst/>
              </a:prstGeom>
              <a:solidFill>
                <a:schemeClr val="folHlink"/>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t>Transactional Data</a:t>
                </a:r>
              </a:p>
            </p:txBody>
          </p:sp>
          <p:sp>
            <p:nvSpPr>
              <p:cNvPr id="1381389" name="Text Box 13"/>
              <p:cNvSpPr txBox="1">
                <a:spLocks noChangeArrowheads="1"/>
              </p:cNvSpPr>
              <p:nvPr/>
            </p:nvSpPr>
            <p:spPr bwMode="auto">
              <a:xfrm>
                <a:off x="3840" y="2934"/>
                <a:ext cx="768" cy="219"/>
              </a:xfrm>
              <a:prstGeom prst="rect">
                <a:avLst/>
              </a:prstGeom>
              <a:solidFill>
                <a:schemeClr val="folHlink"/>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t>18</a:t>
                </a:r>
              </a:p>
            </p:txBody>
          </p:sp>
          <p:sp>
            <p:nvSpPr>
              <p:cNvPr id="1381390" name="Text Box 14"/>
              <p:cNvSpPr txBox="1">
                <a:spLocks noChangeArrowheads="1"/>
              </p:cNvSpPr>
              <p:nvPr/>
            </p:nvSpPr>
            <p:spPr bwMode="auto">
              <a:xfrm>
                <a:off x="2544" y="2934"/>
                <a:ext cx="1244" cy="219"/>
              </a:xfrm>
              <a:prstGeom prst="rect">
                <a:avLst/>
              </a:prstGeom>
              <a:solidFill>
                <a:schemeClr val="folHlink"/>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t>AF21</a:t>
                </a:r>
              </a:p>
            </p:txBody>
          </p:sp>
          <p:sp>
            <p:nvSpPr>
              <p:cNvPr id="1381391" name="Text Box 15"/>
              <p:cNvSpPr txBox="1">
                <a:spLocks noChangeArrowheads="1"/>
              </p:cNvSpPr>
              <p:nvPr/>
            </p:nvSpPr>
            <p:spPr bwMode="auto">
              <a:xfrm>
                <a:off x="2112" y="2934"/>
                <a:ext cx="384" cy="219"/>
              </a:xfrm>
              <a:prstGeom prst="rect">
                <a:avLst/>
              </a:prstGeom>
              <a:solidFill>
                <a:schemeClr val="folHlink"/>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t>2</a:t>
                </a:r>
              </a:p>
            </p:txBody>
          </p:sp>
          <p:sp>
            <p:nvSpPr>
              <p:cNvPr id="1381392" name="Text Box 16"/>
              <p:cNvSpPr txBox="1">
                <a:spLocks noChangeArrowheads="1"/>
              </p:cNvSpPr>
              <p:nvPr/>
            </p:nvSpPr>
            <p:spPr bwMode="auto">
              <a:xfrm>
                <a:off x="4656" y="2934"/>
                <a:ext cx="624" cy="219"/>
              </a:xfrm>
              <a:prstGeom prst="rect">
                <a:avLst/>
              </a:prstGeom>
              <a:solidFill>
                <a:schemeClr val="folHlink"/>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t>2</a:t>
                </a:r>
              </a:p>
            </p:txBody>
          </p:sp>
        </p:grpSp>
        <p:grpSp>
          <p:nvGrpSpPr>
            <p:cNvPr id="1381393" name="Group 17"/>
            <p:cNvGrpSpPr>
              <a:grpSpLocks/>
            </p:cNvGrpSpPr>
            <p:nvPr/>
          </p:nvGrpSpPr>
          <p:grpSpPr bwMode="auto">
            <a:xfrm>
              <a:off x="474" y="2647"/>
              <a:ext cx="4974" cy="185"/>
              <a:chOff x="432" y="2640"/>
              <a:chExt cx="4848" cy="219"/>
            </a:xfrm>
          </p:grpSpPr>
          <p:sp>
            <p:nvSpPr>
              <p:cNvPr id="1381394" name="Text Box 18"/>
              <p:cNvSpPr txBox="1">
                <a:spLocks noChangeArrowheads="1"/>
              </p:cNvSpPr>
              <p:nvPr/>
            </p:nvSpPr>
            <p:spPr bwMode="auto">
              <a:xfrm>
                <a:off x="432" y="2640"/>
                <a:ext cx="1630" cy="219"/>
              </a:xfrm>
              <a:prstGeom prst="rect">
                <a:avLst/>
              </a:prstGeom>
              <a:solidFill>
                <a:srgbClr val="EBE998"/>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t>Call Signaling</a:t>
                </a:r>
              </a:p>
            </p:txBody>
          </p:sp>
          <p:sp>
            <p:nvSpPr>
              <p:cNvPr id="1381395" name="Text Box 19"/>
              <p:cNvSpPr txBox="1">
                <a:spLocks noChangeArrowheads="1"/>
              </p:cNvSpPr>
              <p:nvPr/>
            </p:nvSpPr>
            <p:spPr bwMode="auto">
              <a:xfrm>
                <a:off x="3840" y="2640"/>
                <a:ext cx="768" cy="219"/>
              </a:xfrm>
              <a:prstGeom prst="rect">
                <a:avLst/>
              </a:prstGeom>
              <a:solidFill>
                <a:srgbClr val="EBE998"/>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sym typeface="Wingdings" pitchFamily="2" charset="2"/>
                  </a:rPr>
                  <a:t>24</a:t>
                </a:r>
                <a:endParaRPr lang="en-US" sz="1600" b="1"/>
              </a:p>
            </p:txBody>
          </p:sp>
          <p:sp>
            <p:nvSpPr>
              <p:cNvPr id="1381396" name="Text Box 20"/>
              <p:cNvSpPr txBox="1">
                <a:spLocks noChangeArrowheads="1"/>
              </p:cNvSpPr>
              <p:nvPr/>
            </p:nvSpPr>
            <p:spPr bwMode="auto">
              <a:xfrm>
                <a:off x="2544" y="2640"/>
                <a:ext cx="1244" cy="219"/>
              </a:xfrm>
              <a:prstGeom prst="rect">
                <a:avLst/>
              </a:prstGeom>
              <a:solidFill>
                <a:srgbClr val="EBE998"/>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t>CS3*</a:t>
                </a:r>
              </a:p>
            </p:txBody>
          </p:sp>
          <p:sp>
            <p:nvSpPr>
              <p:cNvPr id="1381397" name="Text Box 21"/>
              <p:cNvSpPr txBox="1">
                <a:spLocks noChangeArrowheads="1"/>
              </p:cNvSpPr>
              <p:nvPr/>
            </p:nvSpPr>
            <p:spPr bwMode="auto">
              <a:xfrm>
                <a:off x="2112" y="2640"/>
                <a:ext cx="384" cy="219"/>
              </a:xfrm>
              <a:prstGeom prst="rect">
                <a:avLst/>
              </a:prstGeom>
              <a:solidFill>
                <a:srgbClr val="EBE998"/>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t>3</a:t>
                </a:r>
              </a:p>
            </p:txBody>
          </p:sp>
          <p:sp>
            <p:nvSpPr>
              <p:cNvPr id="1381398" name="Text Box 22"/>
              <p:cNvSpPr txBox="1">
                <a:spLocks noChangeArrowheads="1"/>
              </p:cNvSpPr>
              <p:nvPr/>
            </p:nvSpPr>
            <p:spPr bwMode="auto">
              <a:xfrm>
                <a:off x="4656" y="2640"/>
                <a:ext cx="624" cy="219"/>
              </a:xfrm>
              <a:prstGeom prst="rect">
                <a:avLst/>
              </a:prstGeom>
              <a:solidFill>
                <a:srgbClr val="EBE998"/>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t>3</a:t>
                </a:r>
              </a:p>
            </p:txBody>
          </p:sp>
        </p:grpSp>
        <p:grpSp>
          <p:nvGrpSpPr>
            <p:cNvPr id="1381399" name="Group 23"/>
            <p:cNvGrpSpPr>
              <a:grpSpLocks/>
            </p:cNvGrpSpPr>
            <p:nvPr/>
          </p:nvGrpSpPr>
          <p:grpSpPr bwMode="auto">
            <a:xfrm>
              <a:off x="476" y="2151"/>
              <a:ext cx="4972" cy="188"/>
              <a:chOff x="434" y="2091"/>
              <a:chExt cx="4846" cy="224"/>
            </a:xfrm>
          </p:grpSpPr>
          <p:sp>
            <p:nvSpPr>
              <p:cNvPr id="1381400" name="Text Box 24"/>
              <p:cNvSpPr txBox="1">
                <a:spLocks noChangeArrowheads="1"/>
              </p:cNvSpPr>
              <p:nvPr/>
            </p:nvSpPr>
            <p:spPr bwMode="auto">
              <a:xfrm>
                <a:off x="434" y="2096"/>
                <a:ext cx="1630" cy="219"/>
              </a:xfrm>
              <a:prstGeom prst="rect">
                <a:avLst/>
              </a:prstGeom>
              <a:solidFill>
                <a:srgbClr val="CCCCCC"/>
              </a:solidFill>
              <a:ln>
                <a:noFill/>
              </a:ln>
              <a:effectLst/>
              <a:extLs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t>Streaming Video</a:t>
                </a:r>
              </a:p>
            </p:txBody>
          </p:sp>
          <p:sp>
            <p:nvSpPr>
              <p:cNvPr id="1381401" name="Text Box 25"/>
              <p:cNvSpPr txBox="1">
                <a:spLocks noChangeArrowheads="1"/>
              </p:cNvSpPr>
              <p:nvPr/>
            </p:nvSpPr>
            <p:spPr bwMode="auto">
              <a:xfrm>
                <a:off x="3840" y="2091"/>
                <a:ext cx="768" cy="219"/>
              </a:xfrm>
              <a:prstGeom prst="rect">
                <a:avLst/>
              </a:prstGeom>
              <a:solidFill>
                <a:srgbClr val="CCCCCC"/>
              </a:solidFill>
              <a:ln>
                <a:noFill/>
              </a:ln>
              <a:effectLst/>
              <a:extLs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t>32</a:t>
                </a:r>
              </a:p>
            </p:txBody>
          </p:sp>
          <p:sp>
            <p:nvSpPr>
              <p:cNvPr id="1381402" name="Text Box 26"/>
              <p:cNvSpPr txBox="1">
                <a:spLocks noChangeArrowheads="1"/>
              </p:cNvSpPr>
              <p:nvPr/>
            </p:nvSpPr>
            <p:spPr bwMode="auto">
              <a:xfrm>
                <a:off x="2544" y="2091"/>
                <a:ext cx="1244" cy="219"/>
              </a:xfrm>
              <a:prstGeom prst="rect">
                <a:avLst/>
              </a:prstGeom>
              <a:solidFill>
                <a:srgbClr val="CCCCCC"/>
              </a:solidFill>
              <a:ln>
                <a:noFill/>
              </a:ln>
              <a:effectLst/>
              <a:extLs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t>CS4</a:t>
                </a:r>
              </a:p>
            </p:txBody>
          </p:sp>
          <p:sp>
            <p:nvSpPr>
              <p:cNvPr id="1381403" name="Text Box 27"/>
              <p:cNvSpPr txBox="1">
                <a:spLocks noChangeArrowheads="1"/>
              </p:cNvSpPr>
              <p:nvPr/>
            </p:nvSpPr>
            <p:spPr bwMode="auto">
              <a:xfrm>
                <a:off x="2112" y="2091"/>
                <a:ext cx="384" cy="219"/>
              </a:xfrm>
              <a:prstGeom prst="rect">
                <a:avLst/>
              </a:prstGeom>
              <a:solidFill>
                <a:srgbClr val="CCCCCC"/>
              </a:solidFill>
              <a:ln>
                <a:noFill/>
              </a:ln>
              <a:effectLst/>
              <a:extLs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t>4</a:t>
                </a:r>
              </a:p>
            </p:txBody>
          </p:sp>
          <p:sp>
            <p:nvSpPr>
              <p:cNvPr id="1381404" name="Text Box 28"/>
              <p:cNvSpPr txBox="1">
                <a:spLocks noChangeArrowheads="1"/>
              </p:cNvSpPr>
              <p:nvPr/>
            </p:nvSpPr>
            <p:spPr bwMode="auto">
              <a:xfrm>
                <a:off x="4656" y="2091"/>
                <a:ext cx="624" cy="219"/>
              </a:xfrm>
              <a:prstGeom prst="rect">
                <a:avLst/>
              </a:prstGeom>
              <a:solidFill>
                <a:srgbClr val="CCCCCC"/>
              </a:solidFill>
              <a:ln>
                <a:noFill/>
              </a:ln>
              <a:effectLst/>
              <a:extLs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t>4</a:t>
                </a:r>
              </a:p>
            </p:txBody>
          </p:sp>
        </p:grpSp>
        <p:grpSp>
          <p:nvGrpSpPr>
            <p:cNvPr id="1381405" name="Group 29"/>
            <p:cNvGrpSpPr>
              <a:grpSpLocks/>
            </p:cNvGrpSpPr>
            <p:nvPr/>
          </p:nvGrpSpPr>
          <p:grpSpPr bwMode="auto">
            <a:xfrm>
              <a:off x="476" y="1905"/>
              <a:ext cx="4972" cy="185"/>
              <a:chOff x="434" y="1824"/>
              <a:chExt cx="4846" cy="219"/>
            </a:xfrm>
          </p:grpSpPr>
          <p:sp>
            <p:nvSpPr>
              <p:cNvPr id="1381406" name="Text Box 30"/>
              <p:cNvSpPr txBox="1">
                <a:spLocks noChangeArrowheads="1"/>
              </p:cNvSpPr>
              <p:nvPr/>
            </p:nvSpPr>
            <p:spPr bwMode="auto">
              <a:xfrm>
                <a:off x="434" y="1824"/>
                <a:ext cx="1630" cy="219"/>
              </a:xfrm>
              <a:prstGeom prst="rect">
                <a:avLst/>
              </a:prstGeom>
              <a:solidFill>
                <a:srgbClr val="ADD4DD"/>
              </a:solidFill>
              <a:ln>
                <a:noFill/>
              </a:ln>
              <a:effectLst/>
              <a:extLs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t>Video Conferencing</a:t>
                </a:r>
              </a:p>
            </p:txBody>
          </p:sp>
          <p:sp>
            <p:nvSpPr>
              <p:cNvPr id="1381407" name="Text Box 31"/>
              <p:cNvSpPr txBox="1">
                <a:spLocks noChangeArrowheads="1"/>
              </p:cNvSpPr>
              <p:nvPr/>
            </p:nvSpPr>
            <p:spPr bwMode="auto">
              <a:xfrm>
                <a:off x="3840" y="1824"/>
                <a:ext cx="768" cy="219"/>
              </a:xfrm>
              <a:prstGeom prst="rect">
                <a:avLst/>
              </a:prstGeom>
              <a:solidFill>
                <a:srgbClr val="ADD4DD"/>
              </a:solidFill>
              <a:ln>
                <a:noFill/>
              </a:ln>
              <a:effectLst/>
              <a:extLs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t>34</a:t>
                </a:r>
              </a:p>
            </p:txBody>
          </p:sp>
          <p:sp>
            <p:nvSpPr>
              <p:cNvPr id="1381408" name="Text Box 32"/>
              <p:cNvSpPr txBox="1">
                <a:spLocks noChangeArrowheads="1"/>
              </p:cNvSpPr>
              <p:nvPr/>
            </p:nvSpPr>
            <p:spPr bwMode="auto">
              <a:xfrm>
                <a:off x="2544" y="1824"/>
                <a:ext cx="1244" cy="219"/>
              </a:xfrm>
              <a:prstGeom prst="rect">
                <a:avLst/>
              </a:prstGeom>
              <a:solidFill>
                <a:srgbClr val="ADD4DD"/>
              </a:solidFill>
              <a:ln>
                <a:noFill/>
              </a:ln>
              <a:effectLst/>
              <a:extLs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t>AF41</a:t>
                </a:r>
              </a:p>
            </p:txBody>
          </p:sp>
          <p:sp>
            <p:nvSpPr>
              <p:cNvPr id="1381409" name="Text Box 33"/>
              <p:cNvSpPr txBox="1">
                <a:spLocks noChangeArrowheads="1"/>
              </p:cNvSpPr>
              <p:nvPr/>
            </p:nvSpPr>
            <p:spPr bwMode="auto">
              <a:xfrm>
                <a:off x="2112" y="1824"/>
                <a:ext cx="384" cy="219"/>
              </a:xfrm>
              <a:prstGeom prst="rect">
                <a:avLst/>
              </a:prstGeom>
              <a:solidFill>
                <a:srgbClr val="ADD4DD"/>
              </a:solidFill>
              <a:ln>
                <a:noFill/>
              </a:ln>
              <a:effectLst/>
              <a:extLs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t>4</a:t>
                </a:r>
              </a:p>
            </p:txBody>
          </p:sp>
          <p:sp>
            <p:nvSpPr>
              <p:cNvPr id="1381410" name="Text Box 34"/>
              <p:cNvSpPr txBox="1">
                <a:spLocks noChangeArrowheads="1"/>
              </p:cNvSpPr>
              <p:nvPr/>
            </p:nvSpPr>
            <p:spPr bwMode="auto">
              <a:xfrm>
                <a:off x="4656" y="1824"/>
                <a:ext cx="624" cy="219"/>
              </a:xfrm>
              <a:prstGeom prst="rect">
                <a:avLst/>
              </a:prstGeom>
              <a:solidFill>
                <a:srgbClr val="ADD4DD"/>
              </a:solidFill>
              <a:ln>
                <a:noFill/>
              </a:ln>
              <a:effectLst/>
              <a:extLs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t>4</a:t>
                </a:r>
              </a:p>
            </p:txBody>
          </p:sp>
        </p:grpSp>
        <p:grpSp>
          <p:nvGrpSpPr>
            <p:cNvPr id="1381411" name="Group 35"/>
            <p:cNvGrpSpPr>
              <a:grpSpLocks/>
            </p:cNvGrpSpPr>
            <p:nvPr/>
          </p:nvGrpSpPr>
          <p:grpSpPr bwMode="auto">
            <a:xfrm>
              <a:off x="476" y="1659"/>
              <a:ext cx="4972" cy="185"/>
              <a:chOff x="434" y="1563"/>
              <a:chExt cx="4846" cy="219"/>
            </a:xfrm>
          </p:grpSpPr>
          <p:sp>
            <p:nvSpPr>
              <p:cNvPr id="1381412" name="Text Box 36"/>
              <p:cNvSpPr txBox="1">
                <a:spLocks noChangeArrowheads="1"/>
              </p:cNvSpPr>
              <p:nvPr/>
            </p:nvSpPr>
            <p:spPr bwMode="auto">
              <a:xfrm>
                <a:off x="434" y="1563"/>
                <a:ext cx="1630" cy="219"/>
              </a:xfrm>
              <a:prstGeom prst="rect">
                <a:avLst/>
              </a:prstGeom>
              <a:solidFill>
                <a:srgbClr val="4798AB"/>
              </a:solidFill>
              <a:ln>
                <a:noFill/>
              </a:ln>
              <a:effectLst/>
              <a:extLst>
                <a:ext uri="{91240B29-F687-4F45-9708-019B960494DF}">
                  <a14:hiddenLine xmlns:a14="http://schemas.microsoft.com/office/drawing/2010/main" w="9525" algn="ctr">
                    <a:solidFill>
                      <a:srgbClr val="73BBB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solidFill>
                      <a:schemeClr val="bg1"/>
                    </a:solidFill>
                  </a:rPr>
                  <a:t>Voice</a:t>
                </a:r>
              </a:p>
            </p:txBody>
          </p:sp>
          <p:sp>
            <p:nvSpPr>
              <p:cNvPr id="1381413" name="Text Box 37"/>
              <p:cNvSpPr txBox="1">
                <a:spLocks noChangeArrowheads="1"/>
              </p:cNvSpPr>
              <p:nvPr/>
            </p:nvSpPr>
            <p:spPr bwMode="auto">
              <a:xfrm>
                <a:off x="3840" y="1563"/>
                <a:ext cx="768" cy="219"/>
              </a:xfrm>
              <a:prstGeom prst="rect">
                <a:avLst/>
              </a:prstGeom>
              <a:solidFill>
                <a:srgbClr val="4798AB"/>
              </a:solidFill>
              <a:ln>
                <a:noFill/>
              </a:ln>
              <a:effectLst/>
              <a:extLst>
                <a:ext uri="{91240B29-F687-4F45-9708-019B960494DF}">
                  <a14:hiddenLine xmlns:a14="http://schemas.microsoft.com/office/drawing/2010/main" w="9525" algn="ctr">
                    <a:solidFill>
                      <a:srgbClr val="73BBB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solidFill>
                      <a:schemeClr val="bg1"/>
                    </a:solidFill>
                  </a:rPr>
                  <a:t>46</a:t>
                </a:r>
              </a:p>
            </p:txBody>
          </p:sp>
          <p:sp>
            <p:nvSpPr>
              <p:cNvPr id="1381414" name="Text Box 38"/>
              <p:cNvSpPr txBox="1">
                <a:spLocks noChangeArrowheads="1"/>
              </p:cNvSpPr>
              <p:nvPr/>
            </p:nvSpPr>
            <p:spPr bwMode="auto">
              <a:xfrm>
                <a:off x="2544" y="1563"/>
                <a:ext cx="1244" cy="219"/>
              </a:xfrm>
              <a:prstGeom prst="rect">
                <a:avLst/>
              </a:prstGeom>
              <a:solidFill>
                <a:srgbClr val="4798AB"/>
              </a:solidFill>
              <a:ln>
                <a:noFill/>
              </a:ln>
              <a:effectLst/>
              <a:extLst>
                <a:ext uri="{91240B29-F687-4F45-9708-019B960494DF}">
                  <a14:hiddenLine xmlns:a14="http://schemas.microsoft.com/office/drawing/2010/main" w="9525" algn="ctr">
                    <a:solidFill>
                      <a:srgbClr val="73BBB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solidFill>
                      <a:schemeClr val="bg1"/>
                    </a:solidFill>
                  </a:rPr>
                  <a:t>EF</a:t>
                </a:r>
              </a:p>
            </p:txBody>
          </p:sp>
          <p:sp>
            <p:nvSpPr>
              <p:cNvPr id="1381415" name="Text Box 39"/>
              <p:cNvSpPr txBox="1">
                <a:spLocks noChangeArrowheads="1"/>
              </p:cNvSpPr>
              <p:nvPr/>
            </p:nvSpPr>
            <p:spPr bwMode="auto">
              <a:xfrm>
                <a:off x="2112" y="1563"/>
                <a:ext cx="384" cy="219"/>
              </a:xfrm>
              <a:prstGeom prst="rect">
                <a:avLst/>
              </a:prstGeom>
              <a:solidFill>
                <a:srgbClr val="4798AB"/>
              </a:solidFill>
              <a:ln>
                <a:noFill/>
              </a:ln>
              <a:effectLst/>
              <a:extLst>
                <a:ext uri="{91240B29-F687-4F45-9708-019B960494DF}">
                  <a14:hiddenLine xmlns:a14="http://schemas.microsoft.com/office/drawing/2010/main" w="9525" algn="ctr">
                    <a:solidFill>
                      <a:srgbClr val="73BBB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solidFill>
                      <a:schemeClr val="bg1"/>
                    </a:solidFill>
                  </a:rPr>
                  <a:t>5</a:t>
                </a:r>
              </a:p>
            </p:txBody>
          </p:sp>
          <p:sp>
            <p:nvSpPr>
              <p:cNvPr id="1381416" name="Text Box 40"/>
              <p:cNvSpPr txBox="1">
                <a:spLocks noChangeArrowheads="1"/>
              </p:cNvSpPr>
              <p:nvPr/>
            </p:nvSpPr>
            <p:spPr bwMode="auto">
              <a:xfrm>
                <a:off x="4656" y="1563"/>
                <a:ext cx="624" cy="219"/>
              </a:xfrm>
              <a:prstGeom prst="rect">
                <a:avLst/>
              </a:prstGeom>
              <a:solidFill>
                <a:srgbClr val="4798AB"/>
              </a:solidFill>
              <a:ln>
                <a:noFill/>
              </a:ln>
              <a:effectLst/>
              <a:extLst>
                <a:ext uri="{91240B29-F687-4F45-9708-019B960494DF}">
                  <a14:hiddenLine xmlns:a14="http://schemas.microsoft.com/office/drawing/2010/main" w="9525" algn="ctr">
                    <a:solidFill>
                      <a:srgbClr val="73BBB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solidFill>
                      <a:schemeClr val="bg1"/>
                    </a:solidFill>
                  </a:rPr>
                  <a:t>5</a:t>
                </a:r>
              </a:p>
            </p:txBody>
          </p:sp>
        </p:grpSp>
        <p:grpSp>
          <p:nvGrpSpPr>
            <p:cNvPr id="1381417" name="Group 41"/>
            <p:cNvGrpSpPr>
              <a:grpSpLocks/>
            </p:cNvGrpSpPr>
            <p:nvPr/>
          </p:nvGrpSpPr>
          <p:grpSpPr bwMode="auto">
            <a:xfrm>
              <a:off x="474" y="3152"/>
              <a:ext cx="4974" cy="184"/>
              <a:chOff x="432" y="3195"/>
              <a:chExt cx="4848" cy="219"/>
            </a:xfrm>
          </p:grpSpPr>
          <p:sp>
            <p:nvSpPr>
              <p:cNvPr id="1381418" name="Text Box 42"/>
              <p:cNvSpPr txBox="1">
                <a:spLocks noChangeArrowheads="1"/>
              </p:cNvSpPr>
              <p:nvPr/>
            </p:nvSpPr>
            <p:spPr bwMode="auto">
              <a:xfrm>
                <a:off x="432" y="3195"/>
                <a:ext cx="1630" cy="219"/>
              </a:xfrm>
              <a:prstGeom prst="rect">
                <a:avLst/>
              </a:prstGeom>
              <a:solidFill>
                <a:srgbClr val="F9DE91"/>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t>Network Management</a:t>
                </a:r>
              </a:p>
            </p:txBody>
          </p:sp>
          <p:sp>
            <p:nvSpPr>
              <p:cNvPr id="1381419" name="Text Box 43"/>
              <p:cNvSpPr txBox="1">
                <a:spLocks noChangeArrowheads="1"/>
              </p:cNvSpPr>
              <p:nvPr/>
            </p:nvSpPr>
            <p:spPr bwMode="auto">
              <a:xfrm>
                <a:off x="3840" y="3195"/>
                <a:ext cx="768" cy="219"/>
              </a:xfrm>
              <a:prstGeom prst="rect">
                <a:avLst/>
              </a:prstGeom>
              <a:solidFill>
                <a:srgbClr val="F9DE91"/>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t>16</a:t>
                </a:r>
              </a:p>
            </p:txBody>
          </p:sp>
          <p:sp>
            <p:nvSpPr>
              <p:cNvPr id="1381420" name="Text Box 44"/>
              <p:cNvSpPr txBox="1">
                <a:spLocks noChangeArrowheads="1"/>
              </p:cNvSpPr>
              <p:nvPr/>
            </p:nvSpPr>
            <p:spPr bwMode="auto">
              <a:xfrm>
                <a:off x="2544" y="3195"/>
                <a:ext cx="1244" cy="219"/>
              </a:xfrm>
              <a:prstGeom prst="rect">
                <a:avLst/>
              </a:prstGeom>
              <a:solidFill>
                <a:srgbClr val="F9DE91"/>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t>CS2</a:t>
                </a:r>
              </a:p>
            </p:txBody>
          </p:sp>
          <p:sp>
            <p:nvSpPr>
              <p:cNvPr id="1381421" name="Text Box 45"/>
              <p:cNvSpPr txBox="1">
                <a:spLocks noChangeArrowheads="1"/>
              </p:cNvSpPr>
              <p:nvPr/>
            </p:nvSpPr>
            <p:spPr bwMode="auto">
              <a:xfrm>
                <a:off x="2112" y="3195"/>
                <a:ext cx="384" cy="219"/>
              </a:xfrm>
              <a:prstGeom prst="rect">
                <a:avLst/>
              </a:prstGeom>
              <a:solidFill>
                <a:srgbClr val="F9DE91"/>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t>2</a:t>
                </a:r>
              </a:p>
            </p:txBody>
          </p:sp>
          <p:sp>
            <p:nvSpPr>
              <p:cNvPr id="1381422" name="Text Box 46"/>
              <p:cNvSpPr txBox="1">
                <a:spLocks noChangeArrowheads="1"/>
              </p:cNvSpPr>
              <p:nvPr/>
            </p:nvSpPr>
            <p:spPr bwMode="auto">
              <a:xfrm>
                <a:off x="4656" y="3195"/>
                <a:ext cx="624" cy="219"/>
              </a:xfrm>
              <a:prstGeom prst="rect">
                <a:avLst/>
              </a:prstGeom>
              <a:solidFill>
                <a:srgbClr val="F9DE91"/>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t>2</a:t>
                </a:r>
              </a:p>
            </p:txBody>
          </p:sp>
        </p:grpSp>
        <p:sp>
          <p:nvSpPr>
            <p:cNvPr id="1381423" name="Text Box 47"/>
            <p:cNvSpPr txBox="1">
              <a:spLocks noChangeArrowheads="1"/>
            </p:cNvSpPr>
            <p:nvPr/>
          </p:nvSpPr>
          <p:spPr bwMode="auto">
            <a:xfrm>
              <a:off x="4808" y="970"/>
              <a:ext cx="640" cy="19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nSpc>
                  <a:spcPct val="95000"/>
                </a:lnSpc>
                <a:spcBef>
                  <a:spcPct val="20000"/>
                </a:spcBef>
              </a:pPr>
              <a:r>
                <a:rPr lang="en-US" sz="1600" b="1">
                  <a:solidFill>
                    <a:srgbClr val="FFFFFF"/>
                  </a:solidFill>
                </a:rPr>
                <a:t>L2</a:t>
              </a:r>
            </a:p>
          </p:txBody>
        </p:sp>
        <p:grpSp>
          <p:nvGrpSpPr>
            <p:cNvPr id="1381424" name="Group 48"/>
            <p:cNvGrpSpPr>
              <a:grpSpLocks/>
            </p:cNvGrpSpPr>
            <p:nvPr/>
          </p:nvGrpSpPr>
          <p:grpSpPr bwMode="auto">
            <a:xfrm>
              <a:off x="474" y="3398"/>
              <a:ext cx="4974" cy="185"/>
              <a:chOff x="432" y="3456"/>
              <a:chExt cx="4848" cy="219"/>
            </a:xfrm>
          </p:grpSpPr>
          <p:sp>
            <p:nvSpPr>
              <p:cNvPr id="1381425" name="Text Box 49"/>
              <p:cNvSpPr txBox="1">
                <a:spLocks noChangeArrowheads="1"/>
              </p:cNvSpPr>
              <p:nvPr/>
            </p:nvSpPr>
            <p:spPr bwMode="auto">
              <a:xfrm>
                <a:off x="432" y="3456"/>
                <a:ext cx="1630" cy="219"/>
              </a:xfrm>
              <a:prstGeom prst="rect">
                <a:avLst/>
              </a:prstGeom>
              <a:solidFill>
                <a:srgbClr val="8DBAE7"/>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t>Bulk Data</a:t>
                </a:r>
              </a:p>
            </p:txBody>
          </p:sp>
          <p:sp>
            <p:nvSpPr>
              <p:cNvPr id="1381426" name="Text Box 50"/>
              <p:cNvSpPr txBox="1">
                <a:spLocks noChangeArrowheads="1"/>
              </p:cNvSpPr>
              <p:nvPr/>
            </p:nvSpPr>
            <p:spPr bwMode="auto">
              <a:xfrm>
                <a:off x="3840" y="3456"/>
                <a:ext cx="768" cy="219"/>
              </a:xfrm>
              <a:prstGeom prst="rect">
                <a:avLst/>
              </a:prstGeom>
              <a:solidFill>
                <a:srgbClr val="8DBAE7"/>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t>10</a:t>
                </a:r>
              </a:p>
            </p:txBody>
          </p:sp>
          <p:sp>
            <p:nvSpPr>
              <p:cNvPr id="1381427" name="Text Box 51"/>
              <p:cNvSpPr txBox="1">
                <a:spLocks noChangeArrowheads="1"/>
              </p:cNvSpPr>
              <p:nvPr/>
            </p:nvSpPr>
            <p:spPr bwMode="auto">
              <a:xfrm>
                <a:off x="2544" y="3456"/>
                <a:ext cx="1244" cy="219"/>
              </a:xfrm>
              <a:prstGeom prst="rect">
                <a:avLst/>
              </a:prstGeom>
              <a:solidFill>
                <a:srgbClr val="8DBAE7"/>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t>AF11</a:t>
                </a:r>
              </a:p>
            </p:txBody>
          </p:sp>
          <p:sp>
            <p:nvSpPr>
              <p:cNvPr id="1381428" name="Text Box 52"/>
              <p:cNvSpPr txBox="1">
                <a:spLocks noChangeArrowheads="1"/>
              </p:cNvSpPr>
              <p:nvPr/>
            </p:nvSpPr>
            <p:spPr bwMode="auto">
              <a:xfrm>
                <a:off x="2112" y="3456"/>
                <a:ext cx="384" cy="219"/>
              </a:xfrm>
              <a:prstGeom prst="rect">
                <a:avLst/>
              </a:prstGeom>
              <a:solidFill>
                <a:srgbClr val="8DBAE7"/>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t>1</a:t>
                </a:r>
              </a:p>
            </p:txBody>
          </p:sp>
          <p:sp>
            <p:nvSpPr>
              <p:cNvPr id="1381429" name="Text Box 53"/>
              <p:cNvSpPr txBox="1">
                <a:spLocks noChangeArrowheads="1"/>
              </p:cNvSpPr>
              <p:nvPr/>
            </p:nvSpPr>
            <p:spPr bwMode="auto">
              <a:xfrm>
                <a:off x="4656" y="3456"/>
                <a:ext cx="624" cy="219"/>
              </a:xfrm>
              <a:prstGeom prst="rect">
                <a:avLst/>
              </a:prstGeom>
              <a:solidFill>
                <a:srgbClr val="8DBAE7"/>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t>1</a:t>
                </a:r>
              </a:p>
            </p:txBody>
          </p:sp>
        </p:grpSp>
        <p:grpSp>
          <p:nvGrpSpPr>
            <p:cNvPr id="1381430" name="Group 54"/>
            <p:cNvGrpSpPr>
              <a:grpSpLocks/>
            </p:cNvGrpSpPr>
            <p:nvPr/>
          </p:nvGrpSpPr>
          <p:grpSpPr bwMode="auto">
            <a:xfrm>
              <a:off x="480" y="3888"/>
              <a:ext cx="4974" cy="185"/>
              <a:chOff x="432" y="3744"/>
              <a:chExt cx="4848" cy="219"/>
            </a:xfrm>
          </p:grpSpPr>
          <p:sp>
            <p:nvSpPr>
              <p:cNvPr id="1381431" name="Text Box 55"/>
              <p:cNvSpPr txBox="1">
                <a:spLocks noChangeArrowheads="1"/>
              </p:cNvSpPr>
              <p:nvPr/>
            </p:nvSpPr>
            <p:spPr bwMode="auto">
              <a:xfrm>
                <a:off x="432" y="3744"/>
                <a:ext cx="1630" cy="219"/>
              </a:xfrm>
              <a:prstGeom prst="rect">
                <a:avLst/>
              </a:prstGeom>
              <a:solidFill>
                <a:srgbClr val="9999CC"/>
              </a:solidFill>
              <a:ln>
                <a:noFill/>
              </a:ln>
              <a:effectLst/>
              <a:extLst>
                <a:ext uri="{91240B29-F687-4F45-9708-019B960494DF}">
                  <a14:hiddenLine xmlns:a14="http://schemas.microsoft.com/office/drawing/2010/main" w="9525" algn="ctr">
                    <a:solidFill>
                      <a:srgbClr val="2A54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t>Scavenger</a:t>
                </a:r>
              </a:p>
            </p:txBody>
          </p:sp>
          <p:sp>
            <p:nvSpPr>
              <p:cNvPr id="1381432" name="Text Box 56"/>
              <p:cNvSpPr txBox="1">
                <a:spLocks noChangeArrowheads="1"/>
              </p:cNvSpPr>
              <p:nvPr/>
            </p:nvSpPr>
            <p:spPr bwMode="auto">
              <a:xfrm>
                <a:off x="3840" y="3744"/>
                <a:ext cx="768" cy="219"/>
              </a:xfrm>
              <a:prstGeom prst="rect">
                <a:avLst/>
              </a:prstGeom>
              <a:solidFill>
                <a:srgbClr val="9999CC"/>
              </a:solidFill>
              <a:ln>
                <a:noFill/>
              </a:ln>
              <a:effectLst/>
              <a:extLst>
                <a:ext uri="{91240B29-F687-4F45-9708-019B960494DF}">
                  <a14:hiddenLine xmlns:a14="http://schemas.microsoft.com/office/drawing/2010/main" w="9525" algn="ctr">
                    <a:solidFill>
                      <a:srgbClr val="2A54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t>8</a:t>
                </a:r>
              </a:p>
            </p:txBody>
          </p:sp>
          <p:sp>
            <p:nvSpPr>
              <p:cNvPr id="1381433" name="Text Box 57"/>
              <p:cNvSpPr txBox="1">
                <a:spLocks noChangeArrowheads="1"/>
              </p:cNvSpPr>
              <p:nvPr/>
            </p:nvSpPr>
            <p:spPr bwMode="auto">
              <a:xfrm>
                <a:off x="2544" y="3744"/>
                <a:ext cx="1244" cy="219"/>
              </a:xfrm>
              <a:prstGeom prst="rect">
                <a:avLst/>
              </a:prstGeom>
              <a:solidFill>
                <a:srgbClr val="9999CC"/>
              </a:solidFill>
              <a:ln>
                <a:noFill/>
              </a:ln>
              <a:effectLst/>
              <a:extLst>
                <a:ext uri="{91240B29-F687-4F45-9708-019B960494DF}">
                  <a14:hiddenLine xmlns:a14="http://schemas.microsoft.com/office/drawing/2010/main" w="9525" algn="ctr">
                    <a:solidFill>
                      <a:srgbClr val="2A54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t>CS1</a:t>
                </a:r>
              </a:p>
            </p:txBody>
          </p:sp>
          <p:sp>
            <p:nvSpPr>
              <p:cNvPr id="1381434" name="Text Box 58"/>
              <p:cNvSpPr txBox="1">
                <a:spLocks noChangeArrowheads="1"/>
              </p:cNvSpPr>
              <p:nvPr/>
            </p:nvSpPr>
            <p:spPr bwMode="auto">
              <a:xfrm>
                <a:off x="2112" y="3744"/>
                <a:ext cx="384" cy="219"/>
              </a:xfrm>
              <a:prstGeom prst="rect">
                <a:avLst/>
              </a:prstGeom>
              <a:solidFill>
                <a:srgbClr val="9999CC"/>
              </a:solidFill>
              <a:ln>
                <a:noFill/>
              </a:ln>
              <a:effectLst/>
              <a:extLst>
                <a:ext uri="{91240B29-F687-4F45-9708-019B960494DF}">
                  <a14:hiddenLine xmlns:a14="http://schemas.microsoft.com/office/drawing/2010/main" w="9525" algn="ctr">
                    <a:solidFill>
                      <a:srgbClr val="2A54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t>1</a:t>
                </a:r>
              </a:p>
            </p:txBody>
          </p:sp>
          <p:sp>
            <p:nvSpPr>
              <p:cNvPr id="1381435" name="Text Box 59"/>
              <p:cNvSpPr txBox="1">
                <a:spLocks noChangeArrowheads="1"/>
              </p:cNvSpPr>
              <p:nvPr/>
            </p:nvSpPr>
            <p:spPr bwMode="auto">
              <a:xfrm>
                <a:off x="4656" y="3744"/>
                <a:ext cx="624" cy="219"/>
              </a:xfrm>
              <a:prstGeom prst="rect">
                <a:avLst/>
              </a:prstGeom>
              <a:solidFill>
                <a:srgbClr val="9999CC"/>
              </a:solidFill>
              <a:ln>
                <a:noFill/>
              </a:ln>
              <a:effectLst/>
              <a:extLst>
                <a:ext uri="{91240B29-F687-4F45-9708-019B960494DF}">
                  <a14:hiddenLine xmlns:a14="http://schemas.microsoft.com/office/drawing/2010/main" w="9525" algn="ctr">
                    <a:solidFill>
                      <a:srgbClr val="2A54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t>1</a:t>
                </a:r>
              </a:p>
            </p:txBody>
          </p:sp>
        </p:grpSp>
        <p:grpSp>
          <p:nvGrpSpPr>
            <p:cNvPr id="1381436" name="Group 60"/>
            <p:cNvGrpSpPr>
              <a:grpSpLocks/>
            </p:cNvGrpSpPr>
            <p:nvPr/>
          </p:nvGrpSpPr>
          <p:grpSpPr bwMode="auto">
            <a:xfrm>
              <a:off x="474" y="1413"/>
              <a:ext cx="4974" cy="185"/>
              <a:chOff x="432" y="1323"/>
              <a:chExt cx="4848" cy="219"/>
            </a:xfrm>
          </p:grpSpPr>
          <p:sp>
            <p:nvSpPr>
              <p:cNvPr id="1381437" name="Text Box 61"/>
              <p:cNvSpPr txBox="1">
                <a:spLocks noChangeArrowheads="1"/>
              </p:cNvSpPr>
              <p:nvPr/>
            </p:nvSpPr>
            <p:spPr bwMode="auto">
              <a:xfrm>
                <a:off x="432" y="1323"/>
                <a:ext cx="1630" cy="219"/>
              </a:xfrm>
              <a:prstGeom prst="rect">
                <a:avLst/>
              </a:prstGeom>
              <a:solidFill>
                <a:srgbClr val="306774"/>
              </a:solidFill>
              <a:ln>
                <a:noFill/>
              </a:ln>
              <a:effectLst/>
              <a:extLst>
                <a:ext uri="{91240B29-F687-4F45-9708-019B960494DF}">
                  <a14:hiddenLine xmlns:a14="http://schemas.microsoft.com/office/drawing/2010/main" w="9525" algn="ctr">
                    <a:solidFill>
                      <a:srgbClr val="246E6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solidFill>
                      <a:srgbClr val="FFFFFF"/>
                    </a:solidFill>
                  </a:rPr>
                  <a:t>Routing</a:t>
                </a:r>
              </a:p>
            </p:txBody>
          </p:sp>
          <p:sp>
            <p:nvSpPr>
              <p:cNvPr id="1381438" name="Text Box 62"/>
              <p:cNvSpPr txBox="1">
                <a:spLocks noChangeArrowheads="1"/>
              </p:cNvSpPr>
              <p:nvPr/>
            </p:nvSpPr>
            <p:spPr bwMode="auto">
              <a:xfrm>
                <a:off x="3840" y="1323"/>
                <a:ext cx="768" cy="219"/>
              </a:xfrm>
              <a:prstGeom prst="rect">
                <a:avLst/>
              </a:prstGeom>
              <a:solidFill>
                <a:srgbClr val="306774"/>
              </a:solidFill>
              <a:ln>
                <a:noFill/>
              </a:ln>
              <a:effectLst/>
              <a:extLst>
                <a:ext uri="{91240B29-F687-4F45-9708-019B960494DF}">
                  <a14:hiddenLine xmlns:a14="http://schemas.microsoft.com/office/drawing/2010/main" w="9525" algn="ctr">
                    <a:solidFill>
                      <a:srgbClr val="246E6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solidFill>
                      <a:srgbClr val="FFFFFF"/>
                    </a:solidFill>
                  </a:rPr>
                  <a:t>48</a:t>
                </a:r>
              </a:p>
            </p:txBody>
          </p:sp>
          <p:sp>
            <p:nvSpPr>
              <p:cNvPr id="1381439" name="Text Box 63"/>
              <p:cNvSpPr txBox="1">
                <a:spLocks noChangeArrowheads="1"/>
              </p:cNvSpPr>
              <p:nvPr/>
            </p:nvSpPr>
            <p:spPr bwMode="auto">
              <a:xfrm>
                <a:off x="2544" y="1323"/>
                <a:ext cx="1244" cy="219"/>
              </a:xfrm>
              <a:prstGeom prst="rect">
                <a:avLst/>
              </a:prstGeom>
              <a:solidFill>
                <a:srgbClr val="306774"/>
              </a:solidFill>
              <a:ln>
                <a:noFill/>
              </a:ln>
              <a:effectLst/>
              <a:extLst>
                <a:ext uri="{91240B29-F687-4F45-9708-019B960494DF}">
                  <a14:hiddenLine xmlns:a14="http://schemas.microsoft.com/office/drawing/2010/main" w="9525" algn="ctr">
                    <a:solidFill>
                      <a:srgbClr val="246E6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solidFill>
                      <a:srgbClr val="FFFFFF"/>
                    </a:solidFill>
                  </a:rPr>
                  <a:t>CS6</a:t>
                </a:r>
              </a:p>
            </p:txBody>
          </p:sp>
          <p:sp>
            <p:nvSpPr>
              <p:cNvPr id="1381440" name="Text Box 64"/>
              <p:cNvSpPr txBox="1">
                <a:spLocks noChangeArrowheads="1"/>
              </p:cNvSpPr>
              <p:nvPr/>
            </p:nvSpPr>
            <p:spPr bwMode="auto">
              <a:xfrm>
                <a:off x="2112" y="1323"/>
                <a:ext cx="384" cy="219"/>
              </a:xfrm>
              <a:prstGeom prst="rect">
                <a:avLst/>
              </a:prstGeom>
              <a:solidFill>
                <a:srgbClr val="306774"/>
              </a:solidFill>
              <a:ln>
                <a:noFill/>
              </a:ln>
              <a:effectLst/>
              <a:extLst>
                <a:ext uri="{91240B29-F687-4F45-9708-019B960494DF}">
                  <a14:hiddenLine xmlns:a14="http://schemas.microsoft.com/office/drawing/2010/main" w="9525" algn="ctr">
                    <a:solidFill>
                      <a:srgbClr val="246E6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solidFill>
                      <a:srgbClr val="FFFFFF"/>
                    </a:solidFill>
                  </a:rPr>
                  <a:t>6</a:t>
                </a:r>
              </a:p>
            </p:txBody>
          </p:sp>
          <p:sp>
            <p:nvSpPr>
              <p:cNvPr id="1381441" name="Text Box 65"/>
              <p:cNvSpPr txBox="1">
                <a:spLocks noChangeArrowheads="1"/>
              </p:cNvSpPr>
              <p:nvPr/>
            </p:nvSpPr>
            <p:spPr bwMode="auto">
              <a:xfrm>
                <a:off x="4656" y="1323"/>
                <a:ext cx="624" cy="219"/>
              </a:xfrm>
              <a:prstGeom prst="rect">
                <a:avLst/>
              </a:prstGeom>
              <a:solidFill>
                <a:srgbClr val="306774"/>
              </a:solidFill>
              <a:ln>
                <a:noFill/>
              </a:ln>
              <a:effectLst/>
              <a:extLst>
                <a:ext uri="{91240B29-F687-4F45-9708-019B960494DF}">
                  <a14:hiddenLine xmlns:a14="http://schemas.microsoft.com/office/drawing/2010/main" w="9525" algn="ctr">
                    <a:solidFill>
                      <a:srgbClr val="246E6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solidFill>
                      <a:srgbClr val="FFFFFF"/>
                    </a:solidFill>
                  </a:rPr>
                  <a:t>6</a:t>
                </a:r>
              </a:p>
            </p:txBody>
          </p:sp>
        </p:grpSp>
        <p:grpSp>
          <p:nvGrpSpPr>
            <p:cNvPr id="1381442" name="Group 66"/>
            <p:cNvGrpSpPr>
              <a:grpSpLocks/>
            </p:cNvGrpSpPr>
            <p:nvPr/>
          </p:nvGrpSpPr>
          <p:grpSpPr bwMode="auto">
            <a:xfrm>
              <a:off x="474" y="2401"/>
              <a:ext cx="4974" cy="185"/>
              <a:chOff x="432" y="2352"/>
              <a:chExt cx="4848" cy="219"/>
            </a:xfrm>
          </p:grpSpPr>
          <p:sp>
            <p:nvSpPr>
              <p:cNvPr id="1381443" name="Text Box 67"/>
              <p:cNvSpPr txBox="1">
                <a:spLocks noChangeArrowheads="1"/>
              </p:cNvSpPr>
              <p:nvPr/>
            </p:nvSpPr>
            <p:spPr bwMode="auto">
              <a:xfrm>
                <a:off x="432" y="2352"/>
                <a:ext cx="1630" cy="219"/>
              </a:xfrm>
              <a:prstGeom prst="rect">
                <a:avLst/>
              </a:prstGeom>
              <a:solidFill>
                <a:srgbClr val="C3C16F"/>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t>Mission-Critical Data</a:t>
                </a:r>
              </a:p>
            </p:txBody>
          </p:sp>
          <p:sp>
            <p:nvSpPr>
              <p:cNvPr id="1381444" name="Text Box 68"/>
              <p:cNvSpPr txBox="1">
                <a:spLocks noChangeArrowheads="1"/>
              </p:cNvSpPr>
              <p:nvPr/>
            </p:nvSpPr>
            <p:spPr bwMode="auto">
              <a:xfrm>
                <a:off x="3840" y="2352"/>
                <a:ext cx="768" cy="219"/>
              </a:xfrm>
              <a:prstGeom prst="rect">
                <a:avLst/>
              </a:prstGeom>
              <a:solidFill>
                <a:srgbClr val="C3C16F"/>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t>26</a:t>
                </a:r>
              </a:p>
            </p:txBody>
          </p:sp>
          <p:sp>
            <p:nvSpPr>
              <p:cNvPr id="1381445" name="Text Box 69"/>
              <p:cNvSpPr txBox="1">
                <a:spLocks noChangeArrowheads="1"/>
              </p:cNvSpPr>
              <p:nvPr/>
            </p:nvSpPr>
            <p:spPr bwMode="auto">
              <a:xfrm>
                <a:off x="2544" y="2352"/>
                <a:ext cx="1244" cy="219"/>
              </a:xfrm>
              <a:prstGeom prst="rect">
                <a:avLst/>
              </a:prstGeom>
              <a:solidFill>
                <a:srgbClr val="C3C16F"/>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t>AF31*</a:t>
                </a:r>
              </a:p>
            </p:txBody>
          </p:sp>
          <p:sp>
            <p:nvSpPr>
              <p:cNvPr id="1381446" name="Text Box 70"/>
              <p:cNvSpPr txBox="1">
                <a:spLocks noChangeArrowheads="1"/>
              </p:cNvSpPr>
              <p:nvPr/>
            </p:nvSpPr>
            <p:spPr bwMode="auto">
              <a:xfrm>
                <a:off x="2112" y="2352"/>
                <a:ext cx="384" cy="219"/>
              </a:xfrm>
              <a:prstGeom prst="rect">
                <a:avLst/>
              </a:prstGeom>
              <a:solidFill>
                <a:srgbClr val="C3C16F"/>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t>3</a:t>
                </a:r>
              </a:p>
            </p:txBody>
          </p:sp>
          <p:sp>
            <p:nvSpPr>
              <p:cNvPr id="1381447" name="Text Box 71"/>
              <p:cNvSpPr txBox="1">
                <a:spLocks noChangeArrowheads="1"/>
              </p:cNvSpPr>
              <p:nvPr/>
            </p:nvSpPr>
            <p:spPr bwMode="auto">
              <a:xfrm>
                <a:off x="4656" y="2352"/>
                <a:ext cx="624" cy="219"/>
              </a:xfrm>
              <a:prstGeom prst="rect">
                <a:avLst/>
              </a:prstGeom>
              <a:solidFill>
                <a:srgbClr val="C3C16F"/>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t>3</a:t>
                </a:r>
              </a:p>
            </p:txBody>
          </p:sp>
        </p:grpSp>
        <p:grpSp>
          <p:nvGrpSpPr>
            <p:cNvPr id="1381448" name="Group 72"/>
            <p:cNvGrpSpPr>
              <a:grpSpLocks/>
            </p:cNvGrpSpPr>
            <p:nvPr/>
          </p:nvGrpSpPr>
          <p:grpSpPr bwMode="auto">
            <a:xfrm>
              <a:off x="474" y="3648"/>
              <a:ext cx="4974" cy="185"/>
              <a:chOff x="432" y="4053"/>
              <a:chExt cx="4848" cy="219"/>
            </a:xfrm>
          </p:grpSpPr>
          <p:sp>
            <p:nvSpPr>
              <p:cNvPr id="1381449" name="Text Box 73"/>
              <p:cNvSpPr txBox="1">
                <a:spLocks noChangeArrowheads="1"/>
              </p:cNvSpPr>
              <p:nvPr/>
            </p:nvSpPr>
            <p:spPr bwMode="auto">
              <a:xfrm>
                <a:off x="432" y="4053"/>
                <a:ext cx="1630" cy="219"/>
              </a:xfrm>
              <a:prstGeom prst="rect">
                <a:avLst/>
              </a:prstGeom>
              <a:solidFill>
                <a:srgbClr val="4B87C3"/>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solidFill>
                      <a:srgbClr val="FFFFFF"/>
                    </a:solidFill>
                  </a:rPr>
                  <a:t>Best Effort</a:t>
                </a:r>
              </a:p>
            </p:txBody>
          </p:sp>
          <p:sp>
            <p:nvSpPr>
              <p:cNvPr id="1381450" name="Text Box 74"/>
              <p:cNvSpPr txBox="1">
                <a:spLocks noChangeArrowheads="1"/>
              </p:cNvSpPr>
              <p:nvPr/>
            </p:nvSpPr>
            <p:spPr bwMode="auto">
              <a:xfrm>
                <a:off x="3840" y="4053"/>
                <a:ext cx="768" cy="219"/>
              </a:xfrm>
              <a:prstGeom prst="rect">
                <a:avLst/>
              </a:prstGeom>
              <a:solidFill>
                <a:srgbClr val="4B87C3"/>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solidFill>
                      <a:srgbClr val="FFFFFF"/>
                    </a:solidFill>
                  </a:rPr>
                  <a:t>0</a:t>
                </a:r>
              </a:p>
            </p:txBody>
          </p:sp>
          <p:sp>
            <p:nvSpPr>
              <p:cNvPr id="1381451" name="Text Box 75"/>
              <p:cNvSpPr txBox="1">
                <a:spLocks noChangeArrowheads="1"/>
              </p:cNvSpPr>
              <p:nvPr/>
            </p:nvSpPr>
            <p:spPr bwMode="auto">
              <a:xfrm>
                <a:off x="2544" y="4053"/>
                <a:ext cx="1244" cy="219"/>
              </a:xfrm>
              <a:prstGeom prst="rect">
                <a:avLst/>
              </a:prstGeom>
              <a:solidFill>
                <a:srgbClr val="4B87C3"/>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solidFill>
                      <a:srgbClr val="FFFFFF"/>
                    </a:solidFill>
                  </a:rPr>
                  <a:t>0</a:t>
                </a:r>
              </a:p>
            </p:txBody>
          </p:sp>
          <p:sp>
            <p:nvSpPr>
              <p:cNvPr id="1381452" name="Text Box 76"/>
              <p:cNvSpPr txBox="1">
                <a:spLocks noChangeArrowheads="1"/>
              </p:cNvSpPr>
              <p:nvPr/>
            </p:nvSpPr>
            <p:spPr bwMode="auto">
              <a:xfrm>
                <a:off x="2112" y="4053"/>
                <a:ext cx="384" cy="219"/>
              </a:xfrm>
              <a:prstGeom prst="rect">
                <a:avLst/>
              </a:prstGeom>
              <a:solidFill>
                <a:srgbClr val="4B87C3"/>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solidFill>
                      <a:srgbClr val="FFFFFF"/>
                    </a:solidFill>
                  </a:rPr>
                  <a:t>0</a:t>
                </a:r>
              </a:p>
            </p:txBody>
          </p:sp>
          <p:sp>
            <p:nvSpPr>
              <p:cNvPr id="1381453" name="Text Box 77"/>
              <p:cNvSpPr txBox="1">
                <a:spLocks noChangeArrowheads="1"/>
              </p:cNvSpPr>
              <p:nvPr/>
            </p:nvSpPr>
            <p:spPr bwMode="auto">
              <a:xfrm>
                <a:off x="4656" y="4053"/>
                <a:ext cx="624" cy="219"/>
              </a:xfrm>
              <a:prstGeom prst="rect">
                <a:avLst/>
              </a:prstGeom>
              <a:solidFill>
                <a:srgbClr val="4B87C3"/>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sz="1600" b="1">
                    <a:solidFill>
                      <a:srgbClr val="FFFFFF"/>
                    </a:solidFill>
                  </a:rPr>
                  <a:t>0</a:t>
                </a:r>
              </a:p>
            </p:txBody>
          </p:sp>
        </p:grpSp>
      </p:grpSp>
    </p:spTree>
    <p:extLst>
      <p:ext uri="{BB962C8B-B14F-4D97-AF65-F5344CB8AC3E}">
        <p14:creationId xmlns:p14="http://schemas.microsoft.com/office/powerpoint/2010/main" val="2139000020"/>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7762" name="Rectangle 2"/>
          <p:cNvSpPr>
            <a:spLocks noGrp="1" noChangeArrowheads="1"/>
          </p:cNvSpPr>
          <p:nvPr>
            <p:ph type="ctrTitle"/>
          </p:nvPr>
        </p:nvSpPr>
        <p:spPr/>
        <p:txBody>
          <a:bodyPr/>
          <a:lstStyle/>
          <a:p>
            <a:r>
              <a:rPr lang="en-US"/>
              <a:t>Module 4: Implement the DiffServ QoS Model</a:t>
            </a:r>
          </a:p>
        </p:txBody>
      </p:sp>
      <p:sp>
        <p:nvSpPr>
          <p:cNvPr id="1397763" name="Rectangle 3"/>
          <p:cNvSpPr>
            <a:spLocks noGrp="1" noChangeArrowheads="1"/>
          </p:cNvSpPr>
          <p:nvPr>
            <p:ph type="subTitle" idx="1"/>
          </p:nvPr>
        </p:nvSpPr>
        <p:spPr/>
        <p:txBody>
          <a:bodyPr/>
          <a:lstStyle/>
          <a:p>
            <a:r>
              <a:rPr lang="en-US"/>
              <a:t>Lesson 4.2: Using NBAR for Classification</a:t>
            </a:r>
          </a:p>
        </p:txBody>
      </p:sp>
    </p:spTree>
    <p:extLst>
      <p:ext uri="{BB962C8B-B14F-4D97-AF65-F5344CB8AC3E}">
        <p14:creationId xmlns:p14="http://schemas.microsoft.com/office/powerpoint/2010/main" val="2351484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9810" name="Rectangle 2"/>
          <p:cNvSpPr>
            <a:spLocks noGrp="1" noChangeArrowheads="1"/>
          </p:cNvSpPr>
          <p:nvPr>
            <p:ph type="title"/>
          </p:nvPr>
        </p:nvSpPr>
        <p:spPr/>
        <p:txBody>
          <a:bodyPr/>
          <a:lstStyle/>
          <a:p>
            <a:r>
              <a:rPr lang="en-US" sz="2800"/>
              <a:t>Network-Based Application Recognition</a:t>
            </a:r>
          </a:p>
        </p:txBody>
      </p:sp>
      <p:sp>
        <p:nvSpPr>
          <p:cNvPr id="1399811" name="Rectangle 3"/>
          <p:cNvSpPr>
            <a:spLocks noGrp="1" noChangeArrowheads="1"/>
          </p:cNvSpPr>
          <p:nvPr>
            <p:ph type="body" idx="1"/>
          </p:nvPr>
        </p:nvSpPr>
        <p:spPr>
          <a:xfrm>
            <a:off x="3429000" y="1371600"/>
            <a:ext cx="5486400" cy="4953000"/>
          </a:xfrm>
        </p:spPr>
        <p:txBody>
          <a:bodyPr/>
          <a:lstStyle/>
          <a:p>
            <a:pPr>
              <a:lnSpc>
                <a:spcPct val="85000"/>
              </a:lnSpc>
              <a:spcBef>
                <a:spcPct val="10000"/>
              </a:spcBef>
              <a:spcAft>
                <a:spcPct val="10000"/>
              </a:spcAft>
            </a:pPr>
            <a:r>
              <a:rPr lang="sk-SK"/>
              <a:t>NBAR je inteligentný klasifikačný aparát použiteľný s QoS, ktorý</a:t>
            </a:r>
            <a:r>
              <a:rPr lang="en-US"/>
              <a:t>:</a:t>
            </a:r>
          </a:p>
          <a:p>
            <a:pPr lvl="1">
              <a:lnSpc>
                <a:spcPct val="85000"/>
              </a:lnSpc>
              <a:spcBef>
                <a:spcPct val="10000"/>
              </a:spcBef>
              <a:spcAft>
                <a:spcPct val="10000"/>
              </a:spcAft>
            </a:pPr>
            <a:r>
              <a:rPr lang="sk-SK" sz="1800"/>
              <a:t>Rozpoznáva a umožňuje klasifikovať moderné client-server a webové aplikácie</a:t>
            </a:r>
            <a:endParaRPr lang="en-US" sz="1800"/>
          </a:p>
          <a:p>
            <a:pPr lvl="1">
              <a:lnSpc>
                <a:spcPct val="85000"/>
              </a:lnSpc>
              <a:spcBef>
                <a:spcPct val="10000"/>
              </a:spcBef>
              <a:spcAft>
                <a:spcPct val="10000"/>
              </a:spcAft>
            </a:pPr>
            <a:r>
              <a:rPr lang="sk-SK" sz="1800"/>
              <a:t>Identifikuje druhy prevádzky na sieti</a:t>
            </a:r>
            <a:endParaRPr lang="en-US" sz="1800"/>
          </a:p>
          <a:p>
            <a:pPr lvl="1">
              <a:lnSpc>
                <a:spcPct val="85000"/>
              </a:lnSpc>
              <a:spcBef>
                <a:spcPct val="10000"/>
              </a:spcBef>
              <a:spcAft>
                <a:spcPct val="10000"/>
              </a:spcAft>
            </a:pPr>
            <a:r>
              <a:rPr lang="sk-SK" sz="1800"/>
              <a:t>V reálnom čase analyzuje zloženie prevádzky podľa jednotlivých aplikácií</a:t>
            </a:r>
          </a:p>
          <a:p>
            <a:pPr lvl="1">
              <a:lnSpc>
                <a:spcPct val="85000"/>
              </a:lnSpc>
              <a:spcBef>
                <a:spcPct val="10000"/>
              </a:spcBef>
              <a:spcAft>
                <a:spcPct val="10000"/>
              </a:spcAft>
            </a:pPr>
            <a:r>
              <a:rPr lang="sk-SK" sz="1800"/>
              <a:t>Class-mapy definované pomocou NBAR možno použiť ako akékoľvek iné</a:t>
            </a:r>
            <a:endParaRPr lang="en-US" sz="1800"/>
          </a:p>
          <a:p>
            <a:pPr>
              <a:lnSpc>
                <a:spcPct val="85000"/>
              </a:lnSpc>
              <a:spcBef>
                <a:spcPct val="10000"/>
              </a:spcBef>
              <a:spcAft>
                <a:spcPct val="10000"/>
              </a:spcAft>
            </a:pPr>
            <a:r>
              <a:rPr lang="sk-SK"/>
              <a:t>Funkcie NBAR</a:t>
            </a:r>
            <a:r>
              <a:rPr lang="en-US"/>
              <a:t>:</a:t>
            </a:r>
          </a:p>
          <a:p>
            <a:pPr lvl="1">
              <a:lnSpc>
                <a:spcPct val="85000"/>
              </a:lnSpc>
              <a:spcBef>
                <a:spcPct val="10000"/>
              </a:spcBef>
              <a:spcAft>
                <a:spcPct val="10000"/>
              </a:spcAft>
            </a:pPr>
            <a:r>
              <a:rPr lang="sk-SK" sz="1800"/>
              <a:t>Identifikuje aplikácie a protokoly</a:t>
            </a:r>
            <a:r>
              <a:rPr lang="en-US" sz="1800"/>
              <a:t> (Layer 4–7)</a:t>
            </a:r>
          </a:p>
          <a:p>
            <a:pPr lvl="1">
              <a:lnSpc>
                <a:spcPct val="85000"/>
              </a:lnSpc>
              <a:spcBef>
                <a:spcPct val="10000"/>
              </a:spcBef>
              <a:spcAft>
                <a:spcPct val="10000"/>
              </a:spcAft>
            </a:pPr>
            <a:r>
              <a:rPr lang="sk-SK" sz="1800"/>
              <a:t>Realizuje „objavenie“ (discovery) protokolov</a:t>
            </a:r>
            <a:endParaRPr lang="en-US" sz="1800"/>
          </a:p>
          <a:p>
            <a:pPr lvl="1">
              <a:lnSpc>
                <a:spcPct val="85000"/>
              </a:lnSpc>
              <a:spcBef>
                <a:spcPct val="10000"/>
              </a:spcBef>
              <a:spcAft>
                <a:spcPct val="10000"/>
              </a:spcAft>
            </a:pPr>
            <a:r>
              <a:rPr lang="sk-SK" sz="1800"/>
              <a:t>Poskytuje štatistiky o prevádzke</a:t>
            </a:r>
            <a:endParaRPr lang="en-US" sz="1800"/>
          </a:p>
          <a:p>
            <a:pPr>
              <a:lnSpc>
                <a:spcPct val="85000"/>
              </a:lnSpc>
              <a:spcBef>
                <a:spcPct val="10000"/>
              </a:spcBef>
              <a:spcAft>
                <a:spcPct val="10000"/>
              </a:spcAft>
            </a:pPr>
            <a:r>
              <a:rPr lang="sk-SK"/>
              <a:t>Podpora pre rozpoznanie nových aplikácií sa do NBAR pridáva pomocou tzv. PDLM modulov</a:t>
            </a:r>
            <a:endParaRPr lang="en-US"/>
          </a:p>
        </p:txBody>
      </p:sp>
      <p:grpSp>
        <p:nvGrpSpPr>
          <p:cNvPr id="1399812" name="Group 4"/>
          <p:cNvGrpSpPr>
            <a:grpSpLocks/>
          </p:cNvGrpSpPr>
          <p:nvPr/>
        </p:nvGrpSpPr>
        <p:grpSpPr bwMode="auto">
          <a:xfrm>
            <a:off x="423863" y="1698625"/>
            <a:ext cx="2892425" cy="4105275"/>
            <a:chOff x="267" y="1070"/>
            <a:chExt cx="1822" cy="2586"/>
          </a:xfrm>
        </p:grpSpPr>
        <p:sp>
          <p:nvSpPr>
            <p:cNvPr id="1399813" name="Line 5"/>
            <p:cNvSpPr>
              <a:spLocks noChangeShapeType="1"/>
            </p:cNvSpPr>
            <p:nvPr/>
          </p:nvSpPr>
          <p:spPr bwMode="auto">
            <a:xfrm>
              <a:off x="480" y="1680"/>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sk-SK"/>
            </a:p>
          </p:txBody>
        </p:sp>
        <p:sp>
          <p:nvSpPr>
            <p:cNvPr id="1399814" name="Line 6"/>
            <p:cNvSpPr>
              <a:spLocks noChangeShapeType="1"/>
            </p:cNvSpPr>
            <p:nvPr/>
          </p:nvSpPr>
          <p:spPr bwMode="auto">
            <a:xfrm rot="13202492">
              <a:off x="1795" y="2860"/>
              <a:ext cx="294" cy="21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sk-SK"/>
            </a:p>
          </p:txBody>
        </p:sp>
        <p:pic>
          <p:nvPicPr>
            <p:cNvPr id="1399815" name="Picture 7" descr="EndUserFemalepho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2" y="1386"/>
              <a:ext cx="331" cy="561"/>
            </a:xfrm>
            <a:prstGeom prst="rect">
              <a:avLst/>
            </a:prstGeom>
            <a:noFill/>
            <a:extLst>
              <a:ext uri="{909E8E84-426E-40DD-AFC4-6F175D3DCCD1}">
                <a14:hiddenFill xmlns:a14="http://schemas.microsoft.com/office/drawing/2010/main">
                  <a:solidFill>
                    <a:srgbClr val="FFFFFF"/>
                  </a:solidFill>
                </a14:hiddenFill>
              </a:ext>
            </a:extLst>
          </p:spPr>
        </p:pic>
        <p:sp>
          <p:nvSpPr>
            <p:cNvPr id="1399816" name="AutoShape 8"/>
            <p:cNvSpPr>
              <a:spLocks noChangeArrowheads="1"/>
            </p:cNvSpPr>
            <p:nvPr/>
          </p:nvSpPr>
          <p:spPr bwMode="auto">
            <a:xfrm>
              <a:off x="596" y="1070"/>
              <a:ext cx="851" cy="351"/>
            </a:xfrm>
            <a:prstGeom prst="wedgeRoundRectCallout">
              <a:avLst>
                <a:gd name="adj1" fmla="val -64986"/>
                <a:gd name="adj2" fmla="val 50833"/>
                <a:gd name="adj3" fmla="val 16667"/>
              </a:avLst>
            </a:prstGeom>
            <a:solidFill>
              <a:srgbClr val="E6E6DE"/>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100000"/>
                </a:lnSpc>
              </a:pPr>
              <a:r>
                <a:rPr lang="sk-SK" sz="1400" b="1">
                  <a:latin typeface="Helvetica" pitchFamily="2" charset="0"/>
                </a:rPr>
                <a:t>Môj program</a:t>
              </a:r>
              <a:br>
                <a:rPr lang="sk-SK" sz="1400" b="1">
                  <a:latin typeface="Helvetica" pitchFamily="2" charset="0"/>
                </a:rPr>
              </a:br>
              <a:r>
                <a:rPr lang="sk-SK" sz="1400" b="1">
                  <a:latin typeface="Helvetica" pitchFamily="2" charset="0"/>
                </a:rPr>
                <a:t>ide pomaly!</a:t>
              </a:r>
              <a:endParaRPr lang="en-US" sz="1400" b="1">
                <a:latin typeface="Helvetica" pitchFamily="2" charset="0"/>
              </a:endParaRPr>
            </a:p>
          </p:txBody>
        </p:sp>
        <p:sp>
          <p:nvSpPr>
            <p:cNvPr id="1399817" name="Text Box 9"/>
            <p:cNvSpPr txBox="1">
              <a:spLocks noChangeArrowheads="1"/>
            </p:cNvSpPr>
            <p:nvPr/>
          </p:nvSpPr>
          <p:spPr bwMode="auto">
            <a:xfrm>
              <a:off x="267" y="3456"/>
              <a:ext cx="1353"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spAutoFit/>
            </a:bodyPr>
            <a:lstStyle/>
            <a:p>
              <a:pPr>
                <a:lnSpc>
                  <a:spcPct val="100000"/>
                </a:lnSpc>
              </a:pPr>
              <a:r>
                <a:rPr lang="sk-SK" sz="1600" b="1">
                  <a:latin typeface="Helvetica" pitchFamily="2" charset="0"/>
                </a:rPr>
                <a:t>Príklad využitia linky</a:t>
              </a:r>
              <a:endParaRPr lang="en-US" sz="1600" b="1">
                <a:latin typeface="Times" charset="0"/>
              </a:endParaRPr>
            </a:p>
          </p:txBody>
        </p:sp>
        <p:sp>
          <p:nvSpPr>
            <p:cNvPr id="1399818" name="Freeform 10"/>
            <p:cNvSpPr>
              <a:spLocks/>
            </p:cNvSpPr>
            <p:nvPr/>
          </p:nvSpPr>
          <p:spPr bwMode="auto">
            <a:xfrm rot="2577839" flipV="1">
              <a:off x="825" y="2192"/>
              <a:ext cx="1263" cy="41"/>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8575"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sk-SK"/>
            </a:p>
          </p:txBody>
        </p:sp>
        <p:pic>
          <p:nvPicPr>
            <p:cNvPr id="1399819" name="Picture 1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41" y="2578"/>
              <a:ext cx="345"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99820" name="Picture 12"/>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72" y="2998"/>
              <a:ext cx="209"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99821" name="Picture 13"/>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6" y="1596"/>
              <a:ext cx="345"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399822" name="Group 14"/>
            <p:cNvGrpSpPr>
              <a:grpSpLocks/>
            </p:cNvGrpSpPr>
            <p:nvPr/>
          </p:nvGrpSpPr>
          <p:grpSpPr bwMode="auto">
            <a:xfrm>
              <a:off x="1774" y="2367"/>
              <a:ext cx="305" cy="451"/>
              <a:chOff x="2304" y="2592"/>
              <a:chExt cx="449" cy="617"/>
            </a:xfrm>
          </p:grpSpPr>
          <p:graphicFrame>
            <p:nvGraphicFramePr>
              <p:cNvPr id="1399823" name="Object 15"/>
              <p:cNvGraphicFramePr>
                <a:graphicFrameLocks noChangeAspect="1"/>
              </p:cNvGraphicFramePr>
              <p:nvPr/>
            </p:nvGraphicFramePr>
            <p:xfrm>
              <a:off x="2304" y="2592"/>
              <a:ext cx="449" cy="617"/>
            </p:xfrm>
            <a:graphic>
              <a:graphicData uri="http://schemas.openxmlformats.org/presentationml/2006/ole">
                <mc:AlternateContent xmlns:mc="http://schemas.openxmlformats.org/markup-compatibility/2006">
                  <mc:Choice xmlns:v="urn:schemas-microsoft-com:vml" Requires="v">
                    <p:oleObj spid="_x0000_s1027" name="Clip" r:id="rId7" imgW="2309760" imgH="3176280" progId="MS_ClipArt_Gallery.2">
                      <p:embed/>
                    </p:oleObj>
                  </mc:Choice>
                  <mc:Fallback>
                    <p:oleObj name="Clip" r:id="rId7" imgW="2309760" imgH="3176280" progId="MS_ClipArt_Gallery.2">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04" y="2592"/>
                            <a:ext cx="449" cy="6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99824" name="AutoShape 16"/>
              <p:cNvSpPr>
                <a:spLocks noChangeArrowheads="1"/>
              </p:cNvSpPr>
              <p:nvPr/>
            </p:nvSpPr>
            <p:spPr bwMode="auto">
              <a:xfrm>
                <a:off x="2400" y="2688"/>
                <a:ext cx="192" cy="144"/>
              </a:xfrm>
              <a:prstGeom prst="cube">
                <a:avLst>
                  <a:gd name="adj" fmla="val 25000"/>
                </a:avLst>
              </a:prstGeom>
              <a:gradFill rotWithShape="0">
                <a:gsLst>
                  <a:gs pos="0">
                    <a:srgbClr val="7B00E4">
                      <a:gamma/>
                      <a:shade val="29804"/>
                      <a:invGamma/>
                    </a:srgbClr>
                  </a:gs>
                  <a:gs pos="50000">
                    <a:srgbClr val="7B00E4"/>
                  </a:gs>
                  <a:gs pos="100000">
                    <a:srgbClr val="7B00E4">
                      <a:gamma/>
                      <a:shade val="29804"/>
                      <a:invGamma/>
                    </a:srgbClr>
                  </a:gs>
                </a:gsLst>
                <a:lin ang="2700000" scaled="1"/>
              </a:gradFill>
              <a:ln w="12700">
                <a:solidFill>
                  <a:srgbClr val="CC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pic>
          <p:nvPicPr>
            <p:cNvPr id="1399825" name="Picture 17"/>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08" y="1920"/>
              <a:ext cx="76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99826" name="AutoShape 18"/>
            <p:cNvSpPr>
              <a:spLocks noChangeArrowheads="1"/>
            </p:cNvSpPr>
            <p:nvPr/>
          </p:nvSpPr>
          <p:spPr bwMode="auto">
            <a:xfrm>
              <a:off x="336" y="2784"/>
              <a:ext cx="1152" cy="590"/>
            </a:xfrm>
            <a:prstGeom prst="wedgeRectCallout">
              <a:avLst>
                <a:gd name="adj1" fmla="val 58333"/>
                <a:gd name="adj2" fmla="val -161019"/>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spAutoFit/>
            </a:bodyPr>
            <a:lstStyle/>
            <a:p>
              <a:pPr algn="l" defTabSz="1143000"/>
              <a:r>
                <a:rPr lang="en-US" sz="1200" b="1"/>
                <a:t>Citrix	25%</a:t>
              </a:r>
            </a:p>
            <a:p>
              <a:pPr algn="l" defTabSz="1143000"/>
              <a:r>
                <a:rPr lang="en-US" sz="1200" b="1"/>
                <a:t>Netshow 	15%</a:t>
              </a:r>
            </a:p>
            <a:p>
              <a:pPr algn="l" defTabSz="1143000"/>
              <a:r>
                <a:rPr lang="en-US" sz="1200" b="1"/>
                <a:t>Fasttrack	10%</a:t>
              </a:r>
            </a:p>
            <a:p>
              <a:pPr algn="l" defTabSz="1143000"/>
              <a:r>
                <a:rPr lang="en-US" sz="1200" b="1"/>
                <a:t>FTP	30%</a:t>
              </a:r>
            </a:p>
            <a:p>
              <a:pPr algn="l" defTabSz="1143000"/>
              <a:r>
                <a:rPr lang="en-US" sz="1200" b="1"/>
                <a:t>HTTP	20%</a:t>
              </a:r>
            </a:p>
          </p:txBody>
        </p:sp>
      </p:grpSp>
    </p:spTree>
    <p:extLst>
      <p:ext uri="{BB962C8B-B14F-4D97-AF65-F5344CB8AC3E}">
        <p14:creationId xmlns:p14="http://schemas.microsoft.com/office/powerpoint/2010/main" val="17188477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3906" name="Picture 2" descr="325P_1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288" y="1905000"/>
            <a:ext cx="7743825" cy="1262063"/>
          </a:xfrm>
          <a:prstGeom prst="rect">
            <a:avLst/>
          </a:prstGeom>
          <a:noFill/>
          <a:extLst>
            <a:ext uri="{909E8E84-426E-40DD-AFC4-6F175D3DCCD1}">
              <a14:hiddenFill xmlns:a14="http://schemas.microsoft.com/office/drawing/2010/main">
                <a:solidFill>
                  <a:srgbClr val="FFFFFF"/>
                </a:solidFill>
              </a14:hiddenFill>
            </a:ext>
          </a:extLst>
        </p:spPr>
      </p:pic>
      <p:sp>
        <p:nvSpPr>
          <p:cNvPr id="1403907" name="Rectangle 3"/>
          <p:cNvSpPr>
            <a:spLocks noGrp="1" noChangeArrowheads="1"/>
          </p:cNvSpPr>
          <p:nvPr>
            <p:ph type="title"/>
          </p:nvPr>
        </p:nvSpPr>
        <p:spPr/>
        <p:txBody>
          <a:bodyPr/>
          <a:lstStyle/>
          <a:p>
            <a:r>
              <a:rPr lang="sk-SK"/>
              <a:t>Podpora aplikácií v </a:t>
            </a:r>
            <a:r>
              <a:rPr lang="en-US"/>
              <a:t>NBAR</a:t>
            </a:r>
          </a:p>
        </p:txBody>
      </p:sp>
      <p:sp>
        <p:nvSpPr>
          <p:cNvPr id="1403908" name="Rectangle 4"/>
          <p:cNvSpPr>
            <a:spLocks noGrp="1" noChangeArrowheads="1"/>
          </p:cNvSpPr>
          <p:nvPr>
            <p:ph type="body" sz="half" idx="2"/>
          </p:nvPr>
        </p:nvSpPr>
        <p:spPr>
          <a:xfrm>
            <a:off x="655638" y="3963988"/>
            <a:ext cx="8159750" cy="2589212"/>
          </a:xfrm>
        </p:spPr>
        <p:txBody>
          <a:bodyPr/>
          <a:lstStyle/>
          <a:p>
            <a:r>
              <a:rPr lang="sk-SK"/>
              <a:t>NBAR dokáže rozpoznať aplikácie, ktoré využívajú</a:t>
            </a:r>
            <a:r>
              <a:rPr lang="en-US"/>
              <a:t>:</a:t>
            </a:r>
          </a:p>
          <a:p>
            <a:pPr lvl="1"/>
            <a:r>
              <a:rPr lang="sk-SK"/>
              <a:t>Statické </a:t>
            </a:r>
            <a:r>
              <a:rPr lang="en-US"/>
              <a:t>TCP </a:t>
            </a:r>
            <a:r>
              <a:rPr lang="sk-SK"/>
              <a:t>či</a:t>
            </a:r>
            <a:r>
              <a:rPr lang="en-US"/>
              <a:t> UDP port</a:t>
            </a:r>
            <a:r>
              <a:rPr lang="sk-SK"/>
              <a:t>y</a:t>
            </a:r>
            <a:endParaRPr lang="en-US"/>
          </a:p>
          <a:p>
            <a:pPr lvl="1"/>
            <a:r>
              <a:rPr lang="sk-SK"/>
              <a:t>Protokoly, ktoré nevyužívajú UDP alebo TCP</a:t>
            </a:r>
            <a:endParaRPr lang="en-US"/>
          </a:p>
          <a:p>
            <a:pPr lvl="1"/>
            <a:r>
              <a:rPr lang="sk-SK"/>
              <a:t>Dynamicky pridelené TCP a UDP porty, ktoré boli dohodnuté počas vytvorenia spojenia </a:t>
            </a:r>
            <a:r>
              <a:rPr lang="en-US"/>
              <a:t>(</a:t>
            </a:r>
            <a:r>
              <a:rPr lang="sk-SK"/>
              <a:t>vyžaduje si tzv.</a:t>
            </a:r>
            <a:r>
              <a:rPr lang="en-US"/>
              <a:t> stateful inspection)</a:t>
            </a:r>
          </a:p>
          <a:p>
            <a:pPr lvl="1"/>
            <a:r>
              <a:rPr lang="sk-SK"/>
              <a:t>Hĺbková klasifikácia na základe obsahu paketov</a:t>
            </a:r>
            <a:endParaRPr lang="en-US"/>
          </a:p>
        </p:txBody>
      </p:sp>
    </p:spTree>
    <p:extLst>
      <p:ext uri="{BB962C8B-B14F-4D97-AF65-F5344CB8AC3E}">
        <p14:creationId xmlns:p14="http://schemas.microsoft.com/office/powerpoint/2010/main" val="34546226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5954" name="Rectangle 2"/>
          <p:cNvSpPr>
            <a:spLocks noGrp="1" noChangeArrowheads="1"/>
          </p:cNvSpPr>
          <p:nvPr>
            <p:ph type="title"/>
          </p:nvPr>
        </p:nvSpPr>
        <p:spPr/>
        <p:txBody>
          <a:bodyPr/>
          <a:lstStyle/>
          <a:p>
            <a:r>
              <a:rPr lang="en-US" sz="2800"/>
              <a:t>Packet Description Language Module</a:t>
            </a:r>
          </a:p>
        </p:txBody>
      </p:sp>
      <p:sp>
        <p:nvSpPr>
          <p:cNvPr id="1405955" name="Rectangle 3"/>
          <p:cNvSpPr>
            <a:spLocks noGrp="1" noChangeArrowheads="1"/>
          </p:cNvSpPr>
          <p:nvPr>
            <p:ph type="body" idx="1"/>
          </p:nvPr>
        </p:nvSpPr>
        <p:spPr/>
        <p:txBody>
          <a:bodyPr/>
          <a:lstStyle/>
          <a:p>
            <a:r>
              <a:rPr lang="sk-SK" sz="2000"/>
              <a:t>PDLM je súbor, ktorý obsahuje popis protokolu pre jeho rozpoznanie pomocou NBAR</a:t>
            </a:r>
            <a:endParaRPr lang="en-US" sz="2000"/>
          </a:p>
          <a:p>
            <a:pPr lvl="1"/>
            <a:r>
              <a:rPr lang="sk-SK" sz="1800"/>
              <a:t>PDLM sa ukladá do FLASH</a:t>
            </a:r>
          </a:p>
          <a:p>
            <a:pPr lvl="1"/>
            <a:r>
              <a:rPr lang="sk-SK" sz="1800"/>
              <a:t>PDLM je možné pridať za behu bez potreby reštartovať router</a:t>
            </a:r>
            <a:endParaRPr lang="en-US" sz="1800"/>
          </a:p>
          <a:p>
            <a:pPr lvl="1"/>
            <a:r>
              <a:rPr lang="sk-SK" sz="1800"/>
              <a:t>PDLM môžu takisto zdokonaliť rozpoznanie už podporovaných protokolov</a:t>
            </a:r>
          </a:p>
          <a:p>
            <a:pPr lvl="1"/>
            <a:r>
              <a:rPr lang="en-US" sz="1800"/>
              <a:t>PDLM</a:t>
            </a:r>
            <a:r>
              <a:rPr lang="sk-SK" sz="1800"/>
              <a:t> sú vytvárané iba spoločnosťou Cisco (nie administrátorom)</a:t>
            </a:r>
            <a:endParaRPr lang="en-US" sz="1800"/>
          </a:p>
        </p:txBody>
      </p:sp>
      <p:sp>
        <p:nvSpPr>
          <p:cNvPr id="1405956" name="Rectangle 4"/>
          <p:cNvSpPr>
            <a:spLocks noChangeArrowheads="1"/>
          </p:cNvSpPr>
          <p:nvPr/>
        </p:nvSpPr>
        <p:spPr bwMode="auto">
          <a:xfrm>
            <a:off x="685800" y="4194175"/>
            <a:ext cx="7934325" cy="374650"/>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lstStyle/>
          <a:p>
            <a:pPr marL="176213" indent="-176213" algn="l" defTabSz="814388">
              <a:lnSpc>
                <a:spcPct val="95000"/>
              </a:lnSpc>
              <a:spcBef>
                <a:spcPct val="50000"/>
              </a:spcBef>
              <a:buClr>
                <a:schemeClr val="tx2"/>
              </a:buClr>
              <a:buSzPct val="100000"/>
              <a:buFont typeface="Wingdings" pitchFamily="2" charset="2"/>
              <a:buChar char="§"/>
            </a:pPr>
            <a:r>
              <a:rPr lang="sk-SK" sz="1800"/>
              <a:t>Aktivuje externé PDLM, meno je v URL formáte, napr.: fl</a:t>
            </a:r>
            <a:r>
              <a:rPr lang="en-US" sz="1800"/>
              <a:t>ash://citrix.pdlm</a:t>
            </a:r>
          </a:p>
        </p:txBody>
      </p:sp>
      <p:sp>
        <p:nvSpPr>
          <p:cNvPr id="1405957" name="Rectangle 5"/>
          <p:cNvSpPr>
            <a:spLocks noChangeArrowheads="1"/>
          </p:cNvSpPr>
          <p:nvPr/>
        </p:nvSpPr>
        <p:spPr bwMode="auto">
          <a:xfrm>
            <a:off x="685800" y="3736975"/>
            <a:ext cx="7924800" cy="39528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tabLst>
                <a:tab pos="7654925" algn="r"/>
              </a:tabLst>
            </a:pPr>
            <a:r>
              <a:rPr lang="en-US" sz="1800" b="1">
                <a:solidFill>
                  <a:schemeClr val="accent2"/>
                </a:solidFill>
                <a:latin typeface="Courier New" pitchFamily="49" charset="0"/>
              </a:rPr>
              <a:t>ip nbar pdlm </a:t>
            </a:r>
            <a:r>
              <a:rPr lang="en-US" sz="1800" b="1" i="1">
                <a:solidFill>
                  <a:schemeClr val="accent2"/>
                </a:solidFill>
                <a:latin typeface="Courier New" pitchFamily="49" charset="0"/>
              </a:rPr>
              <a:t>pdlm-name</a:t>
            </a:r>
            <a:endParaRPr lang="en-US" sz="1800" b="1">
              <a:solidFill>
                <a:schemeClr val="accent2"/>
              </a:solidFill>
              <a:latin typeface="Courier New" pitchFamily="49" charset="0"/>
            </a:endParaRPr>
          </a:p>
        </p:txBody>
      </p:sp>
      <p:sp>
        <p:nvSpPr>
          <p:cNvPr id="1405958" name="Rectangle 6"/>
          <p:cNvSpPr>
            <a:spLocks noChangeArrowheads="1"/>
          </p:cNvSpPr>
          <p:nvPr/>
        </p:nvSpPr>
        <p:spPr bwMode="auto">
          <a:xfrm>
            <a:off x="685800" y="3432175"/>
            <a:ext cx="792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sz="1600" b="1">
                <a:latin typeface="Courier New" pitchFamily="49" charset="0"/>
              </a:rPr>
              <a:t>router(config)#</a:t>
            </a:r>
          </a:p>
        </p:txBody>
      </p:sp>
      <p:sp>
        <p:nvSpPr>
          <p:cNvPr id="1405959" name="Rectangle 7"/>
          <p:cNvSpPr>
            <a:spLocks noChangeArrowheads="1"/>
          </p:cNvSpPr>
          <p:nvPr/>
        </p:nvSpPr>
        <p:spPr bwMode="auto">
          <a:xfrm>
            <a:off x="685800" y="4968875"/>
            <a:ext cx="7924800" cy="39528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tabLst>
                <a:tab pos="7654925" algn="r"/>
              </a:tabLst>
            </a:pPr>
            <a:r>
              <a:rPr lang="en-US" sz="1800" b="1">
                <a:solidFill>
                  <a:schemeClr val="accent2"/>
                </a:solidFill>
                <a:latin typeface="Courier New" pitchFamily="49" charset="0"/>
              </a:rPr>
              <a:t>ip nbar port-map </a:t>
            </a:r>
            <a:r>
              <a:rPr lang="en-US" sz="1800" b="1" i="1">
                <a:solidFill>
                  <a:schemeClr val="accent2"/>
                </a:solidFill>
                <a:latin typeface="Courier New" pitchFamily="49" charset="0"/>
              </a:rPr>
              <a:t>protocol-name</a:t>
            </a:r>
            <a:r>
              <a:rPr lang="en-US" sz="1800" b="1">
                <a:solidFill>
                  <a:schemeClr val="accent2"/>
                </a:solidFill>
                <a:latin typeface="Courier New" pitchFamily="49" charset="0"/>
              </a:rPr>
              <a:t> [tcp | udp] </a:t>
            </a:r>
            <a:r>
              <a:rPr lang="en-US" sz="1800" b="1" i="1">
                <a:solidFill>
                  <a:schemeClr val="accent2"/>
                </a:solidFill>
                <a:latin typeface="Courier New" pitchFamily="49" charset="0"/>
              </a:rPr>
              <a:t>port-number</a:t>
            </a:r>
          </a:p>
        </p:txBody>
      </p:sp>
      <p:sp>
        <p:nvSpPr>
          <p:cNvPr id="1405960" name="Rectangle 8"/>
          <p:cNvSpPr>
            <a:spLocks noChangeArrowheads="1"/>
          </p:cNvSpPr>
          <p:nvPr/>
        </p:nvSpPr>
        <p:spPr bwMode="auto">
          <a:xfrm>
            <a:off x="685800" y="4664075"/>
            <a:ext cx="792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sz="1600" b="1">
                <a:latin typeface="Courier New" pitchFamily="49" charset="0"/>
              </a:rPr>
              <a:t>router(config)#</a:t>
            </a:r>
          </a:p>
        </p:txBody>
      </p:sp>
      <p:sp>
        <p:nvSpPr>
          <p:cNvPr id="1405961" name="Rectangle 9"/>
          <p:cNvSpPr>
            <a:spLocks noChangeArrowheads="1"/>
          </p:cNvSpPr>
          <p:nvPr/>
        </p:nvSpPr>
        <p:spPr bwMode="auto">
          <a:xfrm>
            <a:off x="669925" y="5426075"/>
            <a:ext cx="79406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lstStyle/>
          <a:p>
            <a:pPr marL="176213" indent="-176213" algn="l" defTabSz="814388">
              <a:lnSpc>
                <a:spcPct val="95000"/>
              </a:lnSpc>
              <a:spcBef>
                <a:spcPct val="50000"/>
              </a:spcBef>
              <a:buClr>
                <a:schemeClr val="tx2"/>
              </a:buClr>
              <a:buSzPct val="100000"/>
              <a:buFont typeface="Wingdings" pitchFamily="2" charset="2"/>
              <a:buChar char="§"/>
            </a:pPr>
            <a:r>
              <a:rPr lang="sk-SK" sz="1800"/>
              <a:t>Definuje porty, na ktorých sa daný protokol má hľadať (najviac </a:t>
            </a:r>
            <a:r>
              <a:rPr lang="en-US" sz="1800"/>
              <a:t>16</a:t>
            </a:r>
            <a:r>
              <a:rPr lang="sk-SK" sz="1800"/>
              <a:t> portov)</a:t>
            </a:r>
          </a:p>
          <a:p>
            <a:pPr marL="176213" indent="-176213" algn="l" defTabSz="814388">
              <a:lnSpc>
                <a:spcPct val="95000"/>
              </a:lnSpc>
              <a:spcBef>
                <a:spcPct val="50000"/>
              </a:spcBef>
              <a:buClr>
                <a:schemeClr val="tx2"/>
              </a:buClr>
              <a:buSzPct val="100000"/>
              <a:buFont typeface="Wingdings" pitchFamily="2" charset="2"/>
              <a:buChar char="§"/>
            </a:pPr>
            <a:r>
              <a:rPr lang="sk-SK" sz="1800"/>
              <a:t>Je možné predefinovať typické porty pre protokoly, alebo k existujúcemu typickému portu pridať nový</a:t>
            </a:r>
            <a:endParaRPr lang="en-US" sz="1800"/>
          </a:p>
        </p:txBody>
      </p:sp>
    </p:spTree>
    <p:extLst>
      <p:ext uri="{BB962C8B-B14F-4D97-AF65-F5344CB8AC3E}">
        <p14:creationId xmlns:p14="http://schemas.microsoft.com/office/powerpoint/2010/main" val="30186719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0050" name="Rectangle 2"/>
          <p:cNvSpPr>
            <a:spLocks noChangeArrowheads="1"/>
          </p:cNvSpPr>
          <p:nvPr/>
        </p:nvSpPr>
        <p:spPr bwMode="auto">
          <a:xfrm>
            <a:off x="685800" y="3352800"/>
            <a:ext cx="7924800" cy="22860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sk-SK"/>
          </a:p>
        </p:txBody>
      </p:sp>
      <p:sp>
        <p:nvSpPr>
          <p:cNvPr id="1410051" name="Rectangle 3"/>
          <p:cNvSpPr>
            <a:spLocks noGrp="1" noChangeArrowheads="1"/>
          </p:cNvSpPr>
          <p:nvPr>
            <p:ph type="title"/>
          </p:nvPr>
        </p:nvSpPr>
        <p:spPr/>
        <p:txBody>
          <a:bodyPr/>
          <a:lstStyle/>
          <a:p>
            <a:r>
              <a:rPr lang="sk-SK"/>
              <a:t>Mapovanie protokolov na porty v </a:t>
            </a:r>
            <a:r>
              <a:rPr lang="en-US"/>
              <a:t>NBAR</a:t>
            </a:r>
          </a:p>
        </p:txBody>
      </p:sp>
      <p:sp>
        <p:nvSpPr>
          <p:cNvPr id="1410052" name="Rectangle 4"/>
          <p:cNvSpPr>
            <a:spLocks noGrp="1" noChangeArrowheads="1"/>
          </p:cNvSpPr>
          <p:nvPr>
            <p:ph type="body" sz="half" idx="1"/>
          </p:nvPr>
        </p:nvSpPr>
        <p:spPr>
          <a:xfrm>
            <a:off x="655638" y="2357438"/>
            <a:ext cx="8159750" cy="385762"/>
          </a:xfrm>
        </p:spPr>
        <p:txBody>
          <a:bodyPr/>
          <a:lstStyle/>
          <a:p>
            <a:r>
              <a:rPr lang="sk-SK" sz="2000"/>
              <a:t>Zobrazí súčasné priradenie portov a protokolov</a:t>
            </a:r>
            <a:endParaRPr lang="en-US" sz="2000"/>
          </a:p>
        </p:txBody>
      </p:sp>
      <p:sp>
        <p:nvSpPr>
          <p:cNvPr id="1410053" name="Rectangle 5"/>
          <p:cNvSpPr>
            <a:spLocks noGrp="1" noChangeArrowheads="1"/>
          </p:cNvSpPr>
          <p:nvPr>
            <p:ph sz="half" idx="2"/>
          </p:nvPr>
        </p:nvSpPr>
        <p:spPr>
          <a:xfrm>
            <a:off x="685800" y="3352800"/>
            <a:ext cx="7924800" cy="2286000"/>
          </a:xfrm>
        </p:spPr>
        <p:txBody>
          <a:bodyPr/>
          <a:lstStyle/>
          <a:p>
            <a:pPr>
              <a:lnSpc>
                <a:spcPct val="90000"/>
              </a:lnSpc>
              <a:spcBef>
                <a:spcPct val="0"/>
              </a:spcBef>
              <a:buFont typeface="Wingdings" pitchFamily="2" charset="2"/>
              <a:buNone/>
            </a:pPr>
            <a:r>
              <a:rPr lang="sk-SK" sz="1600" b="1">
                <a:latin typeface="Courier New" pitchFamily="49" charset="0"/>
              </a:rPr>
              <a:t>R</a:t>
            </a:r>
            <a:r>
              <a:rPr lang="en-US" sz="1600" b="1">
                <a:latin typeface="Courier New" pitchFamily="49" charset="0"/>
              </a:rPr>
              <a:t>outer#</a:t>
            </a:r>
            <a:r>
              <a:rPr lang="sk-SK" sz="1600" b="1">
                <a:latin typeface="Courier New" pitchFamily="49" charset="0"/>
              </a:rPr>
              <a:t> </a:t>
            </a:r>
            <a:r>
              <a:rPr lang="en-US" sz="1600" b="1">
                <a:solidFill>
                  <a:schemeClr val="accent2"/>
                </a:solidFill>
                <a:latin typeface="Courier New" pitchFamily="49" charset="0"/>
              </a:rPr>
              <a:t>show ip nbar port-map</a:t>
            </a:r>
          </a:p>
          <a:p>
            <a:pPr>
              <a:lnSpc>
                <a:spcPct val="90000"/>
              </a:lnSpc>
              <a:spcBef>
                <a:spcPct val="0"/>
              </a:spcBef>
              <a:buFont typeface="Wingdings" pitchFamily="2" charset="2"/>
              <a:buNone/>
            </a:pPr>
            <a:endParaRPr lang="en-US" sz="1600" b="1">
              <a:latin typeface="Courier New" pitchFamily="49" charset="0"/>
            </a:endParaRPr>
          </a:p>
          <a:p>
            <a:pPr>
              <a:lnSpc>
                <a:spcPct val="90000"/>
              </a:lnSpc>
              <a:spcBef>
                <a:spcPct val="0"/>
              </a:spcBef>
              <a:buFont typeface="Wingdings" pitchFamily="2" charset="2"/>
              <a:buNone/>
            </a:pPr>
            <a:r>
              <a:rPr lang="en-US" sz="1600" b="1">
                <a:latin typeface="Courier New" pitchFamily="49" charset="0"/>
              </a:rPr>
              <a:t>port-map bgp udp 179</a:t>
            </a:r>
          </a:p>
          <a:p>
            <a:pPr>
              <a:lnSpc>
                <a:spcPct val="90000"/>
              </a:lnSpc>
              <a:spcBef>
                <a:spcPct val="0"/>
              </a:spcBef>
              <a:buFont typeface="Wingdings" pitchFamily="2" charset="2"/>
              <a:buNone/>
            </a:pPr>
            <a:r>
              <a:rPr lang="en-US" sz="1600" b="1">
                <a:latin typeface="Courier New" pitchFamily="49" charset="0"/>
              </a:rPr>
              <a:t>port-map bgp tcp 179</a:t>
            </a:r>
          </a:p>
          <a:p>
            <a:pPr>
              <a:lnSpc>
                <a:spcPct val="90000"/>
              </a:lnSpc>
              <a:spcBef>
                <a:spcPct val="0"/>
              </a:spcBef>
              <a:buFont typeface="Wingdings" pitchFamily="2" charset="2"/>
              <a:buNone/>
            </a:pPr>
            <a:r>
              <a:rPr lang="en-US" sz="1600" b="1">
                <a:latin typeface="Courier New" pitchFamily="49" charset="0"/>
              </a:rPr>
              <a:t>port-map cuseeme udp 7648 7649</a:t>
            </a:r>
          </a:p>
          <a:p>
            <a:pPr>
              <a:lnSpc>
                <a:spcPct val="90000"/>
              </a:lnSpc>
              <a:spcBef>
                <a:spcPct val="0"/>
              </a:spcBef>
              <a:buFont typeface="Wingdings" pitchFamily="2" charset="2"/>
              <a:buNone/>
            </a:pPr>
            <a:r>
              <a:rPr lang="en-US" sz="1600" b="1">
                <a:latin typeface="Courier New" pitchFamily="49" charset="0"/>
              </a:rPr>
              <a:t>port-map cuseeme tcp 7648 7649</a:t>
            </a:r>
          </a:p>
          <a:p>
            <a:pPr>
              <a:lnSpc>
                <a:spcPct val="90000"/>
              </a:lnSpc>
              <a:spcBef>
                <a:spcPct val="0"/>
              </a:spcBef>
              <a:buFont typeface="Wingdings" pitchFamily="2" charset="2"/>
              <a:buNone/>
            </a:pPr>
            <a:r>
              <a:rPr lang="en-US" sz="1600" b="1">
                <a:latin typeface="Courier New" pitchFamily="49" charset="0"/>
              </a:rPr>
              <a:t>port-map dhcp udp 67 68</a:t>
            </a:r>
          </a:p>
          <a:p>
            <a:pPr>
              <a:lnSpc>
                <a:spcPct val="90000"/>
              </a:lnSpc>
              <a:spcBef>
                <a:spcPct val="0"/>
              </a:spcBef>
              <a:buFont typeface="Wingdings" pitchFamily="2" charset="2"/>
              <a:buNone/>
            </a:pPr>
            <a:r>
              <a:rPr lang="en-US" sz="1600" b="1">
                <a:latin typeface="Courier New" pitchFamily="49" charset="0"/>
              </a:rPr>
              <a:t>port-map dhcp tcp 67 68</a:t>
            </a:r>
          </a:p>
          <a:p>
            <a:pPr>
              <a:lnSpc>
                <a:spcPct val="90000"/>
              </a:lnSpc>
              <a:spcBef>
                <a:spcPct val="0"/>
              </a:spcBef>
              <a:buFont typeface="Wingdings" pitchFamily="2" charset="2"/>
              <a:buNone/>
            </a:pPr>
            <a:r>
              <a:rPr lang="en-US" sz="1600" b="1">
                <a:latin typeface="Courier New" pitchFamily="49" charset="0"/>
              </a:rPr>
              <a:t>port-map dns udp 53</a:t>
            </a:r>
          </a:p>
          <a:p>
            <a:pPr>
              <a:lnSpc>
                <a:spcPct val="90000"/>
              </a:lnSpc>
              <a:spcBef>
                <a:spcPct val="0"/>
              </a:spcBef>
              <a:buFont typeface="Wingdings" pitchFamily="2" charset="2"/>
              <a:buNone/>
            </a:pPr>
            <a:r>
              <a:rPr lang="en-US" sz="1600" b="1">
                <a:latin typeface="Courier New" pitchFamily="49" charset="0"/>
              </a:rPr>
              <a:t>port-map dns tcp 53</a:t>
            </a:r>
          </a:p>
        </p:txBody>
      </p:sp>
      <p:sp>
        <p:nvSpPr>
          <p:cNvPr id="1410054" name="Rectangle 6"/>
          <p:cNvSpPr>
            <a:spLocks noChangeArrowheads="1"/>
          </p:cNvSpPr>
          <p:nvPr/>
        </p:nvSpPr>
        <p:spPr bwMode="auto">
          <a:xfrm>
            <a:off x="685800" y="1981200"/>
            <a:ext cx="7924800" cy="39528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tabLst>
                <a:tab pos="7654925" algn="r"/>
              </a:tabLst>
            </a:pPr>
            <a:r>
              <a:rPr lang="en-US" sz="1800" b="1">
                <a:solidFill>
                  <a:schemeClr val="accent2"/>
                </a:solidFill>
                <a:latin typeface="Courier New" pitchFamily="49" charset="0"/>
              </a:rPr>
              <a:t>show ip nbar port-map [</a:t>
            </a:r>
            <a:r>
              <a:rPr lang="en-US" sz="1800" b="1" i="1">
                <a:solidFill>
                  <a:schemeClr val="accent2"/>
                </a:solidFill>
                <a:latin typeface="Courier New" pitchFamily="49" charset="0"/>
              </a:rPr>
              <a:t>protocol-name</a:t>
            </a:r>
            <a:r>
              <a:rPr lang="en-US" sz="1800" b="1">
                <a:solidFill>
                  <a:schemeClr val="accent2"/>
                </a:solidFill>
                <a:latin typeface="Courier New" pitchFamily="49" charset="0"/>
              </a:rPr>
              <a:t>]</a:t>
            </a:r>
          </a:p>
        </p:txBody>
      </p:sp>
      <p:sp>
        <p:nvSpPr>
          <p:cNvPr id="1410055" name="Rectangle 7"/>
          <p:cNvSpPr>
            <a:spLocks noChangeArrowheads="1"/>
          </p:cNvSpPr>
          <p:nvPr/>
        </p:nvSpPr>
        <p:spPr bwMode="auto">
          <a:xfrm>
            <a:off x="685800" y="1676400"/>
            <a:ext cx="792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sz="1600" b="1">
                <a:latin typeface="Courier New" pitchFamily="49" charset="0"/>
              </a:rPr>
              <a:t>router#</a:t>
            </a:r>
          </a:p>
        </p:txBody>
      </p:sp>
    </p:spTree>
    <p:extLst>
      <p:ext uri="{BB962C8B-B14F-4D97-AF65-F5344CB8AC3E}">
        <p14:creationId xmlns:p14="http://schemas.microsoft.com/office/powerpoint/2010/main" val="189470874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2098" name="Rectangle 2"/>
          <p:cNvSpPr>
            <a:spLocks noGrp="1" noChangeArrowheads="1"/>
          </p:cNvSpPr>
          <p:nvPr>
            <p:ph type="title"/>
          </p:nvPr>
        </p:nvSpPr>
        <p:spPr/>
        <p:txBody>
          <a:bodyPr/>
          <a:lstStyle/>
          <a:p>
            <a:r>
              <a:rPr lang="en-US"/>
              <a:t>NBAR Protocol Discovery</a:t>
            </a:r>
          </a:p>
        </p:txBody>
      </p:sp>
      <p:sp>
        <p:nvSpPr>
          <p:cNvPr id="1412099" name="Rectangle 3"/>
          <p:cNvSpPr>
            <a:spLocks noGrp="1" noChangeArrowheads="1"/>
          </p:cNvSpPr>
          <p:nvPr>
            <p:ph type="body" idx="1"/>
          </p:nvPr>
        </p:nvSpPr>
        <p:spPr/>
        <p:txBody>
          <a:bodyPr/>
          <a:lstStyle/>
          <a:p>
            <a:r>
              <a:rPr lang="sk-SK" sz="1800"/>
              <a:t>Funkcia „NBAR Protocol Discovery“ analyzuje existujúcu sieťovú prevádzku v reálnom čase</a:t>
            </a:r>
          </a:p>
          <a:p>
            <a:pPr lvl="1"/>
            <a:r>
              <a:rPr lang="sk-SK" sz="1600"/>
              <a:t>Identifikuje používané protokoly na sieti</a:t>
            </a:r>
          </a:p>
          <a:p>
            <a:pPr lvl="1"/>
            <a:r>
              <a:rPr lang="sk-SK" sz="1600"/>
              <a:t>Poskytuje obojsmerné štatistiky o protokoloch na rozhraniach a o používaných protokoloch vôbec</a:t>
            </a:r>
            <a:endParaRPr lang="en-US" sz="1600"/>
          </a:p>
          <a:p>
            <a:r>
              <a:rPr lang="sk-SK" sz="1800"/>
              <a:t>Poskytuje dôležitý monitorovací nástroj:</a:t>
            </a:r>
            <a:endParaRPr lang="en-US" sz="1800"/>
          </a:p>
          <a:p>
            <a:pPr lvl="1"/>
            <a:r>
              <a:rPr lang="sk-SK" sz="1600"/>
              <a:t>Generuje prehľady o existujúcej prevádzke v reálnom čase</a:t>
            </a:r>
            <a:endParaRPr lang="en-US" sz="1600"/>
          </a:p>
          <a:p>
            <a:pPr lvl="1"/>
            <a:r>
              <a:rPr lang="sk-SK" sz="1600"/>
              <a:t>Informuje o rozdelení prevádzky medzi jednotlivé aplikácie na kľúčových miestach siete</a:t>
            </a:r>
            <a:endParaRPr lang="en-US" sz="1600"/>
          </a:p>
        </p:txBody>
      </p:sp>
      <p:sp>
        <p:nvSpPr>
          <p:cNvPr id="1412100" name="Rectangle 4"/>
          <p:cNvSpPr>
            <a:spLocks noChangeArrowheads="1"/>
          </p:cNvSpPr>
          <p:nvPr/>
        </p:nvSpPr>
        <p:spPr bwMode="auto">
          <a:xfrm>
            <a:off x="1008063" y="4749800"/>
            <a:ext cx="7924800" cy="690563"/>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lstStyle/>
          <a:p>
            <a:pPr marL="176213" indent="-176213" algn="l" defTabSz="814388">
              <a:lnSpc>
                <a:spcPct val="95000"/>
              </a:lnSpc>
              <a:spcBef>
                <a:spcPct val="50000"/>
              </a:spcBef>
              <a:buClr>
                <a:schemeClr val="tx2"/>
              </a:buClr>
              <a:buSzPct val="100000"/>
              <a:buFont typeface="Wingdings" pitchFamily="2" charset="2"/>
              <a:buChar char="§"/>
            </a:pPr>
            <a:r>
              <a:rPr lang="sk-SK" sz="1600"/>
              <a:t>Aktivuje NBAR Protocol Discovery na rozhraní (CEF musí byť vopred aktívne)</a:t>
            </a:r>
            <a:endParaRPr lang="en-US" sz="1600"/>
          </a:p>
          <a:p>
            <a:pPr marL="176213" indent="-176213" algn="l" defTabSz="814388">
              <a:lnSpc>
                <a:spcPct val="95000"/>
              </a:lnSpc>
              <a:spcBef>
                <a:spcPct val="50000"/>
              </a:spcBef>
              <a:buClr>
                <a:schemeClr val="tx2"/>
              </a:buClr>
              <a:buSzPct val="100000"/>
              <a:buFont typeface="Wingdings" pitchFamily="2" charset="2"/>
              <a:buChar char="§"/>
            </a:pPr>
            <a:r>
              <a:rPr lang="sk-SK" sz="1600"/>
              <a:t>Na rozhraní môže, ale nemusí byť použitá service policy (NBAR nezávisí na QoS)</a:t>
            </a:r>
            <a:endParaRPr lang="en-US" sz="1600"/>
          </a:p>
        </p:txBody>
      </p:sp>
      <p:sp>
        <p:nvSpPr>
          <p:cNvPr id="1412101" name="Rectangle 5"/>
          <p:cNvSpPr>
            <a:spLocks noChangeArrowheads="1"/>
          </p:cNvSpPr>
          <p:nvPr/>
        </p:nvSpPr>
        <p:spPr bwMode="auto">
          <a:xfrm>
            <a:off x="685800" y="4359275"/>
            <a:ext cx="7924800" cy="39528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p>
            <a:pPr algn="l">
              <a:lnSpc>
                <a:spcPct val="100000"/>
              </a:lnSpc>
              <a:tabLst>
                <a:tab pos="7654925" algn="r"/>
              </a:tabLst>
            </a:pPr>
            <a:r>
              <a:rPr lang="en-US" sz="1800" b="1">
                <a:solidFill>
                  <a:schemeClr val="accent2"/>
                </a:solidFill>
                <a:latin typeface="Courier New" pitchFamily="49" charset="0"/>
              </a:rPr>
              <a:t>ip nbar protocol-discovery</a:t>
            </a:r>
            <a:endParaRPr lang="en-US" sz="1800" b="1" i="1">
              <a:solidFill>
                <a:schemeClr val="accent2"/>
              </a:solidFill>
              <a:latin typeface="Courier New" pitchFamily="49" charset="0"/>
            </a:endParaRPr>
          </a:p>
        </p:txBody>
      </p:sp>
      <p:sp>
        <p:nvSpPr>
          <p:cNvPr id="1412102" name="Rectangle 6"/>
          <p:cNvSpPr>
            <a:spLocks noChangeArrowheads="1"/>
          </p:cNvSpPr>
          <p:nvPr/>
        </p:nvSpPr>
        <p:spPr bwMode="auto">
          <a:xfrm>
            <a:off x="685800" y="4054475"/>
            <a:ext cx="792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sz="1600" b="1">
                <a:latin typeface="Courier New" pitchFamily="49" charset="0"/>
              </a:rPr>
              <a:t>router(config-if)#</a:t>
            </a:r>
          </a:p>
        </p:txBody>
      </p:sp>
      <p:sp>
        <p:nvSpPr>
          <p:cNvPr id="1412103" name="Rectangle 7"/>
          <p:cNvSpPr>
            <a:spLocks noChangeArrowheads="1"/>
          </p:cNvSpPr>
          <p:nvPr/>
        </p:nvSpPr>
        <p:spPr bwMode="auto">
          <a:xfrm>
            <a:off x="685800" y="5846763"/>
            <a:ext cx="7924800" cy="395287"/>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p>
            <a:pPr algn="l">
              <a:lnSpc>
                <a:spcPct val="100000"/>
              </a:lnSpc>
            </a:pPr>
            <a:r>
              <a:rPr lang="en-US" sz="1800" b="1">
                <a:solidFill>
                  <a:schemeClr val="accent2"/>
                </a:solidFill>
                <a:latin typeface="Courier New" pitchFamily="49" charset="0"/>
              </a:rPr>
              <a:t>show ip nbar protocol-discovery</a:t>
            </a:r>
          </a:p>
        </p:txBody>
      </p:sp>
      <p:sp>
        <p:nvSpPr>
          <p:cNvPr id="1412104" name="Rectangle 8"/>
          <p:cNvSpPr>
            <a:spLocks noChangeArrowheads="1"/>
          </p:cNvSpPr>
          <p:nvPr/>
        </p:nvSpPr>
        <p:spPr bwMode="auto">
          <a:xfrm>
            <a:off x="685800" y="5541963"/>
            <a:ext cx="792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sz="1600" b="1">
                <a:latin typeface="Courier New" pitchFamily="49" charset="0"/>
              </a:rPr>
              <a:t>router#</a:t>
            </a:r>
          </a:p>
        </p:txBody>
      </p:sp>
      <p:sp>
        <p:nvSpPr>
          <p:cNvPr id="1412105" name="Rectangle 9"/>
          <p:cNvSpPr>
            <a:spLocks noChangeArrowheads="1"/>
          </p:cNvSpPr>
          <p:nvPr/>
        </p:nvSpPr>
        <p:spPr bwMode="auto">
          <a:xfrm>
            <a:off x="1008063" y="6248400"/>
            <a:ext cx="7924800"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lstStyle/>
          <a:p>
            <a:pPr marL="176213" indent="-176213" algn="l" defTabSz="814388">
              <a:lnSpc>
                <a:spcPct val="95000"/>
              </a:lnSpc>
              <a:spcBef>
                <a:spcPct val="50000"/>
              </a:spcBef>
              <a:buClr>
                <a:schemeClr val="tx2"/>
              </a:buClr>
              <a:buSzPct val="100000"/>
              <a:buFont typeface="Wingdings" pitchFamily="2" charset="2"/>
              <a:buChar char="§"/>
            </a:pPr>
            <a:r>
              <a:rPr lang="sk-SK" sz="1600"/>
              <a:t>Zobrazí získané štatistiky o prevádzke na rozhraniach, kde je NBAR aktivované</a:t>
            </a:r>
            <a:endParaRPr lang="en-US" sz="1600"/>
          </a:p>
        </p:txBody>
      </p:sp>
    </p:spTree>
    <p:extLst>
      <p:ext uri="{BB962C8B-B14F-4D97-AF65-F5344CB8AC3E}">
        <p14:creationId xmlns:p14="http://schemas.microsoft.com/office/powerpoint/2010/main" val="42753739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6194" name="Rectangle 2"/>
          <p:cNvSpPr>
            <a:spLocks noGrp="1" noChangeArrowheads="1"/>
          </p:cNvSpPr>
          <p:nvPr>
            <p:ph type="title"/>
          </p:nvPr>
        </p:nvSpPr>
        <p:spPr>
          <a:xfrm>
            <a:off x="655638" y="457200"/>
            <a:ext cx="8145462" cy="685800"/>
          </a:xfrm>
        </p:spPr>
        <p:txBody>
          <a:bodyPr/>
          <a:lstStyle/>
          <a:p>
            <a:r>
              <a:rPr lang="sk-SK"/>
              <a:t>Príklad získaných štatistík NBAR</a:t>
            </a:r>
            <a:endParaRPr lang="en-US"/>
          </a:p>
        </p:txBody>
      </p:sp>
      <p:sp>
        <p:nvSpPr>
          <p:cNvPr id="1416195" name="Rectangle 3"/>
          <p:cNvSpPr>
            <a:spLocks noChangeArrowheads="1"/>
          </p:cNvSpPr>
          <p:nvPr/>
        </p:nvSpPr>
        <p:spPr bwMode="auto">
          <a:xfrm>
            <a:off x="635000" y="1930400"/>
            <a:ext cx="7924800" cy="34290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sk-SK"/>
          </a:p>
        </p:txBody>
      </p:sp>
      <p:sp>
        <p:nvSpPr>
          <p:cNvPr id="1416196" name="Rectangle 4"/>
          <p:cNvSpPr>
            <a:spLocks noGrp="1" noChangeArrowheads="1"/>
          </p:cNvSpPr>
          <p:nvPr>
            <p:ph idx="1"/>
          </p:nvPr>
        </p:nvSpPr>
        <p:spPr>
          <a:xfrm>
            <a:off x="635000" y="1930400"/>
            <a:ext cx="7924800" cy="3429000"/>
          </a:xfrm>
        </p:spPr>
        <p:txBody>
          <a:bodyPr/>
          <a:lstStyle/>
          <a:p>
            <a:pPr>
              <a:lnSpc>
                <a:spcPct val="90000"/>
              </a:lnSpc>
              <a:spcBef>
                <a:spcPct val="0"/>
              </a:spcBef>
              <a:buFont typeface="Wingdings" pitchFamily="2" charset="2"/>
              <a:buNone/>
            </a:pPr>
            <a:r>
              <a:rPr lang="en-US" sz="1600" b="1">
                <a:latin typeface="Courier New" pitchFamily="49" charset="0"/>
              </a:rPr>
              <a:t>router#</a:t>
            </a:r>
            <a:r>
              <a:rPr lang="sk-SK" sz="1600" b="1">
                <a:latin typeface="Courier New" pitchFamily="49" charset="0"/>
              </a:rPr>
              <a:t> </a:t>
            </a:r>
            <a:r>
              <a:rPr lang="en-US" sz="1600" b="1">
                <a:solidFill>
                  <a:schemeClr val="accent2"/>
                </a:solidFill>
                <a:latin typeface="Courier New" pitchFamily="49" charset="0"/>
              </a:rPr>
              <a:t>show ip nbar protocol-discovery</a:t>
            </a:r>
          </a:p>
          <a:p>
            <a:pPr>
              <a:lnSpc>
                <a:spcPct val="90000"/>
              </a:lnSpc>
              <a:spcBef>
                <a:spcPct val="0"/>
              </a:spcBef>
              <a:buFont typeface="Wingdings" pitchFamily="2" charset="2"/>
              <a:buNone/>
            </a:pPr>
            <a:endParaRPr lang="en-US" sz="1600" b="1">
              <a:latin typeface="Courier New" pitchFamily="49" charset="0"/>
            </a:endParaRPr>
          </a:p>
          <a:p>
            <a:pPr>
              <a:lnSpc>
                <a:spcPct val="90000"/>
              </a:lnSpc>
              <a:spcBef>
                <a:spcPct val="0"/>
              </a:spcBef>
              <a:buFont typeface="Wingdings" pitchFamily="2" charset="2"/>
              <a:buNone/>
            </a:pPr>
            <a:r>
              <a:rPr lang="en-US" sz="1600" b="1">
                <a:latin typeface="Courier New" pitchFamily="49" charset="0"/>
              </a:rPr>
              <a:t> Ethernet0/0</a:t>
            </a:r>
          </a:p>
          <a:p>
            <a:pPr>
              <a:lnSpc>
                <a:spcPct val="90000"/>
              </a:lnSpc>
              <a:spcBef>
                <a:spcPct val="0"/>
              </a:spcBef>
              <a:buFont typeface="Wingdings" pitchFamily="2" charset="2"/>
              <a:buNone/>
            </a:pPr>
            <a:r>
              <a:rPr lang="en-US" sz="1600" b="1">
                <a:latin typeface="Courier New" pitchFamily="49" charset="0"/>
              </a:rPr>
              <a:t>              Input                    Output</a:t>
            </a:r>
          </a:p>
          <a:p>
            <a:pPr>
              <a:lnSpc>
                <a:spcPct val="90000"/>
              </a:lnSpc>
              <a:spcBef>
                <a:spcPct val="0"/>
              </a:spcBef>
              <a:buFont typeface="Wingdings" pitchFamily="2" charset="2"/>
              <a:buNone/>
            </a:pPr>
            <a:r>
              <a:rPr lang="en-US" sz="1600" b="1">
                <a:latin typeface="Courier New" pitchFamily="49" charset="0"/>
              </a:rPr>
              <a:t>   Protocol   Packet Count             Packet Count</a:t>
            </a:r>
          </a:p>
          <a:p>
            <a:pPr>
              <a:lnSpc>
                <a:spcPct val="90000"/>
              </a:lnSpc>
              <a:spcBef>
                <a:spcPct val="0"/>
              </a:spcBef>
              <a:buFont typeface="Wingdings" pitchFamily="2" charset="2"/>
              <a:buNone/>
            </a:pPr>
            <a:r>
              <a:rPr lang="en-US" sz="1600" b="1">
                <a:latin typeface="Courier New" pitchFamily="49" charset="0"/>
              </a:rPr>
              <a:t>              Byte Count               Byte Count</a:t>
            </a:r>
          </a:p>
          <a:p>
            <a:pPr>
              <a:lnSpc>
                <a:spcPct val="90000"/>
              </a:lnSpc>
              <a:spcBef>
                <a:spcPct val="0"/>
              </a:spcBef>
              <a:buFont typeface="Wingdings" pitchFamily="2" charset="2"/>
              <a:buNone/>
            </a:pPr>
            <a:r>
              <a:rPr lang="en-US" sz="1600" b="1">
                <a:latin typeface="Courier New" pitchFamily="49" charset="0"/>
              </a:rPr>
              <a:t>              5 minute bit rate (bps)  5 minute bit rate (bps)</a:t>
            </a:r>
          </a:p>
          <a:p>
            <a:pPr>
              <a:lnSpc>
                <a:spcPct val="90000"/>
              </a:lnSpc>
              <a:spcBef>
                <a:spcPct val="0"/>
              </a:spcBef>
              <a:buFont typeface="Wingdings" pitchFamily="2" charset="2"/>
              <a:buNone/>
            </a:pPr>
            <a:r>
              <a:rPr lang="en-US" sz="1600" b="1">
                <a:latin typeface="Courier New" pitchFamily="49" charset="0"/>
              </a:rPr>
              <a:t>   ---------- ------------------------ ------------------------</a:t>
            </a:r>
          </a:p>
          <a:p>
            <a:pPr>
              <a:lnSpc>
                <a:spcPct val="90000"/>
              </a:lnSpc>
              <a:spcBef>
                <a:spcPct val="0"/>
              </a:spcBef>
              <a:buFont typeface="Wingdings" pitchFamily="2" charset="2"/>
              <a:buNone/>
            </a:pPr>
            <a:r>
              <a:rPr lang="en-US" sz="1600" b="1">
                <a:latin typeface="Courier New" pitchFamily="49" charset="0"/>
              </a:rPr>
              <a:t>   realaudio  2911                     3040</a:t>
            </a:r>
          </a:p>
          <a:p>
            <a:pPr>
              <a:lnSpc>
                <a:spcPct val="90000"/>
              </a:lnSpc>
              <a:spcBef>
                <a:spcPct val="0"/>
              </a:spcBef>
              <a:buFont typeface="Wingdings" pitchFamily="2" charset="2"/>
              <a:buNone/>
            </a:pPr>
            <a:r>
              <a:rPr lang="en-US" sz="1600" b="1">
                <a:latin typeface="Courier New" pitchFamily="49" charset="0"/>
              </a:rPr>
              <a:t>              1678304                  198406</a:t>
            </a:r>
          </a:p>
          <a:p>
            <a:pPr>
              <a:lnSpc>
                <a:spcPct val="90000"/>
              </a:lnSpc>
              <a:spcBef>
                <a:spcPct val="0"/>
              </a:spcBef>
              <a:buFont typeface="Wingdings" pitchFamily="2" charset="2"/>
              <a:buNone/>
            </a:pPr>
            <a:r>
              <a:rPr lang="en-US" sz="1600" b="1">
                <a:latin typeface="Courier New" pitchFamily="49" charset="0"/>
              </a:rPr>
              <a:t>              19000                    1000</a:t>
            </a:r>
          </a:p>
          <a:p>
            <a:pPr>
              <a:lnSpc>
                <a:spcPct val="90000"/>
              </a:lnSpc>
              <a:spcBef>
                <a:spcPct val="0"/>
              </a:spcBef>
              <a:buFont typeface="Wingdings" pitchFamily="2" charset="2"/>
              <a:buNone/>
            </a:pPr>
            <a:r>
              <a:rPr lang="en-US" sz="1600" b="1">
                <a:latin typeface="Courier New" pitchFamily="49" charset="0"/>
              </a:rPr>
              <a:t>   http       19624                    13506</a:t>
            </a:r>
          </a:p>
          <a:p>
            <a:pPr>
              <a:lnSpc>
                <a:spcPct val="90000"/>
              </a:lnSpc>
              <a:spcBef>
                <a:spcPct val="0"/>
              </a:spcBef>
              <a:buFont typeface="Wingdings" pitchFamily="2" charset="2"/>
              <a:buNone/>
            </a:pPr>
            <a:r>
              <a:rPr lang="en-US" sz="1600" b="1">
                <a:latin typeface="Courier New" pitchFamily="49" charset="0"/>
              </a:rPr>
              <a:t>              14050949                 2017293</a:t>
            </a:r>
          </a:p>
          <a:p>
            <a:pPr>
              <a:lnSpc>
                <a:spcPct val="90000"/>
              </a:lnSpc>
              <a:spcBef>
                <a:spcPct val="0"/>
              </a:spcBef>
              <a:buFont typeface="Wingdings" pitchFamily="2" charset="2"/>
              <a:buNone/>
            </a:pPr>
            <a:r>
              <a:rPr lang="en-US" sz="1600" b="1">
                <a:latin typeface="Courier New" pitchFamily="49" charset="0"/>
              </a:rPr>
              <a:t>              0                        0</a:t>
            </a:r>
          </a:p>
          <a:p>
            <a:pPr>
              <a:lnSpc>
                <a:spcPct val="90000"/>
              </a:lnSpc>
              <a:spcBef>
                <a:spcPct val="0"/>
              </a:spcBef>
              <a:buFont typeface="Wingdings" pitchFamily="2" charset="2"/>
              <a:buNone/>
            </a:pPr>
            <a:r>
              <a:rPr lang="en-US" sz="1600" b="1">
                <a:latin typeface="Courier New" pitchFamily="49" charset="0"/>
              </a:rPr>
              <a:t>&lt;output omitted&gt;</a:t>
            </a:r>
          </a:p>
        </p:txBody>
      </p:sp>
    </p:spTree>
    <p:extLst>
      <p:ext uri="{BB962C8B-B14F-4D97-AF65-F5344CB8AC3E}">
        <p14:creationId xmlns:p14="http://schemas.microsoft.com/office/powerpoint/2010/main" val="41356690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8242" name="Rectangle 2"/>
          <p:cNvSpPr>
            <a:spLocks noGrp="1" noChangeArrowheads="1"/>
          </p:cNvSpPr>
          <p:nvPr>
            <p:ph type="title"/>
          </p:nvPr>
        </p:nvSpPr>
        <p:spPr>
          <a:xfrm>
            <a:off x="655638" y="457200"/>
            <a:ext cx="8145462" cy="685800"/>
          </a:xfrm>
        </p:spPr>
        <p:txBody>
          <a:bodyPr/>
          <a:lstStyle/>
          <a:p>
            <a:r>
              <a:rPr lang="sk-SK" sz="2800"/>
              <a:t>Využitie NBAR v QoS nástrojoch</a:t>
            </a:r>
            <a:endParaRPr lang="en-US" sz="2800"/>
          </a:p>
        </p:txBody>
      </p:sp>
      <p:sp>
        <p:nvSpPr>
          <p:cNvPr id="1418243" name="Rectangle 3"/>
          <p:cNvSpPr>
            <a:spLocks noGrp="1" noChangeArrowheads="1"/>
          </p:cNvSpPr>
          <p:nvPr>
            <p:ph type="body" idx="1"/>
          </p:nvPr>
        </p:nvSpPr>
        <p:spPr>
          <a:xfrm>
            <a:off x="655638" y="1447800"/>
            <a:ext cx="8159750" cy="5105400"/>
          </a:xfrm>
        </p:spPr>
        <p:txBody>
          <a:bodyPr/>
          <a:lstStyle/>
          <a:p>
            <a:r>
              <a:rPr lang="sk-SK" sz="2000"/>
              <a:t>Postup konfigurácie:</a:t>
            </a:r>
            <a:endParaRPr lang="en-US" sz="2000"/>
          </a:p>
          <a:p>
            <a:pPr lvl="1"/>
            <a:r>
              <a:rPr lang="sk-SK" sz="1800"/>
              <a:t>Ak je to potrebné, aktivovať externé PDLM moduly</a:t>
            </a:r>
          </a:p>
          <a:p>
            <a:pPr lvl="1"/>
            <a:r>
              <a:rPr lang="sk-SK" sz="1800"/>
              <a:t>Aktivovať </a:t>
            </a:r>
            <a:r>
              <a:rPr lang="en-US" sz="1800"/>
              <a:t>NBAR Protocol Discovery</a:t>
            </a:r>
            <a:endParaRPr lang="sk-SK" sz="1800"/>
          </a:p>
          <a:p>
            <a:pPr lvl="2"/>
            <a:r>
              <a:rPr lang="sk-SK" sz="1600"/>
              <a:t>Osobne si myslím, že toto tvrdenie nie je pravdivé</a:t>
            </a:r>
            <a:endParaRPr lang="en-US" sz="1600"/>
          </a:p>
          <a:p>
            <a:pPr lvl="1"/>
            <a:r>
              <a:rPr lang="sk-SK" sz="1800"/>
              <a:t>Vytvoriť class-map, v ktorej využijeme NBAR</a:t>
            </a:r>
            <a:endParaRPr lang="en-US" sz="1800"/>
          </a:p>
          <a:p>
            <a:pPr lvl="1">
              <a:buFont typeface="Wingdings" pitchFamily="2" charset="2"/>
              <a:buNone/>
            </a:pPr>
            <a:endParaRPr lang="en-US" sz="1800"/>
          </a:p>
          <a:p>
            <a:pPr lvl="1">
              <a:buFont typeface="Wingdings" pitchFamily="2" charset="2"/>
              <a:buNone/>
            </a:pPr>
            <a:endParaRPr lang="en-US" sz="1800"/>
          </a:p>
          <a:p>
            <a:pPr lvl="1"/>
            <a:r>
              <a:rPr lang="sk-SK" sz="1800"/>
              <a:t>Vytvoriť príslušnú policy-map</a:t>
            </a:r>
            <a:endParaRPr lang="en-US" sz="1800"/>
          </a:p>
          <a:p>
            <a:pPr lvl="1"/>
            <a:r>
              <a:rPr lang="sk-SK" sz="1800"/>
              <a:t>Aplikovať policy-map na rozhranie</a:t>
            </a:r>
            <a:endParaRPr lang="en-US" sz="1800"/>
          </a:p>
        </p:txBody>
      </p:sp>
      <p:sp>
        <p:nvSpPr>
          <p:cNvPr id="1418245" name="Rectangle 5"/>
          <p:cNvSpPr>
            <a:spLocks noChangeArrowheads="1"/>
          </p:cNvSpPr>
          <p:nvPr/>
        </p:nvSpPr>
        <p:spPr bwMode="auto">
          <a:xfrm>
            <a:off x="665163" y="3694113"/>
            <a:ext cx="7924800" cy="395287"/>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p>
            <a:pPr algn="l">
              <a:lnSpc>
                <a:spcPct val="100000"/>
              </a:lnSpc>
            </a:pPr>
            <a:r>
              <a:rPr lang="en-US" sz="1800" b="1">
                <a:solidFill>
                  <a:schemeClr val="accent2"/>
                </a:solidFill>
                <a:latin typeface="Courier New" pitchFamily="49" charset="0"/>
              </a:rPr>
              <a:t>match [not] protocol </a:t>
            </a:r>
            <a:r>
              <a:rPr lang="sk-SK" sz="1800" b="1" i="1">
                <a:solidFill>
                  <a:schemeClr val="accent2"/>
                </a:solidFill>
                <a:latin typeface="Courier New" pitchFamily="49" charset="0"/>
              </a:rPr>
              <a:t>meno-protokolu</a:t>
            </a:r>
            <a:endParaRPr lang="en-US" sz="1800" b="1" i="1">
              <a:solidFill>
                <a:schemeClr val="accent2"/>
              </a:solidFill>
              <a:latin typeface="Courier New" pitchFamily="49" charset="0"/>
            </a:endParaRPr>
          </a:p>
        </p:txBody>
      </p:sp>
      <p:sp>
        <p:nvSpPr>
          <p:cNvPr id="1418246" name="Rectangle 6"/>
          <p:cNvSpPr>
            <a:spLocks noChangeArrowheads="1"/>
          </p:cNvSpPr>
          <p:nvPr/>
        </p:nvSpPr>
        <p:spPr bwMode="auto">
          <a:xfrm>
            <a:off x="665163" y="3389313"/>
            <a:ext cx="792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sz="1600" b="1">
                <a:latin typeface="Courier New" pitchFamily="49" charset="0"/>
              </a:rPr>
              <a:t>router(config-cmap)#</a:t>
            </a:r>
          </a:p>
        </p:txBody>
      </p:sp>
    </p:spTree>
    <p:extLst>
      <p:ext uri="{BB962C8B-B14F-4D97-AF65-F5344CB8AC3E}">
        <p14:creationId xmlns:p14="http://schemas.microsoft.com/office/powerpoint/2010/main" val="34297195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6562" name="Rectangle 2"/>
          <p:cNvSpPr>
            <a:spLocks noGrp="1" noChangeArrowheads="1"/>
          </p:cNvSpPr>
          <p:nvPr>
            <p:ph type="title"/>
          </p:nvPr>
        </p:nvSpPr>
        <p:spPr/>
        <p:txBody>
          <a:bodyPr/>
          <a:lstStyle/>
          <a:p>
            <a:r>
              <a:rPr lang="sk-SK"/>
              <a:t>Klasifikácia</a:t>
            </a:r>
            <a:endParaRPr lang="en-US"/>
          </a:p>
        </p:txBody>
      </p:sp>
      <p:sp>
        <p:nvSpPr>
          <p:cNvPr id="1346563" name="Rectangle 3"/>
          <p:cNvSpPr>
            <a:spLocks noGrp="1" noChangeArrowheads="1"/>
          </p:cNvSpPr>
          <p:nvPr>
            <p:ph type="body" idx="1"/>
          </p:nvPr>
        </p:nvSpPr>
        <p:spPr/>
        <p:txBody>
          <a:bodyPr/>
          <a:lstStyle/>
          <a:p>
            <a:r>
              <a:rPr lang="sk-SK"/>
              <a:t>Klasifikácia je proces indentifikácie a rozdelenia prevádzky do tried, spravidla na základe:</a:t>
            </a:r>
            <a:endParaRPr lang="en-US"/>
          </a:p>
          <a:p>
            <a:pPr lvl="1"/>
            <a:r>
              <a:rPr lang="sk-SK"/>
              <a:t>Vstupného rozhrania</a:t>
            </a:r>
            <a:endParaRPr lang="en-US"/>
          </a:p>
          <a:p>
            <a:pPr lvl="1"/>
            <a:r>
              <a:rPr lang="sk-SK"/>
              <a:t>Hodnoty </a:t>
            </a:r>
            <a:r>
              <a:rPr lang="en-US"/>
              <a:t>IP preceden</a:t>
            </a:r>
            <a:r>
              <a:rPr lang="sk-SK"/>
              <a:t>cie</a:t>
            </a:r>
            <a:endParaRPr lang="en-US"/>
          </a:p>
          <a:p>
            <a:pPr lvl="1"/>
            <a:r>
              <a:rPr lang="sk-SK"/>
              <a:t>Hodnoty </a:t>
            </a:r>
            <a:r>
              <a:rPr lang="en-US"/>
              <a:t>DSCP</a:t>
            </a:r>
          </a:p>
          <a:p>
            <a:pPr lvl="1"/>
            <a:r>
              <a:rPr lang="sk-SK"/>
              <a:t>Zdrojovej alebo cieľovej adresy</a:t>
            </a:r>
            <a:endParaRPr lang="en-US"/>
          </a:p>
          <a:p>
            <a:pPr lvl="1"/>
            <a:r>
              <a:rPr lang="sk-SK"/>
              <a:t>Aplikácie</a:t>
            </a:r>
            <a:endParaRPr lang="en-US"/>
          </a:p>
          <a:p>
            <a:r>
              <a:rPr lang="sk-SK"/>
              <a:t>Bez klasifikácie sa voči paketom chováme rovnako</a:t>
            </a:r>
            <a:endParaRPr lang="en-US"/>
          </a:p>
          <a:p>
            <a:r>
              <a:rPr lang="sk-SK"/>
              <a:t>Klasifikácia sa má realizovať čo najbližšie k zdroju dát</a:t>
            </a:r>
            <a:endParaRPr lang="en-US"/>
          </a:p>
        </p:txBody>
      </p:sp>
    </p:spTree>
    <p:extLst>
      <p:ext uri="{BB962C8B-B14F-4D97-AF65-F5344CB8AC3E}">
        <p14:creationId xmlns:p14="http://schemas.microsoft.com/office/powerpoint/2010/main" val="678712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2338" name="Picture 2" descr="325P_1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7613" y="1371600"/>
            <a:ext cx="6859587" cy="4000500"/>
          </a:xfrm>
          <a:prstGeom prst="rect">
            <a:avLst/>
          </a:prstGeom>
          <a:noFill/>
          <a:extLst>
            <a:ext uri="{909E8E84-426E-40DD-AFC4-6F175D3DCCD1}">
              <a14:hiddenFill xmlns:a14="http://schemas.microsoft.com/office/drawing/2010/main">
                <a:solidFill>
                  <a:srgbClr val="FFFFFF"/>
                </a:solidFill>
              </a14:hiddenFill>
            </a:ext>
          </a:extLst>
        </p:spPr>
      </p:pic>
      <p:sp>
        <p:nvSpPr>
          <p:cNvPr id="1422339" name="Rectangle 3"/>
          <p:cNvSpPr>
            <a:spLocks noGrp="1" noChangeArrowheads="1"/>
          </p:cNvSpPr>
          <p:nvPr>
            <p:ph type="title"/>
          </p:nvPr>
        </p:nvSpPr>
        <p:spPr/>
        <p:txBody>
          <a:bodyPr/>
          <a:lstStyle/>
          <a:p>
            <a:r>
              <a:rPr lang="en-US"/>
              <a:t>Pr</a:t>
            </a:r>
            <a:r>
              <a:rPr lang="sk-SK"/>
              <a:t>íklad využitia NBAR</a:t>
            </a:r>
            <a:endParaRPr lang="en-US"/>
          </a:p>
        </p:txBody>
      </p:sp>
      <p:sp>
        <p:nvSpPr>
          <p:cNvPr id="1422340" name="Rectangle 4"/>
          <p:cNvSpPr>
            <a:spLocks noGrp="1" noChangeArrowheads="1"/>
          </p:cNvSpPr>
          <p:nvPr>
            <p:ph type="body" sz="half" idx="2"/>
          </p:nvPr>
        </p:nvSpPr>
        <p:spPr>
          <a:xfrm>
            <a:off x="655638" y="5486400"/>
            <a:ext cx="8159750" cy="914400"/>
          </a:xfrm>
        </p:spPr>
        <p:txBody>
          <a:bodyPr/>
          <a:lstStyle/>
          <a:p>
            <a:pPr>
              <a:lnSpc>
                <a:spcPct val="85000"/>
              </a:lnSpc>
            </a:pPr>
            <a:r>
              <a:rPr lang="sk-SK" sz="1800"/>
              <a:t>HTTP bežne beží na TCP porte 80, avšak v tomto príklade je identifikovaný aj na porte 8080 pomocou pridania príkazu </a:t>
            </a:r>
            <a:r>
              <a:rPr lang="en-US" sz="1800" b="1"/>
              <a:t>ip nbar port-map</a:t>
            </a:r>
            <a:endParaRPr lang="sk-SK" sz="1800"/>
          </a:p>
          <a:p>
            <a:pPr>
              <a:lnSpc>
                <a:spcPct val="85000"/>
              </a:lnSpc>
            </a:pPr>
            <a:r>
              <a:rPr lang="sk-SK" sz="1800"/>
              <a:t>Ak sa má protokol hľadať aj na typickom porte, treba ho uviesť</a:t>
            </a:r>
            <a:endParaRPr lang="en-US" sz="1800"/>
          </a:p>
        </p:txBody>
      </p:sp>
    </p:spTree>
    <p:extLst>
      <p:ext uri="{BB962C8B-B14F-4D97-AF65-F5344CB8AC3E}">
        <p14:creationId xmlns:p14="http://schemas.microsoft.com/office/powerpoint/2010/main" val="19246675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0530" name="Rectangle 2"/>
          <p:cNvSpPr>
            <a:spLocks noGrp="1" noChangeArrowheads="1"/>
          </p:cNvSpPr>
          <p:nvPr>
            <p:ph type="title"/>
          </p:nvPr>
        </p:nvSpPr>
        <p:spPr/>
        <p:txBody>
          <a:bodyPr/>
          <a:lstStyle/>
          <a:p>
            <a:r>
              <a:rPr lang="sk-SK"/>
              <a:t>Regulárne výrazy</a:t>
            </a:r>
            <a:endParaRPr lang="en-US"/>
          </a:p>
        </p:txBody>
      </p:sp>
      <p:sp>
        <p:nvSpPr>
          <p:cNvPr id="1430531" name="Rectangle 3"/>
          <p:cNvSpPr>
            <a:spLocks noChangeArrowheads="1"/>
          </p:cNvSpPr>
          <p:nvPr/>
        </p:nvSpPr>
        <p:spPr bwMode="auto">
          <a:xfrm>
            <a:off x="990600" y="1879600"/>
            <a:ext cx="73152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nchor="ctr">
            <a:spAutoFit/>
          </a:bodyPr>
          <a:lstStyle/>
          <a:p>
            <a:pPr algn="l">
              <a:lnSpc>
                <a:spcPct val="100000"/>
              </a:lnSpc>
            </a:pPr>
            <a:endParaRPr lang="sk-SK"/>
          </a:p>
        </p:txBody>
      </p:sp>
      <p:graphicFrame>
        <p:nvGraphicFramePr>
          <p:cNvPr id="1430626" name="Group 98"/>
          <p:cNvGraphicFramePr>
            <a:graphicFrameLocks noGrp="1"/>
          </p:cNvGraphicFramePr>
          <p:nvPr/>
        </p:nvGraphicFramePr>
        <p:xfrm>
          <a:off x="990600" y="1371600"/>
          <a:ext cx="7315200" cy="4429636"/>
        </p:xfrm>
        <a:graphic>
          <a:graphicData uri="http://schemas.openxmlformats.org/drawingml/2006/table">
            <a:tbl>
              <a:tblPr/>
              <a:tblGrid>
                <a:gridCol w="1371600"/>
                <a:gridCol w="5943600"/>
              </a:tblGrid>
              <a:tr h="5492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sk-SK" sz="2400" b="1" i="0" u="none" strike="noStrike" cap="none" normalizeH="0" baseline="0" smtClean="0">
                          <a:ln>
                            <a:noFill/>
                          </a:ln>
                          <a:solidFill>
                            <a:srgbClr val="000000"/>
                          </a:solidFill>
                          <a:effectLst/>
                          <a:latin typeface="Arial" charset="0"/>
                        </a:rPr>
                        <a:t>Znak</a:t>
                      </a:r>
                      <a:r>
                        <a:rPr kumimoji="0" lang="en-US" sz="2400" b="1" i="0" u="none" strike="noStrike" cap="none" normalizeH="0" baseline="0" smtClean="0">
                          <a:ln>
                            <a:noFill/>
                          </a:ln>
                          <a:solidFill>
                            <a:srgbClr val="000000"/>
                          </a:solidFill>
                          <a:effectLst/>
                          <a:latin typeface="Arial" charset="0"/>
                        </a:rPr>
                        <a:t> </a:t>
                      </a:r>
                      <a:endParaRPr kumimoji="0" lang="en-US" sz="2400" b="1" i="0" u="none" strike="noStrike" cap="none" normalizeH="0" baseline="0" smtClean="0">
                        <a:ln>
                          <a:noFill/>
                        </a:ln>
                        <a:solidFill>
                          <a:schemeClr val="tx1"/>
                        </a:solidFill>
                        <a:effectLst/>
                        <a:latin typeface="Arial" charset="0"/>
                      </a:endParaRPr>
                    </a:p>
                  </a:txBody>
                  <a:tcPr marL="82124" marR="82124" marT="41061" marB="4106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k-SK" sz="2400" b="1" i="0" u="none" strike="noStrike" cap="none" normalizeH="0" baseline="0" smtClean="0">
                          <a:ln>
                            <a:noFill/>
                          </a:ln>
                          <a:solidFill>
                            <a:srgbClr val="000000"/>
                          </a:solidFill>
                          <a:effectLst/>
                          <a:latin typeface="Arial" charset="0"/>
                        </a:rPr>
                        <a:t>Význam</a:t>
                      </a:r>
                      <a:r>
                        <a:rPr kumimoji="0" lang="en-US" sz="2400" b="1" i="0" u="none" strike="noStrike" cap="none" normalizeH="0" baseline="0" smtClean="0">
                          <a:ln>
                            <a:noFill/>
                          </a:ln>
                          <a:solidFill>
                            <a:srgbClr val="000000"/>
                          </a:solidFill>
                          <a:effectLst/>
                          <a:latin typeface="Arial" charset="0"/>
                        </a:rPr>
                        <a:t> </a:t>
                      </a:r>
                      <a:endParaRPr kumimoji="0" lang="en-US" sz="5400" b="1" i="0" u="none" strike="noStrike" cap="none" normalizeH="0" baseline="0" smtClean="0">
                        <a:ln>
                          <a:noFill/>
                        </a:ln>
                        <a:solidFill>
                          <a:schemeClr val="tx1"/>
                        </a:solidFill>
                        <a:effectLst/>
                        <a:latin typeface="Arial" charset="0"/>
                      </a:endParaRPr>
                    </a:p>
                  </a:txBody>
                  <a:tcPr marL="82124" marR="82124" marT="41061" marB="4106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smtClean="0">
                          <a:ln>
                            <a:noFill/>
                          </a:ln>
                          <a:solidFill>
                            <a:schemeClr val="tx1"/>
                          </a:solidFill>
                          <a:effectLst/>
                          <a:latin typeface="Courier New" pitchFamily="49" charset="0"/>
                        </a:rPr>
                        <a:t>* </a:t>
                      </a: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k-SK" sz="1400" b="1" i="0" u="none" strike="noStrike" cap="none" normalizeH="0" baseline="0" smtClean="0">
                          <a:ln>
                            <a:noFill/>
                          </a:ln>
                          <a:solidFill>
                            <a:schemeClr val="tx1"/>
                          </a:solidFill>
                          <a:effectLst/>
                          <a:latin typeface="Arial" charset="0"/>
                        </a:rPr>
                        <a:t>Vracia zhodu s hocijakou, i prázdnou skupinou znakov</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accent2"/>
                          </a:solidFill>
                          <a:effectLst/>
                          <a:latin typeface="Arial" charset="0"/>
                        </a:rPr>
                        <a:t>*cia = cia, funkcia, relacia, ambivalencia, insuficiencia, …</a:t>
                      </a:r>
                      <a:endParaRPr kumimoji="0" lang="en-US" sz="3600" b="1" i="0" u="none" strike="noStrike" cap="none" normalizeH="0" baseline="0" smtClean="0">
                        <a:ln>
                          <a:noFill/>
                        </a:ln>
                        <a:solidFill>
                          <a:schemeClr val="accent2"/>
                        </a:solidFill>
                        <a:effectLst/>
                        <a:latin typeface="Arial" charset="0"/>
                      </a:endParaRP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smtClean="0">
                          <a:ln>
                            <a:noFill/>
                          </a:ln>
                          <a:solidFill>
                            <a:schemeClr val="tx1"/>
                          </a:solidFill>
                          <a:effectLst/>
                          <a:latin typeface="Courier New" pitchFamily="49" charset="0"/>
                        </a:rPr>
                        <a:t>? </a:t>
                      </a: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k-SK" sz="1400" b="1" i="0" u="none" strike="noStrike" cap="none" normalizeH="0" baseline="0" smtClean="0">
                          <a:ln>
                            <a:noFill/>
                          </a:ln>
                          <a:solidFill>
                            <a:schemeClr val="tx1"/>
                          </a:solidFill>
                          <a:effectLst/>
                          <a:latin typeface="Arial" charset="0"/>
                        </a:rPr>
                        <a:t>Vracia zhodu s ľubovoľným jedným znako</a:t>
                      </a:r>
                      <a:r>
                        <a:rPr kumimoji="0" lang="en-US" sz="1400" b="1" i="0" u="none" strike="noStrike" cap="none" normalizeH="0" baseline="0" smtClean="0">
                          <a:ln>
                            <a:noFill/>
                          </a:ln>
                          <a:solidFill>
                            <a:schemeClr val="tx1"/>
                          </a:solidFill>
                          <a:effectLst/>
                          <a:latin typeface="Arial" charset="0"/>
                        </a:rPr>
                        <a:t>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accent2"/>
                          </a:solidFill>
                          <a:effectLst/>
                          <a:latin typeface="Arial" charset="0"/>
                        </a:rPr>
                        <a:t>c?slo = caslo, cbslo, ccslo, …</a:t>
                      </a:r>
                      <a:endParaRPr kumimoji="0" lang="en-US" sz="3600" b="1" i="0" u="none" strike="noStrike" cap="none" normalizeH="0" baseline="0" smtClean="0">
                        <a:ln>
                          <a:noFill/>
                        </a:ln>
                        <a:solidFill>
                          <a:schemeClr val="accent2"/>
                        </a:solidFill>
                        <a:effectLst/>
                        <a:latin typeface="Arial" charset="0"/>
                      </a:endParaRP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smtClean="0">
                          <a:ln>
                            <a:noFill/>
                          </a:ln>
                          <a:solidFill>
                            <a:schemeClr val="tx1"/>
                          </a:solidFill>
                          <a:effectLst/>
                          <a:latin typeface="Courier New" pitchFamily="49" charset="0"/>
                        </a:rPr>
                        <a:t>| </a:t>
                      </a: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k-SK" sz="1400" b="1" i="0" u="none" strike="noStrike" cap="none" normalizeH="0" baseline="0" smtClean="0">
                          <a:ln>
                            <a:noFill/>
                          </a:ln>
                          <a:solidFill>
                            <a:schemeClr val="tx1"/>
                          </a:solidFill>
                          <a:effectLst/>
                          <a:latin typeface="Arial" charset="0"/>
                        </a:rPr>
                        <a:t>Vracia zhodu s jedným zo znakov v danej alternatíve</a:t>
                      </a:r>
                      <a:endParaRPr kumimoji="0" lang="en-US" sz="1400" b="1" i="0" u="none" strike="noStrike" cap="none" normalizeH="0" baseline="0" smtClean="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accent2"/>
                          </a:solidFill>
                          <a:effectLst/>
                          <a:latin typeface="Arial" charset="0"/>
                        </a:rPr>
                        <a:t>pa|eter = pater, peter</a:t>
                      </a:r>
                      <a:endParaRPr kumimoji="0" lang="en-US" sz="3600" b="1" i="0" u="none" strike="noStrike" cap="none" normalizeH="0" baseline="0" smtClean="0">
                        <a:ln>
                          <a:noFill/>
                        </a:ln>
                        <a:solidFill>
                          <a:schemeClr val="accent2"/>
                        </a:solidFill>
                        <a:effectLst/>
                        <a:latin typeface="Arial" charset="0"/>
                      </a:endParaRP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531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smtClean="0">
                          <a:ln>
                            <a:noFill/>
                          </a:ln>
                          <a:solidFill>
                            <a:schemeClr val="tx1"/>
                          </a:solidFill>
                          <a:effectLst/>
                          <a:latin typeface="Courier New" pitchFamily="49" charset="0"/>
                        </a:rPr>
                        <a:t>(|) </a:t>
                      </a: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rPr>
                        <a:t>Vracia zhodu s jednou zo skup</a:t>
                      </a:r>
                      <a:r>
                        <a:rPr kumimoji="0" lang="sk-SK" sz="1400" b="1" i="0" u="none" strike="noStrike" cap="none" normalizeH="0" baseline="0" smtClean="0">
                          <a:ln>
                            <a:noFill/>
                          </a:ln>
                          <a:solidFill>
                            <a:schemeClr val="tx1"/>
                          </a:solidFill>
                          <a:effectLst/>
                          <a:latin typeface="Arial" charset="0"/>
                        </a:rPr>
                        <a:t>ín znakov v danej alternatíve</a:t>
                      </a:r>
                      <a:endParaRPr kumimoji="0" lang="en-US" sz="1400" b="1" i="0" u="none" strike="noStrike" cap="none" normalizeH="0" baseline="0" smtClean="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accent2"/>
                          </a:solidFill>
                          <a:effectLst/>
                          <a:latin typeface="Arial" charset="0"/>
                        </a:rPr>
                        <a:t>picture.(gif|jpg) = picture.gif, picture.jpg</a:t>
                      </a:r>
                      <a:endParaRPr kumimoji="0" lang="en-US" sz="3600" b="1" i="0" u="none" strike="noStrike" cap="none" normalizeH="0" baseline="0" smtClean="0">
                        <a:ln>
                          <a:noFill/>
                        </a:ln>
                        <a:solidFill>
                          <a:schemeClr val="accent2"/>
                        </a:solidFill>
                        <a:effectLst/>
                        <a:latin typeface="Arial" charset="0"/>
                      </a:endParaRP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144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smtClean="0">
                          <a:ln>
                            <a:noFill/>
                          </a:ln>
                          <a:solidFill>
                            <a:schemeClr val="tx1"/>
                          </a:solidFill>
                          <a:effectLst/>
                          <a:latin typeface="Courier New" pitchFamily="49" charset="0"/>
                        </a:rPr>
                        <a:t>[ ] </a:t>
                      </a: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k-SK" sz="1400" b="1" i="0" u="none" strike="noStrike" cap="none" normalizeH="0" baseline="0" smtClean="0">
                          <a:ln>
                            <a:noFill/>
                          </a:ln>
                          <a:solidFill>
                            <a:schemeClr val="tx1"/>
                          </a:solidFill>
                          <a:effectLst/>
                          <a:latin typeface="Arial" charset="0"/>
                        </a:rPr>
                        <a:t>Vracia zhodu s jedným zo znakov v danom intervale znakov alebo so špeciálnym znakom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accent2"/>
                          </a:solidFill>
                          <a:effectLst/>
                          <a:latin typeface="Arial" charset="0"/>
                        </a:rPr>
                        <a:t>[0-9]</a:t>
                      </a:r>
                      <a:r>
                        <a:rPr kumimoji="0" lang="sk-SK" sz="1400" b="1" i="0" u="none" strike="noStrike" cap="none" normalizeH="0" baseline="0" smtClean="0">
                          <a:ln>
                            <a:noFill/>
                          </a:ln>
                          <a:solidFill>
                            <a:schemeClr val="accent2"/>
                          </a:solidFill>
                          <a:effectLst/>
                          <a:latin typeface="Arial" charset="0"/>
                        </a:rPr>
                        <a:t> = 0, 1, 2, 3, 4, 5, 6, 7, 8, 9</a:t>
                      </a:r>
                      <a:endParaRPr kumimoji="0" lang="en-US" sz="1400" b="1" i="0" u="none" strike="noStrike" cap="none" normalizeH="0" baseline="0" smtClean="0">
                        <a:ln>
                          <a:noFill/>
                        </a:ln>
                        <a:solidFill>
                          <a:schemeClr val="accent2"/>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accent2"/>
                          </a:solidFill>
                          <a:effectLst/>
                          <a:latin typeface="Arial" charset="0"/>
                        </a:rPr>
                        <a:t>[prst] = p, r, s, 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accent2"/>
                          </a:solidFill>
                          <a:effectLst/>
                          <a:latin typeface="Arial" charset="0"/>
                        </a:rPr>
                        <a:t>[a-e] = a, b, c, d, e</a:t>
                      </a:r>
                      <a:endParaRPr kumimoji="0" lang="sk-SK" sz="1400" b="1" i="0" u="none" strike="noStrike" cap="none" normalizeH="0" baseline="0" smtClean="0">
                        <a:ln>
                          <a:noFill/>
                        </a:ln>
                        <a:solidFill>
                          <a:schemeClr val="accent2"/>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accent2"/>
                          </a:solidFill>
                          <a:effectLst/>
                          <a:latin typeface="Arial" charset="0"/>
                        </a:rPr>
                        <a:t>[*] = * (znak)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accent2"/>
                          </a:solidFill>
                          <a:effectLst/>
                          <a:latin typeface="Arial" charset="0"/>
                        </a:rPr>
                        <a:t>[[] = [ (znak)</a:t>
                      </a:r>
                      <a:endParaRPr kumimoji="0" lang="en-US" sz="3600" b="1" i="0" u="none" strike="noStrike" cap="none" normalizeH="0" baseline="0" smtClean="0">
                        <a:ln>
                          <a:noFill/>
                        </a:ln>
                        <a:solidFill>
                          <a:schemeClr val="accent2"/>
                        </a:solidFill>
                        <a:effectLst/>
                        <a:latin typeface="Arial" charset="0"/>
                      </a:endParaRP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9160775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6434" name="Rectangle 2"/>
          <p:cNvSpPr>
            <a:spLocks noGrp="1" noChangeArrowheads="1"/>
          </p:cNvSpPr>
          <p:nvPr>
            <p:ph type="title"/>
          </p:nvPr>
        </p:nvSpPr>
        <p:spPr/>
        <p:txBody>
          <a:bodyPr/>
          <a:lstStyle/>
          <a:p>
            <a:r>
              <a:rPr lang="sk-SK" sz="2600"/>
              <a:t>Pokročilé možnosti NBAR klasifikácie pre HTTP</a:t>
            </a:r>
            <a:endParaRPr lang="en-US" sz="2600"/>
          </a:p>
        </p:txBody>
      </p:sp>
      <p:sp>
        <p:nvSpPr>
          <p:cNvPr id="1426435" name="Rectangle 3"/>
          <p:cNvSpPr>
            <a:spLocks noGrp="1" noChangeArrowheads="1"/>
          </p:cNvSpPr>
          <p:nvPr>
            <p:ph type="body" idx="1"/>
          </p:nvPr>
        </p:nvSpPr>
        <p:spPr>
          <a:xfrm>
            <a:off x="685800" y="1893888"/>
            <a:ext cx="7924800" cy="1865312"/>
          </a:xfrm>
        </p:spPr>
        <p:txBody>
          <a:bodyPr/>
          <a:lstStyle/>
          <a:p>
            <a:pPr>
              <a:lnSpc>
                <a:spcPct val="75000"/>
              </a:lnSpc>
            </a:pPr>
            <a:r>
              <a:rPr lang="sk-SK" sz="2000"/>
              <a:t>Hľadá HTTP GET pakety, v ktorých sa objavuje zadané URL,</a:t>
            </a:r>
            <a:br>
              <a:rPr lang="sk-SK" sz="2000"/>
            </a:br>
            <a:r>
              <a:rPr lang="sk-SK" sz="2000"/>
              <a:t>a potom vracia zhodu na všetky ďalšie pakety, ktoré súvisia s danou jednou HTTP konverzáciou s týmto hostiteľom</a:t>
            </a:r>
            <a:endParaRPr lang="en-US" sz="2000"/>
          </a:p>
          <a:p>
            <a:pPr>
              <a:lnSpc>
                <a:spcPct val="75000"/>
              </a:lnSpc>
            </a:pPr>
            <a:r>
              <a:rPr lang="sk-SK" sz="2000" b="1" i="1"/>
              <a:t>url-string</a:t>
            </a:r>
            <a:r>
              <a:rPr lang="sk-SK" sz="2000"/>
              <a:t> má obsahovať iba cestu za menom servera alebo jej podreťazec (napr. http</a:t>
            </a:r>
            <a:r>
              <a:rPr lang="en-US" sz="2000"/>
              <a:t>://www.cisco.com</a:t>
            </a:r>
            <a:r>
              <a:rPr lang="en-US" sz="2000" b="1">
                <a:solidFill>
                  <a:schemeClr val="accent2"/>
                </a:solidFill>
              </a:rPr>
              <a:t>/go/certifications</a:t>
            </a:r>
            <a:r>
              <a:rPr lang="en-US" sz="2000"/>
              <a:t>)</a:t>
            </a:r>
          </a:p>
          <a:p>
            <a:pPr>
              <a:lnSpc>
                <a:spcPct val="75000"/>
              </a:lnSpc>
            </a:pPr>
            <a:r>
              <a:rPr lang="sk-SK" sz="2000" b="1" i="1"/>
              <a:t>u</a:t>
            </a:r>
            <a:r>
              <a:rPr lang="en-US" sz="2000" b="1" i="1"/>
              <a:t>rl-string</a:t>
            </a:r>
            <a:r>
              <a:rPr lang="en-US" sz="2000"/>
              <a:t> m</a:t>
            </a:r>
            <a:r>
              <a:rPr lang="sk-SK" sz="2000"/>
              <a:t>ôže obsahovať regulárne výrazy</a:t>
            </a:r>
            <a:endParaRPr lang="en-US" sz="2000"/>
          </a:p>
        </p:txBody>
      </p:sp>
      <p:sp>
        <p:nvSpPr>
          <p:cNvPr id="1426436" name="Rectangle 4"/>
          <p:cNvSpPr>
            <a:spLocks noChangeArrowheads="1"/>
          </p:cNvSpPr>
          <p:nvPr/>
        </p:nvSpPr>
        <p:spPr bwMode="auto">
          <a:xfrm>
            <a:off x="685800" y="1436688"/>
            <a:ext cx="7924800" cy="395287"/>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p>
            <a:pPr algn="l">
              <a:lnSpc>
                <a:spcPct val="100000"/>
              </a:lnSpc>
              <a:tabLst>
                <a:tab pos="7654925" algn="r"/>
              </a:tabLst>
            </a:pPr>
            <a:r>
              <a:rPr lang="en-US" sz="1800" b="1">
                <a:solidFill>
                  <a:schemeClr val="accent2"/>
                </a:solidFill>
                <a:latin typeface="Courier New" pitchFamily="49" charset="0"/>
              </a:rPr>
              <a:t>match protocol http url </a:t>
            </a:r>
            <a:r>
              <a:rPr lang="en-US" sz="1800" b="1" i="1">
                <a:solidFill>
                  <a:schemeClr val="accent2"/>
                </a:solidFill>
                <a:latin typeface="Courier New" pitchFamily="49" charset="0"/>
              </a:rPr>
              <a:t>url-string</a:t>
            </a:r>
          </a:p>
        </p:txBody>
      </p:sp>
      <p:sp>
        <p:nvSpPr>
          <p:cNvPr id="1426437" name="Rectangle 5"/>
          <p:cNvSpPr>
            <a:spLocks noChangeArrowheads="1"/>
          </p:cNvSpPr>
          <p:nvPr/>
        </p:nvSpPr>
        <p:spPr bwMode="auto">
          <a:xfrm>
            <a:off x="685800" y="1131888"/>
            <a:ext cx="792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sz="1600" b="1">
                <a:latin typeface="Courier New" pitchFamily="49" charset="0"/>
              </a:rPr>
              <a:t>router(config-cmap)#</a:t>
            </a:r>
          </a:p>
        </p:txBody>
      </p:sp>
      <p:sp>
        <p:nvSpPr>
          <p:cNvPr id="1426439" name="Rectangle 7"/>
          <p:cNvSpPr>
            <a:spLocks noChangeArrowheads="1"/>
          </p:cNvSpPr>
          <p:nvPr/>
        </p:nvSpPr>
        <p:spPr bwMode="auto">
          <a:xfrm>
            <a:off x="685800" y="4419600"/>
            <a:ext cx="792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sz="1600" b="1">
                <a:latin typeface="Courier New" pitchFamily="49" charset="0"/>
              </a:rPr>
              <a:t>router(config-cmap)#</a:t>
            </a:r>
          </a:p>
        </p:txBody>
      </p:sp>
      <p:sp>
        <p:nvSpPr>
          <p:cNvPr id="1426440" name="Rectangle 8"/>
          <p:cNvSpPr>
            <a:spLocks noChangeArrowheads="1"/>
          </p:cNvSpPr>
          <p:nvPr/>
        </p:nvSpPr>
        <p:spPr bwMode="auto">
          <a:xfrm>
            <a:off x="685800" y="4770438"/>
            <a:ext cx="79248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lstStyle/>
          <a:p>
            <a:pPr marL="176213" indent="-176213" algn="l" defTabSz="814388">
              <a:lnSpc>
                <a:spcPct val="95000"/>
              </a:lnSpc>
              <a:spcBef>
                <a:spcPct val="50000"/>
              </a:spcBef>
              <a:buClr>
                <a:schemeClr val="tx2"/>
              </a:buClr>
              <a:buSzPct val="100000"/>
              <a:buFont typeface="Wingdings" pitchFamily="2" charset="2"/>
              <a:buChar char="§"/>
            </a:pPr>
            <a:r>
              <a:rPr lang="en-US" sz="2000"/>
              <a:t>H</a:t>
            </a:r>
            <a:r>
              <a:rPr lang="sk-SK" sz="2000"/>
              <a:t>ľadá v HTTP pakete pole „Host“, ktoré obsahuje daný (pod)reťazec a vracia zhodu na všetky ďalšie pakety, ktoré súvisia s danou jednou HTTP konverzáciou s týmto hostiteľom</a:t>
            </a:r>
          </a:p>
          <a:p>
            <a:pPr marL="176213" indent="-176213" algn="l" defTabSz="814388">
              <a:lnSpc>
                <a:spcPct val="95000"/>
              </a:lnSpc>
              <a:spcBef>
                <a:spcPct val="50000"/>
              </a:spcBef>
              <a:buClr>
                <a:schemeClr val="tx2"/>
              </a:buClr>
              <a:buSzPct val="100000"/>
              <a:buFont typeface="Wingdings" pitchFamily="2" charset="2"/>
              <a:buChar char="§"/>
            </a:pPr>
            <a:r>
              <a:rPr lang="sk-SK" sz="2000" b="1" i="1"/>
              <a:t>hostname-string</a:t>
            </a:r>
            <a:r>
              <a:rPr lang="sk-SK" sz="2000"/>
              <a:t> môže obsahovať regulárne výrazy</a:t>
            </a:r>
            <a:endParaRPr lang="en-US" sz="2000" i="1"/>
          </a:p>
        </p:txBody>
      </p:sp>
      <p:sp>
        <p:nvSpPr>
          <p:cNvPr id="1426441" name="Rectangle 9"/>
          <p:cNvSpPr>
            <a:spLocks noChangeArrowheads="1"/>
          </p:cNvSpPr>
          <p:nvPr/>
        </p:nvSpPr>
        <p:spPr bwMode="auto">
          <a:xfrm>
            <a:off x="685800" y="4313238"/>
            <a:ext cx="7924800" cy="395287"/>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p>
            <a:pPr algn="l">
              <a:lnSpc>
                <a:spcPct val="100000"/>
              </a:lnSpc>
              <a:tabLst>
                <a:tab pos="7654925" algn="r"/>
              </a:tabLst>
            </a:pPr>
            <a:r>
              <a:rPr lang="en-US" sz="1800" b="1">
                <a:solidFill>
                  <a:schemeClr val="accent2"/>
                </a:solidFill>
                <a:latin typeface="Courier New" pitchFamily="49" charset="0"/>
              </a:rPr>
              <a:t>match protocol http host </a:t>
            </a:r>
            <a:r>
              <a:rPr lang="en-US" sz="1800" b="1" i="1">
                <a:solidFill>
                  <a:schemeClr val="accent2"/>
                </a:solidFill>
                <a:latin typeface="Courier New" pitchFamily="49" charset="0"/>
              </a:rPr>
              <a:t>hostname-string</a:t>
            </a:r>
            <a:endParaRPr lang="en-US" sz="1800" b="1">
              <a:solidFill>
                <a:schemeClr val="accent2"/>
              </a:solidFill>
              <a:latin typeface="Courier New" pitchFamily="49" charset="0"/>
            </a:endParaRPr>
          </a:p>
        </p:txBody>
      </p:sp>
      <p:sp>
        <p:nvSpPr>
          <p:cNvPr id="1426442" name="Rectangle 10"/>
          <p:cNvSpPr>
            <a:spLocks noChangeArrowheads="1"/>
          </p:cNvSpPr>
          <p:nvPr/>
        </p:nvSpPr>
        <p:spPr bwMode="auto">
          <a:xfrm>
            <a:off x="685800" y="4008438"/>
            <a:ext cx="792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sz="1600" b="1">
                <a:latin typeface="Courier New" pitchFamily="49" charset="0"/>
              </a:rPr>
              <a:t>router(config-cmap)#</a:t>
            </a:r>
          </a:p>
        </p:txBody>
      </p:sp>
    </p:spTree>
    <p:extLst>
      <p:ext uri="{BB962C8B-B14F-4D97-AF65-F5344CB8AC3E}">
        <p14:creationId xmlns:p14="http://schemas.microsoft.com/office/powerpoint/2010/main" val="17306467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8482" name="Rectangle 2"/>
          <p:cNvSpPr>
            <a:spLocks noChangeArrowheads="1"/>
          </p:cNvSpPr>
          <p:nvPr/>
        </p:nvSpPr>
        <p:spPr bwMode="auto">
          <a:xfrm>
            <a:off x="685800" y="1752600"/>
            <a:ext cx="7924800" cy="39528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p>
            <a:pPr algn="l">
              <a:lnSpc>
                <a:spcPct val="100000"/>
              </a:lnSpc>
              <a:tabLst>
                <a:tab pos="7654925" algn="r"/>
              </a:tabLst>
            </a:pPr>
            <a:r>
              <a:rPr lang="en-US" sz="1800" b="1">
                <a:solidFill>
                  <a:schemeClr val="accent2"/>
                </a:solidFill>
                <a:latin typeface="Courier New" pitchFamily="49" charset="0"/>
              </a:rPr>
              <a:t>match protocol http mime </a:t>
            </a:r>
            <a:r>
              <a:rPr lang="en-US" sz="1800" b="1" i="1">
                <a:solidFill>
                  <a:schemeClr val="accent2"/>
                </a:solidFill>
                <a:latin typeface="Courier New" pitchFamily="49" charset="0"/>
              </a:rPr>
              <a:t>MIME-type</a:t>
            </a:r>
          </a:p>
        </p:txBody>
      </p:sp>
      <p:sp>
        <p:nvSpPr>
          <p:cNvPr id="1428483" name="Rectangle 3"/>
          <p:cNvSpPr>
            <a:spLocks noChangeArrowheads="1"/>
          </p:cNvSpPr>
          <p:nvPr/>
        </p:nvSpPr>
        <p:spPr bwMode="auto">
          <a:xfrm>
            <a:off x="685800" y="1447800"/>
            <a:ext cx="792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sz="1600" b="1">
                <a:latin typeface="Courier New" pitchFamily="49" charset="0"/>
              </a:rPr>
              <a:t>router(config-cmap)#</a:t>
            </a:r>
          </a:p>
        </p:txBody>
      </p:sp>
      <p:sp>
        <p:nvSpPr>
          <p:cNvPr id="1428484" name="Rectangle 4"/>
          <p:cNvSpPr>
            <a:spLocks noChangeArrowheads="1"/>
          </p:cNvSpPr>
          <p:nvPr/>
        </p:nvSpPr>
        <p:spPr bwMode="auto">
          <a:xfrm>
            <a:off x="655638" y="4183063"/>
            <a:ext cx="7924800" cy="669925"/>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p>
            <a:pPr marL="177800" indent="-177800" algn="l">
              <a:lnSpc>
                <a:spcPct val="100000"/>
              </a:lnSpc>
            </a:pPr>
            <a:r>
              <a:rPr lang="en-US" sz="1800" b="1">
                <a:solidFill>
                  <a:schemeClr val="accent2"/>
                </a:solidFill>
                <a:latin typeface="Courier New" pitchFamily="49" charset="0"/>
              </a:rPr>
              <a:t>match protocol { fasttrack | gnutella } file-transfer</a:t>
            </a:r>
            <a:br>
              <a:rPr lang="en-US" sz="1800" b="1">
                <a:solidFill>
                  <a:schemeClr val="accent2"/>
                </a:solidFill>
                <a:latin typeface="Courier New" pitchFamily="49" charset="0"/>
              </a:rPr>
            </a:br>
            <a:r>
              <a:rPr lang="sk-SK" sz="1800" b="1" i="1">
                <a:solidFill>
                  <a:schemeClr val="accent2"/>
                </a:solidFill>
                <a:latin typeface="Courier New" pitchFamily="49" charset="0"/>
              </a:rPr>
              <a:t>regulárny-výraz</a:t>
            </a:r>
            <a:endParaRPr lang="en-US" sz="1800" b="1">
              <a:solidFill>
                <a:schemeClr val="accent2"/>
              </a:solidFill>
              <a:latin typeface="Courier New" pitchFamily="49" charset="0"/>
            </a:endParaRPr>
          </a:p>
        </p:txBody>
      </p:sp>
      <p:sp>
        <p:nvSpPr>
          <p:cNvPr id="1428485" name="Rectangle 5"/>
          <p:cNvSpPr>
            <a:spLocks noChangeArrowheads="1"/>
          </p:cNvSpPr>
          <p:nvPr/>
        </p:nvSpPr>
        <p:spPr bwMode="auto">
          <a:xfrm>
            <a:off x="655638" y="3878263"/>
            <a:ext cx="792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sz="1600" b="1">
                <a:latin typeface="Courier New" pitchFamily="49" charset="0"/>
              </a:rPr>
              <a:t>router(config-cmap)#</a:t>
            </a:r>
          </a:p>
        </p:txBody>
      </p:sp>
      <p:sp>
        <p:nvSpPr>
          <p:cNvPr id="1428486" name="Rectangle 6"/>
          <p:cNvSpPr>
            <a:spLocks noGrp="1" noChangeArrowheads="1"/>
          </p:cNvSpPr>
          <p:nvPr>
            <p:ph type="title"/>
          </p:nvPr>
        </p:nvSpPr>
        <p:spPr>
          <a:xfrm>
            <a:off x="655638" y="381000"/>
            <a:ext cx="8145462" cy="685800"/>
          </a:xfrm>
        </p:spPr>
        <p:txBody>
          <a:bodyPr/>
          <a:lstStyle/>
          <a:p>
            <a:r>
              <a:rPr lang="sk-SK" sz="2800"/>
              <a:t>Pokročilé možnosti NBAR klasifikácie pre HTTP, FastTrack a Gnutella toky</a:t>
            </a:r>
            <a:endParaRPr lang="en-US" sz="2800"/>
          </a:p>
        </p:txBody>
      </p:sp>
      <p:sp>
        <p:nvSpPr>
          <p:cNvPr id="1428487" name="Rectangle 7"/>
          <p:cNvSpPr>
            <a:spLocks noGrp="1" noChangeArrowheads="1"/>
          </p:cNvSpPr>
          <p:nvPr>
            <p:ph type="body" idx="4294967295"/>
          </p:nvPr>
        </p:nvSpPr>
        <p:spPr>
          <a:xfrm>
            <a:off x="685800" y="2173288"/>
            <a:ext cx="7940675" cy="1616075"/>
          </a:xfrm>
        </p:spPr>
        <p:txBody>
          <a:bodyPr/>
          <a:lstStyle/>
          <a:p>
            <a:pPr>
              <a:lnSpc>
                <a:spcPct val="90000"/>
              </a:lnSpc>
            </a:pPr>
            <a:r>
              <a:rPr lang="sk-SK" sz="2000"/>
              <a:t>Hľadá HTTP paket, v ktorom sa uvádza daný MIME typ obsahu,</a:t>
            </a:r>
            <a:br>
              <a:rPr lang="sk-SK" sz="2000"/>
            </a:br>
            <a:r>
              <a:rPr lang="sk-SK" sz="2000"/>
              <a:t>a vracia zhodu na všetky ďalšie pakety, ktoré súvisia s danou jednou HTTP konverzáciou s týmto hostiteľom</a:t>
            </a:r>
          </a:p>
          <a:p>
            <a:pPr>
              <a:lnSpc>
                <a:spcPct val="90000"/>
              </a:lnSpc>
            </a:pPr>
            <a:r>
              <a:rPr lang="sk-SK" sz="2000" b="1" i="1"/>
              <a:t>MIME-type</a:t>
            </a:r>
            <a:r>
              <a:rPr lang="sk-SK" sz="2000"/>
              <a:t> môže obsahovať regulárne výrazy</a:t>
            </a:r>
            <a:endParaRPr lang="en-US" sz="2000"/>
          </a:p>
        </p:txBody>
      </p:sp>
      <p:sp>
        <p:nvSpPr>
          <p:cNvPr id="1428488" name="Rectangle 8"/>
          <p:cNvSpPr>
            <a:spLocks noChangeArrowheads="1"/>
          </p:cNvSpPr>
          <p:nvPr/>
        </p:nvSpPr>
        <p:spPr bwMode="auto">
          <a:xfrm>
            <a:off x="655638" y="4945063"/>
            <a:ext cx="7940675"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lstStyle/>
          <a:p>
            <a:pPr marL="176213" indent="-176213" algn="l" defTabSz="814388">
              <a:spcBef>
                <a:spcPct val="50000"/>
              </a:spcBef>
              <a:buClr>
                <a:schemeClr val="tx2"/>
              </a:buClr>
              <a:buSzPct val="100000"/>
              <a:buFont typeface="Wingdings" pitchFamily="2" charset="2"/>
              <a:buChar char="§"/>
            </a:pPr>
            <a:r>
              <a:rPr lang="sk-SK" sz="2000"/>
              <a:t>Stavový mechanizmus na identifikáciu celého radu peer-to-peer aplikácií pre zdieľanie súborov</a:t>
            </a:r>
            <a:endParaRPr lang="en-US" sz="2000"/>
          </a:p>
          <a:p>
            <a:pPr marL="176213" indent="-176213" algn="l" defTabSz="814388">
              <a:spcBef>
                <a:spcPct val="50000"/>
              </a:spcBef>
              <a:buClr>
                <a:schemeClr val="tx2"/>
              </a:buClr>
              <a:buSzPct val="100000"/>
              <a:buFont typeface="Wingdings" pitchFamily="2" charset="2"/>
              <a:buChar char="§"/>
            </a:pPr>
            <a:r>
              <a:rPr lang="sk-SK" sz="2000" b="1" i="1"/>
              <a:t>r</a:t>
            </a:r>
            <a:r>
              <a:rPr lang="en-US" sz="2000" b="1" i="1"/>
              <a:t>egul</a:t>
            </a:r>
            <a:r>
              <a:rPr lang="sk-SK" sz="2000" b="1" i="1"/>
              <a:t>árny-výraz </a:t>
            </a:r>
            <a:r>
              <a:rPr lang="sk-SK" sz="2000"/>
              <a:t>popisuje tvar mena súboru, prenos ktorého sa sleduje. Znak „</a:t>
            </a:r>
            <a:r>
              <a:rPr lang="en-US" sz="2000"/>
              <a:t>*</a:t>
            </a:r>
            <a:r>
              <a:rPr lang="sk-SK" sz="2000"/>
              <a:t>“ označuje hociaký súbor</a:t>
            </a:r>
            <a:endParaRPr lang="en-US" sz="2000"/>
          </a:p>
        </p:txBody>
      </p:sp>
    </p:spTree>
    <p:extLst>
      <p:ext uri="{BB962C8B-B14F-4D97-AF65-F5344CB8AC3E}">
        <p14:creationId xmlns:p14="http://schemas.microsoft.com/office/powerpoint/2010/main" val="38046105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6676" name="Rectangle 4"/>
          <p:cNvSpPr>
            <a:spLocks noGrp="1" noChangeArrowheads="1"/>
          </p:cNvSpPr>
          <p:nvPr>
            <p:ph type="title"/>
          </p:nvPr>
        </p:nvSpPr>
        <p:spPr/>
        <p:txBody>
          <a:bodyPr/>
          <a:lstStyle/>
          <a:p>
            <a:r>
              <a:rPr lang="sk-SK"/>
              <a:t>Peer-to-peer protokoly a NBAR</a:t>
            </a:r>
          </a:p>
        </p:txBody>
      </p:sp>
      <p:sp>
        <p:nvSpPr>
          <p:cNvPr id="1436677" name="Rectangle 5"/>
          <p:cNvSpPr>
            <a:spLocks noGrp="1" noChangeArrowheads="1"/>
          </p:cNvSpPr>
          <p:nvPr>
            <p:ph type="body" sz="half" idx="1"/>
          </p:nvPr>
        </p:nvSpPr>
        <p:spPr/>
        <p:txBody>
          <a:bodyPr/>
          <a:lstStyle/>
          <a:p>
            <a:pPr>
              <a:lnSpc>
                <a:spcPct val="85000"/>
              </a:lnSpc>
            </a:pPr>
            <a:r>
              <a:rPr lang="sk-SK" sz="2000"/>
              <a:t>Protokol FastTrack používajú:</a:t>
            </a:r>
          </a:p>
          <a:p>
            <a:pPr lvl="1">
              <a:lnSpc>
                <a:spcPct val="85000"/>
              </a:lnSpc>
            </a:pPr>
            <a:r>
              <a:rPr lang="sk-SK" sz="1800"/>
              <a:t>KaZaA</a:t>
            </a:r>
          </a:p>
          <a:p>
            <a:pPr lvl="1">
              <a:lnSpc>
                <a:spcPct val="85000"/>
              </a:lnSpc>
            </a:pPr>
            <a:r>
              <a:rPr lang="sk-SK" sz="1800"/>
              <a:t>Grokster</a:t>
            </a:r>
          </a:p>
          <a:p>
            <a:pPr lvl="1">
              <a:lnSpc>
                <a:spcPct val="85000"/>
              </a:lnSpc>
            </a:pPr>
            <a:r>
              <a:rPr lang="sk-SK" sz="1800"/>
              <a:t>iMesh</a:t>
            </a:r>
          </a:p>
          <a:p>
            <a:pPr lvl="1">
              <a:lnSpc>
                <a:spcPct val="85000"/>
              </a:lnSpc>
            </a:pPr>
            <a:r>
              <a:rPr lang="sk-SK" sz="1800"/>
              <a:t>Morpheus (do roku 2002)</a:t>
            </a:r>
          </a:p>
        </p:txBody>
      </p:sp>
      <p:sp>
        <p:nvSpPr>
          <p:cNvPr id="1436678" name="Rectangle 6"/>
          <p:cNvSpPr>
            <a:spLocks noGrp="1" noChangeArrowheads="1"/>
          </p:cNvSpPr>
          <p:nvPr>
            <p:ph type="body" sz="half" idx="2"/>
          </p:nvPr>
        </p:nvSpPr>
        <p:spPr/>
        <p:txBody>
          <a:bodyPr/>
          <a:lstStyle/>
          <a:p>
            <a:pPr>
              <a:lnSpc>
                <a:spcPct val="85000"/>
              </a:lnSpc>
            </a:pPr>
            <a:r>
              <a:rPr lang="sk-SK" sz="2000"/>
              <a:t>Protokol Gnutella používajú:</a:t>
            </a:r>
          </a:p>
          <a:p>
            <a:pPr lvl="1">
              <a:lnSpc>
                <a:spcPct val="85000"/>
              </a:lnSpc>
            </a:pPr>
            <a:r>
              <a:rPr lang="sk-SK" sz="1800"/>
              <a:t>BearShare</a:t>
            </a:r>
          </a:p>
          <a:p>
            <a:pPr lvl="1">
              <a:lnSpc>
                <a:spcPct val="85000"/>
              </a:lnSpc>
            </a:pPr>
            <a:r>
              <a:rPr lang="sk-SK" sz="1800"/>
              <a:t>Gnewtellium</a:t>
            </a:r>
          </a:p>
          <a:p>
            <a:pPr lvl="1">
              <a:lnSpc>
                <a:spcPct val="85000"/>
              </a:lnSpc>
            </a:pPr>
            <a:r>
              <a:rPr lang="sk-SK" sz="1800"/>
              <a:t>Gnucleus</a:t>
            </a:r>
          </a:p>
          <a:p>
            <a:pPr lvl="1">
              <a:lnSpc>
                <a:spcPct val="85000"/>
              </a:lnSpc>
            </a:pPr>
            <a:r>
              <a:rPr lang="sk-SK" sz="1800"/>
              <a:t>Gtk-Gnutella</a:t>
            </a:r>
          </a:p>
          <a:p>
            <a:pPr lvl="1">
              <a:lnSpc>
                <a:spcPct val="85000"/>
              </a:lnSpc>
            </a:pPr>
            <a:r>
              <a:rPr lang="sk-SK" sz="1800"/>
              <a:t>Jtella</a:t>
            </a:r>
          </a:p>
          <a:p>
            <a:pPr lvl="1">
              <a:lnSpc>
                <a:spcPct val="85000"/>
              </a:lnSpc>
            </a:pPr>
            <a:r>
              <a:rPr lang="sk-SK" sz="1800"/>
              <a:t>LimeWire</a:t>
            </a:r>
          </a:p>
          <a:p>
            <a:pPr lvl="1">
              <a:lnSpc>
                <a:spcPct val="85000"/>
              </a:lnSpc>
            </a:pPr>
            <a:r>
              <a:rPr lang="sk-SK" sz="1800"/>
              <a:t>Morpheus (novší)</a:t>
            </a:r>
          </a:p>
          <a:p>
            <a:pPr lvl="1">
              <a:lnSpc>
                <a:spcPct val="85000"/>
              </a:lnSpc>
            </a:pPr>
            <a:r>
              <a:rPr lang="sk-SK" sz="1800"/>
              <a:t>Mutella</a:t>
            </a:r>
          </a:p>
          <a:p>
            <a:pPr lvl="1">
              <a:lnSpc>
                <a:spcPct val="85000"/>
              </a:lnSpc>
            </a:pPr>
            <a:r>
              <a:rPr lang="sk-SK" sz="1800"/>
              <a:t>Phex</a:t>
            </a:r>
          </a:p>
          <a:p>
            <a:pPr lvl="1">
              <a:lnSpc>
                <a:spcPct val="85000"/>
              </a:lnSpc>
            </a:pPr>
            <a:r>
              <a:rPr lang="sk-SK" sz="1800"/>
              <a:t>Qtella</a:t>
            </a:r>
          </a:p>
          <a:p>
            <a:pPr lvl="1">
              <a:lnSpc>
                <a:spcPct val="85000"/>
              </a:lnSpc>
            </a:pPr>
            <a:r>
              <a:rPr lang="sk-SK" sz="1800"/>
              <a:t>Swapper</a:t>
            </a:r>
          </a:p>
          <a:p>
            <a:pPr lvl="1">
              <a:lnSpc>
                <a:spcPct val="85000"/>
              </a:lnSpc>
            </a:pPr>
            <a:r>
              <a:rPr lang="sk-SK" sz="1800"/>
              <a:t>XoloX</a:t>
            </a:r>
          </a:p>
          <a:p>
            <a:pPr lvl="1">
              <a:lnSpc>
                <a:spcPct val="85000"/>
              </a:lnSpc>
            </a:pPr>
            <a:r>
              <a:rPr lang="sk-SK" sz="1800"/>
              <a:t>XCache</a:t>
            </a:r>
          </a:p>
        </p:txBody>
      </p:sp>
    </p:spTree>
    <p:extLst>
      <p:ext uri="{BB962C8B-B14F-4D97-AF65-F5344CB8AC3E}">
        <p14:creationId xmlns:p14="http://schemas.microsoft.com/office/powerpoint/2010/main" val="24805694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2578" name="Rectangle 2"/>
          <p:cNvSpPr>
            <a:spLocks noChangeArrowheads="1"/>
          </p:cNvSpPr>
          <p:nvPr/>
        </p:nvSpPr>
        <p:spPr bwMode="auto">
          <a:xfrm>
            <a:off x="685800" y="1981200"/>
            <a:ext cx="7924800" cy="669925"/>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p>
            <a:pPr marL="177800" indent="-177800" algn="l">
              <a:lnSpc>
                <a:spcPct val="100000"/>
              </a:lnSpc>
            </a:pPr>
            <a:r>
              <a:rPr lang="en-US" sz="1800" b="1">
                <a:solidFill>
                  <a:schemeClr val="accent2"/>
                </a:solidFill>
                <a:latin typeface="Courier New" pitchFamily="49" charset="0"/>
              </a:rPr>
              <a:t>match protocol rtp [audio | video | payload-type </a:t>
            </a:r>
            <a:r>
              <a:rPr lang="en-US" sz="1800" b="1" i="1">
                <a:solidFill>
                  <a:schemeClr val="accent2"/>
                </a:solidFill>
                <a:latin typeface="Courier New" pitchFamily="49" charset="0"/>
              </a:rPr>
              <a:t>payload-string</a:t>
            </a:r>
            <a:r>
              <a:rPr lang="en-US" sz="1800" b="1">
                <a:solidFill>
                  <a:schemeClr val="accent2"/>
                </a:solidFill>
                <a:latin typeface="Courier New" pitchFamily="49" charset="0"/>
              </a:rPr>
              <a:t>]</a:t>
            </a:r>
          </a:p>
        </p:txBody>
      </p:sp>
      <p:sp>
        <p:nvSpPr>
          <p:cNvPr id="1432579" name="Rectangle 3"/>
          <p:cNvSpPr>
            <a:spLocks noChangeArrowheads="1"/>
          </p:cNvSpPr>
          <p:nvPr/>
        </p:nvSpPr>
        <p:spPr bwMode="auto">
          <a:xfrm>
            <a:off x="685800" y="1676400"/>
            <a:ext cx="792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sz="1600" b="1">
                <a:latin typeface="Courier New" pitchFamily="49" charset="0"/>
              </a:rPr>
              <a:t>router(config-cmap)#</a:t>
            </a:r>
          </a:p>
        </p:txBody>
      </p:sp>
      <p:sp>
        <p:nvSpPr>
          <p:cNvPr id="1432580" name="Rectangle 4"/>
          <p:cNvSpPr>
            <a:spLocks noGrp="1" noChangeArrowheads="1"/>
          </p:cNvSpPr>
          <p:nvPr>
            <p:ph type="title"/>
          </p:nvPr>
        </p:nvSpPr>
        <p:spPr/>
        <p:txBody>
          <a:bodyPr/>
          <a:lstStyle/>
          <a:p>
            <a:r>
              <a:rPr lang="sk-SK" sz="2600"/>
              <a:t>Pokročilé možnosti NBAR klasifikácie pre RTP</a:t>
            </a:r>
            <a:endParaRPr lang="en-US" sz="2600"/>
          </a:p>
        </p:txBody>
      </p:sp>
      <p:sp>
        <p:nvSpPr>
          <p:cNvPr id="1432581" name="Rectangle 5"/>
          <p:cNvSpPr>
            <a:spLocks noGrp="1" noChangeArrowheads="1"/>
          </p:cNvSpPr>
          <p:nvPr>
            <p:ph type="body" idx="1"/>
          </p:nvPr>
        </p:nvSpPr>
        <p:spPr>
          <a:xfrm>
            <a:off x="655638" y="2743200"/>
            <a:ext cx="8159750" cy="3581400"/>
          </a:xfrm>
        </p:spPr>
        <p:txBody>
          <a:bodyPr/>
          <a:lstStyle/>
          <a:p>
            <a:r>
              <a:rPr lang="sk-SK" sz="2500"/>
              <a:t>Hľadá RTP toky zadaného typu</a:t>
            </a:r>
            <a:endParaRPr lang="en-US" sz="2500"/>
          </a:p>
          <a:p>
            <a:r>
              <a:rPr lang="sk-SK" sz="2500"/>
              <a:t>Typ identifikuje na základe RTP poľa „Payload Type“</a:t>
            </a:r>
          </a:p>
          <a:p>
            <a:pPr lvl="1"/>
            <a:r>
              <a:rPr lang="en-US" sz="2100">
                <a:solidFill>
                  <a:schemeClr val="accent2"/>
                </a:solidFill>
              </a:rPr>
              <a:t>audio:</a:t>
            </a:r>
            <a:r>
              <a:rPr lang="en-US" sz="2100"/>
              <a:t> </a:t>
            </a:r>
            <a:r>
              <a:rPr lang="sk-SK" sz="2100"/>
              <a:t>Hodnota Payload Type je medzi </a:t>
            </a:r>
            <a:r>
              <a:rPr lang="en-US" sz="2100"/>
              <a:t>0 </a:t>
            </a:r>
            <a:r>
              <a:rPr lang="sk-SK" sz="2100"/>
              <a:t>až</a:t>
            </a:r>
            <a:r>
              <a:rPr lang="en-US" sz="2100"/>
              <a:t> 23</a:t>
            </a:r>
          </a:p>
          <a:p>
            <a:pPr lvl="1"/>
            <a:r>
              <a:rPr lang="en-US" sz="2100">
                <a:solidFill>
                  <a:schemeClr val="accent2"/>
                </a:solidFill>
              </a:rPr>
              <a:t>video:</a:t>
            </a:r>
            <a:r>
              <a:rPr lang="en-US" sz="2100"/>
              <a:t> </a:t>
            </a:r>
            <a:r>
              <a:rPr lang="sk-SK" sz="2100"/>
              <a:t>Hodnota Payload Type je medzi </a:t>
            </a:r>
            <a:r>
              <a:rPr lang="en-US" sz="2100"/>
              <a:t>24 </a:t>
            </a:r>
            <a:r>
              <a:rPr lang="sk-SK" sz="2100"/>
              <a:t>až</a:t>
            </a:r>
            <a:r>
              <a:rPr lang="en-US" sz="2100"/>
              <a:t> 33</a:t>
            </a:r>
          </a:p>
          <a:p>
            <a:pPr lvl="1"/>
            <a:r>
              <a:rPr lang="en-US" sz="2100">
                <a:solidFill>
                  <a:schemeClr val="accent2"/>
                </a:solidFill>
              </a:rPr>
              <a:t>payload-type:</a:t>
            </a:r>
            <a:r>
              <a:rPr lang="en-US" sz="2100"/>
              <a:t> </a:t>
            </a:r>
            <a:r>
              <a:rPr lang="sk-SK" sz="2100"/>
              <a:t>Špecifická hodnota Payload Type, je možné uviesť i viac hodnôt oddelených čiarkou (postupnosti) alebo pomlčkou (rozsahy)</a:t>
            </a:r>
            <a:endParaRPr lang="en-US" sz="2100"/>
          </a:p>
        </p:txBody>
      </p:sp>
    </p:spTree>
    <p:extLst>
      <p:ext uri="{BB962C8B-B14F-4D97-AF65-F5344CB8AC3E}">
        <p14:creationId xmlns:p14="http://schemas.microsoft.com/office/powerpoint/2010/main" val="19502417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626" name="Picture 2" descr="325P_1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238" y="1366838"/>
            <a:ext cx="7527925" cy="5037137"/>
          </a:xfrm>
          <a:prstGeom prst="rect">
            <a:avLst/>
          </a:prstGeom>
          <a:noFill/>
          <a:extLst>
            <a:ext uri="{909E8E84-426E-40DD-AFC4-6F175D3DCCD1}">
              <a14:hiddenFill xmlns:a14="http://schemas.microsoft.com/office/drawing/2010/main">
                <a:solidFill>
                  <a:srgbClr val="FFFFFF"/>
                </a:solidFill>
              </a14:hiddenFill>
            </a:ext>
          </a:extLst>
        </p:spPr>
      </p:pic>
      <p:sp>
        <p:nvSpPr>
          <p:cNvPr id="1434627" name="Rectangle 3"/>
          <p:cNvSpPr>
            <a:spLocks noGrp="1" noChangeArrowheads="1"/>
          </p:cNvSpPr>
          <p:nvPr>
            <p:ph type="title"/>
          </p:nvPr>
        </p:nvSpPr>
        <p:spPr/>
        <p:txBody>
          <a:bodyPr/>
          <a:lstStyle/>
          <a:p>
            <a:r>
              <a:rPr lang="sk-SK"/>
              <a:t>Príklad klasifikácie RTP pomocou NBAR</a:t>
            </a:r>
            <a:endParaRPr lang="en-US"/>
          </a:p>
        </p:txBody>
      </p:sp>
    </p:spTree>
    <p:extLst>
      <p:ext uri="{BB962C8B-B14F-4D97-AF65-F5344CB8AC3E}">
        <p14:creationId xmlns:p14="http://schemas.microsoft.com/office/powerpoint/2010/main" val="14500344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8722" name="Rectangle 2"/>
          <p:cNvSpPr>
            <a:spLocks noGrp="1" noChangeArrowheads="1"/>
          </p:cNvSpPr>
          <p:nvPr>
            <p:ph type="ctrTitle"/>
          </p:nvPr>
        </p:nvSpPr>
        <p:spPr/>
        <p:txBody>
          <a:bodyPr/>
          <a:lstStyle/>
          <a:p>
            <a:r>
              <a:rPr lang="en-US"/>
              <a:t>Module 4: Implement the DiffServ QoS Model</a:t>
            </a:r>
          </a:p>
        </p:txBody>
      </p:sp>
      <p:sp>
        <p:nvSpPr>
          <p:cNvPr id="1438723" name="Rectangle 3"/>
          <p:cNvSpPr>
            <a:spLocks noGrp="1" noChangeArrowheads="1"/>
          </p:cNvSpPr>
          <p:nvPr>
            <p:ph type="subTitle" idx="1"/>
          </p:nvPr>
        </p:nvSpPr>
        <p:spPr/>
        <p:txBody>
          <a:bodyPr/>
          <a:lstStyle/>
          <a:p>
            <a:r>
              <a:rPr lang="en-US"/>
              <a:t>Lesson 4.3: Introducing Queuing Implementations</a:t>
            </a:r>
          </a:p>
        </p:txBody>
      </p:sp>
    </p:spTree>
    <p:extLst>
      <p:ext uri="{BB962C8B-B14F-4D97-AF65-F5344CB8AC3E}">
        <p14:creationId xmlns:p14="http://schemas.microsoft.com/office/powerpoint/2010/main" val="11873168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2818" name="Picture 2" descr="325P_25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 y="1587500"/>
            <a:ext cx="9036050" cy="3268663"/>
          </a:xfrm>
          <a:prstGeom prst="rect">
            <a:avLst/>
          </a:prstGeom>
          <a:noFill/>
          <a:extLst>
            <a:ext uri="{909E8E84-426E-40DD-AFC4-6F175D3DCCD1}">
              <a14:hiddenFill xmlns:a14="http://schemas.microsoft.com/office/drawing/2010/main">
                <a:solidFill>
                  <a:srgbClr val="FFFFFF"/>
                </a:solidFill>
              </a14:hiddenFill>
            </a:ext>
          </a:extLst>
        </p:spPr>
      </p:pic>
      <p:sp>
        <p:nvSpPr>
          <p:cNvPr id="1442819" name="Rectangle 3"/>
          <p:cNvSpPr>
            <a:spLocks noChangeArrowheads="1"/>
          </p:cNvSpPr>
          <p:nvPr/>
        </p:nvSpPr>
        <p:spPr bwMode="auto">
          <a:xfrm>
            <a:off x="684213" y="5026025"/>
            <a:ext cx="7766050" cy="129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nchor="ctr" anchorCtr="1"/>
          <a:lstStyle/>
          <a:p>
            <a:pPr marL="176213" indent="-176213" algn="l" defTabSz="814388">
              <a:lnSpc>
                <a:spcPct val="85000"/>
              </a:lnSpc>
              <a:spcBef>
                <a:spcPct val="50000"/>
              </a:spcBef>
              <a:buClr>
                <a:schemeClr val="tx2"/>
              </a:buClr>
              <a:buSzPct val="100000"/>
              <a:buFont typeface="Wingdings" pitchFamily="2" charset="2"/>
              <a:buChar char="§"/>
            </a:pPr>
            <a:r>
              <a:rPr lang="sk-SK" sz="2000"/>
              <a:t>Zahltenie môže nastať na akomkoľvek mieste v sieti, kde sa realizuje agregácia alebo kde je spád v poskytovanej rýchlosti</a:t>
            </a:r>
            <a:endParaRPr lang="en-US" sz="2000"/>
          </a:p>
          <a:p>
            <a:pPr marL="176213" indent="-176213" algn="l" defTabSz="814388">
              <a:lnSpc>
                <a:spcPct val="85000"/>
              </a:lnSpc>
              <a:spcBef>
                <a:spcPct val="50000"/>
              </a:spcBef>
              <a:buClr>
                <a:schemeClr val="tx2"/>
              </a:buClr>
              <a:buSzPct val="100000"/>
              <a:buFont typeface="Wingdings" pitchFamily="2" charset="2"/>
              <a:buChar char="§"/>
            </a:pPr>
            <a:r>
              <a:rPr lang="sk-SK" sz="2000"/>
              <a:t>Ukladanie do frontov </a:t>
            </a:r>
            <a:r>
              <a:rPr lang="sk-SK" sz="2000">
                <a:solidFill>
                  <a:schemeClr val="accent2"/>
                </a:solidFill>
              </a:rPr>
              <a:t>riadi zahltenie</a:t>
            </a:r>
            <a:r>
              <a:rPr lang="sk-SK" sz="2000"/>
              <a:t> poskytovaním garancií na </a:t>
            </a:r>
            <a:r>
              <a:rPr lang="sk-SK" sz="2000">
                <a:solidFill>
                  <a:schemeClr val="accent2"/>
                </a:solidFill>
              </a:rPr>
              <a:t>šírku pásma</a:t>
            </a:r>
            <a:r>
              <a:rPr lang="sk-SK" sz="2000"/>
              <a:t> a </a:t>
            </a:r>
            <a:r>
              <a:rPr lang="sk-SK" sz="2000">
                <a:solidFill>
                  <a:schemeClr val="accent2"/>
                </a:solidFill>
              </a:rPr>
              <a:t>oneskorenie</a:t>
            </a:r>
            <a:endParaRPr lang="en-US" sz="2000">
              <a:solidFill>
                <a:schemeClr val="accent2"/>
              </a:solidFill>
            </a:endParaRPr>
          </a:p>
        </p:txBody>
      </p:sp>
      <p:sp>
        <p:nvSpPr>
          <p:cNvPr id="1442820" name="Rectangle 4"/>
          <p:cNvSpPr>
            <a:spLocks noGrp="1" noChangeArrowheads="1"/>
          </p:cNvSpPr>
          <p:nvPr>
            <p:ph type="title"/>
          </p:nvPr>
        </p:nvSpPr>
        <p:spPr bwMode="white">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p>
            <a:pPr defTabSz="914400"/>
            <a:r>
              <a:rPr lang="sk-SK" sz="2800"/>
              <a:t>Zahltenie a ukladanie paketov do frontov</a:t>
            </a:r>
            <a:endParaRPr lang="en-US" sz="2800"/>
          </a:p>
        </p:txBody>
      </p:sp>
    </p:spTree>
    <p:extLst>
      <p:ext uri="{BB962C8B-B14F-4D97-AF65-F5344CB8AC3E}">
        <p14:creationId xmlns:p14="http://schemas.microsoft.com/office/powerpoint/2010/main" val="8612074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4866" name="Picture 2" descr="325P_2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571625"/>
            <a:ext cx="6938963" cy="3243263"/>
          </a:xfrm>
          <a:prstGeom prst="rect">
            <a:avLst/>
          </a:prstGeom>
          <a:noFill/>
          <a:extLst>
            <a:ext uri="{909E8E84-426E-40DD-AFC4-6F175D3DCCD1}">
              <a14:hiddenFill xmlns:a14="http://schemas.microsoft.com/office/drawing/2010/main">
                <a:solidFill>
                  <a:srgbClr val="FFFFFF"/>
                </a:solidFill>
              </a14:hiddenFill>
            </a:ext>
          </a:extLst>
        </p:spPr>
      </p:pic>
      <p:sp>
        <p:nvSpPr>
          <p:cNvPr id="1444868" name="Rectangle 4"/>
          <p:cNvSpPr>
            <a:spLocks noGrp="1" noChangeArrowheads="1"/>
          </p:cNvSpPr>
          <p:nvPr>
            <p:ph type="title"/>
          </p:nvPr>
        </p:nvSpPr>
        <p:spPr bwMode="white">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p>
            <a:pPr defTabSz="914400"/>
            <a:r>
              <a:rPr lang="sk-SK" sz="2800"/>
              <a:t>Neprispôsobenie rýchlosti</a:t>
            </a:r>
            <a:endParaRPr lang="en-US" sz="2800"/>
          </a:p>
        </p:txBody>
      </p:sp>
      <p:sp>
        <p:nvSpPr>
          <p:cNvPr id="1444869" name="Rectangle 5"/>
          <p:cNvSpPr>
            <a:spLocks noGrp="1" noChangeArrowheads="1"/>
          </p:cNvSpPr>
          <p:nvPr>
            <p:ph type="body" idx="1"/>
          </p:nvPr>
        </p:nvSpPr>
        <p:spPr>
          <a:xfrm>
            <a:off x="655638" y="5005388"/>
            <a:ext cx="8159750" cy="1547812"/>
          </a:xfrm>
        </p:spPr>
        <p:txBody>
          <a:bodyPr/>
          <a:lstStyle/>
          <a:p>
            <a:r>
              <a:rPr lang="en-US" sz="2000"/>
              <a:t>N</a:t>
            </a:r>
            <a:r>
              <a:rPr lang="sk-SK" sz="2000"/>
              <a:t>e</a:t>
            </a:r>
            <a:r>
              <a:rPr lang="en-US" sz="2000"/>
              <a:t>p</a:t>
            </a:r>
            <a:r>
              <a:rPr lang="sk-SK" sz="2000"/>
              <a:t>rispôsobenie rýchlosti je najbežnejší dôvod zahltenia</a:t>
            </a:r>
            <a:endParaRPr lang="en-US" sz="2000"/>
          </a:p>
          <a:p>
            <a:r>
              <a:rPr lang="sk-SK" sz="2000"/>
              <a:t>Zahltenie je pri prestupe z LAN do WAN potenciálne trvalé</a:t>
            </a:r>
            <a:endParaRPr lang="en-US" sz="2000"/>
          </a:p>
          <a:p>
            <a:r>
              <a:rPr lang="sk-SK" sz="2000"/>
              <a:t>Zahltenie je pri prestupe medzi dvomi LAN potenciálne dočasné</a:t>
            </a:r>
          </a:p>
        </p:txBody>
      </p:sp>
    </p:spTree>
    <p:extLst>
      <p:ext uri="{BB962C8B-B14F-4D97-AF65-F5344CB8AC3E}">
        <p14:creationId xmlns:p14="http://schemas.microsoft.com/office/powerpoint/2010/main" val="3695115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8610" name="Rectangle 2"/>
          <p:cNvSpPr>
            <a:spLocks noGrp="1" noChangeArrowheads="1"/>
          </p:cNvSpPr>
          <p:nvPr>
            <p:ph type="title"/>
          </p:nvPr>
        </p:nvSpPr>
        <p:spPr/>
        <p:txBody>
          <a:bodyPr/>
          <a:lstStyle/>
          <a:p>
            <a:r>
              <a:rPr lang="sk-SK"/>
              <a:t>Značkovanie</a:t>
            </a:r>
            <a:endParaRPr lang="en-US"/>
          </a:p>
        </p:txBody>
      </p:sp>
      <p:sp>
        <p:nvSpPr>
          <p:cNvPr id="1348611" name="Rectangle 3"/>
          <p:cNvSpPr>
            <a:spLocks noGrp="1" noChangeArrowheads="1"/>
          </p:cNvSpPr>
          <p:nvPr>
            <p:ph type="body" idx="1"/>
          </p:nvPr>
        </p:nvSpPr>
        <p:spPr/>
        <p:txBody>
          <a:bodyPr/>
          <a:lstStyle/>
          <a:p>
            <a:r>
              <a:rPr lang="sk-SK"/>
              <a:t>Značkovanie je súčasť QoS nástrojov, ktorý pridelí paketu (rámcu) istú „farbu“, ktorá ho odlišuje od iných paketov (rámcov) pre účely QoS obsluhy</a:t>
            </a:r>
            <a:endParaRPr lang="en-US"/>
          </a:p>
          <a:p>
            <a:r>
              <a:rPr lang="sk-SK"/>
              <a:t>Typicky použité značkovanie</a:t>
            </a:r>
            <a:r>
              <a:rPr lang="en-US"/>
              <a:t>:</a:t>
            </a:r>
          </a:p>
          <a:p>
            <a:pPr lvl="1"/>
            <a:r>
              <a:rPr lang="sk-SK"/>
              <a:t>Linková vrstva</a:t>
            </a:r>
            <a:r>
              <a:rPr lang="en-US"/>
              <a:t>:</a:t>
            </a:r>
          </a:p>
          <a:p>
            <a:pPr lvl="2"/>
            <a:r>
              <a:rPr lang="en-US"/>
              <a:t>CoS (ISL, 802.1p)</a:t>
            </a:r>
          </a:p>
          <a:p>
            <a:pPr lvl="2"/>
            <a:r>
              <a:rPr lang="en-US"/>
              <a:t>MPLS EXP</a:t>
            </a:r>
            <a:r>
              <a:rPr lang="sk-SK"/>
              <a:t> (podľa RFC 5462 sa premenúva na „Traffic Class“)</a:t>
            </a:r>
          </a:p>
          <a:p>
            <a:pPr lvl="2"/>
            <a:r>
              <a:rPr lang="sk-SK"/>
              <a:t>Frame Relay DE (len zahadzovanie)</a:t>
            </a:r>
          </a:p>
          <a:p>
            <a:pPr lvl="2"/>
            <a:r>
              <a:rPr lang="sk-SK"/>
              <a:t>ATM CLP (len zahadzovanie)</a:t>
            </a:r>
            <a:endParaRPr lang="en-US"/>
          </a:p>
          <a:p>
            <a:pPr lvl="1"/>
            <a:r>
              <a:rPr lang="sk-SK"/>
              <a:t>Sieťová vrstva</a:t>
            </a:r>
            <a:r>
              <a:rPr lang="en-US"/>
              <a:t>:</a:t>
            </a:r>
          </a:p>
          <a:p>
            <a:pPr lvl="2"/>
            <a:r>
              <a:rPr lang="en-US"/>
              <a:t>DSCP</a:t>
            </a:r>
          </a:p>
          <a:p>
            <a:pPr lvl="2"/>
            <a:r>
              <a:rPr lang="en-US"/>
              <a:t>IP precedenc</a:t>
            </a:r>
            <a:r>
              <a:rPr lang="sk-SK"/>
              <a:t>ia</a:t>
            </a:r>
            <a:endParaRPr lang="en-US"/>
          </a:p>
        </p:txBody>
      </p:sp>
    </p:spTree>
    <p:extLst>
      <p:ext uri="{BB962C8B-B14F-4D97-AF65-F5344CB8AC3E}">
        <p14:creationId xmlns:p14="http://schemas.microsoft.com/office/powerpoint/2010/main" val="33569772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6914" name="Picture 2" descr="325P_25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313" y="1373188"/>
            <a:ext cx="8104187" cy="5153025"/>
          </a:xfrm>
          <a:prstGeom prst="rect">
            <a:avLst/>
          </a:prstGeom>
          <a:noFill/>
          <a:extLst>
            <a:ext uri="{909E8E84-426E-40DD-AFC4-6F175D3DCCD1}">
              <a14:hiddenFill xmlns:a14="http://schemas.microsoft.com/office/drawing/2010/main">
                <a:solidFill>
                  <a:srgbClr val="FFFFFF"/>
                </a:solidFill>
              </a14:hiddenFill>
            </a:ext>
          </a:extLst>
        </p:spPr>
      </p:pic>
      <p:sp>
        <p:nvSpPr>
          <p:cNvPr id="1446915" name="Rectangle 3"/>
          <p:cNvSpPr>
            <a:spLocks noGrp="1" noChangeArrowheads="1"/>
          </p:cNvSpPr>
          <p:nvPr>
            <p:ph type="title"/>
          </p:nvPr>
        </p:nvSpPr>
        <p:spPr/>
        <p:txBody>
          <a:bodyPr/>
          <a:lstStyle/>
          <a:p>
            <a:r>
              <a:rPr lang="sk-SK" sz="2800"/>
              <a:t>Agregácia</a:t>
            </a:r>
            <a:endParaRPr lang="en-US" sz="2800"/>
          </a:p>
        </p:txBody>
      </p:sp>
    </p:spTree>
    <p:extLst>
      <p:ext uri="{BB962C8B-B14F-4D97-AF65-F5344CB8AC3E}">
        <p14:creationId xmlns:p14="http://schemas.microsoft.com/office/powerpoint/2010/main" val="42273596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0882" name="Picture 2" descr="017G_08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63" y="1905000"/>
            <a:ext cx="7762875" cy="2238375"/>
          </a:xfrm>
          <a:prstGeom prst="rect">
            <a:avLst/>
          </a:prstGeom>
          <a:noFill/>
          <a:extLst>
            <a:ext uri="{909E8E84-426E-40DD-AFC4-6F175D3DCCD1}">
              <a14:hiddenFill xmlns:a14="http://schemas.microsoft.com/office/drawing/2010/main">
                <a:solidFill>
                  <a:srgbClr val="FFFFFF"/>
                </a:solidFill>
              </a14:hiddenFill>
            </a:ext>
          </a:extLst>
        </p:spPr>
      </p:pic>
      <p:sp>
        <p:nvSpPr>
          <p:cNvPr id="1530883" name="Rectangle 3"/>
          <p:cNvSpPr>
            <a:spLocks noGrp="1" noChangeArrowheads="1"/>
          </p:cNvSpPr>
          <p:nvPr>
            <p:ph type="title"/>
          </p:nvPr>
        </p:nvSpPr>
        <p:spPr/>
        <p:txBody>
          <a:bodyPr/>
          <a:lstStyle/>
          <a:p>
            <a:r>
              <a:rPr lang="sk-SK"/>
              <a:t>Architektúra frontového systému</a:t>
            </a:r>
            <a:endParaRPr lang="en-US"/>
          </a:p>
        </p:txBody>
      </p:sp>
      <p:sp>
        <p:nvSpPr>
          <p:cNvPr id="1530884" name="Rectangle 4"/>
          <p:cNvSpPr>
            <a:spLocks noGrp="1" noChangeArrowheads="1"/>
          </p:cNvSpPr>
          <p:nvPr>
            <p:ph type="body" sz="half" idx="2"/>
          </p:nvPr>
        </p:nvSpPr>
        <p:spPr>
          <a:xfrm>
            <a:off x="655638" y="4572000"/>
            <a:ext cx="8159750" cy="1981200"/>
          </a:xfrm>
        </p:spPr>
        <p:txBody>
          <a:bodyPr/>
          <a:lstStyle/>
          <a:p>
            <a:r>
              <a:rPr lang="sk-SK" sz="2000"/>
              <a:t>Každé fyzické rozhranie má svoj hardvérový front</a:t>
            </a:r>
          </a:p>
          <a:p>
            <a:r>
              <a:rPr lang="sk-SK" sz="2000"/>
              <a:t>Nad každým fyzickým rozhraním môže pracovať systém softvérových frontov</a:t>
            </a:r>
          </a:p>
          <a:p>
            <a:pPr lvl="1"/>
            <a:r>
              <a:rPr lang="sk-SK" sz="1800"/>
              <a:t>Viacfrontové mechanizmy</a:t>
            </a:r>
          </a:p>
          <a:p>
            <a:pPr lvl="1"/>
            <a:r>
              <a:rPr lang="sk-SK" sz="1800"/>
              <a:t>Mechanizmy nad podrozhraniami (subinterfaces)</a:t>
            </a:r>
            <a:endParaRPr lang="en-US" sz="1800"/>
          </a:p>
        </p:txBody>
      </p:sp>
    </p:spTree>
    <p:extLst>
      <p:ext uri="{BB962C8B-B14F-4D97-AF65-F5344CB8AC3E}">
        <p14:creationId xmlns:p14="http://schemas.microsoft.com/office/powerpoint/2010/main" val="13888687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2930" name="Picture 2" descr="017G_0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143000"/>
            <a:ext cx="8721725" cy="3325813"/>
          </a:xfrm>
          <a:prstGeom prst="rect">
            <a:avLst/>
          </a:prstGeom>
          <a:noFill/>
          <a:extLst>
            <a:ext uri="{909E8E84-426E-40DD-AFC4-6F175D3DCCD1}">
              <a14:hiddenFill xmlns:a14="http://schemas.microsoft.com/office/drawing/2010/main">
                <a:solidFill>
                  <a:srgbClr val="FFFFFF"/>
                </a:solidFill>
              </a14:hiddenFill>
            </a:ext>
          </a:extLst>
        </p:spPr>
      </p:pic>
      <p:sp>
        <p:nvSpPr>
          <p:cNvPr id="1532931" name="Rectangle 3"/>
          <p:cNvSpPr>
            <a:spLocks noGrp="1" noChangeArrowheads="1"/>
          </p:cNvSpPr>
          <p:nvPr>
            <p:ph type="title"/>
          </p:nvPr>
        </p:nvSpPr>
        <p:spPr/>
        <p:txBody>
          <a:bodyPr/>
          <a:lstStyle/>
          <a:p>
            <a:r>
              <a:rPr lang="sk-SK"/>
              <a:t>Architektúra frontového systému</a:t>
            </a:r>
            <a:endParaRPr lang="en-US"/>
          </a:p>
        </p:txBody>
      </p:sp>
      <p:sp>
        <p:nvSpPr>
          <p:cNvPr id="1532932" name="Rectangle 4"/>
          <p:cNvSpPr>
            <a:spLocks noGrp="1" noChangeArrowheads="1"/>
          </p:cNvSpPr>
          <p:nvPr>
            <p:ph type="body" sz="half" idx="3"/>
          </p:nvPr>
        </p:nvSpPr>
        <p:spPr>
          <a:xfrm>
            <a:off x="655638" y="4953000"/>
            <a:ext cx="8159750" cy="1600200"/>
          </a:xfrm>
        </p:spPr>
        <p:txBody>
          <a:bodyPr/>
          <a:lstStyle/>
          <a:p>
            <a:r>
              <a:rPr lang="sk-SK" sz="2000"/>
              <a:t>Hardvérový front je vždy </a:t>
            </a:r>
            <a:r>
              <a:rPr lang="en-US" sz="2000"/>
              <a:t>FIFO</a:t>
            </a:r>
          </a:p>
          <a:p>
            <a:r>
              <a:rPr lang="sk-SK" sz="2000"/>
              <a:t>Štruktúra softvérového frontového systému je konfigurovateľná podľa druhu smerovača, rozhraní a verzie IOSu</a:t>
            </a:r>
            <a:endParaRPr lang="en-US" sz="2000"/>
          </a:p>
        </p:txBody>
      </p:sp>
    </p:spTree>
    <p:extLst>
      <p:ext uri="{BB962C8B-B14F-4D97-AF65-F5344CB8AC3E}">
        <p14:creationId xmlns:p14="http://schemas.microsoft.com/office/powerpoint/2010/main" val="22535425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4978" name="Picture 2" descr="017G_18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828800"/>
            <a:ext cx="5859463" cy="2232025"/>
          </a:xfrm>
          <a:prstGeom prst="rect">
            <a:avLst/>
          </a:prstGeom>
          <a:noFill/>
          <a:extLst>
            <a:ext uri="{909E8E84-426E-40DD-AFC4-6F175D3DCCD1}">
              <a14:hiddenFill xmlns:a14="http://schemas.microsoft.com/office/drawing/2010/main">
                <a:solidFill>
                  <a:srgbClr val="FFFFFF"/>
                </a:solidFill>
              </a14:hiddenFill>
            </a:ext>
          </a:extLst>
        </p:spPr>
      </p:pic>
      <p:sp>
        <p:nvSpPr>
          <p:cNvPr id="1534979" name="Rectangle 3"/>
          <p:cNvSpPr>
            <a:spLocks noGrp="1" noChangeArrowheads="1"/>
          </p:cNvSpPr>
          <p:nvPr>
            <p:ph type="title"/>
          </p:nvPr>
        </p:nvSpPr>
        <p:spPr/>
        <p:txBody>
          <a:bodyPr/>
          <a:lstStyle/>
          <a:p>
            <a:r>
              <a:rPr lang="sk-SK"/>
              <a:t>Softvérové fronty</a:t>
            </a:r>
            <a:endParaRPr lang="en-US"/>
          </a:p>
        </p:txBody>
      </p:sp>
      <p:sp>
        <p:nvSpPr>
          <p:cNvPr id="1534980" name="Rectangle 4"/>
          <p:cNvSpPr>
            <a:spLocks noGrp="1" noChangeArrowheads="1"/>
          </p:cNvSpPr>
          <p:nvPr>
            <p:ph type="body" sz="half" idx="2"/>
          </p:nvPr>
        </p:nvSpPr>
        <p:spPr>
          <a:xfrm>
            <a:off x="655638" y="4572000"/>
            <a:ext cx="8159750" cy="1981200"/>
          </a:xfrm>
        </p:spPr>
        <p:txBody>
          <a:bodyPr/>
          <a:lstStyle/>
          <a:p>
            <a:pPr>
              <a:lnSpc>
                <a:spcPct val="85000"/>
              </a:lnSpc>
            </a:pPr>
            <a:r>
              <a:rPr lang="sk-SK" sz="1800"/>
              <a:t>Ak je hardvérový front rozhrania zaplnený, znamená to zahltenie rozhrania. Pakety, ktoré sa nezmestia do hardvérového frontu, sa ukladajú do softvérových frontov</a:t>
            </a:r>
          </a:p>
          <a:p>
            <a:pPr>
              <a:lnSpc>
                <a:spcPct val="85000"/>
              </a:lnSpc>
            </a:pPr>
            <a:r>
              <a:rPr lang="sk-SK" sz="1800"/>
              <a:t>Ak je v hardvérovom fronte rozhrania ešte voľné miesto, odosielaný paket sa doň vloží priamo – neprechádza softvérovým frontom</a:t>
            </a:r>
          </a:p>
          <a:p>
            <a:pPr lvl="1">
              <a:lnSpc>
                <a:spcPct val="85000"/>
              </a:lnSpc>
            </a:pPr>
            <a:r>
              <a:rPr lang="sk-SK" sz="1600"/>
              <a:t>Ukladanie paketov do softvérového frontu nastáva </a:t>
            </a:r>
            <a:r>
              <a:rPr lang="sk-SK" sz="1600" b="1"/>
              <a:t>iba</a:t>
            </a:r>
            <a:r>
              <a:rPr lang="sk-SK" sz="1600"/>
              <a:t> vtedy, keď je hardvérový front plný</a:t>
            </a:r>
            <a:endParaRPr lang="en-US" sz="1600"/>
          </a:p>
        </p:txBody>
      </p:sp>
    </p:spTree>
    <p:extLst>
      <p:ext uri="{BB962C8B-B14F-4D97-AF65-F5344CB8AC3E}">
        <p14:creationId xmlns:p14="http://schemas.microsoft.com/office/powerpoint/2010/main" val="14715568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026" name="Rectangle 2"/>
          <p:cNvSpPr>
            <a:spLocks noGrp="1" noChangeArrowheads="1"/>
          </p:cNvSpPr>
          <p:nvPr>
            <p:ph type="title"/>
          </p:nvPr>
        </p:nvSpPr>
        <p:spPr/>
        <p:txBody>
          <a:bodyPr/>
          <a:lstStyle/>
          <a:p>
            <a:r>
              <a:rPr lang="sk-SK"/>
              <a:t>Hardvérový front</a:t>
            </a:r>
            <a:endParaRPr lang="en-US"/>
          </a:p>
        </p:txBody>
      </p:sp>
      <p:sp>
        <p:nvSpPr>
          <p:cNvPr id="1537027" name="Rectangle 3"/>
          <p:cNvSpPr>
            <a:spLocks noGrp="1" noChangeArrowheads="1"/>
          </p:cNvSpPr>
          <p:nvPr>
            <p:ph type="body" idx="1"/>
          </p:nvPr>
        </p:nvSpPr>
        <p:spPr/>
        <p:txBody>
          <a:bodyPr/>
          <a:lstStyle/>
          <a:p>
            <a:r>
              <a:rPr lang="sk-SK" sz="2000"/>
              <a:t>Veľkosť hardvérového frontu na rozhraní je obmedzená, ale v rámci technických limitov konfigurovateľná</a:t>
            </a:r>
          </a:p>
          <a:p>
            <a:r>
              <a:rPr lang="sk-SK" sz="2000"/>
              <a:t>Smerovače určujú veľkosť hardvérového frontu rozhrania na základe konfigurovanej prenosovej kapacity (bandwidth)</a:t>
            </a:r>
            <a:r>
              <a:rPr lang="en-US" sz="2000"/>
              <a:t> </a:t>
            </a:r>
            <a:endParaRPr lang="sk-SK" sz="2000"/>
          </a:p>
          <a:p>
            <a:r>
              <a:rPr lang="sk-SK" sz="2000"/>
              <a:t>Veľkosť hardvérového frontu je možné konfigurovať na rozhraní príkazom </a:t>
            </a:r>
            <a:r>
              <a:rPr lang="en-US" sz="2000" b="1">
                <a:latin typeface="Courier New" pitchFamily="49" charset="0"/>
              </a:rPr>
              <a:t>tx-ring-limit</a:t>
            </a:r>
            <a:endParaRPr lang="en-US" sz="2000"/>
          </a:p>
          <a:p>
            <a:r>
              <a:rPr lang="sk-SK" sz="2000"/>
              <a:t>Zmenšenie veľkosti hardérového frontu má dve základné výhody:</a:t>
            </a:r>
            <a:endParaRPr lang="en-US" sz="2000"/>
          </a:p>
          <a:p>
            <a:pPr lvl="1"/>
            <a:r>
              <a:rPr lang="sk-SK" sz="1800"/>
              <a:t>Skráti čas čakania v hardvérovom fronte</a:t>
            </a:r>
            <a:endParaRPr lang="en-US" sz="1800"/>
          </a:p>
          <a:p>
            <a:pPr lvl="1"/>
            <a:r>
              <a:rPr lang="sk-SK" sz="1800"/>
              <a:t>Urýchli aktiváciu softvérových frontových mechanizmov v IOSe</a:t>
            </a:r>
            <a:endParaRPr lang="en-US" sz="1800"/>
          </a:p>
          <a:p>
            <a:r>
              <a:rPr lang="sk-SK" sz="2000"/>
              <a:t>Nevhodné nastavenia však môžu spôsobiť neželané efekty:</a:t>
            </a:r>
            <a:endParaRPr lang="en-US" sz="2000"/>
          </a:p>
          <a:p>
            <a:pPr lvl="1"/>
            <a:r>
              <a:rPr lang="sk-SK" sz="1800"/>
              <a:t>Pridlhý hardvérový front spôsobí dlhé čakanie paketov a oneskorenú aktiváciu softvérových frontových disciplín</a:t>
            </a:r>
            <a:endParaRPr lang="en-US" sz="1800"/>
          </a:p>
          <a:p>
            <a:pPr lvl="1"/>
            <a:r>
              <a:rPr lang="sk-SK" sz="1800"/>
              <a:t>Prikrátky hardvérový front môže viesť k nadmernému počtu prerušení (IRQ), ktoré zaťažujú CPU a presúvajú úzke hrdlo (aj) naň</a:t>
            </a:r>
            <a:endParaRPr lang="en-US" sz="1800"/>
          </a:p>
        </p:txBody>
      </p:sp>
    </p:spTree>
    <p:extLst>
      <p:ext uri="{BB962C8B-B14F-4D97-AF65-F5344CB8AC3E}">
        <p14:creationId xmlns:p14="http://schemas.microsoft.com/office/powerpoint/2010/main" val="4145890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ChangeArrowheads="1"/>
          </p:cNvSpPr>
          <p:nvPr/>
        </p:nvSpPr>
        <p:spPr bwMode="auto">
          <a:xfrm>
            <a:off x="685800" y="2362200"/>
            <a:ext cx="7924800" cy="35814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sk-SK"/>
          </a:p>
        </p:txBody>
      </p:sp>
      <p:sp>
        <p:nvSpPr>
          <p:cNvPr id="1539075" name="Rectangle 3"/>
          <p:cNvSpPr>
            <a:spLocks noGrp="1" noChangeArrowheads="1"/>
          </p:cNvSpPr>
          <p:nvPr>
            <p:ph type="title"/>
          </p:nvPr>
        </p:nvSpPr>
        <p:spPr/>
        <p:txBody>
          <a:bodyPr/>
          <a:lstStyle/>
          <a:p>
            <a:r>
              <a:rPr lang="sk-SK" sz="2800"/>
              <a:t>Zistenie aktuálnej dĺžky hardvérového frontu</a:t>
            </a:r>
            <a:endParaRPr lang="en-US" sz="2800"/>
          </a:p>
        </p:txBody>
      </p:sp>
      <p:sp>
        <p:nvSpPr>
          <p:cNvPr id="1539076" name="Rectangle 4"/>
          <p:cNvSpPr>
            <a:spLocks noGrp="1" noChangeArrowheads="1"/>
          </p:cNvSpPr>
          <p:nvPr>
            <p:ph type="body" idx="1"/>
          </p:nvPr>
        </p:nvSpPr>
        <p:spPr>
          <a:xfrm>
            <a:off x="655638" y="1524000"/>
            <a:ext cx="8159750" cy="717550"/>
          </a:xfrm>
        </p:spPr>
        <p:txBody>
          <a:bodyPr/>
          <a:lstStyle/>
          <a:p>
            <a:pPr>
              <a:lnSpc>
                <a:spcPct val="85000"/>
              </a:lnSpc>
            </a:pPr>
            <a:r>
              <a:rPr lang="sk-SK" sz="1900"/>
              <a:t>Príkaz </a:t>
            </a:r>
            <a:r>
              <a:rPr lang="en-US" sz="1900" b="1"/>
              <a:t>show controllers </a:t>
            </a:r>
            <a:r>
              <a:rPr lang="sk-SK" sz="1900"/>
              <a:t>vypisuje veľkosť hardvérového frontu zvoleného rozhrania</a:t>
            </a:r>
            <a:endParaRPr lang="en-US" sz="1900"/>
          </a:p>
        </p:txBody>
      </p:sp>
      <p:sp>
        <p:nvSpPr>
          <p:cNvPr id="1539077" name="Text Box 5"/>
          <p:cNvSpPr txBox="1">
            <a:spLocks noChangeArrowheads="1"/>
          </p:cNvSpPr>
          <p:nvPr/>
        </p:nvSpPr>
        <p:spPr bwMode="auto">
          <a:xfrm>
            <a:off x="838200" y="2438400"/>
            <a:ext cx="74676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spcBef>
                <a:spcPct val="50000"/>
              </a:spcBef>
            </a:pPr>
            <a:endParaRPr lang="sk-SK" sz="3000" b="1"/>
          </a:p>
        </p:txBody>
      </p:sp>
      <p:sp>
        <p:nvSpPr>
          <p:cNvPr id="1539078" name="Rectangle 6"/>
          <p:cNvSpPr>
            <a:spLocks noChangeArrowheads="1"/>
          </p:cNvSpPr>
          <p:nvPr/>
        </p:nvSpPr>
        <p:spPr bwMode="auto">
          <a:xfrm>
            <a:off x="723900" y="4305300"/>
            <a:ext cx="1905000" cy="228600"/>
          </a:xfrm>
          <a:prstGeom prst="rect">
            <a:avLst/>
          </a:prstGeom>
          <a:solidFill>
            <a:srgbClr val="F9DE91"/>
          </a:soli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sk-SK"/>
          </a:p>
        </p:txBody>
      </p:sp>
      <p:sp>
        <p:nvSpPr>
          <p:cNvPr id="1539079" name="Text Box 7"/>
          <p:cNvSpPr txBox="1">
            <a:spLocks noChangeArrowheads="1"/>
          </p:cNvSpPr>
          <p:nvPr/>
        </p:nvSpPr>
        <p:spPr bwMode="auto">
          <a:xfrm>
            <a:off x="685800" y="2362200"/>
            <a:ext cx="79248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r>
              <a:rPr lang="en-US" sz="1400" b="1">
                <a:latin typeface="Courier New" pitchFamily="49" charset="0"/>
              </a:rPr>
              <a:t>R1#</a:t>
            </a:r>
            <a:r>
              <a:rPr lang="sk-SK" sz="1400" b="1">
                <a:latin typeface="Courier New" pitchFamily="49" charset="0"/>
              </a:rPr>
              <a:t> </a:t>
            </a:r>
            <a:r>
              <a:rPr lang="en-US" sz="1400" b="1">
                <a:solidFill>
                  <a:schemeClr val="accent2"/>
                </a:solidFill>
                <a:latin typeface="Courier New" pitchFamily="49" charset="0"/>
              </a:rPr>
              <a:t>show controllers serial 0/1/0</a:t>
            </a:r>
          </a:p>
          <a:p>
            <a:r>
              <a:rPr lang="en-US" sz="1400" b="1">
                <a:latin typeface="Courier New" pitchFamily="49" charset="0"/>
              </a:rPr>
              <a:t>Interface Serial0/1/0</a:t>
            </a:r>
          </a:p>
          <a:p>
            <a:r>
              <a:rPr lang="en-US" sz="1400" b="1">
                <a:latin typeface="Courier New" pitchFamily="49" charset="0"/>
              </a:rPr>
              <a:t>Hardware is GT96K</a:t>
            </a:r>
          </a:p>
          <a:p>
            <a:r>
              <a:rPr lang="en-US" sz="1400" b="1">
                <a:latin typeface="Courier New" pitchFamily="49" charset="0"/>
              </a:rPr>
              <a:t>DCE V.11 (X.21), clock rate 384000</a:t>
            </a:r>
          </a:p>
          <a:p>
            <a:endParaRPr lang="en-US" sz="1400" b="1">
              <a:latin typeface="Courier New" pitchFamily="49" charset="0"/>
            </a:endParaRPr>
          </a:p>
          <a:p>
            <a:r>
              <a:rPr lang="en-US" sz="1400" b="1">
                <a:latin typeface="Courier New" pitchFamily="49" charset="0"/>
              </a:rPr>
              <a:t>&lt;...part of the output omitted...&gt;</a:t>
            </a:r>
          </a:p>
          <a:p>
            <a:r>
              <a:rPr lang="en-US" sz="1400" b="1">
                <a:latin typeface="Courier New" pitchFamily="49" charset="0"/>
              </a:rPr>
              <a:t>1 sdma_rx_reserr, 0 sdma_tx_reserr</a:t>
            </a:r>
          </a:p>
          <a:p>
            <a:r>
              <a:rPr lang="en-US" sz="1400" b="1">
                <a:latin typeface="Courier New" pitchFamily="49" charset="0"/>
              </a:rPr>
              <a:t>0 rx_bogus_pkts, rx_bogus_flag FALSE</a:t>
            </a:r>
          </a:p>
          <a:p>
            <a:r>
              <a:rPr lang="en-US" sz="1400" b="1">
                <a:latin typeface="Courier New" pitchFamily="49" charset="0"/>
              </a:rPr>
              <a:t>0 sdma_tx_ur_processed</a:t>
            </a:r>
          </a:p>
          <a:p>
            <a:endParaRPr lang="en-US" sz="1400" b="1">
              <a:latin typeface="Courier New" pitchFamily="49" charset="0"/>
            </a:endParaRPr>
          </a:p>
          <a:p>
            <a:r>
              <a:rPr lang="en-US" sz="1400" b="1">
                <a:latin typeface="Courier New" pitchFamily="49" charset="0"/>
              </a:rPr>
              <a:t>tx_limited = 1(2), errata19 count1 - 0, count2 - 0</a:t>
            </a:r>
          </a:p>
          <a:p>
            <a:r>
              <a:rPr lang="en-US" sz="1400" b="1">
                <a:latin typeface="Courier New" pitchFamily="49" charset="0"/>
              </a:rPr>
              <a:t>Receive Ring</a:t>
            </a:r>
          </a:p>
          <a:p>
            <a:r>
              <a:rPr lang="en-US" sz="1400" b="1">
                <a:latin typeface="Courier New" pitchFamily="49" charset="0"/>
              </a:rPr>
              <a:t>rxr head (27)(0x075BD090), rxr tail (0)(0x075BCEE0)</a:t>
            </a:r>
          </a:p>
          <a:p>
            <a:r>
              <a:rPr lang="en-US" sz="1400" b="1">
                <a:latin typeface="Courier New" pitchFamily="49" charset="0"/>
              </a:rPr>
              <a:t>  rmd(75BCEE0): nbd 75BCEF0 cmd_sts 80800000 buf_sz 06000000 buf_ptr 75CB8E0</a:t>
            </a:r>
          </a:p>
          <a:p>
            <a:r>
              <a:rPr lang="en-US" sz="1400" b="1">
                <a:latin typeface="Courier New" pitchFamily="49" charset="0"/>
              </a:rPr>
              <a:t>  rmd(75BCEF0): nbd 75BCF00 cmd_sts 80800000 buf_sz 06000000 buf_ptr 75CCC00</a:t>
            </a:r>
          </a:p>
          <a:p>
            <a:r>
              <a:rPr lang="en-US" sz="1400" b="1">
                <a:latin typeface="Courier New" pitchFamily="49" charset="0"/>
              </a:rPr>
              <a:t>&lt;...rest of the output omitted...&gt;</a:t>
            </a:r>
          </a:p>
        </p:txBody>
      </p:sp>
    </p:spTree>
    <p:extLst>
      <p:ext uri="{BB962C8B-B14F-4D97-AF65-F5344CB8AC3E}">
        <p14:creationId xmlns:p14="http://schemas.microsoft.com/office/powerpoint/2010/main" val="858883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1122" name="Rectangle 2"/>
          <p:cNvSpPr>
            <a:spLocks noGrp="1" noChangeArrowheads="1"/>
          </p:cNvSpPr>
          <p:nvPr>
            <p:ph type="title"/>
          </p:nvPr>
        </p:nvSpPr>
        <p:spPr/>
        <p:txBody>
          <a:bodyPr/>
          <a:lstStyle/>
          <a:p>
            <a:r>
              <a:rPr lang="sk-SK" sz="2800"/>
              <a:t>Zahltenie na softvérových rozhraniach</a:t>
            </a:r>
            <a:endParaRPr lang="en-US" sz="2800"/>
          </a:p>
        </p:txBody>
      </p:sp>
      <p:sp>
        <p:nvSpPr>
          <p:cNvPr id="1541123" name="Rectangle 3"/>
          <p:cNvSpPr>
            <a:spLocks noGrp="1" noChangeArrowheads="1"/>
          </p:cNvSpPr>
          <p:nvPr>
            <p:ph type="body" idx="1"/>
          </p:nvPr>
        </p:nvSpPr>
        <p:spPr/>
        <p:txBody>
          <a:bodyPr/>
          <a:lstStyle/>
          <a:p>
            <a:r>
              <a:rPr lang="sk-SK"/>
              <a:t>Podrozhrania a softvérové rozhrania (dialery, tunely, subinterface-y) nemajú svoj vlastný výstupný front</a:t>
            </a:r>
            <a:endParaRPr lang="en-US"/>
          </a:p>
          <a:p>
            <a:r>
              <a:rPr lang="sk-SK"/>
              <a:t>Tieto rozhrania trpia zahltením vtedy, keď sa zahltí výstupný hardvérový front na hlavnom hardvérovom rozhraní</a:t>
            </a:r>
            <a:endParaRPr lang="en-US"/>
          </a:p>
          <a:p>
            <a:r>
              <a:rPr lang="sk-SK"/>
              <a:t>Pojmy </a:t>
            </a:r>
            <a:r>
              <a:rPr lang="en-US"/>
              <a:t>“TxQ” a “tx-ring” </a:t>
            </a:r>
            <a:r>
              <a:rPr lang="sk-SK"/>
              <a:t>oba označujú hardvérový front a je ich možné voľne zamieňať</a:t>
            </a:r>
            <a:endParaRPr lang="en-US"/>
          </a:p>
        </p:txBody>
      </p:sp>
    </p:spTree>
    <p:extLst>
      <p:ext uri="{BB962C8B-B14F-4D97-AF65-F5344CB8AC3E}">
        <p14:creationId xmlns:p14="http://schemas.microsoft.com/office/powerpoint/2010/main" val="14308764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8962" name="Rectangle 2"/>
          <p:cNvSpPr>
            <a:spLocks noGrp="1" noChangeArrowheads="1"/>
          </p:cNvSpPr>
          <p:nvPr>
            <p:ph type="title"/>
          </p:nvPr>
        </p:nvSpPr>
        <p:spPr/>
        <p:txBody>
          <a:bodyPr/>
          <a:lstStyle/>
          <a:p>
            <a:r>
              <a:rPr lang="sk-SK" sz="2800"/>
              <a:t>Čo sú to frontové disciplíny</a:t>
            </a:r>
            <a:r>
              <a:rPr lang="en-US" sz="2800"/>
              <a:t> </a:t>
            </a:r>
            <a:r>
              <a:rPr lang="sk-SK" sz="2800"/>
              <a:t>(</a:t>
            </a:r>
            <a:r>
              <a:rPr lang="en-US" sz="2800"/>
              <a:t>Queuing</a:t>
            </a:r>
            <a:r>
              <a:rPr lang="sk-SK" sz="2800"/>
              <a:t>)</a:t>
            </a:r>
            <a:r>
              <a:rPr lang="en-US" sz="2800"/>
              <a:t>?</a:t>
            </a:r>
          </a:p>
        </p:txBody>
      </p:sp>
      <p:sp>
        <p:nvSpPr>
          <p:cNvPr id="1448963" name="Rectangle 3"/>
          <p:cNvSpPr>
            <a:spLocks noGrp="1" noChangeArrowheads="1"/>
          </p:cNvSpPr>
          <p:nvPr>
            <p:ph type="body" idx="1"/>
          </p:nvPr>
        </p:nvSpPr>
        <p:spPr/>
        <p:txBody>
          <a:bodyPr/>
          <a:lstStyle/>
          <a:p>
            <a:r>
              <a:rPr lang="sk-SK"/>
              <a:t>Frontové disciplíny (režimy, mechanizmy) sú mechanizmy na riadenie (zvládnutie) zahltenia na rozhraniach</a:t>
            </a:r>
            <a:endParaRPr lang="en-US"/>
          </a:p>
          <a:p>
            <a:r>
              <a:rPr lang="sk-SK"/>
              <a:t>Frontové disciplíny sú navrhnuté tak, aby obslúžili prechodné zahltenie rozhrania odložením nadbytočných paketov do vyrovnávacích pamätí (frontov), pokým nebude rozhranie opäť dostupné</a:t>
            </a:r>
          </a:p>
          <a:p>
            <a:r>
              <a:rPr lang="sk-SK"/>
              <a:t>Existujúce frontové disciplíny:</a:t>
            </a:r>
          </a:p>
          <a:p>
            <a:pPr lvl="1"/>
            <a:r>
              <a:rPr lang="en-US"/>
              <a:t>First-in, first-out (FIFO)</a:t>
            </a:r>
          </a:p>
          <a:p>
            <a:pPr lvl="1"/>
            <a:r>
              <a:rPr lang="en-US"/>
              <a:t>Priority queuing (PQ)</a:t>
            </a:r>
          </a:p>
          <a:p>
            <a:pPr lvl="1"/>
            <a:r>
              <a:rPr lang="en-US"/>
              <a:t>Round robin</a:t>
            </a:r>
            <a:r>
              <a:rPr lang="sk-SK"/>
              <a:t> (RR)</a:t>
            </a:r>
          </a:p>
          <a:p>
            <a:pPr lvl="1"/>
            <a:r>
              <a:rPr lang="en-US"/>
              <a:t>Weighted round robin (WRR)</a:t>
            </a:r>
            <a:r>
              <a:rPr lang="sk-SK"/>
              <a:t>, Custom queueing (CQ)</a:t>
            </a:r>
            <a:endParaRPr lang="en-US"/>
          </a:p>
        </p:txBody>
      </p:sp>
    </p:spTree>
    <p:extLst>
      <p:ext uri="{BB962C8B-B14F-4D97-AF65-F5344CB8AC3E}">
        <p14:creationId xmlns:p14="http://schemas.microsoft.com/office/powerpoint/2010/main" val="19881840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5106" name="Picture 2" descr="017G_18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810000"/>
            <a:ext cx="4225925" cy="1719263"/>
          </a:xfrm>
          <a:prstGeom prst="rect">
            <a:avLst/>
          </a:prstGeom>
          <a:noFill/>
          <a:extLst>
            <a:ext uri="{909E8E84-426E-40DD-AFC4-6F175D3DCCD1}">
              <a14:hiddenFill xmlns:a14="http://schemas.microsoft.com/office/drawing/2010/main">
                <a:solidFill>
                  <a:srgbClr val="FFFFFF"/>
                </a:solidFill>
              </a14:hiddenFill>
            </a:ext>
          </a:extLst>
        </p:spPr>
      </p:pic>
      <p:sp>
        <p:nvSpPr>
          <p:cNvPr id="1455107" name="Rectangle 3"/>
          <p:cNvSpPr>
            <a:spLocks noGrp="1" noChangeArrowheads="1"/>
          </p:cNvSpPr>
          <p:nvPr>
            <p:ph type="title"/>
          </p:nvPr>
        </p:nvSpPr>
        <p:spPr/>
        <p:txBody>
          <a:bodyPr/>
          <a:lstStyle/>
          <a:p>
            <a:r>
              <a:rPr lang="sk-SK" sz="2800"/>
              <a:t>Frontový režim </a:t>
            </a:r>
            <a:r>
              <a:rPr lang="en-US" sz="2800"/>
              <a:t>FIFO</a:t>
            </a:r>
          </a:p>
        </p:txBody>
      </p:sp>
      <p:sp>
        <p:nvSpPr>
          <p:cNvPr id="1455108" name="Rectangle 4"/>
          <p:cNvSpPr>
            <a:spLocks noGrp="1" noChangeArrowheads="1"/>
          </p:cNvSpPr>
          <p:nvPr>
            <p:ph type="body" sz="half" idx="1"/>
          </p:nvPr>
        </p:nvSpPr>
        <p:spPr/>
        <p:txBody>
          <a:bodyPr/>
          <a:lstStyle/>
          <a:p>
            <a:r>
              <a:rPr lang="sk-SK" sz="2000"/>
              <a:t>Pakety sa odosielajú v poradí, v ktorom prišli</a:t>
            </a:r>
            <a:endParaRPr lang="en-US" sz="2000"/>
          </a:p>
          <a:p>
            <a:r>
              <a:rPr lang="sk-SK" sz="2000"/>
              <a:t>Definitívne najjednoduchší</a:t>
            </a:r>
            <a:endParaRPr lang="en-US" sz="2000"/>
          </a:p>
          <a:p>
            <a:r>
              <a:rPr lang="sk-SK" sz="2000"/>
              <a:t>Využíva jeden front</a:t>
            </a:r>
            <a:endParaRPr lang="en-US" sz="2000"/>
          </a:p>
          <a:p>
            <a:r>
              <a:rPr lang="sk-SK" sz="2000"/>
              <a:t>V iných mechanizmoch sa využíva niekoľko frontov, každý z nich je sám osebe FIFO</a:t>
            </a:r>
          </a:p>
          <a:p>
            <a:pPr lvl="1"/>
            <a:r>
              <a:rPr lang="sk-SK" sz="1800"/>
              <a:t>FIFO preto tvorí veľmi dôležitý základ všetkých ďalších mechanizmov</a:t>
            </a:r>
            <a:endParaRPr lang="en-US" sz="1800"/>
          </a:p>
        </p:txBody>
      </p:sp>
    </p:spTree>
    <p:extLst>
      <p:ext uri="{BB962C8B-B14F-4D97-AF65-F5344CB8AC3E}">
        <p14:creationId xmlns:p14="http://schemas.microsoft.com/office/powerpoint/2010/main" val="26361915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7154" name="Picture 2" descr="017G_1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4525" y="1676400"/>
            <a:ext cx="4232275" cy="4237038"/>
          </a:xfrm>
          <a:prstGeom prst="rect">
            <a:avLst/>
          </a:prstGeom>
          <a:noFill/>
          <a:extLst>
            <a:ext uri="{909E8E84-426E-40DD-AFC4-6F175D3DCCD1}">
              <a14:hiddenFill xmlns:a14="http://schemas.microsoft.com/office/drawing/2010/main">
                <a:solidFill>
                  <a:srgbClr val="FFFFFF"/>
                </a:solidFill>
              </a14:hiddenFill>
            </a:ext>
          </a:extLst>
        </p:spPr>
      </p:pic>
      <p:sp>
        <p:nvSpPr>
          <p:cNvPr id="1457155" name="Rectangle 3"/>
          <p:cNvSpPr>
            <a:spLocks noGrp="1" noChangeArrowheads="1"/>
          </p:cNvSpPr>
          <p:nvPr>
            <p:ph type="title"/>
          </p:nvPr>
        </p:nvSpPr>
        <p:spPr/>
        <p:txBody>
          <a:bodyPr/>
          <a:lstStyle/>
          <a:p>
            <a:r>
              <a:rPr lang="sk-SK"/>
              <a:t>Frontový režim </a:t>
            </a:r>
            <a:r>
              <a:rPr lang="en-US"/>
              <a:t>Priority Queuing</a:t>
            </a:r>
          </a:p>
        </p:txBody>
      </p:sp>
      <p:sp>
        <p:nvSpPr>
          <p:cNvPr id="1457156" name="Rectangle 4"/>
          <p:cNvSpPr>
            <a:spLocks noGrp="1" noChangeArrowheads="1"/>
          </p:cNvSpPr>
          <p:nvPr>
            <p:ph type="body" sz="half" idx="1"/>
          </p:nvPr>
        </p:nvSpPr>
        <p:spPr>
          <a:xfrm>
            <a:off x="655638" y="1143000"/>
            <a:ext cx="4002087" cy="5410200"/>
          </a:xfrm>
        </p:spPr>
        <p:txBody>
          <a:bodyPr/>
          <a:lstStyle/>
          <a:p>
            <a:r>
              <a:rPr lang="sk-SK" sz="2000"/>
              <a:t>Používa viaceré fronty</a:t>
            </a:r>
            <a:endParaRPr lang="en-US" sz="2000"/>
          </a:p>
          <a:p>
            <a:r>
              <a:rPr lang="sk-SK" sz="2000"/>
              <a:t>Umožňuje stanoviť absolútne priority</a:t>
            </a:r>
            <a:endParaRPr lang="en-US" sz="2000"/>
          </a:p>
          <a:p>
            <a:r>
              <a:rPr lang="sk-SK" sz="2000"/>
              <a:t>Plánovač vždy vyberá pakety</a:t>
            </a:r>
            <a:br>
              <a:rPr lang="sk-SK" sz="2000"/>
            </a:br>
            <a:r>
              <a:rPr lang="sk-SK" sz="2000"/>
              <a:t>z frontu s najvyššou prioritou,</a:t>
            </a:r>
            <a:br>
              <a:rPr lang="sk-SK" sz="2000"/>
            </a:br>
            <a:r>
              <a:rPr lang="sk-SK" sz="2000"/>
              <a:t>v ktorom sa ešte nachádzajú čakajúce pakety</a:t>
            </a:r>
          </a:p>
          <a:p>
            <a:r>
              <a:rPr lang="sk-SK" sz="2000"/>
              <a:t>Front s najvyššou prioritou má garantovanú obsluhu</a:t>
            </a:r>
          </a:p>
          <a:p>
            <a:r>
              <a:rPr lang="sk-SK" sz="2000"/>
              <a:t>Hrozí riziko starvácie menej prioritných frontov</a:t>
            </a:r>
          </a:p>
          <a:p>
            <a:r>
              <a:rPr lang="sk-SK" sz="2000"/>
              <a:t>Je veľmi ťažké garantovať oneskorenie v menej prioritných frontoch</a:t>
            </a:r>
            <a:endParaRPr lang="en-US" sz="2000"/>
          </a:p>
        </p:txBody>
      </p:sp>
    </p:spTree>
    <p:extLst>
      <p:ext uri="{BB962C8B-B14F-4D97-AF65-F5344CB8AC3E}">
        <p14:creationId xmlns:p14="http://schemas.microsoft.com/office/powerpoint/2010/main" val="35647519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0658" name="Picture 2" descr="325P_0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838" y="1385888"/>
            <a:ext cx="8085137" cy="5000625"/>
          </a:xfrm>
          <a:prstGeom prst="rect">
            <a:avLst/>
          </a:prstGeom>
          <a:noFill/>
          <a:extLst>
            <a:ext uri="{909E8E84-426E-40DD-AFC4-6F175D3DCCD1}">
              <a14:hiddenFill xmlns:a14="http://schemas.microsoft.com/office/drawing/2010/main">
                <a:solidFill>
                  <a:srgbClr val="FFFFFF"/>
                </a:solidFill>
              </a14:hiddenFill>
            </a:ext>
          </a:extLst>
        </p:spPr>
      </p:pic>
      <p:sp>
        <p:nvSpPr>
          <p:cNvPr id="1350659" name="Rectangle 3"/>
          <p:cNvSpPr>
            <a:spLocks noGrp="1" noChangeArrowheads="1"/>
          </p:cNvSpPr>
          <p:nvPr>
            <p:ph type="title"/>
          </p:nvPr>
        </p:nvSpPr>
        <p:spPr/>
        <p:txBody>
          <a:bodyPr/>
          <a:lstStyle/>
          <a:p>
            <a:r>
              <a:rPr lang="sk-SK" sz="2800"/>
              <a:t>Klasifikácia a značkovanie v </a:t>
            </a:r>
            <a:r>
              <a:rPr lang="en-US" sz="2800"/>
              <a:t>IEEE 802.1Q</a:t>
            </a:r>
          </a:p>
        </p:txBody>
      </p:sp>
      <p:sp>
        <p:nvSpPr>
          <p:cNvPr id="1350660" name="Rectangle 4"/>
          <p:cNvSpPr>
            <a:spLocks noGrp="1" noChangeArrowheads="1"/>
          </p:cNvSpPr>
          <p:nvPr>
            <p:ph type="body" sz="half" idx="2"/>
          </p:nvPr>
        </p:nvSpPr>
        <p:spPr>
          <a:xfrm>
            <a:off x="655638" y="4081463"/>
            <a:ext cx="4806950" cy="2193925"/>
          </a:xfrm>
        </p:spPr>
        <p:txBody>
          <a:bodyPr/>
          <a:lstStyle/>
          <a:p>
            <a:r>
              <a:rPr lang="sk-SK" sz="1900"/>
              <a:t>Pole </a:t>
            </a:r>
            <a:r>
              <a:rPr lang="en-US" sz="1900"/>
              <a:t>IEEE 802.1p </a:t>
            </a:r>
            <a:r>
              <a:rPr lang="sk-SK" sz="1900"/>
              <a:t>sa nazýva</a:t>
            </a:r>
            <a:r>
              <a:rPr lang="en-US" sz="1900"/>
              <a:t> CoS.</a:t>
            </a:r>
          </a:p>
          <a:p>
            <a:r>
              <a:rPr lang="sk-SK" sz="1900"/>
              <a:t>Pri 3 bitoch je možných 8 rôznych priorít</a:t>
            </a:r>
            <a:endParaRPr lang="en-US" sz="1900"/>
          </a:p>
          <a:p>
            <a:r>
              <a:rPr lang="en-US" sz="1900"/>
              <a:t>IEEE 802.1p </a:t>
            </a:r>
            <a:r>
              <a:rPr lang="sk-SK" sz="1900"/>
              <a:t>sa zameriava na podporu QoS v LAN a nad </a:t>
            </a:r>
            <a:r>
              <a:rPr lang="en-US" sz="1900"/>
              <a:t>802.1Q</a:t>
            </a:r>
          </a:p>
          <a:p>
            <a:r>
              <a:rPr lang="en-US" sz="1900"/>
              <a:t>IEEE 802.1p </a:t>
            </a:r>
            <a:r>
              <a:rPr lang="sk-SK" sz="1900"/>
              <a:t>sa zachováva len v rámci LAN, nie po celej trase</a:t>
            </a:r>
            <a:endParaRPr lang="en-US" sz="1900"/>
          </a:p>
        </p:txBody>
      </p:sp>
    </p:spTree>
    <p:extLst>
      <p:ext uri="{BB962C8B-B14F-4D97-AF65-F5344CB8AC3E}">
        <p14:creationId xmlns:p14="http://schemas.microsoft.com/office/powerpoint/2010/main" val="1583193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9202" name="Picture 2" descr="017G_18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4975" y="1676400"/>
            <a:ext cx="4365625" cy="4237038"/>
          </a:xfrm>
          <a:prstGeom prst="rect">
            <a:avLst/>
          </a:prstGeom>
          <a:noFill/>
          <a:extLst>
            <a:ext uri="{909E8E84-426E-40DD-AFC4-6F175D3DCCD1}">
              <a14:hiddenFill xmlns:a14="http://schemas.microsoft.com/office/drawing/2010/main">
                <a:solidFill>
                  <a:srgbClr val="FFFFFF"/>
                </a:solidFill>
              </a14:hiddenFill>
            </a:ext>
          </a:extLst>
        </p:spPr>
      </p:pic>
      <p:sp>
        <p:nvSpPr>
          <p:cNvPr id="1459203" name="Rectangle 3"/>
          <p:cNvSpPr>
            <a:spLocks noGrp="1" noChangeArrowheads="1"/>
          </p:cNvSpPr>
          <p:nvPr>
            <p:ph type="title"/>
          </p:nvPr>
        </p:nvSpPr>
        <p:spPr/>
        <p:txBody>
          <a:bodyPr/>
          <a:lstStyle/>
          <a:p>
            <a:r>
              <a:rPr lang="sk-SK"/>
              <a:t>Frontový režim </a:t>
            </a:r>
            <a:r>
              <a:rPr lang="en-US"/>
              <a:t>Round Robin Queuing</a:t>
            </a:r>
          </a:p>
        </p:txBody>
      </p:sp>
      <p:sp>
        <p:nvSpPr>
          <p:cNvPr id="1459204" name="Rectangle 4"/>
          <p:cNvSpPr>
            <a:spLocks noGrp="1" noChangeArrowheads="1"/>
          </p:cNvSpPr>
          <p:nvPr>
            <p:ph type="body" sz="half" idx="1"/>
          </p:nvPr>
        </p:nvSpPr>
        <p:spPr>
          <a:xfrm>
            <a:off x="655638" y="1143000"/>
            <a:ext cx="4002087" cy="5410200"/>
          </a:xfrm>
        </p:spPr>
        <p:txBody>
          <a:bodyPr/>
          <a:lstStyle/>
          <a:p>
            <a:r>
              <a:rPr lang="sk-SK" sz="2000"/>
              <a:t>Využíva viaceré fronty</a:t>
            </a:r>
            <a:endParaRPr lang="en-US" sz="2000"/>
          </a:p>
          <a:p>
            <a:r>
              <a:rPr lang="sk-SK" sz="2000"/>
              <a:t>Nepodporuje priority</a:t>
            </a:r>
            <a:endParaRPr lang="en-US" sz="2000"/>
          </a:p>
          <a:p>
            <a:r>
              <a:rPr lang="sk-SK" sz="2000"/>
              <a:t>Plánovač v nekonečnom cykle prechádza frontami v pevnom poradí a z každého pri jednom prechode vyberie jeden paket na odoslanie</a:t>
            </a:r>
          </a:p>
          <a:p>
            <a:r>
              <a:rPr lang="sk-SK" sz="2000"/>
              <a:t>Každý front má garantované, že plánovač z neho do istého času odoberie paket</a:t>
            </a:r>
          </a:p>
          <a:p>
            <a:r>
              <a:rPr lang="sk-SK" sz="2000"/>
              <a:t>Podiel prenosového pásma pripadajúci na jeden front sa však nedá garantovať</a:t>
            </a:r>
            <a:endParaRPr lang="en-US" sz="2000"/>
          </a:p>
        </p:txBody>
      </p:sp>
    </p:spTree>
    <p:extLst>
      <p:ext uri="{BB962C8B-B14F-4D97-AF65-F5344CB8AC3E}">
        <p14:creationId xmlns:p14="http://schemas.microsoft.com/office/powerpoint/2010/main" val="40085657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1250" name="Picture 2" descr="017G_1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676400"/>
            <a:ext cx="4438650" cy="4237038"/>
          </a:xfrm>
          <a:prstGeom prst="rect">
            <a:avLst/>
          </a:prstGeom>
          <a:noFill/>
          <a:extLst>
            <a:ext uri="{909E8E84-426E-40DD-AFC4-6F175D3DCCD1}">
              <a14:hiddenFill xmlns:a14="http://schemas.microsoft.com/office/drawing/2010/main">
                <a:solidFill>
                  <a:srgbClr val="FFFFFF"/>
                </a:solidFill>
              </a14:hiddenFill>
            </a:ext>
          </a:extLst>
        </p:spPr>
      </p:pic>
      <p:sp>
        <p:nvSpPr>
          <p:cNvPr id="1461251" name="Rectangle 3"/>
          <p:cNvSpPr>
            <a:spLocks noGrp="1" noChangeArrowheads="1"/>
          </p:cNvSpPr>
          <p:nvPr>
            <p:ph type="title"/>
          </p:nvPr>
        </p:nvSpPr>
        <p:spPr/>
        <p:txBody>
          <a:bodyPr/>
          <a:lstStyle/>
          <a:p>
            <a:r>
              <a:rPr lang="sk-SK" sz="2800"/>
              <a:t>Frontový režim </a:t>
            </a:r>
            <a:r>
              <a:rPr lang="en-US" sz="2800"/>
              <a:t>Weighted Round Robin Queuing</a:t>
            </a:r>
          </a:p>
        </p:txBody>
      </p:sp>
      <p:sp>
        <p:nvSpPr>
          <p:cNvPr id="1461252" name="Rectangle 4"/>
          <p:cNvSpPr>
            <a:spLocks noGrp="1" noChangeArrowheads="1"/>
          </p:cNvSpPr>
          <p:nvPr>
            <p:ph type="body" sz="half" idx="1"/>
          </p:nvPr>
        </p:nvSpPr>
        <p:spPr>
          <a:xfrm>
            <a:off x="655638" y="1143000"/>
            <a:ext cx="4002087" cy="5410200"/>
          </a:xfrm>
        </p:spPr>
        <p:txBody>
          <a:bodyPr/>
          <a:lstStyle/>
          <a:p>
            <a:r>
              <a:rPr lang="sk-SK" sz="2000"/>
              <a:t>Vylepšenie obyčajného RRQ</a:t>
            </a:r>
          </a:p>
          <a:p>
            <a:r>
              <a:rPr lang="sk-SK" sz="2000"/>
              <a:t>Podporuje priority</a:t>
            </a:r>
            <a:endParaRPr lang="en-US" sz="2000"/>
          </a:p>
          <a:p>
            <a:r>
              <a:rPr lang="sk-SK" sz="2000"/>
              <a:t>Každému frontu prideľuje váhu</a:t>
            </a:r>
            <a:endParaRPr lang="en-US" sz="2000"/>
          </a:p>
          <a:p>
            <a:r>
              <a:rPr lang="sk-SK" sz="2000"/>
              <a:t>Fronty obsluhuje cyklicky ako RRQ, avšak z každého frontu vyberie počet paketov úmerný váhe frontu</a:t>
            </a:r>
          </a:p>
          <a:p>
            <a:r>
              <a:rPr lang="sk-SK" sz="2000"/>
              <a:t>Existujú implementácie, kde namiesto počtu paketov je definovaný objem dát, ktorý sa má z frontu odoslať</a:t>
            </a:r>
          </a:p>
          <a:p>
            <a:pPr lvl="1"/>
            <a:r>
              <a:rPr lang="sk-SK" sz="1800"/>
              <a:t>Táto implementácia sa volá Custom Queueing (CQ)</a:t>
            </a:r>
            <a:endParaRPr lang="en-US" sz="1800"/>
          </a:p>
        </p:txBody>
      </p:sp>
    </p:spTree>
    <p:extLst>
      <p:ext uri="{BB962C8B-B14F-4D97-AF65-F5344CB8AC3E}">
        <p14:creationId xmlns:p14="http://schemas.microsoft.com/office/powerpoint/2010/main" val="252228928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3298" name="Picture 2" descr="017G_1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524000"/>
            <a:ext cx="7835900" cy="2762250"/>
          </a:xfrm>
          <a:prstGeom prst="rect">
            <a:avLst/>
          </a:prstGeom>
          <a:noFill/>
          <a:extLst>
            <a:ext uri="{909E8E84-426E-40DD-AFC4-6F175D3DCCD1}">
              <a14:hiddenFill xmlns:a14="http://schemas.microsoft.com/office/drawing/2010/main">
                <a:solidFill>
                  <a:srgbClr val="FFFFFF"/>
                </a:solidFill>
              </a14:hiddenFill>
            </a:ext>
          </a:extLst>
        </p:spPr>
      </p:pic>
      <p:sp>
        <p:nvSpPr>
          <p:cNvPr id="1463299" name="Rectangle 3"/>
          <p:cNvSpPr>
            <a:spLocks noGrp="1" noChangeArrowheads="1"/>
          </p:cNvSpPr>
          <p:nvPr>
            <p:ph type="title"/>
          </p:nvPr>
        </p:nvSpPr>
        <p:spPr>
          <a:xfrm>
            <a:off x="304800" y="381000"/>
            <a:ext cx="8305800" cy="685800"/>
          </a:xfrm>
        </p:spPr>
        <p:txBody>
          <a:bodyPr/>
          <a:lstStyle/>
          <a:p>
            <a:r>
              <a:rPr lang="sk-SK" sz="2800"/>
              <a:t>Problémy s</a:t>
            </a:r>
            <a:r>
              <a:rPr lang="en-US" sz="2800"/>
              <a:t> Weighted Round Robin Queuing</a:t>
            </a:r>
          </a:p>
        </p:txBody>
      </p:sp>
      <p:sp>
        <p:nvSpPr>
          <p:cNvPr id="1463300" name="Rectangle 4"/>
          <p:cNvSpPr>
            <a:spLocks noGrp="1" noChangeArrowheads="1"/>
          </p:cNvSpPr>
          <p:nvPr>
            <p:ph type="body" idx="1"/>
          </p:nvPr>
        </p:nvSpPr>
        <p:spPr>
          <a:xfrm>
            <a:off x="458788" y="4559300"/>
            <a:ext cx="8221662" cy="16891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nchorCtr="1">
            <a:spAutoFit/>
          </a:bodyPr>
          <a:lstStyle/>
          <a:p>
            <a:r>
              <a:rPr lang="sk-SK" sz="2000"/>
              <a:t>Vo WRR (CQ) môže dochádzať k vychýleniu skutočných váh frontov</a:t>
            </a:r>
            <a:endParaRPr lang="en-US" sz="2000"/>
          </a:p>
          <a:p>
            <a:pPr lvl="1"/>
            <a:r>
              <a:rPr lang="sk-SK" sz="1800"/>
              <a:t>CQ dovoľuje v jednom prechode plánovača odoslať z frontu istý počet bajtov tým, že sa odošle hneď niekoľko paketov</a:t>
            </a:r>
          </a:p>
          <a:p>
            <a:pPr lvl="1"/>
            <a:r>
              <a:rPr lang="sk-SK" sz="1800"/>
              <a:t>Plánovač však môže odoslať paket aj vtedy, ak celkový počet odoslaných bajtov je väčší než povolená váha frontu</a:t>
            </a:r>
            <a:endParaRPr lang="en-US" sz="1800"/>
          </a:p>
        </p:txBody>
      </p:sp>
    </p:spTree>
    <p:extLst>
      <p:ext uri="{BB962C8B-B14F-4D97-AF65-F5344CB8AC3E}">
        <p14:creationId xmlns:p14="http://schemas.microsoft.com/office/powerpoint/2010/main" val="23919839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1730" name="Rectangle 2"/>
          <p:cNvSpPr>
            <a:spLocks noGrp="1" noChangeArrowheads="1"/>
          </p:cNvSpPr>
          <p:nvPr>
            <p:ph type="ctrTitle"/>
          </p:nvPr>
        </p:nvSpPr>
        <p:spPr/>
        <p:txBody>
          <a:bodyPr/>
          <a:lstStyle/>
          <a:p>
            <a:r>
              <a:rPr lang="en-US"/>
              <a:t>Module 4: Implement the DiffServ QoS Model</a:t>
            </a:r>
          </a:p>
        </p:txBody>
      </p:sp>
      <p:sp>
        <p:nvSpPr>
          <p:cNvPr id="1481731" name="Rectangle 3"/>
          <p:cNvSpPr>
            <a:spLocks noGrp="1" noChangeArrowheads="1"/>
          </p:cNvSpPr>
          <p:nvPr>
            <p:ph type="subTitle" idx="1"/>
          </p:nvPr>
        </p:nvSpPr>
        <p:spPr/>
        <p:txBody>
          <a:bodyPr/>
          <a:lstStyle/>
          <a:p>
            <a:r>
              <a:rPr lang="en-US"/>
              <a:t>Lesson 4.4: Configuring WFQ</a:t>
            </a:r>
          </a:p>
        </p:txBody>
      </p:sp>
    </p:spTree>
    <p:extLst>
      <p:ext uri="{BB962C8B-B14F-4D97-AF65-F5344CB8AC3E}">
        <p14:creationId xmlns:p14="http://schemas.microsoft.com/office/powerpoint/2010/main" val="36331885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5826" name="Rectangle 2"/>
          <p:cNvSpPr>
            <a:spLocks noGrp="1" noChangeArrowheads="1"/>
          </p:cNvSpPr>
          <p:nvPr>
            <p:ph type="title"/>
          </p:nvPr>
        </p:nvSpPr>
        <p:spPr/>
        <p:txBody>
          <a:bodyPr/>
          <a:lstStyle/>
          <a:p>
            <a:r>
              <a:rPr lang="sk-SK"/>
              <a:t>Frontový režim </a:t>
            </a:r>
            <a:r>
              <a:rPr lang="en-US"/>
              <a:t>Weighted Fair Queuing</a:t>
            </a:r>
          </a:p>
        </p:txBody>
      </p:sp>
      <p:sp>
        <p:nvSpPr>
          <p:cNvPr id="1485827" name="Rectangle 3"/>
          <p:cNvSpPr>
            <a:spLocks noGrp="1" noChangeArrowheads="1"/>
          </p:cNvSpPr>
          <p:nvPr>
            <p:ph type="body" idx="1"/>
          </p:nvPr>
        </p:nvSpPr>
        <p:spPr/>
        <p:txBody>
          <a:bodyPr/>
          <a:lstStyle/>
          <a:p>
            <a:r>
              <a:rPr lang="sk-SK"/>
              <a:t>Frontový režim, ktorý realizuje „férovú“ politiku, by sa mal správať podľa týchto kritérií:</a:t>
            </a:r>
            <a:endParaRPr lang="en-US"/>
          </a:p>
          <a:p>
            <a:pPr lvl="1"/>
            <a:r>
              <a:rPr lang="sk-SK"/>
              <a:t>Znižovať dobu odozvy pre interaktívne toky tým, že ich uprednostní pred ostatnými</a:t>
            </a:r>
            <a:endParaRPr lang="en-US"/>
          </a:p>
          <a:p>
            <a:pPr lvl="1"/>
            <a:r>
              <a:rPr lang="sk-SK"/>
              <a:t>Zabrániť veľkoobjemovým tokom monopolizáciu rozhrania</a:t>
            </a:r>
          </a:p>
          <a:p>
            <a:r>
              <a:rPr lang="sk-SK"/>
              <a:t>Ideálny férový algoritmus by mal cyklicky obsluhovať všetky fronty a z každého vybrať v jednom cykle jeden bit</a:t>
            </a:r>
          </a:p>
          <a:p>
            <a:pPr lvl="1"/>
            <a:r>
              <a:rPr lang="sk-SK"/>
              <a:t>Tento prístup je v paketových sieťach nepoužiteľný</a:t>
            </a:r>
          </a:p>
          <a:p>
            <a:pPr lvl="1"/>
            <a:r>
              <a:rPr lang="sk-SK"/>
              <a:t>Možno ho však nahradiť približným postupom:</a:t>
            </a:r>
          </a:p>
          <a:p>
            <a:pPr lvl="2"/>
            <a:r>
              <a:rPr lang="sk-SK"/>
              <a:t>Pre každý front si viesť evidenciu, koľko dát celkovo bude z neho odoslaných, ak z neho odošleme ďalší paket</a:t>
            </a:r>
          </a:p>
          <a:p>
            <a:pPr lvl="2"/>
            <a:r>
              <a:rPr lang="sk-SK"/>
              <a:t>Obsluhovať vždy ten front, z ktorého je vrátane nasledujúceho paketu celkovo odoslaných najmenej dát</a:t>
            </a:r>
          </a:p>
          <a:p>
            <a:pPr lvl="3"/>
            <a:r>
              <a:rPr lang="sk-SK"/>
              <a:t>Evidentne, treba sa starať o najzaostávajúcejší front</a:t>
            </a:r>
            <a:endParaRPr lang="en-US"/>
          </a:p>
        </p:txBody>
      </p:sp>
    </p:spTree>
    <p:extLst>
      <p:ext uri="{BB962C8B-B14F-4D97-AF65-F5344CB8AC3E}">
        <p14:creationId xmlns:p14="http://schemas.microsoft.com/office/powerpoint/2010/main" val="640717040"/>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3474" name="Rectangle 2"/>
          <p:cNvSpPr>
            <a:spLocks noGrp="1" noChangeArrowheads="1"/>
          </p:cNvSpPr>
          <p:nvPr>
            <p:ph type="title"/>
          </p:nvPr>
        </p:nvSpPr>
        <p:spPr/>
        <p:txBody>
          <a:bodyPr/>
          <a:lstStyle/>
          <a:p>
            <a:r>
              <a:rPr lang="sk-SK"/>
              <a:t>Frontový režim Weighted Fair Queueing</a:t>
            </a:r>
          </a:p>
        </p:txBody>
      </p:sp>
      <p:sp>
        <p:nvSpPr>
          <p:cNvPr id="1513476" name="Line 4"/>
          <p:cNvSpPr>
            <a:spLocks noChangeShapeType="1"/>
          </p:cNvSpPr>
          <p:nvPr/>
        </p:nvSpPr>
        <p:spPr bwMode="auto">
          <a:xfrm>
            <a:off x="4075113" y="1192213"/>
            <a:ext cx="34480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k-SK"/>
          </a:p>
        </p:txBody>
      </p:sp>
      <p:sp>
        <p:nvSpPr>
          <p:cNvPr id="1513477" name="Line 5"/>
          <p:cNvSpPr>
            <a:spLocks noChangeShapeType="1"/>
          </p:cNvSpPr>
          <p:nvPr/>
        </p:nvSpPr>
        <p:spPr bwMode="auto">
          <a:xfrm>
            <a:off x="4068763" y="1674813"/>
            <a:ext cx="34480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k-SK"/>
          </a:p>
        </p:txBody>
      </p:sp>
      <p:sp>
        <p:nvSpPr>
          <p:cNvPr id="1513478" name="Line 6"/>
          <p:cNvSpPr>
            <a:spLocks noChangeShapeType="1"/>
          </p:cNvSpPr>
          <p:nvPr/>
        </p:nvSpPr>
        <p:spPr bwMode="auto">
          <a:xfrm>
            <a:off x="4068763" y="2174875"/>
            <a:ext cx="34480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k-SK"/>
          </a:p>
        </p:txBody>
      </p:sp>
      <p:sp>
        <p:nvSpPr>
          <p:cNvPr id="1513479" name="Line 7"/>
          <p:cNvSpPr>
            <a:spLocks noChangeShapeType="1"/>
          </p:cNvSpPr>
          <p:nvPr/>
        </p:nvSpPr>
        <p:spPr bwMode="auto">
          <a:xfrm>
            <a:off x="4068763" y="2708275"/>
            <a:ext cx="34480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k-SK"/>
          </a:p>
        </p:txBody>
      </p:sp>
      <p:sp>
        <p:nvSpPr>
          <p:cNvPr id="1513480" name="Rectangle 8"/>
          <p:cNvSpPr>
            <a:spLocks noChangeArrowheads="1"/>
          </p:cNvSpPr>
          <p:nvPr/>
        </p:nvSpPr>
        <p:spPr bwMode="auto">
          <a:xfrm>
            <a:off x="4397375" y="1858963"/>
            <a:ext cx="165100" cy="16510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513481" name="Rectangle 9"/>
          <p:cNvSpPr>
            <a:spLocks noChangeArrowheads="1"/>
          </p:cNvSpPr>
          <p:nvPr/>
        </p:nvSpPr>
        <p:spPr bwMode="auto">
          <a:xfrm>
            <a:off x="4757738" y="1858963"/>
            <a:ext cx="165100" cy="16510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513482" name="Rectangle 10"/>
          <p:cNvSpPr>
            <a:spLocks noChangeArrowheads="1"/>
          </p:cNvSpPr>
          <p:nvPr/>
        </p:nvSpPr>
        <p:spPr bwMode="auto">
          <a:xfrm>
            <a:off x="5118100" y="1858963"/>
            <a:ext cx="165100" cy="16510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513483" name="Rectangle 11"/>
          <p:cNvSpPr>
            <a:spLocks noChangeArrowheads="1"/>
          </p:cNvSpPr>
          <p:nvPr/>
        </p:nvSpPr>
        <p:spPr bwMode="auto">
          <a:xfrm>
            <a:off x="5476875" y="1858963"/>
            <a:ext cx="165100" cy="16510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513484" name="Rectangle 12"/>
          <p:cNvSpPr>
            <a:spLocks noChangeArrowheads="1"/>
          </p:cNvSpPr>
          <p:nvPr/>
        </p:nvSpPr>
        <p:spPr bwMode="auto">
          <a:xfrm>
            <a:off x="5837238" y="1858963"/>
            <a:ext cx="165100" cy="16510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513485" name="Rectangle 13"/>
          <p:cNvSpPr>
            <a:spLocks noChangeArrowheads="1"/>
          </p:cNvSpPr>
          <p:nvPr/>
        </p:nvSpPr>
        <p:spPr bwMode="auto">
          <a:xfrm>
            <a:off x="6197600" y="1858963"/>
            <a:ext cx="165100" cy="16510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513486" name="Rectangle 14"/>
          <p:cNvSpPr>
            <a:spLocks noChangeArrowheads="1"/>
          </p:cNvSpPr>
          <p:nvPr/>
        </p:nvSpPr>
        <p:spPr bwMode="auto">
          <a:xfrm>
            <a:off x="6557963" y="1858963"/>
            <a:ext cx="165100" cy="16510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513487" name="Rectangle 15"/>
          <p:cNvSpPr>
            <a:spLocks noChangeArrowheads="1"/>
          </p:cNvSpPr>
          <p:nvPr/>
        </p:nvSpPr>
        <p:spPr bwMode="auto">
          <a:xfrm>
            <a:off x="6918325" y="1858963"/>
            <a:ext cx="165100" cy="16510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513488" name="Rectangle 16"/>
          <p:cNvSpPr>
            <a:spLocks noChangeArrowheads="1"/>
          </p:cNvSpPr>
          <p:nvPr/>
        </p:nvSpPr>
        <p:spPr bwMode="auto">
          <a:xfrm>
            <a:off x="4397375" y="2362200"/>
            <a:ext cx="165100" cy="16510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513489" name="Rectangle 17"/>
          <p:cNvSpPr>
            <a:spLocks noChangeArrowheads="1"/>
          </p:cNvSpPr>
          <p:nvPr/>
        </p:nvSpPr>
        <p:spPr bwMode="auto">
          <a:xfrm>
            <a:off x="4757738" y="2362200"/>
            <a:ext cx="165100" cy="16510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513490" name="Rectangle 18"/>
          <p:cNvSpPr>
            <a:spLocks noChangeArrowheads="1"/>
          </p:cNvSpPr>
          <p:nvPr/>
        </p:nvSpPr>
        <p:spPr bwMode="auto">
          <a:xfrm>
            <a:off x="5118100" y="2362200"/>
            <a:ext cx="165100" cy="16510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513491" name="Rectangle 19"/>
          <p:cNvSpPr>
            <a:spLocks noChangeArrowheads="1"/>
          </p:cNvSpPr>
          <p:nvPr/>
        </p:nvSpPr>
        <p:spPr bwMode="auto">
          <a:xfrm>
            <a:off x="5476875" y="2362200"/>
            <a:ext cx="165100" cy="16510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513492" name="Rectangle 20"/>
          <p:cNvSpPr>
            <a:spLocks noChangeArrowheads="1"/>
          </p:cNvSpPr>
          <p:nvPr/>
        </p:nvSpPr>
        <p:spPr bwMode="auto">
          <a:xfrm>
            <a:off x="5837238" y="2362200"/>
            <a:ext cx="165100" cy="16510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513493" name="Rectangle 21"/>
          <p:cNvSpPr>
            <a:spLocks noChangeArrowheads="1"/>
          </p:cNvSpPr>
          <p:nvPr/>
        </p:nvSpPr>
        <p:spPr bwMode="auto">
          <a:xfrm>
            <a:off x="6197600" y="2362200"/>
            <a:ext cx="165100" cy="16510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513494" name="Rectangle 22"/>
          <p:cNvSpPr>
            <a:spLocks noChangeArrowheads="1"/>
          </p:cNvSpPr>
          <p:nvPr/>
        </p:nvSpPr>
        <p:spPr bwMode="auto">
          <a:xfrm>
            <a:off x="6557963" y="2362200"/>
            <a:ext cx="165100" cy="16510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513495" name="Rectangle 23"/>
          <p:cNvSpPr>
            <a:spLocks noChangeArrowheads="1"/>
          </p:cNvSpPr>
          <p:nvPr/>
        </p:nvSpPr>
        <p:spPr bwMode="auto">
          <a:xfrm>
            <a:off x="6918325" y="2362200"/>
            <a:ext cx="165100" cy="16510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513496" name="Rectangle 24"/>
          <p:cNvSpPr>
            <a:spLocks noChangeArrowheads="1"/>
          </p:cNvSpPr>
          <p:nvPr/>
        </p:nvSpPr>
        <p:spPr bwMode="auto">
          <a:xfrm>
            <a:off x="4397375" y="1354138"/>
            <a:ext cx="165100" cy="16510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513497" name="Rectangle 25"/>
          <p:cNvSpPr>
            <a:spLocks noChangeArrowheads="1"/>
          </p:cNvSpPr>
          <p:nvPr/>
        </p:nvSpPr>
        <p:spPr bwMode="auto">
          <a:xfrm>
            <a:off x="4757738" y="1354138"/>
            <a:ext cx="165100" cy="16510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513498" name="Rectangle 26"/>
          <p:cNvSpPr>
            <a:spLocks noChangeArrowheads="1"/>
          </p:cNvSpPr>
          <p:nvPr/>
        </p:nvSpPr>
        <p:spPr bwMode="auto">
          <a:xfrm>
            <a:off x="5118100" y="1354138"/>
            <a:ext cx="165100" cy="16510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513499" name="Rectangle 27"/>
          <p:cNvSpPr>
            <a:spLocks noChangeArrowheads="1"/>
          </p:cNvSpPr>
          <p:nvPr/>
        </p:nvSpPr>
        <p:spPr bwMode="auto">
          <a:xfrm>
            <a:off x="5476875" y="1354138"/>
            <a:ext cx="165100" cy="16510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513500" name="Rectangle 28"/>
          <p:cNvSpPr>
            <a:spLocks noChangeArrowheads="1"/>
          </p:cNvSpPr>
          <p:nvPr/>
        </p:nvSpPr>
        <p:spPr bwMode="auto">
          <a:xfrm>
            <a:off x="5837238" y="1354138"/>
            <a:ext cx="165100" cy="16510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513501" name="Rectangle 29"/>
          <p:cNvSpPr>
            <a:spLocks noChangeArrowheads="1"/>
          </p:cNvSpPr>
          <p:nvPr/>
        </p:nvSpPr>
        <p:spPr bwMode="auto">
          <a:xfrm>
            <a:off x="6197600" y="1354138"/>
            <a:ext cx="165100" cy="16510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513502" name="Rectangle 30"/>
          <p:cNvSpPr>
            <a:spLocks noChangeArrowheads="1"/>
          </p:cNvSpPr>
          <p:nvPr/>
        </p:nvSpPr>
        <p:spPr bwMode="auto">
          <a:xfrm>
            <a:off x="6557963" y="1354138"/>
            <a:ext cx="165100" cy="16510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513504" name="Text Box 32"/>
          <p:cNvSpPr txBox="1">
            <a:spLocks noChangeArrowheads="1"/>
          </p:cNvSpPr>
          <p:nvPr/>
        </p:nvSpPr>
        <p:spPr bwMode="auto">
          <a:xfrm>
            <a:off x="925513" y="1231900"/>
            <a:ext cx="3130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lnSpc>
                <a:spcPct val="100000"/>
              </a:lnSpc>
            </a:pPr>
            <a:r>
              <a:rPr lang="sk-SK" sz="1800" b="1"/>
              <a:t>Front 1, 200-bajtové pakety</a:t>
            </a:r>
          </a:p>
        </p:txBody>
      </p:sp>
      <p:sp>
        <p:nvSpPr>
          <p:cNvPr id="1513510" name="Rectangle 38"/>
          <p:cNvSpPr>
            <a:spLocks noChangeArrowheads="1"/>
          </p:cNvSpPr>
          <p:nvPr/>
        </p:nvSpPr>
        <p:spPr bwMode="auto">
          <a:xfrm>
            <a:off x="6915150" y="1355725"/>
            <a:ext cx="165100" cy="16510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513511" name="Text Box 39"/>
          <p:cNvSpPr txBox="1">
            <a:spLocks noChangeArrowheads="1"/>
          </p:cNvSpPr>
          <p:nvPr/>
        </p:nvSpPr>
        <p:spPr bwMode="auto">
          <a:xfrm>
            <a:off x="922338" y="1739900"/>
            <a:ext cx="3130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lnSpc>
                <a:spcPct val="100000"/>
              </a:lnSpc>
            </a:pPr>
            <a:r>
              <a:rPr lang="sk-SK" sz="1800" b="1"/>
              <a:t>Front 2, 150-bajtové pakety</a:t>
            </a:r>
          </a:p>
        </p:txBody>
      </p:sp>
      <p:sp>
        <p:nvSpPr>
          <p:cNvPr id="1513512" name="Text Box 40"/>
          <p:cNvSpPr txBox="1">
            <a:spLocks noChangeArrowheads="1"/>
          </p:cNvSpPr>
          <p:nvPr/>
        </p:nvSpPr>
        <p:spPr bwMode="auto">
          <a:xfrm>
            <a:off x="922338" y="2251075"/>
            <a:ext cx="3130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lnSpc>
                <a:spcPct val="100000"/>
              </a:lnSpc>
            </a:pPr>
            <a:r>
              <a:rPr lang="sk-SK" sz="1800" b="1"/>
              <a:t>Front 3, 100-bajtové pakety</a:t>
            </a:r>
          </a:p>
        </p:txBody>
      </p:sp>
      <p:graphicFrame>
        <p:nvGraphicFramePr>
          <p:cNvPr id="1514130" name="Group 658"/>
          <p:cNvGraphicFramePr>
            <a:graphicFrameLocks noGrp="1"/>
          </p:cNvGraphicFramePr>
          <p:nvPr>
            <p:ph idx="1"/>
          </p:nvPr>
        </p:nvGraphicFramePr>
        <p:xfrm>
          <a:off x="2921000" y="2792413"/>
          <a:ext cx="3011488" cy="627540"/>
        </p:xfrm>
        <a:graphic>
          <a:graphicData uri="http://schemas.openxmlformats.org/drawingml/2006/table">
            <a:tbl>
              <a:tblPr/>
              <a:tblGrid>
                <a:gridCol w="582613"/>
                <a:gridCol w="809625"/>
                <a:gridCol w="809625"/>
                <a:gridCol w="809625"/>
              </a:tblGrid>
              <a:tr h="169863">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sz="1600" b="0" i="0" u="none" strike="noStrike" cap="none" normalizeH="0" baseline="0" smtClean="0">
                          <a:ln>
                            <a:noFill/>
                          </a:ln>
                          <a:solidFill>
                            <a:schemeClr val="tx1"/>
                          </a:solidFill>
                          <a:effectLst/>
                          <a:latin typeface="Arial" charset="0"/>
                        </a:rPr>
                        <a:t>Krok</a:t>
                      </a:r>
                    </a:p>
                  </a:txBody>
                  <a:tcPr marL="82124" marR="82124" marT="41061" marB="410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sz="1600" b="0" i="0" u="none" strike="noStrike" cap="none" normalizeH="0" baseline="0" smtClean="0">
                          <a:ln>
                            <a:noFill/>
                          </a:ln>
                          <a:solidFill>
                            <a:schemeClr val="tx1"/>
                          </a:solidFill>
                          <a:effectLst/>
                          <a:latin typeface="Arial" charset="0"/>
                        </a:rPr>
                        <a:t>Front 1</a:t>
                      </a: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sz="1600" b="0" i="0" u="none" strike="noStrike" cap="none" normalizeH="0" baseline="0" smtClean="0">
                          <a:ln>
                            <a:noFill/>
                          </a:ln>
                          <a:solidFill>
                            <a:schemeClr val="tx1"/>
                          </a:solidFill>
                          <a:effectLst/>
                          <a:latin typeface="Arial" charset="0"/>
                        </a:rPr>
                        <a:t>Front 2</a:t>
                      </a: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sz="1600" b="0" i="0" u="none" strike="noStrike" cap="none" normalizeH="0" baseline="0" smtClean="0">
                          <a:ln>
                            <a:noFill/>
                          </a:ln>
                          <a:solidFill>
                            <a:schemeClr val="tx1"/>
                          </a:solidFill>
                          <a:effectLst/>
                          <a:latin typeface="Arial" charset="0"/>
                        </a:rPr>
                        <a:t>Front 3</a:t>
                      </a:r>
                    </a:p>
                  </a:txBody>
                  <a:tcPr marL="82124" marR="82124" marT="41061" marB="410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1925">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sz="1600" b="0" i="0" u="none" strike="noStrike" cap="none" normalizeH="0" baseline="0" smtClean="0">
                          <a:ln>
                            <a:noFill/>
                          </a:ln>
                          <a:solidFill>
                            <a:schemeClr val="tx1"/>
                          </a:solidFill>
                          <a:effectLst/>
                          <a:latin typeface="Arial" charset="0"/>
                        </a:rPr>
                        <a:t>0</a:t>
                      </a:r>
                    </a:p>
                  </a:txBody>
                  <a:tcPr marL="82124" marR="82124" marT="41061" marB="410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sz="1600" b="0" i="0" u="none" strike="noStrike" cap="none" normalizeH="0" baseline="0" smtClean="0">
                          <a:ln>
                            <a:noFill/>
                          </a:ln>
                          <a:solidFill>
                            <a:schemeClr val="tx1"/>
                          </a:solidFill>
                          <a:effectLst/>
                          <a:latin typeface="Arial" charset="0"/>
                        </a:rPr>
                        <a:t>200</a:t>
                      </a: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sz="1600" b="0" i="0" u="none" strike="noStrike" cap="none" normalizeH="0" baseline="0" smtClean="0">
                          <a:ln>
                            <a:noFill/>
                          </a:ln>
                          <a:solidFill>
                            <a:schemeClr val="tx1"/>
                          </a:solidFill>
                          <a:effectLst/>
                          <a:latin typeface="Arial" charset="0"/>
                        </a:rPr>
                        <a:t>150</a:t>
                      </a: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sz="1600" b="0" i="0" u="none" strike="noStrike" cap="none" normalizeH="0" baseline="0" smtClean="0">
                          <a:ln>
                            <a:noFill/>
                          </a:ln>
                          <a:solidFill>
                            <a:schemeClr val="tx1"/>
                          </a:solidFill>
                          <a:effectLst/>
                          <a:latin typeface="Arial" charset="0"/>
                        </a:rPr>
                        <a:t>100</a:t>
                      </a:r>
                    </a:p>
                  </a:txBody>
                  <a:tcPr marL="82124" marR="82124" marT="41061" marB="410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bl>
          </a:graphicData>
        </a:graphic>
      </p:graphicFrame>
      <p:graphicFrame>
        <p:nvGraphicFramePr>
          <p:cNvPr id="1514131" name="Group 659"/>
          <p:cNvGraphicFramePr>
            <a:graphicFrameLocks noGrp="1"/>
          </p:cNvGraphicFramePr>
          <p:nvPr/>
        </p:nvGraphicFramePr>
        <p:xfrm>
          <a:off x="2921000" y="3429000"/>
          <a:ext cx="3011488" cy="313770"/>
        </p:xfrm>
        <a:graphic>
          <a:graphicData uri="http://schemas.openxmlformats.org/drawingml/2006/table">
            <a:tbl>
              <a:tblPr/>
              <a:tblGrid>
                <a:gridCol w="582613"/>
                <a:gridCol w="809625"/>
                <a:gridCol w="809625"/>
                <a:gridCol w="809625"/>
              </a:tblGrid>
              <a:tr h="161925">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1600" b="0" i="0" u="none" strike="noStrike" cap="none" normalizeH="0" baseline="0" smtClean="0">
                          <a:ln>
                            <a:noFill/>
                          </a:ln>
                          <a:solidFill>
                            <a:schemeClr val="tx1"/>
                          </a:solidFill>
                          <a:effectLst/>
                          <a:latin typeface="Arial" charset="0"/>
                        </a:rPr>
                        <a:t>1</a:t>
                      </a:r>
                      <a:endParaRPr kumimoji="0" lang="sk-SK" sz="1600" b="0" i="0" u="none" strike="noStrike" cap="none" normalizeH="0" baseline="0" smtClean="0">
                        <a:ln>
                          <a:noFill/>
                        </a:ln>
                        <a:solidFill>
                          <a:schemeClr val="tx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1600" b="0" i="0" u="none" strike="noStrike" cap="none" normalizeH="0" baseline="0" smtClean="0">
                          <a:ln>
                            <a:noFill/>
                          </a:ln>
                          <a:solidFill>
                            <a:schemeClr val="tx1"/>
                          </a:solidFill>
                          <a:effectLst/>
                          <a:latin typeface="Arial" charset="0"/>
                        </a:rPr>
                        <a:t>200</a:t>
                      </a:r>
                      <a:endParaRPr kumimoji="0" lang="sk-SK" sz="1600" b="0" i="0" u="none" strike="noStrike" cap="none" normalizeH="0" baseline="0" smtClean="0">
                        <a:ln>
                          <a:noFill/>
                        </a:ln>
                        <a:solidFill>
                          <a:schemeClr val="tx1"/>
                        </a:solidFill>
                        <a:effectLst/>
                        <a:latin typeface="Arial" charset="0"/>
                      </a:endParaRP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sz="1600" b="0" i="0" u="none" strike="noStrike" cap="none" normalizeH="0" baseline="0" smtClean="0">
                          <a:ln>
                            <a:noFill/>
                          </a:ln>
                          <a:solidFill>
                            <a:schemeClr val="tx1"/>
                          </a:solidFill>
                          <a:effectLst/>
                          <a:latin typeface="Arial" charset="0"/>
                        </a:rPr>
                        <a:t>150</a:t>
                      </a: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sz="1600" b="0" i="0" u="none" strike="noStrike" cap="none" normalizeH="0" baseline="0" smtClean="0">
                          <a:ln>
                            <a:noFill/>
                          </a:ln>
                          <a:solidFill>
                            <a:schemeClr val="tx1"/>
                          </a:solidFill>
                          <a:effectLst/>
                          <a:latin typeface="Arial" charset="0"/>
                        </a:rPr>
                        <a:t>20</a:t>
                      </a:r>
                      <a:r>
                        <a:rPr kumimoji="0" lang="en-US" sz="1600" b="0" i="0" u="none" strike="noStrike" cap="none" normalizeH="0" baseline="0" smtClean="0">
                          <a:ln>
                            <a:noFill/>
                          </a:ln>
                          <a:solidFill>
                            <a:schemeClr val="tx1"/>
                          </a:solidFill>
                          <a:effectLst/>
                          <a:latin typeface="Arial" charset="0"/>
                        </a:rPr>
                        <a:t>0</a:t>
                      </a:r>
                      <a:endParaRPr kumimoji="0" lang="sk-SK" sz="1600" b="0" i="0" u="none" strike="noStrike" cap="none" normalizeH="0" baseline="0" smtClean="0">
                        <a:ln>
                          <a:noFill/>
                        </a:ln>
                        <a:solidFill>
                          <a:schemeClr val="tx1"/>
                        </a:solidFill>
                        <a:effectLst/>
                        <a:latin typeface="Arial" charset="0"/>
                      </a:endParaRPr>
                    </a:p>
                  </a:txBody>
                  <a:tcPr marL="82124" marR="82124" marT="41061" marB="410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14132" name="Group 660"/>
          <p:cNvGraphicFramePr>
            <a:graphicFrameLocks noGrp="1"/>
          </p:cNvGraphicFramePr>
          <p:nvPr/>
        </p:nvGraphicFramePr>
        <p:xfrm>
          <a:off x="2921000" y="3746500"/>
          <a:ext cx="3011488" cy="313770"/>
        </p:xfrm>
        <a:graphic>
          <a:graphicData uri="http://schemas.openxmlformats.org/drawingml/2006/table">
            <a:tbl>
              <a:tblPr/>
              <a:tblGrid>
                <a:gridCol w="582613"/>
                <a:gridCol w="809625"/>
                <a:gridCol w="809625"/>
                <a:gridCol w="809625"/>
              </a:tblGrid>
              <a:tr h="161925">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1600" b="0" i="0" u="none" strike="noStrike" cap="none" normalizeH="0" baseline="0" smtClean="0">
                          <a:ln>
                            <a:noFill/>
                          </a:ln>
                          <a:solidFill>
                            <a:schemeClr val="tx1"/>
                          </a:solidFill>
                          <a:effectLst/>
                          <a:latin typeface="Arial" charset="0"/>
                        </a:rPr>
                        <a:t>2</a:t>
                      </a:r>
                      <a:endParaRPr kumimoji="0" lang="sk-SK" sz="1600" b="0" i="0" u="none" strike="noStrike" cap="none" normalizeH="0" baseline="0" smtClean="0">
                        <a:ln>
                          <a:noFill/>
                        </a:ln>
                        <a:solidFill>
                          <a:schemeClr val="tx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1600" b="0" i="0" u="none" strike="noStrike" cap="none" normalizeH="0" baseline="0" smtClean="0">
                          <a:ln>
                            <a:noFill/>
                          </a:ln>
                          <a:solidFill>
                            <a:schemeClr val="tx1"/>
                          </a:solidFill>
                          <a:effectLst/>
                          <a:latin typeface="Arial" charset="0"/>
                        </a:rPr>
                        <a:t>200</a:t>
                      </a:r>
                      <a:endParaRPr kumimoji="0" lang="sk-SK" sz="1600" b="0" i="0" u="none" strike="noStrike" cap="none" normalizeH="0" baseline="0" smtClean="0">
                        <a:ln>
                          <a:noFill/>
                        </a:ln>
                        <a:solidFill>
                          <a:schemeClr val="tx1"/>
                        </a:solidFill>
                        <a:effectLst/>
                        <a:latin typeface="Arial" charset="0"/>
                      </a:endParaRP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sz="1600" b="0" i="0" u="none" strike="noStrike" cap="none" normalizeH="0" baseline="0" smtClean="0">
                          <a:ln>
                            <a:noFill/>
                          </a:ln>
                          <a:solidFill>
                            <a:schemeClr val="tx1"/>
                          </a:solidFill>
                          <a:effectLst/>
                          <a:latin typeface="Arial" charset="0"/>
                        </a:rPr>
                        <a:t>300</a:t>
                      </a: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sz="1600" b="0" i="0" u="none" strike="noStrike" cap="none" normalizeH="0" baseline="0" smtClean="0">
                          <a:ln>
                            <a:noFill/>
                          </a:ln>
                          <a:solidFill>
                            <a:schemeClr val="tx1"/>
                          </a:solidFill>
                          <a:effectLst/>
                          <a:latin typeface="Arial" charset="0"/>
                        </a:rPr>
                        <a:t>20</a:t>
                      </a:r>
                      <a:r>
                        <a:rPr kumimoji="0" lang="en-US" sz="1600" b="0" i="0" u="none" strike="noStrike" cap="none" normalizeH="0" baseline="0" smtClean="0">
                          <a:ln>
                            <a:noFill/>
                          </a:ln>
                          <a:solidFill>
                            <a:schemeClr val="tx1"/>
                          </a:solidFill>
                          <a:effectLst/>
                          <a:latin typeface="Arial" charset="0"/>
                        </a:rPr>
                        <a:t>0</a:t>
                      </a:r>
                      <a:endParaRPr kumimoji="0" lang="sk-SK" sz="1600" b="0" i="0" u="none" strike="noStrike" cap="none" normalizeH="0" baseline="0" smtClean="0">
                        <a:ln>
                          <a:noFill/>
                        </a:ln>
                        <a:solidFill>
                          <a:schemeClr val="tx1"/>
                        </a:solidFill>
                        <a:effectLst/>
                        <a:latin typeface="Arial" charset="0"/>
                      </a:endParaRPr>
                    </a:p>
                  </a:txBody>
                  <a:tcPr marL="82124" marR="82124" marT="41061" marB="410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14133" name="Group 661"/>
          <p:cNvGraphicFramePr>
            <a:graphicFrameLocks noGrp="1"/>
          </p:cNvGraphicFramePr>
          <p:nvPr/>
        </p:nvGraphicFramePr>
        <p:xfrm>
          <a:off x="2921000" y="4071938"/>
          <a:ext cx="3011488" cy="313770"/>
        </p:xfrm>
        <a:graphic>
          <a:graphicData uri="http://schemas.openxmlformats.org/drawingml/2006/table">
            <a:tbl>
              <a:tblPr/>
              <a:tblGrid>
                <a:gridCol w="582613"/>
                <a:gridCol w="809625"/>
                <a:gridCol w="809625"/>
                <a:gridCol w="809625"/>
              </a:tblGrid>
              <a:tr h="161925">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endParaRPr kumimoji="0" lang="sk-SK" sz="1600" b="0" i="0" u="none" strike="noStrike" cap="none" normalizeH="0" baseline="0" smtClean="0">
                        <a:ln>
                          <a:noFill/>
                        </a:ln>
                        <a:solidFill>
                          <a:schemeClr val="tx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sz="1600" b="0" i="0" u="none" strike="noStrike" cap="none" normalizeH="0" baseline="0" smtClean="0">
                          <a:ln>
                            <a:noFill/>
                          </a:ln>
                          <a:solidFill>
                            <a:schemeClr val="tx1"/>
                          </a:solidFill>
                          <a:effectLst/>
                          <a:latin typeface="Arial" charset="0"/>
                        </a:rPr>
                        <a:t>400</a:t>
                      </a: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sz="1600" b="0" i="0" u="none" strike="noStrike" cap="none" normalizeH="0" baseline="0" smtClean="0">
                          <a:ln>
                            <a:noFill/>
                          </a:ln>
                          <a:solidFill>
                            <a:schemeClr val="tx1"/>
                          </a:solidFill>
                          <a:effectLst/>
                          <a:latin typeface="Arial" charset="0"/>
                        </a:rPr>
                        <a:t>300</a:t>
                      </a: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sz="1600" b="0" i="0" u="none" strike="noStrike" cap="none" normalizeH="0" baseline="0" smtClean="0">
                          <a:ln>
                            <a:noFill/>
                          </a:ln>
                          <a:solidFill>
                            <a:schemeClr val="tx1"/>
                          </a:solidFill>
                          <a:effectLst/>
                          <a:latin typeface="Arial" charset="0"/>
                        </a:rPr>
                        <a:t>200</a:t>
                      </a:r>
                    </a:p>
                  </a:txBody>
                  <a:tcPr marL="82124" marR="82124" marT="41061" marB="410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bl>
          </a:graphicData>
        </a:graphic>
      </p:graphicFrame>
      <p:graphicFrame>
        <p:nvGraphicFramePr>
          <p:cNvPr id="1514134" name="Group 662"/>
          <p:cNvGraphicFramePr>
            <a:graphicFrameLocks noGrp="1"/>
          </p:cNvGraphicFramePr>
          <p:nvPr/>
        </p:nvGraphicFramePr>
        <p:xfrm>
          <a:off x="2921000" y="4387850"/>
          <a:ext cx="3011488" cy="313770"/>
        </p:xfrm>
        <a:graphic>
          <a:graphicData uri="http://schemas.openxmlformats.org/drawingml/2006/table">
            <a:tbl>
              <a:tblPr/>
              <a:tblGrid>
                <a:gridCol w="582613"/>
                <a:gridCol w="809625"/>
                <a:gridCol w="809625"/>
                <a:gridCol w="809625"/>
              </a:tblGrid>
              <a:tr h="161925">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1600" b="0" i="0" u="none" strike="noStrike" cap="none" normalizeH="0" baseline="0" smtClean="0">
                          <a:ln>
                            <a:noFill/>
                          </a:ln>
                          <a:solidFill>
                            <a:schemeClr val="tx1"/>
                          </a:solidFill>
                          <a:effectLst/>
                          <a:latin typeface="Arial" charset="0"/>
                        </a:rPr>
                        <a:t>4</a:t>
                      </a:r>
                      <a:endParaRPr kumimoji="0" lang="sk-SK" sz="1600" b="0" i="0" u="none" strike="noStrike" cap="none" normalizeH="0" baseline="0" smtClean="0">
                        <a:ln>
                          <a:noFill/>
                        </a:ln>
                        <a:solidFill>
                          <a:schemeClr val="tx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sz="1600" b="0" i="0" u="none" strike="noStrike" cap="none" normalizeH="0" baseline="0" smtClean="0">
                          <a:ln>
                            <a:noFill/>
                          </a:ln>
                          <a:solidFill>
                            <a:schemeClr val="tx1"/>
                          </a:solidFill>
                          <a:effectLst/>
                          <a:latin typeface="Arial" charset="0"/>
                        </a:rPr>
                        <a:t>400</a:t>
                      </a: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sz="1600" b="0" i="0" u="none" strike="noStrike" cap="none" normalizeH="0" baseline="0" smtClean="0">
                          <a:ln>
                            <a:noFill/>
                          </a:ln>
                          <a:solidFill>
                            <a:schemeClr val="tx1"/>
                          </a:solidFill>
                          <a:effectLst/>
                          <a:latin typeface="Arial" charset="0"/>
                        </a:rPr>
                        <a:t>300</a:t>
                      </a: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sz="1600" b="0" i="0" u="none" strike="noStrike" cap="none" normalizeH="0" baseline="0" smtClean="0">
                          <a:ln>
                            <a:noFill/>
                          </a:ln>
                          <a:solidFill>
                            <a:schemeClr val="tx1"/>
                          </a:solidFill>
                          <a:effectLst/>
                          <a:latin typeface="Arial" charset="0"/>
                        </a:rPr>
                        <a:t>300</a:t>
                      </a:r>
                    </a:p>
                  </a:txBody>
                  <a:tcPr marL="82124" marR="82124" marT="41061" marB="410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14135" name="Group 663"/>
          <p:cNvGraphicFramePr>
            <a:graphicFrameLocks noGrp="1"/>
          </p:cNvGraphicFramePr>
          <p:nvPr/>
        </p:nvGraphicFramePr>
        <p:xfrm>
          <a:off x="2921000" y="4702175"/>
          <a:ext cx="3011488" cy="313770"/>
        </p:xfrm>
        <a:graphic>
          <a:graphicData uri="http://schemas.openxmlformats.org/drawingml/2006/table">
            <a:tbl>
              <a:tblPr/>
              <a:tblGrid>
                <a:gridCol w="582613"/>
                <a:gridCol w="809625"/>
                <a:gridCol w="809625"/>
                <a:gridCol w="809625"/>
              </a:tblGrid>
              <a:tr h="161925">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1600" b="0" i="0" u="none" strike="noStrike" cap="none" normalizeH="0" baseline="0" smtClean="0">
                          <a:ln>
                            <a:noFill/>
                          </a:ln>
                          <a:solidFill>
                            <a:schemeClr val="tx1"/>
                          </a:solidFill>
                          <a:effectLst/>
                          <a:latin typeface="Arial" charset="0"/>
                        </a:rPr>
                        <a:t>5</a:t>
                      </a:r>
                      <a:endParaRPr kumimoji="0" lang="sk-SK" sz="1600" b="0" i="0" u="none" strike="noStrike" cap="none" normalizeH="0" baseline="0" smtClean="0">
                        <a:ln>
                          <a:noFill/>
                        </a:ln>
                        <a:solidFill>
                          <a:schemeClr val="tx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sz="1600" b="0" i="0" u="none" strike="noStrike" cap="none" normalizeH="0" baseline="0" smtClean="0">
                          <a:ln>
                            <a:noFill/>
                          </a:ln>
                          <a:solidFill>
                            <a:schemeClr val="tx1"/>
                          </a:solidFill>
                          <a:effectLst/>
                          <a:latin typeface="Arial" charset="0"/>
                        </a:rPr>
                        <a:t>400</a:t>
                      </a: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sz="1600" b="0" i="0" u="none" strike="noStrike" cap="none" normalizeH="0" baseline="0" smtClean="0">
                          <a:ln>
                            <a:noFill/>
                          </a:ln>
                          <a:solidFill>
                            <a:schemeClr val="tx1"/>
                          </a:solidFill>
                          <a:effectLst/>
                          <a:latin typeface="Arial" charset="0"/>
                        </a:rPr>
                        <a:t>450</a:t>
                      </a: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sz="1600" b="0" i="0" u="none" strike="noStrike" cap="none" normalizeH="0" baseline="0" smtClean="0">
                          <a:ln>
                            <a:noFill/>
                          </a:ln>
                          <a:solidFill>
                            <a:schemeClr val="tx1"/>
                          </a:solidFill>
                          <a:effectLst/>
                          <a:latin typeface="Arial" charset="0"/>
                        </a:rPr>
                        <a:t>300</a:t>
                      </a:r>
                    </a:p>
                  </a:txBody>
                  <a:tcPr marL="82124" marR="82124" marT="41061" marB="410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bl>
          </a:graphicData>
        </a:graphic>
      </p:graphicFrame>
      <p:graphicFrame>
        <p:nvGraphicFramePr>
          <p:cNvPr id="1514136" name="Group 664"/>
          <p:cNvGraphicFramePr>
            <a:graphicFrameLocks noGrp="1"/>
          </p:cNvGraphicFramePr>
          <p:nvPr/>
        </p:nvGraphicFramePr>
        <p:xfrm>
          <a:off x="2921000" y="5016500"/>
          <a:ext cx="3011488" cy="313770"/>
        </p:xfrm>
        <a:graphic>
          <a:graphicData uri="http://schemas.openxmlformats.org/drawingml/2006/table">
            <a:tbl>
              <a:tblPr/>
              <a:tblGrid>
                <a:gridCol w="582613"/>
                <a:gridCol w="809625"/>
                <a:gridCol w="809625"/>
                <a:gridCol w="809625"/>
              </a:tblGrid>
              <a:tr h="161925">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1600" b="0" i="0" u="none" strike="noStrike" cap="none" normalizeH="0" baseline="0" smtClean="0">
                          <a:ln>
                            <a:noFill/>
                          </a:ln>
                          <a:solidFill>
                            <a:schemeClr val="tx1"/>
                          </a:solidFill>
                          <a:effectLst/>
                          <a:latin typeface="Arial" charset="0"/>
                        </a:rPr>
                        <a:t>6</a:t>
                      </a:r>
                      <a:endParaRPr kumimoji="0" lang="sk-SK" sz="1600" b="0" i="0" u="none" strike="noStrike" cap="none" normalizeH="0" baseline="0" smtClean="0">
                        <a:ln>
                          <a:noFill/>
                        </a:ln>
                        <a:solidFill>
                          <a:schemeClr val="tx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1600" b="0" i="0" u="none" strike="noStrike" cap="none" normalizeH="0" baseline="0" smtClean="0">
                          <a:ln>
                            <a:noFill/>
                          </a:ln>
                          <a:solidFill>
                            <a:schemeClr val="tx1"/>
                          </a:solidFill>
                          <a:effectLst/>
                          <a:latin typeface="Arial" charset="0"/>
                        </a:rPr>
                        <a:t>400</a:t>
                      </a:r>
                      <a:endParaRPr kumimoji="0" lang="sk-SK" sz="1600" b="0" i="0" u="none" strike="noStrike" cap="none" normalizeH="0" baseline="0" smtClean="0">
                        <a:ln>
                          <a:noFill/>
                        </a:ln>
                        <a:solidFill>
                          <a:schemeClr val="tx1"/>
                        </a:solidFill>
                        <a:effectLst/>
                        <a:latin typeface="Arial" charset="0"/>
                      </a:endParaRP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sz="1600" b="0" i="0" u="none" strike="noStrike" cap="none" normalizeH="0" baseline="0" smtClean="0">
                          <a:ln>
                            <a:noFill/>
                          </a:ln>
                          <a:solidFill>
                            <a:schemeClr val="tx1"/>
                          </a:solidFill>
                          <a:effectLst/>
                          <a:latin typeface="Arial" charset="0"/>
                        </a:rPr>
                        <a:t>450</a:t>
                      </a: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sz="1600" b="0" i="0" u="none" strike="noStrike" cap="none" normalizeH="0" baseline="0" smtClean="0">
                          <a:ln>
                            <a:noFill/>
                          </a:ln>
                          <a:solidFill>
                            <a:schemeClr val="tx1"/>
                          </a:solidFill>
                          <a:effectLst/>
                          <a:latin typeface="Arial" charset="0"/>
                        </a:rPr>
                        <a:t>400</a:t>
                      </a:r>
                    </a:p>
                  </a:txBody>
                  <a:tcPr marL="82124" marR="82124" marT="41061" marB="410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14137" name="Group 665"/>
          <p:cNvGraphicFramePr>
            <a:graphicFrameLocks noGrp="1"/>
          </p:cNvGraphicFramePr>
          <p:nvPr/>
        </p:nvGraphicFramePr>
        <p:xfrm>
          <a:off x="2921000" y="5343525"/>
          <a:ext cx="3011488" cy="313770"/>
        </p:xfrm>
        <a:graphic>
          <a:graphicData uri="http://schemas.openxmlformats.org/drawingml/2006/table">
            <a:tbl>
              <a:tblPr/>
              <a:tblGrid>
                <a:gridCol w="582613"/>
                <a:gridCol w="809625"/>
                <a:gridCol w="809625"/>
                <a:gridCol w="809625"/>
              </a:tblGrid>
              <a:tr h="161925">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1600" b="0" i="0" u="none" strike="noStrike" cap="none" normalizeH="0" baseline="0" smtClean="0">
                          <a:ln>
                            <a:noFill/>
                          </a:ln>
                          <a:solidFill>
                            <a:schemeClr val="tx1"/>
                          </a:solidFill>
                          <a:effectLst/>
                          <a:latin typeface="Arial" charset="0"/>
                        </a:rPr>
                        <a:t>7</a:t>
                      </a:r>
                      <a:endParaRPr kumimoji="0" lang="sk-SK" sz="1600" b="0" i="0" u="none" strike="noStrike" cap="none" normalizeH="0" baseline="0" smtClean="0">
                        <a:ln>
                          <a:noFill/>
                        </a:ln>
                        <a:solidFill>
                          <a:schemeClr val="tx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sz="1600" b="0" i="0" u="none" strike="noStrike" cap="none" normalizeH="0" baseline="0" smtClean="0">
                          <a:ln>
                            <a:noFill/>
                          </a:ln>
                          <a:solidFill>
                            <a:schemeClr val="tx1"/>
                          </a:solidFill>
                          <a:effectLst/>
                          <a:latin typeface="Arial" charset="0"/>
                        </a:rPr>
                        <a:t>600</a:t>
                      </a: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sz="1600" b="0" i="0" u="none" strike="noStrike" cap="none" normalizeH="0" baseline="0" smtClean="0">
                          <a:ln>
                            <a:noFill/>
                          </a:ln>
                          <a:solidFill>
                            <a:schemeClr val="tx1"/>
                          </a:solidFill>
                          <a:effectLst/>
                          <a:latin typeface="Arial" charset="0"/>
                        </a:rPr>
                        <a:t>450</a:t>
                      </a: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sz="1600" b="0" i="0" u="none" strike="noStrike" cap="none" normalizeH="0" baseline="0" smtClean="0">
                          <a:ln>
                            <a:noFill/>
                          </a:ln>
                          <a:solidFill>
                            <a:schemeClr val="tx1"/>
                          </a:solidFill>
                          <a:effectLst/>
                          <a:latin typeface="Arial" charset="0"/>
                        </a:rPr>
                        <a:t>400</a:t>
                      </a:r>
                    </a:p>
                  </a:txBody>
                  <a:tcPr marL="82124" marR="82124" marT="41061" marB="410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bl>
          </a:graphicData>
        </a:graphic>
      </p:graphicFrame>
      <p:graphicFrame>
        <p:nvGraphicFramePr>
          <p:cNvPr id="1514138" name="Group 666"/>
          <p:cNvGraphicFramePr>
            <a:graphicFrameLocks noGrp="1"/>
          </p:cNvGraphicFramePr>
          <p:nvPr/>
        </p:nvGraphicFramePr>
        <p:xfrm>
          <a:off x="2921000" y="5668963"/>
          <a:ext cx="3011488" cy="313770"/>
        </p:xfrm>
        <a:graphic>
          <a:graphicData uri="http://schemas.openxmlformats.org/drawingml/2006/table">
            <a:tbl>
              <a:tblPr/>
              <a:tblGrid>
                <a:gridCol w="582613"/>
                <a:gridCol w="809625"/>
                <a:gridCol w="809625"/>
                <a:gridCol w="809625"/>
              </a:tblGrid>
              <a:tr h="161925">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1600" b="0" i="0" u="none" strike="noStrike" cap="none" normalizeH="0" baseline="0" smtClean="0">
                          <a:ln>
                            <a:noFill/>
                          </a:ln>
                          <a:solidFill>
                            <a:schemeClr val="tx1"/>
                          </a:solidFill>
                          <a:effectLst/>
                          <a:latin typeface="Arial" charset="0"/>
                        </a:rPr>
                        <a:t>8</a:t>
                      </a:r>
                      <a:endParaRPr kumimoji="0" lang="sk-SK" sz="1600" b="0" i="0" u="none" strike="noStrike" cap="none" normalizeH="0" baseline="0" smtClean="0">
                        <a:ln>
                          <a:noFill/>
                        </a:ln>
                        <a:solidFill>
                          <a:schemeClr val="tx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sz="1600" b="0" i="0" u="none" strike="noStrike" cap="none" normalizeH="0" baseline="0" smtClean="0">
                          <a:ln>
                            <a:noFill/>
                          </a:ln>
                          <a:solidFill>
                            <a:schemeClr val="tx1"/>
                          </a:solidFill>
                          <a:effectLst/>
                          <a:latin typeface="Arial" charset="0"/>
                        </a:rPr>
                        <a:t>600</a:t>
                      </a: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1600" b="0" i="0" u="none" strike="noStrike" cap="none" normalizeH="0" baseline="0" smtClean="0">
                          <a:ln>
                            <a:noFill/>
                          </a:ln>
                          <a:solidFill>
                            <a:schemeClr val="tx1"/>
                          </a:solidFill>
                          <a:effectLst/>
                          <a:latin typeface="Arial" charset="0"/>
                        </a:rPr>
                        <a:t>450</a:t>
                      </a:r>
                      <a:endParaRPr kumimoji="0" lang="sk-SK" sz="1600" b="0" i="0" u="none" strike="noStrike" cap="none" normalizeH="0" baseline="0" smtClean="0">
                        <a:ln>
                          <a:noFill/>
                        </a:ln>
                        <a:solidFill>
                          <a:schemeClr val="tx1"/>
                        </a:solidFill>
                        <a:effectLst/>
                        <a:latin typeface="Arial" charset="0"/>
                      </a:endParaRP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sz="1600" b="0" i="0" u="none" strike="noStrike" cap="none" normalizeH="0" baseline="0" smtClean="0">
                          <a:ln>
                            <a:noFill/>
                          </a:ln>
                          <a:solidFill>
                            <a:schemeClr val="tx1"/>
                          </a:solidFill>
                          <a:effectLst/>
                          <a:latin typeface="Arial" charset="0"/>
                        </a:rPr>
                        <a:t>500</a:t>
                      </a:r>
                    </a:p>
                  </a:txBody>
                  <a:tcPr marL="82124" marR="82124" marT="41061" marB="410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14139" name="Group 667"/>
          <p:cNvGraphicFramePr>
            <a:graphicFrameLocks noGrp="1"/>
          </p:cNvGraphicFramePr>
          <p:nvPr/>
        </p:nvGraphicFramePr>
        <p:xfrm>
          <a:off x="2921000" y="5992813"/>
          <a:ext cx="3011488" cy="313770"/>
        </p:xfrm>
        <a:graphic>
          <a:graphicData uri="http://schemas.openxmlformats.org/drawingml/2006/table">
            <a:tbl>
              <a:tblPr/>
              <a:tblGrid>
                <a:gridCol w="582613"/>
                <a:gridCol w="809625"/>
                <a:gridCol w="809625"/>
                <a:gridCol w="809625"/>
              </a:tblGrid>
              <a:tr h="161925">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1600" b="0" i="0" u="none" strike="noStrike" cap="none" normalizeH="0" baseline="0" smtClean="0">
                          <a:ln>
                            <a:noFill/>
                          </a:ln>
                          <a:solidFill>
                            <a:schemeClr val="tx1"/>
                          </a:solidFill>
                          <a:effectLst/>
                          <a:latin typeface="Arial" charset="0"/>
                        </a:rPr>
                        <a:t>9</a:t>
                      </a:r>
                      <a:endParaRPr kumimoji="0" lang="sk-SK" sz="1600" b="0" i="0" u="none" strike="noStrike" cap="none" normalizeH="0" baseline="0" smtClean="0">
                        <a:ln>
                          <a:noFill/>
                        </a:ln>
                        <a:solidFill>
                          <a:schemeClr val="tx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sz="1600" b="0" i="0" u="none" strike="noStrike" cap="none" normalizeH="0" baseline="0" smtClean="0">
                          <a:ln>
                            <a:noFill/>
                          </a:ln>
                          <a:solidFill>
                            <a:schemeClr val="tx1"/>
                          </a:solidFill>
                          <a:effectLst/>
                          <a:latin typeface="Arial" charset="0"/>
                        </a:rPr>
                        <a:t>600</a:t>
                      </a: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sz="1600" b="0" i="0" u="none" strike="noStrike" cap="none" normalizeH="0" baseline="0" smtClean="0">
                          <a:ln>
                            <a:noFill/>
                          </a:ln>
                          <a:solidFill>
                            <a:schemeClr val="tx1"/>
                          </a:solidFill>
                          <a:effectLst/>
                          <a:latin typeface="Arial" charset="0"/>
                        </a:rPr>
                        <a:t>600</a:t>
                      </a: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sz="1600" b="0" i="0" u="none" strike="noStrike" cap="none" normalizeH="0" baseline="0" smtClean="0">
                          <a:ln>
                            <a:noFill/>
                          </a:ln>
                          <a:solidFill>
                            <a:schemeClr val="tx1"/>
                          </a:solidFill>
                          <a:effectLst/>
                          <a:latin typeface="Arial" charset="0"/>
                        </a:rPr>
                        <a:t>500</a:t>
                      </a:r>
                    </a:p>
                  </a:txBody>
                  <a:tcPr marL="82124" marR="82124" marT="41061" marB="410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bl>
          </a:graphicData>
        </a:graphic>
      </p:graphicFrame>
      <p:graphicFrame>
        <p:nvGraphicFramePr>
          <p:cNvPr id="1514119" name="Group 647"/>
          <p:cNvGraphicFramePr>
            <a:graphicFrameLocks noGrp="1"/>
          </p:cNvGraphicFramePr>
          <p:nvPr/>
        </p:nvGraphicFramePr>
        <p:xfrm>
          <a:off x="2921000" y="6310313"/>
          <a:ext cx="3011488" cy="313770"/>
        </p:xfrm>
        <a:graphic>
          <a:graphicData uri="http://schemas.openxmlformats.org/drawingml/2006/table">
            <a:tbl>
              <a:tblPr/>
              <a:tblGrid>
                <a:gridCol w="582613"/>
                <a:gridCol w="809625"/>
                <a:gridCol w="809625"/>
                <a:gridCol w="809625"/>
              </a:tblGrid>
              <a:tr h="161925">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1600" b="0" i="0" u="none" strike="noStrike" cap="none" normalizeH="0" baseline="0" smtClean="0">
                          <a:ln>
                            <a:noFill/>
                          </a:ln>
                          <a:solidFill>
                            <a:schemeClr val="tx1"/>
                          </a:solidFill>
                          <a:effectLst/>
                          <a:latin typeface="Arial" charset="0"/>
                        </a:rPr>
                        <a:t>10</a:t>
                      </a:r>
                      <a:endParaRPr kumimoji="0" lang="sk-SK" sz="1600" b="0" i="0" u="none" strike="noStrike" cap="none" normalizeH="0" baseline="0" smtClean="0">
                        <a:ln>
                          <a:noFill/>
                        </a:ln>
                        <a:solidFill>
                          <a:schemeClr val="tx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1600" b="0" i="0" u="none" strike="noStrike" cap="none" normalizeH="0" baseline="0" smtClean="0">
                          <a:ln>
                            <a:noFill/>
                          </a:ln>
                          <a:solidFill>
                            <a:schemeClr val="tx1"/>
                          </a:solidFill>
                          <a:effectLst/>
                          <a:latin typeface="Arial" charset="0"/>
                        </a:rPr>
                        <a:t>600</a:t>
                      </a:r>
                      <a:endParaRPr kumimoji="0" lang="sk-SK" sz="1600" b="0" i="0" u="none" strike="noStrike" cap="none" normalizeH="0" baseline="0" smtClean="0">
                        <a:ln>
                          <a:noFill/>
                        </a:ln>
                        <a:solidFill>
                          <a:schemeClr val="tx1"/>
                        </a:solidFill>
                        <a:effectLst/>
                        <a:latin typeface="Arial" charset="0"/>
                      </a:endParaRP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sz="1600" b="0" i="0" u="none" strike="noStrike" cap="none" normalizeH="0" baseline="0" smtClean="0">
                          <a:ln>
                            <a:noFill/>
                          </a:ln>
                          <a:solidFill>
                            <a:schemeClr val="tx1"/>
                          </a:solidFill>
                          <a:effectLst/>
                          <a:latin typeface="Arial" charset="0"/>
                        </a:rPr>
                        <a:t>600</a:t>
                      </a: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sz="1600" b="0" i="0" u="none" strike="noStrike" cap="none" normalizeH="0" baseline="0" smtClean="0">
                          <a:ln>
                            <a:noFill/>
                          </a:ln>
                          <a:solidFill>
                            <a:schemeClr val="tx1"/>
                          </a:solidFill>
                          <a:effectLst/>
                          <a:latin typeface="Arial" charset="0"/>
                        </a:rPr>
                        <a:t>600</a:t>
                      </a:r>
                    </a:p>
                  </a:txBody>
                  <a:tcPr marL="82124" marR="82124" marT="41061" marB="410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5081872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2" fill="hold" grpId="0" nodeType="clickEffect">
                                  <p:stCondLst>
                                    <p:cond delay="0"/>
                                  </p:stCondLst>
                                  <p:childTnLst>
                                    <p:anim calcmode="lin" valueType="num">
                                      <p:cBhvr additive="base">
                                        <p:cTn id="6" dur="2000"/>
                                        <p:tgtEl>
                                          <p:spTgt spid="1513495"/>
                                        </p:tgtEl>
                                        <p:attrNameLst>
                                          <p:attrName>ppt_x</p:attrName>
                                        </p:attrNameLst>
                                      </p:cBhvr>
                                      <p:tavLst>
                                        <p:tav tm="0">
                                          <p:val>
                                            <p:strVal val="ppt_x"/>
                                          </p:val>
                                        </p:tav>
                                        <p:tav tm="100000">
                                          <p:val>
                                            <p:strVal val="1+ppt_w/2"/>
                                          </p:val>
                                        </p:tav>
                                      </p:tavLst>
                                    </p:anim>
                                    <p:anim calcmode="lin" valueType="num">
                                      <p:cBhvr additive="base">
                                        <p:cTn id="7" dur="2000"/>
                                        <p:tgtEl>
                                          <p:spTgt spid="1513495"/>
                                        </p:tgtEl>
                                        <p:attrNameLst>
                                          <p:attrName>ppt_y</p:attrName>
                                        </p:attrNameLst>
                                      </p:cBhvr>
                                      <p:tavLst>
                                        <p:tav tm="0">
                                          <p:val>
                                            <p:strVal val="ppt_y"/>
                                          </p:val>
                                        </p:tav>
                                        <p:tav tm="100000">
                                          <p:val>
                                            <p:strVal val="ppt_y"/>
                                          </p:val>
                                        </p:tav>
                                      </p:tavLst>
                                    </p:anim>
                                    <p:set>
                                      <p:cBhvr>
                                        <p:cTn id="8" dur="1" fill="hold">
                                          <p:stCondLst>
                                            <p:cond delay="1999"/>
                                          </p:stCondLst>
                                        </p:cTn>
                                        <p:tgtEl>
                                          <p:spTgt spid="1513495"/>
                                        </p:tgtEl>
                                        <p:attrNameLst>
                                          <p:attrName>style.visibility</p:attrName>
                                        </p:attrNameLst>
                                      </p:cBhvr>
                                      <p:to>
                                        <p:strVal val="hidden"/>
                                      </p:to>
                                    </p:set>
                                  </p:childTnLst>
                                </p:cTn>
                              </p:par>
                            </p:childTnLst>
                          </p:cTn>
                        </p:par>
                        <p:par>
                          <p:cTn id="9" fill="hold" nodeType="afterGroup">
                            <p:stCondLst>
                              <p:cond delay="2000"/>
                            </p:stCondLst>
                            <p:childTnLst>
                              <p:par>
                                <p:cTn id="10" presetID="2" presetClass="entr" presetSubtype="4" fill="hold" nodeType="afterEffect">
                                  <p:stCondLst>
                                    <p:cond delay="0"/>
                                  </p:stCondLst>
                                  <p:childTnLst>
                                    <p:set>
                                      <p:cBhvr>
                                        <p:cTn id="11" dur="1" fill="hold">
                                          <p:stCondLst>
                                            <p:cond delay="0"/>
                                          </p:stCondLst>
                                        </p:cTn>
                                        <p:tgtEl>
                                          <p:spTgt spid="1514131"/>
                                        </p:tgtEl>
                                        <p:attrNameLst>
                                          <p:attrName>style.visibility</p:attrName>
                                        </p:attrNameLst>
                                      </p:cBhvr>
                                      <p:to>
                                        <p:strVal val="visible"/>
                                      </p:to>
                                    </p:set>
                                    <p:anim calcmode="lin" valueType="num">
                                      <p:cBhvr additive="base">
                                        <p:cTn id="12" dur="500" fill="hold"/>
                                        <p:tgtEl>
                                          <p:spTgt spid="1514131"/>
                                        </p:tgtEl>
                                        <p:attrNameLst>
                                          <p:attrName>ppt_x</p:attrName>
                                        </p:attrNameLst>
                                      </p:cBhvr>
                                      <p:tavLst>
                                        <p:tav tm="0">
                                          <p:val>
                                            <p:strVal val="#ppt_x"/>
                                          </p:val>
                                        </p:tav>
                                        <p:tav tm="100000">
                                          <p:val>
                                            <p:strVal val="#ppt_x"/>
                                          </p:val>
                                        </p:tav>
                                      </p:tavLst>
                                    </p:anim>
                                    <p:anim calcmode="lin" valueType="num">
                                      <p:cBhvr additive="base">
                                        <p:cTn id="13" dur="500" fill="hold"/>
                                        <p:tgtEl>
                                          <p:spTgt spid="1514131"/>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xit" presetSubtype="2" fill="hold" grpId="0" nodeType="clickEffect">
                                  <p:stCondLst>
                                    <p:cond delay="0"/>
                                  </p:stCondLst>
                                  <p:childTnLst>
                                    <p:anim calcmode="lin" valueType="num">
                                      <p:cBhvr additive="base">
                                        <p:cTn id="17" dur="2000"/>
                                        <p:tgtEl>
                                          <p:spTgt spid="1513487"/>
                                        </p:tgtEl>
                                        <p:attrNameLst>
                                          <p:attrName>ppt_x</p:attrName>
                                        </p:attrNameLst>
                                      </p:cBhvr>
                                      <p:tavLst>
                                        <p:tav tm="0">
                                          <p:val>
                                            <p:strVal val="ppt_x"/>
                                          </p:val>
                                        </p:tav>
                                        <p:tav tm="100000">
                                          <p:val>
                                            <p:strVal val="1+ppt_w/2"/>
                                          </p:val>
                                        </p:tav>
                                      </p:tavLst>
                                    </p:anim>
                                    <p:anim calcmode="lin" valueType="num">
                                      <p:cBhvr additive="base">
                                        <p:cTn id="18" dur="2000"/>
                                        <p:tgtEl>
                                          <p:spTgt spid="1513487"/>
                                        </p:tgtEl>
                                        <p:attrNameLst>
                                          <p:attrName>ppt_y</p:attrName>
                                        </p:attrNameLst>
                                      </p:cBhvr>
                                      <p:tavLst>
                                        <p:tav tm="0">
                                          <p:val>
                                            <p:strVal val="ppt_y"/>
                                          </p:val>
                                        </p:tav>
                                        <p:tav tm="100000">
                                          <p:val>
                                            <p:strVal val="ppt_y"/>
                                          </p:val>
                                        </p:tav>
                                      </p:tavLst>
                                    </p:anim>
                                    <p:set>
                                      <p:cBhvr>
                                        <p:cTn id="19" dur="1" fill="hold">
                                          <p:stCondLst>
                                            <p:cond delay="1999"/>
                                          </p:stCondLst>
                                        </p:cTn>
                                        <p:tgtEl>
                                          <p:spTgt spid="1513487"/>
                                        </p:tgtEl>
                                        <p:attrNameLst>
                                          <p:attrName>style.visibility</p:attrName>
                                        </p:attrNameLst>
                                      </p:cBhvr>
                                      <p:to>
                                        <p:strVal val="hidden"/>
                                      </p:to>
                                    </p:set>
                                  </p:childTnLst>
                                </p:cTn>
                              </p:par>
                            </p:childTnLst>
                          </p:cTn>
                        </p:par>
                        <p:par>
                          <p:cTn id="20" fill="hold" nodeType="afterGroup">
                            <p:stCondLst>
                              <p:cond delay="2000"/>
                            </p:stCondLst>
                            <p:childTnLst>
                              <p:par>
                                <p:cTn id="21" presetID="2" presetClass="entr" presetSubtype="4" fill="hold" nodeType="afterEffect">
                                  <p:stCondLst>
                                    <p:cond delay="0"/>
                                  </p:stCondLst>
                                  <p:childTnLst>
                                    <p:set>
                                      <p:cBhvr>
                                        <p:cTn id="22" dur="1" fill="hold">
                                          <p:stCondLst>
                                            <p:cond delay="0"/>
                                          </p:stCondLst>
                                        </p:cTn>
                                        <p:tgtEl>
                                          <p:spTgt spid="1514132"/>
                                        </p:tgtEl>
                                        <p:attrNameLst>
                                          <p:attrName>style.visibility</p:attrName>
                                        </p:attrNameLst>
                                      </p:cBhvr>
                                      <p:to>
                                        <p:strVal val="visible"/>
                                      </p:to>
                                    </p:set>
                                    <p:anim calcmode="lin" valueType="num">
                                      <p:cBhvr additive="base">
                                        <p:cTn id="23" dur="500" fill="hold"/>
                                        <p:tgtEl>
                                          <p:spTgt spid="1514132"/>
                                        </p:tgtEl>
                                        <p:attrNameLst>
                                          <p:attrName>ppt_x</p:attrName>
                                        </p:attrNameLst>
                                      </p:cBhvr>
                                      <p:tavLst>
                                        <p:tav tm="0">
                                          <p:val>
                                            <p:strVal val="#ppt_x"/>
                                          </p:val>
                                        </p:tav>
                                        <p:tav tm="100000">
                                          <p:val>
                                            <p:strVal val="#ppt_x"/>
                                          </p:val>
                                        </p:tav>
                                      </p:tavLst>
                                    </p:anim>
                                    <p:anim calcmode="lin" valueType="num">
                                      <p:cBhvr additive="base">
                                        <p:cTn id="24" dur="500" fill="hold"/>
                                        <p:tgtEl>
                                          <p:spTgt spid="1514132"/>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xit" presetSubtype="2" fill="hold" grpId="0" nodeType="clickEffect">
                                  <p:stCondLst>
                                    <p:cond delay="0"/>
                                  </p:stCondLst>
                                  <p:childTnLst>
                                    <p:anim calcmode="lin" valueType="num">
                                      <p:cBhvr additive="base">
                                        <p:cTn id="28" dur="2000"/>
                                        <p:tgtEl>
                                          <p:spTgt spid="1513510"/>
                                        </p:tgtEl>
                                        <p:attrNameLst>
                                          <p:attrName>ppt_x</p:attrName>
                                        </p:attrNameLst>
                                      </p:cBhvr>
                                      <p:tavLst>
                                        <p:tav tm="0">
                                          <p:val>
                                            <p:strVal val="ppt_x"/>
                                          </p:val>
                                        </p:tav>
                                        <p:tav tm="100000">
                                          <p:val>
                                            <p:strVal val="1+ppt_w/2"/>
                                          </p:val>
                                        </p:tav>
                                      </p:tavLst>
                                    </p:anim>
                                    <p:anim calcmode="lin" valueType="num">
                                      <p:cBhvr additive="base">
                                        <p:cTn id="29" dur="2000"/>
                                        <p:tgtEl>
                                          <p:spTgt spid="1513510"/>
                                        </p:tgtEl>
                                        <p:attrNameLst>
                                          <p:attrName>ppt_y</p:attrName>
                                        </p:attrNameLst>
                                      </p:cBhvr>
                                      <p:tavLst>
                                        <p:tav tm="0">
                                          <p:val>
                                            <p:strVal val="ppt_y"/>
                                          </p:val>
                                        </p:tav>
                                        <p:tav tm="100000">
                                          <p:val>
                                            <p:strVal val="ppt_y"/>
                                          </p:val>
                                        </p:tav>
                                      </p:tavLst>
                                    </p:anim>
                                    <p:set>
                                      <p:cBhvr>
                                        <p:cTn id="30" dur="1" fill="hold">
                                          <p:stCondLst>
                                            <p:cond delay="1999"/>
                                          </p:stCondLst>
                                        </p:cTn>
                                        <p:tgtEl>
                                          <p:spTgt spid="1513510"/>
                                        </p:tgtEl>
                                        <p:attrNameLst>
                                          <p:attrName>style.visibility</p:attrName>
                                        </p:attrNameLst>
                                      </p:cBhvr>
                                      <p:to>
                                        <p:strVal val="hidden"/>
                                      </p:to>
                                    </p:set>
                                  </p:childTnLst>
                                </p:cTn>
                              </p:par>
                            </p:childTnLst>
                          </p:cTn>
                        </p:par>
                        <p:par>
                          <p:cTn id="31" fill="hold" nodeType="afterGroup">
                            <p:stCondLst>
                              <p:cond delay="2000"/>
                            </p:stCondLst>
                            <p:childTnLst>
                              <p:par>
                                <p:cTn id="32" presetID="2" presetClass="entr" presetSubtype="4" fill="hold" nodeType="afterEffect">
                                  <p:stCondLst>
                                    <p:cond delay="0"/>
                                  </p:stCondLst>
                                  <p:childTnLst>
                                    <p:set>
                                      <p:cBhvr>
                                        <p:cTn id="33" dur="1" fill="hold">
                                          <p:stCondLst>
                                            <p:cond delay="0"/>
                                          </p:stCondLst>
                                        </p:cTn>
                                        <p:tgtEl>
                                          <p:spTgt spid="1514133"/>
                                        </p:tgtEl>
                                        <p:attrNameLst>
                                          <p:attrName>style.visibility</p:attrName>
                                        </p:attrNameLst>
                                      </p:cBhvr>
                                      <p:to>
                                        <p:strVal val="visible"/>
                                      </p:to>
                                    </p:set>
                                    <p:anim calcmode="lin" valueType="num">
                                      <p:cBhvr additive="base">
                                        <p:cTn id="34" dur="500" fill="hold"/>
                                        <p:tgtEl>
                                          <p:spTgt spid="1514133"/>
                                        </p:tgtEl>
                                        <p:attrNameLst>
                                          <p:attrName>ppt_x</p:attrName>
                                        </p:attrNameLst>
                                      </p:cBhvr>
                                      <p:tavLst>
                                        <p:tav tm="0">
                                          <p:val>
                                            <p:strVal val="#ppt_x"/>
                                          </p:val>
                                        </p:tav>
                                        <p:tav tm="100000">
                                          <p:val>
                                            <p:strVal val="#ppt_x"/>
                                          </p:val>
                                        </p:tav>
                                      </p:tavLst>
                                    </p:anim>
                                    <p:anim calcmode="lin" valueType="num">
                                      <p:cBhvr additive="base">
                                        <p:cTn id="35" dur="500" fill="hold"/>
                                        <p:tgtEl>
                                          <p:spTgt spid="1514133"/>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xit" presetSubtype="2" fill="hold" grpId="0" nodeType="clickEffect">
                                  <p:stCondLst>
                                    <p:cond delay="0"/>
                                  </p:stCondLst>
                                  <p:childTnLst>
                                    <p:anim calcmode="lin" valueType="num">
                                      <p:cBhvr additive="base">
                                        <p:cTn id="39" dur="2000"/>
                                        <p:tgtEl>
                                          <p:spTgt spid="1513494"/>
                                        </p:tgtEl>
                                        <p:attrNameLst>
                                          <p:attrName>ppt_x</p:attrName>
                                        </p:attrNameLst>
                                      </p:cBhvr>
                                      <p:tavLst>
                                        <p:tav tm="0">
                                          <p:val>
                                            <p:strVal val="ppt_x"/>
                                          </p:val>
                                        </p:tav>
                                        <p:tav tm="100000">
                                          <p:val>
                                            <p:strVal val="1+ppt_w/2"/>
                                          </p:val>
                                        </p:tav>
                                      </p:tavLst>
                                    </p:anim>
                                    <p:anim calcmode="lin" valueType="num">
                                      <p:cBhvr additive="base">
                                        <p:cTn id="40" dur="2000"/>
                                        <p:tgtEl>
                                          <p:spTgt spid="1513494"/>
                                        </p:tgtEl>
                                        <p:attrNameLst>
                                          <p:attrName>ppt_y</p:attrName>
                                        </p:attrNameLst>
                                      </p:cBhvr>
                                      <p:tavLst>
                                        <p:tav tm="0">
                                          <p:val>
                                            <p:strVal val="ppt_y"/>
                                          </p:val>
                                        </p:tav>
                                        <p:tav tm="100000">
                                          <p:val>
                                            <p:strVal val="ppt_y"/>
                                          </p:val>
                                        </p:tav>
                                      </p:tavLst>
                                    </p:anim>
                                    <p:set>
                                      <p:cBhvr>
                                        <p:cTn id="41" dur="1" fill="hold">
                                          <p:stCondLst>
                                            <p:cond delay="1999"/>
                                          </p:stCondLst>
                                        </p:cTn>
                                        <p:tgtEl>
                                          <p:spTgt spid="1513494"/>
                                        </p:tgtEl>
                                        <p:attrNameLst>
                                          <p:attrName>style.visibility</p:attrName>
                                        </p:attrNameLst>
                                      </p:cBhvr>
                                      <p:to>
                                        <p:strVal val="hidden"/>
                                      </p:to>
                                    </p:set>
                                  </p:childTnLst>
                                </p:cTn>
                              </p:par>
                            </p:childTnLst>
                          </p:cTn>
                        </p:par>
                        <p:par>
                          <p:cTn id="42" fill="hold" nodeType="afterGroup">
                            <p:stCondLst>
                              <p:cond delay="2000"/>
                            </p:stCondLst>
                            <p:childTnLst>
                              <p:par>
                                <p:cTn id="43" presetID="2" presetClass="entr" presetSubtype="4" fill="hold" nodeType="afterEffect">
                                  <p:stCondLst>
                                    <p:cond delay="0"/>
                                  </p:stCondLst>
                                  <p:childTnLst>
                                    <p:set>
                                      <p:cBhvr>
                                        <p:cTn id="44" dur="1" fill="hold">
                                          <p:stCondLst>
                                            <p:cond delay="0"/>
                                          </p:stCondLst>
                                        </p:cTn>
                                        <p:tgtEl>
                                          <p:spTgt spid="1514134"/>
                                        </p:tgtEl>
                                        <p:attrNameLst>
                                          <p:attrName>style.visibility</p:attrName>
                                        </p:attrNameLst>
                                      </p:cBhvr>
                                      <p:to>
                                        <p:strVal val="visible"/>
                                      </p:to>
                                    </p:set>
                                    <p:anim calcmode="lin" valueType="num">
                                      <p:cBhvr additive="base">
                                        <p:cTn id="45" dur="500" fill="hold"/>
                                        <p:tgtEl>
                                          <p:spTgt spid="1514134"/>
                                        </p:tgtEl>
                                        <p:attrNameLst>
                                          <p:attrName>ppt_x</p:attrName>
                                        </p:attrNameLst>
                                      </p:cBhvr>
                                      <p:tavLst>
                                        <p:tav tm="0">
                                          <p:val>
                                            <p:strVal val="#ppt_x"/>
                                          </p:val>
                                        </p:tav>
                                        <p:tav tm="100000">
                                          <p:val>
                                            <p:strVal val="#ppt_x"/>
                                          </p:val>
                                        </p:tav>
                                      </p:tavLst>
                                    </p:anim>
                                    <p:anim calcmode="lin" valueType="num">
                                      <p:cBhvr additive="base">
                                        <p:cTn id="46" dur="500" fill="hold"/>
                                        <p:tgtEl>
                                          <p:spTgt spid="1514134"/>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xit" presetSubtype="2" fill="hold" grpId="0" nodeType="clickEffect">
                                  <p:stCondLst>
                                    <p:cond delay="0"/>
                                  </p:stCondLst>
                                  <p:childTnLst>
                                    <p:anim calcmode="lin" valueType="num">
                                      <p:cBhvr additive="base">
                                        <p:cTn id="50" dur="2000"/>
                                        <p:tgtEl>
                                          <p:spTgt spid="1513486"/>
                                        </p:tgtEl>
                                        <p:attrNameLst>
                                          <p:attrName>ppt_x</p:attrName>
                                        </p:attrNameLst>
                                      </p:cBhvr>
                                      <p:tavLst>
                                        <p:tav tm="0">
                                          <p:val>
                                            <p:strVal val="ppt_x"/>
                                          </p:val>
                                        </p:tav>
                                        <p:tav tm="100000">
                                          <p:val>
                                            <p:strVal val="1+ppt_w/2"/>
                                          </p:val>
                                        </p:tav>
                                      </p:tavLst>
                                    </p:anim>
                                    <p:anim calcmode="lin" valueType="num">
                                      <p:cBhvr additive="base">
                                        <p:cTn id="51" dur="2000"/>
                                        <p:tgtEl>
                                          <p:spTgt spid="1513486"/>
                                        </p:tgtEl>
                                        <p:attrNameLst>
                                          <p:attrName>ppt_y</p:attrName>
                                        </p:attrNameLst>
                                      </p:cBhvr>
                                      <p:tavLst>
                                        <p:tav tm="0">
                                          <p:val>
                                            <p:strVal val="ppt_y"/>
                                          </p:val>
                                        </p:tav>
                                        <p:tav tm="100000">
                                          <p:val>
                                            <p:strVal val="ppt_y"/>
                                          </p:val>
                                        </p:tav>
                                      </p:tavLst>
                                    </p:anim>
                                    <p:set>
                                      <p:cBhvr>
                                        <p:cTn id="52" dur="1" fill="hold">
                                          <p:stCondLst>
                                            <p:cond delay="1999"/>
                                          </p:stCondLst>
                                        </p:cTn>
                                        <p:tgtEl>
                                          <p:spTgt spid="1513486"/>
                                        </p:tgtEl>
                                        <p:attrNameLst>
                                          <p:attrName>style.visibility</p:attrName>
                                        </p:attrNameLst>
                                      </p:cBhvr>
                                      <p:to>
                                        <p:strVal val="hidden"/>
                                      </p:to>
                                    </p:set>
                                  </p:childTnLst>
                                </p:cTn>
                              </p:par>
                            </p:childTnLst>
                          </p:cTn>
                        </p:par>
                        <p:par>
                          <p:cTn id="53" fill="hold" nodeType="afterGroup">
                            <p:stCondLst>
                              <p:cond delay="2000"/>
                            </p:stCondLst>
                            <p:childTnLst>
                              <p:par>
                                <p:cTn id="54" presetID="2" presetClass="entr" presetSubtype="4" fill="hold" nodeType="afterEffect">
                                  <p:stCondLst>
                                    <p:cond delay="0"/>
                                  </p:stCondLst>
                                  <p:childTnLst>
                                    <p:set>
                                      <p:cBhvr>
                                        <p:cTn id="55" dur="1" fill="hold">
                                          <p:stCondLst>
                                            <p:cond delay="0"/>
                                          </p:stCondLst>
                                        </p:cTn>
                                        <p:tgtEl>
                                          <p:spTgt spid="1514135"/>
                                        </p:tgtEl>
                                        <p:attrNameLst>
                                          <p:attrName>style.visibility</p:attrName>
                                        </p:attrNameLst>
                                      </p:cBhvr>
                                      <p:to>
                                        <p:strVal val="visible"/>
                                      </p:to>
                                    </p:set>
                                    <p:anim calcmode="lin" valueType="num">
                                      <p:cBhvr additive="base">
                                        <p:cTn id="56" dur="500" fill="hold"/>
                                        <p:tgtEl>
                                          <p:spTgt spid="1514135"/>
                                        </p:tgtEl>
                                        <p:attrNameLst>
                                          <p:attrName>ppt_x</p:attrName>
                                        </p:attrNameLst>
                                      </p:cBhvr>
                                      <p:tavLst>
                                        <p:tav tm="0">
                                          <p:val>
                                            <p:strVal val="#ppt_x"/>
                                          </p:val>
                                        </p:tav>
                                        <p:tav tm="100000">
                                          <p:val>
                                            <p:strVal val="#ppt_x"/>
                                          </p:val>
                                        </p:tav>
                                      </p:tavLst>
                                    </p:anim>
                                    <p:anim calcmode="lin" valueType="num">
                                      <p:cBhvr additive="base">
                                        <p:cTn id="57" dur="500" fill="hold"/>
                                        <p:tgtEl>
                                          <p:spTgt spid="1514135"/>
                                        </p:tgtEl>
                                        <p:attrNameLst>
                                          <p:attrName>ppt_y</p:attrName>
                                        </p:attrNameLst>
                                      </p:cBhvr>
                                      <p:tavLst>
                                        <p:tav tm="0">
                                          <p:val>
                                            <p:strVal val="1+#ppt_h/2"/>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xit" presetSubtype="2" fill="hold" grpId="0" nodeType="clickEffect">
                                  <p:stCondLst>
                                    <p:cond delay="0"/>
                                  </p:stCondLst>
                                  <p:childTnLst>
                                    <p:anim calcmode="lin" valueType="num">
                                      <p:cBhvr additive="base">
                                        <p:cTn id="61" dur="2000"/>
                                        <p:tgtEl>
                                          <p:spTgt spid="1513493"/>
                                        </p:tgtEl>
                                        <p:attrNameLst>
                                          <p:attrName>ppt_x</p:attrName>
                                        </p:attrNameLst>
                                      </p:cBhvr>
                                      <p:tavLst>
                                        <p:tav tm="0">
                                          <p:val>
                                            <p:strVal val="ppt_x"/>
                                          </p:val>
                                        </p:tav>
                                        <p:tav tm="100000">
                                          <p:val>
                                            <p:strVal val="1+ppt_w/2"/>
                                          </p:val>
                                        </p:tav>
                                      </p:tavLst>
                                    </p:anim>
                                    <p:anim calcmode="lin" valueType="num">
                                      <p:cBhvr additive="base">
                                        <p:cTn id="62" dur="2000"/>
                                        <p:tgtEl>
                                          <p:spTgt spid="1513493"/>
                                        </p:tgtEl>
                                        <p:attrNameLst>
                                          <p:attrName>ppt_y</p:attrName>
                                        </p:attrNameLst>
                                      </p:cBhvr>
                                      <p:tavLst>
                                        <p:tav tm="0">
                                          <p:val>
                                            <p:strVal val="ppt_y"/>
                                          </p:val>
                                        </p:tav>
                                        <p:tav tm="100000">
                                          <p:val>
                                            <p:strVal val="ppt_y"/>
                                          </p:val>
                                        </p:tav>
                                      </p:tavLst>
                                    </p:anim>
                                    <p:set>
                                      <p:cBhvr>
                                        <p:cTn id="63" dur="1" fill="hold">
                                          <p:stCondLst>
                                            <p:cond delay="1999"/>
                                          </p:stCondLst>
                                        </p:cTn>
                                        <p:tgtEl>
                                          <p:spTgt spid="1513493"/>
                                        </p:tgtEl>
                                        <p:attrNameLst>
                                          <p:attrName>style.visibility</p:attrName>
                                        </p:attrNameLst>
                                      </p:cBhvr>
                                      <p:to>
                                        <p:strVal val="hidden"/>
                                      </p:to>
                                    </p:set>
                                  </p:childTnLst>
                                </p:cTn>
                              </p:par>
                            </p:childTnLst>
                          </p:cTn>
                        </p:par>
                        <p:par>
                          <p:cTn id="64" fill="hold" nodeType="afterGroup">
                            <p:stCondLst>
                              <p:cond delay="2000"/>
                            </p:stCondLst>
                            <p:childTnLst>
                              <p:par>
                                <p:cTn id="65" presetID="2" presetClass="entr" presetSubtype="4" fill="hold" nodeType="afterEffect">
                                  <p:stCondLst>
                                    <p:cond delay="0"/>
                                  </p:stCondLst>
                                  <p:childTnLst>
                                    <p:set>
                                      <p:cBhvr>
                                        <p:cTn id="66" dur="1" fill="hold">
                                          <p:stCondLst>
                                            <p:cond delay="0"/>
                                          </p:stCondLst>
                                        </p:cTn>
                                        <p:tgtEl>
                                          <p:spTgt spid="1514136"/>
                                        </p:tgtEl>
                                        <p:attrNameLst>
                                          <p:attrName>style.visibility</p:attrName>
                                        </p:attrNameLst>
                                      </p:cBhvr>
                                      <p:to>
                                        <p:strVal val="visible"/>
                                      </p:to>
                                    </p:set>
                                    <p:anim calcmode="lin" valueType="num">
                                      <p:cBhvr additive="base">
                                        <p:cTn id="67" dur="500" fill="hold"/>
                                        <p:tgtEl>
                                          <p:spTgt spid="1514136"/>
                                        </p:tgtEl>
                                        <p:attrNameLst>
                                          <p:attrName>ppt_x</p:attrName>
                                        </p:attrNameLst>
                                      </p:cBhvr>
                                      <p:tavLst>
                                        <p:tav tm="0">
                                          <p:val>
                                            <p:strVal val="#ppt_x"/>
                                          </p:val>
                                        </p:tav>
                                        <p:tav tm="100000">
                                          <p:val>
                                            <p:strVal val="#ppt_x"/>
                                          </p:val>
                                        </p:tav>
                                      </p:tavLst>
                                    </p:anim>
                                    <p:anim calcmode="lin" valueType="num">
                                      <p:cBhvr additive="base">
                                        <p:cTn id="68" dur="500" fill="hold"/>
                                        <p:tgtEl>
                                          <p:spTgt spid="1514136"/>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xit" presetSubtype="2" fill="hold" grpId="0" nodeType="clickEffect">
                                  <p:stCondLst>
                                    <p:cond delay="0"/>
                                  </p:stCondLst>
                                  <p:childTnLst>
                                    <p:anim calcmode="lin" valueType="num">
                                      <p:cBhvr additive="base">
                                        <p:cTn id="72" dur="2000"/>
                                        <p:tgtEl>
                                          <p:spTgt spid="1513502"/>
                                        </p:tgtEl>
                                        <p:attrNameLst>
                                          <p:attrName>ppt_x</p:attrName>
                                        </p:attrNameLst>
                                      </p:cBhvr>
                                      <p:tavLst>
                                        <p:tav tm="0">
                                          <p:val>
                                            <p:strVal val="ppt_x"/>
                                          </p:val>
                                        </p:tav>
                                        <p:tav tm="100000">
                                          <p:val>
                                            <p:strVal val="1+ppt_w/2"/>
                                          </p:val>
                                        </p:tav>
                                      </p:tavLst>
                                    </p:anim>
                                    <p:anim calcmode="lin" valueType="num">
                                      <p:cBhvr additive="base">
                                        <p:cTn id="73" dur="2000"/>
                                        <p:tgtEl>
                                          <p:spTgt spid="1513502"/>
                                        </p:tgtEl>
                                        <p:attrNameLst>
                                          <p:attrName>ppt_y</p:attrName>
                                        </p:attrNameLst>
                                      </p:cBhvr>
                                      <p:tavLst>
                                        <p:tav tm="0">
                                          <p:val>
                                            <p:strVal val="ppt_y"/>
                                          </p:val>
                                        </p:tav>
                                        <p:tav tm="100000">
                                          <p:val>
                                            <p:strVal val="ppt_y"/>
                                          </p:val>
                                        </p:tav>
                                      </p:tavLst>
                                    </p:anim>
                                    <p:set>
                                      <p:cBhvr>
                                        <p:cTn id="74" dur="1" fill="hold">
                                          <p:stCondLst>
                                            <p:cond delay="1999"/>
                                          </p:stCondLst>
                                        </p:cTn>
                                        <p:tgtEl>
                                          <p:spTgt spid="1513502"/>
                                        </p:tgtEl>
                                        <p:attrNameLst>
                                          <p:attrName>style.visibility</p:attrName>
                                        </p:attrNameLst>
                                      </p:cBhvr>
                                      <p:to>
                                        <p:strVal val="hidden"/>
                                      </p:to>
                                    </p:set>
                                  </p:childTnLst>
                                </p:cTn>
                              </p:par>
                            </p:childTnLst>
                          </p:cTn>
                        </p:par>
                        <p:par>
                          <p:cTn id="75" fill="hold" nodeType="afterGroup">
                            <p:stCondLst>
                              <p:cond delay="2000"/>
                            </p:stCondLst>
                            <p:childTnLst>
                              <p:par>
                                <p:cTn id="76" presetID="2" presetClass="entr" presetSubtype="4" fill="hold" nodeType="afterEffect">
                                  <p:stCondLst>
                                    <p:cond delay="0"/>
                                  </p:stCondLst>
                                  <p:childTnLst>
                                    <p:set>
                                      <p:cBhvr>
                                        <p:cTn id="77" dur="1" fill="hold">
                                          <p:stCondLst>
                                            <p:cond delay="0"/>
                                          </p:stCondLst>
                                        </p:cTn>
                                        <p:tgtEl>
                                          <p:spTgt spid="1514137"/>
                                        </p:tgtEl>
                                        <p:attrNameLst>
                                          <p:attrName>style.visibility</p:attrName>
                                        </p:attrNameLst>
                                      </p:cBhvr>
                                      <p:to>
                                        <p:strVal val="visible"/>
                                      </p:to>
                                    </p:set>
                                    <p:anim calcmode="lin" valueType="num">
                                      <p:cBhvr additive="base">
                                        <p:cTn id="78" dur="500" fill="hold"/>
                                        <p:tgtEl>
                                          <p:spTgt spid="1514137"/>
                                        </p:tgtEl>
                                        <p:attrNameLst>
                                          <p:attrName>ppt_x</p:attrName>
                                        </p:attrNameLst>
                                      </p:cBhvr>
                                      <p:tavLst>
                                        <p:tav tm="0">
                                          <p:val>
                                            <p:strVal val="#ppt_x"/>
                                          </p:val>
                                        </p:tav>
                                        <p:tav tm="100000">
                                          <p:val>
                                            <p:strVal val="#ppt_x"/>
                                          </p:val>
                                        </p:tav>
                                      </p:tavLst>
                                    </p:anim>
                                    <p:anim calcmode="lin" valueType="num">
                                      <p:cBhvr additive="base">
                                        <p:cTn id="79" dur="500" fill="hold"/>
                                        <p:tgtEl>
                                          <p:spTgt spid="1514137"/>
                                        </p:tgtEl>
                                        <p:attrNameLst>
                                          <p:attrName>ppt_y</p:attrName>
                                        </p:attrNameLst>
                                      </p:cBhvr>
                                      <p:tavLst>
                                        <p:tav tm="0">
                                          <p:val>
                                            <p:strVal val="1+#ppt_h/2"/>
                                          </p:val>
                                        </p:tav>
                                        <p:tav tm="100000">
                                          <p:val>
                                            <p:strVal val="#ppt_y"/>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2" presetClass="exit" presetSubtype="2" fill="hold" grpId="0" nodeType="clickEffect">
                                  <p:stCondLst>
                                    <p:cond delay="0"/>
                                  </p:stCondLst>
                                  <p:childTnLst>
                                    <p:anim calcmode="lin" valueType="num">
                                      <p:cBhvr additive="base">
                                        <p:cTn id="83" dur="2000"/>
                                        <p:tgtEl>
                                          <p:spTgt spid="1513492"/>
                                        </p:tgtEl>
                                        <p:attrNameLst>
                                          <p:attrName>ppt_x</p:attrName>
                                        </p:attrNameLst>
                                      </p:cBhvr>
                                      <p:tavLst>
                                        <p:tav tm="0">
                                          <p:val>
                                            <p:strVal val="ppt_x"/>
                                          </p:val>
                                        </p:tav>
                                        <p:tav tm="100000">
                                          <p:val>
                                            <p:strVal val="1+ppt_w/2"/>
                                          </p:val>
                                        </p:tav>
                                      </p:tavLst>
                                    </p:anim>
                                    <p:anim calcmode="lin" valueType="num">
                                      <p:cBhvr additive="base">
                                        <p:cTn id="84" dur="2000"/>
                                        <p:tgtEl>
                                          <p:spTgt spid="1513492"/>
                                        </p:tgtEl>
                                        <p:attrNameLst>
                                          <p:attrName>ppt_y</p:attrName>
                                        </p:attrNameLst>
                                      </p:cBhvr>
                                      <p:tavLst>
                                        <p:tav tm="0">
                                          <p:val>
                                            <p:strVal val="ppt_y"/>
                                          </p:val>
                                        </p:tav>
                                        <p:tav tm="100000">
                                          <p:val>
                                            <p:strVal val="ppt_y"/>
                                          </p:val>
                                        </p:tav>
                                      </p:tavLst>
                                    </p:anim>
                                    <p:set>
                                      <p:cBhvr>
                                        <p:cTn id="85" dur="1" fill="hold">
                                          <p:stCondLst>
                                            <p:cond delay="1999"/>
                                          </p:stCondLst>
                                        </p:cTn>
                                        <p:tgtEl>
                                          <p:spTgt spid="1513492"/>
                                        </p:tgtEl>
                                        <p:attrNameLst>
                                          <p:attrName>style.visibility</p:attrName>
                                        </p:attrNameLst>
                                      </p:cBhvr>
                                      <p:to>
                                        <p:strVal val="hidden"/>
                                      </p:to>
                                    </p:set>
                                  </p:childTnLst>
                                </p:cTn>
                              </p:par>
                            </p:childTnLst>
                          </p:cTn>
                        </p:par>
                        <p:par>
                          <p:cTn id="86" fill="hold" nodeType="afterGroup">
                            <p:stCondLst>
                              <p:cond delay="2000"/>
                            </p:stCondLst>
                            <p:childTnLst>
                              <p:par>
                                <p:cTn id="87" presetID="2" presetClass="entr" presetSubtype="4" fill="hold" nodeType="afterEffect">
                                  <p:stCondLst>
                                    <p:cond delay="0"/>
                                  </p:stCondLst>
                                  <p:childTnLst>
                                    <p:set>
                                      <p:cBhvr>
                                        <p:cTn id="88" dur="1" fill="hold">
                                          <p:stCondLst>
                                            <p:cond delay="0"/>
                                          </p:stCondLst>
                                        </p:cTn>
                                        <p:tgtEl>
                                          <p:spTgt spid="1514138"/>
                                        </p:tgtEl>
                                        <p:attrNameLst>
                                          <p:attrName>style.visibility</p:attrName>
                                        </p:attrNameLst>
                                      </p:cBhvr>
                                      <p:to>
                                        <p:strVal val="visible"/>
                                      </p:to>
                                    </p:set>
                                    <p:anim calcmode="lin" valueType="num">
                                      <p:cBhvr additive="base">
                                        <p:cTn id="89" dur="500" fill="hold"/>
                                        <p:tgtEl>
                                          <p:spTgt spid="1514138"/>
                                        </p:tgtEl>
                                        <p:attrNameLst>
                                          <p:attrName>ppt_x</p:attrName>
                                        </p:attrNameLst>
                                      </p:cBhvr>
                                      <p:tavLst>
                                        <p:tav tm="0">
                                          <p:val>
                                            <p:strVal val="#ppt_x"/>
                                          </p:val>
                                        </p:tav>
                                        <p:tav tm="100000">
                                          <p:val>
                                            <p:strVal val="#ppt_x"/>
                                          </p:val>
                                        </p:tav>
                                      </p:tavLst>
                                    </p:anim>
                                    <p:anim calcmode="lin" valueType="num">
                                      <p:cBhvr additive="base">
                                        <p:cTn id="90" dur="500" fill="hold"/>
                                        <p:tgtEl>
                                          <p:spTgt spid="1514138"/>
                                        </p:tgtEl>
                                        <p:attrNameLst>
                                          <p:attrName>ppt_y</p:attrName>
                                        </p:attrNameLst>
                                      </p:cBhvr>
                                      <p:tavLst>
                                        <p:tav tm="0">
                                          <p:val>
                                            <p:strVal val="1+#ppt_h/2"/>
                                          </p:val>
                                        </p:tav>
                                        <p:tav tm="100000">
                                          <p:val>
                                            <p:strVal val="#ppt_y"/>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2" presetClass="exit" presetSubtype="2" fill="hold" grpId="0" nodeType="clickEffect">
                                  <p:stCondLst>
                                    <p:cond delay="0"/>
                                  </p:stCondLst>
                                  <p:childTnLst>
                                    <p:anim calcmode="lin" valueType="num">
                                      <p:cBhvr additive="base">
                                        <p:cTn id="94" dur="2000"/>
                                        <p:tgtEl>
                                          <p:spTgt spid="1513485"/>
                                        </p:tgtEl>
                                        <p:attrNameLst>
                                          <p:attrName>ppt_x</p:attrName>
                                        </p:attrNameLst>
                                      </p:cBhvr>
                                      <p:tavLst>
                                        <p:tav tm="0">
                                          <p:val>
                                            <p:strVal val="ppt_x"/>
                                          </p:val>
                                        </p:tav>
                                        <p:tav tm="100000">
                                          <p:val>
                                            <p:strVal val="1+ppt_w/2"/>
                                          </p:val>
                                        </p:tav>
                                      </p:tavLst>
                                    </p:anim>
                                    <p:anim calcmode="lin" valueType="num">
                                      <p:cBhvr additive="base">
                                        <p:cTn id="95" dur="2000"/>
                                        <p:tgtEl>
                                          <p:spTgt spid="1513485"/>
                                        </p:tgtEl>
                                        <p:attrNameLst>
                                          <p:attrName>ppt_y</p:attrName>
                                        </p:attrNameLst>
                                      </p:cBhvr>
                                      <p:tavLst>
                                        <p:tav tm="0">
                                          <p:val>
                                            <p:strVal val="ppt_y"/>
                                          </p:val>
                                        </p:tav>
                                        <p:tav tm="100000">
                                          <p:val>
                                            <p:strVal val="ppt_y"/>
                                          </p:val>
                                        </p:tav>
                                      </p:tavLst>
                                    </p:anim>
                                    <p:set>
                                      <p:cBhvr>
                                        <p:cTn id="96" dur="1" fill="hold">
                                          <p:stCondLst>
                                            <p:cond delay="1999"/>
                                          </p:stCondLst>
                                        </p:cTn>
                                        <p:tgtEl>
                                          <p:spTgt spid="1513485"/>
                                        </p:tgtEl>
                                        <p:attrNameLst>
                                          <p:attrName>style.visibility</p:attrName>
                                        </p:attrNameLst>
                                      </p:cBhvr>
                                      <p:to>
                                        <p:strVal val="hidden"/>
                                      </p:to>
                                    </p:set>
                                  </p:childTnLst>
                                </p:cTn>
                              </p:par>
                            </p:childTnLst>
                          </p:cTn>
                        </p:par>
                        <p:par>
                          <p:cTn id="97" fill="hold" nodeType="afterGroup">
                            <p:stCondLst>
                              <p:cond delay="2000"/>
                            </p:stCondLst>
                            <p:childTnLst>
                              <p:par>
                                <p:cTn id="98" presetID="2" presetClass="entr" presetSubtype="4" fill="hold" nodeType="afterEffect">
                                  <p:stCondLst>
                                    <p:cond delay="0"/>
                                  </p:stCondLst>
                                  <p:childTnLst>
                                    <p:set>
                                      <p:cBhvr>
                                        <p:cTn id="99" dur="1" fill="hold">
                                          <p:stCondLst>
                                            <p:cond delay="0"/>
                                          </p:stCondLst>
                                        </p:cTn>
                                        <p:tgtEl>
                                          <p:spTgt spid="1514139"/>
                                        </p:tgtEl>
                                        <p:attrNameLst>
                                          <p:attrName>style.visibility</p:attrName>
                                        </p:attrNameLst>
                                      </p:cBhvr>
                                      <p:to>
                                        <p:strVal val="visible"/>
                                      </p:to>
                                    </p:set>
                                    <p:anim calcmode="lin" valueType="num">
                                      <p:cBhvr additive="base">
                                        <p:cTn id="100" dur="500" fill="hold"/>
                                        <p:tgtEl>
                                          <p:spTgt spid="1514139"/>
                                        </p:tgtEl>
                                        <p:attrNameLst>
                                          <p:attrName>ppt_x</p:attrName>
                                        </p:attrNameLst>
                                      </p:cBhvr>
                                      <p:tavLst>
                                        <p:tav tm="0">
                                          <p:val>
                                            <p:strVal val="#ppt_x"/>
                                          </p:val>
                                        </p:tav>
                                        <p:tav tm="100000">
                                          <p:val>
                                            <p:strVal val="#ppt_x"/>
                                          </p:val>
                                        </p:tav>
                                      </p:tavLst>
                                    </p:anim>
                                    <p:anim calcmode="lin" valueType="num">
                                      <p:cBhvr additive="base">
                                        <p:cTn id="101" dur="500" fill="hold"/>
                                        <p:tgtEl>
                                          <p:spTgt spid="1514139"/>
                                        </p:tgtEl>
                                        <p:attrNameLst>
                                          <p:attrName>ppt_y</p:attrName>
                                        </p:attrNameLst>
                                      </p:cBhvr>
                                      <p:tavLst>
                                        <p:tav tm="0">
                                          <p:val>
                                            <p:strVal val="1+#ppt_h/2"/>
                                          </p:val>
                                        </p:tav>
                                        <p:tav tm="100000">
                                          <p:val>
                                            <p:strVal val="#ppt_y"/>
                                          </p:val>
                                        </p:tav>
                                      </p:tavLst>
                                    </p:anim>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 presetClass="exit" presetSubtype="2" fill="hold" grpId="0" nodeType="clickEffect">
                                  <p:stCondLst>
                                    <p:cond delay="0"/>
                                  </p:stCondLst>
                                  <p:childTnLst>
                                    <p:anim calcmode="lin" valueType="num">
                                      <p:cBhvr additive="base">
                                        <p:cTn id="105" dur="2000"/>
                                        <p:tgtEl>
                                          <p:spTgt spid="1513491"/>
                                        </p:tgtEl>
                                        <p:attrNameLst>
                                          <p:attrName>ppt_x</p:attrName>
                                        </p:attrNameLst>
                                      </p:cBhvr>
                                      <p:tavLst>
                                        <p:tav tm="0">
                                          <p:val>
                                            <p:strVal val="ppt_x"/>
                                          </p:val>
                                        </p:tav>
                                        <p:tav tm="100000">
                                          <p:val>
                                            <p:strVal val="1+ppt_w/2"/>
                                          </p:val>
                                        </p:tav>
                                      </p:tavLst>
                                    </p:anim>
                                    <p:anim calcmode="lin" valueType="num">
                                      <p:cBhvr additive="base">
                                        <p:cTn id="106" dur="2000"/>
                                        <p:tgtEl>
                                          <p:spTgt spid="1513491"/>
                                        </p:tgtEl>
                                        <p:attrNameLst>
                                          <p:attrName>ppt_y</p:attrName>
                                        </p:attrNameLst>
                                      </p:cBhvr>
                                      <p:tavLst>
                                        <p:tav tm="0">
                                          <p:val>
                                            <p:strVal val="ppt_y"/>
                                          </p:val>
                                        </p:tav>
                                        <p:tav tm="100000">
                                          <p:val>
                                            <p:strVal val="ppt_y"/>
                                          </p:val>
                                        </p:tav>
                                      </p:tavLst>
                                    </p:anim>
                                    <p:set>
                                      <p:cBhvr>
                                        <p:cTn id="107" dur="1" fill="hold">
                                          <p:stCondLst>
                                            <p:cond delay="1999"/>
                                          </p:stCondLst>
                                        </p:cTn>
                                        <p:tgtEl>
                                          <p:spTgt spid="1513491"/>
                                        </p:tgtEl>
                                        <p:attrNameLst>
                                          <p:attrName>style.visibility</p:attrName>
                                        </p:attrNameLst>
                                      </p:cBhvr>
                                      <p:to>
                                        <p:strVal val="hidden"/>
                                      </p:to>
                                    </p:set>
                                  </p:childTnLst>
                                </p:cTn>
                              </p:par>
                            </p:childTnLst>
                          </p:cTn>
                        </p:par>
                        <p:par>
                          <p:cTn id="108" fill="hold" nodeType="afterGroup">
                            <p:stCondLst>
                              <p:cond delay="2000"/>
                            </p:stCondLst>
                            <p:childTnLst>
                              <p:par>
                                <p:cTn id="109" presetID="2" presetClass="entr" presetSubtype="4" fill="hold" nodeType="afterEffect">
                                  <p:stCondLst>
                                    <p:cond delay="0"/>
                                  </p:stCondLst>
                                  <p:childTnLst>
                                    <p:set>
                                      <p:cBhvr>
                                        <p:cTn id="110" dur="1" fill="hold">
                                          <p:stCondLst>
                                            <p:cond delay="0"/>
                                          </p:stCondLst>
                                        </p:cTn>
                                        <p:tgtEl>
                                          <p:spTgt spid="1514119"/>
                                        </p:tgtEl>
                                        <p:attrNameLst>
                                          <p:attrName>style.visibility</p:attrName>
                                        </p:attrNameLst>
                                      </p:cBhvr>
                                      <p:to>
                                        <p:strVal val="visible"/>
                                      </p:to>
                                    </p:set>
                                    <p:anim calcmode="lin" valueType="num">
                                      <p:cBhvr additive="base">
                                        <p:cTn id="111" dur="500" fill="hold"/>
                                        <p:tgtEl>
                                          <p:spTgt spid="1514119"/>
                                        </p:tgtEl>
                                        <p:attrNameLst>
                                          <p:attrName>ppt_x</p:attrName>
                                        </p:attrNameLst>
                                      </p:cBhvr>
                                      <p:tavLst>
                                        <p:tav tm="0">
                                          <p:val>
                                            <p:strVal val="#ppt_x"/>
                                          </p:val>
                                        </p:tav>
                                        <p:tav tm="100000">
                                          <p:val>
                                            <p:strVal val="#ppt_x"/>
                                          </p:val>
                                        </p:tav>
                                      </p:tavLst>
                                    </p:anim>
                                    <p:anim calcmode="lin" valueType="num">
                                      <p:cBhvr additive="base">
                                        <p:cTn id="112" dur="500" fill="hold"/>
                                        <p:tgtEl>
                                          <p:spTgt spid="15141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3485" grpId="0" animBg="1"/>
      <p:bldP spid="1513486" grpId="0" animBg="1"/>
      <p:bldP spid="1513487" grpId="0" animBg="1"/>
      <p:bldP spid="1513491" grpId="0" animBg="1"/>
      <p:bldP spid="1513492" grpId="0" animBg="1"/>
      <p:bldP spid="1513493" grpId="0" animBg="1"/>
      <p:bldP spid="1513494" grpId="0" animBg="1"/>
      <p:bldP spid="1513495" grpId="0" animBg="1"/>
      <p:bldP spid="1513502" grpId="0" animBg="1"/>
      <p:bldP spid="151351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19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06538"/>
            <a:ext cx="8839200" cy="384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1491971" name="Rectangle 3"/>
          <p:cNvSpPr>
            <a:spLocks noGrp="1" noChangeArrowheads="1"/>
          </p:cNvSpPr>
          <p:nvPr>
            <p:ph type="title"/>
          </p:nvPr>
        </p:nvSpPr>
        <p:spPr/>
        <p:txBody>
          <a:bodyPr/>
          <a:lstStyle/>
          <a:p>
            <a:r>
              <a:rPr lang="sk-SK"/>
              <a:t>Konverzačné fronty vo WFQ</a:t>
            </a:r>
            <a:endParaRPr lang="en-US"/>
          </a:p>
        </p:txBody>
      </p:sp>
      <p:sp>
        <p:nvSpPr>
          <p:cNvPr id="1491972" name="Rectangle 4"/>
          <p:cNvSpPr>
            <a:spLocks noGrp="1" noChangeArrowheads="1"/>
          </p:cNvSpPr>
          <p:nvPr>
            <p:ph type="body" sz="half" idx="2"/>
          </p:nvPr>
        </p:nvSpPr>
        <p:spPr>
          <a:xfrm>
            <a:off x="655638" y="5715000"/>
            <a:ext cx="8159750" cy="838200"/>
          </a:xfrm>
        </p:spPr>
        <p:txBody>
          <a:bodyPr/>
          <a:lstStyle/>
          <a:p>
            <a:r>
              <a:rPr lang="sk-SK" sz="2800"/>
              <a:t>Pakety rovnakého toku patria do rovnakého konverzačného frontu</a:t>
            </a:r>
            <a:endParaRPr lang="en-US" sz="2800"/>
          </a:p>
        </p:txBody>
      </p:sp>
      <p:sp>
        <p:nvSpPr>
          <p:cNvPr id="1491974" name="Text Box 6"/>
          <p:cNvSpPr txBox="1">
            <a:spLocks noChangeArrowheads="1"/>
          </p:cNvSpPr>
          <p:nvPr/>
        </p:nvSpPr>
        <p:spPr bwMode="auto">
          <a:xfrm>
            <a:off x="139700" y="2711450"/>
            <a:ext cx="6985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nchor="ctr" anchorCtr="1">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lnSpc>
                <a:spcPct val="100000"/>
              </a:lnSpc>
            </a:pPr>
            <a:r>
              <a:rPr lang="en-US" sz="1200" b="1">
                <a:solidFill>
                  <a:schemeClr val="bg1"/>
                </a:solidFill>
              </a:rPr>
              <a:t>Source</a:t>
            </a:r>
          </a:p>
          <a:p>
            <a:pPr algn="ctr">
              <a:lnSpc>
                <a:spcPct val="100000"/>
              </a:lnSpc>
            </a:pPr>
            <a:r>
              <a:rPr lang="en-US" sz="1200" b="1">
                <a:solidFill>
                  <a:schemeClr val="bg1"/>
                </a:solidFill>
              </a:rPr>
              <a:t> IP</a:t>
            </a:r>
          </a:p>
          <a:p>
            <a:pPr algn="ctr">
              <a:lnSpc>
                <a:spcPct val="100000"/>
              </a:lnSpc>
            </a:pPr>
            <a:r>
              <a:rPr lang="en-US" sz="1200" b="1">
                <a:solidFill>
                  <a:schemeClr val="bg1"/>
                </a:solidFill>
              </a:rPr>
              <a:t> Address</a:t>
            </a:r>
          </a:p>
        </p:txBody>
      </p:sp>
      <p:sp>
        <p:nvSpPr>
          <p:cNvPr id="1491975" name="Text Box 7"/>
          <p:cNvSpPr txBox="1">
            <a:spLocks noChangeArrowheads="1"/>
          </p:cNvSpPr>
          <p:nvPr/>
        </p:nvSpPr>
        <p:spPr bwMode="auto">
          <a:xfrm>
            <a:off x="1714500" y="3005138"/>
            <a:ext cx="762000" cy="18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nchor="ctr" anchorCtr="1">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lnSpc>
                <a:spcPct val="100000"/>
              </a:lnSpc>
            </a:pPr>
            <a:r>
              <a:rPr lang="en-US" sz="1200" b="1">
                <a:solidFill>
                  <a:schemeClr val="bg1"/>
                </a:solidFill>
              </a:rPr>
              <a:t>Protocol</a:t>
            </a:r>
          </a:p>
        </p:txBody>
      </p:sp>
      <p:sp>
        <p:nvSpPr>
          <p:cNvPr id="1491976" name="Text Box 8"/>
          <p:cNvSpPr txBox="1">
            <a:spLocks noChangeArrowheads="1"/>
          </p:cNvSpPr>
          <p:nvPr/>
        </p:nvSpPr>
        <p:spPr bwMode="auto">
          <a:xfrm>
            <a:off x="2476500" y="3017838"/>
            <a:ext cx="762000" cy="18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nchor="ctr" anchorCtr="1">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lnSpc>
                <a:spcPct val="100000"/>
              </a:lnSpc>
            </a:pPr>
            <a:r>
              <a:rPr lang="en-US" sz="1200" b="1">
                <a:solidFill>
                  <a:schemeClr val="bg1"/>
                </a:solidFill>
              </a:rPr>
              <a:t>ToS</a:t>
            </a:r>
          </a:p>
        </p:txBody>
      </p:sp>
      <p:sp>
        <p:nvSpPr>
          <p:cNvPr id="1491977" name="Text Box 9"/>
          <p:cNvSpPr txBox="1">
            <a:spLocks noChangeArrowheads="1"/>
          </p:cNvSpPr>
          <p:nvPr/>
        </p:nvSpPr>
        <p:spPr bwMode="auto">
          <a:xfrm>
            <a:off x="3175000" y="2843213"/>
            <a:ext cx="7620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nchor="ctr" anchorCtr="1">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lnSpc>
                <a:spcPct val="100000"/>
              </a:lnSpc>
            </a:pPr>
            <a:r>
              <a:rPr lang="en-US" sz="1200" b="1">
                <a:solidFill>
                  <a:schemeClr val="bg1"/>
                </a:solidFill>
              </a:rPr>
              <a:t>Source</a:t>
            </a:r>
          </a:p>
          <a:p>
            <a:pPr algn="ctr">
              <a:lnSpc>
                <a:spcPct val="100000"/>
              </a:lnSpc>
            </a:pPr>
            <a:r>
              <a:rPr lang="en-US" sz="1200" b="1">
                <a:solidFill>
                  <a:schemeClr val="bg1"/>
                </a:solidFill>
              </a:rPr>
              <a:t>Port</a:t>
            </a:r>
          </a:p>
        </p:txBody>
      </p:sp>
      <p:sp>
        <p:nvSpPr>
          <p:cNvPr id="1491978" name="Text Box 10"/>
          <p:cNvSpPr txBox="1">
            <a:spLocks noChangeArrowheads="1"/>
          </p:cNvSpPr>
          <p:nvPr/>
        </p:nvSpPr>
        <p:spPr bwMode="auto">
          <a:xfrm>
            <a:off x="3949700" y="2857500"/>
            <a:ext cx="10287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nchor="ctr" anchorCtr="1">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lnSpc>
                <a:spcPct val="100000"/>
              </a:lnSpc>
            </a:pPr>
            <a:r>
              <a:rPr lang="en-US" sz="1200" b="1">
                <a:solidFill>
                  <a:schemeClr val="bg1"/>
                </a:solidFill>
              </a:rPr>
              <a:t>Destination</a:t>
            </a:r>
          </a:p>
          <a:p>
            <a:pPr algn="ctr">
              <a:lnSpc>
                <a:spcPct val="100000"/>
              </a:lnSpc>
            </a:pPr>
            <a:r>
              <a:rPr lang="en-US" sz="1200" b="1">
                <a:solidFill>
                  <a:schemeClr val="bg1"/>
                </a:solidFill>
              </a:rPr>
              <a:t>Port</a:t>
            </a:r>
          </a:p>
        </p:txBody>
      </p:sp>
      <p:sp>
        <p:nvSpPr>
          <p:cNvPr id="1491979" name="Text Box 11"/>
          <p:cNvSpPr txBox="1">
            <a:spLocks noChangeArrowheads="1"/>
          </p:cNvSpPr>
          <p:nvPr/>
        </p:nvSpPr>
        <p:spPr bwMode="auto">
          <a:xfrm>
            <a:off x="901700" y="2703513"/>
            <a:ext cx="850900"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nchor="ctr" anchorCtr="1">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lnSpc>
                <a:spcPct val="100000"/>
              </a:lnSpc>
            </a:pPr>
            <a:r>
              <a:rPr lang="en-US" sz="1200" b="1">
                <a:solidFill>
                  <a:schemeClr val="bg1"/>
                </a:solidFill>
              </a:rPr>
              <a:t>Destination</a:t>
            </a:r>
          </a:p>
          <a:p>
            <a:pPr algn="ctr">
              <a:lnSpc>
                <a:spcPct val="100000"/>
              </a:lnSpc>
            </a:pPr>
            <a:r>
              <a:rPr lang="en-US" sz="1200" b="1">
                <a:solidFill>
                  <a:schemeClr val="bg1"/>
                </a:solidFill>
              </a:rPr>
              <a:t> IP</a:t>
            </a:r>
          </a:p>
          <a:p>
            <a:pPr algn="ctr">
              <a:lnSpc>
                <a:spcPct val="100000"/>
              </a:lnSpc>
            </a:pPr>
            <a:r>
              <a:rPr lang="en-US" sz="1200" b="1">
                <a:solidFill>
                  <a:schemeClr val="bg1"/>
                </a:solidFill>
              </a:rPr>
              <a:t> Address</a:t>
            </a:r>
          </a:p>
        </p:txBody>
      </p:sp>
    </p:spTree>
    <p:extLst>
      <p:ext uri="{BB962C8B-B14F-4D97-AF65-F5344CB8AC3E}">
        <p14:creationId xmlns:p14="http://schemas.microsoft.com/office/powerpoint/2010/main" val="4054768357"/>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9922" name="Picture 2" descr="017G_6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47800"/>
            <a:ext cx="8466138" cy="4151313"/>
          </a:xfrm>
          <a:prstGeom prst="rect">
            <a:avLst/>
          </a:prstGeom>
          <a:noFill/>
          <a:extLst>
            <a:ext uri="{909E8E84-426E-40DD-AFC4-6F175D3DCCD1}">
              <a14:hiddenFill xmlns:a14="http://schemas.microsoft.com/office/drawing/2010/main">
                <a:solidFill>
                  <a:srgbClr val="FFFFFF"/>
                </a:solidFill>
              </a14:hiddenFill>
            </a:ext>
          </a:extLst>
        </p:spPr>
      </p:pic>
      <p:sp>
        <p:nvSpPr>
          <p:cNvPr id="1489923" name="Rectangle 3"/>
          <p:cNvSpPr>
            <a:spLocks noGrp="1" noChangeArrowheads="1"/>
          </p:cNvSpPr>
          <p:nvPr>
            <p:ph type="title"/>
          </p:nvPr>
        </p:nvSpPr>
        <p:spPr/>
        <p:txBody>
          <a:bodyPr/>
          <a:lstStyle/>
          <a:p>
            <a:r>
              <a:rPr lang="sk-SK"/>
              <a:t>Architektúra frontov vo WFQ</a:t>
            </a:r>
            <a:endParaRPr lang="en-US"/>
          </a:p>
        </p:txBody>
      </p:sp>
      <p:sp>
        <p:nvSpPr>
          <p:cNvPr id="1489924" name="Rectangle 4"/>
          <p:cNvSpPr>
            <a:spLocks noGrp="1" noChangeArrowheads="1"/>
          </p:cNvSpPr>
          <p:nvPr>
            <p:ph type="body" sz="half" idx="2"/>
          </p:nvPr>
        </p:nvSpPr>
        <p:spPr>
          <a:xfrm>
            <a:off x="655638" y="5715000"/>
            <a:ext cx="8159750" cy="838200"/>
          </a:xfrm>
        </p:spPr>
        <p:txBody>
          <a:bodyPr/>
          <a:lstStyle/>
          <a:p>
            <a:r>
              <a:rPr lang="sk-SK" sz="2000"/>
              <a:t>Každý konverzačný front je typu FIFO</a:t>
            </a:r>
          </a:p>
          <a:p>
            <a:r>
              <a:rPr lang="sk-SK" sz="2000"/>
              <a:t>WFQ automaticky roztrieďuje jednotlivé konverzácie (toky) do frontov</a:t>
            </a:r>
            <a:endParaRPr lang="en-US" sz="2000"/>
          </a:p>
        </p:txBody>
      </p:sp>
    </p:spTree>
    <p:extLst>
      <p:ext uri="{BB962C8B-B14F-4D97-AF65-F5344CB8AC3E}">
        <p14:creationId xmlns:p14="http://schemas.microsoft.com/office/powerpoint/2010/main" val="1381693063"/>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7874" name="Rectangle 2"/>
          <p:cNvSpPr>
            <a:spLocks noGrp="1" noChangeArrowheads="1"/>
          </p:cNvSpPr>
          <p:nvPr>
            <p:ph type="title"/>
          </p:nvPr>
        </p:nvSpPr>
        <p:spPr/>
        <p:txBody>
          <a:bodyPr/>
          <a:lstStyle/>
          <a:p>
            <a:r>
              <a:rPr lang="sk-SK" sz="2800"/>
              <a:t>Prehľad činnosti WFQ</a:t>
            </a:r>
            <a:endParaRPr lang="en-US" sz="2800"/>
          </a:p>
        </p:txBody>
      </p:sp>
      <p:pic>
        <p:nvPicPr>
          <p:cNvPr id="1487875" name="Picture 3"/>
          <p:cNvPicPr>
            <a:picLocks noChangeAspect="1" noChangeArrowheads="1"/>
          </p:cNvPicPr>
          <p:nvPr/>
        </p:nvPicPr>
        <p:blipFill>
          <a:blip r:embed="rId3">
            <a:extLst>
              <a:ext uri="{28A0092B-C50C-407E-A947-70E740481C1C}">
                <a14:useLocalDpi xmlns:a14="http://schemas.microsoft.com/office/drawing/2010/main" val="0"/>
              </a:ext>
            </a:extLst>
          </a:blip>
          <a:srcRect t="1701" b="1512"/>
          <a:stretch>
            <a:fillRect/>
          </a:stretch>
        </p:blipFill>
        <p:spPr bwMode="auto">
          <a:xfrm>
            <a:off x="781050" y="1524000"/>
            <a:ext cx="782955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168162461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450" name="Rectangle 2"/>
          <p:cNvSpPr>
            <a:spLocks noGrp="1" noChangeArrowheads="1"/>
          </p:cNvSpPr>
          <p:nvPr>
            <p:ph type="title"/>
          </p:nvPr>
        </p:nvSpPr>
        <p:spPr/>
        <p:txBody>
          <a:bodyPr/>
          <a:lstStyle/>
          <a:p>
            <a:r>
              <a:rPr lang="sk-SK"/>
              <a:t>Princíp činnosti WFQ</a:t>
            </a:r>
          </a:p>
        </p:txBody>
      </p:sp>
      <p:sp>
        <p:nvSpPr>
          <p:cNvPr id="1512451" name="Rectangle 3"/>
          <p:cNvSpPr>
            <a:spLocks noGrp="1" noChangeArrowheads="1"/>
          </p:cNvSpPr>
          <p:nvPr>
            <p:ph type="body" idx="1"/>
          </p:nvPr>
        </p:nvSpPr>
        <p:spPr/>
        <p:txBody>
          <a:bodyPr/>
          <a:lstStyle/>
          <a:p>
            <a:r>
              <a:rPr lang="en-US" sz="2000"/>
              <a:t>Vo WFQ </a:t>
            </a:r>
            <a:r>
              <a:rPr lang="sk-SK" sz="2000"/>
              <a:t>každý paket v každom konverzačnom fronte dostáva tzv. sekvenčné číslo</a:t>
            </a:r>
          </a:p>
          <a:p>
            <a:pPr lvl="1"/>
            <a:r>
              <a:rPr lang="sk-SK" sz="1800"/>
              <a:t>Toto číslo vlastne vyjadruje celkový pomyselný objem dát prenesený týmto frontom vrátane daného paketu</a:t>
            </a:r>
          </a:p>
          <a:p>
            <a:pPr lvl="1"/>
            <a:r>
              <a:rPr lang="sk-SK" sz="1800"/>
              <a:t>Sekvenčné číslo sa pre paket vypočíta vzťahom</a:t>
            </a:r>
          </a:p>
          <a:p>
            <a:pPr lvl="1" algn="ctr">
              <a:buFont typeface="Wingdings" pitchFamily="2" charset="2"/>
              <a:buNone/>
            </a:pPr>
            <a:r>
              <a:rPr lang="sk-SK" sz="1800" b="1" i="1"/>
              <a:t>Sn+1 = Sn + váha * veľkosť paketu</a:t>
            </a:r>
            <a:endParaRPr lang="en-US" sz="1800" b="1" i="1"/>
          </a:p>
          <a:p>
            <a:pPr>
              <a:buFont typeface="Wingdings" pitchFamily="2" charset="2"/>
              <a:buNone/>
            </a:pPr>
            <a:r>
              <a:rPr lang="sk-SK" sz="2000"/>
              <a:t>	kde </a:t>
            </a:r>
            <a:r>
              <a:rPr lang="sk-SK" sz="2000" b="1" i="1"/>
              <a:t>Sn</a:t>
            </a:r>
            <a:r>
              <a:rPr lang="sk-SK" sz="2000"/>
              <a:t> je poradové číslo predchádzajúceho paketu vo fronte a </a:t>
            </a:r>
            <a:r>
              <a:rPr lang="sk-SK" sz="2000" b="1" i="1"/>
              <a:t>váha</a:t>
            </a:r>
            <a:r>
              <a:rPr lang="sk-SK" sz="2000"/>
              <a:t> je číslo vypočítané zo vzťahu </a:t>
            </a:r>
            <a:r>
              <a:rPr lang="sk-SK" sz="2000" b="1"/>
              <a:t>32384/(IPPrecedence+1)</a:t>
            </a:r>
          </a:p>
          <a:p>
            <a:pPr lvl="1"/>
            <a:r>
              <a:rPr lang="sk-SK" sz="1800"/>
              <a:t>Váha umožňuje preferovať toky s vyššou hodnotou IP Precedence</a:t>
            </a:r>
          </a:p>
          <a:p>
            <a:pPr lvl="1"/>
            <a:r>
              <a:rPr lang="sk-SK" sz="1800"/>
              <a:t>Ak je daný konverzačný front prázdny, potom sa za Sn berie poradové číslo naposledy vloženého paketu do TxQ</a:t>
            </a:r>
          </a:p>
          <a:p>
            <a:r>
              <a:rPr lang="sk-SK" sz="2000"/>
              <a:t>Plánovač WFQ vyberá na odoslanie vždy paket s najnižším sekvenčným číslom</a:t>
            </a:r>
          </a:p>
          <a:p>
            <a:pPr lvl="1"/>
            <a:r>
              <a:rPr lang="sk-SK" sz="1800"/>
              <a:t>Obsluha je venovaná frontu, ktorý má doposiaľ najmenší podiel na celkovom objeme prevádzky odchádzajúcej daným rozhraním</a:t>
            </a:r>
          </a:p>
        </p:txBody>
      </p:sp>
    </p:spTree>
    <p:extLst>
      <p:ext uri="{BB962C8B-B14F-4D97-AF65-F5344CB8AC3E}">
        <p14:creationId xmlns:p14="http://schemas.microsoft.com/office/powerpoint/2010/main" val="3127792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2706" name="Picture 2" descr="325P_09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663" y="1385888"/>
            <a:ext cx="8085137" cy="5000625"/>
          </a:xfrm>
          <a:prstGeom prst="rect">
            <a:avLst/>
          </a:prstGeom>
          <a:noFill/>
          <a:extLst>
            <a:ext uri="{909E8E84-426E-40DD-AFC4-6F175D3DCCD1}">
              <a14:hiddenFill xmlns:a14="http://schemas.microsoft.com/office/drawing/2010/main">
                <a:solidFill>
                  <a:srgbClr val="FFFFFF"/>
                </a:solidFill>
              </a14:hiddenFill>
            </a:ext>
          </a:extLst>
        </p:spPr>
      </p:pic>
      <p:sp>
        <p:nvSpPr>
          <p:cNvPr id="1352707" name="Rectangle 3"/>
          <p:cNvSpPr>
            <a:spLocks noGrp="1" noChangeArrowheads="1"/>
          </p:cNvSpPr>
          <p:nvPr>
            <p:ph type="title"/>
          </p:nvPr>
        </p:nvSpPr>
        <p:spPr/>
        <p:txBody>
          <a:bodyPr/>
          <a:lstStyle/>
          <a:p>
            <a:r>
              <a:rPr lang="sk-SK"/>
              <a:t>Klasifikácia a značkovanie vo WAN</a:t>
            </a:r>
            <a:endParaRPr lang="en-US"/>
          </a:p>
        </p:txBody>
      </p:sp>
    </p:spTree>
    <p:extLst>
      <p:ext uri="{BB962C8B-B14F-4D97-AF65-F5344CB8AC3E}">
        <p14:creationId xmlns:p14="http://schemas.microsoft.com/office/powerpoint/2010/main" val="370427383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6066" name="Rectangle 2"/>
          <p:cNvSpPr>
            <a:spLocks noGrp="1" noChangeArrowheads="1"/>
          </p:cNvSpPr>
          <p:nvPr>
            <p:ph type="title"/>
          </p:nvPr>
        </p:nvSpPr>
        <p:spPr/>
        <p:txBody>
          <a:bodyPr/>
          <a:lstStyle/>
          <a:p>
            <a:r>
              <a:rPr lang="sk-SK"/>
              <a:t>Ako WFQ zahadzuje pakety</a:t>
            </a:r>
            <a:endParaRPr lang="en-US"/>
          </a:p>
        </p:txBody>
      </p:sp>
      <p:sp>
        <p:nvSpPr>
          <p:cNvPr id="1496067" name="Rectangle 3"/>
          <p:cNvSpPr>
            <a:spLocks noGrp="1" noChangeArrowheads="1"/>
          </p:cNvSpPr>
          <p:nvPr>
            <p:ph type="body" idx="1"/>
          </p:nvPr>
        </p:nvSpPr>
        <p:spPr/>
        <p:txBody>
          <a:bodyPr/>
          <a:lstStyle/>
          <a:p>
            <a:r>
              <a:rPr lang="en-US" sz="2500"/>
              <a:t>WFQ </a:t>
            </a:r>
            <a:r>
              <a:rPr lang="sk-SK" sz="2500"/>
              <a:t>zahadzuje pakety na dvoch úrovniach:</a:t>
            </a:r>
            <a:endParaRPr lang="en-US" sz="2500"/>
          </a:p>
          <a:p>
            <a:pPr lvl="1"/>
            <a:r>
              <a:rPr lang="sk-SK" sz="2100"/>
              <a:t>Zahadzovanie pri dosiahnutí prahu Congestive Discard Threshold (počet paketov v danom konverzačnom fronte)</a:t>
            </a:r>
            <a:endParaRPr lang="en-US" sz="2100"/>
          </a:p>
          <a:p>
            <a:pPr lvl="1"/>
            <a:r>
              <a:rPr lang="sk-SK" sz="2100"/>
              <a:t>Agresívne zahadzovanie pri dosiahnutí limitu </a:t>
            </a:r>
            <a:r>
              <a:rPr lang="en-US" sz="2100"/>
              <a:t>hold-queue </a:t>
            </a:r>
            <a:r>
              <a:rPr lang="sk-SK" sz="2100"/>
              <a:t>(celkový počet paketov vo WFQ systéme)</a:t>
            </a:r>
            <a:endParaRPr lang="en-US" sz="2100"/>
          </a:p>
          <a:p>
            <a:r>
              <a:rPr lang="en-US" sz="2500"/>
              <a:t>WFQ </a:t>
            </a:r>
            <a:r>
              <a:rPr lang="sk-SK" sz="2500"/>
              <a:t>vždy zahadzuje pakety najagresívnejšieho toku</a:t>
            </a:r>
            <a:endParaRPr lang="en-US" sz="2500"/>
          </a:p>
          <a:p>
            <a:r>
              <a:rPr lang="sk-SK" sz="2500"/>
              <a:t>Výnimk</a:t>
            </a:r>
            <a:r>
              <a:rPr lang="en-US" sz="2500"/>
              <a:t>a</a:t>
            </a:r>
            <a:r>
              <a:rPr lang="sk-SK" sz="2500"/>
              <a:t>:</a:t>
            </a:r>
            <a:endParaRPr lang="en-US" sz="2500"/>
          </a:p>
          <a:p>
            <a:pPr lvl="1"/>
            <a:r>
              <a:rPr lang="sk-SK" sz="2100"/>
              <a:t>Paket umiestnený do prázdneho konverzačného frontu nikdy nebude zahodený</a:t>
            </a:r>
            <a:endParaRPr lang="en-US" sz="2100"/>
          </a:p>
        </p:txBody>
      </p:sp>
    </p:spTree>
    <p:extLst>
      <p:ext uri="{BB962C8B-B14F-4D97-AF65-F5344CB8AC3E}">
        <p14:creationId xmlns:p14="http://schemas.microsoft.com/office/powerpoint/2010/main" val="1525687080"/>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9858" name="Rectangle 2"/>
          <p:cNvSpPr>
            <a:spLocks noGrp="1" noChangeArrowheads="1"/>
          </p:cNvSpPr>
          <p:nvPr>
            <p:ph type="title"/>
          </p:nvPr>
        </p:nvSpPr>
        <p:spPr/>
        <p:txBody>
          <a:bodyPr/>
          <a:lstStyle/>
          <a:p>
            <a:r>
              <a:rPr lang="sk-SK"/>
              <a:t>Ako WFQ zahadzuje pakety</a:t>
            </a:r>
          </a:p>
        </p:txBody>
      </p:sp>
      <p:sp>
        <p:nvSpPr>
          <p:cNvPr id="1529859" name="Rectangle 3"/>
          <p:cNvSpPr>
            <a:spLocks noGrp="1" noChangeArrowheads="1"/>
          </p:cNvSpPr>
          <p:nvPr>
            <p:ph type="body" idx="1"/>
          </p:nvPr>
        </p:nvSpPr>
        <p:spPr>
          <a:xfrm>
            <a:off x="655638" y="4972050"/>
            <a:ext cx="8159750" cy="1581150"/>
          </a:xfrm>
        </p:spPr>
        <p:txBody>
          <a:bodyPr/>
          <a:lstStyle/>
          <a:p>
            <a:pPr>
              <a:lnSpc>
                <a:spcPct val="85000"/>
              </a:lnSpc>
            </a:pPr>
            <a:r>
              <a:rPr lang="sk-SK"/>
              <a:t>Pojmy:</a:t>
            </a:r>
          </a:p>
          <a:p>
            <a:pPr lvl="1">
              <a:lnSpc>
                <a:spcPct val="85000"/>
              </a:lnSpc>
            </a:pPr>
            <a:r>
              <a:rPr lang="sk-SK"/>
              <a:t>Hold-queue: limit na celkový počet paketov vo WFQ systéme</a:t>
            </a:r>
          </a:p>
          <a:p>
            <a:pPr lvl="1">
              <a:lnSpc>
                <a:spcPct val="85000"/>
              </a:lnSpc>
            </a:pPr>
            <a:r>
              <a:rPr lang="sk-SK"/>
              <a:t>Congestive Discard Threshold: obmedzenie veľkosti individuálneho konverzačného frontu</a:t>
            </a:r>
          </a:p>
        </p:txBody>
      </p:sp>
      <p:pic>
        <p:nvPicPr>
          <p:cNvPr id="1529860" name="Picture 4" descr="M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 y="1136650"/>
            <a:ext cx="8972550" cy="363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548271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018" name="Rectangle 2"/>
          <p:cNvSpPr>
            <a:spLocks noGrp="1" noChangeArrowheads="1"/>
          </p:cNvSpPr>
          <p:nvPr>
            <p:ph type="title"/>
          </p:nvPr>
        </p:nvSpPr>
        <p:spPr/>
        <p:txBody>
          <a:bodyPr/>
          <a:lstStyle/>
          <a:p>
            <a:r>
              <a:rPr lang="sk-SK" sz="2800"/>
              <a:t>Vlastnosti WFQ</a:t>
            </a:r>
            <a:endParaRPr lang="en-US" sz="2800"/>
          </a:p>
        </p:txBody>
      </p:sp>
      <p:sp>
        <p:nvSpPr>
          <p:cNvPr id="1494019" name="Rectangle 3"/>
          <p:cNvSpPr>
            <a:spLocks noGrp="1" noChangeArrowheads="1"/>
          </p:cNvSpPr>
          <p:nvPr>
            <p:ph type="body" idx="1"/>
          </p:nvPr>
        </p:nvSpPr>
        <p:spPr/>
        <p:txBody>
          <a:bodyPr/>
          <a:lstStyle/>
          <a:p>
            <a:r>
              <a:rPr lang="sk-SK"/>
              <a:t>WFQ používa pre</a:t>
            </a:r>
            <a:r>
              <a:rPr lang="en-US"/>
              <a:t>d</a:t>
            </a:r>
            <a:r>
              <a:rPr lang="sk-SK"/>
              <a:t>konfigurovaný pevný počet konverzačných frontov</a:t>
            </a:r>
            <a:endParaRPr lang="en-US"/>
          </a:p>
          <a:p>
            <a:r>
              <a:rPr lang="sk-SK"/>
              <a:t>Na prevod vlastností toku na číslo frontu sa používa hashovacia funkcia</a:t>
            </a:r>
            <a:endParaRPr lang="en-US"/>
          </a:p>
          <a:p>
            <a:r>
              <a:rPr lang="sk-SK"/>
              <a:t>Systémové pakety a RSVP toky sú mapované na osobitné fronty</a:t>
            </a:r>
            <a:endParaRPr lang="en-US"/>
          </a:p>
          <a:p>
            <a:r>
              <a:rPr lang="sk-SK"/>
              <a:t>Je možné, že dva alebo viac tokov vďaka hash funkcii bude patriť do rovnakého konverzačného frontu</a:t>
            </a:r>
          </a:p>
          <a:p>
            <a:pPr lvl="1"/>
            <a:r>
              <a:rPr lang="sk-SK"/>
              <a:t>V takom prípade sa budú deliť o pridelené prostriedky</a:t>
            </a:r>
            <a:endParaRPr lang="en-US"/>
          </a:p>
          <a:p>
            <a:r>
              <a:rPr lang="sk-SK" b="1">
                <a:solidFill>
                  <a:schemeClr val="accent2"/>
                </a:solidFill>
              </a:rPr>
              <a:t>Dôležité</a:t>
            </a:r>
            <a:r>
              <a:rPr lang="en-US">
                <a:solidFill>
                  <a:schemeClr val="accent2"/>
                </a:solidFill>
              </a:rPr>
              <a:t>:</a:t>
            </a:r>
            <a:r>
              <a:rPr lang="en-US"/>
              <a:t> </a:t>
            </a:r>
            <a:r>
              <a:rPr lang="sk-SK"/>
              <a:t>Počet nakonfigurovaných frontov by mal byť výrazne vyšší ako predpokladaný počet tokov</a:t>
            </a:r>
            <a:endParaRPr lang="en-US"/>
          </a:p>
        </p:txBody>
      </p:sp>
    </p:spTree>
    <p:extLst>
      <p:ext uri="{BB962C8B-B14F-4D97-AF65-F5344CB8AC3E}">
        <p14:creationId xmlns:p14="http://schemas.microsoft.com/office/powerpoint/2010/main" val="1862406327"/>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8114" name="Rectangle 2"/>
          <p:cNvSpPr>
            <a:spLocks noGrp="1" noChangeArrowheads="1"/>
          </p:cNvSpPr>
          <p:nvPr>
            <p:ph type="title"/>
          </p:nvPr>
        </p:nvSpPr>
        <p:spPr/>
        <p:txBody>
          <a:bodyPr/>
          <a:lstStyle/>
          <a:p>
            <a:r>
              <a:rPr lang="sk-SK"/>
              <a:t>Výhody a nevýhody WFQ</a:t>
            </a:r>
            <a:endParaRPr lang="en-US"/>
          </a:p>
        </p:txBody>
      </p:sp>
      <p:graphicFrame>
        <p:nvGraphicFramePr>
          <p:cNvPr id="1498147" name="Group 35"/>
          <p:cNvGraphicFramePr>
            <a:graphicFrameLocks noGrp="1"/>
          </p:cNvGraphicFramePr>
          <p:nvPr>
            <p:ph type="tbl" idx="1"/>
          </p:nvPr>
        </p:nvGraphicFramePr>
        <p:xfrm>
          <a:off x="457200" y="1190625"/>
          <a:ext cx="8259763" cy="5310792"/>
        </p:xfrm>
        <a:graphic>
          <a:graphicData uri="http://schemas.openxmlformats.org/drawingml/2006/table">
            <a:tbl>
              <a:tblPr/>
              <a:tblGrid>
                <a:gridCol w="2092325"/>
                <a:gridCol w="6167438"/>
              </a:tblGrid>
              <a:tr h="2435225">
                <a:tc>
                  <a:txBody>
                    <a:body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sz="2200" b="1" i="0" u="none" strike="noStrike" cap="none" normalizeH="0" baseline="0" smtClean="0">
                          <a:ln>
                            <a:noFill/>
                          </a:ln>
                          <a:solidFill>
                            <a:schemeClr val="bg1"/>
                          </a:solidFill>
                          <a:effectLst/>
                          <a:latin typeface="Arial" charset="0"/>
                        </a:rPr>
                        <a:t>Výhody</a:t>
                      </a:r>
                      <a:endParaRPr kumimoji="0" lang="en-US" sz="2200" b="1" i="0" u="none" strike="noStrike" cap="none" normalizeH="0" baseline="0" smtClean="0">
                        <a:ln>
                          <a:noFill/>
                        </a:ln>
                        <a:solidFill>
                          <a:schemeClr val="bg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331788" marR="0" lvl="1" indent="-217488" algn="l" defTabSz="814388" rtl="0" eaLnBrk="0" fontAlgn="base" latinLnBrk="0" hangingPunct="0">
                        <a:lnSpc>
                          <a:spcPct val="95000"/>
                        </a:lnSpc>
                        <a:spcBef>
                          <a:spcPct val="50000"/>
                        </a:spcBef>
                        <a:spcAft>
                          <a:spcPct val="0"/>
                        </a:spcAft>
                        <a:buClr>
                          <a:schemeClr val="tx2"/>
                        </a:buClr>
                        <a:buSzPct val="100000"/>
                        <a:buFont typeface="Wingdings" pitchFamily="2" charset="2"/>
                        <a:buChar char="§"/>
                        <a:tabLst/>
                      </a:pPr>
                      <a:r>
                        <a:rPr kumimoji="0" lang="en-US" sz="2200" b="0" i="0" u="none" strike="noStrike" cap="none" normalizeH="0" baseline="0" smtClean="0">
                          <a:ln>
                            <a:noFill/>
                          </a:ln>
                          <a:solidFill>
                            <a:schemeClr val="tx1"/>
                          </a:solidFill>
                          <a:effectLst/>
                          <a:latin typeface="Arial" charset="0"/>
                        </a:rPr>
                        <a:t>Jednoduch</a:t>
                      </a:r>
                      <a:r>
                        <a:rPr kumimoji="0" lang="sk-SK" sz="2200" b="0" i="0" u="none" strike="noStrike" cap="none" normalizeH="0" baseline="0" smtClean="0">
                          <a:ln>
                            <a:noFill/>
                          </a:ln>
                          <a:solidFill>
                            <a:schemeClr val="tx1"/>
                          </a:solidFill>
                          <a:effectLst/>
                          <a:latin typeface="Arial" charset="0"/>
                        </a:rPr>
                        <a:t>á konfigurácia bez potreby klasifikácie</a:t>
                      </a:r>
                      <a:endParaRPr kumimoji="0" lang="en-US" sz="2200" b="0" i="0" u="none" strike="noStrike" cap="none" normalizeH="0" baseline="0" smtClean="0">
                        <a:ln>
                          <a:noFill/>
                        </a:ln>
                        <a:solidFill>
                          <a:schemeClr val="tx1"/>
                        </a:solidFill>
                        <a:effectLst/>
                        <a:latin typeface="Arial" charset="0"/>
                      </a:endParaRPr>
                    </a:p>
                    <a:p>
                      <a:pPr marL="331788" marR="0" lvl="1" indent="-217488" algn="l" defTabSz="814388" rtl="0" eaLnBrk="0" fontAlgn="base" latinLnBrk="0" hangingPunct="0">
                        <a:lnSpc>
                          <a:spcPct val="95000"/>
                        </a:lnSpc>
                        <a:spcBef>
                          <a:spcPct val="50000"/>
                        </a:spcBef>
                        <a:spcAft>
                          <a:spcPct val="0"/>
                        </a:spcAft>
                        <a:buClr>
                          <a:schemeClr val="tx2"/>
                        </a:buClr>
                        <a:buSzPct val="100000"/>
                        <a:buFont typeface="Wingdings" pitchFamily="2" charset="2"/>
                        <a:buChar char="§"/>
                        <a:tabLst/>
                      </a:pPr>
                      <a:r>
                        <a:rPr kumimoji="0" lang="sk-SK" sz="2200" b="0" i="0" u="none" strike="noStrike" cap="none" normalizeH="0" baseline="0" smtClean="0">
                          <a:ln>
                            <a:noFill/>
                          </a:ln>
                          <a:solidFill>
                            <a:schemeClr val="tx1"/>
                          </a:solidFill>
                          <a:effectLst/>
                          <a:latin typeface="Arial" charset="0"/>
                        </a:rPr>
                        <a:t>Všetkým tokom garantuje isté pásmo</a:t>
                      </a:r>
                    </a:p>
                    <a:p>
                      <a:pPr marL="331788" marR="0" lvl="1" indent="-217488" algn="l" defTabSz="814388" rtl="0" eaLnBrk="0" fontAlgn="base" latinLnBrk="0" hangingPunct="0">
                        <a:lnSpc>
                          <a:spcPct val="95000"/>
                        </a:lnSpc>
                        <a:spcBef>
                          <a:spcPct val="50000"/>
                        </a:spcBef>
                        <a:spcAft>
                          <a:spcPct val="0"/>
                        </a:spcAft>
                        <a:buClr>
                          <a:schemeClr val="tx2"/>
                        </a:buClr>
                        <a:buSzPct val="100000"/>
                        <a:buFont typeface="Wingdings" pitchFamily="2" charset="2"/>
                        <a:buChar char="§"/>
                        <a:tabLst/>
                      </a:pPr>
                      <a:r>
                        <a:rPr kumimoji="0" lang="sk-SK" sz="2200" b="0" i="0" u="none" strike="noStrike" cap="none" normalizeH="0" baseline="0" smtClean="0">
                          <a:ln>
                            <a:noFill/>
                          </a:ln>
                          <a:solidFill>
                            <a:schemeClr val="tx1"/>
                          </a:solidFill>
                          <a:effectLst/>
                          <a:latin typeface="Arial" charset="0"/>
                        </a:rPr>
                        <a:t>Zahadzuje pakety najagresívnejších tokov</a:t>
                      </a:r>
                    </a:p>
                    <a:p>
                      <a:pPr marL="331788" marR="0" lvl="1" indent="-217488" algn="l" defTabSz="814388" rtl="0" eaLnBrk="0" fontAlgn="base" latinLnBrk="0" hangingPunct="0">
                        <a:lnSpc>
                          <a:spcPct val="95000"/>
                        </a:lnSpc>
                        <a:spcBef>
                          <a:spcPct val="50000"/>
                        </a:spcBef>
                        <a:spcAft>
                          <a:spcPct val="0"/>
                        </a:spcAft>
                        <a:buClr>
                          <a:schemeClr val="tx2"/>
                        </a:buClr>
                        <a:buSzPct val="100000"/>
                        <a:buFont typeface="Wingdings" pitchFamily="2" charset="2"/>
                        <a:buChar char="§"/>
                        <a:tabLst/>
                      </a:pPr>
                      <a:r>
                        <a:rPr kumimoji="0" lang="sk-SK" sz="2200" b="0" i="0" u="none" strike="noStrike" cap="none" normalizeH="0" baseline="0" smtClean="0">
                          <a:ln>
                            <a:noFill/>
                          </a:ln>
                          <a:solidFill>
                            <a:schemeClr val="tx1"/>
                          </a:solidFill>
                          <a:effectLst/>
                          <a:latin typeface="Arial" charset="0"/>
                        </a:rPr>
                        <a:t>Podporované na väčšine platforiem a IOS verzií</a:t>
                      </a:r>
                      <a:endParaRPr kumimoji="0" lang="en-US" sz="2200" b="0" i="0" u="none" strike="noStrike" cap="none" normalizeH="0" baseline="0" smtClean="0">
                        <a:ln>
                          <a:noFill/>
                        </a:ln>
                        <a:solidFill>
                          <a:schemeClr val="tx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1511300">
                <a:tc>
                  <a:txBody>
                    <a:body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sz="2200" b="1" i="0" u="none" strike="noStrike" cap="none" normalizeH="0" baseline="0" smtClean="0">
                          <a:ln>
                            <a:noFill/>
                          </a:ln>
                          <a:solidFill>
                            <a:schemeClr val="bg1"/>
                          </a:solidFill>
                          <a:effectLst/>
                          <a:latin typeface="Arial" charset="0"/>
                        </a:rPr>
                        <a:t>Nevýhody</a:t>
                      </a:r>
                      <a:endParaRPr kumimoji="0" lang="en-US" sz="2200" b="1" i="0" u="none" strike="noStrike" cap="none" normalizeH="0" baseline="0" smtClean="0">
                        <a:ln>
                          <a:noFill/>
                        </a:ln>
                        <a:solidFill>
                          <a:schemeClr val="bg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331788" marR="0" lvl="1" indent="-217488" algn="l" defTabSz="814388" rtl="0" eaLnBrk="0" fontAlgn="base" latinLnBrk="0" hangingPunct="0">
                        <a:lnSpc>
                          <a:spcPct val="95000"/>
                        </a:lnSpc>
                        <a:spcBef>
                          <a:spcPct val="50000"/>
                        </a:spcBef>
                        <a:spcAft>
                          <a:spcPct val="0"/>
                        </a:spcAft>
                        <a:buClr>
                          <a:schemeClr val="tx2"/>
                        </a:buClr>
                        <a:buSzPct val="100000"/>
                        <a:buFont typeface="Wingdings" pitchFamily="2" charset="2"/>
                        <a:buChar char="§"/>
                        <a:tabLst/>
                      </a:pPr>
                      <a:r>
                        <a:rPr kumimoji="0" lang="sk-SK" sz="2200" b="0" i="0" u="none" strike="noStrike" cap="none" normalizeH="0" baseline="0" smtClean="0">
                          <a:ln>
                            <a:noFill/>
                          </a:ln>
                          <a:solidFill>
                            <a:schemeClr val="tx1"/>
                          </a:solidFill>
                          <a:effectLst/>
                          <a:latin typeface="Arial" charset="0"/>
                        </a:rPr>
                        <a:t>Riziko, že viaceré toky pôjdu do rovnakého konverzačného frontu</a:t>
                      </a:r>
                      <a:endParaRPr kumimoji="0" lang="en-US" sz="2200" b="0" i="0" u="none" strike="noStrike" cap="none" normalizeH="0" baseline="0" smtClean="0">
                        <a:ln>
                          <a:noFill/>
                        </a:ln>
                        <a:solidFill>
                          <a:schemeClr val="tx1"/>
                        </a:solidFill>
                        <a:effectLst/>
                        <a:latin typeface="Arial" charset="0"/>
                      </a:endParaRPr>
                    </a:p>
                    <a:p>
                      <a:pPr marL="331788" marR="0" lvl="1" indent="-217488" algn="l" defTabSz="814388" rtl="0" eaLnBrk="0" fontAlgn="base" latinLnBrk="0" hangingPunct="0">
                        <a:lnSpc>
                          <a:spcPct val="95000"/>
                        </a:lnSpc>
                        <a:spcBef>
                          <a:spcPct val="50000"/>
                        </a:spcBef>
                        <a:spcAft>
                          <a:spcPct val="0"/>
                        </a:spcAft>
                        <a:buClr>
                          <a:schemeClr val="tx2"/>
                        </a:buClr>
                        <a:buSzPct val="100000"/>
                        <a:buFont typeface="Wingdings" pitchFamily="2" charset="2"/>
                        <a:buChar char="§"/>
                        <a:tabLst/>
                      </a:pPr>
                      <a:r>
                        <a:rPr kumimoji="0" lang="sk-SK" sz="2200" b="0" i="0" u="none" strike="noStrike" cap="none" normalizeH="0" baseline="0" smtClean="0">
                          <a:ln>
                            <a:noFill/>
                          </a:ln>
                          <a:solidFill>
                            <a:schemeClr val="tx1"/>
                          </a:solidFill>
                          <a:effectLst/>
                          <a:latin typeface="Arial" charset="0"/>
                        </a:rPr>
                        <a:t>Neumožňuje externú kontrolu nad klasifikáciou</a:t>
                      </a:r>
                      <a:endParaRPr kumimoji="0" lang="en-US" sz="2200" b="0" i="0" u="none" strike="noStrike" cap="none" normalizeH="0" baseline="0" smtClean="0">
                        <a:ln>
                          <a:noFill/>
                        </a:ln>
                        <a:solidFill>
                          <a:schemeClr val="tx1"/>
                        </a:solidFill>
                        <a:effectLst/>
                        <a:latin typeface="Arial" charset="0"/>
                      </a:endParaRPr>
                    </a:p>
                    <a:p>
                      <a:pPr marL="331788" marR="0" lvl="1" indent="-217488" algn="l" defTabSz="814388" rtl="0" eaLnBrk="0" fontAlgn="base" latinLnBrk="0" hangingPunct="0">
                        <a:lnSpc>
                          <a:spcPct val="95000"/>
                        </a:lnSpc>
                        <a:spcBef>
                          <a:spcPct val="50000"/>
                        </a:spcBef>
                        <a:spcAft>
                          <a:spcPct val="0"/>
                        </a:spcAft>
                        <a:buClr>
                          <a:schemeClr val="tx2"/>
                        </a:buClr>
                        <a:buSzPct val="100000"/>
                        <a:buFont typeface="Wingdings" pitchFamily="2" charset="2"/>
                        <a:buChar char="§"/>
                        <a:tabLst/>
                      </a:pPr>
                      <a:r>
                        <a:rPr kumimoji="0" lang="sk-SK" sz="2200" b="0" i="0" u="none" strike="noStrike" cap="none" normalizeH="0" baseline="0" smtClean="0">
                          <a:ln>
                            <a:noFill/>
                          </a:ln>
                          <a:solidFill>
                            <a:schemeClr val="tx1"/>
                          </a:solidFill>
                          <a:effectLst/>
                          <a:latin typeface="Arial" charset="0"/>
                        </a:rPr>
                        <a:t>Podporované na linkách najviac </a:t>
                      </a:r>
                      <a:r>
                        <a:rPr kumimoji="0" lang="en-US" sz="2200" b="0" i="0" u="none" strike="noStrike" cap="none" normalizeH="0" baseline="0" smtClean="0">
                          <a:ln>
                            <a:noFill/>
                          </a:ln>
                          <a:solidFill>
                            <a:schemeClr val="tx1"/>
                          </a:solidFill>
                          <a:effectLst/>
                          <a:latin typeface="Arial" charset="0"/>
                        </a:rPr>
                        <a:t>2 Mb</a:t>
                      </a:r>
                    </a:p>
                    <a:p>
                      <a:pPr marL="331788" marR="0" lvl="1" indent="-217488" algn="l" defTabSz="814388" rtl="0" eaLnBrk="0" fontAlgn="base" latinLnBrk="0" hangingPunct="0">
                        <a:lnSpc>
                          <a:spcPct val="95000"/>
                        </a:lnSpc>
                        <a:spcBef>
                          <a:spcPct val="50000"/>
                        </a:spcBef>
                        <a:spcAft>
                          <a:spcPct val="0"/>
                        </a:spcAft>
                        <a:buClr>
                          <a:schemeClr val="tx2"/>
                        </a:buClr>
                        <a:buSzPct val="100000"/>
                        <a:buFont typeface="Wingdings" pitchFamily="2" charset="2"/>
                        <a:buChar char="§"/>
                        <a:tabLst/>
                      </a:pPr>
                      <a:r>
                        <a:rPr kumimoji="0" lang="sk-SK" sz="2200" b="0" i="0" u="none" strike="noStrike" cap="none" normalizeH="0" baseline="0" smtClean="0">
                          <a:ln>
                            <a:noFill/>
                          </a:ln>
                          <a:solidFill>
                            <a:schemeClr val="tx1"/>
                          </a:solidFill>
                          <a:effectLst/>
                          <a:latin typeface="Arial" charset="0"/>
                        </a:rPr>
                        <a:t>Neumožňuje poskytovať pevné garancie na pásmo</a:t>
                      </a:r>
                      <a:endParaRPr kumimoji="0" lang="en-US" sz="2200" b="0" i="0" u="none" strike="noStrike" cap="none" normalizeH="0" baseline="0" smtClean="0">
                        <a:ln>
                          <a:noFill/>
                        </a:ln>
                        <a:solidFill>
                          <a:schemeClr val="tx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3008503527"/>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0162" name="Rectangle 2"/>
          <p:cNvSpPr>
            <a:spLocks noGrp="1" noChangeArrowheads="1"/>
          </p:cNvSpPr>
          <p:nvPr>
            <p:ph type="title"/>
          </p:nvPr>
        </p:nvSpPr>
        <p:spPr/>
        <p:txBody>
          <a:bodyPr/>
          <a:lstStyle/>
          <a:p>
            <a:r>
              <a:rPr lang="sk-SK" sz="2800"/>
              <a:t>Konfigurácia</a:t>
            </a:r>
            <a:r>
              <a:rPr lang="en-US" sz="2800"/>
              <a:t> WFQ</a:t>
            </a:r>
          </a:p>
        </p:txBody>
      </p:sp>
      <p:sp>
        <p:nvSpPr>
          <p:cNvPr id="1500163" name="Rectangle 3"/>
          <p:cNvSpPr>
            <a:spLocks noGrp="1" noChangeArrowheads="1"/>
          </p:cNvSpPr>
          <p:nvPr>
            <p:ph type="body" idx="1"/>
          </p:nvPr>
        </p:nvSpPr>
        <p:spPr>
          <a:xfrm>
            <a:off x="455613" y="2201863"/>
            <a:ext cx="8224837" cy="2311400"/>
          </a:xfrm>
        </p:spPr>
        <p:txBody>
          <a:bodyPr/>
          <a:lstStyle/>
          <a:p>
            <a:r>
              <a:rPr lang="en-US" sz="1900">
                <a:solidFill>
                  <a:schemeClr val="accent2"/>
                </a:solidFill>
              </a:rPr>
              <a:t>cdt: </a:t>
            </a:r>
            <a:r>
              <a:rPr lang="sk-SK" sz="1900"/>
              <a:t>Počet správ povolený v individuálnych konverzačných frontov. Číslo musí byť mocninou 2</a:t>
            </a:r>
            <a:endParaRPr lang="en-US" sz="1900"/>
          </a:p>
          <a:p>
            <a:r>
              <a:rPr lang="en-US" sz="1900">
                <a:solidFill>
                  <a:schemeClr val="accent2"/>
                </a:solidFill>
              </a:rPr>
              <a:t>dynamic-queues: </a:t>
            </a:r>
            <a:r>
              <a:rPr lang="sk-SK" sz="1900"/>
              <a:t>Počet dynamických konverzačných frontov. Číslo je mocninou 2 v rozsahu </a:t>
            </a:r>
            <a:r>
              <a:rPr lang="en-US" sz="1900"/>
              <a:t>16, 32, 64, 128, 256, 512, 1024, 2048</a:t>
            </a:r>
            <a:r>
              <a:rPr lang="sk-SK" sz="1900"/>
              <a:t> </a:t>
            </a:r>
            <a:r>
              <a:rPr lang="en-US" sz="1900"/>
              <a:t>a 4096; </a:t>
            </a:r>
            <a:r>
              <a:rPr lang="sk-SK" sz="1900"/>
              <a:t>predvolená hodnota je 256</a:t>
            </a:r>
            <a:endParaRPr lang="en-US" sz="1900"/>
          </a:p>
          <a:p>
            <a:r>
              <a:rPr lang="en-US" sz="1900">
                <a:solidFill>
                  <a:schemeClr val="accent2"/>
                </a:solidFill>
              </a:rPr>
              <a:t>reservable-queues: </a:t>
            </a:r>
            <a:r>
              <a:rPr lang="sk-SK" sz="1900"/>
              <a:t>Počet frontov pre RSVP rezervácie v rozsahu od 0 do 1000. Predvolená hodnota je 0</a:t>
            </a:r>
            <a:endParaRPr lang="en-US" sz="1900"/>
          </a:p>
        </p:txBody>
      </p:sp>
      <p:sp>
        <p:nvSpPr>
          <p:cNvPr id="1500164" name="Rectangle 4"/>
          <p:cNvSpPr>
            <a:spLocks noChangeArrowheads="1"/>
          </p:cNvSpPr>
          <p:nvPr/>
        </p:nvSpPr>
        <p:spPr bwMode="auto">
          <a:xfrm>
            <a:off x="450850" y="1716088"/>
            <a:ext cx="8159750" cy="395287"/>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p>
            <a:pPr algn="l">
              <a:lnSpc>
                <a:spcPct val="100000"/>
              </a:lnSpc>
            </a:pPr>
            <a:r>
              <a:rPr lang="en-US" sz="1800" b="1">
                <a:solidFill>
                  <a:schemeClr val="accent2"/>
                </a:solidFill>
                <a:latin typeface="Courier New" pitchFamily="49" charset="0"/>
              </a:rPr>
              <a:t>fair-queue [cdt [</a:t>
            </a:r>
            <a:r>
              <a:rPr lang="en-US" sz="1800" b="1" i="1">
                <a:solidFill>
                  <a:schemeClr val="accent2"/>
                </a:solidFill>
                <a:latin typeface="Courier New" pitchFamily="49" charset="0"/>
              </a:rPr>
              <a:t>dynamic-queues</a:t>
            </a:r>
            <a:r>
              <a:rPr lang="en-US" sz="1800" b="1">
                <a:solidFill>
                  <a:schemeClr val="accent2"/>
                </a:solidFill>
                <a:latin typeface="Courier New" pitchFamily="49" charset="0"/>
              </a:rPr>
              <a:t> [</a:t>
            </a:r>
            <a:r>
              <a:rPr lang="en-US" sz="1800" b="1" i="1">
                <a:solidFill>
                  <a:schemeClr val="accent2"/>
                </a:solidFill>
                <a:latin typeface="Courier New" pitchFamily="49" charset="0"/>
              </a:rPr>
              <a:t>reservable-queues</a:t>
            </a:r>
            <a:r>
              <a:rPr lang="en-US" sz="1800" b="1">
                <a:solidFill>
                  <a:schemeClr val="accent2"/>
                </a:solidFill>
                <a:latin typeface="Courier New" pitchFamily="49" charset="0"/>
              </a:rPr>
              <a:t>]]]</a:t>
            </a:r>
          </a:p>
        </p:txBody>
      </p:sp>
      <p:sp>
        <p:nvSpPr>
          <p:cNvPr id="1500165" name="Rectangle 5"/>
          <p:cNvSpPr>
            <a:spLocks noChangeArrowheads="1"/>
          </p:cNvSpPr>
          <p:nvPr/>
        </p:nvSpPr>
        <p:spPr bwMode="auto">
          <a:xfrm>
            <a:off x="396875" y="1371600"/>
            <a:ext cx="3336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sz="1600" b="1">
                <a:latin typeface="Courier New" pitchFamily="49" charset="0"/>
              </a:rPr>
              <a:t>router(config-if)#</a:t>
            </a:r>
          </a:p>
        </p:txBody>
      </p:sp>
      <p:sp>
        <p:nvSpPr>
          <p:cNvPr id="1500166" name="Rectangle 6"/>
          <p:cNvSpPr>
            <a:spLocks noChangeArrowheads="1"/>
          </p:cNvSpPr>
          <p:nvPr/>
        </p:nvSpPr>
        <p:spPr bwMode="auto">
          <a:xfrm>
            <a:off x="679450" y="5446713"/>
            <a:ext cx="7940675" cy="809625"/>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lstStyle/>
          <a:p>
            <a:pPr marL="176213" indent="-176213" algn="l" defTabSz="814388">
              <a:lnSpc>
                <a:spcPct val="95000"/>
              </a:lnSpc>
              <a:spcBef>
                <a:spcPct val="50000"/>
              </a:spcBef>
              <a:buClr>
                <a:schemeClr val="tx2"/>
              </a:buClr>
              <a:buSzPct val="100000"/>
              <a:buFont typeface="Wingdings" pitchFamily="2" charset="2"/>
              <a:buChar char="§"/>
            </a:pPr>
            <a:r>
              <a:rPr lang="sk-SK" sz="1900"/>
              <a:t>Udáva maximálny počet paketov vo WFQ systéme</a:t>
            </a:r>
            <a:endParaRPr lang="en-US" sz="1900"/>
          </a:p>
          <a:p>
            <a:pPr marL="176213" indent="-176213" algn="l" defTabSz="814388">
              <a:lnSpc>
                <a:spcPct val="95000"/>
              </a:lnSpc>
              <a:spcBef>
                <a:spcPct val="50000"/>
              </a:spcBef>
              <a:buClr>
                <a:schemeClr val="tx2"/>
              </a:buClr>
              <a:buSzPct val="100000"/>
              <a:buFont typeface="Wingdings" pitchFamily="2" charset="2"/>
              <a:buChar char="§"/>
            </a:pPr>
            <a:r>
              <a:rPr lang="sk-SK" sz="1900"/>
              <a:t>Predvolená hodnota je 1000</a:t>
            </a:r>
            <a:endParaRPr lang="en-US" sz="1900"/>
          </a:p>
        </p:txBody>
      </p:sp>
      <p:sp>
        <p:nvSpPr>
          <p:cNvPr id="1500167" name="Rectangle 7"/>
          <p:cNvSpPr>
            <a:spLocks noChangeArrowheads="1"/>
          </p:cNvSpPr>
          <p:nvPr/>
        </p:nvSpPr>
        <p:spPr bwMode="auto">
          <a:xfrm>
            <a:off x="679450" y="4929188"/>
            <a:ext cx="7778750" cy="395287"/>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p>
            <a:pPr algn="l">
              <a:lnSpc>
                <a:spcPct val="100000"/>
              </a:lnSpc>
            </a:pPr>
            <a:r>
              <a:rPr lang="en-US" sz="1800" b="1">
                <a:solidFill>
                  <a:schemeClr val="accent2"/>
                </a:solidFill>
                <a:latin typeface="Courier New" pitchFamily="49" charset="0"/>
              </a:rPr>
              <a:t>hold-queue </a:t>
            </a:r>
            <a:r>
              <a:rPr lang="en-US" sz="1800" b="1" i="1">
                <a:solidFill>
                  <a:schemeClr val="accent2"/>
                </a:solidFill>
                <a:latin typeface="Courier New" pitchFamily="49" charset="0"/>
              </a:rPr>
              <a:t>max-limit</a:t>
            </a:r>
            <a:r>
              <a:rPr lang="en-US" sz="1800" b="1">
                <a:solidFill>
                  <a:schemeClr val="accent2"/>
                </a:solidFill>
                <a:latin typeface="Courier New" pitchFamily="49" charset="0"/>
              </a:rPr>
              <a:t> out</a:t>
            </a:r>
          </a:p>
        </p:txBody>
      </p:sp>
      <p:sp>
        <p:nvSpPr>
          <p:cNvPr id="1500168" name="Rectangle 8"/>
          <p:cNvSpPr>
            <a:spLocks noChangeArrowheads="1"/>
          </p:cNvSpPr>
          <p:nvPr/>
        </p:nvSpPr>
        <p:spPr bwMode="auto">
          <a:xfrm>
            <a:off x="679450" y="4592638"/>
            <a:ext cx="24860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sz="1600" b="1">
                <a:latin typeface="Courier New" pitchFamily="49" charset="0"/>
              </a:rPr>
              <a:t>router(config-if)#</a:t>
            </a:r>
          </a:p>
        </p:txBody>
      </p:sp>
    </p:spTree>
    <p:extLst>
      <p:ext uri="{BB962C8B-B14F-4D97-AF65-F5344CB8AC3E}">
        <p14:creationId xmlns:p14="http://schemas.microsoft.com/office/powerpoint/2010/main" val="2574665696"/>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4258" name="Rectangle 2"/>
          <p:cNvSpPr>
            <a:spLocks noGrp="1" noChangeArrowheads="1"/>
          </p:cNvSpPr>
          <p:nvPr>
            <p:ph type="title"/>
          </p:nvPr>
        </p:nvSpPr>
        <p:spPr/>
        <p:txBody>
          <a:bodyPr/>
          <a:lstStyle/>
          <a:p>
            <a:r>
              <a:rPr lang="en-US"/>
              <a:t>Monitoring WFQ</a:t>
            </a:r>
          </a:p>
        </p:txBody>
      </p:sp>
      <p:grpSp>
        <p:nvGrpSpPr>
          <p:cNvPr id="1504262" name="Group 6"/>
          <p:cNvGrpSpPr>
            <a:grpSpLocks/>
          </p:cNvGrpSpPr>
          <p:nvPr/>
        </p:nvGrpSpPr>
        <p:grpSpPr bwMode="auto">
          <a:xfrm>
            <a:off x="808038" y="2211388"/>
            <a:ext cx="7518400" cy="3263900"/>
            <a:chOff x="488" y="1976"/>
            <a:chExt cx="4736" cy="2056"/>
          </a:xfrm>
        </p:grpSpPr>
        <p:sp>
          <p:nvSpPr>
            <p:cNvPr id="1504263" name="Rectangle 7"/>
            <p:cNvSpPr>
              <a:spLocks noChangeArrowheads="1"/>
            </p:cNvSpPr>
            <p:nvPr/>
          </p:nvSpPr>
          <p:spPr bwMode="auto">
            <a:xfrm>
              <a:off x="488" y="1976"/>
              <a:ext cx="4736" cy="2056"/>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sk-SK"/>
            </a:p>
          </p:txBody>
        </p:sp>
        <p:sp>
          <p:nvSpPr>
            <p:cNvPr id="1504264" name="Rectangle 8"/>
            <p:cNvSpPr>
              <a:spLocks noChangeArrowheads="1"/>
            </p:cNvSpPr>
            <p:nvPr/>
          </p:nvSpPr>
          <p:spPr bwMode="auto">
            <a:xfrm>
              <a:off x="890" y="3466"/>
              <a:ext cx="3022" cy="128"/>
            </a:xfrm>
            <a:prstGeom prst="rect">
              <a:avLst/>
            </a:prstGeom>
            <a:solidFill>
              <a:srgbClr val="FFE59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sk-SK"/>
            </a:p>
          </p:txBody>
        </p:sp>
        <p:sp>
          <p:nvSpPr>
            <p:cNvPr id="1504265" name="Rectangle 9"/>
            <p:cNvSpPr>
              <a:spLocks noChangeArrowheads="1"/>
            </p:cNvSpPr>
            <p:nvPr/>
          </p:nvSpPr>
          <p:spPr bwMode="auto">
            <a:xfrm>
              <a:off x="698" y="3234"/>
              <a:ext cx="1918" cy="112"/>
            </a:xfrm>
            <a:prstGeom prst="rect">
              <a:avLst/>
            </a:prstGeom>
            <a:solidFill>
              <a:srgbClr val="FFE59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sk-SK"/>
            </a:p>
          </p:txBody>
        </p:sp>
        <p:sp>
          <p:nvSpPr>
            <p:cNvPr id="1504266" name="Rectangle 10"/>
            <p:cNvSpPr>
              <a:spLocks noChangeArrowheads="1"/>
            </p:cNvSpPr>
            <p:nvPr/>
          </p:nvSpPr>
          <p:spPr bwMode="auto">
            <a:xfrm>
              <a:off x="698" y="3346"/>
              <a:ext cx="3406" cy="120"/>
            </a:xfrm>
            <a:prstGeom prst="rect">
              <a:avLst/>
            </a:prstGeom>
            <a:solidFill>
              <a:srgbClr val="FFE59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sk-SK"/>
            </a:p>
          </p:txBody>
        </p:sp>
        <p:sp>
          <p:nvSpPr>
            <p:cNvPr id="1504267" name="Text Box 11"/>
            <p:cNvSpPr txBox="1">
              <a:spLocks noChangeArrowheads="1"/>
            </p:cNvSpPr>
            <p:nvPr/>
          </p:nvSpPr>
          <p:spPr bwMode="auto">
            <a:xfrm>
              <a:off x="582" y="2079"/>
              <a:ext cx="4218" cy="1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l">
                <a:lnSpc>
                  <a:spcPct val="100000"/>
                </a:lnSpc>
              </a:pPr>
              <a:r>
                <a:rPr lang="en-US" sz="1200" b="1">
                  <a:latin typeface="Courier New" pitchFamily="49" charset="0"/>
                </a:rPr>
                <a:t>Router#</a:t>
              </a:r>
              <a:r>
                <a:rPr lang="sk-SK" sz="1200" b="1">
                  <a:latin typeface="Courier New" pitchFamily="49" charset="0"/>
                </a:rPr>
                <a:t> </a:t>
              </a:r>
              <a:r>
                <a:rPr lang="en-US" sz="1200" b="1">
                  <a:solidFill>
                    <a:schemeClr val="accent2"/>
                  </a:solidFill>
                  <a:latin typeface="Courier New" pitchFamily="49" charset="0"/>
                </a:rPr>
                <a:t>show interface serial 1/0</a:t>
              </a:r>
            </a:p>
            <a:p>
              <a:pPr algn="l">
                <a:lnSpc>
                  <a:spcPct val="100000"/>
                </a:lnSpc>
              </a:pPr>
              <a:r>
                <a:rPr lang="en-US" sz="1200" b="1">
                  <a:latin typeface="Courier New" pitchFamily="49" charset="0"/>
                </a:rPr>
                <a:t>  Hardware is M4T</a:t>
              </a:r>
            </a:p>
            <a:p>
              <a:pPr algn="l">
                <a:lnSpc>
                  <a:spcPct val="100000"/>
                </a:lnSpc>
              </a:pPr>
              <a:r>
                <a:rPr lang="en-US" sz="1200" b="1">
                  <a:latin typeface="Courier New" pitchFamily="49" charset="0"/>
                </a:rPr>
                <a:t>  Internet address is 20.0.0.1/8</a:t>
              </a:r>
            </a:p>
            <a:p>
              <a:pPr algn="l">
                <a:lnSpc>
                  <a:spcPct val="100000"/>
                </a:lnSpc>
              </a:pPr>
              <a:r>
                <a:rPr lang="en-US" sz="1200" b="1">
                  <a:latin typeface="Courier New" pitchFamily="49" charset="0"/>
                </a:rPr>
                <a:t>  MTU 1500 bytes, BW 19 Kbit, DLY 20000 usec, rely 255/255, load</a:t>
              </a:r>
              <a:r>
                <a:rPr lang="sk-SK" sz="1200" b="1">
                  <a:latin typeface="Courier New" pitchFamily="49" charset="0"/>
                </a:rPr>
                <a:t> </a:t>
              </a:r>
              <a:r>
                <a:rPr lang="en-US" sz="1200" b="1">
                  <a:latin typeface="Courier New" pitchFamily="49" charset="0"/>
                </a:rPr>
                <a:t>147/255</a:t>
              </a:r>
            </a:p>
            <a:p>
              <a:pPr algn="l">
                <a:lnSpc>
                  <a:spcPct val="100000"/>
                </a:lnSpc>
              </a:pPr>
              <a:r>
                <a:rPr lang="en-US" sz="1200" b="1">
                  <a:latin typeface="Courier New" pitchFamily="49" charset="0"/>
                </a:rPr>
                <a:t>  Encapsulation HDLC, crc 16, loopback not set</a:t>
              </a:r>
            </a:p>
            <a:p>
              <a:pPr algn="l">
                <a:lnSpc>
                  <a:spcPct val="100000"/>
                </a:lnSpc>
              </a:pPr>
              <a:r>
                <a:rPr lang="en-US" sz="1200" b="1">
                  <a:latin typeface="Courier New" pitchFamily="49" charset="0"/>
                </a:rPr>
                <a:t>  Keepalive set (10 sec)</a:t>
              </a:r>
            </a:p>
            <a:p>
              <a:pPr algn="l">
                <a:lnSpc>
                  <a:spcPct val="100000"/>
                </a:lnSpc>
              </a:pPr>
              <a:r>
                <a:rPr lang="en-US" sz="1200" b="1">
                  <a:latin typeface="Courier New" pitchFamily="49" charset="0"/>
                </a:rPr>
                <a:t>  Last input 00:00:00, output 00:00:00, output hang never</a:t>
              </a:r>
            </a:p>
            <a:p>
              <a:pPr algn="l">
                <a:lnSpc>
                  <a:spcPct val="100000"/>
                </a:lnSpc>
              </a:pPr>
              <a:r>
                <a:rPr lang="en-US" sz="1200" b="1">
                  <a:latin typeface="Courier New" pitchFamily="49" charset="0"/>
                </a:rPr>
                <a:t>  Last clearing of "show interface" counters never</a:t>
              </a:r>
            </a:p>
            <a:p>
              <a:pPr algn="l">
                <a:lnSpc>
                  <a:spcPct val="100000"/>
                </a:lnSpc>
              </a:pPr>
              <a:r>
                <a:rPr lang="en-US" sz="1200" b="1">
                  <a:latin typeface="Courier New" pitchFamily="49" charset="0"/>
                </a:rPr>
                <a:t>  Input queue: 0/75/0 (size/max/drops); Total output drops: 0</a:t>
              </a:r>
            </a:p>
            <a:p>
              <a:pPr algn="l">
                <a:lnSpc>
                  <a:spcPct val="100000"/>
                </a:lnSpc>
              </a:pPr>
              <a:r>
                <a:rPr lang="en-US" sz="1200" b="1">
                  <a:latin typeface="Courier New" pitchFamily="49" charset="0"/>
                </a:rPr>
                <a:t>  Queueing strategy: weighted fair</a:t>
              </a:r>
            </a:p>
            <a:p>
              <a:pPr algn="l">
                <a:lnSpc>
                  <a:spcPct val="100000"/>
                </a:lnSpc>
              </a:pPr>
              <a:r>
                <a:rPr lang="en-US" sz="1200" b="1">
                  <a:latin typeface="Courier New" pitchFamily="49" charset="0"/>
                </a:rPr>
                <a:t>  Output queue: 0/1000/64/0 (size/max total/threshold/drops)</a:t>
              </a:r>
            </a:p>
            <a:p>
              <a:pPr algn="l">
                <a:lnSpc>
                  <a:spcPct val="100000"/>
                </a:lnSpc>
              </a:pPr>
              <a:r>
                <a:rPr lang="en-US" sz="1200" b="1">
                  <a:latin typeface="Courier New" pitchFamily="49" charset="0"/>
                </a:rPr>
                <a:t>     Conversations  0/4/256 (active/max active/max total)</a:t>
              </a:r>
            </a:p>
            <a:p>
              <a:pPr algn="l">
                <a:lnSpc>
                  <a:spcPct val="100000"/>
                </a:lnSpc>
              </a:pPr>
              <a:r>
                <a:rPr lang="en-US" sz="1200" b="1">
                  <a:latin typeface="Courier New" pitchFamily="49" charset="0"/>
                </a:rPr>
                <a:t>     Reserved Conversations 0/0 (allocated/max allocated)</a:t>
              </a:r>
            </a:p>
            <a:p>
              <a:pPr algn="l">
                <a:lnSpc>
                  <a:spcPct val="100000"/>
                </a:lnSpc>
              </a:pPr>
              <a:r>
                <a:rPr lang="en-US" sz="1200" b="1">
                  <a:latin typeface="Courier New" pitchFamily="49" charset="0"/>
                </a:rPr>
                <a:t>  5 minute input rate 18000 bits/sec, 8 packets/sec</a:t>
              </a:r>
            </a:p>
            <a:p>
              <a:pPr algn="l">
                <a:lnSpc>
                  <a:spcPct val="100000"/>
                </a:lnSpc>
              </a:pPr>
              <a:r>
                <a:rPr lang="en-US" sz="1200" b="1">
                  <a:latin typeface="Courier New" pitchFamily="49" charset="0"/>
                </a:rPr>
                <a:t>  5 minute output rate 11000 bits/sec, 9 packets/sec</a:t>
              </a:r>
            </a:p>
          </p:txBody>
        </p:sp>
      </p:grpSp>
    </p:spTree>
    <p:extLst>
      <p:ext uri="{BB962C8B-B14F-4D97-AF65-F5344CB8AC3E}">
        <p14:creationId xmlns:p14="http://schemas.microsoft.com/office/powerpoint/2010/main" val="3814377823"/>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6306" name="Rectangle 2"/>
          <p:cNvSpPr>
            <a:spLocks noGrp="1" noChangeArrowheads="1"/>
          </p:cNvSpPr>
          <p:nvPr>
            <p:ph type="title"/>
          </p:nvPr>
        </p:nvSpPr>
        <p:spPr/>
        <p:txBody>
          <a:bodyPr/>
          <a:lstStyle/>
          <a:p>
            <a:r>
              <a:rPr lang="en-US"/>
              <a:t>Monitoring WFQ</a:t>
            </a:r>
          </a:p>
        </p:txBody>
      </p:sp>
      <p:grpSp>
        <p:nvGrpSpPr>
          <p:cNvPr id="1506315" name="Group 11"/>
          <p:cNvGrpSpPr>
            <a:grpSpLocks/>
          </p:cNvGrpSpPr>
          <p:nvPr/>
        </p:nvGrpSpPr>
        <p:grpSpPr bwMode="auto">
          <a:xfrm>
            <a:off x="774700" y="1990725"/>
            <a:ext cx="7518400" cy="3136900"/>
            <a:chOff x="488" y="1254"/>
            <a:chExt cx="4736" cy="1976"/>
          </a:xfrm>
        </p:grpSpPr>
        <p:sp>
          <p:nvSpPr>
            <p:cNvPr id="1506307" name="Rectangle 3"/>
            <p:cNvSpPr>
              <a:spLocks noChangeArrowheads="1"/>
            </p:cNvSpPr>
            <p:nvPr/>
          </p:nvSpPr>
          <p:spPr bwMode="auto">
            <a:xfrm>
              <a:off x="488" y="1254"/>
              <a:ext cx="4736" cy="1976"/>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sk-SK"/>
            </a:p>
          </p:txBody>
        </p:sp>
        <p:sp>
          <p:nvSpPr>
            <p:cNvPr id="1506311" name="Rectangle 7"/>
            <p:cNvSpPr>
              <a:spLocks noChangeArrowheads="1"/>
            </p:cNvSpPr>
            <p:nvPr/>
          </p:nvSpPr>
          <p:spPr bwMode="auto">
            <a:xfrm>
              <a:off x="722" y="1516"/>
              <a:ext cx="2030" cy="120"/>
            </a:xfrm>
            <a:prstGeom prst="rect">
              <a:avLst/>
            </a:prstGeom>
            <a:solidFill>
              <a:srgbClr val="FFE59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sk-SK"/>
            </a:p>
          </p:txBody>
        </p:sp>
        <p:sp>
          <p:nvSpPr>
            <p:cNvPr id="1506312" name="Rectangle 8"/>
            <p:cNvSpPr>
              <a:spLocks noChangeArrowheads="1"/>
            </p:cNvSpPr>
            <p:nvPr/>
          </p:nvSpPr>
          <p:spPr bwMode="auto">
            <a:xfrm>
              <a:off x="698" y="2196"/>
              <a:ext cx="1030" cy="120"/>
            </a:xfrm>
            <a:prstGeom prst="rect">
              <a:avLst/>
            </a:prstGeom>
            <a:solidFill>
              <a:srgbClr val="FFE59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sk-SK"/>
            </a:p>
          </p:txBody>
        </p:sp>
        <p:sp>
          <p:nvSpPr>
            <p:cNvPr id="1506313" name="Rectangle 9"/>
            <p:cNvSpPr>
              <a:spLocks noChangeArrowheads="1"/>
            </p:cNvSpPr>
            <p:nvPr/>
          </p:nvSpPr>
          <p:spPr bwMode="auto">
            <a:xfrm>
              <a:off x="706" y="2796"/>
              <a:ext cx="1030" cy="120"/>
            </a:xfrm>
            <a:prstGeom prst="rect">
              <a:avLst/>
            </a:prstGeom>
            <a:solidFill>
              <a:srgbClr val="FFE59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sk-SK"/>
            </a:p>
          </p:txBody>
        </p:sp>
        <p:sp>
          <p:nvSpPr>
            <p:cNvPr id="1506314" name="Text Box 10"/>
            <p:cNvSpPr txBox="1">
              <a:spLocks noChangeArrowheads="1"/>
            </p:cNvSpPr>
            <p:nvPr/>
          </p:nvSpPr>
          <p:spPr bwMode="auto">
            <a:xfrm>
              <a:off x="576" y="1274"/>
              <a:ext cx="4610" cy="1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l">
                <a:lnSpc>
                  <a:spcPct val="100000"/>
                </a:lnSpc>
              </a:pPr>
              <a:r>
                <a:rPr lang="en-US" sz="1200" b="1">
                  <a:latin typeface="Courier New" pitchFamily="49" charset="0"/>
                </a:rPr>
                <a:t>Router# </a:t>
              </a:r>
              <a:r>
                <a:rPr lang="en-US" sz="1200" b="1">
                  <a:solidFill>
                    <a:schemeClr val="accent2"/>
                  </a:solidFill>
                  <a:latin typeface="Courier New" pitchFamily="49" charset="0"/>
                </a:rPr>
                <a:t>show queue serial 1/0</a:t>
              </a:r>
            </a:p>
            <a:p>
              <a:pPr algn="l">
                <a:lnSpc>
                  <a:spcPct val="100000"/>
                </a:lnSpc>
              </a:pPr>
              <a:r>
                <a:rPr lang="en-US" sz="1200" b="1">
                  <a:latin typeface="Courier New" pitchFamily="49" charset="0"/>
                </a:rPr>
                <a:t>  Input queue: 0/75/0 (size/max/drops); Total output drops: 0</a:t>
              </a:r>
            </a:p>
            <a:p>
              <a:pPr algn="l">
                <a:lnSpc>
                  <a:spcPct val="100000"/>
                </a:lnSpc>
              </a:pPr>
              <a:r>
                <a:rPr lang="en-US" sz="1200" b="1">
                  <a:latin typeface="Courier New" pitchFamily="49" charset="0"/>
                </a:rPr>
                <a:t>  Queueing strategy: weighted fair</a:t>
              </a:r>
            </a:p>
            <a:p>
              <a:pPr algn="l">
                <a:lnSpc>
                  <a:spcPct val="100000"/>
                </a:lnSpc>
              </a:pPr>
              <a:r>
                <a:rPr lang="en-US" sz="1200" b="1">
                  <a:latin typeface="Courier New" pitchFamily="49" charset="0"/>
                </a:rPr>
                <a:t>  Output queue: 2/1000/64/0 (size/max total/threshold/drops)</a:t>
              </a:r>
            </a:p>
            <a:p>
              <a:pPr algn="l">
                <a:lnSpc>
                  <a:spcPct val="100000"/>
                </a:lnSpc>
              </a:pPr>
              <a:r>
                <a:rPr lang="en-US" sz="1200" b="1">
                  <a:latin typeface="Courier New" pitchFamily="49" charset="0"/>
                </a:rPr>
                <a:t>     Conversations  2/4/256 (active/max active/max total)</a:t>
              </a:r>
            </a:p>
            <a:p>
              <a:pPr algn="l">
                <a:lnSpc>
                  <a:spcPct val="100000"/>
                </a:lnSpc>
              </a:pPr>
              <a:r>
                <a:rPr lang="en-US" sz="1200" b="1">
                  <a:latin typeface="Courier New" pitchFamily="49" charset="0"/>
                </a:rPr>
                <a:t>     Reserved Conversations 0/0 (allocated/max allocated)</a:t>
              </a:r>
            </a:p>
            <a:p>
              <a:pPr algn="l">
                <a:lnSpc>
                  <a:spcPct val="100000"/>
                </a:lnSpc>
              </a:pPr>
              <a:endParaRPr lang="en-US" sz="1200" b="1">
                <a:latin typeface="Courier New" pitchFamily="49" charset="0"/>
              </a:endParaRPr>
            </a:p>
            <a:p>
              <a:pPr algn="l">
                <a:lnSpc>
                  <a:spcPct val="100000"/>
                </a:lnSpc>
              </a:pPr>
              <a:r>
                <a:rPr lang="en-US" sz="1200" b="1">
                  <a:latin typeface="Courier New" pitchFamily="49" charset="0"/>
                </a:rPr>
                <a:t>  (depth/weight/discards/tail drops/interleaves) 1/4096/0/0/0</a:t>
              </a:r>
            </a:p>
            <a:p>
              <a:pPr algn="l">
                <a:lnSpc>
                  <a:spcPct val="100000"/>
                </a:lnSpc>
              </a:pPr>
              <a:r>
                <a:rPr lang="en-US" sz="1200" b="1">
                  <a:latin typeface="Courier New" pitchFamily="49" charset="0"/>
                </a:rPr>
                <a:t>  Conversation 124, linktype: ip, length: 580</a:t>
              </a:r>
            </a:p>
            <a:p>
              <a:pPr algn="l">
                <a:lnSpc>
                  <a:spcPct val="100000"/>
                </a:lnSpc>
              </a:pPr>
              <a:r>
                <a:rPr lang="en-US" sz="1200" b="1">
                  <a:latin typeface="Courier New" pitchFamily="49" charset="0"/>
                </a:rPr>
                <a:t>  source: 193.77.3.244, destination: 20.0.0.2, id: 0x0166, ttl: 254,</a:t>
              </a:r>
            </a:p>
            <a:p>
              <a:pPr algn="l">
                <a:lnSpc>
                  <a:spcPct val="100000"/>
                </a:lnSpc>
              </a:pPr>
              <a:r>
                <a:rPr lang="en-US" sz="1200" b="1">
                  <a:latin typeface="Courier New" pitchFamily="49" charset="0"/>
                </a:rPr>
                <a:t>  TOS: 0 prot: 6, source port 23, destination port 11033</a:t>
              </a:r>
            </a:p>
            <a:p>
              <a:pPr algn="l">
                <a:lnSpc>
                  <a:spcPct val="100000"/>
                </a:lnSpc>
              </a:pPr>
              <a:r>
                <a:rPr lang="en-US" sz="1200" b="1">
                  <a:latin typeface="Courier New" pitchFamily="49" charset="0"/>
                </a:rPr>
                <a:t> </a:t>
              </a:r>
            </a:p>
            <a:p>
              <a:pPr algn="l">
                <a:lnSpc>
                  <a:spcPct val="100000"/>
                </a:lnSpc>
              </a:pPr>
              <a:r>
                <a:rPr lang="en-US" sz="1200" b="1">
                  <a:latin typeface="Courier New" pitchFamily="49" charset="0"/>
                </a:rPr>
                <a:t>  (depth/weight/discards/tail drops/interleaves) 1/4096/0/0/0</a:t>
              </a:r>
            </a:p>
            <a:p>
              <a:pPr algn="l">
                <a:lnSpc>
                  <a:spcPct val="100000"/>
                </a:lnSpc>
              </a:pPr>
              <a:r>
                <a:rPr lang="en-US" sz="1200" b="1">
                  <a:latin typeface="Courier New" pitchFamily="49" charset="0"/>
                </a:rPr>
                <a:t>  Conversation 127, linktype: ip, length: 585</a:t>
              </a:r>
            </a:p>
            <a:p>
              <a:pPr algn="l">
                <a:lnSpc>
                  <a:spcPct val="100000"/>
                </a:lnSpc>
              </a:pPr>
              <a:r>
                <a:rPr lang="en-US" sz="1200" b="1">
                  <a:latin typeface="Courier New" pitchFamily="49" charset="0"/>
                </a:rPr>
                <a:t>  source: 193.77.4.111 destination: 40.0.0.2, id: 0x020D, ttl: 252,</a:t>
              </a:r>
            </a:p>
            <a:p>
              <a:pPr algn="l">
                <a:lnSpc>
                  <a:spcPct val="100000"/>
                </a:lnSpc>
              </a:pPr>
              <a:r>
                <a:rPr lang="en-US" sz="1200" b="1">
                  <a:latin typeface="Courier New" pitchFamily="49" charset="0"/>
                </a:rPr>
                <a:t>  TOS: 0 prot: 6, source port 23, destination port 11013</a:t>
              </a:r>
            </a:p>
          </p:txBody>
        </p:sp>
      </p:grpSp>
    </p:spTree>
    <p:extLst>
      <p:ext uri="{BB962C8B-B14F-4D97-AF65-F5344CB8AC3E}">
        <p14:creationId xmlns:p14="http://schemas.microsoft.com/office/powerpoint/2010/main" val="343698404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3666" name="Picture 2" descr="325P_1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425" y="1644650"/>
            <a:ext cx="7567613" cy="3163888"/>
          </a:xfrm>
          <a:prstGeom prst="rect">
            <a:avLst/>
          </a:prstGeom>
          <a:noFill/>
          <a:extLst>
            <a:ext uri="{909E8E84-426E-40DD-AFC4-6F175D3DCCD1}">
              <a14:hiddenFill xmlns:a14="http://schemas.microsoft.com/office/drawing/2010/main">
                <a:solidFill>
                  <a:srgbClr val="FFFFFF"/>
                </a:solidFill>
              </a14:hiddenFill>
            </a:ext>
          </a:extLst>
        </p:spPr>
      </p:pic>
      <p:sp>
        <p:nvSpPr>
          <p:cNvPr id="1393667" name="Rectangle 3"/>
          <p:cNvSpPr>
            <a:spLocks noGrp="1" noChangeArrowheads="1"/>
          </p:cNvSpPr>
          <p:nvPr>
            <p:ph type="title"/>
          </p:nvPr>
        </p:nvSpPr>
        <p:spPr/>
        <p:txBody>
          <a:bodyPr/>
          <a:lstStyle/>
          <a:p>
            <a:r>
              <a:rPr lang="en-US" sz="2800"/>
              <a:t>Trust Boundaries: </a:t>
            </a:r>
            <a:r>
              <a:rPr lang="sk-SK" sz="2800"/>
              <a:t>Kde robiť klasifikáciu?</a:t>
            </a:r>
            <a:endParaRPr lang="en-US" sz="2800"/>
          </a:p>
        </p:txBody>
      </p:sp>
      <p:sp>
        <p:nvSpPr>
          <p:cNvPr id="1393668" name="Rectangle 4"/>
          <p:cNvSpPr>
            <a:spLocks noGrp="1" noChangeArrowheads="1"/>
          </p:cNvSpPr>
          <p:nvPr>
            <p:ph type="body" sz="half" idx="2"/>
          </p:nvPr>
        </p:nvSpPr>
        <p:spPr>
          <a:xfrm>
            <a:off x="655638" y="4876800"/>
            <a:ext cx="8159750" cy="1676400"/>
          </a:xfrm>
        </p:spPr>
        <p:txBody>
          <a:bodyPr/>
          <a:lstStyle/>
          <a:p>
            <a:pPr>
              <a:lnSpc>
                <a:spcPct val="85000"/>
              </a:lnSpc>
            </a:pPr>
            <a:r>
              <a:rPr lang="sk-SK" sz="2000"/>
              <a:t>Kvôli škálovateľnosti a dôveryhodnosti by klasifikácia mala byť realizovaná čo najbližšie k okraju siete</a:t>
            </a:r>
          </a:p>
          <a:p>
            <a:pPr lvl="1">
              <a:lnSpc>
                <a:spcPct val="85000"/>
              </a:lnSpc>
            </a:pPr>
            <a:r>
              <a:rPr lang="sk-SK" sz="1800"/>
              <a:t>Koncové zariadenie</a:t>
            </a:r>
          </a:p>
          <a:p>
            <a:pPr lvl="1">
              <a:lnSpc>
                <a:spcPct val="85000"/>
              </a:lnSpc>
            </a:pPr>
            <a:r>
              <a:rPr lang="sk-SK" sz="1800"/>
              <a:t>Prístupová vrstva</a:t>
            </a:r>
            <a:endParaRPr lang="en-US" sz="1800"/>
          </a:p>
          <a:p>
            <a:pPr lvl="1">
              <a:lnSpc>
                <a:spcPct val="85000"/>
              </a:lnSpc>
            </a:pPr>
            <a:r>
              <a:rPr lang="sk-SK" sz="1800"/>
              <a:t>Distribučná vrstva</a:t>
            </a:r>
            <a:endParaRPr lang="en-US" sz="1800"/>
          </a:p>
        </p:txBody>
      </p:sp>
    </p:spTree>
    <p:extLst>
      <p:ext uri="{BB962C8B-B14F-4D97-AF65-F5344CB8AC3E}">
        <p14:creationId xmlns:p14="http://schemas.microsoft.com/office/powerpoint/2010/main" val="12373221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5714" name="Picture 2" descr="325P_1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075" y="1371600"/>
            <a:ext cx="8604250" cy="4438650"/>
          </a:xfrm>
          <a:prstGeom prst="rect">
            <a:avLst/>
          </a:prstGeom>
          <a:noFill/>
          <a:extLst>
            <a:ext uri="{909E8E84-426E-40DD-AFC4-6F175D3DCCD1}">
              <a14:hiddenFill xmlns:a14="http://schemas.microsoft.com/office/drawing/2010/main">
                <a:solidFill>
                  <a:srgbClr val="FFFFFF"/>
                </a:solidFill>
              </a14:hiddenFill>
            </a:ext>
          </a:extLst>
        </p:spPr>
      </p:pic>
      <p:sp>
        <p:nvSpPr>
          <p:cNvPr id="1395715" name="Rectangle 3"/>
          <p:cNvSpPr>
            <a:spLocks noGrp="1" noChangeArrowheads="1"/>
          </p:cNvSpPr>
          <p:nvPr>
            <p:ph type="title"/>
          </p:nvPr>
        </p:nvSpPr>
        <p:spPr/>
        <p:txBody>
          <a:bodyPr/>
          <a:lstStyle/>
          <a:p>
            <a:r>
              <a:rPr lang="en-US" sz="2800"/>
              <a:t>Trust Boundaries: </a:t>
            </a:r>
            <a:r>
              <a:rPr lang="sk-SK" sz="2800"/>
              <a:t>Kde robiť značkovanie</a:t>
            </a:r>
            <a:r>
              <a:rPr lang="en-US" sz="2800"/>
              <a:t>?</a:t>
            </a:r>
          </a:p>
        </p:txBody>
      </p:sp>
    </p:spTree>
    <p:extLst>
      <p:ext uri="{BB962C8B-B14F-4D97-AF65-F5344CB8AC3E}">
        <p14:creationId xmlns:p14="http://schemas.microsoft.com/office/powerpoint/2010/main" val="296347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4754" name="Rectangle 2"/>
          <p:cNvSpPr>
            <a:spLocks noGrp="1" noChangeArrowheads="1"/>
          </p:cNvSpPr>
          <p:nvPr>
            <p:ph type="title"/>
          </p:nvPr>
        </p:nvSpPr>
        <p:spPr/>
        <p:txBody>
          <a:bodyPr/>
          <a:lstStyle/>
          <a:p>
            <a:r>
              <a:rPr lang="sk-SK"/>
              <a:t>Model Differentiated Services (DiffServ)</a:t>
            </a:r>
            <a:endParaRPr lang="en-US"/>
          </a:p>
        </p:txBody>
      </p:sp>
      <p:sp>
        <p:nvSpPr>
          <p:cNvPr id="1354755" name="Rectangle 3"/>
          <p:cNvSpPr>
            <a:spLocks noGrp="1" noChangeArrowheads="1"/>
          </p:cNvSpPr>
          <p:nvPr>
            <p:ph type="body" idx="1"/>
          </p:nvPr>
        </p:nvSpPr>
        <p:spPr/>
        <p:txBody>
          <a:bodyPr/>
          <a:lstStyle/>
          <a:p>
            <a:r>
              <a:rPr lang="sk-SK"/>
              <a:t>Model DiffServ sa zaoberá poskytovaním QoS nad triedami prevádzky, nie nad jednotlivými tokmi</a:t>
            </a:r>
            <a:endParaRPr lang="en-US"/>
          </a:p>
          <a:p>
            <a:r>
              <a:rPr lang="sk-SK"/>
              <a:t>Komplexná klasifikácia, značkovanie a vstupné úpravy prevádzky sa realizujú na okraji siete</a:t>
            </a:r>
          </a:p>
          <a:p>
            <a:pPr lvl="1"/>
            <a:r>
              <a:rPr lang="sk-SK"/>
              <a:t>Vo vnútri siete sa QoS pravidlá riadia už iba pridelenými značkami</a:t>
            </a:r>
            <a:endParaRPr lang="en-US"/>
          </a:p>
          <a:p>
            <a:r>
              <a:rPr lang="sk-SK"/>
              <a:t>Vo vnútri siete sa neudržiavajú informácie o jednotlivých tokoch, udržiavajú sa len informácie o spôsobe obsluhy jednotlivých tried prevádzky</a:t>
            </a:r>
          </a:p>
          <a:p>
            <a:r>
              <a:rPr lang="sk-SK"/>
              <a:t>Cieľom DiffServ je</a:t>
            </a:r>
          </a:p>
          <a:p>
            <a:pPr lvl="1"/>
            <a:r>
              <a:rPr lang="sk-SK"/>
              <a:t>Škálovateľnosť</a:t>
            </a:r>
          </a:p>
          <a:p>
            <a:pPr lvl="1"/>
            <a:r>
              <a:rPr lang="sk-SK"/>
              <a:t>Spolupráca s uzlami, ktoré ešte nepodporujú DiffServ</a:t>
            </a:r>
          </a:p>
          <a:p>
            <a:pPr lvl="1"/>
            <a:r>
              <a:rPr lang="sk-SK"/>
              <a:t>Možnosť postupného nasadzovania</a:t>
            </a:r>
            <a:endParaRPr lang="en-US"/>
          </a:p>
        </p:txBody>
      </p:sp>
    </p:spTree>
    <p:extLst>
      <p:ext uri="{BB962C8B-B14F-4D97-AF65-F5344CB8AC3E}">
        <p14:creationId xmlns:p14="http://schemas.microsoft.com/office/powerpoint/2010/main" val="18147095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CNP v5">
  <a:themeElements>
    <a:clrScheme name="1_CCNP v5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1_CCNP v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1_CCNP v5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006_Segue/Q&amp;A_Cisco White Temp">
  <a:themeElements>
    <a:clrScheme name="2006_Segue/Q&amp;A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2006_Segue/Q&amp;A_Cisco White Tem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2006_Segue/Q&amp;A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ONT M4</Template>
  <TotalTime>261</TotalTime>
  <Words>12337</Words>
  <Application>Microsoft Office PowerPoint</Application>
  <PresentationFormat>On-screen Show (4:3)</PresentationFormat>
  <Paragraphs>990</Paragraphs>
  <Slides>66</Slides>
  <Notes>62</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66</vt:i4>
      </vt:variant>
    </vt:vector>
  </HeadingPairs>
  <TitlesOfParts>
    <vt:vector size="69" baseType="lpstr">
      <vt:lpstr>1_CCNP v5</vt:lpstr>
      <vt:lpstr>2006_Segue/Q&amp;A_Cisco White Temp</vt:lpstr>
      <vt:lpstr>Clip</vt:lpstr>
      <vt:lpstr>Optimizing Converged Cisco Networks (ONT)</vt:lpstr>
      <vt:lpstr>Úvod do klasifikácie a značkovania</vt:lpstr>
      <vt:lpstr>Klasifikácia</vt:lpstr>
      <vt:lpstr>Značkovanie</vt:lpstr>
      <vt:lpstr>Klasifikácia a značkovanie v IEEE 802.1Q</vt:lpstr>
      <vt:lpstr>Klasifikácia a značkovanie vo WAN</vt:lpstr>
      <vt:lpstr>Trust Boundaries: Kde robiť klasifikáciu?</vt:lpstr>
      <vt:lpstr>Trust Boundaries: Kde robiť značkovanie?</vt:lpstr>
      <vt:lpstr>Model Differentiated Services (DiffServ)</vt:lpstr>
      <vt:lpstr>Klasifikačné nástroje IP Precedence a DiffServ Code Point</vt:lpstr>
      <vt:lpstr>IP ToS a DS pole v IP hlavičke</vt:lpstr>
      <vt:lpstr>Kompatibilita IP Precedence a DSCP</vt:lpstr>
      <vt:lpstr>Per-Hop Behavior – PHB</vt:lpstr>
      <vt:lpstr>Štandardné PHB skupiny</vt:lpstr>
      <vt:lpstr>Expedited Forwarding (EF) PHB</vt:lpstr>
      <vt:lpstr>Assured Forwarding (AF) PHB</vt:lpstr>
      <vt:lpstr>Hodnoty AF PHB</vt:lpstr>
      <vt:lpstr>Mapovanie medzi DSCP a CoS</vt:lpstr>
      <vt:lpstr>Vytváranie obslužných tried</vt:lpstr>
      <vt:lpstr>Koľko tried treba?</vt:lpstr>
      <vt:lpstr>Classification and Marking Design Odporúčania pre QoS Baseline Marking</vt:lpstr>
      <vt:lpstr>Module 4: Implement the DiffServ QoS Model</vt:lpstr>
      <vt:lpstr>Network-Based Application Recognition</vt:lpstr>
      <vt:lpstr>Podpora aplikácií v NBAR</vt:lpstr>
      <vt:lpstr>Packet Description Language Module</vt:lpstr>
      <vt:lpstr>Mapovanie protokolov na porty v NBAR</vt:lpstr>
      <vt:lpstr>NBAR Protocol Discovery</vt:lpstr>
      <vt:lpstr>Príklad získaných štatistík NBAR</vt:lpstr>
      <vt:lpstr>Využitie NBAR v QoS nástrojoch</vt:lpstr>
      <vt:lpstr>Príklad využitia NBAR</vt:lpstr>
      <vt:lpstr>Regulárne výrazy</vt:lpstr>
      <vt:lpstr>Pokročilé možnosti NBAR klasifikácie pre HTTP</vt:lpstr>
      <vt:lpstr>Pokročilé možnosti NBAR klasifikácie pre HTTP, FastTrack a Gnutella toky</vt:lpstr>
      <vt:lpstr>Peer-to-peer protokoly a NBAR</vt:lpstr>
      <vt:lpstr>Pokročilé možnosti NBAR klasifikácie pre RTP</vt:lpstr>
      <vt:lpstr>Príklad klasifikácie RTP pomocou NBAR</vt:lpstr>
      <vt:lpstr>Module 4: Implement the DiffServ QoS Model</vt:lpstr>
      <vt:lpstr>Zahltenie a ukladanie paketov do frontov</vt:lpstr>
      <vt:lpstr>Neprispôsobenie rýchlosti</vt:lpstr>
      <vt:lpstr>Agregácia</vt:lpstr>
      <vt:lpstr>Architektúra frontového systému</vt:lpstr>
      <vt:lpstr>Architektúra frontového systému</vt:lpstr>
      <vt:lpstr>Softvérové fronty</vt:lpstr>
      <vt:lpstr>Hardvérový front</vt:lpstr>
      <vt:lpstr>Zistenie aktuálnej dĺžky hardvérového frontu</vt:lpstr>
      <vt:lpstr>Zahltenie na softvérových rozhraniach</vt:lpstr>
      <vt:lpstr>Čo sú to frontové disciplíny (Queuing)?</vt:lpstr>
      <vt:lpstr>Frontový režim FIFO</vt:lpstr>
      <vt:lpstr>Frontový režim Priority Queuing</vt:lpstr>
      <vt:lpstr>Frontový režim Round Robin Queuing</vt:lpstr>
      <vt:lpstr>Frontový režim Weighted Round Robin Queuing</vt:lpstr>
      <vt:lpstr>Problémy s Weighted Round Robin Queuing</vt:lpstr>
      <vt:lpstr>Module 4: Implement the DiffServ QoS Model</vt:lpstr>
      <vt:lpstr>Frontový režim Weighted Fair Queuing</vt:lpstr>
      <vt:lpstr>Frontový režim Weighted Fair Queueing</vt:lpstr>
      <vt:lpstr>Konverzačné fronty vo WFQ</vt:lpstr>
      <vt:lpstr>Architektúra frontov vo WFQ</vt:lpstr>
      <vt:lpstr>Prehľad činnosti WFQ</vt:lpstr>
      <vt:lpstr>Princíp činnosti WFQ</vt:lpstr>
      <vt:lpstr>Ako WFQ zahadzuje pakety</vt:lpstr>
      <vt:lpstr>Ako WFQ zahadzuje pakety</vt:lpstr>
      <vt:lpstr>Vlastnosti WFQ</vt:lpstr>
      <vt:lpstr>Výhody a nevýhody WFQ</vt:lpstr>
      <vt:lpstr>Konfigurácia WFQ</vt:lpstr>
      <vt:lpstr>Monitoring WFQ</vt:lpstr>
      <vt:lpstr>Monitoring WFQ</vt:lpstr>
    </vt:vector>
  </TitlesOfParts>
  <Company>University of Zilina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Converged Cisco Networks (ONT)</dc:title>
  <dc:creator>Dept. of InfoCom Networks, FMSI</dc:creator>
  <cp:lastModifiedBy>Dept. of InfoCom Networks, FMSI</cp:lastModifiedBy>
  <cp:revision>1</cp:revision>
  <dcterms:created xsi:type="dcterms:W3CDTF">2014-10-20T08:36:52Z</dcterms:created>
  <dcterms:modified xsi:type="dcterms:W3CDTF">2014-10-20T13:01:17Z</dcterms:modified>
</cp:coreProperties>
</file>