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50C12D1-842D-4C88-850C-37494463C87C}">
  <a:tblStyle styleId="{C50C12D1-842D-4C88-850C-37494463C87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nvSpPr>
        <p:spPr>
          <a:xfrm>
            <a:off x="6329363" y="9477375"/>
            <a:ext cx="455612" cy="234950"/>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 name="Shape 4"/>
          <p:cNvSpPr/>
          <p:nvPr/>
        </p:nvSpPr>
        <p:spPr>
          <a:xfrm>
            <a:off x="57150" y="9672638"/>
            <a:ext cx="2652713" cy="382587"/>
          </a:xfrm>
          <a:prstGeom prst="rect">
            <a:avLst/>
          </a:prstGeom>
          <a:noFill/>
          <a:ln>
            <a:noFill/>
          </a:ln>
        </p:spPr>
        <p:txBody>
          <a:bodyPr anchorCtr="0" anchor="t" bIns="53325" lIns="101675" rIns="101675" wrap="square" tIns="53325">
            <a:noAutofit/>
          </a:bodyPr>
          <a:lstStyle/>
          <a:p>
            <a:pPr indent="0" lvl="0" marL="0" marR="0" rtl="0" algn="l">
              <a:lnSpc>
                <a:spcPct val="100000"/>
              </a:lnSpc>
              <a:spcBef>
                <a:spcPts val="0"/>
              </a:spcBef>
              <a:spcAft>
                <a:spcPts val="0"/>
              </a:spcAft>
              <a:buSzPct val="25000"/>
              <a:buNone/>
            </a:pPr>
            <a:r>
              <a:rPr b="0" lang="en-US" sz="900" u="none">
                <a:solidFill>
                  <a:schemeClr val="dk1"/>
                </a:solidFill>
                <a:latin typeface="Arial"/>
                <a:ea typeface="Arial"/>
                <a:cs typeface="Arial"/>
                <a:sym typeface="Arial"/>
              </a:rPr>
              <a:t>© 2006, Cisco Systems, Inc. All rights reserved.</a:t>
            </a:r>
          </a:p>
          <a:p>
            <a:pPr indent="0" lvl="0" marL="0" marR="0" rtl="0" algn="l">
              <a:lnSpc>
                <a:spcPct val="100000"/>
              </a:lnSpc>
              <a:spcBef>
                <a:spcPts val="0"/>
              </a:spcBef>
              <a:spcAft>
                <a:spcPts val="0"/>
              </a:spcAft>
              <a:buSzPct val="25000"/>
              <a:buNone/>
            </a:pPr>
            <a:r>
              <a:rPr b="0" lang="en-US" sz="900" u="none">
                <a:solidFill>
                  <a:schemeClr val="dk1"/>
                </a:solidFill>
                <a:latin typeface="Arial"/>
                <a:ea typeface="Arial"/>
                <a:cs typeface="Arial"/>
                <a:sym typeface="Arial"/>
              </a:rPr>
              <a:t>Presentation_ID.scr</a:t>
            </a:r>
          </a:p>
        </p:txBody>
      </p:sp>
      <p:cxnSp>
        <p:nvCxnSpPr>
          <p:cNvPr id="5" name="Shape 5"/>
          <p:cNvCxnSpPr/>
          <p:nvPr/>
        </p:nvCxnSpPr>
        <p:spPr>
          <a:xfrm>
            <a:off x="153988" y="9686925"/>
            <a:ext cx="6737350" cy="0"/>
          </a:xfrm>
          <a:prstGeom prst="straightConnector1">
            <a:avLst/>
          </a:prstGeom>
          <a:noFill/>
          <a:ln cap="flat" cmpd="sng" w="12700">
            <a:solidFill>
              <a:schemeClr val="dk1"/>
            </a:solidFill>
            <a:prstDash val="solid"/>
            <a:round/>
            <a:headEnd len="med" w="med" type="none"/>
            <a:tailEnd len="med" w="med" type="none"/>
          </a:ln>
        </p:spPr>
      </p:cxnSp>
      <p:sp>
        <p:nvSpPr>
          <p:cNvPr id="6" name="Shape 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b="0" lang="en-US" sz="900" u="none">
                <a:solidFill>
                  <a:schemeClr val="dk1"/>
                </a:solidFill>
                <a:latin typeface="Arial"/>
                <a:ea typeface="Arial"/>
                <a:cs typeface="Arial"/>
                <a:sym typeface="Arial"/>
              </a:rPr>
              <a:t>‹#›</a:t>
            </a:fld>
          </a:p>
        </p:txBody>
      </p:sp>
      <p:sp>
        <p:nvSpPr>
          <p:cNvPr id="7" name="Shape 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8" name="Shape 8"/>
          <p:cNvSpPr txBox="1"/>
          <p:nvPr>
            <p:ph idx="1" type="body"/>
          </p:nvPr>
        </p:nvSpPr>
        <p:spPr>
          <a:xfrm>
            <a:off x="777875" y="4819650"/>
            <a:ext cx="5538788" cy="4683125"/>
          </a:xfrm>
          <a:prstGeom prst="rect">
            <a:avLst/>
          </a:prstGeom>
          <a:noFill/>
          <a:ln>
            <a:noFill/>
          </a:ln>
        </p:spPr>
        <p:txBody>
          <a:bodyPr anchorCtr="0" anchor="t" bIns="91425" lIns="91425" rIns="91425" wrap="square" tIns="91425"/>
          <a:lstStyle>
            <a:lvl1pPr indent="-36512" lvl="0" marL="112713" marR="0" rtl="0" algn="l">
              <a:lnSpc>
                <a:spcPct val="90000"/>
              </a:lnSpc>
              <a:spcBef>
                <a:spcPts val="60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1pPr>
            <a:lvl2pPr indent="-50800" lvl="1" marL="482600"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2pPr>
            <a:lvl3pPr indent="74612" lvl="2" marL="9667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3pPr>
            <a:lvl4pPr indent="74612" lvl="3" marL="14493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4pPr>
            <a:lvl5pPr indent="74611" lvl="4" marL="1931988" marR="0" rtl="0" algn="l">
              <a:lnSpc>
                <a:spcPct val="90000"/>
              </a:lnSpc>
              <a:spcBef>
                <a:spcPts val="420"/>
              </a:spcBef>
              <a:spcAft>
                <a:spcPts val="0"/>
              </a:spcAft>
              <a:buClr>
                <a:schemeClr val="dk1"/>
              </a:buClr>
              <a:buSzPct val="100000"/>
              <a:buFont typeface="Arial"/>
              <a:buChar char="•"/>
              <a:defRPr b="0" i="0" sz="1200" u="none" cap="none" strike="noStrike">
                <a:solidFill>
                  <a:schemeClr val="dk1"/>
                </a:solidFill>
                <a:latin typeface="Arial"/>
                <a:ea typeface="Arial"/>
                <a:cs typeface="Arial"/>
                <a:sym typeface="Arial"/>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Type_of_Service"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26" name="Shape 126"/>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127" name="Shape 127"/>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96" name="Shape 19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97" name="Shape 19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converged network carries voice, video, and data traffic. These flows use the same network facilities. Merging these different traffic streams with dramatically differing requirements can lead to a number of problems. Key among these problems is that voice and video traffic is very time-sensitive and must get priority.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a converged network, constant, small-packet voice flows compete with bursty data flows. Although the packets carrying voice traffic on a converged network are typically very small, the packets cannot tolerate delay and delay variation as they traverse the network. When delay and delay variations occur, voices break up and words become incomprehensible.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Conversely, packets carrying file transfer data are typically large and the nature of IP lets the packets survive delays and drops. It is possible to retransmit part of a dropped data file, but it is not feasible to retransmit part of a voice conversation. Critical voice and video traffic must have priority over data traffic. Mechanisms must be in place to provide this priority.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key reality in converged networks is that service providers cannot accept failure. While a file transfer or an e-mail packet can wait until a down network recovers and delays are almost transparent, voice and video packets cannot wait. Converged networks must provide secure, predictable, measurable, and, sometimes, guaranteed services. Even a brief network outage on a converged network seriously disrupts business operations.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Network administrators and architects achieve required performance from the network by managing delay, delay variation (jitter), bandwidth provisioning, and packet loss parameters with quality of service (QoS) techniques.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Multimedia streams, such as those used in IP telephony or videoconferencing, are very sensitive to delivery delays and create unique QoS demands. If service providers rely on a best-effort network model, packets may not arrive in order, in a timely manner, or maybe not at all. The result is unclear pictures, jerky and slow movement, and sound that is not synchronized with images.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04" name="Shape 204"/>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05" name="Shape 205"/>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With inadequate network configuration, voice transmission is irregular or unintelligible. Gaps in speech where pieces of speech are interspersed with silence are particularly troublesome.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Delay causes poor caller interactivity. Poor caller interactivity can cause echo and talker overlap. Echo is the effect of the signal reflecting the speaker voice from the far-end telephone equipment back into the speaker ear. Talker overlap is caused when one-way delay becomes greater than 250 ms. When this long delay occurs; one talker steps in on the speech of the other talker.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worst-case result of delay is a disconnected call. If there are long gaps in speech, the parties will hang up. If there are signaling problems, calls are disconnected. Such events are unacceptable in voice communications, yet are quite common for an inadequately prepared data network that is attempting to carry voice.</a:t>
            </a:r>
          </a:p>
          <a:p>
            <a:pPr indent="-112713" lvl="0" marL="112713" marR="0" rtl="0" algn="l">
              <a:lnSpc>
                <a:spcPct val="90000"/>
              </a:lnSpc>
              <a:spcBef>
                <a:spcPts val="600"/>
              </a:spcBef>
              <a:spcAft>
                <a:spcPts val="0"/>
              </a:spcAft>
              <a:buClr>
                <a:schemeClr val="dk1"/>
              </a:buClr>
              <a:buSzPct val="25000"/>
              <a:buFont typeface="Arial"/>
              <a:buNone/>
            </a:pPr>
            <a:r>
              <a:t/>
            </a:r>
            <a:endParaRPr b="0"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The four major issues that face converged enterprise networks:</a:t>
            </a:r>
          </a:p>
          <a:p>
            <a:pPr indent="-127000" lvl="1" marL="482600"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Lack of Bandwidth capacity:</a:t>
            </a:r>
            <a:r>
              <a:rPr b="0" i="0" lang="en-US" sz="1200" u="none" cap="none" strike="noStrike">
                <a:solidFill>
                  <a:schemeClr val="dk1"/>
                </a:solidFill>
                <a:latin typeface="Arial"/>
                <a:ea typeface="Arial"/>
                <a:cs typeface="Arial"/>
                <a:sym typeface="Arial"/>
              </a:rPr>
              <a:t> Large graphics files, multimedia uses, and increasing use of voice and video cause bandwidth capacity problems over data networks.</a:t>
            </a:r>
          </a:p>
          <a:p>
            <a:pPr indent="-127000" lvl="1" marL="482600"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End-to-end delay (both fixed and variable): </a:t>
            </a:r>
            <a:r>
              <a:rPr b="0" i="0" lang="en-US" sz="1200" u="none" cap="none" strike="noStrike">
                <a:solidFill>
                  <a:schemeClr val="dk1"/>
                </a:solidFill>
                <a:latin typeface="Arial"/>
                <a:ea typeface="Arial"/>
                <a:cs typeface="Arial"/>
                <a:sym typeface="Arial"/>
              </a:rPr>
              <a:t>Delay is the time it takes for a packet to reach the receiving endpoint after being transmitted from the sending endpoint. This period of time is called the “end-to-end delay” and consists of two components: </a:t>
            </a:r>
          </a:p>
          <a:p>
            <a:pPr indent="-1587" lvl="3" marL="14493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Fixed network delay: </a:t>
            </a:r>
            <a:r>
              <a:rPr b="0" i="0" lang="en-US" sz="1200" u="none" cap="none" strike="noStrike">
                <a:solidFill>
                  <a:schemeClr val="dk1"/>
                </a:solidFill>
                <a:latin typeface="Arial"/>
                <a:ea typeface="Arial"/>
                <a:cs typeface="Arial"/>
                <a:sym typeface="Arial"/>
              </a:rPr>
              <a:t>Two types of fixed network delay are serialization and propagation delays. Serialization is the process of placing bits on the circuit. The higher the circuit speed, the less time it takes to place the bits on the circuit. Therefore, the higher the speed of the link, the less serialization delay is incurred. Propagation delay is the time it takes frames to transit the physical media.</a:t>
            </a:r>
          </a:p>
          <a:p>
            <a:pPr indent="-1587" lvl="3" marL="14493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Variable network delay: </a:t>
            </a:r>
            <a:r>
              <a:rPr b="0" i="0" lang="en-US" sz="1200" u="none" cap="none" strike="noStrike">
                <a:solidFill>
                  <a:schemeClr val="dk1"/>
                </a:solidFill>
                <a:latin typeface="Arial"/>
                <a:ea typeface="Arial"/>
                <a:cs typeface="Arial"/>
                <a:sym typeface="Arial"/>
              </a:rPr>
              <a:t>Processing delay is a type of variable delay and is the time required by a networking device to look up the route, change the header, and complete other switching tasks. In some cases, the packet must also be manipulated, as, for example, when the encapsulation type or the hop count must be changed. Each of these steps can contribute to processing delay.</a:t>
            </a:r>
          </a:p>
          <a:p>
            <a:pPr indent="-127000" lvl="1" marL="482600"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Variation of delay (also called jitter): </a:t>
            </a:r>
            <a:r>
              <a:rPr b="0" i="0" lang="en-US" sz="1200" u="none" cap="none" strike="noStrike">
                <a:solidFill>
                  <a:schemeClr val="dk1"/>
                </a:solidFill>
                <a:latin typeface="Arial"/>
                <a:ea typeface="Arial"/>
                <a:cs typeface="Arial"/>
                <a:sym typeface="Arial"/>
              </a:rPr>
              <a:t>Jitter is the delta, or difference, in the total end-to-end delay values of two voice packets in the voice flow.</a:t>
            </a:r>
          </a:p>
          <a:p>
            <a:pPr indent="-127000" lvl="1" marL="482600"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Packet loss: </a:t>
            </a:r>
            <a:r>
              <a:rPr b="0" i="0" lang="en-US" sz="1200" u="none" cap="none" strike="noStrike">
                <a:solidFill>
                  <a:schemeClr val="dk1"/>
                </a:solidFill>
                <a:latin typeface="Arial"/>
                <a:ea typeface="Arial"/>
                <a:cs typeface="Arial"/>
                <a:sym typeface="Arial"/>
              </a:rPr>
              <a:t>WAN congestion is the usual cause for packet loss and results in speech dropouts or a stutter effect if the play out side tries to accommodate for the loss by retransmitting previously sent packets.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11" name="Shape 21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12" name="Shape 21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example shows a network with four hops between a server and a client. Each hop uses different media with different bandwidths. The maximum available bandwidth is equal to the bandwidth of the slowest link.</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calculation of the available bandwidth, however, is much more complex in cases where multiple flows are traversing the network. In such cases, you must calculate average bandwidth available per flow.</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Inadequate bandwidth can have performance impacts on network applications, especially those that are time-sensitive (such as voice) or consume a lot of bandwidth (such as videoconferencing). These performance impacts result in poor voice and video quality. In addition, interactive network services, such as terminal services and remote desktops, may also suffer from lower bandwidth, which results in slow application responses.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19" name="Shape 219"/>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20" name="Shape 220"/>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Bandwidth is one of the key factors that affects QoS in a network; the more bandwidth there is, the better the QoS will be.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best way to increase bandwidth is to increase the link capacity of the network to accommodate all applications and users, allowing extra, spare bandwidth. Although this solution sounds simple, increasing bandwidth is expensive and takes time to implement. There are often technological limitations in upgrading to a higher bandwidth.</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better option is to classify traffic into QoS classes and prioritize each class according to its relative importance. The basic queuing mechanism is First In First Out (FIFO). Other queuing mechanisms provide additional granularity to serve voice and business-critical traffic. Such traffic types should receive sufficient bandwidth to support their application requirements. Voice traffic should receive prioritized forwarding, and the least important traffic should receive the unallocated bandwidth that remains after prioritized traffic is accommodated.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IOS QoS software provides a variety of mechanisms to assign bandwidth priority to specific classes of traffic:</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Priority queuing (PQ) or custom queuing (CQ)</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Modified deficit round robin (MDRR) (on Cisco 12000 Series Routers)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Distributed type of service (ToS)-based and QoS group-based weighted fair queuing (WFQ) (on Cisco 7x00 Series Routers)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Class-based weighted fair queuing (CBWFQ)</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Low-latency queuing (LLQ)</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way to increase the available link bandwidth is to optimize link usage by compressing the payload of frames (virtually). Compression, however, also increases delay because of the complexity of compression algorithms. Using hardware compression can accelerate packet payload compressions. Stacker and Predictor are two compression algorithms that are available in Cisco IOS software.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Another mechanism that is used for link bandwidth efficiency is header compression. Header compression is especially effective in networks where most packets carry small amounts of data (that is, where the payload-to-header ratio is small). Typical examples of header compression are TCP header compression and Real-Time Transport Protocol (RTP) header compression.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27" name="Shape 22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28" name="Shape 22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Example: Using Available Bandwidth More Efficiently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a network with remote sites that use interactive traffic and voice for daily business, bandwidth availability is an issue. In some regions, broadband bandwidth services are difficult to obtain or, in the worst case, are not available. This situation means that available bandwidth resources must be used efficiently. Advanced queuing techniques, such as CBWFQ or LLQ, and header compression mechanisms, such as TCP and RTP header compression, are needed to use the bandwidth much more efficiently.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this example, a low-speed WAN link connects two office sites. Both sites are equipped with IP phones, PCs, and servers that run interactive applications, such as terminal services. Because the available bandwidth is limited, an appropriate strategy for efficient bandwidth use must be determined and implemented.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Administrators must chose suitable queuing and compression mechanisms for the network based on the kind of traffic that is traversing the network. The example uses LLQ and RTP header compression to provide the optimal quality for voice traffic. CBWFQ and TCP header compression are effective for managing interactive data traffic.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76" name="Shape 27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77" name="Shape 27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Four types of delay:</a:t>
            </a:r>
          </a:p>
          <a:p>
            <a:pPr indent="-112713" lvl="0" marL="112713" marR="0" rtl="0" algn="l">
              <a:lnSpc>
                <a:spcPct val="90000"/>
              </a:lnSpc>
              <a:spcBef>
                <a:spcPts val="60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Processing delay: </a:t>
            </a:r>
            <a:r>
              <a:rPr b="0" i="0" lang="en-US" sz="1200" u="none" cap="none" strike="noStrike">
                <a:solidFill>
                  <a:schemeClr val="dk1"/>
                </a:solidFill>
                <a:latin typeface="Arial"/>
                <a:ea typeface="Arial"/>
                <a:cs typeface="Arial"/>
                <a:sym typeface="Arial"/>
              </a:rPr>
              <a:t>Processing delay is the</a:t>
            </a:r>
            <a:r>
              <a:rPr b="1" i="0"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Arial"/>
                <a:ea typeface="Arial"/>
                <a:cs typeface="Arial"/>
                <a:sym typeface="Arial"/>
              </a:rPr>
              <a:t>time that it takes for a router (or Layer 3 switch) to take the packet from an input interface and put the packet into the output queue of the output interface. The processing delay depends on various factors: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CPU speed</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CPU use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IP switching mode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Router architecture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Configured features on both the input and output interfaces</a:t>
            </a:r>
          </a:p>
          <a:p>
            <a:pPr indent="-112713" lvl="0" marL="112713" marR="0" rtl="0" algn="l">
              <a:lnSpc>
                <a:spcPct val="90000"/>
              </a:lnSpc>
              <a:spcBef>
                <a:spcPts val="60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Queuing delay: </a:t>
            </a:r>
            <a:r>
              <a:rPr b="0" i="0" lang="en-US" sz="1200" u="none" cap="none" strike="noStrike">
                <a:solidFill>
                  <a:schemeClr val="dk1"/>
                </a:solidFill>
                <a:latin typeface="Arial"/>
                <a:ea typeface="Arial"/>
                <a:cs typeface="Arial"/>
                <a:sym typeface="Arial"/>
              </a:rPr>
              <a:t>Queuing delay is the time that a packet resides in the output queue of a router. Queuing delay depends on the number of packets that are already in the queue and packet sizes. Queuing delay also depends on the bandwidth of the interface and the queuing mechanism.</a:t>
            </a:r>
          </a:p>
          <a:p>
            <a:pPr indent="-112713" lvl="0" marL="112713" marR="0" rtl="0" algn="l">
              <a:lnSpc>
                <a:spcPct val="90000"/>
              </a:lnSpc>
              <a:spcBef>
                <a:spcPts val="60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Serialization delay: </a:t>
            </a:r>
            <a:r>
              <a:rPr b="0" i="0" lang="en-US" sz="1200" u="none" cap="none" strike="noStrike">
                <a:solidFill>
                  <a:schemeClr val="dk1"/>
                </a:solidFill>
                <a:latin typeface="Arial"/>
                <a:ea typeface="Arial"/>
                <a:cs typeface="Arial"/>
                <a:sym typeface="Arial"/>
              </a:rPr>
              <a:t>Serialization delay is the time that it takes to place a frame on the physical medium for transport. This delay is typically inversely proportional to the link bandwidth.</a:t>
            </a:r>
          </a:p>
          <a:p>
            <a:pPr indent="-112713" lvl="0" marL="112713" marR="0" rtl="0" algn="l">
              <a:lnSpc>
                <a:spcPct val="90000"/>
              </a:lnSpc>
              <a:spcBef>
                <a:spcPts val="60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Propagation delay: </a:t>
            </a:r>
            <a:r>
              <a:rPr b="0" i="0" lang="en-US" sz="1200" u="none" cap="none" strike="noStrike">
                <a:solidFill>
                  <a:schemeClr val="dk1"/>
                </a:solidFill>
                <a:latin typeface="Arial"/>
                <a:ea typeface="Arial"/>
                <a:cs typeface="Arial"/>
                <a:sym typeface="Arial"/>
              </a:rPr>
              <a:t>Propagation delay is the time that it takes for the packet to cross the link from one end to the other. This time usually depends on the type of media that is being transmitted, be it data, voice or video. For example, satellite links produce the longest propagation delay because of the high altitudes of communications satellites.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84" name="Shape 284"/>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85" name="Shape 285"/>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End-to-end delay and jitter have a severe quality impact on the network:</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End-to-end delay is the sum of all types of delays.</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Each hop in the network has its own set of variable processing and queuing delays, which can result in jitter. </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Internet Control Message Protocol (ICMP) echo (ping) is one way to measure the round-trip time of IP packets in a network.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292" name="Shape 292"/>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293" name="Shape 293"/>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considering solutions to the delay problem, there are two things to note: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Processing and queuing delays are related to devices and are bound to the behavior of the operating system.</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Propagation and serialization delays are related to the media.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There are many ways to reduce the delay at a router. Assuming that the router has enough power to make forwarding decisions rapidly, these factors influence most queuing and serialization delays: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Average length of the queue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Average length of packets in the queue</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Link bandwidth</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Network administrators can accelerate the packet dispatching for delay-sensitive flows: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Increase link capacity:</a:t>
            </a:r>
            <a:r>
              <a:rPr b="0" i="0" lang="en-US" sz="1200" u="none" cap="none" strike="noStrike">
                <a:solidFill>
                  <a:schemeClr val="dk1"/>
                </a:solidFill>
                <a:latin typeface="Arial"/>
                <a:ea typeface="Arial"/>
                <a:cs typeface="Arial"/>
                <a:sym typeface="Arial"/>
              </a:rPr>
              <a:t> Sufficient bandwidth causes queues to shrink so that packets do not wait long before transmittal. Increasing bandwidth reduces serialization time. This approach can be unrealistic because of the costs that are associated with the upgrade.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Prioritize delay-sensitive packets:</a:t>
            </a:r>
            <a:r>
              <a:rPr b="0" i="0" lang="en-US" sz="1200" u="none" cap="none" strike="noStrike">
                <a:solidFill>
                  <a:schemeClr val="dk1"/>
                </a:solidFill>
                <a:latin typeface="Arial"/>
                <a:ea typeface="Arial"/>
                <a:cs typeface="Arial"/>
                <a:sym typeface="Arial"/>
              </a:rPr>
              <a:t> This approach can be more cost-effective than increasing link capacity. WFQ, CBWFQ, and LLQ can each serve certain queues first (this is a pre-emptive way of servicing queues).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Reprioritize packets: </a:t>
            </a:r>
            <a:r>
              <a:rPr b="0" i="0" lang="en-US" sz="1200" u="none" cap="none" strike="noStrike">
                <a:solidFill>
                  <a:schemeClr val="dk1"/>
                </a:solidFill>
                <a:latin typeface="Arial"/>
                <a:ea typeface="Arial"/>
                <a:cs typeface="Arial"/>
                <a:sym typeface="Arial"/>
              </a:rPr>
              <a:t>In some cases, important packets need to be reprioritized when they are entering or exiting a device. For example, when packets leave a private network to transit an Internet service provider (ISP) network, the ISP may require that the packets be reprioritized.</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Compress payload:</a:t>
            </a:r>
            <a:r>
              <a:rPr b="0" i="0" lang="en-US" sz="1200" u="none" cap="none" strike="noStrike">
                <a:solidFill>
                  <a:schemeClr val="dk1"/>
                </a:solidFill>
                <a:latin typeface="Arial"/>
                <a:ea typeface="Arial"/>
                <a:cs typeface="Arial"/>
                <a:sym typeface="Arial"/>
              </a:rPr>
              <a:t> Payload compression reduces the size of packets, which virtually increases link bandwidth. Compressed packets are smaller and take less time to transmit. Compression uses complex algorithms that add delay. If you are using payload compression to reduce delay, make sure that the time that is needed to compress the payload does not negate the benefits of having less data to transfer over the link.</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Use header compression:</a:t>
            </a:r>
            <a:r>
              <a:rPr b="0" i="0" lang="en-US" sz="1200" u="none" cap="none" strike="noStrike">
                <a:solidFill>
                  <a:schemeClr val="dk1"/>
                </a:solidFill>
                <a:latin typeface="Arial"/>
                <a:ea typeface="Arial"/>
                <a:cs typeface="Arial"/>
                <a:sym typeface="Arial"/>
              </a:rPr>
              <a:t> Header compression is not as CPU-intensive as payload compression. Header compression reduces delay when used with other mechanisms. Header compression is especially useful for voice packets that have a bad payload-to-header ratio (relative large header in comparison to the payload), which is improved by reducing the header of the packet (RTP header compression).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By minimizing delay, network administrators can also reduce jitter (delay is more predictable than jitter and easier to reduce).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00" name="Shape 30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01" name="Shape 30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this example, an ISP providing QoS connects the offices of the customer to each other. A low-speed link (512 kbps) connects the branch office while a higher-speed link (1024 kbps) connects the main office. The customer uses both IP phones and TCP/IP-based applications to conduct daily business. Because the branch office only has a bandwidth of 512 kbps, the customer needs an appropriate QoS strategy to provide the highest possible quality for voice and data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this example, the customer needs to communicate with HTTP, FTP, e-mail, and voice services in the main office. Because the available bandwidth at the customer site is only 512 kbps, most traffic, but especially voice traffic, would suffer from end-to-end delays.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this example, the customer performs TCP and RTP header compression, LLQ, and prioritization of the various types of traffic. These mechanisms give voice traffic a higher priority than HTTP or e-mail traffic. In addition to these measures, the customer has chosen an ISP that supports QoS in the backbone.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ISP performs reprioritization for customer traffic according to the QoS policy for the customer so that the traffic streams arrive on time at the main office of the customer. This design guarantees that voice traffic has high priority and a guaranteed bandwidth of 128 kbps, FTP and e-mail traffic receive medium priority and a bandwidth of 256 kbps, and HTTP traffic receives low priority and a bandwidth of 64 kbps. Signaling and other management traffic uses the remaining 64 kbps.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08" name="Shape 30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09" name="Shape 30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This graphic illustrates a full interface output queue, which causes newly arriving packets to be dropped. The term that is used for such drops is “output drop” or “tail drop” (packets are dropped at the tail of the queue).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Routers might also drop packets for other less common reasons: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Input queue drop:</a:t>
            </a:r>
            <a:r>
              <a:rPr b="0" i="0" lang="en-US" sz="1200" u="none" cap="none" strike="noStrike">
                <a:solidFill>
                  <a:schemeClr val="dk1"/>
                </a:solidFill>
                <a:latin typeface="Arial"/>
                <a:ea typeface="Arial"/>
                <a:cs typeface="Arial"/>
                <a:sym typeface="Arial"/>
              </a:rPr>
              <a:t> The main CPU is busy and cannot process packets (the input queue is full).</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Ignore: </a:t>
            </a:r>
            <a:r>
              <a:rPr b="0" i="0" lang="en-US" sz="1200" u="none" cap="none" strike="noStrike">
                <a:solidFill>
                  <a:schemeClr val="dk1"/>
                </a:solidFill>
                <a:latin typeface="Arial"/>
                <a:ea typeface="Arial"/>
                <a:cs typeface="Arial"/>
                <a:sym typeface="Arial"/>
              </a:rPr>
              <a:t>The router runs out of buffer space.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Overrun:</a:t>
            </a:r>
            <a:r>
              <a:rPr b="0" i="0" lang="en-US" sz="1200" u="none" cap="none" strike="noStrike">
                <a:solidFill>
                  <a:schemeClr val="dk1"/>
                </a:solidFill>
                <a:latin typeface="Arial"/>
                <a:ea typeface="Arial"/>
                <a:cs typeface="Arial"/>
                <a:sym typeface="Arial"/>
              </a:rPr>
              <a:t> The CPU is busy and cannot assign a free buffer to the new packet.</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Frame errors:</a:t>
            </a:r>
            <a:r>
              <a:rPr b="0" i="0" lang="en-US" sz="1200" u="none" cap="none" strike="noStrike">
                <a:solidFill>
                  <a:schemeClr val="dk1"/>
                </a:solidFill>
                <a:latin typeface="Arial"/>
                <a:ea typeface="Arial"/>
                <a:cs typeface="Arial"/>
                <a:sym typeface="Arial"/>
              </a:rPr>
              <a:t> The hardware detects an error in a frame; for example, cyclic redundancy checks (CRCs), runt, and giant.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33" name="Shape 133"/>
          <p:cNvSpPr/>
          <p:nvPr>
            <p:ph idx="2" type="sldImg"/>
          </p:nvPr>
        </p:nvSpPr>
        <p:spPr>
          <a:xfrm>
            <a:off x="990600" y="766763"/>
            <a:ext cx="5118100" cy="3838575"/>
          </a:xfrm>
          <a:custGeom>
            <a:pathLst>
              <a:path extrusionOk="0" h="120000" w="120000">
                <a:moveTo>
                  <a:pt x="0" y="0"/>
                </a:moveTo>
                <a:lnTo>
                  <a:pt x="120000" y="0"/>
                </a:lnTo>
                <a:lnTo>
                  <a:pt x="120000" y="120000"/>
                </a:lnTo>
                <a:lnTo>
                  <a:pt x="0" y="120000"/>
                </a:lnTo>
                <a:close/>
              </a:path>
            </a:pathLst>
          </a:custGeom>
          <a:noFill/>
          <a:ln>
            <a:noFill/>
          </a:ln>
        </p:spPr>
      </p:sp>
      <p:sp>
        <p:nvSpPr>
          <p:cNvPr id="134" name="Shape 134"/>
          <p:cNvSpPr txBox="1"/>
          <p:nvPr>
            <p:ph idx="1" type="body"/>
          </p:nvPr>
        </p:nvSpPr>
        <p:spPr>
          <a:xfrm>
            <a:off x="711200" y="4862513"/>
            <a:ext cx="5676900" cy="4605337"/>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16" name="Shape 31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317" name="Shape 31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Packet loss is usually the result of congestion on an interface. Most applications that use TCP experience slowdown because TCP automatically adjusts to network congestion. Dropped TCP segments cause TCP sessions to reduce their window sizes. Some applications do not use TCP and cannot handle drops (fragile flows).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These approaches prevent drops in sensitive applications: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Increase link capacity to ease or prevent congestion.</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Guarantee enough bandwidth and increase buffer space to accommodate bursts of traffic from fragile flows. There are several mechanisms available in Cisco IOS QoS software that can guarantee bandwidth and provide prioritized forwarding to drop-sensitive applications.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Prevent congestion</a:t>
            </a:r>
            <a:r>
              <a:rPr b="1" i="0"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Arial"/>
                <a:ea typeface="Arial"/>
                <a:cs typeface="Arial"/>
                <a:sym typeface="Arial"/>
              </a:rPr>
              <a:t>by dropping lower-priority packets before congestion occurs. Cisco IOS QoS provides queuing mechanisms that start dropping lower-priority packets before congestion occurs.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324" name="Shape 324"/>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txBox="1"/>
          <p:nvPr>
            <p:ph idx="12" type="sldNum"/>
          </p:nvPr>
        </p:nvSpPr>
        <p:spPr>
          <a:xfrm>
            <a:off x="6003925" y="9556750"/>
            <a:ext cx="823800" cy="315900"/>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30" name="Shape 330"/>
          <p:cNvSpPr/>
          <p:nvPr>
            <p:ph idx="2" type="sldImg"/>
          </p:nvPr>
        </p:nvSpPr>
        <p:spPr>
          <a:xfrm>
            <a:off x="650875" y="269875"/>
            <a:ext cx="5856300" cy="4392600"/>
          </a:xfrm>
          <a:custGeom>
            <a:pathLst>
              <a:path extrusionOk="0" h="120000" w="120000">
                <a:moveTo>
                  <a:pt x="0" y="0"/>
                </a:moveTo>
                <a:lnTo>
                  <a:pt x="120000" y="0"/>
                </a:lnTo>
                <a:lnTo>
                  <a:pt x="120000" y="120000"/>
                </a:lnTo>
                <a:lnTo>
                  <a:pt x="0" y="120000"/>
                </a:lnTo>
                <a:close/>
              </a:path>
            </a:pathLst>
          </a:custGeom>
          <a:noFill/>
          <a:ln>
            <a:noFill/>
          </a:ln>
        </p:spPr>
      </p:sp>
      <p:sp>
        <p:nvSpPr>
          <p:cNvPr id="331" name="Shape 331"/>
          <p:cNvSpPr txBox="1"/>
          <p:nvPr>
            <p:ph idx="1" type="body"/>
          </p:nvPr>
        </p:nvSpPr>
        <p:spPr>
          <a:xfrm>
            <a:off x="777875" y="4819650"/>
            <a:ext cx="5538900" cy="4683000"/>
          </a:xfrm>
          <a:prstGeom prst="rect">
            <a:avLst/>
          </a:prstGeom>
          <a:noFill/>
          <a:ln>
            <a:noFill/>
          </a:ln>
        </p:spPr>
        <p:txBody>
          <a:bodyPr anchorCtr="0" anchor="t" bIns="53325" lIns="101675" rIns="101675" wrap="square" tIns="53325">
            <a:noAutofit/>
          </a:bodyPr>
          <a:lstStyle/>
          <a:p>
            <a:pPr indent="-112712" lvl="0" marL="112712"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communications network forms the backbone of any successful organization. These networks transport a multitude of applications and data, including high-quality video and delay-sensitive data such as real-time voice. The bandwidth-intensive applications stretch network capabilities and resources, but also complement, add value, and enhance every business process. Networks must provide secure, predictable, measurable, and sometimes guaranteed services. Achieving the required Quality of Service (QoS) by managing the delay, delay variation (jitter), bandwidth, and packet loss parameters on a network becomes the secret to a successful end-to-end business solution. Thus, QoS is the set of techniques to manage network resources.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335" name="Shape 335"/>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336" name="Shape 336"/>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this illustration, the packages on the conveyer belt represent data packets moving through the network.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As packets move through each phase, they are identified and prioritized, then managed and sorted, and finally processed and sent.</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As the packets are identified, they are sorted into separate queues. Notice how some packets receive priority (more of these packets are processed over time), and some packets are selectively dropped.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the next lessons, we will examine in detail the mechanisms used to support these processes.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23" name="Shape 423"/>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424" name="Shape 424"/>
          <p:cNvSpPr txBox="1"/>
          <p:nvPr>
            <p:ph idx="1" type="body"/>
          </p:nvPr>
        </p:nvSpPr>
        <p:spPr>
          <a:xfrm>
            <a:off x="777875" y="4821238"/>
            <a:ext cx="5538788" cy="4681537"/>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31" name="Shape 43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32" name="Shape 43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400" u="none" cap="none" strike="noStrike">
                <a:solidFill>
                  <a:schemeClr val="dk1"/>
                </a:solidFill>
                <a:latin typeface="Arial"/>
                <a:ea typeface="Arial"/>
                <a:cs typeface="Arial"/>
                <a:sym typeface="Arial"/>
              </a:rPr>
              <a:t>IP without QoS provides best effort service:</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All packets are treated equally</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Bandwidth is unpredictable</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Delay and jitter are unpredictable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Cisco IOS Software supports two fundamental Quality of Service architectures: </a:t>
            </a:r>
            <a:r>
              <a:rPr b="1" i="0" lang="en-US" sz="1200" u="none" cap="none" strike="noStrike">
                <a:solidFill>
                  <a:schemeClr val="dk1"/>
                </a:solidFill>
                <a:latin typeface="Arial"/>
                <a:ea typeface="Arial"/>
                <a:cs typeface="Arial"/>
                <a:sym typeface="Arial"/>
              </a:rPr>
              <a:t>Differentiated Services (DiffServ) and Integrated Services (IntServ).</a:t>
            </a:r>
            <a:r>
              <a:rPr b="0" i="0" lang="en-US" sz="1200" u="none" cap="none" strike="noStrike">
                <a:solidFill>
                  <a:schemeClr val="dk1"/>
                </a:solidFill>
                <a:latin typeface="Arial"/>
                <a:ea typeface="Arial"/>
                <a:cs typeface="Arial"/>
                <a:sym typeface="Arial"/>
              </a:rPr>
              <a:t>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the DiffServ model a packet's "class" can be marked directly in the packet, which contrasts with the IntServ model where a signaling protocol is required to tell the routers which flows of packets requires special QoS treatment. DiffServ achieves better QoS scalability, while IntServ provides a tighter QoS mechanism for real-time traffic. These approaches can be complimentary and are not mutually exclusive.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38" name="Shape 438"/>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39" name="Shape 439"/>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basic design of the Internet provides for best-effort packet delivery and provides no guarantees. This approach is still predominant on the Internet today and remains appropriate for most purposes. The best-effort model treats all network packets in the same way, so an emergency voice message is treated the same way a digital photograph attached to an e-mail is treated. Without QoS, the network cannot tell the difference between packets and, as a result, cannot treat packets preferentially.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you mail a letter using standard postal mail, you are using a best-effort model. Your letter is treated exactly the same as every other letter.</a:t>
            </a:r>
            <a:r>
              <a:rPr b="0" i="1"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Arial"/>
                <a:ea typeface="Arial"/>
                <a:cs typeface="Arial"/>
                <a:sym typeface="Arial"/>
              </a:rPr>
              <a:t>With the best-effort model, the letter may never arrive, and, unless you have a separate notification arrangement with the letter recipient, you may never know that the letter did not arrive.</a:t>
            </a: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Benefits: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model has nearly unlimited scalability. The only way to reach scalability limits is to reach bandwidth limits, in which case all traffic is equally affected.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You do not need to employ special QoS mechanisms to use the best-effort model. Best-effort is the easiest and quickest model to deploy.</a:t>
            </a: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Drawbacks: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There are no guarantees of delivery. Packets will arrive whenever they can and in any order possible, if they arrive at all.</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No packets have preferential treatment. Critical data is treated the same as casual e‑mail is treated.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45" name="Shape 44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46" name="Shape 44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Integrated Services (IntServ) provides a way to deliver the end-to-end QoS that real-time applications require by explicitly managing network resources to provide QoS to specific user packet streams, sometimes called microflows. IntServ uses resource reservation and admission-control mechanisms as key building blocks to establish and maintain QoS. This practice is similar to a concept known as “hard QoS.” Hard QoS guarantees traffic characteristics, such as bandwidth, delay, and packet-loss rates, from end to end. Hard QoS ensures both predictable and guaranteed service levels for mission-critical applications.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IntServ uses Resource Reservation Protocol (RSVP) explicitly to signal the QoS needs of an application’s traffic to devices along the end-to-end path through the network. If network devices along the path can reserve the necessary bandwidth, the originating application can begin transmitting. If the requested reservation fails along the path, the originating application does not send any data.</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the IntServ model, the application requests a specific kind of service from the network before sending data. The application informs the network of its traffic profile and requests a particular kind of service that can encompass its bandwidth and delay requirements. The application sends data only </a:t>
            </a:r>
            <a:r>
              <a:rPr b="0" i="1" lang="en-US" sz="1200" u="none" cap="none" strike="noStrike">
                <a:solidFill>
                  <a:schemeClr val="dk1"/>
                </a:solidFill>
                <a:latin typeface="Arial"/>
                <a:ea typeface="Arial"/>
                <a:cs typeface="Arial"/>
                <a:sym typeface="Arial"/>
              </a:rPr>
              <a:t>after</a:t>
            </a:r>
            <a:r>
              <a:rPr b="0" i="0" lang="en-US" sz="1200" u="none" cap="none" strike="noStrike">
                <a:solidFill>
                  <a:schemeClr val="dk1"/>
                </a:solidFill>
                <a:latin typeface="Arial"/>
                <a:ea typeface="Arial"/>
                <a:cs typeface="Arial"/>
                <a:sym typeface="Arial"/>
              </a:rPr>
              <a:t> it receives confirmation for bandwidth and delay requirements from the network.</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network performs admission control based on information from the application and available network resources. The network commits to meeting the QoS requirements of the application as long as the traffic remains within the profile specifications. The network fulfills its commitment by maintaining the per-flow state and then performing packet classification, policing, and intelligent queuing based on that state.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53" name="Shape 453"/>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54" name="Shape 454"/>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As a means of illustrating the function of the IntServ model, this graphic shows the control and data planes. In addition to end-to-end signaling, IntServ requires several functions in order to be available on routers and switches along the network path. These functions include the following:</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Admission control:</a:t>
            </a:r>
            <a:r>
              <a:rPr b="0" i="0" lang="en-US" sz="1200" u="none" cap="none" strike="noStrike">
                <a:solidFill>
                  <a:schemeClr val="dk1"/>
                </a:solidFill>
                <a:latin typeface="Arial"/>
                <a:ea typeface="Arial"/>
                <a:cs typeface="Arial"/>
                <a:sym typeface="Arial"/>
              </a:rPr>
              <a:t> Admission control determines whether a new flow requested by users or systems can be granted the requested QoS without affecting existing reservations in order to guarantee end-to-end QoS. Admission control ensures that resources are available before allowing a reservation.</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Classification:</a:t>
            </a:r>
            <a:r>
              <a:rPr b="0" i="0" lang="en-US" sz="1200" u="none" cap="none" strike="noStrike">
                <a:solidFill>
                  <a:schemeClr val="dk1"/>
                </a:solidFill>
                <a:latin typeface="Arial"/>
                <a:ea typeface="Arial"/>
                <a:cs typeface="Arial"/>
                <a:sym typeface="Arial"/>
              </a:rPr>
              <a:t> Entails using a traffic descriptor to categorize a packet within a specific group to define that packet and make it accessible for QoS handling on the network. Classification is pivotal for policy techniques that select packets for different types of QoS service.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Policing:</a:t>
            </a:r>
            <a:r>
              <a:rPr b="0" i="0" lang="en-US" sz="1200" u="none" cap="none" strike="noStrike">
                <a:solidFill>
                  <a:schemeClr val="dk1"/>
                </a:solidFill>
                <a:latin typeface="Arial"/>
                <a:ea typeface="Arial"/>
                <a:cs typeface="Arial"/>
                <a:sym typeface="Arial"/>
              </a:rPr>
              <a:t> Takes action, including possibly dropping packets, when traffic does not conform to its specified characteristics. Policing is defined by rate and burst parameters, as well as by actions for in-profile and out-of-profile traffic.</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Queuing: </a:t>
            </a:r>
            <a:r>
              <a:rPr b="0" i="0" lang="en-US" sz="1200" u="none" cap="none" strike="noStrike">
                <a:solidFill>
                  <a:schemeClr val="dk1"/>
                </a:solidFill>
                <a:latin typeface="Arial"/>
                <a:ea typeface="Arial"/>
                <a:cs typeface="Arial"/>
                <a:sym typeface="Arial"/>
              </a:rPr>
              <a:t>Queuing accommodates temporary congestion on an interface of a network device by storing excess packets in buffers until access to the bandwidth becomes available.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Scheduling:</a:t>
            </a:r>
            <a:r>
              <a:rPr b="0" i="0" lang="en-US" sz="1200" u="none" cap="none" strike="noStrike">
                <a:solidFill>
                  <a:schemeClr val="dk1"/>
                </a:solidFill>
                <a:latin typeface="Arial"/>
                <a:ea typeface="Arial"/>
                <a:cs typeface="Arial"/>
                <a:sym typeface="Arial"/>
              </a:rPr>
              <a:t> A QoS component, the QoS scheduler, negotiates simultaneous requests for network access and determines which queue receives priority. IntServ uses round robin scheduling. Round robin scheduling is a time-sharing approach in which the scheduler gives a short time slice to each job before moving on to the next job, polling each task round and round. This way, all the tasks advance, little by little, on a controlled basis. Packet scheduling enforces the reservations by queuing and scheduling packets for transmission.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480" name="Shape 48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481" name="Shape 48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1" lang="en-US" sz="1200" u="none" cap="none" strike="noStrike">
                <a:solidFill>
                  <a:schemeClr val="dk1"/>
                </a:solidFill>
                <a:latin typeface="Arial"/>
                <a:ea typeface="Arial"/>
                <a:cs typeface="Arial"/>
                <a:sym typeface="Arial"/>
              </a:rPr>
              <a:t>Resource Reservation Protocol (RSVP)</a:t>
            </a:r>
            <a:r>
              <a:rPr b="0" i="0" lang="en-US" sz="1200" u="none" cap="none" strike="noStrike">
                <a:solidFill>
                  <a:schemeClr val="dk1"/>
                </a:solidFill>
                <a:latin typeface="Arial"/>
                <a:ea typeface="Arial"/>
                <a:cs typeface="Arial"/>
                <a:sym typeface="Arial"/>
              </a:rPr>
              <a:t> is used to implement IntServ models.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t>
            </a:r>
            <a:r>
              <a:rPr b="0" i="1" lang="en-US" sz="1200" u="none" cap="none" strike="noStrike">
                <a:solidFill>
                  <a:schemeClr val="dk1"/>
                </a:solidFill>
                <a:latin typeface="Arial"/>
                <a:ea typeface="Arial"/>
                <a:cs typeface="Arial"/>
                <a:sym typeface="Arial"/>
              </a:rPr>
              <a:t>Resource Reservation Protocol (RSVP)</a:t>
            </a:r>
            <a:r>
              <a:rPr b="0" i="0" lang="en-US" sz="1200" u="none" cap="none" strike="noStrike">
                <a:solidFill>
                  <a:schemeClr val="dk1"/>
                </a:solidFill>
                <a:latin typeface="Arial"/>
                <a:ea typeface="Arial"/>
                <a:cs typeface="Arial"/>
                <a:sym typeface="Arial"/>
              </a:rPr>
              <a:t> is a network-control protocol that enables Internet applications to obtain differing qualities of service (QoS) for their data flows. Such a capability recognizes that different applications have different network performance requirements. Some applications, including the more traditional interactive and batch applications, require reliable delivery of data but do not impose any stringent requirements for the timeliness of delivery. Newer application types, including videoconferencing, IP telephony, and other forms of multimedia communications require almost the exact opposite: Data delivery must be timely but not necessarily reliable. Thus, RSVP was intended to provide IP networks with the capability to support the divergent performance requirements of differing application types.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It is important to note that RSVP is not a routing protocol. RSVP works in conjunction with routing protocols and installs the equivalent of dynamic access lists along the routes that routing protocols calculate. Thus, implementing RSVP in an existing network does not require migration to a new routing protocol.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If resources are available, RSVP accepts a reservation and installs a traffic classifier to assign a temporary QoS class for that traffic flow in the QoS forwarding path. The traffic classifier tells the QoS forwarding path how to classify packets from a particular flow and what forwarding treatment to provide.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RSVP is an IP protocol that uses IP protocol ID 46 and TCP and UDP port 3455.</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RSVP, a data flow is a sequence of datagrams that have the same source, destination (regardless of whether that destination is one or more physical machines), and QoS requirements. QoS requirements are communicated through a network via a flow specification. A flow specification describes the level of service that is required for that data flow.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RSVP focuses on the following two main traffic types:</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Rate-sensitive traffic:</a:t>
            </a:r>
            <a:r>
              <a:rPr b="0" i="0" lang="en-US" sz="1200" u="none" cap="none" strike="noStrike">
                <a:solidFill>
                  <a:schemeClr val="dk1"/>
                </a:solidFill>
                <a:latin typeface="Arial"/>
                <a:ea typeface="Arial"/>
                <a:cs typeface="Arial"/>
                <a:sym typeface="Arial"/>
              </a:rPr>
              <a:t> Traffic that requires a guaranteed and constant (or nearly constant) transmission rate from its source to its destination. An example of such an application is H.323 videoconferencing. RSVP enables constant-bit-rate service in packet-switched networks via its rate-sensitive level of service. This service is sometimes referred to as guaranteed-bit-rate service.</a:t>
            </a:r>
          </a:p>
          <a:p>
            <a:pPr indent="-1587" lvl="2" marL="966788" marR="0" rtl="0" algn="l">
              <a:lnSpc>
                <a:spcPct val="90000"/>
              </a:lnSpc>
              <a:spcBef>
                <a:spcPts val="420"/>
              </a:spcBef>
              <a:spcAft>
                <a:spcPts val="0"/>
              </a:spcAft>
              <a:buClr>
                <a:schemeClr val="dk1"/>
              </a:buClr>
              <a:buSzPct val="100000"/>
              <a:buFont typeface="Arial"/>
              <a:buChar char="•"/>
            </a:pPr>
            <a:r>
              <a:rPr b="1" i="0" lang="en-US" sz="1200" u="none" cap="none" strike="noStrike">
                <a:solidFill>
                  <a:schemeClr val="dk1"/>
                </a:solidFill>
                <a:latin typeface="Arial"/>
                <a:ea typeface="Arial"/>
                <a:cs typeface="Arial"/>
                <a:sym typeface="Arial"/>
              </a:rPr>
              <a:t>Delay-sensitive traffic:</a:t>
            </a:r>
            <a:r>
              <a:rPr b="0" i="0" lang="en-US" sz="1200" u="none" cap="none" strike="noStrike">
                <a:solidFill>
                  <a:schemeClr val="dk1"/>
                </a:solidFill>
                <a:latin typeface="Arial"/>
                <a:ea typeface="Arial"/>
                <a:cs typeface="Arial"/>
                <a:sym typeface="Arial"/>
              </a:rPr>
              <a:t> Traffic that requires timeliness of delivery and that varies its rate accordingly. MPEG-II video, for example, averages about 3 to 7 Mbps, depending on the rate at which the picture is changing. RSVP services supporting delay-sensitive traffic are referred to as controlled-delay service (non-real-time service) and predictive service (real-time service).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141" name="Shape 141"/>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Shape 54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45" name="Shape 54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546" name="Shape 54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Benefits: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IntServ supports admission control that allows a network to reject or downgrade new RSVP sessions if one of the interfaces in the path has reached the limit (that is, if all bandwidth that can be reserved is booked).</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RSVP signals QoS requests for each individual flow. In the request, the authorized user (authorization object) and needed traffic policy (policy object) are sent. The network can then provide guarantees to these individual flows.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RSVP informs network devices of flow parameters (IP addresses and port numbers). Some applications use dynamic port numbers, such as H.323-based applications, which can be difficult for network devices to recognize. Network-Based Application Recognition (NBAR) is a mechanism that complements RSVP for applications that use dynamic port numbers but do not use RSVP.</a:t>
            </a: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Drawbacks: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There is continuous signaling because of the stateful RSVP architecture that adds to the bandwidth overhead. RSVP continues signaling for the entire duration of the flow. If the network changes, or links fail and routing convergence occurs, the network may no longer be able to support the reservation.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flow-based approach is not scalable to large implementations, such as the public Internet, because RSVP has to track each individual flow. This circumstance makes end-to-end signaling difficult. A possible solution is to combine IntServ with elements from the DiffServ model to provide the needed scalability.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Shape 55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52" name="Shape 552"/>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553" name="Shape 553"/>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differentiated services (DiffServ) architecture specifies a simple, scalable, and coarse-grained mechanism for classifying and managing network traffic and providing QoS guarantees. For example, DiffServ can provide low-latency guaranteed service (GS) to critical network traffic such as voice or video while providing simple best-effort traffic guarantees to non-critical services such as web traffic or file transfers.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DiffServ design overcomes the limitations of both the best-effort and IntServ models. DiffServ can provide an “almost guaranteed” QoS while still being cost-effective and scalable.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concept of soft QoS is the basis of the DiffServ model. You will recall that IntServ (hard QoS) uses signaling in which the end-hosts signal their QoS needs to the network. DiffServ does not use signaling but works on the provisioned-QoS model, where network elements are set up to service multiple classes of traffic each with varying QoS requirements. By classifying flows into aggregates (classes), and providing appropriate QoS for the aggregates, DiffServ can avoid significant complexity, cost, and scalability issues.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For example, DiffServ groups all TCP flows as a single class, and allocates bandwidth for that class, rather than for the individual flows as hard QoS (DiffServ) would do. In addition to classifying traffic, DiffServ minimizes signaling and state maintenance requirements on each network node.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DiffServ divides network traffic into classes based on business requirements. Each of the classes can then be assigned a different level of service. As the packets traverse a network, each of the network devices identifies the packet class and services the packet according to that class.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hard QoS model (IntServ) provides for a rich end-to-end QoS solution, using end-to-end signaling, state-maintenance and admission control. This approach consumes significant overhead, thus restricting its scalability. On the other hand, DiffServ cannot enforce end-to-end guarantees, but is a more scalable approach to implementing QoS. DiffServ maps many applications into small sets of classes. DiffServ assigns each class with similar sets of QoS behaviors and enforces and applies QoS mechanisms on a hop-by-hop basis, uniformly applying global meaning to each traffic class to provide both flexibility and scalability.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DiffServ works like a packet delivery service. You request (and pay for) a level of service when you send your package. Throughout the package network, the level of service is recognized and your package is given either preferential or normal service, depending on what you requested.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Benefits:</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Highly scalable</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Many levels of quality possible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Drawbacks:</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No absolute service guarantee</a:t>
            </a:r>
          </a:p>
          <a:p>
            <a:pPr indent="-127000" lvl="1" marL="482600"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Requires a set of complex mechanisms to work in concert throughout the network</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Shape 59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597" name="Shape 59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598" name="Shape 59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contrast to integrated service (IntServ), which is a fine-grained, flow-based mechanism, differentiated service (DiffServ) is a coarse-grained, class-based mechanism for traffic management. DiffServ architecture is based on a simple model in which data packets are placed into a limited number of traffic classes, rather than differentiating network traffic based on the requirements of an individual flow.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Each traffic class can be managed differently, insuring preferential treatment for higher-priority traffic on the network.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One of the primary principles of DiffServ is that you should mark packets as close to the edge of the network as possible. It is often a difficult and time-consuming task to determine which traffic class a data packet belongs to. You want to classify the data as few times as possible. By marking the traffic at the network edge, core network devices and other devices along the forwarding path will be able to quickly determine the proper CoS to apply to a given traffic flow.</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 key benefit of DiffServ is ease of scalability in comparison to IntServ.</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Shape 60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04" name="Shape 604"/>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605" name="Shape 605"/>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80000"/>
              </a:lnSpc>
              <a:spcBef>
                <a:spcPts val="0"/>
              </a:spcBef>
              <a:spcAft>
                <a:spcPts val="0"/>
              </a:spcAft>
              <a:buClr>
                <a:schemeClr val="dk1"/>
              </a:buClr>
              <a:buSzPct val="25000"/>
              <a:buFont typeface="Arial"/>
              <a:buNone/>
            </a:pPr>
            <a:r>
              <a:rPr b="1" i="0" lang="en-US" sz="1000" u="none" cap="none" strike="noStrike">
                <a:solidFill>
                  <a:schemeClr val="dk1"/>
                </a:solidFill>
                <a:latin typeface="Arial"/>
                <a:ea typeface="Arial"/>
                <a:cs typeface="Arial"/>
                <a:sym typeface="Arial"/>
              </a:rPr>
              <a:t>• IP Type of Service Byte—</a:t>
            </a:r>
            <a:r>
              <a:rPr b="0" i="0" lang="en-US" sz="1000" u="none" cap="none" strike="noStrike">
                <a:solidFill>
                  <a:schemeClr val="dk1"/>
                </a:solidFill>
                <a:latin typeface="Arial"/>
                <a:ea typeface="Arial"/>
                <a:cs typeface="Arial"/>
                <a:sym typeface="Arial"/>
              </a:rPr>
              <a:t>As Layer 2 media often changes as packets traverse from source to destination, a more ubiquitous classification would occur at Layer 3. The second byte in an IPv4 packet is the Type of Service (ToS) byte. The first three bits of the ToS byte alone are referred to as the IP Precedence (IPP) bits. These same three bits, in conjunction with the next three bits, are known collectively as the DSCP bits. </a:t>
            </a:r>
          </a:p>
          <a:p>
            <a:pPr indent="-112713" lvl="0" marL="112713" marR="0" rtl="0" algn="l">
              <a:lnSpc>
                <a:spcPct val="80000"/>
              </a:lnSpc>
              <a:spcBef>
                <a:spcPts val="500"/>
              </a:spcBef>
              <a:spcAft>
                <a:spcPts val="0"/>
              </a:spcAft>
              <a:buClr>
                <a:schemeClr val="dk1"/>
              </a:buClr>
              <a:buSzPct val="25000"/>
              <a:buFont typeface="Arial"/>
              <a:buNone/>
            </a:pPr>
            <a:r>
              <a:t/>
            </a:r>
            <a:endParaRPr b="0" i="0" sz="1000" u="none" cap="none" strike="noStrike">
              <a:solidFill>
                <a:schemeClr val="dk1"/>
              </a:solidFill>
              <a:latin typeface="Arial"/>
              <a:ea typeface="Arial"/>
              <a:cs typeface="Arial"/>
              <a:sym typeface="Arial"/>
            </a:endParaRPr>
          </a:p>
          <a:p>
            <a:pPr indent="-112713" lvl="0" marL="112713" marR="0" rtl="0" algn="l">
              <a:lnSpc>
                <a:spcPct val="80000"/>
              </a:lnSpc>
              <a:spcBef>
                <a:spcPts val="50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The IP Precedence bits, like 802.1p CoS bits, allow for only 8 values of marking (0-7). </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values 6 and 7 are generally reserved for network control traffic (such as routing).</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 5 is recommended for voice.</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 4 is shared by video conferencing and streaming video.</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 3 is for voice-control.</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values 1 and 2 can be used for data applications.</a:t>
            </a:r>
          </a:p>
          <a:p>
            <a:pPr indent="-127000" lvl="1" marL="482600" marR="0" rtl="0" algn="l">
              <a:lnSpc>
                <a:spcPct val="80000"/>
              </a:lnSpc>
              <a:spcBef>
                <a:spcPts val="35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IPP value 0 is the default marking value.</a:t>
            </a:r>
          </a:p>
          <a:p>
            <a:pPr indent="-112713" lvl="0" marL="112713" marR="0" rtl="0" algn="l">
              <a:lnSpc>
                <a:spcPct val="80000"/>
              </a:lnSpc>
              <a:spcBef>
                <a:spcPts val="50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Many enterprises find IPP marking to be overly restrictive and limiting, favoring instead the 6-Bit/64-value DSCP marking model.</a:t>
            </a:r>
          </a:p>
          <a:p>
            <a:pPr indent="-112713" lvl="0" marL="112713" marR="0" rtl="0" algn="l">
              <a:lnSpc>
                <a:spcPct val="80000"/>
              </a:lnSpc>
              <a:spcBef>
                <a:spcPts val="500"/>
              </a:spcBef>
              <a:spcAft>
                <a:spcPts val="0"/>
              </a:spcAft>
              <a:buClr>
                <a:schemeClr val="dk1"/>
              </a:buClr>
              <a:buSzPct val="25000"/>
              <a:buFont typeface="Arial"/>
              <a:buNone/>
            </a:pPr>
            <a:r>
              <a:t/>
            </a:r>
            <a:endParaRPr b="0" i="0" sz="10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Shape 64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45" name="Shape 645"/>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646" name="Shape 646"/>
          <p:cNvSpPr txBox="1"/>
          <p:nvPr>
            <p:ph idx="1" type="body"/>
          </p:nvPr>
        </p:nvSpPr>
        <p:spPr>
          <a:xfrm>
            <a:off x="777875" y="4819650"/>
            <a:ext cx="55387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To support DiffServ, the IPv4 Type of Service (ToS) octet has been redefined from the 3-bit IP-precedence to a 6-bit DSCP field.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Prior to DiffServ, IP networks could use the </a:t>
            </a:r>
            <a:r>
              <a:rPr b="0" i="1" lang="en-US" sz="1200" u="none" cap="none" strike="noStrike">
                <a:solidFill>
                  <a:schemeClr val="dk1"/>
                </a:solidFill>
                <a:latin typeface="Arial"/>
                <a:ea typeface="Arial"/>
                <a:cs typeface="Arial"/>
                <a:sym typeface="Arial"/>
              </a:rPr>
              <a:t>Precedence</a:t>
            </a:r>
            <a:r>
              <a:rPr b="0" i="0" lang="en-US" sz="1200" u="none" cap="none" strike="noStrike">
                <a:solidFill>
                  <a:schemeClr val="dk1"/>
                </a:solidFill>
                <a:latin typeface="Arial"/>
                <a:ea typeface="Arial"/>
                <a:cs typeface="Arial"/>
                <a:sym typeface="Arial"/>
              </a:rPr>
              <a:t> field in the </a:t>
            </a:r>
            <a:r>
              <a:rPr b="0" i="0" lang="en-US" sz="1200" u="sng" cap="none" strike="noStrike">
                <a:solidFill>
                  <a:schemeClr val="hlink"/>
                </a:solidFill>
                <a:latin typeface="Arial"/>
                <a:ea typeface="Arial"/>
                <a:cs typeface="Arial"/>
                <a:sym typeface="Arial"/>
                <a:hlinkClick r:id="rId2"/>
              </a:rPr>
              <a:t>Type of Service</a:t>
            </a:r>
            <a:r>
              <a:rPr b="0" i="0" lang="en-US" sz="1200" u="none" cap="none" strike="noStrike">
                <a:solidFill>
                  <a:schemeClr val="dk1"/>
                </a:solidFill>
                <a:latin typeface="Arial"/>
                <a:ea typeface="Arial"/>
                <a:cs typeface="Arial"/>
                <a:sym typeface="Arial"/>
              </a:rPr>
              <a:t> (TOS) byte of the IP header to mark priority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As the TOS byte and IP precedence was not widely used, the IETF agreed to reuse the TOS byte as the DS field for DiffServ networks. In order to maintain backward compatibility with network devices that still use the Precedence field, DiffServ defines the Class Selector PHB.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Class Selector codepoints are of the form 'xxx000'. The first three bits are the IP precedence bits. Each IP precedence value can be mapped into a DiffServ class. If a packet is received from a non-DiffServ aware router that used IP precedence markings, the DiffServ router can still understand the encoding as a Class Selector codepoint.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Shape 652"/>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53" name="Shape 653"/>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54" name="Shape 654"/>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RFC 2474 replaced the ToS field with the DiffServ field, in which a range of eight values (class selector) is used for backward compatibility with IP precedence. There is no compatibility with other bits used by the ToS field.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class selector Per Hop Behavior (PHB) was defined to provide backward compatibility for DSCP with ToS-based IP precedence.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RFC 1812 simply prioritizes packets according to the precedence value. In this sense, the PHB is defined as the probability of timely forwarding.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For example, consider a service provider offering so-called “Olympic” service classes (Gold, Silver, and Bonze) so that packets in the gold class experience lighter load, and thus have greater probability for timely forwarding, than packets assigned to the silver class. Packets with higher IP precedence should be (on average) forwarded in less time than packets with lower IP precedence.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last 3 bits of the DSCP (bits 2 to 4) set to 0 identify a class-selector PHB</a:t>
            </a:r>
            <a:r>
              <a:rPr b="1" i="0" lang="en-US" sz="1200" u="none" cap="none" strike="noStrike">
                <a:solidFill>
                  <a:schemeClr val="dk1"/>
                </a:solidFill>
                <a:latin typeface="Arial"/>
                <a:ea typeface="Arial"/>
                <a:cs typeface="Arial"/>
                <a:sym typeface="Arial"/>
              </a:rPr>
              <a:t>.</a:t>
            </a:r>
            <a:r>
              <a:rPr b="0" i="0" lang="en-US" sz="1200" u="none" cap="none" strike="noStrike">
                <a:solidFill>
                  <a:schemeClr val="dk1"/>
                </a:solidFill>
                <a:latin typeface="Arial"/>
                <a:ea typeface="Arial"/>
                <a:cs typeface="Arial"/>
                <a:sym typeface="Arial"/>
              </a:rPr>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Shape 660"/>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61" name="Shape 661"/>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62" name="Shape 662"/>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Now that packets can be marked using the DSCP, how do we provide meaningful CoS, and provide the QoS that is needed?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First, the collection of packets that have the same DSCP value (also called a codepoint) in them, and crossing in a particular direction is called a Behavior Aggregate (BA)…more about this later. Packets from multiple applications/sources could belong to the same BA.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Formally, RFC-2475 defines a Per Hop Behavior (PHB) as the externally observable forwarding behavior applied at a DS-compliant node to a DS BA. In more concrete terms, a PHB refers to the packet scheduling, queuing, policing, or shaping behavior of a node on any given packet belonging to a BA, and as configured by a Service Level Agreement (SLA) or policy.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To date, four standard PHBs are available to construct a DiffServ-enabled network and achieve coarse-grained, end-to-end CoS and QoS: Default, EF, AF and Class-selector.</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PHBs are defined in terms of behavior characteristics relevant to service provisioning policies, and not in terms of particular implementation mechanisms.  In general, a variety of implementation mechanisms may be suitable for implementing a particular PHB group.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DiffServ architecture defines the DiffServ (DS) field to make per-hop behavior (PHB) decisions about packet classification and traffic conditioning functions, such as metering, marking, shaping, and policing. </a:t>
            </a:r>
          </a:p>
          <a:p>
            <a:pPr indent="-112713" lvl="0" marL="112713" marR="0" rtl="0" algn="l">
              <a:lnSpc>
                <a:spcPct val="90000"/>
              </a:lnSpc>
              <a:spcBef>
                <a:spcPts val="600"/>
              </a:spcBef>
              <a:spcAft>
                <a:spcPts val="0"/>
              </a:spcAft>
              <a:buClr>
                <a:schemeClr val="dk1"/>
              </a:buClr>
              <a:buSzPct val="25000"/>
              <a:buFont typeface="Arial"/>
              <a:buNone/>
            </a:pPr>
            <a:r>
              <a:t/>
            </a:r>
            <a:endParaRPr b="1" i="0" sz="1200" u="none" cap="none" strike="noStrike">
              <a:solidFill>
                <a:schemeClr val="dk1"/>
              </a:solidFill>
              <a:latin typeface="Arial"/>
              <a:ea typeface="Arial"/>
              <a:cs typeface="Arial"/>
              <a:sym typeface="Arial"/>
            </a:endParaRP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The Default PHB (Defined in RFC-2474)</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default PHB specifies that a packet marked with a DSCP value (recommended) of `000000' gets the traditional best effort service from a DS-compliant node (a network node that complies to all the core DiffServ requirements). Also, if a packet arrives at a DS-compliant node and its DSCP value is not mapped to any of the other PHBs, it will get mapped to the default PHB.</a:t>
            </a: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Class-Selector PHBs (Defined in RFC-2474)</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To preserve backward compatibility with the IP-precedence scheme, DSCP values of the form `xxx000,' where x is either 0 or 1, are defined. These codepoints are called class-selector codepoints. The PHB associated with a class-selector codepoint is a class-selector PHB. These PHBs retain almost the same forwarding behavior as nodes that implement IP-precedence based classification and forwarding. For example, packets with a DSCP value of `110000' (IP-precedence 110) have a preferential forwarding treatment (scheduling, queuing, etc.) as compared to packets with a DSCP value of `100000' (IP-precedence 100). These PHBs ensure that DS-compliant nodes can co-exist with IP-precedence aware nodes, with the exception of the DTS bits.</a:t>
            </a: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EF PHB (described in following slides)</a:t>
            </a:r>
          </a:p>
          <a:p>
            <a:pPr indent="-112713" lvl="0" marL="112713" marR="0" rtl="0" algn="l">
              <a:lnSpc>
                <a:spcPct val="90000"/>
              </a:lnSpc>
              <a:spcBef>
                <a:spcPts val="60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AF PHB (described in following slides)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Shape 66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69" name="Shape 669"/>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70" name="Shape 670"/>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Standard PHBs are available to construct a DiffServ-enabled network and achieve coarse-grained, end-to-end CoS and QoS.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Default PHB (as defined in RFC 2474)</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AF PHB (as defined in RFC 2597)</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EF PHB (as defined in RFC 2598) class-selector PHB (as defined in RFC 2474)</a:t>
            </a:r>
          </a:p>
          <a:p>
            <a:pPr indent="-1587" lvl="2" marL="966788" marR="0" rtl="0" algn="l">
              <a:lnSpc>
                <a:spcPct val="90000"/>
              </a:lnSpc>
              <a:spcBef>
                <a:spcPts val="42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Shape 675"/>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76" name="Shape 676"/>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77" name="Shape 677"/>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Expedited Forwarding (EF) PHB is the key ingredient in DiffServ for providing a low-loss, low-latency, low-jitter, and assured bandwidth service. Applications such as VoIP, video, and online trading programs require a robust network-treatment. EF can be implemented using priority queuing, along with rate limiting on the class (formally, a BA).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Although EF PHB when implemented in a DiffServ network provides a premium service, it should be specifically targeted toward the most critical applications, because if congestion exists, it is not possible to treat all or most traffic as high priority. EF PHB is especially suitable for applications (like VoIP) that require very low packet loss, guaranteed bandwidth, low delay and low jitter.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Packets requiring EF should be marked with DSCP binary value 101110 (46 or 0x2E).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Non-DiffServ-compliant devices regard EF DSCP value 101110 as IP precedence 5 (101). This precedence is the highest user-definable IP precedence and is typically used for delay-sensitive traffic (such as VoIP). Bits 5 to 7 of the EF DSCP value are 101, which matches IP precedence 5 and allows backward compatibility.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2" name="Shape 682"/>
        <p:cNvGrpSpPr/>
        <p:nvPr/>
      </p:nvGrpSpPr>
      <p:grpSpPr>
        <a:xfrm>
          <a:off x="0" y="0"/>
          <a:ext cx="0" cy="0"/>
          <a:chOff x="0" y="0"/>
          <a:chExt cx="0" cy="0"/>
        </a:xfrm>
      </p:grpSpPr>
      <p:sp>
        <p:nvSpPr>
          <p:cNvPr id="683" name="Shape 683"/>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84" name="Shape 684"/>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85" name="Shape 685"/>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AF PHB is identified based on the following:</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AF PHB guarantees a certain amount of bandwidth to an AF class.</a:t>
            </a:r>
          </a:p>
          <a:p>
            <a:pPr indent="-1587" lvl="2" marL="966788" marR="0" rtl="0" algn="l">
              <a:lnSpc>
                <a:spcPct val="90000"/>
              </a:lnSpc>
              <a:spcBef>
                <a:spcPts val="4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AF PHB allows access to extra bandwidth, if available.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Packets requiring AF PHB should be marked with DSCP value </a:t>
            </a:r>
            <a:r>
              <a:rPr b="0" i="1" lang="en-US" sz="1200" u="none" cap="none" strike="noStrike">
                <a:solidFill>
                  <a:schemeClr val="dk1"/>
                </a:solidFill>
                <a:latin typeface="Arial"/>
                <a:ea typeface="Arial"/>
                <a:cs typeface="Arial"/>
                <a:sym typeface="Arial"/>
              </a:rPr>
              <a:t>aaadd</a:t>
            </a:r>
            <a:r>
              <a:rPr b="0" i="0" lang="en-US" sz="1200" u="none" cap="none" strike="noStrike">
                <a:solidFill>
                  <a:schemeClr val="dk1"/>
                </a:solidFill>
                <a:latin typeface="Arial"/>
                <a:ea typeface="Arial"/>
                <a:cs typeface="Arial"/>
                <a:sym typeface="Arial"/>
              </a:rPr>
              <a:t>0, where </a:t>
            </a:r>
            <a:r>
              <a:rPr b="0" i="1" lang="en-US" sz="1200" u="none" cap="none" strike="noStrike">
                <a:solidFill>
                  <a:schemeClr val="dk1"/>
                </a:solidFill>
                <a:latin typeface="Arial"/>
                <a:ea typeface="Arial"/>
                <a:cs typeface="Arial"/>
                <a:sym typeface="Arial"/>
              </a:rPr>
              <a:t>aaa</a:t>
            </a:r>
            <a:r>
              <a:rPr b="0" i="0" lang="en-US" sz="1200" u="none" cap="none" strike="noStrike">
                <a:solidFill>
                  <a:schemeClr val="dk1"/>
                </a:solidFill>
                <a:latin typeface="Arial"/>
                <a:ea typeface="Arial"/>
                <a:cs typeface="Arial"/>
                <a:sym typeface="Arial"/>
              </a:rPr>
              <a:t> is the number of the class and </a:t>
            </a:r>
            <a:r>
              <a:rPr b="0" i="1" lang="en-US" sz="1200" u="none" cap="none" strike="noStrike">
                <a:solidFill>
                  <a:schemeClr val="dk1"/>
                </a:solidFill>
                <a:latin typeface="Arial"/>
                <a:ea typeface="Arial"/>
                <a:cs typeface="Arial"/>
                <a:sym typeface="Arial"/>
              </a:rPr>
              <a:t>dd</a:t>
            </a:r>
            <a:r>
              <a:rPr b="0" i="0" lang="en-US" sz="1200" u="none" cap="none" strike="noStrike">
                <a:solidFill>
                  <a:schemeClr val="dk1"/>
                </a:solidFill>
                <a:latin typeface="Arial"/>
                <a:ea typeface="Arial"/>
                <a:cs typeface="Arial"/>
                <a:sym typeface="Arial"/>
              </a:rPr>
              <a:t> is the drop probability.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There are four standard AF classes defined: AF1, AF2, AF3, and AF4. Each class should be treated independently and should have allocated bandwidth that is based on the QoS policy.</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AF PHB defines a method by which BAs can be given different forwarding assurances. For example, traffic can be divided into gold, silver, and bronze classes, with gold being allocated 50 percent of the available link bandwidth, silver 30 percent, and bronze 20 percent.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47" name="Shape 147"/>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48" name="Shape 148"/>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PSTN environments, residential telephones connect to central office (CO) switches on analog circuits. The core network is composed of switches that are interconnected by digital trunks, as illustrated in Figure 2.3.1.1. When a caller places a call to a second telephone, the call setup stage occurs first. This sets up an end-to-end dedicated circuit (DS-0) for the call. The CO switch then converts the received analog signals into digital format using the G.711 codec.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During the transmission stage, the synchronous transmission sends G.711 bits at a fixed rate with a very low but constant delay. The circuit dedicates the whole bandwidth (64 kbps) to the call, and because all bits follow the same path, all voice samples stay in order. When the call finishes, switches release the individual DS-0 circuits, making them available for use by other calls.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Shape 691"/>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692" name="Shape 692"/>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693" name="Shape 693"/>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Within each AFx class, it is possible to specify 3 drop precedence values. If there is congestion in a DS-node on a specific link, and packets of a particular AF class (for example AF1) need to be dropped, packets will be dropped such that the probability of drop creates a relationship where AFx1 &lt;= AFx2 &lt;= AFx3.</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other words, packets in AF13 will get dropped before packets in AF12, before packets in AF11. This concept of drop precedence is useful, for example, to penalize flows within a BA that exceed the assigned bandwidth. Packets of these flows could be re-marked by a policer to a higher drop precedence. </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Shape 699"/>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700" name="Shape 700"/>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701" name="Shape 701"/>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One key element of defining QoS service classes is to understand the basic quality needs of network applications. It is essential that applications be given QoS treatment in line with their needs. For example, improperly specifying voice traffic into a service class with guaranteed bandwidth but without a guaranteed low latency (delay) would not meet the needs of the voice traffic.</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While it is important to fully understand network application requirements, it is equally important not to overprovision or overdesign the administrative policy. An administrative policy should be proactive in nature and require as few service classes as necessary. One good rule is to limit the number of service classes to no more than four or five. </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The QoS requirements of these applications can be met with a few well-designed service classes. The more service classes implemented in support of an administrative QoS policy, the more complex the QoS implementation will be. This complexity also extends to support and troubleshooting.</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It is also important that the highest-priority classes be reserved for a select few applications. Marking 90 percent of network traffic as high priority will render most administrative QoS policies useless.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Shape 70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707" name="Shape 70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708" name="Shape 708"/>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Many enterprises aren’t ready to deploy a complex 11-Class Model, or may never have the need for 11 classes of service.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5-Classes is the recommended model for provisioning QoS for Voice, Video and Data.</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Some of these classes can be gradually split into more granular classes, as shown in the diagram, as needed by the network.</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Shape 766"/>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767" name="Shape 767"/>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768" name="Shape 768"/>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Cisco has adopted a new initiative called the “QoS Baseline.” The QoS Baseline is a strategic document designed to unify QoS within Cisco, from enterprise to service provider and from engineering to marketing. The QoS Baseline was written by Cisco's most qualified QoS experts.</a:t>
            </a:r>
          </a:p>
          <a:p>
            <a:pPr indent="-112713" lvl="0" marL="112713" marR="0" rtl="0" algn="l">
              <a:lnSpc>
                <a:spcPct val="90000"/>
              </a:lnSpc>
              <a:spcBef>
                <a:spcPts val="500"/>
              </a:spcBef>
              <a:spcAft>
                <a:spcPts val="0"/>
              </a:spcAft>
              <a:buClr>
                <a:schemeClr val="dk1"/>
              </a:buClr>
              <a:buSzPct val="100000"/>
              <a:buFont typeface="Arial"/>
              <a:buChar char="•"/>
            </a:pPr>
            <a:r>
              <a:rPr b="0" i="0" lang="en-US" sz="1000" u="none" cap="none" strike="noStrike">
                <a:solidFill>
                  <a:schemeClr val="dk1"/>
                </a:solidFill>
                <a:latin typeface="Arial"/>
                <a:ea typeface="Arial"/>
                <a:cs typeface="Arial"/>
                <a:sym typeface="Arial"/>
              </a:rPr>
              <a:t>The QoS Baseline specifies 11 traffic classes within the enterprise. An important note is that the QoS Baseline is not dictating that every enterprise deploy 11 different traffic classes immediately, but rather it is considering enterprise QoS needs of not only today, but also the foreseeable future. Even if an enterprise needs to provision for only a handful of these 11 classes today, following QoS Baseline recommendations will enable them to leave options open for smoothly provisioning additional traffic classes in the future.</a:t>
            </a:r>
          </a:p>
          <a:p>
            <a:pPr indent="-112713" lvl="0" marL="112713" marR="0" rtl="0" algn="l">
              <a:lnSpc>
                <a:spcPct val="90000"/>
              </a:lnSpc>
              <a:spcBef>
                <a:spcPts val="500"/>
              </a:spcBef>
              <a:spcAft>
                <a:spcPts val="0"/>
              </a:spcAft>
              <a:buClr>
                <a:schemeClr val="dk1"/>
              </a:buClr>
              <a:buSzPct val="100000"/>
              <a:buFont typeface="Arial"/>
              <a:buChar char="•"/>
            </a:pPr>
            <a:r>
              <a:rPr b="1" i="0" lang="en-US" sz="1000" u="none" cap="none" strike="noStrike">
                <a:solidFill>
                  <a:schemeClr val="dk1"/>
                </a:solidFill>
                <a:latin typeface="Arial"/>
                <a:ea typeface="Arial"/>
                <a:cs typeface="Arial"/>
                <a:sym typeface="Arial"/>
              </a:rPr>
              <a:t>Note: </a:t>
            </a:r>
            <a:r>
              <a:rPr b="0" i="0" lang="en-US" sz="1000" u="none" cap="none" strike="noStrike">
                <a:solidFill>
                  <a:schemeClr val="dk1"/>
                </a:solidFill>
                <a:latin typeface="Arial"/>
                <a:ea typeface="Arial"/>
                <a:cs typeface="Arial"/>
                <a:sym typeface="Arial"/>
              </a:rPr>
              <a:t>The QoS Baseline recommends marking Call-Signaling to CS3. Currently, however, all Cisco IP Telephony products mark Call-Signaling to AF31. A marking migration from AF31 to CS3 is planned within Cisco, but in the interim it is recommended that both AF31 and CS3 be reserved for Call-Signaling and that Locally-Defined Mission-Critical data applications be marked to DSCP 25. Upon completion of the migration, the QoS Baseline marking recommendations of CS3 for Call-Signaling and AF31 for Locally-Defined Mission-Critical applications should be used. These marking recommendations are more inline with RFC 2597 and RFC 2474.</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Shape 84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848" name="Shape 848"/>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849" name="Shape 849"/>
          <p:cNvSpPr txBox="1"/>
          <p:nvPr>
            <p:ph idx="1" type="body"/>
          </p:nvPr>
        </p:nvSpPr>
        <p:spPr>
          <a:xfrm>
            <a:off x="777875" y="4819650"/>
            <a:ext cx="55387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55" name="Shape 155"/>
          <p:cNvSpPr/>
          <p:nvPr>
            <p:ph idx="2" type="sldImg"/>
          </p:nvPr>
        </p:nvSpPr>
        <p:spPr>
          <a:xfrm>
            <a:off x="677863" y="273050"/>
            <a:ext cx="5948362" cy="4460875"/>
          </a:xfrm>
          <a:custGeom>
            <a:pathLst>
              <a:path extrusionOk="0" h="120000" w="120000">
                <a:moveTo>
                  <a:pt x="0" y="0"/>
                </a:moveTo>
                <a:lnTo>
                  <a:pt x="120000" y="0"/>
                </a:lnTo>
                <a:lnTo>
                  <a:pt x="120000" y="120000"/>
                </a:lnTo>
                <a:lnTo>
                  <a:pt x="0" y="120000"/>
                </a:lnTo>
                <a:close/>
              </a:path>
            </a:pathLst>
          </a:custGeom>
          <a:noFill/>
          <a:ln>
            <a:noFill/>
          </a:ln>
        </p:spPr>
      </p:sp>
      <p:sp>
        <p:nvSpPr>
          <p:cNvPr id="156" name="Shape 156"/>
          <p:cNvSpPr txBox="1"/>
          <p:nvPr>
            <p:ph idx="1" type="body"/>
          </p:nvPr>
        </p:nvSpPr>
        <p:spPr>
          <a:xfrm>
            <a:off x="417513" y="4894263"/>
            <a:ext cx="6327775" cy="4754562"/>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In VoIP networks, analog telephones connect to VoIP gateways through analog interfaces. The gateways connect through an IP network, as shown here. IP phones connect to switches, and the switches in turn connect directly to routers.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When a caller places a call from one telephone to another telephone, the call setup stage sets the call up logically, but no dedicated circuits (lines) are associated with the call. The gateway then converts the received analog signals into digital format using a codec, such as G.711 or G.729 with voice compression.</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During the transmission stage, voice gateways insert voice packets into data packets and then send the data packets, one by one, out to the network. The bandwidths of the links between the individual routers are not time‑division multiplexed into separate circuits but are single high-bandwidth circuits, carrying IP packets from several devices. As shown here, data and voice packets share the same path and the same links.</a:t>
            </a:r>
          </a:p>
          <a:p>
            <a:pPr indent="-112713" lvl="0" marL="112713" marR="0" rtl="0" algn="l">
              <a:lnSpc>
                <a:spcPct val="90000"/>
              </a:lnSpc>
              <a:spcBef>
                <a:spcPts val="60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163" name="Shape 163"/>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777875" y="4819650"/>
            <a:ext cx="5538788" cy="4683125"/>
          </a:xfrm>
          <a:prstGeom prst="rect">
            <a:avLst/>
          </a:prstGeom>
        </p:spPr>
        <p:txBody>
          <a:bodyPr anchorCtr="0" anchor="t" bIns="91425" lIns="91425" rIns="91425" wrap="square" tIns="91425">
            <a:noAutofit/>
          </a:bodyPr>
          <a:lstStyle/>
          <a:p>
            <a:pPr lvl="0">
              <a:spcBef>
                <a:spcPts val="0"/>
              </a:spcBef>
              <a:buNone/>
            </a:pPr>
            <a:r>
              <a:t/>
            </a:r>
            <a:endParaRPr/>
          </a:p>
        </p:txBody>
      </p:sp>
      <p:sp>
        <p:nvSpPr>
          <p:cNvPr id="171" name="Shape 171"/>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79" name="Shape 179"/>
          <p:cNvSpPr/>
          <p:nvPr>
            <p:ph idx="2" type="sldImg"/>
          </p:nvPr>
        </p:nvSpPr>
        <p:spPr>
          <a:xfrm>
            <a:off x="649288" y="269875"/>
            <a:ext cx="5859462" cy="4394200"/>
          </a:xfrm>
          <a:custGeom>
            <a:pathLst>
              <a:path extrusionOk="0" h="120000" w="120000">
                <a:moveTo>
                  <a:pt x="0" y="0"/>
                </a:moveTo>
                <a:lnTo>
                  <a:pt x="120000" y="0"/>
                </a:lnTo>
                <a:lnTo>
                  <a:pt x="120000" y="120000"/>
                </a:lnTo>
                <a:lnTo>
                  <a:pt x="0" y="120000"/>
                </a:lnTo>
                <a:close/>
              </a:path>
            </a:pathLst>
          </a:custGeom>
          <a:noFill/>
          <a:ln>
            <a:noFill/>
          </a:ln>
        </p:spPr>
      </p:sp>
      <p:sp>
        <p:nvSpPr>
          <p:cNvPr id="180" name="Shape 180"/>
          <p:cNvSpPr txBox="1"/>
          <p:nvPr>
            <p:ph idx="1" type="body"/>
          </p:nvPr>
        </p:nvSpPr>
        <p:spPr>
          <a:xfrm>
            <a:off x="409575" y="4819650"/>
            <a:ext cx="6199188" cy="4681538"/>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2" type="sldNum"/>
          </p:nvPr>
        </p:nvSpPr>
        <p:spPr>
          <a:xfrm>
            <a:off x="6003925" y="9556750"/>
            <a:ext cx="823913" cy="315913"/>
          </a:xfrm>
          <a:prstGeom prst="rect">
            <a:avLst/>
          </a:prstGeom>
          <a:noFill/>
          <a:ln>
            <a:noFill/>
          </a:ln>
        </p:spPr>
        <p:txBody>
          <a:bodyPr anchorCtr="0" anchor="b" bIns="0" lIns="20000" rIns="20000" wrap="square" tIns="0">
            <a:noAutofit/>
          </a:bodyPr>
          <a:lstStyle/>
          <a:p>
            <a:pPr indent="0" lvl="0" marL="0" marR="0" rtl="0" algn="r">
              <a:lnSpc>
                <a:spcPct val="100000"/>
              </a:lnSpc>
              <a:spcBef>
                <a:spcPts val="0"/>
              </a:spcBef>
              <a:spcAft>
                <a:spcPts val="0"/>
              </a:spcAft>
              <a:buSzPct val="25000"/>
              <a:buNone/>
            </a:pPr>
            <a:fld id="{00000000-1234-1234-1234-123412341234}" type="slidenum">
              <a:rPr lang="en-US" sz="900">
                <a:solidFill>
                  <a:schemeClr val="dk1"/>
                </a:solidFill>
                <a:latin typeface="Arial"/>
                <a:ea typeface="Arial"/>
                <a:cs typeface="Arial"/>
                <a:sym typeface="Arial"/>
              </a:rPr>
              <a:t>‹#›</a:t>
            </a:fld>
          </a:p>
        </p:txBody>
      </p:sp>
      <p:sp>
        <p:nvSpPr>
          <p:cNvPr id="188" name="Shape 188"/>
          <p:cNvSpPr/>
          <p:nvPr>
            <p:ph idx="2" type="sldImg"/>
          </p:nvPr>
        </p:nvSpPr>
        <p:spPr>
          <a:xfrm>
            <a:off x="650875" y="269875"/>
            <a:ext cx="5856288" cy="4392613"/>
          </a:xfrm>
          <a:custGeom>
            <a:pathLst>
              <a:path extrusionOk="0" h="120000" w="120000">
                <a:moveTo>
                  <a:pt x="0" y="0"/>
                </a:moveTo>
                <a:lnTo>
                  <a:pt x="120000" y="0"/>
                </a:lnTo>
                <a:lnTo>
                  <a:pt x="120000" y="120000"/>
                </a:lnTo>
                <a:lnTo>
                  <a:pt x="0" y="120000"/>
                </a:lnTo>
                <a:close/>
              </a:path>
            </a:pathLst>
          </a:custGeom>
          <a:noFill/>
          <a:ln>
            <a:noFill/>
          </a:ln>
        </p:spPr>
      </p:sp>
      <p:sp>
        <p:nvSpPr>
          <p:cNvPr id="189" name="Shape 189"/>
          <p:cNvSpPr txBox="1"/>
          <p:nvPr>
            <p:ph idx="1" type="body"/>
          </p:nvPr>
        </p:nvSpPr>
        <p:spPr>
          <a:xfrm>
            <a:off x="409575" y="4819650"/>
            <a:ext cx="6199188" cy="4683125"/>
          </a:xfrm>
          <a:prstGeom prst="rect">
            <a:avLst/>
          </a:prstGeom>
          <a:noFill/>
          <a:ln>
            <a:noFill/>
          </a:ln>
        </p:spPr>
        <p:txBody>
          <a:bodyPr anchorCtr="0" anchor="t" bIns="53325" lIns="101675" rIns="101675" wrap="square" tIns="53325">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Before converged networks were common, network engineering focused on connectivity. The rates at which data came onto the network resulted in bursty data flows. In a traditional network, data, arriving in packets, tries to acquire and use as much bandwidth as possible at any given time. Access to bandwidth is on a first-come, first-served (FIFO) basis. The data rate available to any one user varies depending on the number of users accessing the network at that time.</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Protocols in nonconverged traditional networks handle the bursty nature of data networks. Data networks can survive brief outages. For example, when you retrieve e-mail, a delay of a few seconds is generally not noticeable. A delay of minutes is annoying, but not serious.</a:t>
            </a:r>
          </a:p>
          <a:p>
            <a:pPr indent="-112713" lvl="0" marL="112713" marR="0" rtl="0" algn="l">
              <a:lnSpc>
                <a:spcPct val="90000"/>
              </a:lnSpc>
              <a:spcBef>
                <a:spcPts val="60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Traditional networks also had requirements for applications such as data, video, and systems network architecture (SNA). Since each application has different traffic characteristics and requirements, network designers deployed nonintegrated networks. These nonintegrated networks carried specific types of traffic: data network, SNA network, voice network, and video network.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4" name="Shape 14"/>
        <p:cNvGrpSpPr/>
        <p:nvPr/>
      </p:nvGrpSpPr>
      <p:grpSpPr>
        <a:xfrm>
          <a:off x="0" y="0"/>
          <a:ext cx="0" cy="0"/>
          <a:chOff x="0" y="0"/>
          <a:chExt cx="0" cy="0"/>
        </a:xfrm>
      </p:grpSpPr>
      <p:sp>
        <p:nvSpPr>
          <p:cNvPr id="15" name="Shape 15"/>
          <p:cNvSpPr/>
          <p:nvPr/>
        </p:nvSpPr>
        <p:spPr>
          <a:xfrm rot="-5400000">
            <a:off x="3200400" y="-1570037"/>
            <a:ext cx="2743200" cy="9144000"/>
          </a:xfrm>
          <a:prstGeom prst="rect">
            <a:avLst/>
          </a:prstGeom>
          <a:solidFill>
            <a:srgbClr val="015F85"/>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6" name="Shape 16"/>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grpSp>
        <p:nvGrpSpPr>
          <p:cNvPr id="17" name="Shape 17"/>
          <p:cNvGrpSpPr/>
          <p:nvPr/>
        </p:nvGrpSpPr>
        <p:grpSpPr>
          <a:xfrm>
            <a:off x="609600" y="525463"/>
            <a:ext cx="1447800" cy="769937"/>
            <a:chOff x="3272" y="1316"/>
            <a:chExt cx="1889" cy="1002"/>
          </a:xfrm>
        </p:grpSpPr>
        <p:sp>
          <p:nvSpPr>
            <p:cNvPr id="18" name="Shape 18"/>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9" name="Shape 19"/>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0" name="Shape 20"/>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1" name="Shape 21"/>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2" name="Shape 22"/>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3" name="Shape 23"/>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4" name="Shape 24"/>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5" name="Shape 25"/>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6" name="Shape 26"/>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7" name="Shape 27"/>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 name="Shape 28"/>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9" name="Shape 29"/>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 name="Shape 30"/>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 name="Shape 31"/>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2" name="Shape 32"/>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33" name="Shape 33"/>
          <p:cNvSpPr txBox="1"/>
          <p:nvPr>
            <p:ph type="ctrTitle"/>
          </p:nvPr>
        </p:nvSpPr>
        <p:spPr>
          <a:xfrm>
            <a:off x="650875" y="2676525"/>
            <a:ext cx="3768725" cy="8302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4" name="Shape 34"/>
          <p:cNvSpPr txBox="1"/>
          <p:nvPr>
            <p:ph idx="1" type="subTitle"/>
          </p:nvPr>
        </p:nvSpPr>
        <p:spPr>
          <a:xfrm>
            <a:off x="650875" y="4733925"/>
            <a:ext cx="6940550" cy="4191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spcAft>
                <a:spcPts val="0"/>
              </a:spcAft>
              <a:buClr>
                <a:schemeClr val="dk2"/>
              </a:buClr>
              <a:buFont typeface="Noto Sans Symbols"/>
              <a:buNone/>
              <a:defRPr b="1" i="0" sz="2000" u="none" cap="none" strike="noStrike">
                <a:solidFill>
                  <a:schemeClr val="lt2"/>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pic>
        <p:nvPicPr>
          <p:cNvPr descr="MAE17639" id="35" name="Shape 35"/>
          <p:cNvPicPr preferRelativeResize="0"/>
          <p:nvPr/>
        </p:nvPicPr>
        <p:blipFill rotWithShape="1">
          <a:blip r:embed="rId2">
            <a:alphaModFix/>
          </a:blip>
          <a:srcRect b="0" l="0" r="0" t="0"/>
          <a:stretch/>
        </p:blipFill>
        <p:spPr>
          <a:xfrm>
            <a:off x="4573588" y="1630363"/>
            <a:ext cx="4570412" cy="2743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9" name="Shape 59"/>
        <p:cNvGrpSpPr/>
        <p:nvPr/>
      </p:nvGrpSpPr>
      <p:grpSpPr>
        <a:xfrm>
          <a:off x="0" y="0"/>
          <a:ext cx="0" cy="0"/>
          <a:chOff x="0" y="0"/>
          <a:chExt cx="0" cy="0"/>
        </a:xfrm>
      </p:grpSpPr>
      <p:sp>
        <p:nvSpPr>
          <p:cNvPr id="60" name="Shape 60"/>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
        <p:nvSpPr>
          <p:cNvPr id="63" name="Shape 63"/>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lnSpc>
                <a:spcPct val="95000"/>
              </a:lnSpc>
              <a:spcBef>
                <a:spcPts val="1200"/>
              </a:spcBef>
              <a:spcAft>
                <a:spcPts val="0"/>
              </a:spcAft>
              <a:buClr>
                <a:schemeClr val="dk2"/>
              </a:buClr>
              <a:buFont typeface="Noto Sans Symbols"/>
              <a:buNone/>
              <a:defRPr b="1" i="0" sz="2400" u="none" cap="none" strike="noStrike">
                <a:solidFill>
                  <a:schemeClr val="dk1"/>
                </a:solidFill>
                <a:latin typeface="Arial"/>
                <a:ea typeface="Arial"/>
                <a:cs typeface="Arial"/>
                <a:sym typeface="Arial"/>
              </a:defRPr>
            </a:lvl1pPr>
            <a:lvl2pPr indent="0" lvl="1" marL="457200" marR="0" rtl="0" algn="l">
              <a:lnSpc>
                <a:spcPct val="95000"/>
              </a:lnSpc>
              <a:spcBef>
                <a:spcPts val="1000"/>
              </a:spcBef>
              <a:spcAft>
                <a:spcPts val="0"/>
              </a:spcAft>
              <a:buClr>
                <a:schemeClr val="dk2"/>
              </a:buClr>
              <a:buFont typeface="Noto Sans Symbols"/>
              <a:buNone/>
              <a:defRPr b="1" i="0" sz="2000" u="none" cap="none" strike="noStrike">
                <a:solidFill>
                  <a:schemeClr val="dk1"/>
                </a:solidFill>
                <a:latin typeface="Arial"/>
                <a:ea typeface="Arial"/>
                <a:cs typeface="Arial"/>
                <a:sym typeface="Arial"/>
              </a:defRPr>
            </a:lvl2pPr>
            <a:lvl3pPr indent="0" lvl="2" marL="914400" marR="0" rtl="0" algn="l">
              <a:lnSpc>
                <a:spcPct val="95000"/>
              </a:lnSpc>
              <a:spcBef>
                <a:spcPts val="900"/>
              </a:spcBef>
              <a:spcAft>
                <a:spcPts val="0"/>
              </a:spcAft>
              <a:buClr>
                <a:schemeClr val="dk2"/>
              </a:buClr>
              <a:buFont typeface="Noto Sans Symbols"/>
              <a:buNone/>
              <a:defRPr b="1" i="0" sz="1800" u="none" cap="none" strike="noStrike">
                <a:solidFill>
                  <a:schemeClr val="dk1"/>
                </a:solidFill>
                <a:latin typeface="Arial"/>
                <a:ea typeface="Arial"/>
                <a:cs typeface="Arial"/>
                <a:sym typeface="Arial"/>
              </a:defRPr>
            </a:lvl3pPr>
            <a:lvl4pPr indent="0" lvl="3" marL="1371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4pPr>
            <a:lvl5pPr indent="0" lvl="4" marL="18288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5pPr>
            <a:lvl6pPr indent="0" lvl="5" marL="22860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6pPr>
            <a:lvl7pPr indent="0" lvl="6" marL="27432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7pPr>
            <a:lvl8pPr indent="0" lvl="7" marL="32004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8pPr>
            <a:lvl9pPr indent="0" lvl="8" marL="3657600" marR="0" rtl="0" algn="l">
              <a:lnSpc>
                <a:spcPct val="95000"/>
              </a:lnSpc>
              <a:spcBef>
                <a:spcPts val="800"/>
              </a:spcBef>
              <a:spcAft>
                <a:spcPts val="0"/>
              </a:spcAft>
              <a:buClr>
                <a:schemeClr val="dk2"/>
              </a:buClr>
              <a:buFont typeface="Noto Sans Symbols"/>
              <a:buNone/>
              <a:defRPr b="1" i="0" sz="1600" u="none" cap="none" strike="noStrike">
                <a:solidFill>
                  <a:schemeClr val="dk1"/>
                </a:solidFill>
                <a:latin typeface="Arial"/>
                <a:ea typeface="Arial"/>
                <a:cs typeface="Arial"/>
                <a:sym typeface="Arial"/>
              </a:defRPr>
            </a:lvl9pPr>
          </a:lstStyle>
          <a:p/>
        </p:txBody>
      </p:sp>
      <p:sp>
        <p:nvSpPr>
          <p:cNvPr id="64" name="Shape 64"/>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80962" lvl="4" marL="16176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5pPr>
            <a:lvl6pPr indent="-80963" lvl="5" marL="20748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6pPr>
            <a:lvl7pPr indent="-80963" lvl="6" marL="25320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7pPr>
            <a:lvl8pPr indent="-80963" lvl="7" marL="29892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8pPr>
            <a:lvl9pPr indent="-80962" lvl="8" marL="3446463"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5" name="Shape 65"/>
        <p:cNvGrpSpPr/>
        <p:nvPr/>
      </p:nvGrpSpPr>
      <p:grpSpPr>
        <a:xfrm>
          <a:off x="0" y="0"/>
          <a:ext cx="0" cy="0"/>
          <a:chOff x="0" y="0"/>
          <a:chExt cx="0" cy="0"/>
        </a:xfrm>
      </p:grpSpPr>
      <p:sp>
        <p:nvSpPr>
          <p:cNvPr id="66" name="Shape 66"/>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67" name="Shape 67"/>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26987" lvl="0" marL="176213" marR="0" rtl="0" algn="l">
              <a:lnSpc>
                <a:spcPct val="95000"/>
              </a:lnSpc>
              <a:spcBef>
                <a:spcPts val="1600"/>
              </a:spcBef>
              <a:spcAft>
                <a:spcPts val="0"/>
              </a:spcAft>
              <a:buClr>
                <a:schemeClr val="dk2"/>
              </a:buClr>
              <a:buSzPct val="100000"/>
              <a:buFont typeface="Noto Sans Symbols"/>
              <a:buChar char="▪"/>
              <a:defRPr b="0" i="0" sz="3200" u="none" cap="none" strike="noStrike">
                <a:solidFill>
                  <a:schemeClr val="dk1"/>
                </a:solidFill>
                <a:latin typeface="Arial"/>
                <a:ea typeface="Arial"/>
                <a:cs typeface="Arial"/>
                <a:sym typeface="Arial"/>
              </a:defRPr>
            </a:lvl1pPr>
            <a:lvl2pPr indent="1587" lvl="1" marL="5318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2pPr>
            <a:lvl3pPr indent="-33337" lvl="2" marL="896938"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3pPr>
            <a:lvl4pPr indent="-63500" lvl="3" marL="1257300"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4pPr>
            <a:lvl5pPr indent="-55562" lvl="4" marL="16176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5pPr>
            <a:lvl6pPr indent="-55563" lvl="5" marL="20748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6pPr>
            <a:lvl7pPr indent="-55563" lvl="6" marL="25320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7pPr>
            <a:lvl8pPr indent="-55563" lvl="7" marL="29892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8pPr>
            <a:lvl9pPr indent="-55562" lvl="8" marL="344646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8" name="Shape 68"/>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9" name="Shape 69"/>
        <p:cNvGrpSpPr/>
        <p:nvPr/>
      </p:nvGrpSpPr>
      <p:grpSpPr>
        <a:xfrm>
          <a:off x="0" y="0"/>
          <a:ext cx="0" cy="0"/>
          <a:chOff x="0" y="0"/>
          <a:chExt cx="0" cy="0"/>
        </a:xfrm>
      </p:grpSpPr>
      <p:sp>
        <p:nvSpPr>
          <p:cNvPr id="70" name="Shape 70"/>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1" name="Shape 71"/>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95000"/>
              </a:lnSpc>
              <a:spcBef>
                <a:spcPts val="1600"/>
              </a:spcBef>
              <a:spcAft>
                <a:spcPts val="0"/>
              </a:spcAft>
              <a:buClr>
                <a:schemeClr val="dk2"/>
              </a:buClr>
              <a:buFont typeface="Noto Sans Symbols"/>
              <a:buNone/>
              <a:defRPr b="0" i="0" sz="3200" u="none" cap="none" strike="noStrike">
                <a:solidFill>
                  <a:schemeClr val="dk1"/>
                </a:solidFill>
                <a:latin typeface="Arial"/>
                <a:ea typeface="Arial"/>
                <a:cs typeface="Arial"/>
                <a:sym typeface="Arial"/>
              </a:defRPr>
            </a:lvl1pPr>
            <a:lvl2pPr indent="0" lvl="1" marL="457200" marR="0" rtl="0" algn="l">
              <a:lnSpc>
                <a:spcPct val="95000"/>
              </a:lnSpc>
              <a:spcBef>
                <a:spcPts val="1400"/>
              </a:spcBef>
              <a:spcAft>
                <a:spcPts val="0"/>
              </a:spcAft>
              <a:buClr>
                <a:schemeClr val="dk2"/>
              </a:buClr>
              <a:buFont typeface="Noto Sans Symbols"/>
              <a:buNone/>
              <a:defRPr b="0" i="0" sz="2800" u="none" cap="none" strike="noStrike">
                <a:solidFill>
                  <a:schemeClr val="dk1"/>
                </a:solidFill>
                <a:latin typeface="Arial"/>
                <a:ea typeface="Arial"/>
                <a:cs typeface="Arial"/>
                <a:sym typeface="Arial"/>
              </a:defRPr>
            </a:lvl2pPr>
            <a:lvl3pPr indent="0" lvl="2" marL="914400" marR="0" rtl="0" algn="l">
              <a:lnSpc>
                <a:spcPct val="95000"/>
              </a:lnSpc>
              <a:spcBef>
                <a:spcPts val="1200"/>
              </a:spcBef>
              <a:spcAft>
                <a:spcPts val="0"/>
              </a:spcAft>
              <a:buClr>
                <a:schemeClr val="dk2"/>
              </a:buClr>
              <a:buFont typeface="Noto Sans Symbols"/>
              <a:buNone/>
              <a:defRPr b="0" i="0" sz="2400" u="none" cap="none" strike="noStrike">
                <a:solidFill>
                  <a:schemeClr val="dk1"/>
                </a:solidFill>
                <a:latin typeface="Arial"/>
                <a:ea typeface="Arial"/>
                <a:cs typeface="Arial"/>
                <a:sym typeface="Arial"/>
              </a:defRPr>
            </a:lvl3pPr>
            <a:lvl4pPr indent="0" lvl="3" marL="1371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4pPr>
            <a:lvl5pPr indent="0" lvl="4" marL="18288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5pPr>
            <a:lvl6pPr indent="0" lvl="5" marL="22860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6pPr>
            <a:lvl7pPr indent="0" lvl="6" marL="27432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7pPr>
            <a:lvl8pPr indent="0" lvl="7" marL="32004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8pPr>
            <a:lvl9pPr indent="0" lvl="8" marL="365760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9pPr>
          </a:lstStyle>
          <a:p/>
        </p:txBody>
      </p:sp>
      <p:sp>
        <p:nvSpPr>
          <p:cNvPr id="72" name="Shape 72"/>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1pPr>
            <a:lvl2pPr indent="0" lvl="1" marL="457200" marR="0" rtl="0" algn="l">
              <a:lnSpc>
                <a:spcPct val="95000"/>
              </a:lnSpc>
              <a:spcBef>
                <a:spcPts val="600"/>
              </a:spcBef>
              <a:spcAft>
                <a:spcPts val="0"/>
              </a:spcAft>
              <a:buClr>
                <a:schemeClr val="dk2"/>
              </a:buClr>
              <a:buFont typeface="Noto Sans Symbols"/>
              <a:buNone/>
              <a:defRPr b="0" i="0" sz="1200" u="none" cap="none" strike="noStrike">
                <a:solidFill>
                  <a:schemeClr val="dk1"/>
                </a:solidFill>
                <a:latin typeface="Arial"/>
                <a:ea typeface="Arial"/>
                <a:cs typeface="Arial"/>
                <a:sym typeface="Arial"/>
              </a:defRPr>
            </a:lvl2pPr>
            <a:lvl3pPr indent="0" lvl="2" marL="914400" marR="0" rtl="0" algn="l">
              <a:lnSpc>
                <a:spcPct val="95000"/>
              </a:lnSpc>
              <a:spcBef>
                <a:spcPts val="500"/>
              </a:spcBef>
              <a:spcAft>
                <a:spcPts val="0"/>
              </a:spcAft>
              <a:buClr>
                <a:schemeClr val="dk2"/>
              </a:buClr>
              <a:buFont typeface="Noto Sans Symbols"/>
              <a:buNone/>
              <a:defRPr b="0" i="0" sz="1000" u="none" cap="none" strike="noStrike">
                <a:solidFill>
                  <a:schemeClr val="dk1"/>
                </a:solidFill>
                <a:latin typeface="Arial"/>
                <a:ea typeface="Arial"/>
                <a:cs typeface="Arial"/>
                <a:sym typeface="Arial"/>
              </a:defRPr>
            </a:lvl3pPr>
            <a:lvl4pPr indent="0" lvl="3" marL="1371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4pPr>
            <a:lvl5pPr indent="0" lvl="4" marL="18288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5pPr>
            <a:lvl6pPr indent="0" lvl="5" marL="22860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6pPr>
            <a:lvl7pPr indent="0" lvl="6" marL="27432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7pPr>
            <a:lvl8pPr indent="0" lvl="7" marL="32004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8pPr>
            <a:lvl9pPr indent="0" lvl="8" marL="3657600" marR="0" rtl="0" algn="l">
              <a:lnSpc>
                <a:spcPct val="95000"/>
              </a:lnSpc>
              <a:spcBef>
                <a:spcPts val="450"/>
              </a:spcBef>
              <a:spcAft>
                <a:spcPts val="0"/>
              </a:spcAft>
              <a:buClr>
                <a:schemeClr val="dk2"/>
              </a:buClr>
              <a:buFont typeface="Noto Sans Symbols"/>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3" name="Shape 73"/>
        <p:cNvGrpSpPr/>
        <p:nvPr/>
      </p:nvGrpSpPr>
      <p:grpSpPr>
        <a:xfrm>
          <a:off x="0" y="0"/>
          <a:ext cx="0" cy="0"/>
          <a:chOff x="0" y="0"/>
          <a:chExt cx="0" cy="0"/>
        </a:xfrm>
      </p:grpSpPr>
      <p:sp>
        <p:nvSpPr>
          <p:cNvPr id="74" name="Shape 74"/>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5" name="Shape 75"/>
          <p:cNvSpPr txBox="1"/>
          <p:nvPr>
            <p:ph idx="1" type="body"/>
          </p:nvPr>
        </p:nvSpPr>
        <p:spPr>
          <a:xfrm rot="5400000">
            <a:off x="2030413" y="-231775"/>
            <a:ext cx="5410200" cy="815975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6" name="Shape 76"/>
        <p:cNvGrpSpPr/>
        <p:nvPr/>
      </p:nvGrpSpPr>
      <p:grpSpPr>
        <a:xfrm>
          <a:off x="0" y="0"/>
          <a:ext cx="0" cy="0"/>
          <a:chOff x="0" y="0"/>
          <a:chExt cx="0" cy="0"/>
        </a:xfrm>
      </p:grpSpPr>
      <p:sp>
        <p:nvSpPr>
          <p:cNvPr id="77" name="Shape 77"/>
          <p:cNvSpPr txBox="1"/>
          <p:nvPr>
            <p:ph type="title"/>
          </p:nvPr>
        </p:nvSpPr>
        <p:spPr>
          <a:xfrm rot="5400000">
            <a:off x="4671219" y="2409031"/>
            <a:ext cx="6248400" cy="2039938"/>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78" name="Shape 78"/>
          <p:cNvSpPr txBox="1"/>
          <p:nvPr>
            <p:ph idx="1" type="body"/>
          </p:nvPr>
        </p:nvSpPr>
        <p:spPr>
          <a:xfrm rot="5400000">
            <a:off x="515144" y="445294"/>
            <a:ext cx="6248400" cy="5967412"/>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OverObj">
  <p:cSld name="Title and Text over Content">
    <p:spTree>
      <p:nvGrpSpPr>
        <p:cNvPr id="79" name="Shape 79"/>
        <p:cNvGrpSpPr/>
        <p:nvPr/>
      </p:nvGrpSpPr>
      <p:grpSpPr>
        <a:xfrm>
          <a:off x="0" y="0"/>
          <a:ext cx="0" cy="0"/>
          <a:chOff x="0" y="0"/>
          <a:chExt cx="0" cy="0"/>
        </a:xfrm>
      </p:grpSpPr>
      <p:sp>
        <p:nvSpPr>
          <p:cNvPr id="80" name="Shape 8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81" name="Shape 81"/>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82" name="Shape 82"/>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8" name="Shape 88"/>
        <p:cNvGrpSpPr/>
        <p:nvPr/>
      </p:nvGrpSpPr>
      <p:grpSpPr>
        <a:xfrm>
          <a:off x="0" y="0"/>
          <a:ext cx="0" cy="0"/>
          <a:chOff x="0" y="0"/>
          <a:chExt cx="0" cy="0"/>
        </a:xfrm>
      </p:grpSpPr>
      <p:sp>
        <p:nvSpPr>
          <p:cNvPr id="89" name="Shape 89"/>
          <p:cNvSpPr txBox="1"/>
          <p:nvPr>
            <p:ph type="ctrTitle"/>
          </p:nvPr>
        </p:nvSpPr>
        <p:spPr>
          <a:xfrm>
            <a:off x="685800" y="2130425"/>
            <a:ext cx="7772400" cy="14700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90" name="Shape 90"/>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lnSpc>
                <a:spcPct val="90000"/>
              </a:lnSpc>
              <a:spcBef>
                <a:spcPts val="0"/>
              </a:spcBef>
              <a:spcAft>
                <a:spcPts val="0"/>
              </a:spcAft>
              <a:buClr>
                <a:schemeClr val="lt2"/>
              </a:buClr>
              <a:buFont typeface="Arial"/>
              <a:buNone/>
              <a:defRPr b="0" i="0" sz="2000" u="none" cap="none" strike="noStrike">
                <a:solidFill>
                  <a:schemeClr val="lt2"/>
                </a:solidFill>
                <a:latin typeface="Arial"/>
                <a:ea typeface="Arial"/>
                <a:cs typeface="Arial"/>
                <a:sym typeface="Arial"/>
              </a:defRPr>
            </a:lvl1pPr>
            <a:lvl2pPr indent="0" lvl="1" marL="4572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2pPr>
            <a:lvl3pPr indent="0" lvl="2" marL="9144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3pPr>
            <a:lvl4pPr indent="0" lvl="3" marL="13716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4pPr>
            <a:lvl5pPr indent="0" lvl="4" marL="18288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5pPr>
            <a:lvl6pPr indent="0" lvl="5" marL="22860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6pPr>
            <a:lvl7pPr indent="0" lvl="6" marL="27432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7pPr>
            <a:lvl8pPr indent="0" lvl="7" marL="32004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8pPr>
            <a:lvl9pPr indent="0" lvl="8" marL="3657600" marR="0" rtl="0" algn="ctr">
              <a:lnSpc>
                <a:spcPct val="90000"/>
              </a:lnSpc>
              <a:spcBef>
                <a:spcPts val="0"/>
              </a:spcBef>
              <a:spcAft>
                <a:spcPts val="0"/>
              </a:spcAft>
              <a:buClr>
                <a:srgbClr val="717171"/>
              </a:buClr>
              <a:buFont typeface="Arial"/>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91" name="Shape 91"/>
        <p:cNvGrpSpPr/>
        <p:nvPr/>
      </p:nvGrpSpPr>
      <p:grpSpPr>
        <a:xfrm>
          <a:off x="0" y="0"/>
          <a:ext cx="0" cy="0"/>
          <a:chOff x="0" y="0"/>
          <a:chExt cx="0" cy="0"/>
        </a:xfrm>
      </p:grpSpPr>
      <p:sp>
        <p:nvSpPr>
          <p:cNvPr id="92" name="Shape 92"/>
          <p:cNvSpPr txBox="1"/>
          <p:nvPr>
            <p:ph type="title"/>
          </p:nvPr>
        </p:nvSpPr>
        <p:spPr>
          <a:xfrm>
            <a:off x="639763" y="1312863"/>
            <a:ext cx="3551100"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93" name="Shape 93"/>
          <p:cNvSpPr txBox="1"/>
          <p:nvPr>
            <p:ph idx="1" type="body"/>
          </p:nvPr>
        </p:nvSpPr>
        <p:spPr>
          <a:xfrm>
            <a:off x="639763" y="3390900"/>
            <a:ext cx="7940700" cy="1855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94" name="Shape 94"/>
        <p:cNvGrpSpPr/>
        <p:nvPr/>
      </p:nvGrpSpPr>
      <p:grpSpPr>
        <a:xfrm>
          <a:off x="0" y="0"/>
          <a:ext cx="0" cy="0"/>
          <a:chOff x="0" y="0"/>
          <a:chExt cx="0" cy="0"/>
        </a:xfrm>
      </p:grpSpPr>
      <p:sp>
        <p:nvSpPr>
          <p:cNvPr id="95" name="Shape 95"/>
          <p:cNvSpPr txBox="1"/>
          <p:nvPr>
            <p:ph type="title"/>
          </p:nvPr>
        </p:nvSpPr>
        <p:spPr>
          <a:xfrm>
            <a:off x="722313" y="4406900"/>
            <a:ext cx="7772400" cy="13620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96" name="Shape 96"/>
          <p:cNvSpPr txBox="1"/>
          <p:nvPr>
            <p:ph idx="1" type="body"/>
          </p:nvPr>
        </p:nvSpPr>
        <p:spPr>
          <a:xfrm>
            <a:off x="722313" y="2906713"/>
            <a:ext cx="7772400" cy="15003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6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14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97" name="Shape 97"/>
        <p:cNvGrpSpPr/>
        <p:nvPr/>
      </p:nvGrpSpPr>
      <p:grpSpPr>
        <a:xfrm>
          <a:off x="0" y="0"/>
          <a:ext cx="0" cy="0"/>
          <a:chOff x="0" y="0"/>
          <a:chExt cx="0" cy="0"/>
        </a:xfrm>
      </p:grpSpPr>
      <p:sp>
        <p:nvSpPr>
          <p:cNvPr id="98" name="Shape 98"/>
          <p:cNvSpPr txBox="1"/>
          <p:nvPr>
            <p:ph type="title"/>
          </p:nvPr>
        </p:nvSpPr>
        <p:spPr>
          <a:xfrm>
            <a:off x="639763" y="1312863"/>
            <a:ext cx="3551100"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99" name="Shape 99"/>
          <p:cNvSpPr txBox="1"/>
          <p:nvPr>
            <p:ph idx="1" type="body"/>
          </p:nvPr>
        </p:nvSpPr>
        <p:spPr>
          <a:xfrm>
            <a:off x="639763" y="3390900"/>
            <a:ext cx="3894000" cy="1855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8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9pPr>
          </a:lstStyle>
          <a:p/>
        </p:txBody>
      </p:sp>
      <p:sp>
        <p:nvSpPr>
          <p:cNvPr id="100" name="Shape 100"/>
          <p:cNvSpPr txBox="1"/>
          <p:nvPr>
            <p:ph idx="2" type="body"/>
          </p:nvPr>
        </p:nvSpPr>
        <p:spPr>
          <a:xfrm>
            <a:off x="4686300" y="3390900"/>
            <a:ext cx="3894000" cy="1855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8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6" name="Shape 36"/>
        <p:cNvGrpSpPr/>
        <p:nvPr/>
      </p:nvGrpSpPr>
      <p:grpSpPr>
        <a:xfrm>
          <a:off x="0" y="0"/>
          <a:ext cx="0" cy="0"/>
          <a:chOff x="0" y="0"/>
          <a:chExt cx="0" cy="0"/>
        </a:xfrm>
      </p:grpSpPr>
      <p:sp>
        <p:nvSpPr>
          <p:cNvPr id="37" name="Shape 3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38" name="Shape 38"/>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01" name="Shape 101"/>
        <p:cNvGrpSpPr/>
        <p:nvPr/>
      </p:nvGrpSpPr>
      <p:grpSpPr>
        <a:xfrm>
          <a:off x="0" y="0"/>
          <a:ext cx="0" cy="0"/>
          <a:chOff x="0" y="0"/>
          <a:chExt cx="0" cy="0"/>
        </a:xfrm>
      </p:grpSpPr>
      <p:sp>
        <p:nvSpPr>
          <p:cNvPr id="102" name="Shape 102"/>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03" name="Shape 103"/>
          <p:cNvSpPr txBox="1"/>
          <p:nvPr>
            <p:ph idx="1" type="body"/>
          </p:nvPr>
        </p:nvSpPr>
        <p:spPr>
          <a:xfrm>
            <a:off x="457200" y="1535113"/>
            <a:ext cx="4040100" cy="6399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1"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1"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1"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9pPr>
          </a:lstStyle>
          <a:p/>
        </p:txBody>
      </p:sp>
      <p:sp>
        <p:nvSpPr>
          <p:cNvPr id="104" name="Shape 104"/>
          <p:cNvSpPr txBox="1"/>
          <p:nvPr>
            <p:ph idx="2" type="body"/>
          </p:nvPr>
        </p:nvSpPr>
        <p:spPr>
          <a:xfrm>
            <a:off x="457200" y="2174875"/>
            <a:ext cx="4040100" cy="39513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9pPr>
          </a:lstStyle>
          <a:p/>
        </p:txBody>
      </p:sp>
      <p:sp>
        <p:nvSpPr>
          <p:cNvPr id="105" name="Shape 105"/>
          <p:cNvSpPr txBox="1"/>
          <p:nvPr>
            <p:ph idx="3" type="body"/>
          </p:nvPr>
        </p:nvSpPr>
        <p:spPr>
          <a:xfrm>
            <a:off x="4645025" y="1535113"/>
            <a:ext cx="4041900" cy="6399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Font typeface="Arial"/>
              <a:buNone/>
              <a:defRPr b="1"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1"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1"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1" i="0" sz="1600" u="none" cap="none" strike="noStrike">
                <a:solidFill>
                  <a:srgbClr val="717171"/>
                </a:solidFill>
                <a:latin typeface="Arial"/>
                <a:ea typeface="Arial"/>
                <a:cs typeface="Arial"/>
                <a:sym typeface="Arial"/>
              </a:defRPr>
            </a:lvl9pPr>
          </a:lstStyle>
          <a:p/>
        </p:txBody>
      </p:sp>
      <p:sp>
        <p:nvSpPr>
          <p:cNvPr id="106" name="Shape 106"/>
          <p:cNvSpPr txBox="1"/>
          <p:nvPr>
            <p:ph idx="4" type="body"/>
          </p:nvPr>
        </p:nvSpPr>
        <p:spPr>
          <a:xfrm>
            <a:off x="4645025" y="2174875"/>
            <a:ext cx="4041900" cy="39513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18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16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07" name="Shape 107"/>
        <p:cNvGrpSpPr/>
        <p:nvPr/>
      </p:nvGrpSpPr>
      <p:grpSpPr>
        <a:xfrm>
          <a:off x="0" y="0"/>
          <a:ext cx="0" cy="0"/>
          <a:chOff x="0" y="0"/>
          <a:chExt cx="0" cy="0"/>
        </a:xfrm>
      </p:grpSpPr>
      <p:sp>
        <p:nvSpPr>
          <p:cNvPr id="108" name="Shape 108"/>
          <p:cNvSpPr txBox="1"/>
          <p:nvPr>
            <p:ph type="title"/>
          </p:nvPr>
        </p:nvSpPr>
        <p:spPr>
          <a:xfrm>
            <a:off x="639763" y="1312863"/>
            <a:ext cx="3551100"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09" name="Shape 10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10" name="Shape 110"/>
        <p:cNvGrpSpPr/>
        <p:nvPr/>
      </p:nvGrpSpPr>
      <p:grpSpPr>
        <a:xfrm>
          <a:off x="0" y="0"/>
          <a:ext cx="0" cy="0"/>
          <a:chOff x="0" y="0"/>
          <a:chExt cx="0" cy="0"/>
        </a:xfrm>
      </p:grpSpPr>
      <p:sp>
        <p:nvSpPr>
          <p:cNvPr id="111" name="Shape 111"/>
          <p:cNvSpPr txBox="1"/>
          <p:nvPr>
            <p:ph type="title"/>
          </p:nvPr>
        </p:nvSpPr>
        <p:spPr>
          <a:xfrm>
            <a:off x="457200" y="273050"/>
            <a:ext cx="3008400" cy="11619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2" name="Shape 112"/>
          <p:cNvSpPr txBox="1"/>
          <p:nvPr>
            <p:ph idx="1" type="body"/>
          </p:nvPr>
        </p:nvSpPr>
        <p:spPr>
          <a:xfrm>
            <a:off x="3575050" y="273050"/>
            <a:ext cx="5111700" cy="58530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32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2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24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2000" u="none" cap="none" strike="noStrike">
                <a:solidFill>
                  <a:srgbClr val="717171"/>
                </a:solidFill>
                <a:latin typeface="Arial"/>
                <a:ea typeface="Arial"/>
                <a:cs typeface="Arial"/>
                <a:sym typeface="Arial"/>
              </a:defRPr>
            </a:lvl9pPr>
          </a:lstStyle>
          <a:p/>
        </p:txBody>
      </p:sp>
      <p:sp>
        <p:nvSpPr>
          <p:cNvPr id="113" name="Shape 113"/>
          <p:cNvSpPr txBox="1"/>
          <p:nvPr>
            <p:ph idx="2" type="body"/>
          </p:nvPr>
        </p:nvSpPr>
        <p:spPr>
          <a:xfrm>
            <a:off x="457200" y="1435100"/>
            <a:ext cx="3008400" cy="46911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2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14" name="Shape 114"/>
        <p:cNvGrpSpPr/>
        <p:nvPr/>
      </p:nvGrpSpPr>
      <p:grpSpPr>
        <a:xfrm>
          <a:off x="0" y="0"/>
          <a:ext cx="0" cy="0"/>
          <a:chOff x="0" y="0"/>
          <a:chExt cx="0" cy="0"/>
        </a:xfrm>
      </p:grpSpPr>
      <p:sp>
        <p:nvSpPr>
          <p:cNvPr id="115" name="Shape 115"/>
          <p:cNvSpPr txBox="1"/>
          <p:nvPr>
            <p:ph type="title"/>
          </p:nvPr>
        </p:nvSpPr>
        <p:spPr>
          <a:xfrm>
            <a:off x="1792288" y="4800600"/>
            <a:ext cx="5486400" cy="5667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16" name="Shape 116"/>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32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28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24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2000" u="none" cap="none" strike="noStrike">
                <a:solidFill>
                  <a:srgbClr val="717171"/>
                </a:solidFill>
                <a:latin typeface="Arial"/>
                <a:ea typeface="Arial"/>
                <a:cs typeface="Arial"/>
                <a:sym typeface="Arial"/>
              </a:defRPr>
            </a:lvl9pPr>
          </a:lstStyle>
          <a:p/>
        </p:txBody>
      </p:sp>
      <p:sp>
        <p:nvSpPr>
          <p:cNvPr id="117" name="Shape 117"/>
          <p:cNvSpPr txBox="1"/>
          <p:nvPr>
            <p:ph idx="1" type="body"/>
          </p:nvPr>
        </p:nvSpPr>
        <p:spPr>
          <a:xfrm>
            <a:off x="1792288" y="5367338"/>
            <a:ext cx="5486400" cy="8049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lr>
                <a:srgbClr val="717171"/>
              </a:buClr>
              <a:buFont typeface="Arial"/>
              <a:buNone/>
              <a:defRPr b="0" i="0" sz="12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lr>
                <a:srgbClr val="717171"/>
              </a:buClr>
              <a:buFont typeface="Arial"/>
              <a:buNone/>
              <a:defRPr b="0" i="0" sz="1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5pPr>
            <a:lvl6pPr indent="0" lvl="5" marL="22860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6pPr>
            <a:lvl7pPr indent="0" lvl="6" marL="27432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7pPr>
            <a:lvl8pPr indent="0" lvl="7" marL="32004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8pPr>
            <a:lvl9pPr indent="0" lvl="8" marL="3657600" marR="0" rtl="0" algn="l">
              <a:lnSpc>
                <a:spcPct val="90000"/>
              </a:lnSpc>
              <a:spcBef>
                <a:spcPts val="0"/>
              </a:spcBef>
              <a:spcAft>
                <a:spcPts val="0"/>
              </a:spcAft>
              <a:buClr>
                <a:srgbClr val="717171"/>
              </a:buClr>
              <a:buFont typeface="Arial"/>
              <a:buNone/>
              <a:defRPr b="0" i="0" sz="9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18" name="Shape 118"/>
        <p:cNvGrpSpPr/>
        <p:nvPr/>
      </p:nvGrpSpPr>
      <p:grpSpPr>
        <a:xfrm>
          <a:off x="0" y="0"/>
          <a:ext cx="0" cy="0"/>
          <a:chOff x="0" y="0"/>
          <a:chExt cx="0" cy="0"/>
        </a:xfrm>
      </p:grpSpPr>
      <p:sp>
        <p:nvSpPr>
          <p:cNvPr id="119" name="Shape 119"/>
          <p:cNvSpPr txBox="1"/>
          <p:nvPr>
            <p:ph type="title"/>
          </p:nvPr>
        </p:nvSpPr>
        <p:spPr>
          <a:xfrm>
            <a:off x="639763" y="1312863"/>
            <a:ext cx="3551100"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20" name="Shape 120"/>
          <p:cNvSpPr txBox="1"/>
          <p:nvPr>
            <p:ph idx="1" type="body"/>
          </p:nvPr>
        </p:nvSpPr>
        <p:spPr>
          <a:xfrm rot="5400000">
            <a:off x="3682188" y="348450"/>
            <a:ext cx="1855800" cy="79407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21" name="Shape 121"/>
        <p:cNvGrpSpPr/>
        <p:nvPr/>
      </p:nvGrpSpPr>
      <p:grpSpPr>
        <a:xfrm>
          <a:off x="0" y="0"/>
          <a:ext cx="0" cy="0"/>
          <a:chOff x="0" y="0"/>
          <a:chExt cx="0" cy="0"/>
        </a:xfrm>
      </p:grpSpPr>
      <p:sp>
        <p:nvSpPr>
          <p:cNvPr id="122" name="Shape 122"/>
          <p:cNvSpPr txBox="1"/>
          <p:nvPr>
            <p:ph type="title"/>
          </p:nvPr>
        </p:nvSpPr>
        <p:spPr>
          <a:xfrm rot="5400000">
            <a:off x="5621238" y="2287563"/>
            <a:ext cx="3933900" cy="19845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123" name="Shape 123"/>
          <p:cNvSpPr txBox="1"/>
          <p:nvPr>
            <p:ph idx="1" type="body"/>
          </p:nvPr>
        </p:nvSpPr>
        <p:spPr>
          <a:xfrm rot="5400000">
            <a:off x="1574813" y="377913"/>
            <a:ext cx="3933900" cy="5803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71717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and Content over Text">
    <p:spTree>
      <p:nvGrpSpPr>
        <p:cNvPr id="39" name="Shape 39"/>
        <p:cNvGrpSpPr/>
        <p:nvPr/>
      </p:nvGrpSpPr>
      <p:grpSpPr>
        <a:xfrm>
          <a:off x="0" y="0"/>
          <a:ext cx="0" cy="0"/>
          <a:chOff x="0" y="0"/>
          <a:chExt cx="0" cy="0"/>
        </a:xfrm>
      </p:grpSpPr>
      <p:sp>
        <p:nvSpPr>
          <p:cNvPr id="40" name="Shape 4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41" name="Shape 41"/>
          <p:cNvSpPr txBox="1"/>
          <p:nvPr>
            <p:ph idx="1" type="body"/>
          </p:nvPr>
        </p:nvSpPr>
        <p:spPr>
          <a:xfrm>
            <a:off x="655638" y="11430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42" name="Shape 42"/>
          <p:cNvSpPr txBox="1"/>
          <p:nvPr>
            <p:ph idx="2" type="body"/>
          </p:nvPr>
        </p:nvSpPr>
        <p:spPr>
          <a:xfrm>
            <a:off x="655638" y="3924300"/>
            <a:ext cx="8159750" cy="26289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bl">
  <p:cSld name="Title and Table">
    <p:spTree>
      <p:nvGrpSpPr>
        <p:cNvPr id="46" name="Shape 46"/>
        <p:cNvGrpSpPr/>
        <p:nvPr/>
      </p:nvGrpSpPr>
      <p:grpSpPr>
        <a:xfrm>
          <a:off x="0" y="0"/>
          <a:ext cx="0" cy="0"/>
          <a:chOff x="0" y="0"/>
          <a:chExt cx="0" cy="0"/>
        </a:xfrm>
      </p:grpSpPr>
      <p:sp>
        <p:nvSpPr>
          <p:cNvPr id="47" name="Shape 47"/>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Obj">
  <p:cSld name="Title, Text, and Content">
    <p:spTree>
      <p:nvGrpSpPr>
        <p:cNvPr id="48" name="Shape 48"/>
        <p:cNvGrpSpPr/>
        <p:nvPr/>
      </p:nvGrpSpPr>
      <p:grpSpPr>
        <a:xfrm>
          <a:off x="0" y="0"/>
          <a:ext cx="0" cy="0"/>
          <a:chOff x="0" y="0"/>
          <a:chExt cx="0" cy="0"/>
        </a:xfrm>
      </p:grpSpPr>
      <p:sp>
        <p:nvSpPr>
          <p:cNvPr id="49" name="Shape 49"/>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0" name="Shape 50"/>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
        <p:nvSpPr>
          <p:cNvPr id="51" name="Shape 51"/>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52" name="Shape 52"/>
        <p:cNvGrpSpPr/>
        <p:nvPr/>
      </p:nvGrpSpPr>
      <p:grpSpPr>
        <a:xfrm>
          <a:off x="0" y="0"/>
          <a:ext cx="0" cy="0"/>
          <a:chOff x="0" y="0"/>
          <a:chExt cx="0" cy="0"/>
        </a:xfrm>
      </p:grpSpPr>
      <p:sp>
        <p:nvSpPr>
          <p:cNvPr id="53" name="Shape 53"/>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4" name="Shape 54"/>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lnSpc>
                <a:spcPct val="95000"/>
              </a:lnSpc>
              <a:spcBef>
                <a:spcPts val="1000"/>
              </a:spcBef>
              <a:spcAft>
                <a:spcPts val="0"/>
              </a:spcAft>
              <a:buClr>
                <a:schemeClr val="dk2"/>
              </a:buClr>
              <a:buFont typeface="Noto Sans Symbols"/>
              <a:buNone/>
              <a:defRPr b="0" i="0" sz="2000" u="none" cap="none" strike="noStrike">
                <a:solidFill>
                  <a:schemeClr val="dk1"/>
                </a:solidFill>
                <a:latin typeface="Arial"/>
                <a:ea typeface="Arial"/>
                <a:cs typeface="Arial"/>
                <a:sym typeface="Arial"/>
              </a:defRPr>
            </a:lvl1pPr>
            <a:lvl2pPr indent="0" lvl="1" marL="457200" marR="0" rtl="0" algn="l">
              <a:lnSpc>
                <a:spcPct val="95000"/>
              </a:lnSpc>
              <a:spcBef>
                <a:spcPts val="900"/>
              </a:spcBef>
              <a:spcAft>
                <a:spcPts val="0"/>
              </a:spcAft>
              <a:buClr>
                <a:schemeClr val="dk2"/>
              </a:buClr>
              <a:buFont typeface="Noto Sans Symbols"/>
              <a:buNone/>
              <a:defRPr b="0" i="0" sz="1800" u="none" cap="none" strike="noStrike">
                <a:solidFill>
                  <a:schemeClr val="dk1"/>
                </a:solidFill>
                <a:latin typeface="Arial"/>
                <a:ea typeface="Arial"/>
                <a:cs typeface="Arial"/>
                <a:sym typeface="Arial"/>
              </a:defRPr>
            </a:lvl2pPr>
            <a:lvl3pPr indent="0" lvl="2" marL="914400" marR="0" rtl="0" algn="l">
              <a:lnSpc>
                <a:spcPct val="95000"/>
              </a:lnSpc>
              <a:spcBef>
                <a:spcPts val="800"/>
              </a:spcBef>
              <a:spcAft>
                <a:spcPts val="0"/>
              </a:spcAft>
              <a:buClr>
                <a:schemeClr val="dk2"/>
              </a:buClr>
              <a:buFont typeface="Noto Sans Symbols"/>
              <a:buNone/>
              <a:defRPr b="0" i="0" sz="1600" u="none" cap="none" strike="noStrike">
                <a:solidFill>
                  <a:schemeClr val="dk1"/>
                </a:solidFill>
                <a:latin typeface="Arial"/>
                <a:ea typeface="Arial"/>
                <a:cs typeface="Arial"/>
                <a:sym typeface="Arial"/>
              </a:defRPr>
            </a:lvl3pPr>
            <a:lvl4pPr indent="0" lvl="3" marL="1371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4pPr>
            <a:lvl5pPr indent="0" lvl="4" marL="18288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5pPr>
            <a:lvl6pPr indent="0" lvl="5" marL="22860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6pPr>
            <a:lvl7pPr indent="0" lvl="6" marL="27432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7pPr>
            <a:lvl8pPr indent="0" lvl="7" marL="32004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8pPr>
            <a:lvl9pPr indent="0" lvl="8" marL="3657600" marR="0" rtl="0" algn="l">
              <a:lnSpc>
                <a:spcPct val="95000"/>
              </a:lnSpc>
              <a:spcBef>
                <a:spcPts val="700"/>
              </a:spcBef>
              <a:spcAft>
                <a:spcPts val="0"/>
              </a:spcAft>
              <a:buClr>
                <a:schemeClr val="dk2"/>
              </a:buClr>
              <a:buFont typeface="Noto Sans Symbols"/>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5" name="Shape 55"/>
        <p:cNvGrpSpPr/>
        <p:nvPr/>
      </p:nvGrpSpPr>
      <p:grpSpPr>
        <a:xfrm>
          <a:off x="0" y="0"/>
          <a:ext cx="0" cy="0"/>
          <a:chOff x="0" y="0"/>
          <a:chExt cx="0" cy="0"/>
        </a:xfrm>
      </p:grpSpPr>
      <p:sp>
        <p:nvSpPr>
          <p:cNvPr id="56" name="Shape 56"/>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57" name="Shape 57"/>
          <p:cNvSpPr txBox="1"/>
          <p:nvPr>
            <p:ph idx="1" type="body"/>
          </p:nvPr>
        </p:nvSpPr>
        <p:spPr>
          <a:xfrm>
            <a:off x="655638"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
        <p:nvSpPr>
          <p:cNvPr id="58" name="Shape 58"/>
          <p:cNvSpPr txBox="1"/>
          <p:nvPr>
            <p:ph idx="2" type="body"/>
          </p:nvPr>
        </p:nvSpPr>
        <p:spPr>
          <a:xfrm>
            <a:off x="4811713" y="1143000"/>
            <a:ext cx="4003675" cy="5410200"/>
          </a:xfrm>
          <a:prstGeom prst="rect">
            <a:avLst/>
          </a:prstGeom>
          <a:noFill/>
          <a:ln>
            <a:noFill/>
          </a:ln>
        </p:spPr>
        <p:txBody>
          <a:bodyPr anchorCtr="0" anchor="t" bIns="91425" lIns="91425" rIns="91425" wrap="square" tIns="91425"/>
          <a:lstStyle>
            <a:lvl1pPr indent="1587" lvl="0" marL="176213" marR="0" rtl="0" algn="l">
              <a:lnSpc>
                <a:spcPct val="95000"/>
              </a:lnSpc>
              <a:spcBef>
                <a:spcPts val="1400"/>
              </a:spcBef>
              <a:spcAft>
                <a:spcPts val="0"/>
              </a:spcAft>
              <a:buClr>
                <a:schemeClr val="dk2"/>
              </a:buClr>
              <a:buSzPct val="100000"/>
              <a:buFont typeface="Noto Sans Symbols"/>
              <a:buChar char="▪"/>
              <a:defRPr b="0" i="0" sz="2800" u="none" cap="none" strike="noStrike">
                <a:solidFill>
                  <a:schemeClr val="dk1"/>
                </a:solidFill>
                <a:latin typeface="Arial"/>
                <a:ea typeface="Arial"/>
                <a:cs typeface="Arial"/>
                <a:sym typeface="Arial"/>
              </a:defRPr>
            </a:lvl1pPr>
            <a:lvl2pPr indent="-23812" lvl="1" marL="5318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2pPr>
            <a:lvl3pPr indent="-58737" lvl="2" marL="896938"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3pPr>
            <a:lvl4pPr indent="-76200" lvl="3" marL="1257300"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4pPr>
            <a:lvl5pPr indent="-68262" lvl="4" marL="16176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5pPr>
            <a:lvl6pPr indent="-68263" lvl="5" marL="20748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6pPr>
            <a:lvl7pPr indent="-68263" lvl="6" marL="25320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7pPr>
            <a:lvl8pPr indent="-68263" lvl="7" marL="29892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8pPr>
            <a:lvl9pPr indent="-68262" lvl="8" marL="3446463"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2" Type="http://schemas.openxmlformats.org/officeDocument/2006/relationships/theme" Target="../theme/theme1.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55638" y="304800"/>
            <a:ext cx="8145462" cy="6858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dk2"/>
                </a:solidFill>
                <a:latin typeface="Arial"/>
                <a:ea typeface="Arial"/>
                <a:cs typeface="Arial"/>
                <a:sym typeface="Arial"/>
              </a:defRPr>
            </a:lvl9pPr>
          </a:lstStyle>
          <a:p/>
        </p:txBody>
      </p:sp>
      <p:sp>
        <p:nvSpPr>
          <p:cNvPr id="11" name="Shape 11"/>
          <p:cNvSpPr/>
          <p:nvPr/>
        </p:nvSpPr>
        <p:spPr>
          <a:xfrm>
            <a:off x="0" y="0"/>
            <a:ext cx="9144000" cy="1778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2" name="Shape 12"/>
          <p:cNvSpPr/>
          <p:nvPr/>
        </p:nvSpPr>
        <p:spPr>
          <a:xfrm>
            <a:off x="1150938" y="6672263"/>
            <a:ext cx="2022475" cy="188912"/>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sp>
        <p:nvSpPr>
          <p:cNvPr id="13" name="Shape 13"/>
          <p:cNvSpPr txBox="1"/>
          <p:nvPr>
            <p:ph idx="1" type="body"/>
          </p:nvPr>
        </p:nvSpPr>
        <p:spPr>
          <a:xfrm>
            <a:off x="655638" y="1143000"/>
            <a:ext cx="8159750" cy="5410200"/>
          </a:xfrm>
          <a:prstGeom prst="rect">
            <a:avLst/>
          </a:prstGeom>
          <a:noFill/>
          <a:ln>
            <a:noFill/>
          </a:ln>
        </p:spPr>
        <p:txBody>
          <a:bodyPr anchorCtr="0" anchor="t" bIns="91425" lIns="91425" rIns="91425" wrap="square" tIns="91425"/>
          <a:lstStyle>
            <a:lvl1pPr indent="-23812" lvl="0" marL="176213" marR="0" rtl="0" algn="l">
              <a:lnSpc>
                <a:spcPct val="95000"/>
              </a:lnSpc>
              <a:spcBef>
                <a:spcPts val="1200"/>
              </a:spcBef>
              <a:spcAft>
                <a:spcPts val="0"/>
              </a:spcAft>
              <a:buClr>
                <a:schemeClr val="dk2"/>
              </a:buClr>
              <a:buSzPct val="100000"/>
              <a:buFont typeface="Noto Sans Symbols"/>
              <a:buChar char="▪"/>
              <a:defRPr b="0" i="0" sz="2400" u="none" cap="none" strike="noStrike">
                <a:solidFill>
                  <a:schemeClr val="dk1"/>
                </a:solidFill>
                <a:latin typeface="Arial"/>
                <a:ea typeface="Arial"/>
                <a:cs typeface="Arial"/>
                <a:sym typeface="Arial"/>
              </a:defRPr>
            </a:lvl1pPr>
            <a:lvl2pPr indent="-49212" lvl="1" marL="531813" marR="0" rtl="0" algn="l">
              <a:lnSpc>
                <a:spcPct val="95000"/>
              </a:lnSpc>
              <a:spcBef>
                <a:spcPts val="1000"/>
              </a:spcBef>
              <a:spcAft>
                <a:spcPts val="0"/>
              </a:spcAft>
              <a:buClr>
                <a:schemeClr val="dk2"/>
              </a:buClr>
              <a:buSzPct val="100000"/>
              <a:buFont typeface="Noto Sans Symbols"/>
              <a:buChar char="▪"/>
              <a:defRPr b="0" i="0" sz="2000" u="none" cap="none" strike="noStrike">
                <a:solidFill>
                  <a:schemeClr val="dk1"/>
                </a:solidFill>
                <a:latin typeface="Arial"/>
                <a:ea typeface="Arial"/>
                <a:cs typeface="Arial"/>
                <a:sym typeface="Arial"/>
              </a:defRPr>
            </a:lvl2pPr>
            <a:lvl3pPr indent="-71437" lvl="2" marL="896938" marR="0" rtl="0" algn="l">
              <a:lnSpc>
                <a:spcPct val="95000"/>
              </a:lnSpc>
              <a:spcBef>
                <a:spcPts val="900"/>
              </a:spcBef>
              <a:spcAft>
                <a:spcPts val="0"/>
              </a:spcAft>
              <a:buClr>
                <a:schemeClr val="dk2"/>
              </a:buClr>
              <a:buSzPct val="100000"/>
              <a:buFont typeface="Noto Sans Symbols"/>
              <a:buChar char="▪"/>
              <a:defRPr b="0" i="0" sz="1800" u="none" cap="none" strike="noStrike">
                <a:solidFill>
                  <a:schemeClr val="dk1"/>
                </a:solidFill>
                <a:latin typeface="Arial"/>
                <a:ea typeface="Arial"/>
                <a:cs typeface="Arial"/>
                <a:sym typeface="Arial"/>
              </a:defRPr>
            </a:lvl3pPr>
            <a:lvl4pPr indent="-88900" lvl="3" marL="1257300" marR="0" rtl="0" algn="l">
              <a:lnSpc>
                <a:spcPct val="95000"/>
              </a:lnSpc>
              <a:spcBef>
                <a:spcPts val="800"/>
              </a:spcBef>
              <a:spcAft>
                <a:spcPts val="0"/>
              </a:spcAft>
              <a:buClr>
                <a:schemeClr val="dk2"/>
              </a:buClr>
              <a:buSzPct val="100000"/>
              <a:buFont typeface="Noto Sans Symbols"/>
              <a:buChar char="▪"/>
              <a:defRPr b="0" i="0" sz="1600" u="none" cap="none" strike="noStrike">
                <a:solidFill>
                  <a:schemeClr val="dk1"/>
                </a:solidFill>
                <a:latin typeface="Arial"/>
                <a:ea typeface="Arial"/>
                <a:cs typeface="Arial"/>
                <a:sym typeface="Arial"/>
              </a:defRPr>
            </a:lvl4pPr>
            <a:lvl5pPr indent="-93662" lvl="4" marL="16176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5pPr>
            <a:lvl6pPr indent="-93663" lvl="5" marL="20748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6pPr>
            <a:lvl7pPr indent="-93663" lvl="6" marL="25320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7pPr>
            <a:lvl8pPr indent="-93663" lvl="7" marL="29892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8pPr>
            <a:lvl9pPr indent="-93662" lvl="8" marL="3446463" marR="0" rtl="0" algn="l">
              <a:lnSpc>
                <a:spcPct val="95000"/>
              </a:lnSpc>
              <a:spcBef>
                <a:spcPts val="700"/>
              </a:spcBef>
              <a:spcAft>
                <a:spcPts val="0"/>
              </a:spcAft>
              <a:buClr>
                <a:schemeClr val="dk2"/>
              </a:buClr>
              <a:buSzPct val="100000"/>
              <a:buFont typeface="Noto Sans Symbols"/>
              <a:buChar char="▪"/>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Shape 84"/>
          <p:cNvSpPr/>
          <p:nvPr/>
        </p:nvSpPr>
        <p:spPr>
          <a:xfrm>
            <a:off x="0" y="0"/>
            <a:ext cx="9144000" cy="31449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 name="Shape 85"/>
          <p:cNvSpPr txBox="1"/>
          <p:nvPr>
            <p:ph type="title"/>
          </p:nvPr>
        </p:nvSpPr>
        <p:spPr>
          <a:xfrm>
            <a:off x="639763" y="1312863"/>
            <a:ext cx="3551100" cy="838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1pPr>
            <a:lvl2pPr indent="0" lvl="1"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2pPr>
            <a:lvl3pPr indent="0" lvl="2"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3pPr>
            <a:lvl4pPr indent="0" lvl="3"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4pPr>
            <a:lvl5pPr indent="0" lvl="4" marL="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5pPr>
            <a:lvl6pPr indent="0" lvl="5" marL="4572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6pPr>
            <a:lvl7pPr indent="0" lvl="6" marL="9144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7pPr>
            <a:lvl8pPr indent="0" lvl="7" marL="13716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8pPr>
            <a:lvl9pPr indent="0" lvl="8" marL="1828800" marR="0" rtl="0" algn="l">
              <a:lnSpc>
                <a:spcPct val="90000"/>
              </a:lnSpc>
              <a:spcBef>
                <a:spcPts val="0"/>
              </a:spcBef>
              <a:spcAft>
                <a:spcPts val="0"/>
              </a:spcAft>
              <a:buNone/>
              <a:defRPr b="0" i="0" sz="3000" u="none" cap="none" strike="noStrike">
                <a:solidFill>
                  <a:srgbClr val="FFFFFF"/>
                </a:solidFill>
                <a:latin typeface="Arial"/>
                <a:ea typeface="Arial"/>
                <a:cs typeface="Arial"/>
                <a:sym typeface="Arial"/>
              </a:defRPr>
            </a:lvl9pPr>
          </a:lstStyle>
          <a:p/>
        </p:txBody>
      </p:sp>
      <p:sp>
        <p:nvSpPr>
          <p:cNvPr id="86" name="Shape 86"/>
          <p:cNvSpPr txBox="1"/>
          <p:nvPr>
            <p:ph idx="1" type="body"/>
          </p:nvPr>
        </p:nvSpPr>
        <p:spPr>
          <a:xfrm>
            <a:off x="639763" y="3390900"/>
            <a:ext cx="7940700" cy="185580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har char="●"/>
              <a:defRPr b="0" i="0" sz="2000" u="none" cap="none" strike="noStrike">
                <a:solidFill>
                  <a:schemeClr val="lt2"/>
                </a:solidFill>
                <a:latin typeface="Arial"/>
                <a:ea typeface="Arial"/>
                <a:cs typeface="Arial"/>
                <a:sym typeface="Arial"/>
              </a:defRPr>
            </a:lvl1pPr>
            <a:lvl2pPr indent="0" lvl="1" marL="4572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2pPr>
            <a:lvl3pPr indent="0" lvl="2" marL="9144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3pPr>
            <a:lvl4pPr indent="0" lvl="3" marL="13716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4pPr>
            <a:lvl5pPr indent="0" lvl="4" marL="18288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5pPr>
            <a:lvl6pPr indent="0" lvl="5" marL="4572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6pPr>
            <a:lvl7pPr indent="0" lvl="6" marL="9144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7pPr>
            <a:lvl8pPr indent="0" lvl="7" marL="13716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8pPr>
            <a:lvl9pPr indent="0" lvl="8" marL="1828800" marR="0" rtl="0" algn="l">
              <a:lnSpc>
                <a:spcPct val="90000"/>
              </a:lnSpc>
              <a:spcBef>
                <a:spcPts val="0"/>
              </a:spcBef>
              <a:spcAft>
                <a:spcPts val="0"/>
              </a:spcAft>
              <a:buChar char="■"/>
              <a:defRPr b="0" i="0" sz="3000" u="none" cap="none" strike="noStrike">
                <a:solidFill>
                  <a:srgbClr val="717171"/>
                </a:solidFill>
                <a:latin typeface="Arial"/>
                <a:ea typeface="Arial"/>
                <a:cs typeface="Arial"/>
                <a:sym typeface="Arial"/>
              </a:defRPr>
            </a:lvl9pPr>
          </a:lstStyle>
          <a:p/>
        </p:txBody>
      </p:sp>
      <p:sp>
        <p:nvSpPr>
          <p:cNvPr id="87" name="Shape 87"/>
          <p:cNvSpPr/>
          <p:nvPr/>
        </p:nvSpPr>
        <p:spPr>
          <a:xfrm>
            <a:off x="1150938" y="6672263"/>
            <a:ext cx="2022600" cy="189000"/>
          </a:xfrm>
          <a:prstGeom prst="rect">
            <a:avLst/>
          </a:prstGeom>
          <a:noFill/>
          <a:ln>
            <a:noFill/>
          </a:ln>
        </p:spPr>
        <p:txBody>
          <a:bodyPr anchorCtr="1" anchor="b" bIns="41050" lIns="82100" rIns="82100" wrap="square" tIns="41050">
            <a:noAutofit/>
          </a:bodyPr>
          <a:lstStyle/>
          <a:p>
            <a:pPr indent="0" lvl="0" marL="0" marR="0" rtl="0" algn="l">
              <a:lnSpc>
                <a:spcPct val="100000"/>
              </a:lnSpc>
              <a:spcBef>
                <a:spcPts val="0"/>
              </a:spcBef>
              <a:spcAft>
                <a:spcPts val="0"/>
              </a:spcAft>
              <a:buSzPct val="25000"/>
              <a:buNone/>
            </a:pPr>
            <a:r>
              <a:rPr lang="en-US" sz="700">
                <a:solidFill>
                  <a:srgbClr val="D3D3D3"/>
                </a:solidFill>
                <a:latin typeface="Arial"/>
                <a:ea typeface="Arial"/>
                <a:cs typeface="Arial"/>
                <a:sym typeface="Arial"/>
              </a:rPr>
              <a:t>© 2006 Cisco Systems, Inc. All rights reserved.</a:t>
            </a: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0" Type="http://schemas.openxmlformats.org/officeDocument/2006/relationships/image" Target="../media/image25.png"/><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0.png"/><Relationship Id="rId9"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24.png"/><Relationship Id="rId8"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4.png"/><Relationship Id="rId8"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0.jpg"/><Relationship Id="rId4" Type="http://schemas.openxmlformats.org/officeDocument/2006/relationships/image" Target="../media/image3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ctrTitle"/>
          </p:nvPr>
        </p:nvSpPr>
        <p:spPr>
          <a:xfrm>
            <a:off x="650875" y="2676525"/>
            <a:ext cx="3768725" cy="830263"/>
          </a:xfrm>
          <a:prstGeom prst="rect">
            <a:avLst/>
          </a:prstGeom>
          <a:noFill/>
          <a:ln>
            <a:noFill/>
          </a:ln>
        </p:spPr>
        <p:txBody>
          <a:bodyPr anchorCtr="0" anchor="ctr" bIns="41050" lIns="82100" rIns="82100" wrap="square" tIns="41050">
            <a:noAutofit/>
          </a:bodyPr>
          <a:lstStyle/>
          <a:p>
            <a:pPr indent="0" lvl="0" marL="0" marR="0" rtl="0" algn="l">
              <a:lnSpc>
                <a:spcPct val="90000"/>
              </a:lnSpc>
              <a:spcBef>
                <a:spcPts val="0"/>
              </a:spcBef>
              <a:spcAft>
                <a:spcPts val="0"/>
              </a:spcAft>
              <a:buSzPct val="25000"/>
              <a:buNone/>
            </a:pPr>
            <a:r>
              <a:rPr b="0" i="0" lang="en-US" sz="2600" u="none" cap="none" strike="noStrike">
                <a:solidFill>
                  <a:srgbClr val="FFFFFF"/>
                </a:solidFill>
                <a:latin typeface="Arial"/>
                <a:ea typeface="Arial"/>
                <a:cs typeface="Arial"/>
                <a:sym typeface="Arial"/>
              </a:rPr>
              <a:t>Optimizing Converged Cisco Networks (ONT)</a:t>
            </a:r>
          </a:p>
        </p:txBody>
      </p:sp>
      <p:sp>
        <p:nvSpPr>
          <p:cNvPr id="130" name="Shape 130"/>
          <p:cNvSpPr txBox="1"/>
          <p:nvPr>
            <p:ph idx="1" type="subTitle"/>
          </p:nvPr>
        </p:nvSpPr>
        <p:spPr>
          <a:xfrm>
            <a:off x="650875" y="4733925"/>
            <a:ext cx="6940550" cy="41910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Clr>
                <a:schemeClr val="dk2"/>
              </a:buClr>
              <a:buSzPct val="25000"/>
              <a:buFont typeface="Noto Sans Symbols"/>
              <a:buNone/>
            </a:pPr>
            <a:r>
              <a:rPr b="1" i="0" lang="en-US" sz="2000" u="none" cap="none" strike="noStrike">
                <a:solidFill>
                  <a:schemeClr val="lt2"/>
                </a:solidFill>
                <a:latin typeface="Arial"/>
                <a:ea typeface="Arial"/>
                <a:cs typeface="Arial"/>
                <a:sym typeface="Arial"/>
              </a:rPr>
              <a:t>Stretnutie 1: Úvod do problematiky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descr="325P_057" id="199" name="Shape 199"/>
          <p:cNvPicPr preferRelativeResize="0"/>
          <p:nvPr/>
        </p:nvPicPr>
        <p:blipFill rotWithShape="1">
          <a:blip r:embed="rId3">
            <a:alphaModFix/>
          </a:blip>
          <a:srcRect b="0" l="0" r="0" t="0"/>
          <a:stretch/>
        </p:blipFill>
        <p:spPr>
          <a:xfrm>
            <a:off x="1143000" y="1447800"/>
            <a:ext cx="6821488" cy="3962400"/>
          </a:xfrm>
          <a:prstGeom prst="rect">
            <a:avLst/>
          </a:prstGeom>
          <a:noFill/>
          <a:ln>
            <a:noFill/>
          </a:ln>
        </p:spPr>
      </p:pic>
      <p:sp>
        <p:nvSpPr>
          <p:cNvPr id="200" name="Shape 20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Problémy v konvergovanej sieti</a:t>
            </a:r>
          </a:p>
        </p:txBody>
      </p:sp>
      <p:sp>
        <p:nvSpPr>
          <p:cNvPr id="201" name="Shape 201"/>
          <p:cNvSpPr txBox="1"/>
          <p:nvPr>
            <p:ph idx="2" type="body"/>
          </p:nvPr>
        </p:nvSpPr>
        <p:spPr>
          <a:xfrm>
            <a:off x="457200" y="4495800"/>
            <a:ext cx="4724400" cy="18288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Toky v konvergovanej sieti:</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Pravidelné hlasové toky malých paketov súperia so zhlukovou dátovou prevádzkou</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Časovo kritická prevádzka musí mať prioritu</a:t>
            </a:r>
          </a:p>
          <a:p>
            <a:pPr indent="-185737" lvl="2" marL="896938" marR="0" rtl="0" algn="l">
              <a:lnSpc>
                <a:spcPct val="95000"/>
              </a:lnSpc>
              <a:spcBef>
                <a:spcPts val="700"/>
              </a:spcBef>
              <a:spcAft>
                <a:spcPts val="0"/>
              </a:spcAft>
              <a:buClr>
                <a:schemeClr val="dk2"/>
              </a:buClr>
              <a:buSzPct val="100000"/>
              <a:buFont typeface="Noto Sans Symbols"/>
              <a:buChar char="▪"/>
            </a:pPr>
            <a:r>
              <a:rPr b="0" i="0" lang="en-US" sz="1400" u="none" cap="none" strike="noStrike">
                <a:solidFill>
                  <a:schemeClr val="dk1"/>
                </a:solidFill>
                <a:latin typeface="Arial"/>
                <a:ea typeface="Arial"/>
                <a:cs typeface="Arial"/>
                <a:sym typeface="Arial"/>
              </a:rPr>
              <a:t>Hlas, video, real-time aplikácie</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Nemožno tolerovať ani krátke výpadky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Faktory vplývajúce na kvalitu služby v paketovej sieti</a:t>
            </a:r>
          </a:p>
        </p:txBody>
      </p:sp>
      <p:sp>
        <p:nvSpPr>
          <p:cNvPr id="208" name="Shape 208"/>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1" i="0" lang="en-US" sz="2400" u="none" cap="none" strike="noStrike">
                <a:solidFill>
                  <a:schemeClr val="accent2"/>
                </a:solidFill>
                <a:latin typeface="Arial"/>
                <a:ea typeface="Arial"/>
                <a:cs typeface="Arial"/>
                <a:sym typeface="Arial"/>
              </a:rPr>
              <a:t>Prenosová kapacita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Mnohé toky súperia o obmedzené množstvo prenosovej kapacity prepínačov, smerovačov a rozhraní medzi nimi</a:t>
            </a:r>
          </a:p>
          <a:p>
            <a:pPr indent="-176213" lvl="0" marL="176213" marR="0" rtl="0" algn="l">
              <a:lnSpc>
                <a:spcPct val="95000"/>
              </a:lnSpc>
              <a:spcBef>
                <a:spcPts val="1200"/>
              </a:spcBef>
              <a:spcAft>
                <a:spcPts val="0"/>
              </a:spcAft>
              <a:buClr>
                <a:schemeClr val="dk2"/>
              </a:buClr>
              <a:buSzPct val="100000"/>
              <a:buFont typeface="Noto Sans Symbols"/>
              <a:buChar char="▪"/>
            </a:pPr>
            <a:r>
              <a:rPr b="1" i="0" lang="en-US" sz="2400" u="none" cap="none" strike="noStrike">
                <a:solidFill>
                  <a:schemeClr val="accent2"/>
                </a:solidFill>
                <a:latin typeface="Arial"/>
                <a:ea typeface="Arial"/>
                <a:cs typeface="Arial"/>
                <a:sym typeface="Arial"/>
              </a:rPr>
              <a:t>Celkové oneskorenie (pevná aj variabilná zložka)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Pakety musia prejsť cez početné sieťové zariadenia a prepoje,</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z ktorých každé vnáša svoju časť oneskorenia</a:t>
            </a:r>
          </a:p>
          <a:p>
            <a:pPr indent="-176213" lvl="0" marL="176213" marR="0" rtl="0" algn="l">
              <a:lnSpc>
                <a:spcPct val="95000"/>
              </a:lnSpc>
              <a:spcBef>
                <a:spcPts val="1200"/>
              </a:spcBef>
              <a:spcAft>
                <a:spcPts val="0"/>
              </a:spcAft>
              <a:buClr>
                <a:schemeClr val="dk2"/>
              </a:buClr>
              <a:buSzPct val="100000"/>
              <a:buFont typeface="Noto Sans Symbols"/>
              <a:buChar char="▪"/>
            </a:pPr>
            <a:r>
              <a:rPr b="1" i="0" lang="en-US" sz="2400" u="none" cap="none" strike="noStrike">
                <a:solidFill>
                  <a:schemeClr val="accent2"/>
                </a:solidFill>
                <a:latin typeface="Arial"/>
                <a:ea typeface="Arial"/>
                <a:cs typeface="Arial"/>
                <a:sym typeface="Arial"/>
              </a:rPr>
              <a:t>Kolísanie oneskorenia (jitter)</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Tok inej prevádzky popri hlasovej prevádzke vnáša náhodné zmeny v oneskorení</a:t>
            </a:r>
          </a:p>
          <a:p>
            <a:pPr indent="-176213" lvl="0" marL="176213" marR="0" rtl="0" algn="l">
              <a:lnSpc>
                <a:spcPct val="95000"/>
              </a:lnSpc>
              <a:spcBef>
                <a:spcPts val="1200"/>
              </a:spcBef>
              <a:spcAft>
                <a:spcPts val="0"/>
              </a:spcAft>
              <a:buClr>
                <a:schemeClr val="dk2"/>
              </a:buClr>
              <a:buSzPct val="100000"/>
              <a:buFont typeface="Noto Sans Symbols"/>
              <a:buChar char="▪"/>
            </a:pPr>
            <a:r>
              <a:rPr b="1" i="0" lang="en-US" sz="2400" u="none" cap="none" strike="noStrike">
                <a:solidFill>
                  <a:schemeClr val="accent2"/>
                </a:solidFill>
                <a:latin typeface="Arial"/>
                <a:ea typeface="Arial"/>
                <a:cs typeface="Arial"/>
                <a:sym typeface="Arial"/>
              </a:rPr>
              <a:t>Straty paketov</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Pri zahltení rozhrania sa pakety môžu zahadzovať</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descr="325P_058" id="214" name="Shape 214"/>
          <p:cNvPicPr preferRelativeResize="0"/>
          <p:nvPr/>
        </p:nvPicPr>
        <p:blipFill rotWithShape="1">
          <a:blip r:embed="rId3">
            <a:alphaModFix/>
          </a:blip>
          <a:srcRect b="0" l="0" r="0" t="0"/>
          <a:stretch/>
        </p:blipFill>
        <p:spPr>
          <a:xfrm>
            <a:off x="644525" y="1644650"/>
            <a:ext cx="8012113" cy="3255963"/>
          </a:xfrm>
          <a:prstGeom prst="rect">
            <a:avLst/>
          </a:prstGeom>
          <a:noFill/>
          <a:ln>
            <a:noFill/>
          </a:ln>
        </p:spPr>
      </p:pic>
      <p:sp>
        <p:nvSpPr>
          <p:cNvPr id="215" name="Shape 21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Disponibilná prenosová kapacita</a:t>
            </a:r>
          </a:p>
        </p:txBody>
      </p:sp>
      <p:sp>
        <p:nvSpPr>
          <p:cNvPr id="216" name="Shape 216"/>
          <p:cNvSpPr txBox="1"/>
          <p:nvPr>
            <p:ph idx="2" type="body"/>
          </p:nvPr>
        </p:nvSpPr>
        <p:spPr>
          <a:xfrm>
            <a:off x="655638" y="5105400"/>
            <a:ext cx="8159750" cy="13716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Maximálna dostupná prenosová kapacita je kapacita najpomalšej linky</a:t>
            </a:r>
          </a:p>
          <a:p>
            <a:pPr indent="-176213" lvl="0" marL="1762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O túto prenosovú kapacitu sa uchádzajú mnohé toky, čím môžu znížiť jej dostupnosť pre ktorúkoľvek individuálnu aplikáciu</a:t>
            </a:r>
          </a:p>
          <a:p>
            <a:pPr indent="-176213" lvl="0" marL="1762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Prirodzene, nedostatok prenosovej kapacity má negatívny vplyv na aplikácie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descr="325P_059" id="222" name="Shape 222"/>
          <p:cNvPicPr preferRelativeResize="0"/>
          <p:nvPr/>
        </p:nvPicPr>
        <p:blipFill rotWithShape="1">
          <a:blip r:embed="rId3">
            <a:alphaModFix/>
          </a:blip>
          <a:srcRect b="0" l="0" r="0" t="0"/>
          <a:stretch/>
        </p:blipFill>
        <p:spPr>
          <a:xfrm>
            <a:off x="762000" y="1371600"/>
            <a:ext cx="7773988" cy="3573463"/>
          </a:xfrm>
          <a:prstGeom prst="rect">
            <a:avLst/>
          </a:prstGeom>
          <a:noFill/>
          <a:ln>
            <a:noFill/>
          </a:ln>
        </p:spPr>
      </p:pic>
      <p:sp>
        <p:nvSpPr>
          <p:cNvPr id="223" name="Shape 22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Ako získať disponibilnú prenosovú kapacitu</a:t>
            </a:r>
          </a:p>
        </p:txBody>
      </p:sp>
      <p:sp>
        <p:nvSpPr>
          <p:cNvPr id="224" name="Shape 224"/>
          <p:cNvSpPr txBox="1"/>
          <p:nvPr>
            <p:ph idx="2" type="body"/>
          </p:nvPr>
        </p:nvSpPr>
        <p:spPr>
          <a:xfrm>
            <a:off x="381000" y="5105400"/>
            <a:ext cx="8534400" cy="1447800"/>
          </a:xfrm>
          <a:prstGeom prst="rect">
            <a:avLst/>
          </a:prstGeom>
          <a:noFill/>
          <a:ln>
            <a:noFill/>
          </a:ln>
        </p:spPr>
        <p:txBody>
          <a:bodyPr anchorCtr="0" anchor="t" bIns="41050" lIns="82100" rIns="82100" wrap="square" tIns="41050">
            <a:noAutofit/>
          </a:bodyPr>
          <a:lstStyle/>
          <a:p>
            <a:pPr indent="-176213" lvl="0" marL="176213" marR="0" rtl="0" algn="l">
              <a:lnSpc>
                <a:spcPct val="100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Zrýchliť linku (najlepšie, ale aj najdrahšie riešenie)</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Využiť QoS prostriedky a dať prioritu dôležitým paketom (na úkor iných tokov)</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Komprimovať obsah rámcov (to však trvá istý čas)</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Komprimovať IP hlavičky (detto)</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Efektívne využívanie prenosovej kapacity</a:t>
            </a:r>
          </a:p>
        </p:txBody>
      </p:sp>
      <p:sp>
        <p:nvSpPr>
          <p:cNvPr id="231" name="Shape 231"/>
          <p:cNvSpPr txBox="1"/>
          <p:nvPr>
            <p:ph idx="4294967295" type="body"/>
          </p:nvPr>
        </p:nvSpPr>
        <p:spPr>
          <a:xfrm>
            <a:off x="609600" y="4800600"/>
            <a:ext cx="7696200" cy="160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Pomocou frontových a kompresných mechanizmov je možné efektívejšie využívať dostupnú prenosovú kapacitu</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accent2"/>
                </a:solidFill>
                <a:latin typeface="Arial"/>
                <a:ea typeface="Arial"/>
                <a:cs typeface="Arial"/>
                <a:sym typeface="Arial"/>
              </a:rPr>
              <a:t>Hlas:</a:t>
            </a:r>
            <a:r>
              <a:rPr b="0" i="0" lang="en-US" sz="1600" u="none" cap="none" strike="noStrike">
                <a:solidFill>
                  <a:schemeClr val="dk1"/>
                </a:solidFill>
                <a:latin typeface="Arial"/>
                <a:ea typeface="Arial"/>
                <a:cs typeface="Arial"/>
                <a:sym typeface="Arial"/>
              </a:rPr>
              <a:t> LLQ a kompresia RTP hlavičiek</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accent2"/>
                </a:solidFill>
                <a:latin typeface="Arial"/>
                <a:ea typeface="Arial"/>
                <a:cs typeface="Arial"/>
                <a:sym typeface="Arial"/>
              </a:rPr>
              <a:t>Interaktívne toky:</a:t>
            </a:r>
            <a:r>
              <a:rPr b="0" i="0" lang="en-US" sz="1600" u="none" cap="none" strike="noStrike">
                <a:solidFill>
                  <a:schemeClr val="dk1"/>
                </a:solidFill>
                <a:latin typeface="Arial"/>
                <a:ea typeface="Arial"/>
                <a:cs typeface="Arial"/>
                <a:sym typeface="Arial"/>
              </a:rPr>
              <a:t> CBWFQ a kompresia TCP hlavičiek</a:t>
            </a:r>
          </a:p>
        </p:txBody>
      </p:sp>
      <p:sp>
        <p:nvSpPr>
          <p:cNvPr id="232" name="Shape 232"/>
          <p:cNvSpPr/>
          <p:nvPr/>
        </p:nvSpPr>
        <p:spPr>
          <a:xfrm>
            <a:off x="1447800" y="1600200"/>
            <a:ext cx="4572000" cy="2971800"/>
          </a:xfrm>
          <a:prstGeom prst="rect">
            <a:avLst/>
          </a:prstGeom>
          <a:no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aphicFrame>
        <p:nvGraphicFramePr>
          <p:cNvPr id="233" name="Shape 233"/>
          <p:cNvGraphicFramePr/>
          <p:nvPr/>
        </p:nvGraphicFramePr>
        <p:xfrm>
          <a:off x="230188" y="1752600"/>
          <a:ext cx="3000000" cy="3000000"/>
        </p:xfrm>
        <a:graphic>
          <a:graphicData uri="http://schemas.openxmlformats.org/drawingml/2006/table">
            <a:tbl>
              <a:tblPr>
                <a:noFill/>
                <a:tableStyleId>{C50C12D1-842D-4C88-850C-37494463C87C}</a:tableStyleId>
              </a:tblPr>
              <a:tblGrid>
                <a:gridCol w="1171575"/>
              </a:tblGrid>
              <a:tr h="477850">
                <a:tc>
                  <a:txBody>
                    <a:bodyPr>
                      <a:noAutofit/>
                    </a:bodyPr>
                    <a:lstStyle/>
                    <a:p>
                      <a:pPr indent="0" lvl="0" marL="0" marR="0" rtl="0" algn="r">
                        <a:lnSpc>
                          <a:spcPct val="100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Hlas</a:t>
                      </a:r>
                    </a:p>
                    <a:p>
                      <a:pPr indent="0" lvl="0" marL="0" marR="0" rtl="0" algn="r">
                        <a:lnSpc>
                          <a:spcPct val="100000"/>
                        </a:lnSpc>
                        <a:spcBef>
                          <a:spcPts val="0"/>
                        </a:spcBef>
                        <a:spcAft>
                          <a:spcPts val="0"/>
                        </a:spcAft>
                        <a:buClr>
                          <a:schemeClr val="dk2"/>
                        </a:buClr>
                        <a:buSzPct val="25000"/>
                        <a:buFont typeface="Noto Sans Symbols"/>
                        <a:buNone/>
                      </a:pPr>
                      <a:r>
                        <a:rPr b="0" i="0" lang="en-US" sz="1400" u="none" cap="none" strike="noStrike">
                          <a:solidFill>
                            <a:schemeClr val="dk1"/>
                          </a:solidFill>
                          <a:latin typeface="Arial"/>
                          <a:ea typeface="Arial"/>
                          <a:cs typeface="Arial"/>
                          <a:sym typeface="Arial"/>
                        </a:rPr>
                        <a:t>(Najvyššia)</a:t>
                      </a:r>
                    </a:p>
                  </a:txBody>
                  <a:tcPr marT="0" marB="0" marR="82300" marL="8230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758825">
                <a:tc>
                  <a:txBody>
                    <a:bodyPr>
                      <a:noAutofit/>
                    </a:bodyPr>
                    <a:lstStyle/>
                    <a:p>
                      <a:pPr indent="0" lvl="0" marL="0" marR="0" rtl="0" algn="r">
                        <a:lnSpc>
                          <a:spcPct val="100000"/>
                        </a:lnSpc>
                        <a:spcBef>
                          <a:spcPts val="0"/>
                        </a:spcBef>
                        <a:spcAft>
                          <a:spcPts val="0"/>
                        </a:spcAft>
                        <a:buClr>
                          <a:schemeClr val="dk2"/>
                        </a:buClr>
                        <a:buSzPct val="25000"/>
                        <a:buFont typeface="Noto Sans Symbols"/>
                        <a:buNone/>
                      </a:pPr>
                      <a:r>
                        <a:t/>
                      </a:r>
                      <a:endParaRPr b="0" i="0" sz="9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Dáta</a:t>
                      </a:r>
                    </a:p>
                    <a:p>
                      <a:pPr indent="0" lvl="0" marL="0" marR="0" rtl="0" algn="r">
                        <a:lnSpc>
                          <a:spcPct val="100000"/>
                        </a:lnSpc>
                        <a:spcBef>
                          <a:spcPts val="0"/>
                        </a:spcBef>
                        <a:spcAft>
                          <a:spcPts val="0"/>
                        </a:spcAft>
                        <a:buClr>
                          <a:schemeClr val="dk2"/>
                        </a:buClr>
                        <a:buSzPct val="25000"/>
                        <a:buFont typeface="Noto Sans Symbols"/>
                        <a:buNone/>
                      </a:pPr>
                      <a:r>
                        <a:rPr b="0" i="0" lang="en-US" sz="1400" u="none" cap="none" strike="noStrike">
                          <a:solidFill>
                            <a:schemeClr val="dk1"/>
                          </a:solidFill>
                          <a:latin typeface="Arial"/>
                          <a:ea typeface="Arial"/>
                          <a:cs typeface="Arial"/>
                          <a:sym typeface="Arial"/>
                        </a:rPr>
                        <a:t>(Vysoká)</a:t>
                      </a:r>
                    </a:p>
                  </a:txBody>
                  <a:tcPr marT="0" marB="0" marR="82300" marL="8230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760425">
                <a:tc>
                  <a:txBody>
                    <a:bodyPr>
                      <a:noAutofit/>
                    </a:bodyPr>
                    <a:lstStyle/>
                    <a:p>
                      <a:pPr indent="0" lvl="0" marL="0" marR="0" rtl="0" algn="r">
                        <a:lnSpc>
                          <a:spcPct val="100000"/>
                        </a:lnSpc>
                        <a:spcBef>
                          <a:spcPts val="0"/>
                        </a:spcBef>
                        <a:spcAft>
                          <a:spcPts val="0"/>
                        </a:spcAft>
                        <a:buClr>
                          <a:schemeClr val="dk2"/>
                        </a:buClr>
                        <a:buSzPct val="25000"/>
                        <a:buFont typeface="Noto Sans Symbols"/>
                        <a:buNone/>
                      </a:pPr>
                      <a:r>
                        <a:t/>
                      </a:r>
                      <a:endParaRPr b="0" i="0" sz="9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Dáta</a:t>
                      </a:r>
                    </a:p>
                    <a:p>
                      <a:pPr indent="0" lvl="0" marL="0" marR="0" rtl="0" algn="r">
                        <a:lnSpc>
                          <a:spcPct val="100000"/>
                        </a:lnSpc>
                        <a:spcBef>
                          <a:spcPts val="0"/>
                        </a:spcBef>
                        <a:spcAft>
                          <a:spcPts val="0"/>
                        </a:spcAft>
                        <a:buClr>
                          <a:schemeClr val="dk2"/>
                        </a:buClr>
                        <a:buSzPct val="25000"/>
                        <a:buFont typeface="Noto Sans Symbols"/>
                        <a:buNone/>
                      </a:pPr>
                      <a:r>
                        <a:rPr b="0" i="0" lang="en-US" sz="1400" u="none" cap="none" strike="noStrike">
                          <a:solidFill>
                            <a:schemeClr val="dk1"/>
                          </a:solidFill>
                          <a:latin typeface="Arial"/>
                          <a:ea typeface="Arial"/>
                          <a:cs typeface="Arial"/>
                          <a:sym typeface="Arial"/>
                        </a:rPr>
                        <a:t>(Stredná)</a:t>
                      </a:r>
                    </a:p>
                  </a:txBody>
                  <a:tcPr marT="0" marB="0" marR="82300" marL="8230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758825">
                <a:tc>
                  <a:txBody>
                    <a:bodyPr>
                      <a:noAutofit/>
                    </a:bodyPr>
                    <a:lstStyle/>
                    <a:p>
                      <a:pPr indent="0" lvl="0" marL="0" marR="0" rtl="0" algn="r">
                        <a:lnSpc>
                          <a:spcPct val="100000"/>
                        </a:lnSpc>
                        <a:spcBef>
                          <a:spcPts val="0"/>
                        </a:spcBef>
                        <a:spcAft>
                          <a:spcPts val="0"/>
                        </a:spcAft>
                        <a:buClr>
                          <a:schemeClr val="dk2"/>
                        </a:buClr>
                        <a:buSzPct val="25000"/>
                        <a:buFont typeface="Noto Sans Symbols"/>
                        <a:buNone/>
                      </a:pPr>
                      <a:r>
                        <a:t/>
                      </a:r>
                      <a:endParaRPr b="0" i="0" sz="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Data</a:t>
                      </a:r>
                    </a:p>
                    <a:p>
                      <a:pPr indent="0" lvl="0" marL="0" marR="0" rtl="0" algn="r">
                        <a:lnSpc>
                          <a:spcPct val="100000"/>
                        </a:lnSpc>
                        <a:spcBef>
                          <a:spcPts val="0"/>
                        </a:spcBef>
                        <a:spcAft>
                          <a:spcPts val="0"/>
                        </a:spcAft>
                        <a:buClr>
                          <a:schemeClr val="dk2"/>
                        </a:buClr>
                        <a:buSzPct val="25000"/>
                        <a:buFont typeface="Noto Sans Symbols"/>
                        <a:buNone/>
                      </a:pPr>
                      <a:r>
                        <a:rPr b="0" i="0" lang="en-US" sz="1400" u="none" cap="none" strike="noStrike">
                          <a:solidFill>
                            <a:schemeClr val="dk1"/>
                          </a:solidFill>
                          <a:latin typeface="Arial"/>
                          <a:ea typeface="Arial"/>
                          <a:cs typeface="Arial"/>
                          <a:sym typeface="Arial"/>
                        </a:rPr>
                        <a:t>(Nízka)</a:t>
                      </a:r>
                    </a:p>
                  </a:txBody>
                  <a:tcPr marT="0" marB="0" marR="82300" marL="82300">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bl>
          </a:graphicData>
        </a:graphic>
      </p:graphicFrame>
      <p:cxnSp>
        <p:nvCxnSpPr>
          <p:cNvPr id="234" name="Shape 234"/>
          <p:cNvCxnSpPr/>
          <p:nvPr/>
        </p:nvCxnSpPr>
        <p:spPr>
          <a:xfrm>
            <a:off x="3251200" y="2038350"/>
            <a:ext cx="609600" cy="152400"/>
          </a:xfrm>
          <a:prstGeom prst="straightConnector1">
            <a:avLst/>
          </a:prstGeom>
          <a:noFill/>
          <a:ln cap="flat" cmpd="sng" w="28575">
            <a:solidFill>
              <a:schemeClr val="dk1"/>
            </a:solidFill>
            <a:prstDash val="solid"/>
            <a:round/>
            <a:headEnd len="med" w="med" type="none"/>
            <a:tailEnd len="lg" w="lg" type="triangle"/>
          </a:ln>
        </p:spPr>
      </p:cxnSp>
      <p:cxnSp>
        <p:nvCxnSpPr>
          <p:cNvPr id="235" name="Shape 235"/>
          <p:cNvCxnSpPr/>
          <p:nvPr/>
        </p:nvCxnSpPr>
        <p:spPr>
          <a:xfrm flipH="1" rot="10800000">
            <a:off x="3257550" y="3733800"/>
            <a:ext cx="609600" cy="228600"/>
          </a:xfrm>
          <a:prstGeom prst="straightConnector1">
            <a:avLst/>
          </a:prstGeom>
          <a:noFill/>
          <a:ln cap="flat" cmpd="sng" w="28575">
            <a:solidFill>
              <a:schemeClr val="dk1"/>
            </a:solidFill>
            <a:prstDash val="solid"/>
            <a:round/>
            <a:headEnd len="med" w="med" type="none"/>
            <a:tailEnd len="lg" w="lg" type="triangle"/>
          </a:ln>
        </p:spPr>
      </p:cxnSp>
      <p:cxnSp>
        <p:nvCxnSpPr>
          <p:cNvPr id="236" name="Shape 236"/>
          <p:cNvCxnSpPr/>
          <p:nvPr/>
        </p:nvCxnSpPr>
        <p:spPr>
          <a:xfrm>
            <a:off x="3352800" y="3352800"/>
            <a:ext cx="533400" cy="152400"/>
          </a:xfrm>
          <a:prstGeom prst="straightConnector1">
            <a:avLst/>
          </a:prstGeom>
          <a:noFill/>
          <a:ln cap="flat" cmpd="sng" w="28575">
            <a:solidFill>
              <a:schemeClr val="dk1"/>
            </a:solidFill>
            <a:prstDash val="solid"/>
            <a:round/>
            <a:headEnd len="med" w="med" type="none"/>
            <a:tailEnd len="lg" w="lg" type="triangle"/>
          </a:ln>
        </p:spPr>
      </p:cxnSp>
      <p:cxnSp>
        <p:nvCxnSpPr>
          <p:cNvPr id="237" name="Shape 237"/>
          <p:cNvCxnSpPr/>
          <p:nvPr/>
        </p:nvCxnSpPr>
        <p:spPr>
          <a:xfrm>
            <a:off x="3352800" y="2743200"/>
            <a:ext cx="685800" cy="533400"/>
          </a:xfrm>
          <a:prstGeom prst="straightConnector1">
            <a:avLst/>
          </a:prstGeom>
          <a:noFill/>
          <a:ln cap="flat" cmpd="sng" w="28575">
            <a:solidFill>
              <a:schemeClr val="dk1"/>
            </a:solidFill>
            <a:prstDash val="solid"/>
            <a:round/>
            <a:headEnd len="med" w="med" type="none"/>
            <a:tailEnd len="lg" w="lg" type="triangle"/>
          </a:ln>
        </p:spPr>
      </p:cxnSp>
      <p:grpSp>
        <p:nvGrpSpPr>
          <p:cNvPr id="238" name="Shape 238"/>
          <p:cNvGrpSpPr/>
          <p:nvPr/>
        </p:nvGrpSpPr>
        <p:grpSpPr>
          <a:xfrm>
            <a:off x="1600200" y="1828800"/>
            <a:ext cx="1752600" cy="2590800"/>
            <a:chOff x="1200" y="1200"/>
            <a:chExt cx="1104" cy="1392"/>
          </a:xfrm>
        </p:grpSpPr>
        <p:grpSp>
          <p:nvGrpSpPr>
            <p:cNvPr id="239" name="Shape 239"/>
            <p:cNvGrpSpPr/>
            <p:nvPr/>
          </p:nvGrpSpPr>
          <p:grpSpPr>
            <a:xfrm>
              <a:off x="1200" y="1200"/>
              <a:ext cx="1104" cy="240"/>
              <a:chOff x="1200" y="1200"/>
              <a:chExt cx="1104" cy="240"/>
            </a:xfrm>
          </p:grpSpPr>
          <p:sp>
            <p:nvSpPr>
              <p:cNvPr id="240" name="Shape 240"/>
              <p:cNvSpPr/>
              <p:nvPr/>
            </p:nvSpPr>
            <p:spPr>
              <a:xfrm>
                <a:off x="1200" y="1200"/>
                <a:ext cx="1104" cy="240"/>
              </a:xfrm>
              <a:prstGeom prst="rect">
                <a:avLst/>
              </a:prstGeom>
              <a:solidFill>
                <a:srgbClr val="00FF00"/>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41" name="Shape 241"/>
              <p:cNvSpPr txBox="1"/>
              <p:nvPr/>
            </p:nvSpPr>
            <p:spPr>
              <a:xfrm>
                <a:off x="1888" y="1239"/>
                <a:ext cx="144" cy="139"/>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1</a:t>
                </a:r>
              </a:p>
            </p:txBody>
          </p:sp>
          <p:sp>
            <p:nvSpPr>
              <p:cNvPr id="242" name="Shape 242"/>
              <p:cNvSpPr txBox="1"/>
              <p:nvPr/>
            </p:nvSpPr>
            <p:spPr>
              <a:xfrm>
                <a:off x="2112" y="1239"/>
                <a:ext cx="144" cy="139"/>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1</a:t>
                </a:r>
              </a:p>
            </p:txBody>
          </p:sp>
        </p:grpSp>
        <p:grpSp>
          <p:nvGrpSpPr>
            <p:cNvPr id="243" name="Shape 243"/>
            <p:cNvGrpSpPr/>
            <p:nvPr/>
          </p:nvGrpSpPr>
          <p:grpSpPr>
            <a:xfrm>
              <a:off x="1200" y="1584"/>
              <a:ext cx="1104" cy="240"/>
              <a:chOff x="1200" y="1584"/>
              <a:chExt cx="1104" cy="240"/>
            </a:xfrm>
          </p:grpSpPr>
          <p:sp>
            <p:nvSpPr>
              <p:cNvPr id="244" name="Shape 244"/>
              <p:cNvSpPr/>
              <p:nvPr/>
            </p:nvSpPr>
            <p:spPr>
              <a:xfrm>
                <a:off x="1200" y="1584"/>
                <a:ext cx="1104" cy="240"/>
              </a:xfrm>
              <a:prstGeom prst="rect">
                <a:avLst/>
              </a:prstGeom>
              <a:solidFill>
                <a:srgbClr val="00FF00"/>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45" name="Shape 245"/>
              <p:cNvSpPr txBox="1"/>
              <p:nvPr/>
            </p:nvSpPr>
            <p:spPr>
              <a:xfrm>
                <a:off x="1888" y="1623"/>
                <a:ext cx="144" cy="138"/>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2</a:t>
                </a:r>
              </a:p>
            </p:txBody>
          </p:sp>
          <p:sp>
            <p:nvSpPr>
              <p:cNvPr id="246" name="Shape 246"/>
              <p:cNvSpPr txBox="1"/>
              <p:nvPr/>
            </p:nvSpPr>
            <p:spPr>
              <a:xfrm>
                <a:off x="2112" y="1623"/>
                <a:ext cx="144" cy="138"/>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2</a:t>
                </a:r>
              </a:p>
            </p:txBody>
          </p:sp>
        </p:grpSp>
        <p:grpSp>
          <p:nvGrpSpPr>
            <p:cNvPr id="247" name="Shape 247"/>
            <p:cNvGrpSpPr/>
            <p:nvPr/>
          </p:nvGrpSpPr>
          <p:grpSpPr>
            <a:xfrm>
              <a:off x="1200" y="1968"/>
              <a:ext cx="1104" cy="240"/>
              <a:chOff x="1200" y="1968"/>
              <a:chExt cx="1104" cy="240"/>
            </a:xfrm>
          </p:grpSpPr>
          <p:sp>
            <p:nvSpPr>
              <p:cNvPr id="248" name="Shape 248"/>
              <p:cNvSpPr/>
              <p:nvPr/>
            </p:nvSpPr>
            <p:spPr>
              <a:xfrm>
                <a:off x="1200" y="1968"/>
                <a:ext cx="1104" cy="240"/>
              </a:xfrm>
              <a:prstGeom prst="rect">
                <a:avLst/>
              </a:prstGeom>
              <a:solidFill>
                <a:srgbClr val="00FF00"/>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49" name="Shape 249"/>
              <p:cNvSpPr txBox="1"/>
              <p:nvPr/>
            </p:nvSpPr>
            <p:spPr>
              <a:xfrm>
                <a:off x="1664" y="2007"/>
                <a:ext cx="144" cy="138"/>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3</a:t>
                </a:r>
              </a:p>
            </p:txBody>
          </p:sp>
          <p:sp>
            <p:nvSpPr>
              <p:cNvPr id="250" name="Shape 250"/>
              <p:cNvSpPr txBox="1"/>
              <p:nvPr/>
            </p:nvSpPr>
            <p:spPr>
              <a:xfrm>
                <a:off x="1888" y="2007"/>
                <a:ext cx="144" cy="138"/>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3</a:t>
                </a:r>
              </a:p>
            </p:txBody>
          </p:sp>
          <p:sp>
            <p:nvSpPr>
              <p:cNvPr id="251" name="Shape 251"/>
              <p:cNvSpPr txBox="1"/>
              <p:nvPr/>
            </p:nvSpPr>
            <p:spPr>
              <a:xfrm>
                <a:off x="2112" y="2007"/>
                <a:ext cx="144" cy="138"/>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3</a:t>
                </a:r>
              </a:p>
            </p:txBody>
          </p:sp>
        </p:grpSp>
        <p:grpSp>
          <p:nvGrpSpPr>
            <p:cNvPr id="252" name="Shape 252"/>
            <p:cNvGrpSpPr/>
            <p:nvPr/>
          </p:nvGrpSpPr>
          <p:grpSpPr>
            <a:xfrm>
              <a:off x="1200" y="2352"/>
              <a:ext cx="1104" cy="240"/>
              <a:chOff x="1200" y="2352"/>
              <a:chExt cx="1104" cy="240"/>
            </a:xfrm>
          </p:grpSpPr>
          <p:sp>
            <p:nvSpPr>
              <p:cNvPr id="253" name="Shape 253"/>
              <p:cNvSpPr/>
              <p:nvPr/>
            </p:nvSpPr>
            <p:spPr>
              <a:xfrm>
                <a:off x="1200" y="2352"/>
                <a:ext cx="1104" cy="240"/>
              </a:xfrm>
              <a:prstGeom prst="rect">
                <a:avLst/>
              </a:prstGeom>
              <a:solidFill>
                <a:srgbClr val="00FF00"/>
              </a:solidFill>
              <a:ln cap="flat" cmpd="sng" w="28575">
                <a:solidFill>
                  <a:schemeClr val="dk1"/>
                </a:solidFill>
                <a:prstDash val="solid"/>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54" name="Shape 254"/>
              <p:cNvSpPr txBox="1"/>
              <p:nvPr/>
            </p:nvSpPr>
            <p:spPr>
              <a:xfrm>
                <a:off x="1440" y="2391"/>
                <a:ext cx="144" cy="139"/>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4</a:t>
                </a:r>
              </a:p>
            </p:txBody>
          </p:sp>
          <p:sp>
            <p:nvSpPr>
              <p:cNvPr id="255" name="Shape 255"/>
              <p:cNvSpPr txBox="1"/>
              <p:nvPr/>
            </p:nvSpPr>
            <p:spPr>
              <a:xfrm>
                <a:off x="1664" y="2391"/>
                <a:ext cx="144" cy="139"/>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4</a:t>
                </a:r>
              </a:p>
            </p:txBody>
          </p:sp>
          <p:sp>
            <p:nvSpPr>
              <p:cNvPr id="256" name="Shape 256"/>
              <p:cNvSpPr txBox="1"/>
              <p:nvPr/>
            </p:nvSpPr>
            <p:spPr>
              <a:xfrm>
                <a:off x="1888" y="2391"/>
                <a:ext cx="144" cy="139"/>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4</a:t>
                </a:r>
              </a:p>
            </p:txBody>
          </p:sp>
          <p:sp>
            <p:nvSpPr>
              <p:cNvPr id="257" name="Shape 257"/>
              <p:cNvSpPr txBox="1"/>
              <p:nvPr/>
            </p:nvSpPr>
            <p:spPr>
              <a:xfrm>
                <a:off x="2112" y="2391"/>
                <a:ext cx="144" cy="139"/>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4</a:t>
                </a:r>
              </a:p>
            </p:txBody>
          </p:sp>
        </p:grpSp>
      </p:grpSp>
      <p:sp>
        <p:nvSpPr>
          <p:cNvPr id="258" name="Shape 258"/>
          <p:cNvSpPr/>
          <p:nvPr/>
        </p:nvSpPr>
        <p:spPr>
          <a:xfrm>
            <a:off x="6799263" y="2362200"/>
            <a:ext cx="1993900" cy="1320800"/>
          </a:xfrm>
          <a:custGeom>
            <a:pathLst>
              <a:path extrusionOk="0" h="120000" w="120000">
                <a:moveTo>
                  <a:pt x="40221" y="102889"/>
                </a:moveTo>
                <a:cubicBezTo>
                  <a:pt x="45207" y="111102"/>
                  <a:pt x="49196" y="116806"/>
                  <a:pt x="62825" y="120000"/>
                </a:cubicBezTo>
                <a:cubicBezTo>
                  <a:pt x="74127" y="119543"/>
                  <a:pt x="80775" y="117034"/>
                  <a:pt x="85761" y="108365"/>
                </a:cubicBezTo>
                <a:cubicBezTo>
                  <a:pt x="92077" y="110190"/>
                  <a:pt x="101717" y="107224"/>
                  <a:pt x="108698" y="99467"/>
                </a:cubicBezTo>
                <a:cubicBezTo>
                  <a:pt x="115678" y="88060"/>
                  <a:pt x="115346" y="80076"/>
                  <a:pt x="112686" y="68669"/>
                </a:cubicBezTo>
                <a:cubicBezTo>
                  <a:pt x="117340" y="63193"/>
                  <a:pt x="118337" y="64790"/>
                  <a:pt x="120000" y="52471"/>
                </a:cubicBezTo>
                <a:cubicBezTo>
                  <a:pt x="118670" y="43346"/>
                  <a:pt x="116675" y="42205"/>
                  <a:pt x="111357" y="39467"/>
                </a:cubicBezTo>
                <a:cubicBezTo>
                  <a:pt x="110027" y="33307"/>
                  <a:pt x="110692" y="27832"/>
                  <a:pt x="104709" y="21901"/>
                </a:cubicBezTo>
                <a:cubicBezTo>
                  <a:pt x="98060" y="16425"/>
                  <a:pt x="94072" y="17794"/>
                  <a:pt x="89418" y="19847"/>
                </a:cubicBezTo>
                <a:cubicBezTo>
                  <a:pt x="86094" y="1711"/>
                  <a:pt x="75457" y="1825"/>
                  <a:pt x="67811" y="798"/>
                </a:cubicBezTo>
                <a:cubicBezTo>
                  <a:pt x="60498" y="0"/>
                  <a:pt x="46869" y="3878"/>
                  <a:pt x="45540" y="15285"/>
                </a:cubicBezTo>
                <a:cubicBezTo>
                  <a:pt x="39224" y="10266"/>
                  <a:pt x="31911" y="9581"/>
                  <a:pt x="24598" y="15969"/>
                </a:cubicBezTo>
                <a:cubicBezTo>
                  <a:pt x="18614" y="22813"/>
                  <a:pt x="16288" y="29657"/>
                  <a:pt x="16952" y="38326"/>
                </a:cubicBezTo>
                <a:cubicBezTo>
                  <a:pt x="11634" y="37414"/>
                  <a:pt x="3324" y="42433"/>
                  <a:pt x="997" y="57034"/>
                </a:cubicBezTo>
                <a:cubicBezTo>
                  <a:pt x="0" y="73231"/>
                  <a:pt x="8975" y="80304"/>
                  <a:pt x="11966" y="80076"/>
                </a:cubicBezTo>
                <a:cubicBezTo>
                  <a:pt x="10969" y="85551"/>
                  <a:pt x="13628" y="95361"/>
                  <a:pt x="21274" y="102205"/>
                </a:cubicBezTo>
                <a:cubicBezTo>
                  <a:pt x="31246" y="107224"/>
                  <a:pt x="34903" y="105171"/>
                  <a:pt x="40221" y="102889"/>
                </a:cubicBezTo>
                <a:close/>
              </a:path>
            </a:pathLst>
          </a:custGeom>
          <a:solidFill>
            <a:schemeClr val="lt1"/>
          </a:solidFill>
          <a:ln cap="flat" cmpd="sng" w="28575">
            <a:solidFill>
              <a:srgbClr val="96969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cxnSp>
        <p:nvCxnSpPr>
          <p:cNvPr id="259" name="Shape 259"/>
          <p:cNvCxnSpPr/>
          <p:nvPr/>
        </p:nvCxnSpPr>
        <p:spPr>
          <a:xfrm>
            <a:off x="6019800" y="3048000"/>
            <a:ext cx="2057400" cy="0"/>
          </a:xfrm>
          <a:prstGeom prst="straightConnector1">
            <a:avLst/>
          </a:prstGeom>
          <a:noFill/>
          <a:ln cap="flat" cmpd="sng" w="28575">
            <a:solidFill>
              <a:schemeClr val="dk1"/>
            </a:solidFill>
            <a:prstDash val="solid"/>
            <a:round/>
            <a:headEnd len="med" w="med" type="none"/>
            <a:tailEnd len="lg" w="lg" type="triangle"/>
          </a:ln>
        </p:spPr>
      </p:cxnSp>
      <p:grpSp>
        <p:nvGrpSpPr>
          <p:cNvPr id="260" name="Shape 260"/>
          <p:cNvGrpSpPr/>
          <p:nvPr/>
        </p:nvGrpSpPr>
        <p:grpSpPr>
          <a:xfrm>
            <a:off x="6172200" y="2743200"/>
            <a:ext cx="1524000" cy="257175"/>
            <a:chOff x="4080" y="2688"/>
            <a:chExt cx="960" cy="162"/>
          </a:xfrm>
        </p:grpSpPr>
        <p:sp>
          <p:nvSpPr>
            <p:cNvPr id="261" name="Shape 261"/>
            <p:cNvSpPr txBox="1"/>
            <p:nvPr/>
          </p:nvSpPr>
          <p:spPr>
            <a:xfrm>
              <a:off x="4080" y="2688"/>
              <a:ext cx="144" cy="162"/>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4</a:t>
              </a:r>
            </a:p>
          </p:txBody>
        </p:sp>
        <p:sp>
          <p:nvSpPr>
            <p:cNvPr id="262" name="Shape 262"/>
            <p:cNvSpPr txBox="1"/>
            <p:nvPr/>
          </p:nvSpPr>
          <p:spPr>
            <a:xfrm>
              <a:off x="4284" y="2688"/>
              <a:ext cx="144" cy="162"/>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3</a:t>
              </a:r>
            </a:p>
          </p:txBody>
        </p:sp>
        <p:sp>
          <p:nvSpPr>
            <p:cNvPr id="263" name="Shape 263"/>
            <p:cNvSpPr txBox="1"/>
            <p:nvPr/>
          </p:nvSpPr>
          <p:spPr>
            <a:xfrm>
              <a:off x="4488" y="2688"/>
              <a:ext cx="144" cy="162"/>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2</a:t>
              </a:r>
            </a:p>
          </p:txBody>
        </p:sp>
        <p:sp>
          <p:nvSpPr>
            <p:cNvPr id="264" name="Shape 264"/>
            <p:cNvSpPr txBox="1"/>
            <p:nvPr/>
          </p:nvSpPr>
          <p:spPr>
            <a:xfrm>
              <a:off x="4692" y="2688"/>
              <a:ext cx="144" cy="162"/>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1</a:t>
              </a:r>
            </a:p>
          </p:txBody>
        </p:sp>
        <p:sp>
          <p:nvSpPr>
            <p:cNvPr id="265" name="Shape 265"/>
            <p:cNvSpPr txBox="1"/>
            <p:nvPr/>
          </p:nvSpPr>
          <p:spPr>
            <a:xfrm>
              <a:off x="4896" y="2688"/>
              <a:ext cx="144" cy="162"/>
            </a:xfrm>
            <a:prstGeom prst="rect">
              <a:avLst/>
            </a:prstGeom>
            <a:solidFill>
              <a:srgbClr val="66CCFF"/>
            </a:solidFill>
            <a:ln cap="flat" cmpd="sng" w="19050">
              <a:solidFill>
                <a:schemeClr val="dk1"/>
              </a:solidFill>
              <a:prstDash val="solid"/>
              <a:miter lim="8000"/>
              <a:headEnd len="med" w="med" type="none"/>
              <a:tailEnd len="med" w="med" type="none"/>
            </a:ln>
          </p:spPr>
          <p:txBody>
            <a:bodyPr anchorCtr="0" anchor="t" bIns="36575" lIns="0" rIns="0" wrap="square" tIns="36575">
              <a:noAutofit/>
            </a:bodyPr>
            <a:lstStyle/>
            <a:p>
              <a:pPr indent="0" lvl="0" marL="0" marR="0" rtl="0" algn="ctr">
                <a:lnSpc>
                  <a:spcPct val="90000"/>
                </a:lnSpc>
                <a:spcBef>
                  <a:spcPts val="0"/>
                </a:spcBef>
                <a:spcAft>
                  <a:spcPts val="0"/>
                </a:spcAft>
                <a:buSzPct val="25000"/>
                <a:buNone/>
              </a:pPr>
              <a:r>
                <a:rPr b="1" lang="en-US" sz="1200">
                  <a:solidFill>
                    <a:schemeClr val="dk1"/>
                  </a:solidFill>
                  <a:latin typeface="Arial"/>
                  <a:ea typeface="Arial"/>
                  <a:cs typeface="Arial"/>
                  <a:sym typeface="Arial"/>
                </a:rPr>
                <a:t>1</a:t>
              </a:r>
            </a:p>
          </p:txBody>
        </p:sp>
      </p:grpSp>
      <p:cxnSp>
        <p:nvCxnSpPr>
          <p:cNvPr id="266" name="Shape 266"/>
          <p:cNvCxnSpPr/>
          <p:nvPr/>
        </p:nvCxnSpPr>
        <p:spPr>
          <a:xfrm>
            <a:off x="4876800" y="2362200"/>
            <a:ext cx="1143000" cy="685800"/>
          </a:xfrm>
          <a:prstGeom prst="straightConnector1">
            <a:avLst/>
          </a:prstGeom>
          <a:noFill/>
          <a:ln cap="flat" cmpd="sng" w="28575">
            <a:solidFill>
              <a:schemeClr val="dk1"/>
            </a:solidFill>
            <a:prstDash val="solid"/>
            <a:round/>
            <a:headEnd len="med" w="med" type="none"/>
            <a:tailEnd len="lg" w="lg" type="triangle"/>
          </a:ln>
        </p:spPr>
      </p:cxnSp>
      <p:cxnSp>
        <p:nvCxnSpPr>
          <p:cNvPr id="267" name="Shape 267"/>
          <p:cNvCxnSpPr/>
          <p:nvPr/>
        </p:nvCxnSpPr>
        <p:spPr>
          <a:xfrm flipH="1" rot="10800000">
            <a:off x="4876800" y="3048000"/>
            <a:ext cx="1143000" cy="762000"/>
          </a:xfrm>
          <a:prstGeom prst="straightConnector1">
            <a:avLst/>
          </a:prstGeom>
          <a:noFill/>
          <a:ln cap="flat" cmpd="sng" w="28575">
            <a:solidFill>
              <a:schemeClr val="dk1"/>
            </a:solidFill>
            <a:prstDash val="solid"/>
            <a:round/>
            <a:headEnd len="med" w="med" type="none"/>
            <a:tailEnd len="lg" w="lg" type="triangle"/>
          </a:ln>
        </p:spPr>
      </p:cxnSp>
      <p:grpSp>
        <p:nvGrpSpPr>
          <p:cNvPr id="268" name="Shape 268"/>
          <p:cNvGrpSpPr/>
          <p:nvPr/>
        </p:nvGrpSpPr>
        <p:grpSpPr>
          <a:xfrm>
            <a:off x="3962400" y="1752600"/>
            <a:ext cx="1600200" cy="1066800"/>
            <a:chOff x="2388" y="1104"/>
            <a:chExt cx="1008" cy="672"/>
          </a:xfrm>
        </p:grpSpPr>
        <p:sp>
          <p:nvSpPr>
            <p:cNvPr id="269" name="Shape 269"/>
            <p:cNvSpPr/>
            <p:nvPr/>
          </p:nvSpPr>
          <p:spPr>
            <a:xfrm>
              <a:off x="2388" y="1104"/>
              <a:ext cx="1008" cy="672"/>
            </a:xfrm>
            <a:prstGeom prst="ellipse">
              <a:avLst/>
            </a:prstGeom>
            <a:solidFill>
              <a:srgbClr val="66CCFF"/>
            </a:solidFill>
            <a:ln cap="flat" cmpd="sng" w="28575">
              <a:solidFill>
                <a:schemeClr val="dk1"/>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70" name="Shape 270"/>
            <p:cNvSpPr txBox="1"/>
            <p:nvPr/>
          </p:nvSpPr>
          <p:spPr>
            <a:xfrm>
              <a:off x="2412" y="1152"/>
              <a:ext cx="960" cy="523"/>
            </a:xfrm>
            <a:prstGeom prst="rect">
              <a:avLst/>
            </a:prstGeom>
            <a:noFill/>
            <a:ln>
              <a:noFill/>
            </a:ln>
          </p:spPr>
          <p:txBody>
            <a:bodyPr anchorCtr="0" anchor="t" bIns="0" lIns="82100" rIns="82100" wrap="square" tIns="0">
              <a:noAutofit/>
            </a:bodyPr>
            <a:lstStyle/>
            <a:p>
              <a:pPr indent="0" lvl="0" marL="0" marR="0" rtl="0" algn="ctr">
                <a:lnSpc>
                  <a:spcPct val="100000"/>
                </a:lnSpc>
                <a:spcBef>
                  <a:spcPts val="0"/>
                </a:spcBef>
                <a:spcAft>
                  <a:spcPts val="0"/>
                </a:spcAft>
                <a:buSzPct val="25000"/>
                <a:buNone/>
              </a:pPr>
              <a:r>
                <a:rPr b="1" lang="en-US" sz="1600">
                  <a:solidFill>
                    <a:schemeClr val="dk1"/>
                  </a:solidFill>
                  <a:latin typeface="Arial"/>
                  <a:ea typeface="Arial"/>
                  <a:cs typeface="Arial"/>
                  <a:sym typeface="Arial"/>
                </a:rPr>
                <a:t>Hlas</a:t>
              </a:r>
            </a:p>
            <a:p>
              <a:pPr indent="-114300" lvl="1" marL="228600" marR="0" rtl="0" algn="l">
                <a:lnSpc>
                  <a:spcPct val="100000"/>
                </a:lnSpc>
                <a:spcBef>
                  <a:spcPts val="1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LLQ</a:t>
              </a:r>
            </a:p>
            <a:p>
              <a:pPr indent="-114300" lvl="1" marL="228600" marR="0" rtl="0" algn="l">
                <a:lnSpc>
                  <a:spcPct val="100000"/>
                </a:lnSpc>
                <a:spcBef>
                  <a:spcPts val="1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Kompresia RTP hlavičiek</a:t>
              </a:r>
            </a:p>
          </p:txBody>
        </p:sp>
      </p:grpSp>
      <p:grpSp>
        <p:nvGrpSpPr>
          <p:cNvPr id="271" name="Shape 271"/>
          <p:cNvGrpSpPr/>
          <p:nvPr/>
        </p:nvGrpSpPr>
        <p:grpSpPr>
          <a:xfrm>
            <a:off x="3962400" y="3124200"/>
            <a:ext cx="1600200" cy="1066800"/>
            <a:chOff x="2496" y="1968"/>
            <a:chExt cx="1008" cy="672"/>
          </a:xfrm>
        </p:grpSpPr>
        <p:sp>
          <p:nvSpPr>
            <p:cNvPr id="272" name="Shape 272"/>
            <p:cNvSpPr/>
            <p:nvPr/>
          </p:nvSpPr>
          <p:spPr>
            <a:xfrm>
              <a:off x="2496" y="1968"/>
              <a:ext cx="1008" cy="672"/>
            </a:xfrm>
            <a:prstGeom prst="ellipse">
              <a:avLst/>
            </a:prstGeom>
            <a:solidFill>
              <a:srgbClr val="66CCFF"/>
            </a:solidFill>
            <a:ln cap="flat" cmpd="sng" w="28575">
              <a:solidFill>
                <a:schemeClr val="dk1"/>
              </a:solidFill>
              <a:prstDash val="solid"/>
              <a:round/>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73" name="Shape 273"/>
            <p:cNvSpPr txBox="1"/>
            <p:nvPr/>
          </p:nvSpPr>
          <p:spPr>
            <a:xfrm>
              <a:off x="2551" y="2016"/>
              <a:ext cx="891" cy="523"/>
            </a:xfrm>
            <a:prstGeom prst="rect">
              <a:avLst/>
            </a:prstGeom>
            <a:noFill/>
            <a:ln>
              <a:noFill/>
            </a:ln>
          </p:spPr>
          <p:txBody>
            <a:bodyPr anchorCtr="0" anchor="t" bIns="0" lIns="82100" rIns="82100" wrap="square" tIns="0">
              <a:noAutofit/>
            </a:bodyPr>
            <a:lstStyle/>
            <a:p>
              <a:pPr indent="0" lvl="0" marL="0" marR="0" rtl="0" algn="ctr">
                <a:lnSpc>
                  <a:spcPct val="100000"/>
                </a:lnSpc>
                <a:spcBef>
                  <a:spcPts val="0"/>
                </a:spcBef>
                <a:spcAft>
                  <a:spcPts val="0"/>
                </a:spcAft>
                <a:buSzPct val="25000"/>
                <a:buNone/>
              </a:pPr>
              <a:r>
                <a:rPr b="1" lang="en-US" sz="1600">
                  <a:solidFill>
                    <a:schemeClr val="dk1"/>
                  </a:solidFill>
                  <a:latin typeface="Arial"/>
                  <a:ea typeface="Arial"/>
                  <a:cs typeface="Arial"/>
                  <a:sym typeface="Arial"/>
                </a:rPr>
                <a:t>Dáta</a:t>
              </a:r>
            </a:p>
            <a:p>
              <a:pPr indent="-114300" lvl="1" marL="228600" marR="0" rtl="0" algn="l">
                <a:lnSpc>
                  <a:spcPct val="100000"/>
                </a:lnSpc>
                <a:spcBef>
                  <a:spcPts val="1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CBWFQ</a:t>
              </a:r>
            </a:p>
            <a:p>
              <a:pPr indent="-114300" lvl="1" marL="228600" marR="0" rtl="0" algn="l">
                <a:lnSpc>
                  <a:spcPct val="100000"/>
                </a:lnSpc>
                <a:spcBef>
                  <a:spcPts val="120"/>
                </a:spcBef>
                <a:spcAft>
                  <a:spcPts val="0"/>
                </a:spcAft>
                <a:buClr>
                  <a:schemeClr val="dk1"/>
                </a:buClr>
                <a:buSzPct val="100000"/>
                <a:buFont typeface="Arial"/>
                <a:buChar char="•"/>
              </a:pPr>
              <a:r>
                <a:rPr b="0" i="0" lang="en-US" sz="1200" u="none" cap="none" strike="noStrike">
                  <a:solidFill>
                    <a:schemeClr val="dk1"/>
                  </a:solidFill>
                  <a:latin typeface="Arial"/>
                  <a:ea typeface="Arial"/>
                  <a:cs typeface="Arial"/>
                  <a:sym typeface="Arial"/>
                </a:rPr>
                <a:t>Kompresia TCP hlavičiek</a:t>
              </a: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descr="325P_061" id="279" name="Shape 279"/>
          <p:cNvPicPr preferRelativeResize="0"/>
          <p:nvPr/>
        </p:nvPicPr>
        <p:blipFill rotWithShape="1">
          <a:blip r:embed="rId3">
            <a:alphaModFix/>
          </a:blip>
          <a:srcRect b="0" l="0" r="0" t="0"/>
          <a:stretch/>
        </p:blipFill>
        <p:spPr>
          <a:xfrm>
            <a:off x="877888" y="1109663"/>
            <a:ext cx="7351712" cy="3198812"/>
          </a:xfrm>
          <a:prstGeom prst="rect">
            <a:avLst/>
          </a:prstGeom>
          <a:noFill/>
          <a:ln>
            <a:noFill/>
          </a:ln>
        </p:spPr>
      </p:pic>
      <p:sp>
        <p:nvSpPr>
          <p:cNvPr id="280" name="Shape 28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Druhy oneskorenia</a:t>
            </a:r>
          </a:p>
        </p:txBody>
      </p:sp>
      <p:sp>
        <p:nvSpPr>
          <p:cNvPr id="281" name="Shape 281"/>
          <p:cNvSpPr txBox="1"/>
          <p:nvPr>
            <p:ph idx="2" type="body"/>
          </p:nvPr>
        </p:nvSpPr>
        <p:spPr>
          <a:xfrm>
            <a:off x="685800" y="4446588"/>
            <a:ext cx="7940675" cy="2209800"/>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1600" u="none" cap="none" strike="noStrike">
                <a:solidFill>
                  <a:schemeClr val="accent2"/>
                </a:solidFill>
                <a:latin typeface="Arial"/>
                <a:ea typeface="Arial"/>
                <a:cs typeface="Arial"/>
                <a:sym typeface="Arial"/>
              </a:rPr>
              <a:t>Processing delay (oneskorenie pri spracovaní):</a:t>
            </a:r>
            <a:r>
              <a:rPr b="0" i="0" lang="en-US" sz="1600" u="none" cap="none" strike="noStrike">
                <a:solidFill>
                  <a:schemeClr val="dk1"/>
                </a:solidFill>
                <a:latin typeface="Arial"/>
                <a:ea typeface="Arial"/>
                <a:cs typeface="Arial"/>
                <a:sym typeface="Arial"/>
              </a:rPr>
              <a:t> Čas od prevzatia paketu zo vstupného rozhrania, jeho analýzy, cez smerovacie rozhodnutie až po jeho uloženie do výstupného frontu na výstupnom rozhraní</a:t>
            </a:r>
          </a:p>
          <a:p>
            <a:pPr indent="-176213" lvl="0" marL="176213" marR="0" rtl="0" algn="l">
              <a:lnSpc>
                <a:spcPct val="75000"/>
              </a:lnSpc>
              <a:spcBef>
                <a:spcPts val="800"/>
              </a:spcBef>
              <a:spcAft>
                <a:spcPts val="0"/>
              </a:spcAft>
              <a:buClr>
                <a:schemeClr val="dk2"/>
              </a:buClr>
              <a:buSzPct val="100000"/>
              <a:buFont typeface="Noto Sans Symbols"/>
              <a:buChar char="▪"/>
            </a:pPr>
            <a:r>
              <a:rPr b="0" i="0" lang="en-US" sz="1600" u="none" cap="none" strike="noStrike">
                <a:solidFill>
                  <a:schemeClr val="accent2"/>
                </a:solidFill>
                <a:latin typeface="Arial"/>
                <a:ea typeface="Arial"/>
                <a:cs typeface="Arial"/>
                <a:sym typeface="Arial"/>
              </a:rPr>
              <a:t>Queuing delay (oneskorenie vo fronte):</a:t>
            </a:r>
            <a:r>
              <a:rPr b="0" i="0" lang="en-US" sz="1600" u="none" cap="none" strike="noStrike">
                <a:solidFill>
                  <a:schemeClr val="dk1"/>
                </a:solidFill>
                <a:latin typeface="Arial"/>
                <a:ea typeface="Arial"/>
                <a:cs typeface="Arial"/>
                <a:sym typeface="Arial"/>
              </a:rPr>
              <a:t> Čas, ktorý paket strávi vo výstupnom fronte rozhrania</a:t>
            </a:r>
          </a:p>
          <a:p>
            <a:pPr indent="-176213" lvl="0" marL="176213" marR="0" rtl="0" algn="l">
              <a:lnSpc>
                <a:spcPct val="75000"/>
              </a:lnSpc>
              <a:spcBef>
                <a:spcPts val="800"/>
              </a:spcBef>
              <a:spcAft>
                <a:spcPts val="0"/>
              </a:spcAft>
              <a:buClr>
                <a:schemeClr val="dk2"/>
              </a:buClr>
              <a:buSzPct val="100000"/>
              <a:buFont typeface="Noto Sans Symbols"/>
              <a:buChar char="▪"/>
            </a:pPr>
            <a:r>
              <a:rPr b="0" i="0" lang="en-US" sz="1600" u="none" cap="none" strike="noStrike">
                <a:solidFill>
                  <a:schemeClr val="accent2"/>
                </a:solidFill>
                <a:latin typeface="Arial"/>
                <a:ea typeface="Arial"/>
                <a:cs typeface="Arial"/>
                <a:sym typeface="Arial"/>
              </a:rPr>
              <a:t>Serialization delay (serializačné oneskorenie):</a:t>
            </a:r>
            <a:r>
              <a:rPr b="0" i="0" lang="en-US" sz="1600" u="none" cap="none" strike="noStrike">
                <a:solidFill>
                  <a:schemeClr val="dk1"/>
                </a:solidFill>
                <a:latin typeface="Arial"/>
                <a:ea typeface="Arial"/>
                <a:cs typeface="Arial"/>
                <a:sym typeface="Arial"/>
              </a:rPr>
              <a:t> Čas, ktorý je potrebný na odoslanie paketu rozhraním danej prenosovej rýchlosti</a:t>
            </a:r>
          </a:p>
          <a:p>
            <a:pPr indent="-176213" lvl="0" marL="176213" marR="0" rtl="0" algn="l">
              <a:lnSpc>
                <a:spcPct val="75000"/>
              </a:lnSpc>
              <a:spcBef>
                <a:spcPts val="800"/>
              </a:spcBef>
              <a:spcAft>
                <a:spcPts val="0"/>
              </a:spcAft>
              <a:buClr>
                <a:schemeClr val="dk2"/>
              </a:buClr>
              <a:buSzPct val="100000"/>
              <a:buFont typeface="Noto Sans Symbols"/>
              <a:buChar char="▪"/>
            </a:pPr>
            <a:r>
              <a:rPr b="0" i="0" lang="en-US" sz="1600" u="none" cap="none" strike="noStrike">
                <a:solidFill>
                  <a:schemeClr val="accent2"/>
                </a:solidFill>
                <a:latin typeface="Arial"/>
                <a:ea typeface="Arial"/>
                <a:cs typeface="Arial"/>
                <a:sym typeface="Arial"/>
              </a:rPr>
              <a:t>Propagation delay (oneskorenie pri šírení):</a:t>
            </a:r>
            <a:r>
              <a:rPr b="0" i="0" lang="en-US" sz="1600" u="none" cap="none" strike="noStrike">
                <a:solidFill>
                  <a:schemeClr val="dk1"/>
                </a:solidFill>
                <a:latin typeface="Arial"/>
                <a:ea typeface="Arial"/>
                <a:cs typeface="Arial"/>
                <a:sym typeface="Arial"/>
              </a:rPr>
              <a:t> Čas, ktorý je potrebný na prechod signálu po danom fyzickom médiu</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pic>
        <p:nvPicPr>
          <p:cNvPr descr="325P_062" id="287" name="Shape 287"/>
          <p:cNvPicPr preferRelativeResize="0"/>
          <p:nvPr/>
        </p:nvPicPr>
        <p:blipFill rotWithShape="1">
          <a:blip r:embed="rId3">
            <a:alphaModFix/>
          </a:blip>
          <a:srcRect b="0" l="0" r="0" t="0"/>
          <a:stretch/>
        </p:blipFill>
        <p:spPr>
          <a:xfrm>
            <a:off x="631825" y="1295400"/>
            <a:ext cx="8031163" cy="3238500"/>
          </a:xfrm>
          <a:prstGeom prst="rect">
            <a:avLst/>
          </a:prstGeom>
          <a:noFill/>
          <a:ln>
            <a:noFill/>
          </a:ln>
        </p:spPr>
      </p:pic>
      <p:sp>
        <p:nvSpPr>
          <p:cNvPr id="288" name="Shape 28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Dopad oneskorenia a jeho kolísania na kvalitu</a:t>
            </a:r>
          </a:p>
        </p:txBody>
      </p:sp>
      <p:sp>
        <p:nvSpPr>
          <p:cNvPr id="289" name="Shape 289"/>
          <p:cNvSpPr txBox="1"/>
          <p:nvPr>
            <p:ph idx="2" type="body"/>
          </p:nvPr>
        </p:nvSpPr>
        <p:spPr>
          <a:xfrm>
            <a:off x="655638" y="4889500"/>
            <a:ext cx="8159750" cy="14478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1900" u="none" cap="none" strike="noStrike">
                <a:solidFill>
                  <a:schemeClr val="accent2"/>
                </a:solidFill>
                <a:latin typeface="Arial"/>
                <a:ea typeface="Arial"/>
                <a:cs typeface="Arial"/>
                <a:sym typeface="Arial"/>
              </a:rPr>
              <a:t>Celkové oneskorenie:</a:t>
            </a:r>
            <a:r>
              <a:rPr b="0" i="0" lang="en-US" sz="1900" u="none" cap="none" strike="noStrike">
                <a:solidFill>
                  <a:schemeClr val="dk1"/>
                </a:solidFill>
                <a:latin typeface="Arial"/>
                <a:ea typeface="Arial"/>
                <a:cs typeface="Arial"/>
                <a:sym typeface="Arial"/>
              </a:rPr>
              <a:t> Súčet všetkých propagačných, procesných, serializačných a frontových oneskorení pozdĺž prenosovej trasy</a:t>
            </a:r>
          </a:p>
          <a:p>
            <a:pPr indent="-176213" lvl="0" marL="176213" marR="0" rtl="0" algn="l">
              <a:lnSpc>
                <a:spcPct val="95000"/>
              </a:lnSpc>
              <a:spcBef>
                <a:spcPts val="95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V best-effort networks sú propagačné a serializačné oneskorenia pevné, zatiaľčo procesné a frontové oneskorenia sú náhodné</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descr="325P_063" id="295" name="Shape 295"/>
          <p:cNvPicPr preferRelativeResize="0"/>
          <p:nvPr/>
        </p:nvPicPr>
        <p:blipFill rotWithShape="1">
          <a:blip r:embed="rId3">
            <a:alphaModFix/>
          </a:blip>
          <a:srcRect b="0" l="0" r="0" t="0"/>
          <a:stretch/>
        </p:blipFill>
        <p:spPr>
          <a:xfrm>
            <a:off x="906463" y="1219200"/>
            <a:ext cx="7375525" cy="3390900"/>
          </a:xfrm>
          <a:prstGeom prst="rect">
            <a:avLst/>
          </a:prstGeom>
          <a:noFill/>
          <a:ln>
            <a:noFill/>
          </a:ln>
        </p:spPr>
      </p:pic>
      <p:sp>
        <p:nvSpPr>
          <p:cNvPr id="296" name="Shape 29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Ako znížiť oneskorenie</a:t>
            </a:r>
          </a:p>
        </p:txBody>
      </p:sp>
      <p:sp>
        <p:nvSpPr>
          <p:cNvPr id="297" name="Shape 297"/>
          <p:cNvSpPr txBox="1"/>
          <p:nvPr>
            <p:ph idx="2" type="body"/>
          </p:nvPr>
        </p:nvSpPr>
        <p:spPr>
          <a:xfrm>
            <a:off x="655638" y="4967288"/>
            <a:ext cx="7940675" cy="1662112"/>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Zrýchliť linku (najlepšie, ale aj najdrahšie riešenie)</a:t>
            </a:r>
          </a:p>
          <a:p>
            <a:pPr indent="-176213" lvl="0" marL="1762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Dať prioritu dôležitým paketom</a:t>
            </a:r>
          </a:p>
          <a:p>
            <a:pPr indent="-176213" lvl="0" marL="1762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Umožniť úpravu prioritu dôležitých paketov</a:t>
            </a:r>
          </a:p>
          <a:p>
            <a:pPr indent="-176213" lvl="0" marL="1762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Komprimovať obsah rámcov (to však trvá istý čas)</a:t>
            </a:r>
          </a:p>
          <a:p>
            <a:pPr indent="-176213" lvl="0" marL="1762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Komprimovať IP hlavičky (detto)</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descr="325P_064" id="303" name="Shape 303"/>
          <p:cNvPicPr preferRelativeResize="0"/>
          <p:nvPr/>
        </p:nvPicPr>
        <p:blipFill rotWithShape="1">
          <a:blip r:embed="rId3">
            <a:alphaModFix/>
          </a:blip>
          <a:srcRect b="0" l="0" r="0" t="0"/>
          <a:stretch/>
        </p:blipFill>
        <p:spPr>
          <a:xfrm>
            <a:off x="809625" y="1676400"/>
            <a:ext cx="7677150" cy="2597150"/>
          </a:xfrm>
          <a:prstGeom prst="rect">
            <a:avLst/>
          </a:prstGeom>
          <a:noFill/>
          <a:ln>
            <a:noFill/>
          </a:ln>
        </p:spPr>
      </p:pic>
      <p:sp>
        <p:nvSpPr>
          <p:cNvPr id="304" name="Shape 30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Znižovanie oneskorenia</a:t>
            </a:r>
          </a:p>
        </p:txBody>
      </p:sp>
      <p:sp>
        <p:nvSpPr>
          <p:cNvPr id="305" name="Shape 305"/>
          <p:cNvSpPr txBox="1"/>
          <p:nvPr>
            <p:ph idx="2" type="body"/>
          </p:nvPr>
        </p:nvSpPr>
        <p:spPr>
          <a:xfrm>
            <a:off x="655638" y="4462463"/>
            <a:ext cx="8159750" cy="1709737"/>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Zákaznícke smerovače realizujú:</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Kompresiu TCP/RTP hlavičiek</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LLQ (Low Latency Queueing)</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Prioritizáciu</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Smerovače ISP realizujú:</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Reprioritizáciu na základe dohodnutých QoS pravidiel</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descr="325P_065" id="311" name="Shape 311"/>
          <p:cNvPicPr preferRelativeResize="0"/>
          <p:nvPr/>
        </p:nvPicPr>
        <p:blipFill rotWithShape="1">
          <a:blip r:embed="rId3">
            <a:alphaModFix/>
          </a:blip>
          <a:srcRect b="0" l="0" r="0" t="0"/>
          <a:stretch/>
        </p:blipFill>
        <p:spPr>
          <a:xfrm>
            <a:off x="915988" y="1219200"/>
            <a:ext cx="7615237" cy="3536950"/>
          </a:xfrm>
          <a:prstGeom prst="rect">
            <a:avLst/>
          </a:prstGeom>
          <a:noFill/>
          <a:ln>
            <a:noFill/>
          </a:ln>
        </p:spPr>
      </p:pic>
      <p:sp>
        <p:nvSpPr>
          <p:cNvPr id="312" name="Shape 31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Druhy strát paketov</a:t>
            </a:r>
          </a:p>
        </p:txBody>
      </p:sp>
      <p:sp>
        <p:nvSpPr>
          <p:cNvPr id="313" name="Shape 313"/>
          <p:cNvSpPr txBox="1"/>
          <p:nvPr>
            <p:ph idx="2" type="body"/>
          </p:nvPr>
        </p:nvSpPr>
        <p:spPr>
          <a:xfrm>
            <a:off x="601663" y="5029200"/>
            <a:ext cx="7940675" cy="1371600"/>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Straty typu „tail drop“ nastávajú, keď je výstupný front plný. Tieto straty sú bežné a nastávajú pri zahltení výstupného rozhrania</a:t>
            </a:r>
          </a:p>
          <a:p>
            <a:pPr indent="-176213" lvl="0" marL="176213" marR="0" rtl="0" algn="l">
              <a:lnSpc>
                <a:spcPct val="75000"/>
              </a:lnSpc>
              <a:spcBef>
                <a:spcPts val="95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Iné druhy strát sú obvykle spôsobené zahltením na vstupnom rozhraní, pomalým procesorom či chybami pri prenose. Tieto chyby sa často dajú odstrániť upgradom hardvéru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p:nvPr/>
        </p:nvSpPr>
        <p:spPr>
          <a:xfrm>
            <a:off x="0" y="0"/>
            <a:ext cx="46482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37" name="Shape 137"/>
          <p:cNvSpPr txBox="1"/>
          <p:nvPr>
            <p:ph type="title"/>
          </p:nvPr>
        </p:nvSpPr>
        <p:spPr>
          <a:xfrm>
            <a:off x="228600" y="566738"/>
            <a:ext cx="4008438" cy="2058987"/>
          </a:xfrm>
          <a:prstGeom prst="rect">
            <a:avLst/>
          </a:prstGeom>
          <a:noFill/>
          <a:ln>
            <a:noFill/>
          </a:ln>
        </p:spPr>
        <p:txBody>
          <a:bodyPr anchorCtr="1"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3200" u="none" cap="none" strike="noStrike">
                <a:solidFill>
                  <a:schemeClr val="lt1"/>
                </a:solidFill>
                <a:latin typeface="Arial"/>
                <a:ea typeface="Arial"/>
                <a:cs typeface="Arial"/>
                <a:sym typeface="Arial"/>
              </a:rPr>
              <a:t>Úvod do QoS</a:t>
            </a:r>
          </a:p>
        </p:txBody>
      </p:sp>
      <p:pic>
        <p:nvPicPr>
          <p:cNvPr descr="MAE29423" id="138" name="Shape 138"/>
          <p:cNvPicPr preferRelativeResize="0"/>
          <p:nvPr/>
        </p:nvPicPr>
        <p:blipFill rotWithShape="1">
          <a:blip r:embed="rId3">
            <a:alphaModFix/>
          </a:blip>
          <a:srcRect b="0" l="0" r="0" t="0"/>
          <a:stretch/>
        </p:blipFill>
        <p:spPr>
          <a:xfrm>
            <a:off x="4457700" y="0"/>
            <a:ext cx="4686300" cy="3124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descr="325P_066" id="319" name="Shape 319"/>
          <p:cNvPicPr preferRelativeResize="0"/>
          <p:nvPr/>
        </p:nvPicPr>
        <p:blipFill rotWithShape="1">
          <a:blip r:embed="rId3">
            <a:alphaModFix/>
          </a:blip>
          <a:srcRect b="0" l="0" r="0" t="0"/>
          <a:stretch/>
        </p:blipFill>
        <p:spPr>
          <a:xfrm>
            <a:off x="762000" y="1219200"/>
            <a:ext cx="7773988" cy="3536950"/>
          </a:xfrm>
          <a:prstGeom prst="rect">
            <a:avLst/>
          </a:prstGeom>
          <a:noFill/>
          <a:ln>
            <a:noFill/>
          </a:ln>
        </p:spPr>
      </p:pic>
      <p:sp>
        <p:nvSpPr>
          <p:cNvPr id="320" name="Shape 32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Predchádzanie stratám</a:t>
            </a:r>
          </a:p>
        </p:txBody>
      </p:sp>
      <p:sp>
        <p:nvSpPr>
          <p:cNvPr id="321" name="Shape 321"/>
          <p:cNvSpPr txBox="1"/>
          <p:nvPr>
            <p:ph idx="2" type="body"/>
          </p:nvPr>
        </p:nvSpPr>
        <p:spPr>
          <a:xfrm>
            <a:off x="655638" y="5105400"/>
            <a:ext cx="8159750" cy="15113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Zrýchliť linku (najlepšie, ale aj najdrahšie riešenie)</a:t>
            </a:r>
          </a:p>
          <a:p>
            <a:pPr indent="-176213" lvl="0" marL="176213" marR="0" rtl="0" algn="l">
              <a:lnSpc>
                <a:spcPct val="95000"/>
              </a:lnSpc>
              <a:spcBef>
                <a:spcPts val="95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Garantovať dostatočné pásmo pre citlivé pakety</a:t>
            </a:r>
          </a:p>
          <a:p>
            <a:pPr indent="-176213" lvl="0" marL="176213" marR="0" rtl="0" algn="l">
              <a:lnSpc>
                <a:spcPct val="95000"/>
              </a:lnSpc>
              <a:spcBef>
                <a:spcPts val="950"/>
              </a:spcBef>
              <a:spcAft>
                <a:spcPts val="0"/>
              </a:spcAft>
              <a:buClr>
                <a:schemeClr val="dk2"/>
              </a:buClr>
              <a:buSzPct val="100000"/>
              <a:buFont typeface="Noto Sans Symbols"/>
              <a:buChar char="▪"/>
            </a:pPr>
            <a:r>
              <a:rPr b="0" i="0" lang="en-US" sz="1900" u="none" cap="none" strike="noStrike">
                <a:solidFill>
                  <a:schemeClr val="dk1"/>
                </a:solidFill>
                <a:latin typeface="Arial"/>
                <a:ea typeface="Arial"/>
                <a:cs typeface="Arial"/>
                <a:sym typeface="Arial"/>
              </a:rPr>
              <a:t>Predchádzať zahlteniu náhodným zahadzovaním menej dôležitých paketov ešte skôr, než dôjde k zahlteniu</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Nástroje pre poskytovanie QoS</a:t>
            </a:r>
          </a:p>
        </p:txBody>
      </p:sp>
      <p:sp>
        <p:nvSpPr>
          <p:cNvPr id="327" name="Shape 327"/>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Klasifikácia</a:t>
            </a:r>
          </a:p>
          <a:p>
            <a:pPr indent="-176212" lvl="1" marL="531813" marR="0" rtl="0" algn="l">
              <a:lnSpc>
                <a:spcPct val="9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Identifikácia toku alebo triedy prevádzky</a:t>
            </a:r>
          </a:p>
          <a:p>
            <a:pPr indent="-176213" lvl="0" marL="176213" marR="0" rtl="0" algn="l">
              <a:lnSpc>
                <a:spcPct val="9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Značkovanie (Marking)</a:t>
            </a:r>
          </a:p>
          <a:p>
            <a:pPr indent="-176212" lvl="1" marL="531813" marR="0" rtl="0" algn="l">
              <a:lnSpc>
                <a:spcPct val="9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Vyznačenie identifikovaného toku alebo triedy prevádzky</a:t>
            </a:r>
          </a:p>
          <a:p>
            <a:pPr indent="-176213" lvl="0" marL="176213" marR="0" rtl="0" algn="l">
              <a:lnSpc>
                <a:spcPct val="9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Predchádzanie zahlteniu (Congestion Avoidance)</a:t>
            </a:r>
          </a:p>
          <a:p>
            <a:pPr indent="-176212" lvl="1" marL="531813" marR="0" rtl="0" algn="l">
              <a:lnSpc>
                <a:spcPct val="9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Tail Drop, Random Early Detection, Weighted RED</a:t>
            </a:r>
          </a:p>
          <a:p>
            <a:pPr indent="-176213" lvl="0" marL="176213" marR="0" rtl="0" algn="l">
              <a:lnSpc>
                <a:spcPct val="9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Riešenie zahltenia (Congestion Management)</a:t>
            </a:r>
          </a:p>
          <a:p>
            <a:pPr indent="-176212" lvl="1" marL="531813" marR="0" rtl="0" algn="l">
              <a:lnSpc>
                <a:spcPct val="9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Plánovacie mechanizmy pre obsluhu frontov</a:t>
            </a:r>
          </a:p>
          <a:p>
            <a:pPr indent="-176213" lvl="0" marL="176213" marR="0" rtl="0" algn="l">
              <a:lnSpc>
                <a:spcPct val="9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Tvarovanie a obmedzovanie prevádzky (Shaping, Policing)</a:t>
            </a:r>
          </a:p>
          <a:p>
            <a:pPr indent="-176213" lvl="0" marL="176213" marR="0" rtl="0" algn="l">
              <a:lnSpc>
                <a:spcPct val="95000"/>
              </a:lnSpc>
              <a:spcBef>
                <a:spcPts val="1110"/>
              </a:spcBef>
              <a:spcAft>
                <a:spcPts val="0"/>
              </a:spcAft>
              <a:buClr>
                <a:schemeClr val="dk2"/>
              </a:buClr>
              <a:buSzPct val="100909"/>
              <a:buFont typeface="Noto Sans Symbols"/>
              <a:buChar char="▪"/>
            </a:pPr>
            <a:r>
              <a:rPr b="0" i="0" lang="en-US" sz="2220" u="none" cap="none" strike="noStrike">
                <a:solidFill>
                  <a:schemeClr val="dk1"/>
                </a:solidFill>
                <a:latin typeface="Arial"/>
                <a:ea typeface="Arial"/>
                <a:cs typeface="Arial"/>
                <a:sym typeface="Arial"/>
              </a:rPr>
              <a:t>Mechanizmy efektívnosti linky (Link Efficiency Mechanisms)</a:t>
            </a:r>
          </a:p>
          <a:p>
            <a:pPr indent="-176212" lvl="1" marL="531813" marR="0" rtl="0" algn="l">
              <a:lnSpc>
                <a:spcPct val="9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Link Fragmentation and Interleaving</a:t>
            </a:r>
          </a:p>
          <a:p>
            <a:pPr indent="-176212" lvl="1" marL="531813" marR="0" rtl="0" algn="l">
              <a:lnSpc>
                <a:spcPct val="95000"/>
              </a:lnSpc>
              <a:spcBef>
                <a:spcPts val="925"/>
              </a:spcBef>
              <a:spcAft>
                <a:spcPts val="0"/>
              </a:spcAft>
              <a:buClr>
                <a:schemeClr val="dk2"/>
              </a:buClr>
              <a:buSzPct val="97368"/>
              <a:buFont typeface="Noto Sans Symbols"/>
              <a:buChar char="▪"/>
            </a:pPr>
            <a:r>
              <a:rPr b="0" i="0" lang="en-US" sz="1850" u="none" cap="none" strike="noStrike">
                <a:solidFill>
                  <a:schemeClr val="dk1"/>
                </a:solidFill>
                <a:latin typeface="Arial"/>
                <a:ea typeface="Arial"/>
                <a:cs typeface="Arial"/>
                <a:sym typeface="Arial"/>
              </a:rPr>
              <a:t>On-the-fly kompresia hlavičiek alebo tiel paketov</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descr="blueBox" id="338" name="Shape 338"/>
          <p:cNvPicPr preferRelativeResize="0"/>
          <p:nvPr/>
        </p:nvPicPr>
        <p:blipFill rotWithShape="1">
          <a:blip r:embed="rId3">
            <a:alphaModFix/>
          </a:blip>
          <a:srcRect b="0" l="0" r="0" t="0"/>
          <a:stretch/>
        </p:blipFill>
        <p:spPr>
          <a:xfrm>
            <a:off x="3105150" y="2959100"/>
            <a:ext cx="301625" cy="301625"/>
          </a:xfrm>
          <a:prstGeom prst="rect">
            <a:avLst/>
          </a:prstGeom>
          <a:noFill/>
          <a:ln>
            <a:noFill/>
          </a:ln>
        </p:spPr>
      </p:pic>
      <p:pic>
        <p:nvPicPr>
          <p:cNvPr descr="greenBox" id="339" name="Shape 339"/>
          <p:cNvPicPr preferRelativeResize="0"/>
          <p:nvPr/>
        </p:nvPicPr>
        <p:blipFill rotWithShape="1">
          <a:blip r:embed="rId4">
            <a:alphaModFix/>
          </a:blip>
          <a:srcRect b="0" l="0" r="0" t="0"/>
          <a:stretch/>
        </p:blipFill>
        <p:spPr>
          <a:xfrm>
            <a:off x="3105150" y="3789363"/>
            <a:ext cx="301625" cy="301625"/>
          </a:xfrm>
          <a:prstGeom prst="rect">
            <a:avLst/>
          </a:prstGeom>
          <a:noFill/>
          <a:ln>
            <a:noFill/>
          </a:ln>
        </p:spPr>
      </p:pic>
      <p:pic>
        <p:nvPicPr>
          <p:cNvPr descr="orangeBox" id="340" name="Shape 340"/>
          <p:cNvPicPr preferRelativeResize="0"/>
          <p:nvPr/>
        </p:nvPicPr>
        <p:blipFill rotWithShape="1">
          <a:blip r:embed="rId5">
            <a:alphaModFix/>
          </a:blip>
          <a:srcRect b="0" l="0" r="0" t="0"/>
          <a:stretch/>
        </p:blipFill>
        <p:spPr>
          <a:xfrm>
            <a:off x="3105150" y="3371850"/>
            <a:ext cx="301625" cy="301625"/>
          </a:xfrm>
          <a:prstGeom prst="rect">
            <a:avLst/>
          </a:prstGeom>
          <a:noFill/>
          <a:ln>
            <a:noFill/>
          </a:ln>
        </p:spPr>
      </p:pic>
      <p:pic>
        <p:nvPicPr>
          <p:cNvPr descr="blueBox" id="341" name="Shape 341"/>
          <p:cNvPicPr preferRelativeResize="0"/>
          <p:nvPr/>
        </p:nvPicPr>
        <p:blipFill rotWithShape="1">
          <a:blip r:embed="rId3">
            <a:alphaModFix/>
          </a:blip>
          <a:srcRect b="0" l="0" r="0" t="0"/>
          <a:stretch/>
        </p:blipFill>
        <p:spPr>
          <a:xfrm>
            <a:off x="3105150" y="2959100"/>
            <a:ext cx="301625" cy="301625"/>
          </a:xfrm>
          <a:prstGeom prst="rect">
            <a:avLst/>
          </a:prstGeom>
          <a:noFill/>
          <a:ln>
            <a:noFill/>
          </a:ln>
        </p:spPr>
      </p:pic>
      <p:pic>
        <p:nvPicPr>
          <p:cNvPr descr="greenBox" id="342" name="Shape 342"/>
          <p:cNvPicPr preferRelativeResize="0"/>
          <p:nvPr/>
        </p:nvPicPr>
        <p:blipFill rotWithShape="1">
          <a:blip r:embed="rId4">
            <a:alphaModFix/>
          </a:blip>
          <a:srcRect b="0" l="0" r="0" t="0"/>
          <a:stretch/>
        </p:blipFill>
        <p:spPr>
          <a:xfrm>
            <a:off x="3105150" y="3789363"/>
            <a:ext cx="301625" cy="301625"/>
          </a:xfrm>
          <a:prstGeom prst="rect">
            <a:avLst/>
          </a:prstGeom>
          <a:noFill/>
          <a:ln>
            <a:noFill/>
          </a:ln>
        </p:spPr>
      </p:pic>
      <p:pic>
        <p:nvPicPr>
          <p:cNvPr descr="orangeBox" id="343" name="Shape 343"/>
          <p:cNvPicPr preferRelativeResize="0"/>
          <p:nvPr/>
        </p:nvPicPr>
        <p:blipFill rotWithShape="1">
          <a:blip r:embed="rId5">
            <a:alphaModFix/>
          </a:blip>
          <a:srcRect b="0" l="0" r="0" t="0"/>
          <a:stretch/>
        </p:blipFill>
        <p:spPr>
          <a:xfrm>
            <a:off x="3105150" y="3371850"/>
            <a:ext cx="301625" cy="301625"/>
          </a:xfrm>
          <a:prstGeom prst="rect">
            <a:avLst/>
          </a:prstGeom>
          <a:noFill/>
          <a:ln>
            <a:noFill/>
          </a:ln>
        </p:spPr>
      </p:pic>
      <p:pic>
        <p:nvPicPr>
          <p:cNvPr descr="blueBox" id="344" name="Shape 344"/>
          <p:cNvPicPr preferRelativeResize="0"/>
          <p:nvPr/>
        </p:nvPicPr>
        <p:blipFill rotWithShape="1">
          <a:blip r:embed="rId3">
            <a:alphaModFix/>
          </a:blip>
          <a:srcRect b="0" l="0" r="0" t="0"/>
          <a:stretch/>
        </p:blipFill>
        <p:spPr>
          <a:xfrm>
            <a:off x="3105150" y="2959100"/>
            <a:ext cx="301625" cy="301625"/>
          </a:xfrm>
          <a:prstGeom prst="rect">
            <a:avLst/>
          </a:prstGeom>
          <a:noFill/>
          <a:ln>
            <a:noFill/>
          </a:ln>
        </p:spPr>
      </p:pic>
      <p:pic>
        <p:nvPicPr>
          <p:cNvPr descr="greenBox" id="345" name="Shape 345"/>
          <p:cNvPicPr preferRelativeResize="0"/>
          <p:nvPr/>
        </p:nvPicPr>
        <p:blipFill rotWithShape="1">
          <a:blip r:embed="rId4">
            <a:alphaModFix/>
          </a:blip>
          <a:srcRect b="0" l="0" r="0" t="0"/>
          <a:stretch/>
        </p:blipFill>
        <p:spPr>
          <a:xfrm>
            <a:off x="3105150" y="3789363"/>
            <a:ext cx="301625" cy="301625"/>
          </a:xfrm>
          <a:prstGeom prst="rect">
            <a:avLst/>
          </a:prstGeom>
          <a:noFill/>
          <a:ln>
            <a:noFill/>
          </a:ln>
        </p:spPr>
      </p:pic>
      <p:pic>
        <p:nvPicPr>
          <p:cNvPr descr="orangeBox" id="346" name="Shape 346"/>
          <p:cNvPicPr preferRelativeResize="0"/>
          <p:nvPr/>
        </p:nvPicPr>
        <p:blipFill rotWithShape="1">
          <a:blip r:embed="rId5">
            <a:alphaModFix/>
          </a:blip>
          <a:srcRect b="0" l="0" r="0" t="0"/>
          <a:stretch/>
        </p:blipFill>
        <p:spPr>
          <a:xfrm>
            <a:off x="3105150" y="3371850"/>
            <a:ext cx="301625" cy="301625"/>
          </a:xfrm>
          <a:prstGeom prst="rect">
            <a:avLst/>
          </a:prstGeom>
          <a:noFill/>
          <a:ln>
            <a:noFill/>
          </a:ln>
        </p:spPr>
      </p:pic>
      <p:pic>
        <p:nvPicPr>
          <p:cNvPr descr="greyBox" id="347" name="Shape 347"/>
          <p:cNvPicPr preferRelativeResize="0"/>
          <p:nvPr/>
        </p:nvPicPr>
        <p:blipFill rotWithShape="1">
          <a:blip r:embed="rId6">
            <a:alphaModFix/>
          </a:blip>
          <a:srcRect b="0" l="0" r="0" t="0"/>
          <a:stretch/>
        </p:blipFill>
        <p:spPr>
          <a:xfrm>
            <a:off x="977900" y="3784600"/>
            <a:ext cx="301625" cy="301625"/>
          </a:xfrm>
          <a:prstGeom prst="rect">
            <a:avLst/>
          </a:prstGeom>
          <a:noFill/>
          <a:ln>
            <a:noFill/>
          </a:ln>
        </p:spPr>
      </p:pic>
      <p:pic>
        <p:nvPicPr>
          <p:cNvPr descr="greyBox" id="348" name="Shape 348"/>
          <p:cNvPicPr preferRelativeResize="0"/>
          <p:nvPr/>
        </p:nvPicPr>
        <p:blipFill rotWithShape="1">
          <a:blip r:embed="rId6">
            <a:alphaModFix/>
          </a:blip>
          <a:srcRect b="0" l="0" r="0" t="0"/>
          <a:stretch/>
        </p:blipFill>
        <p:spPr>
          <a:xfrm>
            <a:off x="977900" y="3371850"/>
            <a:ext cx="301625" cy="301625"/>
          </a:xfrm>
          <a:prstGeom prst="rect">
            <a:avLst/>
          </a:prstGeom>
          <a:noFill/>
          <a:ln>
            <a:noFill/>
          </a:ln>
        </p:spPr>
      </p:pic>
      <p:pic>
        <p:nvPicPr>
          <p:cNvPr descr="greyBox" id="349" name="Shape 349"/>
          <p:cNvPicPr preferRelativeResize="0"/>
          <p:nvPr/>
        </p:nvPicPr>
        <p:blipFill rotWithShape="1">
          <a:blip r:embed="rId6">
            <a:alphaModFix/>
          </a:blip>
          <a:srcRect b="0" l="0" r="0" t="0"/>
          <a:stretch/>
        </p:blipFill>
        <p:spPr>
          <a:xfrm>
            <a:off x="977900" y="2959100"/>
            <a:ext cx="301625" cy="301625"/>
          </a:xfrm>
          <a:prstGeom prst="rect">
            <a:avLst/>
          </a:prstGeom>
          <a:noFill/>
          <a:ln>
            <a:noFill/>
          </a:ln>
        </p:spPr>
      </p:pic>
      <p:pic>
        <p:nvPicPr>
          <p:cNvPr descr="greyBox" id="350" name="Shape 350"/>
          <p:cNvPicPr preferRelativeResize="0"/>
          <p:nvPr/>
        </p:nvPicPr>
        <p:blipFill rotWithShape="1">
          <a:blip r:embed="rId6">
            <a:alphaModFix/>
          </a:blip>
          <a:srcRect b="0" l="0" r="0" t="0"/>
          <a:stretch/>
        </p:blipFill>
        <p:spPr>
          <a:xfrm>
            <a:off x="977900" y="4197350"/>
            <a:ext cx="301625" cy="301625"/>
          </a:xfrm>
          <a:prstGeom prst="rect">
            <a:avLst/>
          </a:prstGeom>
          <a:noFill/>
          <a:ln>
            <a:noFill/>
          </a:ln>
        </p:spPr>
      </p:pic>
      <p:sp>
        <p:nvSpPr>
          <p:cNvPr id="351" name="Shape 351"/>
          <p:cNvSpPr txBox="1"/>
          <p:nvPr>
            <p:ph type="title"/>
          </p:nvPr>
        </p:nvSpPr>
        <p:spPr>
          <a:xfrm>
            <a:off x="685800" y="533400"/>
            <a:ext cx="8145463"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Ako QoS nástroje pracujú?</a:t>
            </a:r>
          </a:p>
        </p:txBody>
      </p:sp>
      <p:pic>
        <p:nvPicPr>
          <p:cNvPr descr="greyBox" id="352" name="Shape 352"/>
          <p:cNvPicPr preferRelativeResize="0"/>
          <p:nvPr/>
        </p:nvPicPr>
        <p:blipFill rotWithShape="1">
          <a:blip r:embed="rId6">
            <a:alphaModFix/>
          </a:blip>
          <a:srcRect b="0" l="0" r="0" t="0"/>
          <a:stretch/>
        </p:blipFill>
        <p:spPr>
          <a:xfrm rot="-452104">
            <a:off x="-990600" y="3586163"/>
            <a:ext cx="301625" cy="301625"/>
          </a:xfrm>
          <a:prstGeom prst="rect">
            <a:avLst/>
          </a:prstGeom>
          <a:noFill/>
          <a:ln>
            <a:noFill/>
          </a:ln>
        </p:spPr>
      </p:pic>
      <p:pic>
        <p:nvPicPr>
          <p:cNvPr descr="greyBox" id="353" name="Shape 353"/>
          <p:cNvPicPr preferRelativeResize="0"/>
          <p:nvPr/>
        </p:nvPicPr>
        <p:blipFill rotWithShape="1">
          <a:blip r:embed="rId6">
            <a:alphaModFix/>
          </a:blip>
          <a:srcRect b="0" l="0" r="0" t="0"/>
          <a:stretch/>
        </p:blipFill>
        <p:spPr>
          <a:xfrm>
            <a:off x="-609600" y="3224213"/>
            <a:ext cx="301625" cy="301625"/>
          </a:xfrm>
          <a:prstGeom prst="rect">
            <a:avLst/>
          </a:prstGeom>
          <a:noFill/>
          <a:ln>
            <a:noFill/>
          </a:ln>
        </p:spPr>
      </p:pic>
      <p:pic>
        <p:nvPicPr>
          <p:cNvPr descr="greyBox" id="354" name="Shape 354"/>
          <p:cNvPicPr preferRelativeResize="0"/>
          <p:nvPr/>
        </p:nvPicPr>
        <p:blipFill rotWithShape="1">
          <a:blip r:embed="rId7">
            <a:alphaModFix/>
          </a:blip>
          <a:srcRect b="0" l="0" r="0" t="0"/>
          <a:stretch/>
        </p:blipFill>
        <p:spPr>
          <a:xfrm rot="-1683280">
            <a:off x="-301625" y="3259138"/>
            <a:ext cx="301625" cy="301625"/>
          </a:xfrm>
          <a:prstGeom prst="rect">
            <a:avLst/>
          </a:prstGeom>
          <a:noFill/>
          <a:ln>
            <a:noFill/>
          </a:ln>
        </p:spPr>
      </p:pic>
      <p:pic>
        <p:nvPicPr>
          <p:cNvPr descr="greyBox" id="355" name="Shape 355"/>
          <p:cNvPicPr preferRelativeResize="0"/>
          <p:nvPr/>
        </p:nvPicPr>
        <p:blipFill rotWithShape="1">
          <a:blip r:embed="rId6">
            <a:alphaModFix/>
          </a:blip>
          <a:srcRect b="0" l="0" r="0" t="0"/>
          <a:stretch/>
        </p:blipFill>
        <p:spPr>
          <a:xfrm rot="2081710">
            <a:off x="-685800" y="3560763"/>
            <a:ext cx="301625" cy="301625"/>
          </a:xfrm>
          <a:prstGeom prst="rect">
            <a:avLst/>
          </a:prstGeom>
          <a:noFill/>
          <a:ln>
            <a:noFill/>
          </a:ln>
        </p:spPr>
      </p:pic>
      <p:pic>
        <p:nvPicPr>
          <p:cNvPr descr="greyBox" id="356" name="Shape 356"/>
          <p:cNvPicPr preferRelativeResize="0"/>
          <p:nvPr/>
        </p:nvPicPr>
        <p:blipFill rotWithShape="1">
          <a:blip r:embed="rId8">
            <a:alphaModFix/>
          </a:blip>
          <a:srcRect b="0" l="0" r="0" t="0"/>
          <a:stretch/>
        </p:blipFill>
        <p:spPr>
          <a:xfrm rot="2136453">
            <a:off x="-1066800" y="4405313"/>
            <a:ext cx="301625" cy="301625"/>
          </a:xfrm>
          <a:prstGeom prst="rect">
            <a:avLst/>
          </a:prstGeom>
          <a:noFill/>
          <a:ln>
            <a:noFill/>
          </a:ln>
        </p:spPr>
      </p:pic>
      <p:pic>
        <p:nvPicPr>
          <p:cNvPr descr="greyBox" id="357" name="Shape 357"/>
          <p:cNvPicPr preferRelativeResize="0"/>
          <p:nvPr/>
        </p:nvPicPr>
        <p:blipFill rotWithShape="1">
          <a:blip r:embed="rId6">
            <a:alphaModFix/>
          </a:blip>
          <a:srcRect b="0" l="0" r="0" t="0"/>
          <a:stretch/>
        </p:blipFill>
        <p:spPr>
          <a:xfrm rot="-2339460">
            <a:off x="-685800" y="4330700"/>
            <a:ext cx="301625" cy="301625"/>
          </a:xfrm>
          <a:prstGeom prst="rect">
            <a:avLst/>
          </a:prstGeom>
          <a:noFill/>
          <a:ln>
            <a:noFill/>
          </a:ln>
        </p:spPr>
      </p:pic>
      <p:pic>
        <p:nvPicPr>
          <p:cNvPr descr="greyBox" id="358" name="Shape 358"/>
          <p:cNvPicPr preferRelativeResize="0"/>
          <p:nvPr/>
        </p:nvPicPr>
        <p:blipFill rotWithShape="1">
          <a:blip r:embed="rId6">
            <a:alphaModFix/>
          </a:blip>
          <a:srcRect b="0" l="0" r="0" t="0"/>
          <a:stretch/>
        </p:blipFill>
        <p:spPr>
          <a:xfrm rot="1036890">
            <a:off x="-990600" y="2879725"/>
            <a:ext cx="301625" cy="301625"/>
          </a:xfrm>
          <a:prstGeom prst="rect">
            <a:avLst/>
          </a:prstGeom>
          <a:noFill/>
          <a:ln>
            <a:noFill/>
          </a:ln>
        </p:spPr>
      </p:pic>
      <p:pic>
        <p:nvPicPr>
          <p:cNvPr descr="greyBox" id="359" name="Shape 359"/>
          <p:cNvPicPr preferRelativeResize="0"/>
          <p:nvPr/>
        </p:nvPicPr>
        <p:blipFill rotWithShape="1">
          <a:blip r:embed="rId6">
            <a:alphaModFix/>
          </a:blip>
          <a:srcRect b="0" l="0" r="0" t="0"/>
          <a:stretch/>
        </p:blipFill>
        <p:spPr>
          <a:xfrm rot="216833">
            <a:off x="-990600" y="3241675"/>
            <a:ext cx="301625" cy="301625"/>
          </a:xfrm>
          <a:prstGeom prst="rect">
            <a:avLst/>
          </a:prstGeom>
          <a:noFill/>
          <a:ln>
            <a:noFill/>
          </a:ln>
        </p:spPr>
      </p:pic>
      <p:pic>
        <p:nvPicPr>
          <p:cNvPr descr="greyBox" id="360" name="Shape 360"/>
          <p:cNvPicPr preferRelativeResize="0"/>
          <p:nvPr/>
        </p:nvPicPr>
        <p:blipFill rotWithShape="1">
          <a:blip r:embed="rId6">
            <a:alphaModFix/>
          </a:blip>
          <a:srcRect b="0" l="0" r="0" t="0"/>
          <a:stretch/>
        </p:blipFill>
        <p:spPr>
          <a:xfrm rot="492953">
            <a:off x="-301625" y="3636963"/>
            <a:ext cx="301625" cy="301625"/>
          </a:xfrm>
          <a:prstGeom prst="rect">
            <a:avLst/>
          </a:prstGeom>
          <a:noFill/>
          <a:ln>
            <a:noFill/>
          </a:ln>
        </p:spPr>
      </p:pic>
      <p:pic>
        <p:nvPicPr>
          <p:cNvPr descr="greyBox" id="361" name="Shape 361"/>
          <p:cNvPicPr preferRelativeResize="0"/>
          <p:nvPr/>
        </p:nvPicPr>
        <p:blipFill rotWithShape="1">
          <a:blip r:embed="rId6">
            <a:alphaModFix/>
          </a:blip>
          <a:srcRect b="0" l="0" r="0" t="0"/>
          <a:stretch/>
        </p:blipFill>
        <p:spPr>
          <a:xfrm rot="-1391916">
            <a:off x="-685800" y="3944938"/>
            <a:ext cx="301625" cy="301625"/>
          </a:xfrm>
          <a:prstGeom prst="rect">
            <a:avLst/>
          </a:prstGeom>
          <a:noFill/>
          <a:ln>
            <a:noFill/>
          </a:ln>
        </p:spPr>
      </p:pic>
      <p:pic>
        <p:nvPicPr>
          <p:cNvPr descr="greyBox" id="362" name="Shape 362"/>
          <p:cNvPicPr preferRelativeResize="0"/>
          <p:nvPr/>
        </p:nvPicPr>
        <p:blipFill rotWithShape="1">
          <a:blip r:embed="rId6">
            <a:alphaModFix/>
          </a:blip>
          <a:srcRect b="0" l="0" r="0" t="0"/>
          <a:stretch/>
        </p:blipFill>
        <p:spPr>
          <a:xfrm rot="-452104">
            <a:off x="-301625" y="4405313"/>
            <a:ext cx="301625" cy="301625"/>
          </a:xfrm>
          <a:prstGeom prst="rect">
            <a:avLst/>
          </a:prstGeom>
          <a:noFill/>
          <a:ln>
            <a:noFill/>
          </a:ln>
        </p:spPr>
      </p:pic>
      <p:pic>
        <p:nvPicPr>
          <p:cNvPr descr="greyBox" id="363" name="Shape 363"/>
          <p:cNvPicPr preferRelativeResize="0"/>
          <p:nvPr/>
        </p:nvPicPr>
        <p:blipFill rotWithShape="1">
          <a:blip r:embed="rId6">
            <a:alphaModFix/>
          </a:blip>
          <a:srcRect b="0" l="0" r="0" t="0"/>
          <a:stretch/>
        </p:blipFill>
        <p:spPr>
          <a:xfrm rot="528913">
            <a:off x="-301625" y="2881313"/>
            <a:ext cx="301625" cy="301625"/>
          </a:xfrm>
          <a:prstGeom prst="rect">
            <a:avLst/>
          </a:prstGeom>
          <a:noFill/>
          <a:ln>
            <a:noFill/>
          </a:ln>
        </p:spPr>
      </p:pic>
      <p:pic>
        <p:nvPicPr>
          <p:cNvPr descr="greyBox" id="364" name="Shape 364"/>
          <p:cNvPicPr preferRelativeResize="0"/>
          <p:nvPr/>
        </p:nvPicPr>
        <p:blipFill rotWithShape="1">
          <a:blip r:embed="rId8">
            <a:alphaModFix/>
          </a:blip>
          <a:srcRect b="0" l="0" r="0" t="0"/>
          <a:stretch/>
        </p:blipFill>
        <p:spPr>
          <a:xfrm rot="2392961">
            <a:off x="-685800" y="2882900"/>
            <a:ext cx="301625" cy="301625"/>
          </a:xfrm>
          <a:prstGeom prst="rect">
            <a:avLst/>
          </a:prstGeom>
          <a:solidFill>
            <a:srgbClr val="F3BF2D"/>
          </a:solidFill>
          <a:ln>
            <a:noFill/>
          </a:ln>
        </p:spPr>
      </p:pic>
      <p:pic>
        <p:nvPicPr>
          <p:cNvPr descr="greyBox" id="365" name="Shape 365"/>
          <p:cNvPicPr preferRelativeResize="0"/>
          <p:nvPr/>
        </p:nvPicPr>
        <p:blipFill rotWithShape="1">
          <a:blip r:embed="rId6">
            <a:alphaModFix/>
          </a:blip>
          <a:srcRect b="0" l="0" r="0" t="0"/>
          <a:stretch/>
        </p:blipFill>
        <p:spPr>
          <a:xfrm rot="2240961">
            <a:off x="-301625" y="4021138"/>
            <a:ext cx="301625" cy="301625"/>
          </a:xfrm>
          <a:prstGeom prst="rect">
            <a:avLst/>
          </a:prstGeom>
          <a:noFill/>
          <a:ln>
            <a:noFill/>
          </a:ln>
        </p:spPr>
      </p:pic>
      <p:pic>
        <p:nvPicPr>
          <p:cNvPr descr="greyBox" id="366" name="Shape 366"/>
          <p:cNvPicPr preferRelativeResize="0"/>
          <p:nvPr/>
        </p:nvPicPr>
        <p:blipFill rotWithShape="1">
          <a:blip r:embed="rId7">
            <a:alphaModFix/>
          </a:blip>
          <a:srcRect b="0" l="0" r="0" t="0"/>
          <a:stretch/>
        </p:blipFill>
        <p:spPr>
          <a:xfrm rot="-1683280">
            <a:off x="-990600" y="3975100"/>
            <a:ext cx="301625" cy="301625"/>
          </a:xfrm>
          <a:prstGeom prst="rect">
            <a:avLst/>
          </a:prstGeom>
          <a:noFill/>
          <a:ln>
            <a:noFill/>
          </a:ln>
        </p:spPr>
      </p:pic>
      <p:pic>
        <p:nvPicPr>
          <p:cNvPr descr="greyBox" id="367" name="Shape 367"/>
          <p:cNvPicPr preferRelativeResize="0"/>
          <p:nvPr/>
        </p:nvPicPr>
        <p:blipFill rotWithShape="1">
          <a:blip r:embed="rId6">
            <a:alphaModFix/>
          </a:blip>
          <a:srcRect b="0" l="0" r="0" t="0"/>
          <a:stretch/>
        </p:blipFill>
        <p:spPr>
          <a:xfrm>
            <a:off x="977900" y="3784600"/>
            <a:ext cx="301625" cy="301625"/>
          </a:xfrm>
          <a:prstGeom prst="rect">
            <a:avLst/>
          </a:prstGeom>
          <a:noFill/>
          <a:ln>
            <a:noFill/>
          </a:ln>
        </p:spPr>
      </p:pic>
      <p:pic>
        <p:nvPicPr>
          <p:cNvPr descr="greyBox" id="368" name="Shape 368"/>
          <p:cNvPicPr preferRelativeResize="0"/>
          <p:nvPr/>
        </p:nvPicPr>
        <p:blipFill rotWithShape="1">
          <a:blip r:embed="rId6">
            <a:alphaModFix/>
          </a:blip>
          <a:srcRect b="0" l="0" r="0" t="0"/>
          <a:stretch/>
        </p:blipFill>
        <p:spPr>
          <a:xfrm>
            <a:off x="977900" y="3371850"/>
            <a:ext cx="301625" cy="301625"/>
          </a:xfrm>
          <a:prstGeom prst="rect">
            <a:avLst/>
          </a:prstGeom>
          <a:noFill/>
          <a:ln>
            <a:noFill/>
          </a:ln>
        </p:spPr>
      </p:pic>
      <p:pic>
        <p:nvPicPr>
          <p:cNvPr descr="greyBox" id="369" name="Shape 369"/>
          <p:cNvPicPr preferRelativeResize="0"/>
          <p:nvPr/>
        </p:nvPicPr>
        <p:blipFill rotWithShape="1">
          <a:blip r:embed="rId6">
            <a:alphaModFix/>
          </a:blip>
          <a:srcRect b="0" l="0" r="0" t="0"/>
          <a:stretch/>
        </p:blipFill>
        <p:spPr>
          <a:xfrm>
            <a:off x="977900" y="2959100"/>
            <a:ext cx="301625" cy="301625"/>
          </a:xfrm>
          <a:prstGeom prst="rect">
            <a:avLst/>
          </a:prstGeom>
          <a:noFill/>
          <a:ln>
            <a:noFill/>
          </a:ln>
        </p:spPr>
      </p:pic>
      <p:pic>
        <p:nvPicPr>
          <p:cNvPr descr="greyBox" id="370" name="Shape 370"/>
          <p:cNvPicPr preferRelativeResize="0"/>
          <p:nvPr/>
        </p:nvPicPr>
        <p:blipFill rotWithShape="1">
          <a:blip r:embed="rId6">
            <a:alphaModFix/>
          </a:blip>
          <a:srcRect b="0" l="0" r="0" t="0"/>
          <a:stretch/>
        </p:blipFill>
        <p:spPr>
          <a:xfrm>
            <a:off x="977900" y="4197350"/>
            <a:ext cx="301625" cy="301625"/>
          </a:xfrm>
          <a:prstGeom prst="rect">
            <a:avLst/>
          </a:prstGeom>
          <a:noFill/>
          <a:ln>
            <a:noFill/>
          </a:ln>
        </p:spPr>
      </p:pic>
      <p:pic>
        <p:nvPicPr>
          <p:cNvPr descr="blueBox" id="371" name="Shape 371"/>
          <p:cNvPicPr preferRelativeResize="0"/>
          <p:nvPr/>
        </p:nvPicPr>
        <p:blipFill rotWithShape="1">
          <a:blip r:embed="rId3">
            <a:alphaModFix/>
          </a:blip>
          <a:srcRect b="0" l="0" r="0" t="0"/>
          <a:stretch/>
        </p:blipFill>
        <p:spPr>
          <a:xfrm>
            <a:off x="1927225" y="3371850"/>
            <a:ext cx="301625" cy="301625"/>
          </a:xfrm>
          <a:prstGeom prst="rect">
            <a:avLst/>
          </a:prstGeom>
          <a:noFill/>
          <a:ln>
            <a:noFill/>
          </a:ln>
        </p:spPr>
      </p:pic>
      <p:pic>
        <p:nvPicPr>
          <p:cNvPr descr="blueBox" id="372" name="Shape 372"/>
          <p:cNvPicPr preferRelativeResize="0"/>
          <p:nvPr/>
        </p:nvPicPr>
        <p:blipFill rotWithShape="1">
          <a:blip r:embed="rId3">
            <a:alphaModFix/>
          </a:blip>
          <a:srcRect b="0" l="0" r="0" t="0"/>
          <a:stretch/>
        </p:blipFill>
        <p:spPr>
          <a:xfrm>
            <a:off x="1927225" y="4186238"/>
            <a:ext cx="301625" cy="301625"/>
          </a:xfrm>
          <a:prstGeom prst="rect">
            <a:avLst/>
          </a:prstGeom>
          <a:noFill/>
          <a:ln>
            <a:noFill/>
          </a:ln>
        </p:spPr>
      </p:pic>
      <p:pic>
        <p:nvPicPr>
          <p:cNvPr descr="greenBox" id="373" name="Shape 373"/>
          <p:cNvPicPr preferRelativeResize="0"/>
          <p:nvPr/>
        </p:nvPicPr>
        <p:blipFill rotWithShape="1">
          <a:blip r:embed="rId4">
            <a:alphaModFix/>
          </a:blip>
          <a:srcRect b="0" l="0" r="0" t="0"/>
          <a:stretch/>
        </p:blipFill>
        <p:spPr>
          <a:xfrm>
            <a:off x="1927225" y="3373438"/>
            <a:ext cx="301625" cy="301625"/>
          </a:xfrm>
          <a:prstGeom prst="rect">
            <a:avLst/>
          </a:prstGeom>
          <a:noFill/>
          <a:ln>
            <a:noFill/>
          </a:ln>
        </p:spPr>
      </p:pic>
      <p:pic>
        <p:nvPicPr>
          <p:cNvPr descr="greenBox" id="374" name="Shape 374"/>
          <p:cNvPicPr preferRelativeResize="0"/>
          <p:nvPr/>
        </p:nvPicPr>
        <p:blipFill rotWithShape="1">
          <a:blip r:embed="rId4">
            <a:alphaModFix/>
          </a:blip>
          <a:srcRect b="0" l="0" r="0" t="0"/>
          <a:stretch/>
        </p:blipFill>
        <p:spPr>
          <a:xfrm>
            <a:off x="1927225" y="2962275"/>
            <a:ext cx="301625" cy="301625"/>
          </a:xfrm>
          <a:prstGeom prst="rect">
            <a:avLst/>
          </a:prstGeom>
          <a:noFill/>
          <a:ln>
            <a:noFill/>
          </a:ln>
        </p:spPr>
      </p:pic>
      <p:pic>
        <p:nvPicPr>
          <p:cNvPr descr="greenBox" id="375" name="Shape 375"/>
          <p:cNvPicPr preferRelativeResize="0"/>
          <p:nvPr/>
        </p:nvPicPr>
        <p:blipFill rotWithShape="1">
          <a:blip r:embed="rId4">
            <a:alphaModFix/>
          </a:blip>
          <a:srcRect b="0" l="0" r="0" t="0"/>
          <a:stretch/>
        </p:blipFill>
        <p:spPr>
          <a:xfrm>
            <a:off x="1927225" y="4186238"/>
            <a:ext cx="301625" cy="301625"/>
          </a:xfrm>
          <a:prstGeom prst="rect">
            <a:avLst/>
          </a:prstGeom>
          <a:noFill/>
          <a:ln>
            <a:noFill/>
          </a:ln>
        </p:spPr>
      </p:pic>
      <p:pic>
        <p:nvPicPr>
          <p:cNvPr descr="greenBox" id="376" name="Shape 376"/>
          <p:cNvPicPr preferRelativeResize="0"/>
          <p:nvPr/>
        </p:nvPicPr>
        <p:blipFill rotWithShape="1">
          <a:blip r:embed="rId4">
            <a:alphaModFix/>
          </a:blip>
          <a:srcRect b="0" l="0" r="0" t="0"/>
          <a:stretch/>
        </p:blipFill>
        <p:spPr>
          <a:xfrm>
            <a:off x="1927225" y="3371850"/>
            <a:ext cx="301625" cy="301625"/>
          </a:xfrm>
          <a:prstGeom prst="rect">
            <a:avLst/>
          </a:prstGeom>
          <a:noFill/>
          <a:ln>
            <a:noFill/>
          </a:ln>
        </p:spPr>
      </p:pic>
      <p:pic>
        <p:nvPicPr>
          <p:cNvPr descr="orangeBox" id="377" name="Shape 377"/>
          <p:cNvPicPr preferRelativeResize="0"/>
          <p:nvPr/>
        </p:nvPicPr>
        <p:blipFill rotWithShape="1">
          <a:blip r:embed="rId5">
            <a:alphaModFix/>
          </a:blip>
          <a:srcRect b="0" l="0" r="0" t="0"/>
          <a:stretch/>
        </p:blipFill>
        <p:spPr>
          <a:xfrm>
            <a:off x="1927225" y="4186238"/>
            <a:ext cx="301625" cy="301625"/>
          </a:xfrm>
          <a:prstGeom prst="rect">
            <a:avLst/>
          </a:prstGeom>
          <a:noFill/>
          <a:ln>
            <a:noFill/>
          </a:ln>
        </p:spPr>
      </p:pic>
      <p:pic>
        <p:nvPicPr>
          <p:cNvPr descr="orangeBox" id="378" name="Shape 378"/>
          <p:cNvPicPr preferRelativeResize="0"/>
          <p:nvPr/>
        </p:nvPicPr>
        <p:blipFill rotWithShape="1">
          <a:blip r:embed="rId5">
            <a:alphaModFix/>
          </a:blip>
          <a:srcRect b="0" l="0" r="0" t="0"/>
          <a:stretch/>
        </p:blipFill>
        <p:spPr>
          <a:xfrm>
            <a:off x="1927225" y="2959100"/>
            <a:ext cx="301625" cy="301625"/>
          </a:xfrm>
          <a:prstGeom prst="rect">
            <a:avLst/>
          </a:prstGeom>
          <a:noFill/>
          <a:ln>
            <a:noFill/>
          </a:ln>
        </p:spPr>
      </p:pic>
      <p:pic>
        <p:nvPicPr>
          <p:cNvPr descr="orangeBox" id="379" name="Shape 379"/>
          <p:cNvPicPr preferRelativeResize="0"/>
          <p:nvPr/>
        </p:nvPicPr>
        <p:blipFill rotWithShape="1">
          <a:blip r:embed="rId5">
            <a:alphaModFix/>
          </a:blip>
          <a:srcRect b="0" l="0" r="0" t="0"/>
          <a:stretch/>
        </p:blipFill>
        <p:spPr>
          <a:xfrm>
            <a:off x="1927225" y="3784600"/>
            <a:ext cx="301625" cy="301625"/>
          </a:xfrm>
          <a:prstGeom prst="rect">
            <a:avLst/>
          </a:prstGeom>
          <a:noFill/>
          <a:ln>
            <a:noFill/>
          </a:ln>
        </p:spPr>
      </p:pic>
      <p:pic>
        <p:nvPicPr>
          <p:cNvPr descr="yellowBox" id="380" name="Shape 380"/>
          <p:cNvPicPr preferRelativeResize="0"/>
          <p:nvPr/>
        </p:nvPicPr>
        <p:blipFill rotWithShape="1">
          <a:blip r:embed="rId9">
            <a:alphaModFix/>
          </a:blip>
          <a:srcRect b="0" l="0" r="0" t="0"/>
          <a:stretch/>
        </p:blipFill>
        <p:spPr>
          <a:xfrm>
            <a:off x="1927225" y="3784600"/>
            <a:ext cx="301625" cy="301625"/>
          </a:xfrm>
          <a:prstGeom prst="rect">
            <a:avLst/>
          </a:prstGeom>
          <a:noFill/>
          <a:ln>
            <a:noFill/>
          </a:ln>
        </p:spPr>
      </p:pic>
      <p:pic>
        <p:nvPicPr>
          <p:cNvPr descr="yellowBox" id="381" name="Shape 381"/>
          <p:cNvPicPr preferRelativeResize="0"/>
          <p:nvPr/>
        </p:nvPicPr>
        <p:blipFill rotWithShape="1">
          <a:blip r:embed="rId9">
            <a:alphaModFix/>
          </a:blip>
          <a:srcRect b="0" l="0" r="0" t="0"/>
          <a:stretch/>
        </p:blipFill>
        <p:spPr>
          <a:xfrm>
            <a:off x="1927225" y="3786188"/>
            <a:ext cx="301625" cy="301625"/>
          </a:xfrm>
          <a:prstGeom prst="rect">
            <a:avLst/>
          </a:prstGeom>
          <a:noFill/>
          <a:ln>
            <a:noFill/>
          </a:ln>
        </p:spPr>
      </p:pic>
      <p:pic>
        <p:nvPicPr>
          <p:cNvPr descr="yellowBox" id="382" name="Shape 382"/>
          <p:cNvPicPr preferRelativeResize="0"/>
          <p:nvPr/>
        </p:nvPicPr>
        <p:blipFill rotWithShape="1">
          <a:blip r:embed="rId9">
            <a:alphaModFix/>
          </a:blip>
          <a:srcRect b="0" l="0" r="0" t="0"/>
          <a:stretch/>
        </p:blipFill>
        <p:spPr>
          <a:xfrm>
            <a:off x="1927225" y="2959100"/>
            <a:ext cx="301625" cy="301625"/>
          </a:xfrm>
          <a:prstGeom prst="rect">
            <a:avLst/>
          </a:prstGeom>
          <a:noFill/>
          <a:ln>
            <a:noFill/>
          </a:ln>
        </p:spPr>
      </p:pic>
      <p:sp>
        <p:nvSpPr>
          <p:cNvPr id="383" name="Shape 383"/>
          <p:cNvSpPr/>
          <p:nvPr/>
        </p:nvSpPr>
        <p:spPr>
          <a:xfrm>
            <a:off x="0" y="2362200"/>
            <a:ext cx="9134475" cy="523875"/>
          </a:xfrm>
          <a:prstGeom prst="rect">
            <a:avLst/>
          </a:prstGeom>
          <a:solidFill>
            <a:schemeClr val="lt1"/>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84" name="Shape 384"/>
          <p:cNvSpPr/>
          <p:nvPr/>
        </p:nvSpPr>
        <p:spPr>
          <a:xfrm>
            <a:off x="9525" y="4562475"/>
            <a:ext cx="9124950" cy="523875"/>
          </a:xfrm>
          <a:prstGeom prst="rect">
            <a:avLst/>
          </a:prstGeom>
          <a:solidFill>
            <a:schemeClr val="lt1"/>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85" name="Shape 385"/>
          <p:cNvSpPr/>
          <p:nvPr/>
        </p:nvSpPr>
        <p:spPr>
          <a:xfrm>
            <a:off x="0" y="2844800"/>
            <a:ext cx="114300" cy="1758950"/>
          </a:xfrm>
          <a:prstGeom prst="rect">
            <a:avLst/>
          </a:prstGeom>
          <a:solidFill>
            <a:schemeClr val="lt1"/>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descr="yellowBox" id="386" name="Shape 386"/>
          <p:cNvPicPr preferRelativeResize="0"/>
          <p:nvPr/>
        </p:nvPicPr>
        <p:blipFill rotWithShape="1">
          <a:blip r:embed="rId9">
            <a:alphaModFix/>
          </a:blip>
          <a:srcRect b="0" l="0" r="0" t="0"/>
          <a:stretch/>
        </p:blipFill>
        <p:spPr>
          <a:xfrm>
            <a:off x="3105150" y="4186238"/>
            <a:ext cx="301625" cy="301625"/>
          </a:xfrm>
          <a:prstGeom prst="rect">
            <a:avLst/>
          </a:prstGeom>
          <a:noFill/>
          <a:ln>
            <a:noFill/>
          </a:ln>
        </p:spPr>
      </p:pic>
      <p:pic>
        <p:nvPicPr>
          <p:cNvPr descr="yellowBox" id="387" name="Shape 387"/>
          <p:cNvPicPr preferRelativeResize="0"/>
          <p:nvPr/>
        </p:nvPicPr>
        <p:blipFill rotWithShape="1">
          <a:blip r:embed="rId9">
            <a:alphaModFix/>
          </a:blip>
          <a:srcRect b="0" l="0" r="0" t="0"/>
          <a:stretch/>
        </p:blipFill>
        <p:spPr>
          <a:xfrm>
            <a:off x="3105150" y="4186238"/>
            <a:ext cx="301625" cy="301625"/>
          </a:xfrm>
          <a:prstGeom prst="rect">
            <a:avLst/>
          </a:prstGeom>
          <a:noFill/>
          <a:ln>
            <a:noFill/>
          </a:ln>
        </p:spPr>
      </p:pic>
      <p:pic>
        <p:nvPicPr>
          <p:cNvPr descr="yellowBox" id="388" name="Shape 388"/>
          <p:cNvPicPr preferRelativeResize="0"/>
          <p:nvPr/>
        </p:nvPicPr>
        <p:blipFill rotWithShape="1">
          <a:blip r:embed="rId9">
            <a:alphaModFix/>
          </a:blip>
          <a:srcRect b="0" l="0" r="0" t="0"/>
          <a:stretch/>
        </p:blipFill>
        <p:spPr>
          <a:xfrm>
            <a:off x="3105150" y="4186238"/>
            <a:ext cx="301625" cy="301625"/>
          </a:xfrm>
          <a:prstGeom prst="rect">
            <a:avLst/>
          </a:prstGeom>
          <a:noFill/>
          <a:ln>
            <a:noFill/>
          </a:ln>
        </p:spPr>
      </p:pic>
      <p:grpSp>
        <p:nvGrpSpPr>
          <p:cNvPr id="389" name="Shape 389"/>
          <p:cNvGrpSpPr/>
          <p:nvPr/>
        </p:nvGrpSpPr>
        <p:grpSpPr>
          <a:xfrm>
            <a:off x="3103563" y="4184650"/>
            <a:ext cx="304800" cy="304800"/>
            <a:chOff x="1950" y="3408"/>
            <a:chExt cx="192" cy="192"/>
          </a:xfrm>
        </p:grpSpPr>
        <p:pic>
          <p:nvPicPr>
            <p:cNvPr descr="yellowBox" id="390" name="Shape 390"/>
            <p:cNvPicPr preferRelativeResize="0"/>
            <p:nvPr/>
          </p:nvPicPr>
          <p:blipFill rotWithShape="1">
            <a:blip r:embed="rId9">
              <a:alphaModFix/>
            </a:blip>
            <a:srcRect b="0" l="0" r="0" t="0"/>
            <a:stretch/>
          </p:blipFill>
          <p:spPr>
            <a:xfrm>
              <a:off x="1950" y="3408"/>
              <a:ext cx="190" cy="190"/>
            </a:xfrm>
            <a:prstGeom prst="rect">
              <a:avLst/>
            </a:prstGeom>
            <a:noFill/>
            <a:ln>
              <a:noFill/>
            </a:ln>
          </p:spPr>
        </p:pic>
        <p:cxnSp>
          <p:nvCxnSpPr>
            <p:cNvPr id="391" name="Shape 391"/>
            <p:cNvCxnSpPr/>
            <p:nvPr/>
          </p:nvCxnSpPr>
          <p:spPr>
            <a:xfrm>
              <a:off x="1950" y="3408"/>
              <a:ext cx="192" cy="192"/>
            </a:xfrm>
            <a:prstGeom prst="straightConnector1">
              <a:avLst/>
            </a:prstGeom>
            <a:noFill/>
            <a:ln cap="flat" cmpd="sng" w="19050">
              <a:solidFill>
                <a:schemeClr val="dk1"/>
              </a:solidFill>
              <a:prstDash val="solid"/>
              <a:round/>
              <a:headEnd len="med" w="med" type="none"/>
              <a:tailEnd len="med" w="med" type="none"/>
            </a:ln>
          </p:spPr>
        </p:cxnSp>
        <p:cxnSp>
          <p:nvCxnSpPr>
            <p:cNvPr id="392" name="Shape 392"/>
            <p:cNvCxnSpPr/>
            <p:nvPr/>
          </p:nvCxnSpPr>
          <p:spPr>
            <a:xfrm flipH="1">
              <a:off x="1950" y="3408"/>
              <a:ext cx="192" cy="192"/>
            </a:xfrm>
            <a:prstGeom prst="straightConnector1">
              <a:avLst/>
            </a:prstGeom>
            <a:noFill/>
            <a:ln cap="flat" cmpd="sng" w="19050">
              <a:solidFill>
                <a:schemeClr val="dk1"/>
              </a:solidFill>
              <a:prstDash val="solid"/>
              <a:round/>
              <a:headEnd len="med" w="med" type="none"/>
              <a:tailEnd len="med" w="med" type="none"/>
            </a:ln>
          </p:spPr>
        </p:cxnSp>
      </p:grpSp>
      <p:grpSp>
        <p:nvGrpSpPr>
          <p:cNvPr id="393" name="Shape 393"/>
          <p:cNvGrpSpPr/>
          <p:nvPr/>
        </p:nvGrpSpPr>
        <p:grpSpPr>
          <a:xfrm>
            <a:off x="3103563" y="3787775"/>
            <a:ext cx="304800" cy="304800"/>
            <a:chOff x="2064" y="3408"/>
            <a:chExt cx="192" cy="192"/>
          </a:xfrm>
        </p:grpSpPr>
        <p:pic>
          <p:nvPicPr>
            <p:cNvPr descr="greenBox" id="394" name="Shape 394"/>
            <p:cNvPicPr preferRelativeResize="0"/>
            <p:nvPr/>
          </p:nvPicPr>
          <p:blipFill rotWithShape="1">
            <a:blip r:embed="rId4">
              <a:alphaModFix/>
            </a:blip>
            <a:srcRect b="0" l="0" r="0" t="0"/>
            <a:stretch/>
          </p:blipFill>
          <p:spPr>
            <a:xfrm>
              <a:off x="2065" y="3409"/>
              <a:ext cx="190" cy="190"/>
            </a:xfrm>
            <a:prstGeom prst="rect">
              <a:avLst/>
            </a:prstGeom>
            <a:noFill/>
            <a:ln>
              <a:noFill/>
            </a:ln>
          </p:spPr>
        </p:pic>
        <p:cxnSp>
          <p:nvCxnSpPr>
            <p:cNvPr id="395" name="Shape 395"/>
            <p:cNvCxnSpPr/>
            <p:nvPr/>
          </p:nvCxnSpPr>
          <p:spPr>
            <a:xfrm>
              <a:off x="2064" y="3408"/>
              <a:ext cx="192" cy="192"/>
            </a:xfrm>
            <a:prstGeom prst="straightConnector1">
              <a:avLst/>
            </a:prstGeom>
            <a:noFill/>
            <a:ln cap="flat" cmpd="sng" w="19050">
              <a:solidFill>
                <a:schemeClr val="dk1"/>
              </a:solidFill>
              <a:prstDash val="solid"/>
              <a:round/>
              <a:headEnd len="med" w="med" type="none"/>
              <a:tailEnd len="med" w="med" type="none"/>
            </a:ln>
          </p:spPr>
        </p:cxnSp>
        <p:cxnSp>
          <p:nvCxnSpPr>
            <p:cNvPr id="396" name="Shape 396"/>
            <p:cNvCxnSpPr/>
            <p:nvPr/>
          </p:nvCxnSpPr>
          <p:spPr>
            <a:xfrm flipH="1">
              <a:off x="2064" y="3408"/>
              <a:ext cx="192" cy="192"/>
            </a:xfrm>
            <a:prstGeom prst="straightConnector1">
              <a:avLst/>
            </a:prstGeom>
            <a:noFill/>
            <a:ln cap="flat" cmpd="sng" w="19050">
              <a:solidFill>
                <a:schemeClr val="dk1"/>
              </a:solidFill>
              <a:prstDash val="solid"/>
              <a:round/>
              <a:headEnd len="med" w="med" type="none"/>
              <a:tailEnd len="med" w="med" type="none"/>
            </a:ln>
          </p:spPr>
        </p:cxnSp>
      </p:grpSp>
      <p:pic>
        <p:nvPicPr>
          <p:cNvPr descr="greenBox" id="397" name="Shape 397"/>
          <p:cNvPicPr preferRelativeResize="0"/>
          <p:nvPr/>
        </p:nvPicPr>
        <p:blipFill rotWithShape="1">
          <a:blip r:embed="rId4">
            <a:alphaModFix/>
          </a:blip>
          <a:srcRect b="0" l="0" r="0" t="0"/>
          <a:stretch/>
        </p:blipFill>
        <p:spPr>
          <a:xfrm>
            <a:off x="3105150" y="3789363"/>
            <a:ext cx="301625" cy="301625"/>
          </a:xfrm>
          <a:prstGeom prst="rect">
            <a:avLst/>
          </a:prstGeom>
          <a:noFill/>
          <a:ln>
            <a:noFill/>
          </a:ln>
        </p:spPr>
      </p:pic>
      <p:pic>
        <p:nvPicPr>
          <p:cNvPr descr="greenBox" id="398" name="Shape 398"/>
          <p:cNvPicPr preferRelativeResize="0"/>
          <p:nvPr/>
        </p:nvPicPr>
        <p:blipFill rotWithShape="1">
          <a:blip r:embed="rId4">
            <a:alphaModFix/>
          </a:blip>
          <a:srcRect b="0" l="0" r="0" t="0"/>
          <a:stretch/>
        </p:blipFill>
        <p:spPr>
          <a:xfrm>
            <a:off x="4524375" y="3787775"/>
            <a:ext cx="301625" cy="301625"/>
          </a:xfrm>
          <a:prstGeom prst="rect">
            <a:avLst/>
          </a:prstGeom>
          <a:noFill/>
          <a:ln>
            <a:noFill/>
          </a:ln>
        </p:spPr>
      </p:pic>
      <p:pic>
        <p:nvPicPr>
          <p:cNvPr descr="orangeBox" id="399" name="Shape 399"/>
          <p:cNvPicPr preferRelativeResize="0"/>
          <p:nvPr/>
        </p:nvPicPr>
        <p:blipFill rotWithShape="1">
          <a:blip r:embed="rId5">
            <a:alphaModFix/>
          </a:blip>
          <a:srcRect b="0" l="0" r="0" t="0"/>
          <a:stretch/>
        </p:blipFill>
        <p:spPr>
          <a:xfrm>
            <a:off x="4524375" y="3367088"/>
            <a:ext cx="301625" cy="301625"/>
          </a:xfrm>
          <a:prstGeom prst="rect">
            <a:avLst/>
          </a:prstGeom>
          <a:noFill/>
          <a:ln>
            <a:noFill/>
          </a:ln>
        </p:spPr>
      </p:pic>
      <p:pic>
        <p:nvPicPr>
          <p:cNvPr descr="yellowBox" id="400" name="Shape 400"/>
          <p:cNvPicPr preferRelativeResize="0"/>
          <p:nvPr/>
        </p:nvPicPr>
        <p:blipFill rotWithShape="1">
          <a:blip r:embed="rId9">
            <a:alphaModFix/>
          </a:blip>
          <a:srcRect b="0" l="0" r="0" t="0"/>
          <a:stretch/>
        </p:blipFill>
        <p:spPr>
          <a:xfrm>
            <a:off x="4529138" y="4192588"/>
            <a:ext cx="301625" cy="301625"/>
          </a:xfrm>
          <a:prstGeom prst="rect">
            <a:avLst/>
          </a:prstGeom>
          <a:noFill/>
          <a:ln>
            <a:noFill/>
          </a:ln>
        </p:spPr>
      </p:pic>
      <p:pic>
        <p:nvPicPr>
          <p:cNvPr descr="blueBox" id="401" name="Shape 401"/>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blueBox" id="402" name="Shape 402"/>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blueBox" id="403" name="Shape 403"/>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blueBox" id="404" name="Shape 404"/>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blueBox" id="405" name="Shape 405"/>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blueBox" id="406" name="Shape 406"/>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greenBox" id="407" name="Shape 407"/>
          <p:cNvPicPr preferRelativeResize="0"/>
          <p:nvPr/>
        </p:nvPicPr>
        <p:blipFill rotWithShape="1">
          <a:blip r:embed="rId4">
            <a:alphaModFix/>
          </a:blip>
          <a:srcRect b="0" l="0" r="0" t="0"/>
          <a:stretch/>
        </p:blipFill>
        <p:spPr>
          <a:xfrm>
            <a:off x="4524375" y="3787775"/>
            <a:ext cx="301625" cy="301625"/>
          </a:xfrm>
          <a:prstGeom prst="rect">
            <a:avLst/>
          </a:prstGeom>
          <a:noFill/>
          <a:ln>
            <a:noFill/>
          </a:ln>
        </p:spPr>
      </p:pic>
      <p:pic>
        <p:nvPicPr>
          <p:cNvPr descr="blueBox" id="408" name="Shape 408"/>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blueBox" id="409" name="Shape 409"/>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blueBox" id="410" name="Shape 410"/>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orangeBox" id="411" name="Shape 411"/>
          <p:cNvPicPr preferRelativeResize="0"/>
          <p:nvPr/>
        </p:nvPicPr>
        <p:blipFill rotWithShape="1">
          <a:blip r:embed="rId5">
            <a:alphaModFix/>
          </a:blip>
          <a:srcRect b="0" l="0" r="0" t="0"/>
          <a:stretch/>
        </p:blipFill>
        <p:spPr>
          <a:xfrm>
            <a:off x="4524375" y="3368675"/>
            <a:ext cx="301625" cy="301625"/>
          </a:xfrm>
          <a:prstGeom prst="rect">
            <a:avLst/>
          </a:prstGeom>
          <a:noFill/>
          <a:ln>
            <a:noFill/>
          </a:ln>
        </p:spPr>
      </p:pic>
      <p:pic>
        <p:nvPicPr>
          <p:cNvPr descr="orangeBox" id="412" name="Shape 412"/>
          <p:cNvPicPr preferRelativeResize="0"/>
          <p:nvPr/>
        </p:nvPicPr>
        <p:blipFill rotWithShape="1">
          <a:blip r:embed="rId5">
            <a:alphaModFix/>
          </a:blip>
          <a:srcRect b="0" l="0" r="0" t="0"/>
          <a:stretch/>
        </p:blipFill>
        <p:spPr>
          <a:xfrm>
            <a:off x="4524375" y="3371850"/>
            <a:ext cx="301625" cy="301625"/>
          </a:xfrm>
          <a:prstGeom prst="rect">
            <a:avLst/>
          </a:prstGeom>
          <a:noFill/>
          <a:ln>
            <a:noFill/>
          </a:ln>
        </p:spPr>
      </p:pic>
      <p:pic>
        <p:nvPicPr>
          <p:cNvPr descr="orangeBox" id="413" name="Shape 413"/>
          <p:cNvPicPr preferRelativeResize="0"/>
          <p:nvPr/>
        </p:nvPicPr>
        <p:blipFill rotWithShape="1">
          <a:blip r:embed="rId5">
            <a:alphaModFix/>
          </a:blip>
          <a:srcRect b="0" l="0" r="0" t="0"/>
          <a:stretch/>
        </p:blipFill>
        <p:spPr>
          <a:xfrm>
            <a:off x="4524375" y="3368675"/>
            <a:ext cx="301625" cy="301625"/>
          </a:xfrm>
          <a:prstGeom prst="rect">
            <a:avLst/>
          </a:prstGeom>
          <a:noFill/>
          <a:ln>
            <a:noFill/>
          </a:ln>
        </p:spPr>
      </p:pic>
      <p:pic>
        <p:nvPicPr>
          <p:cNvPr descr="greenBox" id="414" name="Shape 414"/>
          <p:cNvPicPr preferRelativeResize="0"/>
          <p:nvPr/>
        </p:nvPicPr>
        <p:blipFill rotWithShape="1">
          <a:blip r:embed="rId4">
            <a:alphaModFix/>
          </a:blip>
          <a:srcRect b="0" l="0" r="0" t="0"/>
          <a:stretch/>
        </p:blipFill>
        <p:spPr>
          <a:xfrm>
            <a:off x="4525963" y="3787775"/>
            <a:ext cx="301625" cy="301625"/>
          </a:xfrm>
          <a:prstGeom prst="rect">
            <a:avLst/>
          </a:prstGeom>
          <a:noFill/>
          <a:ln>
            <a:noFill/>
          </a:ln>
        </p:spPr>
      </p:pic>
      <p:pic>
        <p:nvPicPr>
          <p:cNvPr descr="yellowBox" id="415" name="Shape 415"/>
          <p:cNvPicPr preferRelativeResize="0"/>
          <p:nvPr/>
        </p:nvPicPr>
        <p:blipFill rotWithShape="1">
          <a:blip r:embed="rId9">
            <a:alphaModFix/>
          </a:blip>
          <a:srcRect b="0" l="0" r="0" t="0"/>
          <a:stretch/>
        </p:blipFill>
        <p:spPr>
          <a:xfrm>
            <a:off x="4530725" y="4191000"/>
            <a:ext cx="301625" cy="301625"/>
          </a:xfrm>
          <a:prstGeom prst="rect">
            <a:avLst/>
          </a:prstGeom>
          <a:noFill/>
          <a:ln>
            <a:noFill/>
          </a:ln>
        </p:spPr>
      </p:pic>
      <p:pic>
        <p:nvPicPr>
          <p:cNvPr descr="blueBox" id="416" name="Shape 416"/>
          <p:cNvPicPr preferRelativeResize="0"/>
          <p:nvPr/>
        </p:nvPicPr>
        <p:blipFill rotWithShape="1">
          <a:blip r:embed="rId3">
            <a:alphaModFix/>
          </a:blip>
          <a:srcRect b="0" l="0" r="0" t="0"/>
          <a:stretch/>
        </p:blipFill>
        <p:spPr>
          <a:xfrm>
            <a:off x="4525963" y="2960688"/>
            <a:ext cx="301625" cy="301625"/>
          </a:xfrm>
          <a:prstGeom prst="rect">
            <a:avLst/>
          </a:prstGeom>
          <a:noFill/>
          <a:ln>
            <a:noFill/>
          </a:ln>
        </p:spPr>
      </p:pic>
      <p:pic>
        <p:nvPicPr>
          <p:cNvPr descr="WhtConveyorBelt" id="417" name="Shape 417"/>
          <p:cNvPicPr preferRelativeResize="0"/>
          <p:nvPr/>
        </p:nvPicPr>
        <p:blipFill rotWithShape="1">
          <a:blip r:embed="rId10">
            <a:alphaModFix/>
          </a:blip>
          <a:srcRect b="0" l="0" r="0" t="0"/>
          <a:stretch/>
        </p:blipFill>
        <p:spPr>
          <a:xfrm>
            <a:off x="100013" y="2667000"/>
            <a:ext cx="8894762" cy="1919288"/>
          </a:xfrm>
          <a:prstGeom prst="rect">
            <a:avLst/>
          </a:prstGeom>
          <a:noFill/>
          <a:ln>
            <a:noFill/>
          </a:ln>
        </p:spPr>
      </p:pic>
      <p:sp>
        <p:nvSpPr>
          <p:cNvPr id="418" name="Shape 418"/>
          <p:cNvSpPr txBox="1"/>
          <p:nvPr/>
        </p:nvSpPr>
        <p:spPr>
          <a:xfrm>
            <a:off x="85725" y="1792288"/>
            <a:ext cx="2287588" cy="682625"/>
          </a:xfrm>
          <a:prstGeom prst="rect">
            <a:avLst/>
          </a:prstGeom>
          <a:solidFill>
            <a:schemeClr val="lt1"/>
          </a:solidFill>
          <a:ln>
            <a:noFill/>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2000">
                <a:solidFill>
                  <a:schemeClr val="accent1"/>
                </a:solidFill>
                <a:latin typeface="Arial"/>
                <a:ea typeface="Arial"/>
                <a:cs typeface="Arial"/>
                <a:sym typeface="Arial"/>
              </a:rPr>
              <a:t>Klasifikácia</a:t>
            </a:r>
            <a:br>
              <a:rPr b="1" lang="en-US" sz="2000">
                <a:solidFill>
                  <a:schemeClr val="accent1"/>
                </a:solidFill>
                <a:latin typeface="Arial"/>
                <a:ea typeface="Arial"/>
                <a:cs typeface="Arial"/>
                <a:sym typeface="Arial"/>
              </a:rPr>
            </a:br>
            <a:r>
              <a:rPr b="1" lang="en-US" sz="2000">
                <a:solidFill>
                  <a:schemeClr val="accent1"/>
                </a:solidFill>
                <a:latin typeface="Arial"/>
                <a:ea typeface="Arial"/>
                <a:cs typeface="Arial"/>
                <a:sym typeface="Arial"/>
              </a:rPr>
              <a:t>a značkovanie</a:t>
            </a:r>
          </a:p>
        </p:txBody>
      </p:sp>
      <p:sp>
        <p:nvSpPr>
          <p:cNvPr id="419" name="Shape 419"/>
          <p:cNvSpPr txBox="1"/>
          <p:nvPr/>
        </p:nvSpPr>
        <p:spPr>
          <a:xfrm>
            <a:off x="2586038" y="1803400"/>
            <a:ext cx="3295650" cy="682625"/>
          </a:xfrm>
          <a:prstGeom prst="rect">
            <a:avLst/>
          </a:prstGeom>
          <a:solidFill>
            <a:schemeClr val="lt1"/>
          </a:solidFill>
          <a:ln>
            <a:noFill/>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2000">
                <a:solidFill>
                  <a:schemeClr val="accent2"/>
                </a:solidFill>
                <a:latin typeface="Arial"/>
                <a:ea typeface="Arial"/>
                <a:cs typeface="Arial"/>
                <a:sym typeface="Arial"/>
              </a:rPr>
              <a:t>Ukladanie do frontov</a:t>
            </a:r>
            <a:br>
              <a:rPr b="1" lang="en-US" sz="2000">
                <a:solidFill>
                  <a:schemeClr val="accent2"/>
                </a:solidFill>
                <a:latin typeface="Arial"/>
                <a:ea typeface="Arial"/>
                <a:cs typeface="Arial"/>
                <a:sym typeface="Arial"/>
              </a:rPr>
            </a:br>
            <a:r>
              <a:rPr b="1" lang="en-US" sz="2000">
                <a:solidFill>
                  <a:schemeClr val="accent2"/>
                </a:solidFill>
                <a:latin typeface="Arial"/>
                <a:ea typeface="Arial"/>
                <a:cs typeface="Arial"/>
                <a:sym typeface="Arial"/>
              </a:rPr>
              <a:t>(Selektívne) zahadzovanie</a:t>
            </a:r>
          </a:p>
        </p:txBody>
      </p:sp>
      <p:sp>
        <p:nvSpPr>
          <p:cNvPr id="420" name="Shape 420"/>
          <p:cNvSpPr txBox="1"/>
          <p:nvPr/>
        </p:nvSpPr>
        <p:spPr>
          <a:xfrm>
            <a:off x="6069013" y="1854200"/>
            <a:ext cx="2632075" cy="682625"/>
          </a:xfrm>
          <a:prstGeom prst="rect">
            <a:avLst/>
          </a:prstGeom>
          <a:solidFill>
            <a:schemeClr val="lt1"/>
          </a:solidFill>
          <a:ln>
            <a:noFill/>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2000">
                <a:solidFill>
                  <a:srgbClr val="00CC99"/>
                </a:solidFill>
                <a:latin typeface="Arial"/>
                <a:ea typeface="Arial"/>
                <a:cs typeface="Arial"/>
                <a:sym typeface="Arial"/>
              </a:rPr>
              <a:t>Činnosti po uložení do frontu</a:t>
            </a: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p:nvPr/>
        </p:nvSpPr>
        <p:spPr>
          <a:xfrm>
            <a:off x="0" y="0"/>
            <a:ext cx="4800600" cy="3124200"/>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descr="MAD10070" id="427" name="Shape 427"/>
          <p:cNvPicPr preferRelativeResize="0"/>
          <p:nvPr/>
        </p:nvPicPr>
        <p:blipFill rotWithShape="1">
          <a:blip r:embed="rId3">
            <a:alphaModFix/>
          </a:blip>
          <a:srcRect b="0" l="0" r="0" t="0"/>
          <a:stretch/>
        </p:blipFill>
        <p:spPr>
          <a:xfrm>
            <a:off x="4449763" y="0"/>
            <a:ext cx="4695825" cy="3124200"/>
          </a:xfrm>
          <a:prstGeom prst="rect">
            <a:avLst/>
          </a:prstGeom>
          <a:noFill/>
          <a:ln>
            <a:noFill/>
          </a:ln>
        </p:spPr>
      </p:pic>
      <p:sp>
        <p:nvSpPr>
          <p:cNvPr id="428" name="Shape 428"/>
          <p:cNvSpPr txBox="1"/>
          <p:nvPr>
            <p:ph type="title"/>
          </p:nvPr>
        </p:nvSpPr>
        <p:spPr>
          <a:xfrm>
            <a:off x="293688" y="1089025"/>
            <a:ext cx="3551237" cy="838200"/>
          </a:xfrm>
          <a:prstGeom prst="rect">
            <a:avLst/>
          </a:prstGeom>
          <a:no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2800" u="none" cap="none" strike="noStrike">
                <a:solidFill>
                  <a:schemeClr val="lt1"/>
                </a:solidFill>
                <a:latin typeface="Arial"/>
                <a:ea typeface="Arial"/>
                <a:cs typeface="Arial"/>
                <a:sym typeface="Arial"/>
              </a:rPr>
              <a:t>Modely poskytovania QoS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Modely poskytovania kvality služby</a:t>
            </a:r>
          </a:p>
        </p:txBody>
      </p:sp>
      <p:graphicFrame>
        <p:nvGraphicFramePr>
          <p:cNvPr id="435" name="Shape 435"/>
          <p:cNvGraphicFramePr/>
          <p:nvPr/>
        </p:nvGraphicFramePr>
        <p:xfrm>
          <a:off x="655638" y="1295400"/>
          <a:ext cx="3000000" cy="3000000"/>
        </p:xfrm>
        <a:graphic>
          <a:graphicData uri="http://schemas.openxmlformats.org/drawingml/2006/table">
            <a:tbl>
              <a:tblPr>
                <a:noFill/>
                <a:tableStyleId>{C50C12D1-842D-4C88-850C-37494463C87C}</a:tableStyleId>
              </a:tblPr>
              <a:tblGrid>
                <a:gridCol w="2840025"/>
                <a:gridCol w="5319725"/>
              </a:tblGrid>
              <a:tr h="965200">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1" i="0" lang="en-US" sz="3200" u="none" cap="none" strike="noStrike">
                          <a:solidFill>
                            <a:schemeClr val="lt1"/>
                          </a:solidFill>
                          <a:latin typeface="Arial"/>
                          <a:ea typeface="Arial"/>
                          <a:cs typeface="Arial"/>
                          <a:sym typeface="Arial"/>
                        </a:rPr>
                        <a:t>Model</a:t>
                      </a:r>
                    </a:p>
                  </a:txBody>
                  <a:tcPr marT="41050" marB="41050" marR="82125" marL="82125" anchor="ctr">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accent1"/>
                    </a:solidFill>
                  </a:tcPr>
                </a:tc>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1" i="0" lang="en-US" sz="3200" u="none" cap="none" strike="noStrike">
                          <a:solidFill>
                            <a:schemeClr val="lt1"/>
                          </a:solidFill>
                          <a:latin typeface="Arial"/>
                          <a:ea typeface="Arial"/>
                          <a:cs typeface="Arial"/>
                          <a:sym typeface="Arial"/>
                        </a:rPr>
                        <a:t>Popis</a:t>
                      </a:r>
                    </a:p>
                  </a:txBody>
                  <a:tcPr marT="41050" marB="41050" marR="82125" marL="82125" anchor="ctr">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accent1"/>
                    </a:solidFill>
                  </a:tcPr>
                </a:tc>
              </a:tr>
              <a:tr h="1200150">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Best effort</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Bez riadenia kvality služby. Vhodné, ak nie je dôležité, kedy alebo v akom poradí budú pakety doručené.</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r h="1393825">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Integrated Services </a:t>
                      </a:r>
                    </a:p>
                    <a:p>
                      <a:pPr indent="0" lvl="0" marL="0" marR="0" rtl="0" algn="l">
                        <a:lnSpc>
                          <a:spcPct val="95000"/>
                        </a:lnSpc>
                        <a:spcBef>
                          <a:spcPts val="100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(IntServ)</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Aplikácie oznamujú sieti, aké QoS parametre požadujú pre ich správnu činnosť.</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r h="1393825">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Differentiated Services</a:t>
                      </a:r>
                    </a:p>
                    <a:p>
                      <a:pPr indent="0" lvl="0" marL="0" marR="0" rtl="0" algn="l">
                        <a:lnSpc>
                          <a:spcPct val="95000"/>
                        </a:lnSpc>
                        <a:spcBef>
                          <a:spcPts val="100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(DiffServ)</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c>
                  <a:txBody>
                    <a:bodyPr>
                      <a:noAutofit/>
                    </a:bodyPr>
                    <a:lstStyle/>
                    <a:p>
                      <a:pPr indent="0" lvl="0" marL="0" marR="0" rtl="0" algn="l">
                        <a:lnSpc>
                          <a:spcPct val="95000"/>
                        </a:lnSpc>
                        <a:spcBef>
                          <a:spcPts val="0"/>
                        </a:spcBef>
                        <a:spcAft>
                          <a:spcPts val="0"/>
                        </a:spcAft>
                        <a:buClr>
                          <a:schemeClr val="dk2"/>
                        </a:buClr>
                        <a:buSzPct val="25000"/>
                        <a:buFont typeface="Noto Sans Symbols"/>
                        <a:buNone/>
                      </a:pPr>
                      <a:r>
                        <a:rPr b="0" i="0" lang="en-US" sz="2000" u="none" cap="none" strike="noStrike">
                          <a:solidFill>
                            <a:schemeClr val="dk1"/>
                          </a:solidFill>
                          <a:latin typeface="Arial"/>
                          <a:ea typeface="Arial"/>
                          <a:cs typeface="Arial"/>
                          <a:sym typeface="Arial"/>
                        </a:rPr>
                        <a:t>Sieť rozoznáva triedy prevádzky, ktoré vyžadujú osobitné QoS parametre.</a:t>
                      </a:r>
                    </a:p>
                  </a:txBody>
                  <a:tcPr marT="41050" marB="41050" marR="82125" marL="82125">
                    <a:lnL cap="flat" cmpd="sng" w="28575">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solidFill>
                      <a:schemeClr val="lt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Model Best-Effort</a:t>
            </a:r>
          </a:p>
        </p:txBody>
      </p:sp>
      <p:sp>
        <p:nvSpPr>
          <p:cNvPr id="442" name="Shape 442"/>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Model best-effort je pôvodným modelom, na ktorom bol Internet založený</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Medzi tokmi dát nie je nijaká diferenciácia</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Doručovanie sa podobá obyčajnej poštovej zásielke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Paket „príde vtedy, keď príde“</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Výhody: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Vynikajúca škálovateľnosť</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Nie je potrebný nijaký osobitný mechanizmus</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Nevýhody: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Neposkytuje garancie služby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Nediferencuje medzi službami</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pic>
        <p:nvPicPr>
          <p:cNvPr descr="325P_073" id="448" name="Shape 448"/>
          <p:cNvPicPr preferRelativeResize="0"/>
          <p:nvPr/>
        </p:nvPicPr>
        <p:blipFill rotWithShape="1">
          <a:blip r:embed="rId3">
            <a:alphaModFix/>
          </a:blip>
          <a:srcRect b="0" l="0" r="0" t="0"/>
          <a:stretch/>
        </p:blipFill>
        <p:spPr>
          <a:xfrm>
            <a:off x="5348288" y="1639888"/>
            <a:ext cx="3262312" cy="4816475"/>
          </a:xfrm>
          <a:prstGeom prst="rect">
            <a:avLst/>
          </a:prstGeom>
          <a:noFill/>
          <a:ln>
            <a:noFill/>
          </a:ln>
        </p:spPr>
      </p:pic>
      <p:sp>
        <p:nvSpPr>
          <p:cNvPr id="449" name="Shape 44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Model Integrated Services (IntServ)</a:t>
            </a:r>
          </a:p>
        </p:txBody>
      </p:sp>
      <p:sp>
        <p:nvSpPr>
          <p:cNvPr id="450" name="Shape 450"/>
          <p:cNvSpPr txBox="1"/>
          <p:nvPr>
            <p:ph idx="1" type="body"/>
          </p:nvPr>
        </p:nvSpPr>
        <p:spPr>
          <a:xfrm>
            <a:off x="655638" y="1143000"/>
            <a:ext cx="4002087"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Poskytuje garantované doručenie a predikovateľné správanie sa siete voči aplikáciám</a:t>
            </a:r>
          </a:p>
          <a:p>
            <a:pPr indent="-176213" lvl="0" marL="1762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Poskytuje viaceré úrovne služieb</a:t>
            </a:r>
          </a:p>
          <a:p>
            <a:pPr indent="-176213" lvl="0" marL="1762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Kľúčovým podporným protokolom je RSVP na signalizáciu QoS požiadaviek pre jednotlivé toky</a:t>
            </a:r>
          </a:p>
          <a:p>
            <a:pPr indent="-176213" lvl="0" marL="1762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QoS parametre sa vzťahujú na jednotlivé toky medzi jednotlivými uzlami a aplikáciami</a:t>
            </a:r>
          </a:p>
          <a:p>
            <a:pPr indent="-176213" lvl="0" marL="1762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Ak sieť nie je schopná splniť požiadavku aplikácie na QoS parametre, bude o tom aplikáciu informovať</a:t>
            </a:r>
          </a:p>
          <a:p>
            <a:pPr indent="-176213" lvl="0" marL="1762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Potrebné sú inteligentné frontové mechamizmy na poskytovanie rezervácie zdrojov:</a:t>
            </a:r>
          </a:p>
          <a:p>
            <a:pPr indent="-176212" lvl="1" marL="531813" marR="0" rtl="0" algn="l">
              <a:lnSpc>
                <a:spcPct val="95000"/>
              </a:lnSpc>
              <a:spcBef>
                <a:spcPts val="700"/>
              </a:spcBef>
              <a:spcAft>
                <a:spcPts val="0"/>
              </a:spcAft>
              <a:buClr>
                <a:schemeClr val="dk2"/>
              </a:buClr>
              <a:buSzPct val="100000"/>
              <a:buFont typeface="Noto Sans Symbols"/>
              <a:buChar char="▪"/>
            </a:pPr>
            <a:r>
              <a:rPr b="0" i="0" lang="en-US" sz="1400" u="none" cap="none" strike="noStrike">
                <a:solidFill>
                  <a:schemeClr val="dk1"/>
                </a:solidFill>
                <a:latin typeface="Arial"/>
                <a:ea typeface="Arial"/>
                <a:cs typeface="Arial"/>
                <a:sym typeface="Arial"/>
              </a:rPr>
              <a:t>Garantovaná rýchlosť</a:t>
            </a:r>
          </a:p>
          <a:p>
            <a:pPr indent="-176212" lvl="1" marL="531813" marR="0" rtl="0" algn="l">
              <a:lnSpc>
                <a:spcPct val="95000"/>
              </a:lnSpc>
              <a:spcBef>
                <a:spcPts val="700"/>
              </a:spcBef>
              <a:spcAft>
                <a:spcPts val="0"/>
              </a:spcAft>
              <a:buClr>
                <a:schemeClr val="dk2"/>
              </a:buClr>
              <a:buSzPct val="100000"/>
              <a:buFont typeface="Noto Sans Symbols"/>
              <a:buChar char="▪"/>
            </a:pPr>
            <a:r>
              <a:rPr b="0" i="0" lang="en-US" sz="1400" u="none" cap="none" strike="noStrike">
                <a:solidFill>
                  <a:schemeClr val="dk1"/>
                </a:solidFill>
                <a:latin typeface="Arial"/>
                <a:ea typeface="Arial"/>
                <a:cs typeface="Arial"/>
                <a:sym typeface="Arial"/>
              </a:rPr>
              <a:t>Riadená záťaž (nízke oneskorenie, vysoká priepustnosť)</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Procesy a architektúra smerovača v IntServ</a:t>
            </a:r>
          </a:p>
        </p:txBody>
      </p:sp>
      <p:grpSp>
        <p:nvGrpSpPr>
          <p:cNvPr id="457" name="Shape 457"/>
          <p:cNvGrpSpPr/>
          <p:nvPr/>
        </p:nvGrpSpPr>
        <p:grpSpPr>
          <a:xfrm>
            <a:off x="533400" y="1905000"/>
            <a:ext cx="7962900" cy="3727450"/>
            <a:chOff x="1440" y="1728"/>
            <a:chExt cx="5016" cy="2348"/>
          </a:xfrm>
        </p:grpSpPr>
        <p:grpSp>
          <p:nvGrpSpPr>
            <p:cNvPr id="458" name="Shape 458"/>
            <p:cNvGrpSpPr/>
            <p:nvPr/>
          </p:nvGrpSpPr>
          <p:grpSpPr>
            <a:xfrm>
              <a:off x="1440" y="3398"/>
              <a:ext cx="5016" cy="678"/>
              <a:chOff x="1440" y="3398"/>
              <a:chExt cx="5016" cy="678"/>
            </a:xfrm>
          </p:grpSpPr>
          <p:sp>
            <p:nvSpPr>
              <p:cNvPr id="459" name="Shape 459"/>
              <p:cNvSpPr/>
              <p:nvPr/>
            </p:nvSpPr>
            <p:spPr>
              <a:xfrm>
                <a:off x="1664" y="3403"/>
                <a:ext cx="4681" cy="673"/>
              </a:xfrm>
              <a:prstGeom prst="rect">
                <a:avLst/>
              </a:prstGeom>
              <a:solidFill>
                <a:srgbClr val="CCFFCC"/>
              </a:solidFill>
              <a:ln cap="flat" cmpd="sng" w="12700">
                <a:solidFill>
                  <a:schemeClr val="dk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60" name="Shape 460"/>
              <p:cNvSpPr txBox="1"/>
              <p:nvPr/>
            </p:nvSpPr>
            <p:spPr>
              <a:xfrm>
                <a:off x="1796" y="3689"/>
                <a:ext cx="1727" cy="246"/>
              </a:xfrm>
              <a:prstGeom prst="rect">
                <a:avLst/>
              </a:prstGeom>
              <a:solidFill>
                <a:srgbClr val="FFFFCC"/>
              </a:solidFill>
              <a:ln cap="flat" cmpd="sng" w="12700">
                <a:solidFill>
                  <a:schemeClr val="dk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1800">
                    <a:solidFill>
                      <a:schemeClr val="dk1"/>
                    </a:solidFill>
                    <a:latin typeface="Arial"/>
                    <a:ea typeface="Arial"/>
                    <a:cs typeface="Arial"/>
                    <a:sym typeface="Arial"/>
                  </a:rPr>
                  <a:t>Flow Identification</a:t>
                </a:r>
              </a:p>
            </p:txBody>
          </p:sp>
          <p:sp>
            <p:nvSpPr>
              <p:cNvPr id="461" name="Shape 461"/>
              <p:cNvSpPr txBox="1"/>
              <p:nvPr/>
            </p:nvSpPr>
            <p:spPr>
              <a:xfrm>
                <a:off x="4385" y="3689"/>
                <a:ext cx="1727" cy="246"/>
              </a:xfrm>
              <a:prstGeom prst="rect">
                <a:avLst/>
              </a:prstGeom>
              <a:solidFill>
                <a:srgbClr val="FFFFCC"/>
              </a:solidFill>
              <a:ln cap="flat" cmpd="sng" w="12700">
                <a:solidFill>
                  <a:schemeClr val="dk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1800">
                    <a:solidFill>
                      <a:schemeClr val="dk1"/>
                    </a:solidFill>
                    <a:latin typeface="Arial"/>
                    <a:ea typeface="Arial"/>
                    <a:cs typeface="Arial"/>
                    <a:sym typeface="Arial"/>
                  </a:rPr>
                  <a:t>Packet Scheduler</a:t>
                </a:r>
              </a:p>
            </p:txBody>
          </p:sp>
          <p:cxnSp>
            <p:nvCxnSpPr>
              <p:cNvPr id="462" name="Shape 462"/>
              <p:cNvCxnSpPr/>
              <p:nvPr/>
            </p:nvCxnSpPr>
            <p:spPr>
              <a:xfrm>
                <a:off x="1440" y="3825"/>
                <a:ext cx="308" cy="1"/>
              </a:xfrm>
              <a:prstGeom prst="straightConnector1">
                <a:avLst/>
              </a:prstGeom>
              <a:noFill/>
              <a:ln cap="flat" cmpd="sng" w="28575">
                <a:solidFill>
                  <a:schemeClr val="accent2"/>
                </a:solidFill>
                <a:prstDash val="solid"/>
                <a:round/>
                <a:headEnd len="med" w="med" type="none"/>
                <a:tailEnd len="lg" w="lg" type="triangle"/>
              </a:ln>
            </p:spPr>
          </p:cxnSp>
          <p:cxnSp>
            <p:nvCxnSpPr>
              <p:cNvPr id="463" name="Shape 463"/>
              <p:cNvCxnSpPr/>
              <p:nvPr/>
            </p:nvCxnSpPr>
            <p:spPr>
              <a:xfrm>
                <a:off x="3554" y="3804"/>
                <a:ext cx="811" cy="1"/>
              </a:xfrm>
              <a:prstGeom prst="straightConnector1">
                <a:avLst/>
              </a:prstGeom>
              <a:noFill/>
              <a:ln cap="flat" cmpd="sng" w="28575">
                <a:solidFill>
                  <a:schemeClr val="accent2"/>
                </a:solidFill>
                <a:prstDash val="solid"/>
                <a:round/>
                <a:headEnd len="med" w="med" type="none"/>
                <a:tailEnd len="lg" w="lg" type="triangle"/>
              </a:ln>
            </p:spPr>
          </p:cxnSp>
          <p:cxnSp>
            <p:nvCxnSpPr>
              <p:cNvPr id="464" name="Shape 464"/>
              <p:cNvCxnSpPr/>
              <p:nvPr/>
            </p:nvCxnSpPr>
            <p:spPr>
              <a:xfrm>
                <a:off x="6148" y="3800"/>
                <a:ext cx="308" cy="1"/>
              </a:xfrm>
              <a:prstGeom prst="straightConnector1">
                <a:avLst/>
              </a:prstGeom>
              <a:noFill/>
              <a:ln cap="flat" cmpd="sng" w="28575">
                <a:solidFill>
                  <a:schemeClr val="accent2"/>
                </a:solidFill>
                <a:prstDash val="solid"/>
                <a:round/>
                <a:headEnd len="med" w="med" type="none"/>
                <a:tailEnd len="lg" w="lg" type="triangle"/>
              </a:ln>
            </p:spPr>
          </p:cxnSp>
          <p:sp>
            <p:nvSpPr>
              <p:cNvPr id="465" name="Shape 465"/>
              <p:cNvSpPr txBox="1"/>
              <p:nvPr/>
            </p:nvSpPr>
            <p:spPr>
              <a:xfrm>
                <a:off x="1669" y="3398"/>
                <a:ext cx="910" cy="238"/>
              </a:xfrm>
              <a:prstGeom prst="rect">
                <a:avLst/>
              </a:prstGeom>
              <a:noFill/>
              <a:ln>
                <a:noFill/>
              </a:ln>
            </p:spPr>
            <p:txBody>
              <a:bodyPr anchorCtr="0" anchor="t" bIns="36500" lIns="73025" rIns="73025" wrap="square" tIns="36500">
                <a:noAutofit/>
              </a:bodyPr>
              <a:lstStyle/>
              <a:p>
                <a:pPr indent="0" lvl="0" marL="0" marR="0" rtl="0" algn="r">
                  <a:lnSpc>
                    <a:spcPct val="100000"/>
                  </a:lnSpc>
                  <a:spcBef>
                    <a:spcPts val="0"/>
                  </a:spcBef>
                  <a:spcAft>
                    <a:spcPts val="0"/>
                  </a:spcAft>
                  <a:buSzPct val="25000"/>
                  <a:buNone/>
                </a:pPr>
                <a:r>
                  <a:rPr b="1" lang="en-US" sz="2000">
                    <a:solidFill>
                      <a:schemeClr val="dk1"/>
                    </a:solidFill>
                    <a:latin typeface="Arial"/>
                    <a:ea typeface="Arial"/>
                    <a:cs typeface="Arial"/>
                    <a:sym typeface="Arial"/>
                  </a:rPr>
                  <a:t>Data Plane</a:t>
                </a:r>
              </a:p>
            </p:txBody>
          </p:sp>
        </p:grpSp>
        <p:cxnSp>
          <p:nvCxnSpPr>
            <p:cNvPr id="466" name="Shape 466"/>
            <p:cNvCxnSpPr/>
            <p:nvPr/>
          </p:nvCxnSpPr>
          <p:spPr>
            <a:xfrm flipH="1">
              <a:off x="3504" y="3140"/>
              <a:ext cx="390" cy="520"/>
            </a:xfrm>
            <a:prstGeom prst="straightConnector1">
              <a:avLst/>
            </a:prstGeom>
            <a:noFill/>
            <a:ln cap="flat" cmpd="sng" w="28575">
              <a:solidFill>
                <a:schemeClr val="dk1"/>
              </a:solidFill>
              <a:prstDash val="solid"/>
              <a:round/>
              <a:headEnd len="med" w="med" type="none"/>
              <a:tailEnd len="lg" w="lg" type="triangle"/>
            </a:ln>
          </p:spPr>
        </p:cxnSp>
        <p:cxnSp>
          <p:nvCxnSpPr>
            <p:cNvPr id="467" name="Shape 467"/>
            <p:cNvCxnSpPr/>
            <p:nvPr/>
          </p:nvCxnSpPr>
          <p:spPr>
            <a:xfrm>
              <a:off x="3914" y="3139"/>
              <a:ext cx="454" cy="528"/>
            </a:xfrm>
            <a:prstGeom prst="straightConnector1">
              <a:avLst/>
            </a:prstGeom>
            <a:noFill/>
            <a:ln cap="flat" cmpd="sng" w="28575">
              <a:solidFill>
                <a:schemeClr val="dk1"/>
              </a:solidFill>
              <a:prstDash val="solid"/>
              <a:round/>
              <a:headEnd len="med" w="med" type="none"/>
              <a:tailEnd len="lg" w="lg" type="triangle"/>
            </a:ln>
          </p:spPr>
        </p:cxnSp>
        <p:grpSp>
          <p:nvGrpSpPr>
            <p:cNvPr id="468" name="Shape 468"/>
            <p:cNvGrpSpPr/>
            <p:nvPr/>
          </p:nvGrpSpPr>
          <p:grpSpPr>
            <a:xfrm>
              <a:off x="1608" y="1728"/>
              <a:ext cx="4681" cy="1536"/>
              <a:chOff x="1608" y="1728"/>
              <a:chExt cx="4681" cy="1536"/>
            </a:xfrm>
          </p:grpSpPr>
          <p:sp>
            <p:nvSpPr>
              <p:cNvPr id="469" name="Shape 469"/>
              <p:cNvSpPr/>
              <p:nvPr/>
            </p:nvSpPr>
            <p:spPr>
              <a:xfrm>
                <a:off x="1608" y="1728"/>
                <a:ext cx="4681" cy="1536"/>
              </a:xfrm>
              <a:prstGeom prst="rect">
                <a:avLst/>
              </a:prstGeom>
              <a:solidFill>
                <a:srgbClr val="CCFFCC"/>
              </a:solidFill>
              <a:ln cap="flat" cmpd="sng" w="12700">
                <a:solidFill>
                  <a:schemeClr val="dk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70" name="Shape 470"/>
              <p:cNvSpPr txBox="1"/>
              <p:nvPr/>
            </p:nvSpPr>
            <p:spPr>
              <a:xfrm>
                <a:off x="1706" y="2027"/>
                <a:ext cx="1727" cy="246"/>
              </a:xfrm>
              <a:prstGeom prst="rect">
                <a:avLst/>
              </a:prstGeom>
              <a:solidFill>
                <a:srgbClr val="FFFFCC"/>
              </a:solidFill>
              <a:ln cap="flat" cmpd="sng" w="12700">
                <a:solidFill>
                  <a:schemeClr val="dk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1800">
                    <a:solidFill>
                      <a:schemeClr val="dk1"/>
                    </a:solidFill>
                    <a:latin typeface="Arial"/>
                    <a:ea typeface="Arial"/>
                    <a:cs typeface="Arial"/>
                    <a:sym typeface="Arial"/>
                  </a:rPr>
                  <a:t>Routing Selection</a:t>
                </a:r>
              </a:p>
            </p:txBody>
          </p:sp>
          <p:sp>
            <p:nvSpPr>
              <p:cNvPr id="471" name="Shape 471"/>
              <p:cNvSpPr txBox="1"/>
              <p:nvPr/>
            </p:nvSpPr>
            <p:spPr>
              <a:xfrm>
                <a:off x="4469" y="2028"/>
                <a:ext cx="1727" cy="246"/>
              </a:xfrm>
              <a:prstGeom prst="rect">
                <a:avLst/>
              </a:prstGeom>
              <a:solidFill>
                <a:srgbClr val="FFFFCC"/>
              </a:solidFill>
              <a:ln cap="flat" cmpd="sng" w="12700">
                <a:solidFill>
                  <a:schemeClr val="dk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1800">
                    <a:solidFill>
                      <a:schemeClr val="dk1"/>
                    </a:solidFill>
                    <a:latin typeface="Arial"/>
                    <a:ea typeface="Arial"/>
                    <a:cs typeface="Arial"/>
                    <a:sym typeface="Arial"/>
                  </a:rPr>
                  <a:t>Admission Control</a:t>
                </a:r>
              </a:p>
            </p:txBody>
          </p:sp>
          <p:sp>
            <p:nvSpPr>
              <p:cNvPr id="472" name="Shape 472"/>
              <p:cNvSpPr txBox="1"/>
              <p:nvPr/>
            </p:nvSpPr>
            <p:spPr>
              <a:xfrm>
                <a:off x="3046" y="2428"/>
                <a:ext cx="1727" cy="246"/>
              </a:xfrm>
              <a:prstGeom prst="rect">
                <a:avLst/>
              </a:prstGeom>
              <a:solidFill>
                <a:srgbClr val="FFFFCC"/>
              </a:solidFill>
              <a:ln cap="flat" cmpd="sng" w="12700">
                <a:solidFill>
                  <a:schemeClr val="dk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1800">
                    <a:solidFill>
                      <a:schemeClr val="dk1"/>
                    </a:solidFill>
                    <a:latin typeface="Arial"/>
                    <a:ea typeface="Arial"/>
                    <a:cs typeface="Arial"/>
                    <a:sym typeface="Arial"/>
                  </a:rPr>
                  <a:t>Reservation Setup</a:t>
                </a:r>
              </a:p>
            </p:txBody>
          </p:sp>
          <p:cxnSp>
            <p:nvCxnSpPr>
              <p:cNvPr id="473" name="Shape 473"/>
              <p:cNvCxnSpPr/>
              <p:nvPr/>
            </p:nvCxnSpPr>
            <p:spPr>
              <a:xfrm>
                <a:off x="2484" y="2285"/>
                <a:ext cx="552" cy="260"/>
              </a:xfrm>
              <a:prstGeom prst="straightConnector1">
                <a:avLst/>
              </a:prstGeom>
              <a:noFill/>
              <a:ln cap="flat" cmpd="sng" w="28575">
                <a:solidFill>
                  <a:schemeClr val="dk1"/>
                </a:solidFill>
                <a:prstDash val="solid"/>
                <a:round/>
                <a:headEnd len="lg" w="lg" type="triangle"/>
                <a:tailEnd len="lg" w="lg" type="triangle"/>
              </a:ln>
            </p:spPr>
          </p:cxnSp>
          <p:cxnSp>
            <p:nvCxnSpPr>
              <p:cNvPr id="474" name="Shape 474"/>
              <p:cNvCxnSpPr/>
              <p:nvPr/>
            </p:nvCxnSpPr>
            <p:spPr>
              <a:xfrm flipH="1">
                <a:off x="4771" y="2300"/>
                <a:ext cx="592" cy="252"/>
              </a:xfrm>
              <a:prstGeom prst="straightConnector1">
                <a:avLst/>
              </a:prstGeom>
              <a:noFill/>
              <a:ln cap="flat" cmpd="sng" w="28575">
                <a:solidFill>
                  <a:schemeClr val="dk1"/>
                </a:solidFill>
                <a:prstDash val="solid"/>
                <a:round/>
                <a:headEnd len="lg" w="lg" type="triangle"/>
                <a:tailEnd len="lg" w="lg" type="triangle"/>
              </a:ln>
            </p:spPr>
          </p:cxnSp>
          <p:cxnSp>
            <p:nvCxnSpPr>
              <p:cNvPr id="475" name="Shape 475"/>
              <p:cNvCxnSpPr/>
              <p:nvPr/>
            </p:nvCxnSpPr>
            <p:spPr>
              <a:xfrm>
                <a:off x="3877" y="2688"/>
                <a:ext cx="0" cy="220"/>
              </a:xfrm>
              <a:prstGeom prst="straightConnector1">
                <a:avLst/>
              </a:prstGeom>
              <a:noFill/>
              <a:ln cap="flat" cmpd="sng" w="28575">
                <a:solidFill>
                  <a:schemeClr val="dk1"/>
                </a:solidFill>
                <a:prstDash val="solid"/>
                <a:round/>
                <a:headEnd len="med" w="med" type="none"/>
                <a:tailEnd len="lg" w="lg" type="triangle"/>
              </a:ln>
            </p:spPr>
          </p:cxnSp>
          <p:sp>
            <p:nvSpPr>
              <p:cNvPr id="476" name="Shape 476"/>
              <p:cNvSpPr txBox="1"/>
              <p:nvPr/>
            </p:nvSpPr>
            <p:spPr>
              <a:xfrm>
                <a:off x="1610" y="1728"/>
                <a:ext cx="1132" cy="238"/>
              </a:xfrm>
              <a:prstGeom prst="rect">
                <a:avLst/>
              </a:prstGeom>
              <a:noFill/>
              <a:ln>
                <a:noFill/>
              </a:ln>
            </p:spPr>
            <p:txBody>
              <a:bodyPr anchorCtr="0" anchor="t" bIns="36500" lIns="73025" rIns="73025" wrap="square" tIns="36500">
                <a:noAutofit/>
              </a:bodyPr>
              <a:lstStyle/>
              <a:p>
                <a:pPr indent="0" lvl="0" marL="0" marR="0" rtl="0" algn="r">
                  <a:lnSpc>
                    <a:spcPct val="100000"/>
                  </a:lnSpc>
                  <a:spcBef>
                    <a:spcPts val="0"/>
                  </a:spcBef>
                  <a:spcAft>
                    <a:spcPts val="0"/>
                  </a:spcAft>
                  <a:buSzPct val="25000"/>
                  <a:buNone/>
                </a:pPr>
                <a:r>
                  <a:rPr b="1" lang="en-US" sz="2000">
                    <a:solidFill>
                      <a:schemeClr val="dk1"/>
                    </a:solidFill>
                    <a:latin typeface="Arial"/>
                    <a:ea typeface="Arial"/>
                    <a:cs typeface="Arial"/>
                    <a:sym typeface="Arial"/>
                  </a:rPr>
                  <a:t>Control Plane</a:t>
                </a:r>
              </a:p>
            </p:txBody>
          </p:sp>
          <p:sp>
            <p:nvSpPr>
              <p:cNvPr id="477" name="Shape 477"/>
              <p:cNvSpPr txBox="1"/>
              <p:nvPr/>
            </p:nvSpPr>
            <p:spPr>
              <a:xfrm>
                <a:off x="3056" y="2931"/>
                <a:ext cx="1727" cy="246"/>
              </a:xfrm>
              <a:prstGeom prst="rect">
                <a:avLst/>
              </a:prstGeom>
              <a:solidFill>
                <a:srgbClr val="CCCCFF"/>
              </a:solidFill>
              <a:ln cap="flat" cmpd="sng" w="12700">
                <a:solidFill>
                  <a:schemeClr val="dk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100000"/>
                  </a:lnSpc>
                  <a:spcBef>
                    <a:spcPts val="0"/>
                  </a:spcBef>
                  <a:spcAft>
                    <a:spcPts val="0"/>
                  </a:spcAft>
                  <a:buSzPct val="25000"/>
                  <a:buNone/>
                </a:pPr>
                <a:r>
                  <a:rPr b="1" lang="en-US" sz="1800">
                    <a:solidFill>
                      <a:schemeClr val="dk1"/>
                    </a:solidFill>
                    <a:latin typeface="Arial"/>
                    <a:ea typeface="Arial"/>
                    <a:cs typeface="Arial"/>
                    <a:sym typeface="Arial"/>
                  </a:rPr>
                  <a:t>Reservation Table</a:t>
                </a:r>
              </a:p>
            </p:txBody>
          </p:sp>
        </p:gr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Resource Reservation Protocol (RSVP)</a:t>
            </a:r>
          </a:p>
        </p:txBody>
      </p:sp>
      <p:sp>
        <p:nvSpPr>
          <p:cNvPr id="484" name="Shape 484"/>
          <p:cNvSpPr txBox="1"/>
          <p:nvPr>
            <p:ph idx="4294967295" type="body"/>
          </p:nvPr>
        </p:nvSpPr>
        <p:spPr>
          <a:xfrm>
            <a:off x="457200" y="1447800"/>
            <a:ext cx="4078288" cy="3352800"/>
          </a:xfrm>
          <a:prstGeom prst="rect">
            <a:avLst/>
          </a:prstGeom>
          <a:noFill/>
          <a:ln>
            <a:noFill/>
          </a:ln>
        </p:spPr>
        <p:txBody>
          <a:bodyPr anchorCtr="0" anchor="t" bIns="41050" lIns="82100" rIns="82100" wrap="square" tIns="41050">
            <a:noAutofit/>
          </a:bodyPr>
          <a:lstStyle/>
          <a:p>
            <a:pPr indent="-176213" lvl="0" marL="176213" marR="0" rtl="0" algn="l">
              <a:lnSpc>
                <a:spcPct val="100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Prenáša sa v IP – číslo protokolu 46</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Môže využiť aj TCP/UDP port 3455</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Jedná sa o signalizačný protokol</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a spolupracuje so smerovacími protokolmi</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Slúži na rezerváciu QoS prostriedkov na všetkých zariadeniach medzi</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odosielateľom a príjemcom</a:t>
            </a:r>
          </a:p>
        </p:txBody>
      </p:sp>
      <p:grpSp>
        <p:nvGrpSpPr>
          <p:cNvPr id="485" name="Shape 485"/>
          <p:cNvGrpSpPr/>
          <p:nvPr/>
        </p:nvGrpSpPr>
        <p:grpSpPr>
          <a:xfrm>
            <a:off x="4191000" y="1447800"/>
            <a:ext cx="4572000" cy="2841625"/>
            <a:chOff x="2640" y="912"/>
            <a:chExt cx="2880" cy="1790"/>
          </a:xfrm>
        </p:grpSpPr>
        <p:cxnSp>
          <p:nvCxnSpPr>
            <p:cNvPr id="486" name="Shape 486"/>
            <p:cNvCxnSpPr/>
            <p:nvPr/>
          </p:nvCxnSpPr>
          <p:spPr>
            <a:xfrm flipH="1" rot="10800000">
              <a:off x="3885" y="1301"/>
              <a:ext cx="623" cy="273"/>
            </a:xfrm>
            <a:prstGeom prst="straightConnector1">
              <a:avLst/>
            </a:prstGeom>
            <a:noFill/>
            <a:ln cap="flat" cmpd="sng" w="25400">
              <a:solidFill>
                <a:schemeClr val="accent2"/>
              </a:solidFill>
              <a:prstDash val="solid"/>
              <a:round/>
              <a:headEnd len="med" w="med" type="none"/>
              <a:tailEnd len="med" w="med" type="none"/>
            </a:ln>
          </p:spPr>
        </p:cxnSp>
        <p:grpSp>
          <p:nvGrpSpPr>
            <p:cNvPr id="487" name="Shape 487"/>
            <p:cNvGrpSpPr/>
            <p:nvPr/>
          </p:nvGrpSpPr>
          <p:grpSpPr>
            <a:xfrm>
              <a:off x="3496" y="1885"/>
              <a:ext cx="740" cy="710"/>
              <a:chOff x="1968" y="2916"/>
              <a:chExt cx="912" cy="876"/>
            </a:xfrm>
          </p:grpSpPr>
          <p:grpSp>
            <p:nvGrpSpPr>
              <p:cNvPr id="488" name="Shape 488"/>
              <p:cNvGrpSpPr/>
              <p:nvPr/>
            </p:nvGrpSpPr>
            <p:grpSpPr>
              <a:xfrm>
                <a:off x="1968" y="2916"/>
                <a:ext cx="912" cy="696"/>
                <a:chOff x="1968" y="2916"/>
                <a:chExt cx="912" cy="696"/>
              </a:xfrm>
            </p:grpSpPr>
            <p:cxnSp>
              <p:nvCxnSpPr>
                <p:cNvPr id="489" name="Shape 489"/>
                <p:cNvCxnSpPr/>
                <p:nvPr/>
              </p:nvCxnSpPr>
              <p:spPr>
                <a:xfrm>
                  <a:off x="1968" y="3264"/>
                  <a:ext cx="912" cy="0"/>
                </a:xfrm>
                <a:prstGeom prst="straightConnector1">
                  <a:avLst/>
                </a:prstGeom>
                <a:noFill/>
                <a:ln cap="flat" cmpd="sng" w="25400">
                  <a:solidFill>
                    <a:schemeClr val="accent2"/>
                  </a:solidFill>
                  <a:prstDash val="solid"/>
                  <a:round/>
                  <a:headEnd len="med" w="med" type="none"/>
                  <a:tailEnd len="med" w="med" type="none"/>
                </a:ln>
              </p:spPr>
            </p:cxnSp>
            <p:cxnSp>
              <p:nvCxnSpPr>
                <p:cNvPr id="490" name="Shape 490"/>
                <p:cNvCxnSpPr/>
                <p:nvPr/>
              </p:nvCxnSpPr>
              <p:spPr>
                <a:xfrm rot="5400000">
                  <a:off x="1938" y="3090"/>
                  <a:ext cx="348" cy="0"/>
                </a:xfrm>
                <a:prstGeom prst="straightConnector1">
                  <a:avLst/>
                </a:prstGeom>
                <a:noFill/>
                <a:ln cap="flat" cmpd="sng" w="25400">
                  <a:solidFill>
                    <a:schemeClr val="accent2"/>
                  </a:solidFill>
                  <a:prstDash val="solid"/>
                  <a:round/>
                  <a:headEnd len="med" w="med" type="none"/>
                  <a:tailEnd len="med" w="med" type="none"/>
                </a:ln>
              </p:spPr>
            </p:cxnSp>
            <p:cxnSp>
              <p:nvCxnSpPr>
                <p:cNvPr id="491" name="Shape 491"/>
                <p:cNvCxnSpPr/>
                <p:nvPr/>
              </p:nvCxnSpPr>
              <p:spPr>
                <a:xfrm rot="5400000">
                  <a:off x="2226" y="3438"/>
                  <a:ext cx="348" cy="0"/>
                </a:xfrm>
                <a:prstGeom prst="straightConnector1">
                  <a:avLst/>
                </a:prstGeom>
                <a:noFill/>
                <a:ln cap="flat" cmpd="sng" w="25400">
                  <a:solidFill>
                    <a:schemeClr val="accent2"/>
                  </a:solidFill>
                  <a:prstDash val="solid"/>
                  <a:round/>
                  <a:headEnd len="med" w="med" type="none"/>
                  <a:tailEnd len="med" w="med" type="none"/>
                </a:ln>
              </p:spPr>
            </p:cxnSp>
          </p:grpSp>
          <p:pic>
            <p:nvPicPr>
              <p:cNvPr descr="PC" id="492" name="Shape 492"/>
              <p:cNvPicPr preferRelativeResize="0"/>
              <p:nvPr/>
            </p:nvPicPr>
            <p:blipFill rotWithShape="1">
              <a:blip r:embed="rId3">
                <a:alphaModFix/>
              </a:blip>
              <a:srcRect b="0" l="0" r="0" t="0"/>
              <a:stretch/>
            </p:blipFill>
            <p:spPr>
              <a:xfrm>
                <a:off x="2208" y="3408"/>
                <a:ext cx="364" cy="384"/>
              </a:xfrm>
              <a:prstGeom prst="rect">
                <a:avLst/>
              </a:prstGeom>
              <a:noFill/>
              <a:ln>
                <a:noFill/>
              </a:ln>
            </p:spPr>
          </p:pic>
        </p:grpSp>
        <p:grpSp>
          <p:nvGrpSpPr>
            <p:cNvPr id="493" name="Shape 493"/>
            <p:cNvGrpSpPr/>
            <p:nvPr/>
          </p:nvGrpSpPr>
          <p:grpSpPr>
            <a:xfrm>
              <a:off x="2718" y="1768"/>
              <a:ext cx="817" cy="710"/>
              <a:chOff x="960" y="1920"/>
              <a:chExt cx="1008" cy="876"/>
            </a:xfrm>
          </p:grpSpPr>
          <p:grpSp>
            <p:nvGrpSpPr>
              <p:cNvPr id="494" name="Shape 494"/>
              <p:cNvGrpSpPr/>
              <p:nvPr/>
            </p:nvGrpSpPr>
            <p:grpSpPr>
              <a:xfrm>
                <a:off x="960" y="1920"/>
                <a:ext cx="1008" cy="876"/>
                <a:chOff x="960" y="1920"/>
                <a:chExt cx="1008" cy="876"/>
              </a:xfrm>
            </p:grpSpPr>
            <p:cxnSp>
              <p:nvCxnSpPr>
                <p:cNvPr id="495" name="Shape 495"/>
                <p:cNvCxnSpPr/>
                <p:nvPr/>
              </p:nvCxnSpPr>
              <p:spPr>
                <a:xfrm>
                  <a:off x="1056" y="2268"/>
                  <a:ext cx="912" cy="0"/>
                </a:xfrm>
                <a:prstGeom prst="straightConnector1">
                  <a:avLst/>
                </a:prstGeom>
                <a:noFill/>
                <a:ln cap="flat" cmpd="sng" w="25400">
                  <a:solidFill>
                    <a:schemeClr val="accent2"/>
                  </a:solidFill>
                  <a:prstDash val="solid"/>
                  <a:round/>
                  <a:headEnd len="med" w="med" type="none"/>
                  <a:tailEnd len="med" w="med" type="none"/>
                </a:ln>
              </p:spPr>
            </p:cxnSp>
            <p:cxnSp>
              <p:nvCxnSpPr>
                <p:cNvPr id="496" name="Shape 496"/>
                <p:cNvCxnSpPr/>
                <p:nvPr/>
              </p:nvCxnSpPr>
              <p:spPr>
                <a:xfrm rot="5400000">
                  <a:off x="1314" y="2094"/>
                  <a:ext cx="348" cy="0"/>
                </a:xfrm>
                <a:prstGeom prst="straightConnector1">
                  <a:avLst/>
                </a:prstGeom>
                <a:noFill/>
                <a:ln cap="flat" cmpd="sng" w="25400">
                  <a:solidFill>
                    <a:schemeClr val="accent2"/>
                  </a:solidFill>
                  <a:prstDash val="solid"/>
                  <a:round/>
                  <a:headEnd len="med" w="med" type="none"/>
                  <a:tailEnd len="med" w="med" type="none"/>
                </a:ln>
              </p:spPr>
            </p:cxnSp>
            <p:cxnSp>
              <p:nvCxnSpPr>
                <p:cNvPr id="497" name="Shape 497"/>
                <p:cNvCxnSpPr/>
                <p:nvPr/>
              </p:nvCxnSpPr>
              <p:spPr>
                <a:xfrm rot="5400000">
                  <a:off x="1026" y="2442"/>
                  <a:ext cx="348" cy="0"/>
                </a:xfrm>
                <a:prstGeom prst="straightConnector1">
                  <a:avLst/>
                </a:prstGeom>
                <a:noFill/>
                <a:ln cap="flat" cmpd="sng" w="25400">
                  <a:solidFill>
                    <a:schemeClr val="accent2"/>
                  </a:solidFill>
                  <a:prstDash val="solid"/>
                  <a:round/>
                  <a:headEnd len="med" w="med" type="none"/>
                  <a:tailEnd len="med" w="med" type="none"/>
                </a:ln>
              </p:spPr>
            </p:cxnSp>
            <p:pic>
              <p:nvPicPr>
                <p:cNvPr descr="PC" id="498" name="Shape 498"/>
                <p:cNvPicPr preferRelativeResize="0"/>
                <p:nvPr/>
              </p:nvPicPr>
              <p:blipFill rotWithShape="1">
                <a:blip r:embed="rId3">
                  <a:alphaModFix/>
                </a:blip>
                <a:srcRect b="0" l="0" r="0" t="0"/>
                <a:stretch/>
              </p:blipFill>
              <p:spPr>
                <a:xfrm>
                  <a:off x="960" y="2412"/>
                  <a:ext cx="364" cy="384"/>
                </a:xfrm>
                <a:prstGeom prst="rect">
                  <a:avLst/>
                </a:prstGeom>
                <a:noFill/>
                <a:ln>
                  <a:noFill/>
                </a:ln>
              </p:spPr>
            </p:pic>
            <p:cxnSp>
              <p:nvCxnSpPr>
                <p:cNvPr id="499" name="Shape 499"/>
                <p:cNvCxnSpPr/>
                <p:nvPr/>
              </p:nvCxnSpPr>
              <p:spPr>
                <a:xfrm rot="5400000">
                  <a:off x="1410" y="2430"/>
                  <a:ext cx="348" cy="0"/>
                </a:xfrm>
                <a:prstGeom prst="straightConnector1">
                  <a:avLst/>
                </a:prstGeom>
                <a:noFill/>
                <a:ln cap="flat" cmpd="sng" w="25400">
                  <a:solidFill>
                    <a:schemeClr val="accent2"/>
                  </a:solidFill>
                  <a:prstDash val="solid"/>
                  <a:round/>
                  <a:headEnd len="med" w="med" type="none"/>
                  <a:tailEnd len="med" w="med" type="none"/>
                </a:ln>
              </p:spPr>
            </p:cxnSp>
          </p:grpSp>
          <p:grpSp>
            <p:nvGrpSpPr>
              <p:cNvPr id="500" name="Shape 500"/>
              <p:cNvGrpSpPr/>
              <p:nvPr/>
            </p:nvGrpSpPr>
            <p:grpSpPr>
              <a:xfrm>
                <a:off x="1465" y="2400"/>
                <a:ext cx="215" cy="346"/>
                <a:chOff x="1491" y="3158"/>
                <a:chExt cx="294" cy="474"/>
              </a:xfrm>
            </p:grpSpPr>
            <p:sp>
              <p:nvSpPr>
                <p:cNvPr id="501" name="Shape 501"/>
                <p:cNvSpPr/>
                <p:nvPr/>
              </p:nvSpPr>
              <p:spPr>
                <a:xfrm>
                  <a:off x="1491" y="3193"/>
                  <a:ext cx="259" cy="439"/>
                </a:xfrm>
                <a:prstGeom prst="rect">
                  <a:avLst/>
                </a:prstGeom>
                <a:solidFill>
                  <a:srgbClr val="B7B79D"/>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2" name="Shape 502"/>
                <p:cNvSpPr/>
                <p:nvPr/>
              </p:nvSpPr>
              <p:spPr>
                <a:xfrm>
                  <a:off x="1492" y="3194"/>
                  <a:ext cx="257" cy="437"/>
                </a:xfrm>
                <a:prstGeom prst="rect">
                  <a:avLst/>
                </a:prstGeom>
                <a:solidFill>
                  <a:srgbClr val="B7B79D"/>
                </a:solidFill>
                <a:ln cap="flat" cmpd="sng" w="9525">
                  <a:solidFill>
                    <a:srgbClr val="494936"/>
                  </a:solidFill>
                  <a:prstDash val="solid"/>
                  <a:miter lim="8000"/>
                  <a:headEnd len="med" w="med" type="none"/>
                  <a:tailEnd len="med" w="med" type="none"/>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3" name="Shape 503"/>
                <p:cNvSpPr/>
                <p:nvPr/>
              </p:nvSpPr>
              <p:spPr>
                <a:xfrm>
                  <a:off x="1491" y="3158"/>
                  <a:ext cx="294" cy="35"/>
                </a:xfrm>
                <a:custGeom>
                  <a:pathLst>
                    <a:path extrusionOk="0" h="120000" w="120000">
                      <a:moveTo>
                        <a:pt x="0" y="120000"/>
                      </a:moveTo>
                      <a:lnTo>
                        <a:pt x="14285" y="0"/>
                      </a:lnTo>
                      <a:lnTo>
                        <a:pt x="120000" y="0"/>
                      </a:lnTo>
                      <a:lnTo>
                        <a:pt x="105714" y="120000"/>
                      </a:lnTo>
                      <a:lnTo>
                        <a:pt x="0" y="120000"/>
                      </a:lnTo>
                      <a:close/>
                    </a:path>
                  </a:pathLst>
                </a:custGeom>
                <a:solidFill>
                  <a:srgbClr val="C9C9B6"/>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4" name="Shape 504"/>
                <p:cNvSpPr/>
                <p:nvPr/>
              </p:nvSpPr>
              <p:spPr>
                <a:xfrm>
                  <a:off x="1491" y="3158"/>
                  <a:ext cx="294" cy="35"/>
                </a:xfrm>
                <a:custGeom>
                  <a:pathLst>
                    <a:path extrusionOk="0" h="120000" w="120000">
                      <a:moveTo>
                        <a:pt x="0" y="120000"/>
                      </a:moveTo>
                      <a:lnTo>
                        <a:pt x="14285" y="0"/>
                      </a:lnTo>
                      <a:lnTo>
                        <a:pt x="120000" y="0"/>
                      </a:lnTo>
                      <a:lnTo>
                        <a:pt x="105714" y="120000"/>
                      </a:lnTo>
                      <a:lnTo>
                        <a:pt x="0" y="120000"/>
                      </a:lnTo>
                      <a:close/>
                    </a:path>
                  </a:pathLst>
                </a:custGeom>
                <a:solidFill>
                  <a:srgbClr val="C9C9B6"/>
                </a:solidFill>
                <a:ln cap="flat" cmpd="sng" w="9525">
                  <a:solidFill>
                    <a:srgbClr val="494936"/>
                  </a:solidFill>
                  <a:prstDash val="solid"/>
                  <a:round/>
                  <a:headEnd len="med" w="med" type="none"/>
                  <a:tailEnd len="med" w="med" type="none"/>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5" name="Shape 505"/>
                <p:cNvSpPr/>
                <p:nvPr/>
              </p:nvSpPr>
              <p:spPr>
                <a:xfrm>
                  <a:off x="1508" y="3220"/>
                  <a:ext cx="117" cy="56"/>
                </a:xfrm>
                <a:prstGeom prst="rect">
                  <a:avLst/>
                </a:prstGeom>
                <a:solidFill>
                  <a:srgbClr val="C9C9B6"/>
                </a:solidFill>
                <a:ln cap="flat" cmpd="sng" w="9525">
                  <a:solidFill>
                    <a:srgbClr val="626248"/>
                  </a:solidFill>
                  <a:prstDash val="solid"/>
                  <a:miter lim="8000"/>
                  <a:headEnd len="med" w="med" type="none"/>
                  <a:tailEnd len="med" w="med" type="none"/>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cxnSp>
              <p:nvCxnSpPr>
                <p:cNvPr id="506" name="Shape 506"/>
                <p:cNvCxnSpPr/>
                <p:nvPr/>
              </p:nvCxnSpPr>
              <p:spPr>
                <a:xfrm>
                  <a:off x="1523" y="3248"/>
                  <a:ext cx="83" cy="1"/>
                </a:xfrm>
                <a:prstGeom prst="straightConnector1">
                  <a:avLst/>
                </a:prstGeom>
                <a:noFill/>
                <a:ln cap="flat" cmpd="sng" w="9525">
                  <a:solidFill>
                    <a:srgbClr val="EDEDE7"/>
                  </a:solidFill>
                  <a:prstDash val="solid"/>
                  <a:round/>
                  <a:headEnd len="med" w="med" type="none"/>
                  <a:tailEnd len="med" w="med" type="none"/>
                </a:ln>
              </p:spPr>
            </p:cxnSp>
            <p:sp>
              <p:nvSpPr>
                <p:cNvPr id="507" name="Shape 507"/>
                <p:cNvSpPr/>
                <p:nvPr/>
              </p:nvSpPr>
              <p:spPr>
                <a:xfrm>
                  <a:off x="1750" y="3158"/>
                  <a:ext cx="35" cy="474"/>
                </a:xfrm>
                <a:custGeom>
                  <a:pathLst>
                    <a:path extrusionOk="0" h="120000" w="120000">
                      <a:moveTo>
                        <a:pt x="0" y="120000"/>
                      </a:moveTo>
                      <a:lnTo>
                        <a:pt x="120000" y="110886"/>
                      </a:lnTo>
                      <a:lnTo>
                        <a:pt x="120000" y="0"/>
                      </a:lnTo>
                      <a:lnTo>
                        <a:pt x="0" y="8860"/>
                      </a:lnTo>
                      <a:lnTo>
                        <a:pt x="0" y="120000"/>
                      </a:lnTo>
                      <a:close/>
                    </a:path>
                  </a:pathLst>
                </a:custGeom>
                <a:solidFill>
                  <a:srgbClr val="7A7A5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08" name="Shape 508"/>
                <p:cNvSpPr/>
                <p:nvPr/>
              </p:nvSpPr>
              <p:spPr>
                <a:xfrm>
                  <a:off x="1750" y="3158"/>
                  <a:ext cx="35" cy="474"/>
                </a:xfrm>
                <a:custGeom>
                  <a:pathLst>
                    <a:path extrusionOk="0" h="120000" w="120000">
                      <a:moveTo>
                        <a:pt x="0" y="120000"/>
                      </a:moveTo>
                      <a:lnTo>
                        <a:pt x="120000" y="110886"/>
                      </a:lnTo>
                      <a:lnTo>
                        <a:pt x="120000" y="0"/>
                      </a:lnTo>
                      <a:lnTo>
                        <a:pt x="0" y="8860"/>
                      </a:lnTo>
                      <a:lnTo>
                        <a:pt x="0" y="120000"/>
                      </a:lnTo>
                      <a:close/>
                    </a:path>
                  </a:pathLst>
                </a:custGeom>
                <a:solidFill>
                  <a:srgbClr val="7A7A5A"/>
                </a:solidFill>
                <a:ln cap="flat" cmpd="sng" w="9525">
                  <a:solidFill>
                    <a:srgbClr val="494936"/>
                  </a:solidFill>
                  <a:prstDash val="solid"/>
                  <a:round/>
                  <a:headEnd len="med" w="med" type="none"/>
                  <a:tailEnd len="med" w="med" type="none"/>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cxnSp>
              <p:nvCxnSpPr>
                <p:cNvPr id="509" name="Shape 509"/>
                <p:cNvCxnSpPr/>
                <p:nvPr/>
              </p:nvCxnSpPr>
              <p:spPr>
                <a:xfrm>
                  <a:off x="1494" y="3603"/>
                  <a:ext cx="256" cy="1"/>
                </a:xfrm>
                <a:prstGeom prst="straightConnector1">
                  <a:avLst/>
                </a:prstGeom>
                <a:noFill/>
                <a:ln cap="flat" cmpd="sng" w="9525">
                  <a:solidFill>
                    <a:srgbClr val="EDEDE7"/>
                  </a:solidFill>
                  <a:prstDash val="solid"/>
                  <a:round/>
                  <a:headEnd len="med" w="med" type="none"/>
                  <a:tailEnd len="med" w="med" type="none"/>
                </a:ln>
              </p:spPr>
            </p:cxnSp>
            <p:cxnSp>
              <p:nvCxnSpPr>
                <p:cNvPr id="510" name="Shape 510"/>
                <p:cNvCxnSpPr/>
                <p:nvPr/>
              </p:nvCxnSpPr>
              <p:spPr>
                <a:xfrm>
                  <a:off x="1494" y="3369"/>
                  <a:ext cx="256" cy="1"/>
                </a:xfrm>
                <a:prstGeom prst="straightConnector1">
                  <a:avLst/>
                </a:prstGeom>
                <a:noFill/>
                <a:ln cap="flat" cmpd="sng" w="9525">
                  <a:solidFill>
                    <a:srgbClr val="EDEDE7"/>
                  </a:solidFill>
                  <a:prstDash val="solid"/>
                  <a:round/>
                  <a:headEnd len="med" w="med" type="none"/>
                  <a:tailEnd len="med" w="med" type="none"/>
                </a:ln>
              </p:spPr>
            </p:cxnSp>
            <p:cxnSp>
              <p:nvCxnSpPr>
                <p:cNvPr id="511" name="Shape 511"/>
                <p:cNvCxnSpPr/>
                <p:nvPr/>
              </p:nvCxnSpPr>
              <p:spPr>
                <a:xfrm>
                  <a:off x="1491" y="3600"/>
                  <a:ext cx="259" cy="1"/>
                </a:xfrm>
                <a:prstGeom prst="straightConnector1">
                  <a:avLst/>
                </a:prstGeom>
                <a:noFill/>
                <a:ln cap="flat" cmpd="sng" w="9525">
                  <a:solidFill>
                    <a:srgbClr val="494936"/>
                  </a:solidFill>
                  <a:prstDash val="solid"/>
                  <a:round/>
                  <a:headEnd len="med" w="med" type="none"/>
                  <a:tailEnd len="med" w="med" type="none"/>
                </a:ln>
              </p:spPr>
            </p:cxnSp>
            <p:cxnSp>
              <p:nvCxnSpPr>
                <p:cNvPr id="512" name="Shape 512"/>
                <p:cNvCxnSpPr/>
                <p:nvPr/>
              </p:nvCxnSpPr>
              <p:spPr>
                <a:xfrm>
                  <a:off x="1491" y="3366"/>
                  <a:ext cx="259" cy="1"/>
                </a:xfrm>
                <a:prstGeom prst="straightConnector1">
                  <a:avLst/>
                </a:prstGeom>
                <a:noFill/>
                <a:ln cap="flat" cmpd="sng" w="9525">
                  <a:solidFill>
                    <a:srgbClr val="494936"/>
                  </a:solidFill>
                  <a:prstDash val="solid"/>
                  <a:round/>
                  <a:headEnd len="med" w="med" type="none"/>
                  <a:tailEnd len="med" w="med" type="none"/>
                </a:ln>
              </p:spPr>
            </p:cxnSp>
            <p:sp>
              <p:nvSpPr>
                <p:cNvPr id="513" name="Shape 513"/>
                <p:cNvSpPr/>
                <p:nvPr/>
              </p:nvSpPr>
              <p:spPr>
                <a:xfrm>
                  <a:off x="1507" y="3219"/>
                  <a:ext cx="115" cy="54"/>
                </a:xfrm>
                <a:custGeom>
                  <a:pathLst>
                    <a:path extrusionOk="0" h="120000" w="120000">
                      <a:moveTo>
                        <a:pt x="0" y="120000"/>
                      </a:moveTo>
                      <a:lnTo>
                        <a:pt x="0" y="0"/>
                      </a:lnTo>
                      <a:lnTo>
                        <a:pt x="120000" y="0"/>
                      </a:lnTo>
                    </a:path>
                  </a:pathLst>
                </a:custGeom>
                <a:noFill/>
                <a:ln cap="flat" cmpd="sng" w="9525">
                  <a:solidFill>
                    <a:srgbClr val="EDEDE7"/>
                  </a:solidFill>
                  <a:prstDash val="solid"/>
                  <a:round/>
                  <a:headEnd len="med" w="med" type="none"/>
                  <a:tailEnd len="med" w="med" type="none"/>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grpSp>
        <p:grpSp>
          <p:nvGrpSpPr>
            <p:cNvPr id="514" name="Shape 514"/>
            <p:cNvGrpSpPr/>
            <p:nvPr/>
          </p:nvGrpSpPr>
          <p:grpSpPr>
            <a:xfrm>
              <a:off x="3107" y="951"/>
              <a:ext cx="778" cy="623"/>
              <a:chOff x="1440" y="912"/>
              <a:chExt cx="960" cy="768"/>
            </a:xfrm>
          </p:grpSpPr>
          <p:cxnSp>
            <p:nvCxnSpPr>
              <p:cNvPr id="515" name="Shape 515"/>
              <p:cNvCxnSpPr/>
              <p:nvPr/>
            </p:nvCxnSpPr>
            <p:spPr>
              <a:xfrm>
                <a:off x="1440" y="1328"/>
                <a:ext cx="960" cy="0"/>
              </a:xfrm>
              <a:prstGeom prst="straightConnector1">
                <a:avLst/>
              </a:prstGeom>
              <a:noFill/>
              <a:ln cap="flat" cmpd="sng" w="25400">
                <a:solidFill>
                  <a:schemeClr val="accent2"/>
                </a:solidFill>
                <a:prstDash val="solid"/>
                <a:round/>
                <a:headEnd len="med" w="med" type="none"/>
                <a:tailEnd len="med" w="med" type="none"/>
              </a:ln>
            </p:spPr>
          </p:cxnSp>
          <p:cxnSp>
            <p:nvCxnSpPr>
              <p:cNvPr id="516" name="Shape 516"/>
              <p:cNvCxnSpPr/>
              <p:nvPr/>
            </p:nvCxnSpPr>
            <p:spPr>
              <a:xfrm rot="5400000">
                <a:off x="1376" y="1120"/>
                <a:ext cx="416" cy="0"/>
              </a:xfrm>
              <a:prstGeom prst="straightConnector1">
                <a:avLst/>
              </a:prstGeom>
              <a:noFill/>
              <a:ln cap="flat" cmpd="sng" w="25400">
                <a:solidFill>
                  <a:schemeClr val="accent2"/>
                </a:solidFill>
                <a:prstDash val="solid"/>
                <a:round/>
                <a:headEnd len="med" w="med" type="none"/>
                <a:tailEnd len="med" w="med" type="none"/>
              </a:ln>
            </p:spPr>
          </p:cxnSp>
          <p:cxnSp>
            <p:nvCxnSpPr>
              <p:cNvPr id="517" name="Shape 517"/>
              <p:cNvCxnSpPr/>
              <p:nvPr/>
            </p:nvCxnSpPr>
            <p:spPr>
              <a:xfrm rot="5400000">
                <a:off x="2080" y="1504"/>
                <a:ext cx="352" cy="0"/>
              </a:xfrm>
              <a:prstGeom prst="straightConnector1">
                <a:avLst/>
              </a:prstGeom>
              <a:noFill/>
              <a:ln cap="flat" cmpd="sng" w="25400">
                <a:solidFill>
                  <a:schemeClr val="accent2"/>
                </a:solidFill>
                <a:prstDash val="solid"/>
                <a:round/>
                <a:headEnd len="med" w="med" type="none"/>
                <a:tailEnd len="med" w="med" type="none"/>
              </a:ln>
            </p:spPr>
          </p:cxnSp>
        </p:grpSp>
        <p:grpSp>
          <p:nvGrpSpPr>
            <p:cNvPr id="518" name="Shape 518"/>
            <p:cNvGrpSpPr/>
            <p:nvPr/>
          </p:nvGrpSpPr>
          <p:grpSpPr>
            <a:xfrm>
              <a:off x="2990" y="1340"/>
              <a:ext cx="943" cy="584"/>
              <a:chOff x="528" y="1440"/>
              <a:chExt cx="1163" cy="720"/>
            </a:xfrm>
          </p:grpSpPr>
          <p:sp>
            <p:nvSpPr>
              <p:cNvPr id="519" name="Shape 519"/>
              <p:cNvSpPr/>
              <p:nvPr/>
            </p:nvSpPr>
            <p:spPr>
              <a:xfrm>
                <a:off x="624" y="1536"/>
                <a:ext cx="816" cy="513"/>
              </a:xfrm>
              <a:custGeom>
                <a:pathLst>
                  <a:path extrusionOk="0" h="120000" w="120000">
                    <a:moveTo>
                      <a:pt x="40221" y="102889"/>
                    </a:moveTo>
                    <a:cubicBezTo>
                      <a:pt x="45207" y="111102"/>
                      <a:pt x="49196" y="116806"/>
                      <a:pt x="62825" y="120000"/>
                    </a:cubicBezTo>
                    <a:cubicBezTo>
                      <a:pt x="74127" y="119543"/>
                      <a:pt x="80775" y="117034"/>
                      <a:pt x="85761" y="108365"/>
                    </a:cubicBezTo>
                    <a:cubicBezTo>
                      <a:pt x="92077" y="110190"/>
                      <a:pt x="101717" y="107224"/>
                      <a:pt x="108698" y="99467"/>
                    </a:cubicBezTo>
                    <a:cubicBezTo>
                      <a:pt x="115678" y="88060"/>
                      <a:pt x="115346" y="80076"/>
                      <a:pt x="112686" y="68669"/>
                    </a:cubicBezTo>
                    <a:cubicBezTo>
                      <a:pt x="117340" y="63193"/>
                      <a:pt x="118337" y="64790"/>
                      <a:pt x="120000" y="52471"/>
                    </a:cubicBezTo>
                    <a:cubicBezTo>
                      <a:pt x="118670" y="43346"/>
                      <a:pt x="116675" y="42205"/>
                      <a:pt x="111357" y="39467"/>
                    </a:cubicBezTo>
                    <a:cubicBezTo>
                      <a:pt x="110027" y="33307"/>
                      <a:pt x="110692" y="27832"/>
                      <a:pt x="104709" y="21901"/>
                    </a:cubicBezTo>
                    <a:cubicBezTo>
                      <a:pt x="98060" y="16425"/>
                      <a:pt x="94072" y="17794"/>
                      <a:pt x="89418" y="19847"/>
                    </a:cubicBezTo>
                    <a:cubicBezTo>
                      <a:pt x="86094" y="1711"/>
                      <a:pt x="75457" y="1825"/>
                      <a:pt x="67811" y="798"/>
                    </a:cubicBezTo>
                    <a:cubicBezTo>
                      <a:pt x="60498" y="0"/>
                      <a:pt x="46869" y="3878"/>
                      <a:pt x="45540" y="15285"/>
                    </a:cubicBezTo>
                    <a:cubicBezTo>
                      <a:pt x="39224" y="10266"/>
                      <a:pt x="31911" y="9581"/>
                      <a:pt x="24598" y="15969"/>
                    </a:cubicBezTo>
                    <a:cubicBezTo>
                      <a:pt x="18614" y="22813"/>
                      <a:pt x="16288" y="29657"/>
                      <a:pt x="16952" y="38326"/>
                    </a:cubicBezTo>
                    <a:cubicBezTo>
                      <a:pt x="11634" y="37414"/>
                      <a:pt x="3324" y="42433"/>
                      <a:pt x="997" y="57034"/>
                    </a:cubicBezTo>
                    <a:cubicBezTo>
                      <a:pt x="0" y="73231"/>
                      <a:pt x="8975" y="80304"/>
                      <a:pt x="11966" y="80076"/>
                    </a:cubicBezTo>
                    <a:cubicBezTo>
                      <a:pt x="10969" y="85551"/>
                      <a:pt x="13628" y="95361"/>
                      <a:pt x="21274" y="102205"/>
                    </a:cubicBezTo>
                    <a:cubicBezTo>
                      <a:pt x="31246" y="107224"/>
                      <a:pt x="34903" y="105171"/>
                      <a:pt x="40221" y="102889"/>
                    </a:cubicBezTo>
                    <a:close/>
                  </a:path>
                </a:pathLst>
              </a:custGeom>
              <a:solidFill>
                <a:schemeClr val="lt1"/>
              </a:solidFill>
              <a:ln cap="flat" cmpd="sng" w="28575">
                <a:solidFill>
                  <a:srgbClr val="96969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id="520" name="Shape 520"/>
              <p:cNvPicPr preferRelativeResize="0"/>
              <p:nvPr/>
            </p:nvPicPr>
            <p:blipFill rotWithShape="1">
              <a:blip r:embed="rId4">
                <a:alphaModFix/>
              </a:blip>
              <a:srcRect b="0" l="0" r="0" t="0"/>
              <a:stretch/>
            </p:blipFill>
            <p:spPr>
              <a:xfrm>
                <a:off x="1056" y="1926"/>
                <a:ext cx="397" cy="234"/>
              </a:xfrm>
              <a:prstGeom prst="rect">
                <a:avLst/>
              </a:prstGeom>
              <a:noFill/>
              <a:ln>
                <a:noFill/>
              </a:ln>
            </p:spPr>
          </p:pic>
          <p:pic>
            <p:nvPicPr>
              <p:cNvPr id="521" name="Shape 521"/>
              <p:cNvPicPr preferRelativeResize="0"/>
              <p:nvPr/>
            </p:nvPicPr>
            <p:blipFill rotWithShape="1">
              <a:blip r:embed="rId4">
                <a:alphaModFix/>
              </a:blip>
              <a:srcRect b="0" l="0" r="0" t="0"/>
              <a:stretch/>
            </p:blipFill>
            <p:spPr>
              <a:xfrm>
                <a:off x="960" y="1440"/>
                <a:ext cx="397" cy="234"/>
              </a:xfrm>
              <a:prstGeom prst="rect">
                <a:avLst/>
              </a:prstGeom>
              <a:noFill/>
              <a:ln>
                <a:noFill/>
              </a:ln>
            </p:spPr>
          </p:pic>
          <p:pic>
            <p:nvPicPr>
              <p:cNvPr id="522" name="Shape 522"/>
              <p:cNvPicPr preferRelativeResize="0"/>
              <p:nvPr/>
            </p:nvPicPr>
            <p:blipFill rotWithShape="1">
              <a:blip r:embed="rId4">
                <a:alphaModFix/>
              </a:blip>
              <a:srcRect b="0" l="0" r="0" t="0"/>
              <a:stretch/>
            </p:blipFill>
            <p:spPr>
              <a:xfrm>
                <a:off x="528" y="1776"/>
                <a:ext cx="397" cy="234"/>
              </a:xfrm>
              <a:prstGeom prst="rect">
                <a:avLst/>
              </a:prstGeom>
              <a:noFill/>
              <a:ln>
                <a:noFill/>
              </a:ln>
            </p:spPr>
          </p:pic>
          <p:pic>
            <p:nvPicPr>
              <p:cNvPr id="523" name="Shape 523"/>
              <p:cNvPicPr preferRelativeResize="0"/>
              <p:nvPr/>
            </p:nvPicPr>
            <p:blipFill rotWithShape="1">
              <a:blip r:embed="rId5">
                <a:alphaModFix/>
              </a:blip>
              <a:srcRect b="0" l="0" r="0" t="0"/>
              <a:stretch/>
            </p:blipFill>
            <p:spPr>
              <a:xfrm>
                <a:off x="1296" y="1680"/>
                <a:ext cx="395" cy="166"/>
              </a:xfrm>
              <a:prstGeom prst="rect">
                <a:avLst/>
              </a:prstGeom>
              <a:noFill/>
              <a:ln>
                <a:noFill/>
              </a:ln>
            </p:spPr>
          </p:pic>
        </p:grpSp>
        <p:grpSp>
          <p:nvGrpSpPr>
            <p:cNvPr id="524" name="Shape 524"/>
            <p:cNvGrpSpPr/>
            <p:nvPr/>
          </p:nvGrpSpPr>
          <p:grpSpPr>
            <a:xfrm>
              <a:off x="3111" y="912"/>
              <a:ext cx="921" cy="260"/>
              <a:chOff x="903" y="912"/>
              <a:chExt cx="921" cy="260"/>
            </a:xfrm>
          </p:grpSpPr>
          <p:pic>
            <p:nvPicPr>
              <p:cNvPr id="525" name="Shape 525"/>
              <p:cNvPicPr preferRelativeResize="0"/>
              <p:nvPr/>
            </p:nvPicPr>
            <p:blipFill rotWithShape="1">
              <a:blip r:embed="rId6">
                <a:alphaModFix/>
              </a:blip>
              <a:srcRect b="0" l="0" r="0" t="0"/>
              <a:stretch/>
            </p:blipFill>
            <p:spPr>
              <a:xfrm>
                <a:off x="903" y="912"/>
                <a:ext cx="268" cy="238"/>
              </a:xfrm>
              <a:prstGeom prst="rect">
                <a:avLst/>
              </a:prstGeom>
              <a:noFill/>
              <a:ln>
                <a:noFill/>
              </a:ln>
            </p:spPr>
          </p:pic>
          <p:sp>
            <p:nvSpPr>
              <p:cNvPr id="526" name="Shape 526"/>
              <p:cNvSpPr txBox="1"/>
              <p:nvPr/>
            </p:nvSpPr>
            <p:spPr>
              <a:xfrm>
                <a:off x="1201" y="912"/>
                <a:ext cx="623" cy="26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200">
                    <a:solidFill>
                      <a:schemeClr val="dk1"/>
                    </a:solidFill>
                    <a:latin typeface="Arial"/>
                    <a:ea typeface="Arial"/>
                    <a:cs typeface="Arial"/>
                    <a:sym typeface="Arial"/>
                  </a:rPr>
                  <a:t>Sending Host</a:t>
                </a:r>
              </a:p>
            </p:txBody>
          </p:sp>
        </p:grpSp>
        <p:sp>
          <p:nvSpPr>
            <p:cNvPr id="527" name="Shape 527"/>
            <p:cNvSpPr txBox="1"/>
            <p:nvPr/>
          </p:nvSpPr>
          <p:spPr>
            <a:xfrm>
              <a:off x="4430" y="2507"/>
              <a:ext cx="973" cy="156"/>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200">
                  <a:solidFill>
                    <a:schemeClr val="dk1"/>
                  </a:solidFill>
                  <a:latin typeface="Arial"/>
                  <a:ea typeface="Arial"/>
                  <a:cs typeface="Arial"/>
                  <a:sym typeface="Arial"/>
                </a:rPr>
                <a:t>RSVP Receivers</a:t>
              </a:r>
            </a:p>
          </p:txBody>
        </p:sp>
        <p:grpSp>
          <p:nvGrpSpPr>
            <p:cNvPr id="528" name="Shape 528"/>
            <p:cNvGrpSpPr/>
            <p:nvPr/>
          </p:nvGrpSpPr>
          <p:grpSpPr>
            <a:xfrm>
              <a:off x="4420" y="1184"/>
              <a:ext cx="905" cy="856"/>
              <a:chOff x="2291" y="1104"/>
              <a:chExt cx="1117" cy="1056"/>
            </a:xfrm>
          </p:grpSpPr>
          <p:sp>
            <p:nvSpPr>
              <p:cNvPr id="529" name="Shape 529"/>
              <p:cNvSpPr/>
              <p:nvPr/>
            </p:nvSpPr>
            <p:spPr>
              <a:xfrm>
                <a:off x="2507" y="1104"/>
                <a:ext cx="816" cy="513"/>
              </a:xfrm>
              <a:custGeom>
                <a:pathLst>
                  <a:path extrusionOk="0" h="120000" w="120000">
                    <a:moveTo>
                      <a:pt x="40221" y="102889"/>
                    </a:moveTo>
                    <a:cubicBezTo>
                      <a:pt x="45207" y="111102"/>
                      <a:pt x="49196" y="116806"/>
                      <a:pt x="62825" y="120000"/>
                    </a:cubicBezTo>
                    <a:cubicBezTo>
                      <a:pt x="74127" y="119543"/>
                      <a:pt x="80775" y="117034"/>
                      <a:pt x="85761" y="108365"/>
                    </a:cubicBezTo>
                    <a:cubicBezTo>
                      <a:pt x="92077" y="110190"/>
                      <a:pt x="101717" y="107224"/>
                      <a:pt x="108698" y="99467"/>
                    </a:cubicBezTo>
                    <a:cubicBezTo>
                      <a:pt x="115678" y="88060"/>
                      <a:pt x="115346" y="80076"/>
                      <a:pt x="112686" y="68669"/>
                    </a:cubicBezTo>
                    <a:cubicBezTo>
                      <a:pt x="117340" y="63193"/>
                      <a:pt x="118337" y="64790"/>
                      <a:pt x="120000" y="52471"/>
                    </a:cubicBezTo>
                    <a:cubicBezTo>
                      <a:pt x="118670" y="43346"/>
                      <a:pt x="116675" y="42205"/>
                      <a:pt x="111357" y="39467"/>
                    </a:cubicBezTo>
                    <a:cubicBezTo>
                      <a:pt x="110027" y="33307"/>
                      <a:pt x="110692" y="27832"/>
                      <a:pt x="104709" y="21901"/>
                    </a:cubicBezTo>
                    <a:cubicBezTo>
                      <a:pt x="98060" y="16425"/>
                      <a:pt x="94072" y="17794"/>
                      <a:pt x="89418" y="19847"/>
                    </a:cubicBezTo>
                    <a:cubicBezTo>
                      <a:pt x="86094" y="1711"/>
                      <a:pt x="75457" y="1825"/>
                      <a:pt x="67811" y="798"/>
                    </a:cubicBezTo>
                    <a:cubicBezTo>
                      <a:pt x="60498" y="0"/>
                      <a:pt x="46869" y="3878"/>
                      <a:pt x="45540" y="15285"/>
                    </a:cubicBezTo>
                    <a:cubicBezTo>
                      <a:pt x="39224" y="10266"/>
                      <a:pt x="31911" y="9581"/>
                      <a:pt x="24598" y="15969"/>
                    </a:cubicBezTo>
                    <a:cubicBezTo>
                      <a:pt x="18614" y="22813"/>
                      <a:pt x="16288" y="29657"/>
                      <a:pt x="16952" y="38326"/>
                    </a:cubicBezTo>
                    <a:cubicBezTo>
                      <a:pt x="11634" y="37414"/>
                      <a:pt x="3324" y="42433"/>
                      <a:pt x="997" y="57034"/>
                    </a:cubicBezTo>
                    <a:cubicBezTo>
                      <a:pt x="0" y="73231"/>
                      <a:pt x="8975" y="80304"/>
                      <a:pt x="11966" y="80076"/>
                    </a:cubicBezTo>
                    <a:cubicBezTo>
                      <a:pt x="10969" y="85551"/>
                      <a:pt x="13628" y="95361"/>
                      <a:pt x="21274" y="102205"/>
                    </a:cubicBezTo>
                    <a:cubicBezTo>
                      <a:pt x="31246" y="107224"/>
                      <a:pt x="34903" y="105171"/>
                      <a:pt x="40221" y="102889"/>
                    </a:cubicBezTo>
                    <a:close/>
                  </a:path>
                </a:pathLst>
              </a:custGeom>
              <a:solidFill>
                <a:schemeClr val="lt1"/>
              </a:solidFill>
              <a:ln cap="flat" cmpd="sng" w="28575">
                <a:solidFill>
                  <a:srgbClr val="96969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id="530" name="Shape 530"/>
              <p:cNvPicPr preferRelativeResize="0"/>
              <p:nvPr/>
            </p:nvPicPr>
            <p:blipFill rotWithShape="1">
              <a:blip r:embed="rId5">
                <a:alphaModFix/>
              </a:blip>
              <a:srcRect b="0" l="0" r="0" t="0"/>
              <a:stretch/>
            </p:blipFill>
            <p:spPr>
              <a:xfrm>
                <a:off x="2291" y="1152"/>
                <a:ext cx="395" cy="166"/>
              </a:xfrm>
              <a:prstGeom prst="rect">
                <a:avLst/>
              </a:prstGeom>
              <a:noFill/>
              <a:ln>
                <a:noFill/>
              </a:ln>
            </p:spPr>
          </p:pic>
          <p:cxnSp>
            <p:nvCxnSpPr>
              <p:cNvPr id="531" name="Shape 531"/>
              <p:cNvCxnSpPr/>
              <p:nvPr/>
            </p:nvCxnSpPr>
            <p:spPr>
              <a:xfrm rot="5400000">
                <a:off x="2880" y="1584"/>
                <a:ext cx="672" cy="0"/>
              </a:xfrm>
              <a:prstGeom prst="straightConnector1">
                <a:avLst/>
              </a:prstGeom>
              <a:noFill/>
              <a:ln cap="flat" cmpd="sng" w="25400">
                <a:solidFill>
                  <a:schemeClr val="accent2"/>
                </a:solidFill>
                <a:prstDash val="solid"/>
                <a:round/>
                <a:headEnd len="med" w="med" type="none"/>
                <a:tailEnd len="med" w="med" type="none"/>
              </a:ln>
            </p:spPr>
          </p:cxnSp>
          <p:pic>
            <p:nvPicPr>
              <p:cNvPr descr="PC" id="532" name="Shape 532"/>
              <p:cNvPicPr preferRelativeResize="0"/>
              <p:nvPr/>
            </p:nvPicPr>
            <p:blipFill rotWithShape="1">
              <a:blip r:embed="rId3">
                <a:alphaModFix/>
              </a:blip>
              <a:srcRect b="0" l="0" r="0" t="0"/>
              <a:stretch/>
            </p:blipFill>
            <p:spPr>
              <a:xfrm>
                <a:off x="3024" y="1776"/>
                <a:ext cx="364" cy="384"/>
              </a:xfrm>
              <a:prstGeom prst="rect">
                <a:avLst/>
              </a:prstGeom>
              <a:noFill/>
              <a:ln>
                <a:noFill/>
              </a:ln>
            </p:spPr>
          </p:pic>
          <p:pic>
            <p:nvPicPr>
              <p:cNvPr id="533" name="Shape 533"/>
              <p:cNvPicPr preferRelativeResize="0"/>
              <p:nvPr/>
            </p:nvPicPr>
            <p:blipFill rotWithShape="1">
              <a:blip r:embed="rId4">
                <a:alphaModFix/>
              </a:blip>
              <a:srcRect b="0" l="0" r="0" t="0"/>
              <a:stretch/>
            </p:blipFill>
            <p:spPr>
              <a:xfrm>
                <a:off x="3011" y="1104"/>
                <a:ext cx="397" cy="234"/>
              </a:xfrm>
              <a:prstGeom prst="rect">
                <a:avLst/>
              </a:prstGeom>
              <a:noFill/>
              <a:ln>
                <a:noFill/>
              </a:ln>
            </p:spPr>
          </p:pic>
        </p:grpSp>
        <p:grpSp>
          <p:nvGrpSpPr>
            <p:cNvPr id="534" name="Shape 534"/>
            <p:cNvGrpSpPr/>
            <p:nvPr/>
          </p:nvGrpSpPr>
          <p:grpSpPr>
            <a:xfrm>
              <a:off x="2640" y="1651"/>
              <a:ext cx="2880" cy="1051"/>
              <a:chOff x="864" y="1776"/>
              <a:chExt cx="4080" cy="1392"/>
            </a:xfrm>
          </p:grpSpPr>
          <p:cxnSp>
            <p:nvCxnSpPr>
              <p:cNvPr id="535" name="Shape 535"/>
              <p:cNvCxnSpPr/>
              <p:nvPr/>
            </p:nvCxnSpPr>
            <p:spPr>
              <a:xfrm>
                <a:off x="864" y="3168"/>
                <a:ext cx="4080" cy="0"/>
              </a:xfrm>
              <a:prstGeom prst="straightConnector1">
                <a:avLst/>
              </a:prstGeom>
              <a:noFill/>
              <a:ln cap="flat" cmpd="sng" w="28575">
                <a:solidFill>
                  <a:schemeClr val="dk1"/>
                </a:solidFill>
                <a:prstDash val="dash"/>
                <a:round/>
                <a:headEnd len="med" w="med" type="none"/>
                <a:tailEnd len="med" w="med" type="none"/>
              </a:ln>
            </p:spPr>
          </p:cxnSp>
          <p:cxnSp>
            <p:nvCxnSpPr>
              <p:cNvPr id="536" name="Shape 536"/>
              <p:cNvCxnSpPr/>
              <p:nvPr/>
            </p:nvCxnSpPr>
            <p:spPr>
              <a:xfrm>
                <a:off x="864" y="2160"/>
                <a:ext cx="3072" cy="0"/>
              </a:xfrm>
              <a:prstGeom prst="straightConnector1">
                <a:avLst/>
              </a:prstGeom>
              <a:noFill/>
              <a:ln cap="flat" cmpd="sng" w="28575">
                <a:solidFill>
                  <a:schemeClr val="dk1"/>
                </a:solidFill>
                <a:prstDash val="dash"/>
                <a:round/>
                <a:headEnd len="med" w="med" type="none"/>
                <a:tailEnd len="med" w="med" type="none"/>
              </a:ln>
            </p:spPr>
          </p:cxnSp>
          <p:cxnSp>
            <p:nvCxnSpPr>
              <p:cNvPr id="537" name="Shape 537"/>
              <p:cNvCxnSpPr/>
              <p:nvPr/>
            </p:nvCxnSpPr>
            <p:spPr>
              <a:xfrm rot="10800000">
                <a:off x="864" y="2160"/>
                <a:ext cx="0" cy="1008"/>
              </a:xfrm>
              <a:prstGeom prst="straightConnector1">
                <a:avLst/>
              </a:prstGeom>
              <a:noFill/>
              <a:ln cap="flat" cmpd="sng" w="28575">
                <a:solidFill>
                  <a:schemeClr val="dk1"/>
                </a:solidFill>
                <a:prstDash val="dash"/>
                <a:round/>
                <a:headEnd len="med" w="med" type="none"/>
                <a:tailEnd len="med" w="med" type="none"/>
              </a:ln>
            </p:spPr>
          </p:cxnSp>
          <p:cxnSp>
            <p:nvCxnSpPr>
              <p:cNvPr id="538" name="Shape 538"/>
              <p:cNvCxnSpPr/>
              <p:nvPr/>
            </p:nvCxnSpPr>
            <p:spPr>
              <a:xfrm rot="10800000">
                <a:off x="4944" y="1776"/>
                <a:ext cx="0" cy="1392"/>
              </a:xfrm>
              <a:prstGeom prst="straightConnector1">
                <a:avLst/>
              </a:prstGeom>
              <a:noFill/>
              <a:ln cap="flat" cmpd="sng" w="28575">
                <a:solidFill>
                  <a:schemeClr val="dk1"/>
                </a:solidFill>
                <a:prstDash val="dash"/>
                <a:round/>
                <a:headEnd len="med" w="med" type="none"/>
                <a:tailEnd len="med" w="med" type="none"/>
              </a:ln>
            </p:spPr>
          </p:cxnSp>
          <p:cxnSp>
            <p:nvCxnSpPr>
              <p:cNvPr id="539" name="Shape 539"/>
              <p:cNvCxnSpPr/>
              <p:nvPr/>
            </p:nvCxnSpPr>
            <p:spPr>
              <a:xfrm>
                <a:off x="3936" y="1776"/>
                <a:ext cx="1008" cy="0"/>
              </a:xfrm>
              <a:prstGeom prst="straightConnector1">
                <a:avLst/>
              </a:prstGeom>
              <a:noFill/>
              <a:ln cap="flat" cmpd="sng" w="28575">
                <a:solidFill>
                  <a:schemeClr val="dk1"/>
                </a:solidFill>
                <a:prstDash val="dash"/>
                <a:round/>
                <a:headEnd len="med" w="med" type="none"/>
                <a:tailEnd len="med" w="med" type="none"/>
              </a:ln>
            </p:spPr>
          </p:cxnSp>
          <p:cxnSp>
            <p:nvCxnSpPr>
              <p:cNvPr id="540" name="Shape 540"/>
              <p:cNvCxnSpPr/>
              <p:nvPr/>
            </p:nvCxnSpPr>
            <p:spPr>
              <a:xfrm rot="10800000">
                <a:off x="3936" y="1776"/>
                <a:ext cx="0" cy="384"/>
              </a:xfrm>
              <a:prstGeom prst="straightConnector1">
                <a:avLst/>
              </a:prstGeom>
              <a:noFill/>
              <a:ln cap="flat" cmpd="sng" w="28575">
                <a:solidFill>
                  <a:schemeClr val="dk1"/>
                </a:solidFill>
                <a:prstDash val="dash"/>
                <a:round/>
                <a:headEnd len="med" w="med" type="none"/>
                <a:tailEnd len="med" w="med" type="none"/>
              </a:ln>
            </p:spPr>
          </p:cxnSp>
        </p:grpSp>
        <p:sp>
          <p:nvSpPr>
            <p:cNvPr id="541" name="Shape 541"/>
            <p:cNvSpPr txBox="1"/>
            <p:nvPr/>
          </p:nvSpPr>
          <p:spPr>
            <a:xfrm>
              <a:off x="4119" y="1441"/>
              <a:ext cx="545" cy="260"/>
            </a:xfrm>
            <a:prstGeom prst="rect">
              <a:avLst/>
            </a:prstGeom>
            <a:noFill/>
            <a:ln>
              <a:noFill/>
            </a:ln>
          </p:spPr>
          <p:txBody>
            <a:bodyPr anchorCtr="0" anchor="t" bIns="41050" lIns="82100" rIns="82100" wrap="square" tIns="41050">
              <a:noAutofit/>
            </a:bodyPr>
            <a:lstStyle/>
            <a:p>
              <a:pPr indent="0" lvl="0" marL="0" marR="0" rtl="0" algn="l">
                <a:lnSpc>
                  <a:spcPct val="90000"/>
                </a:lnSpc>
                <a:spcBef>
                  <a:spcPts val="0"/>
                </a:spcBef>
                <a:spcAft>
                  <a:spcPts val="0"/>
                </a:spcAft>
                <a:buSzPct val="25000"/>
                <a:buNone/>
              </a:pPr>
              <a:r>
                <a:rPr b="1" lang="en-US" sz="1200">
                  <a:solidFill>
                    <a:schemeClr val="dk1"/>
                  </a:solidFill>
                  <a:latin typeface="Arial"/>
                  <a:ea typeface="Arial"/>
                  <a:cs typeface="Arial"/>
                  <a:sym typeface="Arial"/>
                </a:rPr>
                <a:t>RSVP Tunnel</a:t>
              </a:r>
            </a:p>
          </p:txBody>
        </p:sp>
      </p:grpSp>
      <p:sp>
        <p:nvSpPr>
          <p:cNvPr id="542" name="Shape 542"/>
          <p:cNvSpPr/>
          <p:nvPr/>
        </p:nvSpPr>
        <p:spPr>
          <a:xfrm>
            <a:off x="457200" y="4876800"/>
            <a:ext cx="7940675" cy="1285875"/>
          </a:xfrm>
          <a:prstGeom prst="rect">
            <a:avLst/>
          </a:prstGeom>
          <a:noFill/>
          <a:ln>
            <a:noFill/>
          </a:ln>
        </p:spPr>
        <p:txBody>
          <a:bodyPr anchorCtr="0" anchor="t" bIns="41050" lIns="82100" rIns="82100" wrap="square" tIns="41050">
            <a:noAutofit/>
          </a:bodyPr>
          <a:lstStyle/>
          <a:p>
            <a:pPr indent="-176213" lvl="0" marL="176213" marR="0" rtl="0" algn="l">
              <a:lnSpc>
                <a:spcPct val="100000"/>
              </a:lnSpc>
              <a:spcBef>
                <a:spcPts val="0"/>
              </a:spcBef>
              <a:spcAft>
                <a:spcPts val="0"/>
              </a:spcAft>
              <a:buClr>
                <a:schemeClr val="dk2"/>
              </a:buClr>
              <a:buSzPct val="100000"/>
              <a:buFont typeface="Noto Sans Symbols"/>
              <a:buChar char="▪"/>
            </a:pPr>
            <a:r>
              <a:rPr lang="en-US" sz="2000">
                <a:solidFill>
                  <a:schemeClr val="dk1"/>
                </a:solidFill>
                <a:latin typeface="Arial"/>
                <a:ea typeface="Arial"/>
                <a:cs typeface="Arial"/>
                <a:sym typeface="Arial"/>
              </a:rPr>
              <a:t>Zabezpečuje prostriedky pre rôznorodé multimediálne aplikácie</a:t>
            </a:r>
          </a:p>
          <a:p>
            <a:pPr indent="-176212" lvl="1" marL="531813" marR="0" rtl="0" algn="l">
              <a:lnSpc>
                <a:spcPct val="100000"/>
              </a:lnSpc>
              <a:spcBef>
                <a:spcPts val="38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Premávka citlivá na prenosové pásmo</a:t>
            </a:r>
          </a:p>
          <a:p>
            <a:pPr indent="-176212" lvl="1" marL="5318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Premávka citlivá na oneskorenie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Prostriedky pre kvalitu služby</a:t>
            </a:r>
          </a:p>
        </p:txBody>
      </p:sp>
      <p:sp>
        <p:nvSpPr>
          <p:cNvPr id="144" name="Shape 144"/>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Čo je to kvalita služby?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Miera uspokojenia používateľa tejto služby s jej úrovňou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Veľmi subjektívny pojem</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Silne závislý na povahe služby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Prečo potrebujeme riešiť kvalitu služby?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Pretože IP siete, s ktorými pracujeme, sa ku každému toku dát zvyknú chovať rovnako</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Toky dát ale nie sú rovnocenné</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Bezuzdné zvyšovanie kapacity liniek nie je ani ekonomické, ani dostupné</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Výhody a nevýhody modelu IntServ</a:t>
            </a:r>
          </a:p>
        </p:txBody>
      </p:sp>
      <p:sp>
        <p:nvSpPr>
          <p:cNvPr id="549" name="Shape 549"/>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Výhody: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Explicitné riadenie prístupu k zdrojom (end to end)</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Veľmi vysoká granularita prideľovania QoS prostriedkov</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Riadenie prístupu k prostriedkom na každú žiadosť individuálne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Signalizácia dynamických čísel portov (napr pre H.323)</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Nevýhody:</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Potreba trvalej signalizácie vzhľadom na stavovú architektúru</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Tokovo orientovaný prístup nie je škálovateľné na siete veľkého rozsahu, ako napr. Internet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Shape 55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Model Differentiated Services</a:t>
            </a:r>
          </a:p>
        </p:txBody>
      </p:sp>
      <p:sp>
        <p:nvSpPr>
          <p:cNvPr id="556" name="Shape 556"/>
          <p:cNvSpPr txBox="1"/>
          <p:nvPr>
            <p:ph idx="1" type="body"/>
          </p:nvPr>
        </p:nvSpPr>
        <p:spPr>
          <a:xfrm>
            <a:off x="457200" y="1295400"/>
            <a:ext cx="8299450" cy="2971800"/>
          </a:xfrm>
          <a:prstGeom prst="rect">
            <a:avLst/>
          </a:prstGeom>
          <a:noFill/>
          <a:ln>
            <a:noFill/>
          </a:ln>
        </p:spPr>
        <p:txBody>
          <a:bodyPr anchorCtr="0" anchor="t" bIns="41050" lIns="82100" rIns="82100" wrap="square" tIns="41050">
            <a:noAutofit/>
          </a:bodyPr>
          <a:lstStyle/>
          <a:p>
            <a:pPr indent="-176213" lvl="0" marL="176213" marR="0" rtl="0" algn="l">
              <a:lnSpc>
                <a:spcPct val="100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Za cenu istých kompromisov rieši mnohé obmedzenia modelov Best-Effort a IntServ</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Na rozdiel od signalizovaných tvrdých požiadaviek na QoS využíva dopredu pripravené QoS prostriedky a politiky</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Toky triedi do tzv. agregátov (tried) a poskytuje QoS prostriedky celým triedam</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Minimalizuje signalizáciu (žiadna) a stavovú informáciu (minimálna) na sieťových uzloch</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QoS parametre charakterizuje popisom tzv. Per-Hop Behavior (PHB)</a:t>
            </a:r>
          </a:p>
          <a:p>
            <a:pPr indent="-176213" lvl="0" marL="176213" marR="0" rtl="0" algn="l">
              <a:lnSpc>
                <a:spcPct val="100000"/>
              </a:lnSpc>
              <a:spcBef>
                <a:spcPts val="36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Úroveň služby sa stanovuje na triedu prevádzky, nie na individuálne toky</a:t>
            </a:r>
          </a:p>
        </p:txBody>
      </p:sp>
      <p:grpSp>
        <p:nvGrpSpPr>
          <p:cNvPr id="557" name="Shape 557"/>
          <p:cNvGrpSpPr/>
          <p:nvPr/>
        </p:nvGrpSpPr>
        <p:grpSpPr>
          <a:xfrm>
            <a:off x="1625600" y="4297363"/>
            <a:ext cx="5842000" cy="2027237"/>
            <a:chOff x="1024" y="2707"/>
            <a:chExt cx="3680" cy="1277"/>
          </a:xfrm>
        </p:grpSpPr>
        <p:sp>
          <p:nvSpPr>
            <p:cNvPr id="558" name="Shape 558"/>
            <p:cNvSpPr/>
            <p:nvPr/>
          </p:nvSpPr>
          <p:spPr>
            <a:xfrm>
              <a:off x="1816" y="2707"/>
              <a:ext cx="1927" cy="1277"/>
            </a:xfrm>
            <a:custGeom>
              <a:pathLst>
                <a:path extrusionOk="0" h="120000" w="120000">
                  <a:moveTo>
                    <a:pt x="40221" y="102889"/>
                  </a:moveTo>
                  <a:cubicBezTo>
                    <a:pt x="45207" y="111102"/>
                    <a:pt x="49196" y="116806"/>
                    <a:pt x="62825" y="120000"/>
                  </a:cubicBezTo>
                  <a:cubicBezTo>
                    <a:pt x="74127" y="119543"/>
                    <a:pt x="80775" y="117034"/>
                    <a:pt x="85761" y="108365"/>
                  </a:cubicBezTo>
                  <a:cubicBezTo>
                    <a:pt x="92077" y="110190"/>
                    <a:pt x="101717" y="107224"/>
                    <a:pt x="108698" y="99467"/>
                  </a:cubicBezTo>
                  <a:cubicBezTo>
                    <a:pt x="115678" y="88060"/>
                    <a:pt x="115346" y="80076"/>
                    <a:pt x="112686" y="68669"/>
                  </a:cubicBezTo>
                  <a:cubicBezTo>
                    <a:pt x="117340" y="63193"/>
                    <a:pt x="118337" y="64790"/>
                    <a:pt x="120000" y="52471"/>
                  </a:cubicBezTo>
                  <a:cubicBezTo>
                    <a:pt x="118670" y="43346"/>
                    <a:pt x="116675" y="42205"/>
                    <a:pt x="111357" y="39467"/>
                  </a:cubicBezTo>
                  <a:cubicBezTo>
                    <a:pt x="110027" y="33307"/>
                    <a:pt x="110692" y="27832"/>
                    <a:pt x="104709" y="21901"/>
                  </a:cubicBezTo>
                  <a:cubicBezTo>
                    <a:pt x="98060" y="16425"/>
                    <a:pt x="94072" y="17794"/>
                    <a:pt x="89418" y="19847"/>
                  </a:cubicBezTo>
                  <a:cubicBezTo>
                    <a:pt x="86094" y="1711"/>
                    <a:pt x="75457" y="1825"/>
                    <a:pt x="67811" y="798"/>
                  </a:cubicBezTo>
                  <a:cubicBezTo>
                    <a:pt x="60498" y="0"/>
                    <a:pt x="46869" y="3878"/>
                    <a:pt x="45540" y="15285"/>
                  </a:cubicBezTo>
                  <a:cubicBezTo>
                    <a:pt x="39224" y="10266"/>
                    <a:pt x="31911" y="9581"/>
                    <a:pt x="24598" y="15969"/>
                  </a:cubicBezTo>
                  <a:cubicBezTo>
                    <a:pt x="18614" y="22813"/>
                    <a:pt x="16288" y="29657"/>
                    <a:pt x="16952" y="38326"/>
                  </a:cubicBezTo>
                  <a:cubicBezTo>
                    <a:pt x="11634" y="37414"/>
                    <a:pt x="3324" y="42433"/>
                    <a:pt x="997" y="57034"/>
                  </a:cubicBezTo>
                  <a:cubicBezTo>
                    <a:pt x="0" y="73231"/>
                    <a:pt x="8975" y="80304"/>
                    <a:pt x="11966" y="80076"/>
                  </a:cubicBezTo>
                  <a:cubicBezTo>
                    <a:pt x="10969" y="85551"/>
                    <a:pt x="13628" y="95361"/>
                    <a:pt x="21274" y="102205"/>
                  </a:cubicBezTo>
                  <a:cubicBezTo>
                    <a:pt x="31246" y="107224"/>
                    <a:pt x="34903" y="105171"/>
                    <a:pt x="40221" y="102889"/>
                  </a:cubicBezTo>
                  <a:close/>
                </a:path>
              </a:pathLst>
            </a:custGeom>
            <a:solidFill>
              <a:schemeClr val="lt1"/>
            </a:solidFill>
            <a:ln cap="flat" cmpd="sng" w="28575">
              <a:solidFill>
                <a:srgbClr val="96969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cxnSp>
          <p:nvCxnSpPr>
            <p:cNvPr id="559" name="Shape 559"/>
            <p:cNvCxnSpPr/>
            <p:nvPr/>
          </p:nvCxnSpPr>
          <p:spPr>
            <a:xfrm>
              <a:off x="1403" y="3361"/>
              <a:ext cx="413" cy="0"/>
            </a:xfrm>
            <a:prstGeom prst="straightConnector1">
              <a:avLst/>
            </a:prstGeom>
            <a:noFill/>
            <a:ln cap="flat" cmpd="sng" w="28575">
              <a:solidFill>
                <a:schemeClr val="dk1"/>
              </a:solidFill>
              <a:prstDash val="solid"/>
              <a:round/>
              <a:headEnd len="med" w="med" type="none"/>
              <a:tailEnd len="med" w="med" type="none"/>
            </a:ln>
          </p:spPr>
        </p:cxnSp>
        <p:sp>
          <p:nvSpPr>
            <p:cNvPr id="560" name="Shape 560"/>
            <p:cNvSpPr txBox="1"/>
            <p:nvPr/>
          </p:nvSpPr>
          <p:spPr>
            <a:xfrm>
              <a:off x="1609" y="3440"/>
              <a:ext cx="351" cy="173"/>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200">
                  <a:solidFill>
                    <a:schemeClr val="dk1"/>
                  </a:solidFill>
                  <a:latin typeface="Arial"/>
                  <a:ea typeface="Arial"/>
                  <a:cs typeface="Arial"/>
                  <a:sym typeface="Arial"/>
                </a:rPr>
                <a:t>Edge</a:t>
              </a:r>
            </a:p>
          </p:txBody>
        </p:sp>
        <p:sp>
          <p:nvSpPr>
            <p:cNvPr id="561" name="Shape 561"/>
            <p:cNvSpPr txBox="1"/>
            <p:nvPr/>
          </p:nvSpPr>
          <p:spPr>
            <a:xfrm>
              <a:off x="3670" y="3097"/>
              <a:ext cx="351" cy="173"/>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200">
                  <a:solidFill>
                    <a:schemeClr val="dk1"/>
                  </a:solidFill>
                  <a:latin typeface="Arial"/>
                  <a:ea typeface="Arial"/>
                  <a:cs typeface="Arial"/>
                  <a:sym typeface="Arial"/>
                </a:rPr>
                <a:t>Edge</a:t>
              </a:r>
            </a:p>
          </p:txBody>
        </p:sp>
        <p:sp>
          <p:nvSpPr>
            <p:cNvPr id="562" name="Shape 562"/>
            <p:cNvSpPr txBox="1"/>
            <p:nvPr/>
          </p:nvSpPr>
          <p:spPr>
            <a:xfrm>
              <a:off x="2538" y="3303"/>
              <a:ext cx="447" cy="173"/>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200">
                  <a:solidFill>
                    <a:schemeClr val="dk1"/>
                  </a:solidFill>
                  <a:latin typeface="Arial"/>
                  <a:ea typeface="Arial"/>
                  <a:cs typeface="Arial"/>
                  <a:sym typeface="Arial"/>
                </a:rPr>
                <a:t>Interior</a:t>
              </a:r>
            </a:p>
          </p:txBody>
        </p:sp>
        <p:sp>
          <p:nvSpPr>
            <p:cNvPr id="563" name="Shape 563"/>
            <p:cNvSpPr txBox="1"/>
            <p:nvPr/>
          </p:nvSpPr>
          <p:spPr>
            <a:xfrm>
              <a:off x="1632" y="2718"/>
              <a:ext cx="351" cy="173"/>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200">
                  <a:solidFill>
                    <a:schemeClr val="dk1"/>
                  </a:solidFill>
                  <a:latin typeface="Arial"/>
                  <a:ea typeface="Arial"/>
                  <a:cs typeface="Arial"/>
                  <a:sym typeface="Arial"/>
                </a:rPr>
                <a:t>Edge</a:t>
              </a:r>
            </a:p>
          </p:txBody>
        </p:sp>
        <p:sp>
          <p:nvSpPr>
            <p:cNvPr id="564" name="Shape 564"/>
            <p:cNvSpPr txBox="1"/>
            <p:nvPr/>
          </p:nvSpPr>
          <p:spPr>
            <a:xfrm>
              <a:off x="2470" y="3648"/>
              <a:ext cx="986" cy="19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400">
                  <a:solidFill>
                    <a:schemeClr val="dk1"/>
                  </a:solidFill>
                  <a:latin typeface="Arial"/>
                  <a:ea typeface="Arial"/>
                  <a:cs typeface="Arial"/>
                  <a:sym typeface="Arial"/>
                </a:rPr>
                <a:t>DiffServ Domain</a:t>
              </a:r>
            </a:p>
          </p:txBody>
        </p:sp>
        <p:grpSp>
          <p:nvGrpSpPr>
            <p:cNvPr id="565" name="Shape 565"/>
            <p:cNvGrpSpPr/>
            <p:nvPr/>
          </p:nvGrpSpPr>
          <p:grpSpPr>
            <a:xfrm>
              <a:off x="1196" y="3258"/>
              <a:ext cx="300" cy="207"/>
              <a:chOff x="1343" y="1788"/>
              <a:chExt cx="343" cy="207"/>
            </a:xfrm>
          </p:grpSpPr>
          <p:sp>
            <p:nvSpPr>
              <p:cNvPr id="566" name="Shape 566"/>
              <p:cNvSpPr/>
              <p:nvPr/>
            </p:nvSpPr>
            <p:spPr>
              <a:xfrm>
                <a:off x="1343" y="1865"/>
                <a:ext cx="343" cy="130"/>
              </a:xfrm>
              <a:prstGeom prst="ellipse">
                <a:avLst/>
              </a:prstGeom>
              <a:solidFill>
                <a:srgbClr val="808080"/>
              </a:solidFill>
              <a:ln cap="flat" cmpd="sng" w="22225">
                <a:solidFill>
                  <a:srgbClr val="808080"/>
                </a:solidFill>
                <a:prstDash val="solid"/>
                <a:round/>
                <a:headEnd len="med" w="med" type="none"/>
                <a:tailEnd len="med" w="med" type="none"/>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cxnSp>
            <p:nvCxnSpPr>
              <p:cNvPr id="567" name="Shape 567"/>
              <p:cNvCxnSpPr/>
              <p:nvPr/>
            </p:nvCxnSpPr>
            <p:spPr>
              <a:xfrm>
                <a:off x="1343" y="1851"/>
                <a:ext cx="1" cy="53"/>
              </a:xfrm>
              <a:prstGeom prst="straightConnector1">
                <a:avLst/>
              </a:prstGeom>
              <a:noFill/>
              <a:ln cap="flat" cmpd="sng" w="22225">
                <a:solidFill>
                  <a:srgbClr val="000000"/>
                </a:solidFill>
                <a:prstDash val="solid"/>
                <a:round/>
                <a:headEnd len="med" w="med" type="none"/>
                <a:tailEnd len="med" w="med" type="none"/>
              </a:ln>
            </p:spPr>
          </p:cxnSp>
          <p:sp>
            <p:nvSpPr>
              <p:cNvPr id="568" name="Shape 568"/>
              <p:cNvSpPr/>
              <p:nvPr/>
            </p:nvSpPr>
            <p:spPr>
              <a:xfrm>
                <a:off x="1343" y="1851"/>
                <a:ext cx="343" cy="84"/>
              </a:xfrm>
              <a:prstGeom prst="rect">
                <a:avLst/>
              </a:prstGeom>
              <a:solidFill>
                <a:srgbClr val="808080"/>
              </a:solidFill>
              <a:ln cap="flat" cmpd="sng" w="22225">
                <a:solidFill>
                  <a:srgbClr val="808080"/>
                </a:solidFill>
                <a:prstDash val="solid"/>
                <a:miter lim="8000"/>
                <a:headEnd len="med" w="med" type="none"/>
                <a:tailEnd len="med" w="med" type="none"/>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69" name="Shape 569"/>
              <p:cNvSpPr/>
              <p:nvPr/>
            </p:nvSpPr>
            <p:spPr>
              <a:xfrm>
                <a:off x="1343" y="1788"/>
                <a:ext cx="343" cy="128"/>
              </a:xfrm>
              <a:prstGeom prst="ellipse">
                <a:avLst/>
              </a:prstGeom>
              <a:solidFill>
                <a:srgbClr val="C0C0C0"/>
              </a:solidFill>
              <a:ln cap="flat" cmpd="sng" w="22225">
                <a:solidFill>
                  <a:srgbClr val="C0C0C0"/>
                </a:solidFill>
                <a:prstDash val="solid"/>
                <a:round/>
                <a:headEnd len="med" w="med" type="none"/>
                <a:tailEnd len="med" w="med" type="none"/>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nvGrpSpPr>
              <p:cNvPr id="570" name="Shape 570"/>
              <p:cNvGrpSpPr/>
              <p:nvPr/>
            </p:nvGrpSpPr>
            <p:grpSpPr>
              <a:xfrm>
                <a:off x="1406" y="1793"/>
                <a:ext cx="213" cy="115"/>
                <a:chOff x="1406" y="1793"/>
                <a:chExt cx="213" cy="115"/>
              </a:xfrm>
            </p:grpSpPr>
            <p:sp>
              <p:nvSpPr>
                <p:cNvPr id="571" name="Shape 571"/>
                <p:cNvSpPr/>
                <p:nvPr/>
              </p:nvSpPr>
              <p:spPr>
                <a:xfrm>
                  <a:off x="1406" y="1793"/>
                  <a:ext cx="203" cy="115"/>
                </a:xfrm>
                <a:custGeom>
                  <a:pathLst>
                    <a:path extrusionOk="0" h="120000" w="120000">
                      <a:moveTo>
                        <a:pt x="120000" y="44869"/>
                      </a:moveTo>
                      <a:lnTo>
                        <a:pt x="120000" y="0"/>
                      </a:lnTo>
                      <a:lnTo>
                        <a:pt x="109950" y="0"/>
                      </a:lnTo>
                      <a:lnTo>
                        <a:pt x="109950" y="0"/>
                      </a:lnTo>
                      <a:lnTo>
                        <a:pt x="104630" y="2086"/>
                      </a:lnTo>
                      <a:lnTo>
                        <a:pt x="104630" y="2086"/>
                      </a:lnTo>
                      <a:lnTo>
                        <a:pt x="18325" y="77217"/>
                      </a:lnTo>
                      <a:lnTo>
                        <a:pt x="23054" y="96000"/>
                      </a:lnTo>
                      <a:lnTo>
                        <a:pt x="23054" y="75130"/>
                      </a:lnTo>
                      <a:lnTo>
                        <a:pt x="0" y="75130"/>
                      </a:lnTo>
                      <a:lnTo>
                        <a:pt x="0" y="120000"/>
                      </a:lnTo>
                      <a:lnTo>
                        <a:pt x="23054" y="120000"/>
                      </a:lnTo>
                      <a:lnTo>
                        <a:pt x="23054" y="117913"/>
                      </a:lnTo>
                      <a:lnTo>
                        <a:pt x="28374" y="115826"/>
                      </a:lnTo>
                      <a:lnTo>
                        <a:pt x="28965" y="115826"/>
                      </a:lnTo>
                      <a:lnTo>
                        <a:pt x="115862" y="40695"/>
                      </a:lnTo>
                      <a:lnTo>
                        <a:pt x="109950" y="21913"/>
                      </a:lnTo>
                      <a:lnTo>
                        <a:pt x="109950" y="44869"/>
                      </a:lnTo>
                      <a:lnTo>
                        <a:pt x="120000" y="44869"/>
                      </a:lnTo>
                      <a:close/>
                    </a:path>
                  </a:pathLst>
                </a:custGeom>
                <a:solidFill>
                  <a:srgbClr val="000000"/>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72" name="Shape 572"/>
                <p:cNvSpPr/>
                <p:nvPr/>
              </p:nvSpPr>
              <p:spPr>
                <a:xfrm>
                  <a:off x="1418" y="1793"/>
                  <a:ext cx="201" cy="115"/>
                </a:xfrm>
                <a:custGeom>
                  <a:pathLst>
                    <a:path extrusionOk="0" h="120000" w="120000">
                      <a:moveTo>
                        <a:pt x="0" y="0"/>
                      </a:moveTo>
                      <a:lnTo>
                        <a:pt x="0" y="44869"/>
                      </a:lnTo>
                      <a:lnTo>
                        <a:pt x="8955" y="44869"/>
                      </a:lnTo>
                      <a:lnTo>
                        <a:pt x="8955" y="21913"/>
                      </a:lnTo>
                      <a:lnTo>
                        <a:pt x="4179" y="40695"/>
                      </a:lnTo>
                      <a:lnTo>
                        <a:pt x="92537" y="115826"/>
                      </a:lnTo>
                      <a:lnTo>
                        <a:pt x="92537" y="115826"/>
                      </a:lnTo>
                      <a:lnTo>
                        <a:pt x="97910" y="120000"/>
                      </a:lnTo>
                      <a:lnTo>
                        <a:pt x="120000" y="120000"/>
                      </a:lnTo>
                      <a:lnTo>
                        <a:pt x="120000" y="75130"/>
                      </a:lnTo>
                      <a:lnTo>
                        <a:pt x="97910" y="75130"/>
                      </a:lnTo>
                      <a:lnTo>
                        <a:pt x="97910" y="96000"/>
                      </a:lnTo>
                      <a:lnTo>
                        <a:pt x="103880" y="77217"/>
                      </a:lnTo>
                      <a:lnTo>
                        <a:pt x="14925" y="2086"/>
                      </a:lnTo>
                      <a:lnTo>
                        <a:pt x="14328" y="2086"/>
                      </a:lnTo>
                      <a:lnTo>
                        <a:pt x="8955"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grpSp>
        <p:sp>
          <p:nvSpPr>
            <p:cNvPr id="573" name="Shape 573"/>
            <p:cNvSpPr txBox="1"/>
            <p:nvPr/>
          </p:nvSpPr>
          <p:spPr>
            <a:xfrm>
              <a:off x="1024" y="3097"/>
              <a:ext cx="651" cy="173"/>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200">
                  <a:solidFill>
                    <a:schemeClr val="dk1"/>
                  </a:solidFill>
                  <a:latin typeface="Arial"/>
                  <a:ea typeface="Arial"/>
                  <a:cs typeface="Arial"/>
                  <a:sym typeface="Arial"/>
                </a:rPr>
                <a:t>End Station</a:t>
              </a:r>
            </a:p>
          </p:txBody>
        </p:sp>
        <p:sp>
          <p:nvSpPr>
            <p:cNvPr id="574" name="Shape 574"/>
            <p:cNvSpPr txBox="1"/>
            <p:nvPr/>
          </p:nvSpPr>
          <p:spPr>
            <a:xfrm>
              <a:off x="4053" y="3682"/>
              <a:ext cx="651" cy="173"/>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SzPct val="25000"/>
                <a:buNone/>
              </a:pPr>
              <a:r>
                <a:rPr b="1" lang="en-US" sz="1200">
                  <a:solidFill>
                    <a:schemeClr val="dk1"/>
                  </a:solidFill>
                  <a:latin typeface="Arial"/>
                  <a:ea typeface="Arial"/>
                  <a:cs typeface="Arial"/>
                  <a:sym typeface="Arial"/>
                </a:rPr>
                <a:t>End Station</a:t>
              </a:r>
            </a:p>
          </p:txBody>
        </p:sp>
        <p:pic>
          <p:nvPicPr>
            <p:cNvPr descr="EndUser" id="575" name="Shape 575"/>
            <p:cNvPicPr preferRelativeResize="0"/>
            <p:nvPr/>
          </p:nvPicPr>
          <p:blipFill rotWithShape="1">
            <a:blip r:embed="rId3">
              <a:alphaModFix/>
            </a:blip>
            <a:srcRect b="0" l="0" r="0" t="0"/>
            <a:stretch/>
          </p:blipFill>
          <p:spPr>
            <a:xfrm>
              <a:off x="1058" y="3224"/>
              <a:ext cx="385" cy="551"/>
            </a:xfrm>
            <a:prstGeom prst="rect">
              <a:avLst/>
            </a:prstGeom>
            <a:noFill/>
            <a:ln>
              <a:noFill/>
            </a:ln>
          </p:spPr>
        </p:pic>
        <p:pic>
          <p:nvPicPr>
            <p:cNvPr id="576" name="Shape 576"/>
            <p:cNvPicPr preferRelativeResize="0"/>
            <p:nvPr/>
          </p:nvPicPr>
          <p:blipFill rotWithShape="1">
            <a:blip r:embed="rId4">
              <a:alphaModFix/>
            </a:blip>
            <a:srcRect b="0" l="0" r="0" t="0"/>
            <a:stretch/>
          </p:blipFill>
          <p:spPr>
            <a:xfrm>
              <a:off x="3089" y="2741"/>
              <a:ext cx="344" cy="203"/>
            </a:xfrm>
            <a:prstGeom prst="rect">
              <a:avLst/>
            </a:prstGeom>
            <a:noFill/>
            <a:ln>
              <a:noFill/>
            </a:ln>
          </p:spPr>
        </p:pic>
        <p:cxnSp>
          <p:nvCxnSpPr>
            <p:cNvPr id="577" name="Shape 577"/>
            <p:cNvCxnSpPr/>
            <p:nvPr/>
          </p:nvCxnSpPr>
          <p:spPr>
            <a:xfrm rot="10800000">
              <a:off x="3537" y="3292"/>
              <a:ext cx="619" cy="0"/>
            </a:xfrm>
            <a:prstGeom prst="straightConnector1">
              <a:avLst/>
            </a:prstGeom>
            <a:noFill/>
            <a:ln cap="flat" cmpd="sng" w="28575">
              <a:solidFill>
                <a:schemeClr val="dk1"/>
              </a:solidFill>
              <a:prstDash val="solid"/>
              <a:round/>
              <a:headEnd len="med" w="med" type="none"/>
              <a:tailEnd len="med" w="med" type="none"/>
            </a:ln>
          </p:spPr>
        </p:cxnSp>
        <p:pic>
          <p:nvPicPr>
            <p:cNvPr descr="EndUser Female" id="578" name="Shape 578"/>
            <p:cNvPicPr preferRelativeResize="0"/>
            <p:nvPr/>
          </p:nvPicPr>
          <p:blipFill rotWithShape="1">
            <a:blip r:embed="rId5">
              <a:alphaModFix/>
            </a:blip>
            <a:srcRect b="0" l="0" r="0" t="0"/>
            <a:stretch/>
          </p:blipFill>
          <p:spPr>
            <a:xfrm>
              <a:off x="4015" y="3086"/>
              <a:ext cx="348" cy="551"/>
            </a:xfrm>
            <a:prstGeom prst="rect">
              <a:avLst/>
            </a:prstGeom>
            <a:noFill/>
            <a:ln>
              <a:noFill/>
            </a:ln>
          </p:spPr>
        </p:pic>
        <p:cxnSp>
          <p:nvCxnSpPr>
            <p:cNvPr id="579" name="Shape 579"/>
            <p:cNvCxnSpPr/>
            <p:nvPr/>
          </p:nvCxnSpPr>
          <p:spPr>
            <a:xfrm flipH="1" rot="10800000">
              <a:off x="2470" y="3533"/>
              <a:ext cx="481" cy="35"/>
            </a:xfrm>
            <a:prstGeom prst="straightConnector1">
              <a:avLst/>
            </a:prstGeom>
            <a:noFill/>
            <a:ln cap="flat" cmpd="sng" w="28575">
              <a:solidFill>
                <a:schemeClr val="dk1"/>
              </a:solidFill>
              <a:prstDash val="solid"/>
              <a:round/>
              <a:headEnd len="med" w="med" type="none"/>
              <a:tailEnd len="med" w="med" type="none"/>
            </a:ln>
          </p:spPr>
        </p:cxnSp>
        <p:cxnSp>
          <p:nvCxnSpPr>
            <p:cNvPr id="580" name="Shape 580"/>
            <p:cNvCxnSpPr/>
            <p:nvPr/>
          </p:nvCxnSpPr>
          <p:spPr>
            <a:xfrm>
              <a:off x="2435" y="3017"/>
              <a:ext cx="551" cy="103"/>
            </a:xfrm>
            <a:prstGeom prst="straightConnector1">
              <a:avLst/>
            </a:prstGeom>
            <a:noFill/>
            <a:ln cap="flat" cmpd="sng" w="28575">
              <a:solidFill>
                <a:schemeClr val="dk1"/>
              </a:solidFill>
              <a:prstDash val="solid"/>
              <a:round/>
              <a:headEnd len="med" w="med" type="none"/>
              <a:tailEnd len="med" w="med" type="none"/>
            </a:ln>
          </p:spPr>
        </p:cxnSp>
        <p:cxnSp>
          <p:nvCxnSpPr>
            <p:cNvPr id="581" name="Shape 581"/>
            <p:cNvCxnSpPr/>
            <p:nvPr/>
          </p:nvCxnSpPr>
          <p:spPr>
            <a:xfrm>
              <a:off x="2470" y="3051"/>
              <a:ext cx="0" cy="551"/>
            </a:xfrm>
            <a:prstGeom prst="straightConnector1">
              <a:avLst/>
            </a:prstGeom>
            <a:noFill/>
            <a:ln cap="flat" cmpd="sng" w="28575">
              <a:solidFill>
                <a:schemeClr val="dk1"/>
              </a:solidFill>
              <a:prstDash val="solid"/>
              <a:round/>
              <a:headEnd len="med" w="med" type="none"/>
              <a:tailEnd len="med" w="med" type="none"/>
            </a:ln>
          </p:spPr>
        </p:cxnSp>
        <p:cxnSp>
          <p:nvCxnSpPr>
            <p:cNvPr id="582" name="Shape 582"/>
            <p:cNvCxnSpPr/>
            <p:nvPr/>
          </p:nvCxnSpPr>
          <p:spPr>
            <a:xfrm>
              <a:off x="3020" y="3120"/>
              <a:ext cx="0" cy="379"/>
            </a:xfrm>
            <a:prstGeom prst="straightConnector1">
              <a:avLst/>
            </a:prstGeom>
            <a:noFill/>
            <a:ln cap="flat" cmpd="sng" w="28575">
              <a:solidFill>
                <a:schemeClr val="dk1"/>
              </a:solidFill>
              <a:prstDash val="solid"/>
              <a:round/>
              <a:headEnd len="med" w="med" type="none"/>
              <a:tailEnd len="med" w="med" type="none"/>
            </a:ln>
          </p:spPr>
        </p:cxnSp>
        <p:cxnSp>
          <p:nvCxnSpPr>
            <p:cNvPr id="583" name="Shape 583"/>
            <p:cNvCxnSpPr/>
            <p:nvPr/>
          </p:nvCxnSpPr>
          <p:spPr>
            <a:xfrm flipH="1" rot="10800000">
              <a:off x="2951" y="2810"/>
              <a:ext cx="310" cy="310"/>
            </a:xfrm>
            <a:prstGeom prst="straightConnector1">
              <a:avLst/>
            </a:prstGeom>
            <a:noFill/>
            <a:ln cap="flat" cmpd="sng" w="28575">
              <a:solidFill>
                <a:schemeClr val="dk1"/>
              </a:solidFill>
              <a:prstDash val="solid"/>
              <a:round/>
              <a:headEnd len="med" w="med" type="none"/>
              <a:tailEnd len="med" w="med" type="none"/>
            </a:ln>
          </p:spPr>
        </p:cxnSp>
        <p:cxnSp>
          <p:nvCxnSpPr>
            <p:cNvPr id="584" name="Shape 584"/>
            <p:cNvCxnSpPr/>
            <p:nvPr/>
          </p:nvCxnSpPr>
          <p:spPr>
            <a:xfrm>
              <a:off x="2057" y="2741"/>
              <a:ext cx="378" cy="276"/>
            </a:xfrm>
            <a:prstGeom prst="straightConnector1">
              <a:avLst/>
            </a:prstGeom>
            <a:noFill/>
            <a:ln cap="flat" cmpd="sng" w="28575">
              <a:solidFill>
                <a:schemeClr val="dk1"/>
              </a:solidFill>
              <a:prstDash val="solid"/>
              <a:round/>
              <a:headEnd len="med" w="med" type="none"/>
              <a:tailEnd len="med" w="med" type="none"/>
            </a:ln>
          </p:spPr>
        </p:cxnSp>
        <p:cxnSp>
          <p:nvCxnSpPr>
            <p:cNvPr id="585" name="Shape 585"/>
            <p:cNvCxnSpPr/>
            <p:nvPr/>
          </p:nvCxnSpPr>
          <p:spPr>
            <a:xfrm flipH="1" rot="10800000">
              <a:off x="3055" y="3258"/>
              <a:ext cx="482" cy="241"/>
            </a:xfrm>
            <a:prstGeom prst="straightConnector1">
              <a:avLst/>
            </a:prstGeom>
            <a:noFill/>
            <a:ln cap="flat" cmpd="sng" w="28575">
              <a:solidFill>
                <a:schemeClr val="dk1"/>
              </a:solidFill>
              <a:prstDash val="solid"/>
              <a:round/>
              <a:headEnd len="med" w="med" type="none"/>
              <a:tailEnd len="med" w="med" type="none"/>
            </a:ln>
          </p:spPr>
        </p:cxnSp>
        <p:cxnSp>
          <p:nvCxnSpPr>
            <p:cNvPr id="586" name="Shape 586"/>
            <p:cNvCxnSpPr/>
            <p:nvPr/>
          </p:nvCxnSpPr>
          <p:spPr>
            <a:xfrm>
              <a:off x="1953" y="3361"/>
              <a:ext cx="517" cy="207"/>
            </a:xfrm>
            <a:prstGeom prst="straightConnector1">
              <a:avLst/>
            </a:prstGeom>
            <a:noFill/>
            <a:ln cap="flat" cmpd="sng" w="28575">
              <a:solidFill>
                <a:schemeClr val="dk1"/>
              </a:solidFill>
              <a:prstDash val="solid"/>
              <a:round/>
              <a:headEnd len="med" w="med" type="none"/>
              <a:tailEnd len="med" w="med" type="none"/>
            </a:ln>
          </p:spPr>
        </p:cxnSp>
        <p:cxnSp>
          <p:nvCxnSpPr>
            <p:cNvPr id="587" name="Shape 587"/>
            <p:cNvCxnSpPr/>
            <p:nvPr/>
          </p:nvCxnSpPr>
          <p:spPr>
            <a:xfrm>
              <a:off x="3330" y="2914"/>
              <a:ext cx="241" cy="310"/>
            </a:xfrm>
            <a:prstGeom prst="straightConnector1">
              <a:avLst/>
            </a:prstGeom>
            <a:noFill/>
            <a:ln cap="flat" cmpd="sng" w="28575">
              <a:solidFill>
                <a:schemeClr val="dk1"/>
              </a:solidFill>
              <a:prstDash val="solid"/>
              <a:round/>
              <a:headEnd len="med" w="med" type="none"/>
              <a:tailEnd len="med" w="med" type="none"/>
            </a:ln>
          </p:spPr>
        </p:cxnSp>
        <p:pic>
          <p:nvPicPr>
            <p:cNvPr id="588" name="Shape 588"/>
            <p:cNvPicPr preferRelativeResize="0"/>
            <p:nvPr/>
          </p:nvPicPr>
          <p:blipFill rotWithShape="1">
            <a:blip r:embed="rId6">
              <a:alphaModFix/>
            </a:blip>
            <a:srcRect b="0" l="0" r="0" t="0"/>
            <a:stretch/>
          </p:blipFill>
          <p:spPr>
            <a:xfrm>
              <a:off x="1747" y="3258"/>
              <a:ext cx="344" cy="202"/>
            </a:xfrm>
            <a:prstGeom prst="rect">
              <a:avLst/>
            </a:prstGeom>
            <a:noFill/>
            <a:ln>
              <a:noFill/>
            </a:ln>
          </p:spPr>
        </p:pic>
        <p:pic>
          <p:nvPicPr>
            <p:cNvPr id="589" name="Shape 589"/>
            <p:cNvPicPr preferRelativeResize="0"/>
            <p:nvPr/>
          </p:nvPicPr>
          <p:blipFill rotWithShape="1">
            <a:blip r:embed="rId7">
              <a:alphaModFix/>
            </a:blip>
            <a:srcRect b="0" l="0" r="0" t="0"/>
            <a:stretch/>
          </p:blipFill>
          <p:spPr>
            <a:xfrm>
              <a:off x="1953" y="2707"/>
              <a:ext cx="345" cy="202"/>
            </a:xfrm>
            <a:prstGeom prst="rect">
              <a:avLst/>
            </a:prstGeom>
            <a:noFill/>
            <a:ln>
              <a:noFill/>
            </a:ln>
          </p:spPr>
        </p:pic>
        <p:pic>
          <p:nvPicPr>
            <p:cNvPr id="590" name="Shape 590"/>
            <p:cNvPicPr preferRelativeResize="0"/>
            <p:nvPr/>
          </p:nvPicPr>
          <p:blipFill rotWithShape="1">
            <a:blip r:embed="rId6">
              <a:alphaModFix/>
            </a:blip>
            <a:srcRect b="0" l="0" r="0" t="0"/>
            <a:stretch/>
          </p:blipFill>
          <p:spPr>
            <a:xfrm>
              <a:off x="2263" y="2918"/>
              <a:ext cx="344" cy="202"/>
            </a:xfrm>
            <a:prstGeom prst="rect">
              <a:avLst/>
            </a:prstGeom>
            <a:noFill/>
            <a:ln>
              <a:noFill/>
            </a:ln>
          </p:spPr>
        </p:pic>
        <p:pic>
          <p:nvPicPr>
            <p:cNvPr id="591" name="Shape 591"/>
            <p:cNvPicPr preferRelativeResize="0"/>
            <p:nvPr/>
          </p:nvPicPr>
          <p:blipFill rotWithShape="1">
            <a:blip r:embed="rId6">
              <a:alphaModFix/>
            </a:blip>
            <a:srcRect b="0" l="0" r="0" t="0"/>
            <a:stretch/>
          </p:blipFill>
          <p:spPr>
            <a:xfrm>
              <a:off x="2814" y="3019"/>
              <a:ext cx="344" cy="202"/>
            </a:xfrm>
            <a:prstGeom prst="rect">
              <a:avLst/>
            </a:prstGeom>
            <a:noFill/>
            <a:ln>
              <a:noFill/>
            </a:ln>
          </p:spPr>
        </p:pic>
        <p:pic>
          <p:nvPicPr>
            <p:cNvPr id="592" name="Shape 592"/>
            <p:cNvPicPr preferRelativeResize="0"/>
            <p:nvPr/>
          </p:nvPicPr>
          <p:blipFill rotWithShape="1">
            <a:blip r:embed="rId6">
              <a:alphaModFix/>
            </a:blip>
            <a:srcRect b="0" l="0" r="0" t="0"/>
            <a:stretch/>
          </p:blipFill>
          <p:spPr>
            <a:xfrm>
              <a:off x="2814" y="3430"/>
              <a:ext cx="344" cy="202"/>
            </a:xfrm>
            <a:prstGeom prst="rect">
              <a:avLst/>
            </a:prstGeom>
            <a:noFill/>
            <a:ln>
              <a:noFill/>
            </a:ln>
          </p:spPr>
        </p:pic>
        <p:pic>
          <p:nvPicPr>
            <p:cNvPr id="593" name="Shape 593"/>
            <p:cNvPicPr preferRelativeResize="0"/>
            <p:nvPr/>
          </p:nvPicPr>
          <p:blipFill rotWithShape="1">
            <a:blip r:embed="rId6">
              <a:alphaModFix/>
            </a:blip>
            <a:srcRect b="0" l="0" r="0" t="0"/>
            <a:stretch/>
          </p:blipFill>
          <p:spPr>
            <a:xfrm>
              <a:off x="2298" y="3499"/>
              <a:ext cx="344" cy="202"/>
            </a:xfrm>
            <a:prstGeom prst="rect">
              <a:avLst/>
            </a:prstGeom>
            <a:noFill/>
            <a:ln>
              <a:noFill/>
            </a:ln>
          </p:spPr>
        </p:pic>
        <p:pic>
          <p:nvPicPr>
            <p:cNvPr id="594" name="Shape 594"/>
            <p:cNvPicPr preferRelativeResize="0"/>
            <p:nvPr/>
          </p:nvPicPr>
          <p:blipFill rotWithShape="1">
            <a:blip r:embed="rId8">
              <a:alphaModFix/>
            </a:blip>
            <a:srcRect b="0" l="0" r="0" t="0"/>
            <a:stretch/>
          </p:blipFill>
          <p:spPr>
            <a:xfrm>
              <a:off x="3433" y="3193"/>
              <a:ext cx="345" cy="203"/>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Shape 60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Model Differentiated Services (DiffServ)</a:t>
            </a:r>
          </a:p>
        </p:txBody>
      </p:sp>
      <p:sp>
        <p:nvSpPr>
          <p:cNvPr id="601" name="Shape 601"/>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Model DiffServ sa zaoberá poskytovaním QoS nad triedami prevádzky, nie nad jednotlivými tokmi</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Komplexná klasifikácia, značkovanie a vstupné úpravy prevádzky sa realizujú na okraji siete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Vo vnútri siete sa QoS pravidlá riadia už iba pridelenými značkami</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Vo vnútri siete sa neudržiavajú informácie o jednotlivých tokoch, udržiavajú sa len informácie o spôsobe obsluhy jednotlivých tried prevádzky</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Cieľom DiffServ je</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Škálovateľnosť</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Spolupráca s uzlami, ktoré ešte nepodporujú DiffServ</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Možnosť postupného nasadzovania</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Shape 607"/>
          <p:cNvSpPr txBox="1"/>
          <p:nvPr>
            <p:ph type="title"/>
          </p:nvPr>
        </p:nvSpPr>
        <p:spPr>
          <a:xfrm>
            <a:off x="609600" y="381000"/>
            <a:ext cx="8145463"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Klasifikačné nástroje</a:t>
            </a:r>
            <a:br>
              <a:rPr b="1" i="0" lang="en-US" sz="2800" u="none" cap="none" strike="noStrike">
                <a:solidFill>
                  <a:schemeClr val="dk2"/>
                </a:solidFill>
                <a:latin typeface="Arial"/>
                <a:ea typeface="Arial"/>
                <a:cs typeface="Arial"/>
                <a:sym typeface="Arial"/>
              </a:rPr>
            </a:br>
            <a:r>
              <a:rPr b="1" i="0" lang="en-US" sz="2800" u="none" cap="none" strike="noStrike">
                <a:solidFill>
                  <a:schemeClr val="dk2"/>
                </a:solidFill>
                <a:latin typeface="Arial"/>
                <a:ea typeface="Arial"/>
                <a:cs typeface="Arial"/>
                <a:sym typeface="Arial"/>
              </a:rPr>
              <a:t>IP Precedence a DiffServ Code Point</a:t>
            </a:r>
          </a:p>
        </p:txBody>
      </p:sp>
      <p:sp>
        <p:nvSpPr>
          <p:cNvPr id="608" name="Shape 608"/>
          <p:cNvSpPr txBox="1"/>
          <p:nvPr>
            <p:ph idx="1" type="body"/>
          </p:nvPr>
        </p:nvSpPr>
        <p:spPr>
          <a:xfrm>
            <a:off x="655638" y="3582988"/>
            <a:ext cx="8159750" cy="2590800"/>
          </a:xfrm>
          <a:prstGeom prst="rect">
            <a:avLst/>
          </a:prstGeom>
          <a:noFill/>
          <a:ln>
            <a:noFill/>
          </a:ln>
        </p:spPr>
        <p:txBody>
          <a:bodyPr anchorCtr="0" anchor="t" bIns="41050" lIns="82100" rIns="82100" wrap="square" tIns="41050">
            <a:noAutofit/>
          </a:bodyPr>
          <a:lstStyle/>
          <a:p>
            <a:pPr indent="-176213" lvl="0" marL="176213" marR="0" rtl="0" algn="l">
              <a:lnSpc>
                <a:spcPct val="90000"/>
              </a:lnSpc>
              <a:spcBef>
                <a:spcPts val="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IPv4</a:t>
            </a:r>
            <a:r>
              <a:rPr b="0" i="0" lang="en-US" sz="2000" u="none" cap="none" strike="noStrike">
                <a:solidFill>
                  <a:schemeClr val="dk1"/>
                </a:solidFill>
                <a:latin typeface="Arial"/>
                <a:ea typeface="Arial"/>
                <a:cs typeface="Arial"/>
                <a:sym typeface="Arial"/>
              </a:rPr>
              <a:t>: tri najvyššie bity ToS bajtu sa nazývajú IP Precedence (IPP). Ostatné bity boli niekoľkokrát predefinované (Delay, Throughput, Reliability, Monetary cost)</a:t>
            </a:r>
          </a:p>
          <a:p>
            <a:pPr indent="-176213" lvl="0" marL="176213" marR="0" rtl="0" algn="l">
              <a:lnSpc>
                <a:spcPct val="90000"/>
              </a:lnSpc>
              <a:spcBef>
                <a:spcPts val="100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DiffServ</a:t>
            </a:r>
            <a:r>
              <a:rPr b="0" i="0" lang="en-US" sz="2000" u="none" cap="none" strike="noStrike">
                <a:solidFill>
                  <a:schemeClr val="dk1"/>
                </a:solidFill>
                <a:latin typeface="Arial"/>
                <a:ea typeface="Arial"/>
                <a:cs typeface="Arial"/>
                <a:sym typeface="Arial"/>
              </a:rPr>
              <a:t>: šesť najvyšších bitov ToS bajtu sa nazývajú DiffServ Code Point (DSCP). Zvyšné dva bity sa využívajú na explicitnú informáciu o zahltení (ECN). Hodnota DSCP poľa sa nazýva </a:t>
            </a:r>
            <a:r>
              <a:rPr b="1" i="0" lang="en-US" sz="2000" u="none" cap="none" strike="noStrike">
                <a:solidFill>
                  <a:schemeClr val="accent2"/>
                </a:solidFill>
                <a:latin typeface="Arial"/>
                <a:ea typeface="Arial"/>
                <a:cs typeface="Arial"/>
                <a:sym typeface="Arial"/>
              </a:rPr>
              <a:t>codepoint</a:t>
            </a:r>
          </a:p>
          <a:p>
            <a:pPr indent="-176213" lvl="0" marL="176213" marR="0" rtl="0" algn="l">
              <a:lnSpc>
                <a:spcPct val="90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Hodnoty DSCP sú spätne kompatibilné s hodnotami IP Precedence</a:t>
            </a:r>
          </a:p>
        </p:txBody>
      </p:sp>
      <p:grpSp>
        <p:nvGrpSpPr>
          <p:cNvPr id="609" name="Shape 609"/>
          <p:cNvGrpSpPr/>
          <p:nvPr/>
        </p:nvGrpSpPr>
        <p:grpSpPr>
          <a:xfrm>
            <a:off x="763588" y="1828800"/>
            <a:ext cx="4267200" cy="1524000"/>
            <a:chOff x="384" y="1248"/>
            <a:chExt cx="2688" cy="960"/>
          </a:xfrm>
        </p:grpSpPr>
        <p:sp>
          <p:nvSpPr>
            <p:cNvPr id="610" name="Shape 610"/>
            <p:cNvSpPr/>
            <p:nvPr/>
          </p:nvSpPr>
          <p:spPr>
            <a:xfrm>
              <a:off x="384"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7</a:t>
              </a:r>
            </a:p>
          </p:txBody>
        </p:sp>
        <p:sp>
          <p:nvSpPr>
            <p:cNvPr id="611" name="Shape 611"/>
            <p:cNvSpPr/>
            <p:nvPr/>
          </p:nvSpPr>
          <p:spPr>
            <a:xfrm>
              <a:off x="720"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6</a:t>
              </a:r>
            </a:p>
          </p:txBody>
        </p:sp>
        <p:sp>
          <p:nvSpPr>
            <p:cNvPr id="612" name="Shape 612"/>
            <p:cNvSpPr/>
            <p:nvPr/>
          </p:nvSpPr>
          <p:spPr>
            <a:xfrm>
              <a:off x="1056"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5</a:t>
              </a:r>
            </a:p>
          </p:txBody>
        </p:sp>
        <p:sp>
          <p:nvSpPr>
            <p:cNvPr id="613" name="Shape 613"/>
            <p:cNvSpPr/>
            <p:nvPr/>
          </p:nvSpPr>
          <p:spPr>
            <a:xfrm>
              <a:off x="1392"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4</a:t>
              </a:r>
            </a:p>
          </p:txBody>
        </p:sp>
        <p:sp>
          <p:nvSpPr>
            <p:cNvPr id="614" name="Shape 614"/>
            <p:cNvSpPr/>
            <p:nvPr/>
          </p:nvSpPr>
          <p:spPr>
            <a:xfrm>
              <a:off x="1728"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3</a:t>
              </a:r>
            </a:p>
          </p:txBody>
        </p:sp>
        <p:sp>
          <p:nvSpPr>
            <p:cNvPr id="615" name="Shape 615"/>
            <p:cNvSpPr/>
            <p:nvPr/>
          </p:nvSpPr>
          <p:spPr>
            <a:xfrm>
              <a:off x="2064" y="1584"/>
              <a:ext cx="336" cy="624"/>
            </a:xfrm>
            <a:prstGeom prst="rect">
              <a:avLst/>
            </a:prstGeom>
            <a:solidFill>
              <a:srgbClr val="820000"/>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2</a:t>
              </a:r>
            </a:p>
          </p:txBody>
        </p:sp>
        <p:sp>
          <p:nvSpPr>
            <p:cNvPr id="616" name="Shape 616"/>
            <p:cNvSpPr/>
            <p:nvPr/>
          </p:nvSpPr>
          <p:spPr>
            <a:xfrm>
              <a:off x="2400" y="1584"/>
              <a:ext cx="336" cy="624"/>
            </a:xfrm>
            <a:prstGeom prst="rect">
              <a:avLst/>
            </a:prstGeom>
            <a:solidFill>
              <a:srgbClr val="999999"/>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1</a:t>
              </a:r>
            </a:p>
          </p:txBody>
        </p:sp>
        <p:sp>
          <p:nvSpPr>
            <p:cNvPr id="617" name="Shape 617"/>
            <p:cNvSpPr/>
            <p:nvPr/>
          </p:nvSpPr>
          <p:spPr>
            <a:xfrm>
              <a:off x="2736" y="1584"/>
              <a:ext cx="336" cy="624"/>
            </a:xfrm>
            <a:prstGeom prst="rect">
              <a:avLst/>
            </a:prstGeom>
            <a:solidFill>
              <a:srgbClr val="999999"/>
            </a:solidFill>
            <a:ln cap="flat" cmpd="sng" w="28575">
              <a:solidFill>
                <a:schemeClr val="lt1"/>
              </a:solidFill>
              <a:prstDash val="solid"/>
              <a:miter lim="8000"/>
              <a:headEnd len="med" w="med" type="none"/>
              <a:tailEnd len="med" w="med" type="none"/>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0</a:t>
              </a:r>
            </a:p>
          </p:txBody>
        </p:sp>
        <p:sp>
          <p:nvSpPr>
            <p:cNvPr id="618" name="Shape 618"/>
            <p:cNvSpPr/>
            <p:nvPr/>
          </p:nvSpPr>
          <p:spPr>
            <a:xfrm>
              <a:off x="384" y="1248"/>
              <a:ext cx="2688" cy="336"/>
            </a:xfrm>
            <a:custGeom>
              <a:pathLst>
                <a:path extrusionOk="0" h="120000" w="120000">
                  <a:moveTo>
                    <a:pt x="23571" y="0"/>
                  </a:moveTo>
                  <a:lnTo>
                    <a:pt x="0" y="120000"/>
                  </a:lnTo>
                  <a:lnTo>
                    <a:pt x="120000" y="120000"/>
                  </a:lnTo>
                  <a:lnTo>
                    <a:pt x="47142" y="0"/>
                  </a:lnTo>
                  <a:lnTo>
                    <a:pt x="23571" y="0"/>
                  </a:lnTo>
                  <a:close/>
                </a:path>
              </a:pathLst>
            </a:custGeom>
            <a:solidFill>
              <a:srgbClr val="CCCCCC"/>
            </a:solidFill>
            <a:ln>
              <a:noFill/>
            </a:ln>
          </p:spPr>
          <p:txBody>
            <a:bodyPr anchorCtr="0" anchor="ctr" bIns="36500" lIns="73025" rIns="73025" wrap="square" tIns="365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619" name="Shape 619"/>
          <p:cNvSpPr/>
          <p:nvPr/>
        </p:nvSpPr>
        <p:spPr>
          <a:xfrm>
            <a:off x="3032125" y="1373188"/>
            <a:ext cx="627063"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ID</a:t>
            </a:r>
          </a:p>
        </p:txBody>
      </p:sp>
      <p:sp>
        <p:nvSpPr>
          <p:cNvPr id="620" name="Shape 620"/>
          <p:cNvSpPr/>
          <p:nvPr/>
        </p:nvSpPr>
        <p:spPr>
          <a:xfrm>
            <a:off x="3659188" y="1373188"/>
            <a:ext cx="838200"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Offset</a:t>
            </a:r>
          </a:p>
        </p:txBody>
      </p:sp>
      <p:sp>
        <p:nvSpPr>
          <p:cNvPr id="621" name="Shape 621"/>
          <p:cNvSpPr/>
          <p:nvPr/>
        </p:nvSpPr>
        <p:spPr>
          <a:xfrm>
            <a:off x="4495800" y="1373188"/>
            <a:ext cx="611188"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TTL</a:t>
            </a:r>
          </a:p>
        </p:txBody>
      </p:sp>
      <p:sp>
        <p:nvSpPr>
          <p:cNvPr id="622" name="Shape 622"/>
          <p:cNvSpPr/>
          <p:nvPr/>
        </p:nvSpPr>
        <p:spPr>
          <a:xfrm>
            <a:off x="5106988" y="1373188"/>
            <a:ext cx="838200"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Proto</a:t>
            </a:r>
          </a:p>
        </p:txBody>
      </p:sp>
      <p:sp>
        <p:nvSpPr>
          <p:cNvPr id="623" name="Shape 623"/>
          <p:cNvSpPr/>
          <p:nvPr/>
        </p:nvSpPr>
        <p:spPr>
          <a:xfrm>
            <a:off x="5945188" y="1373188"/>
            <a:ext cx="642937"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FCS</a:t>
            </a:r>
          </a:p>
        </p:txBody>
      </p:sp>
      <p:sp>
        <p:nvSpPr>
          <p:cNvPr id="624" name="Shape 624"/>
          <p:cNvSpPr/>
          <p:nvPr/>
        </p:nvSpPr>
        <p:spPr>
          <a:xfrm>
            <a:off x="6580188" y="1373188"/>
            <a:ext cx="812800"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IP SA</a:t>
            </a:r>
          </a:p>
        </p:txBody>
      </p:sp>
      <p:sp>
        <p:nvSpPr>
          <p:cNvPr id="625" name="Shape 625"/>
          <p:cNvSpPr/>
          <p:nvPr/>
        </p:nvSpPr>
        <p:spPr>
          <a:xfrm>
            <a:off x="7392988" y="1373188"/>
            <a:ext cx="812800"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IP DA</a:t>
            </a:r>
          </a:p>
        </p:txBody>
      </p:sp>
      <p:sp>
        <p:nvSpPr>
          <p:cNvPr id="626" name="Shape 626"/>
          <p:cNvSpPr/>
          <p:nvPr/>
        </p:nvSpPr>
        <p:spPr>
          <a:xfrm>
            <a:off x="8181975" y="1373188"/>
            <a:ext cx="735013"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Data</a:t>
            </a:r>
          </a:p>
        </p:txBody>
      </p:sp>
      <p:sp>
        <p:nvSpPr>
          <p:cNvPr id="627" name="Shape 627"/>
          <p:cNvSpPr/>
          <p:nvPr/>
        </p:nvSpPr>
        <p:spPr>
          <a:xfrm>
            <a:off x="2439988" y="1373188"/>
            <a:ext cx="627062"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Len</a:t>
            </a:r>
          </a:p>
        </p:txBody>
      </p:sp>
      <p:sp>
        <p:nvSpPr>
          <p:cNvPr id="628" name="Shape 628"/>
          <p:cNvSpPr/>
          <p:nvPr/>
        </p:nvSpPr>
        <p:spPr>
          <a:xfrm>
            <a:off x="538163" y="1373188"/>
            <a:ext cx="1063625" cy="455612"/>
          </a:xfrm>
          <a:prstGeom prst="rect">
            <a:avLst/>
          </a:prstGeom>
          <a:solidFill>
            <a:srgbClr val="ADD4DD"/>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chemeClr val="dk2"/>
                </a:solidFill>
                <a:latin typeface="Arial"/>
                <a:ea typeface="Arial"/>
                <a:cs typeface="Arial"/>
                <a:sym typeface="Arial"/>
              </a:rPr>
              <a:t>Version </a:t>
            </a:r>
            <a:br>
              <a:rPr b="1" lang="en-US" sz="1600">
                <a:solidFill>
                  <a:schemeClr val="dk2"/>
                </a:solidFill>
                <a:latin typeface="Arial"/>
                <a:ea typeface="Arial"/>
                <a:cs typeface="Arial"/>
                <a:sym typeface="Arial"/>
              </a:rPr>
            </a:br>
            <a:r>
              <a:rPr b="1" lang="en-US" sz="1600">
                <a:solidFill>
                  <a:schemeClr val="dk2"/>
                </a:solidFill>
                <a:latin typeface="Arial"/>
                <a:ea typeface="Arial"/>
                <a:cs typeface="Arial"/>
                <a:sym typeface="Arial"/>
              </a:rPr>
              <a:t>Length</a:t>
            </a:r>
          </a:p>
        </p:txBody>
      </p:sp>
      <p:sp>
        <p:nvSpPr>
          <p:cNvPr id="629" name="Shape 629"/>
          <p:cNvSpPr/>
          <p:nvPr/>
        </p:nvSpPr>
        <p:spPr>
          <a:xfrm>
            <a:off x="1568450" y="1371600"/>
            <a:ext cx="871538" cy="457200"/>
          </a:xfrm>
          <a:prstGeom prst="rect">
            <a:avLst/>
          </a:prstGeom>
          <a:solidFill>
            <a:srgbClr val="820000"/>
          </a:solidFill>
          <a:ln cap="flat" cmpd="sng" w="38100">
            <a:solidFill>
              <a:schemeClr val="lt1"/>
            </a:solidFill>
            <a:prstDash val="solid"/>
            <a:miter lim="8000"/>
            <a:headEnd len="med" w="med" type="none"/>
            <a:tailEnd len="med" w="med" type="none"/>
          </a:ln>
        </p:spPr>
        <p:txBody>
          <a:bodyPr anchorCtr="0" anchor="ctr" bIns="36500" lIns="73025" rIns="73025" wrap="square" tIns="36500">
            <a:noAutofit/>
          </a:bodyPr>
          <a:lstStyle/>
          <a:p>
            <a:pPr indent="0" lvl="0" marL="0" marR="0" rtl="0" algn="ctr">
              <a:lnSpc>
                <a:spcPct val="90000"/>
              </a:lnSpc>
              <a:spcBef>
                <a:spcPts val="0"/>
              </a:spcBef>
              <a:spcAft>
                <a:spcPts val="0"/>
              </a:spcAft>
              <a:buSzPct val="25000"/>
              <a:buNone/>
            </a:pPr>
            <a:r>
              <a:rPr b="1" lang="en-US" sz="1600">
                <a:solidFill>
                  <a:srgbClr val="FFFFFF"/>
                </a:solidFill>
                <a:latin typeface="Arial"/>
                <a:ea typeface="Arial"/>
                <a:cs typeface="Arial"/>
                <a:sym typeface="Arial"/>
              </a:rPr>
              <a:t>ToS</a:t>
            </a:r>
          </a:p>
          <a:p>
            <a:pPr indent="0" lvl="0" marL="0" marR="0" rtl="0" algn="ctr">
              <a:lnSpc>
                <a:spcPct val="90000"/>
              </a:lnSpc>
              <a:spcBef>
                <a:spcPts val="0"/>
              </a:spcBef>
              <a:spcAft>
                <a:spcPts val="0"/>
              </a:spcAft>
              <a:buSzPct val="25000"/>
              <a:buNone/>
            </a:pPr>
            <a:r>
              <a:rPr b="1" lang="en-US" sz="1600">
                <a:solidFill>
                  <a:srgbClr val="FFFFFF"/>
                </a:solidFill>
                <a:latin typeface="Arial"/>
                <a:ea typeface="Arial"/>
                <a:cs typeface="Arial"/>
                <a:sym typeface="Arial"/>
              </a:rPr>
              <a:t>Byte</a:t>
            </a:r>
          </a:p>
        </p:txBody>
      </p:sp>
      <p:grpSp>
        <p:nvGrpSpPr>
          <p:cNvPr id="630" name="Shape 630"/>
          <p:cNvGrpSpPr/>
          <p:nvPr/>
        </p:nvGrpSpPr>
        <p:grpSpPr>
          <a:xfrm>
            <a:off x="763588" y="3028950"/>
            <a:ext cx="4267200" cy="322263"/>
            <a:chOff x="384" y="1968"/>
            <a:chExt cx="2688" cy="240"/>
          </a:xfrm>
        </p:grpSpPr>
        <p:sp>
          <p:nvSpPr>
            <p:cNvPr id="631" name="Shape 631"/>
            <p:cNvSpPr/>
            <p:nvPr/>
          </p:nvSpPr>
          <p:spPr>
            <a:xfrm>
              <a:off x="384" y="1968"/>
              <a:ext cx="2016" cy="240"/>
            </a:xfrm>
            <a:prstGeom prst="rect">
              <a:avLst/>
            </a:prstGeom>
            <a:solidFill>
              <a:schemeClr val="accent2"/>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DiffServ Code Point (DSCP)</a:t>
              </a:r>
            </a:p>
          </p:txBody>
        </p:sp>
        <p:sp>
          <p:nvSpPr>
            <p:cNvPr id="632" name="Shape 632"/>
            <p:cNvSpPr/>
            <p:nvPr/>
          </p:nvSpPr>
          <p:spPr>
            <a:xfrm>
              <a:off x="2400" y="1968"/>
              <a:ext cx="672" cy="240"/>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2"/>
                  </a:solidFill>
                  <a:latin typeface="Arial"/>
                  <a:ea typeface="Arial"/>
                  <a:cs typeface="Arial"/>
                  <a:sym typeface="Arial"/>
                </a:rPr>
                <a:t>IP ECN</a:t>
              </a:r>
            </a:p>
          </p:txBody>
        </p:sp>
      </p:grpSp>
      <p:sp>
        <p:nvSpPr>
          <p:cNvPr id="633" name="Shape 633"/>
          <p:cNvSpPr txBox="1"/>
          <p:nvPr/>
        </p:nvSpPr>
        <p:spPr>
          <a:xfrm>
            <a:off x="7545388" y="1828800"/>
            <a:ext cx="1289050" cy="347663"/>
          </a:xfrm>
          <a:prstGeom prst="rect">
            <a:avLst/>
          </a:prstGeom>
          <a:noFill/>
          <a:ln>
            <a:noFill/>
          </a:ln>
        </p:spPr>
        <p:txBody>
          <a:bodyPr anchorCtr="0" anchor="t" bIns="36500" lIns="73025" rIns="73025" wrap="square" tIns="36500">
            <a:noAutofit/>
          </a:bodyPr>
          <a:lstStyle/>
          <a:p>
            <a:pPr indent="0" lvl="0" marL="0" marR="0" rtl="0" algn="l">
              <a:lnSpc>
                <a:spcPct val="100000"/>
              </a:lnSpc>
              <a:spcBef>
                <a:spcPts val="0"/>
              </a:spcBef>
              <a:spcAft>
                <a:spcPts val="0"/>
              </a:spcAft>
              <a:buSzPct val="25000"/>
              <a:buNone/>
            </a:pPr>
            <a:r>
              <a:rPr b="1" lang="en-US" sz="1800">
                <a:solidFill>
                  <a:schemeClr val="dk1"/>
                </a:solidFill>
                <a:latin typeface="Arial"/>
                <a:ea typeface="Arial"/>
                <a:cs typeface="Arial"/>
                <a:sym typeface="Arial"/>
              </a:rPr>
              <a:t>IPv4 Paket</a:t>
            </a:r>
          </a:p>
        </p:txBody>
      </p:sp>
      <p:grpSp>
        <p:nvGrpSpPr>
          <p:cNvPr id="634" name="Shape 634"/>
          <p:cNvGrpSpPr/>
          <p:nvPr/>
        </p:nvGrpSpPr>
        <p:grpSpPr>
          <a:xfrm>
            <a:off x="762000" y="2722563"/>
            <a:ext cx="4267200" cy="304800"/>
            <a:chOff x="384" y="1776"/>
            <a:chExt cx="2688" cy="192"/>
          </a:xfrm>
        </p:grpSpPr>
        <p:sp>
          <p:nvSpPr>
            <p:cNvPr id="635" name="Shape 635"/>
            <p:cNvSpPr/>
            <p:nvPr/>
          </p:nvSpPr>
          <p:spPr>
            <a:xfrm>
              <a:off x="384" y="1776"/>
              <a:ext cx="1008" cy="192"/>
            </a:xfrm>
            <a:prstGeom prst="rect">
              <a:avLst/>
            </a:prstGeom>
            <a:solidFill>
              <a:srgbClr val="999999"/>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IP Precedence</a:t>
              </a:r>
            </a:p>
          </p:txBody>
        </p:sp>
        <p:sp>
          <p:nvSpPr>
            <p:cNvPr id="636" name="Shape 636"/>
            <p:cNvSpPr/>
            <p:nvPr/>
          </p:nvSpPr>
          <p:spPr>
            <a:xfrm>
              <a:off x="1392" y="1776"/>
              <a:ext cx="1680" cy="192"/>
            </a:xfrm>
            <a:prstGeom prst="rect">
              <a:avLst/>
            </a:prstGeom>
            <a:solidFill>
              <a:srgbClr val="666666"/>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Unused</a:t>
              </a:r>
            </a:p>
          </p:txBody>
        </p:sp>
      </p:grpSp>
      <p:grpSp>
        <p:nvGrpSpPr>
          <p:cNvPr id="637" name="Shape 637"/>
          <p:cNvGrpSpPr/>
          <p:nvPr/>
        </p:nvGrpSpPr>
        <p:grpSpPr>
          <a:xfrm>
            <a:off x="5106988" y="2549525"/>
            <a:ext cx="2432050" cy="333375"/>
            <a:chOff x="3120" y="1702"/>
            <a:chExt cx="1532" cy="210"/>
          </a:xfrm>
        </p:grpSpPr>
        <p:cxnSp>
          <p:nvCxnSpPr>
            <p:cNvPr id="638" name="Shape 638"/>
            <p:cNvCxnSpPr/>
            <p:nvPr/>
          </p:nvCxnSpPr>
          <p:spPr>
            <a:xfrm flipH="1">
              <a:off x="3120" y="1824"/>
              <a:ext cx="480" cy="48"/>
            </a:xfrm>
            <a:prstGeom prst="straightConnector1">
              <a:avLst/>
            </a:prstGeom>
            <a:noFill/>
            <a:ln cap="flat" cmpd="sng" w="28575">
              <a:solidFill>
                <a:schemeClr val="dk2"/>
              </a:solidFill>
              <a:prstDash val="solid"/>
              <a:round/>
              <a:headEnd len="med" w="med" type="none"/>
              <a:tailEnd len="lg" w="lg" type="triangle"/>
            </a:ln>
          </p:spPr>
        </p:cxnSp>
        <p:sp>
          <p:nvSpPr>
            <p:cNvPr id="639" name="Shape 639"/>
            <p:cNvSpPr txBox="1"/>
            <p:nvPr/>
          </p:nvSpPr>
          <p:spPr>
            <a:xfrm>
              <a:off x="3600" y="1702"/>
              <a:ext cx="1052" cy="210"/>
            </a:xfrm>
            <a:prstGeom prst="rect">
              <a:avLst/>
            </a:prstGeom>
            <a:solidFill>
              <a:schemeClr val="folHlink"/>
            </a:solidFill>
            <a:ln>
              <a:noFill/>
            </a:ln>
          </p:spPr>
          <p:txBody>
            <a:bodyPr anchorCtr="0" anchor="t" bIns="36500" lIns="73025" rIns="73025" wrap="square" tIns="36500">
              <a:noAutofit/>
            </a:bodyPr>
            <a:lstStyle/>
            <a:p>
              <a:pPr indent="0" lvl="0" marL="0" marR="0" rtl="0" algn="l">
                <a:lnSpc>
                  <a:spcPct val="95000"/>
                </a:lnSpc>
                <a:spcBef>
                  <a:spcPts val="0"/>
                </a:spcBef>
                <a:spcAft>
                  <a:spcPts val="0"/>
                </a:spcAft>
                <a:buSzPct val="25000"/>
                <a:buNone/>
              </a:pPr>
              <a:r>
                <a:rPr b="1" lang="en-US" sz="1800">
                  <a:solidFill>
                    <a:schemeClr val="dk1"/>
                  </a:solidFill>
                  <a:latin typeface="Arial"/>
                  <a:ea typeface="Arial"/>
                  <a:cs typeface="Arial"/>
                  <a:sym typeface="Arial"/>
                </a:rPr>
                <a:t>Štandard IPv4</a:t>
              </a:r>
            </a:p>
          </p:txBody>
        </p:sp>
      </p:grpSp>
      <p:grpSp>
        <p:nvGrpSpPr>
          <p:cNvPr id="640" name="Shape 640"/>
          <p:cNvGrpSpPr/>
          <p:nvPr/>
        </p:nvGrpSpPr>
        <p:grpSpPr>
          <a:xfrm>
            <a:off x="5097463" y="3073400"/>
            <a:ext cx="3003550" cy="333375"/>
            <a:chOff x="3120" y="1990"/>
            <a:chExt cx="1892" cy="210"/>
          </a:xfrm>
        </p:grpSpPr>
        <p:cxnSp>
          <p:nvCxnSpPr>
            <p:cNvPr id="641" name="Shape 641"/>
            <p:cNvCxnSpPr/>
            <p:nvPr/>
          </p:nvCxnSpPr>
          <p:spPr>
            <a:xfrm rot="10800000">
              <a:off x="3120" y="2064"/>
              <a:ext cx="480" cy="48"/>
            </a:xfrm>
            <a:prstGeom prst="straightConnector1">
              <a:avLst/>
            </a:prstGeom>
            <a:noFill/>
            <a:ln cap="flat" cmpd="sng" w="28575">
              <a:solidFill>
                <a:schemeClr val="dk2"/>
              </a:solidFill>
              <a:prstDash val="solid"/>
              <a:round/>
              <a:headEnd len="med" w="med" type="none"/>
              <a:tailEnd len="lg" w="lg" type="triangle"/>
            </a:ln>
          </p:spPr>
        </p:cxnSp>
        <p:sp>
          <p:nvSpPr>
            <p:cNvPr id="642" name="Shape 642"/>
            <p:cNvSpPr txBox="1"/>
            <p:nvPr/>
          </p:nvSpPr>
          <p:spPr>
            <a:xfrm>
              <a:off x="3600" y="1990"/>
              <a:ext cx="1412" cy="210"/>
            </a:xfrm>
            <a:prstGeom prst="rect">
              <a:avLst/>
            </a:prstGeom>
            <a:solidFill>
              <a:schemeClr val="folHlink"/>
            </a:solidFill>
            <a:ln>
              <a:noFill/>
            </a:ln>
          </p:spPr>
          <p:txBody>
            <a:bodyPr anchorCtr="0" anchor="t" bIns="36500" lIns="73025" rIns="73025" wrap="square" tIns="36500">
              <a:noAutofit/>
            </a:bodyPr>
            <a:lstStyle/>
            <a:p>
              <a:pPr indent="0" lvl="0" marL="0" marR="0" rtl="0" algn="l">
                <a:lnSpc>
                  <a:spcPct val="95000"/>
                </a:lnSpc>
                <a:spcBef>
                  <a:spcPts val="0"/>
                </a:spcBef>
                <a:spcAft>
                  <a:spcPts val="0"/>
                </a:spcAft>
                <a:buSzPct val="25000"/>
                <a:buNone/>
              </a:pPr>
              <a:r>
                <a:rPr b="1" lang="en-US" sz="1800">
                  <a:solidFill>
                    <a:schemeClr val="dk1"/>
                  </a:solidFill>
                  <a:latin typeface="Arial"/>
                  <a:ea typeface="Arial"/>
                  <a:cs typeface="Arial"/>
                  <a:sym typeface="Arial"/>
                </a:rPr>
                <a:t>Rozšírenie DiffServ</a:t>
              </a:r>
            </a:p>
          </p:txBody>
        </p:sp>
      </p:gr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500"/>
                                        <p:tgtEl>
                                          <p:spTgt spid="6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500"/>
                                        <p:tgtEl>
                                          <p:spTgt spid="6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500"/>
                                        <p:tgtEl>
                                          <p:spTgt spid="637"/>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608">
                                            <p:txEl>
                                              <p:pRg end="0" st="0"/>
                                            </p:txEl>
                                          </p:spTgt>
                                        </p:tgtEl>
                                        <p:attrNameLst>
                                          <p:attrName>style.visibility</p:attrName>
                                        </p:attrNameLst>
                                      </p:cBhvr>
                                      <p:to>
                                        <p:strVal val="visible"/>
                                      </p:to>
                                    </p:set>
                                  </p:childTnLst>
                                </p:cTn>
                              </p:par>
                            </p:childTnLst>
                          </p:cTn>
                        </p:par>
                        <p:par>
                          <p:cTn fill="hold">
                            <p:stCondLst>
                              <p:cond delay="1001"/>
                            </p:stCondLst>
                            <p:childTnLst>
                              <p:par>
                                <p:cTn fill="hold" nodeType="afterEffect" presetClass="entr" presetID="1" presetSubtype="0">
                                  <p:stCondLst>
                                    <p:cond delay="0"/>
                                  </p:stCondLst>
                                  <p:childTnLst>
                                    <p:set>
                                      <p:cBhvr>
                                        <p:cTn dur="1" fill="hold">
                                          <p:stCondLst>
                                            <p:cond delay="0"/>
                                          </p:stCondLst>
                                        </p:cTn>
                                        <p:tgtEl>
                                          <p:spTgt spid="608">
                                            <p:txEl>
                                              <p:pRg end="1" st="1"/>
                                            </p:txEl>
                                          </p:spTgt>
                                        </p:tgtEl>
                                        <p:attrNameLst>
                                          <p:attrName>style.visibility</p:attrName>
                                        </p:attrNameLst>
                                      </p:cBhvr>
                                      <p:to>
                                        <p:strVal val="visible"/>
                                      </p:to>
                                    </p:set>
                                  </p:childTnLst>
                                </p:cTn>
                              </p:par>
                            </p:childTnLst>
                          </p:cTn>
                        </p:par>
                        <p:par>
                          <p:cTn fill="hold">
                            <p:stCondLst>
                              <p:cond delay="1002"/>
                            </p:stCondLst>
                            <p:childTnLst>
                              <p:par>
                                <p:cTn fill="hold" nodeType="afterEffect" presetClass="entr" presetID="1" presetSubtype="0">
                                  <p:stCondLst>
                                    <p:cond delay="0"/>
                                  </p:stCondLst>
                                  <p:childTnLst>
                                    <p:set>
                                      <p:cBhvr>
                                        <p:cTn dur="1" fill="hold">
                                          <p:stCondLst>
                                            <p:cond delay="0"/>
                                          </p:stCondLst>
                                        </p:cTn>
                                        <p:tgtEl>
                                          <p:spTgt spid="6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500"/>
                                        <p:tgtEl>
                                          <p:spTgt spid="6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500"/>
                                        <p:tgtEl>
                                          <p:spTgt spid="6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Shape 64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IP ToS a DS pole v IP hlavičke</a:t>
            </a:r>
          </a:p>
        </p:txBody>
      </p:sp>
      <p:pic>
        <p:nvPicPr>
          <p:cNvPr id="649" name="Shape 649"/>
          <p:cNvPicPr preferRelativeResize="0"/>
          <p:nvPr/>
        </p:nvPicPr>
        <p:blipFill rotWithShape="1">
          <a:blip r:embed="rId3">
            <a:alphaModFix/>
          </a:blip>
          <a:srcRect b="0" l="0" r="0" t="0"/>
          <a:stretch/>
        </p:blipFill>
        <p:spPr>
          <a:xfrm>
            <a:off x="1828800" y="4116388"/>
            <a:ext cx="4800600" cy="2513012"/>
          </a:xfrm>
          <a:prstGeom prst="rect">
            <a:avLst/>
          </a:prstGeom>
          <a:noFill/>
          <a:ln>
            <a:noFill/>
          </a:ln>
        </p:spPr>
      </p:pic>
      <p:pic>
        <p:nvPicPr>
          <p:cNvPr id="650" name="Shape 650"/>
          <p:cNvPicPr preferRelativeResize="0"/>
          <p:nvPr/>
        </p:nvPicPr>
        <p:blipFill rotWithShape="1">
          <a:blip r:embed="rId4">
            <a:alphaModFix/>
          </a:blip>
          <a:srcRect b="0" l="0" r="0" t="0"/>
          <a:stretch/>
        </p:blipFill>
        <p:spPr>
          <a:xfrm>
            <a:off x="1447800" y="1295400"/>
            <a:ext cx="5943600" cy="2343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pic>
        <p:nvPicPr>
          <p:cNvPr descr="325P_092" id="656" name="Shape 656"/>
          <p:cNvPicPr preferRelativeResize="0"/>
          <p:nvPr/>
        </p:nvPicPr>
        <p:blipFill rotWithShape="1">
          <a:blip r:embed="rId3">
            <a:alphaModFix/>
          </a:blip>
          <a:srcRect b="0" l="0" r="0" t="0"/>
          <a:stretch/>
        </p:blipFill>
        <p:spPr>
          <a:xfrm>
            <a:off x="2276475" y="1636713"/>
            <a:ext cx="4743450" cy="2103437"/>
          </a:xfrm>
          <a:prstGeom prst="rect">
            <a:avLst/>
          </a:prstGeom>
          <a:noFill/>
          <a:ln>
            <a:noFill/>
          </a:ln>
        </p:spPr>
      </p:pic>
      <p:sp>
        <p:nvSpPr>
          <p:cNvPr id="657" name="Shape 657"/>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Kompatibilita IP Precedence a DSCP</a:t>
            </a:r>
          </a:p>
        </p:txBody>
      </p:sp>
      <p:sp>
        <p:nvSpPr>
          <p:cNvPr id="658" name="Shape 658"/>
          <p:cNvSpPr txBox="1"/>
          <p:nvPr>
            <p:ph idx="2" type="body"/>
          </p:nvPr>
        </p:nvSpPr>
        <p:spPr>
          <a:xfrm>
            <a:off x="609600" y="4191000"/>
            <a:ext cx="7954963" cy="22098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Pre zachovanie kompatibility s IP Precedence (RFC 1812) boli zavedené tzv. Class Selector codepoints v tvare xyz000 s názvom CS0 až CS7</a:t>
            </a:r>
          </a:p>
          <a:p>
            <a:pPr indent="-176213" lvl="0" marL="1762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Odlišuje pravdepodobnosť včasného vybavenia paketu:</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(xyz000) &gt;= (abc000), ak xyz &gt;= abc</a:t>
            </a:r>
          </a:p>
          <a:p>
            <a:pPr indent="-176213" lvl="0" marL="176213" marR="0" rtl="0" algn="l">
              <a:lnSpc>
                <a:spcPct val="9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Napríklad, ak má paket DSCP codepoint 011000 (CS3), má väčšiu pravdepodobnosť včasného odoslania než paket s DSCP 001000 (CS1)</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pic>
        <p:nvPicPr>
          <p:cNvPr descr="325P_093" id="664" name="Shape 664"/>
          <p:cNvPicPr preferRelativeResize="0"/>
          <p:nvPr/>
        </p:nvPicPr>
        <p:blipFill rotWithShape="1">
          <a:blip r:embed="rId3">
            <a:alphaModFix/>
          </a:blip>
          <a:srcRect b="0" l="0" r="0" t="0"/>
          <a:stretch/>
        </p:blipFill>
        <p:spPr>
          <a:xfrm>
            <a:off x="1676400" y="1643063"/>
            <a:ext cx="5737225" cy="2232025"/>
          </a:xfrm>
          <a:prstGeom prst="rect">
            <a:avLst/>
          </a:prstGeom>
          <a:noFill/>
          <a:ln>
            <a:noFill/>
          </a:ln>
        </p:spPr>
      </p:pic>
      <p:sp>
        <p:nvSpPr>
          <p:cNvPr id="665" name="Shape 66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Per-Hop Behavior – PHB</a:t>
            </a:r>
          </a:p>
        </p:txBody>
      </p:sp>
      <p:sp>
        <p:nvSpPr>
          <p:cNvPr id="666" name="Shape 666"/>
          <p:cNvSpPr txBox="1"/>
          <p:nvPr>
            <p:ph idx="2" type="body"/>
          </p:nvPr>
        </p:nvSpPr>
        <p:spPr>
          <a:xfrm>
            <a:off x="655638" y="4386263"/>
            <a:ext cx="7954962" cy="2090737"/>
          </a:xfrm>
          <a:prstGeom prst="rect">
            <a:avLst/>
          </a:prstGeom>
          <a:noFill/>
          <a:ln>
            <a:noFill/>
          </a:ln>
        </p:spPr>
        <p:txBody>
          <a:bodyPr anchorCtr="0" anchor="t" bIns="41050" lIns="82100" rIns="82100" wrap="square" tIns="41050">
            <a:noAutofit/>
          </a:bodyPr>
          <a:lstStyle/>
          <a:p>
            <a:pPr indent="-176213" lvl="0" marL="176213" marR="0" rtl="0" algn="l">
              <a:lnSpc>
                <a:spcPct val="7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PHB je spôsob obsluhy konkrétnej triedy prevádzky na danom uzle</a:t>
            </a:r>
          </a:p>
          <a:p>
            <a:pPr indent="-176213" lvl="0" marL="176213" marR="0" rtl="0" algn="l">
              <a:lnSpc>
                <a:spcPct val="7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DSCP vlastne vyberá PHB pozdĺž siete</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accent2"/>
                </a:solidFill>
                <a:latin typeface="Arial"/>
                <a:ea typeface="Arial"/>
                <a:cs typeface="Arial"/>
                <a:sym typeface="Arial"/>
              </a:rPr>
              <a:t>Default</a:t>
            </a:r>
            <a:r>
              <a:rPr b="0" i="0" lang="en-US" sz="1800" u="none" cap="none" strike="noStrike">
                <a:solidFill>
                  <a:schemeClr val="dk1"/>
                </a:solidFill>
                <a:latin typeface="Arial"/>
                <a:ea typeface="Arial"/>
                <a:cs typeface="Arial"/>
                <a:sym typeface="Arial"/>
              </a:rPr>
              <a:t> PHB (FIFO, tail drop)</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accent2"/>
                </a:solidFill>
                <a:latin typeface="Arial"/>
                <a:ea typeface="Arial"/>
                <a:cs typeface="Arial"/>
                <a:sym typeface="Arial"/>
              </a:rPr>
              <a:t>Class-selector</a:t>
            </a:r>
            <a:r>
              <a:rPr b="0" i="0" lang="en-US" sz="1800" u="none" cap="none" strike="noStrike">
                <a:solidFill>
                  <a:schemeClr val="dk1"/>
                </a:solidFill>
                <a:latin typeface="Arial"/>
                <a:ea typeface="Arial"/>
                <a:cs typeface="Arial"/>
                <a:sym typeface="Arial"/>
              </a:rPr>
              <a:t> PHB (IP precedence)</a:t>
            </a:r>
            <a:r>
              <a:rPr b="0" i="0" lang="en-US" sz="1800" u="none" cap="none" strike="noStrike">
                <a:solidFill>
                  <a:schemeClr val="accent2"/>
                </a:solidFill>
                <a:latin typeface="Arial"/>
                <a:ea typeface="Arial"/>
                <a:cs typeface="Arial"/>
                <a:sym typeface="Arial"/>
              </a:rPr>
              <a:t> </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accent2"/>
                </a:solidFill>
                <a:latin typeface="Arial"/>
                <a:ea typeface="Arial"/>
                <a:cs typeface="Arial"/>
                <a:sym typeface="Arial"/>
              </a:rPr>
              <a:t>EF</a:t>
            </a:r>
            <a:r>
              <a:rPr b="0" i="0" lang="en-US" sz="1800" u="none" cap="none" strike="noStrike">
                <a:solidFill>
                  <a:schemeClr val="dk1"/>
                </a:solidFill>
                <a:latin typeface="Arial"/>
                <a:ea typeface="Arial"/>
                <a:cs typeface="Arial"/>
                <a:sym typeface="Arial"/>
              </a:rPr>
              <a:t> PHB (Expedited Forwarding)</a:t>
            </a:r>
          </a:p>
          <a:p>
            <a:pPr indent="-176212" lvl="1" marL="531813" marR="0" rtl="0" algn="l">
              <a:lnSpc>
                <a:spcPct val="75000"/>
              </a:lnSpc>
              <a:spcBef>
                <a:spcPts val="900"/>
              </a:spcBef>
              <a:spcAft>
                <a:spcPts val="0"/>
              </a:spcAft>
              <a:buClr>
                <a:schemeClr val="dk2"/>
              </a:buClr>
              <a:buSzPct val="100000"/>
              <a:buFont typeface="Noto Sans Symbols"/>
              <a:buChar char="▪"/>
            </a:pPr>
            <a:r>
              <a:rPr b="0" i="0" lang="en-US" sz="1800" u="none" cap="none" strike="noStrike">
                <a:solidFill>
                  <a:schemeClr val="accent2"/>
                </a:solidFill>
                <a:latin typeface="Arial"/>
                <a:ea typeface="Arial"/>
                <a:cs typeface="Arial"/>
                <a:sym typeface="Arial"/>
              </a:rPr>
              <a:t>AF</a:t>
            </a:r>
            <a:r>
              <a:rPr b="0" i="0" lang="en-US" sz="1800" u="none" cap="none" strike="noStrike">
                <a:solidFill>
                  <a:schemeClr val="dk1"/>
                </a:solidFill>
                <a:latin typeface="Arial"/>
                <a:ea typeface="Arial"/>
                <a:cs typeface="Arial"/>
                <a:sym typeface="Arial"/>
              </a:rPr>
              <a:t> PHB (Assured Forwarding)</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pic>
        <p:nvPicPr>
          <p:cNvPr descr="325P_098" id="672" name="Shape 672"/>
          <p:cNvPicPr preferRelativeResize="0"/>
          <p:nvPr/>
        </p:nvPicPr>
        <p:blipFill rotWithShape="1">
          <a:blip r:embed="rId3">
            <a:alphaModFix/>
          </a:blip>
          <a:srcRect b="0" l="0" r="0" t="0"/>
          <a:stretch/>
        </p:blipFill>
        <p:spPr>
          <a:xfrm>
            <a:off x="561975" y="1528763"/>
            <a:ext cx="8048625" cy="4713287"/>
          </a:xfrm>
          <a:prstGeom prst="rect">
            <a:avLst/>
          </a:prstGeom>
          <a:noFill/>
          <a:ln>
            <a:noFill/>
          </a:ln>
        </p:spPr>
      </p:pic>
      <p:sp>
        <p:nvSpPr>
          <p:cNvPr id="673" name="Shape 67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Štandardné PHB skupiny</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Shape 67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Expedited Forwarding (EF) PHB</a:t>
            </a:r>
          </a:p>
        </p:txBody>
      </p:sp>
      <p:sp>
        <p:nvSpPr>
          <p:cNvPr id="680" name="Shape 680"/>
          <p:cNvSpPr txBox="1"/>
          <p:nvPr>
            <p:ph idx="2" type="body"/>
          </p:nvPr>
        </p:nvSpPr>
        <p:spPr>
          <a:xfrm>
            <a:off x="655638" y="3049588"/>
            <a:ext cx="8031162" cy="3579812"/>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EF PHB:</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Garantuje tzv. minimum departure rate – právo prednostného odoslania</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Garantuje prenosové pásmo vyhradené pre triedu prevádzky s EF</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Limituje pásmo pomocou policingu – trieda s EF nemôže prekročiť garantované pridelené pásmo</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DSCP codepoint 101110 (46):</a:t>
            </a:r>
            <a:r>
              <a:rPr b="0" i="0" lang="en-US" sz="2000" u="none" cap="none" strike="noStrike">
                <a:solidFill>
                  <a:schemeClr val="dk1"/>
                </a:solidFill>
                <a:latin typeface="Arial"/>
                <a:ea typeface="Arial"/>
                <a:cs typeface="Arial"/>
                <a:sym typeface="Arial"/>
              </a:rPr>
              <a:t> Pre zariadenia podporujúce len IPP je to precedencia 5:</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Bity 5 až 7: 101 = 5 (rovnaké 3 bity použité pre IP Precedence)</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Bity 3 a 4: 11 = Bez strát (low delay, high throughput)</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Bit 2: Nastavený na 0</a:t>
            </a:r>
          </a:p>
        </p:txBody>
      </p:sp>
      <p:pic>
        <p:nvPicPr>
          <p:cNvPr descr="325P_094" id="681" name="Shape 681"/>
          <p:cNvPicPr preferRelativeResize="0"/>
          <p:nvPr/>
        </p:nvPicPr>
        <p:blipFill rotWithShape="1">
          <a:blip r:embed="rId3">
            <a:alphaModFix/>
          </a:blip>
          <a:srcRect b="0" l="0" r="0" t="0"/>
          <a:stretch/>
        </p:blipFill>
        <p:spPr>
          <a:xfrm>
            <a:off x="1981200" y="1447800"/>
            <a:ext cx="4719638" cy="1384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pic>
        <p:nvPicPr>
          <p:cNvPr descr="325P_095" id="687" name="Shape 687"/>
          <p:cNvPicPr preferRelativeResize="0"/>
          <p:nvPr/>
        </p:nvPicPr>
        <p:blipFill rotWithShape="1">
          <a:blip r:embed="rId3">
            <a:alphaModFix/>
          </a:blip>
          <a:srcRect b="0" l="0" r="0" t="0"/>
          <a:stretch/>
        </p:blipFill>
        <p:spPr>
          <a:xfrm>
            <a:off x="2667000" y="1676400"/>
            <a:ext cx="4719638" cy="1384300"/>
          </a:xfrm>
          <a:prstGeom prst="rect">
            <a:avLst/>
          </a:prstGeom>
          <a:noFill/>
          <a:ln>
            <a:noFill/>
          </a:ln>
        </p:spPr>
      </p:pic>
      <p:sp>
        <p:nvSpPr>
          <p:cNvPr id="688" name="Shape 688"/>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Assured Forwarding (AF) PHB</a:t>
            </a:r>
          </a:p>
        </p:txBody>
      </p:sp>
      <p:sp>
        <p:nvSpPr>
          <p:cNvPr id="689" name="Shape 689"/>
          <p:cNvSpPr txBox="1"/>
          <p:nvPr>
            <p:ph idx="2" type="body"/>
          </p:nvPr>
        </p:nvSpPr>
        <p:spPr>
          <a:xfrm>
            <a:off x="655638" y="3263900"/>
            <a:ext cx="8159750" cy="3224213"/>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400" u="none" cap="none" strike="noStrike">
                <a:solidFill>
                  <a:schemeClr val="accent2"/>
                </a:solidFill>
                <a:latin typeface="Arial"/>
                <a:ea typeface="Arial"/>
                <a:cs typeface="Arial"/>
                <a:sym typeface="Arial"/>
              </a:rPr>
              <a:t>AF PHB:</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Garantuje isté minimálne prenosové pásmo</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Umožňuje využiť aj väčie pásmo, ak je momentálne k dispozícii</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Štyri základné kategórie: AF1, AF2, AF3 a AF4</a:t>
            </a:r>
          </a:p>
          <a:p>
            <a:pPr indent="-176213" lvl="0" marL="176213" marR="0" rtl="0" algn="l">
              <a:lnSpc>
                <a:spcPct val="85000"/>
              </a:lnSpc>
              <a:spcBef>
                <a:spcPts val="1200"/>
              </a:spcBef>
              <a:spcAft>
                <a:spcPts val="0"/>
              </a:spcAft>
              <a:buClr>
                <a:schemeClr val="dk2"/>
              </a:buClr>
              <a:buSzPct val="100000"/>
              <a:buFont typeface="Noto Sans Symbols"/>
              <a:buChar char="▪"/>
            </a:pPr>
            <a:r>
              <a:rPr b="0" i="0" lang="en-US" sz="2400" u="none" cap="none" strike="noStrike">
                <a:solidFill>
                  <a:schemeClr val="accent2"/>
                </a:solidFill>
                <a:latin typeface="Arial"/>
                <a:ea typeface="Arial"/>
                <a:cs typeface="Arial"/>
                <a:sym typeface="Arial"/>
              </a:rPr>
              <a:t>DSCP codepoint má tvar aaadd0:</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aaa</a:t>
            </a:r>
            <a:r>
              <a:rPr b="0" i="0" lang="en-US" sz="2000" u="none" cap="none" strike="noStrike">
                <a:solidFill>
                  <a:schemeClr val="dk1"/>
                </a:solidFill>
                <a:latin typeface="Arial"/>
                <a:ea typeface="Arial"/>
                <a:cs typeface="Arial"/>
                <a:sym typeface="Arial"/>
              </a:rPr>
              <a:t> je binárne číslo triedy (1, 2, 3 alebo 4)</a:t>
            </a:r>
          </a:p>
          <a:p>
            <a:pPr indent="-176212" lvl="1" marL="5318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accent2"/>
                </a:solidFill>
                <a:latin typeface="Arial"/>
                <a:ea typeface="Arial"/>
                <a:cs typeface="Arial"/>
                <a:sym typeface="Arial"/>
              </a:rPr>
              <a:t>dd</a:t>
            </a:r>
            <a:r>
              <a:rPr b="0" i="0" lang="en-US" sz="2000" u="none" cap="none" strike="noStrike">
                <a:solidFill>
                  <a:schemeClr val="dk1"/>
                </a:solidFill>
                <a:latin typeface="Arial"/>
                <a:ea typeface="Arial"/>
                <a:cs typeface="Arial"/>
                <a:sym typeface="Arial"/>
              </a:rPr>
              <a:t> je pravdepodobnosť zahodenia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descr="325P_020" id="150" name="Shape 150"/>
          <p:cNvPicPr preferRelativeResize="0"/>
          <p:nvPr/>
        </p:nvPicPr>
        <p:blipFill rotWithShape="1">
          <a:blip r:embed="rId3">
            <a:alphaModFix/>
          </a:blip>
          <a:srcRect b="0" l="0" r="0" t="0"/>
          <a:stretch/>
        </p:blipFill>
        <p:spPr>
          <a:xfrm>
            <a:off x="915988" y="1474788"/>
            <a:ext cx="7694612" cy="3249612"/>
          </a:xfrm>
          <a:prstGeom prst="rect">
            <a:avLst/>
          </a:prstGeom>
          <a:noFill/>
          <a:ln>
            <a:noFill/>
          </a:ln>
        </p:spPr>
      </p:pic>
      <p:sp>
        <p:nvSpPr>
          <p:cNvPr id="151" name="Shape 151"/>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Prenos hlasu v sieťach s prepínaním okruhov</a:t>
            </a:r>
          </a:p>
        </p:txBody>
      </p:sp>
      <p:sp>
        <p:nvSpPr>
          <p:cNvPr id="152" name="Shape 152"/>
          <p:cNvSpPr txBox="1"/>
          <p:nvPr>
            <p:ph idx="2" type="body"/>
          </p:nvPr>
        </p:nvSpPr>
        <p:spPr>
          <a:xfrm>
            <a:off x="655638" y="4800600"/>
            <a:ext cx="8159750" cy="1912938"/>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Analógové telefóny sa pripájajú k telefónnym ústredniam</a:t>
            </a:r>
          </a:p>
          <a:p>
            <a:pPr indent="-176213" lvl="0" marL="1762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Telefónne ústredne realizujú konverziu medzi analógovým a digitálnym signálom</a:t>
            </a:r>
          </a:p>
          <a:p>
            <a:pPr indent="-176213" lvl="0" marL="1762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Po zostavení hovoru sa telefónna sieť stará o to, aby hovor mal</a:t>
            </a:r>
          </a:p>
          <a:p>
            <a:pPr indent="-176212" lvl="1" marL="531813" marR="0" rtl="0" algn="l">
              <a:lnSpc>
                <a:spcPct val="85000"/>
              </a:lnSpc>
              <a:spcBef>
                <a:spcPts val="700"/>
              </a:spcBef>
              <a:spcAft>
                <a:spcPts val="0"/>
              </a:spcAft>
              <a:buClr>
                <a:schemeClr val="dk2"/>
              </a:buClr>
              <a:buSzPct val="100000"/>
              <a:buFont typeface="Noto Sans Symbols"/>
              <a:buChar char="▪"/>
            </a:pPr>
            <a:r>
              <a:rPr b="0" i="0" lang="en-US" sz="1400" u="none" cap="none" strike="noStrike">
                <a:solidFill>
                  <a:schemeClr val="dk1"/>
                </a:solidFill>
                <a:latin typeface="Arial"/>
                <a:ea typeface="Arial"/>
                <a:cs typeface="Arial"/>
                <a:sym typeface="Arial"/>
              </a:rPr>
              <a:t>Svoj vlastný vyhradený prenosový okruh</a:t>
            </a:r>
          </a:p>
          <a:p>
            <a:pPr indent="-176212" lvl="1" marL="531813" marR="0" rtl="0" algn="l">
              <a:lnSpc>
                <a:spcPct val="85000"/>
              </a:lnSpc>
              <a:spcBef>
                <a:spcPts val="700"/>
              </a:spcBef>
              <a:spcAft>
                <a:spcPts val="0"/>
              </a:spcAft>
              <a:buClr>
                <a:schemeClr val="dk2"/>
              </a:buClr>
              <a:buSzPct val="100000"/>
              <a:buFont typeface="Noto Sans Symbols"/>
              <a:buChar char="▪"/>
            </a:pPr>
            <a:r>
              <a:rPr b="0" i="0" lang="en-US" sz="1400" u="none" cap="none" strike="noStrike">
                <a:solidFill>
                  <a:schemeClr val="dk1"/>
                </a:solidFill>
                <a:latin typeface="Arial"/>
                <a:ea typeface="Arial"/>
                <a:cs typeface="Arial"/>
                <a:sym typeface="Arial"/>
              </a:rPr>
              <a:t>Synchrónny prenos s fixnou šírkou pásma a veľmi malým, konštantným oneskorením</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pic>
        <p:nvPicPr>
          <p:cNvPr descr="325P_097" id="695" name="Shape 695"/>
          <p:cNvPicPr preferRelativeResize="0"/>
          <p:nvPr/>
        </p:nvPicPr>
        <p:blipFill rotWithShape="1">
          <a:blip r:embed="rId3">
            <a:alphaModFix/>
          </a:blip>
          <a:srcRect b="0" l="0" r="0" t="0"/>
          <a:stretch/>
        </p:blipFill>
        <p:spPr>
          <a:xfrm>
            <a:off x="1676400" y="1631950"/>
            <a:ext cx="6000750" cy="2811463"/>
          </a:xfrm>
          <a:prstGeom prst="rect">
            <a:avLst/>
          </a:prstGeom>
          <a:noFill/>
          <a:ln>
            <a:noFill/>
          </a:ln>
        </p:spPr>
      </p:pic>
      <p:sp>
        <p:nvSpPr>
          <p:cNvPr id="696" name="Shape 696"/>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Hodnoty AF PHB</a:t>
            </a:r>
          </a:p>
        </p:txBody>
      </p:sp>
      <p:sp>
        <p:nvSpPr>
          <p:cNvPr id="697" name="Shape 697"/>
          <p:cNvSpPr txBox="1"/>
          <p:nvPr>
            <p:ph idx="2" type="body"/>
          </p:nvPr>
        </p:nvSpPr>
        <p:spPr>
          <a:xfrm>
            <a:off x="655638" y="4572000"/>
            <a:ext cx="8159750" cy="19050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Každá AF trieda využíva 3 DSCP hodnoty</a:t>
            </a:r>
          </a:p>
          <a:p>
            <a:pPr indent="-176213" lvl="0" marL="1762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Každá AF trieda sa preposiela nezávisle od ostatných so svojou garantovanou šírkou pásma</a:t>
            </a:r>
          </a:p>
          <a:p>
            <a:pPr indent="-176213" lvl="0" marL="1762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Aby sa predišlo zahlteniu, v každej triede sa používajú techniky predchádzania zahlteniu – Weighted RED (WRED)</a:t>
            </a:r>
          </a:p>
          <a:p>
            <a:pPr indent="-176213" lvl="0" marL="1762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Ak je daná trieda AFxy, dekadickú hodnotu DSCP vypočítame ako 8x+2y</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Shape 70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Vytváranie obslužných tried</a:t>
            </a:r>
          </a:p>
        </p:txBody>
      </p:sp>
      <p:sp>
        <p:nvSpPr>
          <p:cNvPr id="704" name="Shape 704"/>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Obslužné triedy sú typy prevádzky, ktoré budú vybavované rovnakým spôsobom (dostanú rovnakú QoS obsluhu)</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Nie je vhodné vytvárať priveľa tried. Pre dátovú prevádzku obvykle stačí najviac 4-5 tried:</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Hlasové aplikácie: VoIP</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Mission-critical aplikácie: Oracle, SAP, SNA</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Interaktívne aplikácie: Telnet, TN3270</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Veľkoobjemové aplikácie: FTP, TFTP</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Best-effort aplikácie: E-mail, web</a:t>
            </a:r>
          </a:p>
          <a:p>
            <a:pPr indent="-176212" lvl="1" marL="5318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Ostatné „smeti“: Kazaa, Yahoo, RapidShare</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Do mission-critical a transakčných tried nezaraďovať viac ako tri aplikácie</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Uprednostniť proaktívne pravidlá (WRED) pred reaktívnymi (policing)</a:t>
            </a:r>
          </a:p>
          <a:p>
            <a:pPr indent="-176213" lvl="0" marL="176213" marR="0" rtl="0" algn="l">
              <a:lnSpc>
                <a:spcPct val="8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Pred nasadením QoS pravidiel si nechať odsúhlasiť rozdelenie prevádzky na jednotlivé priority a ich pomery od vedenia spoločnosti</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Shape 710"/>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400" u="none" cap="none" strike="noStrike">
                <a:solidFill>
                  <a:schemeClr val="dk2"/>
                </a:solidFill>
                <a:latin typeface="Arial"/>
                <a:ea typeface="Arial"/>
                <a:cs typeface="Arial"/>
                <a:sym typeface="Arial"/>
              </a:rPr>
              <a:t>Koľko tried treba?</a:t>
            </a:r>
          </a:p>
        </p:txBody>
      </p:sp>
      <p:sp>
        <p:nvSpPr>
          <p:cNvPr id="711" name="Shape 711"/>
          <p:cNvSpPr/>
          <p:nvPr/>
        </p:nvSpPr>
        <p:spPr>
          <a:xfrm>
            <a:off x="228600" y="1271588"/>
            <a:ext cx="2667000" cy="446087"/>
          </a:xfrm>
          <a:prstGeom prst="rect">
            <a:avLst/>
          </a:prstGeom>
          <a:solidFill>
            <a:schemeClr val="dk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rgbClr val="FFFFFF"/>
                </a:solidFill>
                <a:latin typeface="Arial"/>
                <a:ea typeface="Arial"/>
                <a:cs typeface="Arial"/>
                <a:sym typeface="Arial"/>
              </a:rPr>
              <a:t>4/5 Class Model</a:t>
            </a:r>
          </a:p>
        </p:txBody>
      </p:sp>
      <p:sp>
        <p:nvSpPr>
          <p:cNvPr id="712" name="Shape 712"/>
          <p:cNvSpPr txBox="1"/>
          <p:nvPr/>
        </p:nvSpPr>
        <p:spPr>
          <a:xfrm>
            <a:off x="228600" y="5951538"/>
            <a:ext cx="2663825" cy="296862"/>
          </a:xfrm>
          <a:prstGeom prst="rect">
            <a:avLst/>
          </a:prstGeom>
          <a:solidFill>
            <a:srgbClr val="9999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Scavenger</a:t>
            </a:r>
          </a:p>
        </p:txBody>
      </p:sp>
      <p:sp>
        <p:nvSpPr>
          <p:cNvPr id="713" name="Shape 713"/>
          <p:cNvSpPr/>
          <p:nvPr/>
        </p:nvSpPr>
        <p:spPr>
          <a:xfrm>
            <a:off x="228600" y="3248025"/>
            <a:ext cx="2667000" cy="1857375"/>
          </a:xfrm>
          <a:prstGeom prst="rect">
            <a:avLst/>
          </a:prstGeom>
          <a:solidFill>
            <a:srgbClr val="C3C16F"/>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Critical Data</a:t>
            </a:r>
          </a:p>
        </p:txBody>
      </p:sp>
      <p:sp>
        <p:nvSpPr>
          <p:cNvPr id="714" name="Shape 714"/>
          <p:cNvSpPr txBox="1"/>
          <p:nvPr/>
        </p:nvSpPr>
        <p:spPr>
          <a:xfrm>
            <a:off x="228600" y="2882900"/>
            <a:ext cx="2667000" cy="290513"/>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Call Signaling</a:t>
            </a:r>
          </a:p>
        </p:txBody>
      </p:sp>
      <p:sp>
        <p:nvSpPr>
          <p:cNvPr id="715" name="Shape 715"/>
          <p:cNvSpPr txBox="1"/>
          <p:nvPr/>
        </p:nvSpPr>
        <p:spPr>
          <a:xfrm>
            <a:off x="228600" y="1785938"/>
            <a:ext cx="2667000" cy="957262"/>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Realtime</a:t>
            </a:r>
          </a:p>
        </p:txBody>
      </p:sp>
      <p:grpSp>
        <p:nvGrpSpPr>
          <p:cNvPr id="716" name="Shape 716"/>
          <p:cNvGrpSpPr/>
          <p:nvPr/>
        </p:nvGrpSpPr>
        <p:grpSpPr>
          <a:xfrm>
            <a:off x="3352800" y="1271588"/>
            <a:ext cx="2667000" cy="4976812"/>
            <a:chOff x="2112" y="768"/>
            <a:chExt cx="1680" cy="3408"/>
          </a:xfrm>
        </p:grpSpPr>
        <p:sp>
          <p:nvSpPr>
            <p:cNvPr id="717" name="Shape 717"/>
            <p:cNvSpPr/>
            <p:nvPr/>
          </p:nvSpPr>
          <p:spPr>
            <a:xfrm>
              <a:off x="2112" y="768"/>
              <a:ext cx="1680" cy="336"/>
            </a:xfrm>
            <a:prstGeom prst="rect">
              <a:avLst/>
            </a:prstGeom>
            <a:solidFill>
              <a:schemeClr val="dk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rgbClr val="FFFFFF"/>
                  </a:solidFill>
                  <a:latin typeface="Arial"/>
                  <a:ea typeface="Arial"/>
                  <a:cs typeface="Arial"/>
                  <a:sym typeface="Arial"/>
                </a:rPr>
                <a:t>8 Class Model</a:t>
              </a:r>
            </a:p>
          </p:txBody>
        </p:sp>
        <p:sp>
          <p:nvSpPr>
            <p:cNvPr id="718" name="Shape 718"/>
            <p:cNvSpPr/>
            <p:nvPr/>
          </p:nvSpPr>
          <p:spPr>
            <a:xfrm>
              <a:off x="2112" y="2640"/>
              <a:ext cx="1680" cy="480"/>
            </a:xfrm>
            <a:prstGeom prst="rect">
              <a:avLst/>
            </a:prstGeom>
            <a:solidFill>
              <a:srgbClr val="C3C16F"/>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Critical Data</a:t>
              </a:r>
            </a:p>
          </p:txBody>
        </p:sp>
        <p:sp>
          <p:nvSpPr>
            <p:cNvPr id="719" name="Shape 719"/>
            <p:cNvSpPr/>
            <p:nvPr/>
          </p:nvSpPr>
          <p:spPr>
            <a:xfrm>
              <a:off x="2112" y="1536"/>
              <a:ext cx="1680" cy="348"/>
            </a:xfrm>
            <a:prstGeom prst="rect">
              <a:avLst/>
            </a:prstGeom>
            <a:solidFill>
              <a:srgbClr val="ADD4D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Video</a:t>
              </a:r>
            </a:p>
          </p:txBody>
        </p:sp>
        <p:sp>
          <p:nvSpPr>
            <p:cNvPr id="720" name="Shape 720"/>
            <p:cNvSpPr txBox="1"/>
            <p:nvPr/>
          </p:nvSpPr>
          <p:spPr>
            <a:xfrm>
              <a:off x="2112" y="1920"/>
              <a:ext cx="1680" cy="219"/>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Call Signaling</a:t>
              </a:r>
            </a:p>
          </p:txBody>
        </p:sp>
        <p:grpSp>
          <p:nvGrpSpPr>
            <p:cNvPr id="721" name="Shape 721"/>
            <p:cNvGrpSpPr/>
            <p:nvPr/>
          </p:nvGrpSpPr>
          <p:grpSpPr>
            <a:xfrm>
              <a:off x="2112" y="3408"/>
              <a:ext cx="1680" cy="528"/>
              <a:chOff x="2112" y="3504"/>
              <a:chExt cx="1680" cy="528"/>
            </a:xfrm>
          </p:grpSpPr>
          <p:sp>
            <p:nvSpPr>
              <p:cNvPr id="722" name="Shape 722"/>
              <p:cNvSpPr/>
              <p:nvPr/>
            </p:nvSpPr>
            <p:spPr>
              <a:xfrm>
                <a:off x="2112" y="3504"/>
                <a:ext cx="1680" cy="528"/>
              </a:xfrm>
              <a:prstGeom prst="rect">
                <a:avLst/>
              </a:prstGeom>
              <a:solidFill>
                <a:srgbClr val="4B87C3"/>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  </a:t>
                </a:r>
              </a:p>
            </p:txBody>
          </p:sp>
          <p:sp>
            <p:nvSpPr>
              <p:cNvPr id="723" name="Shape 723"/>
              <p:cNvSpPr txBox="1"/>
              <p:nvPr/>
            </p:nvSpPr>
            <p:spPr>
              <a:xfrm>
                <a:off x="2137" y="3669"/>
                <a:ext cx="1630" cy="229"/>
              </a:xfrm>
              <a:prstGeom prst="rect">
                <a:avLst/>
              </a:prstGeom>
              <a:noFill/>
              <a:ln>
                <a:noFill/>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rgbClr val="FFFFFF"/>
                    </a:solidFill>
                    <a:latin typeface="Arial"/>
                    <a:ea typeface="Arial"/>
                    <a:cs typeface="Arial"/>
                    <a:sym typeface="Arial"/>
                  </a:rPr>
                  <a:t>Best Effort</a:t>
                </a:r>
              </a:p>
            </p:txBody>
          </p:sp>
        </p:grpSp>
        <p:sp>
          <p:nvSpPr>
            <p:cNvPr id="724" name="Shape 724"/>
            <p:cNvSpPr txBox="1"/>
            <p:nvPr/>
          </p:nvSpPr>
          <p:spPr>
            <a:xfrm>
              <a:off x="2112" y="1104"/>
              <a:ext cx="1680" cy="384"/>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Voice</a:t>
              </a:r>
            </a:p>
          </p:txBody>
        </p:sp>
        <p:sp>
          <p:nvSpPr>
            <p:cNvPr id="725" name="Shape 725"/>
            <p:cNvSpPr txBox="1"/>
            <p:nvPr/>
          </p:nvSpPr>
          <p:spPr>
            <a:xfrm>
              <a:off x="2112" y="3153"/>
              <a:ext cx="1680" cy="219"/>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Bulk Data</a:t>
              </a:r>
            </a:p>
          </p:txBody>
        </p:sp>
        <p:sp>
          <p:nvSpPr>
            <p:cNvPr id="726" name="Shape 726"/>
            <p:cNvSpPr/>
            <p:nvPr/>
          </p:nvSpPr>
          <p:spPr>
            <a:xfrm>
              <a:off x="2112" y="2172"/>
              <a:ext cx="1680" cy="432"/>
            </a:xfrm>
            <a:prstGeom prst="rect">
              <a:avLst/>
            </a:prstGeom>
            <a:solidFill>
              <a:srgbClr val="4798AB"/>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rgbClr val="FFFFFF"/>
                  </a:solidFill>
                  <a:latin typeface="Arial"/>
                  <a:ea typeface="Arial"/>
                  <a:cs typeface="Arial"/>
                  <a:sym typeface="Arial"/>
                </a:rPr>
                <a:t>Network Control</a:t>
              </a:r>
            </a:p>
          </p:txBody>
        </p:sp>
        <p:sp>
          <p:nvSpPr>
            <p:cNvPr id="727" name="Shape 727"/>
            <p:cNvSpPr txBox="1"/>
            <p:nvPr/>
          </p:nvSpPr>
          <p:spPr>
            <a:xfrm>
              <a:off x="2114" y="3953"/>
              <a:ext cx="1678" cy="223"/>
            </a:xfrm>
            <a:prstGeom prst="rect">
              <a:avLst/>
            </a:prstGeom>
            <a:solidFill>
              <a:srgbClr val="9999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Scavenger</a:t>
              </a:r>
            </a:p>
          </p:txBody>
        </p:sp>
      </p:grpSp>
      <p:grpSp>
        <p:nvGrpSpPr>
          <p:cNvPr id="728" name="Shape 728"/>
          <p:cNvGrpSpPr/>
          <p:nvPr/>
        </p:nvGrpSpPr>
        <p:grpSpPr>
          <a:xfrm>
            <a:off x="6400800" y="1271588"/>
            <a:ext cx="2590800" cy="4976812"/>
            <a:chOff x="4032" y="768"/>
            <a:chExt cx="1632" cy="3408"/>
          </a:xfrm>
        </p:grpSpPr>
        <p:sp>
          <p:nvSpPr>
            <p:cNvPr id="729" name="Shape 729"/>
            <p:cNvSpPr/>
            <p:nvPr/>
          </p:nvSpPr>
          <p:spPr>
            <a:xfrm>
              <a:off x="4032" y="768"/>
              <a:ext cx="1632" cy="336"/>
            </a:xfrm>
            <a:prstGeom prst="rect">
              <a:avLst/>
            </a:prstGeom>
            <a:solidFill>
              <a:schemeClr val="dk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rgbClr val="FFFFFF"/>
                  </a:solidFill>
                  <a:latin typeface="Arial"/>
                  <a:ea typeface="Arial"/>
                  <a:cs typeface="Arial"/>
                  <a:sym typeface="Arial"/>
                </a:rPr>
                <a:t>11 Class Model</a:t>
              </a:r>
            </a:p>
          </p:txBody>
        </p:sp>
        <p:sp>
          <p:nvSpPr>
            <p:cNvPr id="730" name="Shape 730"/>
            <p:cNvSpPr txBox="1"/>
            <p:nvPr/>
          </p:nvSpPr>
          <p:spPr>
            <a:xfrm>
              <a:off x="4032" y="2384"/>
              <a:ext cx="1630" cy="223"/>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Network Management</a:t>
              </a:r>
            </a:p>
          </p:txBody>
        </p:sp>
        <p:sp>
          <p:nvSpPr>
            <p:cNvPr id="731" name="Shape 731"/>
            <p:cNvSpPr txBox="1"/>
            <p:nvPr/>
          </p:nvSpPr>
          <p:spPr>
            <a:xfrm>
              <a:off x="4032" y="1920"/>
              <a:ext cx="1630" cy="175"/>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Call Signaling</a:t>
              </a:r>
            </a:p>
          </p:txBody>
        </p:sp>
        <p:sp>
          <p:nvSpPr>
            <p:cNvPr id="732" name="Shape 732"/>
            <p:cNvSpPr txBox="1"/>
            <p:nvPr/>
          </p:nvSpPr>
          <p:spPr>
            <a:xfrm>
              <a:off x="4034" y="1649"/>
              <a:ext cx="1630" cy="223"/>
            </a:xfrm>
            <a:prstGeom prst="rect">
              <a:avLst/>
            </a:prstGeom>
            <a:solidFill>
              <a:srgbClr val="ADD4D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Streaming Video</a:t>
              </a:r>
            </a:p>
          </p:txBody>
        </p:sp>
        <p:sp>
          <p:nvSpPr>
            <p:cNvPr id="733" name="Shape 733"/>
            <p:cNvSpPr txBox="1"/>
            <p:nvPr/>
          </p:nvSpPr>
          <p:spPr>
            <a:xfrm>
              <a:off x="4032" y="2896"/>
              <a:ext cx="1630" cy="223"/>
            </a:xfrm>
            <a:prstGeom prst="rect">
              <a:avLst/>
            </a:prstGeom>
            <a:solidFill>
              <a:srgbClr val="F3BF2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Transactional Data</a:t>
              </a:r>
            </a:p>
          </p:txBody>
        </p:sp>
        <p:sp>
          <p:nvSpPr>
            <p:cNvPr id="734" name="Shape 734"/>
            <p:cNvSpPr txBox="1"/>
            <p:nvPr/>
          </p:nvSpPr>
          <p:spPr>
            <a:xfrm>
              <a:off x="4034" y="1409"/>
              <a:ext cx="1630" cy="223"/>
            </a:xfrm>
            <a:prstGeom prst="rect">
              <a:avLst/>
            </a:prstGeom>
            <a:solidFill>
              <a:srgbClr val="ADD4D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Interactive-Video</a:t>
              </a:r>
            </a:p>
          </p:txBody>
        </p:sp>
        <p:sp>
          <p:nvSpPr>
            <p:cNvPr id="735" name="Shape 735"/>
            <p:cNvSpPr txBox="1"/>
            <p:nvPr/>
          </p:nvSpPr>
          <p:spPr>
            <a:xfrm>
              <a:off x="4034" y="1104"/>
              <a:ext cx="1630" cy="288"/>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Voice</a:t>
              </a:r>
            </a:p>
          </p:txBody>
        </p:sp>
        <p:sp>
          <p:nvSpPr>
            <p:cNvPr id="736" name="Shape 736"/>
            <p:cNvSpPr txBox="1"/>
            <p:nvPr/>
          </p:nvSpPr>
          <p:spPr>
            <a:xfrm>
              <a:off x="4034" y="3408"/>
              <a:ext cx="1630" cy="528"/>
            </a:xfrm>
            <a:prstGeom prst="rect">
              <a:avLst/>
            </a:prstGeom>
            <a:solidFill>
              <a:srgbClr val="4B87C3"/>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rgbClr val="FFFFFF"/>
                  </a:solidFill>
                  <a:latin typeface="Arial"/>
                  <a:ea typeface="Arial"/>
                  <a:cs typeface="Arial"/>
                  <a:sym typeface="Arial"/>
                </a:rPr>
                <a:t>Best Effort</a:t>
              </a:r>
            </a:p>
          </p:txBody>
        </p:sp>
        <p:sp>
          <p:nvSpPr>
            <p:cNvPr id="737" name="Shape 737"/>
            <p:cNvSpPr txBox="1"/>
            <p:nvPr/>
          </p:nvSpPr>
          <p:spPr>
            <a:xfrm>
              <a:off x="4034" y="2128"/>
              <a:ext cx="1630" cy="222"/>
            </a:xfrm>
            <a:prstGeom prst="rect">
              <a:avLst/>
            </a:prstGeom>
            <a:solidFill>
              <a:srgbClr val="4798AB"/>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rgbClr val="FFFFFF"/>
                  </a:solidFill>
                  <a:latin typeface="Arial"/>
                  <a:ea typeface="Arial"/>
                  <a:cs typeface="Arial"/>
                  <a:sym typeface="Arial"/>
                </a:rPr>
                <a:t>IP Routing</a:t>
              </a:r>
            </a:p>
          </p:txBody>
        </p:sp>
        <p:sp>
          <p:nvSpPr>
            <p:cNvPr id="738" name="Shape 738"/>
            <p:cNvSpPr txBox="1"/>
            <p:nvPr/>
          </p:nvSpPr>
          <p:spPr>
            <a:xfrm>
              <a:off x="4034" y="2640"/>
              <a:ext cx="1630" cy="223"/>
            </a:xfrm>
            <a:prstGeom prst="rect">
              <a:avLst/>
            </a:prstGeom>
            <a:solidFill>
              <a:srgbClr val="C3C16F"/>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Mission-Critical Data</a:t>
              </a:r>
            </a:p>
          </p:txBody>
        </p:sp>
        <p:sp>
          <p:nvSpPr>
            <p:cNvPr id="739" name="Shape 739"/>
            <p:cNvSpPr txBox="1"/>
            <p:nvPr/>
          </p:nvSpPr>
          <p:spPr>
            <a:xfrm>
              <a:off x="4034" y="3953"/>
              <a:ext cx="1630" cy="223"/>
            </a:xfrm>
            <a:prstGeom prst="rect">
              <a:avLst/>
            </a:prstGeom>
            <a:solidFill>
              <a:srgbClr val="9999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Scavenger</a:t>
              </a:r>
            </a:p>
          </p:txBody>
        </p:sp>
        <p:sp>
          <p:nvSpPr>
            <p:cNvPr id="740" name="Shape 740"/>
            <p:cNvSpPr txBox="1"/>
            <p:nvPr/>
          </p:nvSpPr>
          <p:spPr>
            <a:xfrm>
              <a:off x="4032" y="3141"/>
              <a:ext cx="1632" cy="219"/>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800">
                  <a:solidFill>
                    <a:schemeClr val="dk1"/>
                  </a:solidFill>
                  <a:latin typeface="Arial"/>
                  <a:ea typeface="Arial"/>
                  <a:cs typeface="Arial"/>
                  <a:sym typeface="Arial"/>
                </a:rPr>
                <a:t>Bulk Data</a:t>
              </a:r>
            </a:p>
          </p:txBody>
        </p:sp>
      </p:grpSp>
      <p:grpSp>
        <p:nvGrpSpPr>
          <p:cNvPr id="741" name="Shape 741"/>
          <p:cNvGrpSpPr/>
          <p:nvPr/>
        </p:nvGrpSpPr>
        <p:grpSpPr>
          <a:xfrm>
            <a:off x="5638800" y="2362200"/>
            <a:ext cx="857250" cy="2438400"/>
            <a:chOff x="3552" y="1488"/>
            <a:chExt cx="540" cy="1536"/>
          </a:xfrm>
        </p:grpSpPr>
        <p:grpSp>
          <p:nvGrpSpPr>
            <p:cNvPr id="742" name="Shape 742"/>
            <p:cNvGrpSpPr/>
            <p:nvPr/>
          </p:nvGrpSpPr>
          <p:grpSpPr>
            <a:xfrm>
              <a:off x="3552" y="2208"/>
              <a:ext cx="540" cy="288"/>
              <a:chOff x="3264" y="1584"/>
              <a:chExt cx="816" cy="288"/>
            </a:xfrm>
          </p:grpSpPr>
          <p:cxnSp>
            <p:nvCxnSpPr>
              <p:cNvPr id="743" name="Shape 743"/>
              <p:cNvCxnSpPr/>
              <p:nvPr/>
            </p:nvCxnSpPr>
            <p:spPr>
              <a:xfrm flipH="1" rot="10800000">
                <a:off x="3264" y="1584"/>
                <a:ext cx="816" cy="144"/>
              </a:xfrm>
              <a:prstGeom prst="straightConnector1">
                <a:avLst/>
              </a:prstGeom>
              <a:noFill/>
              <a:ln cap="flat" cmpd="sng" w="50800">
                <a:solidFill>
                  <a:schemeClr val="accent2"/>
                </a:solidFill>
                <a:prstDash val="solid"/>
                <a:round/>
                <a:headEnd len="med" w="med" type="none"/>
                <a:tailEnd len="lg" w="lg" type="triangle"/>
              </a:ln>
            </p:spPr>
          </p:cxnSp>
          <p:cxnSp>
            <p:nvCxnSpPr>
              <p:cNvPr id="744" name="Shape 744"/>
              <p:cNvCxnSpPr/>
              <p:nvPr/>
            </p:nvCxnSpPr>
            <p:spPr>
              <a:xfrm>
                <a:off x="3264" y="1728"/>
                <a:ext cx="816" cy="144"/>
              </a:xfrm>
              <a:prstGeom prst="straightConnector1">
                <a:avLst/>
              </a:prstGeom>
              <a:noFill/>
              <a:ln cap="flat" cmpd="sng" w="50800">
                <a:solidFill>
                  <a:schemeClr val="accent2"/>
                </a:solidFill>
                <a:prstDash val="solid"/>
                <a:round/>
                <a:headEnd len="med" w="med" type="none"/>
                <a:tailEnd len="lg" w="lg" type="triangle"/>
              </a:ln>
            </p:spPr>
          </p:cxnSp>
        </p:grpSp>
        <p:grpSp>
          <p:nvGrpSpPr>
            <p:cNvPr id="745" name="Shape 745"/>
            <p:cNvGrpSpPr/>
            <p:nvPr/>
          </p:nvGrpSpPr>
          <p:grpSpPr>
            <a:xfrm>
              <a:off x="3552" y="2736"/>
              <a:ext cx="540" cy="288"/>
              <a:chOff x="3264" y="1584"/>
              <a:chExt cx="816" cy="288"/>
            </a:xfrm>
          </p:grpSpPr>
          <p:cxnSp>
            <p:nvCxnSpPr>
              <p:cNvPr id="746" name="Shape 746"/>
              <p:cNvCxnSpPr/>
              <p:nvPr/>
            </p:nvCxnSpPr>
            <p:spPr>
              <a:xfrm flipH="1" rot="10800000">
                <a:off x="3264" y="1584"/>
                <a:ext cx="816" cy="144"/>
              </a:xfrm>
              <a:prstGeom prst="straightConnector1">
                <a:avLst/>
              </a:prstGeom>
              <a:noFill/>
              <a:ln cap="flat" cmpd="sng" w="50800">
                <a:solidFill>
                  <a:schemeClr val="accent2"/>
                </a:solidFill>
                <a:prstDash val="solid"/>
                <a:round/>
                <a:headEnd len="med" w="med" type="none"/>
                <a:tailEnd len="lg" w="lg" type="triangle"/>
              </a:ln>
            </p:spPr>
          </p:cxnSp>
          <p:cxnSp>
            <p:nvCxnSpPr>
              <p:cNvPr id="747" name="Shape 747"/>
              <p:cNvCxnSpPr/>
              <p:nvPr/>
            </p:nvCxnSpPr>
            <p:spPr>
              <a:xfrm>
                <a:off x="3264" y="1728"/>
                <a:ext cx="816" cy="144"/>
              </a:xfrm>
              <a:prstGeom prst="straightConnector1">
                <a:avLst/>
              </a:prstGeom>
              <a:noFill/>
              <a:ln cap="flat" cmpd="sng" w="50800">
                <a:solidFill>
                  <a:schemeClr val="accent2"/>
                </a:solidFill>
                <a:prstDash val="solid"/>
                <a:round/>
                <a:headEnd len="med" w="med" type="none"/>
                <a:tailEnd len="lg" w="lg" type="triangle"/>
              </a:ln>
            </p:spPr>
          </p:cxnSp>
        </p:grpSp>
        <p:grpSp>
          <p:nvGrpSpPr>
            <p:cNvPr id="748" name="Shape 748"/>
            <p:cNvGrpSpPr/>
            <p:nvPr/>
          </p:nvGrpSpPr>
          <p:grpSpPr>
            <a:xfrm>
              <a:off x="3552" y="1488"/>
              <a:ext cx="540" cy="288"/>
              <a:chOff x="3264" y="1584"/>
              <a:chExt cx="816" cy="288"/>
            </a:xfrm>
          </p:grpSpPr>
          <p:cxnSp>
            <p:nvCxnSpPr>
              <p:cNvPr id="749" name="Shape 749"/>
              <p:cNvCxnSpPr/>
              <p:nvPr/>
            </p:nvCxnSpPr>
            <p:spPr>
              <a:xfrm flipH="1" rot="10800000">
                <a:off x="3264" y="1584"/>
                <a:ext cx="816" cy="144"/>
              </a:xfrm>
              <a:prstGeom prst="straightConnector1">
                <a:avLst/>
              </a:prstGeom>
              <a:noFill/>
              <a:ln cap="flat" cmpd="sng" w="50800">
                <a:solidFill>
                  <a:schemeClr val="accent2"/>
                </a:solidFill>
                <a:prstDash val="solid"/>
                <a:round/>
                <a:headEnd len="med" w="med" type="none"/>
                <a:tailEnd len="lg" w="lg" type="triangle"/>
              </a:ln>
            </p:spPr>
          </p:cxnSp>
          <p:cxnSp>
            <p:nvCxnSpPr>
              <p:cNvPr id="750" name="Shape 750"/>
              <p:cNvCxnSpPr/>
              <p:nvPr/>
            </p:nvCxnSpPr>
            <p:spPr>
              <a:xfrm>
                <a:off x="3264" y="1728"/>
                <a:ext cx="816" cy="144"/>
              </a:xfrm>
              <a:prstGeom prst="straightConnector1">
                <a:avLst/>
              </a:prstGeom>
              <a:noFill/>
              <a:ln cap="flat" cmpd="sng" w="50800">
                <a:solidFill>
                  <a:schemeClr val="accent2"/>
                </a:solidFill>
                <a:prstDash val="solid"/>
                <a:round/>
                <a:headEnd len="med" w="med" type="none"/>
                <a:tailEnd len="lg" w="lg" type="triangle"/>
              </a:ln>
            </p:spPr>
          </p:cxnSp>
        </p:grpSp>
      </p:grpSp>
      <p:grpSp>
        <p:nvGrpSpPr>
          <p:cNvPr id="751" name="Shape 751"/>
          <p:cNvGrpSpPr/>
          <p:nvPr/>
        </p:nvGrpSpPr>
        <p:grpSpPr>
          <a:xfrm>
            <a:off x="2514600" y="2133600"/>
            <a:ext cx="1066800" cy="3048000"/>
            <a:chOff x="1584" y="1344"/>
            <a:chExt cx="672" cy="1920"/>
          </a:xfrm>
        </p:grpSpPr>
        <p:grpSp>
          <p:nvGrpSpPr>
            <p:cNvPr id="752" name="Shape 752"/>
            <p:cNvGrpSpPr/>
            <p:nvPr/>
          </p:nvGrpSpPr>
          <p:grpSpPr>
            <a:xfrm>
              <a:off x="1680" y="1344"/>
              <a:ext cx="576" cy="288"/>
              <a:chOff x="3264" y="1584"/>
              <a:chExt cx="816" cy="288"/>
            </a:xfrm>
          </p:grpSpPr>
          <p:cxnSp>
            <p:nvCxnSpPr>
              <p:cNvPr id="753" name="Shape 753"/>
              <p:cNvCxnSpPr/>
              <p:nvPr/>
            </p:nvCxnSpPr>
            <p:spPr>
              <a:xfrm flipH="1" rot="10800000">
                <a:off x="3264" y="1584"/>
                <a:ext cx="816" cy="144"/>
              </a:xfrm>
              <a:prstGeom prst="straightConnector1">
                <a:avLst/>
              </a:prstGeom>
              <a:noFill/>
              <a:ln cap="flat" cmpd="sng" w="50800">
                <a:solidFill>
                  <a:schemeClr val="accent2"/>
                </a:solidFill>
                <a:prstDash val="solid"/>
                <a:round/>
                <a:headEnd len="med" w="med" type="none"/>
                <a:tailEnd len="lg" w="lg" type="triangle"/>
              </a:ln>
            </p:spPr>
          </p:cxnSp>
          <p:cxnSp>
            <p:nvCxnSpPr>
              <p:cNvPr id="754" name="Shape 754"/>
              <p:cNvCxnSpPr/>
              <p:nvPr/>
            </p:nvCxnSpPr>
            <p:spPr>
              <a:xfrm>
                <a:off x="3264" y="1728"/>
                <a:ext cx="816" cy="144"/>
              </a:xfrm>
              <a:prstGeom prst="straightConnector1">
                <a:avLst/>
              </a:prstGeom>
              <a:noFill/>
              <a:ln cap="flat" cmpd="sng" w="50800">
                <a:solidFill>
                  <a:schemeClr val="accent2"/>
                </a:solidFill>
                <a:prstDash val="solid"/>
                <a:round/>
                <a:headEnd len="med" w="med" type="none"/>
                <a:tailEnd len="lg" w="lg" type="triangle"/>
              </a:ln>
            </p:spPr>
          </p:cxnSp>
        </p:grpSp>
        <p:grpSp>
          <p:nvGrpSpPr>
            <p:cNvPr id="755" name="Shape 755"/>
            <p:cNvGrpSpPr/>
            <p:nvPr/>
          </p:nvGrpSpPr>
          <p:grpSpPr>
            <a:xfrm>
              <a:off x="1584" y="2472"/>
              <a:ext cx="672" cy="792"/>
              <a:chOff x="1584" y="2472"/>
              <a:chExt cx="672" cy="792"/>
            </a:xfrm>
          </p:grpSpPr>
          <p:cxnSp>
            <p:nvCxnSpPr>
              <p:cNvPr id="756" name="Shape 756"/>
              <p:cNvCxnSpPr/>
              <p:nvPr/>
            </p:nvCxnSpPr>
            <p:spPr>
              <a:xfrm flipH="1" rot="10800000">
                <a:off x="1584" y="2472"/>
                <a:ext cx="576" cy="168"/>
              </a:xfrm>
              <a:prstGeom prst="straightConnector1">
                <a:avLst/>
              </a:prstGeom>
              <a:noFill/>
              <a:ln cap="flat" cmpd="sng" w="50800">
                <a:solidFill>
                  <a:schemeClr val="accent2"/>
                </a:solidFill>
                <a:prstDash val="solid"/>
                <a:round/>
                <a:headEnd len="med" w="med" type="none"/>
                <a:tailEnd len="lg" w="lg" type="triangle"/>
              </a:ln>
            </p:spPr>
          </p:cxnSp>
          <p:cxnSp>
            <p:nvCxnSpPr>
              <p:cNvPr id="757" name="Shape 757"/>
              <p:cNvCxnSpPr/>
              <p:nvPr/>
            </p:nvCxnSpPr>
            <p:spPr>
              <a:xfrm>
                <a:off x="1584" y="2640"/>
                <a:ext cx="576" cy="120"/>
              </a:xfrm>
              <a:prstGeom prst="straightConnector1">
                <a:avLst/>
              </a:prstGeom>
              <a:noFill/>
              <a:ln cap="flat" cmpd="sng" w="50800">
                <a:solidFill>
                  <a:schemeClr val="accent2"/>
                </a:solidFill>
                <a:prstDash val="solid"/>
                <a:round/>
                <a:headEnd len="med" w="med" type="none"/>
                <a:tailEnd len="lg" w="lg" type="triangle"/>
              </a:ln>
            </p:spPr>
          </p:cxnSp>
          <p:cxnSp>
            <p:nvCxnSpPr>
              <p:cNvPr id="758" name="Shape 758"/>
              <p:cNvCxnSpPr/>
              <p:nvPr/>
            </p:nvCxnSpPr>
            <p:spPr>
              <a:xfrm>
                <a:off x="1584" y="2640"/>
                <a:ext cx="672" cy="624"/>
              </a:xfrm>
              <a:prstGeom prst="straightConnector1">
                <a:avLst/>
              </a:prstGeom>
              <a:noFill/>
              <a:ln cap="flat" cmpd="sng" w="50800">
                <a:solidFill>
                  <a:schemeClr val="accent2"/>
                </a:solidFill>
                <a:prstDash val="solid"/>
                <a:round/>
                <a:headEnd len="med" w="med" type="none"/>
                <a:tailEnd len="lg" w="lg" type="triangle"/>
              </a:ln>
            </p:spPr>
          </p:cxnSp>
        </p:grpSp>
      </p:grpSp>
      <p:sp>
        <p:nvSpPr>
          <p:cNvPr id="759" name="Shape 759"/>
          <p:cNvSpPr/>
          <p:nvPr/>
        </p:nvSpPr>
        <p:spPr>
          <a:xfrm>
            <a:off x="228600" y="2863850"/>
            <a:ext cx="2667000" cy="2214563"/>
          </a:xfrm>
          <a:prstGeom prst="rect">
            <a:avLst/>
          </a:prstGeom>
          <a:noFill/>
          <a:ln cap="flat" cmpd="sng" w="25400">
            <a:solidFill>
              <a:schemeClr val="dk1"/>
            </a:solidFill>
            <a:prstDash val="lgDash"/>
            <a:miter lim="8000"/>
            <a:headEnd len="med" w="med" type="none"/>
            <a:tailEnd len="med" w="med" type="none"/>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nvGrpSpPr>
          <p:cNvPr id="760" name="Shape 760"/>
          <p:cNvGrpSpPr/>
          <p:nvPr/>
        </p:nvGrpSpPr>
        <p:grpSpPr>
          <a:xfrm>
            <a:off x="0" y="6210300"/>
            <a:ext cx="8763000" cy="381000"/>
            <a:chOff x="144" y="3936"/>
            <a:chExt cx="5520" cy="240"/>
          </a:xfrm>
        </p:grpSpPr>
        <p:sp>
          <p:nvSpPr>
            <p:cNvPr id="761" name="Shape 761"/>
            <p:cNvSpPr/>
            <p:nvPr/>
          </p:nvSpPr>
          <p:spPr>
            <a:xfrm>
              <a:off x="144" y="3936"/>
              <a:ext cx="5520" cy="240"/>
            </a:xfrm>
            <a:prstGeom prst="rect">
              <a:avLst/>
            </a:prstGeom>
            <a:noFill/>
            <a:ln>
              <a:noFill/>
            </a:ln>
          </p:spPr>
          <p:txBody>
            <a:bodyPr anchorCtr="0" anchor="ctr" bIns="36500" lIns="73025" rIns="73025" wrap="square" tIns="36500">
              <a:noAutofit/>
            </a:bodyPr>
            <a:lstStyle/>
            <a:p>
              <a:pPr indent="0" lvl="0" marL="0" marR="0" rtl="0" algn="l">
                <a:lnSpc>
                  <a:spcPct val="100000"/>
                </a:lnSpc>
                <a:spcBef>
                  <a:spcPts val="0"/>
                </a:spcBef>
                <a:spcAft>
                  <a:spcPts val="0"/>
                </a:spcAft>
                <a:buSzPct val="25000"/>
                <a:buNone/>
              </a:pPr>
              <a:r>
                <a:rPr b="1" lang="en-US" sz="1800">
                  <a:solidFill>
                    <a:schemeClr val="lt1"/>
                  </a:solidFill>
                  <a:latin typeface="Arial"/>
                  <a:ea typeface="Arial"/>
                  <a:cs typeface="Arial"/>
                  <a:sym typeface="Arial"/>
                </a:rPr>
                <a:t>                </a:t>
              </a:r>
              <a:r>
                <a:rPr b="1" lang="en-US" sz="1800">
                  <a:solidFill>
                    <a:schemeClr val="accent2"/>
                  </a:solidFill>
                  <a:latin typeface="Arial"/>
                  <a:ea typeface="Arial"/>
                  <a:cs typeface="Arial"/>
                  <a:sym typeface="Arial"/>
                </a:rPr>
                <a:t>Čas</a:t>
              </a:r>
              <a:r>
                <a:rPr b="1" lang="en-US" sz="1800">
                  <a:solidFill>
                    <a:schemeClr val="lt1"/>
                  </a:solidFill>
                  <a:latin typeface="Arial"/>
                  <a:ea typeface="Arial"/>
                  <a:cs typeface="Arial"/>
                  <a:sym typeface="Arial"/>
                </a:rPr>
                <a:t>   </a:t>
              </a:r>
            </a:p>
          </p:txBody>
        </p:sp>
        <p:cxnSp>
          <p:nvCxnSpPr>
            <p:cNvPr id="762" name="Shape 762"/>
            <p:cNvCxnSpPr/>
            <p:nvPr/>
          </p:nvCxnSpPr>
          <p:spPr>
            <a:xfrm>
              <a:off x="1200" y="4056"/>
              <a:ext cx="4320" cy="0"/>
            </a:xfrm>
            <a:prstGeom prst="straightConnector1">
              <a:avLst/>
            </a:prstGeom>
            <a:noFill/>
            <a:ln cap="flat" cmpd="sng" w="57150">
              <a:solidFill>
                <a:schemeClr val="accent2"/>
              </a:solidFill>
              <a:prstDash val="solid"/>
              <a:round/>
              <a:headEnd len="med" w="med" type="none"/>
              <a:tailEnd len="lg" w="lg" type="triangle"/>
            </a:ln>
          </p:spPr>
        </p:cxnSp>
      </p:grpSp>
      <p:sp>
        <p:nvSpPr>
          <p:cNvPr id="763" name="Shape 763"/>
          <p:cNvSpPr/>
          <p:nvPr/>
        </p:nvSpPr>
        <p:spPr>
          <a:xfrm>
            <a:off x="228600" y="5181600"/>
            <a:ext cx="2667000" cy="708025"/>
          </a:xfrm>
          <a:prstGeom prst="rect">
            <a:avLst/>
          </a:prstGeom>
          <a:solidFill>
            <a:srgbClr val="4B87C3"/>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  </a:t>
            </a:r>
          </a:p>
        </p:txBody>
      </p:sp>
      <p:sp>
        <p:nvSpPr>
          <p:cNvPr id="764" name="Shape 764"/>
          <p:cNvSpPr txBox="1"/>
          <p:nvPr/>
        </p:nvSpPr>
        <p:spPr>
          <a:xfrm>
            <a:off x="228600" y="5181600"/>
            <a:ext cx="2587625" cy="622300"/>
          </a:xfrm>
          <a:prstGeom prst="rect">
            <a:avLst/>
          </a:prstGeom>
          <a:noFill/>
          <a:ln>
            <a:noFill/>
          </a:ln>
        </p:spPr>
        <p:txBody>
          <a:bodyPr anchorCtr="0" anchor="t" bIns="36500" lIns="73025" rIns="73025" wrap="square" tIns="36500">
            <a:noAutofit/>
          </a:bodyPr>
          <a:lstStyle/>
          <a:p>
            <a:pPr indent="0" lvl="0" marL="0" marR="0" rtl="0" algn="ctr">
              <a:lnSpc>
                <a:spcPct val="100000"/>
              </a:lnSpc>
              <a:spcBef>
                <a:spcPts val="0"/>
              </a:spcBef>
              <a:spcAft>
                <a:spcPts val="0"/>
              </a:spcAft>
              <a:buNone/>
            </a:pPr>
            <a:r>
              <a:t/>
            </a:r>
            <a:endParaRPr b="1" sz="1800">
              <a:solidFill>
                <a:srgbClr val="FFFFFF"/>
              </a:solidFill>
              <a:latin typeface="Arial"/>
              <a:ea typeface="Arial"/>
              <a:cs typeface="Arial"/>
              <a:sym typeface="Arial"/>
            </a:endParaRPr>
          </a:p>
          <a:p>
            <a:pPr indent="0" lvl="0" marL="0" marR="0" rtl="0" algn="ctr">
              <a:lnSpc>
                <a:spcPct val="100000"/>
              </a:lnSpc>
              <a:spcBef>
                <a:spcPts val="0"/>
              </a:spcBef>
              <a:spcAft>
                <a:spcPts val="0"/>
              </a:spcAft>
              <a:buSzPct val="25000"/>
              <a:buNone/>
            </a:pPr>
            <a:r>
              <a:rPr b="1" lang="en-US" sz="1800">
                <a:solidFill>
                  <a:srgbClr val="FFFFFF"/>
                </a:solidFill>
                <a:latin typeface="Arial"/>
                <a:ea typeface="Arial"/>
                <a:cs typeface="Arial"/>
                <a:sym typeface="Arial"/>
              </a:rPr>
              <a:t>Best Effort</a:t>
            </a: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1000"/>
                                        <p:tgtEl>
                                          <p:spTgt spid="7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500"/>
                                        <p:tgtEl>
                                          <p:spTgt spid="7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1000"/>
                                        <p:tgtEl>
                                          <p:spTgt spid="72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500"/>
                                        <p:tgtEl>
                                          <p:spTgt spid="7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Shape 770"/>
          <p:cNvSpPr txBox="1"/>
          <p:nvPr>
            <p:ph type="title"/>
          </p:nvPr>
        </p:nvSpPr>
        <p:spPr>
          <a:xfrm>
            <a:off x="609600" y="457200"/>
            <a:ext cx="8145463"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Classification and Marking Design</a:t>
            </a:r>
            <a:br>
              <a:rPr b="1" i="0" lang="en-US" sz="3200" u="none" cap="none" strike="noStrike">
                <a:solidFill>
                  <a:schemeClr val="dk2"/>
                </a:solidFill>
                <a:latin typeface="Arial"/>
                <a:ea typeface="Arial"/>
                <a:cs typeface="Arial"/>
                <a:sym typeface="Arial"/>
              </a:rPr>
            </a:br>
            <a:r>
              <a:rPr b="1" i="0" lang="en-US" sz="3200" u="none" cap="none" strike="noStrike">
                <a:solidFill>
                  <a:schemeClr val="dk2"/>
                </a:solidFill>
                <a:latin typeface="Arial"/>
                <a:ea typeface="Arial"/>
                <a:cs typeface="Arial"/>
                <a:sym typeface="Arial"/>
              </a:rPr>
              <a:t>Odporúčania pre </a:t>
            </a:r>
            <a:r>
              <a:rPr b="1" i="0" lang="en-US" sz="2800" u="none" cap="none" strike="noStrike">
                <a:solidFill>
                  <a:schemeClr val="dk2"/>
                </a:solidFill>
                <a:latin typeface="Arial"/>
                <a:ea typeface="Arial"/>
                <a:cs typeface="Arial"/>
                <a:sym typeface="Arial"/>
              </a:rPr>
              <a:t>QoS Baseline Marking</a:t>
            </a:r>
          </a:p>
        </p:txBody>
      </p:sp>
      <p:cxnSp>
        <p:nvCxnSpPr>
          <p:cNvPr id="771" name="Shape 771"/>
          <p:cNvCxnSpPr/>
          <p:nvPr/>
        </p:nvCxnSpPr>
        <p:spPr>
          <a:xfrm>
            <a:off x="3492500" y="1858963"/>
            <a:ext cx="4076700" cy="1587"/>
          </a:xfrm>
          <a:prstGeom prst="straightConnector1">
            <a:avLst/>
          </a:prstGeom>
          <a:noFill/>
          <a:ln cap="flat" cmpd="sng" w="57150">
            <a:solidFill>
              <a:schemeClr val="lt1"/>
            </a:solidFill>
            <a:prstDash val="solid"/>
            <a:round/>
            <a:headEnd len="med" w="med" type="none"/>
            <a:tailEnd len="med" w="med" type="none"/>
          </a:ln>
        </p:spPr>
      </p:cxnSp>
      <p:grpSp>
        <p:nvGrpSpPr>
          <p:cNvPr id="772" name="Shape 772"/>
          <p:cNvGrpSpPr/>
          <p:nvPr/>
        </p:nvGrpSpPr>
        <p:grpSpPr>
          <a:xfrm>
            <a:off x="752475" y="1539875"/>
            <a:ext cx="7905750" cy="4926013"/>
            <a:chOff x="474" y="970"/>
            <a:chExt cx="4980" cy="3103"/>
          </a:xfrm>
        </p:grpSpPr>
        <p:sp>
          <p:nvSpPr>
            <p:cNvPr id="773" name="Shape 773"/>
            <p:cNvSpPr/>
            <p:nvPr/>
          </p:nvSpPr>
          <p:spPr>
            <a:xfrm>
              <a:off x="474" y="970"/>
              <a:ext cx="1675" cy="399"/>
            </a:xfrm>
            <a:prstGeom prst="rect">
              <a:avLst/>
            </a:prstGeom>
            <a:solidFill>
              <a:schemeClr val="dk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Application</a:t>
              </a:r>
            </a:p>
          </p:txBody>
        </p:sp>
        <p:sp>
          <p:nvSpPr>
            <p:cNvPr id="774" name="Shape 774"/>
            <p:cNvSpPr txBox="1"/>
            <p:nvPr/>
          </p:nvSpPr>
          <p:spPr>
            <a:xfrm>
              <a:off x="2198" y="970"/>
              <a:ext cx="2560" cy="192"/>
            </a:xfrm>
            <a:prstGeom prst="rect">
              <a:avLst/>
            </a:prstGeom>
            <a:solidFill>
              <a:schemeClr val="dk1"/>
            </a:solidFill>
            <a:ln>
              <a:noFill/>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L3 Classification</a:t>
              </a:r>
            </a:p>
          </p:txBody>
        </p:sp>
        <p:sp>
          <p:nvSpPr>
            <p:cNvPr id="775" name="Shape 775"/>
            <p:cNvSpPr txBox="1"/>
            <p:nvPr/>
          </p:nvSpPr>
          <p:spPr>
            <a:xfrm>
              <a:off x="3971" y="1165"/>
              <a:ext cx="787" cy="192"/>
            </a:xfrm>
            <a:prstGeom prst="rect">
              <a:avLst/>
            </a:prstGeom>
            <a:solidFill>
              <a:schemeClr val="dk1"/>
            </a:solidFill>
            <a:ln>
              <a:noFill/>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DSCP</a:t>
              </a:r>
            </a:p>
          </p:txBody>
        </p:sp>
        <p:sp>
          <p:nvSpPr>
            <p:cNvPr id="776" name="Shape 776"/>
            <p:cNvSpPr txBox="1"/>
            <p:nvPr/>
          </p:nvSpPr>
          <p:spPr>
            <a:xfrm>
              <a:off x="2641" y="1165"/>
              <a:ext cx="1276" cy="192"/>
            </a:xfrm>
            <a:prstGeom prst="rect">
              <a:avLst/>
            </a:prstGeom>
            <a:solidFill>
              <a:schemeClr val="dk1"/>
            </a:solidFill>
            <a:ln>
              <a:noFill/>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PHB</a:t>
              </a:r>
            </a:p>
          </p:txBody>
        </p:sp>
        <p:sp>
          <p:nvSpPr>
            <p:cNvPr id="777" name="Shape 777"/>
            <p:cNvSpPr txBox="1"/>
            <p:nvPr/>
          </p:nvSpPr>
          <p:spPr>
            <a:xfrm>
              <a:off x="2198" y="1165"/>
              <a:ext cx="393" cy="192"/>
            </a:xfrm>
            <a:prstGeom prst="rect">
              <a:avLst/>
            </a:prstGeom>
            <a:solidFill>
              <a:schemeClr val="dk1"/>
            </a:solidFill>
            <a:ln>
              <a:noFill/>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IPP</a:t>
              </a:r>
            </a:p>
          </p:txBody>
        </p:sp>
        <p:sp>
          <p:nvSpPr>
            <p:cNvPr id="778" name="Shape 778"/>
            <p:cNvSpPr txBox="1"/>
            <p:nvPr/>
          </p:nvSpPr>
          <p:spPr>
            <a:xfrm>
              <a:off x="4808" y="1165"/>
              <a:ext cx="640" cy="192"/>
            </a:xfrm>
            <a:prstGeom prst="rect">
              <a:avLst/>
            </a:prstGeom>
            <a:solidFill>
              <a:schemeClr val="dk1"/>
            </a:solidFill>
            <a:ln>
              <a:noFill/>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CoS</a:t>
              </a:r>
            </a:p>
          </p:txBody>
        </p:sp>
        <p:grpSp>
          <p:nvGrpSpPr>
            <p:cNvPr id="779" name="Shape 779"/>
            <p:cNvGrpSpPr/>
            <p:nvPr/>
          </p:nvGrpSpPr>
          <p:grpSpPr>
            <a:xfrm>
              <a:off x="474" y="2894"/>
              <a:ext cx="4974" cy="197"/>
              <a:chOff x="432" y="2934"/>
              <a:chExt cx="4848" cy="234"/>
            </a:xfrm>
          </p:grpSpPr>
          <p:sp>
            <p:nvSpPr>
              <p:cNvPr id="780" name="Shape 780"/>
              <p:cNvSpPr txBox="1"/>
              <p:nvPr/>
            </p:nvSpPr>
            <p:spPr>
              <a:xfrm>
                <a:off x="432" y="2949"/>
                <a:ext cx="1630" cy="219"/>
              </a:xfrm>
              <a:prstGeom prst="rect">
                <a:avLst/>
              </a:prstGeom>
              <a:solidFill>
                <a:schemeClr val="folHlink"/>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Transactional Data</a:t>
                </a:r>
              </a:p>
            </p:txBody>
          </p:sp>
          <p:sp>
            <p:nvSpPr>
              <p:cNvPr id="781" name="Shape 781"/>
              <p:cNvSpPr txBox="1"/>
              <p:nvPr/>
            </p:nvSpPr>
            <p:spPr>
              <a:xfrm>
                <a:off x="3840" y="2934"/>
                <a:ext cx="768" cy="219"/>
              </a:xfrm>
              <a:prstGeom prst="rect">
                <a:avLst/>
              </a:prstGeom>
              <a:solidFill>
                <a:schemeClr val="folHlink"/>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18</a:t>
                </a:r>
              </a:p>
            </p:txBody>
          </p:sp>
          <p:sp>
            <p:nvSpPr>
              <p:cNvPr id="782" name="Shape 782"/>
              <p:cNvSpPr txBox="1"/>
              <p:nvPr/>
            </p:nvSpPr>
            <p:spPr>
              <a:xfrm>
                <a:off x="2544" y="2934"/>
                <a:ext cx="1244" cy="219"/>
              </a:xfrm>
              <a:prstGeom prst="rect">
                <a:avLst/>
              </a:prstGeom>
              <a:solidFill>
                <a:schemeClr val="folHlink"/>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AF21</a:t>
                </a:r>
              </a:p>
            </p:txBody>
          </p:sp>
          <p:sp>
            <p:nvSpPr>
              <p:cNvPr id="783" name="Shape 783"/>
              <p:cNvSpPr txBox="1"/>
              <p:nvPr/>
            </p:nvSpPr>
            <p:spPr>
              <a:xfrm>
                <a:off x="2112" y="2934"/>
                <a:ext cx="384" cy="219"/>
              </a:xfrm>
              <a:prstGeom prst="rect">
                <a:avLst/>
              </a:prstGeom>
              <a:solidFill>
                <a:schemeClr val="folHlink"/>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2</a:t>
                </a:r>
              </a:p>
            </p:txBody>
          </p:sp>
          <p:sp>
            <p:nvSpPr>
              <p:cNvPr id="784" name="Shape 784"/>
              <p:cNvSpPr txBox="1"/>
              <p:nvPr/>
            </p:nvSpPr>
            <p:spPr>
              <a:xfrm>
                <a:off x="4656" y="2934"/>
                <a:ext cx="624" cy="219"/>
              </a:xfrm>
              <a:prstGeom prst="rect">
                <a:avLst/>
              </a:prstGeom>
              <a:solidFill>
                <a:schemeClr val="folHlink"/>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2</a:t>
                </a:r>
              </a:p>
            </p:txBody>
          </p:sp>
        </p:grpSp>
        <p:grpSp>
          <p:nvGrpSpPr>
            <p:cNvPr id="785" name="Shape 785"/>
            <p:cNvGrpSpPr/>
            <p:nvPr/>
          </p:nvGrpSpPr>
          <p:grpSpPr>
            <a:xfrm>
              <a:off x="474" y="2647"/>
              <a:ext cx="4974" cy="185"/>
              <a:chOff x="432" y="2640"/>
              <a:chExt cx="4848" cy="219"/>
            </a:xfrm>
          </p:grpSpPr>
          <p:sp>
            <p:nvSpPr>
              <p:cNvPr id="786" name="Shape 786"/>
              <p:cNvSpPr txBox="1"/>
              <p:nvPr/>
            </p:nvSpPr>
            <p:spPr>
              <a:xfrm>
                <a:off x="432" y="2640"/>
                <a:ext cx="1630" cy="219"/>
              </a:xfrm>
              <a:prstGeom prst="rect">
                <a:avLst/>
              </a:prstGeom>
              <a:solidFill>
                <a:srgbClr val="EBE998"/>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Call Signaling</a:t>
                </a:r>
              </a:p>
            </p:txBody>
          </p:sp>
          <p:sp>
            <p:nvSpPr>
              <p:cNvPr id="787" name="Shape 787"/>
              <p:cNvSpPr txBox="1"/>
              <p:nvPr/>
            </p:nvSpPr>
            <p:spPr>
              <a:xfrm>
                <a:off x="3840" y="2640"/>
                <a:ext cx="768" cy="219"/>
              </a:xfrm>
              <a:prstGeom prst="rect">
                <a:avLst/>
              </a:prstGeom>
              <a:solidFill>
                <a:srgbClr val="EBE998"/>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24</a:t>
                </a:r>
              </a:p>
            </p:txBody>
          </p:sp>
          <p:sp>
            <p:nvSpPr>
              <p:cNvPr id="788" name="Shape 788"/>
              <p:cNvSpPr txBox="1"/>
              <p:nvPr/>
            </p:nvSpPr>
            <p:spPr>
              <a:xfrm>
                <a:off x="2544" y="2640"/>
                <a:ext cx="1244" cy="219"/>
              </a:xfrm>
              <a:prstGeom prst="rect">
                <a:avLst/>
              </a:prstGeom>
              <a:solidFill>
                <a:srgbClr val="EBE998"/>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CS3*</a:t>
                </a:r>
              </a:p>
            </p:txBody>
          </p:sp>
          <p:sp>
            <p:nvSpPr>
              <p:cNvPr id="789" name="Shape 789"/>
              <p:cNvSpPr txBox="1"/>
              <p:nvPr/>
            </p:nvSpPr>
            <p:spPr>
              <a:xfrm>
                <a:off x="2112" y="2640"/>
                <a:ext cx="384" cy="219"/>
              </a:xfrm>
              <a:prstGeom prst="rect">
                <a:avLst/>
              </a:prstGeom>
              <a:solidFill>
                <a:srgbClr val="EBE998"/>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3</a:t>
                </a:r>
              </a:p>
            </p:txBody>
          </p:sp>
          <p:sp>
            <p:nvSpPr>
              <p:cNvPr id="790" name="Shape 790"/>
              <p:cNvSpPr txBox="1"/>
              <p:nvPr/>
            </p:nvSpPr>
            <p:spPr>
              <a:xfrm>
                <a:off x="4656" y="2640"/>
                <a:ext cx="624" cy="219"/>
              </a:xfrm>
              <a:prstGeom prst="rect">
                <a:avLst/>
              </a:prstGeom>
              <a:solidFill>
                <a:srgbClr val="EBE998"/>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3</a:t>
                </a:r>
              </a:p>
            </p:txBody>
          </p:sp>
        </p:grpSp>
        <p:grpSp>
          <p:nvGrpSpPr>
            <p:cNvPr id="791" name="Shape 791"/>
            <p:cNvGrpSpPr/>
            <p:nvPr/>
          </p:nvGrpSpPr>
          <p:grpSpPr>
            <a:xfrm>
              <a:off x="476" y="2151"/>
              <a:ext cx="4972" cy="188"/>
              <a:chOff x="434" y="2091"/>
              <a:chExt cx="4846" cy="224"/>
            </a:xfrm>
          </p:grpSpPr>
          <p:sp>
            <p:nvSpPr>
              <p:cNvPr id="792" name="Shape 792"/>
              <p:cNvSpPr txBox="1"/>
              <p:nvPr/>
            </p:nvSpPr>
            <p:spPr>
              <a:xfrm>
                <a:off x="434" y="2096"/>
                <a:ext cx="1630" cy="219"/>
              </a:xfrm>
              <a:prstGeom prst="rect">
                <a:avLst/>
              </a:prstGeom>
              <a:solidFill>
                <a:srgbClr val="CCCC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Streaming Video</a:t>
                </a:r>
              </a:p>
            </p:txBody>
          </p:sp>
          <p:sp>
            <p:nvSpPr>
              <p:cNvPr id="793" name="Shape 793"/>
              <p:cNvSpPr txBox="1"/>
              <p:nvPr/>
            </p:nvSpPr>
            <p:spPr>
              <a:xfrm>
                <a:off x="3840" y="2091"/>
                <a:ext cx="768" cy="219"/>
              </a:xfrm>
              <a:prstGeom prst="rect">
                <a:avLst/>
              </a:prstGeom>
              <a:solidFill>
                <a:srgbClr val="CCCC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32</a:t>
                </a:r>
              </a:p>
            </p:txBody>
          </p:sp>
          <p:sp>
            <p:nvSpPr>
              <p:cNvPr id="794" name="Shape 794"/>
              <p:cNvSpPr txBox="1"/>
              <p:nvPr/>
            </p:nvSpPr>
            <p:spPr>
              <a:xfrm>
                <a:off x="2544" y="2091"/>
                <a:ext cx="1244" cy="219"/>
              </a:xfrm>
              <a:prstGeom prst="rect">
                <a:avLst/>
              </a:prstGeom>
              <a:solidFill>
                <a:srgbClr val="CCCC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CS4</a:t>
                </a:r>
              </a:p>
            </p:txBody>
          </p:sp>
          <p:sp>
            <p:nvSpPr>
              <p:cNvPr id="795" name="Shape 795"/>
              <p:cNvSpPr txBox="1"/>
              <p:nvPr/>
            </p:nvSpPr>
            <p:spPr>
              <a:xfrm>
                <a:off x="2112" y="2091"/>
                <a:ext cx="384" cy="219"/>
              </a:xfrm>
              <a:prstGeom prst="rect">
                <a:avLst/>
              </a:prstGeom>
              <a:solidFill>
                <a:srgbClr val="CCCC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4</a:t>
                </a:r>
              </a:p>
            </p:txBody>
          </p:sp>
          <p:sp>
            <p:nvSpPr>
              <p:cNvPr id="796" name="Shape 796"/>
              <p:cNvSpPr txBox="1"/>
              <p:nvPr/>
            </p:nvSpPr>
            <p:spPr>
              <a:xfrm>
                <a:off x="4656" y="2091"/>
                <a:ext cx="624" cy="219"/>
              </a:xfrm>
              <a:prstGeom prst="rect">
                <a:avLst/>
              </a:prstGeom>
              <a:solidFill>
                <a:srgbClr val="CCCC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4</a:t>
                </a:r>
              </a:p>
            </p:txBody>
          </p:sp>
        </p:grpSp>
        <p:grpSp>
          <p:nvGrpSpPr>
            <p:cNvPr id="797" name="Shape 797"/>
            <p:cNvGrpSpPr/>
            <p:nvPr/>
          </p:nvGrpSpPr>
          <p:grpSpPr>
            <a:xfrm>
              <a:off x="476" y="1905"/>
              <a:ext cx="4972" cy="185"/>
              <a:chOff x="434" y="1824"/>
              <a:chExt cx="4846" cy="219"/>
            </a:xfrm>
          </p:grpSpPr>
          <p:sp>
            <p:nvSpPr>
              <p:cNvPr id="798" name="Shape 798"/>
              <p:cNvSpPr txBox="1"/>
              <p:nvPr/>
            </p:nvSpPr>
            <p:spPr>
              <a:xfrm>
                <a:off x="434" y="1824"/>
                <a:ext cx="1630" cy="219"/>
              </a:xfrm>
              <a:prstGeom prst="rect">
                <a:avLst/>
              </a:prstGeom>
              <a:solidFill>
                <a:srgbClr val="ADD4D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Video Conferencing</a:t>
                </a:r>
              </a:p>
            </p:txBody>
          </p:sp>
          <p:sp>
            <p:nvSpPr>
              <p:cNvPr id="799" name="Shape 799"/>
              <p:cNvSpPr txBox="1"/>
              <p:nvPr/>
            </p:nvSpPr>
            <p:spPr>
              <a:xfrm>
                <a:off x="3840" y="1824"/>
                <a:ext cx="768" cy="219"/>
              </a:xfrm>
              <a:prstGeom prst="rect">
                <a:avLst/>
              </a:prstGeom>
              <a:solidFill>
                <a:srgbClr val="ADD4D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34</a:t>
                </a:r>
              </a:p>
            </p:txBody>
          </p:sp>
          <p:sp>
            <p:nvSpPr>
              <p:cNvPr id="800" name="Shape 800"/>
              <p:cNvSpPr txBox="1"/>
              <p:nvPr/>
            </p:nvSpPr>
            <p:spPr>
              <a:xfrm>
                <a:off x="2544" y="1824"/>
                <a:ext cx="1244" cy="219"/>
              </a:xfrm>
              <a:prstGeom prst="rect">
                <a:avLst/>
              </a:prstGeom>
              <a:solidFill>
                <a:srgbClr val="ADD4D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AF41</a:t>
                </a:r>
              </a:p>
            </p:txBody>
          </p:sp>
          <p:sp>
            <p:nvSpPr>
              <p:cNvPr id="801" name="Shape 801"/>
              <p:cNvSpPr txBox="1"/>
              <p:nvPr/>
            </p:nvSpPr>
            <p:spPr>
              <a:xfrm>
                <a:off x="2112" y="1824"/>
                <a:ext cx="384" cy="219"/>
              </a:xfrm>
              <a:prstGeom prst="rect">
                <a:avLst/>
              </a:prstGeom>
              <a:solidFill>
                <a:srgbClr val="ADD4D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4</a:t>
                </a:r>
              </a:p>
            </p:txBody>
          </p:sp>
          <p:sp>
            <p:nvSpPr>
              <p:cNvPr id="802" name="Shape 802"/>
              <p:cNvSpPr txBox="1"/>
              <p:nvPr/>
            </p:nvSpPr>
            <p:spPr>
              <a:xfrm>
                <a:off x="4656" y="1824"/>
                <a:ext cx="624" cy="219"/>
              </a:xfrm>
              <a:prstGeom prst="rect">
                <a:avLst/>
              </a:prstGeom>
              <a:solidFill>
                <a:srgbClr val="ADD4DD"/>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4</a:t>
                </a:r>
              </a:p>
            </p:txBody>
          </p:sp>
        </p:grpSp>
        <p:grpSp>
          <p:nvGrpSpPr>
            <p:cNvPr id="803" name="Shape 803"/>
            <p:cNvGrpSpPr/>
            <p:nvPr/>
          </p:nvGrpSpPr>
          <p:grpSpPr>
            <a:xfrm>
              <a:off x="476" y="1659"/>
              <a:ext cx="4972" cy="185"/>
              <a:chOff x="434" y="1563"/>
              <a:chExt cx="4846" cy="219"/>
            </a:xfrm>
          </p:grpSpPr>
          <p:sp>
            <p:nvSpPr>
              <p:cNvPr id="804" name="Shape 804"/>
              <p:cNvSpPr txBox="1"/>
              <p:nvPr/>
            </p:nvSpPr>
            <p:spPr>
              <a:xfrm>
                <a:off x="434" y="1563"/>
                <a:ext cx="1630" cy="219"/>
              </a:xfrm>
              <a:prstGeom prst="rect">
                <a:avLst/>
              </a:prstGeom>
              <a:solidFill>
                <a:srgbClr val="4798AB"/>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lt1"/>
                    </a:solidFill>
                    <a:latin typeface="Arial"/>
                    <a:ea typeface="Arial"/>
                    <a:cs typeface="Arial"/>
                    <a:sym typeface="Arial"/>
                  </a:rPr>
                  <a:t>Voice</a:t>
                </a:r>
              </a:p>
            </p:txBody>
          </p:sp>
          <p:sp>
            <p:nvSpPr>
              <p:cNvPr id="805" name="Shape 805"/>
              <p:cNvSpPr txBox="1"/>
              <p:nvPr/>
            </p:nvSpPr>
            <p:spPr>
              <a:xfrm>
                <a:off x="3840" y="1563"/>
                <a:ext cx="768" cy="219"/>
              </a:xfrm>
              <a:prstGeom prst="rect">
                <a:avLst/>
              </a:prstGeom>
              <a:solidFill>
                <a:srgbClr val="4798AB"/>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lt1"/>
                    </a:solidFill>
                    <a:latin typeface="Arial"/>
                    <a:ea typeface="Arial"/>
                    <a:cs typeface="Arial"/>
                    <a:sym typeface="Arial"/>
                  </a:rPr>
                  <a:t>46</a:t>
                </a:r>
              </a:p>
            </p:txBody>
          </p:sp>
          <p:sp>
            <p:nvSpPr>
              <p:cNvPr id="806" name="Shape 806"/>
              <p:cNvSpPr txBox="1"/>
              <p:nvPr/>
            </p:nvSpPr>
            <p:spPr>
              <a:xfrm>
                <a:off x="2544" y="1563"/>
                <a:ext cx="1244" cy="219"/>
              </a:xfrm>
              <a:prstGeom prst="rect">
                <a:avLst/>
              </a:prstGeom>
              <a:solidFill>
                <a:srgbClr val="4798AB"/>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lt1"/>
                    </a:solidFill>
                    <a:latin typeface="Arial"/>
                    <a:ea typeface="Arial"/>
                    <a:cs typeface="Arial"/>
                    <a:sym typeface="Arial"/>
                  </a:rPr>
                  <a:t>EF</a:t>
                </a:r>
              </a:p>
            </p:txBody>
          </p:sp>
          <p:sp>
            <p:nvSpPr>
              <p:cNvPr id="807" name="Shape 807"/>
              <p:cNvSpPr txBox="1"/>
              <p:nvPr/>
            </p:nvSpPr>
            <p:spPr>
              <a:xfrm>
                <a:off x="2112" y="1563"/>
                <a:ext cx="384" cy="219"/>
              </a:xfrm>
              <a:prstGeom prst="rect">
                <a:avLst/>
              </a:prstGeom>
              <a:solidFill>
                <a:srgbClr val="4798AB"/>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lt1"/>
                    </a:solidFill>
                    <a:latin typeface="Arial"/>
                    <a:ea typeface="Arial"/>
                    <a:cs typeface="Arial"/>
                    <a:sym typeface="Arial"/>
                  </a:rPr>
                  <a:t>5</a:t>
                </a:r>
              </a:p>
            </p:txBody>
          </p:sp>
          <p:sp>
            <p:nvSpPr>
              <p:cNvPr id="808" name="Shape 808"/>
              <p:cNvSpPr txBox="1"/>
              <p:nvPr/>
            </p:nvSpPr>
            <p:spPr>
              <a:xfrm>
                <a:off x="4656" y="1563"/>
                <a:ext cx="624" cy="219"/>
              </a:xfrm>
              <a:prstGeom prst="rect">
                <a:avLst/>
              </a:prstGeom>
              <a:solidFill>
                <a:srgbClr val="4798AB"/>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lt1"/>
                    </a:solidFill>
                    <a:latin typeface="Arial"/>
                    <a:ea typeface="Arial"/>
                    <a:cs typeface="Arial"/>
                    <a:sym typeface="Arial"/>
                  </a:rPr>
                  <a:t>5</a:t>
                </a:r>
              </a:p>
            </p:txBody>
          </p:sp>
        </p:grpSp>
        <p:grpSp>
          <p:nvGrpSpPr>
            <p:cNvPr id="809" name="Shape 809"/>
            <p:cNvGrpSpPr/>
            <p:nvPr/>
          </p:nvGrpSpPr>
          <p:grpSpPr>
            <a:xfrm>
              <a:off x="474" y="3152"/>
              <a:ext cx="4974" cy="184"/>
              <a:chOff x="432" y="3195"/>
              <a:chExt cx="4848" cy="219"/>
            </a:xfrm>
          </p:grpSpPr>
          <p:sp>
            <p:nvSpPr>
              <p:cNvPr id="810" name="Shape 810"/>
              <p:cNvSpPr txBox="1"/>
              <p:nvPr/>
            </p:nvSpPr>
            <p:spPr>
              <a:xfrm>
                <a:off x="432" y="3195"/>
                <a:ext cx="1630" cy="219"/>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Network Management</a:t>
                </a:r>
              </a:p>
            </p:txBody>
          </p:sp>
          <p:sp>
            <p:nvSpPr>
              <p:cNvPr id="811" name="Shape 811"/>
              <p:cNvSpPr txBox="1"/>
              <p:nvPr/>
            </p:nvSpPr>
            <p:spPr>
              <a:xfrm>
                <a:off x="3840" y="3195"/>
                <a:ext cx="768" cy="219"/>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16</a:t>
                </a:r>
              </a:p>
            </p:txBody>
          </p:sp>
          <p:sp>
            <p:nvSpPr>
              <p:cNvPr id="812" name="Shape 812"/>
              <p:cNvSpPr txBox="1"/>
              <p:nvPr/>
            </p:nvSpPr>
            <p:spPr>
              <a:xfrm>
                <a:off x="2544" y="3195"/>
                <a:ext cx="1244" cy="219"/>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CS2</a:t>
                </a:r>
              </a:p>
            </p:txBody>
          </p:sp>
          <p:sp>
            <p:nvSpPr>
              <p:cNvPr id="813" name="Shape 813"/>
              <p:cNvSpPr txBox="1"/>
              <p:nvPr/>
            </p:nvSpPr>
            <p:spPr>
              <a:xfrm>
                <a:off x="2112" y="3195"/>
                <a:ext cx="384" cy="219"/>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2</a:t>
                </a:r>
              </a:p>
            </p:txBody>
          </p:sp>
          <p:sp>
            <p:nvSpPr>
              <p:cNvPr id="814" name="Shape 814"/>
              <p:cNvSpPr txBox="1"/>
              <p:nvPr/>
            </p:nvSpPr>
            <p:spPr>
              <a:xfrm>
                <a:off x="4656" y="3195"/>
                <a:ext cx="624" cy="219"/>
              </a:xfrm>
              <a:prstGeom prst="rect">
                <a:avLst/>
              </a:prstGeom>
              <a:solidFill>
                <a:srgbClr val="F9DE91"/>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2</a:t>
                </a:r>
              </a:p>
            </p:txBody>
          </p:sp>
        </p:grpSp>
        <p:sp>
          <p:nvSpPr>
            <p:cNvPr id="815" name="Shape 815"/>
            <p:cNvSpPr txBox="1"/>
            <p:nvPr/>
          </p:nvSpPr>
          <p:spPr>
            <a:xfrm>
              <a:off x="4808" y="970"/>
              <a:ext cx="640" cy="192"/>
            </a:xfrm>
            <a:prstGeom prst="rect">
              <a:avLst/>
            </a:prstGeom>
            <a:solidFill>
              <a:schemeClr val="dk1"/>
            </a:solidFill>
            <a:ln>
              <a:noFill/>
            </a:ln>
          </p:spPr>
          <p:txBody>
            <a:bodyPr anchorCtr="0" anchor="t"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L2</a:t>
              </a:r>
            </a:p>
          </p:txBody>
        </p:sp>
        <p:grpSp>
          <p:nvGrpSpPr>
            <p:cNvPr id="816" name="Shape 816"/>
            <p:cNvGrpSpPr/>
            <p:nvPr/>
          </p:nvGrpSpPr>
          <p:grpSpPr>
            <a:xfrm>
              <a:off x="474" y="3398"/>
              <a:ext cx="4974" cy="185"/>
              <a:chOff x="432" y="3456"/>
              <a:chExt cx="4848" cy="219"/>
            </a:xfrm>
          </p:grpSpPr>
          <p:sp>
            <p:nvSpPr>
              <p:cNvPr id="817" name="Shape 817"/>
              <p:cNvSpPr txBox="1"/>
              <p:nvPr/>
            </p:nvSpPr>
            <p:spPr>
              <a:xfrm>
                <a:off x="432" y="3456"/>
                <a:ext cx="1630" cy="219"/>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Bulk Data</a:t>
                </a:r>
              </a:p>
            </p:txBody>
          </p:sp>
          <p:sp>
            <p:nvSpPr>
              <p:cNvPr id="818" name="Shape 818"/>
              <p:cNvSpPr txBox="1"/>
              <p:nvPr/>
            </p:nvSpPr>
            <p:spPr>
              <a:xfrm>
                <a:off x="3840" y="3456"/>
                <a:ext cx="768" cy="219"/>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10</a:t>
                </a:r>
              </a:p>
            </p:txBody>
          </p:sp>
          <p:sp>
            <p:nvSpPr>
              <p:cNvPr id="819" name="Shape 819"/>
              <p:cNvSpPr txBox="1"/>
              <p:nvPr/>
            </p:nvSpPr>
            <p:spPr>
              <a:xfrm>
                <a:off x="2544" y="3456"/>
                <a:ext cx="1244" cy="219"/>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AF11</a:t>
                </a:r>
              </a:p>
            </p:txBody>
          </p:sp>
          <p:sp>
            <p:nvSpPr>
              <p:cNvPr id="820" name="Shape 820"/>
              <p:cNvSpPr txBox="1"/>
              <p:nvPr/>
            </p:nvSpPr>
            <p:spPr>
              <a:xfrm>
                <a:off x="2112" y="3456"/>
                <a:ext cx="384" cy="219"/>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1</a:t>
                </a:r>
              </a:p>
            </p:txBody>
          </p:sp>
          <p:sp>
            <p:nvSpPr>
              <p:cNvPr id="821" name="Shape 821"/>
              <p:cNvSpPr txBox="1"/>
              <p:nvPr/>
            </p:nvSpPr>
            <p:spPr>
              <a:xfrm>
                <a:off x="4656" y="3456"/>
                <a:ext cx="624" cy="219"/>
              </a:xfrm>
              <a:prstGeom prst="rect">
                <a:avLst/>
              </a:prstGeom>
              <a:solidFill>
                <a:srgbClr val="8DBAE7"/>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1</a:t>
                </a:r>
              </a:p>
            </p:txBody>
          </p:sp>
        </p:grpSp>
        <p:grpSp>
          <p:nvGrpSpPr>
            <p:cNvPr id="822" name="Shape 822"/>
            <p:cNvGrpSpPr/>
            <p:nvPr/>
          </p:nvGrpSpPr>
          <p:grpSpPr>
            <a:xfrm>
              <a:off x="480" y="3888"/>
              <a:ext cx="4974" cy="185"/>
              <a:chOff x="432" y="3744"/>
              <a:chExt cx="4848" cy="219"/>
            </a:xfrm>
          </p:grpSpPr>
          <p:sp>
            <p:nvSpPr>
              <p:cNvPr id="823" name="Shape 823"/>
              <p:cNvSpPr txBox="1"/>
              <p:nvPr/>
            </p:nvSpPr>
            <p:spPr>
              <a:xfrm>
                <a:off x="432" y="3744"/>
                <a:ext cx="1630" cy="219"/>
              </a:xfrm>
              <a:prstGeom prst="rect">
                <a:avLst/>
              </a:prstGeom>
              <a:solidFill>
                <a:srgbClr val="9999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Scavenger</a:t>
                </a:r>
              </a:p>
            </p:txBody>
          </p:sp>
          <p:sp>
            <p:nvSpPr>
              <p:cNvPr id="824" name="Shape 824"/>
              <p:cNvSpPr txBox="1"/>
              <p:nvPr/>
            </p:nvSpPr>
            <p:spPr>
              <a:xfrm>
                <a:off x="3840" y="3744"/>
                <a:ext cx="768" cy="219"/>
              </a:xfrm>
              <a:prstGeom prst="rect">
                <a:avLst/>
              </a:prstGeom>
              <a:solidFill>
                <a:srgbClr val="9999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8</a:t>
                </a:r>
              </a:p>
            </p:txBody>
          </p:sp>
          <p:sp>
            <p:nvSpPr>
              <p:cNvPr id="825" name="Shape 825"/>
              <p:cNvSpPr txBox="1"/>
              <p:nvPr/>
            </p:nvSpPr>
            <p:spPr>
              <a:xfrm>
                <a:off x="2544" y="3744"/>
                <a:ext cx="1244" cy="219"/>
              </a:xfrm>
              <a:prstGeom prst="rect">
                <a:avLst/>
              </a:prstGeom>
              <a:solidFill>
                <a:srgbClr val="9999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CS1</a:t>
                </a:r>
              </a:p>
            </p:txBody>
          </p:sp>
          <p:sp>
            <p:nvSpPr>
              <p:cNvPr id="826" name="Shape 826"/>
              <p:cNvSpPr txBox="1"/>
              <p:nvPr/>
            </p:nvSpPr>
            <p:spPr>
              <a:xfrm>
                <a:off x="2112" y="3744"/>
                <a:ext cx="384" cy="219"/>
              </a:xfrm>
              <a:prstGeom prst="rect">
                <a:avLst/>
              </a:prstGeom>
              <a:solidFill>
                <a:srgbClr val="9999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1</a:t>
                </a:r>
              </a:p>
            </p:txBody>
          </p:sp>
          <p:sp>
            <p:nvSpPr>
              <p:cNvPr id="827" name="Shape 827"/>
              <p:cNvSpPr txBox="1"/>
              <p:nvPr/>
            </p:nvSpPr>
            <p:spPr>
              <a:xfrm>
                <a:off x="4656" y="3744"/>
                <a:ext cx="624" cy="219"/>
              </a:xfrm>
              <a:prstGeom prst="rect">
                <a:avLst/>
              </a:prstGeom>
              <a:solidFill>
                <a:srgbClr val="9999CC"/>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1</a:t>
                </a:r>
              </a:p>
            </p:txBody>
          </p:sp>
        </p:grpSp>
        <p:grpSp>
          <p:nvGrpSpPr>
            <p:cNvPr id="828" name="Shape 828"/>
            <p:cNvGrpSpPr/>
            <p:nvPr/>
          </p:nvGrpSpPr>
          <p:grpSpPr>
            <a:xfrm>
              <a:off x="474" y="1413"/>
              <a:ext cx="4974" cy="185"/>
              <a:chOff x="432" y="1323"/>
              <a:chExt cx="4848" cy="219"/>
            </a:xfrm>
          </p:grpSpPr>
          <p:sp>
            <p:nvSpPr>
              <p:cNvPr id="829" name="Shape 829"/>
              <p:cNvSpPr txBox="1"/>
              <p:nvPr/>
            </p:nvSpPr>
            <p:spPr>
              <a:xfrm>
                <a:off x="432" y="1323"/>
                <a:ext cx="1630" cy="219"/>
              </a:xfrm>
              <a:prstGeom prst="rect">
                <a:avLst/>
              </a:prstGeom>
              <a:solidFill>
                <a:srgbClr val="306774"/>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Routing</a:t>
                </a:r>
              </a:p>
            </p:txBody>
          </p:sp>
          <p:sp>
            <p:nvSpPr>
              <p:cNvPr id="830" name="Shape 830"/>
              <p:cNvSpPr txBox="1"/>
              <p:nvPr/>
            </p:nvSpPr>
            <p:spPr>
              <a:xfrm>
                <a:off x="3840" y="1323"/>
                <a:ext cx="768" cy="219"/>
              </a:xfrm>
              <a:prstGeom prst="rect">
                <a:avLst/>
              </a:prstGeom>
              <a:solidFill>
                <a:srgbClr val="306774"/>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48</a:t>
                </a:r>
              </a:p>
            </p:txBody>
          </p:sp>
          <p:sp>
            <p:nvSpPr>
              <p:cNvPr id="831" name="Shape 831"/>
              <p:cNvSpPr txBox="1"/>
              <p:nvPr/>
            </p:nvSpPr>
            <p:spPr>
              <a:xfrm>
                <a:off x="2544" y="1323"/>
                <a:ext cx="1244" cy="219"/>
              </a:xfrm>
              <a:prstGeom prst="rect">
                <a:avLst/>
              </a:prstGeom>
              <a:solidFill>
                <a:srgbClr val="306774"/>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CS6</a:t>
                </a:r>
              </a:p>
            </p:txBody>
          </p:sp>
          <p:sp>
            <p:nvSpPr>
              <p:cNvPr id="832" name="Shape 832"/>
              <p:cNvSpPr txBox="1"/>
              <p:nvPr/>
            </p:nvSpPr>
            <p:spPr>
              <a:xfrm>
                <a:off x="2112" y="1323"/>
                <a:ext cx="384" cy="219"/>
              </a:xfrm>
              <a:prstGeom prst="rect">
                <a:avLst/>
              </a:prstGeom>
              <a:solidFill>
                <a:srgbClr val="306774"/>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6</a:t>
                </a:r>
              </a:p>
            </p:txBody>
          </p:sp>
          <p:sp>
            <p:nvSpPr>
              <p:cNvPr id="833" name="Shape 833"/>
              <p:cNvSpPr txBox="1"/>
              <p:nvPr/>
            </p:nvSpPr>
            <p:spPr>
              <a:xfrm>
                <a:off x="4656" y="1323"/>
                <a:ext cx="624" cy="219"/>
              </a:xfrm>
              <a:prstGeom prst="rect">
                <a:avLst/>
              </a:prstGeom>
              <a:solidFill>
                <a:srgbClr val="306774"/>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6</a:t>
                </a:r>
              </a:p>
            </p:txBody>
          </p:sp>
        </p:grpSp>
        <p:grpSp>
          <p:nvGrpSpPr>
            <p:cNvPr id="834" name="Shape 834"/>
            <p:cNvGrpSpPr/>
            <p:nvPr/>
          </p:nvGrpSpPr>
          <p:grpSpPr>
            <a:xfrm>
              <a:off x="474" y="2401"/>
              <a:ext cx="4974" cy="185"/>
              <a:chOff x="432" y="2352"/>
              <a:chExt cx="4848" cy="219"/>
            </a:xfrm>
          </p:grpSpPr>
          <p:sp>
            <p:nvSpPr>
              <p:cNvPr id="835" name="Shape 835"/>
              <p:cNvSpPr txBox="1"/>
              <p:nvPr/>
            </p:nvSpPr>
            <p:spPr>
              <a:xfrm>
                <a:off x="432" y="2352"/>
                <a:ext cx="1630" cy="219"/>
              </a:xfrm>
              <a:prstGeom prst="rect">
                <a:avLst/>
              </a:prstGeom>
              <a:solidFill>
                <a:srgbClr val="C3C16F"/>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Mission-Critical Data</a:t>
                </a:r>
              </a:p>
            </p:txBody>
          </p:sp>
          <p:sp>
            <p:nvSpPr>
              <p:cNvPr id="836" name="Shape 836"/>
              <p:cNvSpPr txBox="1"/>
              <p:nvPr/>
            </p:nvSpPr>
            <p:spPr>
              <a:xfrm>
                <a:off x="3840" y="2352"/>
                <a:ext cx="768" cy="219"/>
              </a:xfrm>
              <a:prstGeom prst="rect">
                <a:avLst/>
              </a:prstGeom>
              <a:solidFill>
                <a:srgbClr val="C3C16F"/>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26</a:t>
                </a:r>
              </a:p>
            </p:txBody>
          </p:sp>
          <p:sp>
            <p:nvSpPr>
              <p:cNvPr id="837" name="Shape 837"/>
              <p:cNvSpPr txBox="1"/>
              <p:nvPr/>
            </p:nvSpPr>
            <p:spPr>
              <a:xfrm>
                <a:off x="2544" y="2352"/>
                <a:ext cx="1244" cy="219"/>
              </a:xfrm>
              <a:prstGeom prst="rect">
                <a:avLst/>
              </a:prstGeom>
              <a:solidFill>
                <a:srgbClr val="C3C16F"/>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AF31*</a:t>
                </a:r>
              </a:p>
            </p:txBody>
          </p:sp>
          <p:sp>
            <p:nvSpPr>
              <p:cNvPr id="838" name="Shape 838"/>
              <p:cNvSpPr txBox="1"/>
              <p:nvPr/>
            </p:nvSpPr>
            <p:spPr>
              <a:xfrm>
                <a:off x="2112" y="2352"/>
                <a:ext cx="384" cy="219"/>
              </a:xfrm>
              <a:prstGeom prst="rect">
                <a:avLst/>
              </a:prstGeom>
              <a:solidFill>
                <a:srgbClr val="C3C16F"/>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3</a:t>
                </a:r>
              </a:p>
            </p:txBody>
          </p:sp>
          <p:sp>
            <p:nvSpPr>
              <p:cNvPr id="839" name="Shape 839"/>
              <p:cNvSpPr txBox="1"/>
              <p:nvPr/>
            </p:nvSpPr>
            <p:spPr>
              <a:xfrm>
                <a:off x="4656" y="2352"/>
                <a:ext cx="624" cy="219"/>
              </a:xfrm>
              <a:prstGeom prst="rect">
                <a:avLst/>
              </a:prstGeom>
              <a:solidFill>
                <a:srgbClr val="C3C16F"/>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chemeClr val="dk1"/>
                    </a:solidFill>
                    <a:latin typeface="Arial"/>
                    <a:ea typeface="Arial"/>
                    <a:cs typeface="Arial"/>
                    <a:sym typeface="Arial"/>
                  </a:rPr>
                  <a:t>3</a:t>
                </a:r>
              </a:p>
            </p:txBody>
          </p:sp>
        </p:grpSp>
        <p:grpSp>
          <p:nvGrpSpPr>
            <p:cNvPr id="840" name="Shape 840"/>
            <p:cNvGrpSpPr/>
            <p:nvPr/>
          </p:nvGrpSpPr>
          <p:grpSpPr>
            <a:xfrm>
              <a:off x="474" y="3648"/>
              <a:ext cx="4974" cy="185"/>
              <a:chOff x="432" y="4053"/>
              <a:chExt cx="4848" cy="219"/>
            </a:xfrm>
          </p:grpSpPr>
          <p:sp>
            <p:nvSpPr>
              <p:cNvPr id="841" name="Shape 841"/>
              <p:cNvSpPr txBox="1"/>
              <p:nvPr/>
            </p:nvSpPr>
            <p:spPr>
              <a:xfrm>
                <a:off x="432" y="4053"/>
                <a:ext cx="1630" cy="219"/>
              </a:xfrm>
              <a:prstGeom prst="rect">
                <a:avLst/>
              </a:prstGeom>
              <a:solidFill>
                <a:srgbClr val="4B87C3"/>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Best Effort</a:t>
                </a:r>
              </a:p>
            </p:txBody>
          </p:sp>
          <p:sp>
            <p:nvSpPr>
              <p:cNvPr id="842" name="Shape 842"/>
              <p:cNvSpPr txBox="1"/>
              <p:nvPr/>
            </p:nvSpPr>
            <p:spPr>
              <a:xfrm>
                <a:off x="3840" y="4053"/>
                <a:ext cx="768" cy="219"/>
              </a:xfrm>
              <a:prstGeom prst="rect">
                <a:avLst/>
              </a:prstGeom>
              <a:solidFill>
                <a:srgbClr val="4B87C3"/>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0</a:t>
                </a:r>
              </a:p>
            </p:txBody>
          </p:sp>
          <p:sp>
            <p:nvSpPr>
              <p:cNvPr id="843" name="Shape 843"/>
              <p:cNvSpPr txBox="1"/>
              <p:nvPr/>
            </p:nvSpPr>
            <p:spPr>
              <a:xfrm>
                <a:off x="2544" y="4053"/>
                <a:ext cx="1244" cy="219"/>
              </a:xfrm>
              <a:prstGeom prst="rect">
                <a:avLst/>
              </a:prstGeom>
              <a:solidFill>
                <a:srgbClr val="4B87C3"/>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0</a:t>
                </a:r>
              </a:p>
            </p:txBody>
          </p:sp>
          <p:sp>
            <p:nvSpPr>
              <p:cNvPr id="844" name="Shape 844"/>
              <p:cNvSpPr txBox="1"/>
              <p:nvPr/>
            </p:nvSpPr>
            <p:spPr>
              <a:xfrm>
                <a:off x="2112" y="4053"/>
                <a:ext cx="384" cy="219"/>
              </a:xfrm>
              <a:prstGeom prst="rect">
                <a:avLst/>
              </a:prstGeom>
              <a:solidFill>
                <a:srgbClr val="4B87C3"/>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0</a:t>
                </a:r>
              </a:p>
            </p:txBody>
          </p:sp>
          <p:sp>
            <p:nvSpPr>
              <p:cNvPr id="845" name="Shape 845"/>
              <p:cNvSpPr txBox="1"/>
              <p:nvPr/>
            </p:nvSpPr>
            <p:spPr>
              <a:xfrm>
                <a:off x="4656" y="4053"/>
                <a:ext cx="624" cy="219"/>
              </a:xfrm>
              <a:prstGeom prst="rect">
                <a:avLst/>
              </a:prstGeom>
              <a:solidFill>
                <a:srgbClr val="4B87C3"/>
              </a:solidFill>
              <a:ln>
                <a:noFill/>
              </a:ln>
            </p:spPr>
            <p:txBody>
              <a:bodyPr anchorCtr="0" anchor="ctr" bIns="36500" lIns="73025" rIns="73025" wrap="square" tIns="36500">
                <a:noAutofit/>
              </a:bodyPr>
              <a:lstStyle/>
              <a:p>
                <a:pPr indent="0" lvl="0" marL="0" marR="0" rtl="0" algn="ctr">
                  <a:lnSpc>
                    <a:spcPct val="95000"/>
                  </a:lnSpc>
                  <a:spcBef>
                    <a:spcPts val="0"/>
                  </a:spcBef>
                  <a:spcAft>
                    <a:spcPts val="0"/>
                  </a:spcAft>
                  <a:buSzPct val="25000"/>
                  <a:buNone/>
                </a:pPr>
                <a:r>
                  <a:rPr b="1" lang="en-US" sz="1600">
                    <a:solidFill>
                      <a:srgbClr val="FFFFFF"/>
                    </a:solidFill>
                    <a:latin typeface="Arial"/>
                    <a:ea typeface="Arial"/>
                    <a:cs typeface="Arial"/>
                    <a:sym typeface="Arial"/>
                  </a:rPr>
                  <a:t>0</a:t>
                </a:r>
              </a:p>
            </p:txBody>
          </p:sp>
        </p:grpSp>
      </p:gr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grpSp>
        <p:nvGrpSpPr>
          <p:cNvPr id="851" name="Shape 851"/>
          <p:cNvGrpSpPr/>
          <p:nvPr/>
        </p:nvGrpSpPr>
        <p:grpSpPr>
          <a:xfrm>
            <a:off x="0" y="0"/>
            <a:ext cx="9144000" cy="4383088"/>
            <a:chOff x="0" y="0"/>
            <a:chExt cx="5760" cy="2761"/>
          </a:xfrm>
        </p:grpSpPr>
        <p:grpSp>
          <p:nvGrpSpPr>
            <p:cNvPr id="852" name="Shape 852"/>
            <p:cNvGrpSpPr/>
            <p:nvPr/>
          </p:nvGrpSpPr>
          <p:grpSpPr>
            <a:xfrm>
              <a:off x="1727" y="1485"/>
              <a:ext cx="2400" cy="1276"/>
              <a:chOff x="3272" y="1316"/>
              <a:chExt cx="1889" cy="1002"/>
            </a:xfrm>
          </p:grpSpPr>
          <p:sp>
            <p:nvSpPr>
              <p:cNvPr id="853" name="Shape 853"/>
              <p:cNvSpPr/>
              <p:nvPr/>
            </p:nvSpPr>
            <p:spPr>
              <a:xfrm>
                <a:off x="3272" y="1316"/>
                <a:ext cx="1889" cy="100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4" name="Shape 854"/>
              <p:cNvSpPr/>
              <p:nvPr/>
            </p:nvSpPr>
            <p:spPr>
              <a:xfrm>
                <a:off x="3803" y="1980"/>
                <a:ext cx="86" cy="325"/>
              </a:xfrm>
              <a:prstGeom prst="rect">
                <a:avLst/>
              </a:pr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5" name="Shape 855"/>
              <p:cNvSpPr/>
              <p:nvPr/>
            </p:nvSpPr>
            <p:spPr>
              <a:xfrm>
                <a:off x="4304" y="1971"/>
                <a:ext cx="249"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6" name="Shape 856"/>
              <p:cNvSpPr/>
              <p:nvPr/>
            </p:nvSpPr>
            <p:spPr>
              <a:xfrm>
                <a:off x="3443" y="1971"/>
                <a:ext cx="249"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7" name="Shape 857"/>
              <p:cNvSpPr/>
              <p:nvPr/>
            </p:nvSpPr>
            <p:spPr>
              <a:xfrm>
                <a:off x="4643" y="1971"/>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8" name="Shape 858"/>
              <p:cNvSpPr/>
              <p:nvPr/>
            </p:nvSpPr>
            <p:spPr>
              <a:xfrm>
                <a:off x="4000" y="1971"/>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9" name="Shape 859"/>
              <p:cNvSpPr/>
              <p:nvPr/>
            </p:nvSpPr>
            <p:spPr>
              <a:xfrm>
                <a:off x="3272" y="1586"/>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60" name="Shape 860"/>
              <p:cNvSpPr/>
              <p:nvPr/>
            </p:nvSpPr>
            <p:spPr>
              <a:xfrm>
                <a:off x="3499" y="1474"/>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61" name="Shape 861"/>
              <p:cNvSpPr/>
              <p:nvPr/>
            </p:nvSpPr>
            <p:spPr>
              <a:xfrm>
                <a:off x="3722" y="1320"/>
                <a:ext cx="81" cy="514"/>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62" name="Shape 862"/>
              <p:cNvSpPr/>
              <p:nvPr/>
            </p:nvSpPr>
            <p:spPr>
              <a:xfrm>
                <a:off x="3949" y="1474"/>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63" name="Shape 863"/>
              <p:cNvSpPr/>
              <p:nvPr/>
            </p:nvSpPr>
            <p:spPr>
              <a:xfrm>
                <a:off x="4171" y="1586"/>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64" name="Shape 864"/>
              <p:cNvSpPr/>
              <p:nvPr/>
            </p:nvSpPr>
            <p:spPr>
              <a:xfrm>
                <a:off x="4398" y="1474"/>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65" name="Shape 865"/>
              <p:cNvSpPr/>
              <p:nvPr/>
            </p:nvSpPr>
            <p:spPr>
              <a:xfrm>
                <a:off x="4625" y="1320"/>
                <a:ext cx="82" cy="514"/>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66" name="Shape 866"/>
              <p:cNvSpPr/>
              <p:nvPr/>
            </p:nvSpPr>
            <p:spPr>
              <a:xfrm>
                <a:off x="4848" y="1474"/>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67" name="Shape 867"/>
              <p:cNvSpPr/>
              <p:nvPr/>
            </p:nvSpPr>
            <p:spPr>
              <a:xfrm>
                <a:off x="5075" y="1586"/>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868" name="Shape 868"/>
            <p:cNvSpPr/>
            <p:nvPr/>
          </p:nvSpPr>
          <p:spPr>
            <a:xfrm>
              <a:off x="0" y="0"/>
              <a:ext cx="5760" cy="432"/>
            </a:xfrm>
            <a:prstGeom prst="rect">
              <a:avLst/>
            </a:prstGeom>
            <a:solidFill>
              <a:srgbClr val="FFFFFF"/>
            </a:solidFill>
            <a:ln>
              <a:noFill/>
            </a:ln>
          </p:spPr>
          <p:txBody>
            <a:bodyPr anchorCtr="0" anchor="ctr" bIns="41050" lIns="82100" rIns="82100" wrap="square"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descr="325P_021" id="158" name="Shape 158"/>
          <p:cNvPicPr preferRelativeResize="0"/>
          <p:nvPr/>
        </p:nvPicPr>
        <p:blipFill rotWithShape="1">
          <a:blip r:embed="rId3">
            <a:alphaModFix/>
          </a:blip>
          <a:srcRect b="0" l="0" r="0" t="0"/>
          <a:stretch/>
        </p:blipFill>
        <p:spPr>
          <a:xfrm>
            <a:off x="1009650" y="1295400"/>
            <a:ext cx="7277100" cy="3187700"/>
          </a:xfrm>
          <a:prstGeom prst="rect">
            <a:avLst/>
          </a:prstGeom>
          <a:noFill/>
          <a:ln>
            <a:noFill/>
          </a:ln>
        </p:spPr>
      </p:pic>
      <p:sp>
        <p:nvSpPr>
          <p:cNvPr id="159" name="Shape 159"/>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Prenos hlasu vo VoIP sieťach</a:t>
            </a:r>
          </a:p>
        </p:txBody>
      </p:sp>
      <p:sp>
        <p:nvSpPr>
          <p:cNvPr id="160" name="Shape 160"/>
          <p:cNvSpPr txBox="1"/>
          <p:nvPr>
            <p:ph idx="2" type="body"/>
          </p:nvPr>
        </p:nvSpPr>
        <p:spPr>
          <a:xfrm>
            <a:off x="655638" y="4724400"/>
            <a:ext cx="8159750" cy="1828800"/>
          </a:xfrm>
          <a:prstGeom prst="rect">
            <a:avLst/>
          </a:prstGeom>
          <a:noFill/>
          <a:ln>
            <a:noFill/>
          </a:ln>
        </p:spPr>
        <p:txBody>
          <a:bodyPr anchorCtr="0" anchor="t" bIns="41050" lIns="82100" rIns="82100" wrap="square" tIns="41050">
            <a:noAutofit/>
          </a:bodyPr>
          <a:lstStyle/>
          <a:p>
            <a:pPr indent="-176213" lvl="0" marL="176213" marR="0" rtl="0" algn="l">
              <a:lnSpc>
                <a:spcPct val="85000"/>
              </a:lnSpc>
              <a:spcBef>
                <a:spcPts val="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Analógové telefóny sa pripájajú k hlasovým bránam</a:t>
            </a:r>
          </a:p>
          <a:p>
            <a:pPr indent="-176213" lvl="0" marL="1762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Hlasové brány realizujú konverziu medzi analógovým a digitálnym signálom</a:t>
            </a:r>
          </a:p>
          <a:p>
            <a:pPr indent="-176213" lvl="0" marL="176213" marR="0" rtl="0" algn="l">
              <a:lnSpc>
                <a:spcPct val="85000"/>
              </a:lnSpc>
              <a:spcBef>
                <a:spcPts val="900"/>
              </a:spcBef>
              <a:spcAft>
                <a:spcPts val="0"/>
              </a:spcAft>
              <a:buClr>
                <a:schemeClr val="dk2"/>
              </a:buClr>
              <a:buSzPct val="100000"/>
              <a:buFont typeface="Noto Sans Symbols"/>
              <a:buChar char="▪"/>
            </a:pPr>
            <a:r>
              <a:rPr b="0" i="0" lang="en-US" sz="1800" u="none" cap="none" strike="noStrike">
                <a:solidFill>
                  <a:schemeClr val="dk1"/>
                </a:solidFill>
                <a:latin typeface="Arial"/>
                <a:ea typeface="Arial"/>
                <a:cs typeface="Arial"/>
                <a:sym typeface="Arial"/>
              </a:rPr>
              <a:t>Po zostavení hovoru IP sieť poskytuje</a:t>
            </a:r>
          </a:p>
          <a:p>
            <a:pPr indent="-176212" lvl="1" marL="5318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Prenos individuálnych paketov sieťou nezávisle</a:t>
            </a:r>
          </a:p>
          <a:p>
            <a:pPr indent="-176212" lvl="1" marL="531813" marR="0" rtl="0" algn="l">
              <a:lnSpc>
                <a:spcPct val="8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Zdieľanú šírku pásma, vyššie a premenlivejšie oneskorenie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ITU-T Odporúčanie E.800</a:t>
            </a:r>
          </a:p>
        </p:txBody>
      </p:sp>
      <p:sp>
        <p:nvSpPr>
          <p:cNvPr id="166" name="Shape 166"/>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Kvalite služby sa venuje široká pozornosť aj zo strany normotvorných organizácií</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ITU-T má rad odporúčaní, ktoré sa dotýkajú otázok kvality služby, SLA, jej hodnotenia atď.</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E.800: Definitions of terms related to quality of service</a:t>
            </a: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3" lvl="0" marL="176213" marR="0" rtl="0" algn="l">
              <a:lnSpc>
                <a:spcPct val="95000"/>
              </a:lnSpc>
              <a:spcBef>
                <a:spcPts val="1200"/>
              </a:spcBef>
              <a:spcAft>
                <a:spcPts val="0"/>
              </a:spcAft>
              <a:buClr>
                <a:schemeClr val="dk2"/>
              </a:buClr>
              <a:buSzPct val="100000"/>
              <a:buFont typeface="Noto Sans Symbols"/>
              <a:buNone/>
            </a:pPr>
            <a:r>
              <a:t/>
            </a:r>
            <a:endParaRPr b="0" i="0" sz="2400" u="none" cap="none" strike="noStrike">
              <a:solidFill>
                <a:schemeClr val="dk1"/>
              </a:solidFill>
              <a:latin typeface="Arial"/>
              <a:ea typeface="Arial"/>
              <a:cs typeface="Arial"/>
              <a:sym typeface="Arial"/>
            </a:endParaRP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NP: Prenosová rýchlosť, oneskorenie, jitter, stratovosť, ...</a:t>
            </a:r>
          </a:p>
          <a:p>
            <a:pPr indent="-176212" lvl="1" marL="531813" marR="0" rtl="0" algn="l">
              <a:lnSpc>
                <a:spcPct val="95000"/>
              </a:lnSpc>
              <a:spcBef>
                <a:spcPts val="100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NNP: Čas zriadenia služby, trvanie odstránenia výpadku, tarify, ...</a:t>
            </a:r>
          </a:p>
        </p:txBody>
      </p:sp>
      <p:pic>
        <p:nvPicPr>
          <p:cNvPr id="167" name="Shape 167"/>
          <p:cNvPicPr preferRelativeResize="0"/>
          <p:nvPr/>
        </p:nvPicPr>
        <p:blipFill rotWithShape="1">
          <a:blip r:embed="rId3">
            <a:alphaModFix/>
          </a:blip>
          <a:srcRect b="0" l="0" r="0" t="0"/>
          <a:stretch/>
        </p:blipFill>
        <p:spPr>
          <a:xfrm>
            <a:off x="1878037" y="3395833"/>
            <a:ext cx="5387926" cy="1798272"/>
          </a:xfrm>
          <a:prstGeom prst="rect">
            <a:avLst/>
          </a:prstGeom>
          <a:noFill/>
          <a:ln>
            <a:noFill/>
          </a:ln>
        </p:spPr>
      </p:pic>
      <p:sp>
        <p:nvSpPr>
          <p:cNvPr id="168" name="Shape 168"/>
          <p:cNvSpPr txBox="1"/>
          <p:nvPr/>
        </p:nvSpPr>
        <p:spPr>
          <a:xfrm>
            <a:off x="0" y="6400796"/>
            <a:ext cx="8089074" cy="23083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SzPct val="25000"/>
              <a:buNone/>
            </a:pPr>
            <a:r>
              <a:rPr lang="en-US" sz="1000">
                <a:solidFill>
                  <a:srgbClr val="7F7F7F"/>
                </a:solidFill>
                <a:latin typeface="Arial"/>
                <a:ea typeface="Arial"/>
                <a:cs typeface="Arial"/>
                <a:sym typeface="Arial"/>
              </a:rPr>
              <a:t>Picture retaken from ITU-T E.800 (09/2008), https://www.itu.int/rec/dologin_pub.asp?lang=e&amp;id=T-REC-E.800-200809-I!!PDF-E&amp;type=items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3200" u="none" cap="none" strike="noStrike">
                <a:solidFill>
                  <a:schemeClr val="dk2"/>
                </a:solidFill>
                <a:latin typeface="Arial"/>
                <a:ea typeface="Arial"/>
                <a:cs typeface="Arial"/>
                <a:sym typeface="Arial"/>
              </a:rPr>
              <a:t>ITU-T Odporúčanie E.800</a:t>
            </a:r>
          </a:p>
        </p:txBody>
      </p:sp>
      <p:sp>
        <p:nvSpPr>
          <p:cNvPr id="174" name="Shape 174"/>
          <p:cNvSpPr txBox="1"/>
          <p:nvPr>
            <p:ph idx="1" type="body"/>
          </p:nvPr>
        </p:nvSpPr>
        <p:spPr>
          <a:xfrm>
            <a:off x="655638" y="1143000"/>
            <a:ext cx="8159750" cy="5410200"/>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Podľa E.800:</a:t>
            </a:r>
          </a:p>
          <a:p>
            <a:pPr indent="-176212" lvl="1" marL="531813" marR="0" rtl="0" algn="l">
              <a:lnSpc>
                <a:spcPct val="95000"/>
              </a:lnSpc>
              <a:spcBef>
                <a:spcPts val="1000"/>
              </a:spcBef>
              <a:spcAft>
                <a:spcPts val="0"/>
              </a:spcAft>
              <a:buClr>
                <a:schemeClr val="dk2"/>
              </a:buClr>
              <a:buSzPct val="100000"/>
              <a:buFont typeface="Noto Sans Symbols"/>
              <a:buChar char="▪"/>
            </a:pPr>
            <a:r>
              <a:rPr b="1" i="0" lang="en-US" sz="2000" u="none" cap="none" strike="noStrike">
                <a:solidFill>
                  <a:schemeClr val="accent2"/>
                </a:solidFill>
                <a:latin typeface="Arial"/>
                <a:ea typeface="Arial"/>
                <a:cs typeface="Arial"/>
                <a:sym typeface="Arial"/>
              </a:rPr>
              <a:t>Quality</a:t>
            </a:r>
            <a:r>
              <a:rPr b="0" i="0" lang="en-US" sz="2000" u="none" cap="none" strike="noStrike">
                <a:solidFill>
                  <a:schemeClr val="dk1"/>
                </a:solidFill>
                <a:latin typeface="Arial"/>
                <a:ea typeface="Arial"/>
                <a:cs typeface="Arial"/>
                <a:sym typeface="Arial"/>
              </a:rPr>
              <a:t>: The totality of characteristics of an entity that bear on its ability to satisfy stated and implied needs.</a:t>
            </a:r>
          </a:p>
          <a:p>
            <a:pPr indent="-176212" lvl="1" marL="531813" marR="0" rtl="0" algn="l">
              <a:lnSpc>
                <a:spcPct val="95000"/>
              </a:lnSpc>
              <a:spcBef>
                <a:spcPts val="1000"/>
              </a:spcBef>
              <a:spcAft>
                <a:spcPts val="0"/>
              </a:spcAft>
              <a:buClr>
                <a:schemeClr val="dk2"/>
              </a:buClr>
              <a:buSzPct val="100000"/>
              <a:buFont typeface="Noto Sans Symbols"/>
              <a:buChar char="▪"/>
            </a:pPr>
            <a:r>
              <a:rPr b="1" i="0" lang="en-US" sz="2000" u="none" cap="none" strike="noStrike">
                <a:solidFill>
                  <a:schemeClr val="accent2"/>
                </a:solidFill>
                <a:latin typeface="Arial"/>
                <a:ea typeface="Arial"/>
                <a:cs typeface="Arial"/>
                <a:sym typeface="Arial"/>
              </a:rPr>
              <a:t>Service</a:t>
            </a:r>
            <a:r>
              <a:rPr b="0" i="0" lang="en-US" sz="2000" u="none" cap="none" strike="noStrike">
                <a:solidFill>
                  <a:schemeClr val="dk1"/>
                </a:solidFill>
                <a:latin typeface="Arial"/>
                <a:ea typeface="Arial"/>
                <a:cs typeface="Arial"/>
                <a:sym typeface="Arial"/>
              </a:rPr>
              <a:t>: A set of functions offered to a user by an organization.</a:t>
            </a:r>
          </a:p>
          <a:p>
            <a:pPr indent="-176212" lvl="1" marL="531813" marR="0" rtl="0" algn="l">
              <a:lnSpc>
                <a:spcPct val="95000"/>
              </a:lnSpc>
              <a:spcBef>
                <a:spcPts val="1000"/>
              </a:spcBef>
              <a:spcAft>
                <a:spcPts val="0"/>
              </a:spcAft>
              <a:buClr>
                <a:schemeClr val="dk2"/>
              </a:buClr>
              <a:buSzPct val="100000"/>
              <a:buFont typeface="Noto Sans Symbols"/>
              <a:buChar char="▪"/>
            </a:pPr>
            <a:r>
              <a:rPr b="1" i="0" lang="en-US" sz="2000" u="none" cap="none" strike="noStrike">
                <a:solidFill>
                  <a:schemeClr val="accent2"/>
                </a:solidFill>
                <a:latin typeface="Arial"/>
                <a:ea typeface="Arial"/>
                <a:cs typeface="Arial"/>
                <a:sym typeface="Arial"/>
              </a:rPr>
              <a:t>Quality of Service</a:t>
            </a:r>
            <a:r>
              <a:rPr b="0" i="0" lang="en-US" sz="2000" u="none" cap="none" strike="noStrike">
                <a:solidFill>
                  <a:schemeClr val="dk1"/>
                </a:solidFill>
                <a:latin typeface="Arial"/>
                <a:ea typeface="Arial"/>
                <a:cs typeface="Arial"/>
                <a:sym typeface="Arial"/>
              </a:rPr>
              <a:t>: Totality of characteristics of a telecommunications service that bear on its ability to satisfy stated and implied needs of the user of the service.</a:t>
            </a:r>
          </a:p>
          <a:p>
            <a:pPr indent="-176213" lvl="0" marL="176213" marR="0" rtl="0" algn="l">
              <a:lnSpc>
                <a:spcPct val="95000"/>
              </a:lnSpc>
              <a:spcBef>
                <a:spcPts val="1200"/>
              </a:spcBef>
              <a:spcAft>
                <a:spcPts val="0"/>
              </a:spcAft>
              <a:buClr>
                <a:schemeClr val="dk2"/>
              </a:buClr>
              <a:buSzPct val="100000"/>
              <a:buFont typeface="Noto Sans Symbols"/>
              <a:buChar char="▪"/>
            </a:pPr>
            <a:r>
              <a:rPr b="0" i="0" lang="en-US" sz="2400" u="none" cap="none" strike="noStrike">
                <a:solidFill>
                  <a:schemeClr val="dk1"/>
                </a:solidFill>
                <a:latin typeface="Arial"/>
                <a:ea typeface="Arial"/>
                <a:cs typeface="Arial"/>
                <a:sym typeface="Arial"/>
              </a:rPr>
              <a:t>Zákazníkovo vnímanie</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poskytovanej QoS</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sa môže líšiť od úrovne</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QoS, o ktorej sa operátor</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domnieva, že ju ponúka</a:t>
            </a:r>
          </a:p>
        </p:txBody>
      </p:sp>
      <p:pic>
        <p:nvPicPr>
          <p:cNvPr id="175" name="Shape 175"/>
          <p:cNvPicPr preferRelativeResize="0"/>
          <p:nvPr/>
        </p:nvPicPr>
        <p:blipFill rotWithShape="1">
          <a:blip r:embed="rId3">
            <a:alphaModFix/>
          </a:blip>
          <a:srcRect b="0" l="0" r="0" t="0"/>
          <a:stretch/>
        </p:blipFill>
        <p:spPr>
          <a:xfrm>
            <a:off x="4670679" y="3875786"/>
            <a:ext cx="4473321" cy="2982214"/>
          </a:xfrm>
          <a:prstGeom prst="rect">
            <a:avLst/>
          </a:prstGeom>
          <a:noFill/>
          <a:ln>
            <a:noFill/>
          </a:ln>
        </p:spPr>
      </p:pic>
      <p:sp>
        <p:nvSpPr>
          <p:cNvPr id="176" name="Shape 176"/>
          <p:cNvSpPr txBox="1"/>
          <p:nvPr/>
        </p:nvSpPr>
        <p:spPr>
          <a:xfrm>
            <a:off x="0" y="6443000"/>
            <a:ext cx="8089074" cy="230832"/>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SzPct val="25000"/>
              <a:buNone/>
            </a:pPr>
            <a:r>
              <a:rPr lang="en-US" sz="1000">
                <a:solidFill>
                  <a:srgbClr val="7F7F7F"/>
                </a:solidFill>
                <a:latin typeface="Arial"/>
                <a:ea typeface="Arial"/>
                <a:cs typeface="Arial"/>
                <a:sym typeface="Arial"/>
              </a:rPr>
              <a:t>Picture retaken from ITU-T E.800 (09/2008), https://www.itu.int/rec/dologin_pub.asp?lang=e&amp;id=T-REC-E.800-200809-I!!PDF-E&amp;type=items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grpSp>
        <p:nvGrpSpPr>
          <p:cNvPr id="182" name="Shape 182"/>
          <p:cNvGrpSpPr/>
          <p:nvPr/>
        </p:nvGrpSpPr>
        <p:grpSpPr>
          <a:xfrm>
            <a:off x="0" y="0"/>
            <a:ext cx="9144000" cy="3141663"/>
            <a:chOff x="0" y="0"/>
            <a:chExt cx="5760" cy="1979"/>
          </a:xfrm>
        </p:grpSpPr>
        <p:pic>
          <p:nvPicPr>
            <p:cNvPr descr="MAE01026" id="183" name="Shape 183"/>
            <p:cNvPicPr preferRelativeResize="0"/>
            <p:nvPr/>
          </p:nvPicPr>
          <p:blipFill rotWithShape="1">
            <a:blip r:embed="rId3">
              <a:alphaModFix/>
            </a:blip>
            <a:srcRect b="0" l="0" r="0" t="0"/>
            <a:stretch/>
          </p:blipFill>
          <p:spPr>
            <a:xfrm>
              <a:off x="2784" y="0"/>
              <a:ext cx="2976" cy="1979"/>
            </a:xfrm>
            <a:prstGeom prst="rect">
              <a:avLst/>
            </a:prstGeom>
            <a:noFill/>
            <a:ln>
              <a:noFill/>
            </a:ln>
          </p:spPr>
        </p:pic>
        <p:sp>
          <p:nvSpPr>
            <p:cNvPr id="184" name="Shape 184"/>
            <p:cNvSpPr/>
            <p:nvPr/>
          </p:nvSpPr>
          <p:spPr>
            <a:xfrm>
              <a:off x="0" y="0"/>
              <a:ext cx="2784" cy="1968"/>
            </a:xfrm>
            <a:prstGeom prst="rect">
              <a:avLst/>
            </a:prstGeom>
            <a:solidFill>
              <a:srgbClr val="015F85"/>
            </a:solid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185" name="Shape 185"/>
          <p:cNvSpPr txBox="1"/>
          <p:nvPr>
            <p:ph type="title"/>
          </p:nvPr>
        </p:nvSpPr>
        <p:spPr>
          <a:xfrm>
            <a:off x="655638" y="457200"/>
            <a:ext cx="3175000" cy="1957388"/>
          </a:xfrm>
          <a:prstGeom prst="rect">
            <a:avLst/>
          </a:prstGeom>
          <a:noFill/>
          <a:ln>
            <a:noFill/>
          </a:ln>
        </p:spPr>
        <p:txBody>
          <a:bodyPr anchorCtr="1" anchor="ctr" bIns="41050" lIns="82100" rIns="82100" wrap="square" tIns="41050">
            <a:noAutofit/>
          </a:bodyPr>
          <a:lstStyle/>
          <a:p>
            <a:pPr indent="0" lvl="0" marL="0" marR="0" rtl="0" algn="ctr">
              <a:lnSpc>
                <a:spcPct val="90000"/>
              </a:lnSpc>
              <a:spcBef>
                <a:spcPts val="0"/>
              </a:spcBef>
              <a:spcAft>
                <a:spcPts val="0"/>
              </a:spcAft>
              <a:buSzPct val="25000"/>
              <a:buNone/>
            </a:pPr>
            <a:r>
              <a:rPr b="1" i="0" lang="en-US" sz="3200" u="none" cap="none" strike="noStrike">
                <a:solidFill>
                  <a:schemeClr val="lt1"/>
                </a:solidFill>
                <a:latin typeface="Arial"/>
                <a:ea typeface="Arial"/>
                <a:cs typeface="Arial"/>
                <a:sym typeface="Arial"/>
              </a:rPr>
              <a:t>Faktory ovplyvňujúce kvalitu služby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descr="017G_019" id="191" name="Shape 191"/>
          <p:cNvPicPr preferRelativeResize="0"/>
          <p:nvPr/>
        </p:nvPicPr>
        <p:blipFill rotWithShape="1">
          <a:blip r:embed="rId3">
            <a:alphaModFix/>
          </a:blip>
          <a:srcRect b="0" l="0" r="0" t="0"/>
          <a:stretch/>
        </p:blipFill>
        <p:spPr>
          <a:xfrm>
            <a:off x="457200" y="1563688"/>
            <a:ext cx="8624888" cy="4151312"/>
          </a:xfrm>
          <a:prstGeom prst="rect">
            <a:avLst/>
          </a:prstGeom>
          <a:noFill/>
          <a:ln>
            <a:noFill/>
          </a:ln>
        </p:spPr>
      </p:pic>
      <p:sp>
        <p:nvSpPr>
          <p:cNvPr id="192" name="Shape 192"/>
          <p:cNvSpPr txBox="1"/>
          <p:nvPr>
            <p:ph type="title"/>
          </p:nvPr>
        </p:nvSpPr>
        <p:spPr>
          <a:xfrm>
            <a:off x="655638" y="304800"/>
            <a:ext cx="8145462" cy="685800"/>
          </a:xfrm>
          <a:prstGeom prst="rect">
            <a:avLst/>
          </a:prstGeom>
          <a:noFill/>
          <a:ln>
            <a:noFill/>
          </a:ln>
        </p:spPr>
        <p:txBody>
          <a:bodyPr anchorCtr="0" anchor="b" bIns="41050" lIns="82100" rIns="82100" wrap="square" tIns="41050">
            <a:noAutofit/>
          </a:bodyPr>
          <a:lstStyle/>
          <a:p>
            <a:pPr indent="0" lvl="0" marL="0" marR="0" rtl="0" algn="l">
              <a:lnSpc>
                <a:spcPct val="90000"/>
              </a:lnSpc>
              <a:spcBef>
                <a:spcPts val="0"/>
              </a:spcBef>
              <a:spcAft>
                <a:spcPts val="0"/>
              </a:spcAft>
              <a:buSzPct val="25000"/>
              <a:buNone/>
            </a:pPr>
            <a:r>
              <a:rPr b="1" i="0" lang="en-US" sz="2800" u="none" cap="none" strike="noStrike">
                <a:solidFill>
                  <a:schemeClr val="dk2"/>
                </a:solidFill>
                <a:latin typeface="Arial"/>
                <a:ea typeface="Arial"/>
                <a:cs typeface="Arial"/>
                <a:sym typeface="Arial"/>
              </a:rPr>
              <a:t>Tradičná nekonvergovaná sieť</a:t>
            </a:r>
          </a:p>
        </p:txBody>
      </p:sp>
      <p:sp>
        <p:nvSpPr>
          <p:cNvPr id="193" name="Shape 193"/>
          <p:cNvSpPr txBox="1"/>
          <p:nvPr>
            <p:ph idx="1" type="body"/>
          </p:nvPr>
        </p:nvSpPr>
        <p:spPr>
          <a:xfrm>
            <a:off x="381000" y="4648199"/>
            <a:ext cx="5486400" cy="1991751"/>
          </a:xfrm>
          <a:prstGeom prst="rect">
            <a:avLst/>
          </a:prstGeom>
          <a:noFill/>
          <a:ln>
            <a:noFill/>
          </a:ln>
        </p:spPr>
        <p:txBody>
          <a:bodyPr anchorCtr="0" anchor="t" bIns="41050" lIns="82100" rIns="82100" wrap="square" tIns="41050">
            <a:noAutofit/>
          </a:bodyPr>
          <a:lstStyle/>
          <a:p>
            <a:pPr indent="-176213" lvl="0" marL="176213" marR="0" rtl="0" algn="l">
              <a:lnSpc>
                <a:spcPct val="95000"/>
              </a:lnSpc>
              <a:spcBef>
                <a:spcPts val="0"/>
              </a:spcBef>
              <a:spcAft>
                <a:spcPts val="0"/>
              </a:spcAft>
              <a:buClr>
                <a:schemeClr val="dk2"/>
              </a:buClr>
              <a:buSzPct val="100000"/>
              <a:buFont typeface="Noto Sans Symbols"/>
              <a:buChar char="▪"/>
            </a:pPr>
            <a:r>
              <a:rPr b="0" i="0" lang="en-US" sz="2000" u="none" cap="none" strike="noStrike">
                <a:solidFill>
                  <a:schemeClr val="dk1"/>
                </a:solidFill>
                <a:latin typeface="Arial"/>
                <a:ea typeface="Arial"/>
                <a:cs typeface="Arial"/>
                <a:sym typeface="Arial"/>
              </a:rPr>
              <a:t>Charakter dátovej prevádzky:</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Zhluková</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Odosielaná FIFO štýlom</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Nenáročná na včasnosť doručenia</a:t>
            </a:r>
          </a:p>
          <a:p>
            <a:pPr indent="-176212" lvl="1" marL="531813" marR="0" rtl="0" algn="l">
              <a:lnSpc>
                <a:spcPct val="95000"/>
              </a:lnSpc>
              <a:spcBef>
                <a:spcPts val="800"/>
              </a:spcBef>
              <a:spcAft>
                <a:spcPts val="0"/>
              </a:spcAft>
              <a:buClr>
                <a:schemeClr val="dk2"/>
              </a:buClr>
              <a:buSzPct val="100000"/>
              <a:buFont typeface="Noto Sans Symbols"/>
              <a:buChar char="▪"/>
            </a:pPr>
            <a:r>
              <a:rPr b="0" i="0" lang="en-US" sz="1600" u="none" cap="none" strike="noStrike">
                <a:solidFill>
                  <a:schemeClr val="dk1"/>
                </a:solidFill>
                <a:latin typeface="Arial"/>
                <a:ea typeface="Arial"/>
                <a:cs typeface="Arial"/>
                <a:sym typeface="Arial"/>
              </a:rPr>
              <a:t>Krátke výpadky sú tolerovateľné</a:t>
            </a:r>
          </a:p>
        </p:txBody>
      </p:sp>
    </p:spTree>
  </p:cSld>
  <p:clrMapOvr>
    <a:masterClrMapping/>
  </p:clrMapOvr>
</p:sld>
</file>

<file path=ppt/theme/theme1.xml><?xml version="1.0" encoding="utf-8"?>
<a:theme xmlns:a="http://schemas.openxmlformats.org/drawingml/2006/main" xmlns:r="http://schemas.openxmlformats.org/officeDocument/2006/relationships"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