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6858000" cx="9144000"/>
  <p:notesSz cx="7099300" cy="10234600"/>
  <p:embeddedFontLst>
    <p:embeddedFont>
      <p:font typeface="Helvetica Neue"/>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9D40732-9A9B-4B31-B821-87B0A4D2CDE6}">
  <a:tblStyle styleId="{69D40732-9A9B-4B31-B821-87B0A4D2CDE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HelveticaNeue-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HelveticaNeue-italic.fntdata"/><Relationship Id="rId23" Type="http://schemas.openxmlformats.org/officeDocument/2006/relationships/slide" Target="slides/slide17.xml"/><Relationship Id="rId45"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HelveticaNeue-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nvSpPr>
        <p:spPr>
          <a:xfrm>
            <a:off x="6329363" y="9477375"/>
            <a:ext cx="455612" cy="234950"/>
          </a:xfrm>
          <a:prstGeom prst="rect">
            <a:avLst/>
          </a:prstGeom>
          <a:no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4" name="Shape 4"/>
          <p:cNvSpPr/>
          <p:nvPr/>
        </p:nvSpPr>
        <p:spPr>
          <a:xfrm>
            <a:off x="57150" y="9672638"/>
            <a:ext cx="2652713" cy="382587"/>
          </a:xfrm>
          <a:prstGeom prst="rect">
            <a:avLst/>
          </a:prstGeom>
          <a:noFill/>
          <a:ln>
            <a:noFill/>
          </a:ln>
        </p:spPr>
        <p:txBody>
          <a:bodyPr anchorCtr="0" anchor="t" bIns="53325" lIns="101675" rIns="101675" wrap="square" tIns="53325">
            <a:noAutofit/>
          </a:bodyPr>
          <a:lstStyle/>
          <a:p>
            <a:pPr indent="0" lvl="0" marL="0" marR="0" rtl="0" algn="l">
              <a:lnSpc>
                <a:spcPct val="100000"/>
              </a:lnSpc>
              <a:spcBef>
                <a:spcPts val="0"/>
              </a:spcBef>
              <a:spcAft>
                <a:spcPts val="0"/>
              </a:spcAft>
              <a:buSzPct val="25000"/>
              <a:buNone/>
            </a:pPr>
            <a:r>
              <a:rPr b="0" lang="en-US" sz="900" u="none">
                <a:solidFill>
                  <a:schemeClr val="dk1"/>
                </a:solidFill>
                <a:latin typeface="Arial"/>
                <a:ea typeface="Arial"/>
                <a:cs typeface="Arial"/>
                <a:sym typeface="Arial"/>
              </a:rPr>
              <a:t>© 2006, Cisco Systems, Inc. All rights reserved.</a:t>
            </a:r>
          </a:p>
          <a:p>
            <a:pPr indent="0" lvl="0" marL="0" marR="0" rtl="0" algn="l">
              <a:lnSpc>
                <a:spcPct val="100000"/>
              </a:lnSpc>
              <a:spcBef>
                <a:spcPts val="0"/>
              </a:spcBef>
              <a:spcAft>
                <a:spcPts val="0"/>
              </a:spcAft>
              <a:buSzPct val="25000"/>
              <a:buNone/>
            </a:pPr>
            <a:r>
              <a:rPr b="0" lang="en-US" sz="900" u="none">
                <a:solidFill>
                  <a:schemeClr val="dk1"/>
                </a:solidFill>
                <a:latin typeface="Arial"/>
                <a:ea typeface="Arial"/>
                <a:cs typeface="Arial"/>
                <a:sym typeface="Arial"/>
              </a:rPr>
              <a:t>Presentation_ID.scr</a:t>
            </a:r>
          </a:p>
        </p:txBody>
      </p:sp>
      <p:cxnSp>
        <p:nvCxnSpPr>
          <p:cNvPr id="5" name="Shape 5"/>
          <p:cNvCxnSpPr/>
          <p:nvPr/>
        </p:nvCxnSpPr>
        <p:spPr>
          <a:xfrm>
            <a:off x="153988" y="9686925"/>
            <a:ext cx="6737350" cy="0"/>
          </a:xfrm>
          <a:prstGeom prst="straightConnector1">
            <a:avLst/>
          </a:prstGeom>
          <a:noFill/>
          <a:ln cap="flat" cmpd="sng" w="12700">
            <a:solidFill>
              <a:schemeClr val="dk1"/>
            </a:solidFill>
            <a:prstDash val="solid"/>
            <a:round/>
            <a:headEnd len="med" w="med" type="none"/>
            <a:tailEnd len="med" w="med" type="none"/>
          </a:ln>
        </p:spPr>
      </p:cxnSp>
      <p:sp>
        <p:nvSpPr>
          <p:cNvPr id="6" name="Shape 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b="0" lang="en-US" sz="900" u="none">
                <a:solidFill>
                  <a:schemeClr val="dk1"/>
                </a:solidFill>
                <a:latin typeface="Arial"/>
                <a:ea typeface="Arial"/>
                <a:cs typeface="Arial"/>
                <a:sym typeface="Arial"/>
              </a:rPr>
              <a:t>‹#›</a:t>
            </a:fld>
          </a:p>
        </p:txBody>
      </p:sp>
      <p:sp>
        <p:nvSpPr>
          <p:cNvPr id="7" name="Shape 7"/>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med" w="med" type="none"/>
            <a:tailEnd len="med" w="med" type="none"/>
          </a:ln>
        </p:spPr>
      </p:sp>
      <p:sp>
        <p:nvSpPr>
          <p:cNvPr id="8" name="Shape 8"/>
          <p:cNvSpPr txBox="1"/>
          <p:nvPr>
            <p:ph idx="1" type="body"/>
          </p:nvPr>
        </p:nvSpPr>
        <p:spPr>
          <a:xfrm>
            <a:off x="777875" y="4819650"/>
            <a:ext cx="5538788" cy="4683125"/>
          </a:xfrm>
          <a:prstGeom prst="rect">
            <a:avLst/>
          </a:prstGeom>
          <a:noFill/>
          <a:ln>
            <a:noFill/>
          </a:ln>
        </p:spPr>
        <p:txBody>
          <a:bodyPr anchorCtr="0" anchor="t" bIns="91425" lIns="91425" rIns="91425" wrap="square" tIns="91425"/>
          <a:lstStyle>
            <a:lvl1pPr indent="-36512" lvl="0" marL="112713" marR="0" rtl="0" algn="l">
              <a:lnSpc>
                <a:spcPct val="90000"/>
              </a:lnSpc>
              <a:spcBef>
                <a:spcPts val="60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1pPr>
            <a:lvl2pPr indent="-50800" lvl="1" marL="482600" marR="0" rtl="0" algn="l">
              <a:lnSpc>
                <a:spcPct val="90000"/>
              </a:lnSpc>
              <a:spcBef>
                <a:spcPts val="42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2pPr>
            <a:lvl3pPr indent="74612" lvl="2" marL="966788" marR="0" rtl="0" algn="l">
              <a:lnSpc>
                <a:spcPct val="90000"/>
              </a:lnSpc>
              <a:spcBef>
                <a:spcPts val="42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3pPr>
            <a:lvl4pPr indent="74612" lvl="3" marL="1449388" marR="0" rtl="0" algn="l">
              <a:lnSpc>
                <a:spcPct val="90000"/>
              </a:lnSpc>
              <a:spcBef>
                <a:spcPts val="42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4pPr>
            <a:lvl5pPr indent="74611" lvl="4" marL="1931988" marR="0" rtl="0" algn="l">
              <a:lnSpc>
                <a:spcPct val="90000"/>
              </a:lnSpc>
              <a:spcBef>
                <a:spcPts val="42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26" name="Shape 126"/>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127" name="Shape 127"/>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97" name="Shape 197"/>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198" name="Shape 198"/>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Step 1 requires you to tell the router what traffic gets QoS and to what degree. An ACL is the traditional way to define any traffic for a router. A class-map defines the traffic into groups with classification templates that are used in policy maps where QoS mechanisms are bound to classes. You can configure up to 256 class maps on a router. For example, you might assign video applications to a class map called </a:t>
            </a:r>
            <a:r>
              <a:rPr b="0" i="1" lang="en-US" sz="1200" u="none" cap="none" strike="noStrike">
                <a:solidFill>
                  <a:schemeClr val="dk1"/>
                </a:solidFill>
                <a:latin typeface="Arial"/>
                <a:ea typeface="Arial"/>
                <a:cs typeface="Arial"/>
                <a:sym typeface="Arial"/>
              </a:rPr>
              <a:t>Video</a:t>
            </a:r>
            <a:r>
              <a:rPr b="0" i="0" lang="en-US" sz="1200" u="none" cap="none" strike="noStrike">
                <a:solidFill>
                  <a:schemeClr val="dk1"/>
                </a:solidFill>
                <a:latin typeface="Arial"/>
                <a:ea typeface="Arial"/>
                <a:cs typeface="Arial"/>
                <a:sym typeface="Arial"/>
              </a:rPr>
              <a:t>, and e-mail application traffic to a class map called </a:t>
            </a:r>
            <a:r>
              <a:rPr b="0" i="1" lang="en-US" sz="1200" u="none" cap="none" strike="noStrike">
                <a:solidFill>
                  <a:schemeClr val="dk1"/>
                </a:solidFill>
                <a:latin typeface="Arial"/>
                <a:ea typeface="Arial"/>
                <a:cs typeface="Arial"/>
                <a:sym typeface="Arial"/>
              </a:rPr>
              <a:t>Mail</a:t>
            </a:r>
            <a:r>
              <a:rPr b="0" i="0" lang="en-US" sz="1200" u="none" cap="none" strike="noStrike">
                <a:solidFill>
                  <a:schemeClr val="dk1"/>
                </a:solidFill>
                <a:latin typeface="Arial"/>
                <a:ea typeface="Arial"/>
                <a:cs typeface="Arial"/>
                <a:sym typeface="Arial"/>
              </a:rPr>
              <a:t>. You could, you could also create a class map called </a:t>
            </a:r>
            <a:r>
              <a:rPr b="0" i="1" lang="en-US" sz="1200" u="none" cap="none" strike="noStrike">
                <a:solidFill>
                  <a:schemeClr val="dk1"/>
                </a:solidFill>
                <a:latin typeface="Arial"/>
                <a:ea typeface="Arial"/>
                <a:cs typeface="Arial"/>
                <a:sym typeface="Arial"/>
              </a:rPr>
              <a:t>VoIP traffic</a:t>
            </a:r>
            <a:r>
              <a:rPr b="0" i="0" lang="en-US" sz="1200" u="none" cap="none" strike="noStrike">
                <a:solidFill>
                  <a:schemeClr val="dk1"/>
                </a:solidFill>
                <a:latin typeface="Arial"/>
                <a:ea typeface="Arial"/>
                <a:cs typeface="Arial"/>
                <a:sym typeface="Arial"/>
              </a:rPr>
              <a:t> and put all VoIP protocols under it.</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There are two ways of processing conditions when there is more than one condition in a class map:</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Match all:</a:t>
            </a:r>
            <a:r>
              <a:rPr b="0" i="0" lang="en-US" sz="1200" u="none" cap="none" strike="noStrike">
                <a:solidFill>
                  <a:schemeClr val="dk1"/>
                </a:solidFill>
                <a:latin typeface="Arial"/>
                <a:ea typeface="Arial"/>
                <a:cs typeface="Arial"/>
                <a:sym typeface="Arial"/>
              </a:rPr>
              <a:t> Must meet all conditions to bind a packet to the class.</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Match any:</a:t>
            </a:r>
            <a:r>
              <a:rPr b="0" i="0" lang="en-US" sz="1200" u="none" cap="none" strike="noStrike">
                <a:solidFill>
                  <a:schemeClr val="dk1"/>
                </a:solidFill>
                <a:latin typeface="Arial"/>
                <a:ea typeface="Arial"/>
                <a:cs typeface="Arial"/>
                <a:sym typeface="Arial"/>
              </a:rPr>
              <a:t> Meet at least one condition to bind the packet to the class.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default match strategy of class maps is </a:t>
            </a:r>
            <a:r>
              <a:rPr b="1" i="0" lang="en-US" sz="1200" u="none" cap="none" strike="noStrike">
                <a:solidFill>
                  <a:schemeClr val="dk1"/>
                </a:solidFill>
                <a:latin typeface="Arial"/>
                <a:ea typeface="Arial"/>
                <a:cs typeface="Arial"/>
                <a:sym typeface="Arial"/>
              </a:rPr>
              <a:t>match all</a:t>
            </a:r>
            <a:r>
              <a:rPr b="0" i="0" lang="en-US" sz="1200" u="none" cap="none" strike="noStrike">
                <a:solidFill>
                  <a:schemeClr val="dk1"/>
                </a:solidFill>
                <a:latin typeface="Arial"/>
                <a:ea typeface="Arial"/>
                <a:cs typeface="Arial"/>
                <a:sym typeface="Arial"/>
              </a:rP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04" name="Shape 204"/>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05" name="Shape 205"/>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Use the </a:t>
            </a:r>
            <a:r>
              <a:rPr b="1" i="0" lang="en-US" sz="1200" u="none" cap="none" strike="noStrike">
                <a:solidFill>
                  <a:schemeClr val="dk1"/>
                </a:solidFill>
                <a:latin typeface="Arial"/>
                <a:ea typeface="Arial"/>
                <a:cs typeface="Arial"/>
                <a:sym typeface="Arial"/>
              </a:rPr>
              <a:t>class-map</a:t>
            </a:r>
            <a:r>
              <a:rPr b="0" i="0" lang="en-US" sz="1200" u="none" cap="none" strike="noStrike">
                <a:solidFill>
                  <a:schemeClr val="dk1"/>
                </a:solidFill>
                <a:latin typeface="Arial"/>
                <a:ea typeface="Arial"/>
                <a:cs typeface="Arial"/>
                <a:sym typeface="Arial"/>
              </a:rPr>
              <a:t> global configuration command to create a class map. Identify class maps with case-sensitive names. All subsequent references to the class map must use the same name. Each class map contains one or more conditions that define which packets belong to the class.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t>
            </a:r>
            <a:r>
              <a:rPr b="1" i="0" lang="en-US" sz="1200" u="none" cap="none" strike="noStrike">
                <a:solidFill>
                  <a:schemeClr val="dk1"/>
                </a:solidFill>
                <a:latin typeface="Arial"/>
                <a:ea typeface="Arial"/>
                <a:cs typeface="Arial"/>
                <a:sym typeface="Arial"/>
              </a:rPr>
              <a:t>match</a:t>
            </a:r>
            <a:r>
              <a:rPr b="0" i="0" lang="en-US" sz="1200" u="none" cap="none" strike="noStrike">
                <a:solidFill>
                  <a:schemeClr val="dk1"/>
                </a:solidFill>
                <a:latin typeface="Arial"/>
                <a:ea typeface="Arial"/>
                <a:cs typeface="Arial"/>
                <a:sym typeface="Arial"/>
              </a:rPr>
              <a:t> commands specify various criteria for classifying packets. Packets are checked to determine whether they match the criteria that are specified in the match commands. If a packet matches the specified criteria, that packet is considered a member of the class and is forwarded according to the QoS specifications set in the traffic policy. Packets that fail to meet any of the matching criteria are classified as members of the default traffic class. The Cisco MQC does not necessarily require that users associate a single traffic class to one traffic policy. Multiple types of traffic can be associated with a single traffic class using the </a:t>
            </a:r>
            <a:r>
              <a:rPr b="1" i="0" lang="en-US" sz="1200" u="none" cap="none" strike="noStrike">
                <a:solidFill>
                  <a:schemeClr val="dk1"/>
                </a:solidFill>
                <a:latin typeface="Arial"/>
                <a:ea typeface="Arial"/>
                <a:cs typeface="Arial"/>
                <a:sym typeface="Arial"/>
              </a:rPr>
              <a:t>match any</a:t>
            </a:r>
            <a:r>
              <a:rPr b="0" i="0" lang="en-US" sz="1200" u="none" cap="none" strike="noStrike">
                <a:solidFill>
                  <a:schemeClr val="dk1"/>
                </a:solidFill>
                <a:latin typeface="Arial"/>
                <a:ea typeface="Arial"/>
                <a:cs typeface="Arial"/>
                <a:sym typeface="Arial"/>
              </a:rPr>
              <a:t> command.</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t>
            </a:r>
            <a:r>
              <a:rPr b="1" i="0" lang="en-US" sz="1200" u="none" cap="none" strike="noStrike">
                <a:solidFill>
                  <a:schemeClr val="dk1"/>
                </a:solidFill>
                <a:latin typeface="Arial"/>
                <a:ea typeface="Arial"/>
                <a:cs typeface="Arial"/>
                <a:sym typeface="Arial"/>
              </a:rPr>
              <a:t>match not</a:t>
            </a:r>
            <a:r>
              <a:rPr b="0" i="0" lang="en-US" sz="1200" u="none" cap="none" strike="noStrike">
                <a:solidFill>
                  <a:schemeClr val="dk1"/>
                </a:solidFill>
                <a:latin typeface="Arial"/>
                <a:ea typeface="Arial"/>
                <a:cs typeface="Arial"/>
                <a:sym typeface="Arial"/>
              </a:rPr>
              <a:t> command inverts the specified condition. This command specifies a match criterion value that prevents packets from being classified as members of a specified traffic class. All other values of that particular match criterion belong to the class. At least one </a:t>
            </a:r>
            <a:r>
              <a:rPr b="1" i="0" lang="en-US" sz="1200" u="none" cap="none" strike="noStrike">
                <a:solidFill>
                  <a:schemeClr val="dk1"/>
                </a:solidFill>
                <a:latin typeface="Arial"/>
                <a:ea typeface="Arial"/>
                <a:cs typeface="Arial"/>
                <a:sym typeface="Arial"/>
              </a:rPr>
              <a:t>match</a:t>
            </a:r>
            <a:r>
              <a:rPr b="0" i="0" lang="en-US" sz="1200" u="none" cap="none" strike="noStrike">
                <a:solidFill>
                  <a:schemeClr val="dk1"/>
                </a:solidFill>
                <a:latin typeface="Arial"/>
                <a:ea typeface="Arial"/>
                <a:cs typeface="Arial"/>
                <a:sym typeface="Arial"/>
              </a:rPr>
              <a:t> command should be used within the class-map configuration mode.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t>
            </a:r>
            <a:r>
              <a:rPr b="1" i="0" lang="en-US" sz="1200" u="none" cap="none" strike="noStrike">
                <a:solidFill>
                  <a:schemeClr val="dk1"/>
                </a:solidFill>
                <a:latin typeface="Arial"/>
                <a:ea typeface="Arial"/>
                <a:cs typeface="Arial"/>
                <a:sym typeface="Arial"/>
              </a:rPr>
              <a:t>description</a:t>
            </a:r>
            <a:r>
              <a:rPr b="0" i="0" lang="en-US" sz="1200" u="none" cap="none" strike="noStrike">
                <a:solidFill>
                  <a:schemeClr val="dk1"/>
                </a:solidFill>
                <a:latin typeface="Arial"/>
                <a:ea typeface="Arial"/>
                <a:cs typeface="Arial"/>
                <a:sym typeface="Arial"/>
              </a:rPr>
              <a:t> command is used for documenting a comment about the class map.</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26" name="Shape 226"/>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27" name="Shape 227"/>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t>
            </a:r>
            <a:r>
              <a:rPr b="1" i="0" lang="en-US" sz="1200" u="none" cap="none" strike="noStrike">
                <a:solidFill>
                  <a:schemeClr val="dk1"/>
                </a:solidFill>
                <a:latin typeface="Arial"/>
                <a:ea typeface="Arial"/>
                <a:cs typeface="Arial"/>
                <a:sym typeface="Arial"/>
              </a:rPr>
              <a:t>policy-map</a:t>
            </a:r>
            <a:r>
              <a:rPr b="0" i="0" lang="en-US" sz="1200" u="none" cap="none" strike="noStrike">
                <a:solidFill>
                  <a:schemeClr val="dk1"/>
                </a:solidFill>
                <a:latin typeface="Arial"/>
                <a:ea typeface="Arial"/>
                <a:cs typeface="Arial"/>
                <a:sym typeface="Arial"/>
              </a:rPr>
              <a:t> command creates a traffic policy. The purpose of a traffic policy is to configure the QoS features that should be associated with the traffic that is classified into a traffic class or classes. You can then assign as much bandwidth or set whatever priority you need to that class. A traffic policy contains three elements: a case-sensitive name, a traffic class (specified with the </a:t>
            </a:r>
            <a:r>
              <a:rPr b="1" i="0" lang="en-US" sz="1200" u="none" cap="none" strike="noStrike">
                <a:solidFill>
                  <a:schemeClr val="dk1"/>
                </a:solidFill>
                <a:latin typeface="Arial"/>
                <a:ea typeface="Arial"/>
                <a:cs typeface="Arial"/>
                <a:sym typeface="Arial"/>
              </a:rPr>
              <a:t>class</a:t>
            </a:r>
            <a:r>
              <a:rPr b="0" i="0" lang="en-US" sz="1200" u="none" cap="none" strike="noStrike">
                <a:solidFill>
                  <a:schemeClr val="dk1"/>
                </a:solidFill>
                <a:latin typeface="Arial"/>
                <a:ea typeface="Arial"/>
                <a:cs typeface="Arial"/>
                <a:sym typeface="Arial"/>
              </a:rPr>
              <a:t> command), and the QoS policies.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t>
            </a:r>
            <a:r>
              <a:rPr b="1" i="0" lang="en-US" sz="1200" u="none" cap="none" strike="noStrike">
                <a:solidFill>
                  <a:schemeClr val="dk1"/>
                </a:solidFill>
                <a:latin typeface="Arial"/>
                <a:ea typeface="Arial"/>
                <a:cs typeface="Arial"/>
                <a:sym typeface="Arial"/>
              </a:rPr>
              <a:t>policy-map</a:t>
            </a:r>
            <a:r>
              <a:rPr b="0" i="0" lang="en-US" sz="1200" u="none" cap="none" strike="noStrike">
                <a:solidFill>
                  <a:schemeClr val="dk1"/>
                </a:solidFill>
                <a:latin typeface="Arial"/>
                <a:ea typeface="Arial"/>
                <a:cs typeface="Arial"/>
                <a:sym typeface="Arial"/>
              </a:rPr>
              <a:t> command specifies the name of a traffic policy (for example, issuing the </a:t>
            </a:r>
            <a:r>
              <a:rPr b="1" i="0" lang="en-US" sz="1200" u="none" cap="none" strike="noStrike">
                <a:solidFill>
                  <a:schemeClr val="dk1"/>
                </a:solidFill>
                <a:latin typeface="Arial"/>
                <a:ea typeface="Arial"/>
                <a:cs typeface="Arial"/>
                <a:sym typeface="Arial"/>
              </a:rPr>
              <a:t>policy-map class1</a:t>
            </a:r>
            <a:r>
              <a:rPr b="0" i="0" lang="en-US" sz="1200" u="none" cap="none" strike="noStrike">
                <a:solidFill>
                  <a:schemeClr val="dk1"/>
                </a:solidFill>
                <a:latin typeface="Arial"/>
                <a:ea typeface="Arial"/>
                <a:cs typeface="Arial"/>
                <a:sym typeface="Arial"/>
              </a:rPr>
              <a:t> command would create a traffic policy named class1). After you issue the </a:t>
            </a:r>
            <a:r>
              <a:rPr b="1" i="0" lang="en-US" sz="1200" u="none" cap="none" strike="noStrike">
                <a:solidFill>
                  <a:schemeClr val="dk1"/>
                </a:solidFill>
                <a:latin typeface="Arial"/>
                <a:ea typeface="Arial"/>
                <a:cs typeface="Arial"/>
                <a:sym typeface="Arial"/>
              </a:rPr>
              <a:t>policy-map</a:t>
            </a:r>
            <a:r>
              <a:rPr b="0" i="0" lang="en-US" sz="1200" u="none" cap="none" strike="noStrike">
                <a:solidFill>
                  <a:schemeClr val="dk1"/>
                </a:solidFill>
                <a:latin typeface="Arial"/>
                <a:ea typeface="Arial"/>
                <a:cs typeface="Arial"/>
                <a:sym typeface="Arial"/>
              </a:rPr>
              <a:t> command, you enter policy-map configuration mode. You can then enter the name of a traffic class. You must be in the policy-map configuration mode to enter QoS features that apply to the traffic matching the named class.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 packet can match only one traffic class within a traffic policy. If a packet matches more than one traffic class in the traffic policy, the first traffic class defined in the policy is used.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On the other hand, the Cisco MQC does not necessarily require that you associate only one traffic class to a single traffic policy. When packets match to more than one match criterion, multiple traffic classes can be associated with a single traffic policy. The next topic will explain the concept of nested class maps.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33" name="Shape 233"/>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34" name="Shape 234"/>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You configure service policies with the </a:t>
            </a:r>
            <a:r>
              <a:rPr b="1" i="0" lang="en-US" sz="1200" u="none" cap="none" strike="noStrike">
                <a:solidFill>
                  <a:schemeClr val="dk1"/>
                </a:solidFill>
                <a:latin typeface="Arial"/>
                <a:ea typeface="Arial"/>
                <a:cs typeface="Arial"/>
                <a:sym typeface="Arial"/>
              </a:rPr>
              <a:t>policy-map</a:t>
            </a:r>
            <a:r>
              <a:rPr b="0" i="0" lang="en-US" sz="1200" u="none" cap="none" strike="noStrike">
                <a:solidFill>
                  <a:schemeClr val="dk1"/>
                </a:solidFill>
                <a:latin typeface="Arial"/>
                <a:ea typeface="Arial"/>
                <a:cs typeface="Arial"/>
                <a:sym typeface="Arial"/>
              </a:rPr>
              <a:t> command. One policy map can have up to 256 classes using the </a:t>
            </a:r>
            <a:r>
              <a:rPr b="1" i="0" lang="en-US" sz="1200" u="none" cap="none" strike="noStrike">
                <a:solidFill>
                  <a:schemeClr val="dk1"/>
                </a:solidFill>
                <a:latin typeface="Arial"/>
                <a:ea typeface="Arial"/>
                <a:cs typeface="Arial"/>
                <a:sym typeface="Arial"/>
              </a:rPr>
              <a:t>class</a:t>
            </a:r>
            <a:r>
              <a:rPr b="0" i="0" lang="en-US" sz="1200" u="none" cap="none" strike="noStrike">
                <a:solidFill>
                  <a:schemeClr val="dk1"/>
                </a:solidFill>
                <a:latin typeface="Arial"/>
                <a:ea typeface="Arial"/>
                <a:cs typeface="Arial"/>
                <a:sym typeface="Arial"/>
              </a:rPr>
              <a:t> command with the name of a preconfigured class map.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This graphic shows the </a:t>
            </a:r>
            <a:r>
              <a:rPr b="1" i="0" lang="en-US" sz="1200" u="none" cap="none" strike="noStrike">
                <a:solidFill>
                  <a:schemeClr val="dk1"/>
                </a:solidFill>
                <a:latin typeface="Arial"/>
                <a:ea typeface="Arial"/>
                <a:cs typeface="Arial"/>
                <a:sym typeface="Arial"/>
              </a:rPr>
              <a:t>policy-map</a:t>
            </a:r>
            <a:r>
              <a:rPr b="0" i="0" lang="en-US" sz="1200" u="none" cap="none" strike="noStrike">
                <a:solidFill>
                  <a:schemeClr val="dk1"/>
                </a:solidFill>
                <a:latin typeface="Arial"/>
                <a:ea typeface="Arial"/>
                <a:cs typeface="Arial"/>
                <a:sym typeface="Arial"/>
              </a:rPr>
              <a:t> and </a:t>
            </a:r>
            <a:r>
              <a:rPr b="1" i="0" lang="en-US" sz="1200" u="none" cap="none" strike="noStrike">
                <a:solidFill>
                  <a:schemeClr val="dk1"/>
                </a:solidFill>
                <a:latin typeface="Arial"/>
                <a:ea typeface="Arial"/>
                <a:cs typeface="Arial"/>
                <a:sym typeface="Arial"/>
              </a:rPr>
              <a:t>class</a:t>
            </a:r>
            <a:r>
              <a:rPr b="0" i="0" lang="en-US" sz="1200" u="none" cap="none" strike="noStrike">
                <a:solidFill>
                  <a:schemeClr val="dk1"/>
                </a:solidFill>
                <a:latin typeface="Arial"/>
                <a:ea typeface="Arial"/>
                <a:cs typeface="Arial"/>
                <a:sym typeface="Arial"/>
              </a:rPr>
              <a:t> command syntax.</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 nonexistent class can also be used within the policy-map configuration mode if the match condition is specified after the name of the class. The running configuration will reflect such a configuration by using the match-any strategy and inserting a full class map configuration.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All traffic that is not classified by any of the class maps that are used within the policy map is part of the default class “class-default.” This class has no QoS guarantees by default. The default class, when used on output, can use one FIFO queue or flow-based WFQ. The default class is part of every policy map, even if a default class is not included in the configuration.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51" name="Shape 251"/>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52" name="Shape 252"/>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Like an ACL, you must apply the policy map to the specific interface you want it to affect. You can apply the policy map in either output or input mode. The last configuration step when configuring QoS mechanisms using the Cisco MQC is to attach a policy map to the inbound or outbound packets using the </a:t>
            </a:r>
            <a:r>
              <a:rPr b="1" i="0" lang="en-US" sz="1200" u="none" cap="none" strike="noStrike">
                <a:solidFill>
                  <a:schemeClr val="dk1"/>
                </a:solidFill>
                <a:latin typeface="Arial"/>
                <a:ea typeface="Arial"/>
                <a:cs typeface="Arial"/>
                <a:sym typeface="Arial"/>
              </a:rPr>
              <a:t>service-policy</a:t>
            </a:r>
            <a:r>
              <a:rPr b="0" i="0" lang="en-US" sz="1200" u="none" cap="none" strike="noStrike">
                <a:solidFill>
                  <a:schemeClr val="dk1"/>
                </a:solidFill>
                <a:latin typeface="Arial"/>
                <a:ea typeface="Arial"/>
                <a:cs typeface="Arial"/>
                <a:sym typeface="Arial"/>
              </a:rPr>
              <a:t> command.</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Use the </a:t>
            </a:r>
            <a:r>
              <a:rPr b="1" i="0" lang="en-US" sz="1200" u="none" cap="none" strike="noStrike">
                <a:solidFill>
                  <a:schemeClr val="dk1"/>
                </a:solidFill>
                <a:latin typeface="Arial"/>
                <a:ea typeface="Arial"/>
                <a:cs typeface="Arial"/>
                <a:sym typeface="Arial"/>
              </a:rPr>
              <a:t>service-policy</a:t>
            </a:r>
            <a:r>
              <a:rPr b="0" i="0" lang="en-US" sz="1200" u="none" cap="none" strike="noStrike">
                <a:solidFill>
                  <a:schemeClr val="dk1"/>
                </a:solidFill>
                <a:latin typeface="Arial"/>
                <a:ea typeface="Arial"/>
                <a:cs typeface="Arial"/>
                <a:sym typeface="Arial"/>
              </a:rPr>
              <a:t> command to assign a single policy map to multiple interfaces or assign multiple policy maps to a single interface (a maximum of one in each direction, inbound and outbound). A service policy can be applied for inbound or outbound packets.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Use the </a:t>
            </a:r>
            <a:r>
              <a:rPr b="1" i="0" lang="en-US" sz="1200" u="none" cap="none" strike="noStrike">
                <a:solidFill>
                  <a:schemeClr val="dk1"/>
                </a:solidFill>
                <a:latin typeface="Arial"/>
                <a:ea typeface="Arial"/>
                <a:cs typeface="Arial"/>
                <a:sym typeface="Arial"/>
              </a:rPr>
              <a:t>service-policy </a:t>
            </a:r>
            <a:r>
              <a:rPr b="0" i="0" lang="en-US" sz="1200" u="none" cap="none" strike="noStrike">
                <a:solidFill>
                  <a:schemeClr val="dk1"/>
                </a:solidFill>
                <a:latin typeface="Arial"/>
                <a:ea typeface="Arial"/>
                <a:cs typeface="Arial"/>
                <a:sym typeface="Arial"/>
              </a:rPr>
              <a:t>interface configuration command to attach a traffic policy to an interface and to specify the direction in which the policy should be applied (either on packets coming into the interface or on packets leaving the interface).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router immediately verifies the parameters that are used in the policy map. If there is a mistake in the policy map configuration, the router displays a message explaining what is wrong with the policy map.</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sample configuration shows how a policy map is used to separate HTTP from other traffic. HTTP is guaranteed 2 Mbps of bandwidth. All other traffic belongs to the default class and is guaranteed to get 6 Mbps of bandwidth.</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66" name="Shape 266"/>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267" name="Shape 267"/>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This graphic is a simple example of using the three-step process. The classification step is modular and independent of what happens to the packet after it is classified.</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For example, a defined policy map contains various class maps and the configuration within a policy map can be changed independently from the configuration of a defined class map (and vice versa).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Further, use of the </a:t>
            </a:r>
            <a:r>
              <a:rPr b="1" i="0" lang="en-US" sz="1200" u="none" cap="none" strike="noStrike">
                <a:solidFill>
                  <a:schemeClr val="dk1"/>
                </a:solidFill>
                <a:latin typeface="Arial"/>
                <a:ea typeface="Arial"/>
                <a:cs typeface="Arial"/>
                <a:sym typeface="Arial"/>
              </a:rPr>
              <a:t>no policy</a:t>
            </a:r>
            <a:r>
              <a:rPr b="0" i="0" lang="en-US" sz="1200" u="none" cap="none" strike="noStrike">
                <a:solidFill>
                  <a:schemeClr val="dk1"/>
                </a:solidFill>
                <a:latin typeface="Arial"/>
                <a:ea typeface="Arial"/>
                <a:cs typeface="Arial"/>
                <a:sym typeface="Arial"/>
              </a:rPr>
              <a:t>-</a:t>
            </a:r>
            <a:r>
              <a:rPr b="1" i="0" lang="en-US" sz="1200" u="none" cap="none" strike="noStrike">
                <a:solidFill>
                  <a:schemeClr val="dk1"/>
                </a:solidFill>
                <a:latin typeface="Arial"/>
                <a:ea typeface="Arial"/>
                <a:cs typeface="Arial"/>
                <a:sym typeface="Arial"/>
              </a:rPr>
              <a:t>map</a:t>
            </a:r>
            <a:r>
              <a:rPr b="0" i="0" lang="en-US" sz="1200" u="none" cap="none" strike="noStrike">
                <a:solidFill>
                  <a:schemeClr val="dk1"/>
                </a:solidFill>
                <a:latin typeface="Arial"/>
                <a:ea typeface="Arial"/>
                <a:cs typeface="Arial"/>
                <a:sym typeface="Arial"/>
              </a:rPr>
              <a:t> command can disable an entire QoS policy.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76" name="Shape 276"/>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77" name="Shape 277"/>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An example of the complex configuration tasks involved in using Cisco MQC on the router Office.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94" name="Shape 294"/>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95" name="Shape 295"/>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To display and verify basic QoS classes and policies configured by using the Cisco MQC, use the commands listed here.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12" name="Shape 312"/>
          <p:cNvSpPr/>
          <p:nvPr>
            <p:ph idx="2" type="sldImg"/>
          </p:nvPr>
        </p:nvSpPr>
        <p:spPr>
          <a:xfrm>
            <a:off x="649288" y="269875"/>
            <a:ext cx="5859462" cy="4394200"/>
          </a:xfrm>
          <a:custGeom>
            <a:pathLst>
              <a:path extrusionOk="0" h="120000" w="120000">
                <a:moveTo>
                  <a:pt x="0" y="0"/>
                </a:moveTo>
                <a:lnTo>
                  <a:pt x="120000" y="0"/>
                </a:lnTo>
                <a:lnTo>
                  <a:pt x="120000" y="120000"/>
                </a:lnTo>
                <a:lnTo>
                  <a:pt x="0" y="120000"/>
                </a:lnTo>
                <a:close/>
              </a:path>
            </a:pathLst>
          </a:custGeom>
          <a:noFill/>
          <a:ln>
            <a:noFill/>
          </a:ln>
        </p:spPr>
      </p:sp>
      <p:sp>
        <p:nvSpPr>
          <p:cNvPr id="313" name="Shape 313"/>
          <p:cNvSpPr txBox="1"/>
          <p:nvPr>
            <p:ph idx="1" type="body"/>
          </p:nvPr>
        </p:nvSpPr>
        <p:spPr>
          <a:xfrm>
            <a:off x="409575" y="4819650"/>
            <a:ext cx="6199188" cy="4681538"/>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21" name="Shape 321"/>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322" name="Shape 322"/>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Classification is the process of identifying traffic and categorizing that traffic into classes. Classification uses a traffic descriptor to categorize a packet within a specific group to define that packet. After the packet has been classified or identified, the packet is then accessible for QoS handling on the network.</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Traffic descriptors that are typically used include:</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Incoming interface</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IP precedence</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Differentiated services code point (DSCP)</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Source or destination address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Application</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Using classification, network administrators can partition network traffic into multiple classes of service (CoS). When traffic descriptors are used to classify traffic, the source implicitly agrees to adhere to the contracted terms and the network promises QoS. Various QoS mechanisms, such as traffic policing, traffic shaping, and queuing techniques, use the traffic descriptor of the packet (that is, the classification of the packet) to ensure adherence to that agreement.</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Classification should take place at the network edge, typically in the wiring closet, within IP phones, or at network endpoints.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Cisco recommends that classification occur as close to the source of the traffic as possible. </a:t>
            </a:r>
          </a:p>
          <a:p>
            <a:pPr indent="-112713" lvl="0" marL="112713" marR="0" rtl="0" algn="l">
              <a:lnSpc>
                <a:spcPct val="90000"/>
              </a:lnSpc>
              <a:spcBef>
                <a:spcPts val="60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NOTE: </a:t>
            </a:r>
            <a:r>
              <a:rPr b="0" i="0" lang="en-US" sz="1200" u="none" cap="none" strike="noStrike">
                <a:solidFill>
                  <a:schemeClr val="dk1"/>
                </a:solidFill>
                <a:latin typeface="Arial"/>
                <a:ea typeface="Arial"/>
                <a:cs typeface="Arial"/>
                <a:sym typeface="Arial"/>
              </a:rPr>
              <a:t>The term </a:t>
            </a:r>
            <a:r>
              <a:rPr b="0" i="1" lang="en-US" sz="1200" u="none" cap="none" strike="noStrike">
                <a:solidFill>
                  <a:schemeClr val="dk1"/>
                </a:solidFill>
                <a:latin typeface="Arial"/>
                <a:ea typeface="Arial"/>
                <a:cs typeface="Arial"/>
                <a:sym typeface="Arial"/>
              </a:rPr>
              <a:t>classification</a:t>
            </a:r>
            <a:r>
              <a:rPr b="0" i="0" lang="en-US" sz="1200" u="none" cap="none" strike="noStrike">
                <a:solidFill>
                  <a:schemeClr val="dk1"/>
                </a:solidFill>
                <a:latin typeface="Arial"/>
                <a:ea typeface="Arial"/>
                <a:cs typeface="Arial"/>
                <a:sym typeface="Arial"/>
              </a:rPr>
              <a:t> is interchangeable with the term </a:t>
            </a:r>
            <a:r>
              <a:rPr b="0" i="1" lang="en-US" sz="1200" u="none" cap="none" strike="noStrike">
                <a:solidFill>
                  <a:schemeClr val="dk1"/>
                </a:solidFill>
                <a:latin typeface="Arial"/>
                <a:ea typeface="Arial"/>
                <a:cs typeface="Arial"/>
                <a:sym typeface="Arial"/>
              </a:rPr>
              <a:t>packet classification</a:t>
            </a:r>
            <a:r>
              <a:rPr b="0" i="0" lang="en-US" sz="1200" u="none" cap="none" strike="noStrike">
                <a:solidFill>
                  <a:schemeClr val="dk1"/>
                </a:solidFill>
                <a:latin typeface="Arial"/>
                <a:ea typeface="Arial"/>
                <a:cs typeface="Arial"/>
                <a:sym typeface="Arial"/>
              </a:rP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33" name="Shape 133"/>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134" name="Shape 134"/>
          <p:cNvSpPr txBox="1"/>
          <p:nvPr>
            <p:ph idx="1" type="body"/>
          </p:nvPr>
        </p:nvSpPr>
        <p:spPr>
          <a:xfrm>
            <a:off x="777875" y="4821238"/>
            <a:ext cx="5538788" cy="4681537"/>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28" name="Shape 328"/>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329" name="Shape 329"/>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Marking is related to classification. QoS classification tools categorize packets by examining the contents of the frame, cell, and packet headers; whereas marking tools allow the QoS tool to change the packet headers for easier classification.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Marking involves placing a value into one of the small number of well-defined frame, packet, or cell header fields specifically designed for QoS marking. By marking a packet, other QoS functions can perform classification based on the marked field inside a header. Marking simplifies the network's QoS design, it simplifies configuration of other QoS tools, and it reduces the overhead required by each of the other QoS tools to classify the packets.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Marking a packet or frame with its classification allows subsequent network devices to easily distinguish the marked packet or frame as belonging to a specific class. After the packets or frames are identified as belonging to a specific class, QoS mechanisms can be uniformly applied to ensure compliance with administrative QoS policies.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This slide identifies some commonly used markers at the link layer and network layers.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35" name="Shape 335"/>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336" name="Shape 336"/>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802.1Q standard is an IEEE specification for implementing VLANs in Layer 2 switched networks. The 802.1Q specification defines two 2-byte fields (tag protocol identifier [TPID] and tag control information [TCI]) that are inserted within an Ethernet frame following the source address field.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TCI field includes 3 bits that are used to identify user priority. These bits can be used to mark packets as belonging to a specific Class of Service (CoS).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CoS marking allows a Layer 2 Ethernet frame to be marked with eight levels of priority (values 0–7). Three bits allow for 2^3 levels of classification, allowing a direct correspondence with IP version 4 (IPv4) (IP precedence) type of service (ToS) values.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One disadvantage of using CoS markings is that frames lose their CoS markings when transiting a non-802.1Q to a non-802.1p link. Trunking with 802.1Q must be enabled before the CoS field even exists. As soon as the packet encounters Layer 3 forwarding, either with a router or a Layer 3 switch, the old LAN header gets discarded and the CoS field will be lost. Therefore, a ubiquitous permanent marking should be used for network transit. This is typically accomplished by translating a CoS marking into another marker or simply using a different marking mechanism.</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43" name="Shape 343"/>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344" name="Shape 344"/>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Frame Relay provides a simple set of QoS mechanisms to ensure a committed information rate (CIR): congestion notifications called forward explicit congestion notification (FECN) and backward explicit congestion notification (BECN), in addition to fragmentation of data frames when voice frames are present, as described in Frame Relay Forum standard FRF.12.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One component of Frame Relay QoS is packet discard eligibility when congestion is experienced in the network. Frame Relay will allow network traffic to be sent at a rate exceeding its CIR. The frames that exceed the committed rate can be marked as discard eligible (DE) at the ingress Frame Relay switch. If congestion occurs in the network, frames marked DE will be discarded in preference to frames that are not marked.</a:t>
            </a:r>
          </a:p>
          <a:p>
            <a:pPr indent="-112713" lvl="0" marL="112713" marR="0" rtl="0" algn="l">
              <a:lnSpc>
                <a:spcPct val="90000"/>
              </a:lnSpc>
              <a:spcBef>
                <a:spcPts val="60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When a customer transmits IP packets from one site to another, the IP precedence field (the first three bits of the DSCP field in the header of an IP packet) specifies the CoS. Using IP Precedence, a network administrator can assign values from 0 (the default) to 7 to classify and prioritize types of traffic. Based on the IP precedence marking, the packet is given the desired treatment, such as guaranteed bandwidth or latency. IP Precedence is being phased out in favor of DSCP, but is supported by many applications and routers.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MPLS experimental bits comprise a 3-bit field that you can use to map IP precedence into an MPLS label. This allows MPLS-enabled routers to perform QoS features indirectly based on the original IP Precedence field inside the IP packets encapsulated by MPLS, without the need to spend resources to look into the IP packet header and examine the IP Precedence field. If the service provider network is an MPLS network, then the IP precedence bits are copied into the MPLS Experimental (EXP) field at the edge of the network.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MPLS EXP field allows the service provider to provide QoS without overwriting the value in the customer IP Precedence field. The IP header remains available for customer use, and the IP packet marking is not changed while the packet travels through the MPLS network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50" name="Shape 350"/>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351" name="Shape 351"/>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 trust boundary is the point within the network where markings such as CoS or DSCP begin to be accepted. Previously set markings are overridden as required at the trust boundary.</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location of the trust boundary depends upon the capabilities of the devices connected to the access edge of the LAN. The trust boundary must be implemented at one of three locations in a network as shown:</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Endpoint or end system</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Access layer</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Distribution layer</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Trusted endpoints have the capabilities and intelligence to mark application traffic to the appropriate CoS and/or DSCP values. Trusted endpoints also have the ability to re-mark traffic that may have been previously marked by an untrusted device.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If an endpoint is trusted, then the trust boundary should be at the endpoint. When trusted endpoints are connected to a switch port, all that is typically required is enabling the </a:t>
            </a:r>
            <a:r>
              <a:rPr b="1" i="0" lang="en-US" sz="1200" u="none" cap="none" strike="noStrike">
                <a:solidFill>
                  <a:schemeClr val="dk1"/>
                </a:solidFill>
                <a:latin typeface="Arial"/>
                <a:ea typeface="Arial"/>
                <a:cs typeface="Arial"/>
                <a:sym typeface="Arial"/>
              </a:rPr>
              <a:t>mls qos trust dscp</a:t>
            </a:r>
            <a:r>
              <a:rPr b="0" i="0" lang="en-US" sz="1200" u="none" cap="none" strike="noStrike">
                <a:solidFill>
                  <a:schemeClr val="dk1"/>
                </a:solidFill>
                <a:latin typeface="Arial"/>
                <a:ea typeface="Arial"/>
                <a:cs typeface="Arial"/>
                <a:sym typeface="Arial"/>
              </a:rPr>
              <a:t> interface command.</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If the endpoint is not trusted and the switch in the wiring closet has QoS intelligence, then the trust boundary should be at the access layer—within the switch in the wiring closet.</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If the endpoint is not trusted and the switch in the wiring closet does not have QoS intelligence, then the trust boundary should be at the distribution layer—within the switch or router that is aggregating traffic from the access layer.</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concept of trusting or not trusting forms the basis for the trust boundary. Ideally, classification should be done as close to the network edge as possible.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58" name="Shape 358"/>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359" name="Shape 359"/>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This slide illustrates the challenge of selecting an appropriate place to mark a trust boundary. Classification should take place at the network edge, typically in the wiring closet or within trusted endpoints (such as servers, trusted hosts, video endpoints, or IP telephony devices).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Trusting end users and their PCs is generally not recommended because newer operating systems like Windows XP/Vista and Linux make it relatively easy to set CoS or DSCP markings on PC network interface cards (NICs). Improperly set QoS markings can affect the service levels of users within the enterprise.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IP phones are trusted devices, while PCs are not. This can be a problem when provisioning trust in a mobile environment. For example, port A is configured to trust the endpoint connected to it, which initially is an IP phone. Port B is configured not to trust the endpoint connected to it, which initially is a PC. Because of a move, these endpoints get plugged into the opposite ports. This change breaks the VoIP quality of calls made from the IP phone (now plugged into untrusted port B) and opens the network to unintentional or deliberate abuse of provisioned QoS by the PC (now plugged into the trusted port A).</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Cisco switches with QoS intelligence use Cisco Discovery Protocol (CDP) to discover whether any devices plugged into its ports can be trusted. If the device can be trusted (such as a Cisco IP phone), the switch extends trust to the device dynamically. If CDP determines that the device cannot be trusted (such as a PC), the switch does not extend the trust boundary to the device.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65" name="Shape 365"/>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366" name="Shape 366"/>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Network-Based Application Recognition (NBAR) is a classification and protocol discovery feature of Cisco IOS software that recognizes a wide variety of applications, including web-based applications and client/server applications that dynamically assign TCP or UDP port numbers.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After NBAR recognizes an application, the network can invoke specific services for that particular application. These features include the ability to guarantee bandwidth to critical applications, limit bandwidth to other applications, drop selective packets to avoid congestion, and mark packets appropriately so that the network and the service provider's network can provide QoS from end to end.</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NBAR works with QoS features. NBAR ensures that network bandwidth is used efficiently by classifying packets and then applying QoS to the classified traffic.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87" name="Shape 387"/>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388" name="Shape 388"/>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NBAR can classify application traffic by looking beyond the TCP/UDP port numbers of a packet. This is subport classification. NBAR looks into the TCP/UDP payload itself and classifies packets on content within the payload such as transaction identifier, message type, or other similar data.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NBAR recognizes packets belonging to different types of applications: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Static applications establish sessions to well-known TCP or UDP destination port numbers. Such applications, such as Simple Mail Transfer Protocol (SMTP), could also be classified by using access control lists (ACLs).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Some non-IP protocols, such as Novell Internetwork Packet Exchange (IPX), can also be recognized by NBAR.</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Dynamic applications use multiple sessions that use dynamic TCP or UDP port numbers. Typically, there is a control session to a well-known port number, and the other sessions are established to destination port numbers negotiated through the control sessions, such as those used with FTP. NBAR inspects the port number exchange through the control session.</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NBAR also has the capability to inspect some applications for other information and to classify based on that information. For example, NBAR can classify HTTP sessions based on the requested URL, including MIME type or host name.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95" name="Shape 395"/>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396" name="Shape 396"/>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NBAR supports dynamic upgrades without having to change the Cisco IOS version or restart a router.</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Packet Description Language Modules (PDLM) contain the rules that are used by NBAR to recognize an application by matching text patterns in data packets, and they can be used to bring new or changed functionality to NBAR.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An external PDLM can be loaded at run time to extend the NBAR list of recognized protocols. Use PDLMs to enhance an existing protocol-recognition capability. PDLMs allow NBAR to recognize new protocols without requiring a new Cisco IOS image or a router reload.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08" name="Shape 408"/>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09" name="Shape 409"/>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Use the </a:t>
            </a:r>
            <a:r>
              <a:rPr b="1" i="0" lang="en-US" sz="1200" u="none" cap="none" strike="noStrike">
                <a:solidFill>
                  <a:schemeClr val="dk1"/>
                </a:solidFill>
                <a:latin typeface="Arial"/>
                <a:ea typeface="Arial"/>
                <a:cs typeface="Arial"/>
                <a:sym typeface="Arial"/>
              </a:rPr>
              <a:t>show ip nbar port-map</a:t>
            </a:r>
            <a:r>
              <a:rPr b="0" i="0" lang="en-US" sz="1200" u="none" cap="none" strike="noStrike">
                <a:solidFill>
                  <a:schemeClr val="dk1"/>
                </a:solidFill>
                <a:latin typeface="Arial"/>
                <a:ea typeface="Arial"/>
                <a:cs typeface="Arial"/>
                <a:sym typeface="Arial"/>
              </a:rPr>
              <a:t> command to display the current protocol-to-port mappings in use by NBAR. The </a:t>
            </a:r>
            <a:r>
              <a:rPr b="0" i="1" lang="en-US" sz="1200" u="none" cap="none" strike="noStrike">
                <a:solidFill>
                  <a:schemeClr val="dk1"/>
                </a:solidFill>
                <a:latin typeface="Arial"/>
                <a:ea typeface="Arial"/>
                <a:cs typeface="Arial"/>
                <a:sym typeface="Arial"/>
              </a:rPr>
              <a:t>protocol-name</a:t>
            </a:r>
            <a:r>
              <a:rPr b="0" i="0" lang="en-US" sz="1200" u="none" cap="none" strike="noStrike">
                <a:solidFill>
                  <a:schemeClr val="dk1"/>
                </a:solidFill>
                <a:latin typeface="Arial"/>
                <a:ea typeface="Arial"/>
                <a:cs typeface="Arial"/>
                <a:sym typeface="Arial"/>
              </a:rPr>
              <a:t> argument can also be used to limit the display to a specific protocol. Figure </a:t>
            </a:r>
            <a:r>
              <a:rPr b="1" i="0" lang="en-US" sz="1200" u="none" cap="none" strike="noStrike">
                <a:solidFill>
                  <a:schemeClr val="dk1"/>
                </a:solidFill>
                <a:latin typeface="Arial"/>
                <a:ea typeface="Arial"/>
                <a:cs typeface="Arial"/>
                <a:sym typeface="Arial"/>
              </a:rPr>
              <a:t>[3]</a:t>
            </a:r>
            <a:r>
              <a:rPr b="0" i="0" lang="en-US" sz="1200" u="none" cap="none" strike="noStrike">
                <a:solidFill>
                  <a:schemeClr val="dk1"/>
                </a:solidFill>
                <a:latin typeface="Arial"/>
                <a:ea typeface="Arial"/>
                <a:cs typeface="Arial"/>
                <a:sym typeface="Arial"/>
              </a:rPr>
              <a:t> shows the command syntax.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After the </a:t>
            </a:r>
            <a:r>
              <a:rPr b="1" i="0" lang="en-US" sz="1200" u="none" cap="none" strike="noStrike">
                <a:solidFill>
                  <a:schemeClr val="dk1"/>
                </a:solidFill>
                <a:latin typeface="Arial"/>
                <a:ea typeface="Arial"/>
                <a:cs typeface="Arial"/>
                <a:sym typeface="Arial"/>
              </a:rPr>
              <a:t>ip nbar port-map</a:t>
            </a:r>
            <a:r>
              <a:rPr b="0" i="0" lang="en-US" sz="1200" u="none" cap="none" strike="noStrike">
                <a:solidFill>
                  <a:schemeClr val="dk1"/>
                </a:solidFill>
                <a:latin typeface="Arial"/>
                <a:ea typeface="Arial"/>
                <a:cs typeface="Arial"/>
                <a:sym typeface="Arial"/>
              </a:rPr>
              <a:t> command has been used, the </a:t>
            </a:r>
            <a:r>
              <a:rPr b="1" i="0" lang="en-US" sz="1200" u="none" cap="none" strike="noStrike">
                <a:solidFill>
                  <a:schemeClr val="dk1"/>
                </a:solidFill>
                <a:latin typeface="Arial"/>
                <a:ea typeface="Arial"/>
                <a:cs typeface="Arial"/>
                <a:sym typeface="Arial"/>
              </a:rPr>
              <a:t>show ip nbar port-map </a:t>
            </a:r>
            <a:r>
              <a:rPr b="0" i="0" lang="en-US" sz="1200" u="none" cap="none" strike="noStrike">
                <a:solidFill>
                  <a:schemeClr val="dk1"/>
                </a:solidFill>
                <a:latin typeface="Arial"/>
                <a:ea typeface="Arial"/>
                <a:cs typeface="Arial"/>
                <a:sym typeface="Arial"/>
              </a:rPr>
              <a:t>command displays the ports assigned by the administrator to the protocol. If no </a:t>
            </a:r>
            <a:r>
              <a:rPr b="1" i="0" lang="en-US" sz="1200" u="none" cap="none" strike="noStrike">
                <a:solidFill>
                  <a:schemeClr val="dk1"/>
                </a:solidFill>
                <a:latin typeface="Arial"/>
                <a:ea typeface="Arial"/>
                <a:cs typeface="Arial"/>
                <a:sym typeface="Arial"/>
              </a:rPr>
              <a:t>ip nbar port-map </a:t>
            </a:r>
            <a:r>
              <a:rPr b="0" i="0" lang="en-US" sz="1200" u="none" cap="none" strike="noStrike">
                <a:solidFill>
                  <a:schemeClr val="dk1"/>
                </a:solidFill>
                <a:latin typeface="Arial"/>
                <a:ea typeface="Arial"/>
                <a:cs typeface="Arial"/>
                <a:sym typeface="Arial"/>
              </a:rPr>
              <a:t>command has been used, the </a:t>
            </a:r>
            <a:r>
              <a:rPr b="1" i="0" lang="en-US" sz="1200" u="none" cap="none" strike="noStrike">
                <a:solidFill>
                  <a:schemeClr val="dk1"/>
                </a:solidFill>
                <a:latin typeface="Arial"/>
                <a:ea typeface="Arial"/>
                <a:cs typeface="Arial"/>
                <a:sym typeface="Arial"/>
              </a:rPr>
              <a:t>show ip nbar port-map</a:t>
            </a:r>
            <a:r>
              <a:rPr b="0" i="0" lang="en-US" sz="1200" u="none" cap="none" strike="noStrike">
                <a:solidFill>
                  <a:schemeClr val="dk1"/>
                </a:solidFill>
                <a:latin typeface="Arial"/>
                <a:ea typeface="Arial"/>
                <a:cs typeface="Arial"/>
                <a:sym typeface="Arial"/>
              </a:rPr>
              <a:t> command displays the default ports.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Shape 418"/>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19" name="Shape 419"/>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20" name="Shape 420"/>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To develop and apply QoS policies, NBAR includes a protocol-discovery feature that provides an easy way to discover application protocols that are transiting an interface. The feature discovers any protocol traffic supported by NBAR.</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NBAR Protocol Discovery captures key statistics associated with each protocol in a network (packet counts, byte counts, and bit rates) on a per interface basis. These statistics define traffic classes and QoS policies for each traffic class. GUI based management tools can graphically display this information, by polling Simple Network Management Protocol (SNMP) statistics from the NBAR Protocol Discovery (PD) Management Information Base (MIB).</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NBAR Protocol Discovery can be applied to interfaces and can be used to monitor both input and output traffic. In addition, it shows the mix of applications currently running on the network. This information helps in defining QoS classes and policies, such as how much bandwidth to provide to mission-critical applications, and in determining which protocols should be policed.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41" name="Shape 141"/>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142" name="Shape 142"/>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Cisco IOS QoS features enable network administrators to control and predictably service a variety of networked applications and traffic types, allowing network managers to take advantage of a new generation of media-rich and mission-critical applications.</a:t>
            </a:r>
          </a:p>
          <a:p>
            <a:pPr indent="-228600" lvl="0" marL="228600"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There are three basic steps involved in implementing QoS on a network:</a:t>
            </a:r>
          </a:p>
          <a:p>
            <a:pPr indent="-230187" lvl="2" marL="1195388" marR="0" rtl="0" algn="l">
              <a:lnSpc>
                <a:spcPct val="90000"/>
              </a:lnSpc>
              <a:spcBef>
                <a:spcPts val="420"/>
              </a:spcBef>
              <a:spcAft>
                <a:spcPts val="0"/>
              </a:spcAft>
              <a:buClr>
                <a:schemeClr val="dk1"/>
              </a:buClr>
              <a:buSzPct val="100000"/>
              <a:buFont typeface="Arial"/>
              <a:buAutoNum type="arabicPeriod"/>
            </a:pPr>
            <a:r>
              <a:rPr b="1" i="0" lang="en-US" sz="1200" u="none" cap="none" strike="noStrike">
                <a:solidFill>
                  <a:schemeClr val="dk1"/>
                </a:solidFill>
                <a:latin typeface="Arial"/>
                <a:ea typeface="Arial"/>
                <a:cs typeface="Arial"/>
                <a:sym typeface="Arial"/>
              </a:rPr>
              <a:t>Identify types of traffic and their requirements</a:t>
            </a:r>
            <a:r>
              <a:rPr b="0" i="0" lang="en-US" sz="1200" u="none" cap="none" strike="noStrike">
                <a:solidFill>
                  <a:schemeClr val="dk1"/>
                </a:solidFill>
                <a:latin typeface="Arial"/>
                <a:ea typeface="Arial"/>
                <a:cs typeface="Arial"/>
                <a:sym typeface="Arial"/>
              </a:rPr>
              <a:t>: Study the network to determine the type of traffic that is running on the network and then determine the QoS requirements needed for the different types of traffic.</a:t>
            </a:r>
          </a:p>
          <a:p>
            <a:pPr indent="-230187" lvl="2" marL="1195388" marR="0" rtl="0" algn="l">
              <a:lnSpc>
                <a:spcPct val="90000"/>
              </a:lnSpc>
              <a:spcBef>
                <a:spcPts val="420"/>
              </a:spcBef>
              <a:spcAft>
                <a:spcPts val="0"/>
              </a:spcAft>
              <a:buClr>
                <a:schemeClr val="dk1"/>
              </a:buClr>
              <a:buSzPct val="100000"/>
              <a:buFont typeface="Arial"/>
              <a:buAutoNum type="arabicPeriod"/>
            </a:pPr>
            <a:r>
              <a:rPr b="1" i="0" lang="en-US" sz="1200" u="none" cap="none" strike="noStrike">
                <a:solidFill>
                  <a:schemeClr val="dk1"/>
                </a:solidFill>
                <a:latin typeface="Arial"/>
                <a:ea typeface="Arial"/>
                <a:cs typeface="Arial"/>
                <a:sym typeface="Arial"/>
              </a:rPr>
              <a:t>Define traffic classes</a:t>
            </a:r>
            <a:r>
              <a:rPr b="0" i="0" lang="en-US" sz="1200" u="none" cap="none" strike="noStrike">
                <a:solidFill>
                  <a:schemeClr val="dk1"/>
                </a:solidFill>
                <a:latin typeface="Arial"/>
                <a:ea typeface="Arial"/>
                <a:cs typeface="Arial"/>
                <a:sym typeface="Arial"/>
              </a:rPr>
              <a:t>: This activity groups the traffic with similar QoS requirements into classes. For example, three classes of traffic might be defined as voice, mission-critical, and best effort.</a:t>
            </a:r>
          </a:p>
          <a:p>
            <a:pPr indent="-230187" lvl="2" marL="1195388" marR="0" rtl="0" algn="l">
              <a:lnSpc>
                <a:spcPct val="90000"/>
              </a:lnSpc>
              <a:spcBef>
                <a:spcPts val="420"/>
              </a:spcBef>
              <a:spcAft>
                <a:spcPts val="0"/>
              </a:spcAft>
              <a:buClr>
                <a:schemeClr val="dk1"/>
              </a:buClr>
              <a:buSzPct val="100000"/>
              <a:buFont typeface="Arial"/>
              <a:buAutoNum type="arabicPeriod"/>
            </a:pPr>
            <a:r>
              <a:rPr b="1" i="0" lang="en-US" sz="1200" u="none" cap="none" strike="noStrike">
                <a:solidFill>
                  <a:schemeClr val="dk1"/>
                </a:solidFill>
                <a:latin typeface="Arial"/>
                <a:ea typeface="Arial"/>
                <a:cs typeface="Arial"/>
                <a:sym typeface="Arial"/>
              </a:rPr>
              <a:t>Define QoS policies</a:t>
            </a:r>
            <a:r>
              <a:rPr b="0" i="0" lang="en-US" sz="1200" u="none" cap="none" strike="noStrike">
                <a:solidFill>
                  <a:schemeClr val="dk1"/>
                </a:solidFill>
                <a:latin typeface="Arial"/>
                <a:ea typeface="Arial"/>
                <a:cs typeface="Arial"/>
                <a:sym typeface="Arial"/>
              </a:rPr>
              <a:t>: QoS policies meet QoS requirements for each traffic class.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Shape 431"/>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32" name="Shape 432"/>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33" name="Shape 433"/>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NBAR Protocol Discovery can monitor both input and output traffic and can be applied with or without a service policy enabled. NBAR Protocol Discovery gathers statistics for packets switched to output interfaces. These statistics are not necessarily for packets that exited the router on the output interfaces, because packets might have been dropped after switching for various reasons (policing at the output interface, ACLs, or queue drops).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example here displays partial output of the </a:t>
            </a:r>
            <a:r>
              <a:rPr b="1" i="0" lang="en-US" sz="1200" u="none" cap="none" strike="noStrike">
                <a:solidFill>
                  <a:schemeClr val="dk1"/>
                </a:solidFill>
                <a:latin typeface="Arial"/>
                <a:ea typeface="Arial"/>
                <a:cs typeface="Arial"/>
                <a:sym typeface="Arial"/>
              </a:rPr>
              <a:t>show ip nbar protocol-discovery</a:t>
            </a:r>
            <a:r>
              <a:rPr b="0" i="0" lang="en-US" sz="1200" u="none" cap="none" strike="noStrike">
                <a:solidFill>
                  <a:schemeClr val="dk1"/>
                </a:solidFill>
                <a:latin typeface="Arial"/>
                <a:ea typeface="Arial"/>
                <a:cs typeface="Arial"/>
                <a:sym typeface="Arial"/>
              </a:rPr>
              <a:t> command for an Ethernet interface.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40" name="Shape 440"/>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41" name="Shape 441"/>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ability of NBAR to classify traffic by protocol and then apply QoS to that traffic uses the MQC class map match criteria. The following steps, are required to successfully deploy NBAR for static protocols:</a:t>
            </a:r>
          </a:p>
          <a:p>
            <a:pPr indent="-230187" lvl="2" marL="1195388" marR="0" rtl="0" algn="l">
              <a:lnSpc>
                <a:spcPct val="90000"/>
              </a:lnSpc>
              <a:spcBef>
                <a:spcPts val="420"/>
              </a:spcBef>
              <a:spcAft>
                <a:spcPts val="0"/>
              </a:spcAft>
              <a:buClr>
                <a:schemeClr val="dk1"/>
              </a:buClr>
              <a:buSzPct val="100000"/>
              <a:buFont typeface="Arial"/>
              <a:buAutoNum type="arabicPeriod"/>
            </a:pPr>
            <a:r>
              <a:rPr b="0" i="0" lang="en-US" sz="1200" u="none" cap="none" strike="noStrike">
                <a:solidFill>
                  <a:schemeClr val="dk1"/>
                </a:solidFill>
                <a:latin typeface="Arial"/>
                <a:ea typeface="Arial"/>
                <a:cs typeface="Arial"/>
                <a:sym typeface="Arial"/>
              </a:rPr>
              <a:t>Enable NBAR Protocol Discovery.</a:t>
            </a:r>
          </a:p>
          <a:p>
            <a:pPr indent="-230187" lvl="2" marL="1195388" marR="0" rtl="0" algn="l">
              <a:lnSpc>
                <a:spcPct val="90000"/>
              </a:lnSpc>
              <a:spcBef>
                <a:spcPts val="420"/>
              </a:spcBef>
              <a:spcAft>
                <a:spcPts val="0"/>
              </a:spcAft>
              <a:buClr>
                <a:schemeClr val="dk1"/>
              </a:buClr>
              <a:buSzPct val="100000"/>
              <a:buFont typeface="Arial"/>
              <a:buAutoNum type="arabicPeriod"/>
            </a:pPr>
            <a:r>
              <a:rPr b="0" i="0" lang="en-US" sz="1200" u="none" cap="none" strike="noStrike">
                <a:solidFill>
                  <a:schemeClr val="dk1"/>
                </a:solidFill>
                <a:latin typeface="Arial"/>
                <a:ea typeface="Arial"/>
                <a:cs typeface="Arial"/>
                <a:sym typeface="Arial"/>
              </a:rPr>
              <a:t>Configure a traffic class.</a:t>
            </a:r>
          </a:p>
          <a:p>
            <a:pPr indent="-230187" lvl="2" marL="1195388" marR="0" rtl="0" algn="l">
              <a:lnSpc>
                <a:spcPct val="90000"/>
              </a:lnSpc>
              <a:spcBef>
                <a:spcPts val="420"/>
              </a:spcBef>
              <a:spcAft>
                <a:spcPts val="0"/>
              </a:spcAft>
              <a:buClr>
                <a:schemeClr val="dk1"/>
              </a:buClr>
              <a:buSzPct val="100000"/>
              <a:buFont typeface="Arial"/>
              <a:buAutoNum type="arabicPeriod"/>
            </a:pPr>
            <a:r>
              <a:rPr b="0" i="0" lang="en-US" sz="1200" u="none" cap="none" strike="noStrike">
                <a:solidFill>
                  <a:schemeClr val="dk1"/>
                </a:solidFill>
                <a:latin typeface="Arial"/>
                <a:ea typeface="Arial"/>
                <a:cs typeface="Arial"/>
                <a:sym typeface="Arial"/>
              </a:rPr>
              <a:t>Configure a traffic policy.</a:t>
            </a:r>
          </a:p>
          <a:p>
            <a:pPr indent="-230187" lvl="2" marL="1195388" marR="0" rtl="0" algn="l">
              <a:lnSpc>
                <a:spcPct val="90000"/>
              </a:lnSpc>
              <a:spcBef>
                <a:spcPts val="420"/>
              </a:spcBef>
              <a:spcAft>
                <a:spcPts val="0"/>
              </a:spcAft>
              <a:buClr>
                <a:schemeClr val="dk1"/>
              </a:buClr>
              <a:buSzPct val="100000"/>
              <a:buFont typeface="Arial"/>
              <a:buAutoNum type="arabicPeriod"/>
            </a:pPr>
            <a:r>
              <a:rPr b="0" i="0" lang="en-US" sz="1200" u="none" cap="none" strike="noStrike">
                <a:solidFill>
                  <a:schemeClr val="dk1"/>
                </a:solidFill>
                <a:latin typeface="Arial"/>
                <a:ea typeface="Arial"/>
                <a:cs typeface="Arial"/>
                <a:sym typeface="Arial"/>
              </a:rPr>
              <a:t>Attach the traffic policy to an interface.</a:t>
            </a:r>
          </a:p>
          <a:p>
            <a:pPr indent="-230187" lvl="2" marL="1195388" marR="0" rtl="0" algn="l">
              <a:lnSpc>
                <a:spcPct val="90000"/>
              </a:lnSpc>
              <a:spcBef>
                <a:spcPts val="420"/>
              </a:spcBef>
              <a:spcAft>
                <a:spcPts val="0"/>
              </a:spcAft>
              <a:buClr>
                <a:schemeClr val="dk1"/>
              </a:buClr>
              <a:buSzPct val="100000"/>
              <a:buFont typeface="Arial"/>
              <a:buAutoNum type="arabicPeriod"/>
            </a:pPr>
            <a:r>
              <a:rPr b="0" i="0" lang="en-US" sz="1200" u="none" cap="none" strike="noStrike">
                <a:solidFill>
                  <a:schemeClr val="dk1"/>
                </a:solidFill>
                <a:latin typeface="Arial"/>
                <a:ea typeface="Arial"/>
                <a:cs typeface="Arial"/>
                <a:sym typeface="Arial"/>
              </a:rPr>
              <a:t>Enable PDLM if needed.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49" name="Shape 449"/>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50" name="Shape 450"/>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This is an example of using the </a:t>
            </a:r>
            <a:r>
              <a:rPr b="1" i="0" lang="en-US" sz="1200" u="none" cap="none" strike="noStrike">
                <a:solidFill>
                  <a:schemeClr val="dk1"/>
                </a:solidFill>
                <a:latin typeface="Arial"/>
                <a:ea typeface="Arial"/>
                <a:cs typeface="Arial"/>
                <a:sym typeface="Arial"/>
              </a:rPr>
              <a:t>ip nbar port-map</a:t>
            </a:r>
            <a:r>
              <a:rPr b="0" i="0" lang="en-US" sz="1200" u="none" cap="none" strike="noStrike">
                <a:solidFill>
                  <a:schemeClr val="dk1"/>
                </a:solidFill>
                <a:latin typeface="Arial"/>
                <a:ea typeface="Arial"/>
                <a:cs typeface="Arial"/>
                <a:sym typeface="Arial"/>
              </a:rPr>
              <a:t> command. HTTP is often used on other port numbers. The example shows the usage of the </a:t>
            </a:r>
            <a:r>
              <a:rPr b="1" i="0" lang="en-US" sz="1200" u="none" cap="none" strike="noStrike">
                <a:solidFill>
                  <a:schemeClr val="dk1"/>
                </a:solidFill>
                <a:latin typeface="Arial"/>
                <a:ea typeface="Arial"/>
                <a:cs typeface="Arial"/>
                <a:sym typeface="Arial"/>
              </a:rPr>
              <a:t>ip nbar port-map</a:t>
            </a:r>
            <a:r>
              <a:rPr b="0" i="0" lang="en-US" sz="1200" u="none" cap="none" strike="noStrike">
                <a:solidFill>
                  <a:schemeClr val="dk1"/>
                </a:solidFill>
                <a:latin typeface="Arial"/>
                <a:ea typeface="Arial"/>
                <a:cs typeface="Arial"/>
                <a:sym typeface="Arial"/>
              </a:rPr>
              <a:t> command to also enable HTTP recognition on TCP port 8080.</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NBAR port map is configured for HTTP for TCP ports 80 and 8080.</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class map called “HTTP” is used to match the HTTP protocol. The policy map called “LIMITWEBB” will use the class map HTTP and set the bandwidth for HTTP traffic to 256 kbps.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policy map is then applied as a service policy for outbound traffic on serial0/0.</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57" name="Shape 457"/>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458" name="Shape 458"/>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table</a:t>
            </a:r>
            <a:r>
              <a:rPr b="1" i="0" lang="en-US" sz="1200" u="none" cap="none" strike="noStrike">
                <a:solidFill>
                  <a:schemeClr val="dk1"/>
                </a:solidFill>
                <a:latin typeface="Arial"/>
                <a:ea typeface="Arial"/>
                <a:cs typeface="Arial"/>
                <a:sym typeface="Arial"/>
              </a:rPr>
              <a:t> </a:t>
            </a:r>
            <a:r>
              <a:rPr b="0" i="0" lang="en-US" sz="1200" u="none" cap="none" strike="noStrike">
                <a:solidFill>
                  <a:schemeClr val="dk1"/>
                </a:solidFill>
                <a:latin typeface="Arial"/>
                <a:ea typeface="Arial"/>
                <a:cs typeface="Arial"/>
                <a:sym typeface="Arial"/>
              </a:rPr>
              <a:t>lists various regular expressions and their description.</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following example configures NBAR to match all FastTrack traffic:</a:t>
            </a:r>
          </a:p>
          <a:p>
            <a:pPr indent="-112713" lvl="0" marL="112713" marR="0" rtl="0" algn="l">
              <a:lnSpc>
                <a:spcPct val="90000"/>
              </a:lnSpc>
              <a:spcBef>
                <a:spcPts val="60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	match protocol fasttrack file-transfer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the next example, all FastTrack files that have the .mpeg extension will be classified into class map nbar.</a:t>
            </a:r>
          </a:p>
          <a:p>
            <a:pPr indent="-112713" lvl="0" marL="112713" marR="0" rtl="0" algn="l">
              <a:lnSpc>
                <a:spcPct val="90000"/>
              </a:lnSpc>
              <a:spcBef>
                <a:spcPts val="60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	class-map match-all nbar</a:t>
            </a:r>
          </a:p>
          <a:p>
            <a:pPr indent="-112713" lvl="0" marL="112713" marR="0" rtl="0" algn="l">
              <a:lnSpc>
                <a:spcPct val="90000"/>
              </a:lnSpc>
              <a:spcBef>
                <a:spcPts val="60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	match protocol fasttrack file-transfer "*.mpeg"</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following example configures NBAR to match FastTrack traffic that contains the string “cisco”:</a:t>
            </a:r>
          </a:p>
          <a:p>
            <a:pPr indent="-112713" lvl="0" marL="112713" marR="0" rtl="0" algn="l">
              <a:lnSpc>
                <a:spcPct val="90000"/>
              </a:lnSpc>
              <a:spcBef>
                <a:spcPts val="60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	match protocol fasttrack file-transfer "*cisco*"</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Shape 464"/>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65" name="Shape 465"/>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66" name="Shape 466"/>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NBAR has enhanced classification capabilities for HTTP. It can classify packets belonging to HTTP flows based on the following:</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URL portion after the host name, which appears in the GET request of the HTTP session</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host name specified in the GET request</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following example classifies, within the class map called “class1,” HTTP packets based on any URL containing the string “whatsnew/latest” followed by zero or more characters:</a:t>
            </a:r>
          </a:p>
          <a:p>
            <a:pPr indent="-112713" lvl="0" marL="112713" marR="0" rtl="0" algn="l">
              <a:lnSpc>
                <a:spcPct val="90000"/>
              </a:lnSpc>
              <a:spcBef>
                <a:spcPts val="60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	class-map class1</a:t>
            </a:r>
          </a:p>
          <a:p>
            <a:pPr indent="-112713" lvl="0" marL="112713" marR="0" rtl="0" algn="l">
              <a:lnSpc>
                <a:spcPct val="90000"/>
              </a:lnSpc>
              <a:spcBef>
                <a:spcPts val="60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 	match protocol http url whatsnew/latest*</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next example classifies, within the class map called “class2,” packets based on any host name containing the string “cisco” followed by zero or more characters:</a:t>
            </a:r>
          </a:p>
          <a:p>
            <a:pPr indent="-1587" lvl="3" marL="1449388" marR="0" rtl="0" algn="l">
              <a:lnSpc>
                <a:spcPct val="90000"/>
              </a:lnSpc>
              <a:spcBef>
                <a:spcPts val="42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class-map class2</a:t>
            </a:r>
          </a:p>
          <a:p>
            <a:pPr indent="-1587" lvl="3" marL="1449388" marR="0" rtl="0" algn="l">
              <a:lnSpc>
                <a:spcPct val="90000"/>
              </a:lnSpc>
              <a:spcBef>
                <a:spcPts val="42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match protocol http host cisco*</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Shape 477"/>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78" name="Shape 478"/>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79" name="Shape 479"/>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NBAR supports a wide range of network protocols, including the stateful protocols that were difficult to classify before. Stateful protocols such as HTTP or FastTrack applications need special configuration to use the NBAR feature.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NBAR offers the ability to match packets containing a specified MIME type.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following example classifies, within the class map called “class3,” packets based on the JPEG MIME type:</a:t>
            </a:r>
          </a:p>
          <a:p>
            <a:pPr indent="-112713" lvl="0" marL="112713" marR="0" rtl="0" algn="l">
              <a:lnSpc>
                <a:spcPct val="90000"/>
              </a:lnSpc>
              <a:spcBef>
                <a:spcPts val="60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	class-map class3</a:t>
            </a:r>
          </a:p>
          <a:p>
            <a:pPr indent="-112713" lvl="0" marL="112713" marR="0" rtl="0" algn="l">
              <a:lnSpc>
                <a:spcPct val="90000"/>
              </a:lnSpc>
              <a:spcBef>
                <a:spcPts val="60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	match protocol http mime "*jpeg"</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Applications that use the FastTrack peer-to-peer protocol include Kazaa, Grokster, and Morpheus (although newer versions of Morpheus use Gnutella).</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 regular expression is used to identify specific FastTrack traffic. For instance, entering “cisco” as the regular expression would classify the FastTrack traffic containing the string “cisco” as a match for the traffic policy.</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Shape 489"/>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90" name="Shape 490"/>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91" name="Shape 491"/>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example shows a simple classification of RTP sessions, both on the input interface and on the output interface of the router.</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On the input interface, three class maps have been created: voice-in, videoconferencing-in, and interactive-in. The voice-in class map will match the RTP audio protocol, the videoconferencing-in class map will match the RTP video protocol, and the interactive-in class map will match the Citrix protocol.</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class-mark policy map will then do the following:</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If the packet matches the voice-in class map, the packet differentiated services code point (DSCP) field will be set to Expedited Forwarding (EF). If the packet matches the videoconferencing-in class map, the packet DSCP field will be set to Assured Forwarding (AF) 41. If the packet matches the interactive-in class map, the DSCP field will be set to AF 31.</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class-mark policy map is applied to the input interface, Ethernet 0/0.</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On the output interface, three class maps have been created: voice-out, videoconferencing-out, and interactive-out. The voice-out class map will match the DSCP field EF. The videoconferencing-out class map will match the DSCP field AF 41. The interactive-out class map will match the DSCP field AF 31.</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As shown in the figure, the qos-policy</a:t>
            </a:r>
            <a:r>
              <a:rPr b="1" i="0" lang="en-US" sz="1200" u="none" cap="none" strike="noStrike">
                <a:solidFill>
                  <a:schemeClr val="dk1"/>
                </a:solidFill>
                <a:latin typeface="Arial"/>
                <a:ea typeface="Arial"/>
                <a:cs typeface="Arial"/>
                <a:sym typeface="Arial"/>
              </a:rPr>
              <a:t> </a:t>
            </a:r>
            <a:r>
              <a:rPr b="0" i="0" lang="en-US" sz="1200" u="none" cap="none" strike="noStrike">
                <a:solidFill>
                  <a:schemeClr val="dk1"/>
                </a:solidFill>
                <a:latin typeface="Arial"/>
                <a:ea typeface="Arial"/>
                <a:cs typeface="Arial"/>
                <a:sym typeface="Arial"/>
              </a:rPr>
              <a:t>policy map will then do the following:</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If the packet matches the voice-out class map, the packet priority will be set to 10 percent of the bandwidth. If the packet matches the videoconferencing-out class map, the packet priority will be set to 20 percent of the bandwidth. If the packet matches the interactive-out class map, the packet priority will be set to 30 percent of the bandwidth. All other packets will be classified as class-default and fair queuing will be performed on them.</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class-mark policy map is applied to the output interface, serial 0/0.</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Shape 49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97" name="Shape 497"/>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498" name="Shape 498"/>
          <p:cNvSpPr txBox="1"/>
          <p:nvPr>
            <p:ph idx="1" type="body"/>
          </p:nvPr>
        </p:nvSpPr>
        <p:spPr>
          <a:xfrm>
            <a:off x="777875" y="4819650"/>
            <a:ext cx="55387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49" name="Shape 149"/>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150" name="Shape 150"/>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first step in implementing QoS is to identify the traffic on the network and then determine the QoS requirements and the importance of the various traffic types. This step provides some high-level guidelines for implementing QoS in networks that support for multiple applications, including delay-sensitive and bandwidth-intensive applications. These applications may enhance business processes, but stretch network resources. QoS can provide secure, predictable, measurable, and guaranteed services to these applications by managing delay, delay variation (jitter), bandwidth, and packet loss in a network.</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Determine the QoS problems of users</a:t>
            </a:r>
            <a:r>
              <a:rPr b="0" i="0" lang="en-US" sz="1200" u="none" cap="none" strike="noStrike">
                <a:solidFill>
                  <a:schemeClr val="dk1"/>
                </a:solidFill>
                <a:latin typeface="Arial"/>
                <a:ea typeface="Arial"/>
                <a:cs typeface="Arial"/>
                <a:sym typeface="Arial"/>
              </a:rPr>
              <a:t>. Measure the traffic on the network during congested periods. Conduct CPU use assessment on each of the network devices during busy periods to determine where problems might be occurring.</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Determine the business model and goals and obtain a list of business requirements</a:t>
            </a:r>
            <a:r>
              <a:rPr b="0" i="0" lang="en-US" sz="1200" u="none" cap="none" strike="noStrike">
                <a:solidFill>
                  <a:schemeClr val="dk1"/>
                </a:solidFill>
                <a:latin typeface="Arial"/>
                <a:ea typeface="Arial"/>
                <a:cs typeface="Arial"/>
                <a:sym typeface="Arial"/>
              </a:rPr>
              <a:t>. This activity helps define the number of classes that are needed and allows you to determine the business requirements for each traffic class.</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Define the service levels required by different traffic classes in terms of response time and availability</a:t>
            </a:r>
            <a:r>
              <a:rPr b="0" i="0" lang="en-US" sz="1200" u="none" cap="none" strike="noStrike">
                <a:solidFill>
                  <a:schemeClr val="dk1"/>
                </a:solidFill>
                <a:latin typeface="Arial"/>
                <a:ea typeface="Arial"/>
                <a:cs typeface="Arial"/>
                <a:sym typeface="Arial"/>
              </a:rPr>
              <a:t>. Questions to consider when defining service levels include what is the impact on business if the network delays a transaction by two or three seconds. A service level assignment will include the priority and the treatment a packet will receive. For example, you would assign voice applications a high service level (high priority, LLQ and RTP compression). You would assign low priority data a lower service level (lower priority, WFQ, TCP header compression).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57" name="Shape 157"/>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158" name="Shape 158"/>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After identifying and measuring network traffic, use business requirements to perform the second step: define the traffic classes.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Because of its stringent QoS requirements, voice traffic is usually in a class by itself. Cisco has developed specific QoS mechanisms, such as LLQ, to ensure that voice always receives priority treatment over all other traffic.</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After the applications with the most critical requirements have been defined, the remaining traffic classes are defined using business requirements.</a:t>
            </a:r>
          </a:p>
          <a:p>
            <a:pPr indent="-112713" lvl="0" marL="112713" marR="0" rtl="0" algn="l">
              <a:lnSpc>
                <a:spcPct val="90000"/>
              </a:lnSpc>
              <a:spcBef>
                <a:spcPts val="60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 typical enterprise might define five traffic classes:</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Voice:</a:t>
            </a:r>
            <a:r>
              <a:rPr b="0" i="0" lang="en-US" sz="1200" u="none" cap="none" strike="noStrike">
                <a:solidFill>
                  <a:schemeClr val="dk1"/>
                </a:solidFill>
                <a:latin typeface="Arial"/>
                <a:ea typeface="Arial"/>
                <a:cs typeface="Arial"/>
                <a:sym typeface="Arial"/>
              </a:rPr>
              <a:t> Absolute priority for VoIP traffic.</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Mission-critical: </a:t>
            </a:r>
            <a:r>
              <a:rPr b="0" i="0" lang="en-US" sz="1200" u="none" cap="none" strike="noStrike">
                <a:solidFill>
                  <a:schemeClr val="dk1"/>
                </a:solidFill>
                <a:latin typeface="Arial"/>
                <a:ea typeface="Arial"/>
                <a:cs typeface="Arial"/>
                <a:sym typeface="Arial"/>
              </a:rPr>
              <a:t>Small set of locally defined critical business applications. For example, a mission-critical application might be an order-entry database that needs to run 24 hours a day.</a:t>
            </a:r>
            <a:r>
              <a:rPr b="1" i="0" lang="en-US" sz="1200" u="none" cap="none" strike="noStrike">
                <a:solidFill>
                  <a:schemeClr val="dk1"/>
                </a:solidFill>
                <a:latin typeface="Arial"/>
                <a:ea typeface="Arial"/>
                <a:cs typeface="Arial"/>
                <a:sym typeface="Arial"/>
              </a:rPr>
              <a:t> </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Transactional: </a:t>
            </a:r>
            <a:r>
              <a:rPr b="0" i="0" lang="en-US" sz="1200" u="none" cap="none" strike="noStrike">
                <a:solidFill>
                  <a:schemeClr val="dk1"/>
                </a:solidFill>
                <a:latin typeface="Arial"/>
                <a:ea typeface="Arial"/>
                <a:cs typeface="Arial"/>
                <a:sym typeface="Arial"/>
              </a:rPr>
              <a:t>Database access, transaction services, interactive traffic, and preferred data services. Depending on the importance of the database application to the enterprise, you might give the database a large amount of bandwidth and a high priority. For example, your payroll department performs critical or sensitive work. Their importance to the organization determines the priority and amount of bandwidth you would give their network traffic.</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Best effort: </a:t>
            </a:r>
            <a:r>
              <a:rPr b="0" i="0" lang="en-US" sz="1200" u="none" cap="none" strike="noStrike">
                <a:solidFill>
                  <a:schemeClr val="dk1"/>
                </a:solidFill>
                <a:latin typeface="Arial"/>
                <a:ea typeface="Arial"/>
                <a:cs typeface="Arial"/>
                <a:sym typeface="Arial"/>
              </a:rPr>
              <a:t>Popular applications such as e-mail and FTP could each constitute a class. Your QoS policy might guarantee employees using these applications a smaller amount of bandwidth and a lower priority then other applications. Incoming HTTP queries to your company's external website might be a class that gets a moderate amount of bandwidth and runs at low</a:t>
            </a:r>
            <a:r>
              <a:rPr b="1" i="0" lang="en-US" sz="1200" u="none" cap="none" strike="noStrike">
                <a:solidFill>
                  <a:schemeClr val="dk1"/>
                </a:solidFill>
                <a:latin typeface="Arial"/>
                <a:ea typeface="Arial"/>
                <a:cs typeface="Arial"/>
                <a:sym typeface="Arial"/>
              </a:rPr>
              <a:t> </a:t>
            </a:r>
            <a:r>
              <a:rPr b="0" i="0" lang="en-US" sz="1200" u="none" cap="none" strike="noStrike">
                <a:solidFill>
                  <a:schemeClr val="dk1"/>
                </a:solidFill>
                <a:latin typeface="Arial"/>
                <a:ea typeface="Arial"/>
                <a:cs typeface="Arial"/>
                <a:sym typeface="Arial"/>
              </a:rPr>
              <a:t>priority.</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Scavenger:</a:t>
            </a:r>
            <a:r>
              <a:rPr b="0" i="0" lang="en-US" sz="1200" u="none" cap="none" strike="noStrike">
                <a:solidFill>
                  <a:schemeClr val="dk1"/>
                </a:solidFill>
                <a:latin typeface="Arial"/>
                <a:ea typeface="Arial"/>
                <a:cs typeface="Arial"/>
                <a:sym typeface="Arial"/>
              </a:rPr>
              <a:t> The unspecified traffic is considered as less than best effort. Scavenger applications, such as BitTorrent and other point-to-point applications, are served by this class.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68" name="Shape 168"/>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169" name="Shape 169"/>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In the third step, define a QoS policy for each traffic class. Defining a QoS policy involves one or more of these activities: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Setting a minimum bandwidth guarantee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Setting a maximum bandwidth limit</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Assigning priorities to each class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Using QoS technologies, such as advanced queuing, to manage congestion</a:t>
            </a:r>
          </a:p>
          <a:p>
            <a:pPr indent="-112713" lvl="0" marL="112713" marR="0" rtl="0" algn="l">
              <a:lnSpc>
                <a:spcPct val="90000"/>
              </a:lnSpc>
              <a:spcBef>
                <a:spcPts val="600"/>
              </a:spcBef>
              <a:spcAft>
                <a:spcPts val="0"/>
              </a:spcAft>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a:p>
            <a:pPr indent="-112713" lvl="0" marL="112713" marR="0" rtl="0" algn="l">
              <a:lnSpc>
                <a:spcPct val="90000"/>
              </a:lnSpc>
              <a:spcBef>
                <a:spcPts val="60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Using the traffic classes, previously defined QoS policies can be mandated based on the following priorities (with Priority 5 being the highest and Priority 1 being the lowest):</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Priority 5—Voice: Minimum bandwidth of 1 Mbps. Use LLQ to give voice priority always.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Priority 4—Mission-critical: Minimum bandwidth of 1 Mbps. Use CBWFQ to prioritize critical-class traffic flows.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Priority 3—Transactional: Minimum bandwidth of 1 Mbps. Use CBWFQ to prioritize transactional traffic flows.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Priority 2—Best-effort: Maximum bandwidth of 500 kbps. Use CBWFQ to prioritize best-effort traffic flows that are below mission-critical and voice.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Priority 1—Scavenger (less-than-best-effort): Maximum bandwidth of 100 kbps. Use WRED to drop these packets whenever the network has a tendency toward congestion.</a:t>
            </a:r>
          </a:p>
          <a:p>
            <a:pPr indent="-112713" lvl="0" marL="112713" marR="0" rtl="0" algn="l">
              <a:lnSpc>
                <a:spcPct val="90000"/>
              </a:lnSpc>
              <a:spcBef>
                <a:spcPts val="60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76" name="Shape 176"/>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177" name="Shape 177"/>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the past, the only way to implement QoS in a network was by using the command-line interface (CLI) to configure individual QoS policies at each interface. This is a time-consuming and error-prone task involving cutting and pasting configurations from one interface to another.</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Cisco introduced the Modular QoS CLI (MQC) to simplify QoS configuration by making configurations modular. MQC provides a building-block approach that uses a single module repeatedly to apply a policy to multiple interfaces.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Cisco AutoQoS represents innovative technology that simplifies the challenges of network administration by reducing QoS complexity, deployment time, and cost to enterprise networks. Cisco AutoQoS incorporates value-added intelligence in Cisco IOS software and Cisco Catalyst software to provision and assist in the management of large-scale QoS deployments.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Customers can easily configure, manage, and successfully troubleshoot QoS deployments by using the Cisco Router and Security Device Manager (SDM) QoS wizard. The Cisco SDM QoS wizard provides centralized QoS design, administration, and traffic monitoring that scales to large QoS deployments.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83" name="Shape 183"/>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184" name="Shape 184"/>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Cisco MQC allows users to create traffic policies and then attach these policies to interfaces. A QoS policy contains one or more traffic classes and one or more QoS features. A traffic class classifies traffic, and the QoS features in the QoS policy determine how to treat the classified traffic.</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Cisco MQC offers significant advantages over the legacy CLI method for implementing QoS. By using MQC, a network administrator can significantly reduce the time and effort it takes to configure QoS in a complex network. Rather than configuring “raw” CLI commands interface by interface, the administrator develops a uniform set of traffic classes and QoS policies that are applied on interfaces.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use of the Cisco MQC allows the separation of traffic classification from the definition of QoS policy. This capability enables easier initial QoS implementation and maintenance as new traffic classes emerge and QoS policies for the network evolve.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90" name="Shape 190"/>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191" name="Shape 191"/>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This graphic summarizes the three steps to follow when configuring QoS using Cisco MQC configuration. Each step answers a question concerning the classes assigned to different traffic flows:</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Build a class map:</a:t>
            </a:r>
            <a:r>
              <a:rPr b="0" i="0" lang="en-US" sz="1200" u="none" cap="none" strike="noStrike">
                <a:solidFill>
                  <a:schemeClr val="dk1"/>
                </a:solidFill>
                <a:latin typeface="Arial"/>
                <a:ea typeface="Arial"/>
                <a:cs typeface="Arial"/>
                <a:sym typeface="Arial"/>
              </a:rPr>
              <a:t> What traffic do we care about? The first step in QoS deployment is to identify the interesting traffic, that is, classify the packets. This step defines a grouping of network traffic—a class-map in MQC terminology—with various classification tools: Access Control Lists (ACLs), IP addresses, IP precedence, IP Differentiated Services Code Point (DSCP), IEEE 802.1p, MPLS EXP, and Cisco Network Based Application Recognition (NBAR). In this step, you configure traffic classification by using the </a:t>
            </a:r>
            <a:r>
              <a:rPr b="1" i="0" lang="en-US" sz="1200" u="none" cap="none" strike="noStrike">
                <a:solidFill>
                  <a:schemeClr val="dk1"/>
                </a:solidFill>
                <a:latin typeface="Arial"/>
                <a:ea typeface="Arial"/>
                <a:cs typeface="Arial"/>
                <a:sym typeface="Arial"/>
              </a:rPr>
              <a:t>class-map</a:t>
            </a:r>
            <a:r>
              <a:rPr b="0" i="0" lang="en-US" sz="1200" u="none" cap="none" strike="noStrike">
                <a:solidFill>
                  <a:schemeClr val="dk1"/>
                </a:solidFill>
                <a:latin typeface="Arial"/>
                <a:ea typeface="Arial"/>
                <a:cs typeface="Arial"/>
                <a:sym typeface="Arial"/>
              </a:rPr>
              <a:t> command.</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Policy map:</a:t>
            </a:r>
            <a:r>
              <a:rPr b="0" i="0" lang="en-US" sz="1200" u="none" cap="none" strike="noStrike">
                <a:solidFill>
                  <a:schemeClr val="dk1"/>
                </a:solidFill>
                <a:latin typeface="Arial"/>
                <a:ea typeface="Arial"/>
                <a:cs typeface="Arial"/>
                <a:sym typeface="Arial"/>
              </a:rPr>
              <a:t> What will happen to the classified traffic? Decide what to do with a group once you identify its traffic. This step is the actual construction of a QoS policy—a policy-map in MQC terminology—by choosing the group of traffic (class-map) on which to perform QoS functions. Examples of QoS functions are queuing, dropping, policing, shaping, and marking. In this step, you configure each traffic policy by associating the traffic class with one or more QoS features using the </a:t>
            </a:r>
            <a:r>
              <a:rPr b="1" i="0" lang="en-US" sz="1200" u="none" cap="none" strike="noStrike">
                <a:solidFill>
                  <a:schemeClr val="dk1"/>
                </a:solidFill>
                <a:latin typeface="Arial"/>
                <a:ea typeface="Arial"/>
                <a:cs typeface="Arial"/>
                <a:sym typeface="Arial"/>
              </a:rPr>
              <a:t>policy-map</a:t>
            </a:r>
            <a:r>
              <a:rPr b="0" i="0" lang="en-US" sz="1200" u="none" cap="none" strike="noStrike">
                <a:solidFill>
                  <a:schemeClr val="dk1"/>
                </a:solidFill>
                <a:latin typeface="Arial"/>
                <a:ea typeface="Arial"/>
                <a:cs typeface="Arial"/>
                <a:sym typeface="Arial"/>
              </a:rPr>
              <a:t> command.</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Service policy:</a:t>
            </a:r>
            <a:r>
              <a:rPr b="0" i="0" lang="en-US" sz="1200" u="none" cap="none" strike="noStrike">
                <a:solidFill>
                  <a:schemeClr val="dk1"/>
                </a:solidFill>
                <a:latin typeface="Arial"/>
                <a:ea typeface="Arial"/>
                <a:cs typeface="Arial"/>
                <a:sym typeface="Arial"/>
              </a:rPr>
              <a:t> Where will the policy apply? Apply the appropriate policy map to the desired interfaces, sub-interfaces, or Asynchronous Transfer Mode (ATM) or Frame Relay Permanent Virtual Circuits (PVCs). In this step, you attach the traffic policy to inbound or outbound traffic on interfaces, subinterfaces, or virtual circuits by using the </a:t>
            </a:r>
            <a:r>
              <a:rPr b="1" i="0" lang="en-US" sz="1200" u="none" cap="none" strike="noStrike">
                <a:solidFill>
                  <a:schemeClr val="dk1"/>
                </a:solidFill>
                <a:latin typeface="Arial"/>
                <a:ea typeface="Arial"/>
                <a:cs typeface="Arial"/>
                <a:sym typeface="Arial"/>
              </a:rPr>
              <a:t>service-policy</a:t>
            </a:r>
            <a:r>
              <a:rPr b="0" i="0" lang="en-US" sz="1200" u="none" cap="none" strike="noStrike">
                <a:solidFill>
                  <a:schemeClr val="dk1"/>
                </a:solidFill>
                <a:latin typeface="Arial"/>
                <a:ea typeface="Arial"/>
                <a:cs typeface="Arial"/>
                <a:sym typeface="Arial"/>
              </a:rPr>
              <a:t> command.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spTree>
      <p:nvGrpSpPr>
        <p:cNvPr id="14" name="Shape 14"/>
        <p:cNvGrpSpPr/>
        <p:nvPr/>
      </p:nvGrpSpPr>
      <p:grpSpPr>
        <a:xfrm>
          <a:off x="0" y="0"/>
          <a:ext cx="0" cy="0"/>
          <a:chOff x="0" y="0"/>
          <a:chExt cx="0" cy="0"/>
        </a:xfrm>
      </p:grpSpPr>
      <p:sp>
        <p:nvSpPr>
          <p:cNvPr id="15" name="Shape 15"/>
          <p:cNvSpPr/>
          <p:nvPr/>
        </p:nvSpPr>
        <p:spPr>
          <a:xfrm rot="-5400000">
            <a:off x="3200400" y="-1570037"/>
            <a:ext cx="2743200" cy="9144000"/>
          </a:xfrm>
          <a:prstGeom prst="rect">
            <a:avLst/>
          </a:prstGeom>
          <a:solidFill>
            <a:srgbClr val="015F85"/>
          </a:solidFill>
          <a:ln>
            <a:noFill/>
          </a:ln>
        </p:spPr>
        <p:txBody>
          <a:bodyPr anchorCtr="0" anchor="ctr" bIns="36500" lIns="73025" rIns="73025" wrap="square" tIns="365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16" name="Shape 16"/>
          <p:cNvSpPr/>
          <p:nvPr/>
        </p:nvSpPr>
        <p:spPr>
          <a:xfrm>
            <a:off x="1150938" y="6672263"/>
            <a:ext cx="2022475" cy="188912"/>
          </a:xfrm>
          <a:prstGeom prst="rect">
            <a:avLst/>
          </a:prstGeom>
          <a:noFill/>
          <a:ln>
            <a:noFill/>
          </a:ln>
        </p:spPr>
        <p:txBody>
          <a:bodyPr anchorCtr="1" anchor="b" bIns="41050" lIns="82100" rIns="82100" wrap="square" tIns="41050">
            <a:noAutofit/>
          </a:bodyPr>
          <a:lstStyle/>
          <a:p>
            <a:pPr indent="0" lvl="0" marL="0" marR="0" rtl="0" algn="l">
              <a:lnSpc>
                <a:spcPct val="100000"/>
              </a:lnSpc>
              <a:spcBef>
                <a:spcPts val="0"/>
              </a:spcBef>
              <a:spcAft>
                <a:spcPts val="0"/>
              </a:spcAft>
              <a:buSzPct val="25000"/>
              <a:buNone/>
            </a:pPr>
            <a:r>
              <a:rPr lang="en-US" sz="700">
                <a:solidFill>
                  <a:srgbClr val="D3D3D3"/>
                </a:solidFill>
                <a:latin typeface="Arial"/>
                <a:ea typeface="Arial"/>
                <a:cs typeface="Arial"/>
                <a:sym typeface="Arial"/>
              </a:rPr>
              <a:t>© 2006 Cisco Systems, Inc. All rights reserved.</a:t>
            </a:r>
          </a:p>
        </p:txBody>
      </p:sp>
      <p:grpSp>
        <p:nvGrpSpPr>
          <p:cNvPr id="17" name="Shape 17"/>
          <p:cNvGrpSpPr/>
          <p:nvPr/>
        </p:nvGrpSpPr>
        <p:grpSpPr>
          <a:xfrm>
            <a:off x="609600" y="525463"/>
            <a:ext cx="1447800" cy="769937"/>
            <a:chOff x="3272" y="1316"/>
            <a:chExt cx="1889" cy="1002"/>
          </a:xfrm>
        </p:grpSpPr>
        <p:sp>
          <p:nvSpPr>
            <p:cNvPr id="18" name="Shape 18"/>
            <p:cNvSpPr/>
            <p:nvPr/>
          </p:nvSpPr>
          <p:spPr>
            <a:xfrm>
              <a:off x="3272" y="1316"/>
              <a:ext cx="1889" cy="1002"/>
            </a:xfrm>
            <a:prstGeom prst="rect">
              <a:avLst/>
            </a:prstGeom>
            <a:no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19" name="Shape 19"/>
            <p:cNvSpPr/>
            <p:nvPr/>
          </p:nvSpPr>
          <p:spPr>
            <a:xfrm>
              <a:off x="3803" y="1980"/>
              <a:ext cx="86" cy="325"/>
            </a:xfrm>
            <a:prstGeom prst="rect">
              <a:avLst/>
            </a:pr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0" name="Shape 20"/>
            <p:cNvSpPr/>
            <p:nvPr/>
          </p:nvSpPr>
          <p:spPr>
            <a:xfrm>
              <a:off x="4304" y="1971"/>
              <a:ext cx="249" cy="343"/>
            </a:xfrm>
            <a:custGeom>
              <a:pathLst>
                <a:path extrusionOk="0" h="120000" w="120000">
                  <a:moveTo>
                    <a:pt x="120000" y="36000"/>
                  </a:moveTo>
                  <a:cubicBezTo>
                    <a:pt x="120000" y="34500"/>
                    <a:pt x="105517" y="30000"/>
                    <a:pt x="86896" y="30000"/>
                  </a:cubicBezTo>
                  <a:cubicBezTo>
                    <a:pt x="62068"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4827" y="120000"/>
                  </a:cubicBezTo>
                  <a:cubicBezTo>
                    <a:pt x="39310" y="120000"/>
                    <a:pt x="0" y="97500"/>
                    <a:pt x="0" y="60000"/>
                  </a:cubicBezTo>
                  <a:cubicBezTo>
                    <a:pt x="0" y="25500"/>
                    <a:pt x="35172" y="0"/>
                    <a:pt x="84827" y="0"/>
                  </a:cubicBezTo>
                  <a:cubicBezTo>
                    <a:pt x="103448"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1" name="Shape 21"/>
            <p:cNvSpPr/>
            <p:nvPr/>
          </p:nvSpPr>
          <p:spPr>
            <a:xfrm>
              <a:off x="3443" y="1971"/>
              <a:ext cx="249" cy="343"/>
            </a:xfrm>
            <a:custGeom>
              <a:pathLst>
                <a:path extrusionOk="0" h="120000" w="120000">
                  <a:moveTo>
                    <a:pt x="120000" y="36000"/>
                  </a:moveTo>
                  <a:cubicBezTo>
                    <a:pt x="117931" y="34500"/>
                    <a:pt x="105517" y="30000"/>
                    <a:pt x="86896" y="30000"/>
                  </a:cubicBezTo>
                  <a:cubicBezTo>
                    <a:pt x="60000"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2758" y="120000"/>
                  </a:cubicBezTo>
                  <a:cubicBezTo>
                    <a:pt x="39310" y="120000"/>
                    <a:pt x="0" y="97500"/>
                    <a:pt x="0" y="60000"/>
                  </a:cubicBezTo>
                  <a:cubicBezTo>
                    <a:pt x="0" y="25500"/>
                    <a:pt x="35172" y="0"/>
                    <a:pt x="82758" y="0"/>
                  </a:cubicBezTo>
                  <a:cubicBezTo>
                    <a:pt x="101379"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2" name="Shape 22"/>
            <p:cNvSpPr/>
            <p:nvPr/>
          </p:nvSpPr>
          <p:spPr>
            <a:xfrm>
              <a:off x="4643" y="1971"/>
              <a:ext cx="342" cy="343"/>
            </a:xfrm>
            <a:custGeom>
              <a:pathLst>
                <a:path extrusionOk="0" h="120000" w="120000">
                  <a:moveTo>
                    <a:pt x="120000" y="60000"/>
                  </a:moveTo>
                  <a:cubicBezTo>
                    <a:pt x="120000" y="93000"/>
                    <a:pt x="96000" y="120000"/>
                    <a:pt x="60000" y="120000"/>
                  </a:cubicBezTo>
                  <a:cubicBezTo>
                    <a:pt x="24000" y="120000"/>
                    <a:pt x="0" y="93000"/>
                    <a:pt x="0" y="60000"/>
                  </a:cubicBezTo>
                  <a:cubicBezTo>
                    <a:pt x="0" y="27000"/>
                    <a:pt x="24000" y="0"/>
                    <a:pt x="60000" y="0"/>
                  </a:cubicBezTo>
                  <a:cubicBezTo>
                    <a:pt x="96000" y="0"/>
                    <a:pt x="120000" y="27000"/>
                    <a:pt x="120000" y="60000"/>
                  </a:cubicBezTo>
                  <a:moveTo>
                    <a:pt x="60000" y="30000"/>
                  </a:moveTo>
                  <a:cubicBezTo>
                    <a:pt x="43500" y="30000"/>
                    <a:pt x="30000" y="43500"/>
                    <a:pt x="30000" y="60000"/>
                  </a:cubicBezTo>
                  <a:cubicBezTo>
                    <a:pt x="30000" y="76500"/>
                    <a:pt x="43500" y="90000"/>
                    <a:pt x="60000" y="90000"/>
                  </a:cubicBezTo>
                  <a:cubicBezTo>
                    <a:pt x="76500" y="90000"/>
                    <a:pt x="90000" y="76500"/>
                    <a:pt x="90000" y="60000"/>
                  </a:cubicBezTo>
                  <a:cubicBezTo>
                    <a:pt x="90000" y="43500"/>
                    <a:pt x="76500" y="30000"/>
                    <a:pt x="60000" y="30000"/>
                  </a:cubicBezTo>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3" name="Shape 23"/>
            <p:cNvSpPr/>
            <p:nvPr/>
          </p:nvSpPr>
          <p:spPr>
            <a:xfrm>
              <a:off x="4000" y="1971"/>
              <a:ext cx="223" cy="343"/>
            </a:xfrm>
            <a:custGeom>
              <a:pathLst>
                <a:path extrusionOk="0" h="120000" w="120000">
                  <a:moveTo>
                    <a:pt x="108461" y="28500"/>
                  </a:moveTo>
                  <a:cubicBezTo>
                    <a:pt x="108461" y="28500"/>
                    <a:pt x="87692" y="25500"/>
                    <a:pt x="73846" y="25500"/>
                  </a:cubicBezTo>
                  <a:cubicBezTo>
                    <a:pt x="55384" y="25500"/>
                    <a:pt x="46153" y="28500"/>
                    <a:pt x="46153" y="34500"/>
                  </a:cubicBezTo>
                  <a:cubicBezTo>
                    <a:pt x="46153" y="42000"/>
                    <a:pt x="60000" y="43500"/>
                    <a:pt x="66923" y="45000"/>
                  </a:cubicBezTo>
                  <a:cubicBezTo>
                    <a:pt x="78461" y="48000"/>
                    <a:pt x="78461" y="48000"/>
                    <a:pt x="78461" y="48000"/>
                  </a:cubicBezTo>
                  <a:cubicBezTo>
                    <a:pt x="108461" y="54000"/>
                    <a:pt x="120000" y="67500"/>
                    <a:pt x="120000" y="81000"/>
                  </a:cubicBezTo>
                  <a:cubicBezTo>
                    <a:pt x="120000" y="109500"/>
                    <a:pt x="80769" y="120000"/>
                    <a:pt x="48461" y="120000"/>
                  </a:cubicBezTo>
                  <a:cubicBezTo>
                    <a:pt x="23076" y="120000"/>
                    <a:pt x="2307" y="117000"/>
                    <a:pt x="0" y="115500"/>
                  </a:cubicBezTo>
                  <a:cubicBezTo>
                    <a:pt x="0" y="90000"/>
                    <a:pt x="0" y="90000"/>
                    <a:pt x="0" y="90000"/>
                  </a:cubicBezTo>
                  <a:cubicBezTo>
                    <a:pt x="4615" y="90000"/>
                    <a:pt x="23076" y="94500"/>
                    <a:pt x="41538" y="94500"/>
                  </a:cubicBezTo>
                  <a:cubicBezTo>
                    <a:pt x="64615" y="94500"/>
                    <a:pt x="73846" y="90000"/>
                    <a:pt x="73846" y="84000"/>
                  </a:cubicBezTo>
                  <a:cubicBezTo>
                    <a:pt x="73846" y="78000"/>
                    <a:pt x="64615" y="73500"/>
                    <a:pt x="53076" y="72000"/>
                  </a:cubicBezTo>
                  <a:cubicBezTo>
                    <a:pt x="50769" y="72000"/>
                    <a:pt x="48461" y="70500"/>
                    <a:pt x="43846" y="70500"/>
                  </a:cubicBezTo>
                  <a:cubicBezTo>
                    <a:pt x="20769" y="64500"/>
                    <a:pt x="0" y="55500"/>
                    <a:pt x="0" y="36000"/>
                  </a:cubicBezTo>
                  <a:cubicBezTo>
                    <a:pt x="0" y="15000"/>
                    <a:pt x="23076" y="0"/>
                    <a:pt x="64615" y="0"/>
                  </a:cubicBezTo>
                  <a:cubicBezTo>
                    <a:pt x="85384" y="0"/>
                    <a:pt x="106153" y="4500"/>
                    <a:pt x="108461" y="4500"/>
                  </a:cubicBezTo>
                  <a:lnTo>
                    <a:pt x="108461" y="285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4" name="Shape 24"/>
            <p:cNvSpPr/>
            <p:nvPr/>
          </p:nvSpPr>
          <p:spPr>
            <a:xfrm>
              <a:off x="3272" y="1586"/>
              <a:ext cx="81" cy="167"/>
            </a:xfrm>
            <a:custGeom>
              <a:pathLst>
                <a:path extrusionOk="0" h="120000" w="120000">
                  <a:moveTo>
                    <a:pt x="120000" y="30769"/>
                  </a:moveTo>
                  <a:cubicBezTo>
                    <a:pt x="120000" y="12307"/>
                    <a:pt x="94736" y="0"/>
                    <a:pt x="63157" y="0"/>
                  </a:cubicBezTo>
                  <a:cubicBezTo>
                    <a:pt x="25263" y="0"/>
                    <a:pt x="0" y="12307"/>
                    <a:pt x="0" y="30769"/>
                  </a:cubicBezTo>
                  <a:cubicBezTo>
                    <a:pt x="0" y="92307"/>
                    <a:pt x="0" y="92307"/>
                    <a:pt x="0" y="92307"/>
                  </a:cubicBezTo>
                  <a:cubicBezTo>
                    <a:pt x="0" y="107692"/>
                    <a:pt x="25263" y="120000"/>
                    <a:pt x="63157"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5" name="Shape 25"/>
            <p:cNvSpPr/>
            <p:nvPr/>
          </p:nvSpPr>
          <p:spPr>
            <a:xfrm>
              <a:off x="3499" y="1474"/>
              <a:ext cx="81" cy="279"/>
            </a:xfrm>
            <a:custGeom>
              <a:pathLst>
                <a:path extrusionOk="0" h="120000" w="120000">
                  <a:moveTo>
                    <a:pt x="120000" y="16615"/>
                  </a:moveTo>
                  <a:cubicBezTo>
                    <a:pt x="120000" y="7384"/>
                    <a:pt x="88421" y="0"/>
                    <a:pt x="56842" y="0"/>
                  </a:cubicBezTo>
                  <a:cubicBezTo>
                    <a:pt x="25263" y="0"/>
                    <a:pt x="0" y="7384"/>
                    <a:pt x="0" y="16615"/>
                  </a:cubicBezTo>
                  <a:cubicBezTo>
                    <a:pt x="0" y="103384"/>
                    <a:pt x="0" y="103384"/>
                    <a:pt x="0" y="103384"/>
                  </a:cubicBezTo>
                  <a:cubicBezTo>
                    <a:pt x="0" y="112615"/>
                    <a:pt x="25263" y="120000"/>
                    <a:pt x="56842" y="120000"/>
                  </a:cubicBezTo>
                  <a:cubicBezTo>
                    <a:pt x="88421"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6" name="Shape 26"/>
            <p:cNvSpPr/>
            <p:nvPr/>
          </p:nvSpPr>
          <p:spPr>
            <a:xfrm>
              <a:off x="3722" y="1320"/>
              <a:ext cx="81" cy="514"/>
            </a:xfrm>
            <a:custGeom>
              <a:pathLst>
                <a:path extrusionOk="0" h="120000" w="120000">
                  <a:moveTo>
                    <a:pt x="120000" y="9000"/>
                  </a:moveTo>
                  <a:cubicBezTo>
                    <a:pt x="120000" y="4000"/>
                    <a:pt x="94736" y="0"/>
                    <a:pt x="63157" y="0"/>
                  </a:cubicBezTo>
                  <a:cubicBezTo>
                    <a:pt x="31578" y="0"/>
                    <a:pt x="0" y="4000"/>
                    <a:pt x="0" y="9000"/>
                  </a:cubicBezTo>
                  <a:cubicBezTo>
                    <a:pt x="0" y="111000"/>
                    <a:pt x="0" y="111000"/>
                    <a:pt x="0" y="111000"/>
                  </a:cubicBezTo>
                  <a:cubicBezTo>
                    <a:pt x="0" y="116000"/>
                    <a:pt x="31578" y="120000"/>
                    <a:pt x="63157"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7" name="Shape 27"/>
            <p:cNvSpPr/>
            <p:nvPr/>
          </p:nvSpPr>
          <p:spPr>
            <a:xfrm>
              <a:off x="3949" y="1474"/>
              <a:ext cx="81" cy="279"/>
            </a:xfrm>
            <a:custGeom>
              <a:pathLst>
                <a:path extrusionOk="0" h="120000" w="120000">
                  <a:moveTo>
                    <a:pt x="120000" y="16615"/>
                  </a:moveTo>
                  <a:cubicBezTo>
                    <a:pt x="120000" y="7384"/>
                    <a:pt x="94736" y="0"/>
                    <a:pt x="56842" y="0"/>
                  </a:cubicBezTo>
                  <a:cubicBezTo>
                    <a:pt x="25263" y="0"/>
                    <a:pt x="0" y="7384"/>
                    <a:pt x="0" y="16615"/>
                  </a:cubicBezTo>
                  <a:cubicBezTo>
                    <a:pt x="0" y="103384"/>
                    <a:pt x="0" y="103384"/>
                    <a:pt x="0" y="103384"/>
                  </a:cubicBezTo>
                  <a:cubicBezTo>
                    <a:pt x="0" y="112615"/>
                    <a:pt x="25263" y="120000"/>
                    <a:pt x="56842"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8" name="Shape 28"/>
            <p:cNvSpPr/>
            <p:nvPr/>
          </p:nvSpPr>
          <p:spPr>
            <a:xfrm>
              <a:off x="4171" y="1586"/>
              <a:ext cx="86" cy="167"/>
            </a:xfrm>
            <a:custGeom>
              <a:pathLst>
                <a:path extrusionOk="0" h="120000" w="120000">
                  <a:moveTo>
                    <a:pt x="120000" y="30769"/>
                  </a:moveTo>
                  <a:cubicBezTo>
                    <a:pt x="120000" y="12307"/>
                    <a:pt x="90000" y="0"/>
                    <a:pt x="60000" y="0"/>
                  </a:cubicBezTo>
                  <a:cubicBezTo>
                    <a:pt x="30000" y="0"/>
                    <a:pt x="0" y="12307"/>
                    <a:pt x="0" y="30769"/>
                  </a:cubicBezTo>
                  <a:cubicBezTo>
                    <a:pt x="0" y="92307"/>
                    <a:pt x="0" y="92307"/>
                    <a:pt x="0" y="92307"/>
                  </a:cubicBezTo>
                  <a:cubicBezTo>
                    <a:pt x="0" y="107692"/>
                    <a:pt x="30000" y="120000"/>
                    <a:pt x="60000" y="120000"/>
                  </a:cubicBezTo>
                  <a:cubicBezTo>
                    <a:pt x="90000"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9" name="Shape 29"/>
            <p:cNvSpPr/>
            <p:nvPr/>
          </p:nvSpPr>
          <p:spPr>
            <a:xfrm>
              <a:off x="4398" y="1474"/>
              <a:ext cx="82" cy="279"/>
            </a:xfrm>
            <a:custGeom>
              <a:pathLst>
                <a:path extrusionOk="0" h="120000" w="120000">
                  <a:moveTo>
                    <a:pt x="120000" y="16615"/>
                  </a:moveTo>
                  <a:cubicBezTo>
                    <a:pt x="120000" y="7384"/>
                    <a:pt x="94736" y="0"/>
                    <a:pt x="63157" y="0"/>
                  </a:cubicBezTo>
                  <a:cubicBezTo>
                    <a:pt x="25263" y="0"/>
                    <a:pt x="0" y="7384"/>
                    <a:pt x="0" y="16615"/>
                  </a:cubicBezTo>
                  <a:cubicBezTo>
                    <a:pt x="0" y="103384"/>
                    <a:pt x="0" y="103384"/>
                    <a:pt x="0" y="103384"/>
                  </a:cubicBezTo>
                  <a:cubicBezTo>
                    <a:pt x="0" y="112615"/>
                    <a:pt x="25263"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0" name="Shape 30"/>
            <p:cNvSpPr/>
            <p:nvPr/>
          </p:nvSpPr>
          <p:spPr>
            <a:xfrm>
              <a:off x="4625" y="1320"/>
              <a:ext cx="82" cy="514"/>
            </a:xfrm>
            <a:custGeom>
              <a:pathLst>
                <a:path extrusionOk="0" h="120000" w="120000">
                  <a:moveTo>
                    <a:pt x="120000" y="9000"/>
                  </a:moveTo>
                  <a:cubicBezTo>
                    <a:pt x="120000" y="4000"/>
                    <a:pt x="94736" y="0"/>
                    <a:pt x="56842" y="0"/>
                  </a:cubicBezTo>
                  <a:cubicBezTo>
                    <a:pt x="25263" y="0"/>
                    <a:pt x="0" y="4000"/>
                    <a:pt x="0" y="9000"/>
                  </a:cubicBezTo>
                  <a:cubicBezTo>
                    <a:pt x="0" y="111000"/>
                    <a:pt x="0" y="111000"/>
                    <a:pt x="0" y="111000"/>
                  </a:cubicBezTo>
                  <a:cubicBezTo>
                    <a:pt x="0" y="116000"/>
                    <a:pt x="25263" y="120000"/>
                    <a:pt x="56842"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1" name="Shape 31"/>
            <p:cNvSpPr/>
            <p:nvPr/>
          </p:nvSpPr>
          <p:spPr>
            <a:xfrm>
              <a:off x="4848" y="1474"/>
              <a:ext cx="82" cy="279"/>
            </a:xfrm>
            <a:custGeom>
              <a:pathLst>
                <a:path extrusionOk="0" h="120000" w="120000">
                  <a:moveTo>
                    <a:pt x="120000" y="16615"/>
                  </a:moveTo>
                  <a:cubicBezTo>
                    <a:pt x="120000" y="7384"/>
                    <a:pt x="94736" y="0"/>
                    <a:pt x="63157" y="0"/>
                  </a:cubicBezTo>
                  <a:cubicBezTo>
                    <a:pt x="31578" y="0"/>
                    <a:pt x="0" y="7384"/>
                    <a:pt x="0" y="16615"/>
                  </a:cubicBezTo>
                  <a:cubicBezTo>
                    <a:pt x="0" y="103384"/>
                    <a:pt x="0" y="103384"/>
                    <a:pt x="0" y="103384"/>
                  </a:cubicBezTo>
                  <a:cubicBezTo>
                    <a:pt x="0" y="112615"/>
                    <a:pt x="31578"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2" name="Shape 32"/>
            <p:cNvSpPr/>
            <p:nvPr/>
          </p:nvSpPr>
          <p:spPr>
            <a:xfrm>
              <a:off x="5075" y="1586"/>
              <a:ext cx="82" cy="167"/>
            </a:xfrm>
            <a:custGeom>
              <a:pathLst>
                <a:path extrusionOk="0" h="120000" w="120000">
                  <a:moveTo>
                    <a:pt x="120000" y="30769"/>
                  </a:moveTo>
                  <a:cubicBezTo>
                    <a:pt x="120000" y="12307"/>
                    <a:pt x="94736" y="0"/>
                    <a:pt x="56842" y="0"/>
                  </a:cubicBezTo>
                  <a:cubicBezTo>
                    <a:pt x="25263" y="0"/>
                    <a:pt x="0" y="12307"/>
                    <a:pt x="0" y="30769"/>
                  </a:cubicBezTo>
                  <a:cubicBezTo>
                    <a:pt x="0" y="92307"/>
                    <a:pt x="0" y="92307"/>
                    <a:pt x="0" y="92307"/>
                  </a:cubicBezTo>
                  <a:cubicBezTo>
                    <a:pt x="0" y="107692"/>
                    <a:pt x="25263" y="120000"/>
                    <a:pt x="56842"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
        <p:nvSpPr>
          <p:cNvPr id="33" name="Shape 33"/>
          <p:cNvSpPr txBox="1"/>
          <p:nvPr>
            <p:ph type="ctrTitle"/>
          </p:nvPr>
        </p:nvSpPr>
        <p:spPr>
          <a:xfrm>
            <a:off x="650875" y="2676525"/>
            <a:ext cx="3768725" cy="830263"/>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34" name="Shape 34"/>
          <p:cNvSpPr txBox="1"/>
          <p:nvPr>
            <p:ph idx="1" type="subTitle"/>
          </p:nvPr>
        </p:nvSpPr>
        <p:spPr>
          <a:xfrm>
            <a:off x="650875" y="4733925"/>
            <a:ext cx="6940550" cy="419100"/>
          </a:xfrm>
          <a:prstGeom prst="rect">
            <a:avLst/>
          </a:prstGeom>
          <a:noFill/>
          <a:ln>
            <a:noFill/>
          </a:ln>
        </p:spPr>
        <p:txBody>
          <a:bodyPr anchorCtr="0" anchor="t" bIns="91425" lIns="91425" rIns="91425" wrap="square" tIns="91425"/>
          <a:lstStyle>
            <a:lvl1pPr indent="0" lvl="0" marL="0" marR="0" rtl="0" algn="l">
              <a:lnSpc>
                <a:spcPct val="90000"/>
              </a:lnSpc>
              <a:spcBef>
                <a:spcPts val="1000"/>
              </a:spcBef>
              <a:spcAft>
                <a:spcPts val="0"/>
              </a:spcAft>
              <a:buClr>
                <a:schemeClr val="dk2"/>
              </a:buClr>
              <a:buFont typeface="Noto Sans Symbols"/>
              <a:buNone/>
              <a:defRPr b="1" i="0" sz="2000" u="none" cap="none" strike="noStrike">
                <a:solidFill>
                  <a:schemeClr val="lt2"/>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pic>
        <p:nvPicPr>
          <p:cNvPr descr="MAE17639" id="35" name="Shape 35"/>
          <p:cNvPicPr preferRelativeResize="0"/>
          <p:nvPr/>
        </p:nvPicPr>
        <p:blipFill rotWithShape="1">
          <a:blip r:embed="rId2">
            <a:alphaModFix/>
          </a:blip>
          <a:srcRect b="0" l="0" r="0" t="0"/>
          <a:stretch/>
        </p:blipFill>
        <p:spPr>
          <a:xfrm>
            <a:off x="4573588" y="1630363"/>
            <a:ext cx="4570412" cy="2743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59" name="Shape 59"/>
        <p:cNvGrpSpPr/>
        <p:nvPr/>
      </p:nvGrpSpPr>
      <p:grpSpPr>
        <a:xfrm>
          <a:off x="0" y="0"/>
          <a:ext cx="0" cy="0"/>
          <a:chOff x="0" y="0"/>
          <a:chExt cx="0" cy="0"/>
        </a:xfrm>
      </p:grpSpPr>
      <p:sp>
        <p:nvSpPr>
          <p:cNvPr id="60" name="Shape 60"/>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61" name="Shape 61"/>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1587" lvl="0" marL="176213" marR="0" rtl="0" algn="l">
              <a:lnSpc>
                <a:spcPct val="95000"/>
              </a:lnSpc>
              <a:spcBef>
                <a:spcPts val="1400"/>
              </a:spcBef>
              <a:spcAft>
                <a:spcPts val="0"/>
              </a:spcAft>
              <a:buClr>
                <a:schemeClr val="dk2"/>
              </a:buClr>
              <a:buSzPct val="100000"/>
              <a:buFont typeface="Noto Sans Symbols"/>
              <a:buChar char="▪"/>
              <a:defRPr b="0" i="0" sz="2800" u="none" cap="none" strike="noStrike">
                <a:solidFill>
                  <a:schemeClr val="dk1"/>
                </a:solidFill>
                <a:latin typeface="Arial"/>
                <a:ea typeface="Arial"/>
                <a:cs typeface="Arial"/>
                <a:sym typeface="Arial"/>
              </a:defRPr>
            </a:lvl1pPr>
            <a:lvl2pPr indent="-23812" lvl="1" marL="5318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2pPr>
            <a:lvl3pPr indent="-58737" lvl="2" marL="896938"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3pPr>
            <a:lvl4pPr indent="-76200" lvl="3" marL="1257300"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4pPr>
            <a:lvl5pPr indent="-68262" lvl="4" marL="16176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5pPr>
            <a:lvl6pPr indent="-68263" lvl="5" marL="20748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6pPr>
            <a:lvl7pPr indent="-68263" lvl="6" marL="25320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7pPr>
            <a:lvl8pPr indent="-68263" lvl="7" marL="29892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8pPr>
            <a:lvl9pPr indent="-68262" lvl="8" marL="34464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62" name="Shape 62"/>
          <p:cNvSpPr txBox="1"/>
          <p:nvPr>
            <p:ph idx="2" type="body"/>
          </p:nvPr>
        </p:nvSpPr>
        <p:spPr>
          <a:xfrm>
            <a:off x="4811713" y="1143000"/>
            <a:ext cx="4003675" cy="5410200"/>
          </a:xfrm>
          <a:prstGeom prst="rect">
            <a:avLst/>
          </a:prstGeom>
          <a:noFill/>
          <a:ln>
            <a:noFill/>
          </a:ln>
        </p:spPr>
        <p:txBody>
          <a:bodyPr anchorCtr="0" anchor="t" bIns="91425" lIns="91425" rIns="91425" wrap="square" tIns="91425"/>
          <a:lstStyle>
            <a:lvl1pPr indent="1587" lvl="0" marL="176213" marR="0" rtl="0" algn="l">
              <a:lnSpc>
                <a:spcPct val="95000"/>
              </a:lnSpc>
              <a:spcBef>
                <a:spcPts val="1400"/>
              </a:spcBef>
              <a:spcAft>
                <a:spcPts val="0"/>
              </a:spcAft>
              <a:buClr>
                <a:schemeClr val="dk2"/>
              </a:buClr>
              <a:buSzPct val="100000"/>
              <a:buFont typeface="Noto Sans Symbols"/>
              <a:buChar char="▪"/>
              <a:defRPr b="0" i="0" sz="2800" u="none" cap="none" strike="noStrike">
                <a:solidFill>
                  <a:schemeClr val="dk1"/>
                </a:solidFill>
                <a:latin typeface="Arial"/>
                <a:ea typeface="Arial"/>
                <a:cs typeface="Arial"/>
                <a:sym typeface="Arial"/>
              </a:defRPr>
            </a:lvl1pPr>
            <a:lvl2pPr indent="-23812" lvl="1" marL="5318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2pPr>
            <a:lvl3pPr indent="-58737" lvl="2" marL="896938"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3pPr>
            <a:lvl4pPr indent="-76200" lvl="3" marL="1257300"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4pPr>
            <a:lvl5pPr indent="-68262" lvl="4" marL="16176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5pPr>
            <a:lvl6pPr indent="-68263" lvl="5" marL="20748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6pPr>
            <a:lvl7pPr indent="-68263" lvl="6" marL="25320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7pPr>
            <a:lvl8pPr indent="-68263" lvl="7" marL="29892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8pPr>
            <a:lvl9pPr indent="-68262" lvl="8" marL="34464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63" name="Shape 63"/>
        <p:cNvGrpSpPr/>
        <p:nvPr/>
      </p:nvGrpSpPr>
      <p:grpSpPr>
        <a:xfrm>
          <a:off x="0" y="0"/>
          <a:ext cx="0" cy="0"/>
          <a:chOff x="0" y="0"/>
          <a:chExt cx="0" cy="0"/>
        </a:xfrm>
      </p:grpSpPr>
      <p:sp>
        <p:nvSpPr>
          <p:cNvPr id="64" name="Shape 64"/>
          <p:cNvSpPr txBox="1"/>
          <p:nvPr>
            <p:ph type="title"/>
          </p:nvPr>
        </p:nvSpPr>
        <p:spPr>
          <a:xfrm>
            <a:off x="457200" y="274638"/>
            <a:ext cx="8229600" cy="11430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65" name="Shape 65"/>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marR="0" rtl="0" algn="l">
              <a:lnSpc>
                <a:spcPct val="95000"/>
              </a:lnSpc>
              <a:spcBef>
                <a:spcPts val="1200"/>
              </a:spcBef>
              <a:spcAft>
                <a:spcPts val="0"/>
              </a:spcAft>
              <a:buClr>
                <a:schemeClr val="dk2"/>
              </a:buClr>
              <a:buFont typeface="Noto Sans Symbols"/>
              <a:buNone/>
              <a:defRPr b="1" i="0" sz="2400" u="none" cap="none" strike="noStrike">
                <a:solidFill>
                  <a:schemeClr val="dk1"/>
                </a:solidFill>
                <a:latin typeface="Arial"/>
                <a:ea typeface="Arial"/>
                <a:cs typeface="Arial"/>
                <a:sym typeface="Arial"/>
              </a:defRPr>
            </a:lvl1pPr>
            <a:lvl2pPr indent="0" lvl="1" marL="457200" marR="0" rtl="0" algn="l">
              <a:lnSpc>
                <a:spcPct val="95000"/>
              </a:lnSpc>
              <a:spcBef>
                <a:spcPts val="1000"/>
              </a:spcBef>
              <a:spcAft>
                <a:spcPts val="0"/>
              </a:spcAft>
              <a:buClr>
                <a:schemeClr val="dk2"/>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lnSpc>
                <a:spcPct val="95000"/>
              </a:lnSpc>
              <a:spcBef>
                <a:spcPts val="900"/>
              </a:spcBef>
              <a:spcAft>
                <a:spcPts val="0"/>
              </a:spcAft>
              <a:buClr>
                <a:schemeClr val="dk2"/>
              </a:buClr>
              <a:buFont typeface="Noto Sans Symbols"/>
              <a:buNone/>
              <a:defRPr b="1" i="0" sz="1800" u="none" cap="none" strike="noStrike">
                <a:solidFill>
                  <a:schemeClr val="dk1"/>
                </a:solidFill>
                <a:latin typeface="Arial"/>
                <a:ea typeface="Arial"/>
                <a:cs typeface="Arial"/>
                <a:sym typeface="Arial"/>
              </a:defRPr>
            </a:lvl3pPr>
            <a:lvl4pPr indent="0" lvl="3" marL="1371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4pPr>
            <a:lvl5pPr indent="0" lvl="4" marL="18288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6pPr>
            <a:lvl7pPr indent="0" lvl="6" marL="27432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7pPr>
            <a:lvl8pPr indent="0" lvl="7" marL="32004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8pPr>
            <a:lvl9pPr indent="0" lvl="8" marL="3657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9pPr>
          </a:lstStyle>
          <a:p/>
        </p:txBody>
      </p:sp>
      <p:sp>
        <p:nvSpPr>
          <p:cNvPr id="66" name="Shape 66"/>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80962" lvl="4" marL="16176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5pPr>
            <a:lvl6pPr indent="-80963" lvl="5" marL="20748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6pPr>
            <a:lvl7pPr indent="-80963" lvl="6" marL="25320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7pPr>
            <a:lvl8pPr indent="-80963" lvl="7" marL="29892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8pPr>
            <a:lvl9pPr indent="-80962" lvl="8" marL="34464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9pPr>
          </a:lstStyle>
          <a:p/>
        </p:txBody>
      </p:sp>
      <p:sp>
        <p:nvSpPr>
          <p:cNvPr id="67" name="Shape 67"/>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marR="0" rtl="0" algn="l">
              <a:lnSpc>
                <a:spcPct val="95000"/>
              </a:lnSpc>
              <a:spcBef>
                <a:spcPts val="1200"/>
              </a:spcBef>
              <a:spcAft>
                <a:spcPts val="0"/>
              </a:spcAft>
              <a:buClr>
                <a:schemeClr val="dk2"/>
              </a:buClr>
              <a:buFont typeface="Noto Sans Symbols"/>
              <a:buNone/>
              <a:defRPr b="1" i="0" sz="2400" u="none" cap="none" strike="noStrike">
                <a:solidFill>
                  <a:schemeClr val="dk1"/>
                </a:solidFill>
                <a:latin typeface="Arial"/>
                <a:ea typeface="Arial"/>
                <a:cs typeface="Arial"/>
                <a:sym typeface="Arial"/>
              </a:defRPr>
            </a:lvl1pPr>
            <a:lvl2pPr indent="0" lvl="1" marL="457200" marR="0" rtl="0" algn="l">
              <a:lnSpc>
                <a:spcPct val="95000"/>
              </a:lnSpc>
              <a:spcBef>
                <a:spcPts val="1000"/>
              </a:spcBef>
              <a:spcAft>
                <a:spcPts val="0"/>
              </a:spcAft>
              <a:buClr>
                <a:schemeClr val="dk2"/>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lnSpc>
                <a:spcPct val="95000"/>
              </a:lnSpc>
              <a:spcBef>
                <a:spcPts val="900"/>
              </a:spcBef>
              <a:spcAft>
                <a:spcPts val="0"/>
              </a:spcAft>
              <a:buClr>
                <a:schemeClr val="dk2"/>
              </a:buClr>
              <a:buFont typeface="Noto Sans Symbols"/>
              <a:buNone/>
              <a:defRPr b="1" i="0" sz="1800" u="none" cap="none" strike="noStrike">
                <a:solidFill>
                  <a:schemeClr val="dk1"/>
                </a:solidFill>
                <a:latin typeface="Arial"/>
                <a:ea typeface="Arial"/>
                <a:cs typeface="Arial"/>
                <a:sym typeface="Arial"/>
              </a:defRPr>
            </a:lvl3pPr>
            <a:lvl4pPr indent="0" lvl="3" marL="1371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4pPr>
            <a:lvl5pPr indent="0" lvl="4" marL="18288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6pPr>
            <a:lvl7pPr indent="0" lvl="6" marL="27432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7pPr>
            <a:lvl8pPr indent="0" lvl="7" marL="32004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8pPr>
            <a:lvl9pPr indent="0" lvl="8" marL="3657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9pPr>
          </a:lstStyle>
          <a:p/>
        </p:txBody>
      </p:sp>
      <p:sp>
        <p:nvSpPr>
          <p:cNvPr id="68" name="Shape 68"/>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80962" lvl="4" marL="16176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5pPr>
            <a:lvl6pPr indent="-80963" lvl="5" marL="20748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6pPr>
            <a:lvl7pPr indent="-80963" lvl="6" marL="25320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7pPr>
            <a:lvl8pPr indent="-80963" lvl="7" marL="29892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8pPr>
            <a:lvl9pPr indent="-80962" lvl="8" marL="34464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9" name="Shape 69"/>
        <p:cNvGrpSpPr/>
        <p:nvPr/>
      </p:nvGrpSpPr>
      <p:grpSpPr>
        <a:xfrm>
          <a:off x="0" y="0"/>
          <a:ext cx="0" cy="0"/>
          <a:chOff x="0" y="0"/>
          <a:chExt cx="0" cy="0"/>
        </a:xfrm>
      </p:grpSpPr>
      <p:sp>
        <p:nvSpPr>
          <p:cNvPr id="70" name="Shape 70"/>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71" name="Shape 71"/>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26987" lvl="0" marL="176213" marR="0" rtl="0" algn="l">
              <a:lnSpc>
                <a:spcPct val="95000"/>
              </a:lnSpc>
              <a:spcBef>
                <a:spcPts val="1600"/>
              </a:spcBef>
              <a:spcAft>
                <a:spcPts val="0"/>
              </a:spcAft>
              <a:buClr>
                <a:schemeClr val="dk2"/>
              </a:buClr>
              <a:buSzPct val="100000"/>
              <a:buFont typeface="Noto Sans Symbols"/>
              <a:buChar char="▪"/>
              <a:defRPr b="0" i="0" sz="3200" u="none" cap="none" strike="noStrike">
                <a:solidFill>
                  <a:schemeClr val="dk1"/>
                </a:solidFill>
                <a:latin typeface="Arial"/>
                <a:ea typeface="Arial"/>
                <a:cs typeface="Arial"/>
                <a:sym typeface="Arial"/>
              </a:defRPr>
            </a:lvl1pPr>
            <a:lvl2pPr indent="1587" lvl="1" marL="531813" marR="0" rtl="0" algn="l">
              <a:lnSpc>
                <a:spcPct val="95000"/>
              </a:lnSpc>
              <a:spcBef>
                <a:spcPts val="1400"/>
              </a:spcBef>
              <a:spcAft>
                <a:spcPts val="0"/>
              </a:spcAft>
              <a:buClr>
                <a:schemeClr val="dk2"/>
              </a:buClr>
              <a:buSzPct val="100000"/>
              <a:buFont typeface="Noto Sans Symbols"/>
              <a:buChar char="▪"/>
              <a:defRPr b="0" i="0" sz="2800" u="none" cap="none" strike="noStrike">
                <a:solidFill>
                  <a:schemeClr val="dk1"/>
                </a:solidFill>
                <a:latin typeface="Arial"/>
                <a:ea typeface="Arial"/>
                <a:cs typeface="Arial"/>
                <a:sym typeface="Arial"/>
              </a:defRPr>
            </a:lvl2pPr>
            <a:lvl3pPr indent="-33337" lvl="2" marL="896938"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3pPr>
            <a:lvl4pPr indent="-63500" lvl="3" marL="1257300"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4pPr>
            <a:lvl5pPr indent="-55562" lvl="4" marL="16176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5pPr>
            <a:lvl6pPr indent="-55563" lvl="5" marL="20748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6pPr>
            <a:lvl7pPr indent="-55563" lvl="6" marL="25320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7pPr>
            <a:lvl8pPr indent="-55563" lvl="7" marL="29892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8pPr>
            <a:lvl9pPr indent="-55562" lvl="8" marL="34464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72" name="Shape 72"/>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1pPr>
            <a:lvl2pPr indent="0" lvl="1" marL="457200" marR="0" rtl="0" algn="l">
              <a:lnSpc>
                <a:spcPct val="95000"/>
              </a:lnSpc>
              <a:spcBef>
                <a:spcPts val="600"/>
              </a:spcBef>
              <a:spcAft>
                <a:spcPts val="0"/>
              </a:spcAft>
              <a:buClr>
                <a:schemeClr val="dk2"/>
              </a:buClr>
              <a:buFont typeface="Noto Sans Symbols"/>
              <a:buNone/>
              <a:defRPr b="0" i="0" sz="1200" u="none" cap="none" strike="noStrike">
                <a:solidFill>
                  <a:schemeClr val="dk1"/>
                </a:solidFill>
                <a:latin typeface="Arial"/>
                <a:ea typeface="Arial"/>
                <a:cs typeface="Arial"/>
                <a:sym typeface="Arial"/>
              </a:defRPr>
            </a:lvl2pPr>
            <a:lvl3pPr indent="0" lvl="2" marL="914400" marR="0" rtl="0" algn="l">
              <a:lnSpc>
                <a:spcPct val="95000"/>
              </a:lnSpc>
              <a:spcBef>
                <a:spcPts val="500"/>
              </a:spcBef>
              <a:spcAft>
                <a:spcPts val="0"/>
              </a:spcAft>
              <a:buClr>
                <a:schemeClr val="dk2"/>
              </a:buClr>
              <a:buFont typeface="Noto Sans Symbols"/>
              <a:buNone/>
              <a:defRPr b="0" i="0" sz="1000" u="none" cap="none" strike="noStrike">
                <a:solidFill>
                  <a:schemeClr val="dk1"/>
                </a:solidFill>
                <a:latin typeface="Arial"/>
                <a:ea typeface="Arial"/>
                <a:cs typeface="Arial"/>
                <a:sym typeface="Arial"/>
              </a:defRPr>
            </a:lvl3pPr>
            <a:lvl4pPr indent="0" lvl="3" marL="1371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4pPr>
            <a:lvl5pPr indent="0" lvl="4" marL="18288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5pPr>
            <a:lvl6pPr indent="0" lvl="5" marL="22860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6pPr>
            <a:lvl7pPr indent="0" lvl="6" marL="27432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7pPr>
            <a:lvl8pPr indent="0" lvl="7" marL="32004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8pPr>
            <a:lvl9pPr indent="0" lvl="8" marL="3657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73" name="Shape 73"/>
        <p:cNvGrpSpPr/>
        <p:nvPr/>
      </p:nvGrpSpPr>
      <p:grpSpPr>
        <a:xfrm>
          <a:off x="0" y="0"/>
          <a:ext cx="0" cy="0"/>
          <a:chOff x="0" y="0"/>
          <a:chExt cx="0" cy="0"/>
        </a:xfrm>
      </p:grpSpPr>
      <p:sp>
        <p:nvSpPr>
          <p:cNvPr id="74" name="Shape 74"/>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75" name="Shape 75"/>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lnSpc>
                <a:spcPct val="95000"/>
              </a:lnSpc>
              <a:spcBef>
                <a:spcPts val="1600"/>
              </a:spcBef>
              <a:spcAft>
                <a:spcPts val="0"/>
              </a:spcAft>
              <a:buClr>
                <a:schemeClr val="dk2"/>
              </a:buClr>
              <a:buFont typeface="Noto Sans Symbols"/>
              <a:buNone/>
              <a:defRPr b="0" i="0" sz="3200" u="none" cap="none" strike="noStrike">
                <a:solidFill>
                  <a:schemeClr val="dk1"/>
                </a:solidFill>
                <a:latin typeface="Arial"/>
                <a:ea typeface="Arial"/>
                <a:cs typeface="Arial"/>
                <a:sym typeface="Arial"/>
              </a:defRPr>
            </a:lvl1pPr>
            <a:lvl2pPr indent="0" lvl="1" marL="457200" marR="0" rtl="0" algn="l">
              <a:lnSpc>
                <a:spcPct val="95000"/>
              </a:lnSpc>
              <a:spcBef>
                <a:spcPts val="1400"/>
              </a:spcBef>
              <a:spcAft>
                <a:spcPts val="0"/>
              </a:spcAft>
              <a:buClr>
                <a:schemeClr val="dk2"/>
              </a:buClr>
              <a:buFont typeface="Noto Sans Symbols"/>
              <a:buNone/>
              <a:defRPr b="0" i="0" sz="2800" u="none" cap="none" strike="noStrike">
                <a:solidFill>
                  <a:schemeClr val="dk1"/>
                </a:solidFill>
                <a:latin typeface="Arial"/>
                <a:ea typeface="Arial"/>
                <a:cs typeface="Arial"/>
                <a:sym typeface="Arial"/>
              </a:defRPr>
            </a:lvl2pPr>
            <a:lvl3pPr indent="0" lvl="2" marL="914400" marR="0" rtl="0" algn="l">
              <a:lnSpc>
                <a:spcPct val="95000"/>
              </a:lnSpc>
              <a:spcBef>
                <a:spcPts val="1200"/>
              </a:spcBef>
              <a:spcAft>
                <a:spcPts val="0"/>
              </a:spcAft>
              <a:buClr>
                <a:schemeClr val="dk2"/>
              </a:buClr>
              <a:buFont typeface="Noto Sans Symbols"/>
              <a:buNone/>
              <a:defRPr b="0" i="0" sz="2400" u="none" cap="none" strike="noStrike">
                <a:solidFill>
                  <a:schemeClr val="dk1"/>
                </a:solidFill>
                <a:latin typeface="Arial"/>
                <a:ea typeface="Arial"/>
                <a:cs typeface="Arial"/>
                <a:sym typeface="Arial"/>
              </a:defRPr>
            </a:lvl3pPr>
            <a:lvl4pPr indent="0" lvl="3" marL="13716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4pPr>
            <a:lvl5pPr indent="0" lvl="4" marL="18288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5pPr>
            <a:lvl6pPr indent="0" lvl="5" marL="22860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6pPr>
            <a:lvl7pPr indent="0" lvl="6" marL="27432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7pPr>
            <a:lvl8pPr indent="0" lvl="7" marL="32004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8pPr>
            <a:lvl9pPr indent="0" lvl="8" marL="36576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9pPr>
          </a:lstStyle>
          <a:p/>
        </p:txBody>
      </p:sp>
      <p:sp>
        <p:nvSpPr>
          <p:cNvPr id="76" name="Shape 76"/>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1pPr>
            <a:lvl2pPr indent="0" lvl="1" marL="457200" marR="0" rtl="0" algn="l">
              <a:lnSpc>
                <a:spcPct val="95000"/>
              </a:lnSpc>
              <a:spcBef>
                <a:spcPts val="600"/>
              </a:spcBef>
              <a:spcAft>
                <a:spcPts val="0"/>
              </a:spcAft>
              <a:buClr>
                <a:schemeClr val="dk2"/>
              </a:buClr>
              <a:buFont typeface="Noto Sans Symbols"/>
              <a:buNone/>
              <a:defRPr b="0" i="0" sz="1200" u="none" cap="none" strike="noStrike">
                <a:solidFill>
                  <a:schemeClr val="dk1"/>
                </a:solidFill>
                <a:latin typeface="Arial"/>
                <a:ea typeface="Arial"/>
                <a:cs typeface="Arial"/>
                <a:sym typeface="Arial"/>
              </a:defRPr>
            </a:lvl2pPr>
            <a:lvl3pPr indent="0" lvl="2" marL="914400" marR="0" rtl="0" algn="l">
              <a:lnSpc>
                <a:spcPct val="95000"/>
              </a:lnSpc>
              <a:spcBef>
                <a:spcPts val="500"/>
              </a:spcBef>
              <a:spcAft>
                <a:spcPts val="0"/>
              </a:spcAft>
              <a:buClr>
                <a:schemeClr val="dk2"/>
              </a:buClr>
              <a:buFont typeface="Noto Sans Symbols"/>
              <a:buNone/>
              <a:defRPr b="0" i="0" sz="1000" u="none" cap="none" strike="noStrike">
                <a:solidFill>
                  <a:schemeClr val="dk1"/>
                </a:solidFill>
                <a:latin typeface="Arial"/>
                <a:ea typeface="Arial"/>
                <a:cs typeface="Arial"/>
                <a:sym typeface="Arial"/>
              </a:defRPr>
            </a:lvl3pPr>
            <a:lvl4pPr indent="0" lvl="3" marL="1371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4pPr>
            <a:lvl5pPr indent="0" lvl="4" marL="18288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5pPr>
            <a:lvl6pPr indent="0" lvl="5" marL="22860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6pPr>
            <a:lvl7pPr indent="0" lvl="6" marL="27432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7pPr>
            <a:lvl8pPr indent="0" lvl="7" marL="32004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8pPr>
            <a:lvl9pPr indent="0" lvl="8" marL="3657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77" name="Shape 77"/>
        <p:cNvGrpSpPr/>
        <p:nvPr/>
      </p:nvGrpSpPr>
      <p:grpSpPr>
        <a:xfrm>
          <a:off x="0" y="0"/>
          <a:ext cx="0" cy="0"/>
          <a:chOff x="0" y="0"/>
          <a:chExt cx="0" cy="0"/>
        </a:xfrm>
      </p:grpSpPr>
      <p:sp>
        <p:nvSpPr>
          <p:cNvPr id="78" name="Shape 78"/>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79" name="Shape 79"/>
          <p:cNvSpPr txBox="1"/>
          <p:nvPr>
            <p:ph idx="1" type="body"/>
          </p:nvPr>
        </p:nvSpPr>
        <p:spPr>
          <a:xfrm rot="5400000">
            <a:off x="2030413" y="-231775"/>
            <a:ext cx="5410200" cy="815975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80" name="Shape 80"/>
        <p:cNvGrpSpPr/>
        <p:nvPr/>
      </p:nvGrpSpPr>
      <p:grpSpPr>
        <a:xfrm>
          <a:off x="0" y="0"/>
          <a:ext cx="0" cy="0"/>
          <a:chOff x="0" y="0"/>
          <a:chExt cx="0" cy="0"/>
        </a:xfrm>
      </p:grpSpPr>
      <p:sp>
        <p:nvSpPr>
          <p:cNvPr id="81" name="Shape 81"/>
          <p:cNvSpPr txBox="1"/>
          <p:nvPr>
            <p:ph type="title"/>
          </p:nvPr>
        </p:nvSpPr>
        <p:spPr>
          <a:xfrm rot="5400000">
            <a:off x="4671219" y="2409031"/>
            <a:ext cx="6248400" cy="2039938"/>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82" name="Shape 82"/>
          <p:cNvSpPr txBox="1"/>
          <p:nvPr>
            <p:ph idx="1" type="body"/>
          </p:nvPr>
        </p:nvSpPr>
        <p:spPr>
          <a:xfrm rot="5400000">
            <a:off x="515144" y="445294"/>
            <a:ext cx="6248400" cy="5967412"/>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88" name="Shape 88"/>
        <p:cNvGrpSpPr/>
        <p:nvPr/>
      </p:nvGrpSpPr>
      <p:grpSpPr>
        <a:xfrm>
          <a:off x="0" y="0"/>
          <a:ext cx="0" cy="0"/>
          <a:chOff x="0" y="0"/>
          <a:chExt cx="0" cy="0"/>
        </a:xfrm>
      </p:grpSpPr>
      <p:sp>
        <p:nvSpPr>
          <p:cNvPr id="89" name="Shape 89"/>
          <p:cNvSpPr txBox="1"/>
          <p:nvPr>
            <p:ph type="ctrTitle"/>
          </p:nvPr>
        </p:nvSpPr>
        <p:spPr>
          <a:xfrm>
            <a:off x="685800" y="2130425"/>
            <a:ext cx="7772400" cy="1470025"/>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90" name="Shape 90"/>
          <p:cNvSpPr txBox="1"/>
          <p:nvPr>
            <p:ph idx="1" type="subTitle"/>
          </p:nvPr>
        </p:nvSpPr>
        <p:spPr>
          <a:xfrm>
            <a:off x="1371600" y="3886200"/>
            <a:ext cx="6400800" cy="1752600"/>
          </a:xfrm>
          <a:prstGeom prst="rect">
            <a:avLst/>
          </a:prstGeom>
          <a:noFill/>
          <a:ln>
            <a:noFill/>
          </a:ln>
        </p:spPr>
        <p:txBody>
          <a:bodyPr anchorCtr="0" anchor="t" bIns="91425" lIns="91425" rIns="91425" wrap="square" tIns="91425"/>
          <a:lstStyle>
            <a:lvl1pPr indent="0" lvl="0" marL="0" marR="0" rtl="0" algn="ctr">
              <a:lnSpc>
                <a:spcPct val="90000"/>
              </a:lnSpc>
              <a:spcBef>
                <a:spcPts val="0"/>
              </a:spcBef>
              <a:spcAft>
                <a:spcPts val="0"/>
              </a:spcAft>
              <a:buClr>
                <a:schemeClr val="lt2"/>
              </a:buClr>
              <a:buFont typeface="Arial"/>
              <a:buNone/>
              <a:defRPr b="0" i="0" sz="2000" u="none" cap="none" strike="noStrike">
                <a:solidFill>
                  <a:schemeClr val="lt2"/>
                </a:solidFill>
                <a:latin typeface="Arial"/>
                <a:ea typeface="Arial"/>
                <a:cs typeface="Arial"/>
                <a:sym typeface="Arial"/>
              </a:defRPr>
            </a:lvl1pPr>
            <a:lvl2pPr indent="0" lvl="1" marL="4572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2pPr>
            <a:lvl3pPr indent="0" lvl="2" marL="9144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3pPr>
            <a:lvl4pPr indent="0" lvl="3" marL="13716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4pPr>
            <a:lvl5pPr indent="0" lvl="4" marL="18288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5pPr>
            <a:lvl6pPr indent="0" lvl="5" marL="22860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6pPr>
            <a:lvl7pPr indent="0" lvl="6" marL="27432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7pPr>
            <a:lvl8pPr indent="0" lvl="7" marL="32004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8pPr>
            <a:lvl9pPr indent="0" lvl="8" marL="36576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91" name="Shape 91"/>
        <p:cNvGrpSpPr/>
        <p:nvPr/>
      </p:nvGrpSpPr>
      <p:grpSpPr>
        <a:xfrm>
          <a:off x="0" y="0"/>
          <a:ext cx="0" cy="0"/>
          <a:chOff x="0" y="0"/>
          <a:chExt cx="0" cy="0"/>
        </a:xfrm>
      </p:grpSpPr>
      <p:sp>
        <p:nvSpPr>
          <p:cNvPr id="92" name="Shape 92"/>
          <p:cNvSpPr txBox="1"/>
          <p:nvPr>
            <p:ph type="title"/>
          </p:nvPr>
        </p:nvSpPr>
        <p:spPr>
          <a:xfrm>
            <a:off x="639763" y="1312863"/>
            <a:ext cx="3551237"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93" name="Shape 93"/>
          <p:cNvSpPr txBox="1"/>
          <p:nvPr>
            <p:ph idx="1" type="body"/>
          </p:nvPr>
        </p:nvSpPr>
        <p:spPr>
          <a:xfrm>
            <a:off x="639763" y="3390900"/>
            <a:ext cx="7940675" cy="1855788"/>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94" name="Shape 94"/>
        <p:cNvGrpSpPr/>
        <p:nvPr/>
      </p:nvGrpSpPr>
      <p:grpSpPr>
        <a:xfrm>
          <a:off x="0" y="0"/>
          <a:ext cx="0" cy="0"/>
          <a:chOff x="0" y="0"/>
          <a:chExt cx="0" cy="0"/>
        </a:xfrm>
      </p:grpSpPr>
      <p:sp>
        <p:nvSpPr>
          <p:cNvPr id="95" name="Shape 95"/>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1" i="0" sz="4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96" name="Shape 96"/>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lt2"/>
              </a:buClr>
              <a:buFont typeface="Arial"/>
              <a:buNone/>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0" i="0" sz="18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0" i="0" sz="16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97" name="Shape 97"/>
        <p:cNvGrpSpPr/>
        <p:nvPr/>
      </p:nvGrpSpPr>
      <p:grpSpPr>
        <a:xfrm>
          <a:off x="0" y="0"/>
          <a:ext cx="0" cy="0"/>
          <a:chOff x="0" y="0"/>
          <a:chExt cx="0" cy="0"/>
        </a:xfrm>
      </p:grpSpPr>
      <p:sp>
        <p:nvSpPr>
          <p:cNvPr id="98" name="Shape 98"/>
          <p:cNvSpPr txBox="1"/>
          <p:nvPr>
            <p:ph type="title"/>
          </p:nvPr>
        </p:nvSpPr>
        <p:spPr>
          <a:xfrm>
            <a:off x="639763" y="1312863"/>
            <a:ext cx="3551237"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99" name="Shape 99"/>
          <p:cNvSpPr txBox="1"/>
          <p:nvPr>
            <p:ph idx="1" type="body"/>
          </p:nvPr>
        </p:nvSpPr>
        <p:spPr>
          <a:xfrm>
            <a:off x="639763" y="3390900"/>
            <a:ext cx="3894137" cy="1855788"/>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8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4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9pPr>
          </a:lstStyle>
          <a:p/>
        </p:txBody>
      </p:sp>
      <p:sp>
        <p:nvSpPr>
          <p:cNvPr id="100" name="Shape 100"/>
          <p:cNvSpPr txBox="1"/>
          <p:nvPr>
            <p:ph idx="2" type="body"/>
          </p:nvPr>
        </p:nvSpPr>
        <p:spPr>
          <a:xfrm>
            <a:off x="4686300" y="3390900"/>
            <a:ext cx="3894138" cy="1855788"/>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8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4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36" name="Shape 36"/>
        <p:cNvGrpSpPr/>
        <p:nvPr/>
      </p:nvGrpSpPr>
      <p:grpSpPr>
        <a:xfrm>
          <a:off x="0" y="0"/>
          <a:ext cx="0" cy="0"/>
          <a:chOff x="0" y="0"/>
          <a:chExt cx="0" cy="0"/>
        </a:xfrm>
      </p:grpSpPr>
      <p:sp>
        <p:nvSpPr>
          <p:cNvPr id="37" name="Shape 37"/>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38" name="Shape 38"/>
          <p:cNvSpPr txBox="1"/>
          <p:nvPr>
            <p:ph idx="1" type="body"/>
          </p:nvPr>
        </p:nvSpPr>
        <p:spPr>
          <a:xfrm>
            <a:off x="655638" y="1143000"/>
            <a:ext cx="8159750"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101" name="Shape 101"/>
        <p:cNvGrpSpPr/>
        <p:nvPr/>
      </p:nvGrpSpPr>
      <p:grpSpPr>
        <a:xfrm>
          <a:off x="0" y="0"/>
          <a:ext cx="0" cy="0"/>
          <a:chOff x="0" y="0"/>
          <a:chExt cx="0" cy="0"/>
        </a:xfrm>
      </p:grpSpPr>
      <p:sp>
        <p:nvSpPr>
          <p:cNvPr id="102" name="Shape 102"/>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03" name="Shape 103"/>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lt2"/>
              </a:buClr>
              <a:buFont typeface="Arial"/>
              <a:buNone/>
              <a:defRPr b="1" i="0" sz="2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1" i="0" sz="2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1" i="0" sz="18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9pPr>
          </a:lstStyle>
          <a:p/>
        </p:txBody>
      </p:sp>
      <p:sp>
        <p:nvSpPr>
          <p:cNvPr id="104" name="Shape 104"/>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9pPr>
          </a:lstStyle>
          <a:p/>
        </p:txBody>
      </p:sp>
      <p:sp>
        <p:nvSpPr>
          <p:cNvPr id="105" name="Shape 105"/>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lt2"/>
              </a:buClr>
              <a:buFont typeface="Arial"/>
              <a:buNone/>
              <a:defRPr b="1" i="0" sz="2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1" i="0" sz="2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1" i="0" sz="18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9pPr>
          </a:lstStyle>
          <a:p/>
        </p:txBody>
      </p:sp>
      <p:sp>
        <p:nvSpPr>
          <p:cNvPr id="106" name="Shape 106"/>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07" name="Shape 107"/>
        <p:cNvGrpSpPr/>
        <p:nvPr/>
      </p:nvGrpSpPr>
      <p:grpSpPr>
        <a:xfrm>
          <a:off x="0" y="0"/>
          <a:ext cx="0" cy="0"/>
          <a:chOff x="0" y="0"/>
          <a:chExt cx="0" cy="0"/>
        </a:xfrm>
      </p:grpSpPr>
      <p:sp>
        <p:nvSpPr>
          <p:cNvPr id="108" name="Shape 108"/>
          <p:cNvSpPr txBox="1"/>
          <p:nvPr>
            <p:ph type="title"/>
          </p:nvPr>
        </p:nvSpPr>
        <p:spPr>
          <a:xfrm>
            <a:off x="639763" y="1312863"/>
            <a:ext cx="3551237"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09" name="Shape 10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110" name="Shape 110"/>
        <p:cNvGrpSpPr/>
        <p:nvPr/>
      </p:nvGrpSpPr>
      <p:grpSpPr>
        <a:xfrm>
          <a:off x="0" y="0"/>
          <a:ext cx="0" cy="0"/>
          <a:chOff x="0" y="0"/>
          <a:chExt cx="0" cy="0"/>
        </a:xfrm>
      </p:grpSpPr>
      <p:sp>
        <p:nvSpPr>
          <p:cNvPr id="111" name="Shape 111"/>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12" name="Shape 112"/>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32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8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24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9pPr>
          </a:lstStyle>
          <a:p/>
        </p:txBody>
      </p:sp>
      <p:sp>
        <p:nvSpPr>
          <p:cNvPr id="113" name="Shape 113"/>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Clr>
                <a:schemeClr val="lt2"/>
              </a:buClr>
              <a:buFont typeface="Arial"/>
              <a:buNone/>
              <a:defRPr b="0" i="0" sz="1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0" i="0" sz="12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0" i="0" sz="1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14" name="Shape 114"/>
        <p:cNvGrpSpPr/>
        <p:nvPr/>
      </p:nvGrpSpPr>
      <p:grpSpPr>
        <a:xfrm>
          <a:off x="0" y="0"/>
          <a:ext cx="0" cy="0"/>
          <a:chOff x="0" y="0"/>
          <a:chExt cx="0" cy="0"/>
        </a:xfrm>
      </p:grpSpPr>
      <p:sp>
        <p:nvSpPr>
          <p:cNvPr id="115" name="Shape 115"/>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16" name="Shape 116"/>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Clr>
                <a:schemeClr val="lt2"/>
              </a:buClr>
              <a:buFont typeface="Arial"/>
              <a:buNone/>
              <a:defRPr b="0" i="0" sz="32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0" i="0" sz="28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0" i="0" sz="24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9pPr>
          </a:lstStyle>
          <a:p/>
        </p:txBody>
      </p:sp>
      <p:sp>
        <p:nvSpPr>
          <p:cNvPr id="117" name="Shape 117"/>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Clr>
                <a:schemeClr val="lt2"/>
              </a:buClr>
              <a:buFont typeface="Arial"/>
              <a:buNone/>
              <a:defRPr b="0" i="0" sz="1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0" i="0" sz="12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0" i="0" sz="1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18" name="Shape 118"/>
        <p:cNvGrpSpPr/>
        <p:nvPr/>
      </p:nvGrpSpPr>
      <p:grpSpPr>
        <a:xfrm>
          <a:off x="0" y="0"/>
          <a:ext cx="0" cy="0"/>
          <a:chOff x="0" y="0"/>
          <a:chExt cx="0" cy="0"/>
        </a:xfrm>
      </p:grpSpPr>
      <p:sp>
        <p:nvSpPr>
          <p:cNvPr id="119" name="Shape 119"/>
          <p:cNvSpPr txBox="1"/>
          <p:nvPr>
            <p:ph type="title"/>
          </p:nvPr>
        </p:nvSpPr>
        <p:spPr>
          <a:xfrm>
            <a:off x="639763" y="1312863"/>
            <a:ext cx="3551237"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20" name="Shape 120"/>
          <p:cNvSpPr txBox="1"/>
          <p:nvPr>
            <p:ph idx="1" type="body"/>
          </p:nvPr>
        </p:nvSpPr>
        <p:spPr>
          <a:xfrm rot="5400000">
            <a:off x="3682207" y="348457"/>
            <a:ext cx="1855788" cy="79406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21" name="Shape 121"/>
        <p:cNvGrpSpPr/>
        <p:nvPr/>
      </p:nvGrpSpPr>
      <p:grpSpPr>
        <a:xfrm>
          <a:off x="0" y="0"/>
          <a:ext cx="0" cy="0"/>
          <a:chOff x="0" y="0"/>
          <a:chExt cx="0" cy="0"/>
        </a:xfrm>
      </p:grpSpPr>
      <p:sp>
        <p:nvSpPr>
          <p:cNvPr id="122" name="Shape 122"/>
          <p:cNvSpPr txBox="1"/>
          <p:nvPr>
            <p:ph type="title"/>
          </p:nvPr>
        </p:nvSpPr>
        <p:spPr>
          <a:xfrm rot="5400000">
            <a:off x="5621338" y="2287588"/>
            <a:ext cx="3933825" cy="1984375"/>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23" name="Shape 123"/>
          <p:cNvSpPr txBox="1"/>
          <p:nvPr>
            <p:ph idx="1" type="body"/>
          </p:nvPr>
        </p:nvSpPr>
        <p:spPr>
          <a:xfrm rot="5400000">
            <a:off x="1574800" y="377825"/>
            <a:ext cx="3933825" cy="58039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OverObj">
  <p:cSld name="Title and Text over Content">
    <p:spTree>
      <p:nvGrpSpPr>
        <p:cNvPr id="39" name="Shape 39"/>
        <p:cNvGrpSpPr/>
        <p:nvPr/>
      </p:nvGrpSpPr>
      <p:grpSpPr>
        <a:xfrm>
          <a:off x="0" y="0"/>
          <a:ext cx="0" cy="0"/>
          <a:chOff x="0" y="0"/>
          <a:chExt cx="0" cy="0"/>
        </a:xfrm>
      </p:grpSpPr>
      <p:sp>
        <p:nvSpPr>
          <p:cNvPr id="40" name="Shape 40"/>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41" name="Shape 41"/>
          <p:cNvSpPr txBox="1"/>
          <p:nvPr>
            <p:ph idx="1" type="body"/>
          </p:nvPr>
        </p:nvSpPr>
        <p:spPr>
          <a:xfrm>
            <a:off x="655638" y="11430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42" name="Shape 42"/>
          <p:cNvSpPr txBox="1"/>
          <p:nvPr>
            <p:ph idx="2" type="body"/>
          </p:nvPr>
        </p:nvSpPr>
        <p:spPr>
          <a:xfrm>
            <a:off x="655638" y="39243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AndObj">
  <p:cSld name="Title, Text, and Content">
    <p:spTree>
      <p:nvGrpSpPr>
        <p:cNvPr id="43" name="Shape 43"/>
        <p:cNvGrpSpPr/>
        <p:nvPr/>
      </p:nvGrpSpPr>
      <p:grpSpPr>
        <a:xfrm>
          <a:off x="0" y="0"/>
          <a:ext cx="0" cy="0"/>
          <a:chOff x="0" y="0"/>
          <a:chExt cx="0" cy="0"/>
        </a:xfrm>
      </p:grpSpPr>
      <p:sp>
        <p:nvSpPr>
          <p:cNvPr id="44" name="Shape 44"/>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45" name="Shape 45"/>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46" name="Shape 46"/>
          <p:cNvSpPr txBox="1"/>
          <p:nvPr>
            <p:ph idx="2" type="body"/>
          </p:nvPr>
        </p:nvSpPr>
        <p:spPr>
          <a:xfrm>
            <a:off x="4811713"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bl">
  <p:cSld name="Title and Table">
    <p:spTree>
      <p:nvGrpSpPr>
        <p:cNvPr id="47" name="Shape 47"/>
        <p:cNvGrpSpPr/>
        <p:nvPr/>
      </p:nvGrpSpPr>
      <p:grpSpPr>
        <a:xfrm>
          <a:off x="0" y="0"/>
          <a:ext cx="0" cy="0"/>
          <a:chOff x="0" y="0"/>
          <a:chExt cx="0" cy="0"/>
        </a:xfrm>
      </p:grpSpPr>
      <p:sp>
        <p:nvSpPr>
          <p:cNvPr id="48" name="Shape 48"/>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9" name="Shape 49"/>
        <p:cNvGrpSpPr/>
        <p:nvPr/>
      </p:nvGrpSpPr>
      <p:grpSpPr>
        <a:xfrm>
          <a:off x="0" y="0"/>
          <a:ext cx="0" cy="0"/>
          <a:chOff x="0" y="0"/>
          <a:chExt cx="0" cy="0"/>
        </a:xfrm>
      </p:grpSpPr>
      <p:sp>
        <p:nvSpPr>
          <p:cNvPr id="50" name="Shape 50"/>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verTx">
  <p:cSld name="Title and Content over Text">
    <p:spTree>
      <p:nvGrpSpPr>
        <p:cNvPr id="51" name="Shape 51"/>
        <p:cNvGrpSpPr/>
        <p:nvPr/>
      </p:nvGrpSpPr>
      <p:grpSpPr>
        <a:xfrm>
          <a:off x="0" y="0"/>
          <a:ext cx="0" cy="0"/>
          <a:chOff x="0" y="0"/>
          <a:chExt cx="0" cy="0"/>
        </a:xfrm>
      </p:grpSpPr>
      <p:sp>
        <p:nvSpPr>
          <p:cNvPr id="52" name="Shape 52"/>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53" name="Shape 53"/>
          <p:cNvSpPr txBox="1"/>
          <p:nvPr>
            <p:ph idx="1" type="body"/>
          </p:nvPr>
        </p:nvSpPr>
        <p:spPr>
          <a:xfrm>
            <a:off x="655638" y="11430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54" name="Shape 54"/>
          <p:cNvSpPr txBox="1"/>
          <p:nvPr>
            <p:ph idx="2" type="body"/>
          </p:nvPr>
        </p:nvSpPr>
        <p:spPr>
          <a:xfrm>
            <a:off x="655638" y="39243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5" name="Shape 5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56" name="Shape 56"/>
        <p:cNvGrpSpPr/>
        <p:nvPr/>
      </p:nvGrpSpPr>
      <p:grpSpPr>
        <a:xfrm>
          <a:off x="0" y="0"/>
          <a:ext cx="0" cy="0"/>
          <a:chOff x="0" y="0"/>
          <a:chExt cx="0" cy="0"/>
        </a:xfrm>
      </p:grpSpPr>
      <p:sp>
        <p:nvSpPr>
          <p:cNvPr id="57" name="Shape 57"/>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1" i="0" sz="40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58" name="Shape 58"/>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1pPr>
            <a:lvl2pPr indent="0" lvl="1" marL="457200" marR="0" rtl="0" algn="l">
              <a:lnSpc>
                <a:spcPct val="95000"/>
              </a:lnSpc>
              <a:spcBef>
                <a:spcPts val="900"/>
              </a:spcBef>
              <a:spcAft>
                <a:spcPts val="0"/>
              </a:spcAft>
              <a:buClr>
                <a:schemeClr val="dk2"/>
              </a:buClr>
              <a:buFont typeface="Noto Sans Symbols"/>
              <a:buNone/>
              <a:defRPr b="0" i="0" sz="1800" u="none" cap="none" strike="noStrike">
                <a:solidFill>
                  <a:schemeClr val="dk1"/>
                </a:solidFill>
                <a:latin typeface="Arial"/>
                <a:ea typeface="Arial"/>
                <a:cs typeface="Arial"/>
                <a:sym typeface="Arial"/>
              </a:defRPr>
            </a:lvl2pPr>
            <a:lvl3pPr indent="0" lvl="2" marL="914400" marR="0" rtl="0" algn="l">
              <a:lnSpc>
                <a:spcPct val="95000"/>
              </a:lnSpc>
              <a:spcBef>
                <a:spcPts val="800"/>
              </a:spcBef>
              <a:spcAft>
                <a:spcPts val="0"/>
              </a:spcAft>
              <a:buClr>
                <a:schemeClr val="dk2"/>
              </a:buClr>
              <a:buFont typeface="Noto Sans Symbols"/>
              <a:buNone/>
              <a:defRPr b="0" i="0" sz="1600" u="none" cap="none" strike="noStrike">
                <a:solidFill>
                  <a:schemeClr val="dk1"/>
                </a:solidFill>
                <a:latin typeface="Arial"/>
                <a:ea typeface="Arial"/>
                <a:cs typeface="Arial"/>
                <a:sym typeface="Arial"/>
              </a:defRPr>
            </a:lvl3pPr>
            <a:lvl4pPr indent="0" lvl="3" marL="13716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4pPr>
            <a:lvl5pPr indent="0" lvl="4" marL="18288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5pPr>
            <a:lvl6pPr indent="0" lvl="5" marL="22860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6pPr>
            <a:lvl7pPr indent="0" lvl="6" marL="27432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7pPr>
            <a:lvl8pPr indent="0" lvl="7" marL="32004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8pPr>
            <a:lvl9pPr indent="0" lvl="8" marL="36576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2" Type="http://schemas.openxmlformats.org/officeDocument/2006/relationships/theme" Target="../theme/theme3.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11" name="Shape 11"/>
          <p:cNvSpPr/>
          <p:nvPr/>
        </p:nvSpPr>
        <p:spPr>
          <a:xfrm>
            <a:off x="0" y="0"/>
            <a:ext cx="9144000" cy="177800"/>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12" name="Shape 12"/>
          <p:cNvSpPr/>
          <p:nvPr/>
        </p:nvSpPr>
        <p:spPr>
          <a:xfrm>
            <a:off x="1150938" y="6672263"/>
            <a:ext cx="2022475" cy="188912"/>
          </a:xfrm>
          <a:prstGeom prst="rect">
            <a:avLst/>
          </a:prstGeom>
          <a:noFill/>
          <a:ln>
            <a:noFill/>
          </a:ln>
        </p:spPr>
        <p:txBody>
          <a:bodyPr anchorCtr="1" anchor="b" bIns="41050" lIns="82100" rIns="82100" wrap="square" tIns="41050">
            <a:noAutofit/>
          </a:bodyPr>
          <a:lstStyle/>
          <a:p>
            <a:pPr indent="0" lvl="0" marL="0" marR="0" rtl="0" algn="l">
              <a:lnSpc>
                <a:spcPct val="100000"/>
              </a:lnSpc>
              <a:spcBef>
                <a:spcPts val="0"/>
              </a:spcBef>
              <a:spcAft>
                <a:spcPts val="0"/>
              </a:spcAft>
              <a:buSzPct val="25000"/>
              <a:buNone/>
            </a:pPr>
            <a:r>
              <a:rPr lang="en-US" sz="700">
                <a:solidFill>
                  <a:srgbClr val="D3D3D3"/>
                </a:solidFill>
                <a:latin typeface="Arial"/>
                <a:ea typeface="Arial"/>
                <a:cs typeface="Arial"/>
                <a:sym typeface="Arial"/>
              </a:rPr>
              <a:t>© 2006 Cisco Systems, Inc. All rights reserved.</a:t>
            </a:r>
          </a:p>
        </p:txBody>
      </p:sp>
      <p:sp>
        <p:nvSpPr>
          <p:cNvPr id="13" name="Shape 13"/>
          <p:cNvSpPr txBox="1"/>
          <p:nvPr>
            <p:ph idx="1" type="body"/>
          </p:nvPr>
        </p:nvSpPr>
        <p:spPr>
          <a:xfrm>
            <a:off x="655638" y="1143000"/>
            <a:ext cx="8159750"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3" name="Shape 83"/>
        <p:cNvGrpSpPr/>
        <p:nvPr/>
      </p:nvGrpSpPr>
      <p:grpSpPr>
        <a:xfrm>
          <a:off x="0" y="0"/>
          <a:ext cx="0" cy="0"/>
          <a:chOff x="0" y="0"/>
          <a:chExt cx="0" cy="0"/>
        </a:xfrm>
      </p:grpSpPr>
      <p:sp>
        <p:nvSpPr>
          <p:cNvPr id="84" name="Shape 84"/>
          <p:cNvSpPr/>
          <p:nvPr/>
        </p:nvSpPr>
        <p:spPr>
          <a:xfrm>
            <a:off x="0" y="0"/>
            <a:ext cx="9144000" cy="3144838"/>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5" name="Shape 85"/>
          <p:cNvSpPr txBox="1"/>
          <p:nvPr>
            <p:ph type="title"/>
          </p:nvPr>
        </p:nvSpPr>
        <p:spPr>
          <a:xfrm>
            <a:off x="639763" y="1312863"/>
            <a:ext cx="3551237"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86" name="Shape 86"/>
          <p:cNvSpPr txBox="1"/>
          <p:nvPr>
            <p:ph idx="1" type="body"/>
          </p:nvPr>
        </p:nvSpPr>
        <p:spPr>
          <a:xfrm>
            <a:off x="639763" y="3390900"/>
            <a:ext cx="7940675" cy="1855788"/>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Char char="●"/>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9pPr>
          </a:lstStyle>
          <a:p/>
        </p:txBody>
      </p:sp>
      <p:sp>
        <p:nvSpPr>
          <p:cNvPr id="87" name="Shape 87"/>
          <p:cNvSpPr/>
          <p:nvPr/>
        </p:nvSpPr>
        <p:spPr>
          <a:xfrm>
            <a:off x="1150938" y="6672263"/>
            <a:ext cx="2022475" cy="188912"/>
          </a:xfrm>
          <a:prstGeom prst="rect">
            <a:avLst/>
          </a:prstGeom>
          <a:noFill/>
          <a:ln>
            <a:noFill/>
          </a:ln>
        </p:spPr>
        <p:txBody>
          <a:bodyPr anchorCtr="1" anchor="b" bIns="41050" lIns="82100" rIns="82100" wrap="square" tIns="41050">
            <a:noAutofit/>
          </a:bodyPr>
          <a:lstStyle/>
          <a:p>
            <a:pPr indent="0" lvl="0" marL="0" marR="0" rtl="0" algn="l">
              <a:lnSpc>
                <a:spcPct val="100000"/>
              </a:lnSpc>
              <a:spcBef>
                <a:spcPts val="0"/>
              </a:spcBef>
              <a:spcAft>
                <a:spcPts val="0"/>
              </a:spcAft>
              <a:buSzPct val="25000"/>
              <a:buNone/>
            </a:pPr>
            <a:r>
              <a:rPr lang="en-US" sz="700">
                <a:solidFill>
                  <a:srgbClr val="D3D3D3"/>
                </a:solidFill>
                <a:latin typeface="Arial"/>
                <a:ea typeface="Arial"/>
                <a:cs typeface="Arial"/>
                <a:sym typeface="Arial"/>
              </a:rPr>
              <a:t>© 2006 Cisco Systems, Inc. All rights reserved.</a:t>
            </a: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16.png"/><Relationship Id="rId7"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ctrTitle"/>
          </p:nvPr>
        </p:nvSpPr>
        <p:spPr>
          <a:xfrm>
            <a:off x="650875" y="2676525"/>
            <a:ext cx="3768725" cy="830263"/>
          </a:xfrm>
          <a:prstGeom prst="rect">
            <a:avLst/>
          </a:prstGeom>
          <a:noFill/>
          <a:ln>
            <a:noFill/>
          </a:ln>
        </p:spPr>
        <p:txBody>
          <a:bodyPr anchorCtr="0" anchor="ctr" bIns="41050" lIns="82100" rIns="82100" wrap="square" tIns="41050">
            <a:noAutofit/>
          </a:bodyPr>
          <a:lstStyle/>
          <a:p>
            <a:pPr indent="0" lvl="0" marL="0" marR="0" rtl="0" algn="l">
              <a:lnSpc>
                <a:spcPct val="90000"/>
              </a:lnSpc>
              <a:spcBef>
                <a:spcPts val="0"/>
              </a:spcBef>
              <a:spcAft>
                <a:spcPts val="0"/>
              </a:spcAft>
              <a:buSzPct val="25000"/>
              <a:buNone/>
            </a:pPr>
            <a:r>
              <a:rPr b="0" i="0" lang="en-US" sz="2600" u="none" cap="none" strike="noStrike">
                <a:solidFill>
                  <a:srgbClr val="FFFFFF"/>
                </a:solidFill>
                <a:latin typeface="Arial"/>
                <a:ea typeface="Arial"/>
                <a:cs typeface="Arial"/>
                <a:sym typeface="Arial"/>
              </a:rPr>
              <a:t>Optimizing Converged Cisco Networks (ONT)</a:t>
            </a:r>
          </a:p>
        </p:txBody>
      </p:sp>
      <p:sp>
        <p:nvSpPr>
          <p:cNvPr id="130" name="Shape 130"/>
          <p:cNvSpPr txBox="1"/>
          <p:nvPr>
            <p:ph idx="1" type="subTitle"/>
          </p:nvPr>
        </p:nvSpPr>
        <p:spPr>
          <a:xfrm>
            <a:off x="650875" y="4733925"/>
            <a:ext cx="6940550" cy="419100"/>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Clr>
                <a:schemeClr val="dk2"/>
              </a:buClr>
              <a:buSzPct val="25000"/>
              <a:buFont typeface="Noto Sans Symbols"/>
              <a:buNone/>
            </a:pPr>
            <a:r>
              <a:rPr b="1" i="0" lang="en-US" sz="2000" u="none" cap="none" strike="noStrike">
                <a:solidFill>
                  <a:schemeClr val="lt2"/>
                </a:solidFill>
                <a:latin typeface="Arial"/>
                <a:ea typeface="Arial"/>
                <a:cs typeface="Arial"/>
                <a:sym typeface="Arial"/>
              </a:rPr>
              <a:t>Stretnutie 2: Klasifikácia a značkovanie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592138" y="509588"/>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Krok 1: Vytváranie class-map:</a:t>
            </a:r>
            <a:br>
              <a:rPr b="1" i="0" lang="en-US" sz="2800" u="none" cap="none" strike="noStrike">
                <a:solidFill>
                  <a:schemeClr val="dk2"/>
                </a:solidFill>
                <a:latin typeface="Arial"/>
                <a:ea typeface="Arial"/>
                <a:cs typeface="Arial"/>
                <a:sym typeface="Arial"/>
              </a:rPr>
            </a:br>
            <a:r>
              <a:rPr b="1" i="0" lang="en-US" sz="2400" u="none" cap="none" strike="noStrike">
                <a:solidFill>
                  <a:schemeClr val="dk2"/>
                </a:solidFill>
                <a:latin typeface="Arial"/>
                <a:ea typeface="Arial"/>
                <a:cs typeface="Arial"/>
                <a:sym typeface="Arial"/>
              </a:rPr>
              <a:t>“Aká prevádzka nás zaujíma?”</a:t>
            </a:r>
          </a:p>
        </p:txBody>
      </p:sp>
      <p:sp>
        <p:nvSpPr>
          <p:cNvPr id="201" name="Shape 201"/>
          <p:cNvSpPr txBox="1"/>
          <p:nvPr>
            <p:ph idx="1" type="body"/>
          </p:nvPr>
        </p:nvSpPr>
        <p:spPr>
          <a:xfrm>
            <a:off x="687388" y="1636713"/>
            <a:ext cx="8128000" cy="4619625"/>
          </a:xfrm>
          <a:prstGeom prst="rect">
            <a:avLst/>
          </a:prstGeom>
          <a:noFill/>
          <a:ln>
            <a:noFill/>
          </a:ln>
        </p:spPr>
        <p:txBody>
          <a:bodyPr anchorCtr="0" anchor="t" bIns="41050" lIns="82100" rIns="82100" wrap="square" tIns="41050">
            <a:noAutofit/>
          </a:bodyPr>
          <a:lstStyle/>
          <a:p>
            <a:pPr indent="-176213" lvl="0" marL="176213" marR="0" rtl="0" algn="l">
              <a:lnSpc>
                <a:spcPct val="7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Každá trieda prevádzky je určená nejakou class-map</a:t>
            </a:r>
          </a:p>
          <a:p>
            <a:pPr indent="-176213" lvl="0" marL="176213" marR="0" rtl="0" algn="l">
              <a:lnSpc>
                <a:spcPct val="7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Class-map má tri hlavné komponenty:</a:t>
            </a:r>
          </a:p>
          <a:p>
            <a:pPr indent="-176212" lvl="1" marL="5318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Meno (pozor – je case-sensitive!)</a:t>
            </a:r>
          </a:p>
          <a:p>
            <a:pPr indent="-176212" lvl="1" marL="5318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Rad príkazov </a:t>
            </a:r>
            <a:r>
              <a:rPr b="1" i="0" lang="en-US" sz="1800" u="none" cap="none" strike="noStrike">
                <a:solidFill>
                  <a:schemeClr val="dk1"/>
                </a:solidFill>
                <a:latin typeface="Arial"/>
                <a:ea typeface="Arial"/>
                <a:cs typeface="Arial"/>
                <a:sym typeface="Arial"/>
              </a:rPr>
              <a:t>match</a:t>
            </a:r>
          </a:p>
          <a:p>
            <a:pPr indent="-176212" lvl="1" marL="5318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Informáciu, ako vyhodnocovať </a:t>
            </a:r>
            <a:r>
              <a:rPr b="1" i="0" lang="en-US" sz="1800" u="none" cap="none" strike="noStrike">
                <a:solidFill>
                  <a:schemeClr val="dk1"/>
                </a:solidFill>
                <a:latin typeface="Arial"/>
                <a:ea typeface="Arial"/>
                <a:cs typeface="Arial"/>
                <a:sym typeface="Arial"/>
              </a:rPr>
              <a:t>match</a:t>
            </a:r>
            <a:r>
              <a:rPr b="0" i="0" lang="en-US" sz="1800" u="none" cap="none" strike="noStrike">
                <a:solidFill>
                  <a:schemeClr val="dk1"/>
                </a:solidFill>
                <a:latin typeface="Arial"/>
                <a:ea typeface="Arial"/>
                <a:cs typeface="Arial"/>
                <a:sym typeface="Arial"/>
              </a:rPr>
              <a:t> príkazy, ak sa ich v mape nachádza viac</a:t>
            </a:r>
          </a:p>
          <a:p>
            <a:pPr indent="-176213" lvl="0" marL="176213" marR="0" rtl="0" algn="l">
              <a:lnSpc>
                <a:spcPct val="7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Class-map môže pracovať v dvoch režimoch:</a:t>
            </a:r>
          </a:p>
          <a:p>
            <a:pPr indent="-176212" lvl="1" marL="5318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accent2"/>
                </a:solidFill>
                <a:latin typeface="Arial"/>
                <a:ea typeface="Arial"/>
                <a:cs typeface="Arial"/>
                <a:sym typeface="Arial"/>
              </a:rPr>
              <a:t>Match all:</a:t>
            </a:r>
            <a:r>
              <a:rPr b="0" i="0" lang="en-US" sz="1800" u="none" cap="none" strike="noStrike">
                <a:solidFill>
                  <a:schemeClr val="dk1"/>
                </a:solidFill>
                <a:latin typeface="Arial"/>
                <a:ea typeface="Arial"/>
                <a:cs typeface="Arial"/>
                <a:sym typeface="Arial"/>
              </a:rPr>
              <a:t> Všetky podmienky je potrebné splniť</a:t>
            </a:r>
          </a:p>
          <a:p>
            <a:pPr indent="-176212" lvl="1" marL="5318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accent2"/>
                </a:solidFill>
                <a:latin typeface="Arial"/>
                <a:ea typeface="Arial"/>
                <a:cs typeface="Arial"/>
                <a:sym typeface="Arial"/>
              </a:rPr>
              <a:t>Match any:</a:t>
            </a:r>
            <a:r>
              <a:rPr b="0" i="0" lang="en-US" sz="1800" u="none" cap="none" strike="noStrike">
                <a:solidFill>
                  <a:schemeClr val="dk1"/>
                </a:solidFill>
                <a:latin typeface="Arial"/>
                <a:ea typeface="Arial"/>
                <a:cs typeface="Arial"/>
                <a:sym typeface="Arial"/>
              </a:rPr>
              <a:t> Treba splniť hociktorú podmienky</a:t>
            </a:r>
          </a:p>
          <a:p>
            <a:pPr indent="-176213" lvl="0" marL="176213" marR="0" rtl="0" algn="l">
              <a:lnSpc>
                <a:spcPct val="7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Predvolený režim je match all</a:t>
            </a:r>
          </a:p>
          <a:p>
            <a:pPr indent="-176213" lvl="0" marL="176213" marR="0" rtl="0" algn="l">
              <a:lnSpc>
                <a:spcPct val="7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Class-map môžu na seba odkazovať</a:t>
            </a:r>
          </a:p>
          <a:p>
            <a:pPr indent="-176212" lvl="1" marL="5318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Využitie boolovskej logiky kombinovaním AND/OR máp pre zložitejšie druhy klasifikácie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Konfigurácia class-map</a:t>
            </a:r>
          </a:p>
        </p:txBody>
      </p:sp>
      <p:sp>
        <p:nvSpPr>
          <p:cNvPr id="208" name="Shape 208"/>
          <p:cNvSpPr txBox="1"/>
          <p:nvPr>
            <p:ph idx="4294967295" type="body"/>
          </p:nvPr>
        </p:nvSpPr>
        <p:spPr>
          <a:xfrm>
            <a:off x="463550" y="1231900"/>
            <a:ext cx="8382000" cy="45085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Vytvorenie class-map a definovanie režimu</a:t>
            </a:r>
          </a:p>
        </p:txBody>
      </p:sp>
      <p:grpSp>
        <p:nvGrpSpPr>
          <p:cNvPr id="209" name="Shape 209"/>
          <p:cNvGrpSpPr/>
          <p:nvPr/>
        </p:nvGrpSpPr>
        <p:grpSpPr>
          <a:xfrm>
            <a:off x="828675" y="1597025"/>
            <a:ext cx="7924800" cy="655638"/>
            <a:chOff x="432" y="1056"/>
            <a:chExt cx="4992" cy="413"/>
          </a:xfrm>
        </p:grpSpPr>
        <p:sp>
          <p:nvSpPr>
            <p:cNvPr id="210" name="Shape 210"/>
            <p:cNvSpPr/>
            <p:nvPr/>
          </p:nvSpPr>
          <p:spPr>
            <a:xfrm>
              <a:off x="432" y="1239"/>
              <a:ext cx="4992" cy="230"/>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class-map [match-all | match-any] </a:t>
              </a:r>
              <a:r>
                <a:rPr b="1" i="1" lang="en-US" sz="1600">
                  <a:solidFill>
                    <a:schemeClr val="dk1"/>
                  </a:solidFill>
                  <a:latin typeface="Courier New"/>
                  <a:ea typeface="Courier New"/>
                  <a:cs typeface="Courier New"/>
                  <a:sym typeface="Courier New"/>
                </a:rPr>
                <a:t>class-map-name</a:t>
              </a:r>
            </a:p>
          </p:txBody>
        </p:sp>
        <p:sp>
          <p:nvSpPr>
            <p:cNvPr id="211" name="Shape 211"/>
            <p:cNvSpPr/>
            <p:nvPr/>
          </p:nvSpPr>
          <p:spPr>
            <a:xfrm>
              <a:off x="432" y="1056"/>
              <a:ext cx="3054" cy="212"/>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a:t>
              </a:r>
            </a:p>
          </p:txBody>
        </p:sp>
      </p:grpSp>
      <p:grpSp>
        <p:nvGrpSpPr>
          <p:cNvPr id="212" name="Shape 212"/>
          <p:cNvGrpSpPr/>
          <p:nvPr/>
        </p:nvGrpSpPr>
        <p:grpSpPr>
          <a:xfrm>
            <a:off x="828675" y="5926138"/>
            <a:ext cx="7924800" cy="655637"/>
            <a:chOff x="432" y="3120"/>
            <a:chExt cx="4992" cy="413"/>
          </a:xfrm>
        </p:grpSpPr>
        <p:sp>
          <p:nvSpPr>
            <p:cNvPr id="213" name="Shape 213"/>
            <p:cNvSpPr/>
            <p:nvPr/>
          </p:nvSpPr>
          <p:spPr>
            <a:xfrm>
              <a:off x="432" y="3303"/>
              <a:ext cx="4992" cy="230"/>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description </a:t>
              </a:r>
              <a:r>
                <a:rPr b="1" i="1" lang="en-US" sz="1600">
                  <a:solidFill>
                    <a:schemeClr val="dk1"/>
                  </a:solidFill>
                  <a:latin typeface="Courier New"/>
                  <a:ea typeface="Courier New"/>
                  <a:cs typeface="Courier New"/>
                  <a:sym typeface="Courier New"/>
                </a:rPr>
                <a:t>description</a:t>
              </a:r>
            </a:p>
          </p:txBody>
        </p:sp>
        <p:sp>
          <p:nvSpPr>
            <p:cNvPr id="214" name="Shape 214"/>
            <p:cNvSpPr/>
            <p:nvPr/>
          </p:nvSpPr>
          <p:spPr>
            <a:xfrm>
              <a:off x="432" y="3120"/>
              <a:ext cx="2611" cy="212"/>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router(config-cmap)#</a:t>
              </a:r>
            </a:p>
          </p:txBody>
        </p:sp>
      </p:grpSp>
      <p:sp>
        <p:nvSpPr>
          <p:cNvPr id="215" name="Shape 215"/>
          <p:cNvSpPr/>
          <p:nvPr/>
        </p:nvSpPr>
        <p:spPr>
          <a:xfrm>
            <a:off x="463550" y="2435225"/>
            <a:ext cx="7940675" cy="41275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lang="en-US" sz="2000">
                <a:solidFill>
                  <a:schemeClr val="dk1"/>
                </a:solidFill>
                <a:latin typeface="Arial"/>
                <a:ea typeface="Arial"/>
                <a:cs typeface="Arial"/>
                <a:sym typeface="Arial"/>
              </a:rPr>
              <a:t>Definovanie testovacích podmienok</a:t>
            </a:r>
          </a:p>
        </p:txBody>
      </p:sp>
      <p:sp>
        <p:nvSpPr>
          <p:cNvPr id="216" name="Shape 216"/>
          <p:cNvSpPr/>
          <p:nvPr/>
        </p:nvSpPr>
        <p:spPr>
          <a:xfrm>
            <a:off x="463550" y="5568950"/>
            <a:ext cx="7940675" cy="338138"/>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lang="en-US" sz="2000">
                <a:solidFill>
                  <a:schemeClr val="dk1"/>
                </a:solidFill>
                <a:latin typeface="Arial"/>
                <a:ea typeface="Arial"/>
                <a:cs typeface="Arial"/>
                <a:sym typeface="Arial"/>
              </a:rPr>
              <a:t>Vhodné je používať aj popisy. Nemenia funkciu class-map</a:t>
            </a:r>
          </a:p>
        </p:txBody>
      </p:sp>
      <p:grpSp>
        <p:nvGrpSpPr>
          <p:cNvPr id="217" name="Shape 217"/>
          <p:cNvGrpSpPr/>
          <p:nvPr/>
        </p:nvGrpSpPr>
        <p:grpSpPr>
          <a:xfrm>
            <a:off x="828675" y="2855913"/>
            <a:ext cx="7924800" cy="1127125"/>
            <a:chOff x="432" y="2016"/>
            <a:chExt cx="4992" cy="710"/>
          </a:xfrm>
        </p:grpSpPr>
        <p:sp>
          <p:nvSpPr>
            <p:cNvPr id="218" name="Shape 218"/>
            <p:cNvSpPr/>
            <p:nvPr/>
          </p:nvSpPr>
          <p:spPr>
            <a:xfrm>
              <a:off x="432" y="2199"/>
              <a:ext cx="4992" cy="230"/>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match any</a:t>
              </a:r>
            </a:p>
          </p:txBody>
        </p:sp>
        <p:sp>
          <p:nvSpPr>
            <p:cNvPr id="219" name="Shape 219"/>
            <p:cNvSpPr/>
            <p:nvPr/>
          </p:nvSpPr>
          <p:spPr>
            <a:xfrm>
              <a:off x="432" y="2016"/>
              <a:ext cx="2611" cy="212"/>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router(config-cmap)#</a:t>
              </a:r>
            </a:p>
          </p:txBody>
        </p:sp>
        <p:sp>
          <p:nvSpPr>
            <p:cNvPr id="220" name="Shape 220"/>
            <p:cNvSpPr/>
            <p:nvPr/>
          </p:nvSpPr>
          <p:spPr>
            <a:xfrm>
              <a:off x="432" y="2496"/>
              <a:ext cx="4992" cy="230"/>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match [ not ] </a:t>
              </a:r>
              <a:r>
                <a:rPr b="1" i="1" lang="en-US" sz="1600">
                  <a:solidFill>
                    <a:schemeClr val="dk1"/>
                  </a:solidFill>
                  <a:latin typeface="Courier New"/>
                  <a:ea typeface="Courier New"/>
                  <a:cs typeface="Courier New"/>
                  <a:sym typeface="Courier New"/>
                </a:rPr>
                <a:t>match-criteria</a:t>
              </a:r>
            </a:p>
          </p:txBody>
        </p:sp>
      </p:grpSp>
      <p:sp>
        <p:nvSpPr>
          <p:cNvPr id="221" name="Shape 221"/>
          <p:cNvSpPr/>
          <p:nvPr/>
        </p:nvSpPr>
        <p:spPr>
          <a:xfrm>
            <a:off x="685800" y="4929188"/>
            <a:ext cx="7924800" cy="395287"/>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dk1"/>
                </a:solidFill>
                <a:latin typeface="Courier New"/>
                <a:ea typeface="Courier New"/>
                <a:cs typeface="Courier New"/>
                <a:sym typeface="Courier New"/>
              </a:rPr>
              <a:t>match access-group </a:t>
            </a:r>
            <a:r>
              <a:rPr b="1" i="1" lang="en-US" sz="1800">
                <a:solidFill>
                  <a:schemeClr val="dk1"/>
                </a:solidFill>
                <a:latin typeface="Courier New"/>
                <a:ea typeface="Courier New"/>
                <a:cs typeface="Courier New"/>
                <a:sym typeface="Courier New"/>
              </a:rPr>
              <a:t>access-list-number</a:t>
            </a:r>
          </a:p>
        </p:txBody>
      </p:sp>
      <p:sp>
        <p:nvSpPr>
          <p:cNvPr id="222" name="Shape 222"/>
          <p:cNvSpPr/>
          <p:nvPr/>
        </p:nvSpPr>
        <p:spPr>
          <a:xfrm>
            <a:off x="860425" y="4638675"/>
            <a:ext cx="4144963"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router(config-cmap)#</a:t>
            </a:r>
          </a:p>
        </p:txBody>
      </p:sp>
      <p:sp>
        <p:nvSpPr>
          <p:cNvPr id="223" name="Shape 223"/>
          <p:cNvSpPr/>
          <p:nvPr/>
        </p:nvSpPr>
        <p:spPr>
          <a:xfrm>
            <a:off x="576263" y="4184650"/>
            <a:ext cx="7940675" cy="457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lang="en-US" sz="2000">
                <a:solidFill>
                  <a:schemeClr val="dk1"/>
                </a:solidFill>
                <a:latin typeface="Arial"/>
                <a:ea typeface="Arial"/>
                <a:cs typeface="Arial"/>
                <a:sym typeface="Arial"/>
              </a:rPr>
              <a:t>Príklad použitia ACL ako testovacieho kritéria</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544513" y="588963"/>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Krok 2: policy-map: </a:t>
            </a:r>
            <a:br>
              <a:rPr b="1" i="0" lang="en-US" sz="2800" u="none" cap="none" strike="noStrike">
                <a:solidFill>
                  <a:schemeClr val="dk2"/>
                </a:solidFill>
                <a:latin typeface="Arial"/>
                <a:ea typeface="Arial"/>
                <a:cs typeface="Arial"/>
                <a:sym typeface="Arial"/>
              </a:rPr>
            </a:br>
            <a:r>
              <a:rPr b="1" i="0" lang="en-US" sz="2400" u="none" cap="none" strike="noStrike">
                <a:solidFill>
                  <a:schemeClr val="dk2"/>
                </a:solidFill>
                <a:latin typeface="Arial"/>
                <a:ea typeface="Arial"/>
                <a:cs typeface="Arial"/>
                <a:sym typeface="Arial"/>
              </a:rPr>
              <a:t>“Čo s touto prevádzkou urobíme?”</a:t>
            </a:r>
          </a:p>
        </p:txBody>
      </p:sp>
      <p:sp>
        <p:nvSpPr>
          <p:cNvPr id="230" name="Shape 230"/>
          <p:cNvSpPr txBox="1"/>
          <p:nvPr>
            <p:ph idx="1" type="body"/>
          </p:nvPr>
        </p:nvSpPr>
        <p:spPr>
          <a:xfrm>
            <a:off x="765175" y="1636713"/>
            <a:ext cx="8050213" cy="4611687"/>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Policy-map definuje pravidlá, ako sa má nakladať s vybranou triedou sieťovej prevádzky</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Triedu určuje class-map</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Policy-map má tri hlavné komponenty:</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Meno (pozor – case sensitive!)</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Odkaz na triedu prevádzky (class-map)</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Definíciu QoS pravidiel, ako sa voči tejto prevádzke správať</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 jednej policy-map je možné definovať obsluhu až 256 tried prevádzky</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Policy-map môžu byť „vhniezdené“ – obsluha jednej konkrétnej triedy môže viesť na odkaz na celú ďalšiu policy-map</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Napríklad – globálny shaping a pod ním obsluha jednotlivých tried</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Konfigurácia policy-map</a:t>
            </a:r>
          </a:p>
        </p:txBody>
      </p:sp>
      <p:sp>
        <p:nvSpPr>
          <p:cNvPr id="237" name="Shape 237"/>
          <p:cNvSpPr txBox="1"/>
          <p:nvPr>
            <p:ph idx="1" type="body"/>
          </p:nvPr>
        </p:nvSpPr>
        <p:spPr>
          <a:xfrm>
            <a:off x="546100" y="1155700"/>
            <a:ext cx="7940675" cy="644525"/>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Vytvorenie policy-map</a:t>
            </a:r>
          </a:p>
        </p:txBody>
      </p:sp>
      <p:grpSp>
        <p:nvGrpSpPr>
          <p:cNvPr id="238" name="Shape 238"/>
          <p:cNvGrpSpPr/>
          <p:nvPr/>
        </p:nvGrpSpPr>
        <p:grpSpPr>
          <a:xfrm>
            <a:off x="860425" y="1419225"/>
            <a:ext cx="7924800" cy="657225"/>
            <a:chOff x="432" y="1174"/>
            <a:chExt cx="4992" cy="414"/>
          </a:xfrm>
        </p:grpSpPr>
        <p:sp>
          <p:nvSpPr>
            <p:cNvPr id="239" name="Shape 239"/>
            <p:cNvSpPr/>
            <p:nvPr/>
          </p:nvSpPr>
          <p:spPr>
            <a:xfrm>
              <a:off x="432" y="1358"/>
              <a:ext cx="4992" cy="230"/>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policy-map </a:t>
              </a:r>
              <a:r>
                <a:rPr b="1" i="1" lang="en-US" sz="1600">
                  <a:solidFill>
                    <a:schemeClr val="dk1"/>
                  </a:solidFill>
                  <a:latin typeface="Courier New"/>
                  <a:ea typeface="Courier New"/>
                  <a:cs typeface="Courier New"/>
                  <a:sym typeface="Courier New"/>
                </a:rPr>
                <a:t>policy-map-name</a:t>
              </a:r>
            </a:p>
          </p:txBody>
        </p:sp>
        <p:sp>
          <p:nvSpPr>
            <p:cNvPr id="240" name="Shape 240"/>
            <p:cNvSpPr/>
            <p:nvPr/>
          </p:nvSpPr>
          <p:spPr>
            <a:xfrm>
              <a:off x="482" y="1174"/>
              <a:ext cx="3054" cy="212"/>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a:t>
              </a:r>
            </a:p>
          </p:txBody>
        </p:sp>
      </p:grpSp>
      <p:grpSp>
        <p:nvGrpSpPr>
          <p:cNvPr id="241" name="Shape 241"/>
          <p:cNvGrpSpPr/>
          <p:nvPr/>
        </p:nvGrpSpPr>
        <p:grpSpPr>
          <a:xfrm>
            <a:off x="860425" y="2859088"/>
            <a:ext cx="7924800" cy="655637"/>
            <a:chOff x="432" y="1968"/>
            <a:chExt cx="4992" cy="413"/>
          </a:xfrm>
        </p:grpSpPr>
        <p:sp>
          <p:nvSpPr>
            <p:cNvPr id="242" name="Shape 242"/>
            <p:cNvSpPr/>
            <p:nvPr/>
          </p:nvSpPr>
          <p:spPr>
            <a:xfrm>
              <a:off x="432" y="2151"/>
              <a:ext cx="4992" cy="230"/>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class {</a:t>
              </a:r>
              <a:r>
                <a:rPr b="1" i="1" lang="en-US" sz="1600">
                  <a:solidFill>
                    <a:schemeClr val="dk1"/>
                  </a:solidFill>
                  <a:latin typeface="Courier New"/>
                  <a:ea typeface="Courier New"/>
                  <a:cs typeface="Courier New"/>
                  <a:sym typeface="Courier New"/>
                </a:rPr>
                <a:t>class-name</a:t>
              </a:r>
              <a:r>
                <a:rPr b="1" lang="en-US" sz="1600">
                  <a:solidFill>
                    <a:schemeClr val="dk1"/>
                  </a:solidFill>
                  <a:latin typeface="Courier New"/>
                  <a:ea typeface="Courier New"/>
                  <a:cs typeface="Courier New"/>
                  <a:sym typeface="Courier New"/>
                </a:rPr>
                <a:t> | class-default}</a:t>
              </a:r>
            </a:p>
          </p:txBody>
        </p:sp>
        <p:sp>
          <p:nvSpPr>
            <p:cNvPr id="243" name="Shape 243"/>
            <p:cNvSpPr/>
            <p:nvPr/>
          </p:nvSpPr>
          <p:spPr>
            <a:xfrm>
              <a:off x="432" y="1968"/>
              <a:ext cx="2611" cy="212"/>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router(config-pmap)#</a:t>
              </a:r>
            </a:p>
          </p:txBody>
        </p:sp>
      </p:grpSp>
      <p:grpSp>
        <p:nvGrpSpPr>
          <p:cNvPr id="244" name="Shape 244"/>
          <p:cNvGrpSpPr/>
          <p:nvPr/>
        </p:nvGrpSpPr>
        <p:grpSpPr>
          <a:xfrm>
            <a:off x="860425" y="4406900"/>
            <a:ext cx="7924800" cy="655638"/>
            <a:chOff x="432" y="3024"/>
            <a:chExt cx="4992" cy="413"/>
          </a:xfrm>
        </p:grpSpPr>
        <p:sp>
          <p:nvSpPr>
            <p:cNvPr id="245" name="Shape 245"/>
            <p:cNvSpPr/>
            <p:nvPr/>
          </p:nvSpPr>
          <p:spPr>
            <a:xfrm>
              <a:off x="432" y="3207"/>
              <a:ext cx="4992" cy="230"/>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class </a:t>
              </a:r>
              <a:r>
                <a:rPr b="1" i="1" lang="en-US" sz="1600">
                  <a:solidFill>
                    <a:schemeClr val="dk1"/>
                  </a:solidFill>
                  <a:latin typeface="Courier New"/>
                  <a:ea typeface="Courier New"/>
                  <a:cs typeface="Courier New"/>
                  <a:sym typeface="Courier New"/>
                </a:rPr>
                <a:t>class-name</a:t>
              </a:r>
              <a:r>
                <a:rPr b="1" lang="en-US" sz="1600">
                  <a:solidFill>
                    <a:schemeClr val="dk1"/>
                  </a:solidFill>
                  <a:latin typeface="Courier New"/>
                  <a:ea typeface="Courier New"/>
                  <a:cs typeface="Courier New"/>
                  <a:sym typeface="Courier New"/>
                </a:rPr>
                <a:t> </a:t>
              </a:r>
              <a:r>
                <a:rPr b="1" i="1" lang="en-US" sz="1600">
                  <a:solidFill>
                    <a:schemeClr val="dk1"/>
                  </a:solidFill>
                  <a:latin typeface="Courier New"/>
                  <a:ea typeface="Courier New"/>
                  <a:cs typeface="Courier New"/>
                  <a:sym typeface="Courier New"/>
                </a:rPr>
                <a:t>condition</a:t>
              </a:r>
            </a:p>
          </p:txBody>
        </p:sp>
        <p:sp>
          <p:nvSpPr>
            <p:cNvPr id="246" name="Shape 246"/>
            <p:cNvSpPr/>
            <p:nvPr/>
          </p:nvSpPr>
          <p:spPr>
            <a:xfrm>
              <a:off x="432" y="3024"/>
              <a:ext cx="2611" cy="212"/>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router(config-pmap)#</a:t>
              </a:r>
            </a:p>
          </p:txBody>
        </p:sp>
      </p:grpSp>
      <p:sp>
        <p:nvSpPr>
          <p:cNvPr id="247" name="Shape 247"/>
          <p:cNvSpPr/>
          <p:nvPr/>
        </p:nvSpPr>
        <p:spPr>
          <a:xfrm>
            <a:off x="546100" y="2246313"/>
            <a:ext cx="7940675" cy="59055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lang="en-US" sz="1800">
                <a:solidFill>
                  <a:schemeClr val="dk1"/>
                </a:solidFill>
                <a:latin typeface="Arial"/>
                <a:ea typeface="Arial"/>
                <a:cs typeface="Arial"/>
                <a:sym typeface="Arial"/>
              </a:rPr>
              <a:t>Odkaz na vytvorenú class-map. Meno class-default je vyhradené pre ostatnú neklasifikovanú prevádzku</a:t>
            </a:r>
          </a:p>
        </p:txBody>
      </p:sp>
      <p:sp>
        <p:nvSpPr>
          <p:cNvPr id="248" name="Shape 248"/>
          <p:cNvSpPr/>
          <p:nvPr/>
        </p:nvSpPr>
        <p:spPr>
          <a:xfrm>
            <a:off x="546100" y="3830638"/>
            <a:ext cx="7940675" cy="560387"/>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lang="en-US" sz="1800">
                <a:solidFill>
                  <a:schemeClr val="dk1"/>
                </a:solidFill>
                <a:latin typeface="Arial"/>
                <a:ea typeface="Arial"/>
                <a:cs typeface="Arial"/>
                <a:sym typeface="Arial"/>
              </a:rPr>
              <a:t>Priamo v policy-map je možné zrýchlene vytvoriť novú triedu nasledujúcim príkazom vrátane podmienky. Režim bude match-all</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533400" y="225425"/>
            <a:ext cx="8267700" cy="8382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Krok 3: Aplikácia QoS pravidiel: </a:t>
            </a:r>
            <a:br>
              <a:rPr b="1" i="0" lang="en-US" sz="2800" u="none" cap="none" strike="noStrike">
                <a:solidFill>
                  <a:schemeClr val="dk2"/>
                </a:solidFill>
                <a:latin typeface="Arial"/>
                <a:ea typeface="Arial"/>
                <a:cs typeface="Arial"/>
                <a:sym typeface="Arial"/>
              </a:rPr>
            </a:br>
            <a:r>
              <a:rPr b="1" i="0" lang="en-US" sz="2400" u="none" cap="none" strike="noStrike">
                <a:solidFill>
                  <a:schemeClr val="dk2"/>
                </a:solidFill>
                <a:latin typeface="Arial"/>
                <a:ea typeface="Arial"/>
                <a:cs typeface="Arial"/>
                <a:sym typeface="Arial"/>
              </a:rPr>
              <a:t>“Kde tieto pravidlá nasadíme?”</a:t>
            </a:r>
          </a:p>
        </p:txBody>
      </p:sp>
      <p:sp>
        <p:nvSpPr>
          <p:cNvPr id="255" name="Shape 255"/>
          <p:cNvSpPr/>
          <p:nvPr/>
        </p:nvSpPr>
        <p:spPr>
          <a:xfrm>
            <a:off x="528638" y="1312863"/>
            <a:ext cx="7940675" cy="725487"/>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lang="en-US" sz="2400">
                <a:solidFill>
                  <a:schemeClr val="dk1"/>
                </a:solidFill>
                <a:latin typeface="Arial"/>
                <a:ea typeface="Arial"/>
                <a:cs typeface="Arial"/>
                <a:sym typeface="Arial"/>
              </a:rPr>
              <a:t>Vytvorenú policy-map treba aplikovať na zvolené rozhranie vo vhodnom smere</a:t>
            </a:r>
          </a:p>
        </p:txBody>
      </p:sp>
      <p:grpSp>
        <p:nvGrpSpPr>
          <p:cNvPr id="256" name="Shape 256"/>
          <p:cNvGrpSpPr/>
          <p:nvPr/>
        </p:nvGrpSpPr>
        <p:grpSpPr>
          <a:xfrm>
            <a:off x="828675" y="2062163"/>
            <a:ext cx="7924800" cy="685800"/>
            <a:chOff x="432" y="912"/>
            <a:chExt cx="4992" cy="432"/>
          </a:xfrm>
        </p:grpSpPr>
        <p:sp>
          <p:nvSpPr>
            <p:cNvPr id="257" name="Shape 257"/>
            <p:cNvSpPr/>
            <p:nvPr/>
          </p:nvSpPr>
          <p:spPr>
            <a:xfrm>
              <a:off x="432" y="1095"/>
              <a:ext cx="4992" cy="249"/>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dk1"/>
                  </a:solidFill>
                  <a:latin typeface="Courier New"/>
                  <a:ea typeface="Courier New"/>
                  <a:cs typeface="Courier New"/>
                  <a:sym typeface="Courier New"/>
                </a:rPr>
                <a:t>service-policy {input | output} </a:t>
              </a:r>
              <a:r>
                <a:rPr b="1" i="1" lang="en-US" sz="1800">
                  <a:solidFill>
                    <a:schemeClr val="dk1"/>
                  </a:solidFill>
                  <a:latin typeface="Courier New"/>
                  <a:ea typeface="Courier New"/>
                  <a:cs typeface="Courier New"/>
                  <a:sym typeface="Courier New"/>
                </a:rPr>
                <a:t>policy-map-name</a:t>
              </a:r>
            </a:p>
          </p:txBody>
        </p:sp>
        <p:sp>
          <p:nvSpPr>
            <p:cNvPr id="258" name="Shape 258"/>
            <p:cNvSpPr/>
            <p:nvPr/>
          </p:nvSpPr>
          <p:spPr>
            <a:xfrm>
              <a:off x="432" y="912"/>
              <a:ext cx="3054" cy="212"/>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router(config-if)#</a:t>
              </a:r>
            </a:p>
          </p:txBody>
        </p:sp>
      </p:grpSp>
      <p:sp>
        <p:nvSpPr>
          <p:cNvPr id="259" name="Shape 259"/>
          <p:cNvSpPr/>
          <p:nvPr/>
        </p:nvSpPr>
        <p:spPr>
          <a:xfrm>
            <a:off x="860425" y="3298825"/>
            <a:ext cx="7924800" cy="2514600"/>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60" name="Shape 260"/>
          <p:cNvSpPr/>
          <p:nvPr/>
        </p:nvSpPr>
        <p:spPr>
          <a:xfrm>
            <a:off x="1012825" y="5546725"/>
            <a:ext cx="3048000" cy="228600"/>
          </a:xfrm>
          <a:prstGeom prst="rect">
            <a:avLst/>
          </a:prstGeom>
          <a:solidFill>
            <a:srgbClr val="F9DE91"/>
          </a:solid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61" name="Shape 261"/>
          <p:cNvSpPr/>
          <p:nvPr/>
        </p:nvSpPr>
        <p:spPr>
          <a:xfrm>
            <a:off x="860425" y="3298825"/>
            <a:ext cx="7924800" cy="2514600"/>
          </a:xfrm>
          <a:prstGeom prst="rect">
            <a:avLst/>
          </a:prstGeom>
          <a:noFill/>
          <a:ln>
            <a:noFill/>
          </a:ln>
        </p:spPr>
        <p:txBody>
          <a:bodyPr anchorCtr="0" anchor="t" bIns="41050" lIns="82100" rIns="82100" wrap="square" tIns="41050">
            <a:noAutofit/>
          </a:bodyPr>
          <a:lstStyle/>
          <a:p>
            <a:pPr indent="-176213" lvl="0" marL="176213" marR="0" rtl="0" algn="l">
              <a:lnSpc>
                <a:spcPct val="90000"/>
              </a:lnSpc>
              <a:spcBef>
                <a:spcPts val="0"/>
              </a:spcBef>
              <a:spcAft>
                <a:spcPts val="0"/>
              </a:spcAft>
              <a:buClr>
                <a:schemeClr val="dk2"/>
              </a:buClr>
              <a:buSzPct val="25000"/>
              <a:buFont typeface="Noto Sans Symbols"/>
              <a:buNone/>
            </a:pPr>
            <a:r>
              <a:rPr lang="en-US" sz="1600">
                <a:solidFill>
                  <a:schemeClr val="dk1"/>
                </a:solidFill>
                <a:latin typeface="Courier New"/>
                <a:ea typeface="Courier New"/>
                <a:cs typeface="Courier New"/>
                <a:sym typeface="Courier New"/>
              </a:rPr>
              <a:t>class-map HTTP</a:t>
            </a:r>
          </a:p>
          <a:p>
            <a:pPr indent="-176213" lvl="0" marL="176213" marR="0" rtl="0" algn="l">
              <a:lnSpc>
                <a:spcPct val="90000"/>
              </a:lnSpc>
              <a:spcBef>
                <a:spcPts val="0"/>
              </a:spcBef>
              <a:spcAft>
                <a:spcPts val="0"/>
              </a:spcAft>
              <a:buClr>
                <a:schemeClr val="dk2"/>
              </a:buClr>
              <a:buSzPct val="25000"/>
              <a:buFont typeface="Noto Sans Symbols"/>
              <a:buNone/>
            </a:pPr>
            <a:r>
              <a:rPr lang="en-US" sz="1600">
                <a:solidFill>
                  <a:schemeClr val="dk1"/>
                </a:solidFill>
                <a:latin typeface="Courier New"/>
                <a:ea typeface="Courier New"/>
                <a:cs typeface="Courier New"/>
                <a:sym typeface="Courier New"/>
              </a:rPr>
              <a:t> match protocol http</a:t>
            </a:r>
          </a:p>
          <a:p>
            <a:pPr indent="-176213" lvl="0" marL="176213" marR="0" rtl="0" algn="l">
              <a:lnSpc>
                <a:spcPct val="90000"/>
              </a:lnSpc>
              <a:spcBef>
                <a:spcPts val="0"/>
              </a:spcBef>
              <a:spcAft>
                <a:spcPts val="0"/>
              </a:spcAft>
              <a:buClr>
                <a:schemeClr val="dk2"/>
              </a:buClr>
              <a:buSzPct val="25000"/>
              <a:buFont typeface="Noto Sans Symbols"/>
              <a:buNone/>
            </a:pPr>
            <a:r>
              <a:rPr lang="en-US" sz="1600">
                <a:solidFill>
                  <a:schemeClr val="dk1"/>
                </a:solidFill>
                <a:latin typeface="Courier New"/>
                <a:ea typeface="Courier New"/>
                <a:cs typeface="Courier New"/>
                <a:sym typeface="Courier New"/>
              </a:rPr>
              <a:t>!</a:t>
            </a:r>
          </a:p>
          <a:p>
            <a:pPr indent="-176213" lvl="0" marL="176213" marR="0" rtl="0" algn="l">
              <a:lnSpc>
                <a:spcPct val="90000"/>
              </a:lnSpc>
              <a:spcBef>
                <a:spcPts val="0"/>
              </a:spcBef>
              <a:spcAft>
                <a:spcPts val="0"/>
              </a:spcAft>
              <a:buClr>
                <a:schemeClr val="dk2"/>
              </a:buClr>
              <a:buSzPct val="25000"/>
              <a:buFont typeface="Noto Sans Symbols"/>
              <a:buNone/>
            </a:pPr>
            <a:r>
              <a:rPr lang="en-US" sz="1600">
                <a:solidFill>
                  <a:schemeClr val="dk1"/>
                </a:solidFill>
                <a:latin typeface="Courier New"/>
                <a:ea typeface="Courier New"/>
                <a:cs typeface="Courier New"/>
                <a:sym typeface="Courier New"/>
              </a:rPr>
              <a:t>policy-map PM</a:t>
            </a:r>
          </a:p>
          <a:p>
            <a:pPr indent="-176213" lvl="0" marL="176213" marR="0" rtl="0" algn="l">
              <a:lnSpc>
                <a:spcPct val="90000"/>
              </a:lnSpc>
              <a:spcBef>
                <a:spcPts val="0"/>
              </a:spcBef>
              <a:spcAft>
                <a:spcPts val="0"/>
              </a:spcAft>
              <a:buClr>
                <a:schemeClr val="dk2"/>
              </a:buClr>
              <a:buSzPct val="25000"/>
              <a:buFont typeface="Noto Sans Symbols"/>
              <a:buNone/>
            </a:pPr>
            <a:r>
              <a:rPr lang="en-US" sz="1600">
                <a:solidFill>
                  <a:schemeClr val="dk1"/>
                </a:solidFill>
                <a:latin typeface="Courier New"/>
                <a:ea typeface="Courier New"/>
                <a:cs typeface="Courier New"/>
                <a:sym typeface="Courier New"/>
              </a:rPr>
              <a:t> class HTTP</a:t>
            </a:r>
          </a:p>
          <a:p>
            <a:pPr indent="-176213" lvl="0" marL="176213" marR="0" rtl="0" algn="l">
              <a:lnSpc>
                <a:spcPct val="90000"/>
              </a:lnSpc>
              <a:spcBef>
                <a:spcPts val="0"/>
              </a:spcBef>
              <a:spcAft>
                <a:spcPts val="0"/>
              </a:spcAft>
              <a:buClr>
                <a:schemeClr val="dk2"/>
              </a:buClr>
              <a:buSzPct val="25000"/>
              <a:buFont typeface="Noto Sans Symbols"/>
              <a:buNone/>
            </a:pPr>
            <a:r>
              <a:rPr lang="en-US" sz="1600">
                <a:solidFill>
                  <a:schemeClr val="dk1"/>
                </a:solidFill>
                <a:latin typeface="Courier New"/>
                <a:ea typeface="Courier New"/>
                <a:cs typeface="Courier New"/>
                <a:sym typeface="Courier New"/>
              </a:rPr>
              <a:t>  bandwidth 2000</a:t>
            </a:r>
          </a:p>
          <a:p>
            <a:pPr indent="-176213" lvl="0" marL="176213" marR="0" rtl="0" algn="l">
              <a:lnSpc>
                <a:spcPct val="90000"/>
              </a:lnSpc>
              <a:spcBef>
                <a:spcPts val="0"/>
              </a:spcBef>
              <a:spcAft>
                <a:spcPts val="0"/>
              </a:spcAft>
              <a:buClr>
                <a:schemeClr val="dk2"/>
              </a:buClr>
              <a:buSzPct val="25000"/>
              <a:buFont typeface="Noto Sans Symbols"/>
              <a:buNone/>
            </a:pPr>
            <a:r>
              <a:rPr lang="en-US" sz="1600">
                <a:solidFill>
                  <a:schemeClr val="dk1"/>
                </a:solidFill>
                <a:latin typeface="Courier New"/>
                <a:ea typeface="Courier New"/>
                <a:cs typeface="Courier New"/>
                <a:sym typeface="Courier New"/>
              </a:rPr>
              <a:t> class class-default</a:t>
            </a:r>
          </a:p>
          <a:p>
            <a:pPr indent="-176213" lvl="0" marL="176213" marR="0" rtl="0" algn="l">
              <a:lnSpc>
                <a:spcPct val="90000"/>
              </a:lnSpc>
              <a:spcBef>
                <a:spcPts val="0"/>
              </a:spcBef>
              <a:spcAft>
                <a:spcPts val="0"/>
              </a:spcAft>
              <a:buClr>
                <a:schemeClr val="dk2"/>
              </a:buClr>
              <a:buSzPct val="25000"/>
              <a:buFont typeface="Noto Sans Symbols"/>
              <a:buNone/>
            </a:pPr>
            <a:r>
              <a:rPr lang="en-US" sz="1600">
                <a:solidFill>
                  <a:schemeClr val="dk1"/>
                </a:solidFill>
                <a:latin typeface="Courier New"/>
                <a:ea typeface="Courier New"/>
                <a:cs typeface="Courier New"/>
                <a:sym typeface="Courier New"/>
              </a:rPr>
              <a:t>  bandwidth 6000</a:t>
            </a:r>
          </a:p>
          <a:p>
            <a:pPr indent="-176213" lvl="0" marL="176213" marR="0" rtl="0" algn="l">
              <a:lnSpc>
                <a:spcPct val="90000"/>
              </a:lnSpc>
              <a:spcBef>
                <a:spcPts val="0"/>
              </a:spcBef>
              <a:spcAft>
                <a:spcPts val="0"/>
              </a:spcAft>
              <a:buClr>
                <a:schemeClr val="dk2"/>
              </a:buClr>
              <a:buSzPct val="25000"/>
              <a:buFont typeface="Noto Sans Symbols"/>
              <a:buNone/>
            </a:pPr>
            <a:r>
              <a:rPr lang="en-US" sz="1600">
                <a:solidFill>
                  <a:schemeClr val="dk1"/>
                </a:solidFill>
                <a:latin typeface="Courier New"/>
                <a:ea typeface="Courier New"/>
                <a:cs typeface="Courier New"/>
                <a:sym typeface="Courier New"/>
              </a:rPr>
              <a:t>!</a:t>
            </a:r>
          </a:p>
          <a:p>
            <a:pPr indent="-176213" lvl="0" marL="176213" marR="0" rtl="0" algn="l">
              <a:lnSpc>
                <a:spcPct val="90000"/>
              </a:lnSpc>
              <a:spcBef>
                <a:spcPts val="0"/>
              </a:spcBef>
              <a:spcAft>
                <a:spcPts val="0"/>
              </a:spcAft>
              <a:buClr>
                <a:schemeClr val="dk2"/>
              </a:buClr>
              <a:buSzPct val="25000"/>
              <a:buFont typeface="Noto Sans Symbols"/>
              <a:buNone/>
            </a:pPr>
            <a:r>
              <a:rPr lang="en-US" sz="1600">
                <a:solidFill>
                  <a:schemeClr val="dk1"/>
                </a:solidFill>
                <a:latin typeface="Courier New"/>
                <a:ea typeface="Courier New"/>
                <a:cs typeface="Courier New"/>
                <a:sym typeface="Courier New"/>
              </a:rPr>
              <a:t>interface Serial0/0</a:t>
            </a:r>
          </a:p>
          <a:p>
            <a:pPr indent="-176213" lvl="0" marL="176213" marR="0" rtl="0" algn="l">
              <a:lnSpc>
                <a:spcPct val="90000"/>
              </a:lnSpc>
              <a:spcBef>
                <a:spcPts val="0"/>
              </a:spcBef>
              <a:spcAft>
                <a:spcPts val="0"/>
              </a:spcAft>
              <a:buClr>
                <a:schemeClr val="dk2"/>
              </a:buClr>
              <a:buSzPct val="25000"/>
              <a:buFont typeface="Noto Sans Symbols"/>
              <a:buNone/>
            </a:pPr>
            <a:r>
              <a:rPr lang="en-US" sz="1600">
                <a:solidFill>
                  <a:schemeClr val="dk1"/>
                </a:solidFill>
                <a:latin typeface="Courier New"/>
                <a:ea typeface="Courier New"/>
                <a:cs typeface="Courier New"/>
                <a:sym typeface="Courier New"/>
              </a:rPr>
              <a:t> service-policy output PM</a:t>
            </a:r>
          </a:p>
        </p:txBody>
      </p:sp>
      <p:sp>
        <p:nvSpPr>
          <p:cNvPr id="262" name="Shape 262"/>
          <p:cNvSpPr/>
          <p:nvPr/>
        </p:nvSpPr>
        <p:spPr>
          <a:xfrm>
            <a:off x="5864225" y="3952875"/>
            <a:ext cx="2205038" cy="1792288"/>
          </a:xfrm>
          <a:custGeom>
            <a:pathLst>
              <a:path extrusionOk="0" h="120000" w="120000">
                <a:moveTo>
                  <a:pt x="0" y="0"/>
                </a:moveTo>
                <a:lnTo>
                  <a:pt x="120000" y="0"/>
                </a:lnTo>
                <a:lnTo>
                  <a:pt x="120000" y="120000"/>
                </a:lnTo>
                <a:lnTo>
                  <a:pt x="0" y="120000"/>
                </a:lnTo>
                <a:close/>
              </a:path>
              <a:path extrusionOk="0" fill="none" h="120000" w="120000">
                <a:moveTo>
                  <a:pt x="-4144" y="0"/>
                </a:moveTo>
                <a:close/>
                <a:lnTo>
                  <a:pt x="-4144" y="120000"/>
                </a:lnTo>
              </a:path>
              <a:path extrusionOk="0" fill="none" h="120000" w="120000">
                <a:moveTo>
                  <a:pt x="-4144" y="7656"/>
                </a:moveTo>
                <a:lnTo>
                  <a:pt x="-101167" y="100550"/>
                </a:lnTo>
              </a:path>
            </a:pathLst>
          </a:custGeom>
          <a:solidFill>
            <a:srgbClr val="3E8DC5"/>
          </a:solidFill>
          <a:ln cap="flat" cmpd="sng" w="9525">
            <a:solidFill>
              <a:schemeClr val="dk2"/>
            </a:solidFill>
            <a:prstDash val="solid"/>
            <a:miter lim="8000"/>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63" name="Shape 263"/>
          <p:cNvSpPr txBox="1"/>
          <p:nvPr/>
        </p:nvSpPr>
        <p:spPr>
          <a:xfrm>
            <a:off x="5889625" y="3949700"/>
            <a:ext cx="2112963" cy="1730375"/>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SzPct val="25000"/>
              <a:buNone/>
            </a:pPr>
            <a:r>
              <a:rPr lang="en-US" sz="2000">
                <a:solidFill>
                  <a:schemeClr val="dk1"/>
                </a:solidFill>
                <a:latin typeface="Arial"/>
                <a:ea typeface="Arial"/>
                <a:cs typeface="Arial"/>
                <a:sym typeface="Arial"/>
              </a:rPr>
              <a:t>QoS pravidlá sa môžu vzťahovať na vchádzajúcu alebo odchádzajúcu prevádzku</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600" u="none" cap="none" strike="noStrike">
                <a:solidFill>
                  <a:schemeClr val="dk2"/>
                </a:solidFill>
                <a:latin typeface="Arial"/>
                <a:ea typeface="Arial"/>
                <a:cs typeface="Arial"/>
                <a:sym typeface="Arial"/>
              </a:rPr>
              <a:t>Príklad kompletnej konfigurácie pomocou MQC</a:t>
            </a:r>
          </a:p>
        </p:txBody>
      </p:sp>
      <p:sp>
        <p:nvSpPr>
          <p:cNvPr id="270" name="Shape 270"/>
          <p:cNvSpPr txBox="1"/>
          <p:nvPr/>
        </p:nvSpPr>
        <p:spPr>
          <a:xfrm>
            <a:off x="1122363" y="2085975"/>
            <a:ext cx="7440612" cy="2857500"/>
          </a:xfrm>
          <a:prstGeom prst="rect">
            <a:avLst/>
          </a:prstGeom>
          <a:noFill/>
          <a:ln>
            <a:noFill/>
          </a:ln>
        </p:spPr>
        <p:txBody>
          <a:bodyPr anchorCtr="0" anchor="t" bIns="41050" lIns="82100" rIns="82100" wrap="square" tIns="41050">
            <a:noAutofit/>
          </a:bodyPr>
          <a:lstStyle/>
          <a:p>
            <a:pPr indent="0" lvl="0" marL="0" marR="0" rtl="0" algn="l">
              <a:lnSpc>
                <a:spcPct val="95000"/>
              </a:lnSpc>
              <a:spcBef>
                <a:spcPts val="0"/>
              </a:spcBef>
              <a:spcAft>
                <a:spcPts val="0"/>
              </a:spcAft>
              <a:buClr>
                <a:schemeClr val="dk2"/>
              </a:buClr>
              <a:buSzPct val="25000"/>
              <a:buFont typeface="Noto Sans Symbols"/>
              <a:buNone/>
            </a:pPr>
            <a:r>
              <a:rPr lang="en-US" sz="2000">
                <a:solidFill>
                  <a:schemeClr val="dk1"/>
                </a:solidFill>
                <a:latin typeface="Arial"/>
                <a:ea typeface="Arial"/>
                <a:cs typeface="Arial"/>
                <a:sym typeface="Arial"/>
              </a:rPr>
              <a:t>router(config)# </a:t>
            </a:r>
            <a:r>
              <a:rPr b="1" lang="en-US" sz="2000">
                <a:solidFill>
                  <a:schemeClr val="dk1"/>
                </a:solidFill>
                <a:latin typeface="Arial"/>
                <a:ea typeface="Arial"/>
                <a:cs typeface="Arial"/>
                <a:sym typeface="Arial"/>
              </a:rPr>
              <a:t>class-map match-any business-critical-traffic</a:t>
            </a:r>
          </a:p>
          <a:p>
            <a:pPr indent="0" lvl="0" marL="0" marR="0" rtl="0" algn="l">
              <a:lnSpc>
                <a:spcPct val="95000"/>
              </a:lnSpc>
              <a:spcBef>
                <a:spcPts val="0"/>
              </a:spcBef>
              <a:spcAft>
                <a:spcPts val="0"/>
              </a:spcAft>
              <a:buClr>
                <a:schemeClr val="dk2"/>
              </a:buClr>
              <a:buSzPct val="25000"/>
              <a:buFont typeface="Noto Sans Symbols"/>
              <a:buNone/>
            </a:pPr>
            <a:r>
              <a:rPr lang="en-US" sz="2000">
                <a:solidFill>
                  <a:schemeClr val="dk1"/>
                </a:solidFill>
                <a:latin typeface="Arial"/>
                <a:ea typeface="Arial"/>
                <a:cs typeface="Arial"/>
                <a:sym typeface="Arial"/>
              </a:rPr>
              <a:t>router(config-cmap)# </a:t>
            </a:r>
            <a:r>
              <a:rPr b="1" lang="en-US" sz="2000">
                <a:solidFill>
                  <a:schemeClr val="dk1"/>
                </a:solidFill>
                <a:latin typeface="Arial"/>
                <a:ea typeface="Arial"/>
                <a:cs typeface="Arial"/>
                <a:sym typeface="Arial"/>
              </a:rPr>
              <a:t>match protocol http url “*customer*”</a:t>
            </a:r>
          </a:p>
          <a:p>
            <a:pPr indent="0" lvl="0" marL="0" marR="0" rtl="0" algn="l">
              <a:lnSpc>
                <a:spcPct val="90000"/>
              </a:lnSpc>
              <a:spcBef>
                <a:spcPts val="0"/>
              </a:spcBef>
              <a:spcAft>
                <a:spcPts val="0"/>
              </a:spcAft>
              <a:buSzPct val="25000"/>
              <a:buNone/>
            </a:pPr>
            <a:r>
              <a:rPr lang="en-US" sz="2000">
                <a:solidFill>
                  <a:schemeClr val="dk1"/>
                </a:solidFill>
                <a:latin typeface="Arial"/>
                <a:ea typeface="Arial"/>
                <a:cs typeface="Arial"/>
                <a:sym typeface="Arial"/>
              </a:rPr>
              <a:t>router(config-cmap)# </a:t>
            </a:r>
            <a:r>
              <a:rPr b="1" lang="en-US" sz="2000">
                <a:solidFill>
                  <a:schemeClr val="dk1"/>
                </a:solidFill>
                <a:latin typeface="Arial"/>
                <a:ea typeface="Arial"/>
                <a:cs typeface="Arial"/>
                <a:sym typeface="Arial"/>
              </a:rPr>
              <a:t>match protocol http url citrix</a:t>
            </a:r>
          </a:p>
          <a:p>
            <a:pPr indent="0" lvl="0" marL="0" marR="0" rtl="0" algn="l">
              <a:lnSpc>
                <a:spcPct val="90000"/>
              </a:lnSpc>
              <a:spcBef>
                <a:spcPts val="0"/>
              </a:spcBef>
              <a:spcAft>
                <a:spcPts val="0"/>
              </a:spcAft>
              <a:buNone/>
            </a:pPr>
            <a:r>
              <a:t/>
            </a:r>
            <a:endParaRPr sz="2000">
              <a:solidFill>
                <a:schemeClr val="dk1"/>
              </a:solidFill>
              <a:latin typeface="Arial"/>
              <a:ea typeface="Arial"/>
              <a:cs typeface="Arial"/>
              <a:sym typeface="Arial"/>
            </a:endParaRPr>
          </a:p>
          <a:p>
            <a:pPr indent="0" lvl="0" marL="0" marR="0" rtl="0" algn="l">
              <a:lnSpc>
                <a:spcPct val="90000"/>
              </a:lnSpc>
              <a:spcBef>
                <a:spcPts val="0"/>
              </a:spcBef>
              <a:spcAft>
                <a:spcPts val="0"/>
              </a:spcAft>
              <a:buSzPct val="25000"/>
              <a:buNone/>
            </a:pPr>
            <a:r>
              <a:rPr lang="en-US" sz="2000">
                <a:solidFill>
                  <a:schemeClr val="dk1"/>
                </a:solidFill>
                <a:latin typeface="Arial"/>
                <a:ea typeface="Arial"/>
                <a:cs typeface="Arial"/>
                <a:sym typeface="Arial"/>
              </a:rPr>
              <a:t>router(config)# </a:t>
            </a:r>
            <a:r>
              <a:rPr b="1" lang="en-US" sz="2000">
                <a:solidFill>
                  <a:schemeClr val="dk1"/>
                </a:solidFill>
                <a:latin typeface="Arial"/>
                <a:ea typeface="Arial"/>
                <a:cs typeface="Arial"/>
                <a:sym typeface="Arial"/>
              </a:rPr>
              <a:t>policy-map myqos</a:t>
            </a:r>
          </a:p>
          <a:p>
            <a:pPr indent="0" lvl="0" marL="0" marR="0" rtl="0" algn="l">
              <a:lnSpc>
                <a:spcPct val="90000"/>
              </a:lnSpc>
              <a:spcBef>
                <a:spcPts val="0"/>
              </a:spcBef>
              <a:spcAft>
                <a:spcPts val="0"/>
              </a:spcAft>
              <a:buSzPct val="25000"/>
              <a:buNone/>
            </a:pPr>
            <a:r>
              <a:rPr lang="en-US" sz="2000">
                <a:solidFill>
                  <a:schemeClr val="dk1"/>
                </a:solidFill>
                <a:latin typeface="Arial"/>
                <a:ea typeface="Arial"/>
                <a:cs typeface="Arial"/>
                <a:sym typeface="Arial"/>
              </a:rPr>
              <a:t>router(config-pm am)# </a:t>
            </a:r>
            <a:r>
              <a:rPr b="1" lang="en-US" sz="2000">
                <a:solidFill>
                  <a:schemeClr val="dk1"/>
                </a:solidFill>
                <a:latin typeface="Arial"/>
                <a:ea typeface="Arial"/>
                <a:cs typeface="Arial"/>
                <a:sym typeface="Arial"/>
              </a:rPr>
              <a:t>class business-critical-traffic</a:t>
            </a:r>
          </a:p>
          <a:p>
            <a:pPr indent="0" lvl="0" marL="0" marR="0" rtl="0" algn="l">
              <a:lnSpc>
                <a:spcPct val="90000"/>
              </a:lnSpc>
              <a:spcBef>
                <a:spcPts val="0"/>
              </a:spcBef>
              <a:spcAft>
                <a:spcPts val="0"/>
              </a:spcAft>
              <a:buSzPct val="25000"/>
              <a:buNone/>
            </a:pPr>
            <a:r>
              <a:rPr lang="en-US" sz="2000">
                <a:solidFill>
                  <a:schemeClr val="dk1"/>
                </a:solidFill>
                <a:latin typeface="Arial"/>
                <a:ea typeface="Arial"/>
                <a:cs typeface="Arial"/>
                <a:sym typeface="Arial"/>
              </a:rPr>
              <a:t>router(config-pm am-c)# </a:t>
            </a:r>
            <a:r>
              <a:rPr b="1" lang="en-US" sz="2000">
                <a:solidFill>
                  <a:schemeClr val="dk1"/>
                </a:solidFill>
                <a:latin typeface="Arial"/>
                <a:ea typeface="Arial"/>
                <a:cs typeface="Arial"/>
                <a:sym typeface="Arial"/>
              </a:rPr>
              <a:t>bandwidth 1000</a:t>
            </a:r>
          </a:p>
          <a:p>
            <a:pPr indent="0" lvl="0" marL="0" marR="0" rtl="0" algn="l">
              <a:lnSpc>
                <a:spcPct val="90000"/>
              </a:lnSpc>
              <a:spcBef>
                <a:spcPts val="0"/>
              </a:spcBef>
              <a:spcAft>
                <a:spcPts val="0"/>
              </a:spcAft>
              <a:buNone/>
            </a:pPr>
            <a:r>
              <a:t/>
            </a:r>
            <a:endParaRPr sz="2000">
              <a:solidFill>
                <a:schemeClr val="dk1"/>
              </a:solidFill>
              <a:latin typeface="Arial"/>
              <a:ea typeface="Arial"/>
              <a:cs typeface="Arial"/>
              <a:sym typeface="Arial"/>
            </a:endParaRPr>
          </a:p>
          <a:p>
            <a:pPr indent="0" lvl="0" marL="0" marR="0" rtl="0" algn="l">
              <a:lnSpc>
                <a:spcPct val="90000"/>
              </a:lnSpc>
              <a:spcBef>
                <a:spcPts val="0"/>
              </a:spcBef>
              <a:spcAft>
                <a:spcPts val="0"/>
              </a:spcAft>
              <a:buSzPct val="25000"/>
              <a:buNone/>
            </a:pPr>
            <a:r>
              <a:rPr lang="en-US" sz="2000">
                <a:solidFill>
                  <a:schemeClr val="dk1"/>
                </a:solidFill>
                <a:latin typeface="Arial"/>
                <a:ea typeface="Arial"/>
                <a:cs typeface="Arial"/>
                <a:sym typeface="Arial"/>
              </a:rPr>
              <a:t>router(config)# </a:t>
            </a:r>
            <a:r>
              <a:rPr b="1" lang="en-US" sz="2000">
                <a:solidFill>
                  <a:schemeClr val="dk1"/>
                </a:solidFill>
                <a:latin typeface="Arial"/>
                <a:ea typeface="Arial"/>
                <a:cs typeface="Arial"/>
                <a:sym typeface="Arial"/>
              </a:rPr>
              <a:t>interface serial 0/0</a:t>
            </a:r>
          </a:p>
          <a:p>
            <a:pPr indent="0" lvl="0" marL="0" marR="0" rtl="0" algn="l">
              <a:lnSpc>
                <a:spcPct val="90000"/>
              </a:lnSpc>
              <a:spcBef>
                <a:spcPts val="0"/>
              </a:spcBef>
              <a:spcAft>
                <a:spcPts val="0"/>
              </a:spcAft>
              <a:buSzPct val="25000"/>
              <a:buNone/>
            </a:pPr>
            <a:r>
              <a:rPr lang="en-US" sz="2000">
                <a:solidFill>
                  <a:schemeClr val="dk1"/>
                </a:solidFill>
                <a:latin typeface="Arial"/>
                <a:ea typeface="Arial"/>
                <a:cs typeface="Arial"/>
                <a:sym typeface="Arial"/>
              </a:rPr>
              <a:t>router(config-if)# </a:t>
            </a:r>
            <a:r>
              <a:rPr b="1" lang="en-US" sz="2000">
                <a:solidFill>
                  <a:schemeClr val="dk1"/>
                </a:solidFill>
                <a:latin typeface="Arial"/>
                <a:ea typeface="Arial"/>
                <a:cs typeface="Arial"/>
                <a:sym typeface="Arial"/>
              </a:rPr>
              <a:t>service-policy output myqos</a:t>
            </a:r>
          </a:p>
        </p:txBody>
      </p:sp>
      <p:sp>
        <p:nvSpPr>
          <p:cNvPr id="271" name="Shape 271"/>
          <p:cNvSpPr/>
          <p:nvPr/>
        </p:nvSpPr>
        <p:spPr>
          <a:xfrm>
            <a:off x="650875" y="2273300"/>
            <a:ext cx="414338" cy="557213"/>
          </a:xfrm>
          <a:prstGeom prst="ellipse">
            <a:avLst/>
          </a:prstGeom>
          <a:solidFill>
            <a:schemeClr val="accent1"/>
          </a:solidFill>
          <a:ln cap="flat" cmpd="sng" w="9525">
            <a:solidFill>
              <a:schemeClr val="dk2"/>
            </a:solidFill>
            <a:prstDash val="solid"/>
            <a:round/>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SzPct val="25000"/>
              <a:buNone/>
            </a:pPr>
            <a:r>
              <a:rPr lang="en-US" sz="2400">
                <a:solidFill>
                  <a:schemeClr val="lt1"/>
                </a:solidFill>
                <a:latin typeface="Arial"/>
                <a:ea typeface="Arial"/>
                <a:cs typeface="Arial"/>
                <a:sym typeface="Arial"/>
              </a:rPr>
              <a:t>1</a:t>
            </a:r>
          </a:p>
        </p:txBody>
      </p:sp>
      <p:sp>
        <p:nvSpPr>
          <p:cNvPr id="272" name="Shape 272"/>
          <p:cNvSpPr/>
          <p:nvPr/>
        </p:nvSpPr>
        <p:spPr>
          <a:xfrm>
            <a:off x="650875" y="3300413"/>
            <a:ext cx="414338" cy="557212"/>
          </a:xfrm>
          <a:prstGeom prst="ellipse">
            <a:avLst/>
          </a:prstGeom>
          <a:solidFill>
            <a:schemeClr val="accent1"/>
          </a:solidFill>
          <a:ln cap="flat" cmpd="sng" w="9525">
            <a:solidFill>
              <a:schemeClr val="dk2"/>
            </a:solidFill>
            <a:prstDash val="solid"/>
            <a:round/>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SzPct val="25000"/>
              <a:buNone/>
            </a:pPr>
            <a:r>
              <a:rPr lang="en-US" sz="2400">
                <a:solidFill>
                  <a:schemeClr val="lt1"/>
                </a:solidFill>
                <a:latin typeface="Arial"/>
                <a:ea typeface="Arial"/>
                <a:cs typeface="Arial"/>
                <a:sym typeface="Arial"/>
              </a:rPr>
              <a:t>2</a:t>
            </a:r>
          </a:p>
        </p:txBody>
      </p:sp>
      <p:sp>
        <p:nvSpPr>
          <p:cNvPr id="273" name="Shape 273"/>
          <p:cNvSpPr/>
          <p:nvPr/>
        </p:nvSpPr>
        <p:spPr>
          <a:xfrm>
            <a:off x="650875" y="4327525"/>
            <a:ext cx="414338" cy="557213"/>
          </a:xfrm>
          <a:prstGeom prst="ellipse">
            <a:avLst/>
          </a:prstGeom>
          <a:solidFill>
            <a:schemeClr val="accent1"/>
          </a:solidFill>
          <a:ln cap="flat" cmpd="sng" w="9525">
            <a:solidFill>
              <a:schemeClr val="dk2"/>
            </a:solidFill>
            <a:prstDash val="solid"/>
            <a:round/>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SzPct val="25000"/>
              <a:buNone/>
            </a:pPr>
            <a:r>
              <a:rPr lang="en-US" sz="2400">
                <a:solidFill>
                  <a:schemeClr val="lt1"/>
                </a:solidFill>
                <a:latin typeface="Arial"/>
                <a:ea typeface="Arial"/>
                <a:cs typeface="Arial"/>
                <a:sym typeface="Arial"/>
              </a:rPr>
              <a:t>3</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p:nvPr/>
        </p:nvSpPr>
        <p:spPr>
          <a:xfrm>
            <a:off x="685800" y="1676400"/>
            <a:ext cx="7924800" cy="4343400"/>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80" name="Shape 280"/>
          <p:cNvSpPr/>
          <p:nvPr/>
        </p:nvSpPr>
        <p:spPr>
          <a:xfrm>
            <a:off x="723900" y="2057400"/>
            <a:ext cx="2552700" cy="838200"/>
          </a:xfrm>
          <a:prstGeom prst="rect">
            <a:avLst/>
          </a:prstGeom>
          <a:solidFill>
            <a:srgbClr val="F9DE91"/>
          </a:solid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81" name="Shape 281"/>
          <p:cNvSpPr/>
          <p:nvPr/>
        </p:nvSpPr>
        <p:spPr>
          <a:xfrm>
            <a:off x="723900" y="4572000"/>
            <a:ext cx="3619500" cy="457200"/>
          </a:xfrm>
          <a:prstGeom prst="rect">
            <a:avLst/>
          </a:prstGeom>
          <a:solidFill>
            <a:srgbClr val="F9DE91"/>
          </a:solid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82" name="Shape 282"/>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Ďalší príklad na MQC</a:t>
            </a:r>
          </a:p>
        </p:txBody>
      </p:sp>
      <p:sp>
        <p:nvSpPr>
          <p:cNvPr id="283" name="Shape 283"/>
          <p:cNvSpPr txBox="1"/>
          <p:nvPr>
            <p:ph idx="1" type="body"/>
          </p:nvPr>
        </p:nvSpPr>
        <p:spPr>
          <a:xfrm>
            <a:off x="669925" y="1685925"/>
            <a:ext cx="7940675" cy="4333875"/>
          </a:xfrm>
          <a:prstGeom prst="rect">
            <a:avLst/>
          </a:prstGeom>
          <a:noFill/>
          <a:ln>
            <a:noFill/>
          </a:ln>
        </p:spPr>
        <p:txBody>
          <a:bodyPr anchorCtr="0" anchor="t" bIns="41050" lIns="82100" rIns="82100" wrap="square" tIns="41050">
            <a:noAutofit/>
          </a:bodyPr>
          <a:lstStyle/>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hostname Office</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class-map VoIP</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 match access-group 100</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class-map Application</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 match access-group 101</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policy-map QoS-Policy</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 class VoIP</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  priority 100</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 class Application</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  bandwidth 25</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 class class-default</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  fair-queue</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interface Serial0/0</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 service-policy output QoS-Policy</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access-list 100 permit ip any any precedence 5</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access-list 100 permit ip any any dscp ef</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access-list 101 permit tcp any host 10.1.10.20</a:t>
            </a:r>
          </a:p>
          <a:p>
            <a:pPr indent="-176213" lvl="0" marL="176213" marR="0" rtl="0" algn="l">
              <a:lnSpc>
                <a:spcPct val="90000"/>
              </a:lnSpc>
              <a:spcBef>
                <a:spcPts val="0"/>
              </a:spcBef>
              <a:spcAft>
                <a:spcPts val="0"/>
              </a:spcAft>
              <a:buClr>
                <a:schemeClr val="dk2"/>
              </a:buClr>
              <a:buSzPct val="25000"/>
              <a:buFont typeface="Noto Sans Symbols"/>
              <a:buNone/>
            </a:pPr>
            <a:r>
              <a:rPr b="1" i="0" lang="en-US" sz="1400" u="none" cap="none" strike="noStrike">
                <a:solidFill>
                  <a:schemeClr val="dk1"/>
                </a:solidFill>
                <a:latin typeface="Courier New"/>
                <a:ea typeface="Courier New"/>
                <a:cs typeface="Courier New"/>
                <a:sym typeface="Courier New"/>
              </a:rPr>
              <a:t>access-list 101 permit tcp any host 10.1.10.40</a:t>
            </a:r>
          </a:p>
        </p:txBody>
      </p:sp>
      <p:sp>
        <p:nvSpPr>
          <p:cNvPr id="284" name="Shape 284"/>
          <p:cNvSpPr/>
          <p:nvPr/>
        </p:nvSpPr>
        <p:spPr>
          <a:xfrm>
            <a:off x="3505200" y="2057400"/>
            <a:ext cx="152400" cy="838200"/>
          </a:xfrm>
          <a:prstGeom prst="rightBrace">
            <a:avLst>
              <a:gd fmla="val 45833" name="adj1"/>
              <a:gd fmla="val 50000" name="adj2"/>
            </a:avLst>
          </a:prstGeom>
          <a:noFill/>
          <a:ln cap="flat" cmpd="sng" w="28575">
            <a:solidFill>
              <a:schemeClr val="accent2"/>
            </a:solidFill>
            <a:prstDash val="solid"/>
            <a:round/>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85" name="Shape 285"/>
          <p:cNvSpPr/>
          <p:nvPr/>
        </p:nvSpPr>
        <p:spPr>
          <a:xfrm>
            <a:off x="3505200" y="3086100"/>
            <a:ext cx="152400" cy="1333500"/>
          </a:xfrm>
          <a:prstGeom prst="rightBrace">
            <a:avLst>
              <a:gd fmla="val 72917" name="adj1"/>
              <a:gd fmla="val 50000" name="adj2"/>
            </a:avLst>
          </a:prstGeom>
          <a:noFill/>
          <a:ln cap="flat" cmpd="sng" w="28575">
            <a:solidFill>
              <a:schemeClr val="dk1"/>
            </a:solidFill>
            <a:prstDash val="solid"/>
            <a:round/>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86" name="Shape 286"/>
          <p:cNvSpPr/>
          <p:nvPr/>
        </p:nvSpPr>
        <p:spPr>
          <a:xfrm>
            <a:off x="4572000" y="4622800"/>
            <a:ext cx="152400" cy="381000"/>
          </a:xfrm>
          <a:prstGeom prst="rightBrace">
            <a:avLst>
              <a:gd fmla="val 20833" name="adj1"/>
              <a:gd fmla="val 50000" name="adj2"/>
            </a:avLst>
          </a:prstGeom>
          <a:noFill/>
          <a:ln cap="flat" cmpd="sng" w="28575">
            <a:solidFill>
              <a:schemeClr val="accent2"/>
            </a:solidFill>
            <a:prstDash val="solid"/>
            <a:round/>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87" name="Shape 287"/>
          <p:cNvSpPr/>
          <p:nvPr/>
        </p:nvSpPr>
        <p:spPr>
          <a:xfrm>
            <a:off x="5867400" y="5181600"/>
            <a:ext cx="131763" cy="762000"/>
          </a:xfrm>
          <a:prstGeom prst="rightBrace">
            <a:avLst>
              <a:gd fmla="val 48193" name="adj1"/>
              <a:gd fmla="val 50000" name="adj2"/>
            </a:avLst>
          </a:prstGeom>
          <a:noFill/>
          <a:ln cap="flat" cmpd="sng" w="28575">
            <a:solidFill>
              <a:schemeClr val="dk1"/>
            </a:solidFill>
            <a:prstDash val="solid"/>
            <a:round/>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88" name="Shape 288"/>
          <p:cNvSpPr txBox="1"/>
          <p:nvPr/>
        </p:nvSpPr>
        <p:spPr>
          <a:xfrm>
            <a:off x="3733800" y="2316163"/>
            <a:ext cx="1139825" cy="274637"/>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SzPct val="25000"/>
              <a:buNone/>
            </a:pPr>
            <a:r>
              <a:rPr b="1" lang="en-US" sz="1400">
                <a:solidFill>
                  <a:schemeClr val="accent2"/>
                </a:solidFill>
                <a:latin typeface="Arial"/>
                <a:ea typeface="Arial"/>
                <a:cs typeface="Arial"/>
                <a:sym typeface="Arial"/>
              </a:rPr>
              <a:t>Klasifikácia</a:t>
            </a:r>
          </a:p>
        </p:txBody>
      </p:sp>
      <p:sp>
        <p:nvSpPr>
          <p:cNvPr id="289" name="Shape 289"/>
          <p:cNvSpPr txBox="1"/>
          <p:nvPr/>
        </p:nvSpPr>
        <p:spPr>
          <a:xfrm>
            <a:off x="3733800" y="3611563"/>
            <a:ext cx="1258888" cy="274637"/>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SzPct val="25000"/>
              <a:buNone/>
            </a:pPr>
            <a:r>
              <a:rPr b="1" lang="en-US" sz="1400">
                <a:solidFill>
                  <a:schemeClr val="dk1"/>
                </a:solidFill>
                <a:latin typeface="Arial"/>
                <a:ea typeface="Arial"/>
                <a:cs typeface="Arial"/>
                <a:sym typeface="Arial"/>
              </a:rPr>
              <a:t>QoS pravidlá</a:t>
            </a:r>
          </a:p>
        </p:txBody>
      </p:sp>
      <p:sp>
        <p:nvSpPr>
          <p:cNvPr id="290" name="Shape 290"/>
          <p:cNvSpPr txBox="1"/>
          <p:nvPr/>
        </p:nvSpPr>
        <p:spPr>
          <a:xfrm>
            <a:off x="4800600" y="4678363"/>
            <a:ext cx="2262188" cy="274637"/>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SzPct val="25000"/>
              <a:buNone/>
            </a:pPr>
            <a:r>
              <a:rPr b="1" lang="en-US" sz="1400">
                <a:solidFill>
                  <a:schemeClr val="accent2"/>
                </a:solidFill>
                <a:latin typeface="Arial"/>
                <a:ea typeface="Arial"/>
                <a:cs typeface="Arial"/>
                <a:sym typeface="Arial"/>
              </a:rPr>
              <a:t>QoS obsluha na rozhraní</a:t>
            </a:r>
          </a:p>
        </p:txBody>
      </p:sp>
      <p:sp>
        <p:nvSpPr>
          <p:cNvPr id="291" name="Shape 291"/>
          <p:cNvSpPr txBox="1"/>
          <p:nvPr/>
        </p:nvSpPr>
        <p:spPr>
          <a:xfrm>
            <a:off x="6075363" y="5410200"/>
            <a:ext cx="1139825" cy="274638"/>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SzPct val="25000"/>
              <a:buNone/>
            </a:pPr>
            <a:r>
              <a:rPr b="1" lang="en-US" sz="1400">
                <a:solidFill>
                  <a:schemeClr val="dk1"/>
                </a:solidFill>
                <a:latin typeface="Arial"/>
                <a:ea typeface="Arial"/>
                <a:cs typeface="Arial"/>
                <a:sym typeface="Arial"/>
              </a:rPr>
              <a:t>Klasifikácia</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Základné príkazy na overenie</a:t>
            </a:r>
          </a:p>
        </p:txBody>
      </p:sp>
      <p:sp>
        <p:nvSpPr>
          <p:cNvPr id="298" name="Shape 298"/>
          <p:cNvSpPr txBox="1"/>
          <p:nvPr>
            <p:ph idx="1" type="body"/>
          </p:nvPr>
        </p:nvSpPr>
        <p:spPr>
          <a:xfrm>
            <a:off x="495300" y="1403350"/>
            <a:ext cx="7940675" cy="503238"/>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Zobrazenie definovaných class-map</a:t>
            </a:r>
          </a:p>
        </p:txBody>
      </p:sp>
      <p:grpSp>
        <p:nvGrpSpPr>
          <p:cNvPr id="299" name="Shape 299"/>
          <p:cNvGrpSpPr/>
          <p:nvPr/>
        </p:nvGrpSpPr>
        <p:grpSpPr>
          <a:xfrm>
            <a:off x="685800" y="1914525"/>
            <a:ext cx="7924800" cy="731838"/>
            <a:chOff x="432" y="1036"/>
            <a:chExt cx="4992" cy="461"/>
          </a:xfrm>
        </p:grpSpPr>
        <p:sp>
          <p:nvSpPr>
            <p:cNvPr id="300" name="Shape 300"/>
            <p:cNvSpPr/>
            <p:nvPr/>
          </p:nvSpPr>
          <p:spPr>
            <a:xfrm>
              <a:off x="432" y="1248"/>
              <a:ext cx="4992" cy="249"/>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dk1"/>
                  </a:solidFill>
                  <a:latin typeface="Courier New"/>
                  <a:ea typeface="Courier New"/>
                  <a:cs typeface="Courier New"/>
                  <a:sym typeface="Courier New"/>
                </a:rPr>
                <a:t>show class-map</a:t>
              </a:r>
            </a:p>
          </p:txBody>
        </p:sp>
        <p:sp>
          <p:nvSpPr>
            <p:cNvPr id="301" name="Shape 301"/>
            <p:cNvSpPr/>
            <p:nvPr/>
          </p:nvSpPr>
          <p:spPr>
            <a:xfrm>
              <a:off x="432" y="1036"/>
              <a:ext cx="2496" cy="212"/>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a:t>
              </a:r>
            </a:p>
          </p:txBody>
        </p:sp>
      </p:grpSp>
      <p:grpSp>
        <p:nvGrpSpPr>
          <p:cNvPr id="302" name="Shape 302"/>
          <p:cNvGrpSpPr/>
          <p:nvPr/>
        </p:nvGrpSpPr>
        <p:grpSpPr>
          <a:xfrm>
            <a:off x="685800" y="3549650"/>
            <a:ext cx="7924800" cy="731838"/>
            <a:chOff x="432" y="1996"/>
            <a:chExt cx="4992" cy="461"/>
          </a:xfrm>
        </p:grpSpPr>
        <p:sp>
          <p:nvSpPr>
            <p:cNvPr id="303" name="Shape 303"/>
            <p:cNvSpPr/>
            <p:nvPr/>
          </p:nvSpPr>
          <p:spPr>
            <a:xfrm>
              <a:off x="432" y="2208"/>
              <a:ext cx="4992" cy="249"/>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dk1"/>
                  </a:solidFill>
                  <a:latin typeface="Courier New"/>
                  <a:ea typeface="Courier New"/>
                  <a:cs typeface="Courier New"/>
                  <a:sym typeface="Courier New"/>
                </a:rPr>
                <a:t>show policy-map</a:t>
              </a:r>
            </a:p>
          </p:txBody>
        </p:sp>
        <p:sp>
          <p:nvSpPr>
            <p:cNvPr id="304" name="Shape 304"/>
            <p:cNvSpPr/>
            <p:nvPr/>
          </p:nvSpPr>
          <p:spPr>
            <a:xfrm>
              <a:off x="432" y="1996"/>
              <a:ext cx="2496" cy="212"/>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a:t>
              </a:r>
            </a:p>
          </p:txBody>
        </p:sp>
      </p:grpSp>
      <p:grpSp>
        <p:nvGrpSpPr>
          <p:cNvPr id="305" name="Shape 305"/>
          <p:cNvGrpSpPr/>
          <p:nvPr/>
        </p:nvGrpSpPr>
        <p:grpSpPr>
          <a:xfrm>
            <a:off x="685800" y="5216525"/>
            <a:ext cx="7924800" cy="731838"/>
            <a:chOff x="432" y="2956"/>
            <a:chExt cx="4992" cy="461"/>
          </a:xfrm>
        </p:grpSpPr>
        <p:sp>
          <p:nvSpPr>
            <p:cNvPr id="306" name="Shape 306"/>
            <p:cNvSpPr/>
            <p:nvPr/>
          </p:nvSpPr>
          <p:spPr>
            <a:xfrm>
              <a:off x="432" y="3168"/>
              <a:ext cx="4992" cy="249"/>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dk1"/>
                  </a:solidFill>
                  <a:latin typeface="Courier New"/>
                  <a:ea typeface="Courier New"/>
                  <a:cs typeface="Courier New"/>
                  <a:sym typeface="Courier New"/>
                </a:rPr>
                <a:t>show policy-map interface </a:t>
              </a:r>
              <a:r>
                <a:rPr b="1" i="1" lang="en-US" sz="1800">
                  <a:solidFill>
                    <a:schemeClr val="dk1"/>
                  </a:solidFill>
                  <a:latin typeface="Courier New"/>
                  <a:ea typeface="Courier New"/>
                  <a:cs typeface="Courier New"/>
                  <a:sym typeface="Courier New"/>
                </a:rPr>
                <a:t>type</a:t>
              </a:r>
              <a:r>
                <a:rPr b="1" lang="en-US" sz="1800">
                  <a:solidFill>
                    <a:schemeClr val="dk1"/>
                  </a:solidFill>
                  <a:latin typeface="Courier New"/>
                  <a:ea typeface="Courier New"/>
                  <a:cs typeface="Courier New"/>
                  <a:sym typeface="Courier New"/>
                </a:rPr>
                <a:t> </a:t>
              </a:r>
              <a:r>
                <a:rPr b="1" i="1" lang="en-US" sz="1800">
                  <a:solidFill>
                    <a:schemeClr val="dk1"/>
                  </a:solidFill>
                  <a:latin typeface="Courier New"/>
                  <a:ea typeface="Courier New"/>
                  <a:cs typeface="Courier New"/>
                  <a:sym typeface="Courier New"/>
                </a:rPr>
                <a:t>number</a:t>
              </a:r>
            </a:p>
          </p:txBody>
        </p:sp>
        <p:sp>
          <p:nvSpPr>
            <p:cNvPr id="307" name="Shape 307"/>
            <p:cNvSpPr/>
            <p:nvPr/>
          </p:nvSpPr>
          <p:spPr>
            <a:xfrm>
              <a:off x="432" y="2956"/>
              <a:ext cx="2496" cy="212"/>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a:t>
              </a:r>
            </a:p>
          </p:txBody>
        </p:sp>
      </p:grpSp>
      <p:sp>
        <p:nvSpPr>
          <p:cNvPr id="308" name="Shape 308"/>
          <p:cNvSpPr/>
          <p:nvPr/>
        </p:nvSpPr>
        <p:spPr>
          <a:xfrm>
            <a:off x="528638" y="3095625"/>
            <a:ext cx="7940675" cy="457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lang="en-US" sz="2400">
                <a:solidFill>
                  <a:schemeClr val="dk1"/>
                </a:solidFill>
                <a:latin typeface="Arial"/>
                <a:ea typeface="Arial"/>
                <a:cs typeface="Arial"/>
                <a:sym typeface="Arial"/>
              </a:rPr>
              <a:t>Zobrazenie definovaných policy-map</a:t>
            </a:r>
          </a:p>
        </p:txBody>
      </p:sp>
      <p:sp>
        <p:nvSpPr>
          <p:cNvPr id="309" name="Shape 309"/>
          <p:cNvSpPr/>
          <p:nvPr/>
        </p:nvSpPr>
        <p:spPr>
          <a:xfrm>
            <a:off x="530225" y="4730750"/>
            <a:ext cx="7940675" cy="457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lang="en-US" sz="2400">
                <a:solidFill>
                  <a:schemeClr val="dk1"/>
                </a:solidFill>
                <a:latin typeface="Arial"/>
                <a:ea typeface="Arial"/>
                <a:cs typeface="Arial"/>
                <a:sym typeface="Arial"/>
              </a:rPr>
              <a:t>Zobrazenie policy-map aplikovaných na rozhraní</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grpSp>
        <p:nvGrpSpPr>
          <p:cNvPr id="315" name="Shape 315"/>
          <p:cNvGrpSpPr/>
          <p:nvPr/>
        </p:nvGrpSpPr>
        <p:grpSpPr>
          <a:xfrm>
            <a:off x="0" y="0"/>
            <a:ext cx="9144000" cy="3141663"/>
            <a:chOff x="0" y="0"/>
            <a:chExt cx="5760" cy="1979"/>
          </a:xfrm>
        </p:grpSpPr>
        <p:pic>
          <p:nvPicPr>
            <p:cNvPr descr="MAE01026" id="316" name="Shape 316"/>
            <p:cNvPicPr preferRelativeResize="0"/>
            <p:nvPr/>
          </p:nvPicPr>
          <p:blipFill rotWithShape="1">
            <a:blip r:embed="rId3">
              <a:alphaModFix/>
            </a:blip>
            <a:srcRect b="0" l="0" r="0" t="0"/>
            <a:stretch/>
          </p:blipFill>
          <p:spPr>
            <a:xfrm>
              <a:off x="2784" y="0"/>
              <a:ext cx="2976" cy="1979"/>
            </a:xfrm>
            <a:prstGeom prst="rect">
              <a:avLst/>
            </a:prstGeom>
            <a:noFill/>
            <a:ln>
              <a:noFill/>
            </a:ln>
          </p:spPr>
        </p:pic>
        <p:sp>
          <p:nvSpPr>
            <p:cNvPr id="317" name="Shape 317"/>
            <p:cNvSpPr/>
            <p:nvPr/>
          </p:nvSpPr>
          <p:spPr>
            <a:xfrm>
              <a:off x="0" y="0"/>
              <a:ext cx="2784" cy="1968"/>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
        <p:nvSpPr>
          <p:cNvPr id="318" name="Shape 318"/>
          <p:cNvSpPr txBox="1"/>
          <p:nvPr>
            <p:ph type="title"/>
          </p:nvPr>
        </p:nvSpPr>
        <p:spPr>
          <a:xfrm>
            <a:off x="655638" y="457200"/>
            <a:ext cx="3175000" cy="1957388"/>
          </a:xfrm>
          <a:prstGeom prst="rect">
            <a:avLst/>
          </a:prstGeom>
          <a:noFill/>
          <a:ln>
            <a:noFill/>
          </a:ln>
        </p:spPr>
        <p:txBody>
          <a:bodyPr anchorCtr="1" anchor="ctr" bIns="41050" lIns="82100" rIns="82100" wrap="square" tIns="41050">
            <a:noAutofit/>
          </a:bodyPr>
          <a:lstStyle/>
          <a:p>
            <a:pPr indent="0" lvl="0" marL="0" marR="0" rtl="0" algn="ctr">
              <a:lnSpc>
                <a:spcPct val="90000"/>
              </a:lnSpc>
              <a:spcBef>
                <a:spcPts val="0"/>
              </a:spcBef>
              <a:spcAft>
                <a:spcPts val="0"/>
              </a:spcAft>
              <a:buSzPct val="25000"/>
              <a:buNone/>
            </a:pPr>
            <a:r>
              <a:rPr b="1" i="0" lang="en-US" sz="3200" u="none" cap="none" strike="noStrike">
                <a:solidFill>
                  <a:schemeClr val="lt1"/>
                </a:solidFill>
                <a:latin typeface="Arial"/>
                <a:ea typeface="Arial"/>
                <a:cs typeface="Arial"/>
                <a:sym typeface="Arial"/>
              </a:rPr>
              <a:t>Klasifikácia a značkovanie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Klasifikácia</a:t>
            </a:r>
          </a:p>
        </p:txBody>
      </p:sp>
      <p:sp>
        <p:nvSpPr>
          <p:cNvPr id="325" name="Shape 325"/>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Klasifikácia je proces indentifikácie a rozdelenia prevádzky do tried, spravidla na základe:</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Vstupného rozhrania</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Hodnoty IP precedencie</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Hodnoty DSCP</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Zdrojovej alebo cieľovej adresy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Aplikácie</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Bez klasifikácie sa voči paketom chováme rovnako</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Klasifikácia sa má realizovať čo najbližšie k zdroju dát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p:nvPr/>
        </p:nvSpPr>
        <p:spPr>
          <a:xfrm>
            <a:off x="0" y="0"/>
            <a:ext cx="4800600" cy="3124200"/>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137" name="Shape 137"/>
          <p:cNvSpPr txBox="1"/>
          <p:nvPr>
            <p:ph type="title"/>
          </p:nvPr>
        </p:nvSpPr>
        <p:spPr>
          <a:xfrm>
            <a:off x="179388" y="1089025"/>
            <a:ext cx="4062412" cy="838200"/>
          </a:xfrm>
          <a:prstGeom prst="rect">
            <a:avLst/>
          </a:prstGeom>
          <a:no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SzPct val="25000"/>
              <a:buNone/>
            </a:pPr>
            <a:r>
              <a:rPr b="1" i="0" lang="en-US" sz="2800" u="none" cap="none" strike="noStrike">
                <a:solidFill>
                  <a:schemeClr val="lt1"/>
                </a:solidFill>
                <a:latin typeface="Arial"/>
                <a:ea typeface="Arial"/>
                <a:cs typeface="Arial"/>
                <a:sym typeface="Arial"/>
              </a:rPr>
              <a:t>Základy QoS konfigurácie v IOSe</a:t>
            </a:r>
          </a:p>
        </p:txBody>
      </p:sp>
      <p:pic>
        <p:nvPicPr>
          <p:cNvPr descr="XX7F9290" id="138" name="Shape 138"/>
          <p:cNvPicPr preferRelativeResize="0"/>
          <p:nvPr/>
        </p:nvPicPr>
        <p:blipFill rotWithShape="1">
          <a:blip r:embed="rId3">
            <a:alphaModFix/>
          </a:blip>
          <a:srcRect b="0" l="0" r="-33" t="0"/>
          <a:stretch/>
        </p:blipFill>
        <p:spPr>
          <a:xfrm>
            <a:off x="4462463" y="0"/>
            <a:ext cx="4692650" cy="3124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Značkovanie</a:t>
            </a:r>
          </a:p>
        </p:txBody>
      </p:sp>
      <p:sp>
        <p:nvSpPr>
          <p:cNvPr id="332" name="Shape 332"/>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Značkovanie je súčasť QoS nástrojov, ktorý pridelí paketu (rámcu) istú „farbu“, ktorá ho odlišuje od iných paketov (rámcov) pre účely QoS obsluhy</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Typicky použité značkovanie:</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Linková vrstva:</a:t>
            </a:r>
          </a:p>
          <a:p>
            <a:pPr indent="-185737" lvl="2" marL="89693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CoS (ISL, 802.1p)</a:t>
            </a:r>
          </a:p>
          <a:p>
            <a:pPr indent="-185737" lvl="2" marL="89693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MPLS EXP (podľa RFC 5462 sa premenúva na „Traffic Class“)</a:t>
            </a:r>
          </a:p>
          <a:p>
            <a:pPr indent="-185737" lvl="2" marL="89693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Frame Relay DE (len zahadzovanie)</a:t>
            </a:r>
          </a:p>
          <a:p>
            <a:pPr indent="-185737" lvl="2" marL="89693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ATM CLP (len zahadzovanie)</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Sieťová vrstva:</a:t>
            </a:r>
          </a:p>
          <a:p>
            <a:pPr indent="-185737" lvl="2" marL="89693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DSCP</a:t>
            </a:r>
          </a:p>
          <a:p>
            <a:pPr indent="-185737" lvl="2" marL="89693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IP precedencia</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pic>
        <p:nvPicPr>
          <p:cNvPr descr="325P_090" id="338" name="Shape 338"/>
          <p:cNvPicPr preferRelativeResize="0"/>
          <p:nvPr/>
        </p:nvPicPr>
        <p:blipFill rotWithShape="1">
          <a:blip r:embed="rId3">
            <a:alphaModFix/>
          </a:blip>
          <a:srcRect b="0" l="0" r="0" t="0"/>
          <a:stretch/>
        </p:blipFill>
        <p:spPr>
          <a:xfrm>
            <a:off x="604838" y="1385888"/>
            <a:ext cx="8085137" cy="5000625"/>
          </a:xfrm>
          <a:prstGeom prst="rect">
            <a:avLst/>
          </a:prstGeom>
          <a:noFill/>
          <a:ln>
            <a:noFill/>
          </a:ln>
        </p:spPr>
      </p:pic>
      <p:sp>
        <p:nvSpPr>
          <p:cNvPr id="339" name="Shape 339"/>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Klasifikácia a značkovanie v IEEE 802.1Q</a:t>
            </a:r>
          </a:p>
        </p:txBody>
      </p:sp>
      <p:sp>
        <p:nvSpPr>
          <p:cNvPr id="340" name="Shape 340"/>
          <p:cNvSpPr txBox="1"/>
          <p:nvPr>
            <p:ph idx="2" type="body"/>
          </p:nvPr>
        </p:nvSpPr>
        <p:spPr>
          <a:xfrm>
            <a:off x="655638" y="4081463"/>
            <a:ext cx="4806950" cy="2193925"/>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1900" u="none" cap="none" strike="noStrike">
                <a:solidFill>
                  <a:schemeClr val="dk1"/>
                </a:solidFill>
                <a:latin typeface="Arial"/>
                <a:ea typeface="Arial"/>
                <a:cs typeface="Arial"/>
                <a:sym typeface="Arial"/>
              </a:rPr>
              <a:t>Pole IEEE 802.1p sa nazýva CoS.</a:t>
            </a:r>
          </a:p>
          <a:p>
            <a:pPr indent="-176213" lvl="0" marL="176213" marR="0" rtl="0" algn="l">
              <a:lnSpc>
                <a:spcPct val="95000"/>
              </a:lnSpc>
              <a:spcBef>
                <a:spcPts val="950"/>
              </a:spcBef>
              <a:spcAft>
                <a:spcPts val="0"/>
              </a:spcAft>
              <a:buClr>
                <a:schemeClr val="dk2"/>
              </a:buClr>
              <a:buSzPct val="100000"/>
              <a:buFont typeface="Noto Sans Symbols"/>
              <a:buChar char="▪"/>
            </a:pPr>
            <a:r>
              <a:rPr b="0" i="0" lang="en-US" sz="1900" u="none" cap="none" strike="noStrike">
                <a:solidFill>
                  <a:schemeClr val="dk1"/>
                </a:solidFill>
                <a:latin typeface="Arial"/>
                <a:ea typeface="Arial"/>
                <a:cs typeface="Arial"/>
                <a:sym typeface="Arial"/>
              </a:rPr>
              <a:t>Pri 3 bitoch je možných 8 rôznych priorít</a:t>
            </a:r>
          </a:p>
          <a:p>
            <a:pPr indent="-176213" lvl="0" marL="176213" marR="0" rtl="0" algn="l">
              <a:lnSpc>
                <a:spcPct val="95000"/>
              </a:lnSpc>
              <a:spcBef>
                <a:spcPts val="950"/>
              </a:spcBef>
              <a:spcAft>
                <a:spcPts val="0"/>
              </a:spcAft>
              <a:buClr>
                <a:schemeClr val="dk2"/>
              </a:buClr>
              <a:buSzPct val="100000"/>
              <a:buFont typeface="Noto Sans Symbols"/>
              <a:buChar char="▪"/>
            </a:pPr>
            <a:r>
              <a:rPr b="0" i="0" lang="en-US" sz="1900" u="none" cap="none" strike="noStrike">
                <a:solidFill>
                  <a:schemeClr val="dk1"/>
                </a:solidFill>
                <a:latin typeface="Arial"/>
                <a:ea typeface="Arial"/>
                <a:cs typeface="Arial"/>
                <a:sym typeface="Arial"/>
              </a:rPr>
              <a:t>IEEE 802.1p sa zameriava na podporu QoS v LAN a nad 802.1Q</a:t>
            </a:r>
          </a:p>
          <a:p>
            <a:pPr indent="-176213" lvl="0" marL="176213" marR="0" rtl="0" algn="l">
              <a:lnSpc>
                <a:spcPct val="95000"/>
              </a:lnSpc>
              <a:spcBef>
                <a:spcPts val="950"/>
              </a:spcBef>
              <a:spcAft>
                <a:spcPts val="0"/>
              </a:spcAft>
              <a:buClr>
                <a:schemeClr val="dk2"/>
              </a:buClr>
              <a:buSzPct val="100000"/>
              <a:buFont typeface="Noto Sans Symbols"/>
              <a:buChar char="▪"/>
            </a:pPr>
            <a:r>
              <a:rPr b="0" i="0" lang="en-US" sz="1900" u="none" cap="none" strike="noStrike">
                <a:solidFill>
                  <a:schemeClr val="dk1"/>
                </a:solidFill>
                <a:latin typeface="Arial"/>
                <a:ea typeface="Arial"/>
                <a:cs typeface="Arial"/>
                <a:sym typeface="Arial"/>
              </a:rPr>
              <a:t>IEEE 802.1p sa zachováva len v rámci LAN, nie po celej trase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pic>
        <p:nvPicPr>
          <p:cNvPr descr="325P_091" id="346" name="Shape 346"/>
          <p:cNvPicPr preferRelativeResize="0"/>
          <p:nvPr/>
        </p:nvPicPr>
        <p:blipFill rotWithShape="1">
          <a:blip r:embed="rId3">
            <a:alphaModFix/>
          </a:blip>
          <a:srcRect b="0" l="0" r="0" t="0"/>
          <a:stretch/>
        </p:blipFill>
        <p:spPr>
          <a:xfrm>
            <a:off x="601663" y="1385888"/>
            <a:ext cx="8085137" cy="5000625"/>
          </a:xfrm>
          <a:prstGeom prst="rect">
            <a:avLst/>
          </a:prstGeom>
          <a:noFill/>
          <a:ln>
            <a:noFill/>
          </a:ln>
        </p:spPr>
      </p:pic>
      <p:sp>
        <p:nvSpPr>
          <p:cNvPr id="347" name="Shape 34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Klasifikácia a značkovanie vo WAN</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pic>
        <p:nvPicPr>
          <p:cNvPr descr="325P_101" id="353" name="Shape 353"/>
          <p:cNvPicPr preferRelativeResize="0"/>
          <p:nvPr/>
        </p:nvPicPr>
        <p:blipFill rotWithShape="1">
          <a:blip r:embed="rId3">
            <a:alphaModFix/>
          </a:blip>
          <a:srcRect b="0" l="0" r="0" t="0"/>
          <a:stretch/>
        </p:blipFill>
        <p:spPr>
          <a:xfrm>
            <a:off x="860425" y="1644650"/>
            <a:ext cx="7567613" cy="3163888"/>
          </a:xfrm>
          <a:prstGeom prst="rect">
            <a:avLst/>
          </a:prstGeom>
          <a:noFill/>
          <a:ln>
            <a:noFill/>
          </a:ln>
        </p:spPr>
      </p:pic>
      <p:sp>
        <p:nvSpPr>
          <p:cNvPr id="354" name="Shape 354"/>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Trust Boundaries: Kde robiť klasifikáciu?</a:t>
            </a:r>
          </a:p>
        </p:txBody>
      </p:sp>
      <p:sp>
        <p:nvSpPr>
          <p:cNvPr id="355" name="Shape 355"/>
          <p:cNvSpPr txBox="1"/>
          <p:nvPr>
            <p:ph idx="2" type="body"/>
          </p:nvPr>
        </p:nvSpPr>
        <p:spPr>
          <a:xfrm>
            <a:off x="655638" y="4876800"/>
            <a:ext cx="8159750" cy="167640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Kvôli škálovateľnosti a dôveryhodnosti by klasifikácia mala byť realizovaná čo najbližšie k okraju siete</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Koncové zariadenie</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Prístupová vrstva</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Distribučná vrstva</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pic>
        <p:nvPicPr>
          <p:cNvPr descr="325P_102" id="361" name="Shape 361"/>
          <p:cNvPicPr preferRelativeResize="0"/>
          <p:nvPr/>
        </p:nvPicPr>
        <p:blipFill rotWithShape="1">
          <a:blip r:embed="rId3">
            <a:alphaModFix/>
          </a:blip>
          <a:srcRect b="0" l="0" r="0" t="0"/>
          <a:stretch/>
        </p:blipFill>
        <p:spPr>
          <a:xfrm>
            <a:off x="346075" y="1371600"/>
            <a:ext cx="8604250" cy="4438650"/>
          </a:xfrm>
          <a:prstGeom prst="rect">
            <a:avLst/>
          </a:prstGeom>
          <a:noFill/>
          <a:ln>
            <a:noFill/>
          </a:ln>
        </p:spPr>
      </p:pic>
      <p:sp>
        <p:nvSpPr>
          <p:cNvPr id="362" name="Shape 362"/>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Trust Boundaries: Kde robiť značkovanie?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Network-Based Application Recognition</a:t>
            </a:r>
          </a:p>
        </p:txBody>
      </p:sp>
      <p:sp>
        <p:nvSpPr>
          <p:cNvPr id="369" name="Shape 369"/>
          <p:cNvSpPr txBox="1"/>
          <p:nvPr>
            <p:ph idx="1" type="body"/>
          </p:nvPr>
        </p:nvSpPr>
        <p:spPr>
          <a:xfrm>
            <a:off x="3429000" y="1371600"/>
            <a:ext cx="5486400" cy="495300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NBAR je inteligentný klasifikačný aparát použiteľný s QoS, ktorý:</a:t>
            </a:r>
          </a:p>
          <a:p>
            <a:pPr indent="-176212" lvl="1" marL="531813" marR="0" rtl="0" algn="l">
              <a:lnSpc>
                <a:spcPct val="85000"/>
              </a:lnSpc>
              <a:spcBef>
                <a:spcPts val="42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Rozpoznáva a umožňuje klasifikovať moderné client-server a webové aplikácie</a:t>
            </a:r>
          </a:p>
          <a:p>
            <a:pPr indent="-176212" lvl="1" marL="531813" marR="0" rtl="0" algn="l">
              <a:lnSpc>
                <a:spcPct val="85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Identifikuje druhy prevádzky na sieti</a:t>
            </a:r>
          </a:p>
          <a:p>
            <a:pPr indent="-176212" lvl="1" marL="531813" marR="0" rtl="0" algn="l">
              <a:lnSpc>
                <a:spcPct val="85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V reálnom čase analyzuje zloženie prevádzky podľa jednotlivých aplikácií</a:t>
            </a:r>
          </a:p>
          <a:p>
            <a:pPr indent="-176212" lvl="1" marL="531813" marR="0" rtl="0" algn="l">
              <a:lnSpc>
                <a:spcPct val="85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Class-mapy definované pomocou NBAR možno použiť ako akékoľvek iné</a:t>
            </a:r>
          </a:p>
          <a:p>
            <a:pPr indent="-176213" lvl="0" marL="176213" marR="0" rtl="0" algn="l">
              <a:lnSpc>
                <a:spcPct val="85000"/>
              </a:lnSpc>
              <a:spcBef>
                <a:spcPts val="42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Funkcie NBAR:</a:t>
            </a:r>
          </a:p>
          <a:p>
            <a:pPr indent="-176212" lvl="1" marL="531813" marR="0" rtl="0" algn="l">
              <a:lnSpc>
                <a:spcPct val="85000"/>
              </a:lnSpc>
              <a:spcBef>
                <a:spcPts val="42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Identifikuje aplikácie a protokoly (Layer 4–7)</a:t>
            </a:r>
          </a:p>
          <a:p>
            <a:pPr indent="-176212" lvl="1" marL="531813" marR="0" rtl="0" algn="l">
              <a:lnSpc>
                <a:spcPct val="85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Realizuje „objavenie“ (discovery) protokolov</a:t>
            </a:r>
          </a:p>
          <a:p>
            <a:pPr indent="-176212" lvl="1" marL="531813" marR="0" rtl="0" algn="l">
              <a:lnSpc>
                <a:spcPct val="85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Poskytuje štatistiky o prevádzke</a:t>
            </a:r>
          </a:p>
          <a:p>
            <a:pPr indent="-176213" lvl="0" marL="176213" marR="0" rtl="0" algn="l">
              <a:lnSpc>
                <a:spcPct val="85000"/>
              </a:lnSpc>
              <a:spcBef>
                <a:spcPts val="42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Podpora pre rozpoznanie nových aplikácií sa do NBAR pridáva pomocou tzv. PDLM modulov</a:t>
            </a:r>
          </a:p>
        </p:txBody>
      </p:sp>
      <p:grpSp>
        <p:nvGrpSpPr>
          <p:cNvPr id="370" name="Shape 370"/>
          <p:cNvGrpSpPr/>
          <p:nvPr/>
        </p:nvGrpSpPr>
        <p:grpSpPr>
          <a:xfrm>
            <a:off x="423863" y="1698625"/>
            <a:ext cx="2944957" cy="4105275"/>
            <a:chOff x="267" y="1070"/>
            <a:chExt cx="1855" cy="2586"/>
          </a:xfrm>
        </p:grpSpPr>
        <p:cxnSp>
          <p:nvCxnSpPr>
            <p:cNvPr id="371" name="Shape 371"/>
            <p:cNvCxnSpPr/>
            <p:nvPr/>
          </p:nvCxnSpPr>
          <p:spPr>
            <a:xfrm>
              <a:off x="480" y="1680"/>
              <a:ext cx="432" cy="0"/>
            </a:xfrm>
            <a:prstGeom prst="straightConnector1">
              <a:avLst/>
            </a:prstGeom>
            <a:noFill/>
            <a:ln cap="flat" cmpd="sng" w="28575">
              <a:solidFill>
                <a:schemeClr val="dk1"/>
              </a:solidFill>
              <a:prstDash val="solid"/>
              <a:round/>
              <a:headEnd len="med" w="med" type="none"/>
              <a:tailEnd len="med" w="med" type="none"/>
            </a:ln>
          </p:spPr>
        </p:cxnSp>
        <p:cxnSp>
          <p:nvCxnSpPr>
            <p:cNvPr id="372" name="Shape 372"/>
            <p:cNvCxnSpPr/>
            <p:nvPr/>
          </p:nvCxnSpPr>
          <p:spPr>
            <a:xfrm rot="-8397508">
              <a:off x="1795" y="2860"/>
              <a:ext cx="294" cy="210"/>
            </a:xfrm>
            <a:prstGeom prst="straightConnector1">
              <a:avLst/>
            </a:prstGeom>
            <a:noFill/>
            <a:ln cap="flat" cmpd="sng" w="15875">
              <a:solidFill>
                <a:schemeClr val="dk1"/>
              </a:solidFill>
              <a:prstDash val="solid"/>
              <a:round/>
              <a:headEnd len="med" w="med" type="none"/>
              <a:tailEnd len="med" w="med" type="none"/>
            </a:ln>
          </p:spPr>
        </p:cxnSp>
        <p:pic>
          <p:nvPicPr>
            <p:cNvPr descr="EndUserFemalephone" id="373" name="Shape 373"/>
            <p:cNvPicPr preferRelativeResize="0"/>
            <p:nvPr/>
          </p:nvPicPr>
          <p:blipFill rotWithShape="1">
            <a:blip r:embed="rId3">
              <a:alphaModFix/>
            </a:blip>
            <a:srcRect b="0" l="0" r="0" t="0"/>
            <a:stretch/>
          </p:blipFill>
          <p:spPr>
            <a:xfrm>
              <a:off x="302" y="1386"/>
              <a:ext cx="331" cy="561"/>
            </a:xfrm>
            <a:prstGeom prst="rect">
              <a:avLst/>
            </a:prstGeom>
            <a:noFill/>
            <a:ln>
              <a:noFill/>
            </a:ln>
          </p:spPr>
        </p:pic>
        <p:sp>
          <p:nvSpPr>
            <p:cNvPr id="374" name="Shape 374"/>
            <p:cNvSpPr/>
            <p:nvPr/>
          </p:nvSpPr>
          <p:spPr>
            <a:xfrm>
              <a:off x="596" y="1070"/>
              <a:ext cx="851" cy="351"/>
            </a:xfrm>
            <a:prstGeom prst="wedgeRoundRectCallout">
              <a:avLst>
                <a:gd fmla="val -64986" name="adj1"/>
                <a:gd fmla="val 50833" name="adj2"/>
                <a:gd fmla="val 16667" name="adj3"/>
              </a:avLst>
            </a:prstGeom>
            <a:solidFill>
              <a:srgbClr val="E6E6DE"/>
            </a:solidFill>
            <a:ln cap="flat" cmpd="sng" w="9525">
              <a:solidFill>
                <a:schemeClr val="lt2"/>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100000"/>
                </a:lnSpc>
                <a:spcBef>
                  <a:spcPts val="0"/>
                </a:spcBef>
                <a:spcAft>
                  <a:spcPts val="0"/>
                </a:spcAft>
                <a:buSzPct val="25000"/>
                <a:buNone/>
              </a:pPr>
              <a:r>
                <a:rPr b="1" lang="en-US" sz="1400">
                  <a:solidFill>
                    <a:schemeClr val="dk1"/>
                  </a:solidFill>
                  <a:latin typeface="Helvetica Neue"/>
                  <a:ea typeface="Helvetica Neue"/>
                  <a:cs typeface="Helvetica Neue"/>
                  <a:sym typeface="Helvetica Neue"/>
                </a:rPr>
                <a:t>Môj program</a:t>
              </a:r>
              <a:br>
                <a:rPr b="1" lang="en-US" sz="1400">
                  <a:solidFill>
                    <a:schemeClr val="dk1"/>
                  </a:solidFill>
                  <a:latin typeface="Helvetica Neue"/>
                  <a:ea typeface="Helvetica Neue"/>
                  <a:cs typeface="Helvetica Neue"/>
                  <a:sym typeface="Helvetica Neue"/>
                </a:rPr>
              </a:br>
              <a:r>
                <a:rPr b="1" lang="en-US" sz="1400">
                  <a:solidFill>
                    <a:schemeClr val="dk1"/>
                  </a:solidFill>
                  <a:latin typeface="Helvetica Neue"/>
                  <a:ea typeface="Helvetica Neue"/>
                  <a:cs typeface="Helvetica Neue"/>
                  <a:sym typeface="Helvetica Neue"/>
                </a:rPr>
                <a:t>ide pomaly!</a:t>
              </a:r>
            </a:p>
          </p:txBody>
        </p:sp>
        <p:sp>
          <p:nvSpPr>
            <p:cNvPr id="375" name="Shape 375"/>
            <p:cNvSpPr txBox="1"/>
            <p:nvPr/>
          </p:nvSpPr>
          <p:spPr>
            <a:xfrm>
              <a:off x="267" y="3456"/>
              <a:ext cx="1353" cy="200"/>
            </a:xfrm>
            <a:prstGeom prst="rect">
              <a:avLst/>
            </a:prstGeom>
            <a:noFill/>
            <a:ln>
              <a:noFill/>
            </a:ln>
          </p:spPr>
          <p:txBody>
            <a:bodyPr anchorCtr="0" anchor="ctr" bIns="36500" lIns="73025" rIns="73025" wrap="square" tIns="36500">
              <a:noAutofit/>
            </a:bodyPr>
            <a:lstStyle/>
            <a:p>
              <a:pPr indent="0" lvl="0" marL="0" marR="0" rtl="0" algn="ctr">
                <a:lnSpc>
                  <a:spcPct val="100000"/>
                </a:lnSpc>
                <a:spcBef>
                  <a:spcPts val="0"/>
                </a:spcBef>
                <a:spcAft>
                  <a:spcPts val="0"/>
                </a:spcAft>
                <a:buSzPct val="25000"/>
                <a:buNone/>
              </a:pPr>
              <a:r>
                <a:rPr b="1" lang="en-US" sz="1600">
                  <a:solidFill>
                    <a:schemeClr val="dk1"/>
                  </a:solidFill>
                  <a:latin typeface="Helvetica Neue"/>
                  <a:ea typeface="Helvetica Neue"/>
                  <a:cs typeface="Helvetica Neue"/>
                  <a:sym typeface="Helvetica Neue"/>
                </a:rPr>
                <a:t>Príklad využitia linky</a:t>
              </a:r>
            </a:p>
          </p:txBody>
        </p:sp>
        <p:sp>
          <p:nvSpPr>
            <p:cNvPr id="376" name="Shape 376"/>
            <p:cNvSpPr/>
            <p:nvPr/>
          </p:nvSpPr>
          <p:spPr>
            <a:xfrm flipH="1" rot="-8222161">
              <a:off x="825" y="2192"/>
              <a:ext cx="1263" cy="41"/>
            </a:xfrm>
            <a:custGeom>
              <a:pathLst>
                <a:path extrusionOk="0" h="120000" w="120000">
                  <a:moveTo>
                    <a:pt x="0" y="0"/>
                  </a:moveTo>
                  <a:lnTo>
                    <a:pt x="59970" y="0"/>
                  </a:lnTo>
                  <a:lnTo>
                    <a:pt x="54258" y="118762"/>
                  </a:lnTo>
                  <a:lnTo>
                    <a:pt x="119940" y="118762"/>
                  </a:lnTo>
                </a:path>
              </a:pathLst>
            </a:custGeom>
            <a:noFill/>
            <a:ln cap="rnd" cmpd="sng" w="28575">
              <a:solidFill>
                <a:srgbClr val="CF0E30"/>
              </a:solidFill>
              <a:prstDash val="solid"/>
              <a:round/>
              <a:headEnd len="med" w="med" type="none"/>
              <a:tailEnd len="med" w="med" type="none"/>
            </a:ln>
            <a:effectLst>
              <a:outerShdw rotWithShape="0" algn="ctr" dir="2700000" dist="17961">
                <a:schemeClr val="dk1"/>
              </a:outerShdw>
            </a:effectLst>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pic>
          <p:nvPicPr>
            <p:cNvPr id="377" name="Shape 377"/>
            <p:cNvPicPr preferRelativeResize="0"/>
            <p:nvPr/>
          </p:nvPicPr>
          <p:blipFill rotWithShape="1">
            <a:blip r:embed="rId4">
              <a:alphaModFix/>
            </a:blip>
            <a:srcRect b="0" l="0" r="0" t="0"/>
            <a:stretch/>
          </p:blipFill>
          <p:spPr>
            <a:xfrm>
              <a:off x="1741" y="2578"/>
              <a:ext cx="345" cy="237"/>
            </a:xfrm>
            <a:prstGeom prst="rect">
              <a:avLst/>
            </a:prstGeom>
            <a:noFill/>
            <a:ln>
              <a:noFill/>
            </a:ln>
          </p:spPr>
        </p:pic>
        <p:pic>
          <p:nvPicPr>
            <p:cNvPr id="378" name="Shape 378"/>
            <p:cNvPicPr preferRelativeResize="0"/>
            <p:nvPr/>
          </p:nvPicPr>
          <p:blipFill rotWithShape="1">
            <a:blip r:embed="rId5">
              <a:alphaModFix/>
            </a:blip>
            <a:srcRect b="0" l="0" r="0" t="0"/>
            <a:stretch/>
          </p:blipFill>
          <p:spPr>
            <a:xfrm>
              <a:off x="1872" y="2998"/>
              <a:ext cx="209" cy="362"/>
            </a:xfrm>
            <a:prstGeom prst="rect">
              <a:avLst/>
            </a:prstGeom>
            <a:noFill/>
            <a:ln>
              <a:noFill/>
            </a:ln>
          </p:spPr>
        </p:pic>
        <p:pic>
          <p:nvPicPr>
            <p:cNvPr id="379" name="Shape 379"/>
            <p:cNvPicPr preferRelativeResize="0"/>
            <p:nvPr/>
          </p:nvPicPr>
          <p:blipFill rotWithShape="1">
            <a:blip r:embed="rId4">
              <a:alphaModFix/>
            </a:blip>
            <a:srcRect b="0" l="0" r="0" t="0"/>
            <a:stretch/>
          </p:blipFill>
          <p:spPr>
            <a:xfrm>
              <a:off x="836" y="1596"/>
              <a:ext cx="345" cy="237"/>
            </a:xfrm>
            <a:prstGeom prst="rect">
              <a:avLst/>
            </a:prstGeom>
            <a:noFill/>
            <a:ln>
              <a:noFill/>
            </a:ln>
          </p:spPr>
        </p:pic>
        <p:grpSp>
          <p:nvGrpSpPr>
            <p:cNvPr id="380" name="Shape 380"/>
            <p:cNvGrpSpPr/>
            <p:nvPr/>
          </p:nvGrpSpPr>
          <p:grpSpPr>
            <a:xfrm>
              <a:off x="1774" y="2367"/>
              <a:ext cx="305" cy="451"/>
              <a:chOff x="2304" y="2592"/>
              <a:chExt cx="449" cy="617"/>
            </a:xfrm>
          </p:grpSpPr>
          <p:pic>
            <p:nvPicPr>
              <p:cNvPr id="381" name="Shape 381"/>
              <p:cNvPicPr preferRelativeResize="0"/>
              <p:nvPr/>
            </p:nvPicPr>
            <p:blipFill rotWithShape="1">
              <a:blip r:embed="rId6">
                <a:alphaModFix/>
              </a:blip>
              <a:srcRect b="0" l="0" r="0" t="0"/>
              <a:stretch/>
            </p:blipFill>
            <p:spPr>
              <a:xfrm>
                <a:off x="2304" y="2592"/>
                <a:ext cx="449" cy="617"/>
              </a:xfrm>
              <a:prstGeom prst="rect">
                <a:avLst/>
              </a:prstGeom>
              <a:noFill/>
              <a:ln>
                <a:noFill/>
              </a:ln>
            </p:spPr>
          </p:pic>
          <p:sp>
            <p:nvSpPr>
              <p:cNvPr id="382" name="Shape 382"/>
              <p:cNvSpPr/>
              <p:nvPr/>
            </p:nvSpPr>
            <p:spPr>
              <a:xfrm>
                <a:off x="2400" y="2688"/>
                <a:ext cx="192" cy="144"/>
              </a:xfrm>
              <a:prstGeom prst="cube">
                <a:avLst>
                  <a:gd fmla="val 25000" name="adj"/>
                </a:avLst>
              </a:prstGeom>
              <a:gradFill>
                <a:gsLst>
                  <a:gs pos="0">
                    <a:srgbClr val="460083"/>
                  </a:gs>
                  <a:gs pos="50000">
                    <a:srgbClr val="7B00E4"/>
                  </a:gs>
                  <a:gs pos="100000">
                    <a:srgbClr val="460083"/>
                  </a:gs>
                </a:gsLst>
                <a:lin ang="2700000" scaled="0"/>
              </a:gradFill>
              <a:ln cap="flat" cmpd="sng" w="12700">
                <a:solidFill>
                  <a:srgbClr val="CC99FF"/>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pic>
          <p:nvPicPr>
            <p:cNvPr id="383" name="Shape 383"/>
            <p:cNvPicPr preferRelativeResize="0"/>
            <p:nvPr/>
          </p:nvPicPr>
          <p:blipFill rotWithShape="1">
            <a:blip r:embed="rId7">
              <a:alphaModFix/>
            </a:blip>
            <a:srcRect b="0" l="0" r="0" t="0"/>
            <a:stretch/>
          </p:blipFill>
          <p:spPr>
            <a:xfrm>
              <a:off x="1008" y="1920"/>
              <a:ext cx="764" cy="480"/>
            </a:xfrm>
            <a:prstGeom prst="rect">
              <a:avLst/>
            </a:prstGeom>
            <a:noFill/>
            <a:ln>
              <a:noFill/>
            </a:ln>
          </p:spPr>
        </p:pic>
        <p:sp>
          <p:nvSpPr>
            <p:cNvPr id="384" name="Shape 384"/>
            <p:cNvSpPr/>
            <p:nvPr/>
          </p:nvSpPr>
          <p:spPr>
            <a:xfrm>
              <a:off x="336" y="2784"/>
              <a:ext cx="1152" cy="590"/>
            </a:xfrm>
            <a:prstGeom prst="wedgeRectCallout">
              <a:avLst>
                <a:gd fmla="val 58333" name="adj1"/>
                <a:gd fmla="val -161019" name="adj2"/>
              </a:avLst>
            </a:prstGeom>
            <a:noFill/>
            <a:ln cap="flat" cmpd="sng" w="28575">
              <a:solidFill>
                <a:schemeClr val="dk1"/>
              </a:solidFill>
              <a:prstDash val="solid"/>
              <a:miter lim="8000"/>
              <a:headEnd len="med" w="med" type="none"/>
              <a:tailEnd len="med" w="med" type="none"/>
            </a:ln>
          </p:spPr>
          <p:txBody>
            <a:bodyPr anchorCtr="0" anchor="t" bIns="41050" lIns="82100" rIns="82100" wrap="square" tIns="41050">
              <a:noAutofit/>
            </a:bodyPr>
            <a:lstStyle/>
            <a:p>
              <a:pPr indent="0" lvl="0" marL="0" marR="0" rtl="0" algn="l">
                <a:lnSpc>
                  <a:spcPct val="90000"/>
                </a:lnSpc>
                <a:spcBef>
                  <a:spcPts val="0"/>
                </a:spcBef>
                <a:spcAft>
                  <a:spcPts val="0"/>
                </a:spcAft>
                <a:buSzPct val="25000"/>
                <a:buNone/>
              </a:pPr>
              <a:r>
                <a:rPr b="1" lang="en-US" sz="1200">
                  <a:solidFill>
                    <a:schemeClr val="dk1"/>
                  </a:solidFill>
                  <a:latin typeface="Arial"/>
                  <a:ea typeface="Arial"/>
                  <a:cs typeface="Arial"/>
                  <a:sym typeface="Arial"/>
                </a:rPr>
                <a:t>Citrix	25%</a:t>
              </a:r>
            </a:p>
            <a:p>
              <a:pPr indent="0" lvl="0" marL="0" marR="0" rtl="0" algn="l">
                <a:lnSpc>
                  <a:spcPct val="90000"/>
                </a:lnSpc>
                <a:spcBef>
                  <a:spcPts val="0"/>
                </a:spcBef>
                <a:spcAft>
                  <a:spcPts val="0"/>
                </a:spcAft>
                <a:buSzPct val="25000"/>
                <a:buNone/>
              </a:pPr>
              <a:r>
                <a:rPr b="1" lang="en-US" sz="1200">
                  <a:solidFill>
                    <a:schemeClr val="dk1"/>
                  </a:solidFill>
                  <a:latin typeface="Arial"/>
                  <a:ea typeface="Arial"/>
                  <a:cs typeface="Arial"/>
                  <a:sym typeface="Arial"/>
                </a:rPr>
                <a:t>Netshow 	15%</a:t>
              </a:r>
            </a:p>
            <a:p>
              <a:pPr indent="0" lvl="0" marL="0" marR="0" rtl="0" algn="l">
                <a:lnSpc>
                  <a:spcPct val="90000"/>
                </a:lnSpc>
                <a:spcBef>
                  <a:spcPts val="0"/>
                </a:spcBef>
                <a:spcAft>
                  <a:spcPts val="0"/>
                </a:spcAft>
                <a:buSzPct val="25000"/>
                <a:buNone/>
              </a:pPr>
              <a:r>
                <a:rPr b="1" lang="en-US" sz="1200">
                  <a:solidFill>
                    <a:schemeClr val="dk1"/>
                  </a:solidFill>
                  <a:latin typeface="Arial"/>
                  <a:ea typeface="Arial"/>
                  <a:cs typeface="Arial"/>
                  <a:sym typeface="Arial"/>
                </a:rPr>
                <a:t>Fasttrack	10%</a:t>
              </a:r>
            </a:p>
            <a:p>
              <a:pPr indent="0" lvl="0" marL="0" marR="0" rtl="0" algn="l">
                <a:lnSpc>
                  <a:spcPct val="90000"/>
                </a:lnSpc>
                <a:spcBef>
                  <a:spcPts val="0"/>
                </a:spcBef>
                <a:spcAft>
                  <a:spcPts val="0"/>
                </a:spcAft>
                <a:buSzPct val="25000"/>
                <a:buNone/>
              </a:pPr>
              <a:r>
                <a:rPr b="1" lang="en-US" sz="1200">
                  <a:solidFill>
                    <a:schemeClr val="dk1"/>
                  </a:solidFill>
                  <a:latin typeface="Arial"/>
                  <a:ea typeface="Arial"/>
                  <a:cs typeface="Arial"/>
                  <a:sym typeface="Arial"/>
                </a:rPr>
                <a:t>FTP	30%</a:t>
              </a:r>
            </a:p>
            <a:p>
              <a:pPr indent="0" lvl="0" marL="0" marR="0" rtl="0" algn="l">
                <a:lnSpc>
                  <a:spcPct val="90000"/>
                </a:lnSpc>
                <a:spcBef>
                  <a:spcPts val="0"/>
                </a:spcBef>
                <a:spcAft>
                  <a:spcPts val="0"/>
                </a:spcAft>
                <a:buSzPct val="25000"/>
                <a:buNone/>
              </a:pPr>
              <a:r>
                <a:rPr b="1" lang="en-US" sz="1200">
                  <a:solidFill>
                    <a:schemeClr val="dk1"/>
                  </a:solidFill>
                  <a:latin typeface="Arial"/>
                  <a:ea typeface="Arial"/>
                  <a:cs typeface="Arial"/>
                  <a:sym typeface="Arial"/>
                </a:rPr>
                <a:t>HTTP	20%</a:t>
              </a: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pic>
        <p:nvPicPr>
          <p:cNvPr descr="325P_108" id="390" name="Shape 390"/>
          <p:cNvPicPr preferRelativeResize="0"/>
          <p:nvPr/>
        </p:nvPicPr>
        <p:blipFill rotWithShape="1">
          <a:blip r:embed="rId3">
            <a:alphaModFix/>
          </a:blip>
          <a:srcRect b="0" l="0" r="0" t="0"/>
          <a:stretch/>
        </p:blipFill>
        <p:spPr>
          <a:xfrm>
            <a:off x="776288" y="1905000"/>
            <a:ext cx="7743825" cy="1262063"/>
          </a:xfrm>
          <a:prstGeom prst="rect">
            <a:avLst/>
          </a:prstGeom>
          <a:noFill/>
          <a:ln>
            <a:noFill/>
          </a:ln>
        </p:spPr>
      </p:pic>
      <p:sp>
        <p:nvSpPr>
          <p:cNvPr id="391" name="Shape 391"/>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Podpora aplikácií v NBAR</a:t>
            </a:r>
          </a:p>
        </p:txBody>
      </p:sp>
      <p:sp>
        <p:nvSpPr>
          <p:cNvPr id="392" name="Shape 392"/>
          <p:cNvSpPr txBox="1"/>
          <p:nvPr>
            <p:ph idx="2" type="body"/>
          </p:nvPr>
        </p:nvSpPr>
        <p:spPr>
          <a:xfrm>
            <a:off x="655638" y="3963988"/>
            <a:ext cx="8159750" cy="2589212"/>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NBAR dokáže rozpoznať aplikácie, ktoré využívajú:</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Statické TCP či UDP porty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Protokoly, ktoré nevyužívajú UDP alebo TCP</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Dynamicky pridelené TCP a UDP porty, ktoré boli dohodnuté počas vytvorenia spojenia (vyžaduje si tzv. stateful inspection)</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Hĺbková klasifikácia na základe obsahu paketov</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Packet Description Language Module</a:t>
            </a:r>
          </a:p>
        </p:txBody>
      </p:sp>
      <p:sp>
        <p:nvSpPr>
          <p:cNvPr id="399" name="Shape 399"/>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PDLM je súbor, ktorý obsahuje popis protokolu pre jeho rozpoznanie pomocou NBAR</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PDLM sa ukladá do FLASH</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PDLM je možné pridať za behu bez potreby reštartovať router</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PDLM môžu takisto zdokonaliť rozpoznanie už podporovaných protokolov</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PDLM sú vytvárané iba spoločnosťou Cisco (nie administrátorom)</a:t>
            </a:r>
          </a:p>
        </p:txBody>
      </p:sp>
      <p:sp>
        <p:nvSpPr>
          <p:cNvPr id="400" name="Shape 400"/>
          <p:cNvSpPr/>
          <p:nvPr/>
        </p:nvSpPr>
        <p:spPr>
          <a:xfrm>
            <a:off x="685800" y="4194175"/>
            <a:ext cx="7934325" cy="37465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lang="en-US" sz="1800">
                <a:solidFill>
                  <a:schemeClr val="dk1"/>
                </a:solidFill>
                <a:latin typeface="Arial"/>
                <a:ea typeface="Arial"/>
                <a:cs typeface="Arial"/>
                <a:sym typeface="Arial"/>
              </a:rPr>
              <a:t>Aktivuje externé PDLM, meno je v URL formáte, napr.: flash://citrix.pdlm</a:t>
            </a:r>
          </a:p>
        </p:txBody>
      </p:sp>
      <p:sp>
        <p:nvSpPr>
          <p:cNvPr id="401" name="Shape 401"/>
          <p:cNvSpPr/>
          <p:nvPr/>
        </p:nvSpPr>
        <p:spPr>
          <a:xfrm>
            <a:off x="685800" y="3736975"/>
            <a:ext cx="7924800" cy="395288"/>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ip nbar pdlm </a:t>
            </a:r>
            <a:r>
              <a:rPr b="1" i="1" lang="en-US" sz="1800">
                <a:solidFill>
                  <a:schemeClr val="accent2"/>
                </a:solidFill>
                <a:latin typeface="Courier New"/>
                <a:ea typeface="Courier New"/>
                <a:cs typeface="Courier New"/>
                <a:sym typeface="Courier New"/>
              </a:rPr>
              <a:t>pdlm-name</a:t>
            </a:r>
          </a:p>
        </p:txBody>
      </p:sp>
      <p:sp>
        <p:nvSpPr>
          <p:cNvPr id="402" name="Shape 402"/>
          <p:cNvSpPr/>
          <p:nvPr/>
        </p:nvSpPr>
        <p:spPr>
          <a:xfrm>
            <a:off x="685800" y="3432175"/>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a:t>
            </a:r>
          </a:p>
        </p:txBody>
      </p:sp>
      <p:sp>
        <p:nvSpPr>
          <p:cNvPr id="403" name="Shape 403"/>
          <p:cNvSpPr/>
          <p:nvPr/>
        </p:nvSpPr>
        <p:spPr>
          <a:xfrm>
            <a:off x="685800" y="4968875"/>
            <a:ext cx="7924800" cy="395288"/>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ip nbar port-map </a:t>
            </a:r>
            <a:r>
              <a:rPr b="1" i="1" lang="en-US" sz="1800">
                <a:solidFill>
                  <a:schemeClr val="accent2"/>
                </a:solidFill>
                <a:latin typeface="Courier New"/>
                <a:ea typeface="Courier New"/>
                <a:cs typeface="Courier New"/>
                <a:sym typeface="Courier New"/>
              </a:rPr>
              <a:t>protocol-name</a:t>
            </a:r>
            <a:r>
              <a:rPr b="1" lang="en-US" sz="1800">
                <a:solidFill>
                  <a:schemeClr val="accent2"/>
                </a:solidFill>
                <a:latin typeface="Courier New"/>
                <a:ea typeface="Courier New"/>
                <a:cs typeface="Courier New"/>
                <a:sym typeface="Courier New"/>
              </a:rPr>
              <a:t> [tcp | udp] </a:t>
            </a:r>
            <a:r>
              <a:rPr b="1" i="1" lang="en-US" sz="1800">
                <a:solidFill>
                  <a:schemeClr val="accent2"/>
                </a:solidFill>
                <a:latin typeface="Courier New"/>
                <a:ea typeface="Courier New"/>
                <a:cs typeface="Courier New"/>
                <a:sym typeface="Courier New"/>
              </a:rPr>
              <a:t>port-number</a:t>
            </a:r>
          </a:p>
        </p:txBody>
      </p:sp>
      <p:sp>
        <p:nvSpPr>
          <p:cNvPr id="404" name="Shape 404"/>
          <p:cNvSpPr/>
          <p:nvPr/>
        </p:nvSpPr>
        <p:spPr>
          <a:xfrm>
            <a:off x="685800" y="4664075"/>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a:t>
            </a:r>
          </a:p>
        </p:txBody>
      </p:sp>
      <p:sp>
        <p:nvSpPr>
          <p:cNvPr id="405" name="Shape 405"/>
          <p:cNvSpPr/>
          <p:nvPr/>
        </p:nvSpPr>
        <p:spPr>
          <a:xfrm>
            <a:off x="669925" y="5426075"/>
            <a:ext cx="7940675" cy="1190625"/>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lang="en-US" sz="1800">
                <a:solidFill>
                  <a:schemeClr val="dk1"/>
                </a:solidFill>
                <a:latin typeface="Arial"/>
                <a:ea typeface="Arial"/>
                <a:cs typeface="Arial"/>
                <a:sym typeface="Arial"/>
              </a:rPr>
              <a:t>Definuje porty, na ktorých sa daný protokol má hľadať (najviac 16 portov)</a:t>
            </a:r>
          </a:p>
          <a:p>
            <a:pPr indent="-176213" lvl="0" marL="176213" marR="0" rtl="0" algn="l">
              <a:lnSpc>
                <a:spcPct val="95000"/>
              </a:lnSpc>
              <a:spcBef>
                <a:spcPts val="900"/>
              </a:spcBef>
              <a:spcAft>
                <a:spcPts val="0"/>
              </a:spcAft>
              <a:buClr>
                <a:schemeClr val="dk2"/>
              </a:buClr>
              <a:buSzPct val="100000"/>
              <a:buFont typeface="Noto Sans Symbols"/>
              <a:buChar char="▪"/>
            </a:pPr>
            <a:r>
              <a:rPr lang="en-US" sz="1800">
                <a:solidFill>
                  <a:schemeClr val="dk1"/>
                </a:solidFill>
                <a:latin typeface="Arial"/>
                <a:ea typeface="Arial"/>
                <a:cs typeface="Arial"/>
                <a:sym typeface="Arial"/>
              </a:rPr>
              <a:t>Je možné predefinovať typické porty pre protokoly, alebo k existujúcemu typickému portu pridať nový</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Shape 411"/>
          <p:cNvSpPr/>
          <p:nvPr/>
        </p:nvSpPr>
        <p:spPr>
          <a:xfrm>
            <a:off x="685800" y="3352800"/>
            <a:ext cx="7924800" cy="2286000"/>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412" name="Shape 412"/>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Mapovanie protokolov na porty v NBAR</a:t>
            </a:r>
          </a:p>
        </p:txBody>
      </p:sp>
      <p:sp>
        <p:nvSpPr>
          <p:cNvPr id="413" name="Shape 413"/>
          <p:cNvSpPr txBox="1"/>
          <p:nvPr>
            <p:ph idx="1" type="body"/>
          </p:nvPr>
        </p:nvSpPr>
        <p:spPr>
          <a:xfrm>
            <a:off x="655638" y="2357438"/>
            <a:ext cx="8159750" cy="385762"/>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Zobrazí súčasné priradenie portov a protokolov</a:t>
            </a:r>
          </a:p>
        </p:txBody>
      </p:sp>
      <p:sp>
        <p:nvSpPr>
          <p:cNvPr id="414" name="Shape 414"/>
          <p:cNvSpPr txBox="1"/>
          <p:nvPr>
            <p:ph idx="2" type="body"/>
          </p:nvPr>
        </p:nvSpPr>
        <p:spPr>
          <a:xfrm>
            <a:off x="685800" y="3352800"/>
            <a:ext cx="7924800" cy="2286000"/>
          </a:xfrm>
          <a:prstGeom prst="rect">
            <a:avLst/>
          </a:prstGeom>
          <a:noFill/>
          <a:ln>
            <a:noFill/>
          </a:ln>
        </p:spPr>
        <p:txBody>
          <a:bodyPr anchorCtr="0" anchor="t" bIns="41050" lIns="82100" rIns="82100" wrap="square" tIns="41050">
            <a:noAutofit/>
          </a:bodyPr>
          <a:lstStyle/>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Router# </a:t>
            </a:r>
            <a:r>
              <a:rPr b="1" i="0" lang="en-US" sz="1600" u="none" cap="none" strike="noStrike">
                <a:solidFill>
                  <a:schemeClr val="accent2"/>
                </a:solidFill>
                <a:latin typeface="Courier New"/>
                <a:ea typeface="Courier New"/>
                <a:cs typeface="Courier New"/>
                <a:sym typeface="Courier New"/>
              </a:rPr>
              <a:t>show ip nbar port-map</a:t>
            </a:r>
          </a:p>
          <a:p>
            <a:pPr indent="-176213" lvl="0" marL="176213" marR="0" rtl="0" algn="l">
              <a:lnSpc>
                <a:spcPct val="90000"/>
              </a:lnSpc>
              <a:spcBef>
                <a:spcPts val="0"/>
              </a:spcBef>
              <a:spcAft>
                <a:spcPts val="0"/>
              </a:spcAft>
              <a:buClr>
                <a:schemeClr val="dk2"/>
              </a:buClr>
              <a:buSzPct val="25000"/>
              <a:buFont typeface="Noto Sans Symbols"/>
              <a:buNone/>
            </a:pPr>
            <a:r>
              <a:t/>
            </a:r>
            <a:endParaRPr b="1" i="0" sz="1600" u="none" cap="none" strike="noStrike">
              <a:solidFill>
                <a:schemeClr val="dk1"/>
              </a:solidFill>
              <a:latin typeface="Courier New"/>
              <a:ea typeface="Courier New"/>
              <a:cs typeface="Courier New"/>
              <a:sym typeface="Courier New"/>
            </a:endParaRP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port-map bgp udp 179</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port-map bgp tcp 179</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port-map cuseeme udp 7648 7649</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port-map cuseeme tcp 7648 7649</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port-map dhcp udp 67 68</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port-map dhcp tcp 67 68</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port-map dns udp 53</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port-map dns tcp 53</a:t>
            </a:r>
          </a:p>
        </p:txBody>
      </p:sp>
      <p:sp>
        <p:nvSpPr>
          <p:cNvPr id="415" name="Shape 415"/>
          <p:cNvSpPr/>
          <p:nvPr/>
        </p:nvSpPr>
        <p:spPr>
          <a:xfrm>
            <a:off x="685800" y="1981200"/>
            <a:ext cx="7924800" cy="395288"/>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show ip nbar port-map [</a:t>
            </a:r>
            <a:r>
              <a:rPr b="1" i="1" lang="en-US" sz="1800">
                <a:solidFill>
                  <a:schemeClr val="accent2"/>
                </a:solidFill>
                <a:latin typeface="Courier New"/>
                <a:ea typeface="Courier New"/>
                <a:cs typeface="Courier New"/>
                <a:sym typeface="Courier New"/>
              </a:rPr>
              <a:t>protocol-name</a:t>
            </a:r>
            <a:r>
              <a:rPr b="1" lang="en-US" sz="1800">
                <a:solidFill>
                  <a:schemeClr val="accent2"/>
                </a:solidFill>
                <a:latin typeface="Courier New"/>
                <a:ea typeface="Courier New"/>
                <a:cs typeface="Courier New"/>
                <a:sym typeface="Courier New"/>
              </a:rPr>
              <a:t>]</a:t>
            </a:r>
          </a:p>
        </p:txBody>
      </p:sp>
      <p:sp>
        <p:nvSpPr>
          <p:cNvPr id="416" name="Shape 416"/>
          <p:cNvSpPr/>
          <p:nvPr/>
        </p:nvSpPr>
        <p:spPr>
          <a:xfrm>
            <a:off x="685800" y="1676400"/>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Shape 422"/>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NBAR Protocol Discovery</a:t>
            </a:r>
          </a:p>
        </p:txBody>
      </p:sp>
      <p:sp>
        <p:nvSpPr>
          <p:cNvPr id="423" name="Shape 423"/>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Funkcia „NBAR Protocol Discovery“ analyzuje existujúcu sieťovú prevádzku v reálnom čase</a:t>
            </a:r>
          </a:p>
          <a:p>
            <a:pPr indent="-176212" lvl="1" marL="5318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Identifikuje používané protokoly na sieti</a:t>
            </a:r>
          </a:p>
          <a:p>
            <a:pPr indent="-176212" lvl="1" marL="5318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Poskytuje obojsmerné štatistiky o protokoloch na rozhraniach a o používaných protokoloch vôbec</a:t>
            </a:r>
          </a:p>
          <a:p>
            <a:pPr indent="-176213" lvl="0" marL="1762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Poskytuje dôležitý monitorovací nástroj:</a:t>
            </a:r>
          </a:p>
          <a:p>
            <a:pPr indent="-176212" lvl="1" marL="5318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Generuje prehľady o existujúcej prevádzke v reálnom čase</a:t>
            </a:r>
          </a:p>
          <a:p>
            <a:pPr indent="-176212" lvl="1" marL="5318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Informuje o rozdelení prevádzky medzi jednotlivé aplikácie na kľúčových miestach siete</a:t>
            </a:r>
          </a:p>
        </p:txBody>
      </p:sp>
      <p:sp>
        <p:nvSpPr>
          <p:cNvPr id="424" name="Shape 424"/>
          <p:cNvSpPr/>
          <p:nvPr/>
        </p:nvSpPr>
        <p:spPr>
          <a:xfrm>
            <a:off x="1008063" y="4749800"/>
            <a:ext cx="7924800" cy="690563"/>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lang="en-US" sz="1600">
                <a:solidFill>
                  <a:schemeClr val="dk1"/>
                </a:solidFill>
                <a:latin typeface="Arial"/>
                <a:ea typeface="Arial"/>
                <a:cs typeface="Arial"/>
                <a:sym typeface="Arial"/>
              </a:rPr>
              <a:t>Aktivuje NBAR Protocol Discovery na rozhraní (CEF musí byť vopred aktívne)</a:t>
            </a:r>
          </a:p>
          <a:p>
            <a:pPr indent="-176213" lvl="0" marL="176213" marR="0" rtl="0" algn="l">
              <a:lnSpc>
                <a:spcPct val="95000"/>
              </a:lnSpc>
              <a:spcBef>
                <a:spcPts val="800"/>
              </a:spcBef>
              <a:spcAft>
                <a:spcPts val="0"/>
              </a:spcAft>
              <a:buClr>
                <a:schemeClr val="dk2"/>
              </a:buClr>
              <a:buSzPct val="100000"/>
              <a:buFont typeface="Noto Sans Symbols"/>
              <a:buChar char="▪"/>
            </a:pPr>
            <a:r>
              <a:rPr lang="en-US" sz="1600">
                <a:solidFill>
                  <a:schemeClr val="dk1"/>
                </a:solidFill>
                <a:latin typeface="Arial"/>
                <a:ea typeface="Arial"/>
                <a:cs typeface="Arial"/>
                <a:sym typeface="Arial"/>
              </a:rPr>
              <a:t>Na rozhraní môže, ale nemusí byť použitá service policy (NBAR nezávisí na QoS)</a:t>
            </a:r>
          </a:p>
        </p:txBody>
      </p:sp>
      <p:sp>
        <p:nvSpPr>
          <p:cNvPr id="425" name="Shape 425"/>
          <p:cNvSpPr/>
          <p:nvPr/>
        </p:nvSpPr>
        <p:spPr>
          <a:xfrm>
            <a:off x="685800" y="4359275"/>
            <a:ext cx="7924800" cy="395288"/>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ip nbar protocol-discovery</a:t>
            </a:r>
          </a:p>
        </p:txBody>
      </p:sp>
      <p:sp>
        <p:nvSpPr>
          <p:cNvPr id="426" name="Shape 426"/>
          <p:cNvSpPr/>
          <p:nvPr/>
        </p:nvSpPr>
        <p:spPr>
          <a:xfrm>
            <a:off x="685800" y="4054475"/>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router(config-if)#</a:t>
            </a:r>
          </a:p>
        </p:txBody>
      </p:sp>
      <p:sp>
        <p:nvSpPr>
          <p:cNvPr id="427" name="Shape 427"/>
          <p:cNvSpPr/>
          <p:nvPr/>
        </p:nvSpPr>
        <p:spPr>
          <a:xfrm>
            <a:off x="685800" y="5846763"/>
            <a:ext cx="7924800" cy="395287"/>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show ip nbar protocol-discovery</a:t>
            </a:r>
          </a:p>
        </p:txBody>
      </p:sp>
      <p:sp>
        <p:nvSpPr>
          <p:cNvPr id="428" name="Shape 428"/>
          <p:cNvSpPr/>
          <p:nvPr/>
        </p:nvSpPr>
        <p:spPr>
          <a:xfrm>
            <a:off x="685800" y="5541963"/>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a:t>
            </a:r>
          </a:p>
        </p:txBody>
      </p:sp>
      <p:sp>
        <p:nvSpPr>
          <p:cNvPr id="429" name="Shape 429"/>
          <p:cNvSpPr/>
          <p:nvPr/>
        </p:nvSpPr>
        <p:spPr>
          <a:xfrm>
            <a:off x="1008063" y="6248400"/>
            <a:ext cx="7924800" cy="350838"/>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lang="en-US" sz="1600">
                <a:solidFill>
                  <a:schemeClr val="dk1"/>
                </a:solidFill>
                <a:latin typeface="Arial"/>
                <a:ea typeface="Arial"/>
                <a:cs typeface="Arial"/>
                <a:sym typeface="Arial"/>
              </a:rPr>
              <a:t>Zobrazí získané štatistiky o prevádzke na rozhraniach, kde je NBAR aktivované</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descr="325P_069" id="144" name="Shape 144"/>
          <p:cNvPicPr preferRelativeResize="0"/>
          <p:nvPr/>
        </p:nvPicPr>
        <p:blipFill rotWithShape="1">
          <a:blip r:embed="rId3">
            <a:alphaModFix/>
          </a:blip>
          <a:srcRect b="0" l="0" r="0" t="0"/>
          <a:stretch/>
        </p:blipFill>
        <p:spPr>
          <a:xfrm>
            <a:off x="4648200" y="1187450"/>
            <a:ext cx="4011613" cy="4664075"/>
          </a:xfrm>
          <a:prstGeom prst="rect">
            <a:avLst/>
          </a:prstGeom>
          <a:noFill/>
          <a:ln>
            <a:noFill/>
          </a:ln>
        </p:spPr>
      </p:pic>
      <p:sp>
        <p:nvSpPr>
          <p:cNvPr id="145" name="Shape 145"/>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Implementácia QoS prostriedkov</a:t>
            </a:r>
          </a:p>
        </p:txBody>
      </p:sp>
      <p:sp>
        <p:nvSpPr>
          <p:cNvPr id="146" name="Shape 146"/>
          <p:cNvSpPr txBox="1"/>
          <p:nvPr>
            <p:ph idx="1" type="body"/>
          </p:nvPr>
        </p:nvSpPr>
        <p:spPr>
          <a:xfrm>
            <a:off x="655638" y="1703388"/>
            <a:ext cx="3908425" cy="4849812"/>
          </a:xfrm>
          <a:prstGeom prst="rect">
            <a:avLst/>
          </a:prstGeom>
          <a:noFill/>
          <a:ln>
            <a:noFill/>
          </a:ln>
        </p:spPr>
        <p:txBody>
          <a:bodyPr anchorCtr="0" anchor="t" bIns="41050" lIns="82100" rIns="82100" wrap="square" tIns="41050">
            <a:noAutofit/>
          </a:bodyPr>
          <a:lstStyle/>
          <a:p>
            <a:pPr indent="-182563" lvl="0" marL="18256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hlink"/>
                </a:solidFill>
                <a:latin typeface="Arial"/>
                <a:ea typeface="Arial"/>
                <a:cs typeface="Arial"/>
                <a:sym typeface="Arial"/>
              </a:rPr>
              <a:t>Krok 1:</a:t>
            </a:r>
            <a:r>
              <a:rPr b="0" i="0" lang="en-US" sz="2400" u="none" cap="none" strike="noStrike">
                <a:solidFill>
                  <a:schemeClr val="dk1"/>
                </a:solidFill>
                <a:latin typeface="Arial"/>
                <a:ea typeface="Arial"/>
                <a:cs typeface="Arial"/>
                <a:sym typeface="Arial"/>
              </a:rPr>
              <a:t> Identifikovať typy prevádzky a ich nároky</a:t>
            </a:r>
          </a:p>
          <a:p>
            <a:pPr indent="-182563" lvl="0" marL="18256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hlink"/>
                </a:solidFill>
                <a:latin typeface="Arial"/>
                <a:ea typeface="Arial"/>
                <a:cs typeface="Arial"/>
                <a:sym typeface="Arial"/>
              </a:rPr>
              <a:t>Krok 2:</a:t>
            </a:r>
            <a:r>
              <a:rPr b="0" i="0" lang="en-US" sz="2400" u="none" cap="none" strike="noStrike">
                <a:solidFill>
                  <a:schemeClr val="dk1"/>
                </a:solidFill>
                <a:latin typeface="Arial"/>
                <a:ea typeface="Arial"/>
                <a:cs typeface="Arial"/>
                <a:sym typeface="Arial"/>
              </a:rPr>
              <a:t> Rozdeliť prevádzku do tried podľa nárokov</a:t>
            </a:r>
          </a:p>
          <a:p>
            <a:pPr indent="-182563" lvl="0" marL="18256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hlink"/>
                </a:solidFill>
                <a:latin typeface="Arial"/>
                <a:ea typeface="Arial"/>
                <a:cs typeface="Arial"/>
                <a:sym typeface="Arial"/>
              </a:rPr>
              <a:t>Krok 3:</a:t>
            </a:r>
            <a:r>
              <a:rPr b="0" i="0" lang="en-US" sz="2400" u="none" cap="none" strike="noStrike">
                <a:solidFill>
                  <a:schemeClr val="dk1"/>
                </a:solidFill>
                <a:latin typeface="Arial"/>
                <a:ea typeface="Arial"/>
                <a:cs typeface="Arial"/>
                <a:sym typeface="Arial"/>
              </a:rPr>
              <a:t> Definovať QoS pravidlá pre každú triedu</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Shape 435"/>
          <p:cNvSpPr txBox="1"/>
          <p:nvPr>
            <p:ph type="title"/>
          </p:nvPr>
        </p:nvSpPr>
        <p:spPr>
          <a:xfrm>
            <a:off x="655638" y="4572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Príklad získaných štatistík NBAR</a:t>
            </a:r>
          </a:p>
        </p:txBody>
      </p:sp>
      <p:sp>
        <p:nvSpPr>
          <p:cNvPr id="436" name="Shape 436"/>
          <p:cNvSpPr/>
          <p:nvPr/>
        </p:nvSpPr>
        <p:spPr>
          <a:xfrm>
            <a:off x="635000" y="1930400"/>
            <a:ext cx="7924800" cy="3429000"/>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437" name="Shape 437"/>
          <p:cNvSpPr txBox="1"/>
          <p:nvPr>
            <p:ph idx="1" type="body"/>
          </p:nvPr>
        </p:nvSpPr>
        <p:spPr>
          <a:xfrm>
            <a:off x="635000" y="1930400"/>
            <a:ext cx="7924800" cy="3429000"/>
          </a:xfrm>
          <a:prstGeom prst="rect">
            <a:avLst/>
          </a:prstGeom>
          <a:noFill/>
          <a:ln>
            <a:noFill/>
          </a:ln>
        </p:spPr>
        <p:txBody>
          <a:bodyPr anchorCtr="0" anchor="t" bIns="41050" lIns="82100" rIns="82100" wrap="square" tIns="41050">
            <a:noAutofit/>
          </a:bodyPr>
          <a:lstStyle/>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router# </a:t>
            </a:r>
            <a:r>
              <a:rPr b="1" i="0" lang="en-US" sz="1600" u="none" cap="none" strike="noStrike">
                <a:solidFill>
                  <a:schemeClr val="accent2"/>
                </a:solidFill>
                <a:latin typeface="Courier New"/>
                <a:ea typeface="Courier New"/>
                <a:cs typeface="Courier New"/>
                <a:sym typeface="Courier New"/>
              </a:rPr>
              <a:t>show ip nbar protocol-discovery</a:t>
            </a:r>
          </a:p>
          <a:p>
            <a:pPr indent="-176213" lvl="0" marL="176213" marR="0" rtl="0" algn="l">
              <a:lnSpc>
                <a:spcPct val="90000"/>
              </a:lnSpc>
              <a:spcBef>
                <a:spcPts val="0"/>
              </a:spcBef>
              <a:spcAft>
                <a:spcPts val="0"/>
              </a:spcAft>
              <a:buClr>
                <a:schemeClr val="dk2"/>
              </a:buClr>
              <a:buSzPct val="25000"/>
              <a:buFont typeface="Noto Sans Symbols"/>
              <a:buNone/>
            </a:pPr>
            <a:r>
              <a:t/>
            </a:r>
            <a:endParaRPr b="1" i="0" sz="1600" u="none" cap="none" strike="noStrike">
              <a:solidFill>
                <a:schemeClr val="dk1"/>
              </a:solidFill>
              <a:latin typeface="Courier New"/>
              <a:ea typeface="Courier New"/>
              <a:cs typeface="Courier New"/>
              <a:sym typeface="Courier New"/>
            </a:endParaRP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 Ethernet0/0</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              Input                    Output</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   Protocol   Packet Count             Packet Count</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              Byte Count               Byte Count</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              5 minute bit rate (bps)  5 minute bit rate (bps)</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   ---------- ------------------------ ------------------------</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   realaudio  2911                     3040</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              1678304                  198406</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              19000                    1000</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   http       19624                    13506</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              14050949                 2017293</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              0                        0</a:t>
            </a:r>
          </a:p>
          <a:p>
            <a:pPr indent="-176213" lvl="0" marL="176213" marR="0" rtl="0" algn="l">
              <a:lnSpc>
                <a:spcPct val="90000"/>
              </a:lnSpc>
              <a:spcBef>
                <a:spcPts val="0"/>
              </a:spcBef>
              <a:spcAft>
                <a:spcPts val="0"/>
              </a:spcAft>
              <a:buClr>
                <a:schemeClr val="dk2"/>
              </a:buClr>
              <a:buSzPct val="25000"/>
              <a:buFont typeface="Noto Sans Symbols"/>
              <a:buNone/>
            </a:pPr>
            <a:r>
              <a:rPr b="1" i="0" lang="en-US" sz="1600" u="none" cap="none" strike="noStrike">
                <a:solidFill>
                  <a:schemeClr val="dk1"/>
                </a:solidFill>
                <a:latin typeface="Courier New"/>
                <a:ea typeface="Courier New"/>
                <a:cs typeface="Courier New"/>
                <a:sym typeface="Courier New"/>
              </a:rPr>
              <a:t>&lt;output omitted&gt;</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Shape 443"/>
          <p:cNvSpPr txBox="1"/>
          <p:nvPr>
            <p:ph type="title"/>
          </p:nvPr>
        </p:nvSpPr>
        <p:spPr>
          <a:xfrm>
            <a:off x="655638" y="4572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Využitie NBAR v QoS nástrojoch</a:t>
            </a:r>
          </a:p>
        </p:txBody>
      </p:sp>
      <p:sp>
        <p:nvSpPr>
          <p:cNvPr id="444" name="Shape 444"/>
          <p:cNvSpPr txBox="1"/>
          <p:nvPr>
            <p:ph idx="1" type="body"/>
          </p:nvPr>
        </p:nvSpPr>
        <p:spPr>
          <a:xfrm>
            <a:off x="655638" y="1447800"/>
            <a:ext cx="8159750" cy="51054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Postup konfigurácie:</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Ak je to potrebné, aktivovať externé PDLM moduly</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Aktivovať NBAR Protocol Discovery</a:t>
            </a:r>
          </a:p>
          <a:p>
            <a:pPr indent="-185737" lvl="2" marL="896938"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Osobne si myslím, že toto tvrdenie nie je pravdivé</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Vytvoriť class-map, v ktorej využijeme NBAR</a:t>
            </a:r>
          </a:p>
          <a:p>
            <a:pPr indent="-176212" lvl="1" marL="531813" marR="0" rtl="0" algn="l">
              <a:lnSpc>
                <a:spcPct val="95000"/>
              </a:lnSpc>
              <a:spcBef>
                <a:spcPts val="900"/>
              </a:spcBef>
              <a:spcAft>
                <a:spcPts val="0"/>
              </a:spcAft>
              <a:buClr>
                <a:schemeClr val="dk2"/>
              </a:buClr>
              <a:buSzPct val="25000"/>
              <a:buFont typeface="Noto Sans Symbols"/>
              <a:buNone/>
            </a:pPr>
            <a:r>
              <a:t/>
            </a:r>
            <a:endParaRPr b="0" i="0" sz="1800" u="none" cap="none" strike="noStrike">
              <a:solidFill>
                <a:schemeClr val="dk1"/>
              </a:solidFill>
              <a:latin typeface="Arial"/>
              <a:ea typeface="Arial"/>
              <a:cs typeface="Arial"/>
              <a:sym typeface="Arial"/>
            </a:endParaRPr>
          </a:p>
          <a:p>
            <a:pPr indent="-176212" lvl="1" marL="531813" marR="0" rtl="0" algn="l">
              <a:lnSpc>
                <a:spcPct val="95000"/>
              </a:lnSpc>
              <a:spcBef>
                <a:spcPts val="900"/>
              </a:spcBef>
              <a:spcAft>
                <a:spcPts val="0"/>
              </a:spcAft>
              <a:buClr>
                <a:schemeClr val="dk2"/>
              </a:buClr>
              <a:buSzPct val="25000"/>
              <a:buFont typeface="Noto Sans Symbols"/>
              <a:buNone/>
            </a:pPr>
            <a:r>
              <a:t/>
            </a:r>
            <a:endParaRPr b="0" i="0" sz="1800" u="none" cap="none" strike="noStrike">
              <a:solidFill>
                <a:schemeClr val="dk1"/>
              </a:solidFill>
              <a:latin typeface="Arial"/>
              <a:ea typeface="Arial"/>
              <a:cs typeface="Arial"/>
              <a:sym typeface="Arial"/>
            </a:endParaRP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Vytvoriť príslušnú policy-map</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Aplikovať policy-map na rozhranie</a:t>
            </a:r>
          </a:p>
        </p:txBody>
      </p:sp>
      <p:sp>
        <p:nvSpPr>
          <p:cNvPr id="445" name="Shape 445"/>
          <p:cNvSpPr/>
          <p:nvPr/>
        </p:nvSpPr>
        <p:spPr>
          <a:xfrm>
            <a:off x="665163" y="3694113"/>
            <a:ext cx="7924800" cy="395287"/>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match [not] protocol </a:t>
            </a:r>
            <a:r>
              <a:rPr b="1" i="1" lang="en-US" sz="1800">
                <a:solidFill>
                  <a:schemeClr val="accent2"/>
                </a:solidFill>
                <a:latin typeface="Courier New"/>
                <a:ea typeface="Courier New"/>
                <a:cs typeface="Courier New"/>
                <a:sym typeface="Courier New"/>
              </a:rPr>
              <a:t>meno-protokolu</a:t>
            </a:r>
          </a:p>
        </p:txBody>
      </p:sp>
      <p:sp>
        <p:nvSpPr>
          <p:cNvPr id="446" name="Shape 446"/>
          <p:cNvSpPr/>
          <p:nvPr/>
        </p:nvSpPr>
        <p:spPr>
          <a:xfrm>
            <a:off x="665163" y="3389313"/>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router(config-cmap)#</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pic>
        <p:nvPicPr>
          <p:cNvPr descr="325P_109" id="452" name="Shape 452"/>
          <p:cNvPicPr preferRelativeResize="0"/>
          <p:nvPr/>
        </p:nvPicPr>
        <p:blipFill rotWithShape="1">
          <a:blip r:embed="rId3">
            <a:alphaModFix/>
          </a:blip>
          <a:srcRect b="0" l="0" r="0" t="0"/>
          <a:stretch/>
        </p:blipFill>
        <p:spPr>
          <a:xfrm>
            <a:off x="1217613" y="1371600"/>
            <a:ext cx="6859587" cy="4000500"/>
          </a:xfrm>
          <a:prstGeom prst="rect">
            <a:avLst/>
          </a:prstGeom>
          <a:noFill/>
          <a:ln>
            <a:noFill/>
          </a:ln>
        </p:spPr>
      </p:pic>
      <p:sp>
        <p:nvSpPr>
          <p:cNvPr id="453" name="Shape 45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Príklad využitia NBAR</a:t>
            </a:r>
          </a:p>
        </p:txBody>
      </p:sp>
      <p:sp>
        <p:nvSpPr>
          <p:cNvPr id="454" name="Shape 454"/>
          <p:cNvSpPr txBox="1"/>
          <p:nvPr>
            <p:ph idx="2" type="body"/>
          </p:nvPr>
        </p:nvSpPr>
        <p:spPr>
          <a:xfrm>
            <a:off x="655638" y="5486400"/>
            <a:ext cx="8159750" cy="91440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HTTP bežne beží na TCP porte 80, avšak v tomto príklade je identifikovaný aj na porte 8080 pomocou pridania príkazu </a:t>
            </a:r>
            <a:r>
              <a:rPr b="1" i="0" lang="en-US" sz="1800" u="none" cap="none" strike="noStrike">
                <a:solidFill>
                  <a:schemeClr val="dk1"/>
                </a:solidFill>
                <a:latin typeface="Arial"/>
                <a:ea typeface="Arial"/>
                <a:cs typeface="Arial"/>
                <a:sym typeface="Arial"/>
              </a:rPr>
              <a:t>ip nbar port-map</a:t>
            </a:r>
          </a:p>
          <a:p>
            <a:pPr indent="-176213" lvl="0" marL="1762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Ak sa má protokol hľadať aj na typickom porte, treba ho uviesť</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Shape 460"/>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Regulárne výrazy</a:t>
            </a:r>
          </a:p>
        </p:txBody>
      </p:sp>
      <p:sp>
        <p:nvSpPr>
          <p:cNvPr id="461" name="Shape 461"/>
          <p:cNvSpPr/>
          <p:nvPr/>
        </p:nvSpPr>
        <p:spPr>
          <a:xfrm>
            <a:off x="990600" y="1879600"/>
            <a:ext cx="7315200" cy="447675"/>
          </a:xfrm>
          <a:prstGeom prst="rect">
            <a:avLst/>
          </a:prstGeom>
          <a:noFill/>
          <a:ln>
            <a:noFill/>
          </a:ln>
        </p:spPr>
        <p:txBody>
          <a:bodyPr anchorCtr="0" anchor="ctr" bIns="41050" lIns="82100" rIns="82100" wrap="square" tIns="41050">
            <a:noAutofit/>
          </a:bodyPr>
          <a:lstStyle/>
          <a:p>
            <a:pPr indent="0" lvl="0" marL="0" marR="0" rtl="0" algn="l">
              <a:lnSpc>
                <a:spcPct val="100000"/>
              </a:lnSpc>
              <a:spcBef>
                <a:spcPts val="0"/>
              </a:spcBef>
              <a:spcAft>
                <a:spcPts val="0"/>
              </a:spcAft>
              <a:buNone/>
            </a:pPr>
            <a:r>
              <a:t/>
            </a:r>
            <a:endParaRPr sz="2400">
              <a:solidFill>
                <a:schemeClr val="dk1"/>
              </a:solidFill>
              <a:latin typeface="Arial"/>
              <a:ea typeface="Arial"/>
              <a:cs typeface="Arial"/>
              <a:sym typeface="Arial"/>
            </a:endParaRPr>
          </a:p>
        </p:txBody>
      </p:sp>
      <p:graphicFrame>
        <p:nvGraphicFramePr>
          <p:cNvPr id="462" name="Shape 462"/>
          <p:cNvGraphicFramePr/>
          <p:nvPr/>
        </p:nvGraphicFramePr>
        <p:xfrm>
          <a:off x="990600" y="1371600"/>
          <a:ext cx="3000000" cy="3000000"/>
        </p:xfrm>
        <a:graphic>
          <a:graphicData uri="http://schemas.openxmlformats.org/drawingml/2006/table">
            <a:tbl>
              <a:tblPr>
                <a:noFill/>
                <a:tableStyleId>{69D40732-9A9B-4B31-B821-87B0A4D2CDE6}</a:tableStyleId>
              </a:tblPr>
              <a:tblGrid>
                <a:gridCol w="1371600"/>
                <a:gridCol w="5943600"/>
              </a:tblGrid>
              <a:tr h="54927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1" i="0" lang="en-US" sz="2400" u="none" cap="none" strike="noStrike">
                          <a:solidFill>
                            <a:srgbClr val="000000"/>
                          </a:solidFill>
                          <a:latin typeface="Arial"/>
                          <a:ea typeface="Arial"/>
                          <a:cs typeface="Arial"/>
                          <a:sym typeface="Arial"/>
                        </a:rPr>
                        <a:t>Znak </a:t>
                      </a:r>
                    </a:p>
                  </a:txBody>
                  <a:tcPr marT="41050" marB="41050" marR="82125" marL="82125" anchor="b">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b="1" i="0" lang="en-US" sz="2400" u="none" cap="none" strike="noStrike">
                          <a:solidFill>
                            <a:srgbClr val="000000"/>
                          </a:solidFill>
                          <a:latin typeface="Arial"/>
                          <a:ea typeface="Arial"/>
                          <a:cs typeface="Arial"/>
                          <a:sym typeface="Arial"/>
                        </a:rPr>
                        <a:t>Význam </a:t>
                      </a:r>
                    </a:p>
                  </a:txBody>
                  <a:tcPr marT="41050" marB="41050" marR="82125" marL="82125" anchor="b">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49275">
                <a:tc>
                  <a:txBody>
                    <a:bodyPr>
                      <a:noAutofit/>
                    </a:bodyPr>
                    <a:lstStyle/>
                    <a:p>
                      <a:pPr indent="0" lvl="0" marL="0" marR="0" rtl="0" algn="ctr">
                        <a:lnSpc>
                          <a:spcPct val="100000"/>
                        </a:lnSpc>
                        <a:spcBef>
                          <a:spcPts val="0"/>
                        </a:spcBef>
                        <a:spcAft>
                          <a:spcPts val="0"/>
                        </a:spcAft>
                        <a:buClr>
                          <a:schemeClr val="dk1"/>
                        </a:buClr>
                        <a:buSzPct val="25000"/>
                        <a:buFont typeface="Courier New"/>
                        <a:buNone/>
                      </a:pPr>
                      <a:r>
                        <a:rPr b="1" i="0" lang="en-US" sz="3200" u="none" cap="none" strike="noStrike">
                          <a:solidFill>
                            <a:schemeClr val="dk1"/>
                          </a:solidFill>
                          <a:latin typeface="Courier New"/>
                          <a:ea typeface="Courier New"/>
                          <a:cs typeface="Courier New"/>
                          <a:sym typeface="Courier New"/>
                        </a:rPr>
                        <a:t>* </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1" i="0" lang="en-US" sz="1400" u="none" cap="none" strike="noStrike">
                          <a:solidFill>
                            <a:schemeClr val="dk1"/>
                          </a:solidFill>
                          <a:latin typeface="Arial"/>
                          <a:ea typeface="Arial"/>
                          <a:cs typeface="Arial"/>
                          <a:sym typeface="Arial"/>
                        </a:rPr>
                        <a:t>Vracia zhodu s hocijakou, i prázdnou skupinou znakov</a:t>
                      </a:r>
                    </a:p>
                    <a:p>
                      <a:pPr indent="0" lvl="0" marL="0" marR="0" rtl="0" algn="l">
                        <a:lnSpc>
                          <a:spcPct val="100000"/>
                        </a:lnSpc>
                        <a:spcBef>
                          <a:spcPts val="0"/>
                        </a:spcBef>
                        <a:spcAft>
                          <a:spcPts val="0"/>
                        </a:spcAft>
                        <a:buClr>
                          <a:schemeClr val="accent2"/>
                        </a:buClr>
                        <a:buSzPct val="25000"/>
                        <a:buFont typeface="Arial"/>
                        <a:buNone/>
                      </a:pPr>
                      <a:r>
                        <a:rPr b="1" i="0" lang="en-US" sz="1400" u="none" cap="none" strike="noStrike">
                          <a:solidFill>
                            <a:schemeClr val="accent2"/>
                          </a:solidFill>
                          <a:latin typeface="Arial"/>
                          <a:ea typeface="Arial"/>
                          <a:cs typeface="Arial"/>
                          <a:sym typeface="Arial"/>
                        </a:rPr>
                        <a:t>*cia = cia, funkcia, relacia, ambivalencia, insuficiencia, …</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49275">
                <a:tc>
                  <a:txBody>
                    <a:bodyPr>
                      <a:noAutofit/>
                    </a:bodyPr>
                    <a:lstStyle/>
                    <a:p>
                      <a:pPr indent="0" lvl="0" marL="0" marR="0" rtl="0" algn="ctr">
                        <a:lnSpc>
                          <a:spcPct val="100000"/>
                        </a:lnSpc>
                        <a:spcBef>
                          <a:spcPts val="0"/>
                        </a:spcBef>
                        <a:spcAft>
                          <a:spcPts val="0"/>
                        </a:spcAft>
                        <a:buClr>
                          <a:schemeClr val="dk1"/>
                        </a:buClr>
                        <a:buSzPct val="25000"/>
                        <a:buFont typeface="Courier New"/>
                        <a:buNone/>
                      </a:pPr>
                      <a:r>
                        <a:rPr b="1" i="0" lang="en-US" sz="3200" u="none" cap="none" strike="noStrike">
                          <a:solidFill>
                            <a:schemeClr val="dk1"/>
                          </a:solidFill>
                          <a:latin typeface="Courier New"/>
                          <a:ea typeface="Courier New"/>
                          <a:cs typeface="Courier New"/>
                          <a:sym typeface="Courier New"/>
                        </a:rPr>
                        <a:t>? </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1" i="0" lang="en-US" sz="1400" u="none" cap="none" strike="noStrike">
                          <a:solidFill>
                            <a:schemeClr val="dk1"/>
                          </a:solidFill>
                          <a:latin typeface="Arial"/>
                          <a:ea typeface="Arial"/>
                          <a:cs typeface="Arial"/>
                          <a:sym typeface="Arial"/>
                        </a:rPr>
                        <a:t>Vracia zhodu s ľubovoľným jedným znakom</a:t>
                      </a:r>
                    </a:p>
                    <a:p>
                      <a:pPr indent="0" lvl="0" marL="0" marR="0" rtl="0" algn="l">
                        <a:lnSpc>
                          <a:spcPct val="100000"/>
                        </a:lnSpc>
                        <a:spcBef>
                          <a:spcPts val="0"/>
                        </a:spcBef>
                        <a:spcAft>
                          <a:spcPts val="0"/>
                        </a:spcAft>
                        <a:buClr>
                          <a:schemeClr val="accent2"/>
                        </a:buClr>
                        <a:buSzPct val="25000"/>
                        <a:buFont typeface="Arial"/>
                        <a:buNone/>
                      </a:pPr>
                      <a:r>
                        <a:rPr b="1" i="0" lang="en-US" sz="1400" u="none" cap="none" strike="noStrike">
                          <a:solidFill>
                            <a:schemeClr val="accent2"/>
                          </a:solidFill>
                          <a:latin typeface="Arial"/>
                          <a:ea typeface="Arial"/>
                          <a:cs typeface="Arial"/>
                          <a:sym typeface="Arial"/>
                        </a:rPr>
                        <a:t>c?slo = caslo, cbslo, ccslo, …</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50875">
                <a:tc>
                  <a:txBody>
                    <a:bodyPr>
                      <a:noAutofit/>
                    </a:bodyPr>
                    <a:lstStyle/>
                    <a:p>
                      <a:pPr indent="0" lvl="0" marL="0" marR="0" rtl="0" algn="ctr">
                        <a:lnSpc>
                          <a:spcPct val="100000"/>
                        </a:lnSpc>
                        <a:spcBef>
                          <a:spcPts val="0"/>
                        </a:spcBef>
                        <a:spcAft>
                          <a:spcPts val="0"/>
                        </a:spcAft>
                        <a:buClr>
                          <a:schemeClr val="dk1"/>
                        </a:buClr>
                        <a:buSzPct val="25000"/>
                        <a:buFont typeface="Courier New"/>
                        <a:buNone/>
                      </a:pPr>
                      <a:r>
                        <a:rPr b="1" i="0" lang="en-US" sz="3200" u="none" cap="none" strike="noStrike">
                          <a:solidFill>
                            <a:schemeClr val="dk1"/>
                          </a:solidFill>
                          <a:latin typeface="Courier New"/>
                          <a:ea typeface="Courier New"/>
                          <a:cs typeface="Courier New"/>
                          <a:sym typeface="Courier New"/>
                        </a:rPr>
                        <a:t>| </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1" i="0" lang="en-US" sz="1400" u="none" cap="none" strike="noStrike">
                          <a:solidFill>
                            <a:schemeClr val="dk1"/>
                          </a:solidFill>
                          <a:latin typeface="Arial"/>
                          <a:ea typeface="Arial"/>
                          <a:cs typeface="Arial"/>
                          <a:sym typeface="Arial"/>
                        </a:rPr>
                        <a:t>Vracia zhodu s jedným zo znakov v danej alternatíve</a:t>
                      </a:r>
                    </a:p>
                    <a:p>
                      <a:pPr indent="0" lvl="0" marL="0" marR="0" rtl="0" algn="l">
                        <a:lnSpc>
                          <a:spcPct val="100000"/>
                        </a:lnSpc>
                        <a:spcBef>
                          <a:spcPts val="0"/>
                        </a:spcBef>
                        <a:spcAft>
                          <a:spcPts val="0"/>
                        </a:spcAft>
                        <a:buClr>
                          <a:schemeClr val="accent2"/>
                        </a:buClr>
                        <a:buSzPct val="25000"/>
                        <a:buFont typeface="Arial"/>
                        <a:buNone/>
                      </a:pPr>
                      <a:r>
                        <a:rPr b="1" i="0" lang="en-US" sz="1400" u="none" cap="none" strike="noStrike">
                          <a:solidFill>
                            <a:schemeClr val="accent2"/>
                          </a:solidFill>
                          <a:latin typeface="Arial"/>
                          <a:ea typeface="Arial"/>
                          <a:cs typeface="Arial"/>
                          <a:sym typeface="Arial"/>
                        </a:rPr>
                        <a:t>pa|eter = pater, peter</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95325">
                <a:tc>
                  <a:txBody>
                    <a:bodyPr>
                      <a:noAutofit/>
                    </a:bodyPr>
                    <a:lstStyle/>
                    <a:p>
                      <a:pPr indent="0" lvl="0" marL="0" marR="0" rtl="0" algn="ctr">
                        <a:lnSpc>
                          <a:spcPct val="100000"/>
                        </a:lnSpc>
                        <a:spcBef>
                          <a:spcPts val="0"/>
                        </a:spcBef>
                        <a:spcAft>
                          <a:spcPts val="0"/>
                        </a:spcAft>
                        <a:buClr>
                          <a:schemeClr val="dk1"/>
                        </a:buClr>
                        <a:buSzPct val="25000"/>
                        <a:buFont typeface="Courier New"/>
                        <a:buNone/>
                      </a:pPr>
                      <a:r>
                        <a:rPr b="1" i="0" lang="en-US" sz="3200" u="none" cap="none" strike="noStrike">
                          <a:solidFill>
                            <a:schemeClr val="dk1"/>
                          </a:solidFill>
                          <a:latin typeface="Courier New"/>
                          <a:ea typeface="Courier New"/>
                          <a:cs typeface="Courier New"/>
                          <a:sym typeface="Courier New"/>
                        </a:rPr>
                        <a:t>(|) </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1" i="0" lang="en-US" sz="1400" u="none" cap="none" strike="noStrike">
                          <a:solidFill>
                            <a:schemeClr val="dk1"/>
                          </a:solidFill>
                          <a:latin typeface="Arial"/>
                          <a:ea typeface="Arial"/>
                          <a:cs typeface="Arial"/>
                          <a:sym typeface="Arial"/>
                        </a:rPr>
                        <a:t>Vracia zhodu s jednou zo skupín znakov v danej alternatíve</a:t>
                      </a:r>
                    </a:p>
                    <a:p>
                      <a:pPr indent="0" lvl="0" marL="0" marR="0" rtl="0" algn="l">
                        <a:lnSpc>
                          <a:spcPct val="100000"/>
                        </a:lnSpc>
                        <a:spcBef>
                          <a:spcPts val="0"/>
                        </a:spcBef>
                        <a:spcAft>
                          <a:spcPts val="0"/>
                        </a:spcAft>
                        <a:buClr>
                          <a:schemeClr val="accent2"/>
                        </a:buClr>
                        <a:buSzPct val="25000"/>
                        <a:buFont typeface="Arial"/>
                        <a:buNone/>
                      </a:pPr>
                      <a:r>
                        <a:rPr b="1" i="0" lang="en-US" sz="1400" u="none" cap="none" strike="noStrike">
                          <a:solidFill>
                            <a:schemeClr val="accent2"/>
                          </a:solidFill>
                          <a:latin typeface="Arial"/>
                          <a:ea typeface="Arial"/>
                          <a:cs typeface="Arial"/>
                          <a:sym typeface="Arial"/>
                        </a:rPr>
                        <a:t>picture.(gif|jpg) = picture.gif, picture.jpg</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1214450">
                <a:tc>
                  <a:txBody>
                    <a:bodyPr>
                      <a:noAutofit/>
                    </a:bodyPr>
                    <a:lstStyle/>
                    <a:p>
                      <a:pPr indent="0" lvl="0" marL="0" marR="0" rtl="0" algn="ctr">
                        <a:lnSpc>
                          <a:spcPct val="100000"/>
                        </a:lnSpc>
                        <a:spcBef>
                          <a:spcPts val="0"/>
                        </a:spcBef>
                        <a:spcAft>
                          <a:spcPts val="0"/>
                        </a:spcAft>
                        <a:buClr>
                          <a:schemeClr val="dk1"/>
                        </a:buClr>
                        <a:buSzPct val="25000"/>
                        <a:buFont typeface="Courier New"/>
                        <a:buNone/>
                      </a:pPr>
                      <a:r>
                        <a:rPr b="1" i="0" lang="en-US" sz="3200" u="none" cap="none" strike="noStrike">
                          <a:solidFill>
                            <a:schemeClr val="dk1"/>
                          </a:solidFill>
                          <a:latin typeface="Courier New"/>
                          <a:ea typeface="Courier New"/>
                          <a:cs typeface="Courier New"/>
                          <a:sym typeface="Courier New"/>
                        </a:rPr>
                        <a:t>[ ] </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1" i="0" lang="en-US" sz="1400" u="none" cap="none" strike="noStrike">
                          <a:solidFill>
                            <a:schemeClr val="dk1"/>
                          </a:solidFill>
                          <a:latin typeface="Arial"/>
                          <a:ea typeface="Arial"/>
                          <a:cs typeface="Arial"/>
                          <a:sym typeface="Arial"/>
                        </a:rPr>
                        <a:t>Vracia zhodu s jedným zo znakov v danom intervale znakov alebo so špeciálnym znakom</a:t>
                      </a:r>
                    </a:p>
                    <a:p>
                      <a:pPr indent="0" lvl="0" marL="0" marR="0" rtl="0" algn="l">
                        <a:lnSpc>
                          <a:spcPct val="100000"/>
                        </a:lnSpc>
                        <a:spcBef>
                          <a:spcPts val="0"/>
                        </a:spcBef>
                        <a:spcAft>
                          <a:spcPts val="0"/>
                        </a:spcAft>
                        <a:buClr>
                          <a:schemeClr val="accent2"/>
                        </a:buClr>
                        <a:buSzPct val="25000"/>
                        <a:buFont typeface="Arial"/>
                        <a:buNone/>
                      </a:pPr>
                      <a:r>
                        <a:rPr b="1" i="0" lang="en-US" sz="1400" u="none" cap="none" strike="noStrike">
                          <a:solidFill>
                            <a:schemeClr val="accent2"/>
                          </a:solidFill>
                          <a:latin typeface="Arial"/>
                          <a:ea typeface="Arial"/>
                          <a:cs typeface="Arial"/>
                          <a:sym typeface="Arial"/>
                        </a:rPr>
                        <a:t>[0-9] = 0, 1, 2, 3, 4, 5, 6, 7, 8, 9</a:t>
                      </a:r>
                    </a:p>
                    <a:p>
                      <a:pPr indent="0" lvl="0" marL="0" marR="0" rtl="0" algn="l">
                        <a:lnSpc>
                          <a:spcPct val="100000"/>
                        </a:lnSpc>
                        <a:spcBef>
                          <a:spcPts val="0"/>
                        </a:spcBef>
                        <a:spcAft>
                          <a:spcPts val="0"/>
                        </a:spcAft>
                        <a:buClr>
                          <a:schemeClr val="accent2"/>
                        </a:buClr>
                        <a:buSzPct val="25000"/>
                        <a:buFont typeface="Arial"/>
                        <a:buNone/>
                      </a:pPr>
                      <a:r>
                        <a:rPr b="1" i="0" lang="en-US" sz="1400" u="none" cap="none" strike="noStrike">
                          <a:solidFill>
                            <a:schemeClr val="accent2"/>
                          </a:solidFill>
                          <a:latin typeface="Arial"/>
                          <a:ea typeface="Arial"/>
                          <a:cs typeface="Arial"/>
                          <a:sym typeface="Arial"/>
                        </a:rPr>
                        <a:t>[prst] = p, r, s, t</a:t>
                      </a:r>
                    </a:p>
                    <a:p>
                      <a:pPr indent="0" lvl="0" marL="0" marR="0" rtl="0" algn="l">
                        <a:lnSpc>
                          <a:spcPct val="100000"/>
                        </a:lnSpc>
                        <a:spcBef>
                          <a:spcPts val="0"/>
                        </a:spcBef>
                        <a:spcAft>
                          <a:spcPts val="0"/>
                        </a:spcAft>
                        <a:buClr>
                          <a:schemeClr val="accent2"/>
                        </a:buClr>
                        <a:buSzPct val="25000"/>
                        <a:buFont typeface="Arial"/>
                        <a:buNone/>
                      </a:pPr>
                      <a:r>
                        <a:rPr b="1" i="0" lang="en-US" sz="1400" u="none" cap="none" strike="noStrike">
                          <a:solidFill>
                            <a:schemeClr val="accent2"/>
                          </a:solidFill>
                          <a:latin typeface="Arial"/>
                          <a:ea typeface="Arial"/>
                          <a:cs typeface="Arial"/>
                          <a:sym typeface="Arial"/>
                        </a:rPr>
                        <a:t>[a-e] = a, b, c, d, e</a:t>
                      </a:r>
                    </a:p>
                    <a:p>
                      <a:pPr indent="0" lvl="0" marL="0" marR="0" rtl="0" algn="l">
                        <a:lnSpc>
                          <a:spcPct val="100000"/>
                        </a:lnSpc>
                        <a:spcBef>
                          <a:spcPts val="0"/>
                        </a:spcBef>
                        <a:spcAft>
                          <a:spcPts val="0"/>
                        </a:spcAft>
                        <a:buClr>
                          <a:schemeClr val="accent2"/>
                        </a:buClr>
                        <a:buSzPct val="25000"/>
                        <a:buFont typeface="Arial"/>
                        <a:buNone/>
                      </a:pPr>
                      <a:r>
                        <a:rPr b="1" i="0" lang="en-US" sz="1400" u="none" cap="none" strike="noStrike">
                          <a:solidFill>
                            <a:schemeClr val="accent2"/>
                          </a:solidFill>
                          <a:latin typeface="Arial"/>
                          <a:ea typeface="Arial"/>
                          <a:cs typeface="Arial"/>
                          <a:sym typeface="Arial"/>
                        </a:rPr>
                        <a:t>[*] = * (znak)</a:t>
                      </a:r>
                    </a:p>
                    <a:p>
                      <a:pPr indent="0" lvl="0" marL="0" marR="0" rtl="0" algn="l">
                        <a:lnSpc>
                          <a:spcPct val="100000"/>
                        </a:lnSpc>
                        <a:spcBef>
                          <a:spcPts val="0"/>
                        </a:spcBef>
                        <a:spcAft>
                          <a:spcPts val="0"/>
                        </a:spcAft>
                        <a:buClr>
                          <a:schemeClr val="accent2"/>
                        </a:buClr>
                        <a:buSzPct val="25000"/>
                        <a:buFont typeface="Arial"/>
                        <a:buNone/>
                      </a:pPr>
                      <a:r>
                        <a:rPr b="1" i="0" lang="en-US" sz="1400" u="none" cap="none" strike="noStrike">
                          <a:solidFill>
                            <a:schemeClr val="accent2"/>
                          </a:solidFill>
                          <a:latin typeface="Arial"/>
                          <a:ea typeface="Arial"/>
                          <a:cs typeface="Arial"/>
                          <a:sym typeface="Arial"/>
                        </a:rPr>
                        <a:t>[[] = [ (znak)</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Shape 468"/>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600" u="none" cap="none" strike="noStrike">
                <a:solidFill>
                  <a:schemeClr val="dk2"/>
                </a:solidFill>
                <a:latin typeface="Arial"/>
                <a:ea typeface="Arial"/>
                <a:cs typeface="Arial"/>
                <a:sym typeface="Arial"/>
              </a:rPr>
              <a:t>Pokročilé možnosti NBAR klasifikácie pre HTTP</a:t>
            </a:r>
          </a:p>
        </p:txBody>
      </p:sp>
      <p:sp>
        <p:nvSpPr>
          <p:cNvPr id="469" name="Shape 469"/>
          <p:cNvSpPr txBox="1"/>
          <p:nvPr>
            <p:ph idx="1" type="body"/>
          </p:nvPr>
        </p:nvSpPr>
        <p:spPr>
          <a:xfrm>
            <a:off x="685800" y="1893888"/>
            <a:ext cx="7924800" cy="1865312"/>
          </a:xfrm>
          <a:prstGeom prst="rect">
            <a:avLst/>
          </a:prstGeom>
          <a:noFill/>
          <a:ln>
            <a:noFill/>
          </a:ln>
        </p:spPr>
        <p:txBody>
          <a:bodyPr anchorCtr="0" anchor="t" bIns="41050" lIns="82100" rIns="82100" wrap="square" tIns="41050">
            <a:noAutofit/>
          </a:bodyPr>
          <a:lstStyle/>
          <a:p>
            <a:pPr indent="-176213" lvl="0" marL="176213" marR="0" rtl="0" algn="l">
              <a:lnSpc>
                <a:spcPct val="7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Hľadá HTTP GET pakety, v ktorých sa objavuje zadané URL,</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a potom vracia zhodu na všetky ďalšie pakety, ktoré súvisia s danou jednou HTTP konverzáciou s týmto hostiteľom</a:t>
            </a:r>
          </a:p>
          <a:p>
            <a:pPr indent="-176213" lvl="0" marL="176213" marR="0" rtl="0" algn="l">
              <a:lnSpc>
                <a:spcPct val="75000"/>
              </a:lnSpc>
              <a:spcBef>
                <a:spcPts val="1000"/>
              </a:spcBef>
              <a:spcAft>
                <a:spcPts val="0"/>
              </a:spcAft>
              <a:buClr>
                <a:schemeClr val="dk2"/>
              </a:buClr>
              <a:buSzPct val="100000"/>
              <a:buFont typeface="Noto Sans Symbols"/>
              <a:buChar char="▪"/>
            </a:pPr>
            <a:r>
              <a:rPr b="1" i="1" lang="en-US" sz="2000" u="none" cap="none" strike="noStrike">
                <a:solidFill>
                  <a:schemeClr val="dk1"/>
                </a:solidFill>
                <a:latin typeface="Arial"/>
                <a:ea typeface="Arial"/>
                <a:cs typeface="Arial"/>
                <a:sym typeface="Arial"/>
              </a:rPr>
              <a:t>url-string</a:t>
            </a:r>
            <a:r>
              <a:rPr b="0" i="0" lang="en-US" sz="2000" u="none" cap="none" strike="noStrike">
                <a:solidFill>
                  <a:schemeClr val="dk1"/>
                </a:solidFill>
                <a:latin typeface="Arial"/>
                <a:ea typeface="Arial"/>
                <a:cs typeface="Arial"/>
                <a:sym typeface="Arial"/>
              </a:rPr>
              <a:t> má obsahovať iba cestu za menom servera alebo jej podreťazec (napr. http://www.cisco.com</a:t>
            </a:r>
            <a:r>
              <a:rPr b="1" i="0" lang="en-US" sz="2000" u="none" cap="none" strike="noStrike">
                <a:solidFill>
                  <a:schemeClr val="accent2"/>
                </a:solidFill>
                <a:latin typeface="Arial"/>
                <a:ea typeface="Arial"/>
                <a:cs typeface="Arial"/>
                <a:sym typeface="Arial"/>
              </a:rPr>
              <a:t>/go/certifications</a:t>
            </a:r>
            <a:r>
              <a:rPr b="0" i="0" lang="en-US" sz="2000" u="none" cap="none" strike="noStrike">
                <a:solidFill>
                  <a:schemeClr val="dk1"/>
                </a:solidFill>
                <a:latin typeface="Arial"/>
                <a:ea typeface="Arial"/>
                <a:cs typeface="Arial"/>
                <a:sym typeface="Arial"/>
              </a:rPr>
              <a:t>)</a:t>
            </a:r>
          </a:p>
          <a:p>
            <a:pPr indent="-176213" lvl="0" marL="176213" marR="0" rtl="0" algn="l">
              <a:lnSpc>
                <a:spcPct val="75000"/>
              </a:lnSpc>
              <a:spcBef>
                <a:spcPts val="1000"/>
              </a:spcBef>
              <a:spcAft>
                <a:spcPts val="0"/>
              </a:spcAft>
              <a:buClr>
                <a:schemeClr val="dk2"/>
              </a:buClr>
              <a:buSzPct val="100000"/>
              <a:buFont typeface="Noto Sans Symbols"/>
              <a:buChar char="▪"/>
            </a:pPr>
            <a:r>
              <a:rPr b="1" i="1" lang="en-US" sz="2000" u="none" cap="none" strike="noStrike">
                <a:solidFill>
                  <a:schemeClr val="dk1"/>
                </a:solidFill>
                <a:latin typeface="Arial"/>
                <a:ea typeface="Arial"/>
                <a:cs typeface="Arial"/>
                <a:sym typeface="Arial"/>
              </a:rPr>
              <a:t>url-string</a:t>
            </a:r>
            <a:r>
              <a:rPr b="0" i="0" lang="en-US" sz="2000" u="none" cap="none" strike="noStrike">
                <a:solidFill>
                  <a:schemeClr val="dk1"/>
                </a:solidFill>
                <a:latin typeface="Arial"/>
                <a:ea typeface="Arial"/>
                <a:cs typeface="Arial"/>
                <a:sym typeface="Arial"/>
              </a:rPr>
              <a:t> môže obsahovať regulárne výrazy</a:t>
            </a:r>
          </a:p>
        </p:txBody>
      </p:sp>
      <p:sp>
        <p:nvSpPr>
          <p:cNvPr id="470" name="Shape 470"/>
          <p:cNvSpPr/>
          <p:nvPr/>
        </p:nvSpPr>
        <p:spPr>
          <a:xfrm>
            <a:off x="685800" y="1436688"/>
            <a:ext cx="7924800" cy="395287"/>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match protocol http url </a:t>
            </a:r>
            <a:r>
              <a:rPr b="1" i="1" lang="en-US" sz="1800">
                <a:solidFill>
                  <a:schemeClr val="accent2"/>
                </a:solidFill>
                <a:latin typeface="Courier New"/>
                <a:ea typeface="Courier New"/>
                <a:cs typeface="Courier New"/>
                <a:sym typeface="Courier New"/>
              </a:rPr>
              <a:t>url-string</a:t>
            </a:r>
          </a:p>
        </p:txBody>
      </p:sp>
      <p:sp>
        <p:nvSpPr>
          <p:cNvPr id="471" name="Shape 471"/>
          <p:cNvSpPr/>
          <p:nvPr/>
        </p:nvSpPr>
        <p:spPr>
          <a:xfrm>
            <a:off x="685800" y="1131888"/>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router(config-cmap)#</a:t>
            </a:r>
          </a:p>
        </p:txBody>
      </p:sp>
      <p:sp>
        <p:nvSpPr>
          <p:cNvPr id="472" name="Shape 472"/>
          <p:cNvSpPr/>
          <p:nvPr/>
        </p:nvSpPr>
        <p:spPr>
          <a:xfrm>
            <a:off x="685800" y="4419600"/>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router(config-cmap)#</a:t>
            </a:r>
          </a:p>
        </p:txBody>
      </p:sp>
      <p:sp>
        <p:nvSpPr>
          <p:cNvPr id="473" name="Shape 473"/>
          <p:cNvSpPr/>
          <p:nvPr/>
        </p:nvSpPr>
        <p:spPr>
          <a:xfrm>
            <a:off x="685800" y="4770438"/>
            <a:ext cx="7924800" cy="1431925"/>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lang="en-US" sz="2000">
                <a:solidFill>
                  <a:schemeClr val="dk1"/>
                </a:solidFill>
                <a:latin typeface="Arial"/>
                <a:ea typeface="Arial"/>
                <a:cs typeface="Arial"/>
                <a:sym typeface="Arial"/>
              </a:rPr>
              <a:t>Hľadá v HTTP pakete pole „Host“, ktoré obsahuje daný (pod)reťazec a vracia zhodu na všetky ďalšie pakety, ktoré súvisia s danou jednou HTTP konverzáciou s týmto hostiteľom</a:t>
            </a:r>
          </a:p>
          <a:p>
            <a:pPr indent="-176213" lvl="0" marL="176213" marR="0" rtl="0" algn="l">
              <a:lnSpc>
                <a:spcPct val="95000"/>
              </a:lnSpc>
              <a:spcBef>
                <a:spcPts val="1000"/>
              </a:spcBef>
              <a:spcAft>
                <a:spcPts val="0"/>
              </a:spcAft>
              <a:buClr>
                <a:schemeClr val="dk2"/>
              </a:buClr>
              <a:buSzPct val="100000"/>
              <a:buFont typeface="Noto Sans Symbols"/>
              <a:buChar char="▪"/>
            </a:pPr>
            <a:r>
              <a:rPr b="1" i="1" lang="en-US" sz="2000">
                <a:solidFill>
                  <a:schemeClr val="dk1"/>
                </a:solidFill>
                <a:latin typeface="Arial"/>
                <a:ea typeface="Arial"/>
                <a:cs typeface="Arial"/>
                <a:sym typeface="Arial"/>
              </a:rPr>
              <a:t>hostname-string</a:t>
            </a:r>
            <a:r>
              <a:rPr lang="en-US" sz="2000">
                <a:solidFill>
                  <a:schemeClr val="dk1"/>
                </a:solidFill>
                <a:latin typeface="Arial"/>
                <a:ea typeface="Arial"/>
                <a:cs typeface="Arial"/>
                <a:sym typeface="Arial"/>
              </a:rPr>
              <a:t> môže obsahovať regulárne výrazy</a:t>
            </a:r>
          </a:p>
        </p:txBody>
      </p:sp>
      <p:sp>
        <p:nvSpPr>
          <p:cNvPr id="474" name="Shape 474"/>
          <p:cNvSpPr/>
          <p:nvPr/>
        </p:nvSpPr>
        <p:spPr>
          <a:xfrm>
            <a:off x="685800" y="4313238"/>
            <a:ext cx="7924800" cy="395287"/>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match protocol http host </a:t>
            </a:r>
            <a:r>
              <a:rPr b="1" i="1" lang="en-US" sz="1800">
                <a:solidFill>
                  <a:schemeClr val="accent2"/>
                </a:solidFill>
                <a:latin typeface="Courier New"/>
                <a:ea typeface="Courier New"/>
                <a:cs typeface="Courier New"/>
                <a:sym typeface="Courier New"/>
              </a:rPr>
              <a:t>hostname-string</a:t>
            </a:r>
          </a:p>
        </p:txBody>
      </p:sp>
      <p:sp>
        <p:nvSpPr>
          <p:cNvPr id="475" name="Shape 475"/>
          <p:cNvSpPr/>
          <p:nvPr/>
        </p:nvSpPr>
        <p:spPr>
          <a:xfrm>
            <a:off x="685800" y="4008438"/>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router(config-cmap)#</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Shape 481"/>
          <p:cNvSpPr/>
          <p:nvPr/>
        </p:nvSpPr>
        <p:spPr>
          <a:xfrm>
            <a:off x="685800" y="1752600"/>
            <a:ext cx="7924800" cy="395288"/>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match protocol http mime </a:t>
            </a:r>
            <a:r>
              <a:rPr b="1" i="1" lang="en-US" sz="1800">
                <a:solidFill>
                  <a:schemeClr val="accent2"/>
                </a:solidFill>
                <a:latin typeface="Courier New"/>
                <a:ea typeface="Courier New"/>
                <a:cs typeface="Courier New"/>
                <a:sym typeface="Courier New"/>
              </a:rPr>
              <a:t>MIME-type</a:t>
            </a:r>
          </a:p>
        </p:txBody>
      </p:sp>
      <p:sp>
        <p:nvSpPr>
          <p:cNvPr id="482" name="Shape 482"/>
          <p:cNvSpPr/>
          <p:nvPr/>
        </p:nvSpPr>
        <p:spPr>
          <a:xfrm>
            <a:off x="685800" y="1447800"/>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router(config-cmap)#</a:t>
            </a:r>
          </a:p>
        </p:txBody>
      </p:sp>
      <p:sp>
        <p:nvSpPr>
          <p:cNvPr id="483" name="Shape 483"/>
          <p:cNvSpPr/>
          <p:nvPr/>
        </p:nvSpPr>
        <p:spPr>
          <a:xfrm>
            <a:off x="655638" y="4183063"/>
            <a:ext cx="7924800" cy="669925"/>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177800" lvl="0" marL="17780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match protocol { fasttrack | gnutella } file-transfer</a:t>
            </a:r>
            <a:br>
              <a:rPr b="1" lang="en-US" sz="1800">
                <a:solidFill>
                  <a:schemeClr val="accent2"/>
                </a:solidFill>
                <a:latin typeface="Courier New"/>
                <a:ea typeface="Courier New"/>
                <a:cs typeface="Courier New"/>
                <a:sym typeface="Courier New"/>
              </a:rPr>
            </a:br>
            <a:r>
              <a:rPr b="1" i="1" lang="en-US" sz="1800">
                <a:solidFill>
                  <a:schemeClr val="accent2"/>
                </a:solidFill>
                <a:latin typeface="Courier New"/>
                <a:ea typeface="Courier New"/>
                <a:cs typeface="Courier New"/>
                <a:sym typeface="Courier New"/>
              </a:rPr>
              <a:t>regulárny-výraz</a:t>
            </a:r>
          </a:p>
        </p:txBody>
      </p:sp>
      <p:sp>
        <p:nvSpPr>
          <p:cNvPr id="484" name="Shape 484"/>
          <p:cNvSpPr/>
          <p:nvPr/>
        </p:nvSpPr>
        <p:spPr>
          <a:xfrm>
            <a:off x="655638" y="3878263"/>
            <a:ext cx="7924800"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router(config-cmap)#</a:t>
            </a:r>
          </a:p>
        </p:txBody>
      </p:sp>
      <p:sp>
        <p:nvSpPr>
          <p:cNvPr id="485" name="Shape 485"/>
          <p:cNvSpPr txBox="1"/>
          <p:nvPr>
            <p:ph type="title"/>
          </p:nvPr>
        </p:nvSpPr>
        <p:spPr>
          <a:xfrm>
            <a:off x="655638" y="3810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Pokročilé možnosti NBAR klasifikácie pre HTTP, FastTrack a Gnutella toky</a:t>
            </a:r>
          </a:p>
        </p:txBody>
      </p:sp>
      <p:sp>
        <p:nvSpPr>
          <p:cNvPr id="486" name="Shape 486"/>
          <p:cNvSpPr txBox="1"/>
          <p:nvPr>
            <p:ph idx="4294967295" type="body"/>
          </p:nvPr>
        </p:nvSpPr>
        <p:spPr>
          <a:xfrm>
            <a:off x="685800" y="2173288"/>
            <a:ext cx="7940675" cy="1616075"/>
          </a:xfrm>
          <a:prstGeom prst="rect">
            <a:avLst/>
          </a:prstGeom>
          <a:noFill/>
          <a:ln>
            <a:noFill/>
          </a:ln>
        </p:spPr>
        <p:txBody>
          <a:bodyPr anchorCtr="0" anchor="t" bIns="41050" lIns="82100" rIns="82100" wrap="square" tIns="41050">
            <a:noAutofit/>
          </a:bodyPr>
          <a:lstStyle/>
          <a:p>
            <a:pPr indent="-176213" lvl="0" marL="176213" marR="0" rtl="0" algn="l">
              <a:lnSpc>
                <a:spcPct val="90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Hľadá HTTP paket, v ktorom sa uvádza daný MIME typ obsahu,</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a vracia zhodu na všetky ďalšie pakety, ktoré súvisia s danou jednou HTTP konverzáciou s týmto hostiteľom</a:t>
            </a:r>
          </a:p>
          <a:p>
            <a:pPr indent="-176213" lvl="0" marL="176213" marR="0" rtl="0" algn="l">
              <a:lnSpc>
                <a:spcPct val="90000"/>
              </a:lnSpc>
              <a:spcBef>
                <a:spcPts val="1000"/>
              </a:spcBef>
              <a:spcAft>
                <a:spcPts val="0"/>
              </a:spcAft>
              <a:buClr>
                <a:schemeClr val="dk2"/>
              </a:buClr>
              <a:buSzPct val="100000"/>
              <a:buFont typeface="Noto Sans Symbols"/>
              <a:buChar char="▪"/>
            </a:pPr>
            <a:r>
              <a:rPr b="1" i="1" lang="en-US" sz="2000" u="none" cap="none" strike="noStrike">
                <a:solidFill>
                  <a:schemeClr val="dk1"/>
                </a:solidFill>
                <a:latin typeface="Arial"/>
                <a:ea typeface="Arial"/>
                <a:cs typeface="Arial"/>
                <a:sym typeface="Arial"/>
              </a:rPr>
              <a:t>MIME-type</a:t>
            </a:r>
            <a:r>
              <a:rPr b="0" i="0" lang="en-US" sz="2000" u="none" cap="none" strike="noStrike">
                <a:solidFill>
                  <a:schemeClr val="dk1"/>
                </a:solidFill>
                <a:latin typeface="Arial"/>
                <a:ea typeface="Arial"/>
                <a:cs typeface="Arial"/>
                <a:sym typeface="Arial"/>
              </a:rPr>
              <a:t> môže obsahovať regulárne výrazy</a:t>
            </a:r>
          </a:p>
        </p:txBody>
      </p:sp>
      <p:sp>
        <p:nvSpPr>
          <p:cNvPr id="487" name="Shape 487"/>
          <p:cNvSpPr/>
          <p:nvPr/>
        </p:nvSpPr>
        <p:spPr>
          <a:xfrm>
            <a:off x="655638" y="4945063"/>
            <a:ext cx="7940675" cy="1695450"/>
          </a:xfrm>
          <a:prstGeom prst="rect">
            <a:avLst/>
          </a:prstGeom>
          <a:noFill/>
          <a:ln>
            <a:noFill/>
          </a:ln>
        </p:spPr>
        <p:txBody>
          <a:bodyPr anchorCtr="0" anchor="t" bIns="41050" lIns="82100" rIns="82100" wrap="square" tIns="41050">
            <a:noAutofit/>
          </a:bodyPr>
          <a:lstStyle/>
          <a:p>
            <a:pPr indent="-176213" lvl="0" marL="176213" marR="0" rtl="0" algn="l">
              <a:lnSpc>
                <a:spcPct val="90000"/>
              </a:lnSpc>
              <a:spcBef>
                <a:spcPts val="0"/>
              </a:spcBef>
              <a:spcAft>
                <a:spcPts val="0"/>
              </a:spcAft>
              <a:buClr>
                <a:schemeClr val="dk2"/>
              </a:buClr>
              <a:buSzPct val="100000"/>
              <a:buFont typeface="Noto Sans Symbols"/>
              <a:buChar char="▪"/>
            </a:pPr>
            <a:r>
              <a:rPr lang="en-US" sz="2000">
                <a:solidFill>
                  <a:schemeClr val="dk1"/>
                </a:solidFill>
                <a:latin typeface="Arial"/>
                <a:ea typeface="Arial"/>
                <a:cs typeface="Arial"/>
                <a:sym typeface="Arial"/>
              </a:rPr>
              <a:t>Stavový mechanizmus na identifikáciu celého radu peer-to-peer aplikácií pre zdieľanie súborov</a:t>
            </a:r>
          </a:p>
          <a:p>
            <a:pPr indent="-176213" lvl="0" marL="176213" marR="0" rtl="0" algn="l">
              <a:lnSpc>
                <a:spcPct val="90000"/>
              </a:lnSpc>
              <a:spcBef>
                <a:spcPts val="1000"/>
              </a:spcBef>
              <a:spcAft>
                <a:spcPts val="0"/>
              </a:spcAft>
              <a:buClr>
                <a:schemeClr val="dk2"/>
              </a:buClr>
              <a:buSzPct val="100000"/>
              <a:buFont typeface="Noto Sans Symbols"/>
              <a:buChar char="▪"/>
            </a:pPr>
            <a:r>
              <a:rPr b="1" i="1" lang="en-US" sz="2000">
                <a:solidFill>
                  <a:schemeClr val="dk1"/>
                </a:solidFill>
                <a:latin typeface="Arial"/>
                <a:ea typeface="Arial"/>
                <a:cs typeface="Arial"/>
                <a:sym typeface="Arial"/>
              </a:rPr>
              <a:t>regulárny-výraz </a:t>
            </a:r>
            <a:r>
              <a:rPr lang="en-US" sz="2000">
                <a:solidFill>
                  <a:schemeClr val="dk1"/>
                </a:solidFill>
                <a:latin typeface="Arial"/>
                <a:ea typeface="Arial"/>
                <a:cs typeface="Arial"/>
                <a:sym typeface="Arial"/>
              </a:rPr>
              <a:t>popisuje tvar mena súboru, prenos ktorého sa sleduje. Znak „*“ označuje hociaký súbor</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pic>
        <p:nvPicPr>
          <p:cNvPr descr="325P_110" id="493" name="Shape 493"/>
          <p:cNvPicPr preferRelativeResize="0"/>
          <p:nvPr/>
        </p:nvPicPr>
        <p:blipFill rotWithShape="1">
          <a:blip r:embed="rId3">
            <a:alphaModFix/>
          </a:blip>
          <a:srcRect b="0" l="0" r="0" t="0"/>
          <a:stretch/>
        </p:blipFill>
        <p:spPr>
          <a:xfrm>
            <a:off x="884238" y="1366838"/>
            <a:ext cx="7527925" cy="5037137"/>
          </a:xfrm>
          <a:prstGeom prst="rect">
            <a:avLst/>
          </a:prstGeom>
          <a:noFill/>
          <a:ln>
            <a:noFill/>
          </a:ln>
        </p:spPr>
      </p:pic>
      <p:sp>
        <p:nvSpPr>
          <p:cNvPr id="494" name="Shape 494"/>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Príklad klasifikácie RTP pomocou NBAR</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grpSp>
        <p:nvGrpSpPr>
          <p:cNvPr id="500" name="Shape 500"/>
          <p:cNvGrpSpPr/>
          <p:nvPr/>
        </p:nvGrpSpPr>
        <p:grpSpPr>
          <a:xfrm>
            <a:off x="0" y="0"/>
            <a:ext cx="9144000" cy="4383088"/>
            <a:chOff x="0" y="0"/>
            <a:chExt cx="5760" cy="2761"/>
          </a:xfrm>
        </p:grpSpPr>
        <p:grpSp>
          <p:nvGrpSpPr>
            <p:cNvPr id="501" name="Shape 501"/>
            <p:cNvGrpSpPr/>
            <p:nvPr/>
          </p:nvGrpSpPr>
          <p:grpSpPr>
            <a:xfrm>
              <a:off x="1727" y="1485"/>
              <a:ext cx="2400" cy="1276"/>
              <a:chOff x="3272" y="1316"/>
              <a:chExt cx="1889" cy="1002"/>
            </a:xfrm>
          </p:grpSpPr>
          <p:sp>
            <p:nvSpPr>
              <p:cNvPr id="502" name="Shape 502"/>
              <p:cNvSpPr/>
              <p:nvPr/>
            </p:nvSpPr>
            <p:spPr>
              <a:xfrm>
                <a:off x="3272" y="1316"/>
                <a:ext cx="1889" cy="1002"/>
              </a:xfrm>
              <a:prstGeom prst="rect">
                <a:avLst/>
              </a:prstGeom>
              <a:no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03" name="Shape 503"/>
              <p:cNvSpPr/>
              <p:nvPr/>
            </p:nvSpPr>
            <p:spPr>
              <a:xfrm>
                <a:off x="3803" y="1980"/>
                <a:ext cx="86" cy="325"/>
              </a:xfrm>
              <a:prstGeom prst="rect">
                <a:avLst/>
              </a:pr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04" name="Shape 504"/>
              <p:cNvSpPr/>
              <p:nvPr/>
            </p:nvSpPr>
            <p:spPr>
              <a:xfrm>
                <a:off x="4304" y="1971"/>
                <a:ext cx="249" cy="343"/>
              </a:xfrm>
              <a:custGeom>
                <a:pathLst>
                  <a:path extrusionOk="0" h="120000" w="120000">
                    <a:moveTo>
                      <a:pt x="120000" y="36000"/>
                    </a:moveTo>
                    <a:cubicBezTo>
                      <a:pt x="120000" y="34500"/>
                      <a:pt x="105517" y="30000"/>
                      <a:pt x="86896" y="30000"/>
                    </a:cubicBezTo>
                    <a:cubicBezTo>
                      <a:pt x="62068"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4827" y="120000"/>
                    </a:cubicBezTo>
                    <a:cubicBezTo>
                      <a:pt x="39310" y="120000"/>
                      <a:pt x="0" y="97500"/>
                      <a:pt x="0" y="60000"/>
                    </a:cubicBezTo>
                    <a:cubicBezTo>
                      <a:pt x="0" y="25500"/>
                      <a:pt x="35172" y="0"/>
                      <a:pt x="84827" y="0"/>
                    </a:cubicBezTo>
                    <a:cubicBezTo>
                      <a:pt x="103448"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05" name="Shape 505"/>
              <p:cNvSpPr/>
              <p:nvPr/>
            </p:nvSpPr>
            <p:spPr>
              <a:xfrm>
                <a:off x="3443" y="1971"/>
                <a:ext cx="249" cy="343"/>
              </a:xfrm>
              <a:custGeom>
                <a:pathLst>
                  <a:path extrusionOk="0" h="120000" w="120000">
                    <a:moveTo>
                      <a:pt x="120000" y="36000"/>
                    </a:moveTo>
                    <a:cubicBezTo>
                      <a:pt x="117931" y="34500"/>
                      <a:pt x="105517" y="30000"/>
                      <a:pt x="86896" y="30000"/>
                    </a:cubicBezTo>
                    <a:cubicBezTo>
                      <a:pt x="60000"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2758" y="120000"/>
                    </a:cubicBezTo>
                    <a:cubicBezTo>
                      <a:pt x="39310" y="120000"/>
                      <a:pt x="0" y="97500"/>
                      <a:pt x="0" y="60000"/>
                    </a:cubicBezTo>
                    <a:cubicBezTo>
                      <a:pt x="0" y="25500"/>
                      <a:pt x="35172" y="0"/>
                      <a:pt x="82758" y="0"/>
                    </a:cubicBezTo>
                    <a:cubicBezTo>
                      <a:pt x="101379"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06" name="Shape 506"/>
              <p:cNvSpPr/>
              <p:nvPr/>
            </p:nvSpPr>
            <p:spPr>
              <a:xfrm>
                <a:off x="4643" y="1971"/>
                <a:ext cx="342" cy="343"/>
              </a:xfrm>
              <a:custGeom>
                <a:pathLst>
                  <a:path extrusionOk="0" h="120000" w="120000">
                    <a:moveTo>
                      <a:pt x="120000" y="60000"/>
                    </a:moveTo>
                    <a:cubicBezTo>
                      <a:pt x="120000" y="93000"/>
                      <a:pt x="96000" y="120000"/>
                      <a:pt x="60000" y="120000"/>
                    </a:cubicBezTo>
                    <a:cubicBezTo>
                      <a:pt x="24000" y="120000"/>
                      <a:pt x="0" y="93000"/>
                      <a:pt x="0" y="60000"/>
                    </a:cubicBezTo>
                    <a:cubicBezTo>
                      <a:pt x="0" y="27000"/>
                      <a:pt x="24000" y="0"/>
                      <a:pt x="60000" y="0"/>
                    </a:cubicBezTo>
                    <a:cubicBezTo>
                      <a:pt x="96000" y="0"/>
                      <a:pt x="120000" y="27000"/>
                      <a:pt x="120000" y="60000"/>
                    </a:cubicBezTo>
                    <a:moveTo>
                      <a:pt x="60000" y="30000"/>
                    </a:moveTo>
                    <a:cubicBezTo>
                      <a:pt x="43500" y="30000"/>
                      <a:pt x="30000" y="43500"/>
                      <a:pt x="30000" y="60000"/>
                    </a:cubicBezTo>
                    <a:cubicBezTo>
                      <a:pt x="30000" y="76500"/>
                      <a:pt x="43500" y="90000"/>
                      <a:pt x="60000" y="90000"/>
                    </a:cubicBezTo>
                    <a:cubicBezTo>
                      <a:pt x="76500" y="90000"/>
                      <a:pt x="90000" y="76500"/>
                      <a:pt x="90000" y="60000"/>
                    </a:cubicBezTo>
                    <a:cubicBezTo>
                      <a:pt x="90000" y="43500"/>
                      <a:pt x="76500" y="30000"/>
                      <a:pt x="60000" y="30000"/>
                    </a:cubicBezTo>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07" name="Shape 507"/>
              <p:cNvSpPr/>
              <p:nvPr/>
            </p:nvSpPr>
            <p:spPr>
              <a:xfrm>
                <a:off x="4000" y="1971"/>
                <a:ext cx="223" cy="343"/>
              </a:xfrm>
              <a:custGeom>
                <a:pathLst>
                  <a:path extrusionOk="0" h="120000" w="120000">
                    <a:moveTo>
                      <a:pt x="108461" y="28500"/>
                    </a:moveTo>
                    <a:cubicBezTo>
                      <a:pt x="108461" y="28500"/>
                      <a:pt x="87692" y="25500"/>
                      <a:pt x="73846" y="25500"/>
                    </a:cubicBezTo>
                    <a:cubicBezTo>
                      <a:pt x="55384" y="25500"/>
                      <a:pt x="46153" y="28500"/>
                      <a:pt x="46153" y="34500"/>
                    </a:cubicBezTo>
                    <a:cubicBezTo>
                      <a:pt x="46153" y="42000"/>
                      <a:pt x="60000" y="43500"/>
                      <a:pt x="66923" y="45000"/>
                    </a:cubicBezTo>
                    <a:cubicBezTo>
                      <a:pt x="78461" y="48000"/>
                      <a:pt x="78461" y="48000"/>
                      <a:pt x="78461" y="48000"/>
                    </a:cubicBezTo>
                    <a:cubicBezTo>
                      <a:pt x="108461" y="54000"/>
                      <a:pt x="120000" y="67500"/>
                      <a:pt x="120000" y="81000"/>
                    </a:cubicBezTo>
                    <a:cubicBezTo>
                      <a:pt x="120000" y="109500"/>
                      <a:pt x="80769" y="120000"/>
                      <a:pt x="48461" y="120000"/>
                    </a:cubicBezTo>
                    <a:cubicBezTo>
                      <a:pt x="23076" y="120000"/>
                      <a:pt x="2307" y="117000"/>
                      <a:pt x="0" y="115500"/>
                    </a:cubicBezTo>
                    <a:cubicBezTo>
                      <a:pt x="0" y="90000"/>
                      <a:pt x="0" y="90000"/>
                      <a:pt x="0" y="90000"/>
                    </a:cubicBezTo>
                    <a:cubicBezTo>
                      <a:pt x="4615" y="90000"/>
                      <a:pt x="23076" y="94500"/>
                      <a:pt x="41538" y="94500"/>
                    </a:cubicBezTo>
                    <a:cubicBezTo>
                      <a:pt x="64615" y="94500"/>
                      <a:pt x="73846" y="90000"/>
                      <a:pt x="73846" y="84000"/>
                    </a:cubicBezTo>
                    <a:cubicBezTo>
                      <a:pt x="73846" y="78000"/>
                      <a:pt x="64615" y="73500"/>
                      <a:pt x="53076" y="72000"/>
                    </a:cubicBezTo>
                    <a:cubicBezTo>
                      <a:pt x="50769" y="72000"/>
                      <a:pt x="48461" y="70500"/>
                      <a:pt x="43846" y="70500"/>
                    </a:cubicBezTo>
                    <a:cubicBezTo>
                      <a:pt x="20769" y="64500"/>
                      <a:pt x="0" y="55500"/>
                      <a:pt x="0" y="36000"/>
                    </a:cubicBezTo>
                    <a:cubicBezTo>
                      <a:pt x="0" y="15000"/>
                      <a:pt x="23076" y="0"/>
                      <a:pt x="64615" y="0"/>
                    </a:cubicBezTo>
                    <a:cubicBezTo>
                      <a:pt x="85384" y="0"/>
                      <a:pt x="106153" y="4500"/>
                      <a:pt x="108461" y="4500"/>
                    </a:cubicBezTo>
                    <a:lnTo>
                      <a:pt x="108461" y="285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08" name="Shape 508"/>
              <p:cNvSpPr/>
              <p:nvPr/>
            </p:nvSpPr>
            <p:spPr>
              <a:xfrm>
                <a:off x="3272" y="1586"/>
                <a:ext cx="81" cy="167"/>
              </a:xfrm>
              <a:custGeom>
                <a:pathLst>
                  <a:path extrusionOk="0" h="120000" w="120000">
                    <a:moveTo>
                      <a:pt x="120000" y="30769"/>
                    </a:moveTo>
                    <a:cubicBezTo>
                      <a:pt x="120000" y="12307"/>
                      <a:pt x="94736" y="0"/>
                      <a:pt x="63157" y="0"/>
                    </a:cubicBezTo>
                    <a:cubicBezTo>
                      <a:pt x="25263" y="0"/>
                      <a:pt x="0" y="12307"/>
                      <a:pt x="0" y="30769"/>
                    </a:cubicBezTo>
                    <a:cubicBezTo>
                      <a:pt x="0" y="92307"/>
                      <a:pt x="0" y="92307"/>
                      <a:pt x="0" y="92307"/>
                    </a:cubicBezTo>
                    <a:cubicBezTo>
                      <a:pt x="0" y="107692"/>
                      <a:pt x="25263" y="120000"/>
                      <a:pt x="63157"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09" name="Shape 509"/>
              <p:cNvSpPr/>
              <p:nvPr/>
            </p:nvSpPr>
            <p:spPr>
              <a:xfrm>
                <a:off x="3499" y="1474"/>
                <a:ext cx="81" cy="279"/>
              </a:xfrm>
              <a:custGeom>
                <a:pathLst>
                  <a:path extrusionOk="0" h="120000" w="120000">
                    <a:moveTo>
                      <a:pt x="120000" y="16615"/>
                    </a:moveTo>
                    <a:cubicBezTo>
                      <a:pt x="120000" y="7384"/>
                      <a:pt x="88421" y="0"/>
                      <a:pt x="56842" y="0"/>
                    </a:cubicBezTo>
                    <a:cubicBezTo>
                      <a:pt x="25263" y="0"/>
                      <a:pt x="0" y="7384"/>
                      <a:pt x="0" y="16615"/>
                    </a:cubicBezTo>
                    <a:cubicBezTo>
                      <a:pt x="0" y="103384"/>
                      <a:pt x="0" y="103384"/>
                      <a:pt x="0" y="103384"/>
                    </a:cubicBezTo>
                    <a:cubicBezTo>
                      <a:pt x="0" y="112615"/>
                      <a:pt x="25263" y="120000"/>
                      <a:pt x="56842" y="120000"/>
                    </a:cubicBezTo>
                    <a:cubicBezTo>
                      <a:pt x="88421"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0" name="Shape 510"/>
              <p:cNvSpPr/>
              <p:nvPr/>
            </p:nvSpPr>
            <p:spPr>
              <a:xfrm>
                <a:off x="3722" y="1320"/>
                <a:ext cx="81" cy="514"/>
              </a:xfrm>
              <a:custGeom>
                <a:pathLst>
                  <a:path extrusionOk="0" h="120000" w="120000">
                    <a:moveTo>
                      <a:pt x="120000" y="9000"/>
                    </a:moveTo>
                    <a:cubicBezTo>
                      <a:pt x="120000" y="4000"/>
                      <a:pt x="94736" y="0"/>
                      <a:pt x="63157" y="0"/>
                    </a:cubicBezTo>
                    <a:cubicBezTo>
                      <a:pt x="31578" y="0"/>
                      <a:pt x="0" y="4000"/>
                      <a:pt x="0" y="9000"/>
                    </a:cubicBezTo>
                    <a:cubicBezTo>
                      <a:pt x="0" y="111000"/>
                      <a:pt x="0" y="111000"/>
                      <a:pt x="0" y="111000"/>
                    </a:cubicBezTo>
                    <a:cubicBezTo>
                      <a:pt x="0" y="116000"/>
                      <a:pt x="31578" y="120000"/>
                      <a:pt x="63157"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1" name="Shape 511"/>
              <p:cNvSpPr/>
              <p:nvPr/>
            </p:nvSpPr>
            <p:spPr>
              <a:xfrm>
                <a:off x="3949" y="1474"/>
                <a:ext cx="81" cy="279"/>
              </a:xfrm>
              <a:custGeom>
                <a:pathLst>
                  <a:path extrusionOk="0" h="120000" w="120000">
                    <a:moveTo>
                      <a:pt x="120000" y="16615"/>
                    </a:moveTo>
                    <a:cubicBezTo>
                      <a:pt x="120000" y="7384"/>
                      <a:pt x="94736" y="0"/>
                      <a:pt x="56842" y="0"/>
                    </a:cubicBezTo>
                    <a:cubicBezTo>
                      <a:pt x="25263" y="0"/>
                      <a:pt x="0" y="7384"/>
                      <a:pt x="0" y="16615"/>
                    </a:cubicBezTo>
                    <a:cubicBezTo>
                      <a:pt x="0" y="103384"/>
                      <a:pt x="0" y="103384"/>
                      <a:pt x="0" y="103384"/>
                    </a:cubicBezTo>
                    <a:cubicBezTo>
                      <a:pt x="0" y="112615"/>
                      <a:pt x="25263" y="120000"/>
                      <a:pt x="56842"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2" name="Shape 512"/>
              <p:cNvSpPr/>
              <p:nvPr/>
            </p:nvSpPr>
            <p:spPr>
              <a:xfrm>
                <a:off x="4171" y="1586"/>
                <a:ext cx="86" cy="167"/>
              </a:xfrm>
              <a:custGeom>
                <a:pathLst>
                  <a:path extrusionOk="0" h="120000" w="120000">
                    <a:moveTo>
                      <a:pt x="120000" y="30769"/>
                    </a:moveTo>
                    <a:cubicBezTo>
                      <a:pt x="120000" y="12307"/>
                      <a:pt x="90000" y="0"/>
                      <a:pt x="60000" y="0"/>
                    </a:cubicBezTo>
                    <a:cubicBezTo>
                      <a:pt x="30000" y="0"/>
                      <a:pt x="0" y="12307"/>
                      <a:pt x="0" y="30769"/>
                    </a:cubicBezTo>
                    <a:cubicBezTo>
                      <a:pt x="0" y="92307"/>
                      <a:pt x="0" y="92307"/>
                      <a:pt x="0" y="92307"/>
                    </a:cubicBezTo>
                    <a:cubicBezTo>
                      <a:pt x="0" y="107692"/>
                      <a:pt x="30000" y="120000"/>
                      <a:pt x="60000" y="120000"/>
                    </a:cubicBezTo>
                    <a:cubicBezTo>
                      <a:pt x="90000"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3" name="Shape 513"/>
              <p:cNvSpPr/>
              <p:nvPr/>
            </p:nvSpPr>
            <p:spPr>
              <a:xfrm>
                <a:off x="4398" y="1474"/>
                <a:ext cx="82" cy="279"/>
              </a:xfrm>
              <a:custGeom>
                <a:pathLst>
                  <a:path extrusionOk="0" h="120000" w="120000">
                    <a:moveTo>
                      <a:pt x="120000" y="16615"/>
                    </a:moveTo>
                    <a:cubicBezTo>
                      <a:pt x="120000" y="7384"/>
                      <a:pt x="94736" y="0"/>
                      <a:pt x="63157" y="0"/>
                    </a:cubicBezTo>
                    <a:cubicBezTo>
                      <a:pt x="25263" y="0"/>
                      <a:pt x="0" y="7384"/>
                      <a:pt x="0" y="16615"/>
                    </a:cubicBezTo>
                    <a:cubicBezTo>
                      <a:pt x="0" y="103384"/>
                      <a:pt x="0" y="103384"/>
                      <a:pt x="0" y="103384"/>
                    </a:cubicBezTo>
                    <a:cubicBezTo>
                      <a:pt x="0" y="112615"/>
                      <a:pt x="25263"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4" name="Shape 514"/>
              <p:cNvSpPr/>
              <p:nvPr/>
            </p:nvSpPr>
            <p:spPr>
              <a:xfrm>
                <a:off x="4625" y="1320"/>
                <a:ext cx="82" cy="514"/>
              </a:xfrm>
              <a:custGeom>
                <a:pathLst>
                  <a:path extrusionOk="0" h="120000" w="120000">
                    <a:moveTo>
                      <a:pt x="120000" y="9000"/>
                    </a:moveTo>
                    <a:cubicBezTo>
                      <a:pt x="120000" y="4000"/>
                      <a:pt x="94736" y="0"/>
                      <a:pt x="56842" y="0"/>
                    </a:cubicBezTo>
                    <a:cubicBezTo>
                      <a:pt x="25263" y="0"/>
                      <a:pt x="0" y="4000"/>
                      <a:pt x="0" y="9000"/>
                    </a:cubicBezTo>
                    <a:cubicBezTo>
                      <a:pt x="0" y="111000"/>
                      <a:pt x="0" y="111000"/>
                      <a:pt x="0" y="111000"/>
                    </a:cubicBezTo>
                    <a:cubicBezTo>
                      <a:pt x="0" y="116000"/>
                      <a:pt x="25263" y="120000"/>
                      <a:pt x="56842"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5" name="Shape 515"/>
              <p:cNvSpPr/>
              <p:nvPr/>
            </p:nvSpPr>
            <p:spPr>
              <a:xfrm>
                <a:off x="4848" y="1474"/>
                <a:ext cx="82" cy="279"/>
              </a:xfrm>
              <a:custGeom>
                <a:pathLst>
                  <a:path extrusionOk="0" h="120000" w="120000">
                    <a:moveTo>
                      <a:pt x="120000" y="16615"/>
                    </a:moveTo>
                    <a:cubicBezTo>
                      <a:pt x="120000" y="7384"/>
                      <a:pt x="94736" y="0"/>
                      <a:pt x="63157" y="0"/>
                    </a:cubicBezTo>
                    <a:cubicBezTo>
                      <a:pt x="31578" y="0"/>
                      <a:pt x="0" y="7384"/>
                      <a:pt x="0" y="16615"/>
                    </a:cubicBezTo>
                    <a:cubicBezTo>
                      <a:pt x="0" y="103384"/>
                      <a:pt x="0" y="103384"/>
                      <a:pt x="0" y="103384"/>
                    </a:cubicBezTo>
                    <a:cubicBezTo>
                      <a:pt x="0" y="112615"/>
                      <a:pt x="31578"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16" name="Shape 516"/>
              <p:cNvSpPr/>
              <p:nvPr/>
            </p:nvSpPr>
            <p:spPr>
              <a:xfrm>
                <a:off x="5075" y="1586"/>
                <a:ext cx="82" cy="167"/>
              </a:xfrm>
              <a:custGeom>
                <a:pathLst>
                  <a:path extrusionOk="0" h="120000" w="120000">
                    <a:moveTo>
                      <a:pt x="120000" y="30769"/>
                    </a:moveTo>
                    <a:cubicBezTo>
                      <a:pt x="120000" y="12307"/>
                      <a:pt x="94736" y="0"/>
                      <a:pt x="56842" y="0"/>
                    </a:cubicBezTo>
                    <a:cubicBezTo>
                      <a:pt x="25263" y="0"/>
                      <a:pt x="0" y="12307"/>
                      <a:pt x="0" y="30769"/>
                    </a:cubicBezTo>
                    <a:cubicBezTo>
                      <a:pt x="0" y="92307"/>
                      <a:pt x="0" y="92307"/>
                      <a:pt x="0" y="92307"/>
                    </a:cubicBezTo>
                    <a:cubicBezTo>
                      <a:pt x="0" y="107692"/>
                      <a:pt x="25263" y="120000"/>
                      <a:pt x="56842"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
          <p:nvSpPr>
            <p:cNvPr id="517" name="Shape 517"/>
            <p:cNvSpPr/>
            <p:nvPr/>
          </p:nvSpPr>
          <p:spPr>
            <a:xfrm>
              <a:off x="0" y="0"/>
              <a:ext cx="5760" cy="432"/>
            </a:xfrm>
            <a:prstGeom prst="rect">
              <a:avLst/>
            </a:prstGeom>
            <a:solidFill>
              <a:srgbClr val="FFFFFF"/>
            </a:solid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descr="325P_070" id="152" name="Shape 152"/>
          <p:cNvPicPr preferRelativeResize="0"/>
          <p:nvPr/>
        </p:nvPicPr>
        <p:blipFill rotWithShape="1">
          <a:blip r:embed="rId3">
            <a:alphaModFix/>
          </a:blip>
          <a:srcRect b="0" l="0" r="0" t="0"/>
          <a:stretch/>
        </p:blipFill>
        <p:spPr>
          <a:xfrm>
            <a:off x="615950" y="3379788"/>
            <a:ext cx="7994650" cy="2640012"/>
          </a:xfrm>
          <a:prstGeom prst="rect">
            <a:avLst/>
          </a:prstGeom>
          <a:noFill/>
          <a:ln>
            <a:noFill/>
          </a:ln>
        </p:spPr>
      </p:pic>
      <p:sp>
        <p:nvSpPr>
          <p:cNvPr id="153" name="Shape 153"/>
          <p:cNvSpPr txBox="1"/>
          <p:nvPr>
            <p:ph type="title"/>
          </p:nvPr>
        </p:nvSpPr>
        <p:spPr>
          <a:xfrm>
            <a:off x="655638" y="3810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Krok 1: Identifikácia typov prevádzky a ich nárokov</a:t>
            </a:r>
          </a:p>
        </p:txBody>
      </p:sp>
      <p:sp>
        <p:nvSpPr>
          <p:cNvPr id="154" name="Shape 154"/>
          <p:cNvSpPr txBox="1"/>
          <p:nvPr>
            <p:ph idx="1" type="body"/>
          </p:nvPr>
        </p:nvSpPr>
        <p:spPr>
          <a:xfrm>
            <a:off x="655638" y="1143000"/>
            <a:ext cx="8159750" cy="2589213"/>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accent2"/>
                </a:solidFill>
                <a:latin typeface="Arial"/>
                <a:ea typeface="Arial"/>
                <a:cs typeface="Arial"/>
                <a:sym typeface="Arial"/>
              </a:rPr>
              <a:t>Sieťový audit:</a:t>
            </a:r>
            <a:r>
              <a:rPr b="0" i="0" lang="en-US" sz="2400" u="none" cap="none" strike="noStrike">
                <a:solidFill>
                  <a:schemeClr val="dk1"/>
                </a:solidFill>
                <a:latin typeface="Arial"/>
                <a:ea typeface="Arial"/>
                <a:cs typeface="Arial"/>
                <a:sym typeface="Arial"/>
              </a:rPr>
              <a:t> Identifikácia prevádzky na sieti</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accent2"/>
                </a:solidFill>
                <a:latin typeface="Arial"/>
                <a:ea typeface="Arial"/>
                <a:cs typeface="Arial"/>
                <a:sym typeface="Arial"/>
              </a:rPr>
              <a:t>Business audit:</a:t>
            </a:r>
            <a:r>
              <a:rPr b="0" i="0" lang="en-US" sz="2400" u="none" cap="none" strike="noStrike">
                <a:solidFill>
                  <a:schemeClr val="dk1"/>
                </a:solidFill>
                <a:latin typeface="Arial"/>
                <a:ea typeface="Arial"/>
                <a:cs typeface="Arial"/>
                <a:sym typeface="Arial"/>
              </a:rPr>
              <a:t> Zistiť, akú dôležitosť majú jednotlivé typy prevádzky pre podnik</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accent2"/>
                </a:solidFill>
                <a:latin typeface="Arial"/>
                <a:ea typeface="Arial"/>
                <a:cs typeface="Arial"/>
                <a:sym typeface="Arial"/>
              </a:rPr>
              <a:t>Nároky na úroveň služieb:</a:t>
            </a:r>
            <a:r>
              <a:rPr b="0" i="0" lang="en-US" sz="2400" u="none" cap="none" strike="noStrike">
                <a:solidFill>
                  <a:schemeClr val="dk1"/>
                </a:solidFill>
                <a:latin typeface="Arial"/>
                <a:ea typeface="Arial"/>
                <a:cs typeface="Arial"/>
                <a:sym typeface="Arial"/>
              </a:rPr>
              <a:t> Zistiť kladené nároky na jednotlivé služby</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Krok 2: Definovanie tried prevádzky</a:t>
            </a:r>
          </a:p>
        </p:txBody>
      </p:sp>
      <p:grpSp>
        <p:nvGrpSpPr>
          <p:cNvPr id="161" name="Shape 161"/>
          <p:cNvGrpSpPr/>
          <p:nvPr/>
        </p:nvGrpSpPr>
        <p:grpSpPr>
          <a:xfrm>
            <a:off x="898525" y="1773238"/>
            <a:ext cx="6950075" cy="4703762"/>
            <a:chOff x="566" y="1117"/>
            <a:chExt cx="4378" cy="2963"/>
          </a:xfrm>
        </p:grpSpPr>
        <p:pic>
          <p:nvPicPr>
            <p:cNvPr descr="325P_071" id="162" name="Shape 162"/>
            <p:cNvPicPr preferRelativeResize="0"/>
            <p:nvPr/>
          </p:nvPicPr>
          <p:blipFill rotWithShape="1">
            <a:blip r:embed="rId3">
              <a:alphaModFix/>
            </a:blip>
            <a:srcRect b="0" l="0" r="0" t="0"/>
            <a:stretch/>
          </p:blipFill>
          <p:spPr>
            <a:xfrm>
              <a:off x="566" y="1117"/>
              <a:ext cx="4234" cy="2386"/>
            </a:xfrm>
            <a:prstGeom prst="rect">
              <a:avLst/>
            </a:prstGeom>
            <a:noFill/>
            <a:ln>
              <a:noFill/>
            </a:ln>
          </p:spPr>
        </p:pic>
        <p:sp>
          <p:nvSpPr>
            <p:cNvPr id="163" name="Shape 163"/>
            <p:cNvSpPr txBox="1"/>
            <p:nvPr/>
          </p:nvSpPr>
          <p:spPr>
            <a:xfrm>
              <a:off x="3264" y="3619"/>
              <a:ext cx="768" cy="461"/>
            </a:xfrm>
            <a:prstGeom prst="rect">
              <a:avLst/>
            </a:prstGeom>
            <a:solidFill>
              <a:srgbClr val="FFFF66"/>
            </a:solidFill>
            <a:ln cap="flat" cmpd="sng" w="28575">
              <a:solidFill>
                <a:schemeClr val="dk1"/>
              </a:solidFill>
              <a:prstDash val="solid"/>
              <a:miter lim="8000"/>
              <a:headEnd len="med" w="med" type="none"/>
              <a:tailEnd len="med" w="med" type="none"/>
            </a:ln>
          </p:spPr>
          <p:txBody>
            <a:bodyPr anchorCtr="0" anchor="ctr" bIns="41050" lIns="82100" rIns="82100" wrap="square" tIns="41050">
              <a:noAutofit/>
            </a:bodyPr>
            <a:lstStyle/>
            <a:p>
              <a:pPr indent="0" lvl="0" marL="0" marR="0" rtl="0" algn="ctr">
                <a:lnSpc>
                  <a:spcPct val="100000"/>
                </a:lnSpc>
                <a:spcBef>
                  <a:spcPts val="0"/>
                </a:spcBef>
                <a:spcAft>
                  <a:spcPts val="0"/>
                </a:spcAft>
                <a:buSzPct val="25000"/>
                <a:buNone/>
              </a:pPr>
              <a:r>
                <a:rPr b="1" lang="en-US" sz="1400">
                  <a:solidFill>
                    <a:schemeClr val="dk1"/>
                  </a:solidFill>
                  <a:latin typeface="Arial"/>
                  <a:ea typeface="Arial"/>
                  <a:cs typeface="Arial"/>
                  <a:sym typeface="Arial"/>
                </a:rPr>
                <a:t>Scavenger Class</a:t>
              </a:r>
            </a:p>
          </p:txBody>
        </p:sp>
        <p:sp>
          <p:nvSpPr>
            <p:cNvPr id="164" name="Shape 164"/>
            <p:cNvSpPr txBox="1"/>
            <p:nvPr/>
          </p:nvSpPr>
          <p:spPr>
            <a:xfrm>
              <a:off x="4128" y="3648"/>
              <a:ext cx="816" cy="294"/>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SzPct val="25000"/>
                <a:buNone/>
              </a:pPr>
              <a:r>
                <a:rPr b="1" lang="en-US" sz="1400">
                  <a:solidFill>
                    <a:schemeClr val="dk1"/>
                  </a:solidFill>
                  <a:latin typeface="Arial"/>
                  <a:ea typeface="Arial"/>
                  <a:cs typeface="Arial"/>
                  <a:sym typeface="Arial"/>
                </a:rPr>
                <a:t>Less than Best Effort</a:t>
              </a:r>
            </a:p>
          </p:txBody>
        </p:sp>
        <p:cxnSp>
          <p:nvCxnSpPr>
            <p:cNvPr id="165" name="Shape 165"/>
            <p:cNvCxnSpPr/>
            <p:nvPr/>
          </p:nvCxnSpPr>
          <p:spPr>
            <a:xfrm>
              <a:off x="2352" y="2496"/>
              <a:ext cx="864" cy="1392"/>
            </a:xfrm>
            <a:prstGeom prst="straightConnector1">
              <a:avLst/>
            </a:prstGeom>
            <a:noFill/>
            <a:ln cap="flat" cmpd="sng" w="28575">
              <a:solidFill>
                <a:srgbClr val="336599"/>
              </a:solidFill>
              <a:prstDash val="lgDashDot"/>
              <a:round/>
              <a:headEnd len="med" w="med" type="none"/>
              <a:tailEnd len="lg" w="lg" type="triangl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descr="325P_072" id="171" name="Shape 171"/>
          <p:cNvPicPr preferRelativeResize="0"/>
          <p:nvPr/>
        </p:nvPicPr>
        <p:blipFill rotWithShape="1">
          <a:blip r:embed="rId3">
            <a:alphaModFix/>
          </a:blip>
          <a:srcRect b="0" l="0" r="0" t="0"/>
          <a:stretch/>
        </p:blipFill>
        <p:spPr>
          <a:xfrm>
            <a:off x="4953000" y="1674813"/>
            <a:ext cx="3305175" cy="4421187"/>
          </a:xfrm>
          <a:prstGeom prst="rect">
            <a:avLst/>
          </a:prstGeom>
          <a:noFill/>
          <a:ln>
            <a:noFill/>
          </a:ln>
        </p:spPr>
      </p:pic>
      <p:sp>
        <p:nvSpPr>
          <p:cNvPr id="172" name="Shape 172"/>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Krok 3: Definovanie QoS pravidiel</a:t>
            </a:r>
          </a:p>
        </p:txBody>
      </p:sp>
      <p:sp>
        <p:nvSpPr>
          <p:cNvPr id="173" name="Shape 173"/>
          <p:cNvSpPr txBox="1"/>
          <p:nvPr>
            <p:ph idx="1" type="body"/>
          </p:nvPr>
        </p:nvSpPr>
        <p:spPr>
          <a:xfrm>
            <a:off x="655638" y="1143000"/>
            <a:ext cx="4002087"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QoS pravidlá</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Celosieťovo platná definícia, ako majú byť jednotlivé triedy prevádzky obsluhované</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Metódy pre implementovanie QoS</a:t>
            </a:r>
          </a:p>
        </p:txBody>
      </p:sp>
      <p:graphicFrame>
        <p:nvGraphicFramePr>
          <p:cNvPr id="180" name="Shape 180"/>
          <p:cNvGraphicFramePr/>
          <p:nvPr/>
        </p:nvGraphicFramePr>
        <p:xfrm>
          <a:off x="655638" y="1143000"/>
          <a:ext cx="3000000" cy="3000000"/>
        </p:xfrm>
        <a:graphic>
          <a:graphicData uri="http://schemas.openxmlformats.org/drawingml/2006/table">
            <a:tbl>
              <a:tblPr>
                <a:noFill/>
                <a:tableStyleId>{69D40732-9A9B-4B31-B821-87B0A4D2CDE6}</a:tableStyleId>
              </a:tblPr>
              <a:tblGrid>
                <a:gridCol w="2771775"/>
                <a:gridCol w="5387975"/>
              </a:tblGrid>
              <a:tr h="638175">
                <a:tc>
                  <a:txBody>
                    <a:bodyPr>
                      <a:noAutofit/>
                    </a:bodyPr>
                    <a:lstStyle/>
                    <a:p>
                      <a:pPr indent="0" lvl="0" marL="0" marR="0" rtl="0" algn="l">
                        <a:lnSpc>
                          <a:spcPct val="95000"/>
                        </a:lnSpc>
                        <a:spcBef>
                          <a:spcPts val="0"/>
                        </a:spcBef>
                        <a:spcAft>
                          <a:spcPts val="0"/>
                        </a:spcAft>
                        <a:buClr>
                          <a:schemeClr val="dk2"/>
                        </a:buClr>
                        <a:buSzPct val="25000"/>
                        <a:buFont typeface="Noto Sans Symbols"/>
                        <a:buNone/>
                      </a:pPr>
                      <a:r>
                        <a:rPr b="0" i="0" lang="en-US" sz="1800" u="none" cap="none" strike="noStrike">
                          <a:solidFill>
                            <a:schemeClr val="lt1"/>
                          </a:solidFill>
                          <a:latin typeface="Arial"/>
                          <a:ea typeface="Arial"/>
                          <a:cs typeface="Arial"/>
                          <a:sym typeface="Arial"/>
                        </a:rPr>
                        <a:t>Spôsob</a:t>
                      </a:r>
                    </a:p>
                  </a:txBody>
                  <a:tcPr marT="41050" marB="41050" marR="82125" marL="82125" anchor="ctr">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accent1"/>
                    </a:solidFill>
                  </a:tcPr>
                </a:tc>
                <a:tc>
                  <a:txBody>
                    <a:bodyPr>
                      <a:noAutofit/>
                    </a:bodyPr>
                    <a:lstStyle/>
                    <a:p>
                      <a:pPr indent="0" lvl="0" marL="0" marR="0" rtl="0" algn="l">
                        <a:lnSpc>
                          <a:spcPct val="95000"/>
                        </a:lnSpc>
                        <a:spcBef>
                          <a:spcPts val="0"/>
                        </a:spcBef>
                        <a:spcAft>
                          <a:spcPts val="0"/>
                        </a:spcAft>
                        <a:buClr>
                          <a:schemeClr val="dk2"/>
                        </a:buClr>
                        <a:buSzPct val="25000"/>
                        <a:buFont typeface="Noto Sans Symbols"/>
                        <a:buNone/>
                      </a:pPr>
                      <a:r>
                        <a:rPr b="0" i="0" lang="en-US" sz="1800" u="none" cap="none" strike="noStrike">
                          <a:solidFill>
                            <a:schemeClr val="lt1"/>
                          </a:solidFill>
                          <a:latin typeface="Arial"/>
                          <a:ea typeface="Arial"/>
                          <a:cs typeface="Arial"/>
                          <a:sym typeface="Arial"/>
                        </a:rPr>
                        <a:t>Popis</a:t>
                      </a:r>
                    </a:p>
                  </a:txBody>
                  <a:tcPr marT="41050" marB="41050" marR="82125" marL="82125" anchor="ctr">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accent1"/>
                    </a:solidFill>
                  </a:tcPr>
                </a:tc>
              </a:tr>
              <a:tr h="1577975">
                <a:tc>
                  <a:txBody>
                    <a:bodyPr>
                      <a:noAutofit/>
                    </a:bodyPr>
                    <a:lstStyle/>
                    <a:p>
                      <a:pPr indent="0" lvl="0" marL="0" marR="0" rtl="0" algn="l">
                        <a:lnSpc>
                          <a:spcPct val="95000"/>
                        </a:lnSpc>
                        <a:spcBef>
                          <a:spcPts val="0"/>
                        </a:spcBef>
                        <a:spcAft>
                          <a:spcPts val="0"/>
                        </a:spcAft>
                        <a:buClr>
                          <a:schemeClr val="dk2"/>
                        </a:buClr>
                        <a:buSzPct val="25000"/>
                        <a:buFont typeface="Noto Sans Symbols"/>
                        <a:buNone/>
                      </a:pPr>
                      <a:r>
                        <a:rPr b="0" i="0" lang="en-US" sz="1800" u="none" cap="none" strike="noStrike">
                          <a:solidFill>
                            <a:schemeClr val="dk1"/>
                          </a:solidFill>
                          <a:latin typeface="Arial"/>
                          <a:ea typeface="Arial"/>
                          <a:cs typeface="Arial"/>
                          <a:sym typeface="Arial"/>
                        </a:rPr>
                        <a:t>Legacy CLI</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lt1"/>
                    </a:solidFill>
                  </a:tcPr>
                </a:tc>
                <a:tc>
                  <a:txBody>
                    <a:bodyPr>
                      <a:noAutofit/>
                    </a:bodyPr>
                    <a:lstStyle/>
                    <a:p>
                      <a:pPr indent="-217488" lvl="1" marL="331788" marR="0" rtl="0" algn="l">
                        <a:lnSpc>
                          <a:spcPct val="95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Prostredníctvom CLI</a:t>
                      </a:r>
                    </a:p>
                    <a:p>
                      <a:pPr indent="-217488" lvl="1" marL="33178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Každé rozhranie bolo potrebné konfigurovať nezávisle</a:t>
                      </a:r>
                    </a:p>
                    <a:p>
                      <a:pPr indent="-217488" lvl="1" marL="33178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Náročné, neflexibilné</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lt1"/>
                    </a:solidFill>
                  </a:tcPr>
                </a:tc>
              </a:tr>
              <a:tr h="1368425">
                <a:tc>
                  <a:txBody>
                    <a:bodyPr>
                      <a:noAutofit/>
                    </a:bodyPr>
                    <a:lstStyle/>
                    <a:p>
                      <a:pPr indent="0" lvl="0" marL="0" marR="0" rtl="0" algn="l">
                        <a:lnSpc>
                          <a:spcPct val="95000"/>
                        </a:lnSpc>
                        <a:spcBef>
                          <a:spcPts val="0"/>
                        </a:spcBef>
                        <a:spcAft>
                          <a:spcPts val="0"/>
                        </a:spcAft>
                        <a:buClr>
                          <a:schemeClr val="dk2"/>
                        </a:buClr>
                        <a:buSzPct val="25000"/>
                        <a:buFont typeface="Noto Sans Symbols"/>
                        <a:buNone/>
                      </a:pPr>
                      <a:r>
                        <a:rPr b="0" i="0" lang="en-US" sz="1800" u="none" cap="none" strike="noStrike">
                          <a:solidFill>
                            <a:schemeClr val="dk1"/>
                          </a:solidFill>
                          <a:latin typeface="Arial"/>
                          <a:ea typeface="Arial"/>
                          <a:cs typeface="Arial"/>
                          <a:sym typeface="Arial"/>
                        </a:rPr>
                        <a:t>MQC</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lt1"/>
                    </a:solidFill>
                  </a:tcPr>
                </a:tc>
                <a:tc>
                  <a:txBody>
                    <a:bodyPr>
                      <a:noAutofit/>
                    </a:bodyPr>
                    <a:lstStyle/>
                    <a:p>
                      <a:pPr indent="-217488" lvl="1" marL="331788" marR="0" rtl="0" algn="l">
                        <a:lnSpc>
                          <a:spcPct val="95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Prostredníctvom CLI</a:t>
                      </a:r>
                    </a:p>
                    <a:p>
                      <a:pPr indent="-217488" lvl="1" marL="33178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Využíva modulárny prístup ku konfigurácii</a:t>
                      </a:r>
                    </a:p>
                    <a:p>
                      <a:pPr indent="-217488" lvl="1" marL="33178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Najlepší spôsob</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lt1"/>
                    </a:solidFill>
                  </a:tcPr>
                </a:tc>
              </a:tr>
              <a:tr h="1277950">
                <a:tc>
                  <a:txBody>
                    <a:bodyPr>
                      <a:noAutofit/>
                    </a:bodyPr>
                    <a:lstStyle/>
                    <a:p>
                      <a:pPr indent="0" lvl="0" marL="0" marR="0" rtl="0" algn="l">
                        <a:lnSpc>
                          <a:spcPct val="95000"/>
                        </a:lnSpc>
                        <a:spcBef>
                          <a:spcPts val="0"/>
                        </a:spcBef>
                        <a:spcAft>
                          <a:spcPts val="0"/>
                        </a:spcAft>
                        <a:buClr>
                          <a:schemeClr val="dk2"/>
                        </a:buClr>
                        <a:buSzPct val="25000"/>
                        <a:buFont typeface="Noto Sans Symbols"/>
                        <a:buNone/>
                      </a:pPr>
                      <a:r>
                        <a:rPr b="0" i="0" lang="en-US" sz="1800" u="none" cap="none" strike="noStrike">
                          <a:solidFill>
                            <a:schemeClr val="dk1"/>
                          </a:solidFill>
                          <a:latin typeface="Arial"/>
                          <a:ea typeface="Arial"/>
                          <a:cs typeface="Arial"/>
                          <a:sym typeface="Arial"/>
                        </a:rPr>
                        <a:t>Cisco AutoQoS</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lt1"/>
                    </a:solidFill>
                  </a:tcPr>
                </a:tc>
                <a:tc>
                  <a:txBody>
                    <a:bodyPr>
                      <a:noAutofit/>
                    </a:bodyPr>
                    <a:lstStyle/>
                    <a:p>
                      <a:pPr indent="-217488" lvl="1" marL="331788" marR="0" rtl="0" algn="l">
                        <a:lnSpc>
                          <a:spcPct val="95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Aplikuje QoS nastavenia podľa šablóny</a:t>
                      </a:r>
                    </a:p>
                    <a:p>
                      <a:pPr indent="-217488" lvl="1" marL="33178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Najrýchlejší spôsob, ako implementovať QoS</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lt1"/>
                    </a:solidFill>
                  </a:tcPr>
                </a:tc>
              </a:tr>
              <a:tr h="547700">
                <a:tc>
                  <a:txBody>
                    <a:bodyPr>
                      <a:noAutofit/>
                    </a:bodyPr>
                    <a:lstStyle/>
                    <a:p>
                      <a:pPr indent="0" lvl="0" marL="0" marR="0" rtl="0" algn="l">
                        <a:lnSpc>
                          <a:spcPct val="95000"/>
                        </a:lnSpc>
                        <a:spcBef>
                          <a:spcPts val="0"/>
                        </a:spcBef>
                        <a:spcAft>
                          <a:spcPts val="0"/>
                        </a:spcAft>
                        <a:buClr>
                          <a:schemeClr val="dk2"/>
                        </a:buClr>
                        <a:buSzPct val="25000"/>
                        <a:buFont typeface="Noto Sans Symbols"/>
                        <a:buNone/>
                      </a:pPr>
                      <a:r>
                        <a:rPr b="0" i="0" lang="en-US" sz="1800" u="none" cap="none" strike="noStrike">
                          <a:solidFill>
                            <a:schemeClr val="dk1"/>
                          </a:solidFill>
                          <a:latin typeface="Arial"/>
                          <a:ea typeface="Arial"/>
                          <a:cs typeface="Arial"/>
                          <a:sym typeface="Arial"/>
                        </a:rPr>
                        <a:t>Cisco SDM QoS wizard</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lt1"/>
                    </a:solidFill>
                  </a:tcPr>
                </a:tc>
                <a:tc>
                  <a:txBody>
                    <a:bodyPr>
                      <a:noAutofit/>
                    </a:bodyPr>
                    <a:lstStyle/>
                    <a:p>
                      <a:pPr indent="-217488" lvl="1" marL="331788" marR="0" rtl="0" algn="l">
                        <a:lnSpc>
                          <a:spcPct val="95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Použiteľný pre jednoduché situácie</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lt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Modular QoS CLI – MQC</a:t>
            </a:r>
          </a:p>
        </p:txBody>
      </p:sp>
      <p:sp>
        <p:nvSpPr>
          <p:cNvPr id="187" name="Shape 187"/>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Novšia, v súčasnosti najpoužívanejšia metóda konfigurácie QoS mechanizmov</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Umožňuje vytvárať všeobecné pravidlá, nejedná sá</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o príkazy viazané na režim rozhraní</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Uniformné príkazy pre všetky hlavné Cisco IOS platformy</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Uniformná štruktúra príkazov pre všetky QoS nástroje</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Oddeľuje klasifikačnú časť od QoS pravidiel</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descr="325P_079" id="193" name="Shape 193"/>
          <p:cNvPicPr preferRelativeResize="0"/>
          <p:nvPr/>
        </p:nvPicPr>
        <p:blipFill rotWithShape="1">
          <a:blip r:embed="rId3">
            <a:alphaModFix/>
          </a:blip>
          <a:srcRect b="0" l="0" r="0" t="0"/>
          <a:stretch/>
        </p:blipFill>
        <p:spPr>
          <a:xfrm>
            <a:off x="685800" y="1676400"/>
            <a:ext cx="7902575" cy="4706938"/>
          </a:xfrm>
          <a:prstGeom prst="rect">
            <a:avLst/>
          </a:prstGeom>
          <a:noFill/>
          <a:ln>
            <a:noFill/>
          </a:ln>
        </p:spPr>
      </p:pic>
      <p:sp>
        <p:nvSpPr>
          <p:cNvPr id="194" name="Shape 194"/>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Komponenty MQC</a:t>
            </a:r>
          </a:p>
        </p:txBody>
      </p:sp>
    </p:spTree>
  </p:cSld>
  <p:clrMapOvr>
    <a:masterClrMapping/>
  </p:clrMapOvr>
</p:sld>
</file>

<file path=ppt/theme/theme1.xml><?xml version="1.0" encoding="utf-8"?>
<a:theme xmlns:a="http://schemas.openxmlformats.org/drawingml/2006/main" xmlns:r="http://schemas.openxmlformats.org/officeDocument/2006/relationships" name="1_CCNP v5">
  <a:themeElements>
    <a:clrScheme name="1_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006_Segue/Q&amp;A_Cisco White Temp">
  <a:themeElements>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