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2C8999B-BE81-4A1C-86C3-12D5599FF7D6}">
  <a:tblStyle styleId="{62C8999B-BE81-4A1C-86C3-12D5599FF7D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slide" Target="slides/slide66.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nvSpPr>
        <p:spPr>
          <a:xfrm>
            <a:off x="6329363" y="9477375"/>
            <a:ext cx="455612" cy="23495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 name="Shape 4"/>
          <p:cNvSpPr/>
          <p:nvPr/>
        </p:nvSpPr>
        <p:spPr>
          <a:xfrm>
            <a:off x="57150" y="9672638"/>
            <a:ext cx="2652713" cy="382587"/>
          </a:xfrm>
          <a:prstGeom prst="rect">
            <a:avLst/>
          </a:prstGeom>
          <a:noFill/>
          <a:ln>
            <a:noFill/>
          </a:ln>
        </p:spPr>
        <p:txBody>
          <a:bodyPr anchorCtr="0" anchor="t" bIns="53325" lIns="101675" rIns="101675" wrap="square" tIns="53325">
            <a:noAutofit/>
          </a:bodyPr>
          <a:lstStyle/>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 2006, Cisco Systems, Inc. All rights reserved.</a:t>
            </a:r>
          </a:p>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Presentation_ID.scr</a:t>
            </a:r>
          </a:p>
        </p:txBody>
      </p:sp>
      <p:cxnSp>
        <p:nvCxnSpPr>
          <p:cNvPr id="5" name="Shape 5"/>
          <p:cNvCxnSpPr/>
          <p:nvPr/>
        </p:nvCxnSpPr>
        <p:spPr>
          <a:xfrm>
            <a:off x="153988" y="9686925"/>
            <a:ext cx="6737350" cy="0"/>
          </a:xfrm>
          <a:prstGeom prst="straightConnector1">
            <a:avLst/>
          </a:prstGeom>
          <a:noFill/>
          <a:ln cap="flat" cmpd="sng" w="12700">
            <a:solidFill>
              <a:schemeClr val="dk1"/>
            </a:solidFill>
            <a:prstDash val="solid"/>
            <a:round/>
            <a:headEnd len="med" w="med" type="none"/>
            <a:tailEnd len="med" w="med" type="none"/>
          </a:ln>
        </p:spPr>
      </p:cxnSp>
      <p:sp>
        <p:nvSpPr>
          <p:cNvPr id="6" name="Shape 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b="0" lang="en-US" sz="900" u="none">
                <a:solidFill>
                  <a:schemeClr val="dk1"/>
                </a:solidFill>
                <a:latin typeface="Arial"/>
                <a:ea typeface="Arial"/>
                <a:cs typeface="Arial"/>
                <a:sym typeface="Arial"/>
              </a:rPr>
              <a:t>‹#›</a:t>
            </a:fld>
          </a:p>
        </p:txBody>
      </p:sp>
      <p:sp>
        <p:nvSpPr>
          <p:cNvPr id="7" name="Shape 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8" name="Shape 8"/>
          <p:cNvSpPr txBox="1"/>
          <p:nvPr>
            <p:ph idx="1" type="body"/>
          </p:nvPr>
        </p:nvSpPr>
        <p:spPr>
          <a:xfrm>
            <a:off x="777875" y="4819650"/>
            <a:ext cx="5538788" cy="4683125"/>
          </a:xfrm>
          <a:prstGeom prst="rect">
            <a:avLst/>
          </a:prstGeom>
          <a:noFill/>
          <a:ln>
            <a:noFill/>
          </a:ln>
        </p:spPr>
        <p:txBody>
          <a:bodyPr anchorCtr="0" anchor="t" bIns="91425" lIns="91425" rIns="91425" wrap="square" tIns="91425"/>
          <a:lstStyle>
            <a:lvl1pPr indent="-36512" lvl="0" marL="112713" marR="0" rtl="0" algn="l">
              <a:lnSpc>
                <a:spcPct val="90000"/>
              </a:lnSpc>
              <a:spcBef>
                <a:spcPts val="60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50800" lvl="1" marL="482600"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74612" lvl="2" marL="9667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74612" lvl="3" marL="14493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74611" lvl="4" marL="19319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44" name="Shape 14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45" name="Shape 145"/>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13" name="Shape 21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14" name="Shape 21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show controllers serial 0/1/0</a:t>
            </a:r>
            <a:r>
              <a:rPr b="0" i="0" lang="en-US" sz="1200" u="none" cap="none" strike="noStrike">
                <a:solidFill>
                  <a:schemeClr val="dk1"/>
                </a:solidFill>
                <a:latin typeface="Arial"/>
                <a:ea typeface="Arial"/>
                <a:cs typeface="Arial"/>
                <a:sym typeface="Arial"/>
              </a:rPr>
              <a:t> command is used to see the length of the transmit queue.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transmit queue length is shown as the tx_limited or tx_ring_limit or tx_ring statement and varies depending on the platform.</a:t>
            </a:r>
          </a:p>
          <a:p>
            <a:pPr indent="-112713" lvl="0" marL="112713" marR="0" rtl="0" algn="l">
              <a:lnSpc>
                <a:spcPct val="90000"/>
              </a:lnSpc>
              <a:spcBef>
                <a:spcPts val="600"/>
              </a:spcBef>
              <a:spcAft>
                <a:spcPts val="0"/>
              </a:spcAft>
              <a:buClr>
                <a:schemeClr val="dk1"/>
              </a:buClr>
              <a:buSzPct val="25000"/>
              <a:buFont typeface="Arial"/>
              <a:buNone/>
            </a:pPr>
            <a:r>
              <a:t/>
            </a:r>
            <a:endParaRPr b="1"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Example output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output of the </a:t>
            </a:r>
            <a:r>
              <a:rPr b="1" i="0" lang="en-US" sz="1200" u="none" cap="none" strike="noStrike">
                <a:solidFill>
                  <a:schemeClr val="dk1"/>
                </a:solidFill>
                <a:latin typeface="Arial"/>
                <a:ea typeface="Arial"/>
                <a:cs typeface="Arial"/>
                <a:sym typeface="Arial"/>
              </a:rPr>
              <a:t>show</a:t>
            </a:r>
            <a:r>
              <a:rPr b="0" i="0" lang="en-US" sz="1200" u="none" cap="none" strike="noStrike">
                <a:solidFill>
                  <a:schemeClr val="dk1"/>
                </a:solidFill>
                <a:latin typeface="Arial"/>
                <a:ea typeface="Arial"/>
                <a:cs typeface="Arial"/>
                <a:sym typeface="Arial"/>
              </a:rPr>
              <a:t> command shows the length of the transmit queue.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example, the hardware queue length is defined by the tx_limited statement and equals two packets.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24" name="Shape 22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25" name="Shape 22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Subinterfaces and software interfaces do not have their own separate transmit queues; they use the main transmit queue.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Software interface types include dialers, tunnels, and Frame Relay subinterfaces, and they will congest only when their main hardware interface transmit queue congests.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transmit (tx‑ring) state is an indication of congestion of hardware interfaces caused by a congestion on the main hardware interface.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31" name="Shape 23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32" name="Shape 23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Queuing is a congestion-management mechanism that allows you to control congestion by determining the order in which identified packets leave an interface based on priorities assigned to those packets. Congestion management entails creating queues, assigning packets to those queues based on the classification of the packet, and scheduling the packets in a queue for transmission.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default mechanism on most interfaces is the very simplistic first-in, first-out (FIFO) queue. Some traffic types, such as voice and video, have very demanding delay and jitter requirements, so more sophisticated queuing mechanisms must be configured on interfaces used by voice and video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IOS routers support several queuing methods to meet the varying bandwidth, jitter, and delay requirements of different applications.</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38" name="Shape 23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39" name="Shape 23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its simplest form, FIFO queuing—also known as first-come, first-served queuing—involves storing packets when the network is congested and forwarding them in order of arrival when the network is no longer congested.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FIFO embodies no concept of priority or classes of traffic and consequently makes no decision about packet priority. There is only one queue, and all packets are treated equally. Packets are placed into a single queue and transmitted in the order in which they arrive. Higher-priority packets are not transmitted faster than lower-priority packets.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no other queuing strategies are configured, all interfaces except serial interfaces at E1 (2.048 Mbps) and below use FIFO by default. FIFO, which is the fastest method of queuing, is effective for links that have little delay and minimal congestion. If your link has very little congestion, FIFO queuing may be the only queuing you need to use.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All individual queues are, in fact, FIFO queues. Other queuing methods rely on FIFO as the underlying queuing mechanism for the discrete queues within more complex queuing strategies that support advanced functions such as prioritization.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46" name="Shape 24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47" name="Shape 24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Queuing (PQ) allows network administrators to prioritize traffic in the network. A series of filters based on packet characteristics can be defined to cause the router to place traffic into a queue. The queue with the highest priority is serviced first until it is empty, then the lower queues are serviced in sequence.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During transmission, PQ gives priority queues absolute preferential treatment over low-priority queues; important traffic, given the highest priority, will always take precedence over less important traffic.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priority list is a set of rules that describe how packets should be assigned to priority queues. A priority list might also describe a default priority or the queue size limits of the various priority queues.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Packets can be classified by the following:</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Protocol type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Incoming interface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 size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Fragments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Access control list (ACL)</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Keepalives sourced by the network server are always assigned to the high-priority queue; all other management traffic (such as Enhanced Interior Gateway Routing Protocol [EIGRP] updates) must be configured.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Although you can enable priority output queuing for any interface, it is best suited to low-bandwidth, congested serial interfaces.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choose to use PQ, consider that, because lower-priority traffic is often denied bandwidth in favor of higher-priority traffic, the use of PQ could, in the worst case, result in lower-priority traffic never being transmitted (the lower-priority traffic class is “starved”). To avoid this problem, you can use traffic shaping to rate-limit the higher-priority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PQ introduces extra overhead that is acceptable for slow interfaces but that may not be acceptable for higher-speed interfaces such as Ethernet. With PQ enabled, the system takes longer to switch packets because the packets are classified by the processed switch path. Furthermore, PQ uses a static configuration that does not adapt readily to changing network conditions.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54" name="Shape 25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55" name="Shape 25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Round robin refers to an arrangement that involves choosing all elements in a group equally in some rational order, usually starting from the top to the bottom of a list and then starting again at the top of the list and so on. A simple way to think of round robin is that it is about “taking turns.” In round-robin queuing, one packet is taken from each queue and then the process repeats.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all packets are the same size, all queues share the bandwidth equally. If packets being put into one queue are larger, that queue will receive a larger share of bandwidth.</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 queue will “starve” with round-robin queuing because all queues receive an opportunity to dispatch a packet every round.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limitation of round-robin queuing is the inability to prioritize traffic.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62" name="Shape 26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63" name="Shape 26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weighted round robin (WRR) algorithm provides prioritization capabilities for round-robin queuing as shown here.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WRR, packets are accessed round-robin style, but queues can be given priorities called “weights.” For example, in a single round, four packets from a high-priority class might be dispatched, followed by two from a middle-priority class, and then one from a low-priority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Some implementations of the WRR algorithm provide prioritization by dispatching a configurable number of bytes each round rather than a number of packets. The Cisco custom queuing (CQ) mechanism is an example of this implementation.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70" name="Shape 27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71" name="Shape 27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slide illustrates the worst-case scenario of the WRR algorithm, which uses the following parameters to implement WRR queuing on an interface: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maximum transmission unit (MTU) of the interface is 1500 bytes.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byte count to be sent for the queue in each round is 3000 bytes (twice the MTU).</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example shows that the router first sent two packets with a total size of 2999 bytes. Because this size is within the limit (3000), the router can send the next packet (which is MTU-sized, 1500 bytes). The result is that the queue received almost 50 percent more bandwidth in this round than it should have received.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example shows one of the drawbacks of WRR queuing—it does not allocate bandwidth accurately.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limit or weight of the queue is configured in bytes. The accuracy of WRR queuing depends on the weight (byte count) and the MTU. If the ratio between the byte count and the MTU is too small, WRR queuing will not allocate bandwidth accurately.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ratio between the byte count and the MTU is too large, WRR queuing will cause long delays.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78" name="Shape 27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79" name="Shape 279"/>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86" name="Shape 28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287" name="Shape 28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is a dynamic scheduling method that provides fair bandwidth allocation to all network traffic. WFQ applies priority, or weights, to identified traffic to classify traffic into conversations and determine how much bandwidth each conversation is allowed relative to other conversations.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is a flow-based algorithm that simultaneously schedules interactive traffic to the front of a queue to reduce response time and fairly shares the remaining bandwidth among high-bandwidth flows. In other words, WFQ allows you to give low-volume traffic, such as Telnet sessions, priority over high-volume traffic, such as FTP sessions. WFQ gives concurrent file transfers balanced use of link capacity; that is, when multiple file transfers occur, the transfers are given comparable bandwidth. </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solves problems inherent in the following queuing mechanisms: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FIFO queuing causes starvation, delay, and jitter.</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queuing (PQ) causes starvation of lower-priority classes and suffers from the FIFO problems within each of the four queues that it uses for prioritization.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51" name="Shape 15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52" name="Shape 152"/>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293" name="Shape 29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40" name="Shape 34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341" name="Shape 341"/>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classification has to identify individual flows. This graphic shows how a flow is identified based on the following information taken from the IP header and the TCP or User Datagram Protocol (UDP) headers: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Source IP address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Destination IP address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Protocol number (identifying TCP or UDP)</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Type of service field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Source TCP or UDP port number</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Destination TCP or UDP port number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These parameters are usually fixed for a single flow, although there are some exceptions. For example, a quality of service (QoS) design can mark packets with different IP precedence bit values even if they belong to the same flow. You should avoid such marking when using WFQ.</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parameters are used as input for a hash algorithm that produces a fixed-length number that is used as the index of the queue.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54" name="Shape 35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355" name="Shape 355"/>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is a dynamic scheduling method that provides fair bandwidth allocation to all network traffic. WFQ applies weights to identified traffic, classifies traffic into flows, and determines how much bandwidth each flow is allowed, relative to other flows.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WFQ method works as the default queuing mode on serial interfaces configured to run at or below E1 speeds (2.048 Mbps).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provides the solution for situations in which it is desirable to provide consistent response times to heavy and light network users alike, without adding excessive bandwidth. In addition, WFQ can manage duplex data flows, such as those between pairs of applications, and simplex data flows, such as voice or video.</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Although WFQ automatically adapts to changing network traffic conditions, it does not offer the precise degree of control over bandwidth allocation that custom queuing (CQ) and class-based weighted fair queuing (CBWFQ) offer.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significant limitation of WFQ is that it is not supported with tunneling and encryption because these features modify the packet content information required by WFQ for classification.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62" name="Shape 362"/>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363" name="Shape 363"/>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situations in which it is desirable to provide consistent response time to heavy and light network users alike without adding excessive bandwidth, the solution is Weighted Fair Queuing (WFQ).  WFQ uses a flow-based queuing algorithm that does two things simultaneously: </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It schedules interactive traffic to the front of the queue to reduce response time. </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It fairly shares the remaining bandwidth among the various flows to prevent high-volume flows from monopolizing the outgoing interface.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basis of WFQ is to have a dedicated queue for each flow without starvation, delay, or jitter within the queue. Furthermore, WFQ allows fair and accurate bandwidth allocation among all flows with minimum scheduling delay. WFQ makes use of the IP precedence bits as a weight when allocating bandwidth. Low-volume traffic streams, which comprise the majority of traffic, receive preferential service, transmitting their entire offered loads in a timely fashion. High-volume traffic streams share the remaining capacity proportionally between them.</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69" name="Shape 369"/>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75" name="Shape 37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376" name="Shape 376"/>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WFQ system has a hold queue that represents the queue depth, which means the number of packets that can be held in the queue. WFQ uses the following two parameters that affect the dropping of packets: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congestive discard threshold (CDT) is used to start dropping packets of the most aggressive flow, even before the hold-queue limit is reached.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hold-queue limit defines the maximum number of packets that can be held in the WFQ system at any time.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two exceptions to the WFQ insertion and drop policy:</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WFQ system is above the CDT limit, the packet is still enqueued if the specific per‑flow queue is empty.</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dropping strategy is not directly influenced by IP precedence.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length of queues (for scheduling purposes) is determined not by the sum of the size in bytes of all the packets but by the time it would take to transmit all the packets in the queue. The end result is that WFQ adapts to the number of active flows (queues) and allocates equal amounts of bandwidth to each flow (queue).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side effect is that flows with small packets (usually interactive flows) get much better service because they do not need a lot of bandwidth. They need low-delay handling, however, which they get because small packets have a low finish time.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82" name="Shape 382"/>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89" name="Shape 389"/>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390" name="Shape 390"/>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uses a fixed number of queues. The hash function is used to assign a queue to a flow. There are eight additional queues for system packets and optionally up to 1000 queues for Resource Reservation Protocol (RSVP) flows. The number of dynamic queues that WFQ uses by default is based on the interface bandwidth.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 the default interface bandwidth, WFQ uses 256 dynamic queues. The number of queues can be configured in the range between 16 and 4096 (the number must be a power of 2).</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there are a large number of concurrent flows, it is likely that two flows could end up in the same queue. You should have several times as many queues as there are flows (on average). This design may not be possible in larger environments where concurrent flows number in the thousands.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96" name="Shape 39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397" name="Shape 39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WFQ mechanism provides simple configuration (no manual classification is necessary) and guarantees throughput to all flows. It drops packets of the most aggressive flows. Because WFQ is a standard queuing mechanism, most platforms and most Cisco IOS versions support WFQ.</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good as WFQ is, it does have its drawbacks: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Multiple flows can end up in a single queue.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does not allow a network engineer to manually configure classification. Classification and scheduling are determined by the WFQ algorithm.</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is supported only on links with a bandwidth less than or equal to 2 Mb.</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WFQ cannot provide fixed guarantees to traffic flows.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03" name="Shape 40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04" name="Shape 404"/>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routers automatically enable WFQ on all interfaces that have a default bandwidth of less than 2.048 Mbps. The </a:t>
            </a:r>
            <a:r>
              <a:rPr b="1" i="0" lang="en-US" sz="1200" u="none" cap="none" strike="noStrike">
                <a:solidFill>
                  <a:schemeClr val="dk1"/>
                </a:solidFill>
                <a:latin typeface="Arial"/>
                <a:ea typeface="Arial"/>
                <a:cs typeface="Arial"/>
                <a:sym typeface="Arial"/>
              </a:rPr>
              <a:t>fair-queue</a:t>
            </a:r>
            <a:r>
              <a:rPr b="0" i="0" lang="en-US" sz="1200" u="none" cap="none" strike="noStrike">
                <a:solidFill>
                  <a:schemeClr val="dk1"/>
                </a:solidFill>
                <a:latin typeface="Arial"/>
                <a:ea typeface="Arial"/>
                <a:cs typeface="Arial"/>
                <a:sym typeface="Arial"/>
              </a:rPr>
              <a:t> command enables WFQ on interfaces where it is not enabled by default or was previously disabled.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59" name="Shape 15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60" name="Shape 16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Congestion can occur anywhere within a network where speed mismatches (for example, a 1000-Mbps link feeding a 100-Mbps link), aggregation (for example, multiple 100-Mbps links feeding an upstream 100-Mbps link), or confluence (the joining of two or more traffic streams) accrue.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Congestion-management features control the congestion when it occurs. One way that network elements handle an overflow of arriving traffic is to use a queuing algorithm to sort the traffic and then determine some method of prioritizing it onto an output link. Each queuing algorithm was designed to solve a specific network traffic problem and has a particular effect on network performance.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Many algorithms have been designed to serve different needs. A well-designed queuing algorithm provides some bandwidth and delay guarantees to priority traffic.</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415" name="Shape 41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21" name="Shape 42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22" name="Shape 422"/>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show interface</a:t>
            </a:r>
            <a:r>
              <a:rPr b="0" i="0" lang="en-US" sz="1200" u="none" cap="none" strike="noStrike">
                <a:solidFill>
                  <a:schemeClr val="dk1"/>
                </a:solidFill>
                <a:latin typeface="Arial"/>
                <a:ea typeface="Arial"/>
                <a:cs typeface="Arial"/>
                <a:sym typeface="Arial"/>
              </a:rPr>
              <a:t> command can be used to determine the queuing strategy. The output also displays summary statistics.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sample output in this figure shows that there are currently no packets in the WFQ system. The system allows up to 1000 packets (hold-queue limit) with a CDT of 64. WFQ is using 256 queues. The maximum number of concurrent flows (conversations, or active queues) is four.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30" name="Shape 43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31" name="Shape 431"/>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show queue</a:t>
            </a:r>
            <a:r>
              <a:rPr b="0" i="0" lang="en-US" sz="1200" u="none" cap="none" strike="noStrike">
                <a:solidFill>
                  <a:schemeClr val="dk1"/>
                </a:solidFill>
                <a:latin typeface="Arial"/>
                <a:ea typeface="Arial"/>
                <a:cs typeface="Arial"/>
                <a:sym typeface="Arial"/>
              </a:rPr>
              <a:t> command is used to display the contents of packets inside a queue for a particular interface, including flow (conversation) statistics: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Queue depth is the number of packets in the queue.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Weight is 4096 / (IP precedence + 1), or 32,384 / (IP precedence + 1), depending on the Cisco IOS version.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command output, discards are used to represent the number of drops that are due to the CDT limit.</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command output, tail drops are used to represent the number of drops that are due to the hold-queue limit.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42" name="Shape 442"/>
          <p:cNvSpPr/>
          <p:nvPr>
            <p:ph idx="2" type="sldImg"/>
          </p:nvPr>
        </p:nvSpPr>
        <p:spPr>
          <a:xfrm>
            <a:off x="990600" y="766763"/>
            <a:ext cx="5118100" cy="3838575"/>
          </a:xfrm>
          <a:custGeom>
            <a:pathLst>
              <a:path extrusionOk="0" h="120000" w="120000">
                <a:moveTo>
                  <a:pt x="0" y="0"/>
                </a:moveTo>
                <a:lnTo>
                  <a:pt x="120000" y="0"/>
                </a:lnTo>
                <a:lnTo>
                  <a:pt x="120000" y="120000"/>
                </a:lnTo>
                <a:lnTo>
                  <a:pt x="0" y="120000"/>
                </a:lnTo>
                <a:close/>
              </a:path>
            </a:pathLst>
          </a:custGeom>
          <a:noFill/>
          <a:ln>
            <a:noFill/>
          </a:ln>
        </p:spPr>
      </p:sp>
      <p:sp>
        <p:nvSpPr>
          <p:cNvPr id="443" name="Shape 443"/>
          <p:cNvSpPr txBox="1"/>
          <p:nvPr>
            <p:ph idx="1" type="body"/>
          </p:nvPr>
        </p:nvSpPr>
        <p:spPr>
          <a:xfrm>
            <a:off x="711200" y="4862513"/>
            <a:ext cx="5676900" cy="46053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0" name="Shape 45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Neither the basic queuing methods nor the more advanced weighted fair queuing (WFQ) methods completely solve the quality of service (QoS) problems resulting from converged network traffic. The following problems remain: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only a priority queue is used for a voice-enabled network, voice gets the needed priority. However, data traffic would suffer.</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only custom queuing (CQ) is used for a voice-enabled network, data traffic is assured of some bandwidth. However, voice traffic would suffer delays.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WFQ is used, voice still experiences delay even when treated “fairly” by WFQ.</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PQ and CQ, all of the classification, marking, and queuing mechanisms are complicated to use and time-consuming when applied on an interface-by-interface basis.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Newer queuing mechanisms combine the best aspects of existing queuing methods. Low latency queuing (LLQ) is a combination of class-based weighted fair queuing (CBWFQ), which assigns weights according to bandwidth, and a priority system based on class that gives voice the priority it requires while ensuring that data is serviced efficiently. This solves the potential starvation problem of the priority queue by including a policing function based on the configured bandwidth of the priority system.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8" name="Shape 45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59" name="Shape 459"/>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CBWFQ extends the standard WFQ functionality to provide support for user-defined traffic classes. With CBWFQ, the user defines the traffic classes based on match criteria, including protocols, ACLs, and input interfaces. Packets satisfying the match criteria for a class constitute the traffic for that class. A queue is reserved for each class, and traffic belonging to a class is directed to that class queue.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a class has been defined and its match criteria have been formulated, you can assign characteristics to the class. To characterize a class, you assign a bandwidth and a maximum packet limit to it. The bandwidth assigned to a class is the minimum bandwidth delivered to the class during congestion.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characterize a class, you also specify the queue limit for that class, which is the maximum number of packets allowed to accumulate in the class queue. The queuing guarantees the minimum bandwidth, but also gives a class unlimited access to more bandwidth if more is available. After a queue has reached its configured queue limit, enqueuing of additional packets to the class causes tail drop or random packet drop, depending on how the class policy is configured. You can configure up to 64 discrete classes in a service policy.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65" name="Shape 46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66" name="Shape 466"/>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CBWFQ supports multiple class maps to classify traffic into its corresponding FIFO queues.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CBWFQ classes use tail drop unless you explicitly configure a policy for a class to use weighted random early detection (WRED) to drop packets as a means of avoiding congestion. Note that if you use the WRED packet drop instead of tail drop for one or more classes in a policy map, you must ensure that WRED is not configured for the interface to which you attach that service policy.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Serial interfaces at E1 (2.048 Mbps) and below use WFQ by default—other interfaces use FIFO by default. Enabling CBWFQ on a physical interface overrides the default interface queuing method.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Be cautious when configuring CBWFQ on ATM interfaces. Enabling CBWFQ on an ATM permanent virtual circuit (PVC) does not override the default queuing method. Unspecified bit rate (UBR) connections do not support CBWFQ.</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72" name="Shape 472"/>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73" name="Shape 473"/>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CBWFQ mechanism calculates weights based on the available bandwidth. These weights are then used by the CBWFQ scheduling mechanism to dispatch the packets. </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You can configure bandwidth guarantees by using one of the following commands: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bandwidth</a:t>
            </a:r>
            <a:r>
              <a:rPr b="0" i="0" lang="en-US" sz="1200" u="none" cap="none" strike="noStrike">
                <a:solidFill>
                  <a:schemeClr val="dk1"/>
                </a:solidFill>
                <a:latin typeface="Arial"/>
                <a:ea typeface="Arial"/>
                <a:cs typeface="Arial"/>
                <a:sym typeface="Arial"/>
              </a:rPr>
              <a:t> command allocates a fixed amount of bandwidth by specifying the amount in kilobits per second. The reserved bandwidth is subtracted from the available bandwidth of the interface where the service policy is used. The allocated bandwidth must also be within the configured reservable limit (75 percent of interface bandwidth by default).</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bandwidth</a:t>
            </a:r>
            <a:r>
              <a:rPr b="0" i="0" lang="en-US" sz="12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percent</a:t>
            </a:r>
            <a:r>
              <a:rPr b="0" i="0" lang="en-US" sz="1200" u="none" cap="none" strike="noStrike">
                <a:solidFill>
                  <a:schemeClr val="dk1"/>
                </a:solidFill>
                <a:latin typeface="Arial"/>
                <a:ea typeface="Arial"/>
                <a:cs typeface="Arial"/>
                <a:sym typeface="Arial"/>
              </a:rPr>
              <a:t> command can be used to allocate a percentage of the total available bandwidth of an interface. The total interface bandwidth is defined by using the </a:t>
            </a:r>
            <a:r>
              <a:rPr b="1" i="0" lang="en-US" sz="1200" u="none" cap="none" strike="noStrike">
                <a:solidFill>
                  <a:schemeClr val="dk1"/>
                </a:solidFill>
                <a:latin typeface="Arial"/>
                <a:ea typeface="Arial"/>
                <a:cs typeface="Arial"/>
                <a:sym typeface="Arial"/>
              </a:rPr>
              <a:t>bandwidth interface</a:t>
            </a:r>
            <a:r>
              <a:rPr b="0" i="0" lang="en-US" sz="1200" u="none" cap="none" strike="noStrike">
                <a:solidFill>
                  <a:schemeClr val="dk1"/>
                </a:solidFill>
                <a:latin typeface="Arial"/>
                <a:ea typeface="Arial"/>
                <a:cs typeface="Arial"/>
                <a:sym typeface="Arial"/>
              </a:rPr>
              <a:t> command. It is recommended that the </a:t>
            </a:r>
            <a:r>
              <a:rPr b="1" i="0" lang="en-US" sz="1200" u="none" cap="none" strike="noStrike">
                <a:solidFill>
                  <a:schemeClr val="dk1"/>
                </a:solidFill>
                <a:latin typeface="Arial"/>
                <a:ea typeface="Arial"/>
                <a:cs typeface="Arial"/>
                <a:sym typeface="Arial"/>
              </a:rPr>
              <a:t>bandwidth </a:t>
            </a:r>
            <a:r>
              <a:rPr b="0" i="0" lang="en-US" sz="1200" u="none" cap="none" strike="noStrike">
                <a:solidFill>
                  <a:schemeClr val="dk1"/>
                </a:solidFill>
                <a:latin typeface="Arial"/>
                <a:ea typeface="Arial"/>
                <a:cs typeface="Arial"/>
                <a:sym typeface="Arial"/>
              </a:rPr>
              <a:t>command reflect the real speed of the link. The allocated bandwidth is subtracted from the available bandwidth of the interface where the service policy is used.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bandwidth remaining percent</a:t>
            </a:r>
            <a:r>
              <a:rPr b="0" i="0" lang="en-US" sz="1200" u="none" cap="none" strike="noStrike">
                <a:solidFill>
                  <a:schemeClr val="dk1"/>
                </a:solidFill>
                <a:latin typeface="Arial"/>
                <a:ea typeface="Arial"/>
                <a:cs typeface="Arial"/>
                <a:sym typeface="Arial"/>
              </a:rPr>
              <a:t> command is used to allocate the amount of guaranteed bandwidth based on a relative percentage of available bandwidth. When the </a:t>
            </a:r>
            <a:r>
              <a:rPr b="1" i="0" lang="en-US" sz="1200" u="none" cap="none" strike="noStrike">
                <a:solidFill>
                  <a:schemeClr val="dk1"/>
                </a:solidFill>
                <a:latin typeface="Arial"/>
                <a:ea typeface="Arial"/>
                <a:cs typeface="Arial"/>
                <a:sym typeface="Arial"/>
              </a:rPr>
              <a:t>bandwidth remaining percent</a:t>
            </a:r>
            <a:r>
              <a:rPr b="0" i="0" lang="en-US" sz="1200" u="none" cap="none" strike="noStrike">
                <a:solidFill>
                  <a:schemeClr val="dk1"/>
                </a:solidFill>
                <a:latin typeface="Arial"/>
                <a:ea typeface="Arial"/>
                <a:cs typeface="Arial"/>
                <a:sym typeface="Arial"/>
              </a:rPr>
              <a:t> command is configured, hard bandwidth guarantees may not be provided, and only relative per-class bandwidths are assured.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single service policy cannot mix the </a:t>
            </a:r>
            <a:r>
              <a:rPr b="1" i="0" lang="en-US" sz="1200" u="none" cap="none" strike="noStrike">
                <a:solidFill>
                  <a:schemeClr val="dk1"/>
                </a:solidFill>
                <a:latin typeface="Arial"/>
                <a:ea typeface="Arial"/>
                <a:cs typeface="Arial"/>
                <a:sym typeface="Arial"/>
              </a:rPr>
              <a:t>bandwidth</a:t>
            </a:r>
            <a:r>
              <a:rPr b="0" i="0" lang="en-US" sz="1200" u="none" cap="none" strike="noStrike">
                <a:solidFill>
                  <a:schemeClr val="dk1"/>
                </a:solidFill>
                <a:latin typeface="Arial"/>
                <a:ea typeface="Arial"/>
                <a:cs typeface="Arial"/>
                <a:sym typeface="Arial"/>
              </a:rPr>
              <a:t> (fixed, in kilobits per second) and </a:t>
            </a:r>
            <a:r>
              <a:rPr b="1" i="0" lang="en-US" sz="1200" u="none" cap="none" strike="noStrike">
                <a:solidFill>
                  <a:schemeClr val="dk1"/>
                </a:solidFill>
                <a:latin typeface="Arial"/>
                <a:ea typeface="Arial"/>
                <a:cs typeface="Arial"/>
                <a:sym typeface="Arial"/>
              </a:rPr>
              <a:t>bandwidth percent</a:t>
            </a:r>
            <a:r>
              <a:rPr b="0" i="0" lang="en-US" sz="1200" u="none" cap="none" strike="noStrike">
                <a:solidFill>
                  <a:schemeClr val="dk1"/>
                </a:solidFill>
                <a:latin typeface="Arial"/>
                <a:ea typeface="Arial"/>
                <a:cs typeface="Arial"/>
                <a:sym typeface="Arial"/>
              </a:rPr>
              <a:t> commands (except with strict-priority queues).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79" name="Shape 479"/>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80" name="Shape 480"/>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available bandwidth displayed by the </a:t>
            </a:r>
            <a:r>
              <a:rPr b="1" i="0" lang="en-US" sz="1200" u="none" cap="none" strike="noStrike">
                <a:solidFill>
                  <a:schemeClr val="dk1"/>
                </a:solidFill>
                <a:latin typeface="Arial"/>
                <a:ea typeface="Arial"/>
                <a:cs typeface="Arial"/>
                <a:sym typeface="Arial"/>
              </a:rPr>
              <a:t>show interface</a:t>
            </a:r>
            <a:r>
              <a:rPr b="0" i="0" lang="en-US" sz="1200" u="none" cap="none" strike="noStrike">
                <a:solidFill>
                  <a:schemeClr val="dk1"/>
                </a:solidFill>
                <a:latin typeface="Arial"/>
                <a:ea typeface="Arial"/>
                <a:cs typeface="Arial"/>
                <a:sym typeface="Arial"/>
              </a:rPr>
              <a:t> command is calculated by subtracting all fixed bandwidth reservations from the default 75 percent of the configured bandwidth of an interface.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available bandwidth is calculated with the following formula as shown.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You can calculate the required bandwidth by adding the bandwidth requirements for each major application (for example, voice, video, and data). The resulting sum represents the minimum bandwidth requirement for any given link, and it should not exceed 75 percent of the total available bandwidth for the link. The remaining 25 percent is used for other overhead.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You can override the 75 percent maximum sum allocated to all classes or flows using the </a:t>
            </a:r>
            <a:r>
              <a:rPr b="1" i="0" lang="en-US" sz="1200" u="none" cap="none" strike="noStrike">
                <a:solidFill>
                  <a:schemeClr val="dk1"/>
                </a:solidFill>
                <a:latin typeface="Arial"/>
                <a:ea typeface="Arial"/>
                <a:cs typeface="Arial"/>
                <a:sym typeface="Arial"/>
              </a:rPr>
              <a:t>max-reserved-bandwidth</a:t>
            </a:r>
            <a:r>
              <a:rPr b="0" i="0" lang="en-US" sz="1200" u="none" cap="none" strike="noStrike">
                <a:solidFill>
                  <a:schemeClr val="dk1"/>
                </a:solidFill>
                <a:latin typeface="Arial"/>
                <a:ea typeface="Arial"/>
                <a:cs typeface="Arial"/>
                <a:sym typeface="Arial"/>
              </a:rPr>
              <a:t> command. If you want to override the default 75 percent, exercise caution and ensure that you allow enough remaining bandwidth to support best-effort and control traffic and Layer 2 overhead such as Layer 2 keepalive messages, as well as the class default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all of the bandwidth is not allocated, the remaining bandwidth is proportionately allocated among the classes based on the configured bandwidth of the classes.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86" name="Shape 48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87" name="Shape 48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CBWFQ allows you to define traffic classes based on custom-defined match criteria such as ACLs, input interfaces, and protocol type.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benefits and drawback of CBWFQ described as follows: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Classification:</a:t>
            </a:r>
            <a:r>
              <a:rPr b="0" i="0" lang="en-US" sz="1200" u="none" cap="none" strike="noStrike">
                <a:solidFill>
                  <a:schemeClr val="dk1"/>
                </a:solidFill>
                <a:latin typeface="Arial"/>
                <a:ea typeface="Arial"/>
                <a:cs typeface="Arial"/>
                <a:sym typeface="Arial"/>
              </a:rPr>
              <a:t> CBWFQ allows custom-defined classifications based on many parameters, such as ACLs, input interfaces, byte count, and so on.</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Bandwidth allocation:</a:t>
            </a:r>
            <a:r>
              <a:rPr b="0" i="0" lang="en-US" sz="1200" u="none" cap="none" strike="noStrike">
                <a:solidFill>
                  <a:schemeClr val="dk1"/>
                </a:solidFill>
                <a:latin typeface="Arial"/>
                <a:ea typeface="Arial"/>
                <a:cs typeface="Arial"/>
                <a:sym typeface="Arial"/>
              </a:rPr>
              <a:t> CBWFQ allows you to specify the exact minimum bandwidth to be allocated for a specific class of traffic. Taking into account available bandwidth on the interface, you can configure up to 64 classes and control distribution among them, which is not the case with the flow-based WFQ. Flow-based WFQ applies weights to traffic to classify it into conversations and determines how much bandwidth each conversation is allowed, relative to other conversations. For flow-based WFQ, these weights, and traffic classification, are dependent on and limited to IP precedence levels.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Finer granularity and scalability:</a:t>
            </a:r>
            <a:r>
              <a:rPr b="0" i="0" lang="en-US" sz="1200" u="none" cap="none" strike="noStrike">
                <a:solidFill>
                  <a:schemeClr val="dk1"/>
                </a:solidFill>
                <a:latin typeface="Arial"/>
                <a:ea typeface="Arial"/>
                <a:cs typeface="Arial"/>
                <a:sym typeface="Arial"/>
              </a:rPr>
              <a:t> CBWFQ allows you to define what constitutes a class based on criteria that exceed the confines of flow. You do not need to maintain traffic classification on a per-flow basis. Moreover, you can configure up to 64 discrete classes in a service policy.</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drawback is that voice traffic can still suffer from unacceptable delays if you use CBWFQ as the only queuing mechanism.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67" name="Shape 16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68" name="Shape 16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Speed mismatches are the most common reason for congestion. It is possible to have persistent congestion when traffic is moving from a LAN to a WAN, such as when traffic moves from a high-speed LAN environment (100 or 1000 Mbps) to lower-speed WAN links (1 or 2 Mbps). Speed mismatches are also common in LAN-to-LAN environments when, for example, a 1000-Mbps link feeds into a 100-Mbps link, but in those cases they are transient.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93" name="Shape 49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94" name="Shape 494"/>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bandwidth</a:t>
            </a:r>
            <a:r>
              <a:rPr b="0" i="0" lang="en-US" sz="1200" u="none" cap="none" strike="noStrike">
                <a:solidFill>
                  <a:schemeClr val="dk1"/>
                </a:solidFill>
                <a:latin typeface="Arial"/>
                <a:ea typeface="Arial"/>
                <a:cs typeface="Arial"/>
                <a:sym typeface="Arial"/>
              </a:rPr>
              <a:t> command within the </a:t>
            </a:r>
            <a:r>
              <a:rPr b="1" i="0" lang="en-US" sz="1200" u="none" cap="none" strike="noStrike">
                <a:solidFill>
                  <a:schemeClr val="dk1"/>
                </a:solidFill>
                <a:latin typeface="Arial"/>
                <a:ea typeface="Arial"/>
                <a:cs typeface="Arial"/>
                <a:sym typeface="Arial"/>
              </a:rPr>
              <a:t>policy-map class</a:t>
            </a:r>
            <a:r>
              <a:rPr b="0" i="0" lang="en-US" sz="1200" u="none" cap="none" strike="noStrike">
                <a:solidFill>
                  <a:schemeClr val="dk1"/>
                </a:solidFill>
                <a:latin typeface="Arial"/>
                <a:ea typeface="Arial"/>
                <a:cs typeface="Arial"/>
                <a:sym typeface="Arial"/>
              </a:rPr>
              <a:t> configuration command is used to specify or modify the bandwidth allocated for a class belonging to a policy map.</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All classes belonging to one policy map should use the same type of bandwidth guarantee, in kilobits per second, percentage of interface bandwidth, or percentage of available bandwidth.</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Configuring bandwidth in percentages is most useful when the underlying link bandwidth is unknown or the relative class bandwidth distributions are known.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These restrictions apply to the </a:t>
            </a:r>
            <a:r>
              <a:rPr b="1" i="0" lang="en-US" sz="1200" u="none" cap="none" strike="noStrike">
                <a:solidFill>
                  <a:schemeClr val="dk1"/>
                </a:solidFill>
                <a:latin typeface="Arial"/>
                <a:ea typeface="Arial"/>
                <a:cs typeface="Arial"/>
                <a:sym typeface="Arial"/>
              </a:rPr>
              <a:t>bandwidth</a:t>
            </a:r>
            <a:r>
              <a:rPr b="0" i="0" lang="en-US" sz="1200" u="none" cap="none" strike="noStrike">
                <a:solidFill>
                  <a:schemeClr val="dk1"/>
                </a:solidFill>
                <a:latin typeface="Arial"/>
                <a:ea typeface="Arial"/>
                <a:cs typeface="Arial"/>
                <a:sym typeface="Arial"/>
              </a:rPr>
              <a:t> command: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a:t>
            </a:r>
            <a:r>
              <a:rPr b="1" i="0" lang="en-US" sz="1200" u="none" cap="none" strike="noStrike">
                <a:solidFill>
                  <a:schemeClr val="dk1"/>
                </a:solidFill>
                <a:latin typeface="Arial"/>
                <a:ea typeface="Arial"/>
                <a:cs typeface="Arial"/>
                <a:sym typeface="Arial"/>
              </a:rPr>
              <a:t>percent</a:t>
            </a:r>
            <a:r>
              <a:rPr b="0" i="0" lang="en-US" sz="1200" u="none" cap="none" strike="noStrike">
                <a:solidFill>
                  <a:schemeClr val="dk1"/>
                </a:solidFill>
                <a:latin typeface="Arial"/>
                <a:ea typeface="Arial"/>
                <a:cs typeface="Arial"/>
                <a:sym typeface="Arial"/>
              </a:rPr>
              <a:t> keyword is used, the sum of the class bandwidth percentages cannot exceed 100 percent.</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amount of bandwidth configured should be large enough to accommodate Layer 2 overhead.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policy map can have all the class bandwidths specified in kilobits per second or in percentages but not a mix of both. However, the unit for the </a:t>
            </a:r>
            <a:r>
              <a:rPr b="1" i="0" lang="en-US" sz="1200" u="none" cap="none" strike="noStrike">
                <a:solidFill>
                  <a:schemeClr val="dk1"/>
                </a:solidFill>
                <a:latin typeface="Arial"/>
                <a:ea typeface="Arial"/>
                <a:cs typeface="Arial"/>
                <a:sym typeface="Arial"/>
              </a:rPr>
              <a:t>priority</a:t>
            </a:r>
            <a:r>
              <a:rPr b="0" i="0" lang="en-US" sz="1200" u="none" cap="none" strike="noStrike">
                <a:solidFill>
                  <a:schemeClr val="dk1"/>
                </a:solidFill>
                <a:latin typeface="Arial"/>
                <a:ea typeface="Arial"/>
                <a:cs typeface="Arial"/>
                <a:sym typeface="Arial"/>
              </a:rPr>
              <a:t> command in the priority class can be different from the bandwidth unit of the low-priority class.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08" name="Shape 50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509" name="Shape 509"/>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default queue limit of 64 packets can be changed using the </a:t>
            </a:r>
            <a:r>
              <a:rPr b="1" i="0" lang="en-US" sz="1200" u="none" cap="none" strike="noStrike">
                <a:solidFill>
                  <a:schemeClr val="dk1"/>
                </a:solidFill>
                <a:latin typeface="Arial"/>
                <a:ea typeface="Arial"/>
                <a:cs typeface="Arial"/>
                <a:sym typeface="Arial"/>
              </a:rPr>
              <a:t>queue-limit</a:t>
            </a:r>
            <a:r>
              <a:rPr b="0" i="0" lang="en-US" sz="1200" u="none" cap="none" strike="noStrike">
                <a:solidFill>
                  <a:schemeClr val="dk1"/>
                </a:solidFill>
                <a:latin typeface="Arial"/>
                <a:ea typeface="Arial"/>
                <a:cs typeface="Arial"/>
                <a:sym typeface="Arial"/>
              </a:rPr>
              <a:t> command. It is recommended that you not change the default value.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default class can be selected by specifying the </a:t>
            </a:r>
            <a:r>
              <a:rPr b="1" i="0" lang="en-US" sz="1200" u="none" cap="none" strike="noStrike">
                <a:solidFill>
                  <a:schemeClr val="dk1"/>
                </a:solidFill>
                <a:latin typeface="Arial"/>
                <a:ea typeface="Arial"/>
                <a:cs typeface="Arial"/>
                <a:sym typeface="Arial"/>
              </a:rPr>
              <a:t>class-default</a:t>
            </a:r>
            <a:r>
              <a:rPr b="0" i="0" lang="en-US" sz="1200" u="none" cap="none" strike="noStrike">
                <a:solidFill>
                  <a:schemeClr val="dk1"/>
                </a:solidFill>
                <a:latin typeface="Arial"/>
                <a:ea typeface="Arial"/>
                <a:cs typeface="Arial"/>
                <a:sym typeface="Arial"/>
              </a:rPr>
              <a:t> name of the class. The default class supports two types of queuing: a FIFO queue (default) or a flow-based WFQ system. Both types can be combined with WRED. A FIFO queue can also get a minimum bandwidth guarantee.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20" name="Shape 520"/>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521" name="Shape 521"/>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show policy-map interface</a:t>
            </a:r>
            <a:r>
              <a:rPr b="0" i="0" lang="en-US" sz="1200" u="none" cap="none" strike="noStrike">
                <a:solidFill>
                  <a:schemeClr val="dk1"/>
                </a:solidFill>
                <a:latin typeface="Arial"/>
                <a:ea typeface="Arial"/>
                <a:cs typeface="Arial"/>
                <a:sym typeface="Arial"/>
              </a:rPr>
              <a:t> command displays all service policies applied to the interface.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an example, a policy including policing parameters, queuing mechanism, bandwidth and statistics is applied on the FastEthernet 0/0 interface. The class1 class map classifies any traffic matched by ACL 101 as CBWFQ. Also, bandwidth of 3000 kbps is displayed. Traffic not matching the configured classification (class1 and class2) will be placed in the class-default class map.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32" name="Shape 532"/>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533" name="Shape 533"/>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Although WFQ provides a fair share of bandwidth to every flow and provides fair scheduling of its queues, it cannot provide guaranteed bandwidth and low delay to selected applications. For example, voice traffic may still compete with other aggressive flows in the WFQ queuing system because the WFQ system lacks priority scheduling for time-critical traffic classes.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CBWFQ, the weight for a packet belonging to a specific class is derived from the bandwidth that you assigned to the class when you configured it. Therefore, the bandwidth assigned to the packets of a class determines the order in which packets are sent. All packets are serviced fairly based on this internal weight; no class of packets may be granted strict priority. This scheme poses problems for voice traffic, which is largely intolerant of delay, especially variation in delay. For voice traffic, variations in delay introduce irregularities of transmission heard as jitter in the conversation.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LLQ reduces the jitter in voice conversations. To enqueue real-time traffic to a strict-priority queue, you configure the </a:t>
            </a:r>
            <a:r>
              <a:rPr b="1" i="0" lang="en-US" sz="1200" u="none" cap="none" strike="noStrike">
                <a:solidFill>
                  <a:schemeClr val="dk1"/>
                </a:solidFill>
                <a:latin typeface="Arial"/>
                <a:ea typeface="Arial"/>
                <a:cs typeface="Arial"/>
                <a:sym typeface="Arial"/>
              </a:rPr>
              <a:t>priority</a:t>
            </a:r>
            <a:r>
              <a:rPr b="0" i="0" lang="en-US" sz="1200" u="none" cap="none" strike="noStrike">
                <a:solidFill>
                  <a:schemeClr val="dk1"/>
                </a:solidFill>
                <a:latin typeface="Arial"/>
                <a:ea typeface="Arial"/>
                <a:cs typeface="Arial"/>
                <a:sym typeface="Arial"/>
              </a:rPr>
              <a:t> command for the class after you specify the named class within a policy map. (Classes to which the </a:t>
            </a:r>
            <a:r>
              <a:rPr b="1" i="0" lang="en-US" sz="1200" u="none" cap="none" strike="noStrike">
                <a:solidFill>
                  <a:schemeClr val="dk1"/>
                </a:solidFill>
                <a:latin typeface="Arial"/>
                <a:ea typeface="Arial"/>
                <a:cs typeface="Arial"/>
                <a:sym typeface="Arial"/>
              </a:rPr>
              <a:t>priority</a:t>
            </a:r>
            <a:r>
              <a:rPr b="0" i="0" lang="en-US" sz="1200" u="none" cap="none" strike="noStrike">
                <a:solidFill>
                  <a:schemeClr val="dk1"/>
                </a:solidFill>
                <a:latin typeface="Arial"/>
                <a:ea typeface="Arial"/>
                <a:cs typeface="Arial"/>
                <a:sym typeface="Arial"/>
              </a:rPr>
              <a:t> command is applied are considered priority classes.) Within a policy map, you can give one or more classes priority status. When multiple classes within a single policy map are configured as priority classes, all traffic from these classes is enqueued to the same, single, strict priority queue.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39" name="Shape 539"/>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540" name="Shape 540"/>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LLQ extends CBWFQ by adding strict-priority queuing.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Strict-priority queuing allows delay-sensitive data such as voice to be dequeued and sent first. Voice packets that enter the LLQ system are sent to the priority queue part of the LLQ system, where they have a fixed bandwidth allocation and where they are served first. Data packets enter the CBWFQ system directly where CBWFQ assigned weights determine how they are treated.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Without LLQ, CBWFQ provides weighted queuing based on defined per-class bandwidth with no strict-priority queue available for real-time traffic. CBWFQ allows you to define traffic classes and then assign characteristics to that class. For example, you can designate the minimum bandwidth delivered to the class during congestion.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46" name="Shape 54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547" name="Shape 54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specify the </a:t>
            </a:r>
            <a:r>
              <a:rPr b="1" i="0" lang="en-US" sz="1200" u="none" cap="none" strike="noStrike">
                <a:solidFill>
                  <a:schemeClr val="dk1"/>
                </a:solidFill>
                <a:latin typeface="Arial"/>
                <a:ea typeface="Arial"/>
                <a:cs typeface="Arial"/>
                <a:sym typeface="Arial"/>
              </a:rPr>
              <a:t>priority</a:t>
            </a:r>
            <a:r>
              <a:rPr b="0" i="0" lang="en-US" sz="1200" u="none" cap="none" strike="noStrike">
                <a:solidFill>
                  <a:schemeClr val="dk1"/>
                </a:solidFill>
                <a:latin typeface="Arial"/>
                <a:ea typeface="Arial"/>
                <a:cs typeface="Arial"/>
                <a:sym typeface="Arial"/>
              </a:rPr>
              <a:t> command for a class, you can use the </a:t>
            </a:r>
            <a:r>
              <a:rPr b="0" i="1" lang="en-US" sz="1200" u="none" cap="none" strike="noStrike">
                <a:solidFill>
                  <a:schemeClr val="dk1"/>
                </a:solidFill>
                <a:latin typeface="Arial"/>
                <a:ea typeface="Arial"/>
                <a:cs typeface="Arial"/>
                <a:sym typeface="Arial"/>
              </a:rPr>
              <a:t>bandwidth</a:t>
            </a:r>
            <a:r>
              <a:rPr b="0" i="0" lang="en-US" sz="1200" u="none" cap="none" strike="noStrike">
                <a:solidFill>
                  <a:schemeClr val="dk1"/>
                </a:solidFill>
                <a:latin typeface="Arial"/>
                <a:ea typeface="Arial"/>
                <a:cs typeface="Arial"/>
                <a:sym typeface="Arial"/>
              </a:rPr>
              <a:t> argument to specify the maximum bandwidth in kilobits per second.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You use this parameter to specify the maximum amount of bandwidth allocated for packets belonging to the class configured with the </a:t>
            </a:r>
            <a:r>
              <a:rPr b="1" i="0" lang="en-US" sz="1200" u="none" cap="none" strike="noStrike">
                <a:solidFill>
                  <a:schemeClr val="dk1"/>
                </a:solidFill>
                <a:latin typeface="Arial"/>
                <a:ea typeface="Arial"/>
                <a:cs typeface="Arial"/>
                <a:sym typeface="Arial"/>
              </a:rPr>
              <a:t>priority</a:t>
            </a:r>
            <a:r>
              <a:rPr b="0" i="0" lang="en-US" sz="1200" u="none" cap="none" strike="noStrike">
                <a:solidFill>
                  <a:schemeClr val="dk1"/>
                </a:solidFill>
                <a:latin typeface="Arial"/>
                <a:ea typeface="Arial"/>
                <a:cs typeface="Arial"/>
                <a:sym typeface="Arial"/>
              </a:rPr>
              <a:t> command. The </a:t>
            </a:r>
            <a:r>
              <a:rPr b="0" i="1" lang="en-US" sz="1200" u="none" cap="none" strike="noStrike">
                <a:solidFill>
                  <a:schemeClr val="dk1"/>
                </a:solidFill>
                <a:latin typeface="Arial"/>
                <a:ea typeface="Arial"/>
                <a:cs typeface="Arial"/>
                <a:sym typeface="Arial"/>
              </a:rPr>
              <a:t>bandwidth</a:t>
            </a:r>
            <a:r>
              <a:rPr b="0" i="0" lang="en-US" sz="1200" u="none" cap="none" strike="noStrike">
                <a:solidFill>
                  <a:schemeClr val="dk1"/>
                </a:solidFill>
                <a:latin typeface="Arial"/>
                <a:ea typeface="Arial"/>
                <a:cs typeface="Arial"/>
                <a:sym typeface="Arial"/>
              </a:rPr>
              <a:t> parameter both guarantees bandwidth to the priority class and restrains the flow of packets from the priority class.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Keep the following guidelines in mind when using the </a:t>
            </a:r>
            <a:r>
              <a:rPr b="1" i="0" lang="en-US" sz="1200" u="none" cap="none" strike="noStrike">
                <a:solidFill>
                  <a:schemeClr val="dk1"/>
                </a:solidFill>
                <a:latin typeface="Arial"/>
                <a:ea typeface="Arial"/>
                <a:cs typeface="Arial"/>
                <a:sym typeface="Arial"/>
              </a:rPr>
              <a:t>priority</a:t>
            </a:r>
            <a:r>
              <a:rPr b="0" i="0" lang="en-US" sz="1200" u="none" cap="none" strike="noStrike">
                <a:solidFill>
                  <a:schemeClr val="dk1"/>
                </a:solidFill>
                <a:latin typeface="Arial"/>
                <a:ea typeface="Arial"/>
                <a:cs typeface="Arial"/>
                <a:sym typeface="Arial"/>
              </a:rPr>
              <a:t> command: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Layer 2 encapsulations are accounted for in the amount of bandwidth specified with the </a:t>
            </a:r>
            <a:r>
              <a:rPr b="1" i="0" lang="en-US" sz="1200" u="none" cap="none" strike="noStrike">
                <a:solidFill>
                  <a:schemeClr val="dk1"/>
                </a:solidFill>
                <a:latin typeface="Arial"/>
                <a:ea typeface="Arial"/>
                <a:cs typeface="Arial"/>
                <a:sym typeface="Arial"/>
              </a:rPr>
              <a:t>priority</a:t>
            </a:r>
            <a:r>
              <a:rPr b="0" i="0" lang="en-US" sz="1200" u="none" cap="none" strike="noStrike">
                <a:solidFill>
                  <a:schemeClr val="dk1"/>
                </a:solidFill>
                <a:latin typeface="Arial"/>
                <a:ea typeface="Arial"/>
                <a:cs typeface="Arial"/>
                <a:sym typeface="Arial"/>
              </a:rPr>
              <a:t> command. Therefore, ensure that a bandwidth allocation is configured with room for the Layer 2 overhead.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Use the </a:t>
            </a:r>
            <a:r>
              <a:rPr b="1" i="0" lang="en-US" sz="1200" u="none" cap="none" strike="noStrike">
                <a:solidFill>
                  <a:schemeClr val="dk1"/>
                </a:solidFill>
                <a:latin typeface="Arial"/>
                <a:ea typeface="Arial"/>
                <a:cs typeface="Arial"/>
                <a:sym typeface="Arial"/>
              </a:rPr>
              <a:t>priority</a:t>
            </a:r>
            <a:r>
              <a:rPr b="0" i="0" lang="en-US" sz="1200" u="none" cap="none" strike="noStrike">
                <a:solidFill>
                  <a:schemeClr val="dk1"/>
                </a:solidFill>
                <a:latin typeface="Arial"/>
                <a:ea typeface="Arial"/>
                <a:cs typeface="Arial"/>
                <a:sym typeface="Arial"/>
              </a:rPr>
              <a:t> command for VoIP on serial links and ATM PVCs.</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558" name="Shape 55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64" name="Shape 56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565" name="Shape 565"/>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is a configuration example where the VoIP traffic class, classified based on the IP precedence of 5, is queued in the LLQ priority queue. The priority class is guaranteed but is also limited to 10 percent of interface bandwidth.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73" name="Shape 57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574" name="Shape 574"/>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show policy-map interface</a:t>
            </a:r>
            <a:r>
              <a:rPr b="0" i="0" lang="en-US" sz="1200" u="none" cap="none" strike="noStrike">
                <a:solidFill>
                  <a:schemeClr val="dk1"/>
                </a:solidFill>
                <a:latin typeface="Arial"/>
                <a:ea typeface="Arial"/>
                <a:cs typeface="Arial"/>
                <a:sym typeface="Arial"/>
              </a:rPr>
              <a:t> command displays the packet statistics of all classes that you configured for all service policies on the specified interface. </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Class-map:</a:t>
            </a:r>
            <a:r>
              <a:rPr b="0" i="0" lang="en-US" sz="1200" u="none" cap="none" strike="noStrike">
                <a:solidFill>
                  <a:schemeClr val="dk1"/>
                </a:solidFill>
                <a:latin typeface="Arial"/>
                <a:ea typeface="Arial"/>
                <a:cs typeface="Arial"/>
                <a:sym typeface="Arial"/>
              </a:rPr>
              <a:t> Class of traffic being displayed. Output is displayed for each configured class in the policy.</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offered rate:</a:t>
            </a:r>
            <a:r>
              <a:rPr b="0" i="0" lang="en-US" sz="1200" u="none" cap="none" strike="noStrike">
                <a:solidFill>
                  <a:schemeClr val="dk1"/>
                </a:solidFill>
                <a:latin typeface="Arial"/>
                <a:ea typeface="Arial"/>
                <a:cs typeface="Arial"/>
                <a:sym typeface="Arial"/>
              </a:rPr>
              <a:t> Rate, in kilobits per second, of packets entering the class.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drop rate:</a:t>
            </a:r>
            <a:r>
              <a:rPr b="0" i="0" lang="en-US" sz="1200" u="none" cap="none" strike="noStrike">
                <a:solidFill>
                  <a:schemeClr val="dk1"/>
                </a:solidFill>
                <a:latin typeface="Arial"/>
                <a:ea typeface="Arial"/>
                <a:cs typeface="Arial"/>
                <a:sym typeface="Arial"/>
              </a:rPr>
              <a:t> Rate, in kilobits per second, at which packets are dropped from the class. The drop rate is calculated by subtracting the number of successfully transmitted packets from the offered rate.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Match:</a:t>
            </a:r>
            <a:r>
              <a:rPr b="0" i="0" lang="en-US" sz="1200" u="none" cap="none" strike="noStrike">
                <a:solidFill>
                  <a:schemeClr val="dk1"/>
                </a:solidFill>
                <a:latin typeface="Arial"/>
                <a:ea typeface="Arial"/>
                <a:cs typeface="Arial"/>
                <a:sym typeface="Arial"/>
              </a:rPr>
              <a:t> Match criteria specified for the class of traffic.</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pkts matched/bytes matched:</a:t>
            </a:r>
            <a:r>
              <a:rPr b="0" i="0" lang="en-US" sz="1200" u="none" cap="none" strike="noStrike">
                <a:solidFill>
                  <a:schemeClr val="dk1"/>
                </a:solidFill>
                <a:latin typeface="Arial"/>
                <a:ea typeface="Arial"/>
                <a:cs typeface="Arial"/>
                <a:sym typeface="Arial"/>
              </a:rPr>
              <a:t> Number of packets (shown in bytes) matching this class that were placed in the queue.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depth/total drops/no-buffer drops:</a:t>
            </a:r>
            <a:r>
              <a:rPr b="0" i="0" lang="en-US" sz="1200" u="none" cap="none" strike="noStrike">
                <a:solidFill>
                  <a:schemeClr val="dk1"/>
                </a:solidFill>
                <a:latin typeface="Arial"/>
                <a:ea typeface="Arial"/>
                <a:cs typeface="Arial"/>
                <a:sym typeface="Arial"/>
              </a:rPr>
              <a:t> Number of packets, in bytes, discarded for this class. “No-buffer” indicates that no memory buffer exists to service the packet.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83" name="Shape 583"/>
          <p:cNvSpPr/>
          <p:nvPr>
            <p:ph idx="2" type="sldImg"/>
          </p:nvPr>
        </p:nvSpPr>
        <p:spPr>
          <a:xfrm>
            <a:off x="649288" y="269875"/>
            <a:ext cx="5859462" cy="4394200"/>
          </a:xfrm>
          <a:custGeom>
            <a:pathLst>
              <a:path extrusionOk="0" h="120000" w="120000">
                <a:moveTo>
                  <a:pt x="0" y="0"/>
                </a:moveTo>
                <a:lnTo>
                  <a:pt x="120000" y="0"/>
                </a:lnTo>
                <a:lnTo>
                  <a:pt x="120000" y="120000"/>
                </a:lnTo>
                <a:lnTo>
                  <a:pt x="0" y="120000"/>
                </a:lnTo>
                <a:close/>
              </a:path>
            </a:pathLst>
          </a:custGeom>
          <a:noFill/>
          <a:ln>
            <a:noFill/>
          </a:ln>
        </p:spPr>
      </p:sp>
      <p:sp>
        <p:nvSpPr>
          <p:cNvPr id="584" name="Shape 584"/>
          <p:cNvSpPr txBox="1"/>
          <p:nvPr>
            <p:ph idx="1" type="body"/>
          </p:nvPr>
        </p:nvSpPr>
        <p:spPr>
          <a:xfrm>
            <a:off x="409575" y="4819650"/>
            <a:ext cx="6199188" cy="4681538"/>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75" name="Shape 17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76" name="Shape 17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second most common source of congestion is points of aggregation in a network.</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Typical points of aggregation occur in WANs when multiple remote sites feed into a central site.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a LAN environment, congestion resulting from aggregation often occurs at the distribution layer of networks where the access layer devices feed traffic to the distribution layer switches.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92" name="Shape 59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593" name="Shape 59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an interface on a router cannot transmit a packet immediately, the packet is queued, either in an interface transmit (Tx) ring or the interface output hold queue, depending on the switching path that is used. Packets are then taken out of the queue and eventually transmitted on the interface.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arrival rate of packets to the output interface exceeds the ability of the router to buffer and forward traffic, the queues increase to their maximum length and the interface becomes congested. Tail drop is the default queuing response to congestion. Tail drop treats all traffic equally and does not differentiate among classes of service.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shows tail drop occurring by default. Applications may suffer performance degradation stemming from packet loss caused by tail drop. When the output queue is full and tail drop is in effect, all packets trying to enter (at the tail of) the queue are dropped until the queue is no longer full.</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Weighted fair queuing (WFQ), if configured on an interface, provides a more sophisticated scheme for dropping traffic. WFQ punishes the most aggressive flows using a congestive discard threshold (CDT)-based dropping algorithm.</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Shape 59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00" name="Shape 60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01" name="Shape 60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Global synchronization is a TCP-related phenomenon that reduces optimal throughput of network applications. Tail drop contributes to this phenomenon.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router can handle multiple concurrent TCP sessions. However, bursty network traffic could cause a router to fail if the traffic exceeds the queue limit.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illustrates the issue of TCP synchronization. If the receiving router drops all traffic that exceeds the queue limit (the default tail drop action), many TCP sessions then simultaneously go into slow start. Traffic temporarily slows down to the extreme, and then all flows go into slow start again. This activity creates a condition called global synchronization.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Global synchronization occurs as waves of congestion crest, only to be followed by troughs during which the transmission link is not fully used. Global synchronization of TCP hosts can occur because packets are dropped all at once. Global synchronization occurs when multiple TCP hosts reduce their transmission rates in response to packet dropping. When congestion is reduced, their transmission rates are increased.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waves of transmission known as global synchronization result in significant link underutilization.</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08" name="Shape 60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09" name="Shape 60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Another TCP-related phenomenon that reduces optimal throughput of network applications is TCP starvation.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multiple flows are being transmitted through a router, some of these flows may be much more aggressive than other flows. For instance, when the TCP transmit window increases for file-transfer applications, the TCP session can send a number of large packets to its destination. These packets immediately fill the queue on the router, and other, less aggressive flows can be starved because there is no differentiated treatment indicating which packets should be dropped. As a result, less aggressive flows are dropped at the output interface.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Again, tail drop does not address this issue.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Shape 61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16" name="Shape 61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17" name="Shape 61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Random early detection (RED) is a dropping mechanism that randomly drops packets before a queue is full, thus helping to avoid tail drop.</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basis of the dropping strategy is the average queue length—that is, when the average size of the queue increases, RED is more likely to drop an incoming packet than when the average queue length is shorter.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Because RED drops packets randomly, it has no per-flow intelligence. The rationale is that an aggressive flow will represent most of the arriving traffic, and it is likely that RED will drop a packet of an aggressive session. RED therefore punishes more aggressive sessions with a higher statistical probability and is able to somewhat selectively slow the most significant cause of congestion. Directing one TCP session at a time to slow down allows for full utilization of the bandwidth rather than utilization that manifests itself as crests and troughs of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a result of implementing RED, TCP global synchronization is much less likely to occur, and TCP can use link bandwidth more efficiently.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RED implementations, the average queue size also decreases significantly because the possibility of the queue filling up is reduced. This is because RED is very aggressive in tail dropping when traffic bursts occur and the queue is already quite full.</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RED distributes losses over time and normally maintains a low queue depth while absorbing traffic spikes. RED can also utilize IP precedence or differentiated services code point (DSCP) bits in packets to establish different drop profiles for different classes of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RED is useful only when the bulk of the traffic is TCP traffic. With TCP, dropped packets indicate congestion, so the packet source reduces its transmission rate. With other protocols, packet sources might not respond or might re-send dropped packets at the same rate, and so dropping packets might not decrease congestion.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Shape 62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23" name="Shape 62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24" name="Shape 62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RED uses a traffic profile to determine the packet-dropping strategy based on the average queue length. The packet drop probability is based on the minimum threshold, maximum threshold, and mark probability denominator. When the average queue depth is above the minimum threshold, RED starts dropping packets. The rate of packet drop increases linearly as the average queue size increases until the average queue size reaches the maximum threshold.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figure shows that depending on queue length, the profile assigns a no drop, a random drop or full drop probability.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probability of a packet being dropped is based on three configurable parameters contained within the RED profile: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Minimum threshold:</a:t>
            </a:r>
            <a:r>
              <a:rPr b="0" i="0" lang="en-US" sz="1200" u="none" cap="none" strike="noStrike">
                <a:solidFill>
                  <a:schemeClr val="dk1"/>
                </a:solidFill>
                <a:latin typeface="Arial"/>
                <a:ea typeface="Arial"/>
                <a:cs typeface="Arial"/>
                <a:sym typeface="Arial"/>
              </a:rPr>
              <a:t> When the average queue length is above the minimum threshold, RED starts dropping packets. The rate of packet drop increases linearly as the average queue size increases, until the average queue size reaches the maximum threshold.</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Maximum threshold:</a:t>
            </a:r>
            <a:r>
              <a:rPr b="0" i="0" lang="en-US" sz="1200" u="none" cap="none" strike="noStrike">
                <a:solidFill>
                  <a:schemeClr val="dk1"/>
                </a:solidFill>
                <a:latin typeface="Arial"/>
                <a:ea typeface="Arial"/>
                <a:cs typeface="Arial"/>
                <a:sym typeface="Arial"/>
              </a:rPr>
              <a:t> When the average queue size is above the maximum threshold, all packets are dropped.</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Mark probability denominator:</a:t>
            </a:r>
            <a:r>
              <a:rPr b="0" i="0" lang="en-US" sz="1200" u="none" cap="none" strike="noStrike">
                <a:solidFill>
                  <a:schemeClr val="dk1"/>
                </a:solidFill>
                <a:latin typeface="Arial"/>
                <a:ea typeface="Arial"/>
                <a:cs typeface="Arial"/>
                <a:sym typeface="Arial"/>
              </a:rPr>
              <a:t> This number is the fraction of packets that are dropped when the average queue depth is at the maximum threshold. For example, if the denominator is 512, one out of every 512 packets is dropped when the average queue is at the maximum threshold. The linear increase of packet drops from the minimum threshold (0 drops) to the maximum threshold is based on this parameter and the queue size between the minimum and maximum thresholds.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minimum threshold value should be set high enough to maximize link utilization. If the minimum threshold is too low, packets may be dropped unnecessarily, and the transmission link will not be fully used.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difference between the maximum threshold and the minimum threshold should be large enough to avoid global synchronization. If the difference is too small, many packets may be dropped at once, resulting in global synchronization.</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30" name="Shape 63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31" name="Shape 63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Three RED dropping modes can be used in TCP that are based on the average queue size: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the average queue size is between 0 and the configured minimum threshold, no drops occur and all packets are queued.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the average queue size is between the configured minimum threshold and the configured maximum threshold, random drops occur, which is linearly proportional to the mark probability denominator and the average queue length.</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the average queue size is at or higher than the maximum threshold, RED performs full (tail) drop in the queue. This situation is unlikely, because RED should slow down TCP traffic ahead of congestion. If a lot of non-TCP traffic is present, RED cannot effectively drop traffic to reduce congestion, and tail drops are likely to occur.</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37" name="Shape 63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38" name="Shape 63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These graphics show TCP throughput behavior compared to link bandwidth in a congested network scenario where the tail-drop and RED mechanisms are in use on the link.</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Before RED, when all sessions slow down, congestion on the router interface is removed and all TCP sessions restart their transmission at about the same time. Again, the router interface quickly becomes congested, causing tail drop. As a result, all TCP sessions back off again. This behavior cycles constantly, resulting in a link that is generally underutilized.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RED is applied, RED randomly drops packets, influencing a small number of sessions at a time, before the interface reaches congestion. Overall throughput of sessions is increased, as is average link utilization. Global synchronization is very unlikely to occur because of selective, but random, dropping of adaptive traffic.</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Shape 64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44" name="Shape 64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45" name="Shape 64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does not support RED. Instead, Cisco supports weighted random early detection (WRED) which combines RED with IP precedence or DSCP and performs packet dropping based on IP precedence or DSCP markings.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example, a packet with an IP precedence value of 0 might have a minimum threshold of 20 packets, whereas a packet with an IP precedence of 1 might have a minimum threshold of 25 packets. In this example, packets with an IP precedence of 0 would start to be discarded before packets with an IP precedence of 1.</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with RED, WRED monitors the average queue length in the router and determines when to begin discarding packets based on the length of the interface queue. When the average queue length exceeds the user-specified minimum threshold, WRED begins to randomly drop packets with a certain probability. If the average length of the queue continues to increase so that it becomes larger than the user-specified maximum threshold, WRED reverts to a tail-drop packet-discard strategy, in which all incoming packets are dropped.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idea behind using WRED is to maintain the queue length at a level somewhere below the maximum threshold and to implement different drop policies for different classes of traffic. WRED can selectively discard lower-priority traffic when the interface becomes congested and can provide differentiated performance characteristics for different classes of service. WRED can also be configured to produce nonweighted RED behavior.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interfaces configured to use Resource Reservation Protocol (RSVP), WRED chooses packets from other flows to drop rather than the RSVP flows. Also, IP precedence or DSCP helps determine which packets are dropped, because traffic at a lower priority has a higher drop rate than traffic at a higher priority (and, therefore, lower-priority traffic is more likely to be throttled back). In addition, WRED statistically drops more packets from large users than from small users. The traffic sources that generate the most traffic are more likely to be slowed than traffic sources that generate little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WRED reduces the chances of tail drop by selectively dropping packets when the output interface begins to show signs of congestion. By dropping some packets early rather than waiting until the queue is full, WRED avoids dropping large numbers of packets at once and minimizes the chances of global synchronization. As a result, WRED helps maximize the utilization of transmission lines.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WRED treats non-IP traffic as precedence 0, the lowest precedence. Therefore, non-IP traffic, in general, is more likely to be dropped than IP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WRED should be used wherever there is a potential congested link (bottleneck), which could very well be an access or edge link; however, WRED is normally used in the core routers of a network rather than at the network edge. Edge routers assign IP precedence or DSCP to packets as they enter the network. WRED uses these assigned values to determine how to treat different types of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Note that Cisco does not recommend WRED for any voice queue, although you may enable WRED on an interface carrying voice traffic. WRED will not throttle back voice traffic because voice traffic is User Datagram Protocol (UDP)-based.</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51" name="Shape 65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52" name="Shape 65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several parameters used by WRED to influence packet-drop decisions.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router constantly updates the WRED algorithm with the calculated average queue length, which is based on the recent history of queue lengths.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Configured in the traffic profile are the parameters that define the drop characteristics used by WRED (minimum threshold, maximum threshold, and mark probability denominator). These parameters define the WRED probability slopes.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a packet arrives at the output queue, the IP precedence or DSCP value is used to select the correct WRED profile for the packet. The packet is then passed to WRED for processing. Based on the selected traffic profile and the average queue length, WRED calculates the probability for dropping the current packet and either drops the packet or passes it to the output queue.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queue is already full, the packet is dropped. Otherwise, the packet is eventually transmitted out to the interface. If the average queue length is greater than the minimum threshold but less than the maximum threshold, based on the drop probability, WRED either queues the packet or performs a random drop.</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58" name="Shape 65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59" name="Shape 65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Traditionally, Cisco IOS software used stand-alone RED and WRED mechanisms to avoid congestion on an interface. Those mechanisms can perform a differentiated drop based on the IP precedence or DSCP value.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class-based weighted fair queuing (CBWFQ) system supports the use of WRED inside the queuing system, thereby implementing class-based WRED (CBWRED).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Each class is queued in its separate queue and has a queue limit, performing tail drop by default. WRED can be configured as the preferred dropping method in a queue, implementing a differentiated drop based on traffic class or on the IP precedence or DSCP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82" name="Shape 18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83" name="Shape 18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Queuing on routers is necessary to accommodate bursts when the arrival rate of packets is greater than the departure rate, usually because of one of two reasons: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input interface is faster than the output interface.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output interface is receiving packets from multiple other interfaces.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Initial implementations of queuing used a single FIFO strategy. Better queuing mechanisms were introduced when special requirements required routers to differentiate among packets of different importance.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Queuing has two parts: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Hardware queue: </a:t>
            </a:r>
            <a:r>
              <a:rPr b="0" i="0" lang="en-US" sz="1200" u="none" cap="none" strike="noStrike">
                <a:solidFill>
                  <a:schemeClr val="dk1"/>
                </a:solidFill>
                <a:latin typeface="Arial"/>
                <a:ea typeface="Arial"/>
                <a:cs typeface="Arial"/>
                <a:sym typeface="Arial"/>
              </a:rPr>
              <a:t>Uses FIFO strategy, which is necessary for the interface drivers to transmit packets one by one. The hardware queue is sometimes referred to as the transmit queue.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Software queuing system:</a:t>
            </a:r>
            <a:r>
              <a:rPr b="0" i="0" lang="en-US" sz="1200" u="none" cap="none" strike="noStrike">
                <a:solidFill>
                  <a:schemeClr val="dk1"/>
                </a:solidFill>
                <a:latin typeface="Arial"/>
                <a:ea typeface="Arial"/>
                <a:cs typeface="Arial"/>
                <a:sym typeface="Arial"/>
              </a:rPr>
              <a:t> Schedules packets into the hardware queue based on the quality of service (QoS) requirements.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65" name="Shape 66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66" name="Shape 66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random-detect</a:t>
            </a:r>
            <a:r>
              <a:rPr b="0" i="0" lang="en-US" sz="1200" u="none" cap="none" strike="noStrike">
                <a:solidFill>
                  <a:schemeClr val="dk1"/>
                </a:solidFill>
                <a:latin typeface="Arial"/>
                <a:ea typeface="Arial"/>
                <a:cs typeface="Arial"/>
                <a:sym typeface="Arial"/>
              </a:rPr>
              <a:t> command is used to enable WRED on an interface. By default, WRED is IP precedence-based and uses eight default WRED profiles, one for each value of IP precedence.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Within the CBWFQ system, WRED is used to perform per-queue dropping within the class queues. Therefore, each class queue has its own WRED method, which can be further weighed based on the IP precedence or DSCP value. Each queue can therefore be configured with a separate drop policy to implement different drop policies for every class of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WRED treats all non-IP traffic as precedence 0. As a result, non-IP traffic is more likely to be dropped than IP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WRED cannot be configured on the same interface as custom queuing (CQ), priority queuing (PQ), or WFQ. However, CBWRED can be configured in conjunction with CBWFQ. Restricting nondistributed, non-class-based WRED to only FIFO queuing on an interface is typically not a major issue because WRED is usually applied in the network core, where advanced queuing mechanisms are not typically used. WRED is suited for the network core because WRED has a relatively low performance impact on routers.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76" name="Shape 6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77" name="Shape 6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WRED is enabled, default values are selected for each traffic profile based on the weight used (IP precedence or DSCP). Network administrators can then modify these default values to match their specific administrative quality of service (QoS) policy goals. This figure shows the command syntax for changing WRED traffic profiles.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are modifying the default WRED profile for IP precedence, the following values are configurable: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Minimum threshold:</a:t>
            </a:r>
            <a:r>
              <a:rPr b="0" i="0" lang="en-US" sz="1200" u="none" cap="none" strike="noStrike">
                <a:solidFill>
                  <a:schemeClr val="dk1"/>
                </a:solidFill>
                <a:latin typeface="Arial"/>
                <a:ea typeface="Arial"/>
                <a:cs typeface="Arial"/>
                <a:sym typeface="Arial"/>
              </a:rPr>
              <a:t> When the average queue depth is above the minimum threshold, WRED starts dropping packets. The rate of packet drop increases linearly as the average queue size increases, until the average queue size reaches the maximum threshold. The size of the hold queue is equivalent to the number of packets that can be held within a queue. The hold-queue length ranges from 0 to 4096, and, therefore, the minimum/maximum threshold range is 1 to 4096.</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Maximum threshold:</a:t>
            </a:r>
            <a:r>
              <a:rPr b="0" i="0" lang="en-US" sz="1200" u="none" cap="none" strike="noStrike">
                <a:solidFill>
                  <a:schemeClr val="dk1"/>
                </a:solidFill>
                <a:latin typeface="Arial"/>
                <a:ea typeface="Arial"/>
                <a:cs typeface="Arial"/>
                <a:sym typeface="Arial"/>
              </a:rPr>
              <a:t> When the average queue size is above the maximum threshold, all packets are dropped. If the difference between the maximum threshold and the minimum threshold is too small, many packets might be dropped at once, resulting in global synchronization. The default maximum threshold will reflect the defined hold-queue size. Thus, if the hold queue is changed, the maximum threshold will change.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Mark probability denominator:</a:t>
            </a:r>
            <a:r>
              <a:rPr b="0" i="0" lang="en-US" sz="1200" u="none" cap="none" strike="noStrike">
                <a:solidFill>
                  <a:schemeClr val="dk1"/>
                </a:solidFill>
                <a:latin typeface="Arial"/>
                <a:ea typeface="Arial"/>
                <a:cs typeface="Arial"/>
                <a:sym typeface="Arial"/>
              </a:rPr>
              <a:t> This is the fraction of packets dropped when the average queue depth is at the maximum threshold. For example, if the denominator is 10, one out of every 10 packets is dropped when the average queue is at the maximum threshold. The maximum probability of drop at the maximum threshold can be expressed as </a:t>
            </a:r>
            <a:r>
              <a:rPr b="0" i="1" lang="en-US" sz="1200" u="none" cap="none" strike="noStrike">
                <a:solidFill>
                  <a:schemeClr val="dk1"/>
                </a:solidFill>
                <a:latin typeface="Arial"/>
                <a:ea typeface="Arial"/>
                <a:cs typeface="Arial"/>
                <a:sym typeface="Arial"/>
              </a:rPr>
              <a:t>1 / mark-prob-denominator</a:t>
            </a:r>
            <a:r>
              <a:rPr b="0" i="0" lang="en-US" sz="1200" u="none" cap="none" strike="noStrike">
                <a:solidFill>
                  <a:schemeClr val="dk1"/>
                </a:solidFill>
                <a:latin typeface="Arial"/>
                <a:ea typeface="Arial"/>
                <a:cs typeface="Arial"/>
                <a:sym typeface="Arial"/>
              </a:rPr>
              <a:t>. The maximum drop probability is 10 percent if default settings are used that have a mark probability denominator value of 10. The value of the mark probability can range from 1 to 65,536.</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required, RED can be configured as a special case of WRED, by assigning the same profile to all eight IP precedence values. The default WRED parameter parameters are based on the best available data. It is recommended that these parameters not be changed from their default values unless you have determined that your applications will benefit from the changed values.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85" name="Shape 68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86" name="Shape 68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shows the WRED traffic profile representing the QoS policy and the configuration that is used to implement the example service policy. The traffic is classified based on the IP precedence bits, and all noncontract traffic is classified into the default class: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mission-critical class is guaranteed at least 30 percent of bandwidth with a custom WRED profile that establishes a low-drop and a high-drop PHB.</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bulk class is guaranteed at least 20 percent of bandwidth, is configured with somewhat lower WRED drop thresholds, and is therefore more likely to be dropped than the mission-critical class if interface congestion occurs.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All other traffic is part of the default class and is fair-queued with default WRED parameters.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Shape 69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92" name="Shape 69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93" name="Shape 69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DSCP, the following parameters identify Assured Forwarding (AF) PHB based on: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Guarantees a certain amount of bandwidth to an AF class.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Allows access to extra bandwidth, if available.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Packets requiring AF PHB should be marked with DSCP value </a:t>
            </a:r>
            <a:r>
              <a:rPr b="0" i="1" lang="en-US" sz="1200" u="none" cap="none" strike="noStrike">
                <a:solidFill>
                  <a:schemeClr val="dk1"/>
                </a:solidFill>
                <a:latin typeface="Arial"/>
                <a:ea typeface="Arial"/>
                <a:cs typeface="Arial"/>
                <a:sym typeface="Arial"/>
              </a:rPr>
              <a:t>aaadd</a:t>
            </a:r>
            <a:r>
              <a:rPr b="0" i="0" lang="en-US" sz="1200" u="none" cap="none" strike="noStrike">
                <a:solidFill>
                  <a:schemeClr val="dk1"/>
                </a:solidFill>
                <a:latin typeface="Arial"/>
                <a:ea typeface="Arial"/>
                <a:cs typeface="Arial"/>
                <a:sym typeface="Arial"/>
              </a:rPr>
              <a:t>0, where </a:t>
            </a:r>
            <a:r>
              <a:rPr b="0" i="1" lang="en-US" sz="1200" u="none" cap="none" strike="noStrike">
                <a:solidFill>
                  <a:schemeClr val="dk1"/>
                </a:solidFill>
                <a:latin typeface="Arial"/>
                <a:ea typeface="Arial"/>
                <a:cs typeface="Arial"/>
                <a:sym typeface="Arial"/>
              </a:rPr>
              <a:t>aaa</a:t>
            </a:r>
            <a:r>
              <a:rPr b="0" i="0" lang="en-US" sz="1200" u="none" cap="none" strike="noStrike">
                <a:solidFill>
                  <a:schemeClr val="dk1"/>
                </a:solidFill>
                <a:latin typeface="Arial"/>
                <a:ea typeface="Arial"/>
                <a:cs typeface="Arial"/>
                <a:sym typeface="Arial"/>
              </a:rPr>
              <a:t> is the number of the class and </a:t>
            </a:r>
            <a:r>
              <a:rPr b="0" i="1" lang="en-US" sz="1200" u="none" cap="none" strike="noStrike">
                <a:solidFill>
                  <a:schemeClr val="dk1"/>
                </a:solidFill>
                <a:latin typeface="Arial"/>
                <a:ea typeface="Arial"/>
                <a:cs typeface="Arial"/>
                <a:sym typeface="Arial"/>
              </a:rPr>
              <a:t>dd</a:t>
            </a:r>
            <a:r>
              <a:rPr b="0" i="0" lang="en-US" sz="1200" u="none" cap="none" strike="noStrike">
                <a:solidFill>
                  <a:schemeClr val="dk1"/>
                </a:solidFill>
                <a:latin typeface="Arial"/>
                <a:ea typeface="Arial"/>
                <a:cs typeface="Arial"/>
                <a:sym typeface="Arial"/>
              </a:rPr>
              <a:t> is the drop probability, or drop preference, of the traffic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four defined AF classes. Each class should be treated independently and have bandwidth allocated that is based on the QoS policy.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the AF DiffServ traffic class, WRED configures itself by default for three different profiles, depending on the drop preference DSCP marking bits. Therefore, AF traffic should be classified into the three possible classes, such as AF high drop, AF medium drop, and AF low drop. These three classes are based on the sensitivity to packet drops of the application or applications represented by the class. This would mean that the mission-critical class would have an AF low drop, an AF medium drop, and an AF high drop.</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Shape 69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99" name="Shape 69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700" name="Shape 70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1" i="0" lang="en-US" sz="1200" u="none" cap="none" strike="noStrike">
                <a:solidFill>
                  <a:schemeClr val="dk1"/>
                </a:solidFill>
                <a:latin typeface="Arial"/>
                <a:ea typeface="Arial"/>
                <a:cs typeface="Arial"/>
                <a:sym typeface="Arial"/>
              </a:rPr>
              <a:t>random-detect dscp-based</a:t>
            </a:r>
            <a:r>
              <a:rPr b="0" i="0" lang="en-US" sz="1200" u="none" cap="none" strike="noStrike">
                <a:solidFill>
                  <a:schemeClr val="dk1"/>
                </a:solidFill>
                <a:latin typeface="Arial"/>
                <a:ea typeface="Arial"/>
                <a:cs typeface="Arial"/>
                <a:sym typeface="Arial"/>
              </a:rPr>
              <a:t> command is used to enable DSCP-based WRED on an interface. Changing WRED weighting to values based on DSCP increases the number of WRED traffic profiles to 64 (as compared to 8 profiles for precedence-based WRED). This graphic shows the command syntax.</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You can configure WRED as part of the policy for a standard class or the default class. The WRED </a:t>
            </a:r>
            <a:r>
              <a:rPr b="1" i="0" lang="en-US" sz="1200" u="none" cap="none" strike="noStrike">
                <a:solidFill>
                  <a:schemeClr val="dk1"/>
                </a:solidFill>
                <a:latin typeface="Arial"/>
                <a:ea typeface="Arial"/>
                <a:cs typeface="Arial"/>
                <a:sym typeface="Arial"/>
              </a:rPr>
              <a:t>random-detect</a:t>
            </a:r>
            <a:r>
              <a:rPr b="0" i="0" lang="en-US" sz="1200" u="none" cap="none" strike="noStrike">
                <a:solidFill>
                  <a:schemeClr val="dk1"/>
                </a:solidFill>
                <a:latin typeface="Arial"/>
                <a:ea typeface="Arial"/>
                <a:cs typeface="Arial"/>
                <a:sym typeface="Arial"/>
              </a:rPr>
              <a:t> command and the WFQ </a:t>
            </a:r>
            <a:r>
              <a:rPr b="1" i="0" lang="en-US" sz="1200" u="none" cap="none" strike="noStrike">
                <a:solidFill>
                  <a:schemeClr val="dk1"/>
                </a:solidFill>
                <a:latin typeface="Arial"/>
                <a:ea typeface="Arial"/>
                <a:cs typeface="Arial"/>
                <a:sym typeface="Arial"/>
              </a:rPr>
              <a:t>queue-limit</a:t>
            </a:r>
            <a:r>
              <a:rPr b="0" i="0" lang="en-US" sz="1200" u="none" cap="none" strike="noStrike">
                <a:solidFill>
                  <a:schemeClr val="dk1"/>
                </a:solidFill>
                <a:latin typeface="Arial"/>
                <a:ea typeface="Arial"/>
                <a:cs typeface="Arial"/>
                <a:sym typeface="Arial"/>
              </a:rPr>
              <a:t> command are mutually exclusive for class policy. If you configure WRED, its packet-drop capability is used to manage the queue when packets exceeding the configured maximum count are enqueued. If you configure the WFQ </a:t>
            </a:r>
            <a:r>
              <a:rPr b="1" i="0" lang="en-US" sz="1200" u="none" cap="none" strike="noStrike">
                <a:solidFill>
                  <a:schemeClr val="dk1"/>
                </a:solidFill>
                <a:latin typeface="Arial"/>
                <a:ea typeface="Arial"/>
                <a:cs typeface="Arial"/>
                <a:sym typeface="Arial"/>
              </a:rPr>
              <a:t>queue-limit</a:t>
            </a:r>
            <a:r>
              <a:rPr b="0" i="0" lang="en-US" sz="1200" u="none" cap="none" strike="noStrike">
                <a:solidFill>
                  <a:schemeClr val="dk1"/>
                </a:solidFill>
                <a:latin typeface="Arial"/>
                <a:ea typeface="Arial"/>
                <a:cs typeface="Arial"/>
                <a:sym typeface="Arial"/>
              </a:rPr>
              <a:t> command for class policy, tail drop is used.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WRED cannot be configured on the same interface as custom queuing (CQ), priority queuing (PQ), or weighted fair queuing (WFQ). However, CB-WRED can be configured in conjunction with CBWFQ. Restricting nondistributed, non-class-based WRED only to FIFO queuing on an interface is not a major issue because WRED is usually applied in the network core, where advanced queuing mechanisms are not typically deployed. WRED is suited for the network core because it has a relatively low performance impact on routers.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Shape 71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711" name="Shape 71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712" name="Shape 71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enforce this service policy, a router uses CBWFQ to perform bandwidth sharing and uses WRED within service classes to perform differentiated drop. This example shows sample drop profile graphs and outputs.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configuration example shows how traffic classification is performed using DSCP-based classes, representing the mission-critical class as the AF1 class, and the bulk class as the AF2 class. WRED DSCP-based parameters are set reflecting the class-dependent drop strategy:</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mission-critical class is guaranteed at least 30 percent of bandwidth, with a custom WRED profile that establishes three different drop probabilities for AF class 2. The minimum threshold for DSCP AF21 packets is 32. The minimum threshold for DSCP AF22 packets is 28. The minimum threshold for DSCP AF23 and CS2 packets is 24. The maximum threshold for all Mission-critical traffic is 40 - the default maximum threshold is equal to the default hold queue size (40) on an interface. The (default) mark probability is 10 for the Mission-critical traffic (one out of every 10 packets is dropped when the average queue depth is at the maximum threshold – the average queue size changes with time as a function of the previously calculated average queue size and the current queue size).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bulk class is guaranteed at least 20 percent of bandwidth, is configured with three different drop probabilities for AF class 1, and has a somewhat lower WRED maximum threshold. As a result, bulk-class traffic is more likely to be dropped than the mission-critical class if interface congestion occurs. The minimum threshold for DSCP AF11 packets is 32. The minimum threshold for DSCP AF12 packets is 28. The minimum threshold for DSCP AF13 packets is 24. The minimum threshold for DSCP CS1 packets is 24. The maximum threshold for all Mission-critical traffic is 36. The (default) mark probability is 10 for the Bulk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All other traffic is part of the default class and is fair-queued, with default WRED parameters.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718" name="Shape 71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719" name="Shape 719"/>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90" name="Shape 19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91" name="Shape 19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Actions that must occur before transmitting a packet:</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Most queuing mechanisms include classification of packets.</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After a packet is classified, a router has to determine whether it can place the packet in the queue or drop the packet. Most queuing mechanisms will drop a packet only if the corresponding queue is full (tail drop). Some mechanisms use a more intelligent dropping scheme, such as weighted fair queuing (WFQ), or a random dropping scheme, such as weighted random early detection (WRED).</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the packet is allowed to be queued, it is put into the FIFO queue for that particular class.</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Packets are then taken from the individual per-class queues and put into the hardware queue.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98" name="Shape 19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99" name="Shape 19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implementation of software queuing is optimized for periods when the interface is not congested. The software queuing system is bypassed whenever there is no packet in the software queue and there is room in the hardware queue.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software queue activates only when data must wait to be placed into the hardware queue.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double-queuing strategy (software and hardware queues) has its impacts on the results of overall queuing. Software queues serve a valuable purpose. If the hardware queue is too long, it will contain a large number of packets scheduled in the FIFO fashion. A long FIFO hardware queue most likely defeats the purpose of the QoS design requiring a certain complex software queuing system (for example, CQ).</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06" name="Shape 20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07" name="Shape 20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length of the transmit queue is dependant on the hardware, software, Layer 2 media, and queuing algorithm configured on the interface. The default transmit queue size is determined by Cisco IOS software, is based on the bandwidth of the media, and should be fine for most queuing implementations. Some platforms and QoS mechanisms automatically adjust the transmit queue size to an appropriate value.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Faster interfaces have longer hardware queues because they produce less delay. Slower interfaces have shorter hardware queues to prevent too much delay in the worst-case scenario in which the entire hardware queue is full of MTU-size packets.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4" name="Shape 14"/>
        <p:cNvGrpSpPr/>
        <p:nvPr/>
      </p:nvGrpSpPr>
      <p:grpSpPr>
        <a:xfrm>
          <a:off x="0" y="0"/>
          <a:ext cx="0" cy="0"/>
          <a:chOff x="0" y="0"/>
          <a:chExt cx="0" cy="0"/>
        </a:xfrm>
      </p:grpSpPr>
      <p:sp>
        <p:nvSpPr>
          <p:cNvPr id="15" name="Shape 15"/>
          <p:cNvSpPr/>
          <p:nvPr/>
        </p:nvSpPr>
        <p:spPr>
          <a:xfrm rot="-5400000">
            <a:off x="3200400" y="-1570037"/>
            <a:ext cx="2743200" cy="9144000"/>
          </a:xfrm>
          <a:prstGeom prst="rect">
            <a:avLst/>
          </a:prstGeom>
          <a:solidFill>
            <a:srgbClr val="015F85"/>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6" name="Shape 16"/>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grpSp>
        <p:nvGrpSpPr>
          <p:cNvPr id="17" name="Shape 17"/>
          <p:cNvGrpSpPr/>
          <p:nvPr/>
        </p:nvGrpSpPr>
        <p:grpSpPr>
          <a:xfrm>
            <a:off x="609600" y="525463"/>
            <a:ext cx="1447800" cy="769937"/>
            <a:chOff x="3272" y="1316"/>
            <a:chExt cx="1889" cy="1002"/>
          </a:xfrm>
        </p:grpSpPr>
        <p:sp>
          <p:nvSpPr>
            <p:cNvPr id="18" name="Shape 18"/>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9" name="Shape 19"/>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0" name="Shape 20"/>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1" name="Shape 21"/>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2" name="Shape 22"/>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3" name="Shape 23"/>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 name="Shape 24"/>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 name="Shape 25"/>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 name="Shape 26"/>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 name="Shape 27"/>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 name="Shape 28"/>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 name="Shape 29"/>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 name="Shape 30"/>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 name="Shape 31"/>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 name="Shape 32"/>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33" name="Shape 33"/>
          <p:cNvSpPr txBox="1"/>
          <p:nvPr>
            <p:ph type="ctrTitle"/>
          </p:nvPr>
        </p:nvSpPr>
        <p:spPr>
          <a:xfrm>
            <a:off x="650875" y="2676525"/>
            <a:ext cx="3768725" cy="8302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4" name="Shape 34"/>
          <p:cNvSpPr txBox="1"/>
          <p:nvPr>
            <p:ph idx="1" type="subTitle"/>
          </p:nvPr>
        </p:nvSpPr>
        <p:spPr>
          <a:xfrm>
            <a:off x="650875" y="4733925"/>
            <a:ext cx="6940550" cy="4191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2"/>
              </a:buClr>
              <a:buFont typeface="Noto Sans Symbols"/>
              <a:buNone/>
              <a:defRPr b="1" i="0" sz="2000" u="none" cap="none" strike="noStrike">
                <a:solidFill>
                  <a:schemeClr val="lt2"/>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pic>
        <p:nvPicPr>
          <p:cNvPr descr="MAE17639" id="35" name="Shape 35"/>
          <p:cNvPicPr preferRelativeResize="0"/>
          <p:nvPr/>
        </p:nvPicPr>
        <p:blipFill rotWithShape="1">
          <a:blip r:embed="rId2">
            <a:alphaModFix/>
          </a:blip>
          <a:srcRect b="0" l="0" r="0" t="0"/>
          <a:stretch/>
        </p:blipFill>
        <p:spPr>
          <a:xfrm>
            <a:off x="4573588" y="1630363"/>
            <a:ext cx="4570412"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5000"/>
              </a:lnSpc>
              <a:spcBef>
                <a:spcPts val="900"/>
              </a:spcBef>
              <a:spcAft>
                <a:spcPts val="0"/>
              </a:spcAft>
              <a:buClr>
                <a:schemeClr val="dk2"/>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lnSpc>
                <a:spcPct val="95000"/>
              </a:lnSpc>
              <a:spcBef>
                <a:spcPts val="800"/>
              </a:spcBef>
              <a:spcAft>
                <a:spcPts val="0"/>
              </a:spcAft>
              <a:buClr>
                <a:schemeClr val="dk2"/>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9" name="Shape 69"/>
        <p:cNvGrpSpPr/>
        <p:nvPr/>
      </p:nvGrpSpPr>
      <p:grpSpPr>
        <a:xfrm>
          <a:off x="0" y="0"/>
          <a:ext cx="0" cy="0"/>
          <a:chOff x="0" y="0"/>
          <a:chExt cx="0" cy="0"/>
        </a:xfrm>
      </p:grpSpPr>
      <p:sp>
        <p:nvSpPr>
          <p:cNvPr id="70" name="Shape 7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1" name="Shape 71"/>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2" name="Shape 72"/>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3" name="Shape 73"/>
        <p:cNvGrpSpPr/>
        <p:nvPr/>
      </p:nvGrpSpPr>
      <p:grpSpPr>
        <a:xfrm>
          <a:off x="0" y="0"/>
          <a:ext cx="0" cy="0"/>
          <a:chOff x="0" y="0"/>
          <a:chExt cx="0" cy="0"/>
        </a:xfrm>
      </p:grpSpPr>
      <p:sp>
        <p:nvSpPr>
          <p:cNvPr id="74" name="Shape 74"/>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5" name="Shape 75"/>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76" name="Shape 76"/>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77" name="Shape 77"/>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78" name="Shape 78"/>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9" name="Shape 79"/>
        <p:cNvGrpSpPr/>
        <p:nvPr/>
      </p:nvGrpSpPr>
      <p:grpSpPr>
        <a:xfrm>
          <a:off x="0" y="0"/>
          <a:ext cx="0" cy="0"/>
          <a:chOff x="0" y="0"/>
          <a:chExt cx="0" cy="0"/>
        </a:xfrm>
      </p:grpSpPr>
      <p:sp>
        <p:nvSpPr>
          <p:cNvPr id="80" name="Shape 80"/>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1" name="Shape 81"/>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26987" lvl="0" marL="176213" marR="0" rtl="0" algn="l">
              <a:lnSpc>
                <a:spcPct val="95000"/>
              </a:lnSpc>
              <a:spcBef>
                <a:spcPts val="1600"/>
              </a:spcBef>
              <a:spcAft>
                <a:spcPts val="0"/>
              </a:spcAft>
              <a:buClr>
                <a:schemeClr val="dk2"/>
              </a:buClr>
              <a:buSzPct val="100000"/>
              <a:buFont typeface="Noto Sans Symbols"/>
              <a:buChar char="▪"/>
              <a:defRPr b="0" i="0" sz="3200" u="none" cap="none" strike="noStrike">
                <a:solidFill>
                  <a:schemeClr val="dk1"/>
                </a:solidFill>
                <a:latin typeface="Arial"/>
                <a:ea typeface="Arial"/>
                <a:cs typeface="Arial"/>
                <a:sym typeface="Arial"/>
              </a:defRPr>
            </a:lvl1pPr>
            <a:lvl2pPr indent="1587" lvl="1" marL="5318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2pPr>
            <a:lvl3pPr indent="-33337" lvl="2" marL="896938"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3pPr>
            <a:lvl4pPr indent="-63500" lvl="3" marL="1257300"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4pPr>
            <a:lvl5pPr indent="-55562" lvl="4" marL="16176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5pPr>
            <a:lvl6pPr indent="-55563" lvl="5" marL="20748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6pPr>
            <a:lvl7pPr indent="-55563" lvl="6" marL="25320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7pPr>
            <a:lvl8pPr indent="-55563" lvl="7" marL="29892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8pPr>
            <a:lvl9pPr indent="-55562" lvl="8" marL="34464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2" name="Shape 82"/>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3" name="Shape 83"/>
        <p:cNvGrpSpPr/>
        <p:nvPr/>
      </p:nvGrpSpPr>
      <p:grpSpPr>
        <a:xfrm>
          <a:off x="0" y="0"/>
          <a:ext cx="0" cy="0"/>
          <a:chOff x="0" y="0"/>
          <a:chExt cx="0" cy="0"/>
        </a:xfrm>
      </p:grpSpPr>
      <p:sp>
        <p:nvSpPr>
          <p:cNvPr id="84" name="Shape 84"/>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5" name="Shape 85"/>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5000"/>
              </a:lnSpc>
              <a:spcBef>
                <a:spcPts val="1600"/>
              </a:spcBef>
              <a:spcAft>
                <a:spcPts val="0"/>
              </a:spcAft>
              <a:buClr>
                <a:schemeClr val="dk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lnSpc>
                <a:spcPct val="95000"/>
              </a:lnSpc>
              <a:spcBef>
                <a:spcPts val="1400"/>
              </a:spcBef>
              <a:spcAft>
                <a:spcPts val="0"/>
              </a:spcAft>
              <a:buClr>
                <a:schemeClr val="dk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5000"/>
              </a:lnSpc>
              <a:spcBef>
                <a:spcPts val="120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9pPr>
          </a:lstStyle>
          <a:p/>
        </p:txBody>
      </p:sp>
      <p:sp>
        <p:nvSpPr>
          <p:cNvPr id="86" name="Shape 86"/>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9" name="Shape 89"/>
          <p:cNvSpPr txBox="1"/>
          <p:nvPr>
            <p:ph idx="1" type="body"/>
          </p:nvPr>
        </p:nvSpPr>
        <p:spPr>
          <a:xfrm rot="5400000">
            <a:off x="2030413" y="-231775"/>
            <a:ext cx="5410200" cy="815975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90" name="Shape 90"/>
        <p:cNvGrpSpPr/>
        <p:nvPr/>
      </p:nvGrpSpPr>
      <p:grpSpPr>
        <a:xfrm>
          <a:off x="0" y="0"/>
          <a:ext cx="0" cy="0"/>
          <a:chOff x="0" y="0"/>
          <a:chExt cx="0" cy="0"/>
        </a:xfrm>
      </p:grpSpPr>
      <p:sp>
        <p:nvSpPr>
          <p:cNvPr id="91" name="Shape 91"/>
          <p:cNvSpPr txBox="1"/>
          <p:nvPr>
            <p:ph type="title"/>
          </p:nvPr>
        </p:nvSpPr>
        <p:spPr>
          <a:xfrm rot="5400000">
            <a:off x="4671219" y="2409031"/>
            <a:ext cx="6248400" cy="20399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2" name="Shape 92"/>
          <p:cNvSpPr txBox="1"/>
          <p:nvPr>
            <p:ph idx="1" type="body"/>
          </p:nvPr>
        </p:nvSpPr>
        <p:spPr>
          <a:xfrm rot="5400000">
            <a:off x="515144" y="445294"/>
            <a:ext cx="6248400" cy="5967412"/>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lipArt">
  <p:cSld name="Title, Text and Clip Art">
    <p:spTree>
      <p:nvGrpSpPr>
        <p:cNvPr id="93" name="Shape 93"/>
        <p:cNvGrpSpPr/>
        <p:nvPr/>
      </p:nvGrpSpPr>
      <p:grpSpPr>
        <a:xfrm>
          <a:off x="0" y="0"/>
          <a:ext cx="0" cy="0"/>
          <a:chOff x="0" y="0"/>
          <a:chExt cx="0" cy="0"/>
        </a:xfrm>
      </p:grpSpPr>
      <p:sp>
        <p:nvSpPr>
          <p:cNvPr id="94" name="Shape 94"/>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5" name="Shape 95"/>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6" name="Shape 96"/>
          <p:cNvSpPr/>
          <p:nvPr>
            <p:ph idx="2" type="clip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Chart">
  <p:cSld name="Title, Text and Chart">
    <p:spTree>
      <p:nvGrpSpPr>
        <p:cNvPr id="97" name="Shape 97"/>
        <p:cNvGrpSpPr/>
        <p:nvPr/>
      </p:nvGrpSpPr>
      <p:grpSpPr>
        <a:xfrm>
          <a:off x="0" y="0"/>
          <a:ext cx="0" cy="0"/>
          <a:chOff x="0" y="0"/>
          <a:chExt cx="0" cy="0"/>
        </a:xfrm>
      </p:grpSpPr>
      <p:sp>
        <p:nvSpPr>
          <p:cNvPr id="98" name="Shape 98"/>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99" name="Shape 99"/>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00" name="Shape 100"/>
          <p:cNvSpPr/>
          <p:nvPr>
            <p:ph idx="2" type="chart"/>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6" name="Shape 36"/>
        <p:cNvGrpSpPr/>
        <p:nvPr/>
      </p:nvGrpSpPr>
      <p:grpSpPr>
        <a:xfrm>
          <a:off x="0" y="0"/>
          <a:ext cx="0" cy="0"/>
          <a:chOff x="0" y="0"/>
          <a:chExt cx="0" cy="0"/>
        </a:xfrm>
      </p:grpSpPr>
      <p:sp>
        <p:nvSpPr>
          <p:cNvPr id="37" name="Shape 3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06" name="Shape 106"/>
        <p:cNvGrpSpPr/>
        <p:nvPr/>
      </p:nvGrpSpPr>
      <p:grpSpPr>
        <a:xfrm>
          <a:off x="0" y="0"/>
          <a:ext cx="0" cy="0"/>
          <a:chOff x="0" y="0"/>
          <a:chExt cx="0" cy="0"/>
        </a:xfrm>
      </p:grpSpPr>
      <p:sp>
        <p:nvSpPr>
          <p:cNvPr id="107" name="Shape 107"/>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8" name="Shape 108"/>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2pPr>
            <a:lvl3pPr indent="0" lvl="2" marL="914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3pPr>
            <a:lvl4pPr indent="0" lvl="3" marL="1371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4pPr>
            <a:lvl5pPr indent="0" lvl="4" marL="18288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5pPr>
            <a:lvl6pPr indent="0" lvl="5" marL="22860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6pPr>
            <a:lvl7pPr indent="0" lvl="6" marL="2743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7pPr>
            <a:lvl8pPr indent="0" lvl="7" marL="3200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8pPr>
            <a:lvl9pPr indent="0" lvl="8" marL="3657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09" name="Shape 109"/>
        <p:cNvGrpSpPr/>
        <p:nvPr/>
      </p:nvGrpSpPr>
      <p:grpSpPr>
        <a:xfrm>
          <a:off x="0" y="0"/>
          <a:ext cx="0" cy="0"/>
          <a:chOff x="0" y="0"/>
          <a:chExt cx="0" cy="0"/>
        </a:xfrm>
      </p:grpSpPr>
      <p:sp>
        <p:nvSpPr>
          <p:cNvPr id="110" name="Shape 110"/>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1" name="Shape 111"/>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4" name="Shape 114"/>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6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15" name="Shape 115"/>
        <p:cNvGrpSpPr/>
        <p:nvPr/>
      </p:nvGrpSpPr>
      <p:grpSpPr>
        <a:xfrm>
          <a:off x="0" y="0"/>
          <a:ext cx="0" cy="0"/>
          <a:chOff x="0" y="0"/>
          <a:chExt cx="0" cy="0"/>
        </a:xfrm>
      </p:grpSpPr>
      <p:sp>
        <p:nvSpPr>
          <p:cNvPr id="116" name="Shape 116"/>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7" name="Shape 117"/>
          <p:cNvSpPr txBox="1"/>
          <p:nvPr>
            <p:ph idx="1" type="body"/>
          </p:nvPr>
        </p:nvSpPr>
        <p:spPr>
          <a:xfrm>
            <a:off x="639763" y="3390900"/>
            <a:ext cx="3894137"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
        <p:nvSpPr>
          <p:cNvPr id="118" name="Shape 118"/>
          <p:cNvSpPr txBox="1"/>
          <p:nvPr>
            <p:ph idx="2" type="body"/>
          </p:nvPr>
        </p:nvSpPr>
        <p:spPr>
          <a:xfrm>
            <a:off x="4686300" y="3390900"/>
            <a:ext cx="3894138"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9" name="Shape 119"/>
        <p:cNvGrpSpPr/>
        <p:nvPr/>
      </p:nvGrpSpPr>
      <p:grpSpPr>
        <a:xfrm>
          <a:off x="0" y="0"/>
          <a:ext cx="0" cy="0"/>
          <a:chOff x="0" y="0"/>
          <a:chExt cx="0" cy="0"/>
        </a:xfrm>
      </p:grpSpPr>
      <p:sp>
        <p:nvSpPr>
          <p:cNvPr id="120" name="Shape 12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1" name="Shape 121"/>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22" name="Shape 122"/>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
        <p:nvSpPr>
          <p:cNvPr id="123" name="Shape 123"/>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24" name="Shape 124"/>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5" name="Shape 125"/>
        <p:cNvGrpSpPr/>
        <p:nvPr/>
      </p:nvGrpSpPr>
      <p:grpSpPr>
        <a:xfrm>
          <a:off x="0" y="0"/>
          <a:ext cx="0" cy="0"/>
          <a:chOff x="0" y="0"/>
          <a:chExt cx="0" cy="0"/>
        </a:xfrm>
      </p:grpSpPr>
      <p:sp>
        <p:nvSpPr>
          <p:cNvPr id="126" name="Shape 126"/>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7" name="Shape 12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8" name="Shape 128"/>
        <p:cNvGrpSpPr/>
        <p:nvPr/>
      </p:nvGrpSpPr>
      <p:grpSpPr>
        <a:xfrm>
          <a:off x="0" y="0"/>
          <a:ext cx="0" cy="0"/>
          <a:chOff x="0" y="0"/>
          <a:chExt cx="0" cy="0"/>
        </a:xfrm>
      </p:grpSpPr>
      <p:sp>
        <p:nvSpPr>
          <p:cNvPr id="129" name="Shape 129"/>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30" name="Shape 130"/>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9pPr>
          </a:lstStyle>
          <a:p/>
        </p:txBody>
      </p:sp>
      <p:sp>
        <p:nvSpPr>
          <p:cNvPr id="131" name="Shape 131"/>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2" name="Shape 132"/>
        <p:cNvGrpSpPr/>
        <p:nvPr/>
      </p:nvGrpSpPr>
      <p:grpSpPr>
        <a:xfrm>
          <a:off x="0" y="0"/>
          <a:ext cx="0" cy="0"/>
          <a:chOff x="0" y="0"/>
          <a:chExt cx="0" cy="0"/>
        </a:xfrm>
      </p:grpSpPr>
      <p:sp>
        <p:nvSpPr>
          <p:cNvPr id="133" name="Shape 133"/>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34" name="Shape 134"/>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9pPr>
          </a:lstStyle>
          <a:p/>
        </p:txBody>
      </p:sp>
      <p:sp>
        <p:nvSpPr>
          <p:cNvPr id="135" name="Shape 135"/>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6" name="Shape 136"/>
        <p:cNvGrpSpPr/>
        <p:nvPr/>
      </p:nvGrpSpPr>
      <p:grpSpPr>
        <a:xfrm>
          <a:off x="0" y="0"/>
          <a:ext cx="0" cy="0"/>
          <a:chOff x="0" y="0"/>
          <a:chExt cx="0" cy="0"/>
        </a:xfrm>
      </p:grpSpPr>
      <p:sp>
        <p:nvSpPr>
          <p:cNvPr id="137" name="Shape 137"/>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38" name="Shape 138"/>
          <p:cNvSpPr txBox="1"/>
          <p:nvPr>
            <p:ph idx="1" type="body"/>
          </p:nvPr>
        </p:nvSpPr>
        <p:spPr>
          <a:xfrm rot="5400000">
            <a:off x="3682207" y="348457"/>
            <a:ext cx="1855788" cy="79406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and Content over Text">
    <p:spTree>
      <p:nvGrpSpPr>
        <p:cNvPr id="39" name="Shape 39"/>
        <p:cNvGrpSpPr/>
        <p:nvPr/>
      </p:nvGrpSpPr>
      <p:grpSpPr>
        <a:xfrm>
          <a:off x="0" y="0"/>
          <a:ext cx="0" cy="0"/>
          <a:chOff x="0" y="0"/>
          <a:chExt cx="0" cy="0"/>
        </a:xfrm>
      </p:grpSpPr>
      <p:sp>
        <p:nvSpPr>
          <p:cNvPr id="40" name="Shape 4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1" name="Shape 41"/>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9" name="Shape 139"/>
        <p:cNvGrpSpPr/>
        <p:nvPr/>
      </p:nvGrpSpPr>
      <p:grpSpPr>
        <a:xfrm>
          <a:off x="0" y="0"/>
          <a:ext cx="0" cy="0"/>
          <a:chOff x="0" y="0"/>
          <a:chExt cx="0" cy="0"/>
        </a:xfrm>
      </p:grpSpPr>
      <p:sp>
        <p:nvSpPr>
          <p:cNvPr id="140" name="Shape 140"/>
          <p:cNvSpPr txBox="1"/>
          <p:nvPr>
            <p:ph type="title"/>
          </p:nvPr>
        </p:nvSpPr>
        <p:spPr>
          <a:xfrm rot="5400000">
            <a:off x="5621338" y="2287588"/>
            <a:ext cx="3933825" cy="1984375"/>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41" name="Shape 141"/>
          <p:cNvSpPr txBox="1"/>
          <p:nvPr>
            <p:ph idx="1" type="body"/>
          </p:nvPr>
        </p:nvSpPr>
        <p:spPr>
          <a:xfrm rot="5400000">
            <a:off x="1574800" y="377825"/>
            <a:ext cx="3933825" cy="58039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and 2 Content over Text">
    <p:spTree>
      <p:nvGrpSpPr>
        <p:cNvPr id="43" name="Shape 43"/>
        <p:cNvGrpSpPr/>
        <p:nvPr/>
      </p:nvGrpSpPr>
      <p:grpSpPr>
        <a:xfrm>
          <a:off x="0" y="0"/>
          <a:ext cx="0" cy="0"/>
          <a:chOff x="0" y="0"/>
          <a:chExt cx="0" cy="0"/>
        </a:xfrm>
      </p:grpSpPr>
      <p:sp>
        <p:nvSpPr>
          <p:cNvPr id="44" name="Shape 44"/>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5" name="Shape 45"/>
          <p:cNvSpPr txBox="1"/>
          <p:nvPr>
            <p:ph idx="1" type="body"/>
          </p:nvPr>
        </p:nvSpPr>
        <p:spPr>
          <a:xfrm>
            <a:off x="655638"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6" name="Shape 46"/>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7" name="Shape 47"/>
          <p:cNvSpPr txBox="1"/>
          <p:nvPr>
            <p:ph idx="3"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OverObj">
  <p:cSld name="Title and Text over Content">
    <p:spTree>
      <p:nvGrpSpPr>
        <p:cNvPr id="48" name="Shape 48"/>
        <p:cNvGrpSpPr/>
        <p:nvPr/>
      </p:nvGrpSpPr>
      <p:grpSpPr>
        <a:xfrm>
          <a:off x="0" y="0"/>
          <a:ext cx="0" cy="0"/>
          <a:chOff x="0" y="0"/>
          <a:chExt cx="0" cy="0"/>
        </a:xfrm>
      </p:grpSpPr>
      <p:sp>
        <p:nvSpPr>
          <p:cNvPr id="49" name="Shape 4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0" name="Shape 50"/>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1" name="Shape 51"/>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52" name="Shape 52"/>
        <p:cNvGrpSpPr/>
        <p:nvPr/>
      </p:nvGrpSpPr>
      <p:grpSpPr>
        <a:xfrm>
          <a:off x="0" y="0"/>
          <a:ext cx="0" cy="0"/>
          <a:chOff x="0" y="0"/>
          <a:chExt cx="0" cy="0"/>
        </a:xfrm>
      </p:grpSpPr>
      <p:sp>
        <p:nvSpPr>
          <p:cNvPr id="53" name="Shape 53"/>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4" name="Shape 54"/>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5" name="Shape 55"/>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56" name="Shape 56"/>
        <p:cNvGrpSpPr/>
        <p:nvPr/>
      </p:nvGrpSpPr>
      <p:grpSpPr>
        <a:xfrm>
          <a:off x="0" y="0"/>
          <a:ext cx="0" cy="0"/>
          <a:chOff x="0" y="0"/>
          <a:chExt cx="0" cy="0"/>
        </a:xfrm>
      </p:grpSpPr>
      <p:sp>
        <p:nvSpPr>
          <p:cNvPr id="57" name="Shape 5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TwoObj">
  <p:cSld name="Title, Text, and 2 Content">
    <p:spTree>
      <p:nvGrpSpPr>
        <p:cNvPr id="60" name="Shape 60"/>
        <p:cNvGrpSpPr/>
        <p:nvPr/>
      </p:nvGrpSpPr>
      <p:grpSpPr>
        <a:xfrm>
          <a:off x="0" y="0"/>
          <a:ext cx="0" cy="0"/>
          <a:chOff x="0" y="0"/>
          <a:chExt cx="0" cy="0"/>
        </a:xfrm>
      </p:grpSpPr>
      <p:sp>
        <p:nvSpPr>
          <p:cNvPr id="61" name="Shape 61"/>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2" name="Shape 62"/>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63" name="Shape 63"/>
          <p:cNvSpPr txBox="1"/>
          <p:nvPr>
            <p:ph idx="2" type="body"/>
          </p:nvPr>
        </p:nvSpPr>
        <p:spPr>
          <a:xfrm>
            <a:off x="4811713" y="11430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64" name="Shape 64"/>
          <p:cNvSpPr txBox="1"/>
          <p:nvPr>
            <p:ph idx="3" type="body"/>
          </p:nvPr>
        </p:nvSpPr>
        <p:spPr>
          <a:xfrm>
            <a:off x="4811713" y="3924300"/>
            <a:ext cx="4003675"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11" name="Shape 11"/>
          <p:cNvSpPr/>
          <p:nvPr/>
        </p:nvSpPr>
        <p:spPr>
          <a:xfrm>
            <a:off x="0" y="0"/>
            <a:ext cx="9144000" cy="1778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2" name="Shape 12"/>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
        <p:nvSpPr>
          <p:cNvPr id="13" name="Shape 13"/>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1" name="Shape 101"/>
        <p:cNvGrpSpPr/>
        <p:nvPr/>
      </p:nvGrpSpPr>
      <p:grpSpPr>
        <a:xfrm>
          <a:off x="0" y="0"/>
          <a:ext cx="0" cy="0"/>
          <a:chOff x="0" y="0"/>
          <a:chExt cx="0" cy="0"/>
        </a:xfrm>
      </p:grpSpPr>
      <p:sp>
        <p:nvSpPr>
          <p:cNvPr id="102" name="Shape 102"/>
          <p:cNvSpPr/>
          <p:nvPr/>
        </p:nvSpPr>
        <p:spPr>
          <a:xfrm>
            <a:off x="0" y="0"/>
            <a:ext cx="9144000" cy="314483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03" name="Shape 103"/>
          <p:cNvSpPr txBox="1"/>
          <p:nvPr>
            <p:ph type="title"/>
          </p:nvPr>
        </p:nvSpPr>
        <p:spPr>
          <a:xfrm>
            <a:off x="639763" y="1312863"/>
            <a:ext cx="3551237"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4" name="Shape 104"/>
          <p:cNvSpPr txBox="1"/>
          <p:nvPr>
            <p:ph idx="1" type="body"/>
          </p:nvPr>
        </p:nvSpPr>
        <p:spPr>
          <a:xfrm>
            <a:off x="639763" y="3390900"/>
            <a:ext cx="7940675" cy="1855788"/>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har char="●"/>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9pPr>
          </a:lstStyle>
          <a:p/>
        </p:txBody>
      </p:sp>
      <p:sp>
        <p:nvSpPr>
          <p:cNvPr id="105" name="Shape 105"/>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 Id="rId3"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 Id="rId3"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ctrTitle"/>
          </p:nvPr>
        </p:nvSpPr>
        <p:spPr>
          <a:xfrm>
            <a:off x="650875" y="2676525"/>
            <a:ext cx="3768725" cy="830263"/>
          </a:xfrm>
          <a:prstGeom prst="rect">
            <a:avLst/>
          </a:prstGeom>
          <a:noFill/>
          <a:ln>
            <a:noFill/>
          </a:ln>
        </p:spPr>
        <p:txBody>
          <a:bodyPr anchorCtr="0" anchor="ctr" bIns="41050" lIns="82100" rIns="82100" wrap="square" tIns="41050">
            <a:noAutofit/>
          </a:bodyPr>
          <a:lstStyle/>
          <a:p>
            <a:pPr indent="0" lvl="0" marL="0" marR="0" rtl="0" algn="l">
              <a:lnSpc>
                <a:spcPct val="90000"/>
              </a:lnSpc>
              <a:spcBef>
                <a:spcPts val="0"/>
              </a:spcBef>
              <a:spcAft>
                <a:spcPts val="0"/>
              </a:spcAft>
              <a:buSzPct val="25000"/>
              <a:buNone/>
            </a:pPr>
            <a:r>
              <a:rPr b="0" i="0" lang="en-US" sz="2600" u="none" cap="none" strike="noStrike">
                <a:solidFill>
                  <a:srgbClr val="FFFFFF"/>
                </a:solidFill>
                <a:latin typeface="Arial"/>
                <a:ea typeface="Arial"/>
                <a:cs typeface="Arial"/>
                <a:sym typeface="Arial"/>
              </a:rPr>
              <a:t>Optimizing Converged Cisco Networks (ONT)</a:t>
            </a:r>
          </a:p>
        </p:txBody>
      </p:sp>
      <p:sp>
        <p:nvSpPr>
          <p:cNvPr id="148" name="Shape 148"/>
          <p:cNvSpPr txBox="1"/>
          <p:nvPr>
            <p:ph idx="1" type="subTitle"/>
          </p:nvPr>
        </p:nvSpPr>
        <p:spPr>
          <a:xfrm>
            <a:off x="650875" y="4733924"/>
            <a:ext cx="6940550" cy="782955"/>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Clr>
                <a:schemeClr val="dk2"/>
              </a:buClr>
              <a:buSzPct val="25000"/>
              <a:buFont typeface="Noto Sans Symbols"/>
              <a:buNone/>
            </a:pPr>
            <a:r>
              <a:rPr b="1" i="0" lang="en-US" sz="2000" u="none" cap="none" strike="noStrike">
                <a:solidFill>
                  <a:schemeClr val="lt2"/>
                </a:solidFill>
                <a:latin typeface="Arial"/>
                <a:ea typeface="Arial"/>
                <a:cs typeface="Arial"/>
                <a:sym typeface="Arial"/>
              </a:rPr>
              <a:t>Stretnutie 3: Riešenie a predchádzanie zahlteniu (Congestion Management, Congestion Avoidance)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p:nvPr/>
        </p:nvSpPr>
        <p:spPr>
          <a:xfrm>
            <a:off x="685800" y="2362200"/>
            <a:ext cx="7924800" cy="35814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17" name="Shape 21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Zistenie aktuálnej dĺžky hardvérového frontu</a:t>
            </a:r>
          </a:p>
        </p:txBody>
      </p:sp>
      <p:sp>
        <p:nvSpPr>
          <p:cNvPr id="218" name="Shape 218"/>
          <p:cNvSpPr txBox="1"/>
          <p:nvPr>
            <p:ph idx="1" type="body"/>
          </p:nvPr>
        </p:nvSpPr>
        <p:spPr>
          <a:xfrm>
            <a:off x="655638" y="1524000"/>
            <a:ext cx="8159750" cy="71755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Príkaz </a:t>
            </a:r>
            <a:r>
              <a:rPr b="1" i="0" lang="en-US" sz="1900" u="none" cap="none" strike="noStrike">
                <a:solidFill>
                  <a:schemeClr val="accent2"/>
                </a:solidFill>
                <a:latin typeface="Courier New"/>
                <a:ea typeface="Courier New"/>
                <a:cs typeface="Courier New"/>
                <a:sym typeface="Courier New"/>
              </a:rPr>
              <a:t>show controllers </a:t>
            </a:r>
            <a:r>
              <a:rPr b="0" i="0" lang="en-US" sz="1900" u="none" cap="none" strike="noStrike">
                <a:solidFill>
                  <a:schemeClr val="dk1"/>
                </a:solidFill>
                <a:latin typeface="Arial"/>
                <a:ea typeface="Arial"/>
                <a:cs typeface="Arial"/>
                <a:sym typeface="Arial"/>
              </a:rPr>
              <a:t>uvádza veľkosť hardvérového frontu zvoleného rozhrania</a:t>
            </a:r>
          </a:p>
        </p:txBody>
      </p:sp>
      <p:sp>
        <p:nvSpPr>
          <p:cNvPr id="219" name="Shape 219"/>
          <p:cNvSpPr txBox="1"/>
          <p:nvPr/>
        </p:nvSpPr>
        <p:spPr>
          <a:xfrm>
            <a:off x="838200" y="2438400"/>
            <a:ext cx="7467600" cy="493713"/>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None/>
            </a:pPr>
            <a:r>
              <a:t/>
            </a:r>
            <a:endParaRPr b="1" sz="3000">
              <a:solidFill>
                <a:schemeClr val="dk1"/>
              </a:solidFill>
              <a:latin typeface="Arial"/>
              <a:ea typeface="Arial"/>
              <a:cs typeface="Arial"/>
              <a:sym typeface="Arial"/>
            </a:endParaRPr>
          </a:p>
        </p:txBody>
      </p:sp>
      <p:sp>
        <p:nvSpPr>
          <p:cNvPr id="220" name="Shape 220"/>
          <p:cNvSpPr/>
          <p:nvPr/>
        </p:nvSpPr>
        <p:spPr>
          <a:xfrm>
            <a:off x="723900" y="4305300"/>
            <a:ext cx="1905000" cy="228600"/>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21" name="Shape 221"/>
          <p:cNvSpPr txBox="1"/>
          <p:nvPr/>
        </p:nvSpPr>
        <p:spPr>
          <a:xfrm>
            <a:off x="685800" y="2362200"/>
            <a:ext cx="7924800" cy="35814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R1# </a:t>
            </a:r>
            <a:r>
              <a:rPr b="1" lang="en-US" sz="1400">
                <a:solidFill>
                  <a:schemeClr val="accent2"/>
                </a:solidFill>
                <a:latin typeface="Courier New"/>
                <a:ea typeface="Courier New"/>
                <a:cs typeface="Courier New"/>
                <a:sym typeface="Courier New"/>
              </a:rPr>
              <a:t>show controllers serial 0/1/0</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Interface Serial0/1/0</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Hardware is GT96K</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DCE V.11 (X.21), clock rate 384000</a:t>
            </a:r>
          </a:p>
          <a:p>
            <a:pPr indent="0" lvl="0" marL="0" marR="0" rtl="0" algn="l">
              <a:lnSpc>
                <a:spcPct val="90000"/>
              </a:lnSpc>
              <a:spcBef>
                <a:spcPts val="0"/>
              </a:spcBef>
              <a:spcAft>
                <a:spcPts val="0"/>
              </a:spcAft>
              <a:buNone/>
            </a:pPr>
            <a:r>
              <a:t/>
            </a:r>
            <a:endParaRPr b="1" sz="1400">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&lt;...part of the output omitted...&gt;</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1 sdma_rx_reserr, 0 sdma_tx_reserr</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0 rx_bogus_pkts, rx_bogus_flag FALSE</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0 sdma_tx_ur_processed</a:t>
            </a:r>
          </a:p>
          <a:p>
            <a:pPr indent="0" lvl="0" marL="0" marR="0" rtl="0" algn="l">
              <a:lnSpc>
                <a:spcPct val="90000"/>
              </a:lnSpc>
              <a:spcBef>
                <a:spcPts val="0"/>
              </a:spcBef>
              <a:spcAft>
                <a:spcPts val="0"/>
              </a:spcAft>
              <a:buNone/>
            </a:pPr>
            <a:r>
              <a:t/>
            </a:r>
            <a:endParaRPr b="1" sz="1400">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tx_limited = 1(2), errata19 count1 - 0, count2 - 0</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Receive Ring</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rxr head (27)(0x075BD090), rxr tail (0)(0x075BCEE0)</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rmd(75BCEE0): nbd 75BCEF0 cmd_sts 80800000 buf_sz 06000000 buf_ptr 75CB8E0</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rmd(75BCEF0): nbd 75BCF00 cmd_sts 80800000 buf_sz 06000000 buf_ptr 75CCC00</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&lt;...rest of the output omitted...&gt;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Zahltenie na softvérových rozhraniach</a:t>
            </a:r>
          </a:p>
        </p:txBody>
      </p:sp>
      <p:sp>
        <p:nvSpPr>
          <p:cNvPr id="228" name="Shape 22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Podrozhrania a softvérové rozhrania (dialery, tunely, subinterface-y) nemajú svoj vlastný výstupný front</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Tieto rozhrania trpia zahltením vtedy, keď sa zahltí výstupný hardvérový front na hlavnom hardvérovom rozhraní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Pojmy “TxQ” a “tx-ring” oba označujú hardvérový front a je ich možné voľne zamieňať</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Čo sú to frontové disciplíny (Queuing)?</a:t>
            </a:r>
          </a:p>
        </p:txBody>
      </p:sp>
      <p:sp>
        <p:nvSpPr>
          <p:cNvPr id="235" name="Shape 235"/>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Frontové disciplíny (režimy, mechanizmy) sú mechanizmy na riadenie (zvládnutie) zahltenia na rozhraniach</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Frontové disciplíny sú navrhnuté tak, aby obslúžili prechodné zahltenie rozhrania odložením nadbytočných paketov do vyrovnávacích pamätí (frontov), pokým nebude rozhranie opäť dostupné</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Existujúce elementárne frontové disciplíny: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First-in, first-out (FIFO)</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Priority queuing (PQ)</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Round robin (RR)</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Weighted round robin (WRR), Custom queueing (CQ)</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descr="017G_182" id="241" name="Shape 241"/>
          <p:cNvPicPr preferRelativeResize="0"/>
          <p:nvPr/>
        </p:nvPicPr>
        <p:blipFill rotWithShape="1">
          <a:blip r:embed="rId3">
            <a:alphaModFix/>
          </a:blip>
          <a:srcRect b="0" l="0" r="0" t="0"/>
          <a:stretch/>
        </p:blipFill>
        <p:spPr>
          <a:xfrm>
            <a:off x="2057400" y="3810000"/>
            <a:ext cx="4225925" cy="1719263"/>
          </a:xfrm>
          <a:prstGeom prst="rect">
            <a:avLst/>
          </a:prstGeom>
          <a:noFill/>
          <a:ln>
            <a:noFill/>
          </a:ln>
        </p:spPr>
      </p:pic>
      <p:sp>
        <p:nvSpPr>
          <p:cNvPr id="242" name="Shape 24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Frontový režim FIFO</a:t>
            </a:r>
          </a:p>
        </p:txBody>
      </p:sp>
      <p:sp>
        <p:nvSpPr>
          <p:cNvPr id="243" name="Shape 243"/>
          <p:cNvSpPr txBox="1"/>
          <p:nvPr>
            <p:ph idx="1" type="body"/>
          </p:nvPr>
        </p:nvSpPr>
        <p:spPr>
          <a:xfrm>
            <a:off x="655638" y="1143000"/>
            <a:ext cx="8159750" cy="26289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Pakety sa odosielajú v poradí, v ktorom prišli</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Definitívne najjednoduchší</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Využíva jeden front</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iných mechanizmoch sa využíva niekoľko frontov, každý z nich je sám osebe FIFO</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FIFO preto tvorí veľmi dôležitý základ všetkých ďalších mechanizmov</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descr="017G_183" id="249" name="Shape 249"/>
          <p:cNvPicPr preferRelativeResize="0"/>
          <p:nvPr/>
        </p:nvPicPr>
        <p:blipFill rotWithShape="1">
          <a:blip r:embed="rId3">
            <a:alphaModFix/>
          </a:blip>
          <a:srcRect b="0" l="0" r="0" t="0"/>
          <a:stretch/>
        </p:blipFill>
        <p:spPr>
          <a:xfrm>
            <a:off x="4454525" y="1676400"/>
            <a:ext cx="4232275" cy="4237038"/>
          </a:xfrm>
          <a:prstGeom prst="rect">
            <a:avLst/>
          </a:prstGeom>
          <a:noFill/>
          <a:ln>
            <a:noFill/>
          </a:ln>
        </p:spPr>
      </p:pic>
      <p:sp>
        <p:nvSpPr>
          <p:cNvPr id="250" name="Shape 25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Frontový režim Priority Queuing</a:t>
            </a:r>
          </a:p>
        </p:txBody>
      </p:sp>
      <p:sp>
        <p:nvSpPr>
          <p:cNvPr id="251" name="Shape 251"/>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Používa viaceré fronty</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Umožňuje stanoviť absolútne priority</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Plánovač vždy vyberá pakety</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z frontu s najvyššou prioritou,</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v ktorom sa ešte nachádzajú čakajúce pakety</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Front s najvyššou prioritou má garantovanú obsluhu</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Hrozí riziko starvácie menej prioritných frontov</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Je veľmi ťažké garantovať oneskorenie v menej prioritných frontoch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descr="017G_184" id="257" name="Shape 257"/>
          <p:cNvPicPr preferRelativeResize="0"/>
          <p:nvPr/>
        </p:nvPicPr>
        <p:blipFill rotWithShape="1">
          <a:blip r:embed="rId3">
            <a:alphaModFix/>
          </a:blip>
          <a:srcRect b="0" l="0" r="0" t="0"/>
          <a:stretch/>
        </p:blipFill>
        <p:spPr>
          <a:xfrm>
            <a:off x="4244975" y="1676400"/>
            <a:ext cx="4365625" cy="4237038"/>
          </a:xfrm>
          <a:prstGeom prst="rect">
            <a:avLst/>
          </a:prstGeom>
          <a:noFill/>
          <a:ln>
            <a:noFill/>
          </a:ln>
        </p:spPr>
      </p:pic>
      <p:sp>
        <p:nvSpPr>
          <p:cNvPr id="258" name="Shape 25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Frontový režim Round Robin Queuing</a:t>
            </a:r>
          </a:p>
        </p:txBody>
      </p:sp>
      <p:sp>
        <p:nvSpPr>
          <p:cNvPr id="259" name="Shape 259"/>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Využíva viaceré fronty</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Nepodporuje priority</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Plánovač v nekonečnom cykle prechádza frontami v pevnom poradí a z každého pri jednom prechode vyberie jeden paket na odoslanie</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Každý front má garantované, že plánovač z neho do istého času odoberie paket</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Podiel prenosového pásma pripadajúci na jeden front sa však nedá garantovať</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descr="017G_185" id="265" name="Shape 265"/>
          <p:cNvPicPr preferRelativeResize="0"/>
          <p:nvPr/>
        </p:nvPicPr>
        <p:blipFill rotWithShape="1">
          <a:blip r:embed="rId3">
            <a:alphaModFix/>
          </a:blip>
          <a:srcRect b="0" l="0" r="0" t="0"/>
          <a:stretch/>
        </p:blipFill>
        <p:spPr>
          <a:xfrm>
            <a:off x="4343400" y="1676400"/>
            <a:ext cx="4438650" cy="4237038"/>
          </a:xfrm>
          <a:prstGeom prst="rect">
            <a:avLst/>
          </a:prstGeom>
          <a:noFill/>
          <a:ln>
            <a:noFill/>
          </a:ln>
        </p:spPr>
      </p:pic>
      <p:sp>
        <p:nvSpPr>
          <p:cNvPr id="266" name="Shape 26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Frontový režim Weighted Round Robin Queuing</a:t>
            </a:r>
          </a:p>
        </p:txBody>
      </p:sp>
      <p:sp>
        <p:nvSpPr>
          <p:cNvPr id="267" name="Shape 267"/>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Vylepšenie obyčajného RRQ</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Podporuje priority</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Každému frontu prideľuje váhu</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Fronty obsluhuje cyklicky ako RRQ, avšak z každého frontu vyberie počet paketov úmerný váhe frontu</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Existujú implementácie, kde namiesto počtu paketov je definovaný objem dát, ktorý sa má z frontu odoslať</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Táto implementácia sa volá Custom Queueing (CQ)</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pic>
        <p:nvPicPr>
          <p:cNvPr descr="017G_112" id="273" name="Shape 273"/>
          <p:cNvPicPr preferRelativeResize="0"/>
          <p:nvPr/>
        </p:nvPicPr>
        <p:blipFill rotWithShape="1">
          <a:blip r:embed="rId3">
            <a:alphaModFix/>
          </a:blip>
          <a:srcRect b="0" l="0" r="0" t="0"/>
          <a:stretch/>
        </p:blipFill>
        <p:spPr>
          <a:xfrm>
            <a:off x="533400" y="1524000"/>
            <a:ext cx="7835900" cy="2762250"/>
          </a:xfrm>
          <a:prstGeom prst="rect">
            <a:avLst/>
          </a:prstGeom>
          <a:noFill/>
          <a:ln>
            <a:noFill/>
          </a:ln>
        </p:spPr>
      </p:pic>
      <p:sp>
        <p:nvSpPr>
          <p:cNvPr id="274" name="Shape 274"/>
          <p:cNvSpPr txBox="1"/>
          <p:nvPr>
            <p:ph type="title"/>
          </p:nvPr>
        </p:nvSpPr>
        <p:spPr>
          <a:xfrm>
            <a:off x="304800" y="381000"/>
            <a:ext cx="8305800"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Problémy s Weighted Round Robin Queuing</a:t>
            </a:r>
          </a:p>
        </p:txBody>
      </p:sp>
      <p:sp>
        <p:nvSpPr>
          <p:cNvPr id="275" name="Shape 275"/>
          <p:cNvSpPr txBox="1"/>
          <p:nvPr>
            <p:ph idx="1" type="body"/>
          </p:nvPr>
        </p:nvSpPr>
        <p:spPr>
          <a:xfrm>
            <a:off x="458788" y="4559300"/>
            <a:ext cx="8221662" cy="1689100"/>
          </a:xfrm>
          <a:prstGeom prst="rect">
            <a:avLst/>
          </a:prstGeom>
          <a:noFill/>
          <a:ln>
            <a:noFill/>
          </a:ln>
        </p:spPr>
        <p:txBody>
          <a:bodyPr anchorCtr="1" anchor="ctr"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Vo WRR (CQ) môže dochádzať k vychýleniu skutočných váh frontov</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CQ dovoľuje v jednom prechode plánovača odoslať z frontu istý počet bajtov tým, že sa odošle hneď niekoľko paketov</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Plánovač však môže odoslať paket aj vtedy, ak celkový počet odoslaných bajtov je väčší než povolená váha frontu</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2" name="Shape 282"/>
          <p:cNvSpPr txBox="1"/>
          <p:nvPr>
            <p:ph type="title"/>
          </p:nvPr>
        </p:nvSpPr>
        <p:spPr>
          <a:xfrm>
            <a:off x="179388" y="1089025"/>
            <a:ext cx="4062412" cy="83820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Weighted Fair Queueing (WFQ)</a:t>
            </a:r>
          </a:p>
        </p:txBody>
      </p:sp>
      <p:pic>
        <p:nvPicPr>
          <p:cNvPr descr="XX7F9290" id="283" name="Shape 283"/>
          <p:cNvPicPr preferRelativeResize="0"/>
          <p:nvPr/>
        </p:nvPicPr>
        <p:blipFill rotWithShape="1">
          <a:blip r:embed="rId3">
            <a:alphaModFix/>
          </a:blip>
          <a:srcRect b="0" l="0" r="-33" t="0"/>
          <a:stretch/>
        </p:blipFill>
        <p:spPr>
          <a:xfrm>
            <a:off x="4462463" y="0"/>
            <a:ext cx="4692650" cy="312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Frontový režim Weighted Fair Queuing</a:t>
            </a:r>
          </a:p>
        </p:txBody>
      </p:sp>
      <p:sp>
        <p:nvSpPr>
          <p:cNvPr id="290" name="Shape 290"/>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Frontový režim, ktorý realizuje „férovú“ politiku, by sa mal správať podľa týchto kritérií:</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Znižovať dobu odozvy pre interaktívne toky tým, že ich uprednostní pred ostatnými</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Zabrániť veľkoobjemovým tokom monopolizáciu rozhrania</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Ideálny férový algoritmus by mal cyklicky obsluhovať všetky fronty a z každého vybrať v jednom cykle jeden bit</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Tento prístup je v paketových sieťach nepoužiteľný</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Možno ho však nahradiť približným postupom:</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Pre každý front si viesť evidenciu, koľko dát celkovo bude z neho odoslaných, ak z neho odošleme ďalší paket</a:t>
            </a:r>
          </a:p>
          <a:p>
            <a:pPr indent="-185737" lvl="2" marL="896938"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Obsluhovať vždy ten front, z ktorého je vrátane nasledujúceho paketu celkovo odoslaných najmenej dát</a:t>
            </a:r>
          </a:p>
          <a:p>
            <a:pPr indent="-190500" lvl="3" marL="1257300"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Evidentne, treba sa starať o najzaostávajúcejší front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MAD10070" id="155" name="Shape 155"/>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156" name="Shape 156"/>
          <p:cNvSpPr txBox="1"/>
          <p:nvPr>
            <p:ph type="title"/>
          </p:nvPr>
        </p:nvSpPr>
        <p:spPr>
          <a:xfrm>
            <a:off x="0" y="1089025"/>
            <a:ext cx="4449763" cy="110319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Frontové režimy (Queueing Mechanisms)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Frontový režim Weighted Fair Queueing</a:t>
            </a:r>
          </a:p>
        </p:txBody>
      </p:sp>
      <p:cxnSp>
        <p:nvCxnSpPr>
          <p:cNvPr id="296" name="Shape 296"/>
          <p:cNvCxnSpPr/>
          <p:nvPr/>
        </p:nvCxnSpPr>
        <p:spPr>
          <a:xfrm>
            <a:off x="4075113" y="1192213"/>
            <a:ext cx="3448050" cy="0"/>
          </a:xfrm>
          <a:prstGeom prst="straightConnector1">
            <a:avLst/>
          </a:prstGeom>
          <a:noFill/>
          <a:ln cap="flat" cmpd="sng" w="12700">
            <a:solidFill>
              <a:schemeClr val="dk1"/>
            </a:solidFill>
            <a:prstDash val="solid"/>
            <a:round/>
            <a:headEnd len="med" w="med" type="none"/>
            <a:tailEnd len="med" w="med" type="none"/>
          </a:ln>
        </p:spPr>
      </p:cxnSp>
      <p:cxnSp>
        <p:nvCxnSpPr>
          <p:cNvPr id="297" name="Shape 297"/>
          <p:cNvCxnSpPr/>
          <p:nvPr/>
        </p:nvCxnSpPr>
        <p:spPr>
          <a:xfrm>
            <a:off x="4068763" y="1674813"/>
            <a:ext cx="3448050" cy="0"/>
          </a:xfrm>
          <a:prstGeom prst="straightConnector1">
            <a:avLst/>
          </a:prstGeom>
          <a:noFill/>
          <a:ln cap="flat" cmpd="sng" w="12700">
            <a:solidFill>
              <a:schemeClr val="dk1"/>
            </a:solidFill>
            <a:prstDash val="solid"/>
            <a:round/>
            <a:headEnd len="med" w="med" type="none"/>
            <a:tailEnd len="med" w="med" type="none"/>
          </a:ln>
        </p:spPr>
      </p:cxnSp>
      <p:cxnSp>
        <p:nvCxnSpPr>
          <p:cNvPr id="298" name="Shape 298"/>
          <p:cNvCxnSpPr/>
          <p:nvPr/>
        </p:nvCxnSpPr>
        <p:spPr>
          <a:xfrm>
            <a:off x="4068763" y="2174875"/>
            <a:ext cx="3448050" cy="0"/>
          </a:xfrm>
          <a:prstGeom prst="straightConnector1">
            <a:avLst/>
          </a:prstGeom>
          <a:noFill/>
          <a:ln cap="flat" cmpd="sng" w="12700">
            <a:solidFill>
              <a:schemeClr val="dk1"/>
            </a:solidFill>
            <a:prstDash val="solid"/>
            <a:round/>
            <a:headEnd len="med" w="med" type="none"/>
            <a:tailEnd len="med" w="med" type="none"/>
          </a:ln>
        </p:spPr>
      </p:cxnSp>
      <p:cxnSp>
        <p:nvCxnSpPr>
          <p:cNvPr id="299" name="Shape 299"/>
          <p:cNvCxnSpPr/>
          <p:nvPr/>
        </p:nvCxnSpPr>
        <p:spPr>
          <a:xfrm>
            <a:off x="4068763" y="2708275"/>
            <a:ext cx="3448050" cy="0"/>
          </a:xfrm>
          <a:prstGeom prst="straightConnector1">
            <a:avLst/>
          </a:prstGeom>
          <a:noFill/>
          <a:ln cap="flat" cmpd="sng" w="12700">
            <a:solidFill>
              <a:schemeClr val="dk1"/>
            </a:solidFill>
            <a:prstDash val="solid"/>
            <a:round/>
            <a:headEnd len="med" w="med" type="none"/>
            <a:tailEnd len="med" w="med" type="none"/>
          </a:ln>
        </p:spPr>
      </p:cxnSp>
      <p:sp>
        <p:nvSpPr>
          <p:cNvPr id="300" name="Shape 300"/>
          <p:cNvSpPr/>
          <p:nvPr/>
        </p:nvSpPr>
        <p:spPr>
          <a:xfrm>
            <a:off x="4397375" y="1858963"/>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1" name="Shape 301"/>
          <p:cNvSpPr/>
          <p:nvPr/>
        </p:nvSpPr>
        <p:spPr>
          <a:xfrm>
            <a:off x="4757738" y="1858963"/>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2" name="Shape 302"/>
          <p:cNvSpPr/>
          <p:nvPr/>
        </p:nvSpPr>
        <p:spPr>
          <a:xfrm>
            <a:off x="5118100" y="1858963"/>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3" name="Shape 303"/>
          <p:cNvSpPr/>
          <p:nvPr/>
        </p:nvSpPr>
        <p:spPr>
          <a:xfrm>
            <a:off x="5476875" y="1858963"/>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4" name="Shape 304"/>
          <p:cNvSpPr/>
          <p:nvPr/>
        </p:nvSpPr>
        <p:spPr>
          <a:xfrm>
            <a:off x="5837238" y="1858963"/>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5" name="Shape 305"/>
          <p:cNvSpPr/>
          <p:nvPr/>
        </p:nvSpPr>
        <p:spPr>
          <a:xfrm>
            <a:off x="6197600" y="1858963"/>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6" name="Shape 306"/>
          <p:cNvSpPr/>
          <p:nvPr/>
        </p:nvSpPr>
        <p:spPr>
          <a:xfrm>
            <a:off x="6557963" y="1858963"/>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7" name="Shape 307"/>
          <p:cNvSpPr/>
          <p:nvPr/>
        </p:nvSpPr>
        <p:spPr>
          <a:xfrm>
            <a:off x="6918325" y="1858963"/>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8" name="Shape 308"/>
          <p:cNvSpPr/>
          <p:nvPr/>
        </p:nvSpPr>
        <p:spPr>
          <a:xfrm>
            <a:off x="4397375" y="2362200"/>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9" name="Shape 309"/>
          <p:cNvSpPr/>
          <p:nvPr/>
        </p:nvSpPr>
        <p:spPr>
          <a:xfrm>
            <a:off x="4757738" y="2362200"/>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0" name="Shape 310"/>
          <p:cNvSpPr/>
          <p:nvPr/>
        </p:nvSpPr>
        <p:spPr>
          <a:xfrm>
            <a:off x="5118100" y="2362200"/>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1" name="Shape 311"/>
          <p:cNvSpPr/>
          <p:nvPr/>
        </p:nvSpPr>
        <p:spPr>
          <a:xfrm>
            <a:off x="5476875" y="2362200"/>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2" name="Shape 312"/>
          <p:cNvSpPr/>
          <p:nvPr/>
        </p:nvSpPr>
        <p:spPr>
          <a:xfrm>
            <a:off x="5837238" y="2362200"/>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3" name="Shape 313"/>
          <p:cNvSpPr/>
          <p:nvPr/>
        </p:nvSpPr>
        <p:spPr>
          <a:xfrm>
            <a:off x="6197600" y="2362200"/>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4" name="Shape 314"/>
          <p:cNvSpPr/>
          <p:nvPr/>
        </p:nvSpPr>
        <p:spPr>
          <a:xfrm>
            <a:off x="6557963" y="2362200"/>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5" name="Shape 315"/>
          <p:cNvSpPr/>
          <p:nvPr/>
        </p:nvSpPr>
        <p:spPr>
          <a:xfrm>
            <a:off x="6918325" y="2362200"/>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6" name="Shape 316"/>
          <p:cNvSpPr/>
          <p:nvPr/>
        </p:nvSpPr>
        <p:spPr>
          <a:xfrm>
            <a:off x="4397375" y="1354138"/>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7" name="Shape 317"/>
          <p:cNvSpPr/>
          <p:nvPr/>
        </p:nvSpPr>
        <p:spPr>
          <a:xfrm>
            <a:off x="4757738" y="1354138"/>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8" name="Shape 318"/>
          <p:cNvSpPr/>
          <p:nvPr/>
        </p:nvSpPr>
        <p:spPr>
          <a:xfrm>
            <a:off x="5118100" y="1354138"/>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9" name="Shape 319"/>
          <p:cNvSpPr/>
          <p:nvPr/>
        </p:nvSpPr>
        <p:spPr>
          <a:xfrm>
            <a:off x="5476875" y="1354138"/>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0" name="Shape 320"/>
          <p:cNvSpPr/>
          <p:nvPr/>
        </p:nvSpPr>
        <p:spPr>
          <a:xfrm>
            <a:off x="5837238" y="1354138"/>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1" name="Shape 321"/>
          <p:cNvSpPr/>
          <p:nvPr/>
        </p:nvSpPr>
        <p:spPr>
          <a:xfrm>
            <a:off x="6197600" y="1354138"/>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2" name="Shape 322"/>
          <p:cNvSpPr/>
          <p:nvPr/>
        </p:nvSpPr>
        <p:spPr>
          <a:xfrm>
            <a:off x="6557963" y="1354138"/>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3" name="Shape 323"/>
          <p:cNvSpPr txBox="1"/>
          <p:nvPr/>
        </p:nvSpPr>
        <p:spPr>
          <a:xfrm>
            <a:off x="925513" y="1231900"/>
            <a:ext cx="3130550" cy="36671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800">
                <a:solidFill>
                  <a:schemeClr val="dk1"/>
                </a:solidFill>
                <a:latin typeface="Arial"/>
                <a:ea typeface="Arial"/>
                <a:cs typeface="Arial"/>
                <a:sym typeface="Arial"/>
              </a:rPr>
              <a:t>Front 1, 200-bajtové pakety</a:t>
            </a:r>
          </a:p>
        </p:txBody>
      </p:sp>
      <p:sp>
        <p:nvSpPr>
          <p:cNvPr id="324" name="Shape 324"/>
          <p:cNvSpPr/>
          <p:nvPr/>
        </p:nvSpPr>
        <p:spPr>
          <a:xfrm>
            <a:off x="6915150" y="1355725"/>
            <a:ext cx="165100" cy="165100"/>
          </a:xfrm>
          <a:prstGeom prst="rect">
            <a:avLst/>
          </a:prstGeom>
          <a:solidFill>
            <a:srgbClr val="33CC33"/>
          </a:solidFill>
          <a:ln cap="flat" cmpd="sng" w="952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5" name="Shape 325"/>
          <p:cNvSpPr txBox="1"/>
          <p:nvPr/>
        </p:nvSpPr>
        <p:spPr>
          <a:xfrm>
            <a:off x="922338" y="1739900"/>
            <a:ext cx="3130550" cy="36671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800">
                <a:solidFill>
                  <a:schemeClr val="dk1"/>
                </a:solidFill>
                <a:latin typeface="Arial"/>
                <a:ea typeface="Arial"/>
                <a:cs typeface="Arial"/>
                <a:sym typeface="Arial"/>
              </a:rPr>
              <a:t>Front 2, 150-bajtové pakety</a:t>
            </a:r>
          </a:p>
        </p:txBody>
      </p:sp>
      <p:sp>
        <p:nvSpPr>
          <p:cNvPr id="326" name="Shape 326"/>
          <p:cNvSpPr txBox="1"/>
          <p:nvPr/>
        </p:nvSpPr>
        <p:spPr>
          <a:xfrm>
            <a:off x="922338" y="2251075"/>
            <a:ext cx="3130550" cy="36671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800">
                <a:solidFill>
                  <a:schemeClr val="dk1"/>
                </a:solidFill>
                <a:latin typeface="Arial"/>
                <a:ea typeface="Arial"/>
                <a:cs typeface="Arial"/>
                <a:sym typeface="Arial"/>
              </a:rPr>
              <a:t>Front 3, 100-bajtové pakety</a:t>
            </a:r>
          </a:p>
        </p:txBody>
      </p:sp>
      <p:graphicFrame>
        <p:nvGraphicFramePr>
          <p:cNvPr id="327" name="Shape 327"/>
          <p:cNvGraphicFramePr/>
          <p:nvPr/>
        </p:nvGraphicFramePr>
        <p:xfrm>
          <a:off x="2921000" y="2792413"/>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987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Krok</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Front 1</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Front 2</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Front 3</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0</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200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150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100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r>
            </a:tbl>
          </a:graphicData>
        </a:graphic>
      </p:graphicFrame>
      <p:graphicFrame>
        <p:nvGraphicFramePr>
          <p:cNvPr id="328" name="Shape 328"/>
          <p:cNvGraphicFramePr/>
          <p:nvPr/>
        </p:nvGraphicFramePr>
        <p:xfrm>
          <a:off x="2921000" y="3429000"/>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1</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200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150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200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graphicFrame>
        <p:nvGraphicFramePr>
          <p:cNvPr id="329" name="Shape 329"/>
          <p:cNvGraphicFramePr/>
          <p:nvPr/>
        </p:nvGraphicFramePr>
        <p:xfrm>
          <a:off x="2921000" y="3746500"/>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2</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200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300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200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graphicFrame>
        <p:nvGraphicFramePr>
          <p:cNvPr id="330" name="Shape 330"/>
          <p:cNvGraphicFramePr/>
          <p:nvPr/>
        </p:nvGraphicFramePr>
        <p:xfrm>
          <a:off x="2921000" y="4071938"/>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3</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300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200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r>
            </a:tbl>
          </a:graphicData>
        </a:graphic>
      </p:graphicFrame>
      <p:graphicFrame>
        <p:nvGraphicFramePr>
          <p:cNvPr id="331" name="Shape 331"/>
          <p:cNvGraphicFramePr/>
          <p:nvPr/>
        </p:nvGraphicFramePr>
        <p:xfrm>
          <a:off x="2921000" y="4387850"/>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300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300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graphicFrame>
        <p:nvGraphicFramePr>
          <p:cNvPr id="332" name="Shape 332"/>
          <p:cNvGraphicFramePr/>
          <p:nvPr/>
        </p:nvGraphicFramePr>
        <p:xfrm>
          <a:off x="2921000" y="4702175"/>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5</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450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300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r>
            </a:tbl>
          </a:graphicData>
        </a:graphic>
      </p:graphicFrame>
      <p:graphicFrame>
        <p:nvGraphicFramePr>
          <p:cNvPr id="333" name="Shape 333"/>
          <p:cNvGraphicFramePr/>
          <p:nvPr/>
        </p:nvGraphicFramePr>
        <p:xfrm>
          <a:off x="2921000" y="5016500"/>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6</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450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graphicFrame>
        <p:nvGraphicFramePr>
          <p:cNvPr id="334" name="Shape 334"/>
          <p:cNvGraphicFramePr/>
          <p:nvPr/>
        </p:nvGraphicFramePr>
        <p:xfrm>
          <a:off x="2921000" y="5343525"/>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7</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600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450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r>
            </a:tbl>
          </a:graphicData>
        </a:graphic>
      </p:graphicFrame>
      <p:graphicFrame>
        <p:nvGraphicFramePr>
          <p:cNvPr id="335" name="Shape 335"/>
          <p:cNvGraphicFramePr/>
          <p:nvPr/>
        </p:nvGraphicFramePr>
        <p:xfrm>
          <a:off x="2921000" y="5668963"/>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8</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600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450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500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graphicFrame>
        <p:nvGraphicFramePr>
          <p:cNvPr id="336" name="Shape 336"/>
          <p:cNvGraphicFramePr/>
          <p:nvPr/>
        </p:nvGraphicFramePr>
        <p:xfrm>
          <a:off x="2921000" y="5992813"/>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9</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600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600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500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FFFF66"/>
                    </a:solidFill>
                  </a:tcPr>
                </a:tc>
              </a:tr>
            </a:tbl>
          </a:graphicData>
        </a:graphic>
      </p:graphicFrame>
      <p:graphicFrame>
        <p:nvGraphicFramePr>
          <p:cNvPr id="337" name="Shape 337"/>
          <p:cNvGraphicFramePr/>
          <p:nvPr/>
        </p:nvGraphicFramePr>
        <p:xfrm>
          <a:off x="2921000" y="6310313"/>
          <a:ext cx="3000000" cy="3000000"/>
        </p:xfrm>
        <a:graphic>
          <a:graphicData uri="http://schemas.openxmlformats.org/drawingml/2006/table">
            <a:tbl>
              <a:tblPr>
                <a:noFill/>
                <a:tableStyleId>{62C8999B-BE81-4A1C-86C3-12D5599FF7D6}</a:tableStyleId>
              </a:tblPr>
              <a:tblGrid>
                <a:gridCol w="582625"/>
                <a:gridCol w="809625"/>
                <a:gridCol w="809625"/>
                <a:gridCol w="809625"/>
              </a:tblGrid>
              <a:tr h="161925">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10</a:t>
                      </a:r>
                    </a:p>
                  </a:txBody>
                  <a:tcPr marT="41050" marB="41050" marR="82125" marL="82125">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600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600</a:t>
                      </a:r>
                    </a:p>
                  </a:txBody>
                  <a:tcPr marT="41050" marB="41050" marR="82125" marL="82125">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ctr">
                        <a:lnSpc>
                          <a:spcPct val="95000"/>
                        </a:lnSpc>
                        <a:spcBef>
                          <a:spcPts val="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600</a:t>
                      </a:r>
                    </a:p>
                  </a:txBody>
                  <a:tcPr marT="41050" marB="41050" marR="82125" marL="82125">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15"/>
                                        </p:tgtEl>
                                        <p:attrNameLst>
                                          <p:attrName>ppt_x</p:attrName>
                                        </p:attrNameLst>
                                      </p:cBhvr>
                                      <p:tavLst>
                                        <p:tav fmla="" tm="0">
                                          <p:val>
                                            <p:strVal val="#ppt_x"/>
                                          </p:val>
                                        </p:tav>
                                        <p:tav fmla="" tm="100000">
                                          <p:val>
                                            <p:strVal val="#ppt_x+1"/>
                                          </p:val>
                                        </p:tav>
                                      </p:tavLst>
                                    </p:anim>
                                    <p:set>
                                      <p:cBhvr>
                                        <p:cTn dur="1" fill="hold">
                                          <p:stCondLst>
                                            <p:cond delay="2000"/>
                                          </p:stCondLst>
                                        </p:cTn>
                                        <p:tgtEl>
                                          <p:spTgt spid="315"/>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500"/>
                                        <p:tgtEl>
                                          <p:spTgt spid="3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07"/>
                                        </p:tgtEl>
                                        <p:attrNameLst>
                                          <p:attrName>ppt_x</p:attrName>
                                        </p:attrNameLst>
                                      </p:cBhvr>
                                      <p:tavLst>
                                        <p:tav fmla="" tm="0">
                                          <p:val>
                                            <p:strVal val="#ppt_x"/>
                                          </p:val>
                                        </p:tav>
                                        <p:tav fmla="" tm="100000">
                                          <p:val>
                                            <p:strVal val="#ppt_x+1"/>
                                          </p:val>
                                        </p:tav>
                                      </p:tavLst>
                                    </p:anim>
                                    <p:set>
                                      <p:cBhvr>
                                        <p:cTn dur="1" fill="hold">
                                          <p:stCondLst>
                                            <p:cond delay="2000"/>
                                          </p:stCondLst>
                                        </p:cTn>
                                        <p:tgtEl>
                                          <p:spTgt spid="307"/>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24"/>
                                        </p:tgtEl>
                                        <p:attrNameLst>
                                          <p:attrName>ppt_x</p:attrName>
                                        </p:attrNameLst>
                                      </p:cBhvr>
                                      <p:tavLst>
                                        <p:tav fmla="" tm="0">
                                          <p:val>
                                            <p:strVal val="#ppt_x"/>
                                          </p:val>
                                        </p:tav>
                                        <p:tav fmla="" tm="100000">
                                          <p:val>
                                            <p:strVal val="#ppt_x+1"/>
                                          </p:val>
                                        </p:tav>
                                      </p:tavLst>
                                    </p:anim>
                                    <p:set>
                                      <p:cBhvr>
                                        <p:cTn dur="1" fill="hold">
                                          <p:stCondLst>
                                            <p:cond delay="2000"/>
                                          </p:stCondLst>
                                        </p:cTn>
                                        <p:tgtEl>
                                          <p:spTgt spid="324"/>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14"/>
                                        </p:tgtEl>
                                        <p:attrNameLst>
                                          <p:attrName>ppt_x</p:attrName>
                                        </p:attrNameLst>
                                      </p:cBhvr>
                                      <p:tavLst>
                                        <p:tav fmla="" tm="0">
                                          <p:val>
                                            <p:strVal val="#ppt_x"/>
                                          </p:val>
                                        </p:tav>
                                        <p:tav fmla="" tm="100000">
                                          <p:val>
                                            <p:strVal val="#ppt_x+1"/>
                                          </p:val>
                                        </p:tav>
                                      </p:tavLst>
                                    </p:anim>
                                    <p:set>
                                      <p:cBhvr>
                                        <p:cTn dur="1" fill="hold">
                                          <p:stCondLst>
                                            <p:cond delay="2000"/>
                                          </p:stCondLst>
                                        </p:cTn>
                                        <p:tgtEl>
                                          <p:spTgt spid="314"/>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06"/>
                                        </p:tgtEl>
                                        <p:attrNameLst>
                                          <p:attrName>ppt_x</p:attrName>
                                        </p:attrNameLst>
                                      </p:cBhvr>
                                      <p:tavLst>
                                        <p:tav fmla="" tm="0">
                                          <p:val>
                                            <p:strVal val="#ppt_x"/>
                                          </p:val>
                                        </p:tav>
                                        <p:tav fmla="" tm="100000">
                                          <p:val>
                                            <p:strVal val="#ppt_x+1"/>
                                          </p:val>
                                        </p:tav>
                                      </p:tavLst>
                                    </p:anim>
                                    <p:set>
                                      <p:cBhvr>
                                        <p:cTn dur="1" fill="hold">
                                          <p:stCondLst>
                                            <p:cond delay="2000"/>
                                          </p:stCondLst>
                                        </p:cTn>
                                        <p:tgtEl>
                                          <p:spTgt spid="306"/>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13"/>
                                        </p:tgtEl>
                                        <p:attrNameLst>
                                          <p:attrName>ppt_x</p:attrName>
                                        </p:attrNameLst>
                                      </p:cBhvr>
                                      <p:tavLst>
                                        <p:tav fmla="" tm="0">
                                          <p:val>
                                            <p:strVal val="#ppt_x"/>
                                          </p:val>
                                        </p:tav>
                                        <p:tav fmla="" tm="100000">
                                          <p:val>
                                            <p:strVal val="#ppt_x+1"/>
                                          </p:val>
                                        </p:tav>
                                      </p:tavLst>
                                    </p:anim>
                                    <p:set>
                                      <p:cBhvr>
                                        <p:cTn dur="1" fill="hold">
                                          <p:stCondLst>
                                            <p:cond delay="2000"/>
                                          </p:stCondLst>
                                        </p:cTn>
                                        <p:tgtEl>
                                          <p:spTgt spid="313"/>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22"/>
                                        </p:tgtEl>
                                        <p:attrNameLst>
                                          <p:attrName>ppt_x</p:attrName>
                                        </p:attrNameLst>
                                      </p:cBhvr>
                                      <p:tavLst>
                                        <p:tav fmla="" tm="0">
                                          <p:val>
                                            <p:strVal val="#ppt_x"/>
                                          </p:val>
                                        </p:tav>
                                        <p:tav fmla="" tm="100000">
                                          <p:val>
                                            <p:strVal val="#ppt_x+1"/>
                                          </p:val>
                                        </p:tav>
                                      </p:tavLst>
                                    </p:anim>
                                    <p:set>
                                      <p:cBhvr>
                                        <p:cTn dur="1" fill="hold">
                                          <p:stCondLst>
                                            <p:cond delay="2000"/>
                                          </p:stCondLst>
                                        </p:cTn>
                                        <p:tgtEl>
                                          <p:spTgt spid="322"/>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500"/>
                                        <p:tgtEl>
                                          <p:spTgt spid="3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12"/>
                                        </p:tgtEl>
                                        <p:attrNameLst>
                                          <p:attrName>ppt_x</p:attrName>
                                        </p:attrNameLst>
                                      </p:cBhvr>
                                      <p:tavLst>
                                        <p:tav fmla="" tm="0">
                                          <p:val>
                                            <p:strVal val="#ppt_x"/>
                                          </p:val>
                                        </p:tav>
                                        <p:tav fmla="" tm="100000">
                                          <p:val>
                                            <p:strVal val="#ppt_x+1"/>
                                          </p:val>
                                        </p:tav>
                                      </p:tavLst>
                                    </p:anim>
                                    <p:set>
                                      <p:cBhvr>
                                        <p:cTn dur="1" fill="hold">
                                          <p:stCondLst>
                                            <p:cond delay="2000"/>
                                          </p:stCondLst>
                                        </p:cTn>
                                        <p:tgtEl>
                                          <p:spTgt spid="312"/>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05"/>
                                        </p:tgtEl>
                                        <p:attrNameLst>
                                          <p:attrName>ppt_x</p:attrName>
                                        </p:attrNameLst>
                                      </p:cBhvr>
                                      <p:tavLst>
                                        <p:tav fmla="" tm="0">
                                          <p:val>
                                            <p:strVal val="#ppt_x"/>
                                          </p:val>
                                        </p:tav>
                                        <p:tav fmla="" tm="100000">
                                          <p:val>
                                            <p:strVal val="#ppt_x+1"/>
                                          </p:val>
                                        </p:tav>
                                      </p:tavLst>
                                    </p:anim>
                                    <p:set>
                                      <p:cBhvr>
                                        <p:cTn dur="1" fill="hold">
                                          <p:stCondLst>
                                            <p:cond delay="2000"/>
                                          </p:stCondLst>
                                        </p:cTn>
                                        <p:tgtEl>
                                          <p:spTgt spid="305"/>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2000"/>
                                        <p:tgtEl>
                                          <p:spTgt spid="311"/>
                                        </p:tgtEl>
                                        <p:attrNameLst>
                                          <p:attrName>ppt_x</p:attrName>
                                        </p:attrNameLst>
                                      </p:cBhvr>
                                      <p:tavLst>
                                        <p:tav fmla="" tm="0">
                                          <p:val>
                                            <p:strVal val="#ppt_x"/>
                                          </p:val>
                                        </p:tav>
                                        <p:tav fmla="" tm="100000">
                                          <p:val>
                                            <p:strVal val="#ppt_x+1"/>
                                          </p:val>
                                        </p:tav>
                                      </p:tavLst>
                                    </p:anim>
                                    <p:set>
                                      <p:cBhvr>
                                        <p:cTn dur="1" fill="hold">
                                          <p:stCondLst>
                                            <p:cond delay="2000"/>
                                          </p:stCondLst>
                                        </p:cTn>
                                        <p:tgtEl>
                                          <p:spTgt spid="311"/>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Shape 343"/>
          <p:cNvPicPr preferRelativeResize="0"/>
          <p:nvPr/>
        </p:nvPicPr>
        <p:blipFill rotWithShape="1">
          <a:blip r:embed="rId3">
            <a:alphaModFix/>
          </a:blip>
          <a:srcRect b="0" l="0" r="0" t="0"/>
          <a:stretch/>
        </p:blipFill>
        <p:spPr>
          <a:xfrm>
            <a:off x="152400" y="1506538"/>
            <a:ext cx="8839200" cy="3844925"/>
          </a:xfrm>
          <a:prstGeom prst="rect">
            <a:avLst/>
          </a:prstGeom>
          <a:noFill/>
          <a:ln>
            <a:noFill/>
          </a:ln>
        </p:spPr>
      </p:pic>
      <p:sp>
        <p:nvSpPr>
          <p:cNvPr id="344" name="Shape 34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Konverzačné fronty vo WFQ</a:t>
            </a:r>
          </a:p>
        </p:txBody>
      </p:sp>
      <p:sp>
        <p:nvSpPr>
          <p:cNvPr id="345" name="Shape 345"/>
          <p:cNvSpPr txBox="1"/>
          <p:nvPr>
            <p:ph idx="2" type="body"/>
          </p:nvPr>
        </p:nvSpPr>
        <p:spPr>
          <a:xfrm>
            <a:off x="655638" y="5715000"/>
            <a:ext cx="8159750" cy="838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Pakety rovnakého toku patria do rovnakého konverzačného frontu</a:t>
            </a:r>
          </a:p>
        </p:txBody>
      </p:sp>
      <p:sp>
        <p:nvSpPr>
          <p:cNvPr id="346" name="Shape 346"/>
          <p:cNvSpPr txBox="1"/>
          <p:nvPr/>
        </p:nvSpPr>
        <p:spPr>
          <a:xfrm>
            <a:off x="139700" y="2711450"/>
            <a:ext cx="698500" cy="547688"/>
          </a:xfrm>
          <a:prstGeom prst="rect">
            <a:avLst/>
          </a:prstGeom>
          <a:noFill/>
          <a:ln>
            <a:noFill/>
          </a:ln>
        </p:spPr>
        <p:txBody>
          <a:bodyPr anchorCtr="1" anchor="ctr" bIns="0" lIns="0" rIns="0" wrap="square" tIns="0">
            <a:noAutofit/>
          </a:bodyPr>
          <a:lstStyle/>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Source</a:t>
            </a:r>
          </a:p>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 IP</a:t>
            </a:r>
          </a:p>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 Address</a:t>
            </a:r>
          </a:p>
        </p:txBody>
      </p:sp>
      <p:sp>
        <p:nvSpPr>
          <p:cNvPr id="347" name="Shape 347"/>
          <p:cNvSpPr txBox="1"/>
          <p:nvPr/>
        </p:nvSpPr>
        <p:spPr>
          <a:xfrm>
            <a:off x="1714500" y="3005138"/>
            <a:ext cx="762000" cy="182562"/>
          </a:xfrm>
          <a:prstGeom prst="rect">
            <a:avLst/>
          </a:prstGeom>
          <a:noFill/>
          <a:ln>
            <a:noFill/>
          </a:ln>
        </p:spPr>
        <p:txBody>
          <a:bodyPr anchorCtr="1" anchor="ctr" bIns="0" lIns="0" rIns="0" wrap="square" tIns="0">
            <a:noAutofit/>
          </a:bodyPr>
          <a:lstStyle/>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Protocol</a:t>
            </a:r>
          </a:p>
        </p:txBody>
      </p:sp>
      <p:sp>
        <p:nvSpPr>
          <p:cNvPr id="348" name="Shape 348"/>
          <p:cNvSpPr txBox="1"/>
          <p:nvPr/>
        </p:nvSpPr>
        <p:spPr>
          <a:xfrm>
            <a:off x="2476500" y="3017838"/>
            <a:ext cx="762000" cy="182562"/>
          </a:xfrm>
          <a:prstGeom prst="rect">
            <a:avLst/>
          </a:prstGeom>
          <a:noFill/>
          <a:ln>
            <a:noFill/>
          </a:ln>
        </p:spPr>
        <p:txBody>
          <a:bodyPr anchorCtr="1" anchor="ctr" bIns="0" lIns="0" rIns="0" wrap="square" tIns="0">
            <a:noAutofit/>
          </a:bodyPr>
          <a:lstStyle/>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ToS</a:t>
            </a:r>
          </a:p>
        </p:txBody>
      </p:sp>
      <p:sp>
        <p:nvSpPr>
          <p:cNvPr id="349" name="Shape 349"/>
          <p:cNvSpPr txBox="1"/>
          <p:nvPr/>
        </p:nvSpPr>
        <p:spPr>
          <a:xfrm>
            <a:off x="3175000" y="2843213"/>
            <a:ext cx="762000" cy="365125"/>
          </a:xfrm>
          <a:prstGeom prst="rect">
            <a:avLst/>
          </a:prstGeom>
          <a:noFill/>
          <a:ln>
            <a:noFill/>
          </a:ln>
        </p:spPr>
        <p:txBody>
          <a:bodyPr anchorCtr="1" anchor="ctr" bIns="0" lIns="0" rIns="0" wrap="square" tIns="0">
            <a:noAutofit/>
          </a:bodyPr>
          <a:lstStyle/>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Source</a:t>
            </a:r>
          </a:p>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Port</a:t>
            </a:r>
          </a:p>
        </p:txBody>
      </p:sp>
      <p:sp>
        <p:nvSpPr>
          <p:cNvPr id="350" name="Shape 350"/>
          <p:cNvSpPr txBox="1"/>
          <p:nvPr/>
        </p:nvSpPr>
        <p:spPr>
          <a:xfrm>
            <a:off x="3949700" y="2857500"/>
            <a:ext cx="1028700" cy="365125"/>
          </a:xfrm>
          <a:prstGeom prst="rect">
            <a:avLst/>
          </a:prstGeom>
          <a:noFill/>
          <a:ln>
            <a:noFill/>
          </a:ln>
        </p:spPr>
        <p:txBody>
          <a:bodyPr anchorCtr="1" anchor="ctr" bIns="0" lIns="0" rIns="0" wrap="square" tIns="0">
            <a:noAutofit/>
          </a:bodyPr>
          <a:lstStyle/>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Destination</a:t>
            </a:r>
          </a:p>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Port</a:t>
            </a:r>
          </a:p>
        </p:txBody>
      </p:sp>
      <p:sp>
        <p:nvSpPr>
          <p:cNvPr id="351" name="Shape 351"/>
          <p:cNvSpPr txBox="1"/>
          <p:nvPr/>
        </p:nvSpPr>
        <p:spPr>
          <a:xfrm>
            <a:off x="901700" y="2703513"/>
            <a:ext cx="850900" cy="547687"/>
          </a:xfrm>
          <a:prstGeom prst="rect">
            <a:avLst/>
          </a:prstGeom>
          <a:noFill/>
          <a:ln>
            <a:noFill/>
          </a:ln>
        </p:spPr>
        <p:txBody>
          <a:bodyPr anchorCtr="1" anchor="ctr" bIns="0" lIns="0" rIns="0" wrap="square" tIns="0">
            <a:noAutofit/>
          </a:bodyPr>
          <a:lstStyle/>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Destination</a:t>
            </a:r>
          </a:p>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 IP</a:t>
            </a:r>
          </a:p>
          <a:p>
            <a:pPr indent="0" lvl="0" marL="0" marR="0" rtl="0" algn="ctr">
              <a:lnSpc>
                <a:spcPct val="100000"/>
              </a:lnSpc>
              <a:spcBef>
                <a:spcPts val="0"/>
              </a:spcBef>
              <a:spcAft>
                <a:spcPts val="0"/>
              </a:spcAft>
              <a:buSzPct val="25000"/>
              <a:buNone/>
            </a:pPr>
            <a:r>
              <a:rPr b="1" lang="en-US" sz="1200">
                <a:solidFill>
                  <a:schemeClr val="lt1"/>
                </a:solidFill>
                <a:latin typeface="Arial"/>
                <a:ea typeface="Arial"/>
                <a:cs typeface="Arial"/>
                <a:sym typeface="Arial"/>
              </a:rPr>
              <a:t> Address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descr="017G_627" id="357" name="Shape 357"/>
          <p:cNvPicPr preferRelativeResize="0"/>
          <p:nvPr/>
        </p:nvPicPr>
        <p:blipFill rotWithShape="1">
          <a:blip r:embed="rId3">
            <a:alphaModFix/>
          </a:blip>
          <a:srcRect b="0" l="0" r="0" t="0"/>
          <a:stretch/>
        </p:blipFill>
        <p:spPr>
          <a:xfrm>
            <a:off x="457200" y="1447800"/>
            <a:ext cx="8466138" cy="4151313"/>
          </a:xfrm>
          <a:prstGeom prst="rect">
            <a:avLst/>
          </a:prstGeom>
          <a:noFill/>
          <a:ln>
            <a:noFill/>
          </a:ln>
        </p:spPr>
      </p:pic>
      <p:sp>
        <p:nvSpPr>
          <p:cNvPr id="358" name="Shape 35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Architektúra frontov vo WFQ</a:t>
            </a:r>
          </a:p>
        </p:txBody>
      </p:sp>
      <p:sp>
        <p:nvSpPr>
          <p:cNvPr id="359" name="Shape 359"/>
          <p:cNvSpPr txBox="1"/>
          <p:nvPr>
            <p:ph idx="2" type="body"/>
          </p:nvPr>
        </p:nvSpPr>
        <p:spPr>
          <a:xfrm>
            <a:off x="655638" y="5715000"/>
            <a:ext cx="8159750" cy="838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Každý konverzačný front je typu FIFO</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WFQ automaticky roztrieďuje jednotlivé konverzácie (toky) do frontov</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Prehľad činnosti WFQ</a:t>
            </a:r>
          </a:p>
        </p:txBody>
      </p:sp>
      <p:pic>
        <p:nvPicPr>
          <p:cNvPr id="366" name="Shape 366"/>
          <p:cNvPicPr preferRelativeResize="0"/>
          <p:nvPr/>
        </p:nvPicPr>
        <p:blipFill rotWithShape="1">
          <a:blip r:embed="rId3">
            <a:alphaModFix/>
          </a:blip>
          <a:srcRect b="1511" l="0" r="0" t="1701"/>
          <a:stretch/>
        </p:blipFill>
        <p:spPr>
          <a:xfrm>
            <a:off x="781050" y="1524000"/>
            <a:ext cx="7829550" cy="4876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Princíp činnosti WFQ</a:t>
            </a:r>
          </a:p>
        </p:txBody>
      </p:sp>
      <p:sp>
        <p:nvSpPr>
          <p:cNvPr id="372" name="Shape 37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Vo WFQ každý paket v každom konverzačnom fronte dostáva tzv. sekvenčné číslo</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Toto číslo vlastne vyjadruje celkový pomyselný objem dát prenesený týmto frontom vrátane daného paketu</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Sekvenčné číslo sa pre paket vypočíta vzťahom</a:t>
            </a:r>
          </a:p>
          <a:p>
            <a:pPr indent="-176212" lvl="1" marL="531813" marR="0" rtl="0" algn="ctr">
              <a:lnSpc>
                <a:spcPct val="95000"/>
              </a:lnSpc>
              <a:spcBef>
                <a:spcPts val="900"/>
              </a:spcBef>
              <a:spcAft>
                <a:spcPts val="0"/>
              </a:spcAft>
              <a:buClr>
                <a:schemeClr val="dk2"/>
              </a:buClr>
              <a:buSzPct val="25000"/>
              <a:buFont typeface="Noto Sans Symbols"/>
              <a:buNone/>
            </a:pPr>
            <a:r>
              <a:rPr b="1" i="1" lang="en-US" sz="1800" u="none" cap="none" strike="noStrike">
                <a:solidFill>
                  <a:schemeClr val="dk1"/>
                </a:solidFill>
                <a:latin typeface="Arial"/>
                <a:ea typeface="Arial"/>
                <a:cs typeface="Arial"/>
                <a:sym typeface="Arial"/>
              </a:rPr>
              <a:t>Sn+1 = Sn + váha * veľkosť paketu</a:t>
            </a:r>
          </a:p>
          <a:p>
            <a:pPr indent="-176213" lvl="0" marL="176213" marR="0" rtl="0" algn="l">
              <a:lnSpc>
                <a:spcPct val="95000"/>
              </a:lnSpc>
              <a:spcBef>
                <a:spcPts val="10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	kde </a:t>
            </a:r>
            <a:r>
              <a:rPr b="1" i="1" lang="en-US" sz="2000" u="none" cap="none" strike="noStrike">
                <a:solidFill>
                  <a:schemeClr val="dk1"/>
                </a:solidFill>
                <a:latin typeface="Arial"/>
                <a:ea typeface="Arial"/>
                <a:cs typeface="Arial"/>
                <a:sym typeface="Arial"/>
              </a:rPr>
              <a:t>Sn</a:t>
            </a:r>
            <a:r>
              <a:rPr b="0" i="0" lang="en-US" sz="2000" u="none" cap="none" strike="noStrike">
                <a:solidFill>
                  <a:schemeClr val="dk1"/>
                </a:solidFill>
                <a:latin typeface="Arial"/>
                <a:ea typeface="Arial"/>
                <a:cs typeface="Arial"/>
                <a:sym typeface="Arial"/>
              </a:rPr>
              <a:t> je poradové číslo predchádzajúceho paketu vo fronte a </a:t>
            </a:r>
            <a:r>
              <a:rPr b="1" i="1" lang="en-US" sz="2000" u="none" cap="none" strike="noStrike">
                <a:solidFill>
                  <a:schemeClr val="dk1"/>
                </a:solidFill>
                <a:latin typeface="Arial"/>
                <a:ea typeface="Arial"/>
                <a:cs typeface="Arial"/>
                <a:sym typeface="Arial"/>
              </a:rPr>
              <a:t>váha</a:t>
            </a:r>
            <a:r>
              <a:rPr b="0" i="0" lang="en-US" sz="2000" u="none" cap="none" strike="noStrike">
                <a:solidFill>
                  <a:schemeClr val="dk1"/>
                </a:solidFill>
                <a:latin typeface="Arial"/>
                <a:ea typeface="Arial"/>
                <a:cs typeface="Arial"/>
                <a:sym typeface="Arial"/>
              </a:rPr>
              <a:t> je číslo vypočítané zo vzťahu </a:t>
            </a:r>
            <a:r>
              <a:rPr b="1" i="0" lang="en-US" sz="2000" u="none" cap="none" strike="noStrike">
                <a:solidFill>
                  <a:schemeClr val="dk1"/>
                </a:solidFill>
                <a:latin typeface="Arial"/>
                <a:ea typeface="Arial"/>
                <a:cs typeface="Arial"/>
                <a:sym typeface="Arial"/>
              </a:rPr>
              <a:t>32384/(IPPrecedence+1)</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Váha umožňuje preferovať toky s vyššou hodnotou IP Precedence</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je daný konverzačný front prázdny, potom sa za Sn berie poradové číslo naposledy vloženého paketu do TxQ</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Plánovač WFQ vyberá na odoslanie vždy paket s najnižším sekvenčným číslom</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Obsluha je venovaná frontu, ktorý má doposiaľ najmenší podiel na celkovom objeme prevádzky odchádzajúcej daným rozhraním</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Ako WFQ zahadzuje pakety</a:t>
            </a:r>
          </a:p>
        </p:txBody>
      </p:sp>
      <p:sp>
        <p:nvSpPr>
          <p:cNvPr id="379" name="Shape 37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500" u="none" cap="none" strike="noStrike">
                <a:solidFill>
                  <a:schemeClr val="dk1"/>
                </a:solidFill>
                <a:latin typeface="Arial"/>
                <a:ea typeface="Arial"/>
                <a:cs typeface="Arial"/>
                <a:sym typeface="Arial"/>
              </a:rPr>
              <a:t>WFQ zahadzuje pakety na dvoch úrovniach:</a:t>
            </a:r>
          </a:p>
          <a:p>
            <a:pPr indent="-176212" lvl="1" marL="531813" marR="0" rtl="0" algn="l">
              <a:lnSpc>
                <a:spcPct val="95000"/>
              </a:lnSpc>
              <a:spcBef>
                <a:spcPts val="1050"/>
              </a:spcBef>
              <a:spcAft>
                <a:spcPts val="0"/>
              </a:spcAft>
              <a:buClr>
                <a:schemeClr val="dk2"/>
              </a:buClr>
              <a:buSzPct val="100000"/>
              <a:buFont typeface="Noto Sans Symbols"/>
              <a:buChar char="▪"/>
            </a:pPr>
            <a:r>
              <a:rPr b="0" i="0" lang="en-US" sz="2100" u="none" cap="none" strike="noStrike">
                <a:solidFill>
                  <a:schemeClr val="dk1"/>
                </a:solidFill>
                <a:latin typeface="Arial"/>
                <a:ea typeface="Arial"/>
                <a:cs typeface="Arial"/>
                <a:sym typeface="Arial"/>
              </a:rPr>
              <a:t>Zahadzovanie pri dosiahnutí prahu Congestive Discard Threshold (počet paketov v danom konverzačnom fronte)</a:t>
            </a:r>
          </a:p>
          <a:p>
            <a:pPr indent="-176212" lvl="1" marL="531813" marR="0" rtl="0" algn="l">
              <a:lnSpc>
                <a:spcPct val="95000"/>
              </a:lnSpc>
              <a:spcBef>
                <a:spcPts val="1050"/>
              </a:spcBef>
              <a:spcAft>
                <a:spcPts val="0"/>
              </a:spcAft>
              <a:buClr>
                <a:schemeClr val="dk2"/>
              </a:buClr>
              <a:buSzPct val="100000"/>
              <a:buFont typeface="Noto Sans Symbols"/>
              <a:buChar char="▪"/>
            </a:pPr>
            <a:r>
              <a:rPr b="0" i="0" lang="en-US" sz="2100" u="none" cap="none" strike="noStrike">
                <a:solidFill>
                  <a:schemeClr val="dk1"/>
                </a:solidFill>
                <a:latin typeface="Arial"/>
                <a:ea typeface="Arial"/>
                <a:cs typeface="Arial"/>
                <a:sym typeface="Arial"/>
              </a:rPr>
              <a:t>Agresívne zahadzovanie pri dosiahnutí limitu </a:t>
            </a:r>
            <a:r>
              <a:rPr b="1" i="0" lang="en-US" sz="2100" u="none" cap="none" strike="noStrike">
                <a:solidFill>
                  <a:schemeClr val="accent2"/>
                </a:solidFill>
                <a:latin typeface="Courier New"/>
                <a:ea typeface="Courier New"/>
                <a:cs typeface="Courier New"/>
                <a:sym typeface="Courier New"/>
              </a:rPr>
              <a:t>hold-queue</a:t>
            </a:r>
            <a:r>
              <a:rPr b="0" i="0" lang="en-US" sz="2100" u="none" cap="none" strike="noStrike">
                <a:solidFill>
                  <a:schemeClr val="dk1"/>
                </a:solidFill>
                <a:latin typeface="Arial"/>
                <a:ea typeface="Arial"/>
                <a:cs typeface="Arial"/>
                <a:sym typeface="Arial"/>
              </a:rPr>
              <a:t> (celkový počet paketov vo WFQ systéme)</a:t>
            </a:r>
          </a:p>
          <a:p>
            <a:pPr indent="-176213" lvl="0" marL="176213" marR="0" rtl="0" algn="l">
              <a:lnSpc>
                <a:spcPct val="95000"/>
              </a:lnSpc>
              <a:spcBef>
                <a:spcPts val="1250"/>
              </a:spcBef>
              <a:spcAft>
                <a:spcPts val="0"/>
              </a:spcAft>
              <a:buClr>
                <a:schemeClr val="dk2"/>
              </a:buClr>
              <a:buSzPct val="100000"/>
              <a:buFont typeface="Noto Sans Symbols"/>
              <a:buChar char="▪"/>
            </a:pPr>
            <a:r>
              <a:rPr b="0" i="0" lang="en-US" sz="2500" u="none" cap="none" strike="noStrike">
                <a:solidFill>
                  <a:schemeClr val="dk1"/>
                </a:solidFill>
                <a:latin typeface="Arial"/>
                <a:ea typeface="Arial"/>
                <a:cs typeface="Arial"/>
                <a:sym typeface="Arial"/>
              </a:rPr>
              <a:t>WFQ vždy zahadzuje pakety najagresívnejšieho toku</a:t>
            </a:r>
          </a:p>
          <a:p>
            <a:pPr indent="-176213" lvl="0" marL="176213" marR="0" rtl="0" algn="l">
              <a:lnSpc>
                <a:spcPct val="95000"/>
              </a:lnSpc>
              <a:spcBef>
                <a:spcPts val="1250"/>
              </a:spcBef>
              <a:spcAft>
                <a:spcPts val="0"/>
              </a:spcAft>
              <a:buClr>
                <a:schemeClr val="dk2"/>
              </a:buClr>
              <a:buSzPct val="100000"/>
              <a:buFont typeface="Noto Sans Symbols"/>
              <a:buChar char="▪"/>
            </a:pPr>
            <a:r>
              <a:rPr b="0" i="0" lang="en-US" sz="2500" u="none" cap="none" strike="noStrike">
                <a:solidFill>
                  <a:schemeClr val="dk1"/>
                </a:solidFill>
                <a:latin typeface="Arial"/>
                <a:ea typeface="Arial"/>
                <a:cs typeface="Arial"/>
                <a:sym typeface="Arial"/>
              </a:rPr>
              <a:t>Výnimka:</a:t>
            </a:r>
          </a:p>
          <a:p>
            <a:pPr indent="-176212" lvl="1" marL="531813" marR="0" rtl="0" algn="l">
              <a:lnSpc>
                <a:spcPct val="95000"/>
              </a:lnSpc>
              <a:spcBef>
                <a:spcPts val="1050"/>
              </a:spcBef>
              <a:spcAft>
                <a:spcPts val="0"/>
              </a:spcAft>
              <a:buClr>
                <a:schemeClr val="dk2"/>
              </a:buClr>
              <a:buSzPct val="100000"/>
              <a:buFont typeface="Noto Sans Symbols"/>
              <a:buChar char="▪"/>
            </a:pPr>
            <a:r>
              <a:rPr b="0" i="0" lang="en-US" sz="2100" u="none" cap="none" strike="noStrike">
                <a:solidFill>
                  <a:schemeClr val="dk1"/>
                </a:solidFill>
                <a:latin typeface="Arial"/>
                <a:ea typeface="Arial"/>
                <a:cs typeface="Arial"/>
                <a:sym typeface="Arial"/>
              </a:rPr>
              <a:t>Paket umiestnený do prázdneho konverzačného frontu nikdy nebude zahodený</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Ako WFQ zahadzuje pakety</a:t>
            </a:r>
          </a:p>
        </p:txBody>
      </p:sp>
      <p:sp>
        <p:nvSpPr>
          <p:cNvPr id="385" name="Shape 385"/>
          <p:cNvSpPr txBox="1"/>
          <p:nvPr>
            <p:ph idx="1" type="body"/>
          </p:nvPr>
        </p:nvSpPr>
        <p:spPr>
          <a:xfrm>
            <a:off x="655638" y="4972050"/>
            <a:ext cx="8159750" cy="158115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Pojmy:</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Hold-queue: limit na celkový počet paketov vo WFQ systéme</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Congestive Discard Threshold: obmedzenie veľkosti individuálneho konverzačného frontu</a:t>
            </a:r>
          </a:p>
        </p:txBody>
      </p:sp>
      <p:pic>
        <p:nvPicPr>
          <p:cNvPr descr="M4-1" id="386" name="Shape 386"/>
          <p:cNvPicPr preferRelativeResize="0"/>
          <p:nvPr/>
        </p:nvPicPr>
        <p:blipFill rotWithShape="1">
          <a:blip r:embed="rId3">
            <a:alphaModFix/>
          </a:blip>
          <a:srcRect b="0" l="0" r="0" t="0"/>
          <a:stretch/>
        </p:blipFill>
        <p:spPr>
          <a:xfrm>
            <a:off x="85725" y="1136650"/>
            <a:ext cx="8972550" cy="3638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Vlastnosti WFQ</a:t>
            </a:r>
          </a:p>
        </p:txBody>
      </p:sp>
      <p:sp>
        <p:nvSpPr>
          <p:cNvPr id="393" name="Shape 393"/>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WFQ používa predkonfigurovaný pevný počet konverzačných frontov</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Na prevod vlastností toku na číslo frontu sa používa hashovacia funkcia</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Systémové pakety a RSVP toky sú mapované na osobitné fronty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Je možné, že dva alebo viac tokov vďaka hash funkcii bude patriť do rovnakého konverzačného frontu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takom prípade sa budú deliť o pridelené prostriedky</a:t>
            </a:r>
          </a:p>
          <a:p>
            <a:pPr indent="-176213" lvl="0" marL="176213" marR="0" rtl="0" algn="l">
              <a:lnSpc>
                <a:spcPct val="95000"/>
              </a:lnSpc>
              <a:spcBef>
                <a:spcPts val="1200"/>
              </a:spcBef>
              <a:spcAft>
                <a:spcPts val="0"/>
              </a:spcAft>
              <a:buClr>
                <a:schemeClr val="dk2"/>
              </a:buClr>
              <a:buSzPct val="100000"/>
              <a:buFont typeface="Noto Sans Symbols"/>
              <a:buChar char="▪"/>
            </a:pPr>
            <a:r>
              <a:rPr b="1" i="0" lang="en-US" sz="2400" u="none" cap="none" strike="noStrike">
                <a:solidFill>
                  <a:schemeClr val="accent2"/>
                </a:solidFill>
                <a:latin typeface="Arial"/>
                <a:ea typeface="Arial"/>
                <a:cs typeface="Arial"/>
                <a:sym typeface="Arial"/>
              </a:rPr>
              <a:t>Dôležité</a:t>
            </a:r>
            <a:r>
              <a:rPr b="0" i="0" lang="en-US" sz="2400" u="none" cap="none" strike="noStrike">
                <a:solidFill>
                  <a:schemeClr val="accent2"/>
                </a:solidFill>
                <a:latin typeface="Arial"/>
                <a:ea typeface="Arial"/>
                <a:cs typeface="Arial"/>
                <a:sym typeface="Arial"/>
              </a:rPr>
              <a:t>:</a:t>
            </a:r>
            <a:r>
              <a:rPr b="0" i="0" lang="en-US" sz="2400" u="none" cap="none" strike="noStrike">
                <a:solidFill>
                  <a:schemeClr val="dk1"/>
                </a:solidFill>
                <a:latin typeface="Arial"/>
                <a:ea typeface="Arial"/>
                <a:cs typeface="Arial"/>
                <a:sym typeface="Arial"/>
              </a:rPr>
              <a:t> Počet nakonfigurovaných frontov by mal byť výrazne vyšší ako predpokladaný počet tokov</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Výhody a nevýhody WFQ</a:t>
            </a:r>
          </a:p>
        </p:txBody>
      </p:sp>
      <p:graphicFrame>
        <p:nvGraphicFramePr>
          <p:cNvPr id="400" name="Shape 400"/>
          <p:cNvGraphicFramePr/>
          <p:nvPr/>
        </p:nvGraphicFramePr>
        <p:xfrm>
          <a:off x="457200" y="1190625"/>
          <a:ext cx="3000000" cy="3000000"/>
        </p:xfrm>
        <a:graphic>
          <a:graphicData uri="http://schemas.openxmlformats.org/drawingml/2006/table">
            <a:tbl>
              <a:tblPr>
                <a:noFill/>
                <a:tableStyleId>{62C8999B-BE81-4A1C-86C3-12D5599FF7D6}</a:tableStyleId>
              </a:tblPr>
              <a:tblGrid>
                <a:gridCol w="2092325"/>
                <a:gridCol w="6167450"/>
              </a:tblGrid>
              <a:tr h="243522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1" i="0" lang="en-US" sz="2200" u="none" cap="none" strike="noStrike">
                          <a:solidFill>
                            <a:schemeClr val="lt1"/>
                          </a:solidFill>
                          <a:latin typeface="Arial"/>
                          <a:ea typeface="Arial"/>
                          <a:cs typeface="Arial"/>
                          <a:sym typeface="Arial"/>
                        </a:rPr>
                        <a:t>Výhody</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Jednoduchá konfigurácia bez potreby klasifikácie</a:t>
                      </a:r>
                    </a:p>
                    <a:p>
                      <a:pPr indent="-217488" lvl="1" marL="331788"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Všetkým tokom garantuje isté pásmo</a:t>
                      </a:r>
                    </a:p>
                    <a:p>
                      <a:pPr indent="-217488" lvl="1" marL="331788"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Zahadzuje pakety najagresívnejších tokov</a:t>
                      </a:r>
                    </a:p>
                    <a:p>
                      <a:pPr indent="-217488" lvl="1" marL="331788"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Podporované na väčšine platforiem a IOS verzií</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511300">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1" i="0" lang="en-US" sz="2200" u="none" cap="none" strike="noStrike">
                          <a:solidFill>
                            <a:schemeClr val="lt1"/>
                          </a:solidFill>
                          <a:latin typeface="Arial"/>
                          <a:ea typeface="Arial"/>
                          <a:cs typeface="Arial"/>
                          <a:sym typeface="Arial"/>
                        </a:rPr>
                        <a:t>Nevýhody</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Riziko, že viaceré toky pôjdu do rovnakého konverzačného frontu</a:t>
                      </a:r>
                    </a:p>
                    <a:p>
                      <a:pPr indent="-217488" lvl="1" marL="331788"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Neumožňuje externú kontrolu nad klasifikáciou</a:t>
                      </a:r>
                    </a:p>
                    <a:p>
                      <a:pPr indent="-217488" lvl="1" marL="331788"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Podporované na linkách najviac 2 Mb</a:t>
                      </a:r>
                    </a:p>
                    <a:p>
                      <a:pPr indent="-217488" lvl="1" marL="331788" marR="0" rtl="0" algn="l">
                        <a:lnSpc>
                          <a:spcPct val="95000"/>
                        </a:lnSpc>
                        <a:spcBef>
                          <a:spcPts val="1100"/>
                        </a:spcBef>
                        <a:spcAft>
                          <a:spcPts val="0"/>
                        </a:spcAft>
                        <a:buClr>
                          <a:schemeClr val="dk2"/>
                        </a:buClr>
                        <a:buSzPct val="100000"/>
                        <a:buFont typeface="Noto Sans Symbols"/>
                        <a:buChar char="▪"/>
                      </a:pPr>
                      <a:r>
                        <a:rPr b="0" i="0" lang="en-US" sz="2200" u="none" cap="none" strike="noStrike">
                          <a:solidFill>
                            <a:schemeClr val="dk1"/>
                          </a:solidFill>
                          <a:latin typeface="Arial"/>
                          <a:ea typeface="Arial"/>
                          <a:cs typeface="Arial"/>
                          <a:sym typeface="Arial"/>
                        </a:rPr>
                        <a:t>Neumožňuje poskytovať pevné garancie na pásmo</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Konfigurácia WFQ (len pre staré IOSy)</a:t>
            </a:r>
          </a:p>
        </p:txBody>
      </p:sp>
      <p:sp>
        <p:nvSpPr>
          <p:cNvPr id="407" name="Shape 407"/>
          <p:cNvSpPr txBox="1"/>
          <p:nvPr>
            <p:ph idx="1" type="body"/>
          </p:nvPr>
        </p:nvSpPr>
        <p:spPr>
          <a:xfrm>
            <a:off x="455613" y="2201863"/>
            <a:ext cx="8224837" cy="23114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900" u="none" cap="none" strike="noStrike">
                <a:solidFill>
                  <a:schemeClr val="accent2"/>
                </a:solidFill>
                <a:latin typeface="Arial"/>
                <a:ea typeface="Arial"/>
                <a:cs typeface="Arial"/>
                <a:sym typeface="Arial"/>
              </a:rPr>
              <a:t>cdt: </a:t>
            </a:r>
            <a:r>
              <a:rPr b="0" i="0" lang="en-US" sz="1900" u="none" cap="none" strike="noStrike">
                <a:solidFill>
                  <a:schemeClr val="dk1"/>
                </a:solidFill>
                <a:latin typeface="Arial"/>
                <a:ea typeface="Arial"/>
                <a:cs typeface="Arial"/>
                <a:sym typeface="Arial"/>
              </a:rPr>
              <a:t>Počet správ povolený v individuálnych konverzačných frontov. Číslo musí byť mocninou 2</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accent2"/>
                </a:solidFill>
                <a:latin typeface="Arial"/>
                <a:ea typeface="Arial"/>
                <a:cs typeface="Arial"/>
                <a:sym typeface="Arial"/>
              </a:rPr>
              <a:t>dynamic-queues: </a:t>
            </a:r>
            <a:r>
              <a:rPr b="0" i="0" lang="en-US" sz="1900" u="none" cap="none" strike="noStrike">
                <a:solidFill>
                  <a:schemeClr val="dk1"/>
                </a:solidFill>
                <a:latin typeface="Arial"/>
                <a:ea typeface="Arial"/>
                <a:cs typeface="Arial"/>
                <a:sym typeface="Arial"/>
              </a:rPr>
              <a:t>Počet dynamických konverzačných frontov. Číslo je mocninou 2 v rozsahu 16, 32, 64, 128, 256, 512, 1024, 2048 a 4096; predvolená hodnota je 256</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accent2"/>
                </a:solidFill>
                <a:latin typeface="Arial"/>
                <a:ea typeface="Arial"/>
                <a:cs typeface="Arial"/>
                <a:sym typeface="Arial"/>
              </a:rPr>
              <a:t>reservable-queues: </a:t>
            </a:r>
            <a:r>
              <a:rPr b="0" i="0" lang="en-US" sz="1900" u="none" cap="none" strike="noStrike">
                <a:solidFill>
                  <a:schemeClr val="dk1"/>
                </a:solidFill>
                <a:latin typeface="Arial"/>
                <a:ea typeface="Arial"/>
                <a:cs typeface="Arial"/>
                <a:sym typeface="Arial"/>
              </a:rPr>
              <a:t>Počet frontov pre RSVP rezervácie v rozsahu od 0 do 1000. Predvolená hodnota je 0</a:t>
            </a:r>
          </a:p>
        </p:txBody>
      </p:sp>
      <p:sp>
        <p:nvSpPr>
          <p:cNvPr id="408" name="Shape 408"/>
          <p:cNvSpPr/>
          <p:nvPr/>
        </p:nvSpPr>
        <p:spPr>
          <a:xfrm>
            <a:off x="450850" y="1716088"/>
            <a:ext cx="815975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fair-queue [cdt [</a:t>
            </a:r>
            <a:r>
              <a:rPr b="1" i="1" lang="en-US" sz="1800">
                <a:solidFill>
                  <a:schemeClr val="accent2"/>
                </a:solidFill>
                <a:latin typeface="Courier New"/>
                <a:ea typeface="Courier New"/>
                <a:cs typeface="Courier New"/>
                <a:sym typeface="Courier New"/>
              </a:rPr>
              <a:t>dynamic-queues</a:t>
            </a:r>
            <a:r>
              <a:rPr b="1" lang="en-US" sz="1800">
                <a:solidFill>
                  <a:schemeClr val="accent2"/>
                </a:solidFill>
                <a:latin typeface="Courier New"/>
                <a:ea typeface="Courier New"/>
                <a:cs typeface="Courier New"/>
                <a:sym typeface="Courier New"/>
              </a:rPr>
              <a:t> [</a:t>
            </a:r>
            <a:r>
              <a:rPr b="1" i="1" lang="en-US" sz="1800">
                <a:solidFill>
                  <a:schemeClr val="accent2"/>
                </a:solidFill>
                <a:latin typeface="Courier New"/>
                <a:ea typeface="Courier New"/>
                <a:cs typeface="Courier New"/>
                <a:sym typeface="Courier New"/>
              </a:rPr>
              <a:t>reservable-queues</a:t>
            </a:r>
            <a:r>
              <a:rPr b="1" lang="en-US" sz="1800">
                <a:solidFill>
                  <a:schemeClr val="accent2"/>
                </a:solidFill>
                <a:latin typeface="Courier New"/>
                <a:ea typeface="Courier New"/>
                <a:cs typeface="Courier New"/>
                <a:sym typeface="Courier New"/>
              </a:rPr>
              <a:t>]]]</a:t>
            </a:r>
          </a:p>
        </p:txBody>
      </p:sp>
      <p:sp>
        <p:nvSpPr>
          <p:cNvPr id="409" name="Shape 409"/>
          <p:cNvSpPr/>
          <p:nvPr/>
        </p:nvSpPr>
        <p:spPr>
          <a:xfrm>
            <a:off x="396875" y="1371600"/>
            <a:ext cx="33369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router(config-if)#</a:t>
            </a:r>
          </a:p>
        </p:txBody>
      </p:sp>
      <p:sp>
        <p:nvSpPr>
          <p:cNvPr id="410" name="Shape 410"/>
          <p:cNvSpPr/>
          <p:nvPr/>
        </p:nvSpPr>
        <p:spPr>
          <a:xfrm>
            <a:off x="679450" y="5446713"/>
            <a:ext cx="7940675" cy="809625"/>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lang="en-US" sz="1900">
                <a:solidFill>
                  <a:schemeClr val="dk1"/>
                </a:solidFill>
                <a:latin typeface="Arial"/>
                <a:ea typeface="Arial"/>
                <a:cs typeface="Arial"/>
                <a:sym typeface="Arial"/>
              </a:rPr>
              <a:t>Udáva maximálny počet paketov vo WFQ systéme</a:t>
            </a:r>
          </a:p>
          <a:p>
            <a:pPr indent="-176213" lvl="0" marL="176213" marR="0" rtl="0" algn="l">
              <a:lnSpc>
                <a:spcPct val="95000"/>
              </a:lnSpc>
              <a:spcBef>
                <a:spcPts val="950"/>
              </a:spcBef>
              <a:spcAft>
                <a:spcPts val="0"/>
              </a:spcAft>
              <a:buClr>
                <a:schemeClr val="dk2"/>
              </a:buClr>
              <a:buSzPct val="100000"/>
              <a:buFont typeface="Noto Sans Symbols"/>
              <a:buChar char="▪"/>
            </a:pPr>
            <a:r>
              <a:rPr lang="en-US" sz="1900">
                <a:solidFill>
                  <a:schemeClr val="dk1"/>
                </a:solidFill>
                <a:latin typeface="Arial"/>
                <a:ea typeface="Arial"/>
                <a:cs typeface="Arial"/>
                <a:sym typeface="Arial"/>
              </a:rPr>
              <a:t>Predvolená hodnota je 1000</a:t>
            </a:r>
          </a:p>
        </p:txBody>
      </p:sp>
      <p:sp>
        <p:nvSpPr>
          <p:cNvPr id="411" name="Shape 411"/>
          <p:cNvSpPr/>
          <p:nvPr/>
        </p:nvSpPr>
        <p:spPr>
          <a:xfrm>
            <a:off x="679450" y="4929188"/>
            <a:ext cx="7778750" cy="395287"/>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800">
                <a:solidFill>
                  <a:schemeClr val="accent2"/>
                </a:solidFill>
                <a:latin typeface="Courier New"/>
                <a:ea typeface="Courier New"/>
                <a:cs typeface="Courier New"/>
                <a:sym typeface="Courier New"/>
              </a:rPr>
              <a:t>hold-queue </a:t>
            </a:r>
            <a:r>
              <a:rPr b="1" i="1" lang="en-US" sz="1800">
                <a:solidFill>
                  <a:schemeClr val="accent2"/>
                </a:solidFill>
                <a:latin typeface="Courier New"/>
                <a:ea typeface="Courier New"/>
                <a:cs typeface="Courier New"/>
                <a:sym typeface="Courier New"/>
              </a:rPr>
              <a:t>max-limit</a:t>
            </a:r>
            <a:r>
              <a:rPr b="1" lang="en-US" sz="1800">
                <a:solidFill>
                  <a:schemeClr val="accent2"/>
                </a:solidFill>
                <a:latin typeface="Courier New"/>
                <a:ea typeface="Courier New"/>
                <a:cs typeface="Courier New"/>
                <a:sym typeface="Courier New"/>
              </a:rPr>
              <a:t> out</a:t>
            </a:r>
          </a:p>
        </p:txBody>
      </p:sp>
      <p:sp>
        <p:nvSpPr>
          <p:cNvPr id="412" name="Shape 412"/>
          <p:cNvSpPr/>
          <p:nvPr/>
        </p:nvSpPr>
        <p:spPr>
          <a:xfrm>
            <a:off x="679450" y="4592638"/>
            <a:ext cx="24860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router(config-if)#</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325P_252" id="162" name="Shape 162"/>
          <p:cNvPicPr preferRelativeResize="0"/>
          <p:nvPr/>
        </p:nvPicPr>
        <p:blipFill rotWithShape="1">
          <a:blip r:embed="rId3">
            <a:alphaModFix/>
          </a:blip>
          <a:srcRect b="0" l="0" r="0" t="0"/>
          <a:stretch/>
        </p:blipFill>
        <p:spPr>
          <a:xfrm>
            <a:off x="53975" y="1587500"/>
            <a:ext cx="9036050" cy="3268663"/>
          </a:xfrm>
          <a:prstGeom prst="rect">
            <a:avLst/>
          </a:prstGeom>
          <a:noFill/>
          <a:ln>
            <a:noFill/>
          </a:ln>
        </p:spPr>
      </p:pic>
      <p:sp>
        <p:nvSpPr>
          <p:cNvPr id="163" name="Shape 163"/>
          <p:cNvSpPr/>
          <p:nvPr/>
        </p:nvSpPr>
        <p:spPr>
          <a:xfrm>
            <a:off x="684213" y="5026025"/>
            <a:ext cx="7766050" cy="1298575"/>
          </a:xfrm>
          <a:prstGeom prst="rect">
            <a:avLst/>
          </a:prstGeom>
          <a:noFill/>
          <a:ln>
            <a:noFill/>
          </a:ln>
        </p:spPr>
        <p:txBody>
          <a:bodyPr anchorCtr="1" anchor="ctr"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Zahltenie môže nastať na akomkoľvek mieste v sieti, kde sa realizuje agregácia alebo kde je spád v poskytovanej rýchlosti</a:t>
            </a:r>
          </a:p>
          <a:p>
            <a:pPr indent="-176213" lvl="0" marL="176213" marR="0" rtl="0" algn="l">
              <a:lnSpc>
                <a:spcPct val="85000"/>
              </a:lnSpc>
              <a:spcBef>
                <a:spcPts val="100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Ukladanie do frontov </a:t>
            </a:r>
            <a:r>
              <a:rPr lang="en-US" sz="2000">
                <a:solidFill>
                  <a:schemeClr val="accent2"/>
                </a:solidFill>
                <a:latin typeface="Arial"/>
                <a:ea typeface="Arial"/>
                <a:cs typeface="Arial"/>
                <a:sym typeface="Arial"/>
              </a:rPr>
              <a:t>riadi zahltenie</a:t>
            </a:r>
            <a:r>
              <a:rPr lang="en-US" sz="2000">
                <a:solidFill>
                  <a:schemeClr val="dk1"/>
                </a:solidFill>
                <a:latin typeface="Arial"/>
                <a:ea typeface="Arial"/>
                <a:cs typeface="Arial"/>
                <a:sym typeface="Arial"/>
              </a:rPr>
              <a:t> poskytovaním garancií na </a:t>
            </a:r>
            <a:r>
              <a:rPr lang="en-US" sz="2000">
                <a:solidFill>
                  <a:schemeClr val="accent2"/>
                </a:solidFill>
                <a:latin typeface="Arial"/>
                <a:ea typeface="Arial"/>
                <a:cs typeface="Arial"/>
                <a:sym typeface="Arial"/>
              </a:rPr>
              <a:t>šírku pásma</a:t>
            </a:r>
            <a:r>
              <a:rPr lang="en-US" sz="2000">
                <a:solidFill>
                  <a:schemeClr val="dk1"/>
                </a:solidFill>
                <a:latin typeface="Arial"/>
                <a:ea typeface="Arial"/>
                <a:cs typeface="Arial"/>
                <a:sym typeface="Arial"/>
              </a:rPr>
              <a:t> a </a:t>
            </a:r>
            <a:r>
              <a:rPr lang="en-US" sz="2000">
                <a:solidFill>
                  <a:schemeClr val="accent2"/>
                </a:solidFill>
                <a:latin typeface="Arial"/>
                <a:ea typeface="Arial"/>
                <a:cs typeface="Arial"/>
                <a:sym typeface="Arial"/>
              </a:rPr>
              <a:t>oneskorenie</a:t>
            </a:r>
          </a:p>
        </p:txBody>
      </p:sp>
      <p:sp>
        <p:nvSpPr>
          <p:cNvPr id="164" name="Shape 16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Zahltenie a ukladanie paketov do frontov</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WFQ a nové IOSy</a:t>
            </a:r>
          </a:p>
        </p:txBody>
      </p:sp>
      <p:sp>
        <p:nvSpPr>
          <p:cNvPr id="418" name="Shape 41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nových IOSoch (15.x) už nie je možné aktivovať QoS mechanizmy bezprostredne na rozhraní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WFQ je možné aktivovať vo vnútri policy-map v obsluhe vybranej triedy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Znamená to, že toky patriace do spoločnej triedy budú vnútorne obsluhované a medzi sebou „rozplánované“ pomocou WFQ, ktoré sa však obmedzuje iba na danú triedu prevádzky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prípade konfigurácie WFQ v obsluhe vybranej triedy je o WFQ konfigurovateľný iba počet konverzačných frontov, CDT a počty RSVP frontov nie sú už k dispozícii</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grpSp>
        <p:nvGrpSpPr>
          <p:cNvPr id="424" name="Shape 424"/>
          <p:cNvGrpSpPr/>
          <p:nvPr/>
        </p:nvGrpSpPr>
        <p:grpSpPr>
          <a:xfrm>
            <a:off x="808038" y="1418908"/>
            <a:ext cx="7518400" cy="4037013"/>
            <a:chOff x="488" y="1976"/>
            <a:chExt cx="4736" cy="2543"/>
          </a:xfrm>
        </p:grpSpPr>
        <p:sp>
          <p:nvSpPr>
            <p:cNvPr id="425" name="Shape 425"/>
            <p:cNvSpPr/>
            <p:nvPr/>
          </p:nvSpPr>
          <p:spPr>
            <a:xfrm>
              <a:off x="488" y="1976"/>
              <a:ext cx="4736" cy="2543"/>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26" name="Shape 426"/>
            <p:cNvSpPr txBox="1"/>
            <p:nvPr/>
          </p:nvSpPr>
          <p:spPr>
            <a:xfrm>
              <a:off x="582" y="2079"/>
              <a:ext cx="4218" cy="2218"/>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Router# </a:t>
              </a:r>
              <a:r>
                <a:rPr b="1" lang="en-US" sz="1400">
                  <a:solidFill>
                    <a:schemeClr val="accent2"/>
                  </a:solidFill>
                  <a:latin typeface="Courier New"/>
                  <a:ea typeface="Courier New"/>
                  <a:cs typeface="Courier New"/>
                  <a:sym typeface="Courier New"/>
                </a:rPr>
                <a:t>show interface serial 1/0</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Hardware is M4T</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Internet address is 20.0.0.1/8</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MTU 1500 bytes, BW 19 Kbit, DLY 20000 usec, rely 255/255, load 147/255</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Encapsulation HDLC, crc 16, loopback not set</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Keepalive set (10 sec)</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Last input 00:00:00, output 00:00:00, output hang never</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Last clearing of "show interface" counters never</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Input queue: 0/75/0 (size/max/drops); Total output drops: 0</a:t>
              </a:r>
            </a:p>
            <a:p>
              <a:pPr indent="0" lvl="0" marL="0" marR="0" rtl="0" algn="l">
                <a:lnSpc>
                  <a:spcPct val="100000"/>
                </a:lnSpc>
                <a:spcBef>
                  <a:spcPts val="0"/>
                </a:spcBef>
                <a:spcAft>
                  <a:spcPts val="0"/>
                </a:spcAft>
                <a:buSzPct val="25000"/>
                <a:buNone/>
              </a:pPr>
              <a:r>
                <a:rPr b="1" lang="en-US" sz="1400">
                  <a:solidFill>
                    <a:schemeClr val="accent2"/>
                  </a:solidFill>
                  <a:latin typeface="Courier New"/>
                  <a:ea typeface="Courier New"/>
                  <a:cs typeface="Courier New"/>
                  <a:sym typeface="Courier New"/>
                </a:rPr>
                <a:t>  Queueing strategy: weighted fair</a:t>
              </a:r>
            </a:p>
            <a:p>
              <a:pPr indent="0" lvl="0" marL="0" marR="0" rtl="0" algn="l">
                <a:lnSpc>
                  <a:spcPct val="100000"/>
                </a:lnSpc>
                <a:spcBef>
                  <a:spcPts val="0"/>
                </a:spcBef>
                <a:spcAft>
                  <a:spcPts val="0"/>
                </a:spcAft>
                <a:buSzPct val="25000"/>
                <a:buNone/>
              </a:pPr>
              <a:r>
                <a:rPr b="1" lang="en-US" sz="1400">
                  <a:solidFill>
                    <a:schemeClr val="accent2"/>
                  </a:solidFill>
                  <a:latin typeface="Courier New"/>
                  <a:ea typeface="Courier New"/>
                  <a:cs typeface="Courier New"/>
                  <a:sym typeface="Courier New"/>
                </a:rPr>
                <a:t>  Output queue: 0/1000/64/0 (size/max total/threshold/drops)</a:t>
              </a:r>
            </a:p>
            <a:p>
              <a:pPr indent="0" lvl="0" marL="0" marR="0" rtl="0" algn="l">
                <a:lnSpc>
                  <a:spcPct val="100000"/>
                </a:lnSpc>
                <a:spcBef>
                  <a:spcPts val="0"/>
                </a:spcBef>
                <a:spcAft>
                  <a:spcPts val="0"/>
                </a:spcAft>
                <a:buSzPct val="25000"/>
                <a:buNone/>
              </a:pPr>
              <a:r>
                <a:rPr b="1" lang="en-US" sz="1400">
                  <a:solidFill>
                    <a:schemeClr val="accent2"/>
                  </a:solidFill>
                  <a:latin typeface="Courier New"/>
                  <a:ea typeface="Courier New"/>
                  <a:cs typeface="Courier New"/>
                  <a:sym typeface="Courier New"/>
                </a:rPr>
                <a:t>     Conversations  0/4/256 (active/max active/max total)</a:t>
              </a:r>
            </a:p>
            <a:p>
              <a:pPr indent="0" lvl="0" marL="0" marR="0" rtl="0" algn="l">
                <a:lnSpc>
                  <a:spcPct val="100000"/>
                </a:lnSpc>
                <a:spcBef>
                  <a:spcPts val="0"/>
                </a:spcBef>
                <a:spcAft>
                  <a:spcPts val="0"/>
                </a:spcAft>
                <a:buSzPct val="25000"/>
                <a:buNone/>
              </a:pPr>
              <a:r>
                <a:rPr b="1" lang="en-US" sz="1400">
                  <a:solidFill>
                    <a:schemeClr val="accent2"/>
                  </a:solidFill>
                  <a:latin typeface="Courier New"/>
                  <a:ea typeface="Courier New"/>
                  <a:cs typeface="Courier New"/>
                  <a:sym typeface="Courier New"/>
                </a:rPr>
                <a:t>     Reserved Conversations 0/0 (allocated/max allocated)</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5 minute input rate 18000 bits/sec, 8 packets/sec</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5 minute output rate 11000 bits/sec, 9 packets/sec</a:t>
              </a:r>
            </a:p>
          </p:txBody>
        </p:sp>
      </p:grpSp>
      <p:sp>
        <p:nvSpPr>
          <p:cNvPr id="427" name="Shape 427"/>
          <p:cNvSpPr txBox="1"/>
          <p:nvPr>
            <p:ph type="title"/>
          </p:nvPr>
        </p:nvSpPr>
        <p:spPr>
          <a:xfrm>
            <a:off x="1141413"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Monitoring WFQ</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Monitoring WFQ – len staré IOSy</a:t>
            </a:r>
          </a:p>
        </p:txBody>
      </p:sp>
      <p:grpSp>
        <p:nvGrpSpPr>
          <p:cNvPr id="434" name="Shape 434"/>
          <p:cNvGrpSpPr/>
          <p:nvPr/>
        </p:nvGrpSpPr>
        <p:grpSpPr>
          <a:xfrm>
            <a:off x="774700" y="1990725"/>
            <a:ext cx="7518400" cy="3136900"/>
            <a:chOff x="488" y="1254"/>
            <a:chExt cx="4736" cy="1976"/>
          </a:xfrm>
        </p:grpSpPr>
        <p:sp>
          <p:nvSpPr>
            <p:cNvPr id="435" name="Shape 435"/>
            <p:cNvSpPr/>
            <p:nvPr/>
          </p:nvSpPr>
          <p:spPr>
            <a:xfrm>
              <a:off x="488" y="1254"/>
              <a:ext cx="4736" cy="197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36" name="Shape 436"/>
            <p:cNvSpPr/>
            <p:nvPr/>
          </p:nvSpPr>
          <p:spPr>
            <a:xfrm>
              <a:off x="722" y="1516"/>
              <a:ext cx="2030" cy="120"/>
            </a:xfrm>
            <a:prstGeom prst="rect">
              <a:avLst/>
            </a:prstGeom>
            <a:solidFill>
              <a:srgbClr val="FFE59B"/>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37" name="Shape 437"/>
            <p:cNvSpPr/>
            <p:nvPr/>
          </p:nvSpPr>
          <p:spPr>
            <a:xfrm>
              <a:off x="698" y="2196"/>
              <a:ext cx="1030" cy="120"/>
            </a:xfrm>
            <a:prstGeom prst="rect">
              <a:avLst/>
            </a:prstGeom>
            <a:solidFill>
              <a:srgbClr val="FFE59B"/>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38" name="Shape 438"/>
            <p:cNvSpPr/>
            <p:nvPr/>
          </p:nvSpPr>
          <p:spPr>
            <a:xfrm>
              <a:off x="706" y="2796"/>
              <a:ext cx="1030" cy="120"/>
            </a:xfrm>
            <a:prstGeom prst="rect">
              <a:avLst/>
            </a:prstGeom>
            <a:solidFill>
              <a:srgbClr val="FFE59B"/>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39" name="Shape 439"/>
            <p:cNvSpPr txBox="1"/>
            <p:nvPr/>
          </p:nvSpPr>
          <p:spPr>
            <a:xfrm>
              <a:off x="576" y="1274"/>
              <a:ext cx="4610" cy="1886"/>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Router# </a:t>
              </a:r>
              <a:r>
                <a:rPr b="1" lang="en-US" sz="1200">
                  <a:solidFill>
                    <a:schemeClr val="accent2"/>
                  </a:solidFill>
                  <a:latin typeface="Courier New"/>
                  <a:ea typeface="Courier New"/>
                  <a:cs typeface="Courier New"/>
                  <a:sym typeface="Courier New"/>
                </a:rPr>
                <a:t>show queue serial 1/0</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Input queue: 0/75/0 (size/max/drops); Total output drops: 0</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Queueing strategy: weighted fair</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Output queue: 2/1000/64/0 (size/max total/threshold/drops)</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Conversations  2/4/256 (active/max active/max total)</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Reserved Conversations 0/0 (allocated/max allocated)</a:t>
              </a:r>
            </a:p>
            <a:p>
              <a:pPr indent="0" lvl="0" marL="0" marR="0" rtl="0" algn="l">
                <a:lnSpc>
                  <a:spcPct val="10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(depth/weight/discards/tail drops/interleaves) 1/4096/0/0/0</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Conversation 124, linktype: ip, length: 580</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source: 193.77.3.244, destination: 20.0.0.2, id: 0x0166, ttl: 254,</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TOS: 0 prot: 6, source port 23, destination port 11033</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(depth/weight/discards/tail drops/interleaves) 1/4096/0/0/0</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Conversation 127, linktype: ip, length: 585</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source: 193.77.4.111 destination: 40.0.0.2, id: 0x020D, ttl: 252,</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TOS: 0 prot: 6, source port 23, destination port 11013</a:t>
              </a: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p:nvPr/>
        </p:nvSpPr>
        <p:spPr>
          <a:xfrm>
            <a:off x="0" y="0"/>
            <a:ext cx="46482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46" name="Shape 446"/>
          <p:cNvSpPr txBox="1"/>
          <p:nvPr>
            <p:ph type="title"/>
          </p:nvPr>
        </p:nvSpPr>
        <p:spPr>
          <a:xfrm>
            <a:off x="228600" y="566738"/>
            <a:ext cx="4008438" cy="2058987"/>
          </a:xfrm>
          <a:prstGeom prst="rect">
            <a:avLst/>
          </a:prstGeom>
          <a:noFill/>
          <a:ln>
            <a:noFill/>
          </a:ln>
        </p:spPr>
        <p:txBody>
          <a:bodyPr anchorCtr="1"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3200" u="none" cap="none" strike="noStrike">
                <a:solidFill>
                  <a:schemeClr val="lt1"/>
                </a:solidFill>
                <a:latin typeface="Arial"/>
                <a:ea typeface="Arial"/>
                <a:cs typeface="Arial"/>
                <a:sym typeface="Arial"/>
              </a:rPr>
              <a:t>Class-Based WFQ (CBWFQ)</a:t>
            </a:r>
          </a:p>
        </p:txBody>
      </p:sp>
      <p:pic>
        <p:nvPicPr>
          <p:cNvPr descr="MAE29423" id="447" name="Shape 447"/>
          <p:cNvPicPr preferRelativeResize="0"/>
          <p:nvPr/>
        </p:nvPicPr>
        <p:blipFill rotWithShape="1">
          <a:blip r:embed="rId3">
            <a:alphaModFix/>
          </a:blip>
          <a:srcRect b="0" l="0" r="0" t="0"/>
          <a:stretch/>
        </p:blipFill>
        <p:spPr>
          <a:xfrm>
            <a:off x="4457700" y="0"/>
            <a:ext cx="4686300" cy="312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pic>
        <p:nvPicPr>
          <p:cNvPr descr="325P_264" id="453" name="Shape 453"/>
          <p:cNvPicPr preferRelativeResize="0"/>
          <p:nvPr/>
        </p:nvPicPr>
        <p:blipFill rotWithShape="1">
          <a:blip r:embed="rId3">
            <a:alphaModFix/>
          </a:blip>
          <a:srcRect b="0" l="0" r="0" t="0"/>
          <a:stretch/>
        </p:blipFill>
        <p:spPr>
          <a:xfrm>
            <a:off x="1524000" y="1524000"/>
            <a:ext cx="5561013" cy="3663950"/>
          </a:xfrm>
          <a:prstGeom prst="rect">
            <a:avLst/>
          </a:prstGeom>
          <a:noFill/>
          <a:ln>
            <a:noFill/>
          </a:ln>
        </p:spPr>
      </p:pic>
      <p:sp>
        <p:nvSpPr>
          <p:cNvPr id="454" name="Shape 45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Kombinácia frontových mechanizmov</a:t>
            </a:r>
          </a:p>
        </p:txBody>
      </p:sp>
      <p:sp>
        <p:nvSpPr>
          <p:cNvPr id="455" name="Shape 455"/>
          <p:cNvSpPr txBox="1"/>
          <p:nvPr>
            <p:ph idx="1" type="body"/>
          </p:nvPr>
        </p:nvSpPr>
        <p:spPr>
          <a:xfrm>
            <a:off x="609600" y="5376863"/>
            <a:ext cx="7848600" cy="719137"/>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MQC dovoľuje kombinovať frontové režimy a vytvárať tak flexibilnejšie nástroje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Class-Based Weighted Fair Queuing</a:t>
            </a:r>
          </a:p>
        </p:txBody>
      </p:sp>
      <p:sp>
        <p:nvSpPr>
          <p:cNvPr id="462" name="Shape 46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CBWFQ je mechanizmus, ktorý má garantovať pásmo jednotlivým triedam</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CBWFQ rozširuje štandardné WFQ o podporu používateľsky definovaných tried prevádzky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Triedy sú identifikované na základe class-map</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 každú triedu je vyhradený jeden konverzačný front a doň je umiestňovaná prevádzka patriaca do danej triedy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Váha pre jednu triedu je vypočítaná ako podiel</a:t>
            </a:r>
          </a:p>
          <a:p>
            <a:pPr indent="-185737" lvl="2" marL="896938" marR="0" rtl="0" algn="l">
              <a:lnSpc>
                <a:spcPct val="95000"/>
              </a:lnSpc>
              <a:spcBef>
                <a:spcPts val="900"/>
              </a:spcBef>
              <a:spcAft>
                <a:spcPts val="0"/>
              </a:spcAft>
              <a:buClr>
                <a:schemeClr val="dk2"/>
              </a:buClr>
              <a:buSzPct val="25000"/>
              <a:buFont typeface="Noto Sans Symbols"/>
              <a:buNone/>
            </a:pPr>
            <a:r>
              <a:rPr b="0" i="0" lang="en-US" sz="1800" u="none" cap="none" strike="noStrike">
                <a:solidFill>
                  <a:schemeClr val="dk1"/>
                </a:solidFill>
                <a:latin typeface="Arial"/>
                <a:ea typeface="Arial"/>
                <a:cs typeface="Arial"/>
                <a:sym typeface="Arial"/>
              </a:rPr>
              <a:t>InterfaceBandwidth/ClassBandwidth</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descr="325P_265" id="468" name="Shape 468"/>
          <p:cNvPicPr preferRelativeResize="0"/>
          <p:nvPr/>
        </p:nvPicPr>
        <p:blipFill rotWithShape="1">
          <a:blip r:embed="rId3">
            <a:alphaModFix/>
          </a:blip>
          <a:srcRect b="0" l="0" r="0" t="0"/>
          <a:stretch/>
        </p:blipFill>
        <p:spPr>
          <a:xfrm>
            <a:off x="495300" y="2057400"/>
            <a:ext cx="8115300" cy="3341688"/>
          </a:xfrm>
          <a:prstGeom prst="rect">
            <a:avLst/>
          </a:prstGeom>
          <a:noFill/>
          <a:ln>
            <a:noFill/>
          </a:ln>
        </p:spPr>
      </p:pic>
      <p:sp>
        <p:nvSpPr>
          <p:cNvPr id="469" name="Shape 46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Architektúra CBWFQ</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Plánovací mechanizmus v CBWFQ</a:t>
            </a:r>
          </a:p>
        </p:txBody>
      </p:sp>
      <p:sp>
        <p:nvSpPr>
          <p:cNvPr id="476" name="Shape 476"/>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CBWFQ garantuje prenosové pásmo jednotlivým triedam </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Váhy jednotlivých tried sú interne vypočítané na základe pásma prideleného danej triede a celkového pásma na rozhraní</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Pridelené pásmo môže byť dané pomocou:</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Príkazu </a:t>
            </a:r>
            <a:r>
              <a:rPr b="1" i="0" lang="en-US" sz="1800" u="none" cap="none" strike="noStrike">
                <a:solidFill>
                  <a:schemeClr val="accent2"/>
                </a:solidFill>
                <a:latin typeface="Courier New"/>
                <a:ea typeface="Courier New"/>
                <a:cs typeface="Courier New"/>
                <a:sym typeface="Courier New"/>
              </a:rPr>
              <a:t>bandwidth</a:t>
            </a:r>
            <a:r>
              <a:rPr b="0" i="0" lang="en-US" sz="1800" u="none" cap="none" strike="noStrike">
                <a:solidFill>
                  <a:schemeClr val="dk1"/>
                </a:solidFill>
                <a:latin typeface="Arial"/>
                <a:ea typeface="Arial"/>
                <a:cs typeface="Arial"/>
                <a:sym typeface="Arial"/>
              </a:rPr>
              <a:t> (kbps), nemôže prekročiť hodnotu</a:t>
            </a:r>
          </a:p>
          <a:p>
            <a:pPr indent="-185737" lvl="2" marL="896938" marR="0" rtl="0" algn="l">
              <a:lnSpc>
                <a:spcPct val="95000"/>
              </a:lnSpc>
              <a:spcBef>
                <a:spcPts val="80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InterfaceBandwidth * MaxReservedBandwidth</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Percent pásma (</a:t>
            </a:r>
            <a:r>
              <a:rPr b="1" i="0" lang="en-US" sz="1800" u="none" cap="none" strike="noStrike">
                <a:solidFill>
                  <a:schemeClr val="accent2"/>
                </a:solidFill>
                <a:latin typeface="Courier New"/>
                <a:ea typeface="Courier New"/>
                <a:cs typeface="Courier New"/>
                <a:sym typeface="Courier New"/>
              </a:rPr>
              <a:t>bandwidth percent</a:t>
            </a:r>
            <a:r>
              <a:rPr b="0" i="0" lang="en-US" sz="1800" u="none" cap="none" strike="noStrike">
                <a:solidFill>
                  <a:schemeClr val="dk1"/>
                </a:solidFill>
                <a:latin typeface="Arial"/>
                <a:ea typeface="Arial"/>
                <a:cs typeface="Arial"/>
                <a:sym typeface="Arial"/>
              </a:rPr>
              <a:t>), nemôže prekročiť hodnotu</a:t>
            </a:r>
          </a:p>
          <a:p>
            <a:pPr indent="-185737" lvl="2" marL="896938" marR="0" rtl="0" algn="l">
              <a:lnSpc>
                <a:spcPct val="95000"/>
              </a:lnSpc>
              <a:spcBef>
                <a:spcPts val="80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MaxReservedBandwidth</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Percentami zostávajúceho pásma (</a:t>
            </a:r>
            <a:r>
              <a:rPr b="1" i="0" lang="en-US" sz="1800" u="none" cap="none" strike="noStrike">
                <a:solidFill>
                  <a:schemeClr val="accent2"/>
                </a:solidFill>
                <a:latin typeface="Courier New"/>
                <a:ea typeface="Courier New"/>
                <a:cs typeface="Courier New"/>
                <a:sym typeface="Courier New"/>
              </a:rPr>
              <a:t>bandwidth remaining percent</a:t>
            </a:r>
            <a:r>
              <a:rPr b="0" i="0" lang="en-US" sz="1800" u="none" cap="none" strike="noStrike">
                <a:solidFill>
                  <a:schemeClr val="dk1"/>
                </a:solidFill>
                <a:latin typeface="Arial"/>
                <a:ea typeface="Arial"/>
                <a:cs typeface="Arial"/>
                <a:sym typeface="Arial"/>
              </a:rPr>
              <a:t>), pričom zostávajúce pásmo je dané vzťahom</a:t>
            </a:r>
          </a:p>
          <a:p>
            <a:pPr indent="-185737" lvl="2" marL="896938" marR="0" rtl="0" algn="l">
              <a:lnSpc>
                <a:spcPct val="95000"/>
              </a:lnSpc>
              <a:spcBef>
                <a:spcPts val="800"/>
              </a:spcBef>
              <a:spcAft>
                <a:spcPts val="0"/>
              </a:spcAft>
              <a:buClr>
                <a:schemeClr val="dk2"/>
              </a:buClr>
              <a:buSzPct val="25000"/>
              <a:buFont typeface="Noto Sans Symbols"/>
              <a:buNone/>
            </a:pPr>
            <a:r>
              <a:rPr b="0" i="0" lang="en-US" sz="1600" u="none" cap="none" strike="noStrike">
                <a:solidFill>
                  <a:schemeClr val="dk1"/>
                </a:solidFill>
                <a:latin typeface="Arial"/>
                <a:ea typeface="Arial"/>
                <a:cs typeface="Arial"/>
                <a:sym typeface="Arial"/>
              </a:rPr>
              <a:t>InterfaceBandwidth * MaxReservedBandwidth – Priority</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 jednej policy-map nie je možné tieto spôsoby definovania pásma v príkaze </a:t>
            </a:r>
            <a:r>
              <a:rPr b="1" i="0" lang="en-US" sz="2000" u="none" cap="none" strike="noStrike">
                <a:solidFill>
                  <a:schemeClr val="accent2"/>
                </a:solidFill>
                <a:latin typeface="Courier New"/>
                <a:ea typeface="Courier New"/>
                <a:cs typeface="Courier New"/>
                <a:sym typeface="Courier New"/>
              </a:rPr>
              <a:t>bandwidth</a:t>
            </a:r>
            <a:r>
              <a:rPr b="0" i="0" lang="en-US" sz="2000" u="none" cap="none" strike="noStrike">
                <a:solidFill>
                  <a:schemeClr val="accent2"/>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kombinovať</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descr="017G_160" id="482" name="Shape 482"/>
          <p:cNvPicPr preferRelativeResize="0"/>
          <p:nvPr/>
        </p:nvPicPr>
        <p:blipFill rotWithShape="1">
          <a:blip r:embed="rId3">
            <a:alphaModFix/>
          </a:blip>
          <a:srcRect b="0" l="0" r="0" t="0"/>
          <a:stretch/>
        </p:blipFill>
        <p:spPr>
          <a:xfrm>
            <a:off x="419100" y="2286000"/>
            <a:ext cx="8458200" cy="3948113"/>
          </a:xfrm>
          <a:prstGeom prst="rect">
            <a:avLst/>
          </a:prstGeom>
          <a:noFill/>
          <a:ln>
            <a:noFill/>
          </a:ln>
        </p:spPr>
      </p:pic>
      <p:sp>
        <p:nvSpPr>
          <p:cNvPr id="483" name="Shape 48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Rezervovateľné pásmo</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Výhody a nevýhody CBWFQ</a:t>
            </a:r>
          </a:p>
        </p:txBody>
      </p:sp>
      <p:graphicFrame>
        <p:nvGraphicFramePr>
          <p:cNvPr id="490" name="Shape 490"/>
          <p:cNvGraphicFramePr/>
          <p:nvPr/>
        </p:nvGraphicFramePr>
        <p:xfrm>
          <a:off x="655638" y="2057400"/>
          <a:ext cx="3000000" cy="3000000"/>
        </p:xfrm>
        <a:graphic>
          <a:graphicData uri="http://schemas.openxmlformats.org/drawingml/2006/table">
            <a:tbl>
              <a:tblPr>
                <a:noFill/>
                <a:tableStyleId>{62C8999B-BE81-4A1C-86C3-12D5599FF7D6}</a:tableStyleId>
              </a:tblPr>
              <a:tblGrid>
                <a:gridCol w="2066925"/>
                <a:gridCol w="6092825"/>
              </a:tblGrid>
              <a:tr h="204787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800" u="none" cap="none" strike="noStrike">
                          <a:solidFill>
                            <a:schemeClr val="lt1"/>
                          </a:solidFill>
                          <a:latin typeface="Arial"/>
                          <a:ea typeface="Arial"/>
                          <a:cs typeface="Arial"/>
                          <a:sym typeface="Arial"/>
                        </a:rPr>
                        <a:t>Výhody</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Triedy definované podľa individuálnych potrieb</a:t>
                      </a:r>
                    </a:p>
                    <a:p>
                      <a:pPr indent="-217488" lvl="1" marL="331788" marR="0" rtl="0" algn="l">
                        <a:lnSpc>
                          <a:spcPct val="95000"/>
                        </a:lnSpc>
                        <a:spcBef>
                          <a:spcPts val="140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Garancia minimálneho pásma</a:t>
                      </a:r>
                    </a:p>
                    <a:p>
                      <a:pPr indent="-217488" lvl="1" marL="331788" marR="0" rtl="0" algn="l">
                        <a:lnSpc>
                          <a:spcPct val="95000"/>
                        </a:lnSpc>
                        <a:spcBef>
                          <a:spcPts val="140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Dobrá granularita a škálovateľnosť</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15252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800" u="none" cap="none" strike="noStrike">
                          <a:solidFill>
                            <a:schemeClr val="lt1"/>
                          </a:solidFill>
                          <a:latin typeface="Arial"/>
                          <a:ea typeface="Arial"/>
                          <a:cs typeface="Arial"/>
                          <a:sym typeface="Arial"/>
                        </a:rPr>
                        <a:t>Nevýhody</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c>
                  <a:txBody>
                    <a:bodyPr>
                      <a:noAutofit/>
                    </a:bodyPr>
                    <a:lstStyle/>
                    <a:p>
                      <a:pPr indent="-217488" lvl="1" marL="331788" marR="0" rtl="0" algn="l">
                        <a:lnSpc>
                          <a:spcPct val="95000"/>
                        </a:lnSpc>
                        <a:spcBef>
                          <a:spcPts val="0"/>
                        </a:spcBef>
                        <a:spcAft>
                          <a:spcPts val="0"/>
                        </a:spcAft>
                        <a:buClr>
                          <a:schemeClr val="dk2"/>
                        </a:buClr>
                        <a:buSzPct val="100000"/>
                        <a:buFont typeface="Noto Sans Symbols"/>
                        <a:buChar char="▪"/>
                      </a:pPr>
                      <a:r>
                        <a:rPr b="0" i="0" lang="en-US" sz="2800" u="none" cap="none" strike="noStrike">
                          <a:solidFill>
                            <a:schemeClr val="dk1"/>
                          </a:solidFill>
                          <a:latin typeface="Arial"/>
                          <a:ea typeface="Arial"/>
                          <a:cs typeface="Arial"/>
                          <a:sym typeface="Arial"/>
                        </a:rPr>
                        <a:t>Hlasová prevádzka ešte vždy môže byť neprimerane zdržaná</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descr="325P_253" id="170" name="Shape 170"/>
          <p:cNvPicPr preferRelativeResize="0"/>
          <p:nvPr/>
        </p:nvPicPr>
        <p:blipFill rotWithShape="1">
          <a:blip r:embed="rId3">
            <a:alphaModFix/>
          </a:blip>
          <a:srcRect b="0" l="0" r="0" t="0"/>
          <a:stretch/>
        </p:blipFill>
        <p:spPr>
          <a:xfrm>
            <a:off x="1143000" y="1571625"/>
            <a:ext cx="6938963" cy="3243263"/>
          </a:xfrm>
          <a:prstGeom prst="rect">
            <a:avLst/>
          </a:prstGeom>
          <a:noFill/>
          <a:ln>
            <a:noFill/>
          </a:ln>
        </p:spPr>
      </p:pic>
      <p:sp>
        <p:nvSpPr>
          <p:cNvPr id="171" name="Shape 17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Neprispôsobenie rýchlosti</a:t>
            </a:r>
          </a:p>
        </p:txBody>
      </p:sp>
      <p:sp>
        <p:nvSpPr>
          <p:cNvPr id="172" name="Shape 172"/>
          <p:cNvSpPr txBox="1"/>
          <p:nvPr>
            <p:ph idx="1" type="body"/>
          </p:nvPr>
        </p:nvSpPr>
        <p:spPr>
          <a:xfrm>
            <a:off x="655638" y="5005388"/>
            <a:ext cx="8159750" cy="1547812"/>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Neprispôsobenie rýchlosti je najbežnejší dôvod zahltenia</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Zahltenie je pri prestupe z LAN do WAN potenciálne trvalé</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Zahltenie je pri prestupe medzi dvomi LAN potenciálne dočasné</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CBWFQ v policy-map</a:t>
            </a:r>
          </a:p>
        </p:txBody>
      </p:sp>
      <p:sp>
        <p:nvSpPr>
          <p:cNvPr id="497" name="Shape 497"/>
          <p:cNvSpPr/>
          <p:nvPr/>
        </p:nvSpPr>
        <p:spPr>
          <a:xfrm>
            <a:off x="381000" y="1600200"/>
            <a:ext cx="8158163"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bandwidth</a:t>
            </a:r>
            <a:r>
              <a:rPr b="1" i="1" lang="en-US" sz="1600">
                <a:solidFill>
                  <a:schemeClr val="accent2"/>
                </a:solidFill>
                <a:latin typeface="Courier New"/>
                <a:ea typeface="Courier New"/>
                <a:cs typeface="Courier New"/>
                <a:sym typeface="Courier New"/>
              </a:rPr>
              <a:t> </a:t>
            </a:r>
            <a:r>
              <a:rPr i="1" lang="en-US" sz="1600">
                <a:solidFill>
                  <a:schemeClr val="accent2"/>
                </a:solidFill>
                <a:latin typeface="Courier New"/>
                <a:ea typeface="Courier New"/>
                <a:cs typeface="Courier New"/>
                <a:sym typeface="Courier New"/>
              </a:rPr>
              <a:t>bandwidth</a:t>
            </a:r>
            <a:r>
              <a:rPr b="1" lang="en-US" sz="1600">
                <a:solidFill>
                  <a:schemeClr val="dk1"/>
                </a:solidFill>
                <a:latin typeface="Courier New"/>
                <a:ea typeface="Courier New"/>
                <a:cs typeface="Courier New"/>
                <a:sym typeface="Courier New"/>
              </a:rPr>
              <a:t>	</a:t>
            </a:r>
          </a:p>
        </p:txBody>
      </p:sp>
      <p:sp>
        <p:nvSpPr>
          <p:cNvPr id="498" name="Shape 498"/>
          <p:cNvSpPr/>
          <p:nvPr/>
        </p:nvSpPr>
        <p:spPr>
          <a:xfrm>
            <a:off x="381000" y="1295400"/>
            <a:ext cx="48482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499" name="Shape 499"/>
          <p:cNvSpPr txBox="1"/>
          <p:nvPr/>
        </p:nvSpPr>
        <p:spPr>
          <a:xfrm>
            <a:off x="381000" y="2057400"/>
            <a:ext cx="8228013" cy="784830"/>
          </a:xfrm>
          <a:prstGeom prst="rect">
            <a:avLst/>
          </a:prstGeom>
          <a:noFill/>
          <a:ln>
            <a:noFill/>
          </a:ln>
        </p:spPr>
        <p:txBody>
          <a:bodyPr anchorCtr="0" anchor="t" bIns="45700" lIns="91425" rIns="91425" wrap="square" tIns="45700">
            <a:noAutofit/>
          </a:bodyPr>
          <a:lstStyle/>
          <a:p>
            <a:pPr indent="-225425" lvl="0" marL="225425" marR="0" rtl="0" algn="l">
              <a:lnSpc>
                <a:spcPct val="95000"/>
              </a:lnSpc>
              <a:spcBef>
                <a:spcPts val="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Danej triede pridelí isté minimálne pásmo</a:t>
            </a:r>
          </a:p>
          <a:p>
            <a:pPr indent="-225425" lvl="0" marL="225425" marR="0" rtl="0" algn="l">
              <a:lnSpc>
                <a:spcPct val="95000"/>
              </a:lnSpc>
              <a:spcBef>
                <a:spcPts val="70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Hodnota je v Kbps</a:t>
            </a:r>
          </a:p>
        </p:txBody>
      </p:sp>
      <p:sp>
        <p:nvSpPr>
          <p:cNvPr id="500" name="Shape 500"/>
          <p:cNvSpPr/>
          <p:nvPr/>
        </p:nvSpPr>
        <p:spPr>
          <a:xfrm>
            <a:off x="381000" y="3352800"/>
            <a:ext cx="8158163"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bandwidth percent </a:t>
            </a:r>
            <a:r>
              <a:rPr i="1" lang="en-US" sz="1600">
                <a:solidFill>
                  <a:schemeClr val="accent2"/>
                </a:solidFill>
                <a:latin typeface="Courier New"/>
                <a:ea typeface="Courier New"/>
                <a:cs typeface="Courier New"/>
                <a:sym typeface="Courier New"/>
              </a:rPr>
              <a:t>percent</a:t>
            </a:r>
            <a:r>
              <a:rPr b="1" lang="en-US" sz="1600">
                <a:solidFill>
                  <a:schemeClr val="dk1"/>
                </a:solidFill>
                <a:latin typeface="Courier New"/>
                <a:ea typeface="Courier New"/>
                <a:cs typeface="Courier New"/>
                <a:sym typeface="Courier New"/>
              </a:rPr>
              <a:t>	</a:t>
            </a:r>
          </a:p>
        </p:txBody>
      </p:sp>
      <p:sp>
        <p:nvSpPr>
          <p:cNvPr id="501" name="Shape 501"/>
          <p:cNvSpPr/>
          <p:nvPr/>
        </p:nvSpPr>
        <p:spPr>
          <a:xfrm>
            <a:off x="381000" y="3048000"/>
            <a:ext cx="4144963"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502" name="Shape 502"/>
          <p:cNvSpPr txBox="1"/>
          <p:nvPr/>
        </p:nvSpPr>
        <p:spPr>
          <a:xfrm>
            <a:off x="381000" y="3810000"/>
            <a:ext cx="8228013" cy="1077218"/>
          </a:xfrm>
          <a:prstGeom prst="rect">
            <a:avLst/>
          </a:prstGeom>
          <a:noFill/>
          <a:ln>
            <a:noFill/>
          </a:ln>
        </p:spPr>
        <p:txBody>
          <a:bodyPr anchorCtr="0" anchor="t" bIns="45700" lIns="91425" rIns="91425" wrap="square" tIns="45700">
            <a:noAutofit/>
          </a:bodyPr>
          <a:lstStyle/>
          <a:p>
            <a:pPr indent="-225425" lvl="0" marL="225425" marR="0" rtl="0" algn="l">
              <a:lnSpc>
                <a:spcPct val="95000"/>
              </a:lnSpc>
              <a:spcBef>
                <a:spcPts val="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Danej triede alokuje isté percento pásma rozhrania</a:t>
            </a:r>
          </a:p>
          <a:p>
            <a:pPr indent="-225425" lvl="0" marL="225425" marR="0" rtl="0" algn="l">
              <a:lnSpc>
                <a:spcPct val="95000"/>
              </a:lnSpc>
              <a:spcBef>
                <a:spcPts val="70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Na výpočet sa berie celé prenosové pásmo rozhrania podľa príkazu </a:t>
            </a:r>
            <a:r>
              <a:rPr b="1" lang="en-US" sz="2000">
                <a:solidFill>
                  <a:schemeClr val="accent2"/>
                </a:solidFill>
                <a:latin typeface="Courier New"/>
                <a:ea typeface="Courier New"/>
                <a:cs typeface="Courier New"/>
                <a:sym typeface="Courier New"/>
              </a:rPr>
              <a:t>bandwidth</a:t>
            </a:r>
          </a:p>
        </p:txBody>
      </p:sp>
      <p:sp>
        <p:nvSpPr>
          <p:cNvPr id="503" name="Shape 503"/>
          <p:cNvSpPr/>
          <p:nvPr/>
        </p:nvSpPr>
        <p:spPr>
          <a:xfrm>
            <a:off x="381000" y="5410200"/>
            <a:ext cx="8158163"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bandwidth remaining percent </a:t>
            </a:r>
            <a:r>
              <a:rPr i="1" lang="en-US" sz="1600">
                <a:solidFill>
                  <a:schemeClr val="accent2"/>
                </a:solidFill>
                <a:latin typeface="Courier New"/>
                <a:ea typeface="Courier New"/>
                <a:cs typeface="Courier New"/>
                <a:sym typeface="Courier New"/>
              </a:rPr>
              <a:t>percent</a:t>
            </a:r>
            <a:r>
              <a:rPr b="1" lang="en-US" sz="1600">
                <a:solidFill>
                  <a:schemeClr val="dk1"/>
                </a:solidFill>
                <a:latin typeface="Courier New"/>
                <a:ea typeface="Courier New"/>
                <a:cs typeface="Courier New"/>
                <a:sym typeface="Courier New"/>
              </a:rPr>
              <a:t>	</a:t>
            </a:r>
          </a:p>
        </p:txBody>
      </p:sp>
      <p:sp>
        <p:nvSpPr>
          <p:cNvPr id="504" name="Shape 504"/>
          <p:cNvSpPr/>
          <p:nvPr/>
        </p:nvSpPr>
        <p:spPr>
          <a:xfrm>
            <a:off x="381000" y="5105400"/>
            <a:ext cx="4144963"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505" name="Shape 505"/>
          <p:cNvSpPr txBox="1"/>
          <p:nvPr/>
        </p:nvSpPr>
        <p:spPr>
          <a:xfrm>
            <a:off x="381000" y="5867400"/>
            <a:ext cx="8329613" cy="701675"/>
          </a:xfrm>
          <a:prstGeom prst="rect">
            <a:avLst/>
          </a:prstGeom>
          <a:noFill/>
          <a:ln>
            <a:noFill/>
          </a:ln>
        </p:spPr>
        <p:txBody>
          <a:bodyPr anchorCtr="0" anchor="t" bIns="45700" lIns="91425" rIns="91425" wrap="square" tIns="45700">
            <a:noAutofit/>
          </a:bodyPr>
          <a:lstStyle/>
          <a:p>
            <a:pPr indent="-225425" lvl="0" marL="225425" marR="0" rtl="0" algn="l">
              <a:lnSpc>
                <a:spcPct val="100000"/>
              </a:lnSpc>
              <a:spcBef>
                <a:spcPts val="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Danej triede alokuje isté percento zo zvyšného (neprideleného) pásma rozhrania (čo zostáva po nerezervovateľnom pásme a priorite)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CBWFQ v policy-map</a:t>
            </a:r>
          </a:p>
        </p:txBody>
      </p:sp>
      <p:sp>
        <p:nvSpPr>
          <p:cNvPr id="512" name="Shape 512"/>
          <p:cNvSpPr/>
          <p:nvPr/>
        </p:nvSpPr>
        <p:spPr>
          <a:xfrm>
            <a:off x="381000" y="2055813"/>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queue-limit</a:t>
            </a:r>
            <a:r>
              <a:rPr b="1" i="1" lang="en-US" sz="1600">
                <a:solidFill>
                  <a:schemeClr val="accent2"/>
                </a:solidFill>
                <a:latin typeface="Courier New"/>
                <a:ea typeface="Courier New"/>
                <a:cs typeface="Courier New"/>
                <a:sym typeface="Courier New"/>
              </a:rPr>
              <a:t> </a:t>
            </a:r>
            <a:r>
              <a:rPr i="1" lang="en-US" sz="1600">
                <a:solidFill>
                  <a:schemeClr val="accent2"/>
                </a:solidFill>
                <a:latin typeface="Courier New"/>
                <a:ea typeface="Courier New"/>
                <a:cs typeface="Courier New"/>
                <a:sym typeface="Courier New"/>
              </a:rPr>
              <a:t>queue-limit</a:t>
            </a:r>
            <a:r>
              <a:rPr i="1" lang="en-US" sz="1600">
                <a:solidFill>
                  <a:schemeClr val="dk1"/>
                </a:solidFill>
                <a:latin typeface="Courier New"/>
                <a:ea typeface="Courier New"/>
                <a:cs typeface="Courier New"/>
                <a:sym typeface="Courier New"/>
              </a:rPr>
              <a:t>	</a:t>
            </a:r>
          </a:p>
        </p:txBody>
      </p:sp>
      <p:sp>
        <p:nvSpPr>
          <p:cNvPr id="513" name="Shape 513"/>
          <p:cNvSpPr/>
          <p:nvPr/>
        </p:nvSpPr>
        <p:spPr>
          <a:xfrm>
            <a:off x="381000" y="1711325"/>
            <a:ext cx="43021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514" name="Shape 514"/>
          <p:cNvSpPr txBox="1"/>
          <p:nvPr/>
        </p:nvSpPr>
        <p:spPr>
          <a:xfrm>
            <a:off x="381000" y="2514600"/>
            <a:ext cx="8229600" cy="677108"/>
          </a:xfrm>
          <a:prstGeom prst="rect">
            <a:avLst/>
          </a:prstGeom>
          <a:noFill/>
          <a:ln>
            <a:noFill/>
          </a:ln>
        </p:spPr>
        <p:txBody>
          <a:bodyPr anchorCtr="0" anchor="t" bIns="45700" lIns="91425" rIns="91425" wrap="square" tIns="45700">
            <a:noAutofit/>
          </a:bodyPr>
          <a:lstStyle/>
          <a:p>
            <a:pPr indent="-225425" lvl="0" marL="225425" marR="0" rtl="0" algn="l">
              <a:lnSpc>
                <a:spcPct val="95000"/>
              </a:lnSpc>
              <a:spcBef>
                <a:spcPts val="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Definuje maximálny počet paketov pre daný konverzačný front patriaci triede</a:t>
            </a:r>
          </a:p>
        </p:txBody>
      </p:sp>
      <p:sp>
        <p:nvSpPr>
          <p:cNvPr id="515" name="Shape 515"/>
          <p:cNvSpPr/>
          <p:nvPr/>
        </p:nvSpPr>
        <p:spPr>
          <a:xfrm>
            <a:off x="381000" y="3676286"/>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fair-queue [</a:t>
            </a:r>
            <a:r>
              <a:rPr i="1" lang="en-US" sz="1600">
                <a:solidFill>
                  <a:schemeClr val="accent2"/>
                </a:solidFill>
                <a:latin typeface="Courier New"/>
                <a:ea typeface="Courier New"/>
                <a:cs typeface="Courier New"/>
                <a:sym typeface="Courier New"/>
              </a:rPr>
              <a:t>number-of-dynamic-queues</a:t>
            </a:r>
            <a:r>
              <a:rPr b="1" lang="en-US" sz="1600">
                <a:solidFill>
                  <a:schemeClr val="accent2"/>
                </a:solidFill>
                <a:latin typeface="Courier New"/>
                <a:ea typeface="Courier New"/>
                <a:cs typeface="Courier New"/>
                <a:sym typeface="Courier New"/>
              </a:rPr>
              <a:t>]</a:t>
            </a:r>
          </a:p>
        </p:txBody>
      </p:sp>
      <p:sp>
        <p:nvSpPr>
          <p:cNvPr id="516" name="Shape 516"/>
          <p:cNvSpPr/>
          <p:nvPr/>
        </p:nvSpPr>
        <p:spPr>
          <a:xfrm>
            <a:off x="381000" y="3260361"/>
            <a:ext cx="453707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517" name="Shape 517"/>
          <p:cNvSpPr txBox="1"/>
          <p:nvPr/>
        </p:nvSpPr>
        <p:spPr>
          <a:xfrm>
            <a:off x="381000" y="4135073"/>
            <a:ext cx="8229600" cy="2354491"/>
          </a:xfrm>
          <a:prstGeom prst="rect">
            <a:avLst/>
          </a:prstGeom>
          <a:noFill/>
          <a:ln>
            <a:noFill/>
          </a:ln>
        </p:spPr>
        <p:txBody>
          <a:bodyPr anchorCtr="0" anchor="t" bIns="45700" lIns="91425" rIns="91425" wrap="square" tIns="45700">
            <a:noAutofit/>
          </a:bodyPr>
          <a:lstStyle/>
          <a:p>
            <a:pPr indent="-225425" lvl="0" marL="225425" marR="0" rtl="0" algn="l">
              <a:lnSpc>
                <a:spcPct val="95000"/>
              </a:lnSpc>
              <a:spcBef>
                <a:spcPts val="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Trieda </a:t>
            </a:r>
            <a:r>
              <a:rPr b="1" lang="en-US" sz="2000">
                <a:solidFill>
                  <a:schemeClr val="accent2"/>
                </a:solidFill>
                <a:latin typeface="Courier New"/>
                <a:ea typeface="Courier New"/>
                <a:cs typeface="Courier New"/>
                <a:sym typeface="Courier New"/>
              </a:rPr>
              <a:t>class-default</a:t>
            </a:r>
            <a:r>
              <a:rPr lang="en-US" sz="2000">
                <a:solidFill>
                  <a:schemeClr val="dk1"/>
                </a:solidFill>
                <a:latin typeface="Arial"/>
                <a:ea typeface="Arial"/>
                <a:cs typeface="Arial"/>
                <a:sym typeface="Arial"/>
              </a:rPr>
              <a:t> a od verzie IOSu 15.x aj iné triedy môžu byť nastavené, aby vnútorne využívali klasický WFQ pre jemnejšiu obsluhu individuálnych tokov</a:t>
            </a:r>
          </a:p>
          <a:p>
            <a:pPr indent="-184150" lvl="1" marL="539750" marR="0" rtl="0" algn="l">
              <a:lnSpc>
                <a:spcPct val="95000"/>
              </a:lnSpc>
              <a:spcBef>
                <a:spcPts val="700"/>
              </a:spcBef>
              <a:spcAft>
                <a:spcPts val="0"/>
              </a:spcAft>
              <a:buClr>
                <a:schemeClr val="accent1"/>
              </a:buClr>
              <a:buSzPct val="100000"/>
              <a:buFont typeface="Arial"/>
              <a:buChar char="•"/>
            </a:pPr>
            <a:r>
              <a:rPr b="0" i="0" lang="en-US" sz="2000" u="none" cap="none" strike="noStrike">
                <a:solidFill>
                  <a:schemeClr val="dk1"/>
                </a:solidFill>
                <a:latin typeface="Arial"/>
                <a:ea typeface="Arial"/>
                <a:cs typeface="Arial"/>
                <a:sym typeface="Arial"/>
              </a:rPr>
              <a:t>Iné triedy než </a:t>
            </a:r>
            <a:r>
              <a:rPr b="1" i="0" lang="en-US" sz="2000" u="none" cap="none" strike="noStrike">
                <a:solidFill>
                  <a:schemeClr val="accent2"/>
                </a:solidFill>
                <a:latin typeface="Courier New"/>
                <a:ea typeface="Courier New"/>
                <a:cs typeface="Courier New"/>
                <a:sym typeface="Courier New"/>
              </a:rPr>
              <a:t>class-default</a:t>
            </a:r>
            <a:r>
              <a:rPr b="0" i="0" lang="en-US" sz="2000" u="none" cap="none" strike="noStrike">
                <a:solidFill>
                  <a:schemeClr val="dk1"/>
                </a:solidFill>
                <a:latin typeface="Arial"/>
                <a:ea typeface="Arial"/>
                <a:cs typeface="Arial"/>
                <a:sym typeface="Arial"/>
              </a:rPr>
              <a:t> však vyžadujú pre aktiváciu WFQ prítomnosť príkazu </a:t>
            </a:r>
            <a:r>
              <a:rPr b="1" i="0" lang="en-US" sz="2000" u="none" cap="none" strike="noStrike">
                <a:solidFill>
                  <a:schemeClr val="accent2"/>
                </a:solidFill>
                <a:latin typeface="Courier New"/>
                <a:ea typeface="Courier New"/>
                <a:cs typeface="Courier New"/>
                <a:sym typeface="Courier New"/>
              </a:rPr>
              <a:t>bandwidth</a:t>
            </a:r>
          </a:p>
          <a:p>
            <a:pPr indent="-225425" lvl="0" marL="225425" marR="0" rtl="0" algn="l">
              <a:lnSpc>
                <a:spcPct val="95000"/>
              </a:lnSpc>
              <a:spcBef>
                <a:spcPts val="70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Počet dynamických frontov nie je nevyhnutný, povolené hodnoty sú</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v mocninách 2 od 16 po 4096</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Monitoring CBWFQ</a:t>
            </a:r>
          </a:p>
        </p:txBody>
      </p:sp>
      <p:grpSp>
        <p:nvGrpSpPr>
          <p:cNvPr id="524" name="Shape 524"/>
          <p:cNvGrpSpPr/>
          <p:nvPr/>
        </p:nvGrpSpPr>
        <p:grpSpPr>
          <a:xfrm>
            <a:off x="685800" y="1514475"/>
            <a:ext cx="7924800" cy="4114800"/>
            <a:chOff x="432" y="1536"/>
            <a:chExt cx="4992" cy="2592"/>
          </a:xfrm>
        </p:grpSpPr>
        <p:sp>
          <p:nvSpPr>
            <p:cNvPr id="525" name="Shape 525"/>
            <p:cNvSpPr/>
            <p:nvPr/>
          </p:nvSpPr>
          <p:spPr>
            <a:xfrm>
              <a:off x="432" y="1536"/>
              <a:ext cx="4992" cy="2592"/>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6" name="Shape 526"/>
            <p:cNvSpPr/>
            <p:nvPr/>
          </p:nvSpPr>
          <p:spPr>
            <a:xfrm>
              <a:off x="1320" y="2120"/>
              <a:ext cx="384" cy="144"/>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7" name="Shape 527"/>
            <p:cNvSpPr/>
            <p:nvPr/>
          </p:nvSpPr>
          <p:spPr>
            <a:xfrm>
              <a:off x="880" y="2808"/>
              <a:ext cx="912" cy="144"/>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8" name="Shape 528"/>
            <p:cNvSpPr/>
            <p:nvPr/>
          </p:nvSpPr>
          <p:spPr>
            <a:xfrm>
              <a:off x="1304" y="3272"/>
              <a:ext cx="816" cy="144"/>
            </a:xfrm>
            <a:prstGeom prst="rect">
              <a:avLst/>
            </a:prstGeom>
            <a:solidFill>
              <a:srgbClr val="F9DE91"/>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9" name="Shape 529"/>
            <p:cNvSpPr txBox="1"/>
            <p:nvPr/>
          </p:nvSpPr>
          <p:spPr>
            <a:xfrm>
              <a:off x="432" y="1536"/>
              <a:ext cx="4992" cy="2592"/>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Router#</a:t>
              </a:r>
              <a:r>
                <a:rPr b="1" lang="en-US" sz="1200">
                  <a:solidFill>
                    <a:schemeClr val="accent2"/>
                  </a:solidFill>
                  <a:latin typeface="Courier New"/>
                  <a:ea typeface="Courier New"/>
                  <a:cs typeface="Courier New"/>
                  <a:sym typeface="Courier New"/>
                </a:rPr>
                <a:t>show policy-map interface</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FastEthernet0/0</a:t>
              </a:r>
            </a:p>
            <a:p>
              <a:pPr indent="0" lvl="0" marL="0" marR="0" rtl="0" algn="l">
                <a:lnSpc>
                  <a:spcPct val="10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Service-policy output: policy1</a:t>
              </a:r>
            </a:p>
            <a:p>
              <a:pPr indent="0" lvl="0" marL="0" marR="0" rtl="0" algn="l">
                <a:lnSpc>
                  <a:spcPct val="10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Class-map: class1 (match-all)</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0 packets, 0 bytes</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5 minute offered rate 0 bps, drop rate 0 bps</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Match: access-group 101</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Queueing</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Output Queue: Conversation 265</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Bandwidth 3000 (kbps) Max Threshold 30 (packets)</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(pkts matched/bytes matched) 0/0</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(depth/total drops/no-buffer drops) 0/0/0</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&lt;...part of the output omitted...&gt;</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Class-map: class-default (match-any)</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0 packets, 0 bytes</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5 minute offered rate 0 bps, drop rate 0 bps</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Match: any</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Queueing</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        Flow Based Fair Queueing</a:t>
              </a:r>
            </a:p>
            <a:p>
              <a:pPr indent="0" lvl="0" marL="0" marR="0" rtl="0" algn="l">
                <a:lnSpc>
                  <a:spcPct val="100000"/>
                </a:lnSpc>
                <a:spcBef>
                  <a:spcPts val="0"/>
                </a:spcBef>
                <a:spcAft>
                  <a:spcPts val="0"/>
                </a:spcAft>
                <a:buSzPct val="25000"/>
                <a:buNone/>
              </a:pPr>
              <a:r>
                <a:rPr b="1" lang="en-US" sz="1200">
                  <a:solidFill>
                    <a:schemeClr val="dk1"/>
                  </a:solidFill>
                  <a:latin typeface="Courier New"/>
                  <a:ea typeface="Courier New"/>
                  <a:cs typeface="Courier New"/>
                  <a:sym typeface="Courier New"/>
                </a:rPr>
                <a:t>&lt;...rest of the output omitted...&gt;</a:t>
              </a: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Low Latency Queuing (LLQ)</a:t>
            </a:r>
          </a:p>
        </p:txBody>
      </p:sp>
      <p:sp>
        <p:nvSpPr>
          <p:cNvPr id="536" name="Shape 536"/>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Za názvom LLQ sa skrýva kombinácia </a:t>
            </a:r>
            <a:r>
              <a:rPr b="0" i="0" lang="en-US" sz="2220" u="none" cap="none" strike="noStrike">
                <a:solidFill>
                  <a:schemeClr val="dk2"/>
                </a:solidFill>
                <a:latin typeface="Arial"/>
                <a:ea typeface="Arial"/>
                <a:cs typeface="Arial"/>
                <a:sym typeface="Arial"/>
              </a:rPr>
              <a:t>jedného</a:t>
            </a:r>
            <a:r>
              <a:rPr b="0" i="0" lang="en-US" sz="2220" u="none" cap="none" strike="noStrike">
                <a:solidFill>
                  <a:schemeClr val="dk1"/>
                </a:solidFill>
                <a:latin typeface="Arial"/>
                <a:ea typeface="Arial"/>
                <a:cs typeface="Arial"/>
                <a:sym typeface="Arial"/>
              </a:rPr>
              <a:t> prioritného frontu a </a:t>
            </a:r>
            <a:r>
              <a:rPr b="0" i="0" lang="en-US" sz="2220" u="none" cap="none" strike="noStrike">
                <a:solidFill>
                  <a:schemeClr val="dk2"/>
                </a:solidFill>
                <a:latin typeface="Arial"/>
                <a:ea typeface="Arial"/>
                <a:cs typeface="Arial"/>
                <a:sym typeface="Arial"/>
              </a:rPr>
              <a:t>ľubovoľného počtu </a:t>
            </a:r>
            <a:r>
              <a:rPr b="0" i="0" lang="en-US" sz="2220" u="none" cap="none" strike="noStrike">
                <a:solidFill>
                  <a:schemeClr val="dk1"/>
                </a:solidFill>
                <a:latin typeface="Arial"/>
                <a:ea typeface="Arial"/>
                <a:cs typeface="Arial"/>
                <a:sym typeface="Arial"/>
              </a:rPr>
              <a:t>ďalších frontov obsluhovaných CBWFQ mechanizmom</a:t>
            </a:r>
          </a:p>
          <a:p>
            <a:pPr indent="-176212" lvl="1" marL="531813" marR="0" rtl="0" algn="l">
              <a:lnSpc>
                <a:spcPct val="8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Prioritný front je obsluhovaný prednostne, kým sú v ňom pakety. Až keď je prázdny, plánovač začne obsluhovať CBWFQ fronty</a:t>
            </a:r>
          </a:p>
          <a:p>
            <a:pPr indent="-176213" lvl="0" marL="176213" marR="0" rtl="0" algn="l">
              <a:lnSpc>
                <a:spcPct val="8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Pre triedu s prioritným frontom je garantované</a:t>
            </a:r>
          </a:p>
          <a:p>
            <a:pPr indent="-176212" lvl="1" marL="531813" marR="0" rtl="0" algn="l">
              <a:lnSpc>
                <a:spcPct val="8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Odoslanie paketov s najmenšou možnou latenciou</a:t>
            </a:r>
          </a:p>
          <a:p>
            <a:pPr indent="-176212" lvl="1" marL="531813" marR="0" rtl="0" algn="l">
              <a:lnSpc>
                <a:spcPct val="8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Minimálne prenosové pásmo</a:t>
            </a:r>
          </a:p>
          <a:p>
            <a:pPr indent="-176212" lvl="1" marL="531813" marR="0" rtl="0" algn="l">
              <a:lnSpc>
                <a:spcPct val="8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Implicitný policing – obmedzenie celkovej využitej kapacity</a:t>
            </a:r>
          </a:p>
          <a:p>
            <a:pPr indent="-176213" lvl="0" marL="176213" marR="0" rtl="0" algn="l">
              <a:lnSpc>
                <a:spcPct val="8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Implicitný policing sa prejaví iba v prípade zahltenia rozhrania a aktivácie LLQ</a:t>
            </a:r>
          </a:p>
          <a:p>
            <a:pPr indent="-176213" lvl="0" marL="176213" marR="0" rtl="0" algn="l">
              <a:lnSpc>
                <a:spcPct val="8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V jednej policy-map však môže byť viacero tried konfigurovaných ako prioritné triedy</a:t>
            </a:r>
          </a:p>
          <a:p>
            <a:pPr indent="-176212" lvl="1" marL="531813" marR="0" rtl="0" algn="l">
              <a:lnSpc>
                <a:spcPct val="8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Ich pakety pôjdu do spoločného, jediného prioritného frontu, avšak každá trieda bude mať vlastný nezávislý policing</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pic>
        <p:nvPicPr>
          <p:cNvPr descr="325P_266" id="542" name="Shape 542"/>
          <p:cNvPicPr preferRelativeResize="0"/>
          <p:nvPr/>
        </p:nvPicPr>
        <p:blipFill rotWithShape="1">
          <a:blip r:embed="rId3">
            <a:alphaModFix/>
          </a:blip>
          <a:srcRect b="0" l="0" r="0" t="0"/>
          <a:stretch/>
        </p:blipFill>
        <p:spPr>
          <a:xfrm>
            <a:off x="749300" y="1327150"/>
            <a:ext cx="7861300" cy="5116513"/>
          </a:xfrm>
          <a:prstGeom prst="rect">
            <a:avLst/>
          </a:prstGeom>
          <a:noFill/>
          <a:ln>
            <a:noFill/>
          </a:ln>
        </p:spPr>
      </p:pic>
      <p:sp>
        <p:nvSpPr>
          <p:cNvPr id="543" name="Shape 54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Architektúra LLQ</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LLQ</a:t>
            </a:r>
          </a:p>
        </p:txBody>
      </p:sp>
      <p:sp>
        <p:nvSpPr>
          <p:cNvPr id="550" name="Shape 550"/>
          <p:cNvSpPr/>
          <p:nvPr/>
        </p:nvSpPr>
        <p:spPr>
          <a:xfrm>
            <a:off x="381000" y="1639888"/>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priority</a:t>
            </a:r>
            <a:r>
              <a:rPr b="1" i="1" lang="en-US" sz="1600">
                <a:solidFill>
                  <a:schemeClr val="accent2"/>
                </a:solidFill>
                <a:latin typeface="Courier New"/>
                <a:ea typeface="Courier New"/>
                <a:cs typeface="Courier New"/>
                <a:sym typeface="Courier New"/>
              </a:rPr>
              <a:t> </a:t>
            </a:r>
            <a:r>
              <a:rPr i="1" lang="en-US" sz="1600">
                <a:solidFill>
                  <a:schemeClr val="accent2"/>
                </a:solidFill>
                <a:latin typeface="Courier New"/>
                <a:ea typeface="Courier New"/>
                <a:cs typeface="Courier New"/>
                <a:sym typeface="Courier New"/>
              </a:rPr>
              <a:t>bandwidth</a:t>
            </a:r>
            <a:r>
              <a:rPr b="1" lang="en-US" sz="1600">
                <a:solidFill>
                  <a:schemeClr val="accent2"/>
                </a:solidFill>
                <a:latin typeface="Courier New"/>
                <a:ea typeface="Courier New"/>
                <a:cs typeface="Courier New"/>
                <a:sym typeface="Courier New"/>
              </a:rPr>
              <a:t> [</a:t>
            </a:r>
            <a:r>
              <a:rPr i="1" lang="en-US" sz="1600">
                <a:solidFill>
                  <a:schemeClr val="accent2"/>
                </a:solidFill>
                <a:latin typeface="Courier New"/>
                <a:ea typeface="Courier New"/>
                <a:cs typeface="Courier New"/>
                <a:sym typeface="Courier New"/>
              </a:rPr>
              <a:t>burst</a:t>
            </a:r>
            <a:r>
              <a:rPr b="1" lang="en-US" sz="1600">
                <a:solidFill>
                  <a:schemeClr val="accent2"/>
                </a:solidFill>
                <a:latin typeface="Courier New"/>
                <a:ea typeface="Courier New"/>
                <a:cs typeface="Courier New"/>
                <a:sym typeface="Courier New"/>
              </a:rPr>
              <a:t>]</a:t>
            </a:r>
            <a:r>
              <a:rPr i="1" lang="en-US" sz="1600">
                <a:solidFill>
                  <a:schemeClr val="accent2"/>
                </a:solidFill>
                <a:latin typeface="Courier New"/>
                <a:ea typeface="Courier New"/>
                <a:cs typeface="Courier New"/>
                <a:sym typeface="Courier New"/>
              </a:rPr>
              <a:t>	</a:t>
            </a:r>
          </a:p>
        </p:txBody>
      </p:sp>
      <p:sp>
        <p:nvSpPr>
          <p:cNvPr id="551" name="Shape 551"/>
          <p:cNvSpPr/>
          <p:nvPr/>
        </p:nvSpPr>
        <p:spPr>
          <a:xfrm>
            <a:off x="381000" y="1295400"/>
            <a:ext cx="43021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552" name="Shape 552"/>
          <p:cNvSpPr txBox="1"/>
          <p:nvPr/>
        </p:nvSpPr>
        <p:spPr>
          <a:xfrm>
            <a:off x="381000" y="2098675"/>
            <a:ext cx="8229600" cy="1769715"/>
          </a:xfrm>
          <a:prstGeom prst="rect">
            <a:avLst/>
          </a:prstGeom>
          <a:noFill/>
          <a:ln>
            <a:noFill/>
          </a:ln>
        </p:spPr>
        <p:txBody>
          <a:bodyPr anchorCtr="0" anchor="t" bIns="45700" lIns="91425" rIns="91425" wrap="square" tIns="45700">
            <a:noAutofit/>
          </a:bodyPr>
          <a:lstStyle/>
          <a:p>
            <a:pPr indent="-225425" lvl="0" marL="225425" marR="0" rtl="0" algn="l">
              <a:lnSpc>
                <a:spcPct val="95000"/>
              </a:lnSpc>
              <a:spcBef>
                <a:spcPts val="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Danej triede alokuje garanciu minimálneho pásma v Kbps a zaistí najskoršiu možnú obsluhu</a:t>
            </a:r>
          </a:p>
          <a:p>
            <a:pPr indent="-225425" lvl="0" marL="225425" marR="0" rtl="0" algn="l">
              <a:lnSpc>
                <a:spcPct val="95000"/>
              </a:lnSpc>
              <a:spcBef>
                <a:spcPts val="70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V prípade zahltenia rozhrania bude aktivovaný aj implicitný policing</a:t>
            </a:r>
          </a:p>
          <a:p>
            <a:pPr indent="-225425" lvl="0" marL="225425" marR="0" rtl="0" algn="l">
              <a:lnSpc>
                <a:spcPct val="95000"/>
              </a:lnSpc>
              <a:spcBef>
                <a:spcPts val="70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Parameter </a:t>
            </a:r>
            <a:r>
              <a:rPr i="1" lang="en-US" sz="2000">
                <a:solidFill>
                  <a:schemeClr val="accent2"/>
                </a:solidFill>
                <a:latin typeface="Courier New"/>
                <a:ea typeface="Courier New"/>
                <a:cs typeface="Courier New"/>
                <a:sym typeface="Courier New"/>
              </a:rPr>
              <a:t>burst</a:t>
            </a:r>
            <a:r>
              <a:rPr lang="en-US" sz="2000">
                <a:solidFill>
                  <a:schemeClr val="dk1"/>
                </a:solidFill>
                <a:latin typeface="Arial"/>
                <a:ea typeface="Arial"/>
                <a:cs typeface="Arial"/>
                <a:sym typeface="Arial"/>
              </a:rPr>
              <a:t> stanovuje objem dát, ktoré je možné odoslať naraz ako zhluk – vstupuje do parametrov výpočtu činnosti policingu</a:t>
            </a:r>
          </a:p>
        </p:txBody>
      </p:sp>
      <p:sp>
        <p:nvSpPr>
          <p:cNvPr id="553" name="Shape 553"/>
          <p:cNvSpPr/>
          <p:nvPr/>
        </p:nvSpPr>
        <p:spPr>
          <a:xfrm>
            <a:off x="381000" y="4268788"/>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priority percent </a:t>
            </a:r>
            <a:r>
              <a:rPr i="1" lang="en-US" sz="1600">
                <a:solidFill>
                  <a:schemeClr val="accent2"/>
                </a:solidFill>
                <a:latin typeface="Courier New"/>
                <a:ea typeface="Courier New"/>
                <a:cs typeface="Courier New"/>
                <a:sym typeface="Courier New"/>
              </a:rPr>
              <a:t>percentage</a:t>
            </a:r>
            <a:r>
              <a:rPr b="1" i="1" lang="en-US" sz="1600">
                <a:solidFill>
                  <a:schemeClr val="accent2"/>
                </a:solidFill>
                <a:latin typeface="Courier New"/>
                <a:ea typeface="Courier New"/>
                <a:cs typeface="Courier New"/>
                <a:sym typeface="Courier New"/>
              </a:rPr>
              <a:t> </a:t>
            </a:r>
            <a:r>
              <a:rPr b="1" lang="en-US" sz="1600">
                <a:solidFill>
                  <a:schemeClr val="accent2"/>
                </a:solidFill>
                <a:latin typeface="Courier New"/>
                <a:ea typeface="Courier New"/>
                <a:cs typeface="Courier New"/>
                <a:sym typeface="Courier New"/>
              </a:rPr>
              <a:t>[</a:t>
            </a:r>
            <a:r>
              <a:rPr i="1" lang="en-US" sz="1600">
                <a:solidFill>
                  <a:schemeClr val="accent2"/>
                </a:solidFill>
                <a:latin typeface="Courier New"/>
                <a:ea typeface="Courier New"/>
                <a:cs typeface="Courier New"/>
                <a:sym typeface="Courier New"/>
              </a:rPr>
              <a:t>burst</a:t>
            </a:r>
            <a:r>
              <a:rPr b="1" lang="en-US" sz="1600">
                <a:solidFill>
                  <a:schemeClr val="accent2"/>
                </a:solidFill>
                <a:latin typeface="Courier New"/>
                <a:ea typeface="Courier New"/>
                <a:cs typeface="Courier New"/>
                <a:sym typeface="Courier New"/>
              </a:rPr>
              <a:t>]</a:t>
            </a:r>
          </a:p>
        </p:txBody>
      </p:sp>
      <p:sp>
        <p:nvSpPr>
          <p:cNvPr id="554" name="Shape 554"/>
          <p:cNvSpPr/>
          <p:nvPr/>
        </p:nvSpPr>
        <p:spPr>
          <a:xfrm>
            <a:off x="381000" y="3924300"/>
            <a:ext cx="453707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555" name="Shape 555"/>
          <p:cNvSpPr txBox="1"/>
          <p:nvPr/>
        </p:nvSpPr>
        <p:spPr>
          <a:xfrm>
            <a:off x="381000" y="4727575"/>
            <a:ext cx="8229600" cy="1077218"/>
          </a:xfrm>
          <a:prstGeom prst="rect">
            <a:avLst/>
          </a:prstGeom>
          <a:noFill/>
          <a:ln>
            <a:noFill/>
          </a:ln>
        </p:spPr>
        <p:txBody>
          <a:bodyPr anchorCtr="0" anchor="t" bIns="45700" lIns="91425" rIns="91425" wrap="square" tIns="45700">
            <a:noAutofit/>
          </a:bodyPr>
          <a:lstStyle/>
          <a:p>
            <a:pPr indent="-225425" lvl="0" marL="225425" marR="0" rtl="0" algn="l">
              <a:lnSpc>
                <a:spcPct val="95000"/>
              </a:lnSpc>
              <a:spcBef>
                <a:spcPts val="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Danej triede alokuje stanovenú percentáž pásma rozhrania a zaistí najskoršiu možnú obsluhu</a:t>
            </a:r>
          </a:p>
          <a:p>
            <a:pPr indent="-225425" lvl="0" marL="225425" marR="0" rtl="0" algn="l">
              <a:lnSpc>
                <a:spcPct val="95000"/>
              </a:lnSpc>
              <a:spcBef>
                <a:spcPts val="700"/>
              </a:spcBef>
              <a:spcAft>
                <a:spcPts val="0"/>
              </a:spcAft>
              <a:buClr>
                <a:schemeClr val="accent1"/>
              </a:buClr>
              <a:buSzPct val="100000"/>
              <a:buFont typeface="Arial"/>
              <a:buChar char="•"/>
            </a:pPr>
            <a:r>
              <a:rPr lang="en-US" sz="2000">
                <a:solidFill>
                  <a:schemeClr val="dk1"/>
                </a:solidFill>
                <a:latin typeface="Arial"/>
                <a:ea typeface="Arial"/>
                <a:cs typeface="Arial"/>
                <a:sym typeface="Arial"/>
              </a:rPr>
              <a:t>Ostatné vlastnosti platia, ako sú uvedené vyššie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Kombinovanie typov tried v policy-map</a:t>
            </a:r>
          </a:p>
        </p:txBody>
      </p:sp>
      <p:sp>
        <p:nvSpPr>
          <p:cNvPr id="561" name="Shape 561"/>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Jedna policy-map môže obsahovať triedy rôznych typov</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Triedy typu </a:t>
            </a:r>
            <a:r>
              <a:rPr b="1" i="0" lang="en-US" sz="1850" u="none" cap="none" strike="noStrike">
                <a:solidFill>
                  <a:schemeClr val="accent2"/>
                </a:solidFill>
                <a:latin typeface="Courier New"/>
                <a:ea typeface="Courier New"/>
                <a:cs typeface="Courier New"/>
                <a:sym typeface="Courier New"/>
              </a:rPr>
              <a:t>priority </a:t>
            </a:r>
            <a:r>
              <a:rPr b="0" i="0" lang="en-US" sz="1850" u="none" cap="none" strike="noStrike">
                <a:solidFill>
                  <a:schemeClr val="dk1"/>
                </a:solidFill>
                <a:latin typeface="Arial"/>
                <a:ea typeface="Arial"/>
                <a:cs typeface="Arial"/>
                <a:sym typeface="Arial"/>
              </a:rPr>
              <a:t>a </a:t>
            </a:r>
            <a:r>
              <a:rPr b="1" i="0" lang="en-US" sz="1850" u="none" cap="none" strike="noStrike">
                <a:solidFill>
                  <a:schemeClr val="accent2"/>
                </a:solidFill>
                <a:latin typeface="Courier New"/>
                <a:ea typeface="Courier New"/>
                <a:cs typeface="Courier New"/>
                <a:sym typeface="Courier New"/>
              </a:rPr>
              <a:t>priority percent </a:t>
            </a:r>
            <a:r>
              <a:rPr b="0" i="0" lang="en-US" sz="1850" u="none" cap="none" strike="noStrike">
                <a:solidFill>
                  <a:schemeClr val="dk1"/>
                </a:solidFill>
                <a:latin typeface="Arial"/>
                <a:ea typeface="Arial"/>
                <a:cs typeface="Arial"/>
                <a:sym typeface="Arial"/>
              </a:rPr>
              <a:t>v ľubovoľnej kombinácii</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Triedy typu </a:t>
            </a:r>
            <a:r>
              <a:rPr b="1" i="0" lang="en-US" sz="1850" u="none" cap="none" strike="noStrike">
                <a:solidFill>
                  <a:schemeClr val="accent2"/>
                </a:solidFill>
                <a:latin typeface="Courier New"/>
                <a:ea typeface="Courier New"/>
                <a:cs typeface="Courier New"/>
                <a:sym typeface="Courier New"/>
              </a:rPr>
              <a:t>bandwidth</a:t>
            </a:r>
            <a:r>
              <a:rPr b="0" i="0" lang="en-US" sz="1850" u="none" cap="none" strike="noStrike">
                <a:solidFill>
                  <a:schemeClr val="dk1"/>
                </a:solidFill>
                <a:latin typeface="Arial"/>
                <a:ea typeface="Arial"/>
                <a:cs typeface="Arial"/>
                <a:sym typeface="Arial"/>
              </a:rPr>
              <a:t>, avšak ich štýl musí byť spoločný</a:t>
            </a:r>
          </a:p>
          <a:p>
            <a:pPr indent="-185738" lvl="2" marL="896938" marR="0" rtl="0" algn="l">
              <a:lnSpc>
                <a:spcPct val="9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Buď všetky štýlu </a:t>
            </a:r>
            <a:r>
              <a:rPr b="1" i="0" lang="en-US" sz="1665" u="none" cap="none" strike="noStrike">
                <a:solidFill>
                  <a:schemeClr val="accent2"/>
                </a:solidFill>
                <a:latin typeface="Courier New"/>
                <a:ea typeface="Courier New"/>
                <a:cs typeface="Courier New"/>
                <a:sym typeface="Courier New"/>
              </a:rPr>
              <a:t>bandwidth</a:t>
            </a:r>
          </a:p>
          <a:p>
            <a:pPr indent="-185738" lvl="2" marL="896938" marR="0" rtl="0" algn="l">
              <a:lnSpc>
                <a:spcPct val="9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Alebo všetky štýlu </a:t>
            </a:r>
            <a:r>
              <a:rPr b="1" i="0" lang="en-US" sz="1665" u="none" cap="none" strike="noStrike">
                <a:solidFill>
                  <a:schemeClr val="accent2"/>
                </a:solidFill>
                <a:latin typeface="Courier New"/>
                <a:ea typeface="Courier New"/>
                <a:cs typeface="Courier New"/>
                <a:sym typeface="Courier New"/>
              </a:rPr>
              <a:t>bandwidth percent</a:t>
            </a:r>
          </a:p>
          <a:p>
            <a:pPr indent="-185738" lvl="2" marL="896938" marR="0" rtl="0" algn="l">
              <a:lnSpc>
                <a:spcPct val="95000"/>
              </a:lnSpc>
              <a:spcBef>
                <a:spcPts val="833"/>
              </a:spcBef>
              <a:spcAft>
                <a:spcPts val="0"/>
              </a:spcAft>
              <a:buClr>
                <a:schemeClr val="dk2"/>
              </a:buClr>
              <a:buSzPct val="97941"/>
              <a:buFont typeface="Noto Sans Symbols"/>
              <a:buChar char="▪"/>
            </a:pPr>
            <a:r>
              <a:rPr b="0" i="0" lang="en-US" sz="1665" u="none" cap="none" strike="noStrike">
                <a:solidFill>
                  <a:schemeClr val="dk1"/>
                </a:solidFill>
                <a:latin typeface="Arial"/>
                <a:ea typeface="Arial"/>
                <a:cs typeface="Arial"/>
                <a:sym typeface="Arial"/>
              </a:rPr>
              <a:t>Alebo všetky štýlu </a:t>
            </a:r>
            <a:r>
              <a:rPr b="1" i="0" lang="en-US" sz="1665" u="none" cap="none" strike="noStrike">
                <a:solidFill>
                  <a:schemeClr val="accent2"/>
                </a:solidFill>
                <a:latin typeface="Courier New"/>
                <a:ea typeface="Courier New"/>
                <a:cs typeface="Courier New"/>
                <a:sym typeface="Courier New"/>
              </a:rPr>
              <a:t>bandwidth remaining percent</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Každé sieťové rozhranie má parametre </a:t>
            </a:r>
            <a:r>
              <a:rPr b="1" i="0" lang="en-US" sz="2220" u="none" cap="none" strike="noStrike">
                <a:solidFill>
                  <a:schemeClr val="accent2"/>
                </a:solidFill>
                <a:latin typeface="Courier New"/>
                <a:ea typeface="Courier New"/>
                <a:cs typeface="Courier New"/>
                <a:sym typeface="Courier New"/>
              </a:rPr>
              <a:t>bandwidth</a:t>
            </a:r>
            <a:r>
              <a:rPr b="0" i="0" lang="en-US" sz="2220" u="none" cap="none" strike="noStrike">
                <a:solidFill>
                  <a:schemeClr val="dk1"/>
                </a:solidFill>
                <a:latin typeface="Arial"/>
                <a:ea typeface="Arial"/>
                <a:cs typeface="Arial"/>
                <a:sym typeface="Arial"/>
              </a:rPr>
              <a:t> a </a:t>
            </a:r>
            <a:r>
              <a:rPr b="1" i="0" lang="en-US" sz="2220" u="none" cap="none" strike="noStrike">
                <a:solidFill>
                  <a:schemeClr val="accent2"/>
                </a:solidFill>
                <a:latin typeface="Courier New"/>
                <a:ea typeface="Courier New"/>
                <a:cs typeface="Courier New"/>
                <a:sym typeface="Courier New"/>
              </a:rPr>
              <a:t>max-reserved-bandwidth</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V starších IOSoch je implicitne dovolené rezervovať 75%, v novších 100% deklarovaného pásma a príkaz </a:t>
            </a:r>
            <a:r>
              <a:rPr b="1" i="0" lang="en-US" sz="1850" u="none" cap="none" strike="noStrike">
                <a:solidFill>
                  <a:schemeClr val="accent2"/>
                </a:solidFill>
                <a:latin typeface="Courier New"/>
                <a:ea typeface="Courier New"/>
                <a:cs typeface="Courier New"/>
                <a:sym typeface="Courier New"/>
              </a:rPr>
              <a:t>max-...</a:t>
            </a:r>
            <a:r>
              <a:rPr b="0" i="0" lang="en-US" sz="1850" u="none" cap="none" strike="noStrike">
                <a:solidFill>
                  <a:schemeClr val="dk1"/>
                </a:solidFill>
                <a:latin typeface="Arial"/>
                <a:ea typeface="Arial"/>
                <a:cs typeface="Arial"/>
                <a:sym typeface="Arial"/>
              </a:rPr>
              <a:t> je skrytý</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Suma celkového pásma rezervovaného jednotlivým triedam nemôže prekročiť hodnotu</a:t>
            </a:r>
            <a:br>
              <a:rPr b="0" i="0" lang="en-US" sz="1850" u="none" cap="none" strike="noStrike">
                <a:solidFill>
                  <a:schemeClr val="dk1"/>
                </a:solidFill>
                <a:latin typeface="Arial"/>
                <a:ea typeface="Arial"/>
                <a:cs typeface="Arial"/>
                <a:sym typeface="Arial"/>
              </a:rPr>
            </a:br>
            <a:br>
              <a:rPr b="0" i="0" lang="en-US" sz="1850" u="none" cap="none" strike="noStrike">
                <a:solidFill>
                  <a:schemeClr val="dk1"/>
                </a:solidFill>
                <a:latin typeface="Arial"/>
                <a:ea typeface="Arial"/>
                <a:cs typeface="Arial"/>
                <a:sym typeface="Arial"/>
              </a:rPr>
            </a:br>
            <a:r>
              <a:rPr b="1" i="0" lang="en-US" sz="1850" u="none" cap="none" strike="noStrike">
                <a:solidFill>
                  <a:schemeClr val="accent2"/>
                </a:solidFill>
                <a:latin typeface="Courier New"/>
                <a:ea typeface="Courier New"/>
                <a:cs typeface="Courier New"/>
                <a:sym typeface="Courier New"/>
              </a:rPr>
              <a:t>bandwidth * max-reserved-bandwidth</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Ukážka konfigurácie LLQ</a:t>
            </a:r>
          </a:p>
        </p:txBody>
      </p:sp>
      <p:sp>
        <p:nvSpPr>
          <p:cNvPr id="568" name="Shape 568"/>
          <p:cNvSpPr/>
          <p:nvPr/>
        </p:nvSpPr>
        <p:spPr>
          <a:xfrm>
            <a:off x="952500" y="1651000"/>
            <a:ext cx="7010400" cy="414020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69" name="Shape 569"/>
          <p:cNvSpPr/>
          <p:nvPr/>
        </p:nvSpPr>
        <p:spPr>
          <a:xfrm>
            <a:off x="1374775" y="4079875"/>
            <a:ext cx="2295525" cy="190500"/>
          </a:xfrm>
          <a:prstGeom prst="rect">
            <a:avLst/>
          </a:prstGeom>
          <a:solidFill>
            <a:srgbClr val="FFE59B"/>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70" name="Shape 570"/>
          <p:cNvSpPr txBox="1"/>
          <p:nvPr/>
        </p:nvSpPr>
        <p:spPr>
          <a:xfrm>
            <a:off x="1066800" y="1682750"/>
            <a:ext cx="6642100" cy="4114800"/>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class-map voip</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match ip precedence 5</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class-map mission-critical</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match ip precedence 3 4</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class-map transactional</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match ip precedence 1 2</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policy-map Policy1</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class voip</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priority percent 10</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class mission-critical</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bandwidth percent 30</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class transactional</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bandwidth percent 20</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class class-default</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fair-queue</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Shape 576"/>
          <p:cNvSpPr/>
          <p:nvPr/>
        </p:nvSpPr>
        <p:spPr>
          <a:xfrm>
            <a:off x="774700" y="2270760"/>
            <a:ext cx="7518400" cy="4053840"/>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77" name="Shape 577"/>
          <p:cNvSpPr txBox="1"/>
          <p:nvPr/>
        </p:nvSpPr>
        <p:spPr>
          <a:xfrm>
            <a:off x="914400" y="2336800"/>
            <a:ext cx="7318375" cy="3957108"/>
          </a:xfrm>
          <a:prstGeom prst="rect">
            <a:avLst/>
          </a:prstGeom>
          <a:noFill/>
          <a:ln>
            <a:noFill/>
          </a:ln>
        </p:spPr>
        <p:txBody>
          <a:bodyPr anchorCtr="0" anchor="t" bIns="36500" lIns="73025" rIns="73025" wrap="square" tIns="36500">
            <a:noAutofit/>
          </a:bodyPr>
          <a:lstStyle/>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router&gt; </a:t>
            </a:r>
            <a:r>
              <a:rPr b="1" lang="en-US" sz="1400">
                <a:solidFill>
                  <a:schemeClr val="accent2"/>
                </a:solidFill>
                <a:latin typeface="Courier New"/>
                <a:ea typeface="Courier New"/>
                <a:cs typeface="Courier New"/>
                <a:sym typeface="Courier New"/>
              </a:rPr>
              <a:t>show policy-map interface fastethernet 0/0</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FastEthernet0/0</a:t>
            </a:r>
          </a:p>
          <a:p>
            <a:pPr indent="0" lvl="0" marL="0" marR="0" rtl="0" algn="l">
              <a:lnSpc>
                <a:spcPct val="90000"/>
              </a:lnSpc>
              <a:spcBef>
                <a:spcPts val="0"/>
              </a:spcBef>
              <a:spcAft>
                <a:spcPts val="0"/>
              </a:spcAft>
              <a:buNone/>
            </a:pPr>
            <a:r>
              <a:t/>
            </a:r>
            <a:endParaRPr b="1" sz="1400">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Service-policy output: LLQ</a:t>
            </a:r>
          </a:p>
          <a:p>
            <a:pPr indent="0" lvl="0" marL="0" marR="0" rtl="0" algn="l">
              <a:lnSpc>
                <a:spcPct val="90000"/>
              </a:lnSpc>
              <a:spcBef>
                <a:spcPts val="0"/>
              </a:spcBef>
              <a:spcAft>
                <a:spcPts val="0"/>
              </a:spcAft>
              <a:buNone/>
            </a:pPr>
            <a:r>
              <a:t/>
            </a:r>
            <a:endParaRPr b="1" sz="1400">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Class-map: LLQ (match-any)</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0 packets, 0 bytes</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5 minute offered rate 0 bps, drop rate 0 bps</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Match: any</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Weighted Fair Queueing</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Strict Priority</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Output Queue: Conversation 264</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Bandwidth 1000 (kbps) Burst 25000 (Bytes)</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(pkts matched/bytes matched) 0/0</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(total drops/bytes drops) 0/0</a:t>
            </a:r>
          </a:p>
          <a:p>
            <a:pPr indent="0" lvl="0" marL="0" marR="0" rtl="0" algn="l">
              <a:lnSpc>
                <a:spcPct val="90000"/>
              </a:lnSpc>
              <a:spcBef>
                <a:spcPts val="0"/>
              </a:spcBef>
              <a:spcAft>
                <a:spcPts val="0"/>
              </a:spcAft>
              <a:buNone/>
            </a:pPr>
            <a:r>
              <a:t/>
            </a:r>
            <a:endParaRPr b="1" sz="1400">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Class-map: class-default (match-any)</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0 packets, 0 bytes</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5 minute offered rate 0 bps, drop rate 0 bps</a:t>
            </a:r>
          </a:p>
          <a:p>
            <a:pPr indent="0" lvl="0" marL="0" marR="0" rtl="0" algn="l">
              <a:lnSpc>
                <a:spcPct val="90000"/>
              </a:lnSpc>
              <a:spcBef>
                <a:spcPts val="0"/>
              </a:spcBef>
              <a:spcAft>
                <a:spcPts val="0"/>
              </a:spcAft>
              <a:buSzPct val="25000"/>
              <a:buNone/>
            </a:pPr>
            <a:r>
              <a:rPr b="1" lang="en-US" sz="1400">
                <a:solidFill>
                  <a:schemeClr val="dk1"/>
                </a:solidFill>
                <a:latin typeface="Courier New"/>
                <a:ea typeface="Courier New"/>
                <a:cs typeface="Courier New"/>
                <a:sym typeface="Courier New"/>
              </a:rPr>
              <a:t>      Match: any</a:t>
            </a:r>
          </a:p>
        </p:txBody>
      </p:sp>
      <p:sp>
        <p:nvSpPr>
          <p:cNvPr id="578" name="Shape 57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Monitoring LLQ</a:t>
            </a:r>
          </a:p>
        </p:txBody>
      </p:sp>
      <p:sp>
        <p:nvSpPr>
          <p:cNvPr id="579" name="Shape 579"/>
          <p:cNvSpPr/>
          <p:nvPr/>
        </p:nvSpPr>
        <p:spPr>
          <a:xfrm>
            <a:off x="450850" y="1690688"/>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show policy-map interface</a:t>
            </a:r>
            <a:r>
              <a:rPr b="1" i="1" lang="en-US" sz="1600">
                <a:solidFill>
                  <a:schemeClr val="accent2"/>
                </a:solidFill>
                <a:latin typeface="Courier New"/>
                <a:ea typeface="Courier New"/>
                <a:cs typeface="Courier New"/>
                <a:sym typeface="Courier New"/>
              </a:rPr>
              <a:t> </a:t>
            </a:r>
            <a:r>
              <a:rPr i="1" lang="en-US" sz="1600">
                <a:solidFill>
                  <a:schemeClr val="accent2"/>
                </a:solidFill>
                <a:latin typeface="Courier New"/>
                <a:ea typeface="Courier New"/>
                <a:cs typeface="Courier New"/>
                <a:sym typeface="Courier New"/>
              </a:rPr>
              <a:t>interface</a:t>
            </a:r>
          </a:p>
        </p:txBody>
      </p:sp>
      <p:sp>
        <p:nvSpPr>
          <p:cNvPr id="580" name="Shape 580"/>
          <p:cNvSpPr/>
          <p:nvPr/>
        </p:nvSpPr>
        <p:spPr>
          <a:xfrm>
            <a:off x="396875" y="1346200"/>
            <a:ext cx="36417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router&gt;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grpSp>
        <p:nvGrpSpPr>
          <p:cNvPr id="586" name="Shape 586"/>
          <p:cNvGrpSpPr/>
          <p:nvPr/>
        </p:nvGrpSpPr>
        <p:grpSpPr>
          <a:xfrm>
            <a:off x="0" y="0"/>
            <a:ext cx="9144000" cy="3141663"/>
            <a:chOff x="0" y="0"/>
            <a:chExt cx="5760" cy="1979"/>
          </a:xfrm>
        </p:grpSpPr>
        <p:pic>
          <p:nvPicPr>
            <p:cNvPr descr="MAE01026" id="587" name="Shape 587"/>
            <p:cNvPicPr preferRelativeResize="0"/>
            <p:nvPr/>
          </p:nvPicPr>
          <p:blipFill rotWithShape="1">
            <a:blip r:embed="rId3">
              <a:alphaModFix/>
            </a:blip>
            <a:srcRect b="0" l="0" r="0" t="0"/>
            <a:stretch/>
          </p:blipFill>
          <p:spPr>
            <a:xfrm>
              <a:off x="2784" y="0"/>
              <a:ext cx="2976" cy="1979"/>
            </a:xfrm>
            <a:prstGeom prst="rect">
              <a:avLst/>
            </a:prstGeom>
            <a:noFill/>
            <a:ln>
              <a:noFill/>
            </a:ln>
          </p:spPr>
        </p:pic>
        <p:sp>
          <p:nvSpPr>
            <p:cNvPr id="588" name="Shape 588"/>
            <p:cNvSpPr/>
            <p:nvPr/>
          </p:nvSpPr>
          <p:spPr>
            <a:xfrm>
              <a:off x="0" y="0"/>
              <a:ext cx="2784" cy="196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589" name="Shape 589"/>
          <p:cNvSpPr txBox="1"/>
          <p:nvPr>
            <p:ph type="title"/>
          </p:nvPr>
        </p:nvSpPr>
        <p:spPr>
          <a:xfrm>
            <a:off x="655638" y="457200"/>
            <a:ext cx="3175000" cy="1957388"/>
          </a:xfrm>
          <a:prstGeom prst="rect">
            <a:avLst/>
          </a:prstGeom>
          <a:noFill/>
          <a:ln>
            <a:noFill/>
          </a:ln>
        </p:spPr>
        <p:txBody>
          <a:bodyPr anchorCtr="1"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3200" u="none" cap="none" strike="noStrike">
                <a:solidFill>
                  <a:schemeClr val="lt1"/>
                </a:solidFill>
                <a:latin typeface="Arial"/>
                <a:ea typeface="Arial"/>
                <a:cs typeface="Arial"/>
                <a:sym typeface="Arial"/>
              </a:rPr>
              <a:t>Predchádzanie zahlteniu</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descr="325P_254" id="178" name="Shape 178"/>
          <p:cNvPicPr preferRelativeResize="0"/>
          <p:nvPr/>
        </p:nvPicPr>
        <p:blipFill rotWithShape="1">
          <a:blip r:embed="rId3">
            <a:alphaModFix/>
          </a:blip>
          <a:srcRect b="0" l="0" r="0" t="0"/>
          <a:stretch/>
        </p:blipFill>
        <p:spPr>
          <a:xfrm>
            <a:off x="595313" y="1373188"/>
            <a:ext cx="8104187" cy="5153025"/>
          </a:xfrm>
          <a:prstGeom prst="rect">
            <a:avLst/>
          </a:prstGeom>
          <a:noFill/>
          <a:ln>
            <a:noFill/>
          </a:ln>
        </p:spPr>
      </p:pic>
      <p:sp>
        <p:nvSpPr>
          <p:cNvPr id="179" name="Shape 17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Agregácia</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pic>
        <p:nvPicPr>
          <p:cNvPr descr="017G_362" id="595" name="Shape 595"/>
          <p:cNvPicPr preferRelativeResize="0"/>
          <p:nvPr/>
        </p:nvPicPr>
        <p:blipFill rotWithShape="1">
          <a:blip r:embed="rId3">
            <a:alphaModFix/>
          </a:blip>
          <a:srcRect b="0" l="0" r="0" t="0"/>
          <a:stretch/>
        </p:blipFill>
        <p:spPr>
          <a:xfrm>
            <a:off x="1065213" y="1447800"/>
            <a:ext cx="7164387" cy="2963863"/>
          </a:xfrm>
          <a:prstGeom prst="rect">
            <a:avLst/>
          </a:prstGeom>
          <a:noFill/>
          <a:ln>
            <a:noFill/>
          </a:ln>
        </p:spPr>
      </p:pic>
      <p:sp>
        <p:nvSpPr>
          <p:cNvPr id="596" name="Shape 59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Tail Drop – riešenie preplnenia frontov</a:t>
            </a:r>
          </a:p>
        </p:txBody>
      </p:sp>
      <p:sp>
        <p:nvSpPr>
          <p:cNvPr id="597" name="Shape 597"/>
          <p:cNvSpPr txBox="1"/>
          <p:nvPr>
            <p:ph idx="2" type="body"/>
          </p:nvPr>
        </p:nvSpPr>
        <p:spPr>
          <a:xfrm>
            <a:off x="655638" y="4648200"/>
            <a:ext cx="8159750" cy="19050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Aj TxQ rozhrania, aj softvérové fronty majú svoju konečnú dĺžku</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je front preplnený, prirodzené správanie sa je, že ďalšie prichádzajúce pakety niet kam umiestniť, takže sa zahodia</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Táto situácia sa nazýva Tail Drop a má nevýhody</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pic>
        <p:nvPicPr>
          <p:cNvPr descr="017G_361" id="603" name="Shape 603"/>
          <p:cNvPicPr preferRelativeResize="0"/>
          <p:nvPr/>
        </p:nvPicPr>
        <p:blipFill rotWithShape="1">
          <a:blip r:embed="rId3">
            <a:alphaModFix/>
          </a:blip>
          <a:srcRect b="0" l="0" r="0" t="0"/>
          <a:stretch/>
        </p:blipFill>
        <p:spPr>
          <a:xfrm>
            <a:off x="1828800" y="1143000"/>
            <a:ext cx="5280025" cy="3298825"/>
          </a:xfrm>
          <a:prstGeom prst="rect">
            <a:avLst/>
          </a:prstGeom>
          <a:noFill/>
          <a:ln>
            <a:noFill/>
          </a:ln>
        </p:spPr>
      </p:pic>
      <p:sp>
        <p:nvSpPr>
          <p:cNvPr id="604" name="Shape 60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Jav TCP synchronizácie</a:t>
            </a:r>
          </a:p>
        </p:txBody>
      </p:sp>
      <p:sp>
        <p:nvSpPr>
          <p:cNvPr id="605" name="Shape 605"/>
          <p:cNvSpPr txBox="1"/>
          <p:nvPr>
            <p:ph idx="2" type="body"/>
          </p:nvPr>
        </p:nvSpPr>
        <p:spPr>
          <a:xfrm>
            <a:off x="655638" y="4556760"/>
            <a:ext cx="8159750" cy="219456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Predpokladajme, že cez rozhranie prechádza veľa TCP tokov, ktorých objem rastie</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Ak dôjde k Tail Drop-u, je pravdepodobné, že sa stratia segmenty mnohých alebo všetkých tokov</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Všetky toky spoločne spomalia a potom začnú spoločne zrýchľovať, čím sa situácia začne opakovať</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pic>
        <p:nvPicPr>
          <p:cNvPr descr="017G_370" id="611" name="Shape 611"/>
          <p:cNvPicPr preferRelativeResize="0"/>
          <p:nvPr/>
        </p:nvPicPr>
        <p:blipFill rotWithShape="1">
          <a:blip r:embed="rId3">
            <a:alphaModFix/>
          </a:blip>
          <a:srcRect b="0" l="0" r="0" t="0"/>
          <a:stretch/>
        </p:blipFill>
        <p:spPr>
          <a:xfrm>
            <a:off x="1066800" y="1447800"/>
            <a:ext cx="7353300" cy="2963863"/>
          </a:xfrm>
          <a:prstGeom prst="rect">
            <a:avLst/>
          </a:prstGeom>
          <a:noFill/>
          <a:ln>
            <a:noFill/>
          </a:ln>
        </p:spPr>
      </p:pic>
      <p:sp>
        <p:nvSpPr>
          <p:cNvPr id="612" name="Shape 61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Ďalšie nevýhody Tail Drop</a:t>
            </a:r>
          </a:p>
        </p:txBody>
      </p:sp>
      <p:sp>
        <p:nvSpPr>
          <p:cNvPr id="613" name="Shape 613"/>
          <p:cNvSpPr txBox="1"/>
          <p:nvPr>
            <p:ph idx="2" type="body"/>
          </p:nvPr>
        </p:nvSpPr>
        <p:spPr>
          <a:xfrm>
            <a:off x="655638" y="4602480"/>
            <a:ext cx="8159750" cy="210312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Trvalé vysoké zaplnenie frontu vnáša dodatočné oneskorenie</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Premenlivé zaplnenie frontu vnáša jitter</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Agresívne toky s veľkými paketmi zaplnia front rýchlo a nepustia k slovu toky s menšími paketmi, ktoré sú menej agresívne</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Tail Drop nezohľadňuje, že nezmestivší sa paket je možno dôležitejší ako všetky, čo už vo fronte stoja </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Shape 61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Random Early Detection (RED)</a:t>
            </a:r>
          </a:p>
        </p:txBody>
      </p:sp>
      <p:sp>
        <p:nvSpPr>
          <p:cNvPr id="620" name="Shape 620"/>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Ak by bolo možné predísť preplneniu frontu, bolo by možné predísť aj Tail Drop-u</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Základnou ideou predchádzania je zahadzovať pakety náhodne a v predstihu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Náhodné zahadzovanie postihne len časť tokov, nie všetky, a nebude mať povahu iba „skôr aktivovaného Tail Drop-u“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Pravdepodobnosť zahodenia bude tým vyššia, čím vyššie bude priemerné obsadenie frontu</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Dôsledky: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TCP relácie sa postupne prispôsobia kapacite rozhrania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Priemerná dĺžka frontu bude menšia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Predíde sa globálnej synchronizácii TCP tokov</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pic>
        <p:nvPicPr>
          <p:cNvPr descr="325P_273" id="626" name="Shape 626"/>
          <p:cNvPicPr preferRelativeResize="0"/>
          <p:nvPr/>
        </p:nvPicPr>
        <p:blipFill rotWithShape="1">
          <a:blip r:embed="rId3">
            <a:alphaModFix/>
          </a:blip>
          <a:srcRect b="0" l="0" r="0" t="0"/>
          <a:stretch/>
        </p:blipFill>
        <p:spPr>
          <a:xfrm>
            <a:off x="990600" y="1955800"/>
            <a:ext cx="7110413" cy="3646488"/>
          </a:xfrm>
          <a:prstGeom prst="rect">
            <a:avLst/>
          </a:prstGeom>
          <a:noFill/>
          <a:ln>
            <a:noFill/>
          </a:ln>
        </p:spPr>
      </p:pic>
      <p:sp>
        <p:nvSpPr>
          <p:cNvPr id="627" name="Shape 62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Profil RED</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Režimy práce RED</a:t>
            </a:r>
          </a:p>
        </p:txBody>
      </p:sp>
      <p:sp>
        <p:nvSpPr>
          <p:cNvPr id="634" name="Shape 634"/>
          <p:cNvSpPr txBox="1"/>
          <p:nvPr>
            <p:ph idx="1" type="body"/>
          </p:nvPr>
        </p:nvSpPr>
        <p:spPr>
          <a:xfrm>
            <a:off x="655638" y="1143000"/>
            <a:ext cx="8159750" cy="5410200"/>
          </a:xfrm>
          <a:prstGeom prst="rect">
            <a:avLst/>
          </a:prstGeom>
          <a:blipFill rotWithShape="1">
            <a:blip r:embed="rId3">
              <a:alphaModFix/>
            </a:blip>
            <a:stretch>
              <a:fillRect b="-1126" l="-1120" r="-820" t="-1238"/>
            </a:stretch>
          </a:blip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latin typeface="Arial"/>
                <a:ea typeface="Arial"/>
                <a:cs typeface="Arial"/>
                <a:sym typeface="Arial"/>
              </a:rPr>
              <a:t> </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pic>
        <p:nvPicPr>
          <p:cNvPr descr="325P_267" id="640" name="Shape 640"/>
          <p:cNvPicPr preferRelativeResize="0"/>
          <p:nvPr/>
        </p:nvPicPr>
        <p:blipFill rotWithShape="1">
          <a:blip r:embed="rId3">
            <a:alphaModFix/>
          </a:blip>
          <a:srcRect b="0" l="0" r="0" t="0"/>
          <a:stretch/>
        </p:blipFill>
        <p:spPr>
          <a:xfrm>
            <a:off x="471488" y="1295400"/>
            <a:ext cx="8353425" cy="5084763"/>
          </a:xfrm>
          <a:prstGeom prst="rect">
            <a:avLst/>
          </a:prstGeom>
          <a:noFill/>
          <a:ln>
            <a:noFill/>
          </a:ln>
        </p:spPr>
      </p:pic>
      <p:sp>
        <p:nvSpPr>
          <p:cNvPr id="641" name="Shape 64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Vplyv RED na TCP toky</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Shape 647"/>
          <p:cNvSpPr txBox="1"/>
          <p:nvPr>
            <p:ph type="title"/>
          </p:nvPr>
        </p:nvSpPr>
        <p:spPr>
          <a:xfrm>
            <a:off x="457200" y="304800"/>
            <a:ext cx="8534400"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Weighted Random Early Detection (WRED)</a:t>
            </a:r>
          </a:p>
        </p:txBody>
      </p:sp>
      <p:sp>
        <p:nvSpPr>
          <p:cNvPr id="648" name="Shape 64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WRED</a:t>
            </a:r>
            <a:r>
              <a:rPr b="0" i="0" lang="en-US" sz="2400" u="none" cap="none" strike="noStrike">
                <a:solidFill>
                  <a:schemeClr val="dk1"/>
                </a:solidFill>
                <a:latin typeface="Arial"/>
                <a:ea typeface="Arial"/>
                <a:cs typeface="Arial"/>
                <a:sym typeface="Arial"/>
              </a:rPr>
              <a:t> je implementácia individuálneho RED profilu pre jednotlivé triedy prevádzky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Každý profil je úplne definovaný</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Spodnou prahovou hodnotou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Hornou prahovou hodnotou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Hodnotou menovateľa maximálnej pravdepodobnosti zahodenia</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Výber konkrétneho WRED profilu sa môže udiať podľa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IP precedencie</a:t>
            </a:r>
            <a:r>
              <a:rPr b="0" i="0" lang="en-US" sz="2000" u="none" cap="none" strike="noStrike">
                <a:solidFill>
                  <a:schemeClr val="dk1"/>
                </a:solidFill>
                <a:latin typeface="Arial"/>
                <a:ea typeface="Arial"/>
                <a:cs typeface="Arial"/>
                <a:sym typeface="Arial"/>
              </a:rPr>
              <a:t> (8 profilov)</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DSCP</a:t>
            </a:r>
            <a:r>
              <a:rPr b="0" i="0" lang="en-US" sz="2000" u="none" cap="none" strike="noStrike">
                <a:solidFill>
                  <a:schemeClr val="dk1"/>
                </a:solidFill>
                <a:latin typeface="Arial"/>
                <a:ea typeface="Arial"/>
                <a:cs typeface="Arial"/>
                <a:sym typeface="Arial"/>
              </a:rPr>
              <a:t> (64 profilov)</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WRED je možné aplikovať v policy-map v jednotlivých triedach</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Staršie IOSy umožňovali WRED aktivovať aj priamo na rozhraní</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pic>
        <p:nvPicPr>
          <p:cNvPr descr="017G_356" id="654" name="Shape 654"/>
          <p:cNvPicPr preferRelativeResize="0"/>
          <p:nvPr/>
        </p:nvPicPr>
        <p:blipFill rotWithShape="1">
          <a:blip r:embed="rId3">
            <a:alphaModFix/>
          </a:blip>
          <a:srcRect b="0" l="0" r="0" t="0"/>
          <a:stretch/>
        </p:blipFill>
        <p:spPr>
          <a:xfrm>
            <a:off x="449263" y="2157413"/>
            <a:ext cx="8396287" cy="3457575"/>
          </a:xfrm>
          <a:prstGeom prst="rect">
            <a:avLst/>
          </a:prstGeom>
          <a:noFill/>
          <a:ln>
            <a:noFill/>
          </a:ln>
        </p:spPr>
      </p:pic>
      <p:sp>
        <p:nvSpPr>
          <p:cNvPr id="655" name="Shape 65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Stavebné bloky WRED</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Shape 66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Class-Based WRED (CBWRED)</a:t>
            </a:r>
          </a:p>
        </p:txBody>
      </p:sp>
      <p:sp>
        <p:nvSpPr>
          <p:cNvPr id="662" name="Shape 66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Class-based WRED je použitie Weighted RED v obsluhe jednotlivých tried prevádzky v policy-map</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Kombinácia CBWFQ a CBWRED je nástroj pre implementáciu správnej obsluhy DSCP tried AFxy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 jednotlivé DSCP triedy a IP precedencie má Cisco východzie prednastavené hodnoty jednotlivých WRED profilov a váhových konštánt</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Tieto nastavenia sa neodporúča meniť, pokým nie sú nové hodnoty podložené meraním a overením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descr="017G_082" id="185" name="Shape 185"/>
          <p:cNvPicPr preferRelativeResize="0"/>
          <p:nvPr/>
        </p:nvPicPr>
        <p:blipFill rotWithShape="1">
          <a:blip r:embed="rId3">
            <a:alphaModFix/>
          </a:blip>
          <a:srcRect b="0" l="0" r="0" t="0"/>
          <a:stretch/>
        </p:blipFill>
        <p:spPr>
          <a:xfrm>
            <a:off x="766763" y="1905000"/>
            <a:ext cx="7762875" cy="2238375"/>
          </a:xfrm>
          <a:prstGeom prst="rect">
            <a:avLst/>
          </a:prstGeom>
          <a:noFill/>
          <a:ln>
            <a:noFill/>
          </a:ln>
        </p:spPr>
      </p:pic>
      <p:sp>
        <p:nvSpPr>
          <p:cNvPr id="186" name="Shape 18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Architektúra frontového systému</a:t>
            </a:r>
          </a:p>
        </p:txBody>
      </p:sp>
      <p:sp>
        <p:nvSpPr>
          <p:cNvPr id="187" name="Shape 187"/>
          <p:cNvSpPr txBox="1"/>
          <p:nvPr>
            <p:ph idx="2" type="body"/>
          </p:nvPr>
        </p:nvSpPr>
        <p:spPr>
          <a:xfrm>
            <a:off x="655638" y="4572000"/>
            <a:ext cx="8159750" cy="1981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Každé fyzické rozhranie má svoj hardvérový front</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Nad každým fyzickým rozhraním môže pracovať systém softvérových frontov</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Viacfrontové mechanizmy</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Mechanizmy nad podrozhraniami (subinterfaces)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Konfigurácia CBWRED podľa IP precedencie</a:t>
            </a:r>
          </a:p>
        </p:txBody>
      </p:sp>
      <p:sp>
        <p:nvSpPr>
          <p:cNvPr id="669" name="Shape 669"/>
          <p:cNvSpPr/>
          <p:nvPr/>
        </p:nvSpPr>
        <p:spPr>
          <a:xfrm>
            <a:off x="381000" y="1563688"/>
            <a:ext cx="8159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random-detect</a:t>
            </a:r>
          </a:p>
        </p:txBody>
      </p:sp>
      <p:sp>
        <p:nvSpPr>
          <p:cNvPr id="670" name="Shape 670"/>
          <p:cNvSpPr/>
          <p:nvPr/>
        </p:nvSpPr>
        <p:spPr>
          <a:xfrm>
            <a:off x="381000" y="1219200"/>
            <a:ext cx="32353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671" name="Shape 671"/>
          <p:cNvSpPr txBox="1"/>
          <p:nvPr/>
        </p:nvSpPr>
        <p:spPr>
          <a:xfrm>
            <a:off x="381000" y="2133600"/>
            <a:ext cx="8229600" cy="978729"/>
          </a:xfrm>
          <a:prstGeom prst="rect">
            <a:avLst/>
          </a:prstGeom>
          <a:noFill/>
          <a:ln>
            <a:noFill/>
          </a:ln>
        </p:spPr>
        <p:txBody>
          <a:bodyPr anchorCtr="0" anchor="t" bIns="45700" lIns="91425" rIns="91425" wrap="square" tIns="45700">
            <a:noAutofit/>
          </a:bodyPr>
          <a:lstStyle/>
          <a:p>
            <a:pPr indent="-225425" lvl="0" marL="225425" marR="0" rtl="0" algn="l">
              <a:lnSpc>
                <a:spcPct val="95000"/>
              </a:lnSpc>
              <a:spcBef>
                <a:spcPts val="0"/>
              </a:spcBef>
              <a:spcAft>
                <a:spcPts val="0"/>
              </a:spcAft>
              <a:buClr>
                <a:schemeClr val="accent1"/>
              </a:buClr>
              <a:buSzPct val="100000"/>
              <a:buFont typeface="Arial"/>
              <a:buChar char="•"/>
            </a:pPr>
            <a:r>
              <a:rPr lang="en-US" sz="1800">
                <a:solidFill>
                  <a:schemeClr val="dk1"/>
                </a:solidFill>
                <a:latin typeface="Arial"/>
                <a:ea typeface="Arial"/>
                <a:cs typeface="Arial"/>
                <a:sym typeface="Arial"/>
              </a:rPr>
              <a:t>Tento príkaz aktivuje CBWRED, rozlišujúc jednotlivé profily pre riadenú prevádzku podľa staršieho systému IP precedencie</a:t>
            </a:r>
          </a:p>
          <a:p>
            <a:pPr indent="-225425" lvl="0" marL="225425" marR="0" rtl="0" algn="l">
              <a:lnSpc>
                <a:spcPct val="95000"/>
              </a:lnSpc>
              <a:spcBef>
                <a:spcPts val="630"/>
              </a:spcBef>
              <a:spcAft>
                <a:spcPts val="0"/>
              </a:spcAft>
              <a:buClr>
                <a:schemeClr val="accent1"/>
              </a:buClr>
              <a:buSzPct val="100000"/>
              <a:buFont typeface="Arial"/>
              <a:buChar char="•"/>
            </a:pPr>
            <a:r>
              <a:rPr lang="en-US" sz="1800">
                <a:solidFill>
                  <a:schemeClr val="dk1"/>
                </a:solidFill>
                <a:latin typeface="Arial"/>
                <a:ea typeface="Arial"/>
                <a:cs typeface="Arial"/>
                <a:sym typeface="Arial"/>
              </a:rPr>
              <a:t>Non-IP prevádzka bude považovaná za prevádzku s precedenciou 0</a:t>
            </a:r>
          </a:p>
        </p:txBody>
      </p:sp>
      <p:sp>
        <p:nvSpPr>
          <p:cNvPr id="672" name="Shape 672"/>
          <p:cNvSpPr/>
          <p:nvPr/>
        </p:nvSpPr>
        <p:spPr>
          <a:xfrm>
            <a:off x="381000" y="3279139"/>
            <a:ext cx="8153400" cy="2228173"/>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673" name="Shape 673"/>
          <p:cNvSpPr txBox="1"/>
          <p:nvPr/>
        </p:nvSpPr>
        <p:spPr>
          <a:xfrm>
            <a:off x="381000" y="3279140"/>
            <a:ext cx="6642100" cy="2228173"/>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policy-map Policy1</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class mission-critical</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bandwidth percent 30</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random-detect</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class transactional</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bandwidth percent 20</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random-detect</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class class-default</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fair-queue</a:t>
            </a:r>
          </a:p>
          <a:p>
            <a:pPr indent="0" lvl="0" marL="0" marR="0" rtl="0" algn="l">
              <a:lnSpc>
                <a:spcPct val="100000"/>
              </a:lnSpc>
              <a:spcBef>
                <a:spcPts val="0"/>
              </a:spcBef>
              <a:spcAft>
                <a:spcPts val="0"/>
              </a:spcAft>
              <a:buSzPct val="25000"/>
              <a:buNone/>
            </a:pPr>
            <a:r>
              <a:rPr b="1" lang="en-US" sz="1400">
                <a:solidFill>
                  <a:schemeClr val="dk1"/>
                </a:solidFill>
                <a:latin typeface="Courier New"/>
                <a:ea typeface="Courier New"/>
                <a:cs typeface="Courier New"/>
                <a:sym typeface="Courier New"/>
              </a:rPr>
              <a:t>   random-detect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80" u="none" cap="none" strike="noStrike">
                <a:solidFill>
                  <a:schemeClr val="dk2"/>
                </a:solidFill>
                <a:latin typeface="Arial"/>
                <a:ea typeface="Arial"/>
                <a:cs typeface="Arial"/>
                <a:sym typeface="Arial"/>
              </a:rPr>
              <a:t>Úprava CBWRED profilu pre IP precedenciu</a:t>
            </a:r>
          </a:p>
        </p:txBody>
      </p:sp>
      <p:sp>
        <p:nvSpPr>
          <p:cNvPr id="680" name="Shape 680"/>
          <p:cNvSpPr txBox="1"/>
          <p:nvPr>
            <p:ph idx="1" type="body"/>
          </p:nvPr>
        </p:nvSpPr>
        <p:spPr>
          <a:xfrm>
            <a:off x="655638" y="2667000"/>
            <a:ext cx="8159750" cy="3886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Tento príkaz zadaný v policy-map a konkrétnej triede umožňuje predefinovať WRED profil pre danú triedu IP precedencie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Maximálna pravdepodobnosť náhodného zahadzovania pred aktiváciou striktného zahadzovania bude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rgbClr val="B92B38"/>
                </a:solidFill>
                <a:latin typeface="Arial"/>
                <a:ea typeface="Arial"/>
                <a:cs typeface="Arial"/>
                <a:sym typeface="Arial"/>
              </a:rPr>
              <a:t>1 / mark-prob-denominator</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Obyčajný RED bez váh je možné získať nastavením profilov WRED pre všetky možné precedencie na tie isté parametre</a:t>
            </a:r>
          </a:p>
        </p:txBody>
      </p:sp>
      <p:sp>
        <p:nvSpPr>
          <p:cNvPr id="681" name="Shape 681"/>
          <p:cNvSpPr/>
          <p:nvPr/>
        </p:nvSpPr>
        <p:spPr>
          <a:xfrm>
            <a:off x="450850" y="1716088"/>
            <a:ext cx="8159750" cy="58541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random-detect precedence </a:t>
            </a:r>
            <a:r>
              <a:rPr i="1" lang="en-US" sz="1600">
                <a:solidFill>
                  <a:schemeClr val="accent2"/>
                </a:solidFill>
                <a:latin typeface="Courier New"/>
                <a:ea typeface="Courier New"/>
                <a:cs typeface="Courier New"/>
                <a:sym typeface="Courier New"/>
              </a:rPr>
              <a:t>precedence min-threshold max-threshold mark-prob-denominator</a:t>
            </a:r>
          </a:p>
        </p:txBody>
      </p:sp>
      <p:sp>
        <p:nvSpPr>
          <p:cNvPr id="682" name="Shape 682"/>
          <p:cNvSpPr/>
          <p:nvPr/>
        </p:nvSpPr>
        <p:spPr>
          <a:xfrm>
            <a:off x="396875" y="1371600"/>
            <a:ext cx="31083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pic>
        <p:nvPicPr>
          <p:cNvPr descr="325P_270" id="688" name="Shape 688"/>
          <p:cNvPicPr preferRelativeResize="0"/>
          <p:nvPr/>
        </p:nvPicPr>
        <p:blipFill rotWithShape="1">
          <a:blip r:embed="rId3">
            <a:alphaModFix/>
          </a:blip>
          <a:srcRect b="0" l="0" r="0" t="0"/>
          <a:stretch/>
        </p:blipFill>
        <p:spPr>
          <a:xfrm>
            <a:off x="1219200" y="1371600"/>
            <a:ext cx="6800850" cy="5016500"/>
          </a:xfrm>
          <a:prstGeom prst="rect">
            <a:avLst/>
          </a:prstGeom>
          <a:noFill/>
          <a:ln>
            <a:noFill/>
          </a:ln>
        </p:spPr>
      </p:pic>
      <p:sp>
        <p:nvSpPr>
          <p:cNvPr id="689" name="Shape 68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Príklad na použitie CBWRED</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descr="325P_271" id="695" name="Shape 695"/>
          <p:cNvPicPr preferRelativeResize="0"/>
          <p:nvPr/>
        </p:nvPicPr>
        <p:blipFill rotWithShape="1">
          <a:blip r:embed="rId3">
            <a:alphaModFix/>
          </a:blip>
          <a:srcRect b="0" l="0" r="0" t="0"/>
          <a:stretch/>
        </p:blipFill>
        <p:spPr>
          <a:xfrm>
            <a:off x="990600" y="1828800"/>
            <a:ext cx="7159625" cy="3898900"/>
          </a:xfrm>
          <a:prstGeom prst="rect">
            <a:avLst/>
          </a:prstGeom>
          <a:noFill/>
          <a:ln>
            <a:noFill/>
          </a:ln>
        </p:spPr>
      </p:pic>
      <p:sp>
        <p:nvSpPr>
          <p:cNvPr id="696" name="Shape 696"/>
          <p:cNvSpPr txBox="1"/>
          <p:nvPr>
            <p:ph type="title"/>
          </p:nvPr>
        </p:nvSpPr>
        <p:spPr>
          <a:xfrm>
            <a:off x="655638" y="4572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CBWRED pre triedy typu DSCP AF</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Shape 70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Konfigurácia CBWRED podľa DSCP</a:t>
            </a:r>
          </a:p>
        </p:txBody>
      </p:sp>
      <p:sp>
        <p:nvSpPr>
          <p:cNvPr id="703" name="Shape 703"/>
          <p:cNvSpPr txBox="1"/>
          <p:nvPr>
            <p:ph idx="1" type="body"/>
          </p:nvPr>
        </p:nvSpPr>
        <p:spPr>
          <a:xfrm>
            <a:off x="655638" y="2346960"/>
            <a:ext cx="8159750" cy="92964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 policy-map a konkrétnej triede aktivuje CBWRED s výberom profilu podľa DSCP</a:t>
            </a:r>
          </a:p>
        </p:txBody>
      </p:sp>
      <p:sp>
        <p:nvSpPr>
          <p:cNvPr id="704" name="Shape 704"/>
          <p:cNvSpPr/>
          <p:nvPr/>
        </p:nvSpPr>
        <p:spPr>
          <a:xfrm>
            <a:off x="655638" y="1868488"/>
            <a:ext cx="7397750" cy="339196"/>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random-detect dscp-based</a:t>
            </a:r>
          </a:p>
        </p:txBody>
      </p:sp>
      <p:sp>
        <p:nvSpPr>
          <p:cNvPr id="705" name="Shape 705"/>
          <p:cNvSpPr/>
          <p:nvPr/>
        </p:nvSpPr>
        <p:spPr>
          <a:xfrm>
            <a:off x="655638" y="1524000"/>
            <a:ext cx="31083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706" name="Shape 706"/>
          <p:cNvSpPr/>
          <p:nvPr/>
        </p:nvSpPr>
        <p:spPr>
          <a:xfrm>
            <a:off x="450850" y="3727768"/>
            <a:ext cx="8159750" cy="585418"/>
          </a:xfrm>
          <a:prstGeom prst="rect">
            <a:avLst/>
          </a:prstGeom>
          <a:solidFill>
            <a:schemeClr val="lt1"/>
          </a:solidFill>
          <a:ln cap="flat" cmpd="sng" w="28575">
            <a:solidFill>
              <a:schemeClr val="dk1"/>
            </a:solidFill>
            <a:prstDash val="solid"/>
            <a:miter lim="8000"/>
            <a:headEnd len="med" w="med" type="none"/>
            <a:tailEnd len="med" w="med" type="none"/>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accent2"/>
                </a:solidFill>
                <a:latin typeface="Courier New"/>
                <a:ea typeface="Courier New"/>
                <a:cs typeface="Courier New"/>
                <a:sym typeface="Courier New"/>
              </a:rPr>
              <a:t>random-detect dscp </a:t>
            </a:r>
            <a:r>
              <a:rPr i="1" lang="en-US" sz="1600">
                <a:solidFill>
                  <a:schemeClr val="accent2"/>
                </a:solidFill>
                <a:latin typeface="Courier New"/>
                <a:ea typeface="Courier New"/>
                <a:cs typeface="Courier New"/>
                <a:sym typeface="Courier New"/>
              </a:rPr>
              <a:t>dscpvalue min-threshold max-threshold mark-prob-denominator</a:t>
            </a:r>
          </a:p>
        </p:txBody>
      </p:sp>
      <p:sp>
        <p:nvSpPr>
          <p:cNvPr id="707" name="Shape 707"/>
          <p:cNvSpPr/>
          <p:nvPr/>
        </p:nvSpPr>
        <p:spPr>
          <a:xfrm>
            <a:off x="396875" y="3383280"/>
            <a:ext cx="3108325" cy="336550"/>
          </a:xfrm>
          <a:prstGeom prst="rect">
            <a:avLst/>
          </a:prstGeom>
          <a:noFill/>
          <a:ln>
            <a:noFill/>
          </a:ln>
        </p:spPr>
        <p:txBody>
          <a:bodyPr anchorCtr="0" anchor="t" bIns="46025" lIns="92075" rIns="92075" wrap="square" tIns="46025">
            <a:noAutofit/>
          </a:bodyPr>
          <a:lstStyle/>
          <a:p>
            <a:pPr indent="0" lvl="0" marL="0" marR="0" rtl="0" algn="l">
              <a:lnSpc>
                <a:spcPct val="100000"/>
              </a:lnSpc>
              <a:spcBef>
                <a:spcPts val="0"/>
              </a:spcBef>
              <a:spcAft>
                <a:spcPts val="0"/>
              </a:spcAft>
              <a:buSzPct val="25000"/>
              <a:buNone/>
            </a:pPr>
            <a:r>
              <a:rPr b="1" lang="en-US" sz="1600">
                <a:solidFill>
                  <a:schemeClr val="dk1"/>
                </a:solidFill>
                <a:latin typeface="Courier New"/>
                <a:ea typeface="Courier New"/>
                <a:cs typeface="Courier New"/>
                <a:sym typeface="Courier New"/>
              </a:rPr>
              <a:t>router(config-pmap-c)#</a:t>
            </a:r>
          </a:p>
        </p:txBody>
      </p:sp>
      <p:sp>
        <p:nvSpPr>
          <p:cNvPr id="708" name="Shape 708"/>
          <p:cNvSpPr txBox="1"/>
          <p:nvPr/>
        </p:nvSpPr>
        <p:spPr>
          <a:xfrm>
            <a:off x="381000" y="4754880"/>
            <a:ext cx="8229600" cy="794064"/>
          </a:xfrm>
          <a:prstGeom prst="rect">
            <a:avLst/>
          </a:prstGeom>
          <a:noFill/>
          <a:ln>
            <a:noFill/>
          </a:ln>
        </p:spPr>
        <p:txBody>
          <a:bodyPr anchorCtr="0" anchor="t" bIns="45700" lIns="91425" rIns="91425" wrap="square" tIns="45700">
            <a:noAutofit/>
          </a:bodyPr>
          <a:lstStyle/>
          <a:p>
            <a:pPr indent="-228600" lvl="1" marL="342900" marR="0" rtl="0" algn="l">
              <a:lnSpc>
                <a:spcPct val="95000"/>
              </a:lnSpc>
              <a:spcBef>
                <a:spcPts val="0"/>
              </a:spcBef>
              <a:spcAft>
                <a:spcPts val="0"/>
              </a:spcAft>
              <a:buClr>
                <a:schemeClr val="accent1"/>
              </a:buClr>
              <a:buSzPct val="100000"/>
              <a:buFont typeface="Arial"/>
              <a:buChar char="•"/>
            </a:pPr>
            <a:r>
              <a:rPr b="0" i="0" lang="en-US" sz="2400" u="none" cap="none" strike="noStrike">
                <a:solidFill>
                  <a:schemeClr val="dk1"/>
                </a:solidFill>
                <a:latin typeface="Arial"/>
                <a:ea typeface="Arial"/>
                <a:cs typeface="Arial"/>
                <a:sym typeface="Arial"/>
              </a:rPr>
              <a:t>Príkaz umožňuje predefinovať WRED profil pre zadanú hodnotu DSCP</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pic>
        <p:nvPicPr>
          <p:cNvPr descr="325P_272" id="714" name="Shape 714"/>
          <p:cNvPicPr preferRelativeResize="0"/>
          <p:nvPr/>
        </p:nvPicPr>
        <p:blipFill rotWithShape="1">
          <a:blip r:embed="rId3">
            <a:alphaModFix/>
          </a:blip>
          <a:srcRect b="0" l="0" r="0" t="0"/>
          <a:stretch/>
        </p:blipFill>
        <p:spPr>
          <a:xfrm>
            <a:off x="1524000" y="1295400"/>
            <a:ext cx="6102350" cy="5200650"/>
          </a:xfrm>
          <a:prstGeom prst="rect">
            <a:avLst/>
          </a:prstGeom>
          <a:noFill/>
          <a:ln>
            <a:noFill/>
          </a:ln>
        </p:spPr>
      </p:pic>
      <p:sp>
        <p:nvSpPr>
          <p:cNvPr id="715" name="Shape 71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Príklad použitia CBWRED podľa DSCP</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grpSp>
        <p:nvGrpSpPr>
          <p:cNvPr id="721" name="Shape 721"/>
          <p:cNvGrpSpPr/>
          <p:nvPr/>
        </p:nvGrpSpPr>
        <p:grpSpPr>
          <a:xfrm>
            <a:off x="0" y="0"/>
            <a:ext cx="9144000" cy="4383088"/>
            <a:chOff x="0" y="0"/>
            <a:chExt cx="5760" cy="2761"/>
          </a:xfrm>
        </p:grpSpPr>
        <p:grpSp>
          <p:nvGrpSpPr>
            <p:cNvPr id="722" name="Shape 722"/>
            <p:cNvGrpSpPr/>
            <p:nvPr/>
          </p:nvGrpSpPr>
          <p:grpSpPr>
            <a:xfrm>
              <a:off x="1727" y="1485"/>
              <a:ext cx="2400" cy="1276"/>
              <a:chOff x="3272" y="1316"/>
              <a:chExt cx="1889" cy="1002"/>
            </a:xfrm>
          </p:grpSpPr>
          <p:sp>
            <p:nvSpPr>
              <p:cNvPr id="723" name="Shape 723"/>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24" name="Shape 724"/>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25" name="Shape 725"/>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26" name="Shape 726"/>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27" name="Shape 727"/>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28" name="Shape 728"/>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29" name="Shape 729"/>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30" name="Shape 730"/>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31" name="Shape 731"/>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32" name="Shape 732"/>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33" name="Shape 733"/>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34" name="Shape 734"/>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35" name="Shape 735"/>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36" name="Shape 736"/>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37" name="Shape 737"/>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738" name="Shape 738"/>
            <p:cNvSpPr/>
            <p:nvPr/>
          </p:nvSpPr>
          <p:spPr>
            <a:xfrm>
              <a:off x="0" y="0"/>
              <a:ext cx="5760" cy="432"/>
            </a:xfrm>
            <a:prstGeom prst="rect">
              <a:avLst/>
            </a:prstGeom>
            <a:solidFill>
              <a:srgbClr val="FFFFFF"/>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017G_083" id="193" name="Shape 193"/>
          <p:cNvPicPr preferRelativeResize="0"/>
          <p:nvPr/>
        </p:nvPicPr>
        <p:blipFill rotWithShape="1">
          <a:blip r:embed="rId3">
            <a:alphaModFix/>
          </a:blip>
          <a:srcRect b="0" l="0" r="0" t="0"/>
          <a:stretch/>
        </p:blipFill>
        <p:spPr>
          <a:xfrm>
            <a:off x="228600" y="1143000"/>
            <a:ext cx="8721725" cy="3325813"/>
          </a:xfrm>
          <a:prstGeom prst="rect">
            <a:avLst/>
          </a:prstGeom>
          <a:noFill/>
          <a:ln>
            <a:noFill/>
          </a:ln>
        </p:spPr>
      </p:pic>
      <p:sp>
        <p:nvSpPr>
          <p:cNvPr id="194" name="Shape 19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Architektúra frontového systému</a:t>
            </a:r>
          </a:p>
        </p:txBody>
      </p:sp>
      <p:sp>
        <p:nvSpPr>
          <p:cNvPr id="195" name="Shape 195"/>
          <p:cNvSpPr txBox="1"/>
          <p:nvPr>
            <p:ph idx="3" type="body"/>
          </p:nvPr>
        </p:nvSpPr>
        <p:spPr>
          <a:xfrm>
            <a:off x="655638" y="4953000"/>
            <a:ext cx="8159750" cy="160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Hardvérový front je vždy FIFO</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Štruktúra softvérového frontového systému je konfigurovateľná podľa druhu smerovača, rozhraní a verzie IOSu</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descr="017G_187" id="201" name="Shape 201"/>
          <p:cNvPicPr preferRelativeResize="0"/>
          <p:nvPr/>
        </p:nvPicPr>
        <p:blipFill rotWithShape="1">
          <a:blip r:embed="rId3">
            <a:alphaModFix/>
          </a:blip>
          <a:srcRect b="0" l="0" r="0" t="0"/>
          <a:stretch/>
        </p:blipFill>
        <p:spPr>
          <a:xfrm>
            <a:off x="1447800" y="1828800"/>
            <a:ext cx="5859463" cy="2232025"/>
          </a:xfrm>
          <a:prstGeom prst="rect">
            <a:avLst/>
          </a:prstGeom>
          <a:noFill/>
          <a:ln>
            <a:noFill/>
          </a:ln>
        </p:spPr>
      </p:pic>
      <p:sp>
        <p:nvSpPr>
          <p:cNvPr id="202" name="Shape 20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Softvérové fronty</a:t>
            </a:r>
          </a:p>
        </p:txBody>
      </p:sp>
      <p:sp>
        <p:nvSpPr>
          <p:cNvPr id="203" name="Shape 203"/>
          <p:cNvSpPr txBox="1"/>
          <p:nvPr>
            <p:ph idx="2" type="body"/>
          </p:nvPr>
        </p:nvSpPr>
        <p:spPr>
          <a:xfrm>
            <a:off x="655638" y="4572000"/>
            <a:ext cx="8159750" cy="1981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je hardvérový front rozhrania zaplnený, znamená to zahltenie rozhrania. Pakety, ktoré sa nezmestia do hardvérového frontu, sa ukladajú do softvérových frontov</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je v hardvérovom fronte rozhrania ešte voľné miesto, odosielaný paket sa doň vloží priamo – neprechádza softvérovým frontom</a:t>
            </a:r>
          </a:p>
          <a:p>
            <a:pPr indent="-176212" lvl="1" marL="5318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Ukladanie paketov do softvérového frontu nastáva </a:t>
            </a:r>
            <a:r>
              <a:rPr b="1" i="0" lang="en-US" sz="1600" u="none" cap="none" strike="noStrike">
                <a:solidFill>
                  <a:schemeClr val="accent2"/>
                </a:solidFill>
                <a:latin typeface="Arial"/>
                <a:ea typeface="Arial"/>
                <a:cs typeface="Arial"/>
                <a:sym typeface="Arial"/>
              </a:rPr>
              <a:t>iba</a:t>
            </a:r>
            <a:r>
              <a:rPr b="0" i="0" lang="en-US" sz="1600" u="none" cap="none" strike="noStrike">
                <a:solidFill>
                  <a:schemeClr val="accent2"/>
                </a:solidFill>
                <a:latin typeface="Arial"/>
                <a:ea typeface="Arial"/>
                <a:cs typeface="Arial"/>
                <a:sym typeface="Arial"/>
              </a:rPr>
              <a:t> </a:t>
            </a:r>
            <a:r>
              <a:rPr b="0" i="0" lang="en-US" sz="1600" u="none" cap="none" strike="noStrike">
                <a:solidFill>
                  <a:schemeClr val="dk1"/>
                </a:solidFill>
                <a:latin typeface="Arial"/>
                <a:ea typeface="Arial"/>
                <a:cs typeface="Arial"/>
                <a:sym typeface="Arial"/>
              </a:rPr>
              <a:t>vtedy, keď je hardvérový front plný</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Hardvérový front</a:t>
            </a:r>
          </a:p>
        </p:txBody>
      </p:sp>
      <p:sp>
        <p:nvSpPr>
          <p:cNvPr id="210" name="Shape 210"/>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Veľkosť hardvérového frontu na rozhraní je obmedzená, ale v rámci technických limitov konfigurovateľná</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Smerovače určujú veľkosť hardvérového frontu rozhrania automaticky na základe konfigurovanej prenosovej kapacity (</a:t>
            </a:r>
            <a:r>
              <a:rPr b="1" i="0" lang="en-US" sz="2000" u="none" cap="none" strike="noStrike">
                <a:solidFill>
                  <a:schemeClr val="accent2"/>
                </a:solidFill>
                <a:latin typeface="Courier New"/>
                <a:ea typeface="Courier New"/>
                <a:cs typeface="Courier New"/>
                <a:sym typeface="Courier New"/>
              </a:rPr>
              <a:t>bandwidth</a:t>
            </a:r>
            <a:r>
              <a:rPr b="0" i="0" lang="en-US" sz="2000" u="none" cap="none" strike="noStrike">
                <a:solidFill>
                  <a:schemeClr val="dk1"/>
                </a:solidFill>
                <a:latin typeface="Arial"/>
                <a:ea typeface="Arial"/>
                <a:cs typeface="Arial"/>
                <a:sym typeface="Arial"/>
              </a:rPr>
              <a:t>) </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Veľkosť hardvérového frontu je možné priamo konfigurovať na rozhraní príkazom </a:t>
            </a:r>
            <a:r>
              <a:rPr b="1" i="0" lang="en-US" sz="2000" u="none" cap="none" strike="noStrike">
                <a:solidFill>
                  <a:schemeClr val="accent2"/>
                </a:solidFill>
                <a:latin typeface="Courier New"/>
                <a:ea typeface="Courier New"/>
                <a:cs typeface="Courier New"/>
                <a:sym typeface="Courier New"/>
              </a:rPr>
              <a:t>tx-ring-limit</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Zmenšenie veľkosti hardérového frontu má dve základné výhody:</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Skráti čas čakania v hardvérovom fronte</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Urýchli aktiváciu softvérových frontových mechanizmov v IOSe</a:t>
            </a:r>
          </a:p>
          <a:p>
            <a:pPr indent="-176213" lvl="0" marL="1762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Nevhodné nastavenia však môžu spôsobiť neželané efekty:</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Pridlhý hardvérový front spôsobí dlhé čakanie paketov a oneskorenú aktiváciu softvérových frontových disciplín</a:t>
            </a:r>
          </a:p>
          <a:p>
            <a:pPr indent="-176212" lvl="1" marL="5318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Prikrátky hardvérový front môže viesť k nadmernému počtu prerušení (IRQ), ktoré zaťažujú CPU a presúvajú úzke hrdlo (aj) naň</a:t>
            </a:r>
          </a:p>
        </p:txBody>
      </p:sp>
    </p:spTree>
  </p:cSld>
  <p:clrMapOvr>
    <a:masterClrMapping/>
  </p:clrMapOvr>
</p:sld>
</file>

<file path=ppt/theme/theme1.xml><?xml version="1.0" encoding="utf-8"?>
<a:theme xmlns:a="http://schemas.openxmlformats.org/drawingml/2006/main" xmlns:r="http://schemas.openxmlformats.org/officeDocument/2006/relationships"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