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8" r:id="rId3"/>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lang="en-US" sz="900">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lang="en-US" sz="900">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3" name="Shape 14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44" name="Shape 144"/>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36" name="Shape 23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42" name="Shape 24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49" name="Shape 24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57" name="Shape 25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58" name="Shape 258"/>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65" name="Shape 26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66" name="Shape 266"/>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8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conditioners, QoS mechanisms that limit bandwidth, include policing and shaping. Both of these approaches limit bandwidth, but each has different characteristics, as follows:</a:t>
            </a:r>
          </a:p>
          <a:p>
            <a:pPr indent="-1587" lvl="2" marL="966788" marR="0" rtl="0" algn="l">
              <a:lnSpc>
                <a:spcPct val="8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Policing:</a:t>
            </a:r>
            <a:r>
              <a:rPr b="0" i="0" lang="en-US" sz="1200" u="none" cap="none" strike="noStrike">
                <a:solidFill>
                  <a:schemeClr val="dk1"/>
                </a:solidFill>
                <a:latin typeface="Arial"/>
                <a:ea typeface="Arial"/>
                <a:cs typeface="Arial"/>
                <a:sym typeface="Arial"/>
              </a:rPr>
              <a:t> Policing typically limits bandwidth by discarding traffic that exceeds a specified rate. However, policing also can re-mark traffic that exceeds the specified rate and attempt to send the traffic anyway. Because of the drop behavior of policing TCP retransmits, policing should be used on higher-speed interfaces. Policing can be applied inbound or outbound on an interface. Traffic policing tools are often configured on interfaces at the edge of a network to limit the rate of traffic entering or leaving the network. In the most common traffic-policing configurations, traffic that conforms is transmitted and traffic that exceeds is sent with a decreased priority or is dropped. Such priorities can be based on IP precedence or DSCP. </a:t>
            </a:r>
          </a:p>
          <a:p>
            <a:pPr indent="-1587" lvl="2" marL="966788" marR="0" rtl="0" algn="l">
              <a:lnSpc>
                <a:spcPct val="8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Shaping: </a:t>
            </a:r>
            <a:r>
              <a:rPr b="0" i="0" lang="en-US" sz="1200" u="none" cap="none" strike="noStrike">
                <a:solidFill>
                  <a:schemeClr val="dk1"/>
                </a:solidFill>
                <a:latin typeface="Arial"/>
                <a:ea typeface="Arial"/>
                <a:cs typeface="Arial"/>
                <a:sym typeface="Arial"/>
              </a:rPr>
              <a:t>Shaping limits excess traffic, not by dropping it but by buffering it. This buffering of excess traffic can lead to delay. Because of this delay, shaping is recommended for slower-speed interfaces. Unlike policing, shaping cannot re-mark traffic. As a final contrast, shaping can be applied only in the outbound direction on an interface. Traffic shaping can be used to account for speed mismatches, which are common in nonbroadcast multiaccess (NBMA) networks such as Frame Relay and ATM.</a:t>
            </a:r>
          </a:p>
          <a:p>
            <a:pPr indent="-112713" lvl="0" marL="112713" marR="0" rtl="0" algn="l">
              <a:lnSpc>
                <a:spcPct val="8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2" name="Shape 27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3" name="Shape 27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Both traffic shaping and policing mechanisms are traffic-conditioning mechanisms that are used in a network to control the traffic rate. Both mechanisms use classification so that they can differentiate traffic. They both measure the rate of traffic and compare that rate to the configured traffic-shaping or traffic-policing policy.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difference between traffic shaping and policing can be described in terms of their implementation. Traffic policing drops excess traffic to control traffic flow within specified rate limits. Traffic policing does not introduce any delay to traffic that conforms to traffic policies. Traffic policing can cause more TCP retransmissions, because traffic in excess of specified limits is dropped.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Traffic-policing mechanisms such as class-based policing or committed access rate (CAR) also have marking capabilities in addition to rate-limiting capabilities. Instead of dropping the excess traffic, traffic policing can mark and then send the excess traffic. This feature allows the excess traffic to be re-marked with a lower priority before the excess traffic is sent out.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buffers excessive traffic so that the traffic stays within the desired rate. With traffic shaping, traffic bursts are smoothed out by queuing the excess traffic to produce a steadier flow of data. Reducing traffic bursts helps reduce congestion in the network. Traffic shapers such as class-based shaping, Frame Relay traffic shaping (FRTS), or virtual IP (VIP)-based distributed traffic shaping (DTS) in Cisco IOS software do not have the ability to mark traffic.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80" name="Shape 28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81" name="Shape 28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Policing can be applied to either the inbound or outbound direction, while shaping can be applied only in the outbound direction. Policing drops nonconforming traffic instead of queuing the traffic like shaping. Policing also supports marking of traffic. Traffic policing is more efficient in terms of memory utilization than traffic shaping because no additional queuing of packets is needed.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Both traffic policing and shaping ensure that traffic does not exceed a bandwidth limit, but each mechanism has different impacts on the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Policing drops packets more often, generally causing more retransmissions of connection-oriented protocols, such as TCP.</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Shaping adds variable delay to traffic, possibly causing jitter. Shaping queues excess traffic by holding packets in a shaping queue. Traffic shaping is used to shape the outbound traffic flow when the outbound traffic rate is higher than a configured rate. Traffic shaping smoothes traffic by storing traffic above the configured rate in a shaping queue. Therefore, shaping increases buffer utilization on a router and causes unpredictable packet delays. Traffic shaping can also interact with a Frame Relay network, adapting to indications of Layer 2 congestion in the WAN. For example, if the backward-explicit congestion notification (BECN) bit is received, the router can lower the rate limit to help reduce congestion in the Frame Relay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0" name="Shape 2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Why Use Policing?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Limiting the access rate on an interface when high-speed physical infrastructure is used in transport. Rate limiting is typically used by service providers to offer customers subrate access. For example, a customer may have an Optical Carrier-3 (OC-3) connection to the service provider but pay only for a T1 access rate. The service provider can rate-limit the customer traffic to T1 speed.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Engineering bandwidth so that traffic rates of certain applications or classes of traffic follow a specified traffic-rate policy. For example, traffic from file-sharing applications may be rate-limited to 64 kbps maximum.</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Re-marking excess traffic with a lower priority at Layer 2 and Layer 3 or both before sending the excess traffic out. Cisco class-based traffic policing can be configured to mark packets at both Layer 2 and Layer 3. For example, excess traffic can be re-marked to a lower differentiated services code point (DSCP) value and also have the Frame Relay discard eligible (DE) bit set before the packet is sent out.</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Why Use Shaping?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is typically used to prevent and manage congestion in ATM, Frame Relay, or Metro Ethernet networks, where asymmetric bandwidths are used along the traffic path. If shaping is not used, then buffering can occur at the slow (usually the remote) end, which can lead to queuing and cause delays, and overflow, which can cause packet drops.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is an attempt to control traffic in ATM, Frame Relay, or Metro Ethernet networks to optimize or guarantee performance, low latency, or bandwidth. Traffic shaping deals with the concepts of classification, queue disciplines, enforcing policies, congestion management, quality of service (QoS), and fairness.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shaping provides a mechanism to control the volume of traffic being sent into a network (bandwidth throttling) by not allowing the traffic to burst above the subscribed (committed) rate. For this reason, traffic-shaping schemes need to be implemented at the network edges, as with ATM, Frame Relay, or Metro Ethernet, to control the traffic entering the network. It also may be necessary to identify traffic with a granularity that allows the traffic-shaping control mechanism to separate traffic into individual flows and shape them differently.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8" name="Shape 29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99" name="Shape 299"/>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token bucket is a mathematical model used by routers and switches to regulate traffic flow. The model has two basic components: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Tokens:</a:t>
            </a:r>
            <a:r>
              <a:rPr b="0" i="0" lang="en-US" sz="1200" u="none" cap="none" strike="noStrike">
                <a:solidFill>
                  <a:schemeClr val="dk1"/>
                </a:solidFill>
                <a:latin typeface="Arial"/>
                <a:ea typeface="Arial"/>
                <a:cs typeface="Arial"/>
                <a:sym typeface="Arial"/>
              </a:rPr>
              <a:t> Each token represents permission to send a fixed number of bits into the network. Tokens are put into a token bucket at a certain rate by Cisco IOS software.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Token bucket:</a:t>
            </a:r>
            <a:r>
              <a:rPr b="0" i="0" lang="en-US" sz="1200" u="none" cap="none" strike="noStrike">
                <a:solidFill>
                  <a:schemeClr val="dk1"/>
                </a:solidFill>
                <a:latin typeface="Arial"/>
                <a:ea typeface="Arial"/>
                <a:cs typeface="Arial"/>
                <a:sym typeface="Arial"/>
              </a:rPr>
              <a:t> A token bucket has the capacity to hold a specified number of tokens. Each incoming packet, if forwarded, takes tokens from the bucket representing the packet size. If the bucket fills to capacity, newly arriving tokens are discarded. Discarded tokens are not available to future packets. If there are not enough tokens in the token bucket to send the packet, the traffic-conditioning mechanisms may take the following actions:</a:t>
            </a:r>
          </a:p>
          <a:p>
            <a:pPr indent="-1588" lvl="4" marL="19319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Wait for enough tokens to accumulate in the bucket (traffic shaping)</a:t>
            </a:r>
          </a:p>
          <a:p>
            <a:pPr indent="-1588" lvl="4" marL="19319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Discard the packet (traffic policing)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Using a single token bucket model, the measured traffic rate can conform to or exceed the specified traffic rate. The measured traffic rate is conforming if there are enough tokens in the token bucket to transmit the traffic. The measured traffic rate is exceeding if there are not enough tokens in the token bucket to transmit the traffic.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05" name="Shape 30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06" name="Shape 30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a single token bucket traffic policing implementation.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Starting with a current capacity of 700 bytes worth of tokens accumulated in the token bucket, when a 500-byte packet arrives at the interface, its size is compared to the token bucket capacity (in bytes).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500-byte packet conforms to the rate limit (500 bytes is less than 700 bytes), and the packet is forwarded: 500 bytes worth of tokens are taken out of the token bucket, leaving 200 bytes worth of tokens for the next packet.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0" name="Shape 15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51" name="Shape 151"/>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13" name="Shape 31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14" name="Shape 31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Continuing with the single token bucket example from the previous figure, when the next 300-byte packet arrives immediately after the first packet, no new tokens have been added to the bucket (which is done periodically).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packet exceeds the rate limit. The current packet size (300 bytes) is greater than the current capacity of the token bucket (200 bytes), and the exceed action is performed.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traffic policing, the exceed action can be to drop or mark the packet.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21" name="Shape 32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Token bucket operations rely on parameters such as CIR, committed burst (Bc), and committed time interval (Tc). Bc is known as the normal burst size. The mathematical relationship between CIR, Bc, and Tc is as follows:</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CIR (bps) = Bc (bits) / Tc (sec)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 traffic policing, new tokens are added into the token bucket based on the interpacket arrival rate and the CIR. Every time a packet is policed, new tokens are added back into the token bucket. The number of tokens added back into the token bucket is calculated as follows:</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(Current Packet Arrival Time – Previous Packet Arrival Time) * CIR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 amount (Bc) of tokens is forwarded without constraint in every time interval (Tc). For example, if 8000 bits (Bc) worth of tokens are placed in the bucket every 250 ms (Tc), the router can steadily transmit 8000 bits every 250 ms if traffic arrives constantly at the router.</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CIR (normal burst rate) = 8,000 bits (Bc) / 0.25 seconds (Tc) = 32 kbps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configuring Cisco IOS class-based traffic policing, it is recommended that you allow Cisco IOS software to automatically calculate the optimal Bc and Tc value based on the configured CIR.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Without any excess bursting capability, if the token bucket fills to capacity (Bc of tokens), the token bucket overflows and newly arriving tokens are discarded. Using the example, in which the CIR is 32 kbps (Bc = 8000 bits and Tc = 0.25 seconds), the maximum traffic rate can never exceed a hard rate limit of 32 kbps.</a:t>
            </a:r>
          </a:p>
        </p:txBody>
      </p:sp>
      <p:sp>
        <p:nvSpPr>
          <p:cNvPr id="323" name="Shape 323"/>
          <p:cNvSpPr txBox="1"/>
          <p:nvPr/>
        </p:nvSpPr>
        <p:spPr>
          <a:xfrm>
            <a:off x="1235075" y="4391025"/>
            <a:ext cx="4657725" cy="285750"/>
          </a:xfrm>
          <a:prstGeom prst="rect">
            <a:avLst/>
          </a:prstGeom>
          <a:noFill/>
          <a:ln>
            <a:noFill/>
          </a:ln>
        </p:spPr>
        <p:txBody>
          <a:bodyPr anchorCtr="0" anchor="t" bIns="39525" lIns="79075" rIns="79075" wrap="square" tIns="39525">
            <a:noAutofit/>
          </a:bodyPr>
          <a:lstStyle/>
          <a:p>
            <a:pPr indent="0" lvl="0" marL="0" marR="0" rtl="0" algn="l">
              <a:lnSpc>
                <a:spcPct val="100000"/>
              </a:lnSpc>
              <a:spcBef>
                <a:spcPts val="0"/>
              </a:spcBef>
              <a:spcAft>
                <a:spcPts val="0"/>
              </a:spcAft>
              <a:buNone/>
            </a:pPr>
            <a:r>
              <a:t/>
            </a:r>
            <a:endParaRPr b="1" sz="1300">
              <a:solidFill>
                <a:schemeClr val="dk1"/>
              </a:solidFill>
              <a:latin typeface="Arial"/>
              <a:ea typeface="Arial"/>
              <a:cs typeface="Arial"/>
              <a:sym typeface="Arial"/>
            </a:endParaRPr>
          </a:p>
        </p:txBody>
      </p:sp>
      <p:sp>
        <p:nvSpPr>
          <p:cNvPr id="324" name="Shape 324"/>
          <p:cNvSpPr txBox="1"/>
          <p:nvPr/>
        </p:nvSpPr>
        <p:spPr>
          <a:xfrm>
            <a:off x="676275" y="4314825"/>
            <a:ext cx="6423025" cy="254000"/>
          </a:xfrm>
          <a:prstGeom prst="rect">
            <a:avLst/>
          </a:prstGeom>
          <a:noFill/>
          <a:ln>
            <a:noFill/>
          </a:ln>
        </p:spPr>
        <p:txBody>
          <a:bodyPr anchorCtr="0" anchor="t" bIns="39525" lIns="79075" rIns="79075" wrap="square" tIns="39525">
            <a:noAutofit/>
          </a:bodyPr>
          <a:lstStyle/>
          <a:p>
            <a:pPr indent="0" lvl="0" marL="0" marR="0" rtl="0" algn="l">
              <a:lnSpc>
                <a:spcPct val="100000"/>
              </a:lnSpc>
              <a:spcBef>
                <a:spcPts val="0"/>
              </a:spcBef>
              <a:spcAft>
                <a:spcPts val="0"/>
              </a:spcAft>
              <a:buNone/>
            </a:pPr>
            <a:r>
              <a:t/>
            </a:r>
            <a:endParaRPr b="1" sz="11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31" name="Shape 33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37" name="Shape 33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343" name="Shape 343"/>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
        <p:nvSpPr>
          <p:cNvPr id="344" name="Shape 3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61" name="Shape 36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67" name="Shape 36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89" name="Shape 38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95" name="Shape 39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05" name="Shape 40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58" name="Shape 15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15" name="Shape 41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21" name="Shape 42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29" name="Shape 42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example shows how traffic policing is often implemented in an enterprise network. Typically, the access or distribution layer employs traffic policing to limit certain traffic classes before that traffic exits the campus onto the WAN. Traffic shaping is often implemented at the WAN edge when there are speed mismatches or oversubscription.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typical service provider network, traffic policing is often implemented inbound at the Provider Edge (PE) router to rate-limit incoming traffic from the Customer Edge (CE) router to ensure that the customer traffic rate is not exceeding the contractual rate. Traffic shaping is often implemented outbound at the Provider Edge and at the Customer Edge to limit the traffic rate between the Provider Edge and Customer Edge and to allow for FRF.12 fragmentation on Frame Relay connections between the Customer Edge and Provider Edge.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6" name="Shape 43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37" name="Shape 437"/>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4" name="Shape 44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45" name="Shape 44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Payload compression:</a:t>
            </a:r>
            <a:r>
              <a:rPr b="0" i="0" lang="en-US" sz="1200" u="none" cap="none" strike="noStrike">
                <a:solidFill>
                  <a:schemeClr val="dk1"/>
                </a:solidFill>
                <a:latin typeface="Arial"/>
                <a:ea typeface="Arial"/>
                <a:cs typeface="Arial"/>
                <a:sym typeface="Arial"/>
              </a:rPr>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Header compression:</a:t>
            </a:r>
            <a:r>
              <a:rPr b="0" i="0" lang="en-US" sz="1200" u="none" cap="none" strike="noStrike">
                <a:solidFill>
                  <a:schemeClr val="dk1"/>
                </a:solidFill>
                <a:latin typeface="Arial"/>
                <a:ea typeface="Arial"/>
                <a:cs typeface="Arial"/>
                <a:sym typeface="Arial"/>
              </a:rPr>
              <a:t> The basis of header compression, like other compression methods, is the elimination of redundancy.  This applies especially to often-repeated protocol headers. </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LFI:</a:t>
            </a:r>
            <a:r>
              <a:rPr b="0" i="0" lang="en-US" sz="1200" u="none" cap="none" strike="noStrike">
                <a:solidFill>
                  <a:schemeClr val="dk1"/>
                </a:solidFill>
                <a:latin typeface="Arial"/>
                <a:ea typeface="Arial"/>
                <a:cs typeface="Arial"/>
                <a:sym typeface="Arial"/>
              </a:rPr>
              <a:t> LFI is a Layer 2 technique in which large frames are broken into small, equal-sized fragments and transmitted over the link in an interleaved fashion. The three primary LFI mechanisms supported by Cisco are as follows:</a:t>
            </a:r>
          </a:p>
          <a:p>
            <a:pPr indent="-1588" lvl="4" marL="19319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Multilink PPP (MLP):</a:t>
            </a:r>
            <a:r>
              <a:rPr b="0" i="0" lang="en-US" sz="1200" u="none" cap="none" strike="noStrike">
                <a:solidFill>
                  <a:schemeClr val="dk1"/>
                </a:solidFill>
                <a:latin typeface="Arial"/>
                <a:ea typeface="Arial"/>
                <a:cs typeface="Arial"/>
                <a:sym typeface="Arial"/>
              </a:rPr>
              <a:t> Used on PPP links</a:t>
            </a:r>
          </a:p>
          <a:p>
            <a:pPr indent="-1588" lvl="4" marL="19319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FRF.12:</a:t>
            </a:r>
            <a:r>
              <a:rPr b="0" i="0" lang="en-US" sz="1200" u="none" cap="none" strike="noStrike">
                <a:solidFill>
                  <a:schemeClr val="dk1"/>
                </a:solidFill>
                <a:latin typeface="Arial"/>
                <a:ea typeface="Arial"/>
                <a:cs typeface="Arial"/>
                <a:sym typeface="Arial"/>
              </a:rPr>
              <a:t> Used on Voice over IP over Frame Relay (VoIPovFR) links</a:t>
            </a:r>
          </a:p>
          <a:p>
            <a:pPr indent="-1588" lvl="4" marL="19319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FRF.11 Annex C:</a:t>
            </a:r>
            <a:r>
              <a:rPr b="0" i="0" lang="en-US" sz="1200" u="none" cap="none" strike="noStrike">
                <a:solidFill>
                  <a:schemeClr val="dk1"/>
                </a:solidFill>
                <a:latin typeface="Arial"/>
                <a:ea typeface="Arial"/>
                <a:cs typeface="Arial"/>
                <a:sym typeface="Arial"/>
              </a:rPr>
              <a:t> Used on Voice over Frame Relay (VoFR) links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1" name="Shape 45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52" name="Shape 45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methods work by </a:t>
            </a:r>
            <a:r>
              <a:rPr b="0" i="1" lang="en-US" sz="1200" u="none" cap="none" strike="noStrike">
                <a:solidFill>
                  <a:schemeClr val="dk1"/>
                </a:solidFill>
                <a:latin typeface="Arial"/>
                <a:ea typeface="Arial"/>
                <a:cs typeface="Arial"/>
                <a:sym typeface="Arial"/>
              </a:rPr>
              <a:t>not</a:t>
            </a:r>
            <a:r>
              <a:rPr b="0" i="0" lang="en-US" sz="1200" u="none" cap="none" strike="noStrike">
                <a:solidFill>
                  <a:schemeClr val="dk1"/>
                </a:solidFill>
                <a:latin typeface="Arial"/>
                <a:ea typeface="Arial"/>
                <a:cs typeface="Arial"/>
                <a:sym typeface="Arial"/>
              </a:rPr>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9" name="Shape 45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67" name="Shape 46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68" name="Shape 46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Class-based TCP header compression allows configuring RTP or TCP IP header compression on a per-class basis, when a class is configured within a policy map.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76" name="Shape 4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77" name="Shape 4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83" name="Shape 48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84" name="Shape 48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91" name="Shape 49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7" name="Shape 49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98" name="Shape 49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an example of a network using LFI.</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Header compression and LFI are typically configured at the WAN edge for WAN links below T1 or E1 speeds to optimize the use of the WAN link and to prevent long serialization delay.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04" name="Shape 50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05" name="Shape 505"/>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70" name="Shape 17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6" name="Shape 17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77" name="Shape 17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80000"/>
              </a:lnSpc>
              <a:spcBef>
                <a:spcPts val="0"/>
              </a:spcBef>
              <a:spcAft>
                <a:spcPts val="0"/>
              </a:spcAft>
              <a:buClr>
                <a:schemeClr val="dk1"/>
              </a:buClr>
              <a:buSzPct val="25000"/>
              <a:buFont typeface="Arial"/>
              <a:buNone/>
            </a:pPr>
            <a:r>
              <a:rPr b="1" i="0" lang="en-US" sz="1000" u="none" cap="none" strike="noStrike">
                <a:solidFill>
                  <a:schemeClr val="dk1"/>
                </a:solidFill>
                <a:latin typeface="Arial"/>
                <a:ea typeface="Arial"/>
                <a:cs typeface="Arial"/>
                <a:sym typeface="Arial"/>
              </a:rPr>
              <a:t>• IP Type of Service Byte—</a:t>
            </a:r>
            <a:r>
              <a:rPr b="0" i="0" lang="en-US" sz="1000" u="none" cap="none" strike="noStrike">
                <a:solidFill>
                  <a:schemeClr val="dk1"/>
                </a:solidFill>
                <a:latin typeface="Arial"/>
                <a:ea typeface="Arial"/>
                <a:cs typeface="Arial"/>
                <a:sym typeface="Arial"/>
              </a:rPr>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The IP Precedence bits, like 802.1p CoS bits, allow for only 8 values of marking (0-7). </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6 and 7 are generally reserved for network control traffic (such as routing).</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5 is recommended for voice.</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4 is shared by video conferencing and streaming video.</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3 is for voice-control.</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1 and 2 can be used for data applications.</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0 is the default marking value.</a:t>
            </a: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Many enterprises find IPP marking to be overly restrictive and limiting, favoring instead the 6-Bit/64-value DSCP marking model.</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17" name="Shape 21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24" name="Shape 22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30" name="Shape 23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3" name="Shape 13"/>
        <p:cNvGrpSpPr/>
        <p:nvPr/>
      </p:nvGrpSpPr>
      <p:grpSpPr>
        <a:xfrm>
          <a:off x="0" y="0"/>
          <a:ext cx="0" cy="0"/>
          <a:chOff x="0" y="0"/>
          <a:chExt cx="0" cy="0"/>
        </a:xfrm>
      </p:grpSpPr>
      <p:sp>
        <p:nvSpPr>
          <p:cNvPr id="14" name="Shape 14"/>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5" name="Shape 15"/>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6" name="Shape 16"/>
          <p:cNvGrpSpPr/>
          <p:nvPr/>
        </p:nvGrpSpPr>
        <p:grpSpPr>
          <a:xfrm>
            <a:off x="609600" y="525463"/>
            <a:ext cx="1447800" cy="769937"/>
            <a:chOff x="3272" y="1316"/>
            <a:chExt cx="1889" cy="1002"/>
          </a:xfrm>
        </p:grpSpPr>
        <p:sp>
          <p:nvSpPr>
            <p:cNvPr id="17" name="Shape 17"/>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8" name="Shape 18"/>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2" name="Shape 32"/>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3" name="Shape 33"/>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4" name="Shape 34"/>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4" name="Shape 64"/>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65" name="Shape 65"/>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6" name="Shape 66"/>
        <p:cNvGrpSpPr/>
        <p:nvPr/>
      </p:nvGrpSpPr>
      <p:grpSpPr>
        <a:xfrm>
          <a:off x="0" y="0"/>
          <a:ext cx="0" cy="0"/>
          <a:chOff x="0" y="0"/>
          <a:chExt cx="0" cy="0"/>
        </a:xfrm>
      </p:grpSpPr>
      <p:sp>
        <p:nvSpPr>
          <p:cNvPr id="67" name="Shape 6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69" name="Shape 69"/>
        <p:cNvGrpSpPr/>
        <p:nvPr/>
      </p:nvGrpSpPr>
      <p:grpSpPr>
        <a:xfrm>
          <a:off x="0" y="0"/>
          <a:ext cx="0" cy="0"/>
          <a:chOff x="0" y="0"/>
          <a:chExt cx="0" cy="0"/>
        </a:xfrm>
      </p:grpSpPr>
      <p:sp>
        <p:nvSpPr>
          <p:cNvPr id="70" name="Shape 70"/>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72" name="Shape 72"/>
        <p:cNvGrpSpPr/>
        <p:nvPr/>
      </p:nvGrpSpPr>
      <p:grpSpPr>
        <a:xfrm>
          <a:off x="0" y="0"/>
          <a:ext cx="0" cy="0"/>
          <a:chOff x="0" y="0"/>
          <a:chExt cx="0" cy="0"/>
        </a:xfrm>
      </p:grpSpPr>
      <p:sp>
        <p:nvSpPr>
          <p:cNvPr id="73" name="Shape 7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5" name="Shape 75"/>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and 2 Content over Text">
    <p:spTree>
      <p:nvGrpSpPr>
        <p:cNvPr id="76" name="Shape 76"/>
        <p:cNvGrpSpPr/>
        <p:nvPr/>
      </p:nvGrpSpPr>
      <p:grpSpPr>
        <a:xfrm>
          <a:off x="0" y="0"/>
          <a:ext cx="0" cy="0"/>
          <a:chOff x="0" y="0"/>
          <a:chExt cx="0" cy="0"/>
        </a:xfrm>
      </p:grpSpPr>
      <p:sp>
        <p:nvSpPr>
          <p:cNvPr id="77" name="Shape 7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a:off x="655638"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9" name="Shape 79"/>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0" name="Shape 80"/>
          <p:cNvSpPr txBox="1"/>
          <p:nvPr>
            <p:ph idx="3"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81" name="Shape 81"/>
        <p:cNvGrpSpPr/>
        <p:nvPr/>
      </p:nvGrpSpPr>
      <p:grpSpPr>
        <a:xfrm>
          <a:off x="0" y="0"/>
          <a:ext cx="0" cy="0"/>
          <a:chOff x="0" y="0"/>
          <a:chExt cx="0" cy="0"/>
        </a:xfrm>
      </p:grpSpPr>
      <p:sp>
        <p:nvSpPr>
          <p:cNvPr id="82" name="Shape 82"/>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3" name="Shape 83"/>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4" name="Shape 84"/>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85" name="Shape 85"/>
        <p:cNvGrpSpPr/>
        <p:nvPr/>
      </p:nvGrpSpPr>
      <p:grpSpPr>
        <a:xfrm>
          <a:off x="0" y="0"/>
          <a:ext cx="0" cy="0"/>
          <a:chOff x="0" y="0"/>
          <a:chExt cx="0" cy="0"/>
        </a:xfrm>
      </p:grpSpPr>
      <p:sp>
        <p:nvSpPr>
          <p:cNvPr id="86" name="Shape 8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TwoObj">
  <p:cSld name="Title, Text, and 2 Content">
    <p:spTree>
      <p:nvGrpSpPr>
        <p:cNvPr id="87" name="Shape 87"/>
        <p:cNvGrpSpPr/>
        <p:nvPr/>
      </p:nvGrpSpPr>
      <p:grpSpPr>
        <a:xfrm>
          <a:off x="0" y="0"/>
          <a:ext cx="0" cy="0"/>
          <a:chOff x="0" y="0"/>
          <a:chExt cx="0" cy="0"/>
        </a:xfrm>
      </p:grpSpPr>
      <p:sp>
        <p:nvSpPr>
          <p:cNvPr id="88" name="Shape 8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9" name="Shape 89"/>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0" name="Shape 90"/>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1" name="Shape 91"/>
          <p:cNvSpPr txBox="1"/>
          <p:nvPr>
            <p:ph idx="3" type="body"/>
          </p:nvPr>
        </p:nvSpPr>
        <p:spPr>
          <a:xfrm>
            <a:off x="4811713" y="39243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lipArt">
  <p:cSld name="Title, Text and Clip Art">
    <p:spTree>
      <p:nvGrpSpPr>
        <p:cNvPr id="92" name="Shape 92"/>
        <p:cNvGrpSpPr/>
        <p:nvPr/>
      </p:nvGrpSpPr>
      <p:grpSpPr>
        <a:xfrm>
          <a:off x="0" y="0"/>
          <a:ext cx="0" cy="0"/>
          <a:chOff x="0" y="0"/>
          <a:chExt cx="0" cy="0"/>
        </a:xfrm>
      </p:grpSpPr>
      <p:sp>
        <p:nvSpPr>
          <p:cNvPr id="93" name="Shape 9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5" name="Shape 95"/>
          <p:cNvSpPr/>
          <p:nvPr>
            <p:ph idx="2" type="clip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hart">
  <p:cSld name="Title, Text and Chart">
    <p:spTree>
      <p:nvGrpSpPr>
        <p:cNvPr id="96" name="Shape 96"/>
        <p:cNvGrpSpPr/>
        <p:nvPr/>
      </p:nvGrpSpPr>
      <p:grpSpPr>
        <a:xfrm>
          <a:off x="0" y="0"/>
          <a:ext cx="0" cy="0"/>
          <a:chOff x="0" y="0"/>
          <a:chExt cx="0" cy="0"/>
        </a:xfrm>
      </p:grpSpPr>
      <p:sp>
        <p:nvSpPr>
          <p:cNvPr id="97" name="Shape 9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8" name="Shape 98"/>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9" name="Shape 99"/>
          <p:cNvSpPr/>
          <p:nvPr>
            <p:ph idx="2" type="ch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7" name="Shape 37"/>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5" name="Shape 105"/>
        <p:cNvGrpSpPr/>
        <p:nvPr/>
      </p:nvGrpSpPr>
      <p:grpSpPr>
        <a:xfrm>
          <a:off x="0" y="0"/>
          <a:ext cx="0" cy="0"/>
          <a:chOff x="0" y="0"/>
          <a:chExt cx="0" cy="0"/>
        </a:xfrm>
      </p:grpSpPr>
      <p:sp>
        <p:nvSpPr>
          <p:cNvPr id="106" name="Shape 106"/>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7" name="Shape 107"/>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08" name="Shape 108"/>
        <p:cNvGrpSpPr/>
        <p:nvPr/>
      </p:nvGrpSpPr>
      <p:grpSpPr>
        <a:xfrm>
          <a:off x="0" y="0"/>
          <a:ext cx="0" cy="0"/>
          <a:chOff x="0" y="0"/>
          <a:chExt cx="0" cy="0"/>
        </a:xfrm>
      </p:grpSpPr>
      <p:sp>
        <p:nvSpPr>
          <p:cNvPr id="109" name="Shape 109"/>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0" name="Shape 110"/>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11" name="Shape 111"/>
        <p:cNvGrpSpPr/>
        <p:nvPr/>
      </p:nvGrpSpPr>
      <p:grpSpPr>
        <a:xfrm>
          <a:off x="0" y="0"/>
          <a:ext cx="0" cy="0"/>
          <a:chOff x="0" y="0"/>
          <a:chExt cx="0" cy="0"/>
        </a:xfrm>
      </p:grpSpPr>
      <p:sp>
        <p:nvSpPr>
          <p:cNvPr id="112" name="Shape 112"/>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3" name="Shape 113"/>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14" name="Shape 114"/>
        <p:cNvGrpSpPr/>
        <p:nvPr/>
      </p:nvGrpSpPr>
      <p:grpSpPr>
        <a:xfrm>
          <a:off x="0" y="0"/>
          <a:ext cx="0" cy="0"/>
          <a:chOff x="0" y="0"/>
          <a:chExt cx="0" cy="0"/>
        </a:xfrm>
      </p:grpSpPr>
      <p:sp>
        <p:nvSpPr>
          <p:cNvPr id="115" name="Shape 115"/>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6" name="Shape 116"/>
          <p:cNvSpPr txBox="1"/>
          <p:nvPr>
            <p:ph idx="1" type="body"/>
          </p:nvPr>
        </p:nvSpPr>
        <p:spPr>
          <a:xfrm>
            <a:off x="639763" y="3390900"/>
            <a:ext cx="3894137"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17" name="Shape 117"/>
          <p:cNvSpPr txBox="1"/>
          <p:nvPr>
            <p:ph idx="2" type="body"/>
          </p:nvPr>
        </p:nvSpPr>
        <p:spPr>
          <a:xfrm>
            <a:off x="4686300" y="3390900"/>
            <a:ext cx="3894138"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8" name="Shape 118"/>
        <p:cNvGrpSpPr/>
        <p:nvPr/>
      </p:nvGrpSpPr>
      <p:grpSpPr>
        <a:xfrm>
          <a:off x="0" y="0"/>
          <a:ext cx="0" cy="0"/>
          <a:chOff x="0" y="0"/>
          <a:chExt cx="0" cy="0"/>
        </a:xfrm>
      </p:grpSpPr>
      <p:sp>
        <p:nvSpPr>
          <p:cNvPr id="119" name="Shape 11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0" name="Shape 120"/>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21" name="Shape 121"/>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22" name="Shape 122"/>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23" name="Shape 123"/>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4" name="Shape 124"/>
        <p:cNvGrpSpPr/>
        <p:nvPr/>
      </p:nvGrpSpPr>
      <p:grpSpPr>
        <a:xfrm>
          <a:off x="0" y="0"/>
          <a:ext cx="0" cy="0"/>
          <a:chOff x="0" y="0"/>
          <a:chExt cx="0" cy="0"/>
        </a:xfrm>
      </p:grpSpPr>
      <p:sp>
        <p:nvSpPr>
          <p:cNvPr id="125" name="Shape 125"/>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7" name="Shape 127"/>
        <p:cNvGrpSpPr/>
        <p:nvPr/>
      </p:nvGrpSpPr>
      <p:grpSpPr>
        <a:xfrm>
          <a:off x="0" y="0"/>
          <a:ext cx="0" cy="0"/>
          <a:chOff x="0" y="0"/>
          <a:chExt cx="0" cy="0"/>
        </a:xfrm>
      </p:grpSpPr>
      <p:sp>
        <p:nvSpPr>
          <p:cNvPr id="128" name="Shape 128"/>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9" name="Shape 129"/>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30" name="Shape 130"/>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1" name="Shape 131"/>
        <p:cNvGrpSpPr/>
        <p:nvPr/>
      </p:nvGrpSpPr>
      <p:grpSpPr>
        <a:xfrm>
          <a:off x="0" y="0"/>
          <a:ext cx="0" cy="0"/>
          <a:chOff x="0" y="0"/>
          <a:chExt cx="0" cy="0"/>
        </a:xfrm>
      </p:grpSpPr>
      <p:sp>
        <p:nvSpPr>
          <p:cNvPr id="132" name="Shape 13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3" name="Shape 13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34" name="Shape 13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5" name="Shape 135"/>
        <p:cNvGrpSpPr/>
        <p:nvPr/>
      </p:nvGrpSpPr>
      <p:grpSpPr>
        <a:xfrm>
          <a:off x="0" y="0"/>
          <a:ext cx="0" cy="0"/>
          <a:chOff x="0" y="0"/>
          <a:chExt cx="0" cy="0"/>
        </a:xfrm>
      </p:grpSpPr>
      <p:sp>
        <p:nvSpPr>
          <p:cNvPr id="136" name="Shape 136"/>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7" name="Shape 137"/>
          <p:cNvSpPr txBox="1"/>
          <p:nvPr>
            <p:ph idx="1" type="body"/>
          </p:nvPr>
        </p:nvSpPr>
        <p:spPr>
          <a:xfrm rot="5400000">
            <a:off x="3682207" y="348457"/>
            <a:ext cx="1855788" cy="79406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8" name="Shape 38"/>
        <p:cNvGrpSpPr/>
        <p:nvPr/>
      </p:nvGrpSpPr>
      <p:grpSpPr>
        <a:xfrm>
          <a:off x="0" y="0"/>
          <a:ext cx="0" cy="0"/>
          <a:chOff x="0" y="0"/>
          <a:chExt cx="0" cy="0"/>
        </a:xfrm>
      </p:grpSpPr>
      <p:sp>
        <p:nvSpPr>
          <p:cNvPr id="39" name="Shape 3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8" name="Shape 138"/>
        <p:cNvGrpSpPr/>
        <p:nvPr/>
      </p:nvGrpSpPr>
      <p:grpSpPr>
        <a:xfrm>
          <a:off x="0" y="0"/>
          <a:ext cx="0" cy="0"/>
          <a:chOff x="0" y="0"/>
          <a:chExt cx="0" cy="0"/>
        </a:xfrm>
      </p:grpSpPr>
      <p:sp>
        <p:nvSpPr>
          <p:cNvPr id="139" name="Shape 139"/>
          <p:cNvSpPr txBox="1"/>
          <p:nvPr>
            <p:ph type="title"/>
          </p:nvPr>
        </p:nvSpPr>
        <p:spPr>
          <a:xfrm rot="5400000">
            <a:off x="5621338" y="2287588"/>
            <a:ext cx="3933825" cy="198437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40" name="Shape 140"/>
          <p:cNvSpPr txBox="1"/>
          <p:nvPr>
            <p:ph idx="1" type="body"/>
          </p:nvPr>
        </p:nvSpPr>
        <p:spPr>
          <a:xfrm rot="5400000">
            <a:off x="1574800" y="377825"/>
            <a:ext cx="3933825" cy="5803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40" name="Shape 40"/>
        <p:cNvGrpSpPr/>
        <p:nvPr/>
      </p:nvGrpSpPr>
      <p:grpSpPr>
        <a:xfrm>
          <a:off x="0" y="0"/>
          <a:ext cx="0" cy="0"/>
          <a:chOff x="0" y="0"/>
          <a:chExt cx="0" cy="0"/>
        </a:xfrm>
      </p:grpSpPr>
      <p:sp>
        <p:nvSpPr>
          <p:cNvPr id="41" name="Shape 41"/>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2" name="Shape 42"/>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6" name="Shape 46"/>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9" name="Shape 49"/>
        <p:cNvGrpSpPr/>
        <p:nvPr/>
      </p:nvGrpSpPr>
      <p:grpSpPr>
        <a:xfrm>
          <a:off x="0" y="0"/>
          <a:ext cx="0" cy="0"/>
          <a:chOff x="0" y="0"/>
          <a:chExt cx="0" cy="0"/>
        </a:xfrm>
      </p:grpSpPr>
      <p:sp>
        <p:nvSpPr>
          <p:cNvPr id="50" name="Shape 50"/>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57" name="Shape 57"/>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Shape 101"/>
          <p:cNvSpPr/>
          <p:nvPr/>
        </p:nvSpPr>
        <p:spPr>
          <a:xfrm>
            <a:off x="0" y="0"/>
            <a:ext cx="9144000" cy="314483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02" name="Shape 102"/>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3" name="Shape 103"/>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104" name="Shape 104"/>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3000" u="none" cap="none" strike="noStrike">
                <a:solidFill>
                  <a:srgbClr val="FFFFFF"/>
                </a:solidFill>
                <a:latin typeface="Arial"/>
                <a:ea typeface="Arial"/>
                <a:cs typeface="Arial"/>
                <a:sym typeface="Arial"/>
              </a:rPr>
              <a:t>Module 4: Implement the DiffServ QoS Model</a:t>
            </a:r>
          </a:p>
        </p:txBody>
      </p:sp>
      <p:sp>
        <p:nvSpPr>
          <p:cNvPr id="147" name="Shape 147"/>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8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4: Mechanizmy Policing a Shaping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Činnosť TCP na koncových uzloch</a:t>
            </a:r>
          </a:p>
        </p:txBody>
      </p:sp>
      <p:sp>
        <p:nvSpPr>
          <p:cNvPr id="239" name="Shape 23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Ak príjemca D dostane IP paket s codepointom CE, musí o zahltení informovať odosielateľa S</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najbližšom TCP ACK segmente odosielanom v smere D → S nastaví uzol D príznak ECE a necháva ho nastavený, kým od S nedostane segment s príznakom CWR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Uzol S po prijatí TCP segmentu s príznakom ECE zareaguje, ako keby došlo k strate segmentu – zmenší congestion window</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Prirodzene, nerobí retransmisie, lebo k strate dát reálne nedošlo</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najbližšom ďalšom segmente odosielanom v smere S → D nastaví uzol S príznak CWR, čím potvrdzuje, že informáciu o nutnosti spomaliť dostal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Činnosť TCP na koncových uzloch</a:t>
            </a:r>
          </a:p>
        </p:txBody>
      </p:sp>
      <p:pic>
        <p:nvPicPr>
          <p:cNvPr id="245" name="Shape 245"/>
          <p:cNvPicPr preferRelativeResize="0"/>
          <p:nvPr/>
        </p:nvPicPr>
        <p:blipFill rotWithShape="1">
          <a:blip r:embed="rId3">
            <a:alphaModFix/>
          </a:blip>
          <a:srcRect b="0" l="0" r="0" t="0"/>
          <a:stretch/>
        </p:blipFill>
        <p:spPr>
          <a:xfrm>
            <a:off x="0" y="1195003"/>
            <a:ext cx="9144000" cy="5662997"/>
          </a:xfrm>
          <a:prstGeom prst="rect">
            <a:avLst/>
          </a:prstGeom>
          <a:noFill/>
          <a:ln>
            <a:noFill/>
          </a:ln>
        </p:spPr>
      </p:pic>
      <p:sp>
        <p:nvSpPr>
          <p:cNvPr id="246" name="Shape 246"/>
          <p:cNvSpPr txBox="1"/>
          <p:nvPr/>
        </p:nvSpPr>
        <p:spPr>
          <a:xfrm>
            <a:off x="4862945" y="6012873"/>
            <a:ext cx="4281055" cy="845127"/>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SzPct val="25000"/>
              <a:buNone/>
            </a:pPr>
            <a:r>
              <a:rPr lang="en-US" sz="1200">
                <a:solidFill>
                  <a:schemeClr val="dk1"/>
                </a:solidFill>
                <a:latin typeface="Arial"/>
                <a:ea typeface="Arial"/>
                <a:cs typeface="Arial"/>
                <a:sym typeface="Arial"/>
              </a:rPr>
              <a:t>Obrázok prevzatý z knihy  Cisco QOS Exam Certification Guide (IP Telephony Self-Study), 2nd Edition, Wendell Odom, Michael J. Cavanaugh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ECN a ECN-Based WRED</a:t>
            </a:r>
          </a:p>
        </p:txBody>
      </p:sp>
      <p:sp>
        <p:nvSpPr>
          <p:cNvPr id="252" name="Shape 25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konkrétnu triedu prevádzky sa ECN-Based WRED aktivuje dvojicou príkazov</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Podpora ECN v operačných systémoch koncových staníc je síce prítomná, no častokrát nie je aktivovaná</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Linux plne podporuje ECN, treba ho však aktivovať zápisom hodnoty 1 (in/out) alebo 2 (in) do /proc/sys/net/ipv4/tcp_ecn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Windows podporujú ECN od verzie Vista a Server 2008, treba ho však aktivovať príkazom</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netsh int tcp set global ecncapability=enabled</a:t>
            </a:r>
          </a:p>
        </p:txBody>
      </p:sp>
      <p:sp>
        <p:nvSpPr>
          <p:cNvPr id="253" name="Shape 253"/>
          <p:cNvSpPr/>
          <p:nvPr/>
        </p:nvSpPr>
        <p:spPr>
          <a:xfrm>
            <a:off x="685800" y="2323825"/>
            <a:ext cx="7924800" cy="646973"/>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random-detect [ dscp-based ]</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random-detect ecn</a:t>
            </a:r>
          </a:p>
        </p:txBody>
      </p:sp>
      <p:sp>
        <p:nvSpPr>
          <p:cNvPr id="254" name="Shape 254"/>
          <p:cNvSpPr/>
          <p:nvPr/>
        </p:nvSpPr>
        <p:spPr>
          <a:xfrm>
            <a:off x="685800" y="201902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261" name="Shape 261"/>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262" name="Shape 262"/>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Obmedzovanie a tvarovanie prevádzky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Nástroje na obmedzovanie prevádzky</a:t>
            </a:r>
          </a:p>
        </p:txBody>
      </p:sp>
      <p:sp>
        <p:nvSpPr>
          <p:cNvPr id="269" name="Shape 26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Policing (limitovanie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Obmedzuje objem prevádzky jej zahadzovaním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Umožňuje prevádzku podľa jej zhody s profilom (tzv. konformity) preznačkovávať a odoslať</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Používaný často na vysokorýchlostných rozhraniach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Môže byť použitý vo vstupnom i výstupnom smere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Shaping (tvarovanie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Obmedzuje objem prevádzky jej odložením na neskoršie odoslanie (môže viesť k zvýšeniu oneskorenia)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Spravidla používaný na pomalých rozhraniach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Nemôže preznačkovávať prevádzku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Môže byť použitý len vo výstupnom smere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descr="017G_483" id="275" name="Shape 275"/>
          <p:cNvPicPr preferRelativeResize="0"/>
          <p:nvPr/>
        </p:nvPicPr>
        <p:blipFill rotWithShape="1">
          <a:blip r:embed="rId3">
            <a:alphaModFix/>
          </a:blip>
          <a:srcRect b="0" l="0" r="0" t="0"/>
          <a:stretch/>
        </p:blipFill>
        <p:spPr>
          <a:xfrm>
            <a:off x="838200" y="1524000"/>
            <a:ext cx="7273925" cy="3017838"/>
          </a:xfrm>
          <a:prstGeom prst="rect">
            <a:avLst/>
          </a:prstGeom>
          <a:noFill/>
          <a:ln>
            <a:noFill/>
          </a:ln>
        </p:spPr>
      </p:pic>
      <p:sp>
        <p:nvSpPr>
          <p:cNvPr id="276" name="Shape 276"/>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Policing a shaping – mechanizmy obmedzovania prevádzky</a:t>
            </a:r>
          </a:p>
        </p:txBody>
      </p:sp>
      <p:sp>
        <p:nvSpPr>
          <p:cNvPr id="277" name="Shape 277"/>
          <p:cNvSpPr txBox="1"/>
          <p:nvPr>
            <p:ph idx="2" type="body"/>
          </p:nvPr>
        </p:nvSpPr>
        <p:spPr>
          <a:xfrm>
            <a:off x="655638" y="4724400"/>
            <a:ext cx="8159750" cy="18288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Policing môže pakety nielen zahodiť, ale na základe preddefinovaných pravidiel aj merať a prípadne preznačkovávať</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Preznačkovávanie sa deje na základe tzv. konformity (conform, exceed, violate)</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Hovoríme o tzv. meteringu</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Shaping pakety len odkladá, no preznačkovávať ich nevie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Porovnanie policingu a shapingu</a:t>
            </a:r>
          </a:p>
        </p:txBody>
      </p:sp>
      <p:sp>
        <p:nvSpPr>
          <p:cNvPr id="284" name="Shape 284"/>
          <p:cNvSpPr txBox="1"/>
          <p:nvPr>
            <p:ph idx="1" type="body"/>
          </p:nvPr>
        </p:nvSpPr>
        <p:spPr>
          <a:xfrm>
            <a:off x="655638" y="3810000"/>
            <a:ext cx="4002087" cy="2743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Policing je možné použiť na vstupe aj výstupe rozhrania</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Pakety nie sú odkladané „na neskôr“ – buď budú odoslané alebo zahodené</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 spoľahlivých protokoloch straty povedú k retransmisiám paketov</a:t>
            </a:r>
          </a:p>
        </p:txBody>
      </p:sp>
      <p:sp>
        <p:nvSpPr>
          <p:cNvPr id="285" name="Shape 285"/>
          <p:cNvSpPr txBox="1"/>
          <p:nvPr>
            <p:ph idx="2" type="body"/>
          </p:nvPr>
        </p:nvSpPr>
        <p:spPr>
          <a:xfrm>
            <a:off x="4813300" y="3810000"/>
            <a:ext cx="4002088" cy="2743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Shaping je možné použiť iba na výstupe</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Pakety presahujúce profil budú odložené na neskoršie odoslanie, kým je vo fronte miesto</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Buffering zmenšuje počet retransmisií</a:t>
            </a:r>
          </a:p>
        </p:txBody>
      </p:sp>
      <p:pic>
        <p:nvPicPr>
          <p:cNvPr descr="017G_409" id="286" name="Shape 286"/>
          <p:cNvPicPr preferRelativeResize="0"/>
          <p:nvPr/>
        </p:nvPicPr>
        <p:blipFill rotWithShape="1">
          <a:blip r:embed="rId3">
            <a:alphaModFix/>
          </a:blip>
          <a:srcRect b="0" l="0" r="0" t="0"/>
          <a:stretch/>
        </p:blipFill>
        <p:spPr>
          <a:xfrm>
            <a:off x="544513" y="1712913"/>
            <a:ext cx="3275012" cy="1944687"/>
          </a:xfrm>
          <a:prstGeom prst="rect">
            <a:avLst/>
          </a:prstGeom>
          <a:noFill/>
          <a:ln>
            <a:noFill/>
          </a:ln>
        </p:spPr>
      </p:pic>
      <p:pic>
        <p:nvPicPr>
          <p:cNvPr descr="017G_410" id="287" name="Shape 287"/>
          <p:cNvPicPr preferRelativeResize="0"/>
          <p:nvPr/>
        </p:nvPicPr>
        <p:blipFill rotWithShape="1">
          <a:blip r:embed="rId4">
            <a:alphaModFix/>
          </a:blip>
          <a:srcRect b="0" l="0" r="0" t="0"/>
          <a:stretch/>
        </p:blipFill>
        <p:spPr>
          <a:xfrm>
            <a:off x="4918075" y="1712913"/>
            <a:ext cx="3275013" cy="19446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Prečo policing?          Prečo shaping?</a:t>
            </a:r>
          </a:p>
        </p:txBody>
      </p:sp>
      <p:sp>
        <p:nvSpPr>
          <p:cNvPr id="294" name="Shape 294"/>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Cielené obmedzovanie rýchlosti, ak prístupová technológia je rýchlejšia než poskytovaná služba (tzv. subrate access)</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Obmedzovanie maximálneho pásma, ktoré môže vybraná trieda na rozhraní obsadiť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Preznačkovanie excesívnej prevádzky do inej triedy</a:t>
            </a:r>
          </a:p>
        </p:txBody>
      </p:sp>
      <p:sp>
        <p:nvSpPr>
          <p:cNvPr id="295" name="Shape 295"/>
          <p:cNvSpPr txBox="1"/>
          <p:nvPr>
            <p:ph idx="2" type="body"/>
          </p:nvPr>
        </p:nvSpPr>
        <p:spPr>
          <a:xfrm>
            <a:off x="4813300" y="1143000"/>
            <a:ext cx="4002088"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Predchádzanie zahlteniu a najmä stratám na pomalších rozhraniach</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ATM, Frame Relay, Metro Ethernet</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Prispôsobenie objemu odosielanej prevádzky poskytovanej rýchlosti (committed rate) poskytovateľa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logických rozhraniach (tunely, subinterfejsy), ktoré nemajú fyzický front a nemajú ako vytvoriť backpressure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Mechanizmus Token Bucket</a:t>
            </a:r>
          </a:p>
        </p:txBody>
      </p:sp>
      <p:sp>
        <p:nvSpPr>
          <p:cNvPr id="302" name="Shape 30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Token Bucket je elementárny stavebný mechanizmus (a matematický model) pre policing a shaping</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Pojem „token“ označuje povolenie odoslať istý objem dát (spravidla jeden bit)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Pojem „token bucket“ označuje zásobáreň tokenov pre okamžité použitie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Tokeny do token bucketu dopĺňa v istých intervaloch operačný systém (spôsob dopĺňania sa v policingu a shapingu líši)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odoslanie paketu určitej veľkosti musí byť v token buckete prítomný počet tokenov zodpovedajúci veľkosti paketu, ktoré sa na odoslanie tohto paketu spotrebujú (odoberú)</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na odoslanie paketu nie je v token buckete dostatok tokenov, udeje sa obmedzovacia operácia (zahodenie, odloženie na neskôr, preznačkovanie)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descr="325P_274" id="308" name="Shape 308"/>
          <p:cNvPicPr preferRelativeResize="0"/>
          <p:nvPr/>
        </p:nvPicPr>
        <p:blipFill rotWithShape="1">
          <a:blip r:embed="rId3">
            <a:alphaModFix/>
          </a:blip>
          <a:srcRect b="0" l="0" r="0" t="0"/>
          <a:stretch/>
        </p:blipFill>
        <p:spPr>
          <a:xfrm>
            <a:off x="1433513" y="1624013"/>
            <a:ext cx="6415087" cy="2871787"/>
          </a:xfrm>
          <a:prstGeom prst="rect">
            <a:avLst/>
          </a:prstGeom>
          <a:noFill/>
          <a:ln>
            <a:noFill/>
          </a:ln>
        </p:spPr>
      </p:pic>
      <p:sp>
        <p:nvSpPr>
          <p:cNvPr id="309" name="Shape 30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Jednoduchý Token Bucket (conform action)</a:t>
            </a:r>
          </a:p>
        </p:txBody>
      </p:sp>
      <p:sp>
        <p:nvSpPr>
          <p:cNvPr id="310" name="Shape 310"/>
          <p:cNvSpPr txBox="1"/>
          <p:nvPr>
            <p:ph idx="2" type="body"/>
          </p:nvPr>
        </p:nvSpPr>
        <p:spPr>
          <a:xfrm>
            <a:off x="655638" y="4724400"/>
            <a:ext cx="8159750" cy="1828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Ak </a:t>
            </a:r>
            <a:r>
              <a:rPr b="1" i="0" lang="en-US" sz="1850" u="none" cap="none" strike="noStrike">
                <a:solidFill>
                  <a:schemeClr val="accent2"/>
                </a:solidFill>
                <a:latin typeface="Arial"/>
                <a:ea typeface="Arial"/>
                <a:cs typeface="Arial"/>
                <a:sym typeface="Arial"/>
              </a:rPr>
              <a:t>je </a:t>
            </a:r>
            <a:r>
              <a:rPr b="0" i="0" lang="en-US" sz="1850" u="none" cap="none" strike="noStrike">
                <a:solidFill>
                  <a:schemeClr val="dk1"/>
                </a:solidFill>
                <a:latin typeface="Arial"/>
                <a:ea typeface="Arial"/>
                <a:cs typeface="Arial"/>
                <a:sym typeface="Arial"/>
              </a:rPr>
              <a:t>v token buckete pre prechádzajúci paket dostatočný počet tokenov, vykoná sa tzv. </a:t>
            </a:r>
            <a:r>
              <a:rPr b="1" i="0" lang="en-US" sz="1850" u="none" cap="none" strike="noStrike">
                <a:solidFill>
                  <a:schemeClr val="dk2"/>
                </a:solidFill>
                <a:latin typeface="Arial"/>
                <a:ea typeface="Arial"/>
                <a:cs typeface="Arial"/>
                <a:sym typeface="Arial"/>
              </a:rPr>
              <a:t>conform action</a:t>
            </a:r>
            <a:r>
              <a:rPr b="0" i="0" lang="en-US" sz="1850" u="none" cap="none" strike="noStrike">
                <a:solidFill>
                  <a:schemeClr val="dk1"/>
                </a:solidFill>
                <a:latin typeface="Arial"/>
                <a:ea typeface="Arial"/>
                <a:cs typeface="Arial"/>
                <a:sym typeface="Arial"/>
              </a:rPr>
              <a:t>:</a:t>
            </a:r>
          </a:p>
          <a:p>
            <a:pPr indent="-176212" lvl="1" marL="531813"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Z token bucket sa odoberie príslušný počet tokenov</a:t>
            </a:r>
          </a:p>
          <a:p>
            <a:pPr indent="-176212" lvl="1" marL="531813"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Paket bude odoslaný</a:t>
            </a:r>
          </a:p>
          <a:p>
            <a:pPr indent="-176212" lvl="1" marL="531813"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V tomto príklade v token buckete po prechode paketu zostane 200 tokenov</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154" name="Shape 154"/>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155" name="Shape 155"/>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Podpora ECN v TCP/IP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descr="325P_277" id="316" name="Shape 316"/>
          <p:cNvPicPr preferRelativeResize="0"/>
          <p:nvPr/>
        </p:nvPicPr>
        <p:blipFill rotWithShape="1">
          <a:blip r:embed="rId3">
            <a:alphaModFix/>
          </a:blip>
          <a:srcRect b="0" l="0" r="0" t="0"/>
          <a:stretch/>
        </p:blipFill>
        <p:spPr>
          <a:xfrm>
            <a:off x="1376363" y="1371600"/>
            <a:ext cx="5481637" cy="3932238"/>
          </a:xfrm>
          <a:prstGeom prst="rect">
            <a:avLst/>
          </a:prstGeom>
          <a:noFill/>
          <a:ln>
            <a:noFill/>
          </a:ln>
        </p:spPr>
      </p:pic>
      <p:sp>
        <p:nvSpPr>
          <p:cNvPr id="317" name="Shape 31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Jednoduchý Token Bucket (exceed action)</a:t>
            </a:r>
          </a:p>
        </p:txBody>
      </p:sp>
      <p:sp>
        <p:nvSpPr>
          <p:cNvPr id="318" name="Shape 318"/>
          <p:cNvSpPr txBox="1"/>
          <p:nvPr>
            <p:ph idx="2" type="body"/>
          </p:nvPr>
        </p:nvSpPr>
        <p:spPr>
          <a:xfrm>
            <a:off x="655638" y="5334000"/>
            <a:ext cx="8159750" cy="1219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Ak v token buckete pre prechádzajúci paket </a:t>
            </a:r>
            <a:r>
              <a:rPr b="1" i="0" lang="en-US" sz="1850" u="none" cap="none" strike="noStrike">
                <a:solidFill>
                  <a:schemeClr val="accent2"/>
                </a:solidFill>
                <a:latin typeface="Arial"/>
                <a:ea typeface="Arial"/>
                <a:cs typeface="Arial"/>
                <a:sym typeface="Arial"/>
              </a:rPr>
              <a:t>nie je </a:t>
            </a:r>
            <a:r>
              <a:rPr b="0" i="0" lang="en-US" sz="1850" u="none" cap="none" strike="noStrike">
                <a:solidFill>
                  <a:schemeClr val="dk1"/>
                </a:solidFill>
                <a:latin typeface="Arial"/>
                <a:ea typeface="Arial"/>
                <a:cs typeface="Arial"/>
                <a:sym typeface="Arial"/>
              </a:rPr>
              <a:t>dostatočný počet tokenov, vykoná sa tzv. </a:t>
            </a:r>
            <a:r>
              <a:rPr b="1" i="0" lang="en-US" sz="1850" u="none" cap="none" strike="noStrike">
                <a:solidFill>
                  <a:schemeClr val="dk2"/>
                </a:solidFill>
                <a:latin typeface="Arial"/>
                <a:ea typeface="Arial"/>
                <a:cs typeface="Arial"/>
                <a:sym typeface="Arial"/>
              </a:rPr>
              <a:t>exceed action</a:t>
            </a:r>
            <a:r>
              <a:rPr b="0" i="0" lang="en-US" sz="1850" u="none" cap="none" strike="noStrike">
                <a:solidFill>
                  <a:schemeClr val="dk1"/>
                </a:solidFill>
                <a:latin typeface="Arial"/>
                <a:ea typeface="Arial"/>
                <a:cs typeface="Arial"/>
                <a:sym typeface="Arial"/>
              </a:rPr>
              <a:t>:</a:t>
            </a:r>
          </a:p>
          <a:p>
            <a:pPr indent="-176212" lvl="1" marL="531813" marR="0" rtl="0" algn="l">
              <a:lnSpc>
                <a:spcPct val="7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Paket bude zahodený alebo preznačkovaný a odoslaný</a:t>
            </a:r>
          </a:p>
          <a:p>
            <a:pPr indent="-176212" lvl="1" marL="531813" marR="0" rtl="0" algn="l">
              <a:lnSpc>
                <a:spcPct val="7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Tokeny z token bucketu sa neodoberú</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descr="017G_416" id="326" name="Shape 326"/>
          <p:cNvPicPr preferRelativeResize="0"/>
          <p:nvPr/>
        </p:nvPicPr>
        <p:blipFill rotWithShape="1">
          <a:blip r:embed="rId3">
            <a:alphaModFix/>
          </a:blip>
          <a:srcRect b="0" l="0" r="0" t="0"/>
          <a:stretch/>
        </p:blipFill>
        <p:spPr>
          <a:xfrm>
            <a:off x="795338" y="1231900"/>
            <a:ext cx="7535862" cy="2274888"/>
          </a:xfrm>
          <a:prstGeom prst="rect">
            <a:avLst/>
          </a:prstGeom>
          <a:noFill/>
          <a:ln>
            <a:noFill/>
          </a:ln>
        </p:spPr>
      </p:pic>
      <p:sp>
        <p:nvSpPr>
          <p:cNvPr id="327" name="Shape 32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Parametre jednoduchého token bucketu</a:t>
            </a:r>
          </a:p>
        </p:txBody>
      </p:sp>
      <p:sp>
        <p:nvSpPr>
          <p:cNvPr id="328" name="Shape 328"/>
          <p:cNvSpPr txBox="1"/>
          <p:nvPr>
            <p:ph idx="4294967295" type="body"/>
          </p:nvPr>
        </p:nvSpPr>
        <p:spPr>
          <a:xfrm>
            <a:off x="304800" y="3733800"/>
            <a:ext cx="8445500" cy="2593975"/>
          </a:xfrm>
          <a:prstGeom prst="rect">
            <a:avLst/>
          </a:prstGeom>
          <a:noFill/>
          <a:ln>
            <a:noFill/>
          </a:ln>
        </p:spPr>
        <p:txBody>
          <a:bodyPr anchorCtr="0" anchor="t" bIns="41050" lIns="82100" rIns="82100" wrap="square" tIns="41050">
            <a:noAutofit/>
          </a:bodyPr>
          <a:lstStyle/>
          <a:p>
            <a:pPr indent="-228600" lvl="1" marL="342900"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Mechanizmus token bucketu je popísaný tromi premennými</a:t>
            </a:r>
          </a:p>
          <a:p>
            <a:pPr indent="-238125" lvl="2" marL="708025" marR="0" rtl="0" algn="l">
              <a:lnSpc>
                <a:spcPct val="75000"/>
              </a:lnSpc>
              <a:spcBef>
                <a:spcPts val="900"/>
              </a:spcBef>
              <a:spcAft>
                <a:spcPts val="0"/>
              </a:spcAft>
              <a:buClr>
                <a:schemeClr val="dk2"/>
              </a:buClr>
              <a:buSzPct val="100000"/>
              <a:buFont typeface="Noto Sans Symbols"/>
              <a:buChar char="▪"/>
            </a:pPr>
            <a:r>
              <a:rPr b="1" i="0" lang="en-US" sz="1800" u="none" cap="none" strike="noStrike">
                <a:solidFill>
                  <a:schemeClr val="accent2"/>
                </a:solidFill>
                <a:latin typeface="Arial"/>
                <a:ea typeface="Arial"/>
                <a:cs typeface="Arial"/>
                <a:sym typeface="Arial"/>
              </a:rPr>
              <a:t>Bc</a:t>
            </a:r>
            <a:r>
              <a:rPr b="0" i="0" lang="en-US" sz="1800" u="none" cap="none" strike="noStrike">
                <a:solidFill>
                  <a:schemeClr val="dk1"/>
                </a:solidFill>
                <a:latin typeface="Arial"/>
                <a:ea typeface="Arial"/>
                <a:cs typeface="Arial"/>
                <a:sym typeface="Arial"/>
              </a:rPr>
              <a:t>, tzv. </a:t>
            </a:r>
            <a:r>
              <a:rPr b="0" i="0" lang="en-US" sz="1800" u="none" cap="none" strike="noStrike">
                <a:solidFill>
                  <a:schemeClr val="dk2"/>
                </a:solidFill>
                <a:latin typeface="Arial"/>
                <a:ea typeface="Arial"/>
                <a:cs typeface="Arial"/>
                <a:sym typeface="Arial"/>
              </a:rPr>
              <a:t>Committed Burst</a:t>
            </a:r>
            <a:r>
              <a:rPr b="0" i="0" lang="en-US" sz="1800" u="none" cap="none" strike="noStrike">
                <a:solidFill>
                  <a:schemeClr val="dk1"/>
                </a:solidFill>
                <a:latin typeface="Arial"/>
                <a:ea typeface="Arial"/>
                <a:cs typeface="Arial"/>
                <a:sym typeface="Arial"/>
              </a:rPr>
              <a:t>, je maximálny objem token bucketu [b]</a:t>
            </a:r>
          </a:p>
          <a:p>
            <a:pPr indent="-238125" lvl="2" marL="708025" marR="0" rtl="0" algn="l">
              <a:lnSpc>
                <a:spcPct val="75000"/>
              </a:lnSpc>
              <a:spcBef>
                <a:spcPts val="900"/>
              </a:spcBef>
              <a:spcAft>
                <a:spcPts val="0"/>
              </a:spcAft>
              <a:buClr>
                <a:schemeClr val="dk2"/>
              </a:buClr>
              <a:buSzPct val="100000"/>
              <a:buFont typeface="Noto Sans Symbols"/>
              <a:buChar char="▪"/>
            </a:pPr>
            <a:r>
              <a:rPr b="1" i="0" lang="en-US" sz="1800" u="none" cap="none" strike="noStrike">
                <a:solidFill>
                  <a:schemeClr val="accent2"/>
                </a:solidFill>
                <a:latin typeface="Arial"/>
                <a:ea typeface="Arial"/>
                <a:cs typeface="Arial"/>
                <a:sym typeface="Arial"/>
              </a:rPr>
              <a:t>Tc</a:t>
            </a:r>
            <a:r>
              <a:rPr b="0" i="0" lang="en-US" sz="1800" u="none" cap="none" strike="noStrike">
                <a:solidFill>
                  <a:schemeClr val="dk1"/>
                </a:solidFill>
                <a:latin typeface="Arial"/>
                <a:ea typeface="Arial"/>
                <a:cs typeface="Arial"/>
                <a:sym typeface="Arial"/>
              </a:rPr>
              <a:t>, tzv. </a:t>
            </a:r>
            <a:r>
              <a:rPr b="0" i="0" lang="en-US" sz="1800" u="none" cap="none" strike="noStrike">
                <a:solidFill>
                  <a:schemeClr val="dk2"/>
                </a:solidFill>
                <a:latin typeface="Arial"/>
                <a:ea typeface="Arial"/>
                <a:cs typeface="Arial"/>
                <a:sym typeface="Arial"/>
              </a:rPr>
              <a:t>Committed Time</a:t>
            </a:r>
            <a:r>
              <a:rPr b="0" i="0" lang="en-US" sz="1800" u="none" cap="none" strike="noStrike">
                <a:solidFill>
                  <a:schemeClr val="dk1"/>
                </a:solidFill>
                <a:latin typeface="Arial"/>
                <a:ea typeface="Arial"/>
                <a:cs typeface="Arial"/>
                <a:sym typeface="Arial"/>
              </a:rPr>
              <a:t>, je interval medzi doplnením Bc tokenov do token bucketu [s]</a:t>
            </a:r>
          </a:p>
          <a:p>
            <a:pPr indent="-230187" lvl="3" marL="1068387"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Každých Tc sekúnd sa do token bucketu doplní Bc tokenov</a:t>
            </a:r>
          </a:p>
          <a:p>
            <a:pPr indent="-230187" lvl="3" marL="1068387"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Tokeny, ktoré sa do token bucketu nezmestia, sa zahodia</a:t>
            </a:r>
          </a:p>
          <a:p>
            <a:pPr indent="-238125" lvl="2" marL="708025" marR="0" rtl="0" algn="l">
              <a:lnSpc>
                <a:spcPct val="75000"/>
              </a:lnSpc>
              <a:spcBef>
                <a:spcPts val="900"/>
              </a:spcBef>
              <a:spcAft>
                <a:spcPts val="0"/>
              </a:spcAft>
              <a:buClr>
                <a:schemeClr val="dk2"/>
              </a:buClr>
              <a:buSzPct val="100000"/>
              <a:buFont typeface="Noto Sans Symbols"/>
              <a:buChar char="▪"/>
            </a:pPr>
            <a:r>
              <a:rPr b="1" i="0" lang="en-US" sz="1800" u="none" cap="none" strike="noStrike">
                <a:solidFill>
                  <a:schemeClr val="accent2"/>
                </a:solidFill>
                <a:latin typeface="Arial"/>
                <a:ea typeface="Arial"/>
                <a:cs typeface="Arial"/>
                <a:sym typeface="Arial"/>
              </a:rPr>
              <a:t>CIR</a:t>
            </a:r>
            <a:r>
              <a:rPr b="0" i="0" lang="en-US" sz="1800" u="none" cap="none" strike="noStrike">
                <a:solidFill>
                  <a:schemeClr val="dk1"/>
                </a:solidFill>
                <a:latin typeface="Arial"/>
                <a:ea typeface="Arial"/>
                <a:cs typeface="Arial"/>
                <a:sym typeface="Arial"/>
              </a:rPr>
              <a:t>, tzv. </a:t>
            </a:r>
            <a:r>
              <a:rPr b="0" i="0" lang="en-US" sz="1800" u="none" cap="none" strike="noStrike">
                <a:solidFill>
                  <a:schemeClr val="dk2"/>
                </a:solidFill>
                <a:latin typeface="Arial"/>
                <a:ea typeface="Arial"/>
                <a:cs typeface="Arial"/>
                <a:sym typeface="Arial"/>
              </a:rPr>
              <a:t>Committed Information Rate</a:t>
            </a:r>
            <a:r>
              <a:rPr b="0" i="0" lang="en-US" sz="1800" u="none" cap="none" strike="noStrike">
                <a:solidFill>
                  <a:schemeClr val="dk1"/>
                </a:solidFill>
                <a:latin typeface="Arial"/>
                <a:ea typeface="Arial"/>
                <a:cs typeface="Arial"/>
                <a:sym typeface="Arial"/>
              </a:rPr>
              <a:t>, je dosiahnuteľná priepustnosť [b/s]</a:t>
            </a:r>
          </a:p>
          <a:p>
            <a:pPr indent="-228600" lvl="1" marL="342900"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Platí: CIR = Bc / Tc , resp. CIR = Bc * (1/Tc), resp. CIR * Tc = Bc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Dopĺňanie tokenov pri policingu</a:t>
            </a:r>
          </a:p>
        </p:txBody>
      </p:sp>
      <p:sp>
        <p:nvSpPr>
          <p:cNvPr id="334" name="Shape 33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Pri policingu sa do token bucketu pridávajú tokeny priebežne tak, aby sa za čas Tc pridalo Bc tokenov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 je čas od posledného úspešného odoslania paketu, do token bucketu pribudlo</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Bc*(</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/Tc)</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tokenov (priama úmera – za čas Tc pribudne práve Bc tokenov)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je momentálny objem tokenov v token buckete, v čase </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 bude v token buckete</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MIN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 Bc*(</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/Tc), Bc)</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tokenov (nemôže v ňom byť viac ako Bc tokenov)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Práve prichádzajúci paket o veľkosti </a:t>
            </a:r>
            <a:r>
              <a:rPr b="1" i="1" lang="en-US" sz="2000" u="none" cap="none" strike="noStrike">
                <a:solidFill>
                  <a:schemeClr val="dk1"/>
                </a:solidFill>
                <a:latin typeface="Arial"/>
                <a:ea typeface="Arial"/>
                <a:cs typeface="Arial"/>
                <a:sym typeface="Arial"/>
              </a:rPr>
              <a:t>P</a:t>
            </a:r>
            <a:r>
              <a:rPr b="0" i="0" lang="en-US" sz="2000" u="none" cap="none" strike="noStrike">
                <a:solidFill>
                  <a:schemeClr val="dk1"/>
                </a:solidFill>
                <a:latin typeface="Arial"/>
                <a:ea typeface="Arial"/>
                <a:cs typeface="Arial"/>
                <a:sym typeface="Arial"/>
              </a:rPr>
              <a:t> bude odoslaný, ak</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a:t>
            </a:r>
            <a:r>
              <a:rPr b="1" i="1" lang="en-US" sz="2000" u="none" cap="none" strike="noStrike">
                <a:solidFill>
                  <a:schemeClr val="dk1"/>
                </a:solidFill>
                <a:latin typeface="Arial"/>
                <a:ea typeface="Arial"/>
                <a:cs typeface="Arial"/>
                <a:sym typeface="Arial"/>
              </a:rPr>
              <a:t>P</a:t>
            </a:r>
            <a:r>
              <a:rPr b="0" i="0" lang="en-US" sz="2000" u="none" cap="none" strike="noStrike">
                <a:solidFill>
                  <a:schemeClr val="dk1"/>
                </a:solidFill>
                <a:latin typeface="Arial"/>
                <a:ea typeface="Arial"/>
                <a:cs typeface="Arial"/>
                <a:sym typeface="Arial"/>
              </a:rPr>
              <a:t> &lt;= MIN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 Bc*(</a:t>
            </a:r>
            <a:r>
              <a:rPr b="1" i="1" lang="en-US" sz="2000" u="none" cap="none" strike="noStrike">
                <a:solidFill>
                  <a:schemeClr val="dk1"/>
                </a:solidFill>
                <a:latin typeface="Arial"/>
                <a:ea typeface="Arial"/>
                <a:cs typeface="Arial"/>
                <a:sym typeface="Arial"/>
              </a:rPr>
              <a:t>t</a:t>
            </a:r>
            <a:r>
              <a:rPr b="0" i="0" lang="en-US" sz="2000" u="none" cap="none" strike="noStrike">
                <a:solidFill>
                  <a:schemeClr val="dk1"/>
                </a:solidFill>
                <a:latin typeface="Arial"/>
                <a:ea typeface="Arial"/>
                <a:cs typeface="Arial"/>
                <a:sym typeface="Arial"/>
              </a:rPr>
              <a:t>/Tc), Bc)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Zložitejšie systémy token bucketov</a:t>
            </a:r>
          </a:p>
        </p:txBody>
      </p:sp>
      <p:sp>
        <p:nvSpPr>
          <p:cNvPr id="340" name="Shape 34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Elementárny token bucket je prirodzený spôsob na obmedzenie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Dá sa nazvať aj Single Rate Two Color Marker – konformné dáta sú „zelené“, nekonformné dáta sú „červené“</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Má však niekoľké obmedzenia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Nedokáže zužitkovať nevyužité tokeny ušetrené za dlhšiu dobu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Nedokáže rozoznávať viaceré ustálené intenzity toku pre viac farieb („žlté/oranžové“ dáta nad dohodnutý objem)</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praxi sa preto využívajú zložitejšie systémy token bucketov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Single Rate Three Color Marker (srTCM, RFC 2697)</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Two Rate Three Color Marker (trTCM, RFC 2698)</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grpSp>
        <p:nvGrpSpPr>
          <p:cNvPr id="346" name="Shape 346"/>
          <p:cNvGrpSpPr/>
          <p:nvPr/>
        </p:nvGrpSpPr>
        <p:grpSpPr>
          <a:xfrm>
            <a:off x="4498670" y="2726247"/>
            <a:ext cx="4613767" cy="3457576"/>
            <a:chOff x="2844800" y="1871543"/>
            <a:chExt cx="6151689" cy="4610101"/>
          </a:xfrm>
        </p:grpSpPr>
        <p:grpSp>
          <p:nvGrpSpPr>
            <p:cNvPr id="347" name="Shape 347"/>
            <p:cNvGrpSpPr/>
            <p:nvPr/>
          </p:nvGrpSpPr>
          <p:grpSpPr>
            <a:xfrm>
              <a:off x="4943090" y="4143597"/>
              <a:ext cx="1996943" cy="1109738"/>
              <a:chOff x="3517900" y="4394200"/>
              <a:chExt cx="1996943" cy="1109738"/>
            </a:xfrm>
          </p:grpSpPr>
          <p:pic>
            <p:nvPicPr>
              <p:cNvPr descr="017G_416" id="348" name="Shape 348"/>
              <p:cNvPicPr preferRelativeResize="0"/>
              <p:nvPr/>
            </p:nvPicPr>
            <p:blipFill rotWithShape="1">
              <a:blip r:embed="rId3">
                <a:alphaModFix/>
              </a:blip>
              <a:srcRect b="0" l="37981" r="29323" t="39009"/>
              <a:stretch/>
            </p:blipFill>
            <p:spPr>
              <a:xfrm>
                <a:off x="3517900" y="4394200"/>
                <a:ext cx="1971270" cy="1109738"/>
              </a:xfrm>
              <a:prstGeom prst="rect">
                <a:avLst/>
              </a:prstGeom>
              <a:noFill/>
              <a:ln>
                <a:noFill/>
              </a:ln>
            </p:spPr>
          </p:pic>
          <p:sp>
            <p:nvSpPr>
              <p:cNvPr id="349" name="Shape 349"/>
              <p:cNvSpPr txBox="1"/>
              <p:nvPr/>
            </p:nvSpPr>
            <p:spPr>
              <a:xfrm>
                <a:off x="5166458" y="4888468"/>
                <a:ext cx="348385" cy="295465"/>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600">
                    <a:solidFill>
                      <a:schemeClr val="dk1"/>
                    </a:solidFill>
                    <a:latin typeface="Arial"/>
                    <a:ea typeface="Arial"/>
                    <a:cs typeface="Arial"/>
                    <a:sym typeface="Arial"/>
                  </a:rPr>
                  <a:t>Be</a:t>
                </a:r>
              </a:p>
            </p:txBody>
          </p:sp>
        </p:grpSp>
        <p:grpSp>
          <p:nvGrpSpPr>
            <p:cNvPr id="350" name="Shape 350"/>
            <p:cNvGrpSpPr/>
            <p:nvPr/>
          </p:nvGrpSpPr>
          <p:grpSpPr>
            <a:xfrm>
              <a:off x="6896281" y="4966932"/>
              <a:ext cx="2100208" cy="1514712"/>
              <a:chOff x="6604000" y="4568588"/>
              <a:chExt cx="2100208" cy="1514712"/>
            </a:xfrm>
          </p:grpSpPr>
          <p:pic>
            <p:nvPicPr>
              <p:cNvPr descr="017G_416" id="351" name="Shape 351"/>
              <p:cNvPicPr preferRelativeResize="0"/>
              <p:nvPr/>
            </p:nvPicPr>
            <p:blipFill rotWithShape="1">
              <a:blip r:embed="rId3">
                <a:alphaModFix/>
              </a:blip>
              <a:srcRect b="16751" l="65166" r="0" t="0"/>
              <a:stretch/>
            </p:blipFill>
            <p:spPr>
              <a:xfrm>
                <a:off x="6604000" y="4568588"/>
                <a:ext cx="2100208" cy="1514712"/>
              </a:xfrm>
              <a:prstGeom prst="rect">
                <a:avLst/>
              </a:prstGeom>
              <a:noFill/>
              <a:ln>
                <a:noFill/>
              </a:ln>
            </p:spPr>
          </p:pic>
          <p:sp>
            <p:nvSpPr>
              <p:cNvPr id="352" name="Shape 352"/>
              <p:cNvSpPr/>
              <p:nvPr/>
            </p:nvSpPr>
            <p:spPr>
              <a:xfrm>
                <a:off x="6604000" y="5503938"/>
                <a:ext cx="342900" cy="579362"/>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pic>
          <p:nvPicPr>
            <p:cNvPr descr="017G_416" id="353" name="Shape 353"/>
            <p:cNvPicPr preferRelativeResize="0"/>
            <p:nvPr/>
          </p:nvPicPr>
          <p:blipFill rotWithShape="1">
            <a:blip r:embed="rId3">
              <a:alphaModFix/>
            </a:blip>
            <a:srcRect b="62939" l="41064" r="46087" t="0"/>
            <a:stretch/>
          </p:blipFill>
          <p:spPr>
            <a:xfrm>
              <a:off x="5132185" y="3416160"/>
              <a:ext cx="774700" cy="674330"/>
            </a:xfrm>
            <a:prstGeom prst="rect">
              <a:avLst/>
            </a:prstGeom>
            <a:noFill/>
            <a:ln>
              <a:noFill/>
            </a:ln>
          </p:spPr>
        </p:pic>
        <p:grpSp>
          <p:nvGrpSpPr>
            <p:cNvPr id="354" name="Shape 354"/>
            <p:cNvGrpSpPr/>
            <p:nvPr/>
          </p:nvGrpSpPr>
          <p:grpSpPr>
            <a:xfrm>
              <a:off x="2844800" y="1871543"/>
              <a:ext cx="2417760" cy="1819512"/>
              <a:chOff x="2624141" y="1231901"/>
              <a:chExt cx="2417760" cy="1819512"/>
            </a:xfrm>
          </p:grpSpPr>
          <p:pic>
            <p:nvPicPr>
              <p:cNvPr descr="017G_416" id="355" name="Shape 355"/>
              <p:cNvPicPr preferRelativeResize="0"/>
              <p:nvPr/>
            </p:nvPicPr>
            <p:blipFill rotWithShape="1">
              <a:blip r:embed="rId3">
                <a:alphaModFix/>
              </a:blip>
              <a:srcRect b="0" l="30332" r="29568" t="0"/>
              <a:stretch/>
            </p:blipFill>
            <p:spPr>
              <a:xfrm>
                <a:off x="2624141" y="1231901"/>
                <a:ext cx="2417760" cy="1819512"/>
              </a:xfrm>
              <a:prstGeom prst="rect">
                <a:avLst/>
              </a:prstGeom>
              <a:noFill/>
              <a:ln>
                <a:noFill/>
              </a:ln>
            </p:spPr>
          </p:pic>
          <p:sp>
            <p:nvSpPr>
              <p:cNvPr id="356" name="Shape 356"/>
              <p:cNvSpPr/>
              <p:nvPr/>
            </p:nvSpPr>
            <p:spPr>
              <a:xfrm>
                <a:off x="4402961" y="1231901"/>
                <a:ext cx="638940" cy="584199"/>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grpSp>
      <p:sp>
        <p:nvSpPr>
          <p:cNvPr id="357" name="Shape 35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Single Rate Three Color Marker (srTCM)</a:t>
            </a:r>
          </a:p>
        </p:txBody>
      </p:sp>
      <p:sp>
        <p:nvSpPr>
          <p:cNvPr id="358" name="Shape 35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Ideou srTCM je nevyužité tokeny odložiť do rezervy a využiť v časoch vyššej spotreby</a:t>
            </a:r>
          </a:p>
          <a:p>
            <a:pPr indent="-176213" lvl="0" marL="176213" marR="0" rtl="0" algn="l">
              <a:lnSpc>
                <a:spcPct val="7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srTCM využíva dva token buckety, jeden s veľkosťou Bc, druhý s veľkosťou Be (Excess Burst)</a:t>
            </a:r>
          </a:p>
          <a:p>
            <a:pPr indent="-176212" lvl="1" marL="531813" marR="0" rtl="0" algn="l">
              <a:lnSpc>
                <a:spcPct val="7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Token bucket Bc sa napĺňa ako prvý s intenzitou CIR</a:t>
            </a:r>
          </a:p>
          <a:p>
            <a:pPr indent="-176212" lvl="1" marL="531813" marR="0" rtl="0" algn="l">
              <a:lnSpc>
                <a:spcPct val="7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Token bucket Be sa napĺňa</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len z tokenov pridávaných</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do bucketu Bc, ktoré sa už</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doň nezmestili</a:t>
            </a:r>
          </a:p>
          <a:p>
            <a:pPr indent="-176213" lvl="0" marL="176213" marR="0" rtl="0" algn="l">
              <a:lnSpc>
                <a:spcPct val="7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Spôsob použitia token bucketov:</a:t>
            </a:r>
          </a:p>
          <a:p>
            <a:pPr indent="-176212" lvl="1" marL="531813" marR="0" rtl="0" algn="l">
              <a:lnSpc>
                <a:spcPct val="75000"/>
              </a:lnSpc>
              <a:spcBef>
                <a:spcPts val="925"/>
              </a:spcBef>
              <a:spcAft>
                <a:spcPts val="0"/>
              </a:spcAft>
              <a:buClr>
                <a:schemeClr val="dk2"/>
              </a:buClr>
              <a:buSzPct val="97368"/>
              <a:buFont typeface="Noto Sans Symbols"/>
              <a:buChar char="▪"/>
            </a:pPr>
            <a:r>
              <a:rPr b="1" i="0" lang="en-US" sz="1850" u="none" cap="none" strike="noStrike">
                <a:solidFill>
                  <a:schemeClr val="accent2"/>
                </a:solidFill>
                <a:latin typeface="Arial"/>
                <a:ea typeface="Arial"/>
                <a:cs typeface="Arial"/>
                <a:sym typeface="Arial"/>
              </a:rPr>
              <a:t>Ak</a:t>
            </a:r>
            <a:r>
              <a:rPr b="0" i="0" lang="en-US" sz="1850" u="none" cap="none" strike="noStrike">
                <a:solidFill>
                  <a:schemeClr val="dk1"/>
                </a:solidFill>
                <a:latin typeface="Arial"/>
                <a:ea typeface="Arial"/>
                <a:cs typeface="Arial"/>
                <a:sym typeface="Arial"/>
              </a:rPr>
              <a:t> je pre paket dosť tokenov v buckete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Bc, paket je „zelený“ (</a:t>
            </a:r>
            <a:r>
              <a:rPr b="0" i="0" lang="en-US" sz="1850" u="none" cap="none" strike="noStrike">
                <a:solidFill>
                  <a:schemeClr val="dk2"/>
                </a:solidFill>
                <a:latin typeface="Arial"/>
                <a:ea typeface="Arial"/>
                <a:cs typeface="Arial"/>
                <a:sym typeface="Arial"/>
              </a:rPr>
              <a:t>conform</a:t>
            </a:r>
            <a:r>
              <a:rPr b="0" i="0" lang="en-US" sz="1850" u="none" cap="none" strike="noStrike">
                <a:solidFill>
                  <a:schemeClr val="dk1"/>
                </a:solidFill>
                <a:latin typeface="Arial"/>
                <a:ea typeface="Arial"/>
                <a:cs typeface="Arial"/>
                <a:sym typeface="Arial"/>
              </a:rPr>
              <a:t>) a bude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odoslaný. Z bucketu Bc sa odoberie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zodpovedajúci počet tokenov</a:t>
            </a:r>
          </a:p>
          <a:p>
            <a:pPr indent="-176212" lvl="1" marL="531813" marR="0" rtl="0" algn="l">
              <a:lnSpc>
                <a:spcPct val="75000"/>
              </a:lnSpc>
              <a:spcBef>
                <a:spcPts val="925"/>
              </a:spcBef>
              <a:spcAft>
                <a:spcPts val="0"/>
              </a:spcAft>
              <a:buClr>
                <a:schemeClr val="dk2"/>
              </a:buClr>
              <a:buSzPct val="97368"/>
              <a:buFont typeface="Noto Sans Symbols"/>
              <a:buChar char="▪"/>
            </a:pPr>
            <a:r>
              <a:rPr b="1" i="0" lang="en-US" sz="1850" u="none" cap="none" strike="noStrike">
                <a:solidFill>
                  <a:schemeClr val="accent2"/>
                </a:solidFill>
                <a:latin typeface="Arial"/>
                <a:ea typeface="Arial"/>
                <a:cs typeface="Arial"/>
                <a:sym typeface="Arial"/>
              </a:rPr>
              <a:t>Inak, ak</a:t>
            </a:r>
            <a:r>
              <a:rPr b="0" i="0" lang="en-US" sz="1850" u="none" cap="none" strike="noStrike">
                <a:solidFill>
                  <a:schemeClr val="dk1"/>
                </a:solidFill>
                <a:latin typeface="Arial"/>
                <a:ea typeface="Arial"/>
                <a:cs typeface="Arial"/>
                <a:sym typeface="Arial"/>
              </a:rPr>
              <a:t> je pre paket dosť tokenov v buckete Be, paket je</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„oranžový“ (</a:t>
            </a:r>
            <a:r>
              <a:rPr b="0" i="0" lang="en-US" sz="1850" u="none" cap="none" strike="noStrike">
                <a:solidFill>
                  <a:schemeClr val="dk2"/>
                </a:solidFill>
                <a:latin typeface="Arial"/>
                <a:ea typeface="Arial"/>
                <a:cs typeface="Arial"/>
                <a:sym typeface="Arial"/>
              </a:rPr>
              <a:t>exceed</a:t>
            </a:r>
            <a:r>
              <a:rPr b="0" i="0" lang="en-US" sz="1850" u="none" cap="none" strike="noStrike">
                <a:solidFill>
                  <a:schemeClr val="dk1"/>
                </a:solidFill>
                <a:latin typeface="Arial"/>
                <a:ea typeface="Arial"/>
                <a:cs typeface="Arial"/>
                <a:sym typeface="Arial"/>
              </a:rPr>
              <a:t>) a bude odoslaný. Z bucketu Be sa</a:t>
            </a:r>
            <a:br>
              <a:rPr b="0" i="0" lang="en-US" sz="1850" u="none" cap="none" strike="noStrike">
                <a:solidFill>
                  <a:schemeClr val="dk1"/>
                </a:solidFill>
                <a:latin typeface="Arial"/>
                <a:ea typeface="Arial"/>
                <a:cs typeface="Arial"/>
                <a:sym typeface="Arial"/>
              </a:rPr>
            </a:br>
            <a:r>
              <a:rPr b="0" i="0" lang="en-US" sz="1850" u="none" cap="none" strike="noStrike">
                <a:solidFill>
                  <a:schemeClr val="dk1"/>
                </a:solidFill>
                <a:latin typeface="Arial"/>
                <a:ea typeface="Arial"/>
                <a:cs typeface="Arial"/>
                <a:sym typeface="Arial"/>
              </a:rPr>
              <a:t>odoberie zodpovedajúci počet tokenov.</a:t>
            </a:r>
          </a:p>
          <a:p>
            <a:pPr indent="-176212" lvl="1" marL="531813" marR="0" rtl="0" algn="l">
              <a:lnSpc>
                <a:spcPct val="75000"/>
              </a:lnSpc>
              <a:spcBef>
                <a:spcPts val="925"/>
              </a:spcBef>
              <a:spcAft>
                <a:spcPts val="0"/>
              </a:spcAft>
              <a:buClr>
                <a:schemeClr val="dk2"/>
              </a:buClr>
              <a:buSzPct val="97368"/>
              <a:buFont typeface="Noto Sans Symbols"/>
              <a:buChar char="▪"/>
            </a:pPr>
            <a:r>
              <a:rPr b="1" i="0" lang="en-US" sz="1850" u="none" cap="none" strike="noStrike">
                <a:solidFill>
                  <a:schemeClr val="accent2"/>
                </a:solidFill>
                <a:latin typeface="Arial"/>
                <a:ea typeface="Arial"/>
                <a:cs typeface="Arial"/>
                <a:sym typeface="Arial"/>
              </a:rPr>
              <a:t>Inak</a:t>
            </a:r>
            <a:r>
              <a:rPr b="0" i="0" lang="en-US" sz="1850" u="none" cap="none" strike="noStrike">
                <a:solidFill>
                  <a:schemeClr val="dk1"/>
                </a:solidFill>
                <a:latin typeface="Arial"/>
                <a:ea typeface="Arial"/>
                <a:cs typeface="Arial"/>
                <a:sym typeface="Arial"/>
              </a:rPr>
              <a:t> je paket „červený“ (</a:t>
            </a:r>
            <a:r>
              <a:rPr b="0" i="0" lang="en-US" sz="1850" u="none" cap="none" strike="noStrike">
                <a:solidFill>
                  <a:schemeClr val="dk2"/>
                </a:solidFill>
                <a:latin typeface="Arial"/>
                <a:ea typeface="Arial"/>
                <a:cs typeface="Arial"/>
                <a:sym typeface="Arial"/>
              </a:rPr>
              <a:t>violate</a:t>
            </a:r>
            <a:r>
              <a:rPr b="0" i="0" lang="en-US" sz="1850" u="none" cap="none" strike="noStrike">
                <a:solidFill>
                  <a:schemeClr val="dk1"/>
                </a:solidFill>
                <a:latin typeface="Arial"/>
                <a:ea typeface="Arial"/>
                <a:cs typeface="Arial"/>
                <a:sym typeface="Arial"/>
              </a:rPr>
              <a:t>) a bude zahodený</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Single Rate Three Color Marker (srTCM)</a:t>
            </a:r>
          </a:p>
        </p:txBody>
      </p:sp>
      <p:sp>
        <p:nvSpPr>
          <p:cNvPr id="364" name="Shape 36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Parametre modelu srTCM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Bc – veľkosť token bucketu Bc (veľkosť konformného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 – veľkosť token bucketu Be (veľkosť nekonformného, ale povoleného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CIR – ustálená rýchlosť pri trvalom preťažení</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CIR, Bc a Tc sú viazané vzťahom CIR=Bc/Tc, preto Tc nie je voľným parametrom modelu</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Priepustnosť modelovaná v srTCM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Ustálená: CIR = Bc/Tc</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Maximálna: až do rýchlosti rozhrania (pri dostatočne veľkom Be)</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Maximálna rýchlosť nie je trvale udržiavateľná</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Two Rate Three Color Marker (trTCM)</a:t>
            </a:r>
          </a:p>
        </p:txBody>
      </p:sp>
      <p:sp>
        <p:nvSpPr>
          <p:cNvPr id="370" name="Shape 37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98764"/>
              <a:buFont typeface="Noto Sans Symbols"/>
              <a:buChar char="▪"/>
            </a:pPr>
            <a:r>
              <a:rPr b="0" i="0" lang="en-US" sz="1679" u="none" cap="none" strike="noStrike">
                <a:solidFill>
                  <a:schemeClr val="dk1"/>
                </a:solidFill>
                <a:latin typeface="Arial"/>
                <a:ea typeface="Arial"/>
                <a:cs typeface="Arial"/>
                <a:sym typeface="Arial"/>
              </a:rPr>
              <a:t>Ideou trTCM je obmedziť tok na maximálnu ustálenú úroveň PIR, no pritom identifikovať jeho časť na ustálenej úrovni CIR, CIR &lt; PIR</a:t>
            </a: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823"/>
              <a:buFont typeface="Noto Sans Symbols"/>
              <a:buNone/>
            </a:pPr>
            <a:r>
              <a:t/>
            </a:r>
            <a:endParaRPr b="0" i="0" sz="1679" u="none" cap="none" strike="noStrike">
              <a:solidFill>
                <a:schemeClr val="dk1"/>
              </a:solidFill>
              <a:latin typeface="Arial"/>
              <a:ea typeface="Arial"/>
              <a:cs typeface="Arial"/>
              <a:sym typeface="Arial"/>
            </a:endParaRPr>
          </a:p>
          <a:p>
            <a:pPr indent="-176213" lvl="0" marL="176213" marR="0" rtl="0" algn="l">
              <a:lnSpc>
                <a:spcPct val="75000"/>
              </a:lnSpc>
              <a:spcBef>
                <a:spcPts val="840"/>
              </a:spcBef>
              <a:spcAft>
                <a:spcPts val="0"/>
              </a:spcAft>
              <a:buClr>
                <a:schemeClr val="dk2"/>
              </a:buClr>
              <a:buSzPct val="98764"/>
              <a:buFont typeface="Noto Sans Symbols"/>
              <a:buChar char="▪"/>
            </a:pPr>
            <a:r>
              <a:rPr b="0" i="0" lang="en-US" sz="1679" u="none" cap="none" strike="noStrike">
                <a:solidFill>
                  <a:schemeClr val="dk1"/>
                </a:solidFill>
                <a:latin typeface="Arial"/>
                <a:ea typeface="Arial"/>
                <a:cs typeface="Arial"/>
                <a:sym typeface="Arial"/>
              </a:rPr>
              <a:t>trTCM využíva dva token buckety, jeden s veľkosťou Bc, druhý s veľkosťou Be</a:t>
            </a:r>
          </a:p>
          <a:p>
            <a:pPr indent="-176212" lvl="1" marL="531813" marR="0" rtl="0" algn="l">
              <a:lnSpc>
                <a:spcPct val="7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Každý sa napĺňa nezávisle svojou vlastnou intenzitou, bucket Bc intenzitou CIR, bucket Be intenzitou PIR</a:t>
            </a:r>
          </a:p>
          <a:p>
            <a:pPr indent="-176213" lvl="0" marL="176213" marR="0" rtl="0" algn="l">
              <a:lnSpc>
                <a:spcPct val="75000"/>
              </a:lnSpc>
              <a:spcBef>
                <a:spcPts val="840"/>
              </a:spcBef>
              <a:spcAft>
                <a:spcPts val="0"/>
              </a:spcAft>
              <a:buClr>
                <a:schemeClr val="dk2"/>
              </a:buClr>
              <a:buSzPct val="98764"/>
              <a:buFont typeface="Noto Sans Symbols"/>
              <a:buChar char="▪"/>
            </a:pPr>
            <a:r>
              <a:rPr b="0" i="0" lang="en-US" sz="1679" u="none" cap="none" strike="noStrike">
                <a:solidFill>
                  <a:schemeClr val="dk1"/>
                </a:solidFill>
                <a:latin typeface="Arial"/>
                <a:ea typeface="Arial"/>
                <a:cs typeface="Arial"/>
                <a:sym typeface="Arial"/>
              </a:rPr>
              <a:t>Spôsob použitia token bucketov:</a:t>
            </a:r>
          </a:p>
          <a:p>
            <a:pPr indent="-176212" lvl="1" marL="531813" marR="0" rtl="0" algn="l">
              <a:lnSpc>
                <a:spcPct val="75000"/>
              </a:lnSpc>
              <a:spcBef>
                <a:spcPts val="700"/>
              </a:spcBef>
              <a:spcAft>
                <a:spcPts val="0"/>
              </a:spcAft>
              <a:buClr>
                <a:schemeClr val="dk2"/>
              </a:buClr>
              <a:buSzPct val="100000"/>
              <a:buFont typeface="Noto Sans Symbols"/>
              <a:buChar char="▪"/>
            </a:pPr>
            <a:r>
              <a:rPr b="1" i="0" lang="en-US" sz="1400" u="none" cap="none" strike="noStrike">
                <a:solidFill>
                  <a:schemeClr val="accent2"/>
                </a:solidFill>
                <a:latin typeface="Arial"/>
                <a:ea typeface="Arial"/>
                <a:cs typeface="Arial"/>
                <a:sym typeface="Arial"/>
              </a:rPr>
              <a:t>Ak</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pre paket </a:t>
            </a:r>
            <a:r>
              <a:rPr b="1" i="0" lang="en-US" sz="1400" u="none" cap="none" strike="noStrike">
                <a:solidFill>
                  <a:schemeClr val="accent2"/>
                </a:solidFill>
                <a:latin typeface="Arial"/>
                <a:ea typeface="Arial"/>
                <a:cs typeface="Arial"/>
                <a:sym typeface="Arial"/>
              </a:rPr>
              <a:t>nie</a:t>
            </a:r>
            <a:r>
              <a:rPr b="0" i="0" lang="en-US" sz="1400" u="none" cap="none" strike="noStrike">
                <a:solidFill>
                  <a:schemeClr val="accent2"/>
                </a:solidFill>
                <a:latin typeface="Arial"/>
                <a:ea typeface="Arial"/>
                <a:cs typeface="Arial"/>
                <a:sym typeface="Arial"/>
              </a:rPr>
              <a:t> </a:t>
            </a:r>
            <a:r>
              <a:rPr b="1" i="0" lang="en-US" sz="1400" u="none" cap="none" strike="noStrike">
                <a:solidFill>
                  <a:schemeClr val="accent2"/>
                </a:solidFill>
                <a:latin typeface="Arial"/>
                <a:ea typeface="Arial"/>
                <a:cs typeface="Arial"/>
                <a:sym typeface="Arial"/>
              </a:rPr>
              <a:t>je</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dosť tokenov v buckete Be, paket je „červený“ (</a:t>
            </a:r>
            <a:r>
              <a:rPr b="0" i="0" lang="en-US" sz="1400" u="none" cap="none" strike="noStrike">
                <a:solidFill>
                  <a:schemeClr val="dk2"/>
                </a:solidFill>
                <a:latin typeface="Arial"/>
                <a:ea typeface="Arial"/>
                <a:cs typeface="Arial"/>
                <a:sym typeface="Arial"/>
              </a:rPr>
              <a:t>violate</a:t>
            </a:r>
            <a:r>
              <a:rPr b="0" i="0" lang="en-US" sz="1400" u="none" cap="none" strike="noStrike">
                <a:solidFill>
                  <a:schemeClr val="dk1"/>
                </a:solidFill>
                <a:latin typeface="Arial"/>
                <a:ea typeface="Arial"/>
                <a:cs typeface="Arial"/>
                <a:sym typeface="Arial"/>
              </a:rPr>
              <a:t>) a bude zahodený</a:t>
            </a:r>
          </a:p>
          <a:p>
            <a:pPr indent="-176212" lvl="1" marL="531813" marR="0" rtl="0" algn="l">
              <a:lnSpc>
                <a:spcPct val="75000"/>
              </a:lnSpc>
              <a:spcBef>
                <a:spcPts val="700"/>
              </a:spcBef>
              <a:spcAft>
                <a:spcPts val="0"/>
              </a:spcAft>
              <a:buClr>
                <a:schemeClr val="dk2"/>
              </a:buClr>
              <a:buSzPct val="100000"/>
              <a:buFont typeface="Noto Sans Symbols"/>
              <a:buChar char="▪"/>
            </a:pPr>
            <a:r>
              <a:rPr b="1" i="0" lang="en-US" sz="1400" u="none" cap="none" strike="noStrike">
                <a:solidFill>
                  <a:schemeClr val="accent2"/>
                </a:solidFill>
                <a:latin typeface="Arial"/>
                <a:ea typeface="Arial"/>
                <a:cs typeface="Arial"/>
                <a:sym typeface="Arial"/>
              </a:rPr>
              <a:t>Inak</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ak pre paket </a:t>
            </a:r>
            <a:r>
              <a:rPr b="1" i="0" lang="en-US" sz="1400" u="none" cap="none" strike="noStrike">
                <a:solidFill>
                  <a:schemeClr val="accent2"/>
                </a:solidFill>
                <a:latin typeface="Arial"/>
                <a:ea typeface="Arial"/>
                <a:cs typeface="Arial"/>
                <a:sym typeface="Arial"/>
              </a:rPr>
              <a:t>nie</a:t>
            </a:r>
            <a:r>
              <a:rPr b="0" i="0" lang="en-US" sz="1400" u="none" cap="none" strike="noStrike">
                <a:solidFill>
                  <a:schemeClr val="accent2"/>
                </a:solidFill>
                <a:latin typeface="Arial"/>
                <a:ea typeface="Arial"/>
                <a:cs typeface="Arial"/>
                <a:sym typeface="Arial"/>
              </a:rPr>
              <a:t> </a:t>
            </a:r>
            <a:r>
              <a:rPr b="1" i="0" lang="en-US" sz="1400" u="none" cap="none" strike="noStrike">
                <a:solidFill>
                  <a:schemeClr val="accent2"/>
                </a:solidFill>
                <a:latin typeface="Arial"/>
                <a:ea typeface="Arial"/>
                <a:cs typeface="Arial"/>
                <a:sym typeface="Arial"/>
              </a:rPr>
              <a:t>je</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dosť tokenov v buckete Bc, paket je „oranžový“ (</a:t>
            </a:r>
            <a:r>
              <a:rPr b="0" i="0" lang="en-US" sz="1400" u="none" cap="none" strike="noStrike">
                <a:solidFill>
                  <a:schemeClr val="dk2"/>
                </a:solidFill>
                <a:latin typeface="Arial"/>
                <a:ea typeface="Arial"/>
                <a:cs typeface="Arial"/>
                <a:sym typeface="Arial"/>
              </a:rPr>
              <a:t>exceed</a:t>
            </a:r>
            <a:r>
              <a:rPr b="0" i="0" lang="en-US" sz="1400" u="none" cap="none" strike="noStrike">
                <a:solidFill>
                  <a:schemeClr val="dk1"/>
                </a:solidFill>
                <a:latin typeface="Arial"/>
                <a:ea typeface="Arial"/>
                <a:cs typeface="Arial"/>
                <a:sym typeface="Arial"/>
              </a:rPr>
              <a:t>) a bude odoslaný. Z bucketu Be sa odoberie zodpovedajúci počet tokenov</a:t>
            </a:r>
          </a:p>
          <a:p>
            <a:pPr indent="-176212" lvl="1" marL="531813" marR="0" rtl="0" algn="l">
              <a:lnSpc>
                <a:spcPct val="75000"/>
              </a:lnSpc>
              <a:spcBef>
                <a:spcPts val="700"/>
              </a:spcBef>
              <a:spcAft>
                <a:spcPts val="0"/>
              </a:spcAft>
              <a:buClr>
                <a:schemeClr val="dk2"/>
              </a:buClr>
              <a:buSzPct val="100000"/>
              <a:buFont typeface="Noto Sans Symbols"/>
              <a:buChar char="▪"/>
            </a:pPr>
            <a:r>
              <a:rPr b="1" i="0" lang="en-US" sz="1400" u="none" cap="none" strike="noStrike">
                <a:solidFill>
                  <a:schemeClr val="accent2"/>
                </a:solidFill>
                <a:latin typeface="Arial"/>
                <a:ea typeface="Arial"/>
                <a:cs typeface="Arial"/>
                <a:sym typeface="Arial"/>
              </a:rPr>
              <a:t>Inak</a:t>
            </a:r>
            <a:r>
              <a:rPr b="0" i="0" lang="en-US" sz="1400" u="none" cap="none" strike="noStrike">
                <a:solidFill>
                  <a:schemeClr val="accent2"/>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je paket „zelený“ (</a:t>
            </a:r>
            <a:r>
              <a:rPr b="0" i="0" lang="en-US" sz="1400" u="none" cap="none" strike="noStrike">
                <a:solidFill>
                  <a:schemeClr val="dk2"/>
                </a:solidFill>
                <a:latin typeface="Arial"/>
                <a:ea typeface="Arial"/>
                <a:cs typeface="Arial"/>
                <a:sym typeface="Arial"/>
              </a:rPr>
              <a:t>conform</a:t>
            </a:r>
            <a:r>
              <a:rPr b="0" i="0" lang="en-US" sz="1400" u="none" cap="none" strike="noStrike">
                <a:solidFill>
                  <a:schemeClr val="dk1"/>
                </a:solidFill>
                <a:latin typeface="Arial"/>
                <a:ea typeface="Arial"/>
                <a:cs typeface="Arial"/>
                <a:sym typeface="Arial"/>
              </a:rPr>
              <a:t>) a bude odoslaný. Z bucketov Be aj Bc sa odoberie rovnaký zodpovedajúci počet tokenov.</a:t>
            </a:r>
          </a:p>
        </p:txBody>
      </p:sp>
      <p:grpSp>
        <p:nvGrpSpPr>
          <p:cNvPr id="371" name="Shape 371"/>
          <p:cNvGrpSpPr/>
          <p:nvPr/>
        </p:nvGrpSpPr>
        <p:grpSpPr>
          <a:xfrm>
            <a:off x="898804" y="1744053"/>
            <a:ext cx="3283683" cy="2299113"/>
            <a:chOff x="530504" y="2705578"/>
            <a:chExt cx="3283683" cy="2299113"/>
          </a:xfrm>
        </p:grpSpPr>
        <p:pic>
          <p:nvPicPr>
            <p:cNvPr descr="017G_416" id="372" name="Shape 372"/>
            <p:cNvPicPr preferRelativeResize="0"/>
            <p:nvPr/>
          </p:nvPicPr>
          <p:blipFill rotWithShape="1">
            <a:blip r:embed="rId3">
              <a:alphaModFix/>
            </a:blip>
            <a:srcRect b="0" l="37981" r="29323" t="39009"/>
            <a:stretch/>
          </p:blipFill>
          <p:spPr>
            <a:xfrm>
              <a:off x="774138" y="3251156"/>
              <a:ext cx="1478453" cy="832304"/>
            </a:xfrm>
            <a:prstGeom prst="rect">
              <a:avLst/>
            </a:prstGeom>
            <a:noFill/>
            <a:ln>
              <a:noFill/>
            </a:ln>
          </p:spPr>
        </p:pic>
        <p:grpSp>
          <p:nvGrpSpPr>
            <p:cNvPr id="373" name="Shape 373"/>
            <p:cNvGrpSpPr/>
            <p:nvPr/>
          </p:nvGrpSpPr>
          <p:grpSpPr>
            <a:xfrm>
              <a:off x="2239031" y="3868657"/>
              <a:ext cx="1575156" cy="1136034"/>
              <a:chOff x="6604000" y="4568588"/>
              <a:chExt cx="2100208" cy="1514712"/>
            </a:xfrm>
          </p:grpSpPr>
          <p:pic>
            <p:nvPicPr>
              <p:cNvPr descr="017G_416" id="374" name="Shape 374"/>
              <p:cNvPicPr preferRelativeResize="0"/>
              <p:nvPr/>
            </p:nvPicPr>
            <p:blipFill rotWithShape="1">
              <a:blip r:embed="rId3">
                <a:alphaModFix/>
              </a:blip>
              <a:srcRect b="16751" l="65166" r="0" t="0"/>
              <a:stretch/>
            </p:blipFill>
            <p:spPr>
              <a:xfrm>
                <a:off x="6604000" y="4568588"/>
                <a:ext cx="2100208" cy="1514712"/>
              </a:xfrm>
              <a:prstGeom prst="rect">
                <a:avLst/>
              </a:prstGeom>
              <a:noFill/>
              <a:ln>
                <a:noFill/>
              </a:ln>
            </p:spPr>
          </p:pic>
          <p:sp>
            <p:nvSpPr>
              <p:cNvPr id="375" name="Shape 375"/>
              <p:cNvSpPr/>
              <p:nvPr/>
            </p:nvSpPr>
            <p:spPr>
              <a:xfrm>
                <a:off x="6604000" y="5503938"/>
                <a:ext cx="342900" cy="579362"/>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pic>
          <p:nvPicPr>
            <p:cNvPr descr="017G_416" id="376" name="Shape 376"/>
            <p:cNvPicPr preferRelativeResize="0"/>
            <p:nvPr/>
          </p:nvPicPr>
          <p:blipFill rotWithShape="1">
            <a:blip r:embed="rId3">
              <a:alphaModFix/>
            </a:blip>
            <a:srcRect b="62939" l="41064" r="46087" t="0"/>
            <a:stretch/>
          </p:blipFill>
          <p:spPr>
            <a:xfrm>
              <a:off x="915959" y="2705578"/>
              <a:ext cx="581025" cy="505748"/>
            </a:xfrm>
            <a:prstGeom prst="rect">
              <a:avLst/>
            </a:prstGeom>
            <a:noFill/>
            <a:ln>
              <a:noFill/>
            </a:ln>
          </p:spPr>
        </p:pic>
        <p:sp>
          <p:nvSpPr>
            <p:cNvPr id="377" name="Shape 377"/>
            <p:cNvSpPr txBox="1"/>
            <p:nvPr/>
          </p:nvSpPr>
          <p:spPr>
            <a:xfrm>
              <a:off x="530504" y="2713536"/>
              <a:ext cx="331821" cy="207749"/>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500">
                  <a:solidFill>
                    <a:schemeClr val="dk1"/>
                  </a:solidFill>
                  <a:latin typeface="Arial"/>
                  <a:ea typeface="Arial"/>
                  <a:cs typeface="Arial"/>
                  <a:sym typeface="Arial"/>
                </a:rPr>
                <a:t>CIR</a:t>
              </a:r>
            </a:p>
          </p:txBody>
        </p:sp>
      </p:grpSp>
      <p:grpSp>
        <p:nvGrpSpPr>
          <p:cNvPr id="378" name="Shape 378"/>
          <p:cNvGrpSpPr/>
          <p:nvPr/>
        </p:nvGrpSpPr>
        <p:grpSpPr>
          <a:xfrm>
            <a:off x="5191404" y="1744053"/>
            <a:ext cx="3283683" cy="2299113"/>
            <a:chOff x="5191404" y="1667853"/>
            <a:chExt cx="3283683" cy="2299113"/>
          </a:xfrm>
        </p:grpSpPr>
        <p:grpSp>
          <p:nvGrpSpPr>
            <p:cNvPr id="379" name="Shape 379"/>
            <p:cNvGrpSpPr/>
            <p:nvPr/>
          </p:nvGrpSpPr>
          <p:grpSpPr>
            <a:xfrm>
              <a:off x="5191404" y="1667853"/>
              <a:ext cx="3283683" cy="2299113"/>
              <a:chOff x="530504" y="2705578"/>
              <a:chExt cx="3283683" cy="2299113"/>
            </a:xfrm>
          </p:grpSpPr>
          <p:pic>
            <p:nvPicPr>
              <p:cNvPr descr="017G_416" id="380" name="Shape 380"/>
              <p:cNvPicPr preferRelativeResize="0"/>
              <p:nvPr/>
            </p:nvPicPr>
            <p:blipFill rotWithShape="1">
              <a:blip r:embed="rId3">
                <a:alphaModFix/>
              </a:blip>
              <a:srcRect b="0" l="37981" r="29323" t="39009"/>
              <a:stretch/>
            </p:blipFill>
            <p:spPr>
              <a:xfrm>
                <a:off x="774138" y="3251156"/>
                <a:ext cx="1478453" cy="832304"/>
              </a:xfrm>
              <a:prstGeom prst="rect">
                <a:avLst/>
              </a:prstGeom>
              <a:noFill/>
              <a:ln>
                <a:noFill/>
              </a:ln>
            </p:spPr>
          </p:pic>
          <p:grpSp>
            <p:nvGrpSpPr>
              <p:cNvPr id="381" name="Shape 381"/>
              <p:cNvGrpSpPr/>
              <p:nvPr/>
            </p:nvGrpSpPr>
            <p:grpSpPr>
              <a:xfrm>
                <a:off x="2239031" y="3868657"/>
                <a:ext cx="1575156" cy="1136034"/>
                <a:chOff x="6604000" y="4568588"/>
                <a:chExt cx="2100208" cy="1514712"/>
              </a:xfrm>
            </p:grpSpPr>
            <p:pic>
              <p:nvPicPr>
                <p:cNvPr descr="017G_416" id="382" name="Shape 382"/>
                <p:cNvPicPr preferRelativeResize="0"/>
                <p:nvPr/>
              </p:nvPicPr>
              <p:blipFill rotWithShape="1">
                <a:blip r:embed="rId3">
                  <a:alphaModFix/>
                </a:blip>
                <a:srcRect b="16751" l="65166" r="0" t="0"/>
                <a:stretch/>
              </p:blipFill>
              <p:spPr>
                <a:xfrm>
                  <a:off x="6604000" y="4568588"/>
                  <a:ext cx="2100208" cy="1514712"/>
                </a:xfrm>
                <a:prstGeom prst="rect">
                  <a:avLst/>
                </a:prstGeom>
                <a:noFill/>
                <a:ln>
                  <a:noFill/>
                </a:ln>
              </p:spPr>
            </p:pic>
            <p:sp>
              <p:nvSpPr>
                <p:cNvPr id="383" name="Shape 383"/>
                <p:cNvSpPr/>
                <p:nvPr/>
              </p:nvSpPr>
              <p:spPr>
                <a:xfrm>
                  <a:off x="6604000" y="5503938"/>
                  <a:ext cx="342900" cy="579362"/>
                </a:xfrm>
                <a:prstGeom prst="rect">
                  <a:avLst/>
                </a:prstGeom>
                <a:solidFill>
                  <a:schemeClr val="lt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grpSp>
          <p:pic>
            <p:nvPicPr>
              <p:cNvPr descr="017G_416" id="384" name="Shape 384"/>
              <p:cNvPicPr preferRelativeResize="0"/>
              <p:nvPr/>
            </p:nvPicPr>
            <p:blipFill rotWithShape="1">
              <a:blip r:embed="rId3">
                <a:alphaModFix/>
              </a:blip>
              <a:srcRect b="62939" l="41064" r="46087" t="0"/>
              <a:stretch/>
            </p:blipFill>
            <p:spPr>
              <a:xfrm>
                <a:off x="915959" y="2705578"/>
                <a:ext cx="581025" cy="505748"/>
              </a:xfrm>
              <a:prstGeom prst="rect">
                <a:avLst/>
              </a:prstGeom>
              <a:noFill/>
              <a:ln>
                <a:noFill/>
              </a:ln>
            </p:spPr>
          </p:pic>
          <p:sp>
            <p:nvSpPr>
              <p:cNvPr id="385" name="Shape 385"/>
              <p:cNvSpPr txBox="1"/>
              <p:nvPr/>
            </p:nvSpPr>
            <p:spPr>
              <a:xfrm>
                <a:off x="530504" y="2713536"/>
                <a:ext cx="331821" cy="207749"/>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500">
                    <a:solidFill>
                      <a:schemeClr val="dk1"/>
                    </a:solidFill>
                    <a:latin typeface="Arial"/>
                    <a:ea typeface="Arial"/>
                    <a:cs typeface="Arial"/>
                    <a:sym typeface="Arial"/>
                  </a:rPr>
                  <a:t>PIR</a:t>
                </a:r>
              </a:p>
            </p:txBody>
          </p:sp>
        </p:grpSp>
        <p:sp>
          <p:nvSpPr>
            <p:cNvPr id="386" name="Shape 386"/>
            <p:cNvSpPr txBox="1"/>
            <p:nvPr/>
          </p:nvSpPr>
          <p:spPr>
            <a:xfrm>
              <a:off x="6670306" y="2601908"/>
              <a:ext cx="256480" cy="207749"/>
            </a:xfrm>
            <a:prstGeom prst="rect">
              <a:avLst/>
            </a:prstGeom>
            <a:solidFill>
              <a:schemeClr val="lt1"/>
            </a:solidFill>
            <a:ln>
              <a:noFill/>
            </a:ln>
          </p:spPr>
          <p:txBody>
            <a:bodyPr anchorCtr="0" anchor="t" bIns="0" lIns="0" rIns="0" wrap="square" tIns="0">
              <a:noAutofit/>
            </a:bodyPr>
            <a:lstStyle/>
            <a:p>
              <a:pPr indent="0" lvl="0" marL="0" marR="0" rtl="0" algn="ctr">
                <a:lnSpc>
                  <a:spcPct val="90000"/>
                </a:lnSpc>
                <a:spcBef>
                  <a:spcPts val="0"/>
                </a:spcBef>
                <a:spcAft>
                  <a:spcPts val="0"/>
                </a:spcAft>
                <a:buSzPct val="25000"/>
                <a:buNone/>
              </a:pPr>
              <a:r>
                <a:rPr b="1" lang="en-US" sz="1500">
                  <a:solidFill>
                    <a:schemeClr val="dk1"/>
                  </a:solidFill>
                  <a:latin typeface="Arial"/>
                  <a:ea typeface="Arial"/>
                  <a:cs typeface="Arial"/>
                  <a:sym typeface="Arial"/>
                </a:rPr>
                <a:t>Be</a:t>
              </a: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Two Rate Three Color Marker (trTCM)</a:t>
            </a:r>
          </a:p>
        </p:txBody>
      </p:sp>
      <p:sp>
        <p:nvSpPr>
          <p:cNvPr id="392" name="Shape 39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Parametre modelu trTCM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Bc – veľkosť token bucketu Bc (veľkosť konformného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 – veľkosť token bucketu Be (veľkosť nekonformného, ale povoleného zhluku)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CIR – ustálená rýchlosť na konformnej úrovni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PIR – ustálená rýchlosť na maximálnej povolenej úrovni</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policingu</a:t>
            </a:r>
          </a:p>
        </p:txBody>
      </p:sp>
      <p:sp>
        <p:nvSpPr>
          <p:cNvPr id="398" name="Shape 39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Single Rate Two Color (jeden token bucket)</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Single Rate Three Color (dva token buckety Bc a Be)</a:t>
            </a:r>
          </a:p>
        </p:txBody>
      </p:sp>
      <p:sp>
        <p:nvSpPr>
          <p:cNvPr id="399" name="Shape 399"/>
          <p:cNvSpPr/>
          <p:nvPr/>
        </p:nvSpPr>
        <p:spPr>
          <a:xfrm>
            <a:off x="685800" y="1882775"/>
            <a:ext cx="7924800" cy="923972"/>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police cir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[[bc]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je v bps,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je v Bps</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conform-action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exceed-action drop</a:t>
            </a:r>
          </a:p>
        </p:txBody>
      </p:sp>
      <p:sp>
        <p:nvSpPr>
          <p:cNvPr id="400" name="Shape 400"/>
          <p:cNvSpPr/>
          <p:nvPr/>
        </p:nvSpPr>
        <p:spPr>
          <a:xfrm>
            <a:off x="685800" y="15779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401" name="Shape 401"/>
          <p:cNvSpPr/>
          <p:nvPr/>
        </p:nvSpPr>
        <p:spPr>
          <a:xfrm>
            <a:off x="685800" y="4003675"/>
            <a:ext cx="7924800" cy="1200971"/>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police cir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[bc]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[be] </a:t>
            </a:r>
            <a:r>
              <a:rPr i="1" lang="en-US" sz="1800">
                <a:solidFill>
                  <a:schemeClr val="accent2"/>
                </a:solidFill>
                <a:latin typeface="Courier New"/>
                <a:ea typeface="Courier New"/>
                <a:cs typeface="Courier New"/>
                <a:sym typeface="Courier New"/>
              </a:rPr>
              <a:t>Be</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conform-action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exceed-action ... ! Typicky remarking a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violate-action drop</a:t>
            </a:r>
          </a:p>
        </p:txBody>
      </p:sp>
      <p:sp>
        <p:nvSpPr>
          <p:cNvPr id="402" name="Shape 402"/>
          <p:cNvSpPr/>
          <p:nvPr/>
        </p:nvSpPr>
        <p:spPr>
          <a:xfrm>
            <a:off x="685800" y="36988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policingu</a:t>
            </a:r>
          </a:p>
        </p:txBody>
      </p:sp>
      <p:sp>
        <p:nvSpPr>
          <p:cNvPr id="408" name="Shape 40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Two Rate Three Color (dva token buckety, CIR a PIR)</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Akcie:</a:t>
            </a:r>
          </a:p>
        </p:txBody>
      </p:sp>
      <p:sp>
        <p:nvSpPr>
          <p:cNvPr id="409" name="Shape 409"/>
          <p:cNvSpPr/>
          <p:nvPr/>
        </p:nvSpPr>
        <p:spPr>
          <a:xfrm>
            <a:off x="685800" y="1882775"/>
            <a:ext cx="7924800" cy="1200971"/>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police cir </a:t>
            </a:r>
            <a:r>
              <a:rPr i="1" lang="en-US" sz="1800">
                <a:solidFill>
                  <a:schemeClr val="accent2"/>
                </a:solidFill>
                <a:latin typeface="Courier New"/>
                <a:ea typeface="Courier New"/>
                <a:cs typeface="Courier New"/>
                <a:sym typeface="Courier New"/>
              </a:rPr>
              <a:t>CIR</a:t>
            </a:r>
            <a:r>
              <a:rPr b="1" lang="en-US" sz="1800">
                <a:solidFill>
                  <a:schemeClr val="accent2"/>
                </a:solidFill>
                <a:latin typeface="Courier New"/>
                <a:ea typeface="Courier New"/>
                <a:cs typeface="Courier New"/>
                <a:sym typeface="Courier New"/>
              </a:rPr>
              <a:t> [[bc] </a:t>
            </a:r>
            <a:r>
              <a:rPr i="1" lang="en-US" sz="1800">
                <a:solidFill>
                  <a:schemeClr val="accent2"/>
                </a:solidFill>
                <a:latin typeface="Courier New"/>
                <a:ea typeface="Courier New"/>
                <a:cs typeface="Courier New"/>
                <a:sym typeface="Courier New"/>
              </a:rPr>
              <a:t>Bc</a:t>
            </a:r>
            <a:r>
              <a:rPr b="1" lang="en-US" sz="1800">
                <a:solidFill>
                  <a:schemeClr val="accent2"/>
                </a:solidFill>
                <a:latin typeface="Courier New"/>
                <a:ea typeface="Courier New"/>
                <a:cs typeface="Courier New"/>
                <a:sym typeface="Courier New"/>
              </a:rPr>
              <a:t>] pir </a:t>
            </a:r>
            <a:r>
              <a:rPr i="1" lang="en-US" sz="1800">
                <a:solidFill>
                  <a:schemeClr val="accent2"/>
                </a:solidFill>
                <a:latin typeface="Courier New"/>
                <a:ea typeface="Courier New"/>
                <a:cs typeface="Courier New"/>
                <a:sym typeface="Courier New"/>
              </a:rPr>
              <a:t>PIR</a:t>
            </a:r>
            <a:r>
              <a:rPr b="1" lang="en-US" sz="1800">
                <a:solidFill>
                  <a:schemeClr val="accent2"/>
                </a:solidFill>
                <a:latin typeface="Courier New"/>
                <a:ea typeface="Courier New"/>
                <a:cs typeface="Courier New"/>
                <a:sym typeface="Courier New"/>
              </a:rPr>
              <a:t> be </a:t>
            </a:r>
            <a:r>
              <a:rPr i="1" lang="en-US" sz="1800">
                <a:solidFill>
                  <a:schemeClr val="accent2"/>
                </a:solidFill>
                <a:latin typeface="Courier New"/>
                <a:ea typeface="Courier New"/>
                <a:cs typeface="Courier New"/>
                <a:sym typeface="Courier New"/>
              </a:rPr>
              <a:t>Be</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conform-action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exceed-action ... ! Typicky remarking a transmit</a:t>
            </a:r>
          </a:p>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  violate-action drop</a:t>
            </a:r>
          </a:p>
        </p:txBody>
      </p:sp>
      <p:sp>
        <p:nvSpPr>
          <p:cNvPr id="410" name="Shape 410"/>
          <p:cNvSpPr/>
          <p:nvPr/>
        </p:nvSpPr>
        <p:spPr>
          <a:xfrm>
            <a:off x="685800" y="15779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411" name="Shape 411"/>
          <p:cNvSpPr/>
          <p:nvPr/>
        </p:nvSpPr>
        <p:spPr>
          <a:xfrm>
            <a:off x="685800" y="4003675"/>
            <a:ext cx="7924800" cy="267829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drop                              drop packet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set-clp-transmit                  set atm clp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set-cos-transmit                  set cos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set-discard-class-transmit        set discard-class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set-dscp-transmit                 set dscp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set-dscp-tunnel-transmit          rewrite tunnel packet dscp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set-frde-transmit                 set FR DE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set-mpls-exp-imposition-transmit  set exp at tag imposition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set-mpls-exp-topmost-transmit     set exp on topmost label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set-prec-transmit                 rewrite packet precedence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set-prec-tunnel-transmit          rewrite tunnel packet precedence and send</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set-qos-transmit                  set qos-group and send it</a:t>
            </a:r>
          </a:p>
          <a:p>
            <a:pPr indent="0" lvl="0" marL="0" marR="0" rtl="0" algn="l">
              <a:lnSpc>
                <a:spcPct val="100000"/>
              </a:lnSpc>
              <a:spcBef>
                <a:spcPts val="0"/>
              </a:spcBef>
              <a:spcAft>
                <a:spcPts val="0"/>
              </a:spcAft>
              <a:buSzPct val="25000"/>
              <a:buNone/>
            </a:pPr>
            <a:r>
              <a:rPr b="1" lang="en-US" sz="1200">
                <a:solidFill>
                  <a:schemeClr val="accent2"/>
                </a:solidFill>
                <a:latin typeface="Courier New"/>
                <a:ea typeface="Courier New"/>
                <a:cs typeface="Courier New"/>
                <a:sym typeface="Courier New"/>
              </a:rPr>
              <a:t>  transmit                          transmit packet</a:t>
            </a:r>
          </a:p>
        </p:txBody>
      </p:sp>
      <p:sp>
        <p:nvSpPr>
          <p:cNvPr id="412" name="Shape 412"/>
          <p:cNvSpPr/>
          <p:nvPr/>
        </p:nvSpPr>
        <p:spPr>
          <a:xfrm>
            <a:off x="685800" y="36988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Router(config-pmap-c-police)#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Explicit Congestion Notification v IP</a:t>
            </a:r>
          </a:p>
        </p:txBody>
      </p:sp>
      <p:sp>
        <p:nvSpPr>
          <p:cNvPr id="161" name="Shape 16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 stratám paketov môže dochádzať z rôznych príčin</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účely riadenia QoS je dôležité vedieť, či stratu paketov spôsobilo zahltenie (congestion) prvku siete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áno, ďalším stratám možno predísť spomalením odosielania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iné príčiny strát paketov (napr. na prechodné zhoršenie parametrov WiFi siete) nemusí mať objem prenášaných dát vplyv</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transportné protokoly, ktoré vedia zareagovať na stratu segmentu, je informácia o príčine straty dôležitá, aby vedeli urobiť kvalifikované rozhodnutie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Ideálne, transportný protokol by mal mať informáciu o hroziacom zahltení ešte skôr, ako k nemu dôjde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RED/WRED túto informáciu v zásade dáva, lenže drastickým spôsobom – oportunistickým zahodením paketu</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Shaping</a:t>
            </a:r>
          </a:p>
        </p:txBody>
      </p:sp>
      <p:sp>
        <p:nvSpPr>
          <p:cNvPr id="418" name="Shape 41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Shaping je implementovaný obdobne ako policing pomocou jednoduchého token bucketu</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rozdiel od policingu sa však token bucket v policingu dopĺňa len diskrétne, v intervaloch Tc</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základnom shapingu je token bucket iba jeden, avšak jeho veľkosť je vždy Bc+Be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Parametre: CIR, Bc, Be</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Dopĺňanie token bucketu sa líši podľa príkazu</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 average </a:t>
            </a:r>
            <a:r>
              <a:rPr b="0" i="0" lang="en-US" sz="2000" u="none" cap="none" strike="noStrike">
                <a:solidFill>
                  <a:schemeClr val="dk1"/>
                </a:solidFill>
                <a:latin typeface="Arial"/>
                <a:ea typeface="Arial"/>
                <a:cs typeface="Arial"/>
                <a:sym typeface="Arial"/>
              </a:rPr>
              <a:t>doplní Bc tokenov každých Tc sekúnd</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a:t>
            </a:r>
            <a:r>
              <a:rPr b="0" i="0" lang="en-US" sz="2000" u="none" cap="none" strike="noStrike">
                <a:solidFill>
                  <a:schemeClr val="dk1"/>
                </a:solidFill>
                <a:latin typeface="Arial"/>
                <a:ea typeface="Arial"/>
                <a:cs typeface="Arial"/>
                <a:sym typeface="Arial"/>
              </a:rPr>
              <a:t> </a:t>
            </a:r>
            <a:r>
              <a:rPr b="1" i="0" lang="en-US" sz="2000" u="none" cap="none" strike="noStrike">
                <a:solidFill>
                  <a:schemeClr val="accent2"/>
                </a:solidFill>
                <a:latin typeface="Courier New"/>
                <a:ea typeface="Courier New"/>
                <a:cs typeface="Courier New"/>
                <a:sym typeface="Courier New"/>
              </a:rPr>
              <a:t>peak</a:t>
            </a:r>
            <a:r>
              <a:rPr b="0" i="0" lang="en-US" sz="2000" u="none" cap="none" strike="noStrike">
                <a:solidFill>
                  <a:schemeClr val="dk1"/>
                </a:solidFill>
                <a:latin typeface="Arial"/>
                <a:ea typeface="Arial"/>
                <a:cs typeface="Arial"/>
                <a:sym typeface="Arial"/>
              </a:rPr>
              <a:t> doplní Bc+Be tokenov každých Tc sekúnd</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Výsledná rýchlosť:</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 average</a:t>
            </a:r>
            <a:r>
              <a:rPr b="0" i="0" lang="en-US" sz="2000" u="none" cap="none" strike="noStrike">
                <a:solidFill>
                  <a:schemeClr val="dk1"/>
                </a:solidFill>
                <a:latin typeface="Arial"/>
                <a:ea typeface="Arial"/>
                <a:cs typeface="Arial"/>
                <a:sym typeface="Arial"/>
              </a:rPr>
              <a:t>: CIR = Bc/Tc</a:t>
            </a:r>
          </a:p>
          <a:p>
            <a:pPr indent="-176212" lvl="1" marL="531813" marR="0" rtl="0" algn="l">
              <a:lnSpc>
                <a:spcPct val="8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Courier New"/>
                <a:ea typeface="Courier New"/>
                <a:cs typeface="Courier New"/>
                <a:sym typeface="Courier New"/>
              </a:rPr>
              <a:t>shape peak</a:t>
            </a:r>
            <a:r>
              <a:rPr b="0" i="0" lang="en-US" sz="2000" u="none" cap="none" strike="noStrike">
                <a:solidFill>
                  <a:schemeClr val="dk1"/>
                </a:solidFill>
                <a:latin typeface="Arial"/>
                <a:ea typeface="Arial"/>
                <a:cs typeface="Arial"/>
                <a:sym typeface="Arial"/>
              </a:rPr>
              <a:t>: CIR’ = (Bc+Be)/Tc =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 (Bc+Be)/(Bc/CIR) = CIR(1+Be/Bc)</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traffic shapingu</a:t>
            </a:r>
          </a:p>
        </p:txBody>
      </p:sp>
      <p:sp>
        <p:nvSpPr>
          <p:cNvPr id="424" name="Shape 42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Shaping:</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Zopár poznámok na záver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Pozor na jednotky!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policingu sú CIR a PIR v bps (bity/s), Bc a Be v Bps (bajty/s)</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shapingu sú všetky parametre v bps (bity/s)</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Explicitný policing sa aktivuje vždy na rozdiel implicitného policera v triede využívajúcej príkaz priority (tzn. nemusí dôjsť k zahlteniu, aby sa explicitný policer aktivoval)</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Implicitne je v shapingu Bc=Be</a:t>
            </a:r>
          </a:p>
        </p:txBody>
      </p:sp>
      <p:sp>
        <p:nvSpPr>
          <p:cNvPr id="425" name="Shape 425"/>
          <p:cNvSpPr/>
          <p:nvPr/>
        </p:nvSpPr>
        <p:spPr>
          <a:xfrm>
            <a:off x="685800" y="1908175"/>
            <a:ext cx="7924800" cy="369974"/>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shape { average | peak } </a:t>
            </a:r>
            <a:r>
              <a:rPr i="1" lang="en-US" sz="1800">
                <a:solidFill>
                  <a:schemeClr val="accent2"/>
                </a:solidFill>
                <a:latin typeface="Courier New"/>
                <a:ea typeface="Courier New"/>
                <a:cs typeface="Courier New"/>
                <a:sym typeface="Courier New"/>
              </a:rPr>
              <a:t>CIR Bc Be </a:t>
            </a:r>
            <a:r>
              <a:rPr b="1" lang="en-US" sz="1800">
                <a:solidFill>
                  <a:schemeClr val="accent2"/>
                </a:solidFill>
                <a:latin typeface="Courier New"/>
                <a:ea typeface="Courier New"/>
                <a:cs typeface="Courier New"/>
                <a:sym typeface="Courier New"/>
              </a:rPr>
              <a:t>! Všetko v bps</a:t>
            </a:r>
          </a:p>
        </p:txBody>
      </p:sp>
      <p:sp>
        <p:nvSpPr>
          <p:cNvPr id="426" name="Shape 426"/>
          <p:cNvSpPr/>
          <p:nvPr/>
        </p:nvSpPr>
        <p:spPr>
          <a:xfrm>
            <a:off x="685800" y="16033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pic>
        <p:nvPicPr>
          <p:cNvPr descr="325P_261" id="432" name="Shape 432"/>
          <p:cNvPicPr preferRelativeResize="0"/>
          <p:nvPr/>
        </p:nvPicPr>
        <p:blipFill rotWithShape="1">
          <a:blip r:embed="rId3">
            <a:alphaModFix/>
          </a:blip>
          <a:srcRect b="0" l="0" r="0" t="0"/>
          <a:stretch/>
        </p:blipFill>
        <p:spPr>
          <a:xfrm>
            <a:off x="366713" y="1447800"/>
            <a:ext cx="8408987" cy="4737100"/>
          </a:xfrm>
          <a:prstGeom prst="rect">
            <a:avLst/>
          </a:prstGeom>
          <a:noFill/>
          <a:ln>
            <a:noFill/>
          </a:ln>
        </p:spPr>
      </p:pic>
      <p:sp>
        <p:nvSpPr>
          <p:cNvPr id="433" name="Shape 43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Použitie obmedzovania prevádzky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440" name="Shape 440"/>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441" name="Shape 441"/>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Mechanizmy pre výkonnosť linky (Link Efficiency Mechanisms)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Mechanizmy pre výkonnosť linky</a:t>
            </a:r>
          </a:p>
        </p:txBody>
      </p:sp>
      <p:sp>
        <p:nvSpPr>
          <p:cNvPr id="448" name="Shape 44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Mechanizmy pre výkonnosť linky sa zvykli používať na WAN sieťach a typicky na point-to-point prepojoch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Rýchlosť takýchto prepojov bola typicky zlomkom rýchlostí typických v LAN sieťach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Povaha point-to-point prepoja umožňovala nasadiť špecializovaný mechanizmus podporovaný práve párom prepojených zariadení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Cisco IOS medzi mechanizmy pre výkonnosť linky patria tieto nástroja: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tela rámcov (Layer 2 payload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hlavičiek (Header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Technika Link Fragmentation and Interleaving (LFI)</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325P_278" id="454" name="Shape 454"/>
          <p:cNvPicPr preferRelativeResize="0"/>
          <p:nvPr/>
        </p:nvPicPr>
        <p:blipFill rotWithShape="1">
          <a:blip r:embed="rId3">
            <a:alphaModFix/>
          </a:blip>
          <a:srcRect b="0" l="0" r="0" t="0"/>
          <a:stretch/>
        </p:blipFill>
        <p:spPr>
          <a:xfrm>
            <a:off x="638175" y="1008908"/>
            <a:ext cx="7886700" cy="3024187"/>
          </a:xfrm>
          <a:prstGeom prst="rect">
            <a:avLst/>
          </a:prstGeom>
          <a:noFill/>
          <a:ln>
            <a:noFill/>
          </a:ln>
        </p:spPr>
      </p:pic>
      <p:sp>
        <p:nvSpPr>
          <p:cNvPr id="455" name="Shape 45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Kompresia hlavičiek a tiel datagramov</a:t>
            </a:r>
          </a:p>
        </p:txBody>
      </p:sp>
      <p:sp>
        <p:nvSpPr>
          <p:cNvPr id="456" name="Shape 456"/>
          <p:cNvSpPr txBox="1"/>
          <p:nvPr>
            <p:ph idx="2" type="body"/>
          </p:nvPr>
        </p:nvSpPr>
        <p:spPr>
          <a:xfrm>
            <a:off x="674688" y="4209013"/>
            <a:ext cx="8140700" cy="246887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Zmenšenie objemu prenášaných dát má pozitívny dopad na efektívnu dosiahnuteľnú rýchlosť a oneskorenie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hlavičiek sa využíva fakt, že zásadná väčšina polí hlavičky sa pre konkrétny tok dát nemení a premenlivé polia (napríklad sekvenčné čísla) je možné predikovať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tiel sa využívajú bežné bezstratové dátové komprimačné algoritmy</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tiel rámcov</a:t>
            </a:r>
          </a:p>
        </p:txBody>
      </p:sp>
      <p:sp>
        <p:nvSpPr>
          <p:cNvPr id="463" name="Shape 463"/>
          <p:cNvSpPr txBox="1"/>
          <p:nvPr>
            <p:ph idx="1" type="body"/>
          </p:nvPr>
        </p:nvSpPr>
        <p:spPr>
          <a:xfrm>
            <a:off x="557213" y="3888775"/>
            <a:ext cx="8224837" cy="2969225"/>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Úspešná kompresia tiel rámcov vedie na zmenšenie výsledného datagramu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Komprimuje sa celý „payload“ rámca, t.j. celý vložený IP paket</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Kompresia tela sa môže realizovať buď softvérovo (na úrovni IOSu a CPU) alebo hardvérovo (s využitím osobitného akcelerátora)</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Logicky, softvérová kompresia vnáša väčšiu latenciu a výsledná priepustnosť je nižšia ako pri hardvérovej kompresii</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 úspešnej kompresii </a:t>
            </a:r>
            <a:r>
              <a:rPr b="0" i="0" lang="en-US" sz="1800" u="none" cap="none" strike="noStrike">
                <a:solidFill>
                  <a:schemeClr val="dk2"/>
                </a:solidFill>
                <a:latin typeface="Arial"/>
                <a:ea typeface="Arial"/>
                <a:cs typeface="Arial"/>
                <a:sym typeface="Arial"/>
              </a:rPr>
              <a:t>bude</a:t>
            </a:r>
            <a:r>
              <a:rPr b="0" i="0" lang="en-US" sz="1800" u="none" cap="none" strike="noStrike">
                <a:solidFill>
                  <a:schemeClr val="dk1"/>
                </a:solidFill>
                <a:latin typeface="Arial"/>
                <a:ea typeface="Arial"/>
                <a:cs typeface="Arial"/>
                <a:sym typeface="Arial"/>
              </a:rPr>
              <a:t> serializačné oneskorenie určite znížené, no celkové oneskorenie len </a:t>
            </a:r>
            <a:r>
              <a:rPr b="0" i="0" lang="en-US" sz="1800" u="none" cap="none" strike="noStrike">
                <a:solidFill>
                  <a:schemeClr val="accent2"/>
                </a:solidFill>
                <a:latin typeface="Arial"/>
                <a:ea typeface="Arial"/>
                <a:cs typeface="Arial"/>
                <a:sym typeface="Arial"/>
              </a:rPr>
              <a:t>môže</a:t>
            </a:r>
            <a:r>
              <a:rPr b="0" i="0" lang="en-US" sz="1800" u="none" cap="none" strike="noStrike">
                <a:solidFill>
                  <a:schemeClr val="dk1"/>
                </a:solidFill>
                <a:latin typeface="Arial"/>
                <a:ea typeface="Arial"/>
                <a:cs typeface="Arial"/>
                <a:sym typeface="Arial"/>
              </a:rPr>
              <a:t> byť znížené – to závisí práve na latencii kompresného algoritmu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Použiteľnosť tejto techniky je v súčasnosti otázna</a:t>
            </a:r>
          </a:p>
        </p:txBody>
      </p:sp>
      <p:pic>
        <p:nvPicPr>
          <p:cNvPr descr="017G_380" id="464" name="Shape 464"/>
          <p:cNvPicPr preferRelativeResize="0"/>
          <p:nvPr/>
        </p:nvPicPr>
        <p:blipFill rotWithShape="1">
          <a:blip r:embed="rId3">
            <a:alphaModFix/>
          </a:blip>
          <a:srcRect b="0" l="0" r="0" t="0"/>
          <a:stretch/>
        </p:blipFill>
        <p:spPr>
          <a:xfrm>
            <a:off x="458788" y="1155253"/>
            <a:ext cx="8097837" cy="2695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descr="017G_381" id="470" name="Shape 470"/>
          <p:cNvPicPr preferRelativeResize="0"/>
          <p:nvPr/>
        </p:nvPicPr>
        <p:blipFill rotWithShape="1">
          <a:blip r:embed="rId3">
            <a:alphaModFix/>
          </a:blip>
          <a:srcRect b="0" l="0" r="0" t="0"/>
          <a:stretch/>
        </p:blipFill>
        <p:spPr>
          <a:xfrm>
            <a:off x="336550" y="2057400"/>
            <a:ext cx="8621713" cy="3384550"/>
          </a:xfrm>
          <a:prstGeom prst="rect">
            <a:avLst/>
          </a:prstGeom>
          <a:noFill/>
          <a:ln>
            <a:noFill/>
          </a:ln>
        </p:spPr>
      </p:pic>
      <p:sp>
        <p:nvSpPr>
          <p:cNvPr id="471" name="Shape 47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hlavičiek</a:t>
            </a:r>
          </a:p>
        </p:txBody>
      </p:sp>
      <p:sp>
        <p:nvSpPr>
          <p:cNvPr id="472" name="Shape 472"/>
          <p:cNvSpPr txBox="1"/>
          <p:nvPr/>
        </p:nvSpPr>
        <p:spPr>
          <a:xfrm>
            <a:off x="5829300" y="44069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800">
                <a:solidFill>
                  <a:schemeClr val="dk1"/>
                </a:solidFill>
                <a:latin typeface="Arial"/>
                <a:ea typeface="Arial"/>
                <a:cs typeface="Arial"/>
                <a:sym typeface="Arial"/>
              </a:rPr>
              <a:t>.</a:t>
            </a:r>
          </a:p>
        </p:txBody>
      </p:sp>
      <p:sp>
        <p:nvSpPr>
          <p:cNvPr id="473" name="Shape 473"/>
          <p:cNvSpPr txBox="1"/>
          <p:nvPr/>
        </p:nvSpPr>
        <p:spPr>
          <a:xfrm>
            <a:off x="7810500" y="41275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800">
                <a:solidFill>
                  <a:schemeClr val="dk1"/>
                </a:solidFill>
                <a:latin typeface="Arial"/>
                <a:ea typeface="Arial"/>
                <a:cs typeface="Arial"/>
                <a:sym typeface="Arial"/>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pic>
        <p:nvPicPr>
          <p:cNvPr descr="325P_284" id="479" name="Shape 479"/>
          <p:cNvPicPr preferRelativeResize="0"/>
          <p:nvPr/>
        </p:nvPicPr>
        <p:blipFill rotWithShape="1">
          <a:blip r:embed="rId3">
            <a:alphaModFix/>
          </a:blip>
          <a:srcRect b="0" l="0" r="0" t="0"/>
          <a:stretch/>
        </p:blipFill>
        <p:spPr>
          <a:xfrm>
            <a:off x="419100" y="1397000"/>
            <a:ext cx="8329613" cy="4017963"/>
          </a:xfrm>
          <a:prstGeom prst="rect">
            <a:avLst/>
          </a:prstGeom>
          <a:noFill/>
          <a:ln>
            <a:noFill/>
          </a:ln>
        </p:spPr>
      </p:pic>
      <p:sp>
        <p:nvSpPr>
          <p:cNvPr id="480" name="Shape 480"/>
          <p:cNvSpPr txBox="1"/>
          <p:nvPr>
            <p:ph type="title"/>
          </p:nvPr>
        </p:nvSpPr>
        <p:spPr>
          <a:xfrm>
            <a:off x="6858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Motivácia pre mechanizmus LFI</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pic>
        <p:nvPicPr>
          <p:cNvPr descr="325P_285" id="486" name="Shape 486"/>
          <p:cNvPicPr preferRelativeResize="0"/>
          <p:nvPr/>
        </p:nvPicPr>
        <p:blipFill rotWithShape="1">
          <a:blip r:embed="rId3">
            <a:alphaModFix/>
          </a:blip>
          <a:srcRect b="0" l="0" r="0" t="0"/>
          <a:stretch/>
        </p:blipFill>
        <p:spPr>
          <a:xfrm>
            <a:off x="214313" y="1031280"/>
            <a:ext cx="8713787" cy="3713163"/>
          </a:xfrm>
          <a:prstGeom prst="rect">
            <a:avLst/>
          </a:prstGeom>
          <a:noFill/>
          <a:ln>
            <a:noFill/>
          </a:ln>
        </p:spPr>
      </p:pic>
      <p:sp>
        <p:nvSpPr>
          <p:cNvPr id="487" name="Shape 48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Link Fragmentation and Interleaving (LFI)</a:t>
            </a:r>
          </a:p>
        </p:txBody>
      </p:sp>
      <p:sp>
        <p:nvSpPr>
          <p:cNvPr id="488" name="Shape 488"/>
          <p:cNvSpPr txBox="1"/>
          <p:nvPr>
            <p:ph idx="2" type="body"/>
          </p:nvPr>
        </p:nvSpPr>
        <p:spPr>
          <a:xfrm>
            <a:off x="609600" y="5056909"/>
            <a:ext cx="7940675" cy="1801091"/>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Podstatou LFI je umelá (vynútená) fragmentácia tiel rámcov na úrovni linkovej vrstvy a ich opätovná defragmentácia na druhej strane point-to-point prepoja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Výsledné krátke fragmenty sa považujú za samostatné rámce a sú samostatne plánované v obsluhe frontov</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Explicit Congestion Notification v IP</a:t>
            </a:r>
          </a:p>
        </p:txBody>
      </p:sp>
      <p:sp>
        <p:nvSpPr>
          <p:cNvPr id="167" name="Shape 16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Niektoré linkové technológie, napr. Frame Relay, majú vo svojich rámcoch príznakové bity nazývané ECN</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Nastavený príznak ECN vyjadruje, že rámec prešiel prvkom siete, ktorý sa blíži k zahlteniu alebo sa v tomto stave už nachádza</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Prvok siete bude nastavovať príznak ECN na tých rámcoch, ktoré prispievali k zahlteniu</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Zahltenie však nastáva v konkrétnom smere S → D</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ECN príznak nastavený na rámcoch takéhoto toku uvidí adresát D, ktorý však na vznik zahltenia nemá priamy vplyv</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 tohto dôvodu mal Frame Relay až dva príznaky: Forward ECN a Backward ECN</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Rámce spôsobujúce zahltenie boli označené príznakom FECN</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Adresát po prijatí takýchto rámcov odoslal pôvodnému zdroju rámce s príznakom BECN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Záverečné poznámky k mechanizmom pre výkonnosť linky</a:t>
            </a:r>
          </a:p>
        </p:txBody>
      </p:sp>
      <p:sp>
        <p:nvSpPr>
          <p:cNvPr id="494" name="Shape 49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Použitie všetkých uvedených mechanizmov bolo typické pre doby pred cca 5-10 rokmi</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Vtedy prevládajúca väčšina WAN technológií bola pomalá a mala povahu point-to-point prepojov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Uvedené mechanizmy sú implementované pre Frame Relay a PPP, iné linkové technológie sú podporované len obmedzene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Ethernet tieto technológie neexistujú</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súčasnosti je ich použitie potrebné zvážiť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Súčasné technológie ich nemusia podporovať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Dodatočná procesná latencia vnesená kompresiou/dekompresiou, prípadne linkovou fragmentáciou môže oneskorenie skôr zvýšiť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Nutnosť dodatočného processingu môže preniesť úzke hrdlo na CPU resp. hardvérový akcelerátor, ktorý realizuje tieto operácie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Množstvo dnešných dát prenášaných po sieti sa už nachádza v komprimovanom tvare a nedajú sa dodatočne zmenšiť</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pic>
        <p:nvPicPr>
          <p:cNvPr descr="325P_262" id="500" name="Shape 500"/>
          <p:cNvPicPr preferRelativeResize="0"/>
          <p:nvPr/>
        </p:nvPicPr>
        <p:blipFill rotWithShape="1">
          <a:blip r:embed="rId3">
            <a:alphaModFix/>
          </a:blip>
          <a:srcRect b="0" l="0" r="0" t="0"/>
          <a:stretch/>
        </p:blipFill>
        <p:spPr>
          <a:xfrm>
            <a:off x="442913" y="1517650"/>
            <a:ext cx="8408987" cy="4737100"/>
          </a:xfrm>
          <a:prstGeom prst="rect">
            <a:avLst/>
          </a:prstGeom>
          <a:noFill/>
          <a:ln>
            <a:noFill/>
          </a:ln>
        </p:spPr>
      </p:pic>
      <p:sp>
        <p:nvSpPr>
          <p:cNvPr id="501" name="Shape 50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Network Using LFI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grpSp>
        <p:nvGrpSpPr>
          <p:cNvPr id="507" name="Shape 507"/>
          <p:cNvGrpSpPr/>
          <p:nvPr/>
        </p:nvGrpSpPr>
        <p:grpSpPr>
          <a:xfrm>
            <a:off x="0" y="0"/>
            <a:ext cx="9144000" cy="4383088"/>
            <a:chOff x="0" y="0"/>
            <a:chExt cx="5760" cy="2761"/>
          </a:xfrm>
        </p:grpSpPr>
        <p:grpSp>
          <p:nvGrpSpPr>
            <p:cNvPr id="508" name="Shape 508"/>
            <p:cNvGrpSpPr/>
            <p:nvPr/>
          </p:nvGrpSpPr>
          <p:grpSpPr>
            <a:xfrm>
              <a:off x="1727" y="1485"/>
              <a:ext cx="2400" cy="1276"/>
              <a:chOff x="3272" y="1316"/>
              <a:chExt cx="1889" cy="1002"/>
            </a:xfrm>
          </p:grpSpPr>
          <p:sp>
            <p:nvSpPr>
              <p:cNvPr id="509" name="Shape 509"/>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0" name="Shape 510"/>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1" name="Shape 511"/>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2" name="Shape 512"/>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3" name="Shape 513"/>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4" name="Shape 514"/>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5" name="Shape 515"/>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6" name="Shape 516"/>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7" name="Shape 517"/>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8" name="Shape 518"/>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9" name="Shape 519"/>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0" name="Shape 520"/>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1" name="Shape 521"/>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2" name="Shape 522"/>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3" name="Shape 523"/>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524" name="Shape 524"/>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Explicit Congestion Notification v IP</a:t>
            </a:r>
          </a:p>
        </p:txBody>
      </p:sp>
      <p:sp>
        <p:nvSpPr>
          <p:cNvPr id="173" name="Shape 17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O podobnej signalizácii pre architektúru TCP/IP uvažovali aj autori RFC 3168</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Signalizácia o zahltení musí byť nesená v IP hlavičke, aby bola zachovaná po celej trase a bola nezávislá od linkovej technológie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Adresátmi informácie o zahltení sú zdroj a cieľ toku IP paketov, smerovače v ECN len signalizujú situáciu hroziaceho zahltenia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Vzhľadom na nutnosť spätnej kompatibility a graduálneho nasadenia však nemožno ECN vyznačovať v hocijakom pakete, ale len v takom, z ktorého sa dá rozoznať, že jeho zdroj a cieľ sa na použití ECN vzájomne dohodli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Nositeľom informácie ECN je IP protokol, no zareagovať musí vyšší transportný protokol, preto je nevyhnutná aj podpora zo strany TCP, prípadne ďalších protokolov</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096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Podpora ECN v IP</a:t>
            </a:r>
          </a:p>
        </p:txBody>
      </p:sp>
      <p:sp>
        <p:nvSpPr>
          <p:cNvPr id="180" name="Shape 180"/>
          <p:cNvSpPr txBox="1"/>
          <p:nvPr>
            <p:ph idx="1" type="body"/>
          </p:nvPr>
        </p:nvSpPr>
        <p:spPr>
          <a:xfrm>
            <a:off x="304800" y="3582987"/>
            <a:ext cx="8510588" cy="3136467"/>
          </a:xfrm>
          <a:prstGeom prst="rect">
            <a:avLst/>
          </a:prstGeom>
          <a:noFill/>
          <a:ln>
            <a:noFill/>
          </a:ln>
        </p:spPr>
        <p:txBody>
          <a:bodyPr anchorCtr="0" anchor="t" bIns="41050" lIns="82100" rIns="82100" wrap="square" tIns="41050">
            <a:noAutofit/>
          </a:bodyPr>
          <a:lstStyle/>
          <a:p>
            <a:pPr indent="-176213" lvl="0" marL="176213" marR="0" rtl="0" algn="l">
              <a:lnSpc>
                <a:spcPct val="80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účely indikácie ECN sú využité spodné dva bity poľa DSCP</a:t>
            </a:r>
          </a:p>
          <a:p>
            <a:pPr indent="-176213" lvl="0" marL="1762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Význam hodnôt:</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00 – Not-ECT (ECN-Capable Transport)</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01 – ECT(1) – koncové uzly sa dohodli na použití ECN</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10 – ECT(0) – koncové uzly sa dohodli na použití ECN</a:t>
            </a:r>
          </a:p>
          <a:p>
            <a:pPr indent="-176212" lvl="1" marL="5318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Codepoint 11 – CE (Congestion Experienced) – indikácia zahltenia</a:t>
            </a:r>
          </a:p>
          <a:p>
            <a:pPr indent="-176213" lvl="0" marL="176213" marR="0" rtl="0" algn="l">
              <a:lnSpc>
                <a:spcPct val="8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ECT(0) a ECT(1) sú si z pohľadu smerovačov rovné, z pohľadu koncových staníc závisí na transportnom protokole</a:t>
            </a:r>
          </a:p>
        </p:txBody>
      </p:sp>
      <p:grpSp>
        <p:nvGrpSpPr>
          <p:cNvPr id="181" name="Shape 181"/>
          <p:cNvGrpSpPr/>
          <p:nvPr/>
        </p:nvGrpSpPr>
        <p:grpSpPr>
          <a:xfrm>
            <a:off x="763588" y="1828800"/>
            <a:ext cx="4267200" cy="1524000"/>
            <a:chOff x="384" y="1248"/>
            <a:chExt cx="2688" cy="960"/>
          </a:xfrm>
        </p:grpSpPr>
        <p:sp>
          <p:nvSpPr>
            <p:cNvPr id="182" name="Shape 182"/>
            <p:cNvSpPr/>
            <p:nvPr/>
          </p:nvSpPr>
          <p:spPr>
            <a:xfrm>
              <a:off x="38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7</a:t>
              </a:r>
            </a:p>
          </p:txBody>
        </p:sp>
        <p:sp>
          <p:nvSpPr>
            <p:cNvPr id="183" name="Shape 183"/>
            <p:cNvSpPr/>
            <p:nvPr/>
          </p:nvSpPr>
          <p:spPr>
            <a:xfrm>
              <a:off x="720"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sp>
          <p:nvSpPr>
            <p:cNvPr id="184" name="Shape 184"/>
            <p:cNvSpPr/>
            <p:nvPr/>
          </p:nvSpPr>
          <p:spPr>
            <a:xfrm>
              <a:off x="1056"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5</a:t>
              </a:r>
            </a:p>
          </p:txBody>
        </p:sp>
        <p:sp>
          <p:nvSpPr>
            <p:cNvPr id="185" name="Shape 185"/>
            <p:cNvSpPr/>
            <p:nvPr/>
          </p:nvSpPr>
          <p:spPr>
            <a:xfrm>
              <a:off x="1392"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4</a:t>
              </a:r>
            </a:p>
          </p:txBody>
        </p:sp>
        <p:sp>
          <p:nvSpPr>
            <p:cNvPr id="186" name="Shape 186"/>
            <p:cNvSpPr/>
            <p:nvPr/>
          </p:nvSpPr>
          <p:spPr>
            <a:xfrm>
              <a:off x="1728"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3</a:t>
              </a:r>
            </a:p>
          </p:txBody>
        </p:sp>
        <p:sp>
          <p:nvSpPr>
            <p:cNvPr id="187" name="Shape 187"/>
            <p:cNvSpPr/>
            <p:nvPr/>
          </p:nvSpPr>
          <p:spPr>
            <a:xfrm>
              <a:off x="206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2</a:t>
              </a:r>
            </a:p>
          </p:txBody>
        </p:sp>
        <p:sp>
          <p:nvSpPr>
            <p:cNvPr id="188" name="Shape 188"/>
            <p:cNvSpPr/>
            <p:nvPr/>
          </p:nvSpPr>
          <p:spPr>
            <a:xfrm>
              <a:off x="2400"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1</a:t>
              </a:r>
            </a:p>
          </p:txBody>
        </p:sp>
        <p:sp>
          <p:nvSpPr>
            <p:cNvPr id="189" name="Shape 189"/>
            <p:cNvSpPr/>
            <p:nvPr/>
          </p:nvSpPr>
          <p:spPr>
            <a:xfrm>
              <a:off x="2736"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190" name="Shape 190"/>
            <p:cNvSpPr/>
            <p:nvPr/>
          </p:nvSpPr>
          <p:spPr>
            <a:xfrm>
              <a:off x="384" y="1248"/>
              <a:ext cx="2688" cy="336"/>
            </a:xfrm>
            <a:custGeom>
              <a:pathLst>
                <a:path extrusionOk="0" h="120000" w="120000">
                  <a:moveTo>
                    <a:pt x="23571" y="0"/>
                  </a:moveTo>
                  <a:lnTo>
                    <a:pt x="0" y="120000"/>
                  </a:lnTo>
                  <a:lnTo>
                    <a:pt x="120000" y="120000"/>
                  </a:lnTo>
                  <a:lnTo>
                    <a:pt x="47142" y="0"/>
                  </a:lnTo>
                  <a:lnTo>
                    <a:pt x="23571" y="0"/>
                  </a:lnTo>
                  <a:close/>
                </a:path>
              </a:pathLst>
            </a:custGeom>
            <a:solidFill>
              <a:srgbClr val="CCCCCC"/>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191" name="Shape 191"/>
          <p:cNvSpPr/>
          <p:nvPr/>
        </p:nvSpPr>
        <p:spPr>
          <a:xfrm>
            <a:off x="3032125" y="1373188"/>
            <a:ext cx="62706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ID</a:t>
            </a:r>
          </a:p>
        </p:txBody>
      </p:sp>
      <p:sp>
        <p:nvSpPr>
          <p:cNvPr id="192" name="Shape 192"/>
          <p:cNvSpPr/>
          <p:nvPr/>
        </p:nvSpPr>
        <p:spPr>
          <a:xfrm>
            <a:off x="36591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Offset</a:t>
            </a:r>
          </a:p>
        </p:txBody>
      </p:sp>
      <p:sp>
        <p:nvSpPr>
          <p:cNvPr id="193" name="Shape 193"/>
          <p:cNvSpPr/>
          <p:nvPr/>
        </p:nvSpPr>
        <p:spPr>
          <a:xfrm>
            <a:off x="4495800" y="1373188"/>
            <a:ext cx="611188"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TTL</a:t>
            </a:r>
          </a:p>
        </p:txBody>
      </p:sp>
      <p:sp>
        <p:nvSpPr>
          <p:cNvPr id="194" name="Shape 194"/>
          <p:cNvSpPr/>
          <p:nvPr/>
        </p:nvSpPr>
        <p:spPr>
          <a:xfrm>
            <a:off x="51069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Proto</a:t>
            </a:r>
          </a:p>
        </p:txBody>
      </p:sp>
      <p:sp>
        <p:nvSpPr>
          <p:cNvPr id="195" name="Shape 195"/>
          <p:cNvSpPr/>
          <p:nvPr/>
        </p:nvSpPr>
        <p:spPr>
          <a:xfrm>
            <a:off x="5945188" y="1373188"/>
            <a:ext cx="642937"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FCS</a:t>
            </a:r>
          </a:p>
        </p:txBody>
      </p:sp>
      <p:sp>
        <p:nvSpPr>
          <p:cNvPr id="196" name="Shape 196"/>
          <p:cNvSpPr/>
          <p:nvPr/>
        </p:nvSpPr>
        <p:spPr>
          <a:xfrm>
            <a:off x="65801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SA</a:t>
            </a:r>
          </a:p>
        </p:txBody>
      </p:sp>
      <p:sp>
        <p:nvSpPr>
          <p:cNvPr id="197" name="Shape 197"/>
          <p:cNvSpPr/>
          <p:nvPr/>
        </p:nvSpPr>
        <p:spPr>
          <a:xfrm>
            <a:off x="73929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DA</a:t>
            </a:r>
          </a:p>
        </p:txBody>
      </p:sp>
      <p:sp>
        <p:nvSpPr>
          <p:cNvPr id="198" name="Shape 198"/>
          <p:cNvSpPr/>
          <p:nvPr/>
        </p:nvSpPr>
        <p:spPr>
          <a:xfrm>
            <a:off x="8181975" y="1373188"/>
            <a:ext cx="73501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Data</a:t>
            </a:r>
          </a:p>
        </p:txBody>
      </p:sp>
      <p:sp>
        <p:nvSpPr>
          <p:cNvPr id="199" name="Shape 199"/>
          <p:cNvSpPr/>
          <p:nvPr/>
        </p:nvSpPr>
        <p:spPr>
          <a:xfrm>
            <a:off x="2439988" y="1373188"/>
            <a:ext cx="627062"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Len</a:t>
            </a:r>
          </a:p>
        </p:txBody>
      </p:sp>
      <p:sp>
        <p:nvSpPr>
          <p:cNvPr id="200" name="Shape 200"/>
          <p:cNvSpPr/>
          <p:nvPr/>
        </p:nvSpPr>
        <p:spPr>
          <a:xfrm>
            <a:off x="538163" y="1373188"/>
            <a:ext cx="1063625"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Version </a:t>
            </a:r>
            <a:br>
              <a:rPr b="1" lang="en-US" sz="1600">
                <a:solidFill>
                  <a:schemeClr val="dk2"/>
                </a:solidFill>
                <a:latin typeface="Arial"/>
                <a:ea typeface="Arial"/>
                <a:cs typeface="Arial"/>
                <a:sym typeface="Arial"/>
              </a:rPr>
            </a:br>
            <a:r>
              <a:rPr b="1" lang="en-US" sz="1600">
                <a:solidFill>
                  <a:schemeClr val="dk2"/>
                </a:solidFill>
                <a:latin typeface="Arial"/>
                <a:ea typeface="Arial"/>
                <a:cs typeface="Arial"/>
                <a:sym typeface="Arial"/>
              </a:rPr>
              <a:t>Length</a:t>
            </a:r>
          </a:p>
        </p:txBody>
      </p:sp>
      <p:sp>
        <p:nvSpPr>
          <p:cNvPr id="201" name="Shape 201"/>
          <p:cNvSpPr/>
          <p:nvPr/>
        </p:nvSpPr>
        <p:spPr>
          <a:xfrm>
            <a:off x="1568450" y="1371600"/>
            <a:ext cx="871538" cy="457200"/>
          </a:xfrm>
          <a:prstGeom prst="rect">
            <a:avLst/>
          </a:prstGeom>
          <a:solidFill>
            <a:srgbClr val="820000"/>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ToS</a:t>
            </a:r>
          </a:p>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Byte</a:t>
            </a:r>
          </a:p>
        </p:txBody>
      </p:sp>
      <p:grpSp>
        <p:nvGrpSpPr>
          <p:cNvPr id="202" name="Shape 202"/>
          <p:cNvGrpSpPr/>
          <p:nvPr/>
        </p:nvGrpSpPr>
        <p:grpSpPr>
          <a:xfrm>
            <a:off x="763588" y="3028950"/>
            <a:ext cx="4267200" cy="322263"/>
            <a:chOff x="384" y="1968"/>
            <a:chExt cx="2688" cy="240"/>
          </a:xfrm>
        </p:grpSpPr>
        <p:sp>
          <p:nvSpPr>
            <p:cNvPr id="203" name="Shape 203"/>
            <p:cNvSpPr/>
            <p:nvPr/>
          </p:nvSpPr>
          <p:spPr>
            <a:xfrm>
              <a:off x="384" y="1968"/>
              <a:ext cx="2016" cy="240"/>
            </a:xfrm>
            <a:prstGeom prst="rect">
              <a:avLst/>
            </a:prstGeom>
            <a:solidFill>
              <a:schemeClr val="accent2"/>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DiffServ Code Point (DSCP)</a:t>
              </a:r>
            </a:p>
          </p:txBody>
        </p:sp>
        <p:sp>
          <p:nvSpPr>
            <p:cNvPr id="204" name="Shape 204"/>
            <p:cNvSpPr/>
            <p:nvPr/>
          </p:nvSpPr>
          <p:spPr>
            <a:xfrm>
              <a:off x="2400" y="1968"/>
              <a:ext cx="672" cy="240"/>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2"/>
                  </a:solidFill>
                  <a:latin typeface="Arial"/>
                  <a:ea typeface="Arial"/>
                  <a:cs typeface="Arial"/>
                  <a:sym typeface="Arial"/>
                </a:rPr>
                <a:t>IP ECN</a:t>
              </a:r>
            </a:p>
          </p:txBody>
        </p:sp>
      </p:grpSp>
      <p:sp>
        <p:nvSpPr>
          <p:cNvPr id="205" name="Shape 205"/>
          <p:cNvSpPr txBox="1"/>
          <p:nvPr/>
        </p:nvSpPr>
        <p:spPr>
          <a:xfrm>
            <a:off x="7545388" y="1828800"/>
            <a:ext cx="1289050" cy="347663"/>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IPv4 Paket</a:t>
            </a:r>
          </a:p>
        </p:txBody>
      </p:sp>
      <p:grpSp>
        <p:nvGrpSpPr>
          <p:cNvPr id="206" name="Shape 206"/>
          <p:cNvGrpSpPr/>
          <p:nvPr/>
        </p:nvGrpSpPr>
        <p:grpSpPr>
          <a:xfrm>
            <a:off x="762000" y="2722563"/>
            <a:ext cx="4267200" cy="304800"/>
            <a:chOff x="384" y="1776"/>
            <a:chExt cx="2688" cy="192"/>
          </a:xfrm>
        </p:grpSpPr>
        <p:sp>
          <p:nvSpPr>
            <p:cNvPr id="207" name="Shape 207"/>
            <p:cNvSpPr/>
            <p:nvPr/>
          </p:nvSpPr>
          <p:spPr>
            <a:xfrm>
              <a:off x="384" y="1776"/>
              <a:ext cx="1008" cy="192"/>
            </a:xfrm>
            <a:prstGeom prst="rect">
              <a:avLst/>
            </a:prstGeom>
            <a:solidFill>
              <a:srgbClr val="999999"/>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IP Precedence</a:t>
              </a:r>
            </a:p>
          </p:txBody>
        </p:sp>
        <p:sp>
          <p:nvSpPr>
            <p:cNvPr id="208" name="Shape 208"/>
            <p:cNvSpPr/>
            <p:nvPr/>
          </p:nvSpPr>
          <p:spPr>
            <a:xfrm>
              <a:off x="1392" y="1776"/>
              <a:ext cx="1680" cy="192"/>
            </a:xfrm>
            <a:prstGeom prst="rect">
              <a:avLst/>
            </a:prstGeom>
            <a:solidFill>
              <a:srgbClr val="666666"/>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Unused</a:t>
              </a:r>
            </a:p>
          </p:txBody>
        </p:sp>
      </p:grpSp>
      <p:grpSp>
        <p:nvGrpSpPr>
          <p:cNvPr id="209" name="Shape 209"/>
          <p:cNvGrpSpPr/>
          <p:nvPr/>
        </p:nvGrpSpPr>
        <p:grpSpPr>
          <a:xfrm>
            <a:off x="5106988" y="2549525"/>
            <a:ext cx="2432050" cy="333375"/>
            <a:chOff x="3120" y="1702"/>
            <a:chExt cx="1532" cy="210"/>
          </a:xfrm>
        </p:grpSpPr>
        <p:cxnSp>
          <p:nvCxnSpPr>
            <p:cNvPr id="210" name="Shape 210"/>
            <p:cNvCxnSpPr/>
            <p:nvPr/>
          </p:nvCxnSpPr>
          <p:spPr>
            <a:xfrm flipH="1">
              <a:off x="3120" y="1824"/>
              <a:ext cx="480" cy="48"/>
            </a:xfrm>
            <a:prstGeom prst="straightConnector1">
              <a:avLst/>
            </a:prstGeom>
            <a:noFill/>
            <a:ln cap="flat" cmpd="sng" w="28575">
              <a:solidFill>
                <a:schemeClr val="dk2"/>
              </a:solidFill>
              <a:prstDash val="solid"/>
              <a:round/>
              <a:headEnd len="med" w="med" type="none"/>
              <a:tailEnd len="lg" w="lg" type="triangle"/>
            </a:ln>
          </p:spPr>
        </p:cxnSp>
        <p:sp>
          <p:nvSpPr>
            <p:cNvPr id="211" name="Shape 211"/>
            <p:cNvSpPr txBox="1"/>
            <p:nvPr/>
          </p:nvSpPr>
          <p:spPr>
            <a:xfrm>
              <a:off x="3600" y="1702"/>
              <a:ext cx="105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Štandard IPv4</a:t>
              </a:r>
            </a:p>
          </p:txBody>
        </p:sp>
      </p:grpSp>
      <p:grpSp>
        <p:nvGrpSpPr>
          <p:cNvPr id="212" name="Shape 212"/>
          <p:cNvGrpSpPr/>
          <p:nvPr/>
        </p:nvGrpSpPr>
        <p:grpSpPr>
          <a:xfrm>
            <a:off x="5097463" y="3073400"/>
            <a:ext cx="3003550" cy="333375"/>
            <a:chOff x="3120" y="1990"/>
            <a:chExt cx="1892" cy="210"/>
          </a:xfrm>
        </p:grpSpPr>
        <p:cxnSp>
          <p:nvCxnSpPr>
            <p:cNvPr id="213" name="Shape 213"/>
            <p:cNvCxnSpPr/>
            <p:nvPr/>
          </p:nvCxnSpPr>
          <p:spPr>
            <a:xfrm rot="10800000">
              <a:off x="3120" y="2064"/>
              <a:ext cx="480" cy="48"/>
            </a:xfrm>
            <a:prstGeom prst="straightConnector1">
              <a:avLst/>
            </a:prstGeom>
            <a:noFill/>
            <a:ln cap="flat" cmpd="sng" w="28575">
              <a:solidFill>
                <a:schemeClr val="dk2"/>
              </a:solidFill>
              <a:prstDash val="solid"/>
              <a:round/>
              <a:headEnd len="med" w="med" type="none"/>
              <a:tailEnd len="lg" w="lg" type="triangle"/>
            </a:ln>
          </p:spPr>
        </p:cxnSp>
        <p:sp>
          <p:nvSpPr>
            <p:cNvPr id="214" name="Shape 214"/>
            <p:cNvSpPr txBox="1"/>
            <p:nvPr/>
          </p:nvSpPr>
          <p:spPr>
            <a:xfrm>
              <a:off x="3600" y="1990"/>
              <a:ext cx="141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Rozšírenie DiffServ</a:t>
              </a:r>
            </a:p>
          </p:txBody>
        </p:sp>
      </p:gr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par>
                          <p:cTn fill="hold">
                            <p:stCondLst>
                              <p:cond delay="1003"/>
                            </p:stCondLst>
                            <p:childTnLst>
                              <p:par>
                                <p:cTn fill="hold" nodeType="after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par>
                          <p:cTn fill="hold">
                            <p:stCondLst>
                              <p:cond delay="1004"/>
                            </p:stCondLst>
                            <p:childTnLst>
                              <p:par>
                                <p:cTn fill="hold" nodeType="after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par>
                          <p:cTn fill="hold">
                            <p:stCondLst>
                              <p:cond delay="1005"/>
                            </p:stCondLst>
                            <p:childTnLst>
                              <p:par>
                                <p:cTn fill="hold" nodeType="after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par>
                          <p:cTn fill="hold">
                            <p:stCondLst>
                              <p:cond delay="1006"/>
                            </p:stCondLst>
                            <p:childTnLst>
                              <p:par>
                                <p:cTn fill="hold" nodeType="after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Podpora ECN v TCP</a:t>
            </a:r>
          </a:p>
        </p:txBody>
      </p:sp>
      <p:sp>
        <p:nvSpPr>
          <p:cNvPr id="220" name="Shape 22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záhlaví TCP v poli Flags sú využité dva nové príznaky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Congestion Window Reduced (CWR) – potvrdenie, že zdroj dát zmenšil svoje okno (congestion window) ako dôsledok detekcie zahltenia. Používa sa v smere S → D</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ECN-Echo (ECE) – výzva pre zdroj dát, aby zmenšil svoje okno. Používa sa v smere D → S</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p:txBody>
      </p:sp>
      <p:pic>
        <p:nvPicPr>
          <p:cNvPr id="221" name="Shape 221"/>
          <p:cNvPicPr preferRelativeResize="0"/>
          <p:nvPr/>
        </p:nvPicPr>
        <p:blipFill rotWithShape="1">
          <a:blip r:embed="rId3">
            <a:alphaModFix/>
          </a:blip>
          <a:srcRect b="0" l="0" r="0" t="0"/>
          <a:stretch/>
        </p:blipFill>
        <p:spPr>
          <a:xfrm>
            <a:off x="1367238" y="3738425"/>
            <a:ext cx="6409524" cy="25238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Vytvorenie TCP spojenia s podporou ECN</a:t>
            </a:r>
          </a:p>
        </p:txBody>
      </p:sp>
      <p:sp>
        <p:nvSpPr>
          <p:cNvPr id="227" name="Shape 22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Postup vytvorenia TCP spojenia s podporou ECN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Klient posiela TCP segment s príznakmi SYN, CWR, ECE. V IP pakete sú ECN bity nastavené na Not-ECT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server podporuje ECN, odpovedá TCP segmentom s príznakmi SYN, ACK, ECE. Inak odpovie bežným TCP segmentom s príznakmi SYN, ACK. V oboch prípadoch sú v IP pakete ECN bity tiež nastavené na Not-ECT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Klient odpovedá TCP segmentom s príznakom ACK. V IP pakete sú ECN bity nastavené na Not-ECT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bolo vzájomne dohodnuté použitie ECN, ďalšie segmenty prenášané medzi klientom a serverom môžu mať v pakete nastavené ECT(0) alebo ECT(1), prípadne Not-ECT, ak si pre daný paket jeho odosielateľ nepraje ECN obsluhu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Činnosť (W)RED s podporou ECN</a:t>
            </a:r>
          </a:p>
        </p:txBody>
      </p:sp>
      <p:sp>
        <p:nvSpPr>
          <p:cNvPr id="233" name="Shape 23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Smerovače s podporou ECN-based (W)RED obsluhujú pakety podľa nasledujúcich pravidiel</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priemerná dĺžka frontu pod dolným prahom, paket bude preposlaný bez zmeny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priemerná dĺžka frontu medzi dolným a horným prahom, môžu nastať tieto prípady:</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paket už nesie codepoint CE, bude preposlaný a jeho náhodné zahodenie sa nerieši</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Inak sa (W)RED rozhodne, či by na tento paket pripadlo rozhodnutie o zahodení. Ak áno, potom</a:t>
            </a:r>
          </a:p>
          <a:p>
            <a:pPr indent="-190500" lvl="3" marL="1257300"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Ak paket nesie codepoint ECT(0) alebo ECT(1), bude preznačený na codepoint CE a preposlaný</a:t>
            </a:r>
          </a:p>
          <a:p>
            <a:pPr indent="-190500" lvl="3" marL="1257300"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Ak paket nesie codepoint Not-ECT, bude zahodený</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priemerná dĺžka frontu nad horným prahom, uplatňuje sa striktné zahadzovanie</a:t>
            </a:r>
          </a:p>
        </p:txBody>
      </p:sp>
    </p:spTree>
  </p:cSld>
  <p:clrMapOvr>
    <a:masterClrMapping/>
  </p:clrMapOvr>
</p:sld>
</file>

<file path=ppt/theme/theme1.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