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embeddedFontLst>
    <p:embeddedFont>
      <p:font typeface="Rambla" panose="020B060402020202020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  <p:embeddedFont>
      <p:font typeface="Lucida Sans Unicode" panose="020B0602030504020204" pitchFamily="34" charset="0"/>
      <p:regular r:id="rId38"/>
    </p:embeddedFont>
    <p:embeddedFont>
      <p:font typeface="Wingdings 2" panose="05020102010507070707" pitchFamily="18" charset="2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8CDA31-D823-42EE-8AD9-77D918298612}">
  <a:tblStyle styleId="{E98CDA31-D823-42EE-8AD9-77D918298612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0F4"/>
          </a:solidFill>
        </a:fill>
      </a:tcStyle>
    </a:wholeTbl>
    <a:band1H>
      <a:tcStyle>
        <a:tcBdr/>
        <a:fill>
          <a:solidFill>
            <a:srgbClr val="CCDFE8"/>
          </a:solidFill>
        </a:fill>
      </a:tcStyle>
    </a:band1H>
    <a:band1V>
      <a:tcStyle>
        <a:tcBdr/>
        <a:fill>
          <a:solidFill>
            <a:srgbClr val="CCDFE8"/>
          </a:solidFill>
        </a:fill>
      </a:tcStyle>
    </a:band1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k-SK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5223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sk-SK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sk-SK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sk-SK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k-SK" sz="1000" b="0" u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sk-SK" sz="1000" b="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Projektovanie sietí II. </a:t>
            </a:r>
            <a:br>
              <a:rPr lang="sk-SK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sk-SK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Projekt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07504" y="5589239"/>
            <a:ext cx="3240359" cy="112379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64008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sk-SK" sz="2497" b="0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Kontšek</a:t>
            </a:r>
            <a:r>
              <a:rPr lang="sk-SK" sz="2497" b="0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, </a:t>
            </a:r>
            <a:r>
              <a:rPr lang="sk-SK" sz="2497" b="0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Hvorkový</a:t>
            </a:r>
            <a:r>
              <a:rPr lang="sk-SK" sz="2497" b="0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, </a:t>
            </a:r>
            <a:r>
              <a:rPr lang="sk-SK" sz="2497" b="0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Koribský</a:t>
            </a:r>
            <a:r>
              <a:rPr lang="sk-SK" sz="2497" b="0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, </a:t>
            </a:r>
            <a:r>
              <a:rPr lang="sk-SK" sz="2497" b="0" i="0" u="none" strike="noStrike" cap="none" dirty="0" err="1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Gažo</a:t>
            </a:r>
            <a:r>
              <a:rPr lang="sk-SK" sz="2497" b="0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, Holeša, Lednická</a:t>
            </a:r>
          </a:p>
          <a:p>
            <a:pPr marL="0" marR="64008" lvl="0" indent="0" algn="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sk-SK" sz="2497" b="0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sk-SK" sz="2497" b="0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  <a:endParaRPr lang="sk-SK" sz="2497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004048" y="6021287"/>
            <a:ext cx="3961532" cy="691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k-SK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Aplikované sieťové inžinierstvo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k-SK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2015/2016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k-SK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sk-SK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endParaRPr lang="sk-SK" sz="1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943" y="1484783"/>
            <a:ext cx="6274982" cy="232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7132" y="3662512"/>
            <a:ext cx="6858605" cy="205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4234193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Small Router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CHASSIS: </a:t>
            </a: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ACX4000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 Cards: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2x ACX-MIC-6GE-CU-SFP (module 6x1GE SFP)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Optics: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10x SFP-1GE-LX (1GE SFP module 10km)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8x SFP-1GE-FE-E-T (SFP capable of support 10/100/1000 speeds)</a:t>
            </a:r>
          </a:p>
          <a:p>
            <a:pPr marL="109728" marR="0" lvl="0" indent="-812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Použité produkty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3783" y="2325277"/>
            <a:ext cx="3708297" cy="303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2308261"/>
            <a:ext cx="3596537" cy="2973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xfrm>
            <a:off x="467543" y="1481328"/>
            <a:ext cx="8421074" cy="4179919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IGW &amp; SIX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CHASSIS: </a:t>
            </a: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MX480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 Cards: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MPC4E-3D-2CGE-8XGE-R-B (2x100GE CFP + 8x10GE SFP line card)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Optics: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2x CFP-100GBASE-LR4 (100GE CFP module 10km)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8x SFPP-10GE-LR (10GE SFP+ module 10km)</a:t>
            </a:r>
          </a:p>
          <a:p>
            <a:pPr marL="109728" marR="0" lvl="0" indent="-812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Použité produkty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127041770"/>
              </p:ext>
            </p:extLst>
          </p:nvPr>
        </p:nvGraphicFramePr>
        <p:xfrm>
          <a:off x="179511" y="1052736"/>
          <a:ext cx="8568925" cy="5288290"/>
        </p:xfrm>
        <a:graphic>
          <a:graphicData uri="http://schemas.openxmlformats.org/drawingml/2006/table">
            <a:tbl>
              <a:tblPr firstRow="1" bandRow="1">
                <a:noFill/>
                <a:tableStyleId>{E98CDA31-D823-42EE-8AD9-77D918298612}</a:tableStyleId>
              </a:tblPr>
              <a:tblGrid>
                <a:gridCol w="1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1" i="0" u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1" i="0" u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Maximum Forwarding Capacity (per slot)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1" i="0" u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System Backplane Capacity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1" i="0" u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System Total Port Density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1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860 Gbps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17.2 Tbps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480 line-rate 10GbE ports,  60 line-rate 40GbE ports, 40 line-rate 100GbE ports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1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 Large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480 Gbps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9.92 Tbps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132 line-rate 10GbE ports, 196 oversubscribed 10GbE ports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1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 Small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360 Gbps with redundancy, 480 Gbps without redundancy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5.12 Tbps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 line-rate 10GbE ports,  96 oversubscribed 10GbE ports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Pre-aggregation Large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Juniper doesn't provide this information.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 Gbps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4x 10GbE (SFP+) fixed ports, 16x 10 GbE ports, 64x 1 GbE ports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</a:t>
                      </a:r>
                      <a:r>
                        <a:rPr lang="sk-SK" sz="14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aggre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lang="sk-SK" sz="14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ation</a:t>
                      </a: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Juniper doesn't provide this information.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Gbps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 to 4 ports of 10GbE, or 40 x 1GbE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IGW &amp; Peering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260 Gbps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5.12 Tbps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400" b="0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72x 10 </a:t>
                      </a:r>
                      <a:r>
                        <a:rPr lang="sk-SK" sz="1400" b="0" i="0" u="none" strike="noStrik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Gbps</a:t>
                      </a:r>
                      <a:r>
                        <a:rPr lang="sk-SK" sz="1400" b="0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lang="sk-SK" sz="1400" b="0" i="0" u="none" strike="noStrik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oversubscribed</a:t>
                      </a:r>
                      <a:r>
                        <a:rPr lang="sk-SK" sz="1400" b="0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k-SK" sz="1400" b="0" i="0" u="none" strike="noStrik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forwarding</a:t>
                      </a:r>
                      <a:r>
                        <a:rPr lang="sk-SK" sz="1400" b="0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at a </a:t>
                      </a:r>
                      <a:r>
                        <a:rPr lang="sk-SK" sz="1400" b="0" i="0" u="none" strike="noStrik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gross</a:t>
                      </a:r>
                      <a:r>
                        <a:rPr lang="sk-SK" sz="1400" b="0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k-SK" sz="1400" b="0" i="0" u="none" strike="noStrik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ratio</a:t>
                      </a:r>
                      <a:r>
                        <a:rPr lang="sk-SK" sz="1400" b="0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3:4 96x 10Gbps 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51519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Použité produkty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Shape 193"/>
          <p:cNvGraphicFramePr/>
          <p:nvPr>
            <p:extLst>
              <p:ext uri="{D42A27DB-BD31-4B8C-83A1-F6EECF244321}">
                <p14:modId xmlns:p14="http://schemas.microsoft.com/office/powerpoint/2010/main" val="2398442773"/>
              </p:ext>
            </p:extLst>
          </p:nvPr>
        </p:nvGraphicFramePr>
        <p:xfrm>
          <a:off x="179511" y="1340767"/>
          <a:ext cx="8713000" cy="4902390"/>
        </p:xfrm>
        <a:graphic>
          <a:graphicData uri="http://schemas.openxmlformats.org/drawingml/2006/table">
            <a:tbl>
              <a:tblPr firstRow="1" bandRow="1">
                <a:noFill/>
                <a:tableStyleId>{E98CDA31-D823-42EE-8AD9-77D918298612}</a:tableStyleId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95250" marR="95250" marT="95250" marB="95250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 </a:t>
                      </a: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2016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4x </a:t>
                      </a:r>
                      <a:r>
                        <a:rPr lang="sk-SK" sz="1800" b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$1,918,300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 Large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20x </a:t>
                      </a:r>
                      <a:r>
                        <a:rPr lang="sk-SK" sz="1800" b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$911,100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 Small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5x </a:t>
                      </a:r>
                      <a:r>
                        <a:rPr lang="sk-SK" sz="1800" b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$635,800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IGW &amp; Peering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3x </a:t>
                      </a:r>
                      <a:r>
                        <a:rPr lang="sk-SK" sz="1800" b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$669,000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Pre-aggregation Large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40x </a:t>
                      </a:r>
                      <a:r>
                        <a:rPr lang="sk-SK" sz="1800" b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$138,100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30x </a:t>
                      </a:r>
                      <a:r>
                        <a:rPr lang="sk-SK" sz="18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$138,100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20x </a:t>
                      </a:r>
                      <a:r>
                        <a:rPr lang="sk-SK" sz="18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$138,100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</a:t>
                      </a:r>
                      <a:r>
                        <a:rPr lang="sk-SK" sz="18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aggre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lang="sk-SK" sz="18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ation</a:t>
                      </a:r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k-SK" sz="1800" b="0" i="0" u="none" strike="noStrik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150x </a:t>
                      </a:r>
                      <a:r>
                        <a:rPr lang="sk-SK" sz="1800" b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$33,636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100x </a:t>
                      </a:r>
                      <a:r>
                        <a:rPr lang="sk-SK" sz="18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$33,636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70x </a:t>
                      </a:r>
                      <a:r>
                        <a:rPr lang="sk-SK" sz="18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$33,636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$23,324,336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$4,203,696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$2,865,251.20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5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2400" b="1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$30,393,283 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Ceny smerovačov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Shape 199"/>
          <p:cNvGraphicFramePr/>
          <p:nvPr/>
        </p:nvGraphicFramePr>
        <p:xfrm>
          <a:off x="467543" y="1700808"/>
          <a:ext cx="8229600" cy="4064080"/>
        </p:xfrm>
        <a:graphic>
          <a:graphicData uri="http://schemas.openxmlformats.org/drawingml/2006/table">
            <a:tbl>
              <a:tblPr firstRow="1" bandRow="1">
                <a:noFill/>
                <a:tableStyleId>{E98CDA31-D823-42EE-8AD9-77D918298612}</a:tableStyleId>
              </a:tblPr>
              <a:tblGrid>
                <a:gridCol w="533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Services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Installation &amp; Comm Production network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$222,544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Installation &amp; Comm Lab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Site Surveys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$13,384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Integration (Configuration, migration, functionality verification) - Production network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$363,216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$14,392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Low Level Design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$5,600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Integrator's Annual fees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$1,477,280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3rd party support (TAC support and faulty HW replacement)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$1,502,379.20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2400" b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$3,598,795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Ceny služieb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Shape 205"/>
          <p:cNvGraphicFramePr/>
          <p:nvPr/>
        </p:nvGraphicFramePr>
        <p:xfrm>
          <a:off x="251519" y="1484783"/>
          <a:ext cx="8640950" cy="4549140"/>
        </p:xfrm>
        <a:graphic>
          <a:graphicData uri="http://schemas.openxmlformats.org/drawingml/2006/table">
            <a:tbl>
              <a:tblPr firstRow="1" bandRow="1">
                <a:noFill/>
                <a:tableStyleId>{E98CDA31-D823-42EE-8AD9-77D918298612}</a:tableStyleId>
              </a:tblPr>
              <a:tblGrid>
                <a:gridCol w="432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Price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HW</a:t>
                      </a:r>
                    </a:p>
                  </a:txBody>
                  <a:tcPr marL="28575" marR="28575" marT="95250" marB="952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$30,393,283 </a:t>
                      </a:r>
                    </a:p>
                  </a:txBody>
                  <a:tcPr marL="28575" marR="28575" marT="95250" marB="952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</a:t>
                      </a:r>
                    </a:p>
                  </a:txBody>
                  <a:tcPr marL="28575" marR="28575" marT="95250" marB="952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$0 </a:t>
                      </a:r>
                    </a:p>
                  </a:txBody>
                  <a:tcPr marL="28575" marR="28575" marT="95250" marB="952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Spare</a:t>
                      </a:r>
                    </a:p>
                  </a:txBody>
                  <a:tcPr marL="28575" marR="28575" marT="95250" marB="952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$2,978,842 </a:t>
                      </a:r>
                    </a:p>
                  </a:txBody>
                  <a:tcPr marL="28575" marR="28575" marT="95250" marB="952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 Consumption</a:t>
                      </a:r>
                    </a:p>
                  </a:txBody>
                  <a:tcPr marL="28575" marR="28575" marT="95250" marB="952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$430,021 </a:t>
                      </a:r>
                    </a:p>
                  </a:txBody>
                  <a:tcPr marL="28575" marR="28575" marT="95250" marB="952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support &amp; Maintenance</a:t>
                      </a:r>
                    </a:p>
                  </a:txBody>
                  <a:tcPr marL="28575" marR="28575" marT="95250" marB="952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$2,979,659 </a:t>
                      </a:r>
                    </a:p>
                  </a:txBody>
                  <a:tcPr marL="28575" marR="28575" marT="95250" marB="952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Trainings</a:t>
                      </a:r>
                    </a:p>
                  </a:txBody>
                  <a:tcPr marL="28575" marR="28575" marT="95250" marB="952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$93,240 </a:t>
                      </a:r>
                    </a:p>
                  </a:txBody>
                  <a:tcPr marL="28575" marR="28575" marT="95250" marB="952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Installation, commissioning and Integration</a:t>
                      </a:r>
                    </a:p>
                  </a:txBody>
                  <a:tcPr marL="28575" marR="28575" marT="95250" marB="952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$619,136 </a:t>
                      </a:r>
                    </a:p>
                  </a:txBody>
                  <a:tcPr marL="28575" marR="28575" marT="95250" marB="952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sk-SK" sz="2400" b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$37,494,181 </a:t>
                      </a:r>
                    </a:p>
                  </a:txBody>
                  <a:tcPr marL="28575" marR="28575" marT="95250" marB="9525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Cenová ponuka - celková cena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323528" y="1124744"/>
            <a:ext cx="8568951" cy="5256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lang="sk-SK" sz="2092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2016: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Január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vybudovanie labu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Február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dokončenie labu, prezentácia labu zákazníkovi, objednávka zariadení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Marec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príprava infraštruktúry pre CORE, IGW, SIX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Apríl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a integrácia CORE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Máj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testovanie CORE, inštalácia a integrácia a testovanie IGW a SIX smerovačov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Jún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príprava infraštruktúry pre POP smerovače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Júl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a integrácia 10xLarge POP + 5x </a:t>
            </a:r>
            <a:r>
              <a:rPr lang="sk-SK" sz="188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Small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POP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August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testovanie nainštalovaných POP, inštalácia a integrácia 10xLarge POP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September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testovanie 10xLarge POP, inštalácia integrácia a testovanie 50xSmall Router a 10xLarge Router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Október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50xSmall Router a 10xLarge Router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November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50xSmall Router a 10xLarge Router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99000"/>
              <a:buFont typeface="Verdana"/>
              <a:buChar char="◦"/>
            </a:pPr>
            <a:r>
              <a:rPr lang="sk-SK" sz="188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December - </a:t>
            </a:r>
            <a:r>
              <a:rPr lang="sk-SK" sz="188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10xLarge Router, prvé tréningy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buClr>
                <a:schemeClr val="accent1"/>
              </a:buClr>
              <a:buSzPct val="99000"/>
              <a:buFont typeface="Verdana"/>
              <a:buNone/>
            </a:pPr>
            <a:endParaRPr sz="1782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Časový plán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xfrm>
            <a:off x="323528" y="1196751"/>
            <a:ext cx="8363272" cy="5256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2017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0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Q1 - </a:t>
            </a:r>
            <a:r>
              <a:rPr lang="sk-SK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25xSmall Router a 10xLarge Router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0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Q2 - </a:t>
            </a:r>
            <a:r>
              <a:rPr lang="sk-SK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25xSmall Router a 10xLarge Router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0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Q3 - </a:t>
            </a:r>
            <a:r>
              <a:rPr lang="sk-SK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25xSmall Router a 10xLarge Router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0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Q4 - </a:t>
            </a:r>
            <a:r>
              <a:rPr lang="sk-SK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25xSmall Router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2018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0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Q1 - </a:t>
            </a:r>
            <a:r>
              <a:rPr lang="sk-SK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25xSmall Router a 10xLarge Router</a:t>
            </a:r>
          </a:p>
          <a:p>
            <a:pPr marL="621792" marR="0" lvl="1" indent="-24079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0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Q2 - </a:t>
            </a:r>
            <a:r>
              <a:rPr lang="sk-SK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25xSmall Router a 10xLarge Router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0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Q3 - </a:t>
            </a:r>
            <a:r>
              <a:rPr lang="sk-SK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integrácia a testovanie 20xSmall Router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Časový plán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82169" indent="-457200">
              <a:spcBef>
                <a:spcPts val="324"/>
              </a:spcBef>
              <a:buSzPct val="100000"/>
              <a:buFont typeface="Arial" panose="020B0604020202020204" pitchFamily="34" charset="0"/>
              <a:buChar char="•"/>
            </a:pPr>
            <a:r>
              <a:rPr lang="sk-SK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zabezpečenie </a:t>
            </a:r>
            <a:r>
              <a:rPr lang="sk-SK" sz="28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personálu na obsluhu zariadení</a:t>
            </a:r>
          </a:p>
          <a:p>
            <a:pPr marL="582169" indent="-457200">
              <a:spcBef>
                <a:spcPts val="324"/>
              </a:spcBef>
              <a:buSzPct val="100000"/>
              <a:buFont typeface="Arial" panose="020B0604020202020204" pitchFamily="34" charset="0"/>
              <a:buChar char="•"/>
            </a:pPr>
            <a:r>
              <a:rPr lang="sk-SK" sz="28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zaistenie miestnosti vhodných rozmerov</a:t>
            </a:r>
          </a:p>
          <a:p>
            <a:pPr marL="582169" indent="-457200">
              <a:spcBef>
                <a:spcPts val="324"/>
              </a:spcBef>
              <a:buSzPct val="100000"/>
              <a:buFont typeface="Arial" panose="020B0604020202020204" pitchFamily="34" charset="0"/>
              <a:buChar char="•"/>
            </a:pPr>
            <a:r>
              <a:rPr lang="sk-SK" sz="28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prívod elektriny k zariadeniam</a:t>
            </a:r>
          </a:p>
          <a:p>
            <a:pPr marL="582169" indent="-457200">
              <a:spcBef>
                <a:spcPts val="324"/>
              </a:spcBef>
              <a:buSzPct val="100000"/>
              <a:buFont typeface="Arial" panose="020B0604020202020204" pitchFamily="34" charset="0"/>
              <a:buChar char="•"/>
            </a:pPr>
            <a:r>
              <a:rPr lang="sk-SK" sz="28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vetranie a chladenie zariadení podľa potreby</a:t>
            </a:r>
          </a:p>
          <a:p>
            <a:pPr marL="582169" indent="-457200">
              <a:spcBef>
                <a:spcPts val="324"/>
              </a:spcBef>
              <a:buSzPct val="100000"/>
              <a:buFont typeface="Arial" panose="020B0604020202020204" pitchFamily="34" charset="0"/>
              <a:buChar char="•"/>
            </a:pPr>
            <a:r>
              <a:rPr lang="sk-SK" sz="28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dostatočné zabezpečenie zariadení voči krádeži, poškodeniu, prípadne iným rizikám</a:t>
            </a:r>
          </a:p>
          <a:p>
            <a:pPr marL="582169" indent="-457200">
              <a:spcBef>
                <a:spcPts val="324"/>
              </a:spcBef>
              <a:buSzPct val="100000"/>
              <a:buFont typeface="Arial" panose="020B0604020202020204" pitchFamily="34" charset="0"/>
              <a:buChar char="•"/>
            </a:pPr>
            <a:r>
              <a:rPr lang="sk-SK" sz="28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zaobstarať kabeláž správneho druhu a v dostatočnom množstve</a:t>
            </a:r>
          </a:p>
          <a:p>
            <a:pPr marL="5588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Zodpovednosti </a:t>
            </a:r>
            <a:r>
              <a:rPr lang="sk-SK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zadávateľa</a:t>
            </a:r>
            <a:endParaRPr lang="sk-SK" sz="4100" b="1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82169" indent="-457200">
              <a:lnSpc>
                <a:spcPct val="90000"/>
              </a:lnSpc>
              <a:buSzPct val="101285"/>
              <a:buFont typeface="Arial" panose="020B0604020202020204" pitchFamily="34" charset="0"/>
              <a:buChar char="•"/>
            </a:pPr>
            <a:r>
              <a:rPr lang="sk-SK" sz="252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návrh </a:t>
            </a:r>
            <a:r>
              <a:rPr lang="sk-SK" sz="25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vylepšenie zadania projektu</a:t>
            </a:r>
          </a:p>
          <a:p>
            <a:pPr marL="582169" indent="-457200">
              <a:lnSpc>
                <a:spcPct val="90000"/>
              </a:lnSpc>
              <a:buSzPct val="101285"/>
              <a:buFont typeface="Arial" panose="020B0604020202020204" pitchFamily="34" charset="0"/>
              <a:buChar char="•"/>
            </a:pPr>
            <a:r>
              <a:rPr lang="sk-SK" sz="25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analýza trhu s ponúkanými zariadeniami a výber najvhodnejších zariadení podľa požiadaviek</a:t>
            </a:r>
          </a:p>
          <a:p>
            <a:pPr marL="582169" indent="-457200">
              <a:lnSpc>
                <a:spcPct val="90000"/>
              </a:lnSpc>
              <a:buSzPct val="101285"/>
              <a:buFont typeface="Arial" panose="020B0604020202020204" pitchFamily="34" charset="0"/>
              <a:buChar char="•"/>
            </a:pPr>
            <a:r>
              <a:rPr lang="sk-SK" sz="25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vytvorenie finančnej ponuky pre projekt</a:t>
            </a:r>
          </a:p>
          <a:p>
            <a:pPr marL="582169" indent="-457200">
              <a:lnSpc>
                <a:spcPct val="90000"/>
              </a:lnSpc>
              <a:buSzPct val="101285"/>
              <a:buFont typeface="Arial" panose="020B0604020202020204" pitchFamily="34" charset="0"/>
              <a:buChar char="•"/>
            </a:pPr>
            <a:r>
              <a:rPr lang="sk-SK" sz="25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realizácia, otestovanie a predvedenie návrhu v </a:t>
            </a:r>
            <a:r>
              <a:rPr lang="sk-SK" sz="252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laboratórnych </a:t>
            </a:r>
            <a:r>
              <a:rPr lang="sk-SK" sz="25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podmienkach</a:t>
            </a:r>
          </a:p>
          <a:p>
            <a:pPr marL="582169" indent="-457200">
              <a:lnSpc>
                <a:spcPct val="90000"/>
              </a:lnSpc>
              <a:buSzPct val="101285"/>
              <a:buFont typeface="Arial" panose="020B0604020202020204" pitchFamily="34" charset="0"/>
              <a:buChar char="•"/>
            </a:pPr>
            <a:r>
              <a:rPr lang="sk-SK" sz="25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štandardné a </a:t>
            </a:r>
            <a:r>
              <a:rPr lang="sk-SK" sz="252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nadštandardné </a:t>
            </a:r>
            <a:r>
              <a:rPr lang="sk-SK" sz="25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školenie personálu pre obsluhu zariadení (ak ISP nedokáže zabezpečiť dostatočný počet školených pracovníkov)</a:t>
            </a:r>
          </a:p>
          <a:p>
            <a:pPr marL="582169" indent="-457200">
              <a:lnSpc>
                <a:spcPct val="90000"/>
              </a:lnSpc>
              <a:buSzPct val="101285"/>
              <a:buFont typeface="Arial" panose="020B0604020202020204" pitchFamily="34" charset="0"/>
              <a:buChar char="•"/>
            </a:pPr>
            <a:r>
              <a:rPr lang="sk-SK" sz="25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inštalácia zariadení</a:t>
            </a:r>
          </a:p>
          <a:p>
            <a:pPr marL="582169" indent="-457200">
              <a:lnSpc>
                <a:spcPct val="90000"/>
              </a:lnSpc>
              <a:buSzPct val="101285"/>
              <a:buFont typeface="Arial" panose="020B0604020202020204" pitchFamily="34" charset="0"/>
              <a:buChar char="•"/>
            </a:pPr>
            <a:r>
              <a:rPr lang="sk-SK" sz="25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konfigurácia </a:t>
            </a:r>
            <a:r>
              <a:rPr lang="sk-SK" sz="252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zariadení </a:t>
            </a:r>
            <a:endParaRPr lang="sk-SK" sz="252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582169" indent="-457200">
              <a:lnSpc>
                <a:spcPct val="90000"/>
              </a:lnSpc>
              <a:buSzPct val="101285"/>
              <a:buFont typeface="Arial" panose="020B0604020202020204" pitchFamily="34" charset="0"/>
              <a:buChar char="•"/>
            </a:pPr>
            <a:r>
              <a:rPr lang="sk-SK" sz="252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migrácia</a:t>
            </a:r>
            <a:endParaRPr sz="289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Zodpovednosti </a:t>
            </a:r>
            <a:r>
              <a:rPr lang="sk-SK" sz="4100" b="1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dodávateľa</a:t>
            </a:r>
            <a:endParaRPr lang="sk-SK" sz="4100" b="1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zachovaná Ring topológia (znížený počet smerovačov per ring)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pridané redundantné spoje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Juniper platforma (s najnovšími Junos OS)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Popis nového riešenia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/>
            <a:r>
              <a:rPr lang="sk-SK" dirty="0"/>
              <a:t>zabezpečenie konektivity pre zákazníkov v čase migrácie vybudovaním redundantných L2 spojov z </a:t>
            </a:r>
            <a:r>
              <a:rPr lang="sk-SK" dirty="0" smtClean="0"/>
              <a:t>prístupovej </a:t>
            </a:r>
            <a:r>
              <a:rPr lang="sk-SK" dirty="0"/>
              <a:t>vrstvy (DSLAM,OLT ...) na </a:t>
            </a:r>
            <a:r>
              <a:rPr lang="sk-SK" dirty="0" err="1" smtClean="0"/>
              <a:t>agregačnú</a:t>
            </a:r>
            <a:r>
              <a:rPr lang="sk-SK" dirty="0" smtClean="0"/>
              <a:t> (</a:t>
            </a:r>
            <a:r>
              <a:rPr lang="sk-SK" dirty="0"/>
              <a:t>POP smerovače).</a:t>
            </a:r>
          </a:p>
          <a:p>
            <a:pPr fontAlgn="base"/>
            <a:r>
              <a:rPr lang="sk-SK" dirty="0"/>
              <a:t>nakáblovanie a konfigurácia nového riešenia</a:t>
            </a:r>
          </a:p>
          <a:p>
            <a:pPr fontAlgn="base"/>
            <a:r>
              <a:rPr lang="sk-SK" dirty="0"/>
              <a:t>overenie funkčnosti (konektivity) nového riešenia</a:t>
            </a:r>
          </a:p>
          <a:p>
            <a:pPr fontAlgn="base"/>
            <a:r>
              <a:rPr lang="sk-SK" dirty="0"/>
              <a:t>zavedenie nového riešenia do prevádzky</a:t>
            </a:r>
          </a:p>
          <a:p>
            <a:pPr fontAlgn="base"/>
            <a:r>
              <a:rPr lang="sk-SK" dirty="0" smtClean="0"/>
              <a:t>ukončenie </a:t>
            </a:r>
            <a:r>
              <a:rPr lang="sk-SK" dirty="0"/>
              <a:t>prevádzky starého riešenia (rozpojenie starých spojov)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Migrácia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ximages.chicago2.vip.townnews.com/ncnewsonline.com/content/tncms/assets/v3/editorial/5/70/570c3871-56b3-5883-b05e-f5963c507a57/54012dc24880f.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32" y="274637"/>
            <a:ext cx="4733142" cy="62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 ?</a:t>
            </a:r>
            <a:endParaRPr lang="sk-SK"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95536" y="29249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Ďakujeme za pozornosť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96751"/>
            <a:ext cx="8919153" cy="455936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Navrhovaná topológia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Shape 125"/>
          <p:cNvGraphicFramePr/>
          <p:nvPr/>
        </p:nvGraphicFramePr>
        <p:xfrm>
          <a:off x="179511" y="1052736"/>
          <a:ext cx="8640950" cy="4287590"/>
        </p:xfrm>
        <a:graphic>
          <a:graphicData uri="http://schemas.openxmlformats.org/drawingml/2006/table">
            <a:tbl>
              <a:tblPr firstRow="1" bandRow="1">
                <a:noFill/>
                <a:tableStyleId>{E98CDA31-D823-42EE-8AD9-77D918298612}</a:tableStyleId>
              </a:tblPr>
              <a:tblGrid>
                <a:gridCol w="139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200" b="1">
                          <a:solidFill>
                            <a:schemeClr val="lt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Core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200" b="1">
                          <a:solidFill>
                            <a:schemeClr val="lt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Large POP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200" b="1">
                          <a:solidFill>
                            <a:schemeClr val="lt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Small POP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200" b="1">
                          <a:solidFill>
                            <a:schemeClr val="lt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Large Router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200" b="1">
                          <a:solidFill>
                            <a:schemeClr val="lt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Small Router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Min Aggregated throughput scaling per chassis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chassis aggregated throughput 16 Tbps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chassis aggregated throughput 8Tbps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chassis aggregated throughput 1 Tbps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80G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40G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Port requirements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 b="1">
                          <a:solidFill>
                            <a:srgbClr val="FF0000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8x 100GE, 26x 10GE, 40 (opt) GE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24x 10GE, 80 (opt) + 20 (electr) GE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16x 10GE, 40 (opt) + 20 (electr) GE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 x 10GE XFP + 24 x 1GE SFP (opt) + 8 x GE/FE RJ-45 (SyncE) + 4 x STM1 (opt) + 8 x E1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16 x 1GE SFP (opt) + 8 x GE/FE RJ-45 (SyncE) 8 x E1 optionally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Min Forwarding capacity per slot (full duplex)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400 Gbps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200 Gbps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100 Gbps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Redundant processor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Redundant Power Supply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Redundant Switching Fabric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k-SK" sz="1300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23528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Požiadavky na nové riešenie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zvýšenie spoľahlivosti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zrýchlenie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zjednodušenie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ušetrenie výdavkov za výkopové práce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zníženie nákladov na školenia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kompatibilita</a:t>
            </a:r>
          </a:p>
          <a:p>
            <a:pPr marL="109728" marR="0" lvl="0" indent="-812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Výhody nového riešenia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355976" y="476672"/>
            <a:ext cx="2304256" cy="540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660232" y="476672"/>
            <a:ext cx="2271152" cy="53709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xfrm>
            <a:off x="467543" y="1268759"/>
            <a:ext cx="8507288" cy="4608512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Core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CHASSIS: </a:t>
            </a: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MX2010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 Cards: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3x MPC4E-3D-2CGE-8XGE (2x100GE CFP + 8x10GE SFP line card) 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MX-MPC2E-3D-R-B (line card for 2x MIC module)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2x MIC-3D-20GE-SFP (module 20x1GE SFP)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Optics: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6x CFP-100GBASE-LR4 (100GE CFP module 10km)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12x SFPP-10GE-LR (10GE SFP+ module 10km)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4x SFPP-10GE-SR (10GE SFP+ module 300m)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40x SFP-1GE-LX (1GE SFP module 10km)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474184" cy="994121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Použité produkty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3768" y="1556791"/>
            <a:ext cx="3160092" cy="439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3860" y="1480075"/>
            <a:ext cx="3048000" cy="44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idx="1"/>
          </p:nvPr>
        </p:nvSpPr>
        <p:spPr>
          <a:xfrm>
            <a:off x="462260" y="1401353"/>
            <a:ext cx="8229600" cy="4517372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Large</a:t>
            </a:r>
            <a:r>
              <a:rPr lang="sk-SK" sz="27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POP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CHASSIS: </a:t>
            </a:r>
            <a:r>
              <a:rPr lang="sk-SK" sz="27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MX960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</a:t>
            </a:r>
            <a:r>
              <a:rPr lang="sk-SK" sz="27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sk-SK" sz="2700" b="1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Cards</a:t>
            </a:r>
            <a:r>
              <a:rPr lang="sk-SK" sz="27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MPC4E-3D-32XGE-R-B (32 x 10GE SFP </a:t>
            </a:r>
            <a:r>
              <a:rPr lang="sk-SK" sz="23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</a:t>
            </a: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sk-SK" sz="23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card</a:t>
            </a: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3x MX-MPC2E-3D-R-B (</a:t>
            </a:r>
            <a:r>
              <a:rPr lang="sk-SK" sz="23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</a:t>
            </a: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sk-SK" sz="23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card</a:t>
            </a: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sk-SK" sz="2300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for</a:t>
            </a: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2x MIC module)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MIC-3D-40GE-TX (module 40x1GE RJ-45)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4x MIC-3D-20GE-SFP (module 20x1GE SFP)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sz="2700" b="1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Optics</a:t>
            </a:r>
            <a:r>
              <a:rPr lang="sk-SK" sz="27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19x SFPP-10GE-LR (10GE SFP+ module 10km)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5x SFPP-10GE-SR (10GE SFP+ module 300m)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sk-SK" sz="23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80x SFP-1GE-LX (1GE SFP module 10km)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Použité produkty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4916" y="2173441"/>
            <a:ext cx="3548758" cy="290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2060" y="2132856"/>
            <a:ext cx="3526722" cy="291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xfrm>
            <a:off x="457199" y="1326996"/>
            <a:ext cx="8686800" cy="4583150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1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Small</a:t>
            </a:r>
            <a:r>
              <a:rPr lang="sk-SK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POP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CHASSIS: </a:t>
            </a:r>
            <a:r>
              <a:rPr lang="sk-SK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MX480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1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</a:t>
            </a:r>
            <a:r>
              <a:rPr lang="sk-SK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sk-SK" sz="2497" b="1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Cards</a:t>
            </a:r>
            <a:r>
              <a:rPr lang="sk-SK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MPC-3D-16XGE-SFPP-R-B (16 x 10GE SFP+ </a:t>
            </a:r>
            <a:r>
              <a:rPr lang="sk-SK" sz="2127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</a:t>
            </a: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sk-SK" sz="2127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card</a:t>
            </a: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2x MX-MPC2E-3D-R-B (</a:t>
            </a:r>
            <a:r>
              <a:rPr lang="sk-SK" sz="2127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</a:t>
            </a: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sk-SK" sz="2127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card</a:t>
            </a: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sk-SK" sz="2127" b="0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for</a:t>
            </a: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2x MIC module)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MIC-3D-40GE-TX (module 40x1GE RJ-45)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2x MIC-3D-20GE-SFP (module 20x1GE SFP)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1" i="0" u="none" strike="noStrike" cap="none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Optics</a:t>
            </a:r>
            <a:r>
              <a:rPr lang="sk-SK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14x SFPP-10GE-LR (10GE SFP+ module 10km)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2x SFPP-10GE-SR (10GE SFP+ module 300m)</a:t>
            </a:r>
          </a:p>
          <a:p>
            <a:pPr marL="621792" marR="0" lvl="1" indent="-240791" algn="l" rtl="0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40x SFP-1GE-LX (1GE SFP module 10km)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None/>
            </a:pPr>
            <a:endParaRPr sz="249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Použité produkty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587" y="3861048"/>
            <a:ext cx="5012679" cy="184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9092" y="1868202"/>
            <a:ext cx="4716016" cy="1992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xfrm>
            <a:off x="457200" y="1481329"/>
            <a:ext cx="8229600" cy="4395943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Large Router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CHASSIS: </a:t>
            </a:r>
            <a:r>
              <a:rPr lang="sk-SK" sz="2497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MX104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Line Cards: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MIC-3D-20GE-SFP-E (20x10/100/1000 MIC for MX)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MIC-3D-4OC3OC12-1OC48 (4 port non-channelized OC3-OC12 / 1 port non-channelized OC48 MIC)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sk-SK" sz="2497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Optics: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8x SFP-1GE-FE-E-T (SFP capable of support 10/100/1000 speeds)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2x XFP-10G-L-OC192-SR1 (Dual Rate 10G pluggable transceiver for 10GE and OC192, 1310nm for 10Km transmission)</a:t>
            </a:r>
          </a:p>
          <a:p>
            <a:pPr marL="621792" marR="0" lvl="1" indent="-240791" algn="l" rtl="0">
              <a:lnSpc>
                <a:spcPct val="80000"/>
              </a:lnSpc>
              <a:spcBef>
                <a:spcPts val="324"/>
              </a:spcBef>
              <a:buClr>
                <a:schemeClr val="accent1"/>
              </a:buClr>
              <a:buSzPct val="101285"/>
              <a:buFont typeface="Verdana"/>
              <a:buChar char="◦"/>
            </a:pPr>
            <a:r>
              <a:rPr lang="sk-SK" sz="2127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32x SFP-1GE-LX (1GE SFP module 10km)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sk-SK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Použité produkty</a:t>
            </a: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1226</Words>
  <Application>Microsoft Office PowerPoint</Application>
  <PresentationFormat>Prezentácia na obrazovke (4:3)</PresentationFormat>
  <Paragraphs>264</Paragraphs>
  <Slides>22</Slides>
  <Notes>22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31" baseType="lpstr">
      <vt:lpstr>Noto Sans Symbols</vt:lpstr>
      <vt:lpstr>Rambla</vt:lpstr>
      <vt:lpstr>Wingdings 3</vt:lpstr>
      <vt:lpstr>Calibri</vt:lpstr>
      <vt:lpstr>Verdana</vt:lpstr>
      <vt:lpstr>Lucida Sans Unicode</vt:lpstr>
      <vt:lpstr>Wingdings 2</vt:lpstr>
      <vt:lpstr>Arial</vt:lpstr>
      <vt:lpstr>Hala</vt:lpstr>
      <vt:lpstr>Projektovanie sietí II.  Projekt</vt:lpstr>
      <vt:lpstr>Popis nového riešenia</vt:lpstr>
      <vt:lpstr>Navrhovaná topológia</vt:lpstr>
      <vt:lpstr>Požiadavky na nové riešenie</vt:lpstr>
      <vt:lpstr>Výhody nového riešenia</vt:lpstr>
      <vt:lpstr>Použité produkty</vt:lpstr>
      <vt:lpstr>Použité produkty</vt:lpstr>
      <vt:lpstr>Použité produkty</vt:lpstr>
      <vt:lpstr>Použité produkty</vt:lpstr>
      <vt:lpstr>Použité produkty</vt:lpstr>
      <vt:lpstr>Použité produkty</vt:lpstr>
      <vt:lpstr>Použité produkty</vt:lpstr>
      <vt:lpstr>Ceny smerovačov</vt:lpstr>
      <vt:lpstr>Ceny služieb</vt:lpstr>
      <vt:lpstr>Cenová ponuka - celková cena</vt:lpstr>
      <vt:lpstr>Časový plán</vt:lpstr>
      <vt:lpstr>Časový plán</vt:lpstr>
      <vt:lpstr>Zodpovednosti zadávateľa</vt:lpstr>
      <vt:lpstr>Zodpovednosti dodávateľa</vt:lpstr>
      <vt:lpstr>Migrácia</vt:lpstr>
      <vt:lpstr>Otázky ?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Projektovanie sietí II.  Projekt</dc:title>
  <dc:creator>Martin</dc:creator>
  <cp:lastModifiedBy>Martin</cp:lastModifiedBy>
  <cp:revision>13</cp:revision>
  <dcterms:modified xsi:type="dcterms:W3CDTF">2015-12-15T18:24:41Z</dcterms:modified>
</cp:coreProperties>
</file>