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40"/>
  </p:notesMasterIdLst>
  <p:handoutMasterIdLst>
    <p:handoutMasterId r:id="rId41"/>
  </p:handoutMasterIdLst>
  <p:sldIdLst>
    <p:sldId id="511" r:id="rId3"/>
    <p:sldId id="564" r:id="rId4"/>
    <p:sldId id="540" r:id="rId5"/>
    <p:sldId id="541" r:id="rId6"/>
    <p:sldId id="542" r:id="rId7"/>
    <p:sldId id="543" r:id="rId8"/>
    <p:sldId id="598" r:id="rId9"/>
    <p:sldId id="602" r:id="rId10"/>
    <p:sldId id="603" r:id="rId11"/>
    <p:sldId id="604" r:id="rId12"/>
    <p:sldId id="605" r:id="rId13"/>
    <p:sldId id="607" r:id="rId14"/>
    <p:sldId id="608" r:id="rId15"/>
    <p:sldId id="609" r:id="rId16"/>
    <p:sldId id="610" r:id="rId17"/>
    <p:sldId id="613" r:id="rId18"/>
    <p:sldId id="614" r:id="rId19"/>
    <p:sldId id="615" r:id="rId20"/>
    <p:sldId id="616" r:id="rId21"/>
    <p:sldId id="617" r:id="rId22"/>
    <p:sldId id="618" r:id="rId23"/>
    <p:sldId id="619" r:id="rId24"/>
    <p:sldId id="620" r:id="rId25"/>
    <p:sldId id="621" r:id="rId26"/>
    <p:sldId id="622" r:id="rId27"/>
    <p:sldId id="623" r:id="rId28"/>
    <p:sldId id="624" r:id="rId29"/>
    <p:sldId id="625" r:id="rId30"/>
    <p:sldId id="626" r:id="rId31"/>
    <p:sldId id="627" r:id="rId32"/>
    <p:sldId id="628" r:id="rId33"/>
    <p:sldId id="629" r:id="rId34"/>
    <p:sldId id="630" r:id="rId35"/>
    <p:sldId id="631" r:id="rId36"/>
    <p:sldId id="632" r:id="rId37"/>
    <p:sldId id="633" r:id="rId38"/>
    <p:sldId id="495" r:id="rId39"/>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autoAdjust="0"/>
    <p:restoredTop sz="84717" autoAdjust="0"/>
  </p:normalViewPr>
  <p:slideViewPr>
    <p:cSldViewPr snapToGrid="0">
      <p:cViewPr varScale="1">
        <p:scale>
          <a:sx n="75" d="100"/>
          <a:sy n="75" d="100"/>
        </p:scale>
        <p:origin x="-187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lvl1pPr algn="l" defTabSz="960438">
              <a:defRPr sz="2400">
                <a:solidFill>
                  <a:schemeClr val="tx1"/>
                </a:solidFill>
                <a:latin typeface="Arial" charset="0"/>
              </a:defRPr>
            </a:lvl1pPr>
            <a:lvl2pPr marL="479425" algn="l" defTabSz="960438">
              <a:defRPr sz="2400">
                <a:solidFill>
                  <a:schemeClr val="tx1"/>
                </a:solidFill>
                <a:latin typeface="Arial" charset="0"/>
              </a:defRPr>
            </a:lvl2pPr>
            <a:lvl3pPr marL="960438" algn="l" defTabSz="960438">
              <a:defRPr sz="2400">
                <a:solidFill>
                  <a:schemeClr val="tx1"/>
                </a:solidFill>
                <a:latin typeface="Arial" charset="0"/>
              </a:defRPr>
            </a:lvl3pPr>
            <a:lvl4pPr marL="1439863" algn="l" defTabSz="960438">
              <a:defRPr sz="2400">
                <a:solidFill>
                  <a:schemeClr val="tx1"/>
                </a:solidFill>
                <a:latin typeface="Arial" charset="0"/>
              </a:defRPr>
            </a:lvl4pPr>
            <a:lvl5pPr marL="1922463" algn="l" defTabSz="960438">
              <a:defRPr sz="2400">
                <a:solidFill>
                  <a:schemeClr val="tx1"/>
                </a:solidFill>
                <a:latin typeface="Arial" charset="0"/>
              </a:defRPr>
            </a:lvl5pPr>
            <a:lvl6pPr marL="2379663" defTabSz="960438" eaLnBrk="0" fontAlgn="base" hangingPunct="0">
              <a:spcBef>
                <a:spcPct val="0"/>
              </a:spcBef>
              <a:spcAft>
                <a:spcPct val="0"/>
              </a:spcAft>
              <a:defRPr sz="2400">
                <a:solidFill>
                  <a:schemeClr val="tx1"/>
                </a:solidFill>
                <a:latin typeface="Arial" charset="0"/>
              </a:defRPr>
            </a:lvl6pPr>
            <a:lvl7pPr marL="2836863" defTabSz="960438" eaLnBrk="0" fontAlgn="base" hangingPunct="0">
              <a:spcBef>
                <a:spcPct val="0"/>
              </a:spcBef>
              <a:spcAft>
                <a:spcPct val="0"/>
              </a:spcAft>
              <a:defRPr sz="2400">
                <a:solidFill>
                  <a:schemeClr val="tx1"/>
                </a:solidFill>
                <a:latin typeface="Arial" charset="0"/>
              </a:defRPr>
            </a:lvl7pPr>
            <a:lvl8pPr marL="3294063" defTabSz="960438" eaLnBrk="0" fontAlgn="base" hangingPunct="0">
              <a:spcBef>
                <a:spcPct val="0"/>
              </a:spcBef>
              <a:spcAft>
                <a:spcPct val="0"/>
              </a:spcAft>
              <a:defRPr sz="2400">
                <a:solidFill>
                  <a:schemeClr val="tx1"/>
                </a:solidFill>
                <a:latin typeface="Arial" charset="0"/>
              </a:defRPr>
            </a:lvl8pPr>
            <a:lvl9pPr marL="3751263" defTabSz="960438" eaLnBrk="0" fontAlgn="base" hangingPunct="0">
              <a:spcBef>
                <a:spcPct val="0"/>
              </a:spcBef>
              <a:spcAft>
                <a:spcPct val="0"/>
              </a:spcAft>
              <a:defRPr sz="2400">
                <a:solidFill>
                  <a:schemeClr val="tx1"/>
                </a:solidFill>
                <a:latin typeface="Arial" charset="0"/>
              </a:defRPr>
            </a:lvl9pPr>
          </a:lstStyle>
          <a:p>
            <a:pPr algn="r">
              <a:lnSpc>
                <a:spcPct val="100000"/>
              </a:lnSpc>
            </a:pPr>
            <a:fld id="{1700243A-30A6-42AA-A482-3374256338FA}" type="slidenum">
              <a:rPr lang="en-US" altLang="sk-SK" sz="900"/>
              <a:pPr algn="r">
                <a:lnSpc>
                  <a:spcPct val="100000"/>
                </a:lnSpc>
              </a:pPr>
              <a:t>‹#›</a:t>
            </a:fld>
            <a:endParaRPr lang="en-US" altLang="sk-SK" sz="900"/>
          </a:p>
        </p:txBody>
      </p:sp>
    </p:spTree>
    <p:extLst>
      <p:ext uri="{BB962C8B-B14F-4D97-AF65-F5344CB8AC3E}">
        <p14:creationId xmlns:p14="http://schemas.microsoft.com/office/powerpoint/2010/main" val="272099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DF95868B-5FE8-4925-9EF1-A9543BF51972}" type="slidenum">
              <a:rPr lang="en-US" altLang="sk-SK"/>
              <a:pPr/>
              <a:t>‹#›</a:t>
            </a:fld>
            <a:endParaRPr lang="en-US" altLang="sk-SK"/>
          </a:p>
        </p:txBody>
      </p:sp>
      <p:sp>
        <p:nvSpPr>
          <p:cNvPr id="183308" name="Rectangle 12"/>
          <p:cNvSpPr>
            <a:spLocks noGrp="1" noRot="1"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altLang="sk-SK" smtClean="0"/>
              <a:t>Body Text</a:t>
            </a:r>
          </a:p>
          <a:p>
            <a:pPr lvl="1"/>
            <a:r>
              <a:rPr lang="en-US" altLang="sk-SK" smtClean="0"/>
              <a:t>Second Level</a:t>
            </a:r>
          </a:p>
          <a:p>
            <a:pPr lvl="2"/>
            <a:r>
              <a:rPr lang="en-US" altLang="sk-SK" smtClean="0"/>
              <a:t>Third Level</a:t>
            </a:r>
          </a:p>
          <a:p>
            <a:pPr lvl="3"/>
            <a:r>
              <a:rPr lang="en-US" altLang="sk-SK" smtClean="0"/>
              <a:t>Fourth Level</a:t>
            </a:r>
          </a:p>
          <a:p>
            <a:pPr lvl="4"/>
            <a:r>
              <a:rPr lang="en-US" altLang="sk-SK" smtClean="0"/>
              <a:t>Fifth Level</a:t>
            </a:r>
          </a:p>
        </p:txBody>
      </p:sp>
    </p:spTree>
    <p:extLst>
      <p:ext uri="{BB962C8B-B14F-4D97-AF65-F5344CB8AC3E}">
        <p14:creationId xmlns:p14="http://schemas.microsoft.com/office/powerpoint/2010/main" val="368127510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779B36-FA50-4E90-9D94-51F2FA5D9D56}" type="slidenum">
              <a:rPr lang="en-US" altLang="sk-SK"/>
              <a:pPr/>
              <a:t>1</a:t>
            </a:fld>
            <a:endParaRPr lang="en-US" altLang="sk-SK"/>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a:xfrm>
            <a:off x="409575" y="4819650"/>
            <a:ext cx="6199188" cy="4683125"/>
          </a:xfrm>
        </p:spPr>
        <p:txBody>
          <a:bodyPr/>
          <a:lstStyle/>
          <a:p>
            <a:endParaRPr lang="sk-SK" alt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D2DA24D-BBE0-4A8E-A9E7-D51DE82D6A31}" type="slidenum">
              <a:rPr lang="en-US" altLang="sk-SK"/>
              <a:pPr/>
              <a:t>10</a:t>
            </a:fld>
            <a:endParaRPr lang="en-US" altLang="sk-SK"/>
          </a:p>
        </p:txBody>
      </p:sp>
      <p:sp>
        <p:nvSpPr>
          <p:cNvPr id="1316866" name="Rectangle 2"/>
          <p:cNvSpPr>
            <a:spLocks noGrp="1" noRot="1" noChangeAspect="1" noChangeArrowheads="1" noTextEdit="1"/>
          </p:cNvSpPr>
          <p:nvPr>
            <p:ph type="sldImg"/>
          </p:nvPr>
        </p:nvSpPr>
        <p:spPr>
          <a:xfrm>
            <a:off x="677863" y="273050"/>
            <a:ext cx="5948362" cy="4460875"/>
          </a:xfrm>
          <a:ln/>
        </p:spPr>
      </p:sp>
      <p:sp>
        <p:nvSpPr>
          <p:cNvPr id="1316867" name="Rectangle 3"/>
          <p:cNvSpPr>
            <a:spLocks noGrp="1" noChangeArrowheads="1"/>
          </p:cNvSpPr>
          <p:nvPr>
            <p:ph type="body" idx="1"/>
          </p:nvPr>
        </p:nvSpPr>
        <p:spPr>
          <a:xfrm>
            <a:off x="417513" y="4894263"/>
            <a:ext cx="6327775" cy="4754562"/>
          </a:xfrm>
        </p:spPr>
        <p:txBody>
          <a:bodyPr/>
          <a:lstStyle/>
          <a:p>
            <a:r>
              <a:rPr lang="en-US" altLang="sk-SK"/>
              <a:t>Step 1 requires you to tell the router what traffic gets QoS and to what degree. An ACL is the traditional way to define any traffic for a router. A class-map defines the traffic into groups with classification templates that are used in policy maps where QoS mechanisms are bound to classes. You can configure up to 256 class maps on a router. For example, you might assign video applications to a class map called </a:t>
            </a:r>
            <a:r>
              <a:rPr lang="en-US" altLang="sk-SK" i="1"/>
              <a:t>Video</a:t>
            </a:r>
            <a:r>
              <a:rPr lang="en-US" altLang="sk-SK"/>
              <a:t>, and e-mail application traffic to a class map called </a:t>
            </a:r>
            <a:r>
              <a:rPr lang="en-US" altLang="sk-SK" i="1"/>
              <a:t>Mail</a:t>
            </a:r>
            <a:r>
              <a:rPr lang="en-US" altLang="sk-SK"/>
              <a:t>. You could, you could also create a class map called </a:t>
            </a:r>
            <a:r>
              <a:rPr lang="en-US" altLang="sk-SK" i="1"/>
              <a:t>VoIP traffic</a:t>
            </a:r>
            <a:r>
              <a:rPr lang="en-US" altLang="sk-SK"/>
              <a:t> and put all VoIP protocols under it.</a:t>
            </a:r>
          </a:p>
          <a:p>
            <a:r>
              <a:rPr lang="en-US" altLang="sk-SK"/>
              <a:t>There are two ways of processing conditions when there is more than one condition in a class map:</a:t>
            </a:r>
            <a:endParaRPr lang="en-US" altLang="sk-SK" b="1"/>
          </a:p>
          <a:p>
            <a:pPr lvl="2"/>
            <a:r>
              <a:rPr lang="en-US" altLang="sk-SK" b="1"/>
              <a:t>Match all:</a:t>
            </a:r>
            <a:r>
              <a:rPr lang="en-US" altLang="sk-SK"/>
              <a:t> Must meet all conditions to bind a packet to the class.</a:t>
            </a:r>
            <a:endParaRPr lang="en-US" altLang="sk-SK" b="1"/>
          </a:p>
          <a:p>
            <a:pPr lvl="2"/>
            <a:r>
              <a:rPr lang="en-US" altLang="sk-SK" b="1"/>
              <a:t>Match any:</a:t>
            </a:r>
            <a:r>
              <a:rPr lang="en-US" altLang="sk-SK"/>
              <a:t> Meet at least one condition to bind the packet to the class.</a:t>
            </a:r>
          </a:p>
          <a:p>
            <a:pPr lvl="2"/>
            <a:r>
              <a:rPr lang="en-US" altLang="sk-SK"/>
              <a:t>The default match strategy of class maps is </a:t>
            </a:r>
            <a:r>
              <a:rPr lang="en-US" altLang="sk-SK" b="1"/>
              <a:t>match all</a:t>
            </a:r>
            <a:r>
              <a:rPr lang="en-US" altLang="sk-SK"/>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5C7318C-DC8E-4376-88BD-22929C242816}" type="slidenum">
              <a:rPr lang="en-US" altLang="sk-SK"/>
              <a:pPr/>
              <a:t>11</a:t>
            </a:fld>
            <a:endParaRPr lang="en-US" altLang="sk-SK"/>
          </a:p>
        </p:txBody>
      </p:sp>
      <p:sp>
        <p:nvSpPr>
          <p:cNvPr id="1318914" name="Rectangle 2"/>
          <p:cNvSpPr>
            <a:spLocks noGrp="1" noRot="1" noChangeAspect="1" noChangeArrowheads="1" noTextEdit="1"/>
          </p:cNvSpPr>
          <p:nvPr>
            <p:ph type="sldImg"/>
          </p:nvPr>
        </p:nvSpPr>
        <p:spPr>
          <a:xfrm>
            <a:off x="677863" y="273050"/>
            <a:ext cx="5948362" cy="4460875"/>
          </a:xfrm>
          <a:ln/>
        </p:spPr>
      </p:sp>
      <p:sp>
        <p:nvSpPr>
          <p:cNvPr id="1318915" name="Rectangle 3"/>
          <p:cNvSpPr>
            <a:spLocks noGrp="1" noChangeArrowheads="1"/>
          </p:cNvSpPr>
          <p:nvPr>
            <p:ph type="body" idx="1"/>
          </p:nvPr>
        </p:nvSpPr>
        <p:spPr>
          <a:xfrm>
            <a:off x="417513" y="4894263"/>
            <a:ext cx="6327775" cy="4754562"/>
          </a:xfrm>
        </p:spPr>
        <p:txBody>
          <a:bodyPr/>
          <a:lstStyle/>
          <a:p>
            <a:r>
              <a:rPr lang="en-US" altLang="sk-SK"/>
              <a:t>Use the </a:t>
            </a:r>
            <a:r>
              <a:rPr lang="en-US" altLang="sk-SK" b="1"/>
              <a:t>class-map</a:t>
            </a:r>
            <a:r>
              <a:rPr lang="en-US" altLang="sk-SK"/>
              <a:t> global configuration command to create a class map. Identify class maps with case-sensitive names. All subsequent references to the class map must use the same name. Each class map contains one or more conditions that define which packets belong to the class. </a:t>
            </a:r>
          </a:p>
          <a:p>
            <a:r>
              <a:rPr lang="en-US" altLang="sk-SK"/>
              <a:t>The </a:t>
            </a:r>
            <a:r>
              <a:rPr lang="en-US" altLang="sk-SK" b="1"/>
              <a:t>match</a:t>
            </a:r>
            <a:r>
              <a:rPr lang="en-US" altLang="sk-SK"/>
              <a:t> commands specify various criteria for classifying packets. Packets are checked to determine whether they match the criteria that are specified in the match commands. If a packet matches the specified criteria, that packet is considered a member of the class and is forwarded according to the QoS specifications set in the traffic policy. Packets that fail to meet any of the matching criteria are classified as members of the default traffic class. The Cisco MQC does not necessarily require that users associate a single traffic class to one traffic policy. Multiple types of traffic can be associated with a single traffic class using the </a:t>
            </a:r>
            <a:r>
              <a:rPr lang="en-US" altLang="sk-SK" b="1"/>
              <a:t>match any</a:t>
            </a:r>
            <a:r>
              <a:rPr lang="en-US" altLang="sk-SK"/>
              <a:t> command.</a:t>
            </a:r>
          </a:p>
          <a:p>
            <a:r>
              <a:rPr lang="en-US" altLang="sk-SK"/>
              <a:t>The </a:t>
            </a:r>
            <a:r>
              <a:rPr lang="en-US" altLang="sk-SK" b="1"/>
              <a:t>match not</a:t>
            </a:r>
            <a:r>
              <a:rPr lang="en-US" altLang="sk-SK"/>
              <a:t> command inverts the specified condition. This command specifies a match criterion value that prevents packets from being classified as members of a specified traffic class. All other values of that particular match criterion belong to the class. At least one </a:t>
            </a:r>
            <a:r>
              <a:rPr lang="en-US" altLang="sk-SK" b="1"/>
              <a:t>match</a:t>
            </a:r>
            <a:r>
              <a:rPr lang="en-US" altLang="sk-SK"/>
              <a:t> command should be used within the class-map configuration mode.</a:t>
            </a:r>
          </a:p>
          <a:p>
            <a:r>
              <a:rPr lang="en-US" altLang="sk-SK"/>
              <a:t>The </a:t>
            </a:r>
            <a:r>
              <a:rPr lang="en-US" altLang="sk-SK" b="1"/>
              <a:t>description</a:t>
            </a:r>
            <a:r>
              <a:rPr lang="en-US" altLang="sk-SK"/>
              <a:t> command is used for documenting a comment about the class map.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651AA40-E852-4C5B-B796-C83655B9E122}" type="slidenum">
              <a:rPr lang="en-US" altLang="sk-SK"/>
              <a:pPr/>
              <a:t>12</a:t>
            </a:fld>
            <a:endParaRPr lang="en-US" altLang="sk-SK"/>
          </a:p>
        </p:txBody>
      </p:sp>
      <p:sp>
        <p:nvSpPr>
          <p:cNvPr id="1323010" name="Rectangle 2"/>
          <p:cNvSpPr>
            <a:spLocks noGrp="1" noRot="1" noChangeAspect="1" noChangeArrowheads="1" noTextEdit="1"/>
          </p:cNvSpPr>
          <p:nvPr>
            <p:ph type="sldImg"/>
          </p:nvPr>
        </p:nvSpPr>
        <p:spPr>
          <a:xfrm>
            <a:off x="677863" y="273050"/>
            <a:ext cx="5948362" cy="4460875"/>
          </a:xfrm>
          <a:ln/>
        </p:spPr>
      </p:sp>
      <p:sp>
        <p:nvSpPr>
          <p:cNvPr id="1323011" name="Rectangle 3"/>
          <p:cNvSpPr>
            <a:spLocks noGrp="1" noChangeArrowheads="1"/>
          </p:cNvSpPr>
          <p:nvPr>
            <p:ph type="body" idx="1"/>
          </p:nvPr>
        </p:nvSpPr>
        <p:spPr>
          <a:xfrm>
            <a:off x="417513" y="4894263"/>
            <a:ext cx="6327775" cy="4754562"/>
          </a:xfrm>
        </p:spPr>
        <p:txBody>
          <a:bodyPr/>
          <a:lstStyle/>
          <a:p>
            <a:r>
              <a:rPr lang="en-US" altLang="sk-SK"/>
              <a:t>The </a:t>
            </a:r>
            <a:r>
              <a:rPr lang="en-US" altLang="sk-SK" b="1"/>
              <a:t>policy-map</a:t>
            </a:r>
            <a:r>
              <a:rPr lang="en-US" altLang="sk-SK"/>
              <a:t> command creates a traffic policy. The purpose of a traffic policy is to configure the QoS features that should be associated with the traffic that is classified into a traffic class or classes. You can then assign as much bandwidth or set whatever priority you need to that class. A traffic policy contains three elements: a case-sensitive name, a traffic class (specified with the </a:t>
            </a:r>
            <a:r>
              <a:rPr lang="en-US" altLang="sk-SK" b="1"/>
              <a:t>class</a:t>
            </a:r>
            <a:r>
              <a:rPr lang="en-US" altLang="sk-SK"/>
              <a:t> command), and the QoS policies. </a:t>
            </a:r>
          </a:p>
          <a:p>
            <a:r>
              <a:rPr lang="en-US" altLang="sk-SK"/>
              <a:t>The </a:t>
            </a:r>
            <a:r>
              <a:rPr lang="en-US" altLang="sk-SK" b="1"/>
              <a:t>policy-map</a:t>
            </a:r>
            <a:r>
              <a:rPr lang="en-US" altLang="sk-SK"/>
              <a:t> command specifies the name of a traffic policy (for example, issuing the </a:t>
            </a:r>
            <a:r>
              <a:rPr lang="en-US" altLang="sk-SK" b="1"/>
              <a:t>policy-map class1</a:t>
            </a:r>
            <a:r>
              <a:rPr lang="en-US" altLang="sk-SK"/>
              <a:t> command would create a traffic policy named class1). After you issue the </a:t>
            </a:r>
            <a:r>
              <a:rPr lang="en-US" altLang="sk-SK" b="1"/>
              <a:t>policy-map</a:t>
            </a:r>
            <a:r>
              <a:rPr lang="en-US" altLang="sk-SK"/>
              <a:t> command, you enter policy-map configuration mode. You can then enter the name of a traffic class. You must be in the policy-map configuration mode to enter QoS features that apply to the traffic matching the named class.</a:t>
            </a:r>
          </a:p>
          <a:p>
            <a:r>
              <a:rPr lang="en-US" altLang="sk-SK"/>
              <a:t>A packet can match only one traffic class within a traffic policy. If a packet matches more than one traffic class in the traffic policy, the first traffic class defined in the policy is used. </a:t>
            </a:r>
          </a:p>
          <a:p>
            <a:r>
              <a:rPr lang="en-US" altLang="sk-SK"/>
              <a:t>On the other hand, the Cisco MQC does not necessarily require that you associate only one traffic class to a single traffic policy. When packets match to more than one match criterion, multiple traffic classes can be associated with a single traffic policy. The next topic will explain the concept of nested class maps.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77F974-1ABE-494C-AF21-8CE9754FBB8F}" type="slidenum">
              <a:rPr lang="en-US" altLang="sk-SK"/>
              <a:pPr/>
              <a:t>13</a:t>
            </a:fld>
            <a:endParaRPr lang="en-US" altLang="sk-SK"/>
          </a:p>
        </p:txBody>
      </p:sp>
      <p:sp>
        <p:nvSpPr>
          <p:cNvPr id="1325058" name="Rectangle 2"/>
          <p:cNvSpPr>
            <a:spLocks noGrp="1" noRot="1" noChangeAspect="1" noChangeArrowheads="1" noTextEdit="1"/>
          </p:cNvSpPr>
          <p:nvPr>
            <p:ph type="sldImg"/>
          </p:nvPr>
        </p:nvSpPr>
        <p:spPr>
          <a:xfrm>
            <a:off x="677863" y="273050"/>
            <a:ext cx="5948362" cy="4460875"/>
          </a:xfrm>
          <a:ln/>
        </p:spPr>
      </p:sp>
      <p:sp>
        <p:nvSpPr>
          <p:cNvPr id="1325059" name="Rectangle 3"/>
          <p:cNvSpPr>
            <a:spLocks noGrp="1" noChangeArrowheads="1"/>
          </p:cNvSpPr>
          <p:nvPr>
            <p:ph type="body" idx="1"/>
          </p:nvPr>
        </p:nvSpPr>
        <p:spPr>
          <a:xfrm>
            <a:off x="417513" y="4894263"/>
            <a:ext cx="6327775" cy="4754562"/>
          </a:xfrm>
        </p:spPr>
        <p:txBody>
          <a:bodyPr/>
          <a:lstStyle/>
          <a:p>
            <a:r>
              <a:rPr lang="en-US" altLang="sk-SK"/>
              <a:t>You configure service policies with the </a:t>
            </a:r>
            <a:r>
              <a:rPr lang="en-US" altLang="sk-SK" b="1"/>
              <a:t>policy-map</a:t>
            </a:r>
            <a:r>
              <a:rPr lang="en-US" altLang="sk-SK"/>
              <a:t> command. One policy map can have up to 256 classes using the </a:t>
            </a:r>
            <a:r>
              <a:rPr lang="en-US" altLang="sk-SK" b="1"/>
              <a:t>class</a:t>
            </a:r>
            <a:r>
              <a:rPr lang="en-US" altLang="sk-SK"/>
              <a:t> command with the name of a preconfigured class map. </a:t>
            </a:r>
          </a:p>
          <a:p>
            <a:r>
              <a:rPr lang="en-US" altLang="sk-SK"/>
              <a:t>This graphic shows the </a:t>
            </a:r>
            <a:r>
              <a:rPr lang="en-US" altLang="sk-SK" b="1"/>
              <a:t>policy-map</a:t>
            </a:r>
            <a:r>
              <a:rPr lang="en-US" altLang="sk-SK"/>
              <a:t> and </a:t>
            </a:r>
            <a:r>
              <a:rPr lang="en-US" altLang="sk-SK" b="1"/>
              <a:t>class</a:t>
            </a:r>
            <a:r>
              <a:rPr lang="en-US" altLang="sk-SK"/>
              <a:t> command syntax.</a:t>
            </a:r>
          </a:p>
          <a:p>
            <a:r>
              <a:rPr lang="en-US" altLang="sk-SK"/>
              <a:t>A nonexistent class can also be used within the policy-map configuration mode if the match condition is specified after the name of the class. The running configuration will reflect such a configuration by using the match-any strategy and inserting a full class map configuration. </a:t>
            </a:r>
          </a:p>
          <a:p>
            <a:r>
              <a:rPr lang="en-US" altLang="sk-SK"/>
              <a:t>All traffic that is not classified by any of the class maps that are used within the policy map is part of the default class “class-default.” This class has no QoS guarantees by default. The default class, when used on output, can use one FIFO queue or flow-based WFQ. The default class is part of every policy map, even if a default class is not included in the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B406D1-2311-4B70-9938-9E62EE302CE8}" type="slidenum">
              <a:rPr lang="en-US" altLang="sk-SK"/>
              <a:pPr/>
              <a:t>14</a:t>
            </a:fld>
            <a:endParaRPr lang="en-US" altLang="sk-SK"/>
          </a:p>
        </p:txBody>
      </p:sp>
      <p:sp>
        <p:nvSpPr>
          <p:cNvPr id="1327106" name="Rectangle 2"/>
          <p:cNvSpPr>
            <a:spLocks noGrp="1" noRot="1" noChangeAspect="1" noChangeArrowheads="1" noTextEdit="1"/>
          </p:cNvSpPr>
          <p:nvPr>
            <p:ph type="sldImg"/>
          </p:nvPr>
        </p:nvSpPr>
        <p:spPr>
          <a:xfrm>
            <a:off x="677863" y="273050"/>
            <a:ext cx="5948362" cy="4460875"/>
          </a:xfrm>
          <a:ln/>
        </p:spPr>
      </p:sp>
      <p:sp>
        <p:nvSpPr>
          <p:cNvPr id="1327107" name="Rectangle 3"/>
          <p:cNvSpPr>
            <a:spLocks noGrp="1" noChangeArrowheads="1"/>
          </p:cNvSpPr>
          <p:nvPr>
            <p:ph type="body" idx="1"/>
          </p:nvPr>
        </p:nvSpPr>
        <p:spPr>
          <a:xfrm>
            <a:off x="417513" y="4894263"/>
            <a:ext cx="6327775" cy="4754562"/>
          </a:xfrm>
        </p:spPr>
        <p:txBody>
          <a:bodyPr/>
          <a:lstStyle/>
          <a:p>
            <a:r>
              <a:rPr lang="en-US" altLang="sk-SK"/>
              <a:t>Like an ACL, you must apply the policy map to the specific interface you want it to affect. You can apply the policy map in either output or input mode. The last configuration step when configuring QoS mechanisms using the Cisco MQC is to attach a policy map to the inbound or outbound packets using the </a:t>
            </a:r>
            <a:r>
              <a:rPr lang="en-US" altLang="sk-SK" b="1"/>
              <a:t>service-policy</a:t>
            </a:r>
            <a:r>
              <a:rPr lang="en-US" altLang="sk-SK"/>
              <a:t> command.</a:t>
            </a:r>
          </a:p>
          <a:p>
            <a:r>
              <a:rPr lang="en-US" altLang="sk-SK"/>
              <a:t>Use the </a:t>
            </a:r>
            <a:r>
              <a:rPr lang="en-US" altLang="sk-SK" b="1"/>
              <a:t>service-policy</a:t>
            </a:r>
            <a:r>
              <a:rPr lang="en-US" altLang="sk-SK"/>
              <a:t> command to assign a single policy map to multiple interfaces or assign multiple policy maps to a single interface (a maximum of one in each direction, inbound and outbound). A service policy can be applied for inbound or outbound packets.</a:t>
            </a:r>
          </a:p>
          <a:p>
            <a:r>
              <a:rPr lang="en-US" altLang="sk-SK"/>
              <a:t>Use the </a:t>
            </a:r>
            <a:r>
              <a:rPr lang="en-US" altLang="sk-SK" b="1"/>
              <a:t>service-policy </a:t>
            </a:r>
            <a:r>
              <a:rPr lang="en-US" altLang="sk-SK"/>
              <a:t>interface configuration command to attach a traffic policy to an interface and to specify the direction in which the policy should be applied (either on packets coming into the interface or on packets leaving the interface).</a:t>
            </a:r>
          </a:p>
          <a:p>
            <a:r>
              <a:rPr lang="en-US" altLang="sk-SK"/>
              <a:t>The router immediately verifies the parameters that are used in the policy map. If there is a mistake in the policy map configuration, the router displays a message explaining what is wrong with the policy map.</a:t>
            </a:r>
          </a:p>
          <a:p>
            <a:r>
              <a:rPr lang="en-US" altLang="sk-SK"/>
              <a:t>The sample configuration shows how a policy map is used to separate HTTP from other traffic. HTTP is guaranteed 2 Mbps of bandwidth. All other traffic belongs to the default class and is guaranteed to get 6 Mbps of bandwidth.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72247ED-DD5B-4503-9DED-A575433A143F}" type="slidenum">
              <a:rPr lang="en-US" altLang="sk-SK"/>
              <a:pPr/>
              <a:t>15</a:t>
            </a:fld>
            <a:endParaRPr lang="en-US" altLang="sk-SK"/>
          </a:p>
        </p:txBody>
      </p:sp>
      <p:sp>
        <p:nvSpPr>
          <p:cNvPr id="1329154" name="Rectangle 2"/>
          <p:cNvSpPr>
            <a:spLocks noGrp="1" noRot="1" noChangeAspect="1" noChangeArrowheads="1" noTextEdit="1"/>
          </p:cNvSpPr>
          <p:nvPr>
            <p:ph type="sldImg"/>
          </p:nvPr>
        </p:nvSpPr>
        <p:spPr>
          <a:ln/>
        </p:spPr>
      </p:sp>
      <p:sp>
        <p:nvSpPr>
          <p:cNvPr id="1329155" name="Rectangle 3"/>
          <p:cNvSpPr>
            <a:spLocks noGrp="1" noChangeArrowheads="1"/>
          </p:cNvSpPr>
          <p:nvPr>
            <p:ph type="body" idx="1"/>
          </p:nvPr>
        </p:nvSpPr>
        <p:spPr>
          <a:xfrm>
            <a:off x="409575" y="4819650"/>
            <a:ext cx="6199188" cy="4683125"/>
          </a:xfrm>
        </p:spPr>
        <p:txBody>
          <a:bodyPr/>
          <a:lstStyle/>
          <a:p>
            <a:r>
              <a:rPr lang="en-US" altLang="sk-SK"/>
              <a:t>This graphic is a simple example of using the three-step process. The classification step is modular and independent of what happens to the packet after it is classified.</a:t>
            </a:r>
          </a:p>
          <a:p>
            <a:r>
              <a:rPr lang="en-US" altLang="sk-SK"/>
              <a:t>For example, a defined policy map contains various class maps and the configuration within a policy map can be changed independently from the configuration of a defined class map (and vice versa). </a:t>
            </a:r>
          </a:p>
          <a:p>
            <a:r>
              <a:rPr lang="en-US" altLang="sk-SK"/>
              <a:t>Further, use of the </a:t>
            </a:r>
            <a:r>
              <a:rPr lang="en-US" altLang="sk-SK" b="1"/>
              <a:t>no policy</a:t>
            </a:r>
            <a:r>
              <a:rPr lang="en-US" altLang="sk-SK"/>
              <a:t>-</a:t>
            </a:r>
            <a:r>
              <a:rPr lang="en-US" altLang="sk-SK" b="1"/>
              <a:t>map</a:t>
            </a:r>
            <a:r>
              <a:rPr lang="en-US" altLang="sk-SK"/>
              <a:t> command can disable an entire QoS policy.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844D636-B274-4227-A3BA-28795ED0B1B6}" type="slidenum">
              <a:rPr lang="en-US" altLang="sk-SK"/>
              <a:pPr/>
              <a:t>16</a:t>
            </a:fld>
            <a:endParaRPr lang="en-US" altLang="sk-SK"/>
          </a:p>
        </p:txBody>
      </p:sp>
      <p:sp>
        <p:nvSpPr>
          <p:cNvPr id="1335298" name="Rectangle 2"/>
          <p:cNvSpPr>
            <a:spLocks noGrp="1" noRot="1" noChangeAspect="1" noChangeArrowheads="1" noTextEdit="1"/>
          </p:cNvSpPr>
          <p:nvPr>
            <p:ph type="sldImg"/>
          </p:nvPr>
        </p:nvSpPr>
        <p:spPr>
          <a:xfrm>
            <a:off x="677863" y="273050"/>
            <a:ext cx="5948362" cy="4460875"/>
          </a:xfrm>
          <a:ln/>
        </p:spPr>
      </p:sp>
      <p:sp>
        <p:nvSpPr>
          <p:cNvPr id="1335299" name="Rectangle 3"/>
          <p:cNvSpPr>
            <a:spLocks noGrp="1" noChangeArrowheads="1"/>
          </p:cNvSpPr>
          <p:nvPr>
            <p:ph type="body" idx="1"/>
          </p:nvPr>
        </p:nvSpPr>
        <p:spPr>
          <a:xfrm>
            <a:off x="417513" y="4894263"/>
            <a:ext cx="6327775" cy="4754562"/>
          </a:xfrm>
        </p:spPr>
        <p:txBody>
          <a:bodyPr/>
          <a:lstStyle/>
          <a:p>
            <a:r>
              <a:rPr lang="en-US" altLang="sk-SK"/>
              <a:t>An example of the complex configuration tasks involved in using Cisco MQC on the router Office.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9B01690-4800-4D47-9E85-49EE39693127}" type="slidenum">
              <a:rPr lang="en-US" altLang="sk-SK"/>
              <a:pPr/>
              <a:t>17</a:t>
            </a:fld>
            <a:endParaRPr lang="en-US" altLang="sk-SK"/>
          </a:p>
        </p:txBody>
      </p:sp>
      <p:sp>
        <p:nvSpPr>
          <p:cNvPr id="1337346" name="Rectangle 2"/>
          <p:cNvSpPr>
            <a:spLocks noGrp="1" noRot="1" noChangeAspect="1" noChangeArrowheads="1" noTextEdit="1"/>
          </p:cNvSpPr>
          <p:nvPr>
            <p:ph type="sldImg"/>
          </p:nvPr>
        </p:nvSpPr>
        <p:spPr>
          <a:xfrm>
            <a:off x="677863" y="273050"/>
            <a:ext cx="5948362" cy="4460875"/>
          </a:xfrm>
          <a:ln/>
        </p:spPr>
      </p:sp>
      <p:sp>
        <p:nvSpPr>
          <p:cNvPr id="1337347" name="Rectangle 3"/>
          <p:cNvSpPr>
            <a:spLocks noGrp="1" noChangeArrowheads="1"/>
          </p:cNvSpPr>
          <p:nvPr>
            <p:ph type="body" idx="1"/>
          </p:nvPr>
        </p:nvSpPr>
        <p:spPr>
          <a:xfrm>
            <a:off x="417513" y="4894263"/>
            <a:ext cx="6327775" cy="4754562"/>
          </a:xfrm>
        </p:spPr>
        <p:txBody>
          <a:bodyPr/>
          <a:lstStyle/>
          <a:p>
            <a:r>
              <a:rPr lang="en-US" altLang="sk-SK"/>
              <a:t>To display and verify basic QoS classes and policies configured by using the Cisco MQC, use the commands listed here.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92F963D-9174-45A4-A204-98610F672F9A}" type="slidenum">
              <a:rPr lang="en-US" altLang="sk-SK"/>
              <a:pPr/>
              <a:t>18</a:t>
            </a:fld>
            <a:endParaRPr lang="en-US" altLang="sk-SK"/>
          </a:p>
        </p:txBody>
      </p:sp>
      <p:sp>
        <p:nvSpPr>
          <p:cNvPr id="1228802" name="Rectangle 2"/>
          <p:cNvSpPr>
            <a:spLocks noGrp="1" noRot="1" noChangeAspect="1" noChangeArrowheads="1" noTextEdit="1"/>
          </p:cNvSpPr>
          <p:nvPr>
            <p:ph type="sldImg"/>
          </p:nvPr>
        </p:nvSpPr>
        <p:spPr>
          <a:xfrm>
            <a:off x="649288" y="269875"/>
            <a:ext cx="5859462" cy="4394200"/>
          </a:xfrm>
          <a:ln/>
        </p:spPr>
      </p:sp>
      <p:sp>
        <p:nvSpPr>
          <p:cNvPr id="1228803" name="Rectangle 3"/>
          <p:cNvSpPr>
            <a:spLocks noGrp="1" noChangeArrowheads="1"/>
          </p:cNvSpPr>
          <p:nvPr>
            <p:ph type="body" idx="1"/>
          </p:nvPr>
        </p:nvSpPr>
        <p:spPr>
          <a:xfrm>
            <a:off x="409575" y="4819650"/>
            <a:ext cx="6199188" cy="4681538"/>
          </a:xfrm>
        </p:spPr>
        <p:txBody>
          <a:bodyPr/>
          <a:lstStyle/>
          <a:p>
            <a:endParaRPr lang="sk-SK" alt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09E989-2BB9-4459-B449-68DB5C076147}" type="slidenum">
              <a:rPr lang="en-US" altLang="sk-SK"/>
              <a:pPr/>
              <a:t>19</a:t>
            </a:fld>
            <a:endParaRPr lang="en-US" altLang="sk-SK"/>
          </a:p>
        </p:txBody>
      </p:sp>
      <p:sp>
        <p:nvSpPr>
          <p:cNvPr id="1347586" name="Rectangle 2"/>
          <p:cNvSpPr>
            <a:spLocks noGrp="1" noRot="1" noChangeAspect="1" noChangeArrowheads="1" noTextEdit="1"/>
          </p:cNvSpPr>
          <p:nvPr>
            <p:ph type="sldImg"/>
          </p:nvPr>
        </p:nvSpPr>
        <p:spPr>
          <a:xfrm>
            <a:off x="677863" y="273050"/>
            <a:ext cx="5948362" cy="4460875"/>
          </a:xfrm>
          <a:ln/>
        </p:spPr>
      </p:sp>
      <p:sp>
        <p:nvSpPr>
          <p:cNvPr id="1347587" name="Rectangle 3"/>
          <p:cNvSpPr>
            <a:spLocks noGrp="1" noChangeArrowheads="1"/>
          </p:cNvSpPr>
          <p:nvPr>
            <p:ph type="body" idx="1"/>
          </p:nvPr>
        </p:nvSpPr>
        <p:spPr>
          <a:xfrm>
            <a:off x="417513" y="4894263"/>
            <a:ext cx="6327775" cy="4754562"/>
          </a:xfrm>
        </p:spPr>
        <p:txBody>
          <a:bodyPr/>
          <a:lstStyle/>
          <a:p>
            <a:r>
              <a:rPr lang="en-US" altLang="sk-SK"/>
              <a:t>Classification is the process of identifying traffic and categorizing that traffic into classes. Classification uses a traffic descriptor to categorize a packet within a specific group to define that packet. After the packet has been classified or identified, the packet is then accessible for QoS handling on the network.</a:t>
            </a:r>
          </a:p>
          <a:p>
            <a:r>
              <a:rPr lang="en-US" altLang="sk-SK"/>
              <a:t>Traffic descriptors that are typically used include:</a:t>
            </a:r>
          </a:p>
          <a:p>
            <a:pPr lvl="2"/>
            <a:r>
              <a:rPr lang="en-US" altLang="sk-SK"/>
              <a:t>Incoming interface</a:t>
            </a:r>
          </a:p>
          <a:p>
            <a:pPr lvl="2"/>
            <a:r>
              <a:rPr lang="en-US" altLang="sk-SK"/>
              <a:t>IP precedence</a:t>
            </a:r>
          </a:p>
          <a:p>
            <a:pPr lvl="2"/>
            <a:r>
              <a:rPr lang="en-US" altLang="sk-SK"/>
              <a:t>Differentiated services code point (DSCP)</a:t>
            </a:r>
          </a:p>
          <a:p>
            <a:pPr lvl="2"/>
            <a:r>
              <a:rPr lang="en-US" altLang="sk-SK"/>
              <a:t>Source or destination address</a:t>
            </a:r>
          </a:p>
          <a:p>
            <a:pPr lvl="2"/>
            <a:r>
              <a:rPr lang="en-US" altLang="sk-SK"/>
              <a:t>Application</a:t>
            </a:r>
          </a:p>
          <a:p>
            <a:r>
              <a:rPr lang="en-US" altLang="sk-SK"/>
              <a:t>Using classification, network administrators can partition network traffic into multiple classes of service (CoS). When traffic descriptors are used to classify traffic, the source implicitly agrees to adhere to the contracted terms and the network promises QoS. Various QoS mechanisms, such as traffic policing, traffic shaping, and queuing techniques, use the traffic descriptor of the packet (that is, the classification of the packet) to ensure adherence to that agreement.</a:t>
            </a:r>
          </a:p>
          <a:p>
            <a:r>
              <a:rPr lang="en-US" altLang="sk-SK"/>
              <a:t>Classification should take place at the network edge, typically in the wiring closet, within IP phones, or at network endpoints. </a:t>
            </a:r>
          </a:p>
          <a:p>
            <a:r>
              <a:rPr lang="en-US" altLang="sk-SK"/>
              <a:t>Cisco recommends that classification occur as close to the source of the traffic as possible. </a:t>
            </a:r>
          </a:p>
          <a:p>
            <a:r>
              <a:rPr lang="en-US" altLang="sk-SK" b="1"/>
              <a:t>NOTE: </a:t>
            </a:r>
            <a:r>
              <a:rPr lang="en-US" altLang="sk-SK"/>
              <a:t>The term </a:t>
            </a:r>
            <a:r>
              <a:rPr lang="en-US" altLang="sk-SK" i="1"/>
              <a:t>classification</a:t>
            </a:r>
            <a:r>
              <a:rPr lang="en-US" altLang="sk-SK"/>
              <a:t> is interchangeable with the term </a:t>
            </a:r>
            <a:r>
              <a:rPr lang="en-US" altLang="sk-SK" i="1"/>
              <a:t>packet classification</a:t>
            </a:r>
            <a:r>
              <a:rPr lang="en-US" altLang="sk-SK"/>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4E1CD0B-7F44-4B6F-BF39-9CDD72423287}" type="slidenum">
              <a:rPr lang="en-US" altLang="sk-SK"/>
              <a:pPr/>
              <a:t>2</a:t>
            </a:fld>
            <a:endParaRPr lang="en-US" altLang="sk-SK"/>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3210D30-339C-4645-86B6-0430A501ECF6}" type="slidenum">
              <a:rPr lang="en-US" altLang="sk-SK"/>
              <a:pPr/>
              <a:t>20</a:t>
            </a:fld>
            <a:endParaRPr lang="en-US" altLang="sk-SK"/>
          </a:p>
        </p:txBody>
      </p:sp>
      <p:sp>
        <p:nvSpPr>
          <p:cNvPr id="1349634" name="Rectangle 2"/>
          <p:cNvSpPr>
            <a:spLocks noGrp="1" noRot="1" noChangeAspect="1" noChangeArrowheads="1" noTextEdit="1"/>
          </p:cNvSpPr>
          <p:nvPr>
            <p:ph type="sldImg"/>
          </p:nvPr>
        </p:nvSpPr>
        <p:spPr>
          <a:xfrm>
            <a:off x="677863" y="273050"/>
            <a:ext cx="5948362" cy="4460875"/>
          </a:xfrm>
          <a:ln/>
        </p:spPr>
      </p:sp>
      <p:sp>
        <p:nvSpPr>
          <p:cNvPr id="1349635" name="Rectangle 3"/>
          <p:cNvSpPr>
            <a:spLocks noGrp="1" noChangeArrowheads="1"/>
          </p:cNvSpPr>
          <p:nvPr>
            <p:ph type="body" idx="1"/>
          </p:nvPr>
        </p:nvSpPr>
        <p:spPr>
          <a:xfrm>
            <a:off x="417513" y="4894263"/>
            <a:ext cx="6327775" cy="4754562"/>
          </a:xfrm>
        </p:spPr>
        <p:txBody>
          <a:bodyPr/>
          <a:lstStyle/>
          <a:p>
            <a:r>
              <a:rPr lang="en-US" altLang="sk-SK"/>
              <a:t>Marking is related to classification. QoS classification tools categorize packets by examining the contents of the frame, cell, and packet headers; whereas marking tools allow the QoS tool to change the packet headers for easier classification. </a:t>
            </a:r>
          </a:p>
          <a:p>
            <a:r>
              <a:rPr lang="en-US" altLang="sk-SK"/>
              <a:t>Marking involves placing a value into one of the small number of well-defined frame, packet, or cell header fields specifically designed for QoS marking. By marking a packet, other QoS functions can perform classification based on the marked field inside a header. Marking simplifies the network's QoS design, it simplifies configuration of other QoS tools, and it reduces the overhead required by each of the other QoS tools to classify the packets.</a:t>
            </a:r>
          </a:p>
          <a:p>
            <a:r>
              <a:rPr lang="en-US" altLang="sk-SK"/>
              <a:t>Marking a packet or frame with its classification allows subsequent network devices to easily distinguish the marked packet or frame as belonging to a specific class. After the packets or frames are identified as belonging to a specific class, QoS mechanisms can be uniformly applied to ensure compliance with administrative QoS policies. </a:t>
            </a:r>
          </a:p>
          <a:p>
            <a:r>
              <a:rPr lang="en-US" altLang="sk-SK"/>
              <a:t>This slide identifies some commonly used markers at the link layer and network layers.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991C70-DE92-4EE7-876A-0C7F4D33FE0C}" type="slidenum">
              <a:rPr lang="en-US" altLang="sk-SK"/>
              <a:pPr/>
              <a:t>21</a:t>
            </a:fld>
            <a:endParaRPr lang="en-US" altLang="sk-SK"/>
          </a:p>
        </p:txBody>
      </p:sp>
      <p:sp>
        <p:nvSpPr>
          <p:cNvPr id="1351682" name="Rectangle 2"/>
          <p:cNvSpPr>
            <a:spLocks noGrp="1" noRot="1" noChangeAspect="1" noChangeArrowheads="1" noTextEdit="1"/>
          </p:cNvSpPr>
          <p:nvPr>
            <p:ph type="sldImg"/>
          </p:nvPr>
        </p:nvSpPr>
        <p:spPr>
          <a:xfrm>
            <a:off x="677863" y="273050"/>
            <a:ext cx="5948362" cy="4460875"/>
          </a:xfrm>
          <a:ln/>
        </p:spPr>
      </p:sp>
      <p:sp>
        <p:nvSpPr>
          <p:cNvPr id="1351683" name="Rectangle 3"/>
          <p:cNvSpPr>
            <a:spLocks noGrp="1" noChangeArrowheads="1"/>
          </p:cNvSpPr>
          <p:nvPr>
            <p:ph type="body" idx="1"/>
          </p:nvPr>
        </p:nvSpPr>
        <p:spPr>
          <a:xfrm>
            <a:off x="417513" y="4894263"/>
            <a:ext cx="6327775" cy="4754562"/>
          </a:xfrm>
        </p:spPr>
        <p:txBody>
          <a:bodyPr/>
          <a:lstStyle/>
          <a:p>
            <a:r>
              <a:rPr lang="en-US" altLang="sk-SK"/>
              <a:t>The 802.1Q standard is an IEEE specification for implementing VLANs in Layer 2 switched networks. The 802.1Q specification defines two 2-byte fields (tag protocol identifier [TPID] and tag control information [TCI]) that are inserted within an Ethernet frame following the source address field. </a:t>
            </a:r>
          </a:p>
          <a:p>
            <a:r>
              <a:rPr lang="en-US" altLang="sk-SK"/>
              <a:t>The TCI field includes 3 bits that are used to identify user priority. These bits can be used to mark packets as belonging to a specific Class of Service (CoS). </a:t>
            </a:r>
          </a:p>
          <a:p>
            <a:r>
              <a:rPr lang="en-US" altLang="sk-SK"/>
              <a:t>The CoS marking allows a Layer 2 Ethernet frame to be marked with eight levels of priority (values 0–7). Three bits allow for 2^3 levels of classification, allowing a direct correspondence with IP version 4 (IPv4) (IP precedence) type of service (ToS) values. </a:t>
            </a:r>
          </a:p>
          <a:p>
            <a:r>
              <a:rPr lang="en-US" altLang="sk-SK"/>
              <a:t>One disadvantage of using CoS markings is that frames lose their CoS markings when transiting a non-802.1Q to a non-802.1p link. Trunking with 802.1Q must be enabled before the CoS field even exists. As soon as the packet encounters Layer 3 forwarding, either with a router or a Layer 3 switch, the old LAN header gets discarded and the CoS field will be lost. Therefore, a ubiquitous permanent marking should be used for network transit. This is typically accomplished by translating a CoS marking into another marker or simply using a different marking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4D3955D-E45B-408D-9695-0B36E9955084}" type="slidenum">
              <a:rPr lang="en-US" altLang="sk-SK"/>
              <a:pPr/>
              <a:t>22</a:t>
            </a:fld>
            <a:endParaRPr lang="en-US" altLang="sk-SK"/>
          </a:p>
        </p:txBody>
      </p:sp>
      <p:sp>
        <p:nvSpPr>
          <p:cNvPr id="1353730" name="Rectangle 2"/>
          <p:cNvSpPr>
            <a:spLocks noGrp="1" noRot="1" noChangeAspect="1" noChangeArrowheads="1" noTextEdit="1"/>
          </p:cNvSpPr>
          <p:nvPr>
            <p:ph type="sldImg"/>
          </p:nvPr>
        </p:nvSpPr>
        <p:spPr>
          <a:xfrm>
            <a:off x="677863" y="273050"/>
            <a:ext cx="5948362" cy="4460875"/>
          </a:xfrm>
          <a:ln/>
        </p:spPr>
      </p:sp>
      <p:sp>
        <p:nvSpPr>
          <p:cNvPr id="1353731" name="Rectangle 3"/>
          <p:cNvSpPr>
            <a:spLocks noGrp="1" noChangeArrowheads="1"/>
          </p:cNvSpPr>
          <p:nvPr>
            <p:ph type="body" idx="1"/>
          </p:nvPr>
        </p:nvSpPr>
        <p:spPr>
          <a:xfrm>
            <a:off x="417513" y="4894263"/>
            <a:ext cx="6327775" cy="4754562"/>
          </a:xfrm>
        </p:spPr>
        <p:txBody>
          <a:bodyPr/>
          <a:lstStyle/>
          <a:p>
            <a:r>
              <a:rPr lang="en-US" altLang="sk-SK"/>
              <a:t>Frame Relay provides a simple set of QoS mechanisms to ensure a committed information rate (CIR): congestion notifications called forward explicit congestion notification (FECN) and backward explicit congestion notification (BECN), in addition to fragmentation of data frames when voice frames are present, as described in Frame Relay Forum standard FRF.12. </a:t>
            </a:r>
          </a:p>
          <a:p>
            <a:r>
              <a:rPr lang="en-US" altLang="sk-SK"/>
              <a:t>One component of Frame Relay QoS is packet discard eligibility when congestion is experienced in the network. Frame Relay will allow network traffic to be sent at a rate exceeding its CIR. The frames that exceed the committed rate can be marked as discard eligible (DE) at the ingress Frame Relay switch. If congestion occurs in the network, frames marked DE will be discarded in preference to frames that are not marked.</a:t>
            </a:r>
          </a:p>
          <a:p>
            <a:endParaRPr lang="en-US" altLang="sk-SK"/>
          </a:p>
          <a:p>
            <a:r>
              <a:rPr lang="en-US" altLang="sk-SK"/>
              <a:t>When a customer transmits IP packets from one site to another, the IP precedence field (the first three bits of the DSCP field in the header of an IP packet) specifies the CoS. Using IP Precedence, a network administrator can assign values from 0 (the default) to 7 to classify and prioritize types of traffic. Based on the IP precedence marking, the packet is given the desired treatment, such as guaranteed bandwidth or latency. IP Precedence is being phased out in favor of DSCP, but is supported by many applications and routers. </a:t>
            </a:r>
          </a:p>
          <a:p>
            <a:r>
              <a:rPr lang="en-US" altLang="sk-SK"/>
              <a:t>The MPLS experimental bits comprise a 3-bit field that you can use to map IP precedence into an MPLS label. This allows MPLS-enabled routers to perform QoS features indirectly based on the original IP Precedence field inside the IP packets encapsulated by MPLS, without the need to spend resources to look into the IP packet header and examine the IP Precedence field. If the service provider network is an MPLS network, then the IP precedence bits are copied into the MPLS Experimental (EXP) field at the edge of the network. </a:t>
            </a:r>
          </a:p>
          <a:p>
            <a:r>
              <a:rPr lang="en-US" altLang="sk-SK"/>
              <a:t>The MPLS EXP field allows the service provider to provide QoS without overwriting the value in the customer IP Precedence field. The IP header remains available for customer use, and the IP packet marking is not changed while the packet travels through the MPLS network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A3F69FD-FA21-4D27-A147-5661B8B9EAB5}" type="slidenum">
              <a:rPr lang="en-US" altLang="sk-SK"/>
              <a:pPr/>
              <a:t>23</a:t>
            </a:fld>
            <a:endParaRPr lang="en-US" altLang="sk-SK"/>
          </a:p>
        </p:txBody>
      </p:sp>
      <p:sp>
        <p:nvSpPr>
          <p:cNvPr id="1394690" name="Rectangle 2"/>
          <p:cNvSpPr>
            <a:spLocks noGrp="1" noRot="1" noChangeAspect="1" noChangeArrowheads="1" noTextEdit="1"/>
          </p:cNvSpPr>
          <p:nvPr>
            <p:ph type="sldImg"/>
          </p:nvPr>
        </p:nvSpPr>
        <p:spPr>
          <a:xfrm>
            <a:off x="677863" y="273050"/>
            <a:ext cx="5948362" cy="4460875"/>
          </a:xfrm>
          <a:ln/>
        </p:spPr>
      </p:sp>
      <p:sp>
        <p:nvSpPr>
          <p:cNvPr id="1394691" name="Rectangle 3"/>
          <p:cNvSpPr>
            <a:spLocks noGrp="1" noChangeArrowheads="1"/>
          </p:cNvSpPr>
          <p:nvPr>
            <p:ph type="body" idx="1"/>
          </p:nvPr>
        </p:nvSpPr>
        <p:spPr>
          <a:xfrm>
            <a:off x="417513" y="4894263"/>
            <a:ext cx="6327775" cy="4754562"/>
          </a:xfrm>
        </p:spPr>
        <p:txBody>
          <a:bodyPr/>
          <a:lstStyle/>
          <a:p>
            <a:r>
              <a:rPr lang="en-US" altLang="sk-SK"/>
              <a:t>A trust boundary is the point within the network where markings such as CoS or DSCP begin to be accepted. Previously set markings are overridden as required at the trust boundary.</a:t>
            </a:r>
          </a:p>
          <a:p>
            <a:r>
              <a:rPr lang="en-US" altLang="sk-SK"/>
              <a:t>The location of the trust boundary depends upon the capabilities of the devices connected to the access edge of the LAN. The trust boundary must be implemented at one of three locations in a network as shown:</a:t>
            </a:r>
          </a:p>
          <a:p>
            <a:pPr lvl="2"/>
            <a:r>
              <a:rPr lang="en-US" altLang="sk-SK"/>
              <a:t>Endpoint or end system</a:t>
            </a:r>
          </a:p>
          <a:p>
            <a:pPr lvl="2"/>
            <a:r>
              <a:rPr lang="en-US" altLang="sk-SK"/>
              <a:t>Access layer</a:t>
            </a:r>
          </a:p>
          <a:p>
            <a:pPr lvl="2"/>
            <a:r>
              <a:rPr lang="en-US" altLang="sk-SK"/>
              <a:t>Distribution layer</a:t>
            </a:r>
          </a:p>
          <a:p>
            <a:r>
              <a:rPr lang="en-US" altLang="sk-SK"/>
              <a:t>Trusted endpoints have the capabilities and intelligence to mark application traffic to the appropriate CoS and/or DSCP values. Trusted endpoints also have the ability to re-mark traffic that may have been previously marked by an untrusted device. </a:t>
            </a:r>
          </a:p>
          <a:p>
            <a:r>
              <a:rPr lang="en-US" altLang="sk-SK"/>
              <a:t>If an endpoint is trusted, then the trust boundary should be at the endpoint. When trusted endpoints are connected to a switch port, all that is typically required is enabling the </a:t>
            </a:r>
            <a:r>
              <a:rPr lang="en-US" altLang="sk-SK" b="1"/>
              <a:t>mls qos trust dscp</a:t>
            </a:r>
            <a:r>
              <a:rPr lang="en-US" altLang="sk-SK"/>
              <a:t> interface command.</a:t>
            </a:r>
          </a:p>
          <a:p>
            <a:r>
              <a:rPr lang="en-US" altLang="sk-SK"/>
              <a:t>If the endpoint is not trusted and the switch in the wiring closet has QoS intelligence, then the trust boundary should be at the access layer—within the switch in the wiring closet.</a:t>
            </a:r>
          </a:p>
          <a:p>
            <a:r>
              <a:rPr lang="en-US" altLang="sk-SK"/>
              <a:t>If the endpoint is not trusted and the switch in the wiring closet does not have QoS intelligence, then the trust boundary should be at the distribution layer—within the switch or router that is aggregating traffic from the access layer.</a:t>
            </a:r>
          </a:p>
          <a:p>
            <a:r>
              <a:rPr lang="en-US" altLang="sk-SK"/>
              <a:t>The concept of trusting or not trusting forms the basis for the trust boundary. Ideally, classification should be done as close to the network edge as possible.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17A6240-0A4D-49A7-88A9-DFA9DE876DDD}" type="slidenum">
              <a:rPr lang="en-US" altLang="sk-SK"/>
              <a:pPr/>
              <a:t>24</a:t>
            </a:fld>
            <a:endParaRPr lang="en-US" altLang="sk-SK"/>
          </a:p>
        </p:txBody>
      </p:sp>
      <p:sp>
        <p:nvSpPr>
          <p:cNvPr id="1396738" name="Rectangle 2"/>
          <p:cNvSpPr>
            <a:spLocks noGrp="1" noRot="1" noChangeAspect="1" noChangeArrowheads="1" noTextEdit="1"/>
          </p:cNvSpPr>
          <p:nvPr>
            <p:ph type="sldImg"/>
          </p:nvPr>
        </p:nvSpPr>
        <p:spPr>
          <a:xfrm>
            <a:off x="677863" y="273050"/>
            <a:ext cx="5948362" cy="4460875"/>
          </a:xfrm>
          <a:ln/>
        </p:spPr>
      </p:sp>
      <p:sp>
        <p:nvSpPr>
          <p:cNvPr id="1396739" name="Rectangle 3"/>
          <p:cNvSpPr>
            <a:spLocks noGrp="1" noChangeArrowheads="1"/>
          </p:cNvSpPr>
          <p:nvPr>
            <p:ph type="body" idx="1"/>
          </p:nvPr>
        </p:nvSpPr>
        <p:spPr>
          <a:xfrm>
            <a:off x="417513" y="4894263"/>
            <a:ext cx="6327775" cy="4754562"/>
          </a:xfrm>
        </p:spPr>
        <p:txBody>
          <a:bodyPr/>
          <a:lstStyle/>
          <a:p>
            <a:r>
              <a:rPr lang="en-US" altLang="sk-SK"/>
              <a:t>This slide illustrates the challenge of selecting an appropriate place to mark a trust boundary. Classification should take place at the network edge, typically in the wiring closet or within trusted endpoints (such as servers, trusted hosts, video endpoints, or IP telephony devices).</a:t>
            </a:r>
          </a:p>
          <a:p>
            <a:r>
              <a:rPr lang="en-US" altLang="sk-SK"/>
              <a:t>Trusting end users and their PCs is generally not recommended because newer operating systems like Windows XP/Vista and Linux make it relatively easy to set CoS or DSCP markings on PC network interface cards (NICs). Improperly set QoS markings can affect the service levels of users within the enterprise. </a:t>
            </a:r>
          </a:p>
          <a:p>
            <a:r>
              <a:rPr lang="en-US" altLang="sk-SK"/>
              <a:t>IP phones are trusted devices, while PCs are not. This can be a problem when provisioning trust in a mobile environment. For example, port A is configured to trust the endpoint connected to it, which initially is an IP phone. Port B is configured not to trust the endpoint connected to it, which initially is a PC. Because of a move, these endpoints get plugged into the opposite ports. This change breaks the VoIP quality of calls made from the IP phone (now plugged into untrusted port B) and opens the network to unintentional or deliberate abuse of provisioned QoS by the PC (now plugged into the trusted port A).</a:t>
            </a:r>
          </a:p>
          <a:p>
            <a:r>
              <a:rPr lang="en-US" altLang="sk-SK"/>
              <a:t>Cisco switches with QoS intelligence use Cisco Discovery Protocol (CDP) to discover whether any devices plugged into its ports can be trusted. If the device can be trusted (such as a Cisco IP phone), the switch extends trust to the device dynamically. If CDP determines that the device cannot be trusted (such as a PC), the switch does not extend the trust boundary to the device.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F68D11E-9488-4056-8502-880C849A1611}" type="slidenum">
              <a:rPr lang="en-US" altLang="sk-SK"/>
              <a:pPr/>
              <a:t>25</a:t>
            </a:fld>
            <a:endParaRPr lang="en-US" altLang="sk-SK"/>
          </a:p>
        </p:txBody>
      </p:sp>
      <p:sp>
        <p:nvSpPr>
          <p:cNvPr id="1400834" name="Rectangle 2"/>
          <p:cNvSpPr>
            <a:spLocks noGrp="1" noRot="1" noChangeAspect="1" noChangeArrowheads="1" noTextEdit="1"/>
          </p:cNvSpPr>
          <p:nvPr>
            <p:ph type="sldImg"/>
          </p:nvPr>
        </p:nvSpPr>
        <p:spPr>
          <a:xfrm>
            <a:off x="677863" y="273050"/>
            <a:ext cx="5948362" cy="4460875"/>
          </a:xfrm>
          <a:ln/>
        </p:spPr>
      </p:sp>
      <p:sp>
        <p:nvSpPr>
          <p:cNvPr id="1400835" name="Rectangle 3"/>
          <p:cNvSpPr>
            <a:spLocks noGrp="1" noChangeArrowheads="1"/>
          </p:cNvSpPr>
          <p:nvPr>
            <p:ph type="body" idx="1"/>
          </p:nvPr>
        </p:nvSpPr>
        <p:spPr>
          <a:xfrm>
            <a:off x="417513" y="4894263"/>
            <a:ext cx="6327775" cy="4754562"/>
          </a:xfrm>
        </p:spPr>
        <p:txBody>
          <a:bodyPr/>
          <a:lstStyle/>
          <a:p>
            <a:r>
              <a:rPr lang="en-US" altLang="sk-SK"/>
              <a:t>Network-Based Application Recognition (NBAR) is a classification and protocol discovery feature of Cisco IOS software that recognizes a wide variety of applications, including web-based applications and client/server applications that dynamically assign TCP or UDP port numbers. </a:t>
            </a:r>
          </a:p>
          <a:p>
            <a:r>
              <a:rPr lang="en-US" altLang="sk-SK"/>
              <a:t>After NBAR recognizes an application, the network can invoke specific services for that particular application. These features include the ability to guarantee bandwidth to critical applications, limit bandwidth to other applications, drop selective packets to avoid congestion, and mark packets appropriately so that the network and the service provider's network can provide QoS from end to end.</a:t>
            </a:r>
          </a:p>
          <a:p>
            <a:r>
              <a:rPr lang="en-US" altLang="sk-SK"/>
              <a:t>NBAR works with QoS features. NBAR ensures that network bandwidth is used efficiently by classifying packets and then applying QoS to the classified traffic.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1440ACB-4E44-4BB9-86C7-5896247FF8D3}" type="slidenum">
              <a:rPr lang="en-US" altLang="sk-SK"/>
              <a:pPr/>
              <a:t>26</a:t>
            </a:fld>
            <a:endParaRPr lang="en-US" altLang="sk-SK"/>
          </a:p>
        </p:txBody>
      </p:sp>
      <p:sp>
        <p:nvSpPr>
          <p:cNvPr id="1404930" name="Rectangle 2"/>
          <p:cNvSpPr>
            <a:spLocks noGrp="1" noRot="1" noChangeAspect="1" noChangeArrowheads="1" noTextEdit="1"/>
          </p:cNvSpPr>
          <p:nvPr>
            <p:ph type="sldImg"/>
          </p:nvPr>
        </p:nvSpPr>
        <p:spPr>
          <a:xfrm>
            <a:off x="677863" y="273050"/>
            <a:ext cx="5948362" cy="4460875"/>
          </a:xfrm>
          <a:ln/>
        </p:spPr>
      </p:sp>
      <p:sp>
        <p:nvSpPr>
          <p:cNvPr id="1404931" name="Rectangle 3"/>
          <p:cNvSpPr>
            <a:spLocks noGrp="1" noChangeArrowheads="1"/>
          </p:cNvSpPr>
          <p:nvPr>
            <p:ph type="body" idx="1"/>
          </p:nvPr>
        </p:nvSpPr>
        <p:spPr>
          <a:xfrm>
            <a:off x="417513" y="4894263"/>
            <a:ext cx="6327775" cy="4754562"/>
          </a:xfrm>
        </p:spPr>
        <p:txBody>
          <a:bodyPr/>
          <a:lstStyle/>
          <a:p>
            <a:r>
              <a:rPr lang="en-US" altLang="sk-SK"/>
              <a:t>NBAR can classify application traffic by looking beyond the TCP/UDP port numbers of a packet. This is subport classification. NBAR looks into the TCP/UDP payload itself and classifies packets on content within the payload such as transaction identifier, message type, or other similar data. </a:t>
            </a:r>
          </a:p>
          <a:p>
            <a:r>
              <a:rPr lang="en-US" altLang="sk-SK"/>
              <a:t>NBAR recognizes packets belonging to different types of applications:</a:t>
            </a:r>
          </a:p>
          <a:p>
            <a:pPr lvl="2"/>
            <a:r>
              <a:rPr lang="en-US" altLang="sk-SK"/>
              <a:t>Static applications establish sessions to well-known TCP or UDP destination port numbers. Such applications, such as Simple Mail Transfer Protocol (SMTP), could also be classified by using access control lists (ACLs).</a:t>
            </a:r>
          </a:p>
          <a:p>
            <a:pPr lvl="2"/>
            <a:r>
              <a:rPr lang="en-US" altLang="sk-SK"/>
              <a:t>Some non-IP protocols, such as Novell Internetwork Packet Exchange (IPX), can also be recognized by NBAR.</a:t>
            </a:r>
          </a:p>
          <a:p>
            <a:pPr lvl="2"/>
            <a:r>
              <a:rPr lang="en-US" altLang="sk-SK"/>
              <a:t>Dynamic applications use multiple sessions that use dynamic TCP or UDP port numbers. Typically, there is a control session to a well-known port number, and the other sessions are established to destination port numbers negotiated through the control sessions, such as those used with FTP. NBAR inspects the port number exchange through the control session.</a:t>
            </a:r>
          </a:p>
          <a:p>
            <a:pPr lvl="2"/>
            <a:r>
              <a:rPr lang="en-US" altLang="sk-SK"/>
              <a:t>NBAR also has the capability to inspect some applications for other information and to classify based on that information. For example, NBAR can classify HTTP sessions based on the requested URL, including MIME type or host name.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B26FAA4-06CA-4B3C-90A4-2AE638BDCEF9}" type="slidenum">
              <a:rPr lang="en-US" altLang="sk-SK"/>
              <a:pPr/>
              <a:t>27</a:t>
            </a:fld>
            <a:endParaRPr lang="en-US" altLang="sk-SK"/>
          </a:p>
        </p:txBody>
      </p:sp>
      <p:sp>
        <p:nvSpPr>
          <p:cNvPr id="1406978" name="Rectangle 2"/>
          <p:cNvSpPr>
            <a:spLocks noGrp="1" noRot="1" noChangeAspect="1" noChangeArrowheads="1" noTextEdit="1"/>
          </p:cNvSpPr>
          <p:nvPr>
            <p:ph type="sldImg"/>
          </p:nvPr>
        </p:nvSpPr>
        <p:spPr>
          <a:xfrm>
            <a:off x="677863" y="273050"/>
            <a:ext cx="5948362" cy="4460875"/>
          </a:xfrm>
          <a:ln/>
        </p:spPr>
      </p:sp>
      <p:sp>
        <p:nvSpPr>
          <p:cNvPr id="1406979" name="Rectangle 3"/>
          <p:cNvSpPr>
            <a:spLocks noGrp="1" noChangeArrowheads="1"/>
          </p:cNvSpPr>
          <p:nvPr>
            <p:ph type="body" idx="1"/>
          </p:nvPr>
        </p:nvSpPr>
        <p:spPr>
          <a:xfrm>
            <a:off x="417513" y="4894263"/>
            <a:ext cx="6327775" cy="4754562"/>
          </a:xfrm>
        </p:spPr>
        <p:txBody>
          <a:bodyPr/>
          <a:lstStyle/>
          <a:p>
            <a:r>
              <a:rPr lang="en-US" altLang="sk-SK"/>
              <a:t>NBAR supports dynamic upgrades without having to change the Cisco IOS version or restart a router.</a:t>
            </a:r>
          </a:p>
          <a:p>
            <a:r>
              <a:rPr lang="en-US" altLang="sk-SK"/>
              <a:t>Packet Description Language Modules (PDLM) contain the rules that are used by NBAR to recognize an application by matching text patterns in data packets, and they can be used to bring new or changed functionality to NBAR. </a:t>
            </a:r>
          </a:p>
          <a:p>
            <a:r>
              <a:rPr lang="en-US" altLang="sk-SK"/>
              <a:t>An external PDLM can be loaded at run time to extend the NBAR list of recognized protocols. Use PDLMs to enhance an existing protocol-recognition capability. PDLMs allow NBAR to recognize new protocols without requiring a new Cisco IOS image or a router reload.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2E65D42-FC03-41EA-AFE2-2BE7CE873B8C}" type="slidenum">
              <a:rPr lang="en-US" altLang="sk-SK"/>
              <a:pPr/>
              <a:t>28</a:t>
            </a:fld>
            <a:endParaRPr lang="en-US" altLang="sk-SK"/>
          </a:p>
        </p:txBody>
      </p:sp>
      <p:sp>
        <p:nvSpPr>
          <p:cNvPr id="1411074" name="Rectangle 2"/>
          <p:cNvSpPr>
            <a:spLocks noGrp="1" noRot="1" noChangeAspect="1" noChangeArrowheads="1" noTextEdit="1"/>
          </p:cNvSpPr>
          <p:nvPr>
            <p:ph type="sldImg"/>
          </p:nvPr>
        </p:nvSpPr>
        <p:spPr>
          <a:xfrm>
            <a:off x="677863" y="273050"/>
            <a:ext cx="5948362" cy="4460875"/>
          </a:xfrm>
          <a:ln/>
        </p:spPr>
      </p:sp>
      <p:sp>
        <p:nvSpPr>
          <p:cNvPr id="1411075" name="Rectangle 3"/>
          <p:cNvSpPr>
            <a:spLocks noGrp="1" noChangeArrowheads="1"/>
          </p:cNvSpPr>
          <p:nvPr>
            <p:ph type="body" idx="1"/>
          </p:nvPr>
        </p:nvSpPr>
        <p:spPr>
          <a:xfrm>
            <a:off x="417513" y="4894263"/>
            <a:ext cx="6327775" cy="4754562"/>
          </a:xfrm>
        </p:spPr>
        <p:txBody>
          <a:bodyPr/>
          <a:lstStyle/>
          <a:p>
            <a:r>
              <a:rPr lang="en-US" altLang="sk-SK"/>
              <a:t>Use the </a:t>
            </a:r>
            <a:r>
              <a:rPr lang="en-US" altLang="sk-SK" b="1"/>
              <a:t>show ip nbar port-map</a:t>
            </a:r>
            <a:r>
              <a:rPr lang="en-US" altLang="sk-SK"/>
              <a:t> command to display the current protocol-to-port mappings in use by NBAR. The </a:t>
            </a:r>
            <a:r>
              <a:rPr lang="en-US" altLang="sk-SK" i="1"/>
              <a:t>protocol-name</a:t>
            </a:r>
            <a:r>
              <a:rPr lang="en-US" altLang="sk-SK"/>
              <a:t> argument can also be used to limit the display to a specific protocol. Figure </a:t>
            </a:r>
            <a:r>
              <a:rPr lang="en-US" altLang="sk-SK" b="1"/>
              <a:t>[3]</a:t>
            </a:r>
            <a:r>
              <a:rPr lang="en-US" altLang="sk-SK"/>
              <a:t> shows the command syntax. </a:t>
            </a:r>
          </a:p>
          <a:p>
            <a:r>
              <a:rPr lang="en-US" altLang="sk-SK"/>
              <a:t>After the </a:t>
            </a:r>
            <a:r>
              <a:rPr lang="en-US" altLang="sk-SK" b="1"/>
              <a:t>ip nbar port-map</a:t>
            </a:r>
            <a:r>
              <a:rPr lang="en-US" altLang="sk-SK"/>
              <a:t> command has been used, the </a:t>
            </a:r>
            <a:r>
              <a:rPr lang="en-US" altLang="sk-SK" b="1"/>
              <a:t>show ip nbar port-map </a:t>
            </a:r>
            <a:r>
              <a:rPr lang="en-US" altLang="sk-SK"/>
              <a:t>command displays the ports assigned by the administrator to the protocol. If no </a:t>
            </a:r>
            <a:r>
              <a:rPr lang="en-US" altLang="sk-SK" b="1"/>
              <a:t>ip nbar port-map </a:t>
            </a:r>
            <a:r>
              <a:rPr lang="en-US" altLang="sk-SK"/>
              <a:t>command has been used, the </a:t>
            </a:r>
            <a:r>
              <a:rPr lang="en-US" altLang="sk-SK" b="1"/>
              <a:t>show ip nbar port-map</a:t>
            </a:r>
            <a:r>
              <a:rPr lang="en-US" altLang="sk-SK"/>
              <a:t> command displays the default ports.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B41C12C-3AEC-4A93-AB92-4BC8241A0ACD}" type="slidenum">
              <a:rPr lang="en-US" altLang="sk-SK"/>
              <a:pPr/>
              <a:t>29</a:t>
            </a:fld>
            <a:endParaRPr lang="en-US" altLang="sk-SK"/>
          </a:p>
        </p:txBody>
      </p:sp>
      <p:sp>
        <p:nvSpPr>
          <p:cNvPr id="1413122" name="Rectangle 2"/>
          <p:cNvSpPr>
            <a:spLocks noGrp="1" noRot="1" noChangeAspect="1" noChangeArrowheads="1" noTextEdit="1"/>
          </p:cNvSpPr>
          <p:nvPr>
            <p:ph type="sldImg"/>
          </p:nvPr>
        </p:nvSpPr>
        <p:spPr>
          <a:xfrm>
            <a:off x="677863" y="273050"/>
            <a:ext cx="5948362" cy="4460875"/>
          </a:xfrm>
          <a:ln/>
        </p:spPr>
      </p:sp>
      <p:sp>
        <p:nvSpPr>
          <p:cNvPr id="1413123" name="Rectangle 3"/>
          <p:cNvSpPr>
            <a:spLocks noGrp="1" noChangeArrowheads="1"/>
          </p:cNvSpPr>
          <p:nvPr>
            <p:ph type="body" idx="1"/>
          </p:nvPr>
        </p:nvSpPr>
        <p:spPr>
          <a:xfrm>
            <a:off x="417513" y="4894263"/>
            <a:ext cx="6327775" cy="4754562"/>
          </a:xfrm>
        </p:spPr>
        <p:txBody>
          <a:bodyPr/>
          <a:lstStyle/>
          <a:p>
            <a:r>
              <a:rPr lang="en-US" altLang="sk-SK"/>
              <a:t>To develop and apply QoS policies, NBAR includes a protocol-discovery feature that provides an easy way to discover application protocols that are transiting an interface. The feature discovers any protocol traffic supported by NBAR.</a:t>
            </a:r>
          </a:p>
          <a:p>
            <a:r>
              <a:rPr lang="en-US" altLang="sk-SK"/>
              <a:t>NBAR Protocol Discovery captures key statistics associated with each protocol in a network (packet counts, byte counts, and bit rates) on a per interface basis. These statistics define traffic classes and QoS policies for each traffic class. GUI based management tools can graphically display this information, by polling Simple Network Management Protocol (SNMP) statistics from the NBAR Protocol Discovery (PD) Management Information Base (MIB).</a:t>
            </a:r>
          </a:p>
          <a:p>
            <a:r>
              <a:rPr lang="en-US" altLang="sk-SK"/>
              <a:t>NBAR Protocol Discovery can be applied to interfaces and can be used to monitor both input and output traffic. In addition, it shows the mix of applications currently running on the network. This information helps in defining QoS classes and policies, such as how much bandwidth to provide to mission-critical applications, and in determining which protocols should be policed.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C2FD9D-337C-4852-963D-CAA695A30BB7}" type="slidenum">
              <a:rPr lang="en-US" altLang="sk-SK"/>
              <a:pPr/>
              <a:t>3</a:t>
            </a:fld>
            <a:endParaRPr lang="en-US" altLang="sk-SK"/>
          </a:p>
        </p:txBody>
      </p:sp>
      <p:sp>
        <p:nvSpPr>
          <p:cNvPr id="1173506" name="Rectangle 2"/>
          <p:cNvSpPr>
            <a:spLocks noGrp="1" noRot="1" noChangeAspect="1" noChangeArrowheads="1" noTextEdit="1"/>
          </p:cNvSpPr>
          <p:nvPr>
            <p:ph type="sldImg"/>
          </p:nvPr>
        </p:nvSpPr>
        <p:spPr>
          <a:xfrm>
            <a:off x="677863" y="273050"/>
            <a:ext cx="5948362" cy="4460875"/>
          </a:xfrm>
          <a:ln/>
        </p:spPr>
      </p:sp>
      <p:sp>
        <p:nvSpPr>
          <p:cNvPr id="1173507" name="Rectangle 3"/>
          <p:cNvSpPr>
            <a:spLocks noGrp="1" noChangeArrowheads="1"/>
          </p:cNvSpPr>
          <p:nvPr>
            <p:ph type="body" idx="1"/>
          </p:nvPr>
        </p:nvSpPr>
        <p:spPr>
          <a:xfrm>
            <a:off x="417513" y="4894263"/>
            <a:ext cx="6327775" cy="4754562"/>
          </a:xfrm>
        </p:spPr>
        <p:txBody>
          <a:bodyPr/>
          <a:lstStyle/>
          <a:p>
            <a:pPr marL="228600" indent="-228600"/>
            <a:r>
              <a:rPr lang="en-US" altLang="sk-SK"/>
              <a:t>Cisco IOS QoS features enable network administrators to control and predictably service a variety of networked applications and traffic types, allowing network managers to take advantage of a new generation of media-rich and mission-critical applications.</a:t>
            </a:r>
          </a:p>
          <a:p>
            <a:pPr marL="228600" indent="-228600"/>
            <a:r>
              <a:rPr lang="en-US" altLang="sk-SK"/>
              <a:t>There are three basic steps involved in implementing QoS on a network:</a:t>
            </a:r>
            <a:endParaRPr lang="en-US" altLang="sk-SK" b="1"/>
          </a:p>
          <a:p>
            <a:pPr marL="1195388" lvl="2" indent="-228600">
              <a:buFontTx/>
              <a:buAutoNum type="arabicPeriod"/>
            </a:pPr>
            <a:r>
              <a:rPr lang="en-US" altLang="sk-SK" b="1"/>
              <a:t>Identify types of traffic and their requirements</a:t>
            </a:r>
            <a:r>
              <a:rPr lang="en-US" altLang="sk-SK"/>
              <a:t>: Study the network to determine the type of traffic that is running on the network and then determine the QoS requirements needed for the different types of traffic.</a:t>
            </a:r>
            <a:endParaRPr lang="en-US" altLang="sk-SK" b="1"/>
          </a:p>
          <a:p>
            <a:pPr marL="1195388" lvl="2" indent="-228600">
              <a:buFontTx/>
              <a:buAutoNum type="arabicPeriod"/>
            </a:pPr>
            <a:r>
              <a:rPr lang="en-US" altLang="sk-SK" b="1"/>
              <a:t>Define traffic classes</a:t>
            </a:r>
            <a:r>
              <a:rPr lang="en-US" altLang="sk-SK"/>
              <a:t>: This activity groups the traffic with similar QoS requirements into classes. For example, three classes of traffic might be defined as voice, mission-critical, and best effort.</a:t>
            </a:r>
            <a:endParaRPr lang="en-US" altLang="sk-SK" b="1"/>
          </a:p>
          <a:p>
            <a:pPr marL="1195388" lvl="2" indent="-228600">
              <a:buFontTx/>
              <a:buAutoNum type="arabicPeriod"/>
            </a:pPr>
            <a:r>
              <a:rPr lang="en-US" altLang="sk-SK" b="1"/>
              <a:t>Define QoS policies</a:t>
            </a:r>
            <a:r>
              <a:rPr lang="en-US" altLang="sk-SK"/>
              <a:t>: QoS policies meet QoS requirements for each traffic class.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EDFC4C1-8666-47A0-B70E-BA4037CE010D}" type="slidenum">
              <a:rPr lang="en-US" altLang="sk-SK"/>
              <a:pPr/>
              <a:t>30</a:t>
            </a:fld>
            <a:endParaRPr lang="en-US" altLang="sk-SK"/>
          </a:p>
        </p:txBody>
      </p:sp>
      <p:sp>
        <p:nvSpPr>
          <p:cNvPr id="1417218" name="Rectangle 2"/>
          <p:cNvSpPr>
            <a:spLocks noGrp="1" noRot="1" noChangeAspect="1" noChangeArrowheads="1" noTextEdit="1"/>
          </p:cNvSpPr>
          <p:nvPr>
            <p:ph type="sldImg"/>
          </p:nvPr>
        </p:nvSpPr>
        <p:spPr>
          <a:xfrm>
            <a:off x="677863" y="273050"/>
            <a:ext cx="5948362" cy="4460875"/>
          </a:xfrm>
          <a:ln/>
        </p:spPr>
      </p:sp>
      <p:sp>
        <p:nvSpPr>
          <p:cNvPr id="1417219" name="Rectangle 3"/>
          <p:cNvSpPr>
            <a:spLocks noGrp="1" noChangeArrowheads="1"/>
          </p:cNvSpPr>
          <p:nvPr>
            <p:ph type="body" idx="1"/>
          </p:nvPr>
        </p:nvSpPr>
        <p:spPr>
          <a:xfrm>
            <a:off x="417513" y="4894263"/>
            <a:ext cx="6327775" cy="4754562"/>
          </a:xfrm>
        </p:spPr>
        <p:txBody>
          <a:bodyPr/>
          <a:lstStyle/>
          <a:p>
            <a:r>
              <a:rPr lang="en-US" altLang="sk-SK"/>
              <a:t>NBAR Protocol Discovery can monitor both input and output traffic and can be applied with or without a service policy enabled. NBAR Protocol Discovery gathers statistics for packets switched to output interfaces. These statistics are not necessarily for packets that exited the router on the output interfaces, because packets might have been dropped after switching for various reasons (policing at the output interface, ACLs, or queue drops). </a:t>
            </a:r>
          </a:p>
          <a:p>
            <a:r>
              <a:rPr lang="en-US" altLang="sk-SK"/>
              <a:t>The example here displays partial output of the </a:t>
            </a:r>
            <a:r>
              <a:rPr lang="en-US" altLang="sk-SK" b="1"/>
              <a:t>show ip nbar protocol-discovery</a:t>
            </a:r>
            <a:r>
              <a:rPr lang="en-US" altLang="sk-SK"/>
              <a:t> command for an Ethernet interface.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B957CE2-87AD-47CB-991D-2A656EC5CB2D}" type="slidenum">
              <a:rPr lang="en-US" altLang="sk-SK"/>
              <a:pPr/>
              <a:t>31</a:t>
            </a:fld>
            <a:endParaRPr lang="en-US" altLang="sk-SK"/>
          </a:p>
        </p:txBody>
      </p:sp>
      <p:sp>
        <p:nvSpPr>
          <p:cNvPr id="1419266" name="Rectangle 2"/>
          <p:cNvSpPr>
            <a:spLocks noGrp="1" noRot="1" noChangeAspect="1" noChangeArrowheads="1" noTextEdit="1"/>
          </p:cNvSpPr>
          <p:nvPr>
            <p:ph type="sldImg"/>
          </p:nvPr>
        </p:nvSpPr>
        <p:spPr>
          <a:xfrm>
            <a:off x="677863" y="273050"/>
            <a:ext cx="5948362" cy="4460875"/>
          </a:xfrm>
          <a:ln/>
        </p:spPr>
      </p:sp>
      <p:sp>
        <p:nvSpPr>
          <p:cNvPr id="1419267" name="Rectangle 3"/>
          <p:cNvSpPr>
            <a:spLocks noGrp="1" noChangeArrowheads="1"/>
          </p:cNvSpPr>
          <p:nvPr>
            <p:ph type="body" idx="1"/>
          </p:nvPr>
        </p:nvSpPr>
        <p:spPr>
          <a:xfrm>
            <a:off x="417513" y="4894263"/>
            <a:ext cx="6327775" cy="4754562"/>
          </a:xfrm>
        </p:spPr>
        <p:txBody>
          <a:bodyPr/>
          <a:lstStyle/>
          <a:p>
            <a:pPr marL="228600" indent="-228600"/>
            <a:r>
              <a:rPr lang="en-US" altLang="sk-SK"/>
              <a:t>The ability of NBAR to classify traffic by protocol and then apply QoS to that traffic uses the MQC class map match criteria. The following steps, are required to successfully deploy NBAR for static protocols:</a:t>
            </a:r>
          </a:p>
          <a:p>
            <a:pPr marL="1195388" lvl="2" indent="-228600">
              <a:buFontTx/>
              <a:buAutoNum type="arabicPeriod"/>
            </a:pPr>
            <a:r>
              <a:rPr lang="en-US" altLang="sk-SK"/>
              <a:t>Enable NBAR Protocol Discovery.</a:t>
            </a:r>
          </a:p>
          <a:p>
            <a:pPr marL="1195388" lvl="2" indent="-228600">
              <a:buFontTx/>
              <a:buAutoNum type="arabicPeriod"/>
            </a:pPr>
            <a:r>
              <a:rPr lang="en-US" altLang="sk-SK"/>
              <a:t>Configure a traffic class.</a:t>
            </a:r>
          </a:p>
          <a:p>
            <a:pPr marL="1195388" lvl="2" indent="-228600">
              <a:buFontTx/>
              <a:buAutoNum type="arabicPeriod"/>
            </a:pPr>
            <a:r>
              <a:rPr lang="en-US" altLang="sk-SK"/>
              <a:t>Configure a traffic policy.</a:t>
            </a:r>
          </a:p>
          <a:p>
            <a:pPr marL="1195388" lvl="2" indent="-228600">
              <a:buFontTx/>
              <a:buAutoNum type="arabicPeriod"/>
            </a:pPr>
            <a:r>
              <a:rPr lang="en-US" altLang="sk-SK"/>
              <a:t>Attach the traffic policy to an interface.</a:t>
            </a:r>
          </a:p>
          <a:p>
            <a:pPr marL="1195388" lvl="2" indent="-228600">
              <a:buFontTx/>
              <a:buAutoNum type="arabicPeriod"/>
            </a:pPr>
            <a:r>
              <a:rPr lang="en-US" altLang="sk-SK"/>
              <a:t>Enable PDLM if needed.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C923F4-3A42-4CD8-87AA-BF0793895AFC}" type="slidenum">
              <a:rPr lang="en-US" altLang="sk-SK"/>
              <a:pPr/>
              <a:t>32</a:t>
            </a:fld>
            <a:endParaRPr lang="en-US" altLang="sk-SK"/>
          </a:p>
        </p:txBody>
      </p:sp>
      <p:sp>
        <p:nvSpPr>
          <p:cNvPr id="1423362" name="Rectangle 2"/>
          <p:cNvSpPr>
            <a:spLocks noGrp="1" noRot="1" noChangeAspect="1" noChangeArrowheads="1" noTextEdit="1"/>
          </p:cNvSpPr>
          <p:nvPr>
            <p:ph type="sldImg"/>
          </p:nvPr>
        </p:nvSpPr>
        <p:spPr>
          <a:xfrm>
            <a:off x="677863" y="273050"/>
            <a:ext cx="5948362" cy="4460875"/>
          </a:xfrm>
          <a:ln/>
        </p:spPr>
      </p:sp>
      <p:sp>
        <p:nvSpPr>
          <p:cNvPr id="1423363" name="Rectangle 3"/>
          <p:cNvSpPr>
            <a:spLocks noGrp="1" noChangeArrowheads="1"/>
          </p:cNvSpPr>
          <p:nvPr>
            <p:ph type="body" idx="1"/>
          </p:nvPr>
        </p:nvSpPr>
        <p:spPr>
          <a:xfrm>
            <a:off x="417513" y="4894263"/>
            <a:ext cx="6327775" cy="4754562"/>
          </a:xfrm>
        </p:spPr>
        <p:txBody>
          <a:bodyPr/>
          <a:lstStyle/>
          <a:p>
            <a:r>
              <a:rPr lang="en-US" altLang="sk-SK"/>
              <a:t>This is an example of using the </a:t>
            </a:r>
            <a:r>
              <a:rPr lang="en-US" altLang="sk-SK" b="1"/>
              <a:t>ip nbar port-map</a:t>
            </a:r>
            <a:r>
              <a:rPr lang="en-US" altLang="sk-SK"/>
              <a:t> command. HTTP is often used on other port numbers. The example shows the usage of the </a:t>
            </a:r>
            <a:r>
              <a:rPr lang="en-US" altLang="sk-SK" b="1"/>
              <a:t>ip nbar port-map</a:t>
            </a:r>
            <a:r>
              <a:rPr lang="en-US" altLang="sk-SK"/>
              <a:t> command to also enable HTTP recognition on TCP port 8080.</a:t>
            </a:r>
          </a:p>
          <a:p>
            <a:r>
              <a:rPr lang="en-US" altLang="sk-SK"/>
              <a:t>The NBAR port map is configured for HTTP for TCP ports 80 and 8080.</a:t>
            </a:r>
          </a:p>
          <a:p>
            <a:r>
              <a:rPr lang="en-US" altLang="sk-SK"/>
              <a:t>The class map called “HTTP” is used to match the HTTP protocol. The policy map called “LIMITWEBB” will use the class map HTTP and set the bandwidth for HTTP traffic to 256 kbps.</a:t>
            </a:r>
          </a:p>
          <a:p>
            <a:r>
              <a:rPr lang="en-US" altLang="sk-SK"/>
              <a:t>The policy map is then applied as a service policy for outbound traffic on serial0/0.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AF14205-0C9A-4364-8167-084A7BFE7103}" type="slidenum">
              <a:rPr lang="en-US" altLang="sk-SK"/>
              <a:pPr/>
              <a:t>33</a:t>
            </a:fld>
            <a:endParaRPr lang="en-US" altLang="sk-SK"/>
          </a:p>
        </p:txBody>
      </p:sp>
      <p:sp>
        <p:nvSpPr>
          <p:cNvPr id="1431554" name="Rectangle 2"/>
          <p:cNvSpPr>
            <a:spLocks noGrp="1" noRot="1" noChangeAspect="1" noChangeArrowheads="1" noTextEdit="1"/>
          </p:cNvSpPr>
          <p:nvPr>
            <p:ph type="sldImg"/>
          </p:nvPr>
        </p:nvSpPr>
        <p:spPr>
          <a:ln/>
        </p:spPr>
      </p:sp>
      <p:sp>
        <p:nvSpPr>
          <p:cNvPr id="1431555" name="Rectangle 3"/>
          <p:cNvSpPr>
            <a:spLocks noGrp="1" noChangeArrowheads="1"/>
          </p:cNvSpPr>
          <p:nvPr>
            <p:ph type="body" idx="1"/>
          </p:nvPr>
        </p:nvSpPr>
        <p:spPr>
          <a:xfrm>
            <a:off x="409575" y="4819650"/>
            <a:ext cx="6199188" cy="4683125"/>
          </a:xfrm>
        </p:spPr>
        <p:txBody>
          <a:bodyPr/>
          <a:lstStyle/>
          <a:p>
            <a:r>
              <a:rPr lang="en-US" altLang="sk-SK"/>
              <a:t>The table</a:t>
            </a:r>
            <a:r>
              <a:rPr lang="en-US" altLang="sk-SK" b="1"/>
              <a:t> </a:t>
            </a:r>
            <a:r>
              <a:rPr lang="en-US" altLang="sk-SK"/>
              <a:t>lists various regular expressions and their description.</a:t>
            </a:r>
          </a:p>
          <a:p>
            <a:r>
              <a:rPr lang="en-US" altLang="sk-SK"/>
              <a:t>The following example configures NBAR to match all FastTrack traffic:</a:t>
            </a:r>
          </a:p>
          <a:p>
            <a:pPr>
              <a:buFontTx/>
              <a:buNone/>
            </a:pPr>
            <a:r>
              <a:rPr lang="en-US" altLang="sk-SK"/>
              <a:t>	match protocol fasttrack file-transfer "*"</a:t>
            </a:r>
          </a:p>
          <a:p>
            <a:r>
              <a:rPr lang="en-US" altLang="sk-SK"/>
              <a:t>In the next example, all FastTrack files that have the .mpeg extension will be classified into class map nbar.</a:t>
            </a:r>
          </a:p>
          <a:p>
            <a:pPr>
              <a:buFontTx/>
              <a:buNone/>
            </a:pPr>
            <a:r>
              <a:rPr lang="en-US" altLang="sk-SK"/>
              <a:t>	class-map match-all nbar</a:t>
            </a:r>
          </a:p>
          <a:p>
            <a:pPr>
              <a:buFontTx/>
              <a:buNone/>
            </a:pPr>
            <a:r>
              <a:rPr lang="en-US" altLang="sk-SK"/>
              <a:t>	match protocol fasttrack file-transfer "*.mpeg"</a:t>
            </a:r>
          </a:p>
          <a:p>
            <a:r>
              <a:rPr lang="en-US" altLang="sk-SK"/>
              <a:t>The following example configures NBAR to match FastTrack traffic that contains the string “cisco”:</a:t>
            </a:r>
          </a:p>
          <a:p>
            <a:pPr>
              <a:buFontTx/>
              <a:buNone/>
            </a:pPr>
            <a:r>
              <a:rPr lang="en-US" altLang="sk-SK"/>
              <a:t>	match protocol fasttrack file-transfer "*cisco*"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107CB05-F357-4DB8-8306-43C5EDBBB46E}" type="slidenum">
              <a:rPr lang="en-US" altLang="sk-SK"/>
              <a:pPr/>
              <a:t>34</a:t>
            </a:fld>
            <a:endParaRPr lang="en-US" altLang="sk-SK"/>
          </a:p>
        </p:txBody>
      </p:sp>
      <p:sp>
        <p:nvSpPr>
          <p:cNvPr id="1427458" name="Rectangle 2"/>
          <p:cNvSpPr>
            <a:spLocks noGrp="1" noRot="1" noChangeAspect="1" noChangeArrowheads="1" noTextEdit="1"/>
          </p:cNvSpPr>
          <p:nvPr>
            <p:ph type="sldImg"/>
          </p:nvPr>
        </p:nvSpPr>
        <p:spPr>
          <a:xfrm>
            <a:off x="677863" y="273050"/>
            <a:ext cx="5948362" cy="4460875"/>
          </a:xfrm>
          <a:ln/>
        </p:spPr>
      </p:sp>
      <p:sp>
        <p:nvSpPr>
          <p:cNvPr id="1427459" name="Rectangle 3"/>
          <p:cNvSpPr>
            <a:spLocks noGrp="1" noChangeArrowheads="1"/>
          </p:cNvSpPr>
          <p:nvPr>
            <p:ph type="body" idx="1"/>
          </p:nvPr>
        </p:nvSpPr>
        <p:spPr>
          <a:xfrm>
            <a:off x="417513" y="4894263"/>
            <a:ext cx="6327775" cy="4754562"/>
          </a:xfrm>
        </p:spPr>
        <p:txBody>
          <a:bodyPr/>
          <a:lstStyle/>
          <a:p>
            <a:r>
              <a:rPr lang="en-US" altLang="sk-SK"/>
              <a:t>NBAR has enhanced classification capabilities for HTTP. It can classify packets belonging to HTTP flows based on the following:</a:t>
            </a:r>
          </a:p>
          <a:p>
            <a:pPr lvl="2"/>
            <a:r>
              <a:rPr lang="en-US" altLang="sk-SK"/>
              <a:t>The URL portion after the host name, which appears in the GET request of the HTTP session</a:t>
            </a:r>
          </a:p>
          <a:p>
            <a:pPr lvl="2"/>
            <a:r>
              <a:rPr lang="en-US" altLang="sk-SK"/>
              <a:t>The host name specified in the GET request</a:t>
            </a:r>
          </a:p>
          <a:p>
            <a:r>
              <a:rPr lang="en-US" altLang="sk-SK"/>
              <a:t>The following example classifies, within the class map called “class1,” HTTP packets based on any URL containing the string “whatsnew/latest” followed by zero or more characters:</a:t>
            </a:r>
          </a:p>
          <a:p>
            <a:pPr>
              <a:buFontTx/>
              <a:buNone/>
            </a:pPr>
            <a:r>
              <a:rPr lang="en-US" altLang="sk-SK"/>
              <a:t>	class-map class1</a:t>
            </a:r>
          </a:p>
          <a:p>
            <a:pPr>
              <a:buFontTx/>
              <a:buNone/>
            </a:pPr>
            <a:r>
              <a:rPr lang="en-US" altLang="sk-SK"/>
              <a:t> 	match protocol http url whatsnew/latest*</a:t>
            </a:r>
          </a:p>
          <a:p>
            <a:r>
              <a:rPr lang="en-US" altLang="sk-SK"/>
              <a:t>The next example classifies, within the class map called “class2,” packets based on any host name containing the string “cisco” followed by zero or more characters:</a:t>
            </a:r>
          </a:p>
          <a:p>
            <a:pPr lvl="3">
              <a:buFontTx/>
              <a:buNone/>
            </a:pPr>
            <a:r>
              <a:rPr lang="en-US" altLang="sk-SK"/>
              <a:t>class-map class2</a:t>
            </a:r>
          </a:p>
          <a:p>
            <a:pPr lvl="3">
              <a:buFontTx/>
              <a:buNone/>
            </a:pPr>
            <a:r>
              <a:rPr lang="en-US" altLang="sk-SK"/>
              <a:t>match protocol http host cisco*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DA2677B-A54F-45F3-BBA6-8592F19E653C}" type="slidenum">
              <a:rPr lang="en-US" altLang="sk-SK"/>
              <a:pPr/>
              <a:t>35</a:t>
            </a:fld>
            <a:endParaRPr lang="en-US" altLang="sk-SK"/>
          </a:p>
        </p:txBody>
      </p:sp>
      <p:sp>
        <p:nvSpPr>
          <p:cNvPr id="1429506" name="Rectangle 2"/>
          <p:cNvSpPr>
            <a:spLocks noGrp="1" noRot="1" noChangeAspect="1" noChangeArrowheads="1" noTextEdit="1"/>
          </p:cNvSpPr>
          <p:nvPr>
            <p:ph type="sldImg"/>
          </p:nvPr>
        </p:nvSpPr>
        <p:spPr>
          <a:xfrm>
            <a:off x="677863" y="273050"/>
            <a:ext cx="5948362" cy="4460875"/>
          </a:xfrm>
          <a:ln/>
        </p:spPr>
      </p:sp>
      <p:sp>
        <p:nvSpPr>
          <p:cNvPr id="1429507" name="Rectangle 3"/>
          <p:cNvSpPr>
            <a:spLocks noGrp="1" noChangeArrowheads="1"/>
          </p:cNvSpPr>
          <p:nvPr>
            <p:ph type="body" idx="1"/>
          </p:nvPr>
        </p:nvSpPr>
        <p:spPr>
          <a:xfrm>
            <a:off x="417513" y="4894263"/>
            <a:ext cx="6327775" cy="4754562"/>
          </a:xfrm>
        </p:spPr>
        <p:txBody>
          <a:bodyPr/>
          <a:lstStyle/>
          <a:p>
            <a:r>
              <a:rPr lang="en-US" altLang="sk-SK"/>
              <a:t>NBAR supports a wide range of network protocols, including the stateful protocols that were difficult to classify before. Stateful protocols such as HTTP or FastTrack applications need special configuration to use the NBAR feature.</a:t>
            </a:r>
          </a:p>
          <a:p>
            <a:r>
              <a:rPr lang="en-US" altLang="sk-SK"/>
              <a:t>NBAR offers the ability to match packets containing a specified MIME type.</a:t>
            </a:r>
          </a:p>
          <a:p>
            <a:r>
              <a:rPr lang="en-US" altLang="sk-SK"/>
              <a:t>The following example classifies, within the class map called “class3,” packets based on the JPEG MIME type:</a:t>
            </a:r>
          </a:p>
          <a:p>
            <a:pPr>
              <a:buFontTx/>
              <a:buNone/>
            </a:pPr>
            <a:r>
              <a:rPr lang="en-US" altLang="sk-SK"/>
              <a:t>	class-map class3</a:t>
            </a:r>
          </a:p>
          <a:p>
            <a:pPr>
              <a:buFontTx/>
              <a:buNone/>
            </a:pPr>
            <a:r>
              <a:rPr lang="en-US" altLang="sk-SK"/>
              <a:t>	match protocol http mime "*jpeg"</a:t>
            </a:r>
          </a:p>
          <a:p>
            <a:r>
              <a:rPr lang="en-US" altLang="sk-SK"/>
              <a:t>Applications that use the FastTrack peer-to-peer protocol include Kazaa, Grokster, and Morpheus (although newer versions of Morpheus use Gnutella).</a:t>
            </a:r>
          </a:p>
          <a:p>
            <a:r>
              <a:rPr lang="en-US" altLang="sk-SK"/>
              <a:t>A regular expression is used to identify specific FastTrack traffic. For instance, entering “cisco” as the regular expression would classify the FastTrack traffic containing the string “cisco” as a match for the traffic policy.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457CEE7-2A99-4FA3-9C95-BBB139F49D0D}" type="slidenum">
              <a:rPr lang="en-US" altLang="sk-SK"/>
              <a:pPr/>
              <a:t>36</a:t>
            </a:fld>
            <a:endParaRPr lang="en-US" altLang="sk-SK"/>
          </a:p>
        </p:txBody>
      </p:sp>
      <p:sp>
        <p:nvSpPr>
          <p:cNvPr id="1435650" name="Rectangle 2"/>
          <p:cNvSpPr>
            <a:spLocks noGrp="1" noRot="1" noChangeAspect="1" noChangeArrowheads="1" noTextEdit="1"/>
          </p:cNvSpPr>
          <p:nvPr>
            <p:ph type="sldImg"/>
          </p:nvPr>
        </p:nvSpPr>
        <p:spPr>
          <a:xfrm>
            <a:off x="677863" y="273050"/>
            <a:ext cx="5948362" cy="4460875"/>
          </a:xfrm>
          <a:ln/>
        </p:spPr>
      </p:sp>
      <p:sp>
        <p:nvSpPr>
          <p:cNvPr id="1435651" name="Rectangle 3"/>
          <p:cNvSpPr>
            <a:spLocks noGrp="1" noChangeArrowheads="1"/>
          </p:cNvSpPr>
          <p:nvPr>
            <p:ph type="body" idx="1"/>
          </p:nvPr>
        </p:nvSpPr>
        <p:spPr>
          <a:xfrm>
            <a:off x="417513" y="4894263"/>
            <a:ext cx="6327775" cy="4754562"/>
          </a:xfrm>
        </p:spPr>
        <p:txBody>
          <a:bodyPr/>
          <a:lstStyle/>
          <a:p>
            <a:r>
              <a:rPr lang="en-US" altLang="sk-SK"/>
              <a:t>The example shows a simple classification of RTP sessions, both on the input interface and on the output interface of the router.</a:t>
            </a:r>
          </a:p>
          <a:p>
            <a:r>
              <a:rPr lang="en-US" altLang="sk-SK"/>
              <a:t>On the input interface, three class maps have been created: voice-in, videoconferencing-in, and interactive-in. The voice-in class map will match the RTP audio protocol, the videoconferencing-in class map will match the RTP video protocol, and the interactive-in class map will match the Citrix protocol.</a:t>
            </a:r>
          </a:p>
          <a:p>
            <a:r>
              <a:rPr lang="en-US" altLang="sk-SK"/>
              <a:t>The class-mark policy map will then do the following:</a:t>
            </a:r>
          </a:p>
          <a:p>
            <a:pPr lvl="2"/>
            <a:r>
              <a:rPr lang="en-US" altLang="sk-SK"/>
              <a:t>If the packet matches the voice-in class map, the packet differentiated services code point (DSCP) field will be set to Expedited Forwarding (EF). If the packet matches the videoconferencing-in class map, the packet DSCP field will be set to Assured Forwarding (AF) 41. If the packet matches the interactive-in class map, the DSCP field will be set to AF 31.</a:t>
            </a:r>
          </a:p>
          <a:p>
            <a:pPr lvl="2"/>
            <a:r>
              <a:rPr lang="en-US" altLang="sk-SK"/>
              <a:t>The class-mark policy map is applied to the input interface, Ethernet 0/0.</a:t>
            </a:r>
          </a:p>
          <a:p>
            <a:r>
              <a:rPr lang="en-US" altLang="sk-SK"/>
              <a:t>On the output interface, three class maps have been created: voice-out, videoconferencing-out, and interactive-out. The voice-out class map will match the DSCP field EF. The videoconferencing-out class map will match the DSCP field AF 41. The interactive-out class map will match the DSCP field AF 31.</a:t>
            </a:r>
          </a:p>
          <a:p>
            <a:r>
              <a:rPr lang="en-US" altLang="sk-SK"/>
              <a:t>As shown in the figure, the qos-policy</a:t>
            </a:r>
            <a:r>
              <a:rPr lang="en-US" altLang="sk-SK" b="1"/>
              <a:t> </a:t>
            </a:r>
            <a:r>
              <a:rPr lang="en-US" altLang="sk-SK"/>
              <a:t>policy map will then do the following:</a:t>
            </a:r>
          </a:p>
          <a:p>
            <a:pPr lvl="2"/>
            <a:r>
              <a:rPr lang="en-US" altLang="sk-SK"/>
              <a:t>If the packet matches the voice-out class map, the packet priority will be set to 10 percent of the bandwidth. If the packet matches the videoconferencing-out class map, the packet priority will be set to 20 percent of the bandwidth. If the packet matches the interactive-out class map, the packet priority will be set to 30 percent of the bandwidth. All other packets will be classified as class-default and fair queuing will be performed on them.</a:t>
            </a:r>
          </a:p>
          <a:p>
            <a:pPr lvl="2"/>
            <a:r>
              <a:rPr lang="en-US" altLang="sk-SK"/>
              <a:t>The class-mark policy map is applied to the output interface, serial 0/0.</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BC1007C-BE3C-4AB1-9CA1-6EAC225C9849}" type="slidenum">
              <a:rPr lang="en-US" altLang="sk-SK"/>
              <a:pPr/>
              <a:t>37</a:t>
            </a:fld>
            <a:endParaRPr lang="en-US" altLang="sk-SK"/>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lt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88DB3B-E0A7-443B-936C-5E1A3C7A9BE9}" type="slidenum">
              <a:rPr lang="en-US" altLang="sk-SK"/>
              <a:pPr/>
              <a:t>4</a:t>
            </a:fld>
            <a:endParaRPr lang="en-US" altLang="sk-SK"/>
          </a:p>
        </p:txBody>
      </p:sp>
      <p:sp>
        <p:nvSpPr>
          <p:cNvPr id="1175554" name="Rectangle 2"/>
          <p:cNvSpPr>
            <a:spLocks noGrp="1" noRot="1" noChangeAspect="1" noChangeArrowheads="1" noTextEdit="1"/>
          </p:cNvSpPr>
          <p:nvPr>
            <p:ph type="sldImg"/>
          </p:nvPr>
        </p:nvSpPr>
        <p:spPr>
          <a:xfrm>
            <a:off x="677863" y="273050"/>
            <a:ext cx="5948362" cy="4460875"/>
          </a:xfrm>
          <a:ln/>
        </p:spPr>
      </p:sp>
      <p:sp>
        <p:nvSpPr>
          <p:cNvPr id="1175555" name="Rectangle 3"/>
          <p:cNvSpPr>
            <a:spLocks noGrp="1" noChangeArrowheads="1"/>
          </p:cNvSpPr>
          <p:nvPr>
            <p:ph type="body" idx="1"/>
          </p:nvPr>
        </p:nvSpPr>
        <p:spPr>
          <a:xfrm>
            <a:off x="417513" y="4894263"/>
            <a:ext cx="6327775" cy="4754562"/>
          </a:xfrm>
        </p:spPr>
        <p:txBody>
          <a:bodyPr/>
          <a:lstStyle/>
          <a:p>
            <a:r>
              <a:rPr lang="en-US" altLang="sk-SK"/>
              <a:t>The first step in implementing QoS is to identify the traffic on the network and then determine the QoS requirements and the importance of the various traffic types. This step provides some high-level guidelines for implementing QoS in networks that support for multiple applications, including delay-sensitive and bandwidth-intensive applications. These applications may enhance business processes, but stretch network resources. QoS can provide secure, predictable, measurable, and guaranteed services to these applications by managing delay, delay variation (jitter), bandwidth, and packet loss in a network.</a:t>
            </a:r>
          </a:p>
          <a:p>
            <a:pPr lvl="2"/>
            <a:r>
              <a:rPr lang="en-US" altLang="sk-SK" b="1"/>
              <a:t>Determine the QoS problems of users</a:t>
            </a:r>
            <a:r>
              <a:rPr lang="en-US" altLang="sk-SK"/>
              <a:t>. Measure the traffic on the network during congested periods. Conduct CPU use assessment on each of the network devices during busy periods to determine where problems might be occurring.</a:t>
            </a:r>
            <a:endParaRPr lang="en-US" altLang="sk-SK" b="1"/>
          </a:p>
          <a:p>
            <a:pPr lvl="2"/>
            <a:r>
              <a:rPr lang="en-US" altLang="sk-SK" b="1"/>
              <a:t>Determine the business model and goals and obtain a list of business requirements</a:t>
            </a:r>
            <a:r>
              <a:rPr lang="en-US" altLang="sk-SK"/>
              <a:t>. This activity helps define the number of classes that are needed and allows you to determine the business requirements for each traffic class.</a:t>
            </a:r>
            <a:endParaRPr lang="en-US" altLang="sk-SK" b="1"/>
          </a:p>
          <a:p>
            <a:pPr lvl="2"/>
            <a:r>
              <a:rPr lang="en-US" altLang="sk-SK" b="1"/>
              <a:t>Define the service levels required by different traffic classes in terms of response time and availability</a:t>
            </a:r>
            <a:r>
              <a:rPr lang="en-US" altLang="sk-SK"/>
              <a:t>. Questions to consider when defining service levels include what is the impact on business if the network delays a transaction by two or three seconds. A service level assignment will include the priority and the treatment a packet will receive. For example, you would assign voice applications a high service level (high priority, LLQ and RTP compression). You would assign low priority data a lower service level (lower priority, WFQ, TCP header compression).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3317936-4C65-4B23-80E0-43622255AE66}" type="slidenum">
              <a:rPr lang="en-US" altLang="sk-SK"/>
              <a:pPr/>
              <a:t>5</a:t>
            </a:fld>
            <a:endParaRPr lang="en-US" altLang="sk-SK"/>
          </a:p>
        </p:txBody>
      </p:sp>
      <p:sp>
        <p:nvSpPr>
          <p:cNvPr id="1177602" name="Rectangle 2"/>
          <p:cNvSpPr>
            <a:spLocks noGrp="1" noRot="1" noChangeAspect="1" noChangeArrowheads="1" noTextEdit="1"/>
          </p:cNvSpPr>
          <p:nvPr>
            <p:ph type="sldImg"/>
          </p:nvPr>
        </p:nvSpPr>
        <p:spPr>
          <a:xfrm>
            <a:off x="677863" y="273050"/>
            <a:ext cx="5948362" cy="4460875"/>
          </a:xfrm>
          <a:ln/>
        </p:spPr>
      </p:sp>
      <p:sp>
        <p:nvSpPr>
          <p:cNvPr id="1177603" name="Rectangle 3"/>
          <p:cNvSpPr>
            <a:spLocks noGrp="1" noChangeArrowheads="1"/>
          </p:cNvSpPr>
          <p:nvPr>
            <p:ph type="body" idx="1"/>
          </p:nvPr>
        </p:nvSpPr>
        <p:spPr>
          <a:xfrm>
            <a:off x="417513" y="4894263"/>
            <a:ext cx="6327775" cy="4754562"/>
          </a:xfrm>
        </p:spPr>
        <p:txBody>
          <a:bodyPr/>
          <a:lstStyle/>
          <a:p>
            <a:r>
              <a:rPr lang="en-US" altLang="sk-SK"/>
              <a:t>After identifying and measuring network traffic, use business requirements to perform the second step: define the traffic classes.</a:t>
            </a:r>
          </a:p>
          <a:p>
            <a:r>
              <a:rPr lang="en-US" altLang="sk-SK"/>
              <a:t>Because of its stringent QoS requirements, voice traffic is usually in a class by itself. Cisco has developed specific QoS mechanisms, such as LLQ, to ensure that voice always receives priority treatment over all other traffic.</a:t>
            </a:r>
          </a:p>
          <a:p>
            <a:r>
              <a:rPr lang="en-US" altLang="sk-SK"/>
              <a:t>After the applications with the most critical requirements have been defined, the remaining traffic classes are defined using business requirements.</a:t>
            </a:r>
          </a:p>
          <a:p>
            <a:endParaRPr lang="en-US" altLang="sk-SK"/>
          </a:p>
          <a:p>
            <a:r>
              <a:rPr lang="en-US" altLang="sk-SK"/>
              <a:t>A typical enterprise might define five traffic classes:</a:t>
            </a:r>
            <a:endParaRPr lang="en-US" altLang="sk-SK" b="1"/>
          </a:p>
          <a:p>
            <a:pPr lvl="2"/>
            <a:r>
              <a:rPr lang="en-US" altLang="sk-SK" b="1"/>
              <a:t>Voice:</a:t>
            </a:r>
            <a:r>
              <a:rPr lang="en-US" altLang="sk-SK"/>
              <a:t> Absolute priority for VoIP traffic.</a:t>
            </a:r>
            <a:endParaRPr lang="en-US" altLang="sk-SK" b="1"/>
          </a:p>
          <a:p>
            <a:pPr lvl="2"/>
            <a:r>
              <a:rPr lang="en-US" altLang="sk-SK" b="1"/>
              <a:t>Mission-critical: </a:t>
            </a:r>
            <a:r>
              <a:rPr lang="en-US" altLang="sk-SK"/>
              <a:t>Small set of locally defined critical business applications. For example, a mission-critical application might be an order-entry database that needs to run 24 hours a day.</a:t>
            </a:r>
            <a:r>
              <a:rPr lang="en-US" altLang="sk-SK" b="1"/>
              <a:t> </a:t>
            </a:r>
          </a:p>
          <a:p>
            <a:pPr lvl="2"/>
            <a:r>
              <a:rPr lang="en-US" altLang="sk-SK" b="1"/>
              <a:t>Transactional: </a:t>
            </a:r>
            <a:r>
              <a:rPr lang="en-US" altLang="sk-SK"/>
              <a:t>Database access, transaction services, interactive traffic, and preferred data services. Depending on the importance of the database application to the enterprise, you might give the database a large amount of bandwidth and a high priority. For example, your payroll department performs critical or sensitive work. Their importance to the organization determines the priority and amount of bandwidth you would give their network traffic.</a:t>
            </a:r>
          </a:p>
          <a:p>
            <a:pPr lvl="2"/>
            <a:r>
              <a:rPr lang="en-US" altLang="sk-SK" b="1"/>
              <a:t>Best effort: </a:t>
            </a:r>
            <a:r>
              <a:rPr lang="en-US" altLang="sk-SK"/>
              <a:t>Popular applications such as e-mail and FTP could each constitute a class. Your QoS policy might guarantee employees using these applications a smaller amount of bandwidth and a lower priority then other applications. Incoming HTTP queries to your company's external website might be a class that gets a moderate amount of bandwidth and runs at low</a:t>
            </a:r>
            <a:r>
              <a:rPr lang="en-US" altLang="sk-SK" b="1"/>
              <a:t> </a:t>
            </a:r>
            <a:r>
              <a:rPr lang="en-US" altLang="sk-SK"/>
              <a:t>priority.</a:t>
            </a:r>
          </a:p>
          <a:p>
            <a:pPr lvl="2"/>
            <a:r>
              <a:rPr lang="en-US" altLang="sk-SK" b="1"/>
              <a:t>Scavenger:</a:t>
            </a:r>
            <a:r>
              <a:rPr lang="en-US" altLang="sk-SK"/>
              <a:t> The unspecified traffic is considered as less than best effort. Scavenger applications, such as BitTorrent and other point-to-point applications, are served by this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1BDA8A-923C-4039-B614-98B562E85CE0}" type="slidenum">
              <a:rPr lang="en-US" altLang="sk-SK"/>
              <a:pPr/>
              <a:t>6</a:t>
            </a:fld>
            <a:endParaRPr lang="en-US" altLang="sk-SK"/>
          </a:p>
        </p:txBody>
      </p:sp>
      <p:sp>
        <p:nvSpPr>
          <p:cNvPr id="1179650" name="Rectangle 2"/>
          <p:cNvSpPr>
            <a:spLocks noGrp="1" noRot="1" noChangeAspect="1" noChangeArrowheads="1" noTextEdit="1"/>
          </p:cNvSpPr>
          <p:nvPr>
            <p:ph type="sldImg"/>
          </p:nvPr>
        </p:nvSpPr>
        <p:spPr>
          <a:xfrm>
            <a:off x="677863" y="273050"/>
            <a:ext cx="5948362" cy="4460875"/>
          </a:xfrm>
          <a:ln/>
        </p:spPr>
      </p:sp>
      <p:sp>
        <p:nvSpPr>
          <p:cNvPr id="1179651" name="Rectangle 3"/>
          <p:cNvSpPr>
            <a:spLocks noGrp="1" noChangeArrowheads="1"/>
          </p:cNvSpPr>
          <p:nvPr>
            <p:ph type="body" idx="1"/>
          </p:nvPr>
        </p:nvSpPr>
        <p:spPr>
          <a:xfrm>
            <a:off x="417513" y="4894263"/>
            <a:ext cx="6327775" cy="4754562"/>
          </a:xfrm>
        </p:spPr>
        <p:txBody>
          <a:bodyPr/>
          <a:lstStyle/>
          <a:p>
            <a:pPr>
              <a:buFontTx/>
              <a:buNone/>
            </a:pPr>
            <a:r>
              <a:rPr lang="en-US" altLang="sk-SK"/>
              <a:t>In the third step, define a QoS policy for each traffic class. Defining a QoS policy involves one or more of these activities:</a:t>
            </a:r>
          </a:p>
          <a:p>
            <a:r>
              <a:rPr lang="en-US" altLang="sk-SK"/>
              <a:t>Setting a minimum bandwidth guarantee</a:t>
            </a:r>
          </a:p>
          <a:p>
            <a:r>
              <a:rPr lang="en-US" altLang="sk-SK"/>
              <a:t>Setting a maximum bandwidth limit</a:t>
            </a:r>
          </a:p>
          <a:p>
            <a:r>
              <a:rPr lang="en-US" altLang="sk-SK"/>
              <a:t>Assigning priorities to each class</a:t>
            </a:r>
          </a:p>
          <a:p>
            <a:r>
              <a:rPr lang="en-US" altLang="sk-SK"/>
              <a:t>Using QoS technologies, such as advanced queuing, to manage congestion</a:t>
            </a:r>
          </a:p>
          <a:p>
            <a:pPr>
              <a:buFontTx/>
              <a:buNone/>
            </a:pPr>
            <a:endParaRPr lang="en-US" altLang="sk-SK"/>
          </a:p>
          <a:p>
            <a:pPr>
              <a:buFontTx/>
              <a:buNone/>
            </a:pPr>
            <a:r>
              <a:rPr lang="en-US" altLang="sk-SK"/>
              <a:t>Using the traffic classes, previously defined QoS policies can be mandated based on the following priorities (with Priority 5 being the highest and Priority 1 being the lowest):</a:t>
            </a:r>
          </a:p>
          <a:p>
            <a:r>
              <a:rPr lang="en-US" altLang="sk-SK"/>
              <a:t>Priority 5—Voice: Minimum bandwidth of 1 Mbps. Use LLQ to give voice priority always.</a:t>
            </a:r>
          </a:p>
          <a:p>
            <a:r>
              <a:rPr lang="en-US" altLang="sk-SK"/>
              <a:t>Priority 4—Mission-critical: Minimum bandwidth of 1 Mbps. Use CBWFQ to prioritize critical-class traffic flows.</a:t>
            </a:r>
          </a:p>
          <a:p>
            <a:r>
              <a:rPr lang="en-US" altLang="sk-SK"/>
              <a:t>Priority 3—Transactional: Minimum bandwidth of 1 Mbps. Use CBWFQ to prioritize transactional traffic flows.</a:t>
            </a:r>
          </a:p>
          <a:p>
            <a:r>
              <a:rPr lang="en-US" altLang="sk-SK"/>
              <a:t>Priority 2—Best-effort: Maximum bandwidth of 500 kbps. Use CBWFQ to prioritize best-effort traffic flows that are below mission-critical and voice.</a:t>
            </a:r>
          </a:p>
          <a:p>
            <a:r>
              <a:rPr lang="en-US" altLang="sk-SK"/>
              <a:t>Priority 1—Scavenger (less-than-best-effort): Maximum bandwidth of 100 kbps. Use WRED to drop these packets whenever the network has a tendency toward congestion.</a:t>
            </a:r>
          </a:p>
          <a:p>
            <a:endParaRPr lang="en-US" alt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0DD590-1EC5-47BA-AEF8-49C36EA48707}" type="slidenum">
              <a:rPr lang="en-US" altLang="sk-SK"/>
              <a:pPr/>
              <a:t>7</a:t>
            </a:fld>
            <a:endParaRPr lang="en-US" altLang="sk-SK"/>
          </a:p>
        </p:txBody>
      </p:sp>
      <p:sp>
        <p:nvSpPr>
          <p:cNvPr id="1304578" name="Rectangle 2"/>
          <p:cNvSpPr>
            <a:spLocks noGrp="1" noRot="1" noChangeAspect="1" noChangeArrowheads="1" noTextEdit="1"/>
          </p:cNvSpPr>
          <p:nvPr>
            <p:ph type="sldImg"/>
          </p:nvPr>
        </p:nvSpPr>
        <p:spPr>
          <a:xfrm>
            <a:off x="677863" y="273050"/>
            <a:ext cx="5948362" cy="4460875"/>
          </a:xfrm>
          <a:ln/>
        </p:spPr>
      </p:sp>
      <p:sp>
        <p:nvSpPr>
          <p:cNvPr id="1304579" name="Rectangle 3"/>
          <p:cNvSpPr>
            <a:spLocks noGrp="1" noChangeArrowheads="1"/>
          </p:cNvSpPr>
          <p:nvPr>
            <p:ph type="body" idx="1"/>
          </p:nvPr>
        </p:nvSpPr>
        <p:spPr>
          <a:xfrm>
            <a:off x="417513" y="4894263"/>
            <a:ext cx="6327775" cy="4754562"/>
          </a:xfrm>
        </p:spPr>
        <p:txBody>
          <a:bodyPr/>
          <a:lstStyle/>
          <a:p>
            <a:r>
              <a:rPr lang="en-US" altLang="sk-SK"/>
              <a:t>In the past, the only way to implement QoS in a network was by using the command-line interface (CLI) to configure individual QoS policies at each interface. This is a time-consuming and error-prone task involving cutting and pasting configurations from one interface to another.</a:t>
            </a:r>
          </a:p>
          <a:p>
            <a:r>
              <a:rPr lang="en-US" altLang="sk-SK"/>
              <a:t>Cisco introduced the Modular QoS CLI (MQC) to simplify QoS configuration by making configurations modular. MQC provides a building-block approach that uses a single module repeatedly to apply a policy to multiple interfaces.</a:t>
            </a:r>
          </a:p>
          <a:p>
            <a:r>
              <a:rPr lang="en-US" altLang="sk-SK"/>
              <a:t>Cisco AutoQoS represents innovative technology that simplifies the challenges of network administration by reducing QoS complexity, deployment time, and cost to enterprise networks. Cisco AutoQoS incorporates value-added intelligence in Cisco IOS software and Cisco Catalyst software to provision and assist in the management of large-scale QoS deployments.</a:t>
            </a:r>
          </a:p>
          <a:p>
            <a:r>
              <a:rPr lang="en-US" altLang="sk-SK"/>
              <a:t>Customers can easily configure, manage, and successfully troubleshoot QoS deployments by using the Cisco Router and Security Device Manager (SDM) QoS wizard. The Cisco SDM QoS wizard provides centralized QoS design, administration, and traffic monitoring that scales to large QoS deployments.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AE2DC99-A91B-44D1-BBBE-E0BD18992F36}" type="slidenum">
              <a:rPr lang="en-US" altLang="sk-SK"/>
              <a:pPr/>
              <a:t>8</a:t>
            </a:fld>
            <a:endParaRPr lang="en-US" altLang="sk-SK"/>
          </a:p>
        </p:txBody>
      </p:sp>
      <p:sp>
        <p:nvSpPr>
          <p:cNvPr id="1312770" name="Rectangle 2"/>
          <p:cNvSpPr>
            <a:spLocks noGrp="1" noRot="1" noChangeAspect="1" noChangeArrowheads="1" noTextEdit="1"/>
          </p:cNvSpPr>
          <p:nvPr>
            <p:ph type="sldImg"/>
          </p:nvPr>
        </p:nvSpPr>
        <p:spPr>
          <a:xfrm>
            <a:off x="677863" y="273050"/>
            <a:ext cx="5948362" cy="4460875"/>
          </a:xfrm>
          <a:ln/>
        </p:spPr>
      </p:sp>
      <p:sp>
        <p:nvSpPr>
          <p:cNvPr id="1312771" name="Rectangle 3"/>
          <p:cNvSpPr>
            <a:spLocks noGrp="1" noChangeArrowheads="1"/>
          </p:cNvSpPr>
          <p:nvPr>
            <p:ph type="body" idx="1"/>
          </p:nvPr>
        </p:nvSpPr>
        <p:spPr>
          <a:xfrm>
            <a:off x="417513" y="4894263"/>
            <a:ext cx="6327775" cy="4754562"/>
          </a:xfrm>
        </p:spPr>
        <p:txBody>
          <a:bodyPr/>
          <a:lstStyle/>
          <a:p>
            <a:r>
              <a:rPr lang="en-US" altLang="sk-SK"/>
              <a:t>The Cisco MQC allows users to create traffic policies and then attach these policies to interfaces. A QoS policy contains one or more traffic classes and one or more QoS features. A traffic class classifies traffic, and the QoS features in the QoS policy determine how to treat the classified traffic.</a:t>
            </a:r>
          </a:p>
          <a:p>
            <a:r>
              <a:rPr lang="en-US" altLang="sk-SK"/>
              <a:t>The Cisco MQC offers significant advantages over the legacy CLI method for implementing QoS. By using MQC, a network administrator can significantly reduce the time and effort it takes to configure QoS in a complex network. Rather than configuring “raw” CLI commands interface by interface, the administrator develops a uniform set of traffic classes and QoS policies that are applied on interfaces.</a:t>
            </a:r>
          </a:p>
          <a:p>
            <a:r>
              <a:rPr lang="en-US" altLang="sk-SK"/>
              <a:t>The use of the Cisco MQC allows the separation of traffic classification from the definition of QoS policy. This capability enables easier initial QoS implementation and maintenance as new traffic classes emerge and QoS policies for the network evolve.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5D90F77-8E3B-4CD7-A83A-A0EA086E179B}" type="slidenum">
              <a:rPr lang="en-US" altLang="sk-SK"/>
              <a:pPr/>
              <a:t>9</a:t>
            </a:fld>
            <a:endParaRPr lang="en-US" altLang="sk-SK"/>
          </a:p>
        </p:txBody>
      </p:sp>
      <p:sp>
        <p:nvSpPr>
          <p:cNvPr id="1314818" name="Rectangle 2"/>
          <p:cNvSpPr>
            <a:spLocks noGrp="1" noRot="1" noChangeAspect="1" noChangeArrowheads="1" noTextEdit="1"/>
          </p:cNvSpPr>
          <p:nvPr>
            <p:ph type="sldImg"/>
          </p:nvPr>
        </p:nvSpPr>
        <p:spPr>
          <a:xfrm>
            <a:off x="677863" y="273050"/>
            <a:ext cx="5948362" cy="4460875"/>
          </a:xfrm>
          <a:ln/>
        </p:spPr>
      </p:sp>
      <p:sp>
        <p:nvSpPr>
          <p:cNvPr id="1314819" name="Rectangle 3"/>
          <p:cNvSpPr>
            <a:spLocks noGrp="1" noChangeArrowheads="1"/>
          </p:cNvSpPr>
          <p:nvPr>
            <p:ph type="body" idx="1"/>
          </p:nvPr>
        </p:nvSpPr>
        <p:spPr>
          <a:xfrm>
            <a:off x="417513" y="4894263"/>
            <a:ext cx="6327775" cy="4754562"/>
          </a:xfrm>
        </p:spPr>
        <p:txBody>
          <a:bodyPr/>
          <a:lstStyle/>
          <a:p>
            <a:r>
              <a:rPr lang="en-US" altLang="sk-SK"/>
              <a:t>This graphic summarizes the three steps to follow when configuring QoS using Cisco MQC configuration. Each step answers a question concerning the classes assigned to different traffic flows:</a:t>
            </a:r>
            <a:endParaRPr lang="en-US" altLang="sk-SK" b="1"/>
          </a:p>
          <a:p>
            <a:pPr lvl="2"/>
            <a:r>
              <a:rPr lang="en-US" altLang="sk-SK" b="1"/>
              <a:t>Build a class map:</a:t>
            </a:r>
            <a:r>
              <a:rPr lang="en-US" altLang="sk-SK"/>
              <a:t> What traffic do we care about? The first step in QoS deployment is to identify the interesting traffic, that is, classify the packets. This step defines a grouping of network traffic—a class-map in MQC terminology—with various classification tools: Access Control Lists (ACLs), IP addresses, IP precedence, IP Differentiated Services Code Point (DSCP), IEEE 802.1p, MPLS EXP, and Cisco Network Based Application Recognition (NBAR). In this step, you configure traffic classification by using the </a:t>
            </a:r>
            <a:r>
              <a:rPr lang="en-US" altLang="sk-SK" b="1"/>
              <a:t>class-map</a:t>
            </a:r>
            <a:r>
              <a:rPr lang="en-US" altLang="sk-SK"/>
              <a:t> command.</a:t>
            </a:r>
            <a:endParaRPr lang="en-US" altLang="sk-SK" b="1"/>
          </a:p>
          <a:p>
            <a:pPr lvl="2"/>
            <a:r>
              <a:rPr lang="en-US" altLang="sk-SK" b="1"/>
              <a:t>Policy map:</a:t>
            </a:r>
            <a:r>
              <a:rPr lang="en-US" altLang="sk-SK"/>
              <a:t> What will happen to the classified traffic? Decide what to do with a group once you identify its traffic. This step is the actual construction of a QoS policy—a policy-map in MQC terminology—by choosing the group of traffic (class-map) on which to perform QoS functions. Examples of QoS functions are queuing, dropping, policing, shaping, and marking. In this step, you configure each traffic policy by associating the traffic class with one or more QoS features using the </a:t>
            </a:r>
            <a:r>
              <a:rPr lang="en-US" altLang="sk-SK" b="1"/>
              <a:t>policy-map</a:t>
            </a:r>
            <a:r>
              <a:rPr lang="en-US" altLang="sk-SK"/>
              <a:t> command.</a:t>
            </a:r>
            <a:endParaRPr lang="en-US" altLang="sk-SK" b="1"/>
          </a:p>
          <a:p>
            <a:pPr lvl="2"/>
            <a:r>
              <a:rPr lang="en-US" altLang="sk-SK" b="1"/>
              <a:t>Service policy:</a:t>
            </a:r>
            <a:r>
              <a:rPr lang="en-US" altLang="sk-SK"/>
              <a:t> Where will the policy apply? Apply the appropriate policy map to the desired interfaces, sub-interfaces, or Asynchronous Transfer Mode (ATM) or Frame Relay Permanent Virtual Circuits (PVCs). In this step, you attach the traffic policy to inbound or outbound traffic on interfaces, subinterfaces, or virtual circuits by using the </a:t>
            </a:r>
            <a:r>
              <a:rPr lang="en-US" altLang="sk-SK" b="1"/>
              <a:t>service-policy</a:t>
            </a:r>
            <a:r>
              <a:rPr lang="en-US" altLang="sk-SK"/>
              <a:t> command.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sk-SK"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sk-SK"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32574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70004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8075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453484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8594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1101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2756553813"/>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075277459"/>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5588427"/>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69018439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412513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13055283"/>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169345498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969923"/>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3950380"/>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5517930"/>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13600939"/>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18394580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193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17501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1631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37257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70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392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366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sk-SK"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7"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Body Text 24</a:t>
            </a:r>
          </a:p>
          <a:p>
            <a:pPr lvl="1"/>
            <a:r>
              <a:rPr lang="en-US" altLang="sk-SK" smtClean="0"/>
              <a:t>Second Level 20</a:t>
            </a:r>
          </a:p>
          <a:p>
            <a:pPr lvl="2"/>
            <a:r>
              <a:rPr lang="en-US" altLang="sk-SK" smtClean="0"/>
              <a:t>Third Level 20</a:t>
            </a:r>
          </a:p>
          <a:p>
            <a:pPr lvl="3"/>
            <a:r>
              <a:rPr lang="en-US" altLang="sk-SK" smtClean="0"/>
              <a:t>Fourth Level 20</a:t>
            </a:r>
          </a:p>
          <a:p>
            <a:pPr lvl="4"/>
            <a:r>
              <a:rPr lang="en-US" altLang="sk-SK"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sk-SK"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2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7.wmf"/></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ctrTitle"/>
          </p:nvPr>
        </p:nvSpPr>
        <p:spPr/>
        <p:txBody>
          <a:bodyPr/>
          <a:lstStyle/>
          <a:p>
            <a:r>
              <a:rPr lang="en-US" altLang="sk-SK" sz="2600"/>
              <a:t>Optimizing Converged Cisco Networks (ONT)</a:t>
            </a:r>
          </a:p>
        </p:txBody>
      </p:sp>
      <p:sp>
        <p:nvSpPr>
          <p:cNvPr id="908291" name="Rectangle 3"/>
          <p:cNvSpPr>
            <a:spLocks noGrp="1" noChangeArrowheads="1"/>
          </p:cNvSpPr>
          <p:nvPr>
            <p:ph type="subTitle" idx="1"/>
          </p:nvPr>
        </p:nvSpPr>
        <p:spPr/>
        <p:txBody>
          <a:bodyPr/>
          <a:lstStyle/>
          <a:p>
            <a:r>
              <a:rPr lang="sk-SK" altLang="sk-SK" dirty="0" smtClean="0"/>
              <a:t>Stretnutie 2: Klasifikácia a značkovanie</a:t>
            </a:r>
            <a:endParaRPr lang="en-US" alt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xfrm>
            <a:off x="592138" y="509588"/>
            <a:ext cx="8145462" cy="685800"/>
          </a:xfrm>
        </p:spPr>
        <p:txBody>
          <a:bodyPr/>
          <a:lstStyle/>
          <a:p>
            <a:r>
              <a:rPr lang="sk-SK" altLang="sk-SK" sz="2800"/>
              <a:t>Krok</a:t>
            </a:r>
            <a:r>
              <a:rPr lang="en-US" altLang="sk-SK" sz="2800"/>
              <a:t> 1: </a:t>
            </a:r>
            <a:r>
              <a:rPr lang="sk-SK" altLang="sk-SK" sz="2800"/>
              <a:t>Vytváranie class-map</a:t>
            </a:r>
            <a:r>
              <a:rPr lang="en-US" altLang="sk-SK" sz="2800"/>
              <a:t>:</a:t>
            </a:r>
            <a:br>
              <a:rPr lang="en-US" altLang="sk-SK" sz="2800"/>
            </a:br>
            <a:r>
              <a:rPr lang="en-US" altLang="sk-SK" sz="2400"/>
              <a:t>“</a:t>
            </a:r>
            <a:r>
              <a:rPr lang="sk-SK" altLang="sk-SK" sz="2400"/>
              <a:t>Aká prevádzka nás zaujíma?</a:t>
            </a:r>
            <a:r>
              <a:rPr lang="en-US" altLang="sk-SK" sz="2400"/>
              <a:t>”</a:t>
            </a:r>
          </a:p>
        </p:txBody>
      </p:sp>
      <p:sp>
        <p:nvSpPr>
          <p:cNvPr id="1315843" name="Rectangle 3"/>
          <p:cNvSpPr>
            <a:spLocks noGrp="1" noChangeArrowheads="1"/>
          </p:cNvSpPr>
          <p:nvPr>
            <p:ph type="body" idx="1"/>
          </p:nvPr>
        </p:nvSpPr>
        <p:spPr>
          <a:xfrm>
            <a:off x="687388" y="1636713"/>
            <a:ext cx="8128000" cy="4619625"/>
          </a:xfrm>
        </p:spPr>
        <p:txBody>
          <a:bodyPr/>
          <a:lstStyle/>
          <a:p>
            <a:pPr>
              <a:lnSpc>
                <a:spcPct val="75000"/>
              </a:lnSpc>
            </a:pPr>
            <a:r>
              <a:rPr lang="sk-SK" altLang="sk-SK" sz="2000"/>
              <a:t>Každá trieda prevádzky je určená nejakou class-map</a:t>
            </a:r>
            <a:endParaRPr lang="en-US" altLang="sk-SK" sz="2000"/>
          </a:p>
          <a:p>
            <a:pPr>
              <a:lnSpc>
                <a:spcPct val="75000"/>
              </a:lnSpc>
            </a:pPr>
            <a:r>
              <a:rPr lang="sk-SK" altLang="sk-SK" sz="2000"/>
              <a:t>Class-map má tri hlavné komponenty</a:t>
            </a:r>
            <a:r>
              <a:rPr lang="en-US" altLang="sk-SK" sz="2000"/>
              <a:t>:</a:t>
            </a:r>
          </a:p>
          <a:p>
            <a:pPr lvl="1">
              <a:lnSpc>
                <a:spcPct val="75000"/>
              </a:lnSpc>
            </a:pPr>
            <a:r>
              <a:rPr lang="sk-SK" altLang="sk-SK" sz="1800"/>
              <a:t>Meno (pozor – je c</a:t>
            </a:r>
            <a:r>
              <a:rPr lang="en-US" altLang="sk-SK" sz="1800"/>
              <a:t>ase-sensitive</a:t>
            </a:r>
            <a:r>
              <a:rPr lang="sk-SK" altLang="sk-SK" sz="1800"/>
              <a:t>!)</a:t>
            </a:r>
            <a:endParaRPr lang="en-US" altLang="sk-SK" sz="1800"/>
          </a:p>
          <a:p>
            <a:pPr lvl="1">
              <a:lnSpc>
                <a:spcPct val="75000"/>
              </a:lnSpc>
            </a:pPr>
            <a:r>
              <a:rPr lang="sk-SK" altLang="sk-SK" sz="1800"/>
              <a:t>Rad príkazov </a:t>
            </a:r>
            <a:r>
              <a:rPr lang="en-US" altLang="sk-SK" sz="1800" b="1"/>
              <a:t>matc</a:t>
            </a:r>
            <a:r>
              <a:rPr lang="sk-SK" altLang="sk-SK" sz="1800" b="1"/>
              <a:t>h</a:t>
            </a:r>
            <a:endParaRPr lang="en-US" altLang="sk-SK" sz="1800"/>
          </a:p>
          <a:p>
            <a:pPr lvl="1">
              <a:lnSpc>
                <a:spcPct val="75000"/>
              </a:lnSpc>
            </a:pPr>
            <a:r>
              <a:rPr lang="sk-SK" altLang="sk-SK" sz="1800"/>
              <a:t>Informáciu, ako vyhodnocovať </a:t>
            </a:r>
            <a:r>
              <a:rPr lang="sk-SK" altLang="sk-SK" sz="1800" b="1"/>
              <a:t>match</a:t>
            </a:r>
            <a:r>
              <a:rPr lang="sk-SK" altLang="sk-SK" sz="1800"/>
              <a:t> príkazy, ak sa ich v mape nachádza viac</a:t>
            </a:r>
            <a:endParaRPr lang="en-US" altLang="sk-SK" sz="1800"/>
          </a:p>
          <a:p>
            <a:pPr>
              <a:lnSpc>
                <a:spcPct val="75000"/>
              </a:lnSpc>
            </a:pPr>
            <a:r>
              <a:rPr lang="sk-SK" altLang="sk-SK" sz="2000"/>
              <a:t>Class-map môže pracovať v dvoch režimoch</a:t>
            </a:r>
            <a:r>
              <a:rPr lang="en-US" altLang="sk-SK" sz="2000"/>
              <a:t>:</a:t>
            </a:r>
          </a:p>
          <a:p>
            <a:pPr lvl="1">
              <a:lnSpc>
                <a:spcPct val="75000"/>
              </a:lnSpc>
            </a:pPr>
            <a:r>
              <a:rPr lang="en-US" altLang="sk-SK" sz="1800">
                <a:solidFill>
                  <a:schemeClr val="accent2"/>
                </a:solidFill>
              </a:rPr>
              <a:t>Match all:</a:t>
            </a:r>
            <a:r>
              <a:rPr lang="en-US" altLang="sk-SK" sz="1800"/>
              <a:t> </a:t>
            </a:r>
            <a:r>
              <a:rPr lang="sk-SK" altLang="sk-SK" sz="1800"/>
              <a:t>Všetky podmienky je potrebné splniť</a:t>
            </a:r>
            <a:endParaRPr lang="en-US" altLang="sk-SK" sz="1800"/>
          </a:p>
          <a:p>
            <a:pPr lvl="1">
              <a:lnSpc>
                <a:spcPct val="75000"/>
              </a:lnSpc>
            </a:pPr>
            <a:r>
              <a:rPr lang="en-US" altLang="sk-SK" sz="1800">
                <a:solidFill>
                  <a:schemeClr val="accent2"/>
                </a:solidFill>
              </a:rPr>
              <a:t>Match any:</a:t>
            </a:r>
            <a:r>
              <a:rPr lang="en-US" altLang="sk-SK" sz="1800"/>
              <a:t> </a:t>
            </a:r>
            <a:r>
              <a:rPr lang="sk-SK" altLang="sk-SK" sz="1800"/>
              <a:t>Treba splniť hociktorú podmienky</a:t>
            </a:r>
            <a:endParaRPr lang="en-US" altLang="sk-SK" sz="1800"/>
          </a:p>
          <a:p>
            <a:pPr>
              <a:lnSpc>
                <a:spcPct val="75000"/>
              </a:lnSpc>
            </a:pPr>
            <a:r>
              <a:rPr lang="sk-SK" altLang="sk-SK" sz="2000"/>
              <a:t>Predvolený režim je match all</a:t>
            </a:r>
          </a:p>
          <a:p>
            <a:pPr>
              <a:lnSpc>
                <a:spcPct val="75000"/>
              </a:lnSpc>
            </a:pPr>
            <a:r>
              <a:rPr lang="sk-SK" altLang="sk-SK" sz="2000"/>
              <a:t>Class-map môžu na seba odkazovať</a:t>
            </a:r>
          </a:p>
          <a:p>
            <a:pPr lvl="1">
              <a:lnSpc>
                <a:spcPct val="75000"/>
              </a:lnSpc>
            </a:pPr>
            <a:r>
              <a:rPr lang="sk-SK" altLang="sk-SK" sz="1800"/>
              <a:t>Využitie boolovskej logiky kombinovaním AND/OR máp pre zložitejšie druhy klasifikácie</a:t>
            </a:r>
            <a:endParaRPr lang="en-US" altLang="sk-SK"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sk-SK" altLang="sk-SK"/>
              <a:t>Konfigurácia class-map</a:t>
            </a:r>
            <a:endParaRPr lang="en-US" altLang="sk-SK"/>
          </a:p>
        </p:txBody>
      </p:sp>
      <p:sp>
        <p:nvSpPr>
          <p:cNvPr id="1317891" name="Rectangle 3"/>
          <p:cNvSpPr>
            <a:spLocks noGrp="1" noChangeArrowheads="1"/>
          </p:cNvSpPr>
          <p:nvPr>
            <p:ph type="body" idx="4294967295"/>
          </p:nvPr>
        </p:nvSpPr>
        <p:spPr>
          <a:xfrm>
            <a:off x="463550" y="1231900"/>
            <a:ext cx="8382000" cy="450850"/>
          </a:xfrm>
        </p:spPr>
        <p:txBody>
          <a:bodyPr/>
          <a:lstStyle/>
          <a:p>
            <a:r>
              <a:rPr lang="sk-SK" altLang="sk-SK" sz="2000"/>
              <a:t>Vytvorenie class-map a definovanie režimu</a:t>
            </a:r>
            <a:endParaRPr lang="en-US" altLang="sk-SK" sz="2000"/>
          </a:p>
        </p:txBody>
      </p:sp>
      <p:grpSp>
        <p:nvGrpSpPr>
          <p:cNvPr id="1317892" name="Group 4"/>
          <p:cNvGrpSpPr>
            <a:grpSpLocks/>
          </p:cNvGrpSpPr>
          <p:nvPr/>
        </p:nvGrpSpPr>
        <p:grpSpPr bwMode="auto">
          <a:xfrm>
            <a:off x="828675" y="1597025"/>
            <a:ext cx="7924800" cy="655638"/>
            <a:chOff x="432" y="1056"/>
            <a:chExt cx="4992" cy="413"/>
          </a:xfrm>
        </p:grpSpPr>
        <p:sp>
          <p:nvSpPr>
            <p:cNvPr id="1317893" name="Rectangle 5"/>
            <p:cNvSpPr>
              <a:spLocks noChangeArrowheads="1"/>
            </p:cNvSpPr>
            <p:nvPr/>
          </p:nvSpPr>
          <p:spPr bwMode="auto">
            <a:xfrm>
              <a:off x="432" y="1239"/>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class-map [match-all | match-any] </a:t>
              </a:r>
              <a:r>
                <a:rPr lang="en-US" altLang="sk-SK" sz="1600" b="1" i="1">
                  <a:latin typeface="Courier New" pitchFamily="49" charset="0"/>
                </a:rPr>
                <a:t>class-map-name</a:t>
              </a:r>
            </a:p>
          </p:txBody>
        </p:sp>
        <p:sp>
          <p:nvSpPr>
            <p:cNvPr id="1317894" name="Rectangle 6"/>
            <p:cNvSpPr>
              <a:spLocks noChangeArrowheads="1"/>
            </p:cNvSpPr>
            <p:nvPr/>
          </p:nvSpPr>
          <p:spPr bwMode="auto">
            <a:xfrm>
              <a:off x="432" y="1056"/>
              <a:ext cx="30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a:t>
              </a:r>
            </a:p>
          </p:txBody>
        </p:sp>
      </p:grpSp>
      <p:grpSp>
        <p:nvGrpSpPr>
          <p:cNvPr id="1317895" name="Group 7"/>
          <p:cNvGrpSpPr>
            <a:grpSpLocks/>
          </p:cNvGrpSpPr>
          <p:nvPr/>
        </p:nvGrpSpPr>
        <p:grpSpPr bwMode="auto">
          <a:xfrm>
            <a:off x="828675" y="5926138"/>
            <a:ext cx="7924800" cy="655637"/>
            <a:chOff x="432" y="3120"/>
            <a:chExt cx="4992" cy="413"/>
          </a:xfrm>
        </p:grpSpPr>
        <p:sp>
          <p:nvSpPr>
            <p:cNvPr id="1317896" name="Rectangle 8"/>
            <p:cNvSpPr>
              <a:spLocks noChangeArrowheads="1"/>
            </p:cNvSpPr>
            <p:nvPr/>
          </p:nvSpPr>
          <p:spPr bwMode="auto">
            <a:xfrm>
              <a:off x="432" y="3303"/>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description </a:t>
              </a:r>
              <a:r>
                <a:rPr lang="en-US" altLang="sk-SK" sz="1600" b="1" i="1">
                  <a:latin typeface="Courier New" pitchFamily="49" charset="0"/>
                </a:rPr>
                <a:t>description</a:t>
              </a:r>
            </a:p>
          </p:txBody>
        </p:sp>
        <p:sp>
          <p:nvSpPr>
            <p:cNvPr id="1317897" name="Rectangle 9"/>
            <p:cNvSpPr>
              <a:spLocks noChangeArrowheads="1"/>
            </p:cNvSpPr>
            <p:nvPr/>
          </p:nvSpPr>
          <p:spPr bwMode="auto">
            <a:xfrm>
              <a:off x="432" y="3120"/>
              <a:ext cx="2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grpSp>
      <p:sp>
        <p:nvSpPr>
          <p:cNvPr id="1317898" name="Rectangle 10"/>
          <p:cNvSpPr>
            <a:spLocks noChangeArrowheads="1"/>
          </p:cNvSpPr>
          <p:nvPr/>
        </p:nvSpPr>
        <p:spPr bwMode="auto">
          <a:xfrm>
            <a:off x="463550" y="2435225"/>
            <a:ext cx="79406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2000"/>
              <a:t>Definovanie testovacích podmienok</a:t>
            </a:r>
            <a:endParaRPr lang="en-US" altLang="sk-SK" sz="2000"/>
          </a:p>
        </p:txBody>
      </p:sp>
      <p:sp>
        <p:nvSpPr>
          <p:cNvPr id="1317899" name="Rectangle 11"/>
          <p:cNvSpPr>
            <a:spLocks noChangeArrowheads="1"/>
          </p:cNvSpPr>
          <p:nvPr/>
        </p:nvSpPr>
        <p:spPr bwMode="auto">
          <a:xfrm>
            <a:off x="463550" y="5568950"/>
            <a:ext cx="7940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en-US" altLang="sk-SK" sz="2000"/>
              <a:t>Vhodn</a:t>
            </a:r>
            <a:r>
              <a:rPr lang="sk-SK" altLang="sk-SK" sz="2000"/>
              <a:t>é je používať aj popisy. Nemenia funkciu class-map</a:t>
            </a:r>
            <a:endParaRPr lang="en-US" altLang="sk-SK" sz="2000"/>
          </a:p>
        </p:txBody>
      </p:sp>
      <p:grpSp>
        <p:nvGrpSpPr>
          <p:cNvPr id="1317900" name="Group 12"/>
          <p:cNvGrpSpPr>
            <a:grpSpLocks/>
          </p:cNvGrpSpPr>
          <p:nvPr/>
        </p:nvGrpSpPr>
        <p:grpSpPr bwMode="auto">
          <a:xfrm>
            <a:off x="828675" y="2855913"/>
            <a:ext cx="7924800" cy="1127125"/>
            <a:chOff x="432" y="2016"/>
            <a:chExt cx="4992" cy="710"/>
          </a:xfrm>
        </p:grpSpPr>
        <p:sp>
          <p:nvSpPr>
            <p:cNvPr id="1317901" name="Rectangle 13"/>
            <p:cNvSpPr>
              <a:spLocks noChangeArrowheads="1"/>
            </p:cNvSpPr>
            <p:nvPr/>
          </p:nvSpPr>
          <p:spPr bwMode="auto">
            <a:xfrm>
              <a:off x="432" y="2199"/>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match any</a:t>
              </a:r>
            </a:p>
          </p:txBody>
        </p:sp>
        <p:sp>
          <p:nvSpPr>
            <p:cNvPr id="1317902" name="Rectangle 14"/>
            <p:cNvSpPr>
              <a:spLocks noChangeArrowheads="1"/>
            </p:cNvSpPr>
            <p:nvPr/>
          </p:nvSpPr>
          <p:spPr bwMode="auto">
            <a:xfrm>
              <a:off x="432" y="2016"/>
              <a:ext cx="2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317903" name="Rectangle 15"/>
            <p:cNvSpPr>
              <a:spLocks noChangeArrowheads="1"/>
            </p:cNvSpPr>
            <p:nvPr/>
          </p:nvSpPr>
          <p:spPr bwMode="auto">
            <a:xfrm>
              <a:off x="432" y="2496"/>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match [ not ] </a:t>
              </a:r>
              <a:r>
                <a:rPr lang="en-US" altLang="sk-SK" sz="1600" b="1" i="1">
                  <a:latin typeface="Courier New" pitchFamily="49" charset="0"/>
                </a:rPr>
                <a:t>match-criteria</a:t>
              </a:r>
            </a:p>
          </p:txBody>
        </p:sp>
      </p:grpSp>
      <p:sp>
        <p:nvSpPr>
          <p:cNvPr id="1317906" name="Rectangle 18"/>
          <p:cNvSpPr>
            <a:spLocks noChangeArrowheads="1"/>
          </p:cNvSpPr>
          <p:nvPr/>
        </p:nvSpPr>
        <p:spPr bwMode="auto">
          <a:xfrm>
            <a:off x="685800" y="4929188"/>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latin typeface="Courier New" pitchFamily="49" charset="0"/>
              </a:rPr>
              <a:t>match access-group </a:t>
            </a:r>
            <a:r>
              <a:rPr lang="en-US" altLang="sk-SK" sz="1800" b="1" i="1">
                <a:latin typeface="Courier New" pitchFamily="49" charset="0"/>
              </a:rPr>
              <a:t>access-list-number</a:t>
            </a:r>
          </a:p>
        </p:txBody>
      </p:sp>
      <p:sp>
        <p:nvSpPr>
          <p:cNvPr id="1317907" name="Rectangle 19"/>
          <p:cNvSpPr>
            <a:spLocks noChangeArrowheads="1"/>
          </p:cNvSpPr>
          <p:nvPr/>
        </p:nvSpPr>
        <p:spPr bwMode="auto">
          <a:xfrm>
            <a:off x="860425" y="4638675"/>
            <a:ext cx="4144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317908" name="Rectangle 20"/>
          <p:cNvSpPr>
            <a:spLocks noChangeArrowheads="1"/>
          </p:cNvSpPr>
          <p:nvPr/>
        </p:nvSpPr>
        <p:spPr bwMode="auto">
          <a:xfrm>
            <a:off x="576263" y="4184650"/>
            <a:ext cx="794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2000"/>
              <a:t>Príklad použitia ACL ako testovacieho kritéria</a:t>
            </a:r>
            <a:endParaRPr lang="en-US" altLang="sk-SK"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ChangeArrowheads="1"/>
          </p:cNvSpPr>
          <p:nvPr>
            <p:ph type="title"/>
          </p:nvPr>
        </p:nvSpPr>
        <p:spPr>
          <a:xfrm>
            <a:off x="544513" y="588963"/>
            <a:ext cx="8145462" cy="685800"/>
          </a:xfrm>
        </p:spPr>
        <p:txBody>
          <a:bodyPr/>
          <a:lstStyle/>
          <a:p>
            <a:r>
              <a:rPr lang="sk-SK" altLang="sk-SK" sz="2800"/>
              <a:t>Krok</a:t>
            </a:r>
            <a:r>
              <a:rPr lang="en-US" altLang="sk-SK" sz="2800"/>
              <a:t> 2: </a:t>
            </a:r>
            <a:r>
              <a:rPr lang="sk-SK" altLang="sk-SK" sz="2800"/>
              <a:t>policy-map</a:t>
            </a:r>
            <a:r>
              <a:rPr lang="en-US" altLang="sk-SK" sz="2800"/>
              <a:t>: </a:t>
            </a:r>
            <a:br>
              <a:rPr lang="en-US" altLang="sk-SK" sz="2800"/>
            </a:br>
            <a:r>
              <a:rPr lang="en-US" altLang="sk-SK" sz="2400"/>
              <a:t>“</a:t>
            </a:r>
            <a:r>
              <a:rPr lang="sk-SK" altLang="sk-SK" sz="2400"/>
              <a:t>Čo s touto prevádzkou urobíme</a:t>
            </a:r>
            <a:r>
              <a:rPr lang="en-US" altLang="sk-SK" sz="2400"/>
              <a:t>?”</a:t>
            </a:r>
          </a:p>
        </p:txBody>
      </p:sp>
      <p:sp>
        <p:nvSpPr>
          <p:cNvPr id="1321987" name="Rectangle 3"/>
          <p:cNvSpPr>
            <a:spLocks noGrp="1" noChangeArrowheads="1"/>
          </p:cNvSpPr>
          <p:nvPr>
            <p:ph type="body" idx="1"/>
          </p:nvPr>
        </p:nvSpPr>
        <p:spPr>
          <a:xfrm>
            <a:off x="765175" y="1636713"/>
            <a:ext cx="8050213" cy="4611687"/>
          </a:xfrm>
        </p:spPr>
        <p:txBody>
          <a:bodyPr/>
          <a:lstStyle/>
          <a:p>
            <a:r>
              <a:rPr lang="sk-SK" altLang="sk-SK" sz="2000"/>
              <a:t>Policy-map definuje pravidlá, ako sa má nakladať s vybranou triedou sieťovej prevádzky</a:t>
            </a:r>
          </a:p>
          <a:p>
            <a:pPr lvl="1"/>
            <a:r>
              <a:rPr lang="sk-SK" altLang="sk-SK" sz="1800"/>
              <a:t>Triedu určuje class-map</a:t>
            </a:r>
          </a:p>
          <a:p>
            <a:r>
              <a:rPr lang="sk-SK" altLang="sk-SK" sz="2000"/>
              <a:t>Policy-map má tri hlavné komponenty:</a:t>
            </a:r>
            <a:endParaRPr lang="en-US" altLang="sk-SK" sz="2000"/>
          </a:p>
          <a:p>
            <a:pPr lvl="1"/>
            <a:r>
              <a:rPr lang="sk-SK" altLang="sk-SK" sz="1800"/>
              <a:t>Meno (pozor – case sensitive!)</a:t>
            </a:r>
            <a:endParaRPr lang="en-US" altLang="sk-SK" sz="1800"/>
          </a:p>
          <a:p>
            <a:pPr lvl="1"/>
            <a:r>
              <a:rPr lang="sk-SK" altLang="sk-SK" sz="1800"/>
              <a:t>Odkaz na triedu prevádzky (class-map)</a:t>
            </a:r>
            <a:endParaRPr lang="en-US" altLang="sk-SK" sz="1800"/>
          </a:p>
          <a:p>
            <a:pPr lvl="1"/>
            <a:r>
              <a:rPr lang="sk-SK" altLang="sk-SK" sz="1800"/>
              <a:t>Definíciu QoS pravidiel, ako sa voči tejto prevádzke správať</a:t>
            </a:r>
            <a:endParaRPr lang="en-US" altLang="sk-SK" sz="1800"/>
          </a:p>
          <a:p>
            <a:r>
              <a:rPr lang="sk-SK" altLang="sk-SK" sz="2000"/>
              <a:t>V jednej policy-map je možné definovať obsluhu až </a:t>
            </a:r>
            <a:r>
              <a:rPr lang="en-US" altLang="sk-SK" sz="2000"/>
              <a:t>256 </a:t>
            </a:r>
            <a:r>
              <a:rPr lang="sk-SK" altLang="sk-SK" sz="2000"/>
              <a:t>tried prevádzky</a:t>
            </a:r>
            <a:endParaRPr lang="en-US" altLang="sk-SK" sz="2000"/>
          </a:p>
          <a:p>
            <a:r>
              <a:rPr lang="sk-SK" altLang="sk-SK" sz="2000"/>
              <a:t>Policy-map môžu byť „vhniezdené“ – obsluha jednej konkrétnej triedy môže viesť na odkaz na celú ďalšiu policy-map</a:t>
            </a:r>
          </a:p>
          <a:p>
            <a:pPr lvl="1"/>
            <a:r>
              <a:rPr lang="sk-SK" altLang="sk-SK" sz="1800"/>
              <a:t>Napríklad – globálny shaping a pod ním obsluha jednotlivých tried</a:t>
            </a:r>
            <a:endParaRPr lang="en-US" altLang="sk-SK"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p:txBody>
          <a:bodyPr/>
          <a:lstStyle/>
          <a:p>
            <a:r>
              <a:rPr lang="sk-SK" altLang="sk-SK"/>
              <a:t>Konfigurácia policy-map</a:t>
            </a:r>
            <a:endParaRPr lang="en-US" altLang="sk-SK"/>
          </a:p>
        </p:txBody>
      </p:sp>
      <p:sp>
        <p:nvSpPr>
          <p:cNvPr id="1324035" name="Rectangle 3"/>
          <p:cNvSpPr>
            <a:spLocks noGrp="1" noChangeArrowheads="1"/>
          </p:cNvSpPr>
          <p:nvPr>
            <p:ph type="body" idx="1"/>
          </p:nvPr>
        </p:nvSpPr>
        <p:spPr>
          <a:xfrm>
            <a:off x="546100" y="1155700"/>
            <a:ext cx="7940675" cy="644525"/>
          </a:xfrm>
        </p:spPr>
        <p:txBody>
          <a:bodyPr/>
          <a:lstStyle/>
          <a:p>
            <a:r>
              <a:rPr lang="sk-SK" altLang="sk-SK" sz="1800"/>
              <a:t>Vytvorenie policy-map</a:t>
            </a:r>
            <a:endParaRPr lang="en-US" altLang="sk-SK" sz="1800"/>
          </a:p>
        </p:txBody>
      </p:sp>
      <p:grpSp>
        <p:nvGrpSpPr>
          <p:cNvPr id="1324036" name="Group 4"/>
          <p:cNvGrpSpPr>
            <a:grpSpLocks/>
          </p:cNvGrpSpPr>
          <p:nvPr/>
        </p:nvGrpSpPr>
        <p:grpSpPr bwMode="auto">
          <a:xfrm>
            <a:off x="860425" y="1419225"/>
            <a:ext cx="7924800" cy="657225"/>
            <a:chOff x="432" y="1174"/>
            <a:chExt cx="4992" cy="414"/>
          </a:xfrm>
        </p:grpSpPr>
        <p:sp>
          <p:nvSpPr>
            <p:cNvPr id="1324037" name="Rectangle 5"/>
            <p:cNvSpPr>
              <a:spLocks noChangeArrowheads="1"/>
            </p:cNvSpPr>
            <p:nvPr/>
          </p:nvSpPr>
          <p:spPr bwMode="auto">
            <a:xfrm>
              <a:off x="432" y="1358"/>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policy-map </a:t>
              </a:r>
              <a:r>
                <a:rPr lang="en-US" altLang="sk-SK" sz="1600" b="1" i="1">
                  <a:latin typeface="Courier New" pitchFamily="49" charset="0"/>
                </a:rPr>
                <a:t>policy-map-name</a:t>
              </a:r>
            </a:p>
          </p:txBody>
        </p:sp>
        <p:sp>
          <p:nvSpPr>
            <p:cNvPr id="1324038" name="Rectangle 6"/>
            <p:cNvSpPr>
              <a:spLocks noChangeArrowheads="1"/>
            </p:cNvSpPr>
            <p:nvPr/>
          </p:nvSpPr>
          <p:spPr bwMode="auto">
            <a:xfrm>
              <a:off x="482" y="1174"/>
              <a:ext cx="30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a:t>
              </a:r>
            </a:p>
          </p:txBody>
        </p:sp>
      </p:grpSp>
      <p:grpSp>
        <p:nvGrpSpPr>
          <p:cNvPr id="1324039" name="Group 7"/>
          <p:cNvGrpSpPr>
            <a:grpSpLocks/>
          </p:cNvGrpSpPr>
          <p:nvPr/>
        </p:nvGrpSpPr>
        <p:grpSpPr bwMode="auto">
          <a:xfrm>
            <a:off x="860425" y="2859088"/>
            <a:ext cx="7924800" cy="655637"/>
            <a:chOff x="432" y="1968"/>
            <a:chExt cx="4992" cy="413"/>
          </a:xfrm>
        </p:grpSpPr>
        <p:sp>
          <p:nvSpPr>
            <p:cNvPr id="1324040" name="Rectangle 8"/>
            <p:cNvSpPr>
              <a:spLocks noChangeArrowheads="1"/>
            </p:cNvSpPr>
            <p:nvPr/>
          </p:nvSpPr>
          <p:spPr bwMode="auto">
            <a:xfrm>
              <a:off x="432" y="2151"/>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class {</a:t>
              </a:r>
              <a:r>
                <a:rPr lang="en-US" altLang="sk-SK" sz="1600" b="1" i="1">
                  <a:latin typeface="Courier New" pitchFamily="49" charset="0"/>
                </a:rPr>
                <a:t>class-name</a:t>
              </a:r>
              <a:r>
                <a:rPr lang="en-US" altLang="sk-SK" sz="1600" b="1">
                  <a:latin typeface="Courier New" pitchFamily="49" charset="0"/>
                </a:rPr>
                <a:t> | class-default}</a:t>
              </a:r>
            </a:p>
          </p:txBody>
        </p:sp>
        <p:sp>
          <p:nvSpPr>
            <p:cNvPr id="1324041" name="Rectangle 9"/>
            <p:cNvSpPr>
              <a:spLocks noChangeArrowheads="1"/>
            </p:cNvSpPr>
            <p:nvPr/>
          </p:nvSpPr>
          <p:spPr bwMode="auto">
            <a:xfrm>
              <a:off x="432" y="1968"/>
              <a:ext cx="2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a:t>
              </a:r>
            </a:p>
          </p:txBody>
        </p:sp>
      </p:grpSp>
      <p:grpSp>
        <p:nvGrpSpPr>
          <p:cNvPr id="1324042" name="Group 10"/>
          <p:cNvGrpSpPr>
            <a:grpSpLocks/>
          </p:cNvGrpSpPr>
          <p:nvPr/>
        </p:nvGrpSpPr>
        <p:grpSpPr bwMode="auto">
          <a:xfrm>
            <a:off x="860425" y="4406900"/>
            <a:ext cx="7924800" cy="655638"/>
            <a:chOff x="432" y="3024"/>
            <a:chExt cx="4992" cy="413"/>
          </a:xfrm>
        </p:grpSpPr>
        <p:sp>
          <p:nvSpPr>
            <p:cNvPr id="1324043" name="Rectangle 11"/>
            <p:cNvSpPr>
              <a:spLocks noChangeArrowheads="1"/>
            </p:cNvSpPr>
            <p:nvPr/>
          </p:nvSpPr>
          <p:spPr bwMode="auto">
            <a:xfrm>
              <a:off x="432" y="3207"/>
              <a:ext cx="4992" cy="23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a:latin typeface="Courier New" pitchFamily="49" charset="0"/>
                </a:rPr>
                <a:t>class </a:t>
              </a:r>
              <a:r>
                <a:rPr lang="en-US" altLang="sk-SK" sz="1600" b="1" i="1">
                  <a:latin typeface="Courier New" pitchFamily="49" charset="0"/>
                </a:rPr>
                <a:t>class-name</a:t>
              </a:r>
              <a:r>
                <a:rPr lang="en-US" altLang="sk-SK" sz="1600" b="1">
                  <a:latin typeface="Courier New" pitchFamily="49" charset="0"/>
                </a:rPr>
                <a:t> </a:t>
              </a:r>
              <a:r>
                <a:rPr lang="en-US" altLang="sk-SK" sz="1600" b="1" i="1">
                  <a:latin typeface="Courier New" pitchFamily="49" charset="0"/>
                </a:rPr>
                <a:t>condition</a:t>
              </a:r>
            </a:p>
          </p:txBody>
        </p:sp>
        <p:sp>
          <p:nvSpPr>
            <p:cNvPr id="1324044" name="Rectangle 12"/>
            <p:cNvSpPr>
              <a:spLocks noChangeArrowheads="1"/>
            </p:cNvSpPr>
            <p:nvPr/>
          </p:nvSpPr>
          <p:spPr bwMode="auto">
            <a:xfrm>
              <a:off x="432" y="3024"/>
              <a:ext cx="2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a:t>
              </a:r>
            </a:p>
          </p:txBody>
        </p:sp>
      </p:grpSp>
      <p:sp>
        <p:nvSpPr>
          <p:cNvPr id="1324045" name="Rectangle 13"/>
          <p:cNvSpPr>
            <a:spLocks noChangeArrowheads="1"/>
          </p:cNvSpPr>
          <p:nvPr/>
        </p:nvSpPr>
        <p:spPr bwMode="auto">
          <a:xfrm>
            <a:off x="546100" y="2246313"/>
            <a:ext cx="7940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800"/>
              <a:t>Odkaz na vytvorenú class-map. Meno class-default je vyhradené pre ostatnú neklasifikovanú prevádzku</a:t>
            </a:r>
            <a:endParaRPr lang="en-US" altLang="sk-SK" sz="1800"/>
          </a:p>
        </p:txBody>
      </p:sp>
      <p:sp>
        <p:nvSpPr>
          <p:cNvPr id="1324046" name="Rectangle 14"/>
          <p:cNvSpPr>
            <a:spLocks noChangeArrowheads="1"/>
          </p:cNvSpPr>
          <p:nvPr/>
        </p:nvSpPr>
        <p:spPr bwMode="auto">
          <a:xfrm>
            <a:off x="546100" y="3830638"/>
            <a:ext cx="79406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800"/>
              <a:t>Priamo v policy-map je možné zrýchlene vytvoriť novú triedu nasledujúcim príkazom vrátane podmienky. Režim bude match-all</a:t>
            </a:r>
            <a:endParaRPr lang="en-US" altLang="sk-SK"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a:xfrm>
            <a:off x="533400" y="225425"/>
            <a:ext cx="8267700" cy="838200"/>
          </a:xfrm>
        </p:spPr>
        <p:txBody>
          <a:bodyPr/>
          <a:lstStyle/>
          <a:p>
            <a:r>
              <a:rPr lang="sk-SK" altLang="sk-SK" sz="2800"/>
              <a:t>Krok</a:t>
            </a:r>
            <a:r>
              <a:rPr lang="en-US" altLang="sk-SK" sz="2800"/>
              <a:t> 3: </a:t>
            </a:r>
            <a:r>
              <a:rPr lang="sk-SK" altLang="sk-SK" sz="2800"/>
              <a:t>Aplikácia QoS pravidiel</a:t>
            </a:r>
            <a:r>
              <a:rPr lang="en-US" altLang="sk-SK" sz="2800"/>
              <a:t>: </a:t>
            </a:r>
            <a:br>
              <a:rPr lang="en-US" altLang="sk-SK" sz="2800"/>
            </a:br>
            <a:r>
              <a:rPr lang="en-US" altLang="sk-SK" sz="2400"/>
              <a:t>“</a:t>
            </a:r>
            <a:r>
              <a:rPr lang="sk-SK" altLang="sk-SK" sz="2400"/>
              <a:t>Kde tieto pravidlá nasadíme</a:t>
            </a:r>
            <a:r>
              <a:rPr lang="en-US" altLang="sk-SK" sz="2400"/>
              <a:t>?”</a:t>
            </a:r>
          </a:p>
        </p:txBody>
      </p:sp>
      <p:sp>
        <p:nvSpPr>
          <p:cNvPr id="1326083" name="Rectangle 3"/>
          <p:cNvSpPr>
            <a:spLocks noChangeArrowheads="1"/>
          </p:cNvSpPr>
          <p:nvPr/>
        </p:nvSpPr>
        <p:spPr bwMode="auto">
          <a:xfrm>
            <a:off x="528638" y="1312863"/>
            <a:ext cx="79406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2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9pPr>
          </a:lstStyle>
          <a:p>
            <a:r>
              <a:rPr lang="sk-SK" altLang="sk-SK" sz="2400"/>
              <a:t>Vytvorenú policy-map treba aplikovať na zvolené rozhranie vo vhodnom smere</a:t>
            </a:r>
            <a:endParaRPr lang="en-US" altLang="sk-SK" sz="2400"/>
          </a:p>
        </p:txBody>
      </p:sp>
      <p:grpSp>
        <p:nvGrpSpPr>
          <p:cNvPr id="1326084" name="Group 4"/>
          <p:cNvGrpSpPr>
            <a:grpSpLocks/>
          </p:cNvGrpSpPr>
          <p:nvPr/>
        </p:nvGrpSpPr>
        <p:grpSpPr bwMode="auto">
          <a:xfrm>
            <a:off x="828675" y="2062163"/>
            <a:ext cx="7924800" cy="685800"/>
            <a:chOff x="432" y="912"/>
            <a:chExt cx="4992" cy="432"/>
          </a:xfrm>
        </p:grpSpPr>
        <p:sp>
          <p:nvSpPr>
            <p:cNvPr id="1326085" name="Rectangle 5"/>
            <p:cNvSpPr>
              <a:spLocks noChangeArrowheads="1"/>
            </p:cNvSpPr>
            <p:nvPr/>
          </p:nvSpPr>
          <p:spPr bwMode="auto">
            <a:xfrm>
              <a:off x="432" y="1095"/>
              <a:ext cx="4992" cy="249"/>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latin typeface="Courier New" pitchFamily="49" charset="0"/>
                </a:rPr>
                <a:t>service-policy {input | output} </a:t>
              </a:r>
              <a:r>
                <a:rPr lang="en-US" altLang="sk-SK" sz="1800" b="1" i="1">
                  <a:latin typeface="Courier New" pitchFamily="49" charset="0"/>
                </a:rPr>
                <a:t>policy-map-name</a:t>
              </a:r>
            </a:p>
          </p:txBody>
        </p:sp>
        <p:sp>
          <p:nvSpPr>
            <p:cNvPr id="1326086" name="Rectangle 6"/>
            <p:cNvSpPr>
              <a:spLocks noChangeArrowheads="1"/>
            </p:cNvSpPr>
            <p:nvPr/>
          </p:nvSpPr>
          <p:spPr bwMode="auto">
            <a:xfrm>
              <a:off x="432" y="912"/>
              <a:ext cx="30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router(config-if)#</a:t>
              </a:r>
            </a:p>
          </p:txBody>
        </p:sp>
      </p:grpSp>
      <p:sp>
        <p:nvSpPr>
          <p:cNvPr id="1326087" name="Rectangle 7"/>
          <p:cNvSpPr>
            <a:spLocks noChangeArrowheads="1"/>
          </p:cNvSpPr>
          <p:nvPr/>
        </p:nvSpPr>
        <p:spPr bwMode="auto">
          <a:xfrm>
            <a:off x="860425" y="3298825"/>
            <a:ext cx="7924800" cy="25146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26088" name="Rectangle 8"/>
          <p:cNvSpPr>
            <a:spLocks noChangeArrowheads="1"/>
          </p:cNvSpPr>
          <p:nvPr/>
        </p:nvSpPr>
        <p:spPr bwMode="auto">
          <a:xfrm>
            <a:off x="1012825" y="5546725"/>
            <a:ext cx="3048000" cy="228600"/>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26089" name="Rectangle 9"/>
          <p:cNvSpPr>
            <a:spLocks noChangeArrowheads="1"/>
          </p:cNvSpPr>
          <p:nvPr/>
        </p:nvSpPr>
        <p:spPr bwMode="auto">
          <a:xfrm>
            <a:off x="860425" y="3298825"/>
            <a:ext cx="7924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2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200">
                <a:solidFill>
                  <a:schemeClr val="tx1"/>
                </a:solidFill>
                <a:latin typeface="Arial" charset="0"/>
              </a:defRPr>
            </a:lvl9pPr>
          </a:lstStyle>
          <a:p>
            <a:pPr>
              <a:lnSpc>
                <a:spcPct val="90000"/>
              </a:lnSpc>
              <a:spcBef>
                <a:spcPct val="0"/>
              </a:spcBef>
              <a:buFont typeface="Wingdings" pitchFamily="2" charset="2"/>
              <a:buNone/>
            </a:pPr>
            <a:r>
              <a:rPr lang="en-US" altLang="sk-SK" sz="1600">
                <a:latin typeface="Courier New" pitchFamily="49" charset="0"/>
              </a:rPr>
              <a:t>class-map HTTP</a:t>
            </a:r>
          </a:p>
          <a:p>
            <a:pPr>
              <a:lnSpc>
                <a:spcPct val="90000"/>
              </a:lnSpc>
              <a:spcBef>
                <a:spcPct val="0"/>
              </a:spcBef>
              <a:buFont typeface="Wingdings" pitchFamily="2" charset="2"/>
              <a:buNone/>
            </a:pPr>
            <a:r>
              <a:rPr lang="en-US" altLang="sk-SK" sz="1600">
                <a:latin typeface="Courier New" pitchFamily="49" charset="0"/>
              </a:rPr>
              <a:t> match protocol http</a:t>
            </a:r>
          </a:p>
          <a:p>
            <a:pPr>
              <a:lnSpc>
                <a:spcPct val="90000"/>
              </a:lnSpc>
              <a:spcBef>
                <a:spcPct val="0"/>
              </a:spcBef>
              <a:buFont typeface="Wingdings" pitchFamily="2" charset="2"/>
              <a:buNone/>
            </a:pPr>
            <a:r>
              <a:rPr lang="en-US" altLang="sk-SK" sz="1600">
                <a:latin typeface="Courier New" pitchFamily="49" charset="0"/>
              </a:rPr>
              <a:t>!</a:t>
            </a:r>
          </a:p>
          <a:p>
            <a:pPr>
              <a:lnSpc>
                <a:spcPct val="90000"/>
              </a:lnSpc>
              <a:spcBef>
                <a:spcPct val="0"/>
              </a:spcBef>
              <a:buFont typeface="Wingdings" pitchFamily="2" charset="2"/>
              <a:buNone/>
            </a:pPr>
            <a:r>
              <a:rPr lang="en-US" altLang="sk-SK" sz="1600">
                <a:latin typeface="Courier New" pitchFamily="49" charset="0"/>
              </a:rPr>
              <a:t>policy-map PM</a:t>
            </a:r>
          </a:p>
          <a:p>
            <a:pPr>
              <a:lnSpc>
                <a:spcPct val="90000"/>
              </a:lnSpc>
              <a:spcBef>
                <a:spcPct val="0"/>
              </a:spcBef>
              <a:buFont typeface="Wingdings" pitchFamily="2" charset="2"/>
              <a:buNone/>
            </a:pPr>
            <a:r>
              <a:rPr lang="en-US" altLang="sk-SK" sz="1600">
                <a:latin typeface="Courier New" pitchFamily="49" charset="0"/>
              </a:rPr>
              <a:t> class HTTP</a:t>
            </a:r>
          </a:p>
          <a:p>
            <a:pPr>
              <a:lnSpc>
                <a:spcPct val="90000"/>
              </a:lnSpc>
              <a:spcBef>
                <a:spcPct val="0"/>
              </a:spcBef>
              <a:buFont typeface="Wingdings" pitchFamily="2" charset="2"/>
              <a:buNone/>
            </a:pPr>
            <a:r>
              <a:rPr lang="en-US" altLang="sk-SK" sz="1600">
                <a:latin typeface="Courier New" pitchFamily="49" charset="0"/>
              </a:rPr>
              <a:t>  bandwidth 2000</a:t>
            </a:r>
          </a:p>
          <a:p>
            <a:pPr>
              <a:lnSpc>
                <a:spcPct val="90000"/>
              </a:lnSpc>
              <a:spcBef>
                <a:spcPct val="0"/>
              </a:spcBef>
              <a:buFont typeface="Wingdings" pitchFamily="2" charset="2"/>
              <a:buNone/>
            </a:pPr>
            <a:r>
              <a:rPr lang="en-US" altLang="sk-SK" sz="1600">
                <a:latin typeface="Courier New" pitchFamily="49" charset="0"/>
              </a:rPr>
              <a:t> class class-default</a:t>
            </a:r>
          </a:p>
          <a:p>
            <a:pPr>
              <a:lnSpc>
                <a:spcPct val="90000"/>
              </a:lnSpc>
              <a:spcBef>
                <a:spcPct val="0"/>
              </a:spcBef>
              <a:buFont typeface="Wingdings" pitchFamily="2" charset="2"/>
              <a:buNone/>
            </a:pPr>
            <a:r>
              <a:rPr lang="en-US" altLang="sk-SK" sz="1600">
                <a:latin typeface="Courier New" pitchFamily="49" charset="0"/>
              </a:rPr>
              <a:t>  bandwidth 6000</a:t>
            </a:r>
          </a:p>
          <a:p>
            <a:pPr>
              <a:lnSpc>
                <a:spcPct val="90000"/>
              </a:lnSpc>
              <a:spcBef>
                <a:spcPct val="0"/>
              </a:spcBef>
              <a:buFont typeface="Wingdings" pitchFamily="2" charset="2"/>
              <a:buNone/>
            </a:pPr>
            <a:r>
              <a:rPr lang="en-US" altLang="sk-SK" sz="1600">
                <a:latin typeface="Courier New" pitchFamily="49" charset="0"/>
              </a:rPr>
              <a:t>!</a:t>
            </a:r>
          </a:p>
          <a:p>
            <a:pPr>
              <a:lnSpc>
                <a:spcPct val="90000"/>
              </a:lnSpc>
              <a:spcBef>
                <a:spcPct val="0"/>
              </a:spcBef>
              <a:buFont typeface="Wingdings" pitchFamily="2" charset="2"/>
              <a:buNone/>
            </a:pPr>
            <a:r>
              <a:rPr lang="en-US" altLang="sk-SK" sz="1600">
                <a:latin typeface="Courier New" pitchFamily="49" charset="0"/>
              </a:rPr>
              <a:t>interface Serial0/0</a:t>
            </a:r>
          </a:p>
          <a:p>
            <a:pPr>
              <a:lnSpc>
                <a:spcPct val="90000"/>
              </a:lnSpc>
              <a:spcBef>
                <a:spcPct val="0"/>
              </a:spcBef>
              <a:buFont typeface="Wingdings" pitchFamily="2" charset="2"/>
              <a:buNone/>
            </a:pPr>
            <a:r>
              <a:rPr lang="en-US" altLang="sk-SK" sz="1600">
                <a:latin typeface="Courier New" pitchFamily="49" charset="0"/>
              </a:rPr>
              <a:t> service-policy output PM</a:t>
            </a:r>
          </a:p>
        </p:txBody>
      </p:sp>
      <p:sp>
        <p:nvSpPr>
          <p:cNvPr id="1326090" name="AutoShape 10"/>
          <p:cNvSpPr>
            <a:spLocks/>
          </p:cNvSpPr>
          <p:nvPr/>
        </p:nvSpPr>
        <p:spPr bwMode="auto">
          <a:xfrm>
            <a:off x="5864225" y="3952875"/>
            <a:ext cx="2205038" cy="1792288"/>
          </a:xfrm>
          <a:prstGeom prst="accentBorderCallout1">
            <a:avLst>
              <a:gd name="adj1" fmla="val 6380"/>
              <a:gd name="adj2" fmla="val -3454"/>
              <a:gd name="adj3" fmla="val 83792"/>
              <a:gd name="adj4" fmla="val -84306"/>
            </a:avLst>
          </a:prstGeom>
          <a:solidFill>
            <a:srgbClr val="3E8DC5"/>
          </a:solidFill>
          <a:ln w="9525" algn="ctr">
            <a:solidFill>
              <a:schemeClr val="tx2"/>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endParaRPr lang="sk-SK" altLang="sk-SK"/>
          </a:p>
        </p:txBody>
      </p:sp>
      <p:sp>
        <p:nvSpPr>
          <p:cNvPr id="1326091" name="Text Box 11"/>
          <p:cNvSpPr txBox="1">
            <a:spLocks noChangeArrowheads="1"/>
          </p:cNvSpPr>
          <p:nvPr/>
        </p:nvSpPr>
        <p:spPr bwMode="auto">
          <a:xfrm>
            <a:off x="5889625" y="3949700"/>
            <a:ext cx="2112963"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sk-SK" altLang="sk-SK" sz="2000"/>
              <a:t>QoS pravidlá sa môžu vzťahovať na vchádzajúcu alebo odchádzajúcu prevádzku</a:t>
            </a:r>
            <a:endParaRPr lang="en-US" altLang="sk-SK"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p:txBody>
          <a:bodyPr/>
          <a:lstStyle/>
          <a:p>
            <a:r>
              <a:rPr lang="sk-SK" altLang="sk-SK" sz="2600"/>
              <a:t>Príklad kompletnej konfigurácie pomocou MQC</a:t>
            </a:r>
            <a:endParaRPr lang="en-US" altLang="sk-SK" sz="2600"/>
          </a:p>
        </p:txBody>
      </p:sp>
      <p:sp>
        <p:nvSpPr>
          <p:cNvPr id="1328131" name="Text Box 3"/>
          <p:cNvSpPr txBox="1">
            <a:spLocks noChangeArrowheads="1"/>
          </p:cNvSpPr>
          <p:nvPr/>
        </p:nvSpPr>
        <p:spPr bwMode="auto">
          <a:xfrm>
            <a:off x="1122363" y="2085975"/>
            <a:ext cx="7440612"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nSpc>
                <a:spcPct val="95000"/>
              </a:lnSpc>
              <a:buClr>
                <a:schemeClr val="tx2"/>
              </a:buClr>
              <a:buSzPct val="100000"/>
              <a:buFont typeface="Wingdings" pitchFamily="2" charset="2"/>
              <a:buNone/>
            </a:pPr>
            <a:r>
              <a:rPr lang="en-US" altLang="sk-SK" sz="2000" dirty="0"/>
              <a:t>router(</a:t>
            </a:r>
            <a:r>
              <a:rPr lang="en-US" altLang="sk-SK" sz="2000" dirty="0" err="1"/>
              <a:t>config</a:t>
            </a:r>
            <a:r>
              <a:rPr lang="en-US" altLang="sk-SK" sz="2000" dirty="0"/>
              <a:t>)# </a:t>
            </a:r>
            <a:r>
              <a:rPr lang="en-US" altLang="sk-SK" sz="2000" b="1" dirty="0"/>
              <a:t>class-map match-any business-critical-traffic</a:t>
            </a:r>
          </a:p>
          <a:p>
            <a:pPr>
              <a:lnSpc>
                <a:spcPct val="95000"/>
              </a:lnSpc>
              <a:buClr>
                <a:schemeClr val="tx2"/>
              </a:buClr>
              <a:buSzPct val="100000"/>
              <a:buFont typeface="Wingdings" pitchFamily="2" charset="2"/>
              <a:buNone/>
            </a:pPr>
            <a:r>
              <a:rPr lang="en-US" altLang="sk-SK" sz="2000" dirty="0"/>
              <a:t>router(</a:t>
            </a:r>
            <a:r>
              <a:rPr lang="en-US" altLang="sk-SK" sz="2000" dirty="0" err="1"/>
              <a:t>config-cmap</a:t>
            </a:r>
            <a:r>
              <a:rPr lang="en-US" altLang="sk-SK" sz="2000" dirty="0"/>
              <a:t>)# </a:t>
            </a:r>
            <a:r>
              <a:rPr lang="en-US" altLang="sk-SK" sz="2000" b="1" dirty="0"/>
              <a:t>match protocol http </a:t>
            </a:r>
            <a:r>
              <a:rPr lang="en-US" altLang="sk-SK" sz="2000" b="1" dirty="0" err="1"/>
              <a:t>url</a:t>
            </a:r>
            <a:r>
              <a:rPr lang="en-US" altLang="sk-SK" sz="2000" b="1" dirty="0"/>
              <a:t> “*customer*”</a:t>
            </a:r>
          </a:p>
          <a:p>
            <a:r>
              <a:rPr lang="en-US" altLang="sk-SK" sz="2000" dirty="0"/>
              <a:t>router(</a:t>
            </a:r>
            <a:r>
              <a:rPr lang="en-US" altLang="sk-SK" sz="2000" dirty="0" err="1"/>
              <a:t>config-cmap</a:t>
            </a:r>
            <a:r>
              <a:rPr lang="en-US" altLang="sk-SK" sz="2000" dirty="0"/>
              <a:t>)# </a:t>
            </a:r>
            <a:r>
              <a:rPr lang="en-US" altLang="sk-SK" sz="2000" b="1" dirty="0"/>
              <a:t>match protocol http </a:t>
            </a:r>
            <a:r>
              <a:rPr lang="en-US" altLang="sk-SK" sz="2000" b="1" dirty="0" err="1"/>
              <a:t>url</a:t>
            </a:r>
            <a:r>
              <a:rPr lang="en-US" altLang="sk-SK" sz="2000" b="1" dirty="0"/>
              <a:t> </a:t>
            </a:r>
            <a:r>
              <a:rPr lang="en-US" altLang="sk-SK" sz="2000" b="1" dirty="0" err="1"/>
              <a:t>citrix</a:t>
            </a:r>
            <a:endParaRPr lang="en-US" altLang="sk-SK" sz="2000" b="1" dirty="0"/>
          </a:p>
          <a:p>
            <a:endParaRPr lang="en-US" altLang="sk-SK" sz="2000" dirty="0"/>
          </a:p>
          <a:p>
            <a:r>
              <a:rPr lang="en-US" altLang="sk-SK" sz="2000" dirty="0"/>
              <a:t>router(</a:t>
            </a:r>
            <a:r>
              <a:rPr lang="en-US" altLang="sk-SK" sz="2000" dirty="0" err="1"/>
              <a:t>config</a:t>
            </a:r>
            <a:r>
              <a:rPr lang="en-US" altLang="sk-SK" sz="2000" dirty="0"/>
              <a:t>)# </a:t>
            </a:r>
            <a:r>
              <a:rPr lang="en-US" altLang="sk-SK" sz="2000" b="1" dirty="0"/>
              <a:t>policy-map </a:t>
            </a:r>
            <a:r>
              <a:rPr lang="en-US" altLang="sk-SK" sz="2000" b="1" dirty="0" err="1" smtClean="0"/>
              <a:t>myqo</a:t>
            </a:r>
            <a:r>
              <a:rPr lang="sk-SK" altLang="sk-SK" sz="2000" b="1" dirty="0" smtClean="0"/>
              <a:t>s</a:t>
            </a:r>
            <a:endParaRPr lang="en-US" altLang="sk-SK" sz="2000" b="1" dirty="0"/>
          </a:p>
          <a:p>
            <a:r>
              <a:rPr lang="en-US" altLang="sk-SK" sz="2000" dirty="0"/>
              <a:t>router(</a:t>
            </a:r>
            <a:r>
              <a:rPr lang="en-US" altLang="sk-SK" sz="2000" dirty="0" err="1"/>
              <a:t>config</a:t>
            </a:r>
            <a:r>
              <a:rPr lang="en-US" altLang="sk-SK" sz="2000" dirty="0"/>
              <a:t>-pm am)# </a:t>
            </a:r>
            <a:r>
              <a:rPr lang="en-US" altLang="sk-SK" sz="2000" b="1" dirty="0"/>
              <a:t>class business-critical-traffic</a:t>
            </a:r>
          </a:p>
          <a:p>
            <a:r>
              <a:rPr lang="en-US" altLang="sk-SK" sz="2000" dirty="0"/>
              <a:t>router(</a:t>
            </a:r>
            <a:r>
              <a:rPr lang="en-US" altLang="sk-SK" sz="2000" dirty="0" err="1"/>
              <a:t>config</a:t>
            </a:r>
            <a:r>
              <a:rPr lang="en-US" altLang="sk-SK" sz="2000" dirty="0"/>
              <a:t>-pm am-c)# </a:t>
            </a:r>
            <a:r>
              <a:rPr lang="en-US" altLang="sk-SK" sz="2000" b="1" dirty="0"/>
              <a:t>bandwidth 1000</a:t>
            </a:r>
          </a:p>
          <a:p>
            <a:endParaRPr lang="en-US" altLang="sk-SK" sz="2000" dirty="0"/>
          </a:p>
          <a:p>
            <a:r>
              <a:rPr lang="en-US" altLang="sk-SK" sz="2000" dirty="0"/>
              <a:t>router(</a:t>
            </a:r>
            <a:r>
              <a:rPr lang="en-US" altLang="sk-SK" sz="2000" dirty="0" err="1"/>
              <a:t>config</a:t>
            </a:r>
            <a:r>
              <a:rPr lang="en-US" altLang="sk-SK" sz="2000" dirty="0"/>
              <a:t>)# </a:t>
            </a:r>
            <a:r>
              <a:rPr lang="en-US" altLang="sk-SK" sz="2000" b="1" dirty="0"/>
              <a:t>interface serial 0/0</a:t>
            </a:r>
          </a:p>
          <a:p>
            <a:r>
              <a:rPr lang="en-US" altLang="sk-SK" sz="2000" dirty="0"/>
              <a:t>router(</a:t>
            </a:r>
            <a:r>
              <a:rPr lang="en-US" altLang="sk-SK" sz="2000" dirty="0" err="1"/>
              <a:t>config</a:t>
            </a:r>
            <a:r>
              <a:rPr lang="en-US" altLang="sk-SK" sz="2000" dirty="0"/>
              <a:t>-if)# </a:t>
            </a:r>
            <a:r>
              <a:rPr lang="en-US" altLang="sk-SK" sz="2000" b="1" dirty="0"/>
              <a:t>service-policy output </a:t>
            </a:r>
            <a:r>
              <a:rPr lang="en-US" altLang="sk-SK" sz="2000" b="1" smtClean="0"/>
              <a:t>myqos</a:t>
            </a:r>
            <a:endParaRPr lang="en-US" altLang="sk-SK" sz="2000" b="1" dirty="0"/>
          </a:p>
        </p:txBody>
      </p:sp>
      <p:sp>
        <p:nvSpPr>
          <p:cNvPr id="1328132" name="Oval 4"/>
          <p:cNvSpPr>
            <a:spLocks noChangeArrowheads="1"/>
          </p:cNvSpPr>
          <p:nvPr/>
        </p:nvSpPr>
        <p:spPr bwMode="auto">
          <a:xfrm>
            <a:off x="650875" y="2273300"/>
            <a:ext cx="414338" cy="557213"/>
          </a:xfrm>
          <a:prstGeom prst="ellipse">
            <a:avLst/>
          </a:prstGeom>
          <a:solidFill>
            <a:schemeClr val="accent1"/>
          </a:solidFill>
          <a:ln w="9525" algn="ctr">
            <a:solidFill>
              <a:schemeClr val="tx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r>
              <a:rPr lang="en-US" altLang="sk-SK">
                <a:solidFill>
                  <a:schemeClr val="bg1"/>
                </a:solidFill>
              </a:rPr>
              <a:t>1</a:t>
            </a:r>
          </a:p>
        </p:txBody>
      </p:sp>
      <p:sp>
        <p:nvSpPr>
          <p:cNvPr id="1328133" name="Oval 5"/>
          <p:cNvSpPr>
            <a:spLocks noChangeArrowheads="1"/>
          </p:cNvSpPr>
          <p:nvPr/>
        </p:nvSpPr>
        <p:spPr bwMode="auto">
          <a:xfrm>
            <a:off x="650875" y="3300413"/>
            <a:ext cx="414338" cy="557212"/>
          </a:xfrm>
          <a:prstGeom prst="ellipse">
            <a:avLst/>
          </a:prstGeom>
          <a:solidFill>
            <a:schemeClr val="accent1"/>
          </a:solidFill>
          <a:ln w="9525" algn="ctr">
            <a:solidFill>
              <a:schemeClr val="tx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r>
              <a:rPr lang="en-US" altLang="sk-SK">
                <a:solidFill>
                  <a:schemeClr val="bg1"/>
                </a:solidFill>
              </a:rPr>
              <a:t>2</a:t>
            </a:r>
          </a:p>
        </p:txBody>
      </p:sp>
      <p:sp>
        <p:nvSpPr>
          <p:cNvPr id="1328134" name="Oval 6"/>
          <p:cNvSpPr>
            <a:spLocks noChangeArrowheads="1"/>
          </p:cNvSpPr>
          <p:nvPr/>
        </p:nvSpPr>
        <p:spPr bwMode="auto">
          <a:xfrm>
            <a:off x="650875" y="4327525"/>
            <a:ext cx="414338" cy="557213"/>
          </a:xfrm>
          <a:prstGeom prst="ellipse">
            <a:avLst/>
          </a:prstGeom>
          <a:solidFill>
            <a:schemeClr val="accent1"/>
          </a:solidFill>
          <a:ln w="9525" algn="ctr">
            <a:solidFill>
              <a:schemeClr val="tx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r>
              <a:rPr lang="en-US" altLang="sk-SK">
                <a:solidFill>
                  <a:schemeClr val="bg1"/>
                </a:solidFill>
              </a:rPr>
              <a:t>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ChangeArrowheads="1"/>
          </p:cNvSpPr>
          <p:nvPr/>
        </p:nvSpPr>
        <p:spPr bwMode="auto">
          <a:xfrm>
            <a:off x="685800" y="1676400"/>
            <a:ext cx="7924800" cy="43434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75" name="Rectangle 3"/>
          <p:cNvSpPr>
            <a:spLocks noChangeArrowheads="1"/>
          </p:cNvSpPr>
          <p:nvPr/>
        </p:nvSpPr>
        <p:spPr bwMode="auto">
          <a:xfrm>
            <a:off x="723900" y="2057400"/>
            <a:ext cx="2552700" cy="838200"/>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76" name="Rectangle 4"/>
          <p:cNvSpPr>
            <a:spLocks noChangeArrowheads="1"/>
          </p:cNvSpPr>
          <p:nvPr/>
        </p:nvSpPr>
        <p:spPr bwMode="auto">
          <a:xfrm>
            <a:off x="723900" y="4572000"/>
            <a:ext cx="3619500" cy="457200"/>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77" name="Rectangle 5"/>
          <p:cNvSpPr>
            <a:spLocks noGrp="1" noChangeArrowheads="1"/>
          </p:cNvSpPr>
          <p:nvPr>
            <p:ph type="title"/>
          </p:nvPr>
        </p:nvSpPr>
        <p:spPr/>
        <p:txBody>
          <a:bodyPr/>
          <a:lstStyle/>
          <a:p>
            <a:r>
              <a:rPr lang="sk-SK" altLang="sk-SK" sz="2800" dirty="0" smtClean="0"/>
              <a:t>Ďalší príklad na MQC</a:t>
            </a:r>
            <a:endParaRPr lang="en-US" altLang="sk-SK" sz="2800" dirty="0"/>
          </a:p>
        </p:txBody>
      </p:sp>
      <p:sp>
        <p:nvSpPr>
          <p:cNvPr id="1334278" name="Rectangle 6"/>
          <p:cNvSpPr>
            <a:spLocks noGrp="1" noChangeArrowheads="1"/>
          </p:cNvSpPr>
          <p:nvPr>
            <p:ph idx="1"/>
          </p:nvPr>
        </p:nvSpPr>
        <p:spPr>
          <a:xfrm>
            <a:off x="669925" y="1685925"/>
            <a:ext cx="7940675" cy="4333875"/>
          </a:xfrm>
        </p:spPr>
        <p:txBody>
          <a:bodyPr/>
          <a:lstStyle/>
          <a:p>
            <a:pPr>
              <a:lnSpc>
                <a:spcPct val="90000"/>
              </a:lnSpc>
              <a:spcBef>
                <a:spcPct val="0"/>
              </a:spcBef>
              <a:buFont typeface="Wingdings" pitchFamily="2" charset="2"/>
              <a:buNone/>
            </a:pPr>
            <a:r>
              <a:rPr lang="en-US" altLang="sk-SK" sz="1400" b="1">
                <a:latin typeface="Courier New" pitchFamily="49" charset="0"/>
              </a:rPr>
              <a:t>hostname Office</a:t>
            </a:r>
          </a:p>
          <a:p>
            <a:pPr>
              <a:lnSpc>
                <a:spcPct val="90000"/>
              </a:lnSpc>
              <a:spcBef>
                <a:spcPct val="0"/>
              </a:spcBef>
              <a:buFont typeface="Wingdings" pitchFamily="2" charset="2"/>
              <a:buNone/>
            </a:pPr>
            <a:r>
              <a:rPr lang="en-US" altLang="sk-SK" sz="1400" b="1">
                <a:latin typeface="Courier New" pitchFamily="49" charset="0"/>
              </a:rPr>
              <a:t>!</a:t>
            </a:r>
          </a:p>
          <a:p>
            <a:pPr>
              <a:lnSpc>
                <a:spcPct val="90000"/>
              </a:lnSpc>
              <a:spcBef>
                <a:spcPct val="0"/>
              </a:spcBef>
              <a:buFont typeface="Wingdings" pitchFamily="2" charset="2"/>
              <a:buNone/>
            </a:pPr>
            <a:r>
              <a:rPr lang="en-US" altLang="sk-SK" sz="1400" b="1">
                <a:latin typeface="Courier New" pitchFamily="49" charset="0"/>
              </a:rPr>
              <a:t>class-map VoIP</a:t>
            </a:r>
          </a:p>
          <a:p>
            <a:pPr>
              <a:lnSpc>
                <a:spcPct val="90000"/>
              </a:lnSpc>
              <a:spcBef>
                <a:spcPct val="0"/>
              </a:spcBef>
              <a:buFont typeface="Wingdings" pitchFamily="2" charset="2"/>
              <a:buNone/>
            </a:pPr>
            <a:r>
              <a:rPr lang="en-US" altLang="sk-SK" sz="1400" b="1">
                <a:latin typeface="Courier New" pitchFamily="49" charset="0"/>
              </a:rPr>
              <a:t> match access-group 100</a:t>
            </a:r>
          </a:p>
          <a:p>
            <a:pPr>
              <a:lnSpc>
                <a:spcPct val="90000"/>
              </a:lnSpc>
              <a:spcBef>
                <a:spcPct val="0"/>
              </a:spcBef>
              <a:buFont typeface="Wingdings" pitchFamily="2" charset="2"/>
              <a:buNone/>
            </a:pPr>
            <a:r>
              <a:rPr lang="en-US" altLang="sk-SK" sz="1400" b="1">
                <a:latin typeface="Courier New" pitchFamily="49" charset="0"/>
              </a:rPr>
              <a:t>class-map Application</a:t>
            </a:r>
          </a:p>
          <a:p>
            <a:pPr>
              <a:lnSpc>
                <a:spcPct val="90000"/>
              </a:lnSpc>
              <a:spcBef>
                <a:spcPct val="0"/>
              </a:spcBef>
              <a:buFont typeface="Wingdings" pitchFamily="2" charset="2"/>
              <a:buNone/>
            </a:pPr>
            <a:r>
              <a:rPr lang="en-US" altLang="sk-SK" sz="1400" b="1">
                <a:latin typeface="Courier New" pitchFamily="49" charset="0"/>
              </a:rPr>
              <a:t> match access-group 101</a:t>
            </a:r>
          </a:p>
          <a:p>
            <a:pPr>
              <a:lnSpc>
                <a:spcPct val="90000"/>
              </a:lnSpc>
              <a:spcBef>
                <a:spcPct val="0"/>
              </a:spcBef>
              <a:buFont typeface="Wingdings" pitchFamily="2" charset="2"/>
              <a:buNone/>
            </a:pPr>
            <a:r>
              <a:rPr lang="en-US" altLang="sk-SK" sz="1400" b="1">
                <a:latin typeface="Courier New" pitchFamily="49" charset="0"/>
              </a:rPr>
              <a:t>!</a:t>
            </a:r>
          </a:p>
          <a:p>
            <a:pPr>
              <a:lnSpc>
                <a:spcPct val="90000"/>
              </a:lnSpc>
              <a:spcBef>
                <a:spcPct val="0"/>
              </a:spcBef>
              <a:buFont typeface="Wingdings" pitchFamily="2" charset="2"/>
              <a:buNone/>
            </a:pPr>
            <a:r>
              <a:rPr lang="en-US" altLang="sk-SK" sz="1400" b="1">
                <a:latin typeface="Courier New" pitchFamily="49" charset="0"/>
              </a:rPr>
              <a:t>policy-map QoS-Policy</a:t>
            </a:r>
          </a:p>
          <a:p>
            <a:pPr>
              <a:lnSpc>
                <a:spcPct val="90000"/>
              </a:lnSpc>
              <a:spcBef>
                <a:spcPct val="0"/>
              </a:spcBef>
              <a:buFont typeface="Wingdings" pitchFamily="2" charset="2"/>
              <a:buNone/>
            </a:pPr>
            <a:r>
              <a:rPr lang="en-US" altLang="sk-SK" sz="1400" b="1">
                <a:latin typeface="Courier New" pitchFamily="49" charset="0"/>
              </a:rPr>
              <a:t> class VoIP</a:t>
            </a:r>
          </a:p>
          <a:p>
            <a:pPr>
              <a:lnSpc>
                <a:spcPct val="90000"/>
              </a:lnSpc>
              <a:spcBef>
                <a:spcPct val="0"/>
              </a:spcBef>
              <a:buFont typeface="Wingdings" pitchFamily="2" charset="2"/>
              <a:buNone/>
            </a:pPr>
            <a:r>
              <a:rPr lang="en-US" altLang="sk-SK" sz="1400" b="1">
                <a:latin typeface="Courier New" pitchFamily="49" charset="0"/>
              </a:rPr>
              <a:t>  priority 100</a:t>
            </a:r>
          </a:p>
          <a:p>
            <a:pPr>
              <a:lnSpc>
                <a:spcPct val="90000"/>
              </a:lnSpc>
              <a:spcBef>
                <a:spcPct val="0"/>
              </a:spcBef>
              <a:buFont typeface="Wingdings" pitchFamily="2" charset="2"/>
              <a:buNone/>
            </a:pPr>
            <a:r>
              <a:rPr lang="en-US" altLang="sk-SK" sz="1400" b="1">
                <a:latin typeface="Courier New" pitchFamily="49" charset="0"/>
              </a:rPr>
              <a:t> class Application</a:t>
            </a:r>
          </a:p>
          <a:p>
            <a:pPr>
              <a:lnSpc>
                <a:spcPct val="90000"/>
              </a:lnSpc>
              <a:spcBef>
                <a:spcPct val="0"/>
              </a:spcBef>
              <a:buFont typeface="Wingdings" pitchFamily="2" charset="2"/>
              <a:buNone/>
            </a:pPr>
            <a:r>
              <a:rPr lang="en-US" altLang="sk-SK" sz="1400" b="1">
                <a:latin typeface="Courier New" pitchFamily="49" charset="0"/>
              </a:rPr>
              <a:t>  bandwidth 25</a:t>
            </a:r>
          </a:p>
          <a:p>
            <a:pPr>
              <a:lnSpc>
                <a:spcPct val="90000"/>
              </a:lnSpc>
              <a:spcBef>
                <a:spcPct val="0"/>
              </a:spcBef>
              <a:buFont typeface="Wingdings" pitchFamily="2" charset="2"/>
              <a:buNone/>
            </a:pPr>
            <a:r>
              <a:rPr lang="en-US" altLang="sk-SK" sz="1400" b="1">
                <a:latin typeface="Courier New" pitchFamily="49" charset="0"/>
              </a:rPr>
              <a:t> class class-default</a:t>
            </a:r>
          </a:p>
          <a:p>
            <a:pPr>
              <a:lnSpc>
                <a:spcPct val="90000"/>
              </a:lnSpc>
              <a:spcBef>
                <a:spcPct val="0"/>
              </a:spcBef>
              <a:buFont typeface="Wingdings" pitchFamily="2" charset="2"/>
              <a:buNone/>
            </a:pPr>
            <a:r>
              <a:rPr lang="en-US" altLang="sk-SK" sz="1400" b="1">
                <a:latin typeface="Courier New" pitchFamily="49" charset="0"/>
              </a:rPr>
              <a:t>  fair-queue</a:t>
            </a:r>
          </a:p>
          <a:p>
            <a:pPr>
              <a:lnSpc>
                <a:spcPct val="90000"/>
              </a:lnSpc>
              <a:spcBef>
                <a:spcPct val="0"/>
              </a:spcBef>
              <a:buFont typeface="Wingdings" pitchFamily="2" charset="2"/>
              <a:buNone/>
            </a:pPr>
            <a:r>
              <a:rPr lang="en-US" altLang="sk-SK" sz="1400" b="1">
                <a:latin typeface="Courier New" pitchFamily="49" charset="0"/>
              </a:rPr>
              <a:t>!</a:t>
            </a:r>
          </a:p>
          <a:p>
            <a:pPr>
              <a:lnSpc>
                <a:spcPct val="90000"/>
              </a:lnSpc>
              <a:spcBef>
                <a:spcPct val="0"/>
              </a:spcBef>
              <a:buFont typeface="Wingdings" pitchFamily="2" charset="2"/>
              <a:buNone/>
            </a:pPr>
            <a:r>
              <a:rPr lang="en-US" altLang="sk-SK" sz="1400" b="1">
                <a:latin typeface="Courier New" pitchFamily="49" charset="0"/>
              </a:rPr>
              <a:t>interface Serial0/0</a:t>
            </a:r>
          </a:p>
          <a:p>
            <a:pPr>
              <a:lnSpc>
                <a:spcPct val="90000"/>
              </a:lnSpc>
              <a:spcBef>
                <a:spcPct val="0"/>
              </a:spcBef>
              <a:buFont typeface="Wingdings" pitchFamily="2" charset="2"/>
              <a:buNone/>
            </a:pPr>
            <a:r>
              <a:rPr lang="en-US" altLang="sk-SK" sz="1400" b="1">
                <a:latin typeface="Courier New" pitchFamily="49" charset="0"/>
              </a:rPr>
              <a:t> service-policy output QoS-Policy</a:t>
            </a:r>
          </a:p>
          <a:p>
            <a:pPr>
              <a:lnSpc>
                <a:spcPct val="90000"/>
              </a:lnSpc>
              <a:spcBef>
                <a:spcPct val="0"/>
              </a:spcBef>
              <a:buFont typeface="Wingdings" pitchFamily="2" charset="2"/>
              <a:buNone/>
            </a:pPr>
            <a:r>
              <a:rPr lang="en-US" altLang="sk-SK" sz="1400" b="1">
                <a:latin typeface="Courier New" pitchFamily="49" charset="0"/>
              </a:rPr>
              <a:t>!</a:t>
            </a:r>
          </a:p>
          <a:p>
            <a:pPr>
              <a:lnSpc>
                <a:spcPct val="90000"/>
              </a:lnSpc>
              <a:spcBef>
                <a:spcPct val="0"/>
              </a:spcBef>
              <a:buFont typeface="Wingdings" pitchFamily="2" charset="2"/>
              <a:buNone/>
            </a:pPr>
            <a:r>
              <a:rPr lang="en-US" altLang="sk-SK" sz="1400" b="1">
                <a:latin typeface="Courier New" pitchFamily="49" charset="0"/>
              </a:rPr>
              <a:t>access-list 100 permit ip any any precedence 5</a:t>
            </a:r>
          </a:p>
          <a:p>
            <a:pPr>
              <a:lnSpc>
                <a:spcPct val="90000"/>
              </a:lnSpc>
              <a:spcBef>
                <a:spcPct val="0"/>
              </a:spcBef>
              <a:buFont typeface="Wingdings" pitchFamily="2" charset="2"/>
              <a:buNone/>
            </a:pPr>
            <a:r>
              <a:rPr lang="en-US" altLang="sk-SK" sz="1400" b="1">
                <a:latin typeface="Courier New" pitchFamily="49" charset="0"/>
              </a:rPr>
              <a:t>access-list 100 permit ip any any dscp ef</a:t>
            </a:r>
          </a:p>
          <a:p>
            <a:pPr>
              <a:lnSpc>
                <a:spcPct val="90000"/>
              </a:lnSpc>
              <a:spcBef>
                <a:spcPct val="0"/>
              </a:spcBef>
              <a:buFont typeface="Wingdings" pitchFamily="2" charset="2"/>
              <a:buNone/>
            </a:pPr>
            <a:r>
              <a:rPr lang="en-US" altLang="sk-SK" sz="1400" b="1">
                <a:latin typeface="Courier New" pitchFamily="49" charset="0"/>
              </a:rPr>
              <a:t>access-list 101 permit tcp any host 10.1.10.20</a:t>
            </a:r>
          </a:p>
          <a:p>
            <a:pPr>
              <a:lnSpc>
                <a:spcPct val="90000"/>
              </a:lnSpc>
              <a:spcBef>
                <a:spcPct val="0"/>
              </a:spcBef>
              <a:buFont typeface="Wingdings" pitchFamily="2" charset="2"/>
              <a:buNone/>
            </a:pPr>
            <a:r>
              <a:rPr lang="en-US" altLang="sk-SK" sz="1400" b="1">
                <a:latin typeface="Courier New" pitchFamily="49" charset="0"/>
              </a:rPr>
              <a:t>access-list 101 permit tcp any host 10.1.10.40</a:t>
            </a:r>
          </a:p>
        </p:txBody>
      </p:sp>
      <p:sp>
        <p:nvSpPr>
          <p:cNvPr id="1334279" name="AutoShape 7"/>
          <p:cNvSpPr>
            <a:spLocks/>
          </p:cNvSpPr>
          <p:nvPr/>
        </p:nvSpPr>
        <p:spPr bwMode="auto">
          <a:xfrm>
            <a:off x="3505200" y="2057400"/>
            <a:ext cx="152400" cy="838200"/>
          </a:xfrm>
          <a:prstGeom prst="rightBrace">
            <a:avLst>
              <a:gd name="adj1" fmla="val 45833"/>
              <a:gd name="adj2" fmla="val 50000"/>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80" name="AutoShape 8"/>
          <p:cNvSpPr>
            <a:spLocks/>
          </p:cNvSpPr>
          <p:nvPr/>
        </p:nvSpPr>
        <p:spPr bwMode="auto">
          <a:xfrm>
            <a:off x="3505200" y="3086100"/>
            <a:ext cx="152400" cy="1333500"/>
          </a:xfrm>
          <a:prstGeom prst="rightBrace">
            <a:avLst>
              <a:gd name="adj1" fmla="val 7291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81" name="AutoShape 9"/>
          <p:cNvSpPr>
            <a:spLocks/>
          </p:cNvSpPr>
          <p:nvPr/>
        </p:nvSpPr>
        <p:spPr bwMode="auto">
          <a:xfrm>
            <a:off x="4572000" y="4622800"/>
            <a:ext cx="152400" cy="381000"/>
          </a:xfrm>
          <a:prstGeom prst="rightBrace">
            <a:avLst>
              <a:gd name="adj1" fmla="val 20833"/>
              <a:gd name="adj2" fmla="val 50000"/>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82" name="AutoShape 10"/>
          <p:cNvSpPr>
            <a:spLocks/>
          </p:cNvSpPr>
          <p:nvPr/>
        </p:nvSpPr>
        <p:spPr bwMode="auto">
          <a:xfrm>
            <a:off x="5867400" y="5181600"/>
            <a:ext cx="131763" cy="762000"/>
          </a:xfrm>
          <a:prstGeom prst="rightBrace">
            <a:avLst>
              <a:gd name="adj1" fmla="val 4819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334283" name="Text Box 11"/>
          <p:cNvSpPr txBox="1">
            <a:spLocks noChangeArrowheads="1"/>
          </p:cNvSpPr>
          <p:nvPr/>
        </p:nvSpPr>
        <p:spPr bwMode="auto">
          <a:xfrm>
            <a:off x="3733800" y="2316163"/>
            <a:ext cx="1139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sk-SK" altLang="sk-SK" sz="1400" b="1">
                <a:solidFill>
                  <a:schemeClr val="accent2"/>
                </a:solidFill>
              </a:rPr>
              <a:t>Klasifikácia</a:t>
            </a:r>
            <a:endParaRPr lang="en-US" altLang="sk-SK" sz="1400" b="1">
              <a:solidFill>
                <a:schemeClr val="accent2"/>
              </a:solidFill>
            </a:endParaRPr>
          </a:p>
        </p:txBody>
      </p:sp>
      <p:sp>
        <p:nvSpPr>
          <p:cNvPr id="1334284" name="Text Box 12"/>
          <p:cNvSpPr txBox="1">
            <a:spLocks noChangeArrowheads="1"/>
          </p:cNvSpPr>
          <p:nvPr/>
        </p:nvSpPr>
        <p:spPr bwMode="auto">
          <a:xfrm>
            <a:off x="3733800" y="3611563"/>
            <a:ext cx="1258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sk-SK" altLang="sk-SK" sz="1400" b="1"/>
              <a:t>QoS pravidlá</a:t>
            </a:r>
            <a:endParaRPr lang="en-US" altLang="sk-SK" sz="1400" b="1"/>
          </a:p>
        </p:txBody>
      </p:sp>
      <p:sp>
        <p:nvSpPr>
          <p:cNvPr id="1334285" name="Text Box 13"/>
          <p:cNvSpPr txBox="1">
            <a:spLocks noChangeArrowheads="1"/>
          </p:cNvSpPr>
          <p:nvPr/>
        </p:nvSpPr>
        <p:spPr bwMode="auto">
          <a:xfrm>
            <a:off x="4800600" y="4678363"/>
            <a:ext cx="2262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sk-SK" altLang="sk-SK" sz="1400" b="1">
                <a:solidFill>
                  <a:schemeClr val="accent2"/>
                </a:solidFill>
              </a:rPr>
              <a:t>QoS obsluha na rozhraní</a:t>
            </a:r>
            <a:endParaRPr lang="en-US" altLang="sk-SK" sz="1400" b="1">
              <a:solidFill>
                <a:schemeClr val="accent2"/>
              </a:solidFill>
            </a:endParaRPr>
          </a:p>
        </p:txBody>
      </p:sp>
      <p:sp>
        <p:nvSpPr>
          <p:cNvPr id="1334286" name="Text Box 14"/>
          <p:cNvSpPr txBox="1">
            <a:spLocks noChangeArrowheads="1"/>
          </p:cNvSpPr>
          <p:nvPr/>
        </p:nvSpPr>
        <p:spPr bwMode="auto">
          <a:xfrm>
            <a:off x="6075363" y="5410200"/>
            <a:ext cx="113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sk-SK" altLang="sk-SK" sz="1400" b="1"/>
              <a:t>Klasifikácia</a:t>
            </a:r>
            <a:endParaRPr lang="en-US" altLang="sk-SK" sz="1400"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sk-SK" altLang="sk-SK"/>
              <a:t>Základné príkazy na overenie</a:t>
            </a:r>
            <a:endParaRPr lang="en-US" altLang="sk-SK"/>
          </a:p>
        </p:txBody>
      </p:sp>
      <p:sp>
        <p:nvSpPr>
          <p:cNvPr id="1336323" name="Rectangle 3"/>
          <p:cNvSpPr>
            <a:spLocks noGrp="1" noChangeArrowheads="1"/>
          </p:cNvSpPr>
          <p:nvPr>
            <p:ph type="body" idx="1"/>
          </p:nvPr>
        </p:nvSpPr>
        <p:spPr>
          <a:xfrm>
            <a:off x="495300" y="1403350"/>
            <a:ext cx="7940675" cy="503238"/>
          </a:xfrm>
        </p:spPr>
        <p:txBody>
          <a:bodyPr/>
          <a:lstStyle/>
          <a:p>
            <a:r>
              <a:rPr lang="sk-SK" altLang="sk-SK"/>
              <a:t>Zobrazenie definovaných class-map</a:t>
            </a:r>
            <a:endParaRPr lang="en-US" altLang="sk-SK"/>
          </a:p>
        </p:txBody>
      </p:sp>
      <p:grpSp>
        <p:nvGrpSpPr>
          <p:cNvPr id="1336324" name="Group 4"/>
          <p:cNvGrpSpPr>
            <a:grpSpLocks/>
          </p:cNvGrpSpPr>
          <p:nvPr/>
        </p:nvGrpSpPr>
        <p:grpSpPr bwMode="auto">
          <a:xfrm>
            <a:off x="685800" y="1914525"/>
            <a:ext cx="7924800" cy="731838"/>
            <a:chOff x="432" y="1036"/>
            <a:chExt cx="4992" cy="461"/>
          </a:xfrm>
        </p:grpSpPr>
        <p:sp>
          <p:nvSpPr>
            <p:cNvPr id="1336325" name="Rectangle 5"/>
            <p:cNvSpPr>
              <a:spLocks noChangeArrowheads="1"/>
            </p:cNvSpPr>
            <p:nvPr/>
          </p:nvSpPr>
          <p:spPr bwMode="auto">
            <a:xfrm>
              <a:off x="432" y="1248"/>
              <a:ext cx="4992" cy="249"/>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latin typeface="Courier New" pitchFamily="49" charset="0"/>
                </a:rPr>
                <a:t>show class-map</a:t>
              </a:r>
            </a:p>
          </p:txBody>
        </p:sp>
        <p:sp>
          <p:nvSpPr>
            <p:cNvPr id="1336326" name="Rectangle 6"/>
            <p:cNvSpPr>
              <a:spLocks noChangeArrowheads="1"/>
            </p:cNvSpPr>
            <p:nvPr/>
          </p:nvSpPr>
          <p:spPr bwMode="auto">
            <a:xfrm>
              <a:off x="432" y="1036"/>
              <a:ext cx="2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a:t>
              </a:r>
            </a:p>
          </p:txBody>
        </p:sp>
      </p:grpSp>
      <p:grpSp>
        <p:nvGrpSpPr>
          <p:cNvPr id="1336327" name="Group 7"/>
          <p:cNvGrpSpPr>
            <a:grpSpLocks/>
          </p:cNvGrpSpPr>
          <p:nvPr/>
        </p:nvGrpSpPr>
        <p:grpSpPr bwMode="auto">
          <a:xfrm>
            <a:off x="685800" y="3549650"/>
            <a:ext cx="7924800" cy="731838"/>
            <a:chOff x="432" y="1996"/>
            <a:chExt cx="4992" cy="461"/>
          </a:xfrm>
        </p:grpSpPr>
        <p:sp>
          <p:nvSpPr>
            <p:cNvPr id="1336328" name="Rectangle 8"/>
            <p:cNvSpPr>
              <a:spLocks noChangeArrowheads="1"/>
            </p:cNvSpPr>
            <p:nvPr/>
          </p:nvSpPr>
          <p:spPr bwMode="auto">
            <a:xfrm>
              <a:off x="432" y="2208"/>
              <a:ext cx="4992" cy="249"/>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latin typeface="Courier New" pitchFamily="49" charset="0"/>
                </a:rPr>
                <a:t>show policy-map</a:t>
              </a:r>
            </a:p>
          </p:txBody>
        </p:sp>
        <p:sp>
          <p:nvSpPr>
            <p:cNvPr id="1336329" name="Rectangle 9"/>
            <p:cNvSpPr>
              <a:spLocks noChangeArrowheads="1"/>
            </p:cNvSpPr>
            <p:nvPr/>
          </p:nvSpPr>
          <p:spPr bwMode="auto">
            <a:xfrm>
              <a:off x="432" y="1996"/>
              <a:ext cx="2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a:t>
              </a:r>
            </a:p>
          </p:txBody>
        </p:sp>
      </p:grpSp>
      <p:grpSp>
        <p:nvGrpSpPr>
          <p:cNvPr id="1336330" name="Group 10"/>
          <p:cNvGrpSpPr>
            <a:grpSpLocks/>
          </p:cNvGrpSpPr>
          <p:nvPr/>
        </p:nvGrpSpPr>
        <p:grpSpPr bwMode="auto">
          <a:xfrm>
            <a:off x="685800" y="5216525"/>
            <a:ext cx="7924800" cy="731838"/>
            <a:chOff x="432" y="2956"/>
            <a:chExt cx="4992" cy="461"/>
          </a:xfrm>
        </p:grpSpPr>
        <p:sp>
          <p:nvSpPr>
            <p:cNvPr id="1336331" name="Rectangle 11"/>
            <p:cNvSpPr>
              <a:spLocks noChangeArrowheads="1"/>
            </p:cNvSpPr>
            <p:nvPr/>
          </p:nvSpPr>
          <p:spPr bwMode="auto">
            <a:xfrm>
              <a:off x="432" y="3168"/>
              <a:ext cx="4992" cy="249"/>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latin typeface="Courier New" pitchFamily="49" charset="0"/>
                </a:rPr>
                <a:t>show policy-map interface </a:t>
              </a:r>
              <a:r>
                <a:rPr lang="en-US" altLang="sk-SK" sz="1800" b="1" i="1">
                  <a:latin typeface="Courier New" pitchFamily="49" charset="0"/>
                </a:rPr>
                <a:t>type</a:t>
              </a:r>
              <a:r>
                <a:rPr lang="en-US" altLang="sk-SK" sz="1800" b="1">
                  <a:latin typeface="Courier New" pitchFamily="49" charset="0"/>
                </a:rPr>
                <a:t> </a:t>
              </a:r>
              <a:r>
                <a:rPr lang="en-US" altLang="sk-SK" sz="1800" b="1" i="1">
                  <a:latin typeface="Courier New" pitchFamily="49" charset="0"/>
                </a:rPr>
                <a:t>number</a:t>
              </a:r>
              <a:endParaRPr lang="en-US" altLang="sk-SK" sz="1800" b="1">
                <a:latin typeface="Courier New" pitchFamily="49" charset="0"/>
              </a:endParaRPr>
            </a:p>
          </p:txBody>
        </p:sp>
        <p:sp>
          <p:nvSpPr>
            <p:cNvPr id="1336332" name="Rectangle 12"/>
            <p:cNvSpPr>
              <a:spLocks noChangeArrowheads="1"/>
            </p:cNvSpPr>
            <p:nvPr/>
          </p:nvSpPr>
          <p:spPr bwMode="auto">
            <a:xfrm>
              <a:off x="432" y="2956"/>
              <a:ext cx="2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a:t>
              </a:r>
            </a:p>
          </p:txBody>
        </p:sp>
      </p:grpSp>
      <p:sp>
        <p:nvSpPr>
          <p:cNvPr id="1336333" name="Rectangle 13"/>
          <p:cNvSpPr>
            <a:spLocks noChangeArrowheads="1"/>
          </p:cNvSpPr>
          <p:nvPr/>
        </p:nvSpPr>
        <p:spPr bwMode="auto">
          <a:xfrm>
            <a:off x="528638" y="3095625"/>
            <a:ext cx="794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a:t>Zobrazenie definovaných policy-map</a:t>
            </a:r>
            <a:endParaRPr lang="en-US" altLang="sk-SK"/>
          </a:p>
        </p:txBody>
      </p:sp>
      <p:sp>
        <p:nvSpPr>
          <p:cNvPr id="1336334" name="Rectangle 14"/>
          <p:cNvSpPr>
            <a:spLocks noChangeArrowheads="1"/>
          </p:cNvSpPr>
          <p:nvPr/>
        </p:nvSpPr>
        <p:spPr bwMode="auto">
          <a:xfrm>
            <a:off x="530225" y="4730750"/>
            <a:ext cx="794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a:t>Zobrazenie policy-map aplikovaných na rozhraní</a:t>
            </a:r>
            <a:endParaRPr lang="en-US" altLang="sk-SK"/>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7778" name="Group 2"/>
          <p:cNvGrpSpPr>
            <a:grpSpLocks/>
          </p:cNvGrpSpPr>
          <p:nvPr/>
        </p:nvGrpSpPr>
        <p:grpSpPr bwMode="auto">
          <a:xfrm>
            <a:off x="0" y="0"/>
            <a:ext cx="9144000" cy="3141663"/>
            <a:chOff x="0" y="0"/>
            <a:chExt cx="5760" cy="1979"/>
          </a:xfrm>
        </p:grpSpPr>
        <p:pic>
          <p:nvPicPr>
            <p:cNvPr id="1227779" name="Picture 3" descr="MAE0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0"/>
              <a:ext cx="2976" cy="1979"/>
            </a:xfrm>
            <a:prstGeom prst="rect">
              <a:avLst/>
            </a:prstGeom>
            <a:noFill/>
            <a:extLst>
              <a:ext uri="{909E8E84-426E-40DD-AFC4-6F175D3DCCD1}">
                <a14:hiddenFill xmlns:a14="http://schemas.microsoft.com/office/drawing/2010/main">
                  <a:solidFill>
                    <a:srgbClr val="FFFFFF"/>
                  </a:solidFill>
                </a14:hiddenFill>
              </a:ext>
            </a:extLst>
          </p:spPr>
        </p:pic>
        <p:sp>
          <p:nvSpPr>
            <p:cNvPr id="1227780" name="Rectangle 4"/>
            <p:cNvSpPr>
              <a:spLocks noChangeArrowheads="1"/>
            </p:cNvSpPr>
            <p:nvPr/>
          </p:nvSpPr>
          <p:spPr bwMode="auto">
            <a:xfrm>
              <a:off x="0" y="0"/>
              <a:ext cx="2784" cy="196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227781" name="Rectangle 5"/>
          <p:cNvSpPr>
            <a:spLocks noGrp="1" noChangeArrowheads="1"/>
          </p:cNvSpPr>
          <p:nvPr>
            <p:ph type="title"/>
          </p:nvPr>
        </p:nvSpPr>
        <p:spPr>
          <a:xfrm>
            <a:off x="655638" y="457200"/>
            <a:ext cx="3175000" cy="1957388"/>
          </a:xfrm>
          <a:noFill/>
        </p:spPr>
        <p:txBody>
          <a:bodyPr anchor="ctr" anchorCtr="1"/>
          <a:lstStyle/>
          <a:p>
            <a:pPr algn="ctr"/>
            <a:r>
              <a:rPr lang="sk-SK" altLang="sk-SK" dirty="0" smtClean="0">
                <a:solidFill>
                  <a:schemeClr val="bg1"/>
                </a:solidFill>
              </a:rPr>
              <a:t>Klasifikácia a značkovanie</a:t>
            </a:r>
            <a:endParaRPr lang="en-US" altLang="sk-SK" dirty="0">
              <a:solidFill>
                <a:schemeClr val="bg1"/>
              </a:solidFill>
            </a:endParaRPr>
          </a:p>
        </p:txBody>
      </p:sp>
    </p:spTree>
    <p:extLst>
      <p:ext uri="{BB962C8B-B14F-4D97-AF65-F5344CB8AC3E}">
        <p14:creationId xmlns:p14="http://schemas.microsoft.com/office/powerpoint/2010/main" val="331792471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sk-SK" altLang="sk-SK"/>
              <a:t>Klasifikácia</a:t>
            </a:r>
            <a:endParaRPr lang="en-US" altLang="sk-SK"/>
          </a:p>
        </p:txBody>
      </p:sp>
      <p:sp>
        <p:nvSpPr>
          <p:cNvPr id="1346563" name="Rectangle 3"/>
          <p:cNvSpPr>
            <a:spLocks noGrp="1" noChangeArrowheads="1"/>
          </p:cNvSpPr>
          <p:nvPr>
            <p:ph type="body" idx="1"/>
          </p:nvPr>
        </p:nvSpPr>
        <p:spPr/>
        <p:txBody>
          <a:bodyPr/>
          <a:lstStyle/>
          <a:p>
            <a:r>
              <a:rPr lang="sk-SK" altLang="sk-SK"/>
              <a:t>Klasifikácia je proces indentifikácie a rozdelenia prevádzky do tried, spravidla na základe:</a:t>
            </a:r>
            <a:endParaRPr lang="en-US" altLang="sk-SK"/>
          </a:p>
          <a:p>
            <a:pPr lvl="1"/>
            <a:r>
              <a:rPr lang="sk-SK" altLang="sk-SK"/>
              <a:t>Vstupného rozhrania</a:t>
            </a:r>
            <a:endParaRPr lang="en-US" altLang="sk-SK"/>
          </a:p>
          <a:p>
            <a:pPr lvl="1"/>
            <a:r>
              <a:rPr lang="sk-SK" altLang="sk-SK"/>
              <a:t>Hodnoty </a:t>
            </a:r>
            <a:r>
              <a:rPr lang="en-US" altLang="sk-SK"/>
              <a:t>IP preceden</a:t>
            </a:r>
            <a:r>
              <a:rPr lang="sk-SK" altLang="sk-SK"/>
              <a:t>cie</a:t>
            </a:r>
            <a:endParaRPr lang="en-US" altLang="sk-SK"/>
          </a:p>
          <a:p>
            <a:pPr lvl="1"/>
            <a:r>
              <a:rPr lang="sk-SK" altLang="sk-SK"/>
              <a:t>Hodnoty </a:t>
            </a:r>
            <a:r>
              <a:rPr lang="en-US" altLang="sk-SK"/>
              <a:t>DSCP</a:t>
            </a:r>
          </a:p>
          <a:p>
            <a:pPr lvl="1"/>
            <a:r>
              <a:rPr lang="sk-SK" altLang="sk-SK"/>
              <a:t>Zdrojovej alebo cieľovej adresy</a:t>
            </a:r>
            <a:endParaRPr lang="en-US" altLang="sk-SK"/>
          </a:p>
          <a:p>
            <a:pPr lvl="1"/>
            <a:r>
              <a:rPr lang="sk-SK" altLang="sk-SK"/>
              <a:t>Aplikácie</a:t>
            </a:r>
            <a:endParaRPr lang="en-US" altLang="sk-SK"/>
          </a:p>
          <a:p>
            <a:r>
              <a:rPr lang="sk-SK" altLang="sk-SK"/>
              <a:t>Bez klasifikácie sa voči paketom chováme rovnako</a:t>
            </a:r>
            <a:endParaRPr lang="en-US" altLang="sk-SK"/>
          </a:p>
          <a:p>
            <a:r>
              <a:rPr lang="sk-SK" altLang="sk-SK"/>
              <a:t>Klasifikácia sa má realizovať čo najbližšie k zdroju dát</a:t>
            </a:r>
            <a:endParaRPr lang="en-US" altLang="sk-SK"/>
          </a:p>
        </p:txBody>
      </p:sp>
    </p:spTree>
    <p:extLst>
      <p:ext uri="{BB962C8B-B14F-4D97-AF65-F5344CB8AC3E}">
        <p14:creationId xmlns:p14="http://schemas.microsoft.com/office/powerpoint/2010/main" val="1855543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231875" name="Rectangle 3"/>
          <p:cNvSpPr>
            <a:spLocks noGrp="1" noChangeArrowheads="1"/>
          </p:cNvSpPr>
          <p:nvPr>
            <p:ph type="title"/>
          </p:nvPr>
        </p:nvSpPr>
        <p:spPr>
          <a:xfrm>
            <a:off x="179388" y="1089025"/>
            <a:ext cx="4062412" cy="83820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Základy QoS konfigurácie v IOSe</a:t>
            </a:r>
            <a:endParaRPr lang="en-US" altLang="sk-SK" sz="2800" dirty="0">
              <a:solidFill>
                <a:schemeClr val="bg1"/>
              </a:solidFill>
            </a:endParaRPr>
          </a:p>
        </p:txBody>
      </p:sp>
      <p:pic>
        <p:nvPicPr>
          <p:cNvPr id="1231876" name="Picture 4" descr="XX7F9290"/>
          <p:cNvPicPr>
            <a:picLocks noChangeAspect="1" noChangeArrowheads="1"/>
          </p:cNvPicPr>
          <p:nvPr/>
        </p:nvPicPr>
        <p:blipFill>
          <a:blip r:embed="rId3" cstate="print">
            <a:extLst>
              <a:ext uri="{28A0092B-C50C-407E-A947-70E740481C1C}">
                <a14:useLocalDpi xmlns:a14="http://schemas.microsoft.com/office/drawing/2010/main" val="0"/>
              </a:ext>
            </a:extLst>
          </a:blip>
          <a:srcRect r="-34"/>
          <a:stretch>
            <a:fillRect/>
          </a:stretch>
        </p:blipFill>
        <p:spPr bwMode="auto">
          <a:xfrm>
            <a:off x="4462463" y="0"/>
            <a:ext cx="4692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sk-SK" altLang="sk-SK"/>
              <a:t>Značkovanie</a:t>
            </a:r>
            <a:endParaRPr lang="en-US" altLang="sk-SK"/>
          </a:p>
        </p:txBody>
      </p:sp>
      <p:sp>
        <p:nvSpPr>
          <p:cNvPr id="1348611" name="Rectangle 3"/>
          <p:cNvSpPr>
            <a:spLocks noGrp="1" noChangeArrowheads="1"/>
          </p:cNvSpPr>
          <p:nvPr>
            <p:ph type="body" idx="1"/>
          </p:nvPr>
        </p:nvSpPr>
        <p:spPr/>
        <p:txBody>
          <a:bodyPr/>
          <a:lstStyle/>
          <a:p>
            <a:r>
              <a:rPr lang="sk-SK" altLang="sk-SK"/>
              <a:t>Značkovanie je súčasť QoS nástrojov, ktorý pridelí paketu (rámcu) istú „farbu“, ktorá ho odlišuje od iných paketov (rámcov) pre účely QoS obsluhy</a:t>
            </a:r>
            <a:endParaRPr lang="en-US" altLang="sk-SK"/>
          </a:p>
          <a:p>
            <a:r>
              <a:rPr lang="sk-SK" altLang="sk-SK"/>
              <a:t>Typicky použité značkovanie</a:t>
            </a:r>
            <a:r>
              <a:rPr lang="en-US" altLang="sk-SK"/>
              <a:t>:</a:t>
            </a:r>
          </a:p>
          <a:p>
            <a:pPr lvl="1"/>
            <a:r>
              <a:rPr lang="sk-SK" altLang="sk-SK"/>
              <a:t>Linková vrstva</a:t>
            </a:r>
            <a:r>
              <a:rPr lang="en-US" altLang="sk-SK"/>
              <a:t>:</a:t>
            </a:r>
          </a:p>
          <a:p>
            <a:pPr lvl="2"/>
            <a:r>
              <a:rPr lang="en-US" altLang="sk-SK"/>
              <a:t>CoS (ISL, 802.1p)</a:t>
            </a:r>
          </a:p>
          <a:p>
            <a:pPr lvl="2"/>
            <a:r>
              <a:rPr lang="en-US" altLang="sk-SK"/>
              <a:t>MPLS EXP</a:t>
            </a:r>
            <a:r>
              <a:rPr lang="sk-SK" altLang="sk-SK"/>
              <a:t> (podľa RFC 5462 sa premenúva na „Traffic Class“)</a:t>
            </a:r>
          </a:p>
          <a:p>
            <a:pPr lvl="2"/>
            <a:r>
              <a:rPr lang="sk-SK" altLang="sk-SK"/>
              <a:t>Frame Relay DE (len zahadzovanie)</a:t>
            </a:r>
          </a:p>
          <a:p>
            <a:pPr lvl="2"/>
            <a:r>
              <a:rPr lang="sk-SK" altLang="sk-SK"/>
              <a:t>ATM CLP (len zahadzovanie)</a:t>
            </a:r>
            <a:endParaRPr lang="en-US" altLang="sk-SK"/>
          </a:p>
          <a:p>
            <a:pPr lvl="1"/>
            <a:r>
              <a:rPr lang="sk-SK" altLang="sk-SK"/>
              <a:t>Sieťová vrstva</a:t>
            </a:r>
            <a:r>
              <a:rPr lang="en-US" altLang="sk-SK"/>
              <a:t>:</a:t>
            </a:r>
          </a:p>
          <a:p>
            <a:pPr lvl="2"/>
            <a:r>
              <a:rPr lang="en-US" altLang="sk-SK"/>
              <a:t>DSCP</a:t>
            </a:r>
          </a:p>
          <a:p>
            <a:pPr lvl="2"/>
            <a:r>
              <a:rPr lang="en-US" altLang="sk-SK"/>
              <a:t>IP precedenc</a:t>
            </a:r>
            <a:r>
              <a:rPr lang="sk-SK" altLang="sk-SK"/>
              <a:t>ia</a:t>
            </a:r>
            <a:endParaRPr lang="en-US" altLang="sk-SK"/>
          </a:p>
        </p:txBody>
      </p:sp>
    </p:spTree>
    <p:extLst>
      <p:ext uri="{BB962C8B-B14F-4D97-AF65-F5344CB8AC3E}">
        <p14:creationId xmlns:p14="http://schemas.microsoft.com/office/powerpoint/2010/main" val="2918370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0658" name="Picture 2" descr="325P_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385888"/>
            <a:ext cx="8085137" cy="5000625"/>
          </a:xfrm>
          <a:prstGeom prst="rect">
            <a:avLst/>
          </a:prstGeom>
          <a:noFill/>
          <a:extLst>
            <a:ext uri="{909E8E84-426E-40DD-AFC4-6F175D3DCCD1}">
              <a14:hiddenFill xmlns:a14="http://schemas.microsoft.com/office/drawing/2010/main">
                <a:solidFill>
                  <a:srgbClr val="FFFFFF"/>
                </a:solidFill>
              </a14:hiddenFill>
            </a:ext>
          </a:extLst>
        </p:spPr>
      </p:pic>
      <p:sp>
        <p:nvSpPr>
          <p:cNvPr id="1350659" name="Rectangle 3"/>
          <p:cNvSpPr>
            <a:spLocks noGrp="1" noChangeArrowheads="1"/>
          </p:cNvSpPr>
          <p:nvPr>
            <p:ph type="title"/>
          </p:nvPr>
        </p:nvSpPr>
        <p:spPr/>
        <p:txBody>
          <a:bodyPr/>
          <a:lstStyle/>
          <a:p>
            <a:r>
              <a:rPr lang="sk-SK" altLang="sk-SK" sz="2800"/>
              <a:t>Klasifikácia a značkovanie v </a:t>
            </a:r>
            <a:r>
              <a:rPr lang="en-US" altLang="sk-SK" sz="2800"/>
              <a:t>IEEE 802.1Q</a:t>
            </a:r>
          </a:p>
        </p:txBody>
      </p:sp>
      <p:sp>
        <p:nvSpPr>
          <p:cNvPr id="1350660" name="Rectangle 4"/>
          <p:cNvSpPr>
            <a:spLocks noGrp="1" noChangeArrowheads="1"/>
          </p:cNvSpPr>
          <p:nvPr>
            <p:ph type="body" sz="half" idx="2"/>
          </p:nvPr>
        </p:nvSpPr>
        <p:spPr>
          <a:xfrm>
            <a:off x="655638" y="4081463"/>
            <a:ext cx="4806950" cy="2193925"/>
          </a:xfrm>
        </p:spPr>
        <p:txBody>
          <a:bodyPr/>
          <a:lstStyle/>
          <a:p>
            <a:r>
              <a:rPr lang="sk-SK" altLang="sk-SK" sz="1900"/>
              <a:t>Pole </a:t>
            </a:r>
            <a:r>
              <a:rPr lang="en-US" altLang="sk-SK" sz="1900"/>
              <a:t>IEEE 802.1p </a:t>
            </a:r>
            <a:r>
              <a:rPr lang="sk-SK" altLang="sk-SK" sz="1900"/>
              <a:t>sa nazýva</a:t>
            </a:r>
            <a:r>
              <a:rPr lang="en-US" altLang="sk-SK" sz="1900"/>
              <a:t> CoS.</a:t>
            </a:r>
          </a:p>
          <a:p>
            <a:r>
              <a:rPr lang="sk-SK" altLang="sk-SK" sz="1900"/>
              <a:t>Pri 3 bitoch je možných 8 rôznych priorít</a:t>
            </a:r>
            <a:endParaRPr lang="en-US" altLang="sk-SK" sz="1900"/>
          </a:p>
          <a:p>
            <a:r>
              <a:rPr lang="en-US" altLang="sk-SK" sz="1900"/>
              <a:t>IEEE 802.1p </a:t>
            </a:r>
            <a:r>
              <a:rPr lang="sk-SK" altLang="sk-SK" sz="1900"/>
              <a:t>sa zameriava na podporu QoS v LAN a nad </a:t>
            </a:r>
            <a:r>
              <a:rPr lang="en-US" altLang="sk-SK" sz="1900"/>
              <a:t>802.1Q</a:t>
            </a:r>
          </a:p>
          <a:p>
            <a:r>
              <a:rPr lang="en-US" altLang="sk-SK" sz="1900"/>
              <a:t>IEEE 802.1p </a:t>
            </a:r>
            <a:r>
              <a:rPr lang="sk-SK" altLang="sk-SK" sz="1900"/>
              <a:t>sa zachováva len v rámci LAN, nie po celej trase</a:t>
            </a:r>
            <a:endParaRPr lang="en-US" altLang="sk-SK" sz="1900"/>
          </a:p>
        </p:txBody>
      </p:sp>
    </p:spTree>
    <p:extLst>
      <p:ext uri="{BB962C8B-B14F-4D97-AF65-F5344CB8AC3E}">
        <p14:creationId xmlns:p14="http://schemas.microsoft.com/office/powerpoint/2010/main" val="2376121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2706" name="Picture 2" descr="325P_0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3" y="1385888"/>
            <a:ext cx="8085137" cy="5000625"/>
          </a:xfrm>
          <a:prstGeom prst="rect">
            <a:avLst/>
          </a:prstGeom>
          <a:noFill/>
          <a:extLst>
            <a:ext uri="{909E8E84-426E-40DD-AFC4-6F175D3DCCD1}">
              <a14:hiddenFill xmlns:a14="http://schemas.microsoft.com/office/drawing/2010/main">
                <a:solidFill>
                  <a:srgbClr val="FFFFFF"/>
                </a:solidFill>
              </a14:hiddenFill>
            </a:ext>
          </a:extLst>
        </p:spPr>
      </p:pic>
      <p:sp>
        <p:nvSpPr>
          <p:cNvPr id="1352707" name="Rectangle 3"/>
          <p:cNvSpPr>
            <a:spLocks noGrp="1" noChangeArrowheads="1"/>
          </p:cNvSpPr>
          <p:nvPr>
            <p:ph type="title"/>
          </p:nvPr>
        </p:nvSpPr>
        <p:spPr/>
        <p:txBody>
          <a:bodyPr/>
          <a:lstStyle/>
          <a:p>
            <a:r>
              <a:rPr lang="sk-SK" altLang="sk-SK"/>
              <a:t>Klasifikácia a značkovanie vo WAN</a:t>
            </a:r>
            <a:endParaRPr lang="en-US" altLang="sk-SK"/>
          </a:p>
        </p:txBody>
      </p:sp>
    </p:spTree>
    <p:extLst>
      <p:ext uri="{BB962C8B-B14F-4D97-AF65-F5344CB8AC3E}">
        <p14:creationId xmlns:p14="http://schemas.microsoft.com/office/powerpoint/2010/main" val="230447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3666" name="Picture 2" descr="325P_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644650"/>
            <a:ext cx="7567613" cy="3163888"/>
          </a:xfrm>
          <a:prstGeom prst="rect">
            <a:avLst/>
          </a:prstGeom>
          <a:noFill/>
          <a:extLst>
            <a:ext uri="{909E8E84-426E-40DD-AFC4-6F175D3DCCD1}">
              <a14:hiddenFill xmlns:a14="http://schemas.microsoft.com/office/drawing/2010/main">
                <a:solidFill>
                  <a:srgbClr val="FFFFFF"/>
                </a:solidFill>
              </a14:hiddenFill>
            </a:ext>
          </a:extLst>
        </p:spPr>
      </p:pic>
      <p:sp>
        <p:nvSpPr>
          <p:cNvPr id="1393667" name="Rectangle 3"/>
          <p:cNvSpPr>
            <a:spLocks noGrp="1" noChangeArrowheads="1"/>
          </p:cNvSpPr>
          <p:nvPr>
            <p:ph type="title"/>
          </p:nvPr>
        </p:nvSpPr>
        <p:spPr/>
        <p:txBody>
          <a:bodyPr/>
          <a:lstStyle/>
          <a:p>
            <a:r>
              <a:rPr lang="en-US" altLang="sk-SK" sz="2800"/>
              <a:t>Trust Boundaries: </a:t>
            </a:r>
            <a:r>
              <a:rPr lang="sk-SK" altLang="sk-SK" sz="2800"/>
              <a:t>Kde robiť klasifikáciu?</a:t>
            </a:r>
            <a:endParaRPr lang="en-US" altLang="sk-SK" sz="2800"/>
          </a:p>
        </p:txBody>
      </p:sp>
      <p:sp>
        <p:nvSpPr>
          <p:cNvPr id="1393668" name="Rectangle 4"/>
          <p:cNvSpPr>
            <a:spLocks noGrp="1" noChangeArrowheads="1"/>
          </p:cNvSpPr>
          <p:nvPr>
            <p:ph type="body" sz="half" idx="2"/>
          </p:nvPr>
        </p:nvSpPr>
        <p:spPr>
          <a:xfrm>
            <a:off x="655638" y="4876800"/>
            <a:ext cx="8159750" cy="1676400"/>
          </a:xfrm>
        </p:spPr>
        <p:txBody>
          <a:bodyPr/>
          <a:lstStyle/>
          <a:p>
            <a:pPr>
              <a:lnSpc>
                <a:spcPct val="85000"/>
              </a:lnSpc>
            </a:pPr>
            <a:r>
              <a:rPr lang="sk-SK" altLang="sk-SK" sz="2000"/>
              <a:t>Kvôli škálovateľnosti a dôveryhodnosti by klasifikácia mala byť realizovaná čo najbližšie k okraju siete</a:t>
            </a:r>
          </a:p>
          <a:p>
            <a:pPr lvl="1">
              <a:lnSpc>
                <a:spcPct val="85000"/>
              </a:lnSpc>
            </a:pPr>
            <a:r>
              <a:rPr lang="sk-SK" altLang="sk-SK" sz="1800"/>
              <a:t>Koncové zariadenie</a:t>
            </a:r>
          </a:p>
          <a:p>
            <a:pPr lvl="1">
              <a:lnSpc>
                <a:spcPct val="85000"/>
              </a:lnSpc>
            </a:pPr>
            <a:r>
              <a:rPr lang="sk-SK" altLang="sk-SK" sz="1800"/>
              <a:t>Prístupová vrstva</a:t>
            </a:r>
            <a:endParaRPr lang="en-US" altLang="sk-SK" sz="1800"/>
          </a:p>
          <a:p>
            <a:pPr lvl="1">
              <a:lnSpc>
                <a:spcPct val="85000"/>
              </a:lnSpc>
            </a:pPr>
            <a:r>
              <a:rPr lang="sk-SK" altLang="sk-SK" sz="1800"/>
              <a:t>Distribučná vrstva</a:t>
            </a:r>
            <a:endParaRPr lang="en-US" altLang="sk-SK" sz="1800"/>
          </a:p>
        </p:txBody>
      </p:sp>
    </p:spTree>
    <p:extLst>
      <p:ext uri="{BB962C8B-B14F-4D97-AF65-F5344CB8AC3E}">
        <p14:creationId xmlns:p14="http://schemas.microsoft.com/office/powerpoint/2010/main" val="1656358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5714" name="Picture 2" descr="325P_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1371600"/>
            <a:ext cx="8604250" cy="4438650"/>
          </a:xfrm>
          <a:prstGeom prst="rect">
            <a:avLst/>
          </a:prstGeom>
          <a:noFill/>
          <a:extLst>
            <a:ext uri="{909E8E84-426E-40DD-AFC4-6F175D3DCCD1}">
              <a14:hiddenFill xmlns:a14="http://schemas.microsoft.com/office/drawing/2010/main">
                <a:solidFill>
                  <a:srgbClr val="FFFFFF"/>
                </a:solidFill>
              </a14:hiddenFill>
            </a:ext>
          </a:extLst>
        </p:spPr>
      </p:pic>
      <p:sp>
        <p:nvSpPr>
          <p:cNvPr id="1395715" name="Rectangle 3"/>
          <p:cNvSpPr>
            <a:spLocks noGrp="1" noChangeArrowheads="1"/>
          </p:cNvSpPr>
          <p:nvPr>
            <p:ph type="title"/>
          </p:nvPr>
        </p:nvSpPr>
        <p:spPr/>
        <p:txBody>
          <a:bodyPr/>
          <a:lstStyle/>
          <a:p>
            <a:r>
              <a:rPr lang="en-US" altLang="sk-SK" sz="2800"/>
              <a:t>Trust Boundaries: </a:t>
            </a:r>
            <a:r>
              <a:rPr lang="sk-SK" altLang="sk-SK" sz="2800"/>
              <a:t>Kde robiť značkovanie</a:t>
            </a:r>
            <a:r>
              <a:rPr lang="en-US" altLang="sk-SK" sz="2800"/>
              <a:t>?</a:t>
            </a:r>
          </a:p>
        </p:txBody>
      </p:sp>
    </p:spTree>
    <p:extLst>
      <p:ext uri="{BB962C8B-B14F-4D97-AF65-F5344CB8AC3E}">
        <p14:creationId xmlns:p14="http://schemas.microsoft.com/office/powerpoint/2010/main" val="1772090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lstStyle/>
          <a:p>
            <a:r>
              <a:rPr lang="en-US" altLang="sk-SK" sz="2800"/>
              <a:t>Network-Based Application Recognition</a:t>
            </a:r>
          </a:p>
        </p:txBody>
      </p:sp>
      <p:sp>
        <p:nvSpPr>
          <p:cNvPr id="1399811" name="Rectangle 3"/>
          <p:cNvSpPr>
            <a:spLocks noGrp="1" noChangeArrowheads="1"/>
          </p:cNvSpPr>
          <p:nvPr>
            <p:ph type="body" idx="1"/>
          </p:nvPr>
        </p:nvSpPr>
        <p:spPr>
          <a:xfrm>
            <a:off x="3429000" y="1371600"/>
            <a:ext cx="5486400" cy="4953000"/>
          </a:xfrm>
        </p:spPr>
        <p:txBody>
          <a:bodyPr/>
          <a:lstStyle/>
          <a:p>
            <a:pPr>
              <a:lnSpc>
                <a:spcPct val="85000"/>
              </a:lnSpc>
              <a:spcBef>
                <a:spcPct val="10000"/>
              </a:spcBef>
              <a:spcAft>
                <a:spcPct val="10000"/>
              </a:spcAft>
            </a:pPr>
            <a:r>
              <a:rPr lang="sk-SK" altLang="sk-SK"/>
              <a:t>NBAR je inteligentný klasifikačný aparát použiteľný s QoS, ktorý</a:t>
            </a:r>
            <a:r>
              <a:rPr lang="en-US" altLang="sk-SK"/>
              <a:t>:</a:t>
            </a:r>
          </a:p>
          <a:p>
            <a:pPr lvl="1">
              <a:lnSpc>
                <a:spcPct val="85000"/>
              </a:lnSpc>
              <a:spcBef>
                <a:spcPct val="10000"/>
              </a:spcBef>
              <a:spcAft>
                <a:spcPct val="10000"/>
              </a:spcAft>
            </a:pPr>
            <a:r>
              <a:rPr lang="sk-SK" altLang="sk-SK" sz="1800"/>
              <a:t>Rozpoznáva a umožňuje klasifikovať moderné client-server a webové aplikácie</a:t>
            </a:r>
            <a:endParaRPr lang="en-US" altLang="sk-SK" sz="1800"/>
          </a:p>
          <a:p>
            <a:pPr lvl="1">
              <a:lnSpc>
                <a:spcPct val="85000"/>
              </a:lnSpc>
              <a:spcBef>
                <a:spcPct val="10000"/>
              </a:spcBef>
              <a:spcAft>
                <a:spcPct val="10000"/>
              </a:spcAft>
            </a:pPr>
            <a:r>
              <a:rPr lang="sk-SK" altLang="sk-SK" sz="1800"/>
              <a:t>Identifikuje druhy prevádzky na sieti</a:t>
            </a:r>
            <a:endParaRPr lang="en-US" altLang="sk-SK" sz="1800"/>
          </a:p>
          <a:p>
            <a:pPr lvl="1">
              <a:lnSpc>
                <a:spcPct val="85000"/>
              </a:lnSpc>
              <a:spcBef>
                <a:spcPct val="10000"/>
              </a:spcBef>
              <a:spcAft>
                <a:spcPct val="10000"/>
              </a:spcAft>
            </a:pPr>
            <a:r>
              <a:rPr lang="sk-SK" altLang="sk-SK" sz="1800"/>
              <a:t>V reálnom čase analyzuje zloženie prevádzky podľa jednotlivých aplikácií</a:t>
            </a:r>
          </a:p>
          <a:p>
            <a:pPr lvl="1">
              <a:lnSpc>
                <a:spcPct val="85000"/>
              </a:lnSpc>
              <a:spcBef>
                <a:spcPct val="10000"/>
              </a:spcBef>
              <a:spcAft>
                <a:spcPct val="10000"/>
              </a:spcAft>
            </a:pPr>
            <a:r>
              <a:rPr lang="sk-SK" altLang="sk-SK" sz="1800"/>
              <a:t>Class-mapy definované pomocou NBAR možno použiť ako akékoľvek iné</a:t>
            </a:r>
            <a:endParaRPr lang="en-US" altLang="sk-SK" sz="1800"/>
          </a:p>
          <a:p>
            <a:pPr>
              <a:lnSpc>
                <a:spcPct val="85000"/>
              </a:lnSpc>
              <a:spcBef>
                <a:spcPct val="10000"/>
              </a:spcBef>
              <a:spcAft>
                <a:spcPct val="10000"/>
              </a:spcAft>
            </a:pPr>
            <a:r>
              <a:rPr lang="sk-SK" altLang="sk-SK"/>
              <a:t>Funkcie NBAR</a:t>
            </a:r>
            <a:r>
              <a:rPr lang="en-US" altLang="sk-SK"/>
              <a:t>:</a:t>
            </a:r>
          </a:p>
          <a:p>
            <a:pPr lvl="1">
              <a:lnSpc>
                <a:spcPct val="85000"/>
              </a:lnSpc>
              <a:spcBef>
                <a:spcPct val="10000"/>
              </a:spcBef>
              <a:spcAft>
                <a:spcPct val="10000"/>
              </a:spcAft>
            </a:pPr>
            <a:r>
              <a:rPr lang="sk-SK" altLang="sk-SK" sz="1800"/>
              <a:t>Identifikuje aplikácie a protokoly</a:t>
            </a:r>
            <a:r>
              <a:rPr lang="en-US" altLang="sk-SK" sz="1800"/>
              <a:t> (Layer 4–7)</a:t>
            </a:r>
          </a:p>
          <a:p>
            <a:pPr lvl="1">
              <a:lnSpc>
                <a:spcPct val="85000"/>
              </a:lnSpc>
              <a:spcBef>
                <a:spcPct val="10000"/>
              </a:spcBef>
              <a:spcAft>
                <a:spcPct val="10000"/>
              </a:spcAft>
            </a:pPr>
            <a:r>
              <a:rPr lang="sk-SK" altLang="sk-SK" sz="1800"/>
              <a:t>Realizuje „objavenie“ (discovery) protokolov</a:t>
            </a:r>
            <a:endParaRPr lang="en-US" altLang="sk-SK" sz="1800"/>
          </a:p>
          <a:p>
            <a:pPr lvl="1">
              <a:lnSpc>
                <a:spcPct val="85000"/>
              </a:lnSpc>
              <a:spcBef>
                <a:spcPct val="10000"/>
              </a:spcBef>
              <a:spcAft>
                <a:spcPct val="10000"/>
              </a:spcAft>
            </a:pPr>
            <a:r>
              <a:rPr lang="sk-SK" altLang="sk-SK" sz="1800"/>
              <a:t>Poskytuje štatistiky o prevádzke</a:t>
            </a:r>
            <a:endParaRPr lang="en-US" altLang="sk-SK" sz="1800"/>
          </a:p>
          <a:p>
            <a:pPr>
              <a:lnSpc>
                <a:spcPct val="85000"/>
              </a:lnSpc>
              <a:spcBef>
                <a:spcPct val="10000"/>
              </a:spcBef>
              <a:spcAft>
                <a:spcPct val="10000"/>
              </a:spcAft>
            </a:pPr>
            <a:r>
              <a:rPr lang="sk-SK" altLang="sk-SK"/>
              <a:t>Podpora pre rozpoznanie nových aplikácií sa do NBAR pridáva pomocou tzv. PDLM modulov</a:t>
            </a:r>
            <a:endParaRPr lang="en-US" altLang="sk-SK"/>
          </a:p>
        </p:txBody>
      </p:sp>
      <p:grpSp>
        <p:nvGrpSpPr>
          <p:cNvPr id="1399812" name="Group 4"/>
          <p:cNvGrpSpPr>
            <a:grpSpLocks/>
          </p:cNvGrpSpPr>
          <p:nvPr/>
        </p:nvGrpSpPr>
        <p:grpSpPr bwMode="auto">
          <a:xfrm>
            <a:off x="423863" y="1698625"/>
            <a:ext cx="2892425" cy="4105275"/>
            <a:chOff x="267" y="1070"/>
            <a:chExt cx="1822" cy="2586"/>
          </a:xfrm>
        </p:grpSpPr>
        <p:sp>
          <p:nvSpPr>
            <p:cNvPr id="1399813" name="Line 5"/>
            <p:cNvSpPr>
              <a:spLocks noChangeShapeType="1"/>
            </p:cNvSpPr>
            <p:nvPr/>
          </p:nvSpPr>
          <p:spPr bwMode="auto">
            <a:xfrm>
              <a:off x="480" y="168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399814" name="Line 6"/>
            <p:cNvSpPr>
              <a:spLocks noChangeShapeType="1"/>
            </p:cNvSpPr>
            <p:nvPr/>
          </p:nvSpPr>
          <p:spPr bwMode="auto">
            <a:xfrm rot="13202492">
              <a:off x="1795" y="2860"/>
              <a:ext cx="294" cy="2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pic>
          <p:nvPicPr>
            <p:cNvPr id="1399815" name="Picture 7" descr="EndUserFema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 y="1386"/>
              <a:ext cx="331" cy="561"/>
            </a:xfrm>
            <a:prstGeom prst="rect">
              <a:avLst/>
            </a:prstGeom>
            <a:noFill/>
            <a:extLst>
              <a:ext uri="{909E8E84-426E-40DD-AFC4-6F175D3DCCD1}">
                <a14:hiddenFill xmlns:a14="http://schemas.microsoft.com/office/drawing/2010/main">
                  <a:solidFill>
                    <a:srgbClr val="FFFFFF"/>
                  </a:solidFill>
                </a14:hiddenFill>
              </a:ext>
            </a:extLst>
          </p:spPr>
        </p:pic>
        <p:sp>
          <p:nvSpPr>
            <p:cNvPr id="1399816" name="AutoShape 8"/>
            <p:cNvSpPr>
              <a:spLocks noChangeArrowheads="1"/>
            </p:cNvSpPr>
            <p:nvPr/>
          </p:nvSpPr>
          <p:spPr bwMode="auto">
            <a:xfrm>
              <a:off x="596" y="1070"/>
              <a:ext cx="851" cy="351"/>
            </a:xfrm>
            <a:prstGeom prst="wedgeRoundRectCallout">
              <a:avLst>
                <a:gd name="adj1" fmla="val -64986"/>
                <a:gd name="adj2" fmla="val 50833"/>
                <a:gd name="adj3" fmla="val 16667"/>
              </a:avLst>
            </a:prstGeom>
            <a:solidFill>
              <a:srgbClr val="E6E6DE"/>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100000"/>
                </a:lnSpc>
              </a:pPr>
              <a:r>
                <a:rPr lang="sk-SK" altLang="sk-SK" sz="1400" b="1">
                  <a:latin typeface="Helvetica" pitchFamily="2" charset="0"/>
                </a:rPr>
                <a:t>Môj program</a:t>
              </a:r>
              <a:br>
                <a:rPr lang="sk-SK" altLang="sk-SK" sz="1400" b="1">
                  <a:latin typeface="Helvetica" pitchFamily="2" charset="0"/>
                </a:rPr>
              </a:br>
              <a:r>
                <a:rPr lang="sk-SK" altLang="sk-SK" sz="1400" b="1">
                  <a:latin typeface="Helvetica" pitchFamily="2" charset="0"/>
                </a:rPr>
                <a:t>ide pomaly!</a:t>
              </a:r>
              <a:endParaRPr lang="en-US" altLang="sk-SK" sz="1400" b="1">
                <a:latin typeface="Helvetica" pitchFamily="2" charset="0"/>
              </a:endParaRPr>
            </a:p>
          </p:txBody>
        </p:sp>
        <p:sp>
          <p:nvSpPr>
            <p:cNvPr id="1399817" name="Text Box 9"/>
            <p:cNvSpPr txBox="1">
              <a:spLocks noChangeArrowheads="1"/>
            </p:cNvSpPr>
            <p:nvPr/>
          </p:nvSpPr>
          <p:spPr bwMode="auto">
            <a:xfrm>
              <a:off x="267" y="3456"/>
              <a:ext cx="1353"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spAutoFit/>
            </a:bodyPr>
            <a:lstStyle/>
            <a:p>
              <a:pPr>
                <a:lnSpc>
                  <a:spcPct val="100000"/>
                </a:lnSpc>
              </a:pPr>
              <a:r>
                <a:rPr lang="sk-SK" altLang="sk-SK" sz="1600" b="1">
                  <a:latin typeface="Helvetica" pitchFamily="2" charset="0"/>
                </a:rPr>
                <a:t>Príklad využitia linky</a:t>
              </a:r>
              <a:endParaRPr lang="en-US" altLang="sk-SK" sz="1600" b="1">
                <a:latin typeface="Times" charset="0"/>
              </a:endParaRPr>
            </a:p>
          </p:txBody>
        </p:sp>
        <p:sp>
          <p:nvSpPr>
            <p:cNvPr id="1399818" name="Freeform 10"/>
            <p:cNvSpPr>
              <a:spLocks/>
            </p:cNvSpPr>
            <p:nvPr/>
          </p:nvSpPr>
          <p:spPr bwMode="auto">
            <a:xfrm rot="2577839" flipV="1">
              <a:off x="825" y="2192"/>
              <a:ext cx="1263" cy="41"/>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8575"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sk-SK"/>
            </a:p>
          </p:txBody>
        </p:sp>
        <p:pic>
          <p:nvPicPr>
            <p:cNvPr id="1399819"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1" y="2578"/>
              <a:ext cx="34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9820"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2998"/>
              <a:ext cx="20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9821"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 y="1596"/>
              <a:ext cx="34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99822" name="Group 14"/>
            <p:cNvGrpSpPr>
              <a:grpSpLocks/>
            </p:cNvGrpSpPr>
            <p:nvPr/>
          </p:nvGrpSpPr>
          <p:grpSpPr bwMode="auto">
            <a:xfrm>
              <a:off x="1774" y="2367"/>
              <a:ext cx="305" cy="451"/>
              <a:chOff x="2304" y="2592"/>
              <a:chExt cx="449" cy="617"/>
            </a:xfrm>
          </p:grpSpPr>
          <p:graphicFrame>
            <p:nvGraphicFramePr>
              <p:cNvPr id="1399823" name="Object 15"/>
              <p:cNvGraphicFramePr>
                <a:graphicFrameLocks noChangeAspect="1"/>
              </p:cNvGraphicFramePr>
              <p:nvPr/>
            </p:nvGraphicFramePr>
            <p:xfrm>
              <a:off x="2304" y="2592"/>
              <a:ext cx="449" cy="617"/>
            </p:xfrm>
            <a:graphic>
              <a:graphicData uri="http://schemas.openxmlformats.org/presentationml/2006/ole">
                <mc:AlternateContent xmlns:mc="http://schemas.openxmlformats.org/markup-compatibility/2006">
                  <mc:Choice xmlns:v="urn:schemas-microsoft-com:vml" Requires="v">
                    <p:oleObj spid="_x0000_s1344518" name="Clip" r:id="rId7" imgW="2309760" imgH="3176280" progId="MS_ClipArt_Gallery.2">
                      <p:embed/>
                    </p:oleObj>
                  </mc:Choice>
                  <mc:Fallback>
                    <p:oleObj name="Clip" r:id="rId7" imgW="2309760" imgH="317628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4" y="2592"/>
                            <a:ext cx="449" cy="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9824" name="AutoShape 16"/>
              <p:cNvSpPr>
                <a:spLocks noChangeArrowheads="1"/>
              </p:cNvSpPr>
              <p:nvPr/>
            </p:nvSpPr>
            <p:spPr bwMode="auto">
              <a:xfrm>
                <a:off x="2400" y="2688"/>
                <a:ext cx="192" cy="144"/>
              </a:xfrm>
              <a:prstGeom prst="cube">
                <a:avLst>
                  <a:gd name="adj" fmla="val 25000"/>
                </a:avLst>
              </a:prstGeom>
              <a:gradFill rotWithShape="0">
                <a:gsLst>
                  <a:gs pos="0">
                    <a:srgbClr val="7B00E4">
                      <a:gamma/>
                      <a:shade val="29804"/>
                      <a:invGamma/>
                    </a:srgbClr>
                  </a:gs>
                  <a:gs pos="50000">
                    <a:srgbClr val="7B00E4"/>
                  </a:gs>
                  <a:gs pos="100000">
                    <a:srgbClr val="7B00E4">
                      <a:gamma/>
                      <a:shade val="29804"/>
                      <a:invGamma/>
                    </a:srgbClr>
                  </a:gs>
                </a:gsLst>
                <a:lin ang="2700000" scaled="1"/>
              </a:gradFill>
              <a:ln w="12700">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pic>
          <p:nvPicPr>
            <p:cNvPr id="1399825" name="Picture 1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 y="1920"/>
              <a:ext cx="7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9826" name="AutoShape 18"/>
            <p:cNvSpPr>
              <a:spLocks noChangeArrowheads="1"/>
            </p:cNvSpPr>
            <p:nvPr/>
          </p:nvSpPr>
          <p:spPr bwMode="auto">
            <a:xfrm>
              <a:off x="336" y="2784"/>
              <a:ext cx="1152" cy="590"/>
            </a:xfrm>
            <a:prstGeom prst="wedgeRectCallout">
              <a:avLst>
                <a:gd name="adj1" fmla="val 58333"/>
                <a:gd name="adj2" fmla="val -161019"/>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1143000">
                <a:defRPr sz="2400">
                  <a:solidFill>
                    <a:schemeClr val="tx1"/>
                  </a:solidFill>
                  <a:latin typeface="Arial" charset="0"/>
                </a:defRPr>
              </a:lvl1pPr>
              <a:lvl2pPr algn="l" defTabSz="1143000">
                <a:defRPr sz="2400">
                  <a:solidFill>
                    <a:schemeClr val="tx1"/>
                  </a:solidFill>
                  <a:latin typeface="Arial" charset="0"/>
                </a:defRPr>
              </a:lvl2pPr>
              <a:lvl3pPr algn="l" defTabSz="1143000">
                <a:defRPr sz="2400">
                  <a:solidFill>
                    <a:schemeClr val="tx1"/>
                  </a:solidFill>
                  <a:latin typeface="Arial" charset="0"/>
                </a:defRPr>
              </a:lvl3pPr>
              <a:lvl4pPr algn="l" defTabSz="1143000">
                <a:defRPr sz="2400">
                  <a:solidFill>
                    <a:schemeClr val="tx1"/>
                  </a:solidFill>
                  <a:latin typeface="Arial" charset="0"/>
                </a:defRPr>
              </a:lvl4pPr>
              <a:lvl5pPr algn="l" defTabSz="1143000">
                <a:defRPr sz="2400">
                  <a:solidFill>
                    <a:schemeClr val="tx1"/>
                  </a:solidFill>
                  <a:latin typeface="Arial" charset="0"/>
                </a:defRPr>
              </a:lvl5pPr>
              <a:lvl6pPr defTabSz="1143000" eaLnBrk="0" fontAlgn="base" hangingPunct="0">
                <a:spcBef>
                  <a:spcPct val="0"/>
                </a:spcBef>
                <a:spcAft>
                  <a:spcPct val="0"/>
                </a:spcAft>
                <a:defRPr sz="2400">
                  <a:solidFill>
                    <a:schemeClr val="tx1"/>
                  </a:solidFill>
                  <a:latin typeface="Arial" charset="0"/>
                </a:defRPr>
              </a:lvl6pPr>
              <a:lvl7pPr defTabSz="1143000" eaLnBrk="0" fontAlgn="base" hangingPunct="0">
                <a:spcBef>
                  <a:spcPct val="0"/>
                </a:spcBef>
                <a:spcAft>
                  <a:spcPct val="0"/>
                </a:spcAft>
                <a:defRPr sz="2400">
                  <a:solidFill>
                    <a:schemeClr val="tx1"/>
                  </a:solidFill>
                  <a:latin typeface="Arial" charset="0"/>
                </a:defRPr>
              </a:lvl7pPr>
              <a:lvl8pPr defTabSz="1143000" eaLnBrk="0" fontAlgn="base" hangingPunct="0">
                <a:spcBef>
                  <a:spcPct val="0"/>
                </a:spcBef>
                <a:spcAft>
                  <a:spcPct val="0"/>
                </a:spcAft>
                <a:defRPr sz="2400">
                  <a:solidFill>
                    <a:schemeClr val="tx1"/>
                  </a:solidFill>
                  <a:latin typeface="Arial" charset="0"/>
                </a:defRPr>
              </a:lvl8pPr>
              <a:lvl9pPr defTabSz="1143000" eaLnBrk="0" fontAlgn="base" hangingPunct="0">
                <a:spcBef>
                  <a:spcPct val="0"/>
                </a:spcBef>
                <a:spcAft>
                  <a:spcPct val="0"/>
                </a:spcAft>
                <a:defRPr sz="2400">
                  <a:solidFill>
                    <a:schemeClr val="tx1"/>
                  </a:solidFill>
                  <a:latin typeface="Arial" charset="0"/>
                </a:defRPr>
              </a:lvl9pPr>
            </a:lstStyle>
            <a:p>
              <a:r>
                <a:rPr lang="en-US" altLang="sk-SK" sz="1200" b="1"/>
                <a:t>Citrix	25%</a:t>
              </a:r>
            </a:p>
            <a:p>
              <a:r>
                <a:rPr lang="en-US" altLang="sk-SK" sz="1200" b="1"/>
                <a:t>Netshow 	15%</a:t>
              </a:r>
            </a:p>
            <a:p>
              <a:r>
                <a:rPr lang="en-US" altLang="sk-SK" sz="1200" b="1"/>
                <a:t>Fasttrack	10%</a:t>
              </a:r>
            </a:p>
            <a:p>
              <a:r>
                <a:rPr lang="en-US" altLang="sk-SK" sz="1200" b="1"/>
                <a:t>FTP	30%</a:t>
              </a:r>
            </a:p>
            <a:p>
              <a:r>
                <a:rPr lang="en-US" altLang="sk-SK" sz="1200" b="1"/>
                <a:t>HTTP	20%</a:t>
              </a:r>
            </a:p>
          </p:txBody>
        </p:sp>
      </p:grpSp>
    </p:spTree>
    <p:extLst>
      <p:ext uri="{BB962C8B-B14F-4D97-AF65-F5344CB8AC3E}">
        <p14:creationId xmlns:p14="http://schemas.microsoft.com/office/powerpoint/2010/main" val="677447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3906" name="Picture 2" descr="325P_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905000"/>
            <a:ext cx="7743825" cy="1262063"/>
          </a:xfrm>
          <a:prstGeom prst="rect">
            <a:avLst/>
          </a:prstGeom>
          <a:noFill/>
          <a:extLst>
            <a:ext uri="{909E8E84-426E-40DD-AFC4-6F175D3DCCD1}">
              <a14:hiddenFill xmlns:a14="http://schemas.microsoft.com/office/drawing/2010/main">
                <a:solidFill>
                  <a:srgbClr val="FFFFFF"/>
                </a:solidFill>
              </a14:hiddenFill>
            </a:ext>
          </a:extLst>
        </p:spPr>
      </p:pic>
      <p:sp>
        <p:nvSpPr>
          <p:cNvPr id="1403907" name="Rectangle 3"/>
          <p:cNvSpPr>
            <a:spLocks noGrp="1" noChangeArrowheads="1"/>
          </p:cNvSpPr>
          <p:nvPr>
            <p:ph type="title"/>
          </p:nvPr>
        </p:nvSpPr>
        <p:spPr/>
        <p:txBody>
          <a:bodyPr/>
          <a:lstStyle/>
          <a:p>
            <a:r>
              <a:rPr lang="sk-SK" altLang="sk-SK"/>
              <a:t>Podpora aplikácií v </a:t>
            </a:r>
            <a:r>
              <a:rPr lang="en-US" altLang="sk-SK"/>
              <a:t>NBAR</a:t>
            </a:r>
          </a:p>
        </p:txBody>
      </p:sp>
      <p:sp>
        <p:nvSpPr>
          <p:cNvPr id="1403908" name="Rectangle 4"/>
          <p:cNvSpPr>
            <a:spLocks noGrp="1" noChangeArrowheads="1"/>
          </p:cNvSpPr>
          <p:nvPr>
            <p:ph type="body" sz="half" idx="2"/>
          </p:nvPr>
        </p:nvSpPr>
        <p:spPr>
          <a:xfrm>
            <a:off x="655638" y="3963988"/>
            <a:ext cx="8159750" cy="2589212"/>
          </a:xfrm>
        </p:spPr>
        <p:txBody>
          <a:bodyPr/>
          <a:lstStyle/>
          <a:p>
            <a:r>
              <a:rPr lang="sk-SK" altLang="sk-SK"/>
              <a:t>NBAR dokáže rozpoznať aplikácie, ktoré využívajú</a:t>
            </a:r>
            <a:r>
              <a:rPr lang="en-US" altLang="sk-SK"/>
              <a:t>:</a:t>
            </a:r>
          </a:p>
          <a:p>
            <a:pPr lvl="1"/>
            <a:r>
              <a:rPr lang="sk-SK" altLang="sk-SK"/>
              <a:t>Statické </a:t>
            </a:r>
            <a:r>
              <a:rPr lang="en-US" altLang="sk-SK"/>
              <a:t>TCP </a:t>
            </a:r>
            <a:r>
              <a:rPr lang="sk-SK" altLang="sk-SK"/>
              <a:t>či</a:t>
            </a:r>
            <a:r>
              <a:rPr lang="en-US" altLang="sk-SK"/>
              <a:t> UDP port</a:t>
            </a:r>
            <a:r>
              <a:rPr lang="sk-SK" altLang="sk-SK"/>
              <a:t>y</a:t>
            </a:r>
            <a:endParaRPr lang="en-US" altLang="sk-SK"/>
          </a:p>
          <a:p>
            <a:pPr lvl="1"/>
            <a:r>
              <a:rPr lang="sk-SK" altLang="sk-SK"/>
              <a:t>Protokoly, ktoré nevyužívajú UDP alebo TCP</a:t>
            </a:r>
            <a:endParaRPr lang="en-US" altLang="sk-SK"/>
          </a:p>
          <a:p>
            <a:pPr lvl="1"/>
            <a:r>
              <a:rPr lang="sk-SK" altLang="sk-SK"/>
              <a:t>Dynamicky pridelené TCP a UDP porty, ktoré boli dohodnuté počas vytvorenia spojenia </a:t>
            </a:r>
            <a:r>
              <a:rPr lang="en-US" altLang="sk-SK"/>
              <a:t>(</a:t>
            </a:r>
            <a:r>
              <a:rPr lang="sk-SK" altLang="sk-SK"/>
              <a:t>vyžaduje si tzv.</a:t>
            </a:r>
            <a:r>
              <a:rPr lang="en-US" altLang="sk-SK"/>
              <a:t> stateful inspection)</a:t>
            </a:r>
          </a:p>
          <a:p>
            <a:pPr lvl="1"/>
            <a:r>
              <a:rPr lang="sk-SK" altLang="sk-SK"/>
              <a:t>Hĺbková klasifikácia na základe obsahu paketov</a:t>
            </a:r>
            <a:endParaRPr lang="en-US" altLang="sk-SK"/>
          </a:p>
        </p:txBody>
      </p:sp>
    </p:spTree>
    <p:extLst>
      <p:ext uri="{BB962C8B-B14F-4D97-AF65-F5344CB8AC3E}">
        <p14:creationId xmlns:p14="http://schemas.microsoft.com/office/powerpoint/2010/main" val="456555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p:nvPr>
        </p:nvSpPr>
        <p:spPr/>
        <p:txBody>
          <a:bodyPr/>
          <a:lstStyle/>
          <a:p>
            <a:r>
              <a:rPr lang="en-US" altLang="sk-SK" sz="2800"/>
              <a:t>Packet Description Language Module</a:t>
            </a:r>
          </a:p>
        </p:txBody>
      </p:sp>
      <p:sp>
        <p:nvSpPr>
          <p:cNvPr id="1405955" name="Rectangle 3"/>
          <p:cNvSpPr>
            <a:spLocks noGrp="1" noChangeArrowheads="1"/>
          </p:cNvSpPr>
          <p:nvPr>
            <p:ph type="body" idx="1"/>
          </p:nvPr>
        </p:nvSpPr>
        <p:spPr/>
        <p:txBody>
          <a:bodyPr/>
          <a:lstStyle/>
          <a:p>
            <a:r>
              <a:rPr lang="sk-SK" altLang="sk-SK" sz="2000"/>
              <a:t>PDLM je súbor, ktorý obsahuje popis protokolu pre jeho rozpoznanie pomocou NBAR</a:t>
            </a:r>
            <a:endParaRPr lang="en-US" altLang="sk-SK" sz="2000"/>
          </a:p>
          <a:p>
            <a:pPr lvl="1"/>
            <a:r>
              <a:rPr lang="sk-SK" altLang="sk-SK" sz="1800"/>
              <a:t>PDLM sa ukladá do FLASH</a:t>
            </a:r>
          </a:p>
          <a:p>
            <a:pPr lvl="1"/>
            <a:r>
              <a:rPr lang="sk-SK" altLang="sk-SK" sz="1800"/>
              <a:t>PDLM je možné pridať za behu bez potreby reštartovať router</a:t>
            </a:r>
            <a:endParaRPr lang="en-US" altLang="sk-SK" sz="1800"/>
          </a:p>
          <a:p>
            <a:pPr lvl="1"/>
            <a:r>
              <a:rPr lang="sk-SK" altLang="sk-SK" sz="1800"/>
              <a:t>PDLM môžu takisto zdokonaliť rozpoznanie už podporovaných protokolov</a:t>
            </a:r>
          </a:p>
          <a:p>
            <a:pPr lvl="1"/>
            <a:r>
              <a:rPr lang="en-US" altLang="sk-SK" sz="1800"/>
              <a:t>PDLM</a:t>
            </a:r>
            <a:r>
              <a:rPr lang="sk-SK" altLang="sk-SK" sz="1800"/>
              <a:t> sú vytvárané iba spoločnosťou Cisco (nie administrátorom)</a:t>
            </a:r>
            <a:endParaRPr lang="en-US" altLang="sk-SK" sz="1800"/>
          </a:p>
        </p:txBody>
      </p:sp>
      <p:sp>
        <p:nvSpPr>
          <p:cNvPr id="1405956" name="Rectangle 4"/>
          <p:cNvSpPr>
            <a:spLocks noChangeArrowheads="1"/>
          </p:cNvSpPr>
          <p:nvPr/>
        </p:nvSpPr>
        <p:spPr bwMode="auto">
          <a:xfrm>
            <a:off x="685800" y="4194175"/>
            <a:ext cx="7934325" cy="3746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800"/>
              <a:t>Aktivuje externé PDLM, meno je v URL formáte, napr.: fl</a:t>
            </a:r>
            <a:r>
              <a:rPr lang="en-US" altLang="sk-SK" sz="1800"/>
              <a:t>ash://citrix.pdlm</a:t>
            </a:r>
          </a:p>
        </p:txBody>
      </p:sp>
      <p:sp>
        <p:nvSpPr>
          <p:cNvPr id="1405957" name="Rectangle 5"/>
          <p:cNvSpPr>
            <a:spLocks noChangeArrowheads="1"/>
          </p:cNvSpPr>
          <p:nvPr/>
        </p:nvSpPr>
        <p:spPr bwMode="auto">
          <a:xfrm>
            <a:off x="685800" y="37369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ip nbar pdlm </a:t>
            </a:r>
            <a:r>
              <a:rPr lang="en-US" altLang="sk-SK" sz="1800" b="1" i="1">
                <a:solidFill>
                  <a:schemeClr val="accent2"/>
                </a:solidFill>
                <a:latin typeface="Courier New" pitchFamily="49" charset="0"/>
              </a:rPr>
              <a:t>pdlm-name</a:t>
            </a:r>
            <a:endParaRPr lang="en-US" altLang="sk-SK" sz="1800" b="1">
              <a:solidFill>
                <a:schemeClr val="accent2"/>
              </a:solidFill>
              <a:latin typeface="Courier New" pitchFamily="49" charset="0"/>
            </a:endParaRPr>
          </a:p>
        </p:txBody>
      </p:sp>
      <p:sp>
        <p:nvSpPr>
          <p:cNvPr id="1405958" name="Rectangle 6"/>
          <p:cNvSpPr>
            <a:spLocks noChangeArrowheads="1"/>
          </p:cNvSpPr>
          <p:nvPr/>
        </p:nvSpPr>
        <p:spPr bwMode="auto">
          <a:xfrm>
            <a:off x="685800" y="34321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a:t>
            </a:r>
          </a:p>
        </p:txBody>
      </p:sp>
      <p:sp>
        <p:nvSpPr>
          <p:cNvPr id="1405959" name="Rectangle 7"/>
          <p:cNvSpPr>
            <a:spLocks noChangeArrowheads="1"/>
          </p:cNvSpPr>
          <p:nvPr/>
        </p:nvSpPr>
        <p:spPr bwMode="auto">
          <a:xfrm>
            <a:off x="685800" y="49688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ip nbar port-map </a:t>
            </a:r>
            <a:r>
              <a:rPr lang="en-US" altLang="sk-SK" sz="1800" b="1" i="1">
                <a:solidFill>
                  <a:schemeClr val="accent2"/>
                </a:solidFill>
                <a:latin typeface="Courier New" pitchFamily="49" charset="0"/>
              </a:rPr>
              <a:t>protocol-name</a:t>
            </a:r>
            <a:r>
              <a:rPr lang="en-US" altLang="sk-SK" sz="1800" b="1">
                <a:solidFill>
                  <a:schemeClr val="accent2"/>
                </a:solidFill>
                <a:latin typeface="Courier New" pitchFamily="49" charset="0"/>
              </a:rPr>
              <a:t> [tcp | udp] </a:t>
            </a:r>
            <a:r>
              <a:rPr lang="en-US" altLang="sk-SK" sz="1800" b="1" i="1">
                <a:solidFill>
                  <a:schemeClr val="accent2"/>
                </a:solidFill>
                <a:latin typeface="Courier New" pitchFamily="49" charset="0"/>
              </a:rPr>
              <a:t>port-number</a:t>
            </a:r>
          </a:p>
        </p:txBody>
      </p:sp>
      <p:sp>
        <p:nvSpPr>
          <p:cNvPr id="1405960" name="Rectangle 8"/>
          <p:cNvSpPr>
            <a:spLocks noChangeArrowheads="1"/>
          </p:cNvSpPr>
          <p:nvPr/>
        </p:nvSpPr>
        <p:spPr bwMode="auto">
          <a:xfrm>
            <a:off x="685800" y="46640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a:t>
            </a:r>
          </a:p>
        </p:txBody>
      </p:sp>
      <p:sp>
        <p:nvSpPr>
          <p:cNvPr id="1405961" name="Rectangle 9"/>
          <p:cNvSpPr>
            <a:spLocks noChangeArrowheads="1"/>
          </p:cNvSpPr>
          <p:nvPr/>
        </p:nvSpPr>
        <p:spPr bwMode="auto">
          <a:xfrm>
            <a:off x="669925" y="5426075"/>
            <a:ext cx="7940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800"/>
              <a:t>Definuje porty, na ktorých sa daný protokol má hľadať (najviac </a:t>
            </a:r>
            <a:r>
              <a:rPr lang="en-US" altLang="sk-SK" sz="1800"/>
              <a:t>16</a:t>
            </a:r>
            <a:r>
              <a:rPr lang="sk-SK" altLang="sk-SK" sz="1800"/>
              <a:t> portov)</a:t>
            </a:r>
          </a:p>
          <a:p>
            <a:r>
              <a:rPr lang="sk-SK" altLang="sk-SK" sz="1800"/>
              <a:t>Je možné predefinovať typické porty pre protokoly, alebo k existujúcemu typickému portu pridať nový</a:t>
            </a:r>
            <a:endParaRPr lang="en-US" altLang="sk-SK" sz="1800"/>
          </a:p>
        </p:txBody>
      </p:sp>
    </p:spTree>
    <p:extLst>
      <p:ext uri="{BB962C8B-B14F-4D97-AF65-F5344CB8AC3E}">
        <p14:creationId xmlns:p14="http://schemas.microsoft.com/office/powerpoint/2010/main" val="4195828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ChangeArrowheads="1"/>
          </p:cNvSpPr>
          <p:nvPr/>
        </p:nvSpPr>
        <p:spPr bwMode="auto">
          <a:xfrm>
            <a:off x="685800" y="3352800"/>
            <a:ext cx="7924800" cy="2286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410051" name="Rectangle 3"/>
          <p:cNvSpPr>
            <a:spLocks noGrp="1" noChangeArrowheads="1"/>
          </p:cNvSpPr>
          <p:nvPr>
            <p:ph type="title"/>
          </p:nvPr>
        </p:nvSpPr>
        <p:spPr/>
        <p:txBody>
          <a:bodyPr/>
          <a:lstStyle/>
          <a:p>
            <a:r>
              <a:rPr lang="sk-SK" altLang="sk-SK"/>
              <a:t>Mapovanie protokolov na porty v </a:t>
            </a:r>
            <a:r>
              <a:rPr lang="en-US" altLang="sk-SK"/>
              <a:t>NBAR</a:t>
            </a:r>
          </a:p>
        </p:txBody>
      </p:sp>
      <p:sp>
        <p:nvSpPr>
          <p:cNvPr id="1410052" name="Rectangle 4"/>
          <p:cNvSpPr>
            <a:spLocks noGrp="1" noChangeArrowheads="1"/>
          </p:cNvSpPr>
          <p:nvPr>
            <p:ph type="body" sz="half" idx="1"/>
          </p:nvPr>
        </p:nvSpPr>
        <p:spPr>
          <a:xfrm>
            <a:off x="655638" y="2357438"/>
            <a:ext cx="8159750" cy="385762"/>
          </a:xfrm>
        </p:spPr>
        <p:txBody>
          <a:bodyPr/>
          <a:lstStyle/>
          <a:p>
            <a:r>
              <a:rPr lang="sk-SK" altLang="sk-SK" sz="2000"/>
              <a:t>Zobrazí súčasné priradenie portov a protokolov</a:t>
            </a:r>
            <a:endParaRPr lang="en-US" altLang="sk-SK" sz="2000"/>
          </a:p>
        </p:txBody>
      </p:sp>
      <p:sp>
        <p:nvSpPr>
          <p:cNvPr id="1410053" name="Rectangle 5"/>
          <p:cNvSpPr>
            <a:spLocks noGrp="1" noChangeArrowheads="1"/>
          </p:cNvSpPr>
          <p:nvPr>
            <p:ph sz="half" idx="2"/>
          </p:nvPr>
        </p:nvSpPr>
        <p:spPr>
          <a:xfrm>
            <a:off x="685800" y="3352800"/>
            <a:ext cx="7924800" cy="2286000"/>
          </a:xfrm>
        </p:spPr>
        <p:txBody>
          <a:bodyPr/>
          <a:lstStyle/>
          <a:p>
            <a:pPr>
              <a:lnSpc>
                <a:spcPct val="90000"/>
              </a:lnSpc>
              <a:spcBef>
                <a:spcPct val="0"/>
              </a:spcBef>
              <a:buFont typeface="Wingdings" pitchFamily="2" charset="2"/>
              <a:buNone/>
            </a:pPr>
            <a:r>
              <a:rPr lang="sk-SK" altLang="sk-SK" sz="1600" b="1">
                <a:latin typeface="Courier New" pitchFamily="49" charset="0"/>
              </a:rPr>
              <a:t>R</a:t>
            </a:r>
            <a:r>
              <a:rPr lang="en-US" altLang="sk-SK" sz="1600" b="1">
                <a:latin typeface="Courier New" pitchFamily="49" charset="0"/>
              </a:rPr>
              <a:t>outer#</a:t>
            </a:r>
            <a:r>
              <a:rPr lang="sk-SK" altLang="sk-SK" sz="1600" b="1">
                <a:latin typeface="Courier New" pitchFamily="49" charset="0"/>
              </a:rPr>
              <a:t> </a:t>
            </a:r>
            <a:r>
              <a:rPr lang="en-US" altLang="sk-SK" sz="1600" b="1">
                <a:solidFill>
                  <a:schemeClr val="accent2"/>
                </a:solidFill>
                <a:latin typeface="Courier New" pitchFamily="49" charset="0"/>
              </a:rPr>
              <a:t>show ip nbar port-map</a:t>
            </a:r>
          </a:p>
          <a:p>
            <a:pPr>
              <a:lnSpc>
                <a:spcPct val="90000"/>
              </a:lnSpc>
              <a:spcBef>
                <a:spcPct val="0"/>
              </a:spcBef>
              <a:buFont typeface="Wingdings" pitchFamily="2" charset="2"/>
              <a:buNone/>
            </a:pPr>
            <a:endParaRPr lang="en-US" altLang="sk-SK" sz="1600" b="1">
              <a:latin typeface="Courier New" pitchFamily="49" charset="0"/>
            </a:endParaRPr>
          </a:p>
          <a:p>
            <a:pPr>
              <a:lnSpc>
                <a:spcPct val="90000"/>
              </a:lnSpc>
              <a:spcBef>
                <a:spcPct val="0"/>
              </a:spcBef>
              <a:buFont typeface="Wingdings" pitchFamily="2" charset="2"/>
              <a:buNone/>
            </a:pPr>
            <a:r>
              <a:rPr lang="en-US" altLang="sk-SK" sz="1600" b="1">
                <a:latin typeface="Courier New" pitchFamily="49" charset="0"/>
              </a:rPr>
              <a:t>port-map bgp udp 179</a:t>
            </a:r>
          </a:p>
          <a:p>
            <a:pPr>
              <a:lnSpc>
                <a:spcPct val="90000"/>
              </a:lnSpc>
              <a:spcBef>
                <a:spcPct val="0"/>
              </a:spcBef>
              <a:buFont typeface="Wingdings" pitchFamily="2" charset="2"/>
              <a:buNone/>
            </a:pPr>
            <a:r>
              <a:rPr lang="en-US" altLang="sk-SK" sz="1600" b="1">
                <a:latin typeface="Courier New" pitchFamily="49" charset="0"/>
              </a:rPr>
              <a:t>port-map bgp tcp 179</a:t>
            </a:r>
          </a:p>
          <a:p>
            <a:pPr>
              <a:lnSpc>
                <a:spcPct val="90000"/>
              </a:lnSpc>
              <a:spcBef>
                <a:spcPct val="0"/>
              </a:spcBef>
              <a:buFont typeface="Wingdings" pitchFamily="2" charset="2"/>
              <a:buNone/>
            </a:pPr>
            <a:r>
              <a:rPr lang="en-US" altLang="sk-SK" sz="1600" b="1">
                <a:latin typeface="Courier New" pitchFamily="49" charset="0"/>
              </a:rPr>
              <a:t>port-map cuseeme udp 7648 7649</a:t>
            </a:r>
          </a:p>
          <a:p>
            <a:pPr>
              <a:lnSpc>
                <a:spcPct val="90000"/>
              </a:lnSpc>
              <a:spcBef>
                <a:spcPct val="0"/>
              </a:spcBef>
              <a:buFont typeface="Wingdings" pitchFamily="2" charset="2"/>
              <a:buNone/>
            </a:pPr>
            <a:r>
              <a:rPr lang="en-US" altLang="sk-SK" sz="1600" b="1">
                <a:latin typeface="Courier New" pitchFamily="49" charset="0"/>
              </a:rPr>
              <a:t>port-map cuseeme tcp 7648 7649</a:t>
            </a:r>
          </a:p>
          <a:p>
            <a:pPr>
              <a:lnSpc>
                <a:spcPct val="90000"/>
              </a:lnSpc>
              <a:spcBef>
                <a:spcPct val="0"/>
              </a:spcBef>
              <a:buFont typeface="Wingdings" pitchFamily="2" charset="2"/>
              <a:buNone/>
            </a:pPr>
            <a:r>
              <a:rPr lang="en-US" altLang="sk-SK" sz="1600" b="1">
                <a:latin typeface="Courier New" pitchFamily="49" charset="0"/>
              </a:rPr>
              <a:t>port-map dhcp udp 67 68</a:t>
            </a:r>
          </a:p>
          <a:p>
            <a:pPr>
              <a:lnSpc>
                <a:spcPct val="90000"/>
              </a:lnSpc>
              <a:spcBef>
                <a:spcPct val="0"/>
              </a:spcBef>
              <a:buFont typeface="Wingdings" pitchFamily="2" charset="2"/>
              <a:buNone/>
            </a:pPr>
            <a:r>
              <a:rPr lang="en-US" altLang="sk-SK" sz="1600" b="1">
                <a:latin typeface="Courier New" pitchFamily="49" charset="0"/>
              </a:rPr>
              <a:t>port-map dhcp tcp 67 68</a:t>
            </a:r>
          </a:p>
          <a:p>
            <a:pPr>
              <a:lnSpc>
                <a:spcPct val="90000"/>
              </a:lnSpc>
              <a:spcBef>
                <a:spcPct val="0"/>
              </a:spcBef>
              <a:buFont typeface="Wingdings" pitchFamily="2" charset="2"/>
              <a:buNone/>
            </a:pPr>
            <a:r>
              <a:rPr lang="en-US" altLang="sk-SK" sz="1600" b="1">
                <a:latin typeface="Courier New" pitchFamily="49" charset="0"/>
              </a:rPr>
              <a:t>port-map dns udp 53</a:t>
            </a:r>
          </a:p>
          <a:p>
            <a:pPr>
              <a:lnSpc>
                <a:spcPct val="90000"/>
              </a:lnSpc>
              <a:spcBef>
                <a:spcPct val="0"/>
              </a:spcBef>
              <a:buFont typeface="Wingdings" pitchFamily="2" charset="2"/>
              <a:buNone/>
            </a:pPr>
            <a:r>
              <a:rPr lang="en-US" altLang="sk-SK" sz="1600" b="1">
                <a:latin typeface="Courier New" pitchFamily="49" charset="0"/>
              </a:rPr>
              <a:t>port-map dns tcp 53</a:t>
            </a:r>
          </a:p>
        </p:txBody>
      </p:sp>
      <p:sp>
        <p:nvSpPr>
          <p:cNvPr id="1410054" name="Rectangle 6"/>
          <p:cNvSpPr>
            <a:spLocks noChangeArrowheads="1"/>
          </p:cNvSpPr>
          <p:nvPr/>
        </p:nvSpPr>
        <p:spPr bwMode="auto">
          <a:xfrm>
            <a:off x="685800" y="1981200"/>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show ip nbar port-map [</a:t>
            </a:r>
            <a:r>
              <a:rPr lang="en-US" altLang="sk-SK" sz="1800" b="1" i="1">
                <a:solidFill>
                  <a:schemeClr val="accent2"/>
                </a:solidFill>
                <a:latin typeface="Courier New" pitchFamily="49" charset="0"/>
              </a:rPr>
              <a:t>protocol-name</a:t>
            </a:r>
            <a:r>
              <a:rPr lang="en-US" altLang="sk-SK" sz="1800" b="1">
                <a:solidFill>
                  <a:schemeClr val="accent2"/>
                </a:solidFill>
                <a:latin typeface="Courier New" pitchFamily="49" charset="0"/>
              </a:rPr>
              <a:t>]</a:t>
            </a:r>
          </a:p>
        </p:txBody>
      </p:sp>
      <p:sp>
        <p:nvSpPr>
          <p:cNvPr id="1410055" name="Rectangle 7"/>
          <p:cNvSpPr>
            <a:spLocks noChangeArrowheads="1"/>
          </p:cNvSpPr>
          <p:nvPr/>
        </p:nvSpPr>
        <p:spPr bwMode="auto">
          <a:xfrm>
            <a:off x="685800" y="16764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a:t>
            </a:r>
          </a:p>
        </p:txBody>
      </p:sp>
    </p:spTree>
    <p:extLst>
      <p:ext uri="{BB962C8B-B14F-4D97-AF65-F5344CB8AC3E}">
        <p14:creationId xmlns:p14="http://schemas.microsoft.com/office/powerpoint/2010/main" val="30410343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ltLang="sk-SK"/>
              <a:t>NBAR Protocol Discovery</a:t>
            </a:r>
          </a:p>
        </p:txBody>
      </p:sp>
      <p:sp>
        <p:nvSpPr>
          <p:cNvPr id="1412099" name="Rectangle 3"/>
          <p:cNvSpPr>
            <a:spLocks noGrp="1" noChangeArrowheads="1"/>
          </p:cNvSpPr>
          <p:nvPr>
            <p:ph type="body" idx="1"/>
          </p:nvPr>
        </p:nvSpPr>
        <p:spPr/>
        <p:txBody>
          <a:bodyPr/>
          <a:lstStyle/>
          <a:p>
            <a:r>
              <a:rPr lang="sk-SK" altLang="sk-SK" sz="1800"/>
              <a:t>Funkcia „NBAR Protocol Discovery“ analyzuje existujúcu sieťovú prevádzku v reálnom čase</a:t>
            </a:r>
          </a:p>
          <a:p>
            <a:pPr lvl="1"/>
            <a:r>
              <a:rPr lang="sk-SK" altLang="sk-SK" sz="1600"/>
              <a:t>Identifikuje používané protokoly na sieti</a:t>
            </a:r>
          </a:p>
          <a:p>
            <a:pPr lvl="1"/>
            <a:r>
              <a:rPr lang="sk-SK" altLang="sk-SK" sz="1600"/>
              <a:t>Poskytuje obojsmerné štatistiky o protokoloch na rozhraniach a o používaných protokoloch vôbec</a:t>
            </a:r>
            <a:endParaRPr lang="en-US" altLang="sk-SK" sz="1600"/>
          </a:p>
          <a:p>
            <a:r>
              <a:rPr lang="sk-SK" altLang="sk-SK" sz="1800"/>
              <a:t>Poskytuje dôležitý monitorovací nástroj:</a:t>
            </a:r>
            <a:endParaRPr lang="en-US" altLang="sk-SK" sz="1800"/>
          </a:p>
          <a:p>
            <a:pPr lvl="1"/>
            <a:r>
              <a:rPr lang="sk-SK" altLang="sk-SK" sz="1600"/>
              <a:t>Generuje prehľady o existujúcej prevádzke v reálnom čase</a:t>
            </a:r>
            <a:endParaRPr lang="en-US" altLang="sk-SK" sz="1600"/>
          </a:p>
          <a:p>
            <a:pPr lvl="1"/>
            <a:r>
              <a:rPr lang="sk-SK" altLang="sk-SK" sz="1600"/>
              <a:t>Informuje o rozdelení prevádzky medzi jednotlivé aplikácie na kľúčových miestach siete</a:t>
            </a:r>
            <a:endParaRPr lang="en-US" altLang="sk-SK" sz="1600"/>
          </a:p>
        </p:txBody>
      </p:sp>
      <p:sp>
        <p:nvSpPr>
          <p:cNvPr id="1412100" name="Rectangle 4"/>
          <p:cNvSpPr>
            <a:spLocks noChangeArrowheads="1"/>
          </p:cNvSpPr>
          <p:nvPr/>
        </p:nvSpPr>
        <p:spPr bwMode="auto">
          <a:xfrm>
            <a:off x="1008063" y="4749800"/>
            <a:ext cx="7924800" cy="690563"/>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600"/>
              <a:t>Aktivuje NBAR Protocol Discovery na rozhraní (CEF musí byť vopred aktívne)</a:t>
            </a:r>
            <a:endParaRPr lang="en-US" altLang="sk-SK" sz="1600"/>
          </a:p>
          <a:p>
            <a:r>
              <a:rPr lang="sk-SK" altLang="sk-SK" sz="1600"/>
              <a:t>Na rozhraní môže, ale nemusí byť použitá service policy (NBAR nezávisí na QoS)</a:t>
            </a:r>
            <a:endParaRPr lang="en-US" altLang="sk-SK" sz="1600"/>
          </a:p>
        </p:txBody>
      </p:sp>
      <p:sp>
        <p:nvSpPr>
          <p:cNvPr id="1412101" name="Rectangle 5"/>
          <p:cNvSpPr>
            <a:spLocks noChangeArrowheads="1"/>
          </p:cNvSpPr>
          <p:nvPr/>
        </p:nvSpPr>
        <p:spPr bwMode="auto">
          <a:xfrm>
            <a:off x="685800" y="4359275"/>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ip nbar protocol-discovery</a:t>
            </a:r>
            <a:endParaRPr lang="en-US" altLang="sk-SK" sz="1800" b="1" i="1">
              <a:solidFill>
                <a:schemeClr val="accent2"/>
              </a:solidFill>
              <a:latin typeface="Courier New" pitchFamily="49" charset="0"/>
            </a:endParaRPr>
          </a:p>
        </p:txBody>
      </p:sp>
      <p:sp>
        <p:nvSpPr>
          <p:cNvPr id="1412102" name="Rectangle 6"/>
          <p:cNvSpPr>
            <a:spLocks noChangeArrowheads="1"/>
          </p:cNvSpPr>
          <p:nvPr/>
        </p:nvSpPr>
        <p:spPr bwMode="auto">
          <a:xfrm>
            <a:off x="685800" y="40544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router(config-if)#</a:t>
            </a:r>
          </a:p>
        </p:txBody>
      </p:sp>
      <p:sp>
        <p:nvSpPr>
          <p:cNvPr id="1412103" name="Rectangle 7"/>
          <p:cNvSpPr>
            <a:spLocks noChangeArrowheads="1"/>
          </p:cNvSpPr>
          <p:nvPr/>
        </p:nvSpPr>
        <p:spPr bwMode="auto">
          <a:xfrm>
            <a:off x="685800" y="5846763"/>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800" b="1">
                <a:solidFill>
                  <a:schemeClr val="accent2"/>
                </a:solidFill>
                <a:latin typeface="Courier New" pitchFamily="49" charset="0"/>
              </a:rPr>
              <a:t>show ip nbar protocol-discovery</a:t>
            </a:r>
          </a:p>
        </p:txBody>
      </p:sp>
      <p:sp>
        <p:nvSpPr>
          <p:cNvPr id="1412104" name="Rectangle 8"/>
          <p:cNvSpPr>
            <a:spLocks noChangeArrowheads="1"/>
          </p:cNvSpPr>
          <p:nvPr/>
        </p:nvSpPr>
        <p:spPr bwMode="auto">
          <a:xfrm>
            <a:off x="685800" y="554196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a:t>
            </a:r>
          </a:p>
        </p:txBody>
      </p:sp>
      <p:sp>
        <p:nvSpPr>
          <p:cNvPr id="1412105" name="Rectangle 9"/>
          <p:cNvSpPr>
            <a:spLocks noChangeArrowheads="1"/>
          </p:cNvSpPr>
          <p:nvPr/>
        </p:nvSpPr>
        <p:spPr bwMode="auto">
          <a:xfrm>
            <a:off x="1008063" y="6248400"/>
            <a:ext cx="79248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600"/>
              <a:t>Zobrazí získané štatistiky o prevádzke na rozhraniach, kde je NBAR aktivované</a:t>
            </a:r>
            <a:endParaRPr lang="en-US" altLang="sk-SK" sz="1600"/>
          </a:p>
        </p:txBody>
      </p:sp>
    </p:spTree>
    <p:extLst>
      <p:ext uri="{BB962C8B-B14F-4D97-AF65-F5344CB8AC3E}">
        <p14:creationId xmlns:p14="http://schemas.microsoft.com/office/powerpoint/2010/main" val="4200124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2482" name="Picture 2" descr="325P_0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87450"/>
            <a:ext cx="4011613" cy="4664075"/>
          </a:xfrm>
          <a:prstGeom prst="rect">
            <a:avLst/>
          </a:prstGeom>
          <a:noFill/>
          <a:extLst>
            <a:ext uri="{909E8E84-426E-40DD-AFC4-6F175D3DCCD1}">
              <a14:hiddenFill xmlns:a14="http://schemas.microsoft.com/office/drawing/2010/main">
                <a:solidFill>
                  <a:srgbClr val="FFFFFF"/>
                </a:solidFill>
              </a14:hiddenFill>
            </a:ext>
          </a:extLst>
        </p:spPr>
      </p:pic>
      <p:sp>
        <p:nvSpPr>
          <p:cNvPr id="1172483" name="Rectangle 3"/>
          <p:cNvSpPr>
            <a:spLocks noGrp="1" noChangeArrowheads="1"/>
          </p:cNvSpPr>
          <p:nvPr>
            <p:ph type="title"/>
          </p:nvPr>
        </p:nvSpPr>
        <p:spPr/>
        <p:txBody>
          <a:bodyPr/>
          <a:lstStyle/>
          <a:p>
            <a:r>
              <a:rPr lang="sk-SK" altLang="sk-SK"/>
              <a:t>Implementácia QoS prostriedkov</a:t>
            </a:r>
            <a:endParaRPr lang="en-US" altLang="sk-SK"/>
          </a:p>
        </p:txBody>
      </p:sp>
      <p:sp>
        <p:nvSpPr>
          <p:cNvPr id="1172484" name="Rectangle 4"/>
          <p:cNvSpPr>
            <a:spLocks noGrp="1" noChangeArrowheads="1"/>
          </p:cNvSpPr>
          <p:nvPr>
            <p:ph type="body" idx="1"/>
          </p:nvPr>
        </p:nvSpPr>
        <p:spPr>
          <a:xfrm>
            <a:off x="655638" y="1703388"/>
            <a:ext cx="3908425" cy="4849812"/>
          </a:xfrm>
        </p:spPr>
        <p:txBody>
          <a:bodyPr/>
          <a:lstStyle/>
          <a:p>
            <a:pPr marL="182563" indent="-182563"/>
            <a:r>
              <a:rPr lang="sk-SK" altLang="sk-SK">
                <a:solidFill>
                  <a:schemeClr val="hlink"/>
                </a:solidFill>
              </a:rPr>
              <a:t>Krok</a:t>
            </a:r>
            <a:r>
              <a:rPr lang="en-US" altLang="sk-SK">
                <a:solidFill>
                  <a:schemeClr val="hlink"/>
                </a:solidFill>
              </a:rPr>
              <a:t> 1:</a:t>
            </a:r>
            <a:r>
              <a:rPr lang="en-US" altLang="sk-SK"/>
              <a:t> </a:t>
            </a:r>
            <a:r>
              <a:rPr lang="sk-SK" altLang="sk-SK"/>
              <a:t>Identifikovať typy prevádzky a ich nároky</a:t>
            </a:r>
          </a:p>
          <a:p>
            <a:pPr marL="182563" indent="-182563"/>
            <a:r>
              <a:rPr lang="sk-SK" altLang="sk-SK">
                <a:solidFill>
                  <a:schemeClr val="hlink"/>
                </a:solidFill>
              </a:rPr>
              <a:t>Krok</a:t>
            </a:r>
            <a:r>
              <a:rPr lang="en-US" altLang="sk-SK">
                <a:solidFill>
                  <a:schemeClr val="hlink"/>
                </a:solidFill>
              </a:rPr>
              <a:t> 2:</a:t>
            </a:r>
            <a:r>
              <a:rPr lang="en-US" altLang="sk-SK"/>
              <a:t> </a:t>
            </a:r>
            <a:r>
              <a:rPr lang="sk-SK" altLang="sk-SK"/>
              <a:t>Rozdeliť prevádzku do tried podľa nárokov</a:t>
            </a:r>
          </a:p>
          <a:p>
            <a:pPr marL="182563" indent="-182563"/>
            <a:r>
              <a:rPr lang="sk-SK" altLang="sk-SK">
                <a:solidFill>
                  <a:schemeClr val="hlink"/>
                </a:solidFill>
              </a:rPr>
              <a:t>Krok</a:t>
            </a:r>
            <a:r>
              <a:rPr lang="en-US" altLang="sk-SK">
                <a:solidFill>
                  <a:schemeClr val="hlink"/>
                </a:solidFill>
              </a:rPr>
              <a:t> 3:</a:t>
            </a:r>
            <a:r>
              <a:rPr lang="en-US" altLang="sk-SK"/>
              <a:t> </a:t>
            </a:r>
            <a:r>
              <a:rPr lang="sk-SK" altLang="sk-SK"/>
              <a:t>Definovať QoS pravidlá pre každú triedu</a:t>
            </a:r>
            <a:endParaRPr lang="en-US" altLang="sk-SK"/>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p:nvPr>
        </p:nvSpPr>
        <p:spPr>
          <a:xfrm>
            <a:off x="655638" y="457200"/>
            <a:ext cx="8145462" cy="685800"/>
          </a:xfrm>
        </p:spPr>
        <p:txBody>
          <a:bodyPr/>
          <a:lstStyle/>
          <a:p>
            <a:r>
              <a:rPr lang="sk-SK" altLang="sk-SK"/>
              <a:t>Príklad získaných štatistík NBAR</a:t>
            </a:r>
            <a:endParaRPr lang="en-US" altLang="sk-SK"/>
          </a:p>
        </p:txBody>
      </p:sp>
      <p:sp>
        <p:nvSpPr>
          <p:cNvPr id="1416195" name="Rectangle 3"/>
          <p:cNvSpPr>
            <a:spLocks noChangeArrowheads="1"/>
          </p:cNvSpPr>
          <p:nvPr/>
        </p:nvSpPr>
        <p:spPr bwMode="auto">
          <a:xfrm>
            <a:off x="635000" y="1930400"/>
            <a:ext cx="7924800" cy="3429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416196" name="Rectangle 4"/>
          <p:cNvSpPr>
            <a:spLocks noGrp="1" noChangeArrowheads="1"/>
          </p:cNvSpPr>
          <p:nvPr>
            <p:ph idx="1"/>
          </p:nvPr>
        </p:nvSpPr>
        <p:spPr>
          <a:xfrm>
            <a:off x="635000" y="1930400"/>
            <a:ext cx="7924800" cy="3429000"/>
          </a:xfrm>
        </p:spPr>
        <p:txBody>
          <a:bodyPr/>
          <a:lstStyle/>
          <a:p>
            <a:pPr>
              <a:lnSpc>
                <a:spcPct val="90000"/>
              </a:lnSpc>
              <a:spcBef>
                <a:spcPct val="0"/>
              </a:spcBef>
              <a:buFont typeface="Wingdings" pitchFamily="2" charset="2"/>
              <a:buNone/>
            </a:pPr>
            <a:r>
              <a:rPr lang="en-US" altLang="sk-SK" sz="1600" b="1">
                <a:latin typeface="Courier New" pitchFamily="49" charset="0"/>
              </a:rPr>
              <a:t>router#</a:t>
            </a:r>
            <a:r>
              <a:rPr lang="sk-SK" altLang="sk-SK" sz="1600" b="1">
                <a:latin typeface="Courier New" pitchFamily="49" charset="0"/>
              </a:rPr>
              <a:t> </a:t>
            </a:r>
            <a:r>
              <a:rPr lang="en-US" altLang="sk-SK" sz="1600" b="1">
                <a:solidFill>
                  <a:schemeClr val="accent2"/>
                </a:solidFill>
                <a:latin typeface="Courier New" pitchFamily="49" charset="0"/>
              </a:rPr>
              <a:t>show ip nbar protocol-discovery</a:t>
            </a:r>
          </a:p>
          <a:p>
            <a:pPr>
              <a:lnSpc>
                <a:spcPct val="90000"/>
              </a:lnSpc>
              <a:spcBef>
                <a:spcPct val="0"/>
              </a:spcBef>
              <a:buFont typeface="Wingdings" pitchFamily="2" charset="2"/>
              <a:buNone/>
            </a:pPr>
            <a:endParaRPr lang="en-US" altLang="sk-SK" sz="1600" b="1">
              <a:latin typeface="Courier New" pitchFamily="49" charset="0"/>
            </a:endParaRPr>
          </a:p>
          <a:p>
            <a:pPr>
              <a:lnSpc>
                <a:spcPct val="90000"/>
              </a:lnSpc>
              <a:spcBef>
                <a:spcPct val="0"/>
              </a:spcBef>
              <a:buFont typeface="Wingdings" pitchFamily="2" charset="2"/>
              <a:buNone/>
            </a:pPr>
            <a:r>
              <a:rPr lang="en-US" altLang="sk-SK" sz="1600" b="1">
                <a:latin typeface="Courier New" pitchFamily="49" charset="0"/>
              </a:rPr>
              <a:t> Ethernet0/0</a:t>
            </a:r>
          </a:p>
          <a:p>
            <a:pPr>
              <a:lnSpc>
                <a:spcPct val="90000"/>
              </a:lnSpc>
              <a:spcBef>
                <a:spcPct val="0"/>
              </a:spcBef>
              <a:buFont typeface="Wingdings" pitchFamily="2" charset="2"/>
              <a:buNone/>
            </a:pPr>
            <a:r>
              <a:rPr lang="en-US" altLang="sk-SK" sz="1600" b="1">
                <a:latin typeface="Courier New" pitchFamily="49" charset="0"/>
              </a:rPr>
              <a:t>              Input                    Output</a:t>
            </a:r>
          </a:p>
          <a:p>
            <a:pPr>
              <a:lnSpc>
                <a:spcPct val="90000"/>
              </a:lnSpc>
              <a:spcBef>
                <a:spcPct val="0"/>
              </a:spcBef>
              <a:buFont typeface="Wingdings" pitchFamily="2" charset="2"/>
              <a:buNone/>
            </a:pPr>
            <a:r>
              <a:rPr lang="en-US" altLang="sk-SK" sz="1600" b="1">
                <a:latin typeface="Courier New" pitchFamily="49" charset="0"/>
              </a:rPr>
              <a:t>   Protocol   Packet Count             Packet Count</a:t>
            </a:r>
          </a:p>
          <a:p>
            <a:pPr>
              <a:lnSpc>
                <a:spcPct val="90000"/>
              </a:lnSpc>
              <a:spcBef>
                <a:spcPct val="0"/>
              </a:spcBef>
              <a:buFont typeface="Wingdings" pitchFamily="2" charset="2"/>
              <a:buNone/>
            </a:pPr>
            <a:r>
              <a:rPr lang="en-US" altLang="sk-SK" sz="1600" b="1">
                <a:latin typeface="Courier New" pitchFamily="49" charset="0"/>
              </a:rPr>
              <a:t>              Byte Count               Byte Count</a:t>
            </a:r>
          </a:p>
          <a:p>
            <a:pPr>
              <a:lnSpc>
                <a:spcPct val="90000"/>
              </a:lnSpc>
              <a:spcBef>
                <a:spcPct val="0"/>
              </a:spcBef>
              <a:buFont typeface="Wingdings" pitchFamily="2" charset="2"/>
              <a:buNone/>
            </a:pPr>
            <a:r>
              <a:rPr lang="en-US" altLang="sk-SK" sz="1600" b="1">
                <a:latin typeface="Courier New" pitchFamily="49" charset="0"/>
              </a:rPr>
              <a:t>              5 minute bit rate (bps)  5 minute bit rate (bps)</a:t>
            </a:r>
          </a:p>
          <a:p>
            <a:pPr>
              <a:lnSpc>
                <a:spcPct val="90000"/>
              </a:lnSpc>
              <a:spcBef>
                <a:spcPct val="0"/>
              </a:spcBef>
              <a:buFont typeface="Wingdings" pitchFamily="2" charset="2"/>
              <a:buNone/>
            </a:pPr>
            <a:r>
              <a:rPr lang="en-US" altLang="sk-SK" sz="1600" b="1">
                <a:latin typeface="Courier New" pitchFamily="49" charset="0"/>
              </a:rPr>
              <a:t>   ---------- ------------------------ ------------------------</a:t>
            </a:r>
          </a:p>
          <a:p>
            <a:pPr>
              <a:lnSpc>
                <a:spcPct val="90000"/>
              </a:lnSpc>
              <a:spcBef>
                <a:spcPct val="0"/>
              </a:spcBef>
              <a:buFont typeface="Wingdings" pitchFamily="2" charset="2"/>
              <a:buNone/>
            </a:pPr>
            <a:r>
              <a:rPr lang="en-US" altLang="sk-SK" sz="1600" b="1">
                <a:latin typeface="Courier New" pitchFamily="49" charset="0"/>
              </a:rPr>
              <a:t>   realaudio  2911                     3040</a:t>
            </a:r>
          </a:p>
          <a:p>
            <a:pPr>
              <a:lnSpc>
                <a:spcPct val="90000"/>
              </a:lnSpc>
              <a:spcBef>
                <a:spcPct val="0"/>
              </a:spcBef>
              <a:buFont typeface="Wingdings" pitchFamily="2" charset="2"/>
              <a:buNone/>
            </a:pPr>
            <a:r>
              <a:rPr lang="en-US" altLang="sk-SK" sz="1600" b="1">
                <a:latin typeface="Courier New" pitchFamily="49" charset="0"/>
              </a:rPr>
              <a:t>              1678304                  198406</a:t>
            </a:r>
          </a:p>
          <a:p>
            <a:pPr>
              <a:lnSpc>
                <a:spcPct val="90000"/>
              </a:lnSpc>
              <a:spcBef>
                <a:spcPct val="0"/>
              </a:spcBef>
              <a:buFont typeface="Wingdings" pitchFamily="2" charset="2"/>
              <a:buNone/>
            </a:pPr>
            <a:r>
              <a:rPr lang="en-US" altLang="sk-SK" sz="1600" b="1">
                <a:latin typeface="Courier New" pitchFamily="49" charset="0"/>
              </a:rPr>
              <a:t>              19000                    1000</a:t>
            </a:r>
          </a:p>
          <a:p>
            <a:pPr>
              <a:lnSpc>
                <a:spcPct val="90000"/>
              </a:lnSpc>
              <a:spcBef>
                <a:spcPct val="0"/>
              </a:spcBef>
              <a:buFont typeface="Wingdings" pitchFamily="2" charset="2"/>
              <a:buNone/>
            </a:pPr>
            <a:r>
              <a:rPr lang="en-US" altLang="sk-SK" sz="1600" b="1">
                <a:latin typeface="Courier New" pitchFamily="49" charset="0"/>
              </a:rPr>
              <a:t>   http       19624                    13506</a:t>
            </a:r>
          </a:p>
          <a:p>
            <a:pPr>
              <a:lnSpc>
                <a:spcPct val="90000"/>
              </a:lnSpc>
              <a:spcBef>
                <a:spcPct val="0"/>
              </a:spcBef>
              <a:buFont typeface="Wingdings" pitchFamily="2" charset="2"/>
              <a:buNone/>
            </a:pPr>
            <a:r>
              <a:rPr lang="en-US" altLang="sk-SK" sz="1600" b="1">
                <a:latin typeface="Courier New" pitchFamily="49" charset="0"/>
              </a:rPr>
              <a:t>              14050949                 2017293</a:t>
            </a:r>
          </a:p>
          <a:p>
            <a:pPr>
              <a:lnSpc>
                <a:spcPct val="90000"/>
              </a:lnSpc>
              <a:spcBef>
                <a:spcPct val="0"/>
              </a:spcBef>
              <a:buFont typeface="Wingdings" pitchFamily="2" charset="2"/>
              <a:buNone/>
            </a:pPr>
            <a:r>
              <a:rPr lang="en-US" altLang="sk-SK" sz="1600" b="1">
                <a:latin typeface="Courier New" pitchFamily="49" charset="0"/>
              </a:rPr>
              <a:t>              0                        0</a:t>
            </a:r>
          </a:p>
          <a:p>
            <a:pPr>
              <a:lnSpc>
                <a:spcPct val="90000"/>
              </a:lnSpc>
              <a:spcBef>
                <a:spcPct val="0"/>
              </a:spcBef>
              <a:buFont typeface="Wingdings" pitchFamily="2" charset="2"/>
              <a:buNone/>
            </a:pPr>
            <a:r>
              <a:rPr lang="en-US" altLang="sk-SK" sz="1600" b="1">
                <a:latin typeface="Courier New" pitchFamily="49" charset="0"/>
              </a:rPr>
              <a:t>&lt;output omitted&gt;</a:t>
            </a:r>
          </a:p>
        </p:txBody>
      </p:sp>
    </p:spTree>
    <p:extLst>
      <p:ext uri="{BB962C8B-B14F-4D97-AF65-F5344CB8AC3E}">
        <p14:creationId xmlns:p14="http://schemas.microsoft.com/office/powerpoint/2010/main" val="4207711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Grp="1" noChangeArrowheads="1"/>
          </p:cNvSpPr>
          <p:nvPr>
            <p:ph type="title"/>
          </p:nvPr>
        </p:nvSpPr>
        <p:spPr>
          <a:xfrm>
            <a:off x="655638" y="457200"/>
            <a:ext cx="8145462" cy="685800"/>
          </a:xfrm>
        </p:spPr>
        <p:txBody>
          <a:bodyPr/>
          <a:lstStyle/>
          <a:p>
            <a:r>
              <a:rPr lang="sk-SK" altLang="sk-SK" sz="2800"/>
              <a:t>Využitie NBAR v QoS nástrojoch</a:t>
            </a:r>
            <a:endParaRPr lang="en-US" altLang="sk-SK" sz="2800"/>
          </a:p>
        </p:txBody>
      </p:sp>
      <p:sp>
        <p:nvSpPr>
          <p:cNvPr id="1418243" name="Rectangle 3"/>
          <p:cNvSpPr>
            <a:spLocks noGrp="1" noChangeArrowheads="1"/>
          </p:cNvSpPr>
          <p:nvPr>
            <p:ph type="body" idx="1"/>
          </p:nvPr>
        </p:nvSpPr>
        <p:spPr>
          <a:xfrm>
            <a:off x="655638" y="1447800"/>
            <a:ext cx="8159750" cy="5105400"/>
          </a:xfrm>
        </p:spPr>
        <p:txBody>
          <a:bodyPr/>
          <a:lstStyle/>
          <a:p>
            <a:r>
              <a:rPr lang="sk-SK" altLang="sk-SK" sz="2000"/>
              <a:t>Postup konfigurácie:</a:t>
            </a:r>
            <a:endParaRPr lang="en-US" altLang="sk-SK" sz="2000"/>
          </a:p>
          <a:p>
            <a:pPr lvl="1"/>
            <a:r>
              <a:rPr lang="sk-SK" altLang="sk-SK" sz="1800"/>
              <a:t>Ak je to potrebné, aktivovať externé PDLM moduly</a:t>
            </a:r>
          </a:p>
          <a:p>
            <a:pPr lvl="1"/>
            <a:r>
              <a:rPr lang="sk-SK" altLang="sk-SK" sz="1800"/>
              <a:t>Aktivovať </a:t>
            </a:r>
            <a:r>
              <a:rPr lang="en-US" altLang="sk-SK" sz="1800"/>
              <a:t>NBAR Protocol Discovery</a:t>
            </a:r>
            <a:endParaRPr lang="sk-SK" altLang="sk-SK" sz="1800"/>
          </a:p>
          <a:p>
            <a:pPr lvl="2"/>
            <a:r>
              <a:rPr lang="sk-SK" altLang="sk-SK" sz="1600"/>
              <a:t>Osobne si myslím, že toto tvrdenie nie je pravdivé</a:t>
            </a:r>
            <a:endParaRPr lang="en-US" altLang="sk-SK" sz="1600"/>
          </a:p>
          <a:p>
            <a:pPr lvl="1"/>
            <a:r>
              <a:rPr lang="sk-SK" altLang="sk-SK" sz="1800"/>
              <a:t>Vytvoriť class-map, v ktorej využijeme NBAR</a:t>
            </a:r>
            <a:endParaRPr lang="en-US" altLang="sk-SK" sz="1800"/>
          </a:p>
          <a:p>
            <a:pPr lvl="1">
              <a:buFont typeface="Wingdings" pitchFamily="2" charset="2"/>
              <a:buNone/>
            </a:pPr>
            <a:endParaRPr lang="en-US" altLang="sk-SK" sz="1800"/>
          </a:p>
          <a:p>
            <a:pPr lvl="1">
              <a:buFont typeface="Wingdings" pitchFamily="2" charset="2"/>
              <a:buNone/>
            </a:pPr>
            <a:endParaRPr lang="en-US" altLang="sk-SK" sz="1800"/>
          </a:p>
          <a:p>
            <a:pPr lvl="1"/>
            <a:r>
              <a:rPr lang="sk-SK" altLang="sk-SK" sz="1800"/>
              <a:t>Vytvoriť príslušnú policy-map</a:t>
            </a:r>
            <a:endParaRPr lang="en-US" altLang="sk-SK" sz="1800"/>
          </a:p>
          <a:p>
            <a:pPr lvl="1"/>
            <a:r>
              <a:rPr lang="sk-SK" altLang="sk-SK" sz="1800"/>
              <a:t>Aplikovať policy-map na rozhranie</a:t>
            </a:r>
            <a:endParaRPr lang="en-US" altLang="sk-SK" sz="1800"/>
          </a:p>
        </p:txBody>
      </p:sp>
      <p:sp>
        <p:nvSpPr>
          <p:cNvPr id="1418245" name="Rectangle 5"/>
          <p:cNvSpPr>
            <a:spLocks noChangeArrowheads="1"/>
          </p:cNvSpPr>
          <p:nvPr/>
        </p:nvSpPr>
        <p:spPr bwMode="auto">
          <a:xfrm>
            <a:off x="665163" y="3694113"/>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800" b="1">
                <a:solidFill>
                  <a:schemeClr val="accent2"/>
                </a:solidFill>
                <a:latin typeface="Courier New" pitchFamily="49" charset="0"/>
              </a:rPr>
              <a:t>match [not] protocol </a:t>
            </a:r>
            <a:r>
              <a:rPr lang="sk-SK" altLang="sk-SK" sz="1800" b="1" i="1">
                <a:solidFill>
                  <a:schemeClr val="accent2"/>
                </a:solidFill>
                <a:latin typeface="Courier New" pitchFamily="49" charset="0"/>
              </a:rPr>
              <a:t>meno-protokolu</a:t>
            </a:r>
            <a:endParaRPr lang="en-US" altLang="sk-SK" sz="1800" b="1" i="1">
              <a:solidFill>
                <a:schemeClr val="accent2"/>
              </a:solidFill>
              <a:latin typeface="Courier New" pitchFamily="49" charset="0"/>
            </a:endParaRPr>
          </a:p>
        </p:txBody>
      </p:sp>
      <p:sp>
        <p:nvSpPr>
          <p:cNvPr id="1418246" name="Rectangle 6"/>
          <p:cNvSpPr>
            <a:spLocks noChangeArrowheads="1"/>
          </p:cNvSpPr>
          <p:nvPr/>
        </p:nvSpPr>
        <p:spPr bwMode="auto">
          <a:xfrm>
            <a:off x="665163" y="338931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Tree>
    <p:extLst>
      <p:ext uri="{BB962C8B-B14F-4D97-AF65-F5344CB8AC3E}">
        <p14:creationId xmlns:p14="http://schemas.microsoft.com/office/powerpoint/2010/main" val="2105726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2338" name="Picture 2" descr="325P_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1371600"/>
            <a:ext cx="6859587" cy="4000500"/>
          </a:xfrm>
          <a:prstGeom prst="rect">
            <a:avLst/>
          </a:prstGeom>
          <a:noFill/>
          <a:extLst>
            <a:ext uri="{909E8E84-426E-40DD-AFC4-6F175D3DCCD1}">
              <a14:hiddenFill xmlns:a14="http://schemas.microsoft.com/office/drawing/2010/main">
                <a:solidFill>
                  <a:srgbClr val="FFFFFF"/>
                </a:solidFill>
              </a14:hiddenFill>
            </a:ext>
          </a:extLst>
        </p:spPr>
      </p:pic>
      <p:sp>
        <p:nvSpPr>
          <p:cNvPr id="1422339" name="Rectangle 3"/>
          <p:cNvSpPr>
            <a:spLocks noGrp="1" noChangeArrowheads="1"/>
          </p:cNvSpPr>
          <p:nvPr>
            <p:ph type="title"/>
          </p:nvPr>
        </p:nvSpPr>
        <p:spPr/>
        <p:txBody>
          <a:bodyPr/>
          <a:lstStyle/>
          <a:p>
            <a:r>
              <a:rPr lang="en-US" altLang="sk-SK"/>
              <a:t>Pr</a:t>
            </a:r>
            <a:r>
              <a:rPr lang="sk-SK" altLang="sk-SK"/>
              <a:t>íklad využitia NBAR</a:t>
            </a:r>
            <a:endParaRPr lang="en-US" altLang="sk-SK"/>
          </a:p>
        </p:txBody>
      </p:sp>
      <p:sp>
        <p:nvSpPr>
          <p:cNvPr id="1422340" name="Rectangle 4"/>
          <p:cNvSpPr>
            <a:spLocks noGrp="1" noChangeArrowheads="1"/>
          </p:cNvSpPr>
          <p:nvPr>
            <p:ph type="body" sz="half" idx="2"/>
          </p:nvPr>
        </p:nvSpPr>
        <p:spPr>
          <a:xfrm>
            <a:off x="655638" y="5486400"/>
            <a:ext cx="8159750" cy="914400"/>
          </a:xfrm>
        </p:spPr>
        <p:txBody>
          <a:bodyPr/>
          <a:lstStyle/>
          <a:p>
            <a:pPr>
              <a:lnSpc>
                <a:spcPct val="85000"/>
              </a:lnSpc>
            </a:pPr>
            <a:r>
              <a:rPr lang="sk-SK" altLang="sk-SK" sz="1800"/>
              <a:t>HTTP bežne beží na TCP porte 80, avšak v tomto príklade je identifikovaný aj na porte 8080 pomocou pridania príkazu </a:t>
            </a:r>
            <a:r>
              <a:rPr lang="en-US" altLang="sk-SK" sz="1800" b="1"/>
              <a:t>ip nbar port-map</a:t>
            </a:r>
            <a:endParaRPr lang="sk-SK" altLang="sk-SK" sz="1800"/>
          </a:p>
          <a:p>
            <a:pPr>
              <a:lnSpc>
                <a:spcPct val="85000"/>
              </a:lnSpc>
            </a:pPr>
            <a:r>
              <a:rPr lang="sk-SK" altLang="sk-SK" sz="1800"/>
              <a:t>Ak sa má protokol hľadať aj na typickom porte, treba ho uviesť</a:t>
            </a:r>
            <a:endParaRPr lang="en-US" altLang="sk-SK" sz="1800"/>
          </a:p>
        </p:txBody>
      </p:sp>
    </p:spTree>
    <p:extLst>
      <p:ext uri="{BB962C8B-B14F-4D97-AF65-F5344CB8AC3E}">
        <p14:creationId xmlns:p14="http://schemas.microsoft.com/office/powerpoint/2010/main" val="1628970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Grp="1" noChangeArrowheads="1"/>
          </p:cNvSpPr>
          <p:nvPr>
            <p:ph type="title"/>
          </p:nvPr>
        </p:nvSpPr>
        <p:spPr/>
        <p:txBody>
          <a:bodyPr/>
          <a:lstStyle/>
          <a:p>
            <a:r>
              <a:rPr lang="sk-SK" altLang="sk-SK"/>
              <a:t>Regulárne výrazy</a:t>
            </a:r>
            <a:endParaRPr lang="en-US" altLang="sk-SK"/>
          </a:p>
        </p:txBody>
      </p:sp>
      <p:sp>
        <p:nvSpPr>
          <p:cNvPr id="1430531" name="Rectangle 3"/>
          <p:cNvSpPr>
            <a:spLocks noChangeArrowheads="1"/>
          </p:cNvSpPr>
          <p:nvPr/>
        </p:nvSpPr>
        <p:spPr bwMode="auto">
          <a:xfrm>
            <a:off x="990600" y="1879600"/>
            <a:ext cx="7315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spAutoFit/>
          </a:bodyPr>
          <a:lstStyle/>
          <a:p>
            <a:pPr algn="l">
              <a:lnSpc>
                <a:spcPct val="100000"/>
              </a:lnSpc>
            </a:pPr>
            <a:endParaRPr lang="sk-SK" altLang="sk-SK"/>
          </a:p>
        </p:txBody>
      </p:sp>
      <p:graphicFrame>
        <p:nvGraphicFramePr>
          <p:cNvPr id="1430626" name="Group 98"/>
          <p:cNvGraphicFramePr>
            <a:graphicFrameLocks noGrp="1"/>
          </p:cNvGraphicFramePr>
          <p:nvPr/>
        </p:nvGraphicFramePr>
        <p:xfrm>
          <a:off x="990600" y="1371600"/>
          <a:ext cx="7315200" cy="4429636"/>
        </p:xfrm>
        <a:graphic>
          <a:graphicData uri="http://schemas.openxmlformats.org/drawingml/2006/table">
            <a:tbl>
              <a:tblPr/>
              <a:tblGrid>
                <a:gridCol w="1371600"/>
                <a:gridCol w="5943600"/>
              </a:tblGrid>
              <a:tr h="549275">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k-SK" altLang="sk-SK" sz="2400" b="1" i="0" u="none" strike="noStrike" cap="none" normalizeH="0" baseline="0" smtClean="0">
                          <a:ln>
                            <a:noFill/>
                          </a:ln>
                          <a:solidFill>
                            <a:srgbClr val="000000"/>
                          </a:solidFill>
                          <a:effectLst/>
                          <a:latin typeface="Arial" charset="0"/>
                        </a:rPr>
                        <a:t>Znak</a:t>
                      </a:r>
                      <a:r>
                        <a:rPr kumimoji="0" lang="en-US" altLang="sk-SK" sz="2400" b="1" i="0" u="none" strike="noStrike" cap="none" normalizeH="0" baseline="0" smtClean="0">
                          <a:ln>
                            <a:noFill/>
                          </a:ln>
                          <a:solidFill>
                            <a:srgbClr val="000000"/>
                          </a:solidFill>
                          <a:effectLst/>
                          <a:latin typeface="Arial" charset="0"/>
                        </a:rPr>
                        <a:t> </a:t>
                      </a:r>
                      <a:endParaRPr kumimoji="0" lang="en-US" altLang="sk-SK" sz="2400" b="1" i="0" u="none" strike="noStrike" cap="none" normalizeH="0" baseline="0" smtClean="0">
                        <a:ln>
                          <a:noFill/>
                        </a:ln>
                        <a:solidFill>
                          <a:schemeClr val="tx1"/>
                        </a:solidFill>
                        <a:effectLst/>
                        <a:latin typeface="Arial" charset="0"/>
                      </a:endParaRPr>
                    </a:p>
                  </a:txBody>
                  <a:tcPr marL="82124" marR="82124" marT="41061" marB="4106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sk-SK" sz="2400" b="1" i="0" u="none" strike="noStrike" cap="none" normalizeH="0" baseline="0" smtClean="0">
                          <a:ln>
                            <a:noFill/>
                          </a:ln>
                          <a:solidFill>
                            <a:srgbClr val="000000"/>
                          </a:solidFill>
                          <a:effectLst/>
                          <a:latin typeface="Arial" charset="0"/>
                        </a:rPr>
                        <a:t>Význam</a:t>
                      </a:r>
                      <a:r>
                        <a:rPr kumimoji="0" lang="en-US" altLang="sk-SK" sz="2400" b="1" i="0" u="none" strike="noStrike" cap="none" normalizeH="0" baseline="0" smtClean="0">
                          <a:ln>
                            <a:noFill/>
                          </a:ln>
                          <a:solidFill>
                            <a:srgbClr val="000000"/>
                          </a:solidFill>
                          <a:effectLst/>
                          <a:latin typeface="Arial" charset="0"/>
                        </a:rPr>
                        <a:t> </a:t>
                      </a:r>
                      <a:endParaRPr kumimoji="0" lang="en-US" altLang="sk-SK" sz="5400" b="1" i="0" u="none" strike="noStrike" cap="none" normalizeH="0" baseline="0" smtClean="0">
                        <a:ln>
                          <a:noFill/>
                        </a:ln>
                        <a:solidFill>
                          <a:schemeClr val="tx1"/>
                        </a:solidFill>
                        <a:effectLst/>
                        <a:latin typeface="Arial" charset="0"/>
                      </a:endParaRPr>
                    </a:p>
                  </a:txBody>
                  <a:tcPr marL="82124" marR="82124" marT="41061" marB="41061"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sk-SK"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sk-SK" sz="1400" b="1" i="0" u="none" strike="noStrike" cap="none" normalizeH="0" baseline="0" smtClean="0">
                          <a:ln>
                            <a:noFill/>
                          </a:ln>
                          <a:solidFill>
                            <a:schemeClr val="tx1"/>
                          </a:solidFill>
                          <a:effectLst/>
                          <a:latin typeface="Arial" charset="0"/>
                        </a:rPr>
                        <a:t>Vracia zhodu s hocijakou, i prázdnou skupinou znakov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*cia = cia, funkcia, relacia, ambivalencia, insuficiencia, …</a:t>
                      </a:r>
                      <a:endParaRPr kumimoji="0" lang="en-US" altLang="sk-SK"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sk-SK"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sk-SK" sz="1400" b="1" i="0" u="none" strike="noStrike" cap="none" normalizeH="0" baseline="0" smtClean="0">
                          <a:ln>
                            <a:noFill/>
                          </a:ln>
                          <a:solidFill>
                            <a:schemeClr val="tx1"/>
                          </a:solidFill>
                          <a:effectLst/>
                          <a:latin typeface="Arial" charset="0"/>
                        </a:rPr>
                        <a:t>Vracia zhodu s ľubovoľným jedným znako</a:t>
                      </a:r>
                      <a:r>
                        <a:rPr kumimoji="0" lang="en-US" altLang="sk-SK" sz="1400" b="1" i="0" u="none" strike="noStrike" cap="none" normalizeH="0" baseline="0" smtClean="0">
                          <a:ln>
                            <a:noFill/>
                          </a:ln>
                          <a:solidFill>
                            <a:schemeClr val="tx1"/>
                          </a:solidFill>
                          <a:effectLst/>
                          <a:latin typeface="Arial" charset="0"/>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c?slo = caslo, cbslo, ccslo, …</a:t>
                      </a:r>
                      <a:endParaRPr kumimoji="0" lang="en-US" altLang="sk-SK"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sk-SK"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sk-SK" sz="1400" b="1" i="0" u="none" strike="noStrike" cap="none" normalizeH="0" baseline="0" smtClean="0">
                          <a:ln>
                            <a:noFill/>
                          </a:ln>
                          <a:solidFill>
                            <a:schemeClr val="tx1"/>
                          </a:solidFill>
                          <a:effectLst/>
                          <a:latin typeface="Arial" charset="0"/>
                        </a:rPr>
                        <a:t>Vracia zhodu s jedným zo znakov v danej alternatíve</a:t>
                      </a:r>
                      <a:endParaRPr kumimoji="0" lang="en-US" altLang="sk-SK" sz="14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pa|eter = pater, peter</a:t>
                      </a:r>
                      <a:endParaRPr kumimoji="0" lang="en-US" altLang="sk-SK"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sk-SK" sz="3200" b="1" i="0" u="none" strike="noStrike" cap="none" normalizeH="0" baseline="0" smtClean="0">
                          <a:ln>
                            <a:noFill/>
                          </a:ln>
                          <a:solidFill>
                            <a:schemeClr val="tx1"/>
                          </a:solidFill>
                          <a:effectLst/>
                          <a:latin typeface="Courier New" pitchFamily="49" charset="0"/>
                        </a:rPr>
                        <a:t>(|)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tx1"/>
                          </a:solidFill>
                          <a:effectLst/>
                          <a:latin typeface="Arial" charset="0"/>
                        </a:rPr>
                        <a:t>Vracia zhodu s jednou zo skup</a:t>
                      </a:r>
                      <a:r>
                        <a:rPr kumimoji="0" lang="sk-SK" altLang="sk-SK" sz="1400" b="1" i="0" u="none" strike="noStrike" cap="none" normalizeH="0" baseline="0" smtClean="0">
                          <a:ln>
                            <a:noFill/>
                          </a:ln>
                          <a:solidFill>
                            <a:schemeClr val="tx1"/>
                          </a:solidFill>
                          <a:effectLst/>
                          <a:latin typeface="Arial" charset="0"/>
                        </a:rPr>
                        <a:t>ín znakov v danej alternatíve</a:t>
                      </a:r>
                      <a:endParaRPr kumimoji="0" lang="en-US" altLang="sk-SK" sz="14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picture.(gif|jpg) = picture.gif, picture.jpg</a:t>
                      </a:r>
                      <a:endParaRPr kumimoji="0" lang="en-US" altLang="sk-SK"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4438">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sk-SK" sz="3200" b="1" i="0" u="none" strike="noStrike" cap="none" normalizeH="0" baseline="0" smtClean="0">
                          <a:ln>
                            <a:noFill/>
                          </a:ln>
                          <a:solidFill>
                            <a:schemeClr val="tx1"/>
                          </a:solidFill>
                          <a:effectLst/>
                          <a:latin typeface="Courier New" pitchFamily="49" charset="0"/>
                        </a:rPr>
                        <a:t>[ ] </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5000"/>
                        </a:lnSpc>
                        <a:spcBef>
                          <a:spcPct val="50000"/>
                        </a:spcBef>
                        <a:buClr>
                          <a:schemeClr val="tx2"/>
                        </a:buClr>
                        <a:buSzPct val="100000"/>
                        <a:buFont typeface="Wingdings" pitchFamily="2" charset="2"/>
                        <a:defRPr sz="2000">
                          <a:solidFill>
                            <a:schemeClr val="tx1"/>
                          </a:solidFill>
                          <a:latin typeface="Arial" charset="0"/>
                        </a:defRPr>
                      </a:lvl1pPr>
                      <a:lvl2pPr algn="l">
                        <a:lnSpc>
                          <a:spcPct val="95000"/>
                        </a:lnSpc>
                        <a:spcBef>
                          <a:spcPct val="50000"/>
                        </a:spcBef>
                        <a:buClr>
                          <a:schemeClr val="tx2"/>
                        </a:buClr>
                        <a:buSzPct val="100000"/>
                        <a:buFont typeface="Wingdings" pitchFamily="2" charset="2"/>
                        <a:defRPr>
                          <a:solidFill>
                            <a:schemeClr val="tx1"/>
                          </a:solidFill>
                          <a:latin typeface="Arial" charset="0"/>
                        </a:defRPr>
                      </a:lvl2pPr>
                      <a:lvl3pPr algn="l">
                        <a:lnSpc>
                          <a:spcPct val="95000"/>
                        </a:lnSpc>
                        <a:spcBef>
                          <a:spcPct val="50000"/>
                        </a:spcBef>
                        <a:buClr>
                          <a:schemeClr val="tx2"/>
                        </a:buClr>
                        <a:buSzPct val="100000"/>
                        <a:buFont typeface="Wingdings" pitchFamily="2" charset="2"/>
                        <a:defRPr sz="1600">
                          <a:solidFill>
                            <a:schemeClr val="tx1"/>
                          </a:solidFill>
                          <a:latin typeface="Arial" charset="0"/>
                        </a:defRPr>
                      </a:lvl3pPr>
                      <a:lvl4pPr algn="l">
                        <a:lnSpc>
                          <a:spcPct val="95000"/>
                        </a:lnSpc>
                        <a:spcBef>
                          <a:spcPct val="50000"/>
                        </a:spcBef>
                        <a:buClr>
                          <a:schemeClr val="tx2"/>
                        </a:buClr>
                        <a:buSzPct val="100000"/>
                        <a:buFont typeface="Wingdings" pitchFamily="2" charset="2"/>
                        <a:defRPr sz="1400">
                          <a:solidFill>
                            <a:schemeClr val="tx1"/>
                          </a:solidFill>
                          <a:latin typeface="Arial" charset="0"/>
                        </a:defRPr>
                      </a:lvl4pPr>
                      <a:lvl5pPr algn="l">
                        <a:lnSpc>
                          <a:spcPct val="95000"/>
                        </a:lnSpc>
                        <a:spcBef>
                          <a:spcPct val="50000"/>
                        </a:spcBef>
                        <a:buClr>
                          <a:schemeClr val="tx2"/>
                        </a:buClr>
                        <a:buSzPct val="100000"/>
                        <a:buFont typeface="Wingdings" pitchFamily="2" charset="2"/>
                        <a:defRPr sz="1200">
                          <a:solidFill>
                            <a:schemeClr val="tx1"/>
                          </a:solidFill>
                          <a:latin typeface="Arial" charset="0"/>
                        </a:defRPr>
                      </a:lvl5pPr>
                      <a:lvl6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sk-SK" sz="1400" b="1" i="0" u="none" strike="noStrike" cap="none" normalizeH="0" baseline="0" smtClean="0">
                          <a:ln>
                            <a:noFill/>
                          </a:ln>
                          <a:solidFill>
                            <a:schemeClr val="tx1"/>
                          </a:solidFill>
                          <a:effectLst/>
                          <a:latin typeface="Arial" charset="0"/>
                        </a:rPr>
                        <a:t>Vracia zhodu s jedným zo znakov v danom intervale znakov alebo so špeciálnym znakom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[0-9]</a:t>
                      </a:r>
                      <a:r>
                        <a:rPr kumimoji="0" lang="sk-SK" altLang="sk-SK" sz="1400" b="1" i="0" u="none" strike="noStrike" cap="none" normalizeH="0" baseline="0" smtClean="0">
                          <a:ln>
                            <a:noFill/>
                          </a:ln>
                          <a:solidFill>
                            <a:schemeClr val="accent2"/>
                          </a:solidFill>
                          <a:effectLst/>
                          <a:latin typeface="Arial" charset="0"/>
                        </a:rPr>
                        <a:t> = 0, 1, 2, 3, 4, 5, 6, 7, 8, 9</a:t>
                      </a:r>
                      <a:endParaRPr kumimoji="0" lang="en-US" altLang="sk-SK" sz="1400" b="1" i="0" u="none" strike="noStrike" cap="none" normalizeH="0" baseline="0" smtClean="0">
                        <a:ln>
                          <a:noFill/>
                        </a:ln>
                        <a:solidFill>
                          <a:schemeClr val="accent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[prst] = p, r, s,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[a-e] = a, b, c, d, e</a:t>
                      </a:r>
                      <a:endParaRPr kumimoji="0" lang="sk-SK" altLang="sk-SK" sz="1400" b="1" i="0" u="none" strike="noStrike" cap="none" normalizeH="0" baseline="0" smtClean="0">
                        <a:ln>
                          <a:noFill/>
                        </a:ln>
                        <a:solidFill>
                          <a:schemeClr val="accent2"/>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 = * (znak)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sk-SK" sz="1400" b="1" i="0" u="none" strike="noStrike" cap="none" normalizeH="0" baseline="0" smtClean="0">
                          <a:ln>
                            <a:noFill/>
                          </a:ln>
                          <a:solidFill>
                            <a:schemeClr val="accent2"/>
                          </a:solidFill>
                          <a:effectLst/>
                          <a:latin typeface="Arial" charset="0"/>
                        </a:rPr>
                        <a:t>[[] = [ (znak)</a:t>
                      </a:r>
                      <a:endParaRPr kumimoji="0" lang="en-US" altLang="sk-SK" sz="3600" b="1" i="0" u="none" strike="noStrike" cap="none" normalizeH="0" baseline="0" smtClean="0">
                        <a:ln>
                          <a:noFill/>
                        </a:ln>
                        <a:solidFill>
                          <a:schemeClr val="accent2"/>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28710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lstStyle/>
          <a:p>
            <a:r>
              <a:rPr lang="sk-SK" altLang="sk-SK" sz="2600"/>
              <a:t>Pokročilé možnosti NBAR klasifikácie pre HTTP</a:t>
            </a:r>
            <a:endParaRPr lang="en-US" altLang="sk-SK" sz="2600"/>
          </a:p>
        </p:txBody>
      </p:sp>
      <p:sp>
        <p:nvSpPr>
          <p:cNvPr id="1426435" name="Rectangle 3"/>
          <p:cNvSpPr>
            <a:spLocks noGrp="1" noChangeArrowheads="1"/>
          </p:cNvSpPr>
          <p:nvPr>
            <p:ph type="body" idx="1"/>
          </p:nvPr>
        </p:nvSpPr>
        <p:spPr>
          <a:xfrm>
            <a:off x="685800" y="1893888"/>
            <a:ext cx="7924800" cy="1865312"/>
          </a:xfrm>
        </p:spPr>
        <p:txBody>
          <a:bodyPr/>
          <a:lstStyle/>
          <a:p>
            <a:pPr>
              <a:lnSpc>
                <a:spcPct val="75000"/>
              </a:lnSpc>
            </a:pPr>
            <a:r>
              <a:rPr lang="sk-SK" altLang="sk-SK" sz="2000"/>
              <a:t>Hľadá HTTP GET pakety, v ktorých sa objavuje zadané URL,</a:t>
            </a:r>
            <a:br>
              <a:rPr lang="sk-SK" altLang="sk-SK" sz="2000"/>
            </a:br>
            <a:r>
              <a:rPr lang="sk-SK" altLang="sk-SK" sz="2000"/>
              <a:t>a potom vracia zhodu na všetky ďalšie pakety, ktoré súvisia s danou jednou HTTP konverzáciou s týmto hostiteľom</a:t>
            </a:r>
            <a:endParaRPr lang="en-US" altLang="sk-SK" sz="2000"/>
          </a:p>
          <a:p>
            <a:pPr>
              <a:lnSpc>
                <a:spcPct val="75000"/>
              </a:lnSpc>
            </a:pPr>
            <a:r>
              <a:rPr lang="sk-SK" altLang="sk-SK" sz="2000" b="1" i="1"/>
              <a:t>url-string</a:t>
            </a:r>
            <a:r>
              <a:rPr lang="sk-SK" altLang="sk-SK" sz="2000"/>
              <a:t> má obsahovať iba cestu za menom servera alebo jej podreťazec (napr. http</a:t>
            </a:r>
            <a:r>
              <a:rPr lang="en-US" altLang="sk-SK" sz="2000"/>
              <a:t>://www.cisco.com</a:t>
            </a:r>
            <a:r>
              <a:rPr lang="en-US" altLang="sk-SK" sz="2000" b="1">
                <a:solidFill>
                  <a:schemeClr val="accent2"/>
                </a:solidFill>
              </a:rPr>
              <a:t>/go/certifications</a:t>
            </a:r>
            <a:r>
              <a:rPr lang="en-US" altLang="sk-SK" sz="2000"/>
              <a:t>)</a:t>
            </a:r>
          </a:p>
          <a:p>
            <a:pPr>
              <a:lnSpc>
                <a:spcPct val="75000"/>
              </a:lnSpc>
            </a:pPr>
            <a:r>
              <a:rPr lang="sk-SK" altLang="sk-SK" sz="2000" b="1" i="1"/>
              <a:t>u</a:t>
            </a:r>
            <a:r>
              <a:rPr lang="en-US" altLang="sk-SK" sz="2000" b="1" i="1"/>
              <a:t>rl-string</a:t>
            </a:r>
            <a:r>
              <a:rPr lang="en-US" altLang="sk-SK" sz="2000"/>
              <a:t> m</a:t>
            </a:r>
            <a:r>
              <a:rPr lang="sk-SK" altLang="sk-SK" sz="2000"/>
              <a:t>ôže obsahovať regulárne výrazy</a:t>
            </a:r>
            <a:endParaRPr lang="en-US" altLang="sk-SK" sz="2000"/>
          </a:p>
        </p:txBody>
      </p:sp>
      <p:sp>
        <p:nvSpPr>
          <p:cNvPr id="1426436" name="Rectangle 4"/>
          <p:cNvSpPr>
            <a:spLocks noChangeArrowheads="1"/>
          </p:cNvSpPr>
          <p:nvPr/>
        </p:nvSpPr>
        <p:spPr bwMode="auto">
          <a:xfrm>
            <a:off x="685800" y="1436688"/>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match protocol http url </a:t>
            </a:r>
            <a:r>
              <a:rPr lang="en-US" altLang="sk-SK" sz="1800" b="1" i="1">
                <a:solidFill>
                  <a:schemeClr val="accent2"/>
                </a:solidFill>
                <a:latin typeface="Courier New" pitchFamily="49" charset="0"/>
              </a:rPr>
              <a:t>url-string</a:t>
            </a:r>
          </a:p>
        </p:txBody>
      </p:sp>
      <p:sp>
        <p:nvSpPr>
          <p:cNvPr id="1426437" name="Rectangle 5"/>
          <p:cNvSpPr>
            <a:spLocks noChangeArrowheads="1"/>
          </p:cNvSpPr>
          <p:nvPr/>
        </p:nvSpPr>
        <p:spPr bwMode="auto">
          <a:xfrm>
            <a:off x="685800" y="1131888"/>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426439" name="Rectangle 7"/>
          <p:cNvSpPr>
            <a:spLocks noChangeArrowheads="1"/>
          </p:cNvSpPr>
          <p:nvPr/>
        </p:nvSpPr>
        <p:spPr bwMode="auto">
          <a:xfrm>
            <a:off x="685800" y="44196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426440" name="Rectangle 8"/>
          <p:cNvSpPr>
            <a:spLocks noChangeArrowheads="1"/>
          </p:cNvSpPr>
          <p:nvPr/>
        </p:nvSpPr>
        <p:spPr bwMode="auto">
          <a:xfrm>
            <a:off x="685800" y="4770438"/>
            <a:ext cx="7924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en-US" altLang="sk-SK" sz="2000"/>
              <a:t>H</a:t>
            </a:r>
            <a:r>
              <a:rPr lang="sk-SK" altLang="sk-SK" sz="2000"/>
              <a:t>ľadá v HTTP pakete pole „Host“, ktoré obsahuje daný (pod)reťazec a vracia zhodu na všetky ďalšie pakety, ktoré súvisia s danou jednou HTTP konverzáciou s týmto hostiteľom</a:t>
            </a:r>
          </a:p>
          <a:p>
            <a:r>
              <a:rPr lang="sk-SK" altLang="sk-SK" sz="2000" b="1" i="1"/>
              <a:t>hostname-string</a:t>
            </a:r>
            <a:r>
              <a:rPr lang="sk-SK" altLang="sk-SK" sz="2000"/>
              <a:t> môže obsahovať regulárne výrazy</a:t>
            </a:r>
            <a:endParaRPr lang="en-US" altLang="sk-SK" sz="2000" i="1"/>
          </a:p>
        </p:txBody>
      </p:sp>
      <p:sp>
        <p:nvSpPr>
          <p:cNvPr id="1426441" name="Rectangle 9"/>
          <p:cNvSpPr>
            <a:spLocks noChangeArrowheads="1"/>
          </p:cNvSpPr>
          <p:nvPr/>
        </p:nvSpPr>
        <p:spPr bwMode="auto">
          <a:xfrm>
            <a:off x="685800" y="4313238"/>
            <a:ext cx="7924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match protocol http host </a:t>
            </a:r>
            <a:r>
              <a:rPr lang="en-US" altLang="sk-SK" sz="1800" b="1" i="1">
                <a:solidFill>
                  <a:schemeClr val="accent2"/>
                </a:solidFill>
                <a:latin typeface="Courier New" pitchFamily="49" charset="0"/>
              </a:rPr>
              <a:t>hostname-string</a:t>
            </a:r>
            <a:endParaRPr lang="en-US" altLang="sk-SK" sz="1800" b="1">
              <a:solidFill>
                <a:schemeClr val="accent2"/>
              </a:solidFill>
              <a:latin typeface="Courier New" pitchFamily="49" charset="0"/>
            </a:endParaRPr>
          </a:p>
        </p:txBody>
      </p:sp>
      <p:sp>
        <p:nvSpPr>
          <p:cNvPr id="1426442" name="Rectangle 10"/>
          <p:cNvSpPr>
            <a:spLocks noChangeArrowheads="1"/>
          </p:cNvSpPr>
          <p:nvPr/>
        </p:nvSpPr>
        <p:spPr bwMode="auto">
          <a:xfrm>
            <a:off x="685800" y="4008438"/>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Tree>
    <p:extLst>
      <p:ext uri="{BB962C8B-B14F-4D97-AF65-F5344CB8AC3E}">
        <p14:creationId xmlns:p14="http://schemas.microsoft.com/office/powerpoint/2010/main" val="3663974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ChangeArrowheads="1"/>
          </p:cNvSpPr>
          <p:nvPr/>
        </p:nvSpPr>
        <p:spPr bwMode="auto">
          <a:xfrm>
            <a:off x="685800" y="1752600"/>
            <a:ext cx="7924800"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match protocol http mime </a:t>
            </a:r>
            <a:r>
              <a:rPr lang="en-US" altLang="sk-SK" sz="1800" b="1" i="1">
                <a:solidFill>
                  <a:schemeClr val="accent2"/>
                </a:solidFill>
                <a:latin typeface="Courier New" pitchFamily="49" charset="0"/>
              </a:rPr>
              <a:t>MIME-type</a:t>
            </a:r>
          </a:p>
        </p:txBody>
      </p:sp>
      <p:sp>
        <p:nvSpPr>
          <p:cNvPr id="1428483" name="Rectangle 3"/>
          <p:cNvSpPr>
            <a:spLocks noChangeArrowheads="1"/>
          </p:cNvSpPr>
          <p:nvPr/>
        </p:nvSpPr>
        <p:spPr bwMode="auto">
          <a:xfrm>
            <a:off x="685800" y="1447800"/>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428484" name="Rectangle 4"/>
          <p:cNvSpPr>
            <a:spLocks noChangeArrowheads="1"/>
          </p:cNvSpPr>
          <p:nvPr/>
        </p:nvSpPr>
        <p:spPr bwMode="auto">
          <a:xfrm>
            <a:off x="655638" y="4183063"/>
            <a:ext cx="7924800" cy="6699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marL="177800" indent="-177800"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1800" b="1">
                <a:solidFill>
                  <a:schemeClr val="accent2"/>
                </a:solidFill>
                <a:latin typeface="Courier New" pitchFamily="49" charset="0"/>
              </a:rPr>
              <a:t>match protocol { fasttrack | gnutella } file-transfer</a:t>
            </a:r>
            <a:br>
              <a:rPr lang="en-US" altLang="sk-SK" sz="1800" b="1">
                <a:solidFill>
                  <a:schemeClr val="accent2"/>
                </a:solidFill>
                <a:latin typeface="Courier New" pitchFamily="49" charset="0"/>
              </a:rPr>
            </a:br>
            <a:r>
              <a:rPr lang="sk-SK" altLang="sk-SK" sz="1800" b="1" i="1">
                <a:solidFill>
                  <a:schemeClr val="accent2"/>
                </a:solidFill>
                <a:latin typeface="Courier New" pitchFamily="49" charset="0"/>
              </a:rPr>
              <a:t>regulárny-výraz</a:t>
            </a:r>
            <a:endParaRPr lang="en-US" altLang="sk-SK" sz="1800" b="1">
              <a:solidFill>
                <a:schemeClr val="accent2"/>
              </a:solidFill>
              <a:latin typeface="Courier New" pitchFamily="49" charset="0"/>
            </a:endParaRPr>
          </a:p>
        </p:txBody>
      </p:sp>
      <p:sp>
        <p:nvSpPr>
          <p:cNvPr id="1428485" name="Rectangle 5"/>
          <p:cNvSpPr>
            <a:spLocks noChangeArrowheads="1"/>
          </p:cNvSpPr>
          <p:nvPr/>
        </p:nvSpPr>
        <p:spPr bwMode="auto">
          <a:xfrm>
            <a:off x="655638" y="3878263"/>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router(config-cmap)#</a:t>
            </a:r>
          </a:p>
        </p:txBody>
      </p:sp>
      <p:sp>
        <p:nvSpPr>
          <p:cNvPr id="1428486" name="Rectangle 6"/>
          <p:cNvSpPr>
            <a:spLocks noGrp="1" noChangeArrowheads="1"/>
          </p:cNvSpPr>
          <p:nvPr>
            <p:ph type="title"/>
          </p:nvPr>
        </p:nvSpPr>
        <p:spPr>
          <a:xfrm>
            <a:off x="655638" y="381000"/>
            <a:ext cx="8145462" cy="685800"/>
          </a:xfrm>
        </p:spPr>
        <p:txBody>
          <a:bodyPr/>
          <a:lstStyle/>
          <a:p>
            <a:r>
              <a:rPr lang="sk-SK" altLang="sk-SK" sz="2800"/>
              <a:t>Pokročilé možnosti NBAR klasifikácie pre HTTP, FastTrack a Gnutella toky</a:t>
            </a:r>
            <a:endParaRPr lang="en-US" altLang="sk-SK" sz="2800"/>
          </a:p>
        </p:txBody>
      </p:sp>
      <p:sp>
        <p:nvSpPr>
          <p:cNvPr id="1428487" name="Rectangle 7"/>
          <p:cNvSpPr>
            <a:spLocks noGrp="1" noChangeArrowheads="1"/>
          </p:cNvSpPr>
          <p:nvPr>
            <p:ph type="body" idx="4294967295"/>
          </p:nvPr>
        </p:nvSpPr>
        <p:spPr>
          <a:xfrm>
            <a:off x="685800" y="2173288"/>
            <a:ext cx="7940675" cy="1616075"/>
          </a:xfrm>
        </p:spPr>
        <p:txBody>
          <a:bodyPr/>
          <a:lstStyle/>
          <a:p>
            <a:pPr>
              <a:lnSpc>
                <a:spcPct val="90000"/>
              </a:lnSpc>
            </a:pPr>
            <a:r>
              <a:rPr lang="sk-SK" altLang="sk-SK" sz="2000"/>
              <a:t>Hľadá HTTP paket, v ktorom sa uvádza daný MIME typ obsahu,</a:t>
            </a:r>
            <a:br>
              <a:rPr lang="sk-SK" altLang="sk-SK" sz="2000"/>
            </a:br>
            <a:r>
              <a:rPr lang="sk-SK" altLang="sk-SK" sz="2000"/>
              <a:t>a vracia zhodu na všetky ďalšie pakety, ktoré súvisia s danou jednou HTTP konverzáciou s týmto hostiteľom</a:t>
            </a:r>
          </a:p>
          <a:p>
            <a:pPr>
              <a:lnSpc>
                <a:spcPct val="90000"/>
              </a:lnSpc>
            </a:pPr>
            <a:r>
              <a:rPr lang="sk-SK" altLang="sk-SK" sz="2000" b="1" i="1"/>
              <a:t>MIME-type</a:t>
            </a:r>
            <a:r>
              <a:rPr lang="sk-SK" altLang="sk-SK" sz="2000"/>
              <a:t> môže obsahovať regulárne výrazy</a:t>
            </a:r>
            <a:endParaRPr lang="en-US" altLang="sk-SK" sz="2000"/>
          </a:p>
        </p:txBody>
      </p:sp>
      <p:sp>
        <p:nvSpPr>
          <p:cNvPr id="1428488" name="Rectangle 8"/>
          <p:cNvSpPr>
            <a:spLocks noChangeArrowheads="1"/>
          </p:cNvSpPr>
          <p:nvPr/>
        </p:nvSpPr>
        <p:spPr bwMode="auto">
          <a:xfrm>
            <a:off x="655638" y="4945063"/>
            <a:ext cx="79406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pPr>
              <a:lnSpc>
                <a:spcPct val="90000"/>
              </a:lnSpc>
            </a:pPr>
            <a:r>
              <a:rPr lang="sk-SK" altLang="sk-SK" sz="2000"/>
              <a:t>Stavový mechanizmus na identifikáciu celého radu peer-to-peer aplikácií pre zdieľanie súborov</a:t>
            </a:r>
            <a:endParaRPr lang="en-US" altLang="sk-SK" sz="2000"/>
          </a:p>
          <a:p>
            <a:pPr>
              <a:lnSpc>
                <a:spcPct val="90000"/>
              </a:lnSpc>
            </a:pPr>
            <a:r>
              <a:rPr lang="sk-SK" altLang="sk-SK" sz="2000" b="1" i="1"/>
              <a:t>r</a:t>
            </a:r>
            <a:r>
              <a:rPr lang="en-US" altLang="sk-SK" sz="2000" b="1" i="1"/>
              <a:t>egul</a:t>
            </a:r>
            <a:r>
              <a:rPr lang="sk-SK" altLang="sk-SK" sz="2000" b="1" i="1"/>
              <a:t>árny-výraz </a:t>
            </a:r>
            <a:r>
              <a:rPr lang="sk-SK" altLang="sk-SK" sz="2000"/>
              <a:t>popisuje tvar mena súboru, prenos ktorého sa sleduje. Znak „</a:t>
            </a:r>
            <a:r>
              <a:rPr lang="en-US" altLang="sk-SK" sz="2000"/>
              <a:t>*</a:t>
            </a:r>
            <a:r>
              <a:rPr lang="sk-SK" altLang="sk-SK" sz="2000"/>
              <a:t>“ označuje hociaký súbor</a:t>
            </a:r>
            <a:endParaRPr lang="en-US" altLang="sk-SK" sz="2000"/>
          </a:p>
        </p:txBody>
      </p:sp>
    </p:spTree>
    <p:extLst>
      <p:ext uri="{BB962C8B-B14F-4D97-AF65-F5344CB8AC3E}">
        <p14:creationId xmlns:p14="http://schemas.microsoft.com/office/powerpoint/2010/main" val="2423042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626" name="Picture 2" descr="325P_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1366838"/>
            <a:ext cx="7527925" cy="5037137"/>
          </a:xfrm>
          <a:prstGeom prst="rect">
            <a:avLst/>
          </a:prstGeom>
          <a:noFill/>
          <a:extLst>
            <a:ext uri="{909E8E84-426E-40DD-AFC4-6F175D3DCCD1}">
              <a14:hiddenFill xmlns:a14="http://schemas.microsoft.com/office/drawing/2010/main">
                <a:solidFill>
                  <a:srgbClr val="FFFFFF"/>
                </a:solidFill>
              </a14:hiddenFill>
            </a:ext>
          </a:extLst>
        </p:spPr>
      </p:pic>
      <p:sp>
        <p:nvSpPr>
          <p:cNvPr id="1434627" name="Rectangle 3"/>
          <p:cNvSpPr>
            <a:spLocks noGrp="1" noChangeArrowheads="1"/>
          </p:cNvSpPr>
          <p:nvPr>
            <p:ph type="title"/>
          </p:nvPr>
        </p:nvSpPr>
        <p:spPr/>
        <p:txBody>
          <a:bodyPr/>
          <a:lstStyle/>
          <a:p>
            <a:r>
              <a:rPr lang="sk-SK" altLang="sk-SK"/>
              <a:t>Príklad klasifikácie RTP pomocou NBAR</a:t>
            </a:r>
            <a:endParaRPr lang="en-US" altLang="sk-SK"/>
          </a:p>
        </p:txBody>
      </p:sp>
    </p:spTree>
    <p:extLst>
      <p:ext uri="{BB962C8B-B14F-4D97-AF65-F5344CB8AC3E}">
        <p14:creationId xmlns:p14="http://schemas.microsoft.com/office/powerpoint/2010/main" val="3531339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4530" name="Picture 2" descr="325P_0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3379788"/>
            <a:ext cx="7994650" cy="2640012"/>
          </a:xfrm>
          <a:prstGeom prst="rect">
            <a:avLst/>
          </a:prstGeom>
          <a:noFill/>
          <a:extLst>
            <a:ext uri="{909E8E84-426E-40DD-AFC4-6F175D3DCCD1}">
              <a14:hiddenFill xmlns:a14="http://schemas.microsoft.com/office/drawing/2010/main">
                <a:solidFill>
                  <a:srgbClr val="FFFFFF"/>
                </a:solidFill>
              </a14:hiddenFill>
            </a:ext>
          </a:extLst>
        </p:spPr>
      </p:pic>
      <p:sp>
        <p:nvSpPr>
          <p:cNvPr id="1174531" name="Rectangle 3"/>
          <p:cNvSpPr>
            <a:spLocks noGrp="1" noChangeArrowheads="1"/>
          </p:cNvSpPr>
          <p:nvPr>
            <p:ph type="title"/>
          </p:nvPr>
        </p:nvSpPr>
        <p:spPr>
          <a:xfrm>
            <a:off x="655638" y="381000"/>
            <a:ext cx="8145462" cy="685800"/>
          </a:xfrm>
        </p:spPr>
        <p:txBody>
          <a:bodyPr/>
          <a:lstStyle/>
          <a:p>
            <a:r>
              <a:rPr lang="sk-SK" altLang="sk-SK" sz="2800"/>
              <a:t>Krok</a:t>
            </a:r>
            <a:r>
              <a:rPr lang="en-US" altLang="sk-SK" sz="2800"/>
              <a:t> 1: </a:t>
            </a:r>
            <a:r>
              <a:rPr lang="sk-SK" altLang="sk-SK" sz="2800"/>
              <a:t>Identifikácia typov prevádzky a ich nárokov</a:t>
            </a:r>
            <a:endParaRPr lang="en-US" altLang="sk-SK" sz="2800"/>
          </a:p>
        </p:txBody>
      </p:sp>
      <p:sp>
        <p:nvSpPr>
          <p:cNvPr id="1174532" name="Rectangle 4"/>
          <p:cNvSpPr>
            <a:spLocks noGrp="1" noChangeArrowheads="1"/>
          </p:cNvSpPr>
          <p:nvPr>
            <p:ph type="body" sz="half" idx="1"/>
          </p:nvPr>
        </p:nvSpPr>
        <p:spPr>
          <a:xfrm>
            <a:off x="655638" y="1143000"/>
            <a:ext cx="8159750" cy="2589213"/>
          </a:xfrm>
        </p:spPr>
        <p:txBody>
          <a:bodyPr/>
          <a:lstStyle/>
          <a:p>
            <a:r>
              <a:rPr lang="sk-SK" altLang="en-US">
                <a:solidFill>
                  <a:schemeClr val="accent2"/>
                </a:solidFill>
              </a:rPr>
              <a:t>Sieťový au</a:t>
            </a:r>
            <a:r>
              <a:rPr lang="en-US" altLang="en-US">
                <a:solidFill>
                  <a:schemeClr val="accent2"/>
                </a:solidFill>
              </a:rPr>
              <a:t>d</a:t>
            </a:r>
            <a:r>
              <a:rPr lang="sk-SK" altLang="en-US">
                <a:solidFill>
                  <a:schemeClr val="accent2"/>
                </a:solidFill>
              </a:rPr>
              <a:t>it</a:t>
            </a:r>
            <a:r>
              <a:rPr lang="en-US" altLang="en-US">
                <a:solidFill>
                  <a:schemeClr val="accent2"/>
                </a:solidFill>
              </a:rPr>
              <a:t>:</a:t>
            </a:r>
            <a:r>
              <a:rPr lang="en-US" altLang="en-US"/>
              <a:t> </a:t>
            </a:r>
            <a:r>
              <a:rPr lang="sk-SK" altLang="en-US"/>
              <a:t>Identifikácia </a:t>
            </a:r>
            <a:r>
              <a:rPr lang="en-US" altLang="en-US"/>
              <a:t>p</a:t>
            </a:r>
            <a:r>
              <a:rPr lang="sk-SK" altLang="en-US"/>
              <a:t>revádzky na sieti</a:t>
            </a:r>
            <a:endParaRPr lang="en-US" altLang="en-US"/>
          </a:p>
          <a:p>
            <a:r>
              <a:rPr lang="en-US" altLang="en-US">
                <a:solidFill>
                  <a:schemeClr val="accent2"/>
                </a:solidFill>
              </a:rPr>
              <a:t>Business audit:</a:t>
            </a:r>
            <a:r>
              <a:rPr lang="en-US" altLang="en-US"/>
              <a:t> </a:t>
            </a:r>
            <a:r>
              <a:rPr lang="sk-SK" altLang="en-US"/>
              <a:t>Zis</a:t>
            </a:r>
            <a:r>
              <a:rPr lang="en-US" altLang="en-US"/>
              <a:t>t</a:t>
            </a:r>
            <a:r>
              <a:rPr lang="sk-SK" altLang="en-US"/>
              <a:t>iť, </a:t>
            </a:r>
            <a:r>
              <a:rPr lang="en-US" altLang="en-US"/>
              <a:t>a</a:t>
            </a:r>
            <a:r>
              <a:rPr lang="sk-SK" altLang="en-US"/>
              <a:t>kú d</a:t>
            </a:r>
            <a:r>
              <a:rPr lang="en-US" altLang="en-US"/>
              <a:t>ô</a:t>
            </a:r>
            <a:r>
              <a:rPr lang="sk-SK" altLang="en-US"/>
              <a:t>ležitosť maj</a:t>
            </a:r>
            <a:r>
              <a:rPr lang="en-US" altLang="en-US"/>
              <a:t>ú</a:t>
            </a:r>
            <a:r>
              <a:rPr lang="sk-SK" altLang="en-US"/>
              <a:t> jednotlivé typy prevádzky pre podnik</a:t>
            </a:r>
            <a:endParaRPr lang="en-US" altLang="en-US"/>
          </a:p>
          <a:p>
            <a:r>
              <a:rPr lang="en-US" altLang="en-US">
                <a:solidFill>
                  <a:schemeClr val="accent2"/>
                </a:solidFill>
              </a:rPr>
              <a:t>N</a:t>
            </a:r>
            <a:r>
              <a:rPr lang="sk-SK" altLang="en-US">
                <a:solidFill>
                  <a:schemeClr val="accent2"/>
                </a:solidFill>
              </a:rPr>
              <a:t>ároky na úroveň služi</a:t>
            </a:r>
            <a:r>
              <a:rPr lang="en-US" altLang="en-US">
                <a:solidFill>
                  <a:schemeClr val="accent2"/>
                </a:solidFill>
              </a:rPr>
              <a:t>e</a:t>
            </a:r>
            <a:r>
              <a:rPr lang="sk-SK" altLang="en-US">
                <a:solidFill>
                  <a:schemeClr val="accent2"/>
                </a:solidFill>
              </a:rPr>
              <a:t>b</a:t>
            </a:r>
            <a:r>
              <a:rPr lang="en-US" altLang="en-US">
                <a:solidFill>
                  <a:schemeClr val="accent2"/>
                </a:solidFill>
              </a:rPr>
              <a:t>:</a:t>
            </a:r>
            <a:r>
              <a:rPr lang="en-US" altLang="en-US"/>
              <a:t> </a:t>
            </a:r>
            <a:r>
              <a:rPr lang="sk-SK" altLang="en-US"/>
              <a:t>Zistiť </a:t>
            </a:r>
            <a:r>
              <a:rPr lang="en-US" altLang="en-US"/>
              <a:t>k</a:t>
            </a:r>
            <a:r>
              <a:rPr lang="sk-SK" altLang="en-US"/>
              <a:t>ladené nároky na jednotlivé služby</a:t>
            </a:r>
            <a:endParaRPr lang="en-US" altLang="sk-SK"/>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sk-SK" altLang="sk-SK"/>
              <a:t>Krok</a:t>
            </a:r>
            <a:r>
              <a:rPr lang="en-US" altLang="sk-SK"/>
              <a:t> 2: </a:t>
            </a:r>
            <a:r>
              <a:rPr lang="sk-SK" altLang="sk-SK"/>
              <a:t>Definovanie tried prevádzky</a:t>
            </a:r>
            <a:endParaRPr lang="en-US" altLang="sk-SK"/>
          </a:p>
        </p:txBody>
      </p:sp>
      <p:grpSp>
        <p:nvGrpSpPr>
          <p:cNvPr id="1176579" name="Group 3"/>
          <p:cNvGrpSpPr>
            <a:grpSpLocks/>
          </p:cNvGrpSpPr>
          <p:nvPr/>
        </p:nvGrpSpPr>
        <p:grpSpPr bwMode="auto">
          <a:xfrm>
            <a:off x="898525" y="1773238"/>
            <a:ext cx="6950075" cy="4703762"/>
            <a:chOff x="566" y="1117"/>
            <a:chExt cx="4378" cy="2963"/>
          </a:xfrm>
        </p:grpSpPr>
        <p:pic>
          <p:nvPicPr>
            <p:cNvPr id="1176580" name="Picture 4" descr="325P_0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 y="1117"/>
              <a:ext cx="4234" cy="2386"/>
            </a:xfrm>
            <a:prstGeom prst="rect">
              <a:avLst/>
            </a:prstGeom>
            <a:noFill/>
            <a:extLst>
              <a:ext uri="{909E8E84-426E-40DD-AFC4-6F175D3DCCD1}">
                <a14:hiddenFill xmlns:a14="http://schemas.microsoft.com/office/drawing/2010/main">
                  <a:solidFill>
                    <a:srgbClr val="FFFFFF"/>
                  </a:solidFill>
                </a14:hiddenFill>
              </a:ext>
            </a:extLst>
          </p:spPr>
        </p:pic>
        <p:sp>
          <p:nvSpPr>
            <p:cNvPr id="1176581" name="Text Box 5"/>
            <p:cNvSpPr txBox="1">
              <a:spLocks noChangeArrowheads="1"/>
            </p:cNvSpPr>
            <p:nvPr/>
          </p:nvSpPr>
          <p:spPr bwMode="auto">
            <a:xfrm>
              <a:off x="3264" y="3619"/>
              <a:ext cx="768" cy="461"/>
            </a:xfrm>
            <a:prstGeom prst="rect">
              <a:avLst/>
            </a:prstGeom>
            <a:solidFill>
              <a:srgbClr val="FFFF66"/>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ct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100000"/>
                </a:spcBef>
                <a:spcAft>
                  <a:spcPct val="100000"/>
                </a:spcAft>
              </a:pPr>
              <a:r>
                <a:rPr lang="en-US" altLang="sk-SK" sz="1400" b="1"/>
                <a:t>Scavenger Class</a:t>
              </a:r>
            </a:p>
          </p:txBody>
        </p:sp>
        <p:sp>
          <p:nvSpPr>
            <p:cNvPr id="1176582" name="Text Box 6"/>
            <p:cNvSpPr txBox="1">
              <a:spLocks noChangeArrowheads="1"/>
            </p:cNvSpPr>
            <p:nvPr/>
          </p:nvSpPr>
          <p:spPr bwMode="auto">
            <a:xfrm>
              <a:off x="4128" y="3648"/>
              <a:ext cx="81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altLang="sk-SK" sz="1400" b="1"/>
                <a:t>Less than Best Effort</a:t>
              </a:r>
            </a:p>
          </p:txBody>
        </p:sp>
        <p:sp>
          <p:nvSpPr>
            <p:cNvPr id="1176583" name="Line 7"/>
            <p:cNvSpPr>
              <a:spLocks noChangeShapeType="1"/>
            </p:cNvSpPr>
            <p:nvPr/>
          </p:nvSpPr>
          <p:spPr bwMode="auto">
            <a:xfrm>
              <a:off x="2352" y="2496"/>
              <a:ext cx="864" cy="1392"/>
            </a:xfrm>
            <a:prstGeom prst="line">
              <a:avLst/>
            </a:prstGeom>
            <a:noFill/>
            <a:ln w="28575">
              <a:solidFill>
                <a:srgbClr val="336599"/>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8626" name="Picture 2" descr="325P_0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74813"/>
            <a:ext cx="3305175" cy="4421187"/>
          </a:xfrm>
          <a:prstGeom prst="rect">
            <a:avLst/>
          </a:prstGeom>
          <a:noFill/>
          <a:extLst>
            <a:ext uri="{909E8E84-426E-40DD-AFC4-6F175D3DCCD1}">
              <a14:hiddenFill xmlns:a14="http://schemas.microsoft.com/office/drawing/2010/main">
                <a:solidFill>
                  <a:srgbClr val="FFFFFF"/>
                </a:solidFill>
              </a14:hiddenFill>
            </a:ext>
          </a:extLst>
        </p:spPr>
      </p:pic>
      <p:sp>
        <p:nvSpPr>
          <p:cNvPr id="1178627" name="Rectangle 3"/>
          <p:cNvSpPr>
            <a:spLocks noGrp="1" noChangeArrowheads="1"/>
          </p:cNvSpPr>
          <p:nvPr>
            <p:ph type="title"/>
          </p:nvPr>
        </p:nvSpPr>
        <p:spPr/>
        <p:txBody>
          <a:bodyPr/>
          <a:lstStyle/>
          <a:p>
            <a:r>
              <a:rPr lang="sk-SK" altLang="sk-SK"/>
              <a:t>Krok</a:t>
            </a:r>
            <a:r>
              <a:rPr lang="en-US" altLang="sk-SK"/>
              <a:t> 3: </a:t>
            </a:r>
            <a:r>
              <a:rPr lang="sk-SK" altLang="sk-SK"/>
              <a:t>Definovanie QoS pravidiel</a:t>
            </a:r>
            <a:endParaRPr lang="en-US" altLang="sk-SK"/>
          </a:p>
        </p:txBody>
      </p:sp>
      <p:sp>
        <p:nvSpPr>
          <p:cNvPr id="1178628" name="Rectangle 4"/>
          <p:cNvSpPr>
            <a:spLocks noGrp="1" noChangeArrowheads="1"/>
          </p:cNvSpPr>
          <p:nvPr>
            <p:ph type="body" sz="half" idx="1"/>
          </p:nvPr>
        </p:nvSpPr>
        <p:spPr>
          <a:xfrm>
            <a:off x="655638" y="1143000"/>
            <a:ext cx="4002087" cy="5410200"/>
          </a:xfrm>
        </p:spPr>
        <p:txBody>
          <a:bodyPr/>
          <a:lstStyle/>
          <a:p>
            <a:r>
              <a:rPr lang="sk-SK" altLang="sk-SK"/>
              <a:t>QoS pravidlá</a:t>
            </a:r>
          </a:p>
          <a:p>
            <a:pPr lvl="1"/>
            <a:r>
              <a:rPr lang="sk-SK" altLang="sk-SK"/>
              <a:t>Celosieťovo platná definícia, ako majú byť jednotlivé triedy prevádzky obsluhované</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sk-SK" altLang="sk-SK"/>
              <a:t>Metódy pre implementovanie QoS</a:t>
            </a:r>
            <a:endParaRPr lang="en-US" altLang="sk-SK"/>
          </a:p>
        </p:txBody>
      </p:sp>
      <p:graphicFrame>
        <p:nvGraphicFramePr>
          <p:cNvPr id="1303576" name="Group 24"/>
          <p:cNvGraphicFramePr>
            <a:graphicFrameLocks noGrp="1"/>
          </p:cNvGraphicFramePr>
          <p:nvPr>
            <p:ph type="tbl" idx="1"/>
            <p:extLst>
              <p:ext uri="{D42A27DB-BD31-4B8C-83A1-F6EECF244321}">
                <p14:modId xmlns:p14="http://schemas.microsoft.com/office/powerpoint/2010/main" val="4031286526"/>
              </p:ext>
            </p:extLst>
          </p:nvPr>
        </p:nvGraphicFramePr>
        <p:xfrm>
          <a:off x="655638" y="1143000"/>
          <a:ext cx="8159750" cy="5410201"/>
        </p:xfrm>
        <a:graphic>
          <a:graphicData uri="http://schemas.openxmlformats.org/drawingml/2006/table">
            <a:tbl>
              <a:tblPr/>
              <a:tblGrid>
                <a:gridCol w="2771775"/>
                <a:gridCol w="5387975"/>
              </a:tblGrid>
              <a:tr h="63817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800" b="0" i="0" u="none" strike="noStrike" cap="none" normalizeH="0" baseline="0" dirty="0" smtClean="0">
                          <a:ln>
                            <a:noFill/>
                          </a:ln>
                          <a:solidFill>
                            <a:schemeClr val="bg1"/>
                          </a:solidFill>
                          <a:effectLst/>
                          <a:latin typeface="Arial" charset="0"/>
                        </a:rPr>
                        <a:t>Spôsob</a:t>
                      </a:r>
                      <a:endParaRPr kumimoji="0" lang="en-US" altLang="sk-SK" sz="1800" b="0" i="0" u="none" strike="noStrike" cap="none" normalizeH="0" baseline="0" dirty="0" smtClean="0">
                        <a:ln>
                          <a:noFill/>
                        </a:ln>
                        <a:solidFill>
                          <a:schemeClr val="bg1"/>
                        </a:solidFill>
                        <a:effectLst/>
                        <a:latin typeface="Arial" charset="0"/>
                      </a:endParaRP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800" b="0" i="0" u="none" strike="noStrike" cap="none" normalizeH="0" baseline="0" smtClean="0">
                          <a:ln>
                            <a:noFill/>
                          </a:ln>
                          <a:solidFill>
                            <a:schemeClr val="bg1"/>
                          </a:solidFill>
                          <a:effectLst/>
                          <a:latin typeface="Arial" charset="0"/>
                        </a:rPr>
                        <a:t>Popis</a:t>
                      </a:r>
                      <a:endParaRPr kumimoji="0" lang="en-US" altLang="sk-SK" sz="1800" b="0" i="0" u="none" strike="noStrike" cap="none" normalizeH="0" baseline="0" smtClean="0">
                        <a:ln>
                          <a:noFill/>
                        </a:ln>
                        <a:solidFill>
                          <a:schemeClr val="bg1"/>
                        </a:solidFill>
                        <a:effectLst/>
                        <a:latin typeface="Arial" charset="0"/>
                      </a:endParaRP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157797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800" b="0" i="0" u="none" strike="noStrike" cap="none" normalizeH="0" baseline="0" smtClean="0">
                          <a:ln>
                            <a:noFill/>
                          </a:ln>
                          <a:solidFill>
                            <a:schemeClr val="tx1"/>
                          </a:solidFill>
                          <a:effectLst/>
                          <a:latin typeface="Arial" charset="0"/>
                        </a:rPr>
                        <a:t>Legacy CLI</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dirty="0" smtClean="0">
                          <a:ln>
                            <a:noFill/>
                          </a:ln>
                          <a:solidFill>
                            <a:schemeClr val="tx1"/>
                          </a:solidFill>
                          <a:effectLst/>
                          <a:latin typeface="Arial" charset="0"/>
                        </a:rPr>
                        <a:t>Prostredníctvom CLI</a:t>
                      </a:r>
                      <a:endParaRPr kumimoji="0" lang="en-US" altLang="sk-SK" sz="1800" b="0" i="0" u="none" strike="noStrike" cap="none" normalizeH="0" baseline="0" dirty="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dirty="0" smtClean="0">
                          <a:ln>
                            <a:noFill/>
                          </a:ln>
                          <a:solidFill>
                            <a:schemeClr val="tx1"/>
                          </a:solidFill>
                          <a:effectLst/>
                          <a:latin typeface="Arial" charset="0"/>
                        </a:rPr>
                        <a:t>Každé rozhranie bolo potrebné konfigurovať nezávisle</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dirty="0" smtClean="0">
                          <a:ln>
                            <a:noFill/>
                          </a:ln>
                          <a:solidFill>
                            <a:schemeClr val="tx1"/>
                          </a:solidFill>
                          <a:effectLst/>
                          <a:latin typeface="Arial" charset="0"/>
                        </a:rPr>
                        <a:t>Náročné, neflexibilné</a:t>
                      </a:r>
                      <a:endParaRPr kumimoji="0" lang="en-US" altLang="sk-SK" sz="1800" b="0" i="0" u="none" strike="noStrike" cap="none" normalizeH="0" baseline="0" dirty="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3684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800" b="0" i="0" u="none" strike="noStrike" cap="none" normalizeH="0" baseline="0" smtClean="0">
                          <a:ln>
                            <a:noFill/>
                          </a:ln>
                          <a:solidFill>
                            <a:schemeClr val="tx1"/>
                          </a:solidFill>
                          <a:effectLst/>
                          <a:latin typeface="Arial" charset="0"/>
                        </a:rPr>
                        <a:t>MQC</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Prostredníctvom CLI</a:t>
                      </a:r>
                      <a:endParaRPr kumimoji="0" lang="en-US" altLang="sk-SK" sz="1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Využíva modulárny prístup ku konfigurácii</a:t>
                      </a:r>
                      <a:endParaRPr kumimoji="0" lang="en-US" altLang="sk-SK" sz="1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Najlepší spôsob</a:t>
                      </a:r>
                      <a:endParaRPr kumimoji="0" lang="en-US" altLang="sk-SK" sz="1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277938">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800" b="0" i="0" u="none" strike="noStrike" cap="none" normalizeH="0" baseline="0" smtClean="0">
                          <a:ln>
                            <a:noFill/>
                          </a:ln>
                          <a:solidFill>
                            <a:schemeClr val="tx1"/>
                          </a:solidFill>
                          <a:effectLst/>
                          <a:latin typeface="Arial" charset="0"/>
                        </a:rPr>
                        <a:t>Cisco AutoQoS</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Aplikuje QoS nastavenia podľa šablóny</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Najrýchlejší spôsob, ako implementovať QoS</a:t>
                      </a:r>
                      <a:endParaRPr kumimoji="0" lang="en-US" altLang="sk-SK" sz="1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47688">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800" b="0" i="0" u="none" strike="noStrike" cap="none" normalizeH="0" baseline="0" smtClean="0">
                          <a:ln>
                            <a:noFill/>
                          </a:ln>
                          <a:solidFill>
                            <a:schemeClr val="tx1"/>
                          </a:solidFill>
                          <a:effectLst/>
                          <a:latin typeface="Arial" charset="0"/>
                        </a:rPr>
                        <a:t>Cisco SDM QoS wizard</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1800" b="0" i="0" u="none" strike="noStrike" cap="none" normalizeH="0" baseline="0" smtClean="0">
                          <a:ln>
                            <a:noFill/>
                          </a:ln>
                          <a:solidFill>
                            <a:schemeClr val="tx1"/>
                          </a:solidFill>
                          <a:effectLst/>
                          <a:latin typeface="Arial" charset="0"/>
                        </a:rPr>
                        <a:t>Použiteľný pre jednoduché situácie</a:t>
                      </a:r>
                      <a:endParaRPr kumimoji="0" lang="en-US" altLang="sk-SK" sz="1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p:txBody>
          <a:bodyPr/>
          <a:lstStyle/>
          <a:p>
            <a:r>
              <a:rPr lang="en-US" altLang="sk-SK" sz="2800"/>
              <a:t>Modular QoS CLI</a:t>
            </a:r>
            <a:r>
              <a:rPr lang="sk-SK" altLang="sk-SK" sz="2800"/>
              <a:t> – MQC</a:t>
            </a:r>
            <a:endParaRPr lang="en-US" altLang="sk-SK" sz="2800"/>
          </a:p>
        </p:txBody>
      </p:sp>
      <p:sp>
        <p:nvSpPr>
          <p:cNvPr id="1311747" name="Rectangle 3"/>
          <p:cNvSpPr>
            <a:spLocks noGrp="1" noChangeArrowheads="1"/>
          </p:cNvSpPr>
          <p:nvPr>
            <p:ph type="body" idx="1"/>
          </p:nvPr>
        </p:nvSpPr>
        <p:spPr/>
        <p:txBody>
          <a:bodyPr/>
          <a:lstStyle/>
          <a:p>
            <a:r>
              <a:rPr lang="sk-SK" altLang="en-US"/>
              <a:t>Novšia</a:t>
            </a:r>
            <a:r>
              <a:rPr lang="en-US" altLang="en-US"/>
              <a:t>,</a:t>
            </a:r>
            <a:r>
              <a:rPr lang="sk-SK" altLang="en-US"/>
              <a:t> v súča</a:t>
            </a:r>
            <a:r>
              <a:rPr lang="en-US" altLang="en-US"/>
              <a:t>s</a:t>
            </a:r>
            <a:r>
              <a:rPr lang="sk-SK" altLang="en-US"/>
              <a:t>nosti najpoužívanej</a:t>
            </a:r>
            <a:r>
              <a:rPr lang="en-US" altLang="en-US"/>
              <a:t>š</a:t>
            </a:r>
            <a:r>
              <a:rPr lang="sk-SK" altLang="en-US"/>
              <a:t>ia metóda konfigurácie QoS </a:t>
            </a:r>
            <a:r>
              <a:rPr lang="en-US" altLang="en-US"/>
              <a:t>m</a:t>
            </a:r>
            <a:r>
              <a:rPr lang="sk-SK" altLang="en-US"/>
              <a:t>echanizmov</a:t>
            </a:r>
            <a:endParaRPr lang="en-US" altLang="en-US"/>
          </a:p>
          <a:p>
            <a:r>
              <a:rPr lang="sk-SK" altLang="sk-SK"/>
              <a:t>Umožňuje vytvárať všeobecné pravidlá, nejedná sá</a:t>
            </a:r>
            <a:br>
              <a:rPr lang="sk-SK" altLang="sk-SK"/>
            </a:br>
            <a:r>
              <a:rPr lang="sk-SK" altLang="sk-SK"/>
              <a:t>o príkazy viazané na režim rozhraní</a:t>
            </a:r>
            <a:endParaRPr lang="en-US" altLang="sk-SK"/>
          </a:p>
          <a:p>
            <a:r>
              <a:rPr lang="sk-SK" altLang="sk-SK"/>
              <a:t>Uniformné príkazy pre všetky hlavné Cisco IOS platformy</a:t>
            </a:r>
            <a:endParaRPr lang="en-US" altLang="sk-SK"/>
          </a:p>
          <a:p>
            <a:r>
              <a:rPr lang="sk-SK" altLang="sk-SK"/>
              <a:t>Uniformná štruktúra príkazov pre všetky QoS nástroje</a:t>
            </a:r>
            <a:endParaRPr lang="en-US" altLang="sk-SK"/>
          </a:p>
          <a:p>
            <a:r>
              <a:rPr lang="sk-SK" altLang="sk-SK"/>
              <a:t>Oddeľuje klasifikačnú časť od QoS pravidiel</a:t>
            </a:r>
            <a:endParaRPr lang="en-US" altLang="sk-SK"/>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3794" name="Picture 2" descr="325P_0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902575" cy="4706938"/>
          </a:xfrm>
          <a:prstGeom prst="rect">
            <a:avLst/>
          </a:prstGeom>
          <a:noFill/>
          <a:extLst>
            <a:ext uri="{909E8E84-426E-40DD-AFC4-6F175D3DCCD1}">
              <a14:hiddenFill xmlns:a14="http://schemas.microsoft.com/office/drawing/2010/main">
                <a:solidFill>
                  <a:srgbClr val="FFFFFF"/>
                </a:solidFill>
              </a14:hiddenFill>
            </a:ext>
          </a:extLst>
        </p:spPr>
      </p:pic>
      <p:sp>
        <p:nvSpPr>
          <p:cNvPr id="1313795" name="Rectangle 3"/>
          <p:cNvSpPr>
            <a:spLocks noGrp="1" noChangeArrowheads="1"/>
          </p:cNvSpPr>
          <p:nvPr>
            <p:ph type="title"/>
          </p:nvPr>
        </p:nvSpPr>
        <p:spPr/>
        <p:txBody>
          <a:bodyPr/>
          <a:lstStyle/>
          <a:p>
            <a:r>
              <a:rPr lang="sk-SK" altLang="sk-SK"/>
              <a:t>Komponenty MQC</a:t>
            </a:r>
            <a:endParaRPr lang="en-US" altLang="sk-SK"/>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1556</TotalTime>
  <Pages>28</Pages>
  <Words>7617</Words>
  <Application>Microsoft Office PowerPoint</Application>
  <PresentationFormat>On-screen Show (4:3)</PresentationFormat>
  <Paragraphs>532</Paragraphs>
  <Slides>37</Slides>
  <Notes>37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1_CCNP v5</vt:lpstr>
      <vt:lpstr>2006_Segue/Q&amp;A_Cisco White Temp</vt:lpstr>
      <vt:lpstr>Clip</vt:lpstr>
      <vt:lpstr>Optimizing Converged Cisco Networks (ONT)</vt:lpstr>
      <vt:lpstr>Základy QoS konfigurácie v IOSe</vt:lpstr>
      <vt:lpstr>Implementácia QoS prostriedkov</vt:lpstr>
      <vt:lpstr>Krok 1: Identifikácia typov prevádzky a ich nárokov</vt:lpstr>
      <vt:lpstr>Krok 2: Definovanie tried prevádzky</vt:lpstr>
      <vt:lpstr>Krok 3: Definovanie QoS pravidiel</vt:lpstr>
      <vt:lpstr>Metódy pre implementovanie QoS</vt:lpstr>
      <vt:lpstr>Modular QoS CLI – MQC</vt:lpstr>
      <vt:lpstr>Komponenty MQC</vt:lpstr>
      <vt:lpstr>Krok 1: Vytváranie class-map: “Aká prevádzka nás zaujíma?”</vt:lpstr>
      <vt:lpstr>Konfigurácia class-map</vt:lpstr>
      <vt:lpstr>Krok 2: policy-map:  “Čo s touto prevádzkou urobíme?”</vt:lpstr>
      <vt:lpstr>Konfigurácia policy-map</vt:lpstr>
      <vt:lpstr>Krok 3: Aplikácia QoS pravidiel:  “Kde tieto pravidlá nasadíme?”</vt:lpstr>
      <vt:lpstr>Príklad kompletnej konfigurácie pomocou MQC</vt:lpstr>
      <vt:lpstr>Ďalší príklad na MQC</vt:lpstr>
      <vt:lpstr>Základné príkazy na overenie</vt:lpstr>
      <vt:lpstr>Klasifikácia a značkovanie</vt:lpstr>
      <vt:lpstr>Klasifikácia</vt:lpstr>
      <vt:lpstr>Značkovanie</vt:lpstr>
      <vt:lpstr>Klasifikácia a značkovanie v IEEE 802.1Q</vt:lpstr>
      <vt:lpstr>Klasifikácia a značkovanie vo WAN</vt:lpstr>
      <vt:lpstr>Trust Boundaries: Kde robiť klasifikáciu?</vt:lpstr>
      <vt:lpstr>Trust Boundaries: Kde robiť značkovanie?</vt:lpstr>
      <vt:lpstr>Network-Based Application Recognition</vt:lpstr>
      <vt:lpstr>Podpora aplikácií v NBAR</vt:lpstr>
      <vt:lpstr>Packet Description Language Module</vt:lpstr>
      <vt:lpstr>Mapovanie protokolov na porty v NBAR</vt:lpstr>
      <vt:lpstr>NBAR Protocol Discovery</vt:lpstr>
      <vt:lpstr>Príklad získaných štatistík NBAR</vt:lpstr>
      <vt:lpstr>Využitie NBAR v QoS nástrojoch</vt:lpstr>
      <vt:lpstr>Príklad využitia NBAR</vt:lpstr>
      <vt:lpstr>Regulárne výrazy</vt:lpstr>
      <vt:lpstr>Pokročilé možnosti NBAR klasifikácie pre HTTP</vt:lpstr>
      <vt:lpstr>Pokročilé možnosti NBAR klasifikácie pre HTTP, FastTrack a Gnutella toky</vt:lpstr>
      <vt:lpstr>Príklad klasifikácie RTP pomocou NBAR</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Peter Palúch</cp:lastModifiedBy>
  <cp:revision>82</cp:revision>
  <cp:lastPrinted>1999-01-27T00:54:54Z</cp:lastPrinted>
  <dcterms:created xsi:type="dcterms:W3CDTF">2007-02-08T19:29:21Z</dcterms:created>
  <dcterms:modified xsi:type="dcterms:W3CDTF">2015-10-06T19:35:19Z</dcterms:modified>
</cp:coreProperties>
</file>