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káš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01371-7A8B-47F3-B973-27A281F93BC5}" type="datetimeFigureOut">
              <a:rPr lang="sk-SK" smtClean="0"/>
              <a:pPr/>
              <a:t>17.12.2016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74A8-4DFB-4DC3-AA03-A502F838F2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240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74A8-4DFB-4DC3-AA03-A502F838F2A3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74A8-4DFB-4DC3-AA03-A502F838F2A3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01B8-9345-4BEC-8F35-741CB75EEFD5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522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18894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733837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5213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77181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89665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7746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0C1A-674B-4DD3-8836-244534F94B77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05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98-05E7-4F49-8192-231277B9EC3B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96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0940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0EB5-EC4F-449F-9693-E0063D046B9A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5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121D-715A-41B5-8A12-1BA641B8345B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228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60B2-F045-49E7-8E3A-7C8A3454E421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80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814-48DF-4064-A43D-8020BFFAE61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489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8453-40D8-4596-96AB-26AD58AAAEEC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085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1DE-E41A-43A1-80B5-F42F125ABC5E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6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39A3-AE0F-4464-B804-859C06C9821A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557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D34F3A6-AE5F-4825-9A26-F81DB1AAA6F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63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Projektovanie sietí 2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4282" y="4857760"/>
            <a:ext cx="2928958" cy="1752600"/>
          </a:xfrm>
        </p:spPr>
        <p:txBody>
          <a:bodyPr/>
          <a:lstStyle/>
          <a:p>
            <a:r>
              <a:rPr lang="sk-SK" dirty="0" err="1"/>
              <a:t>Juriš</a:t>
            </a:r>
            <a:r>
              <a:rPr lang="sk-SK" dirty="0"/>
              <a:t>, </a:t>
            </a:r>
            <a:r>
              <a:rPr lang="sk-SK" dirty="0" err="1"/>
              <a:t>Hadač</a:t>
            </a:r>
            <a:r>
              <a:rPr lang="sk-SK" dirty="0"/>
              <a:t>, </a:t>
            </a:r>
            <a:r>
              <a:rPr lang="sk-SK" dirty="0" err="1"/>
              <a:t>Buček</a:t>
            </a:r>
            <a:r>
              <a:rPr lang="sk-SK" dirty="0"/>
              <a:t>, </a:t>
            </a:r>
            <a:r>
              <a:rPr lang="sk-SK" dirty="0" err="1"/>
              <a:t>Kurnas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z="2000" smtClean="0"/>
              <a:pPr/>
              <a:t>1</a:t>
            </a:fld>
            <a:endParaRPr lang="sk-SK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19102" y="260648"/>
            <a:ext cx="7773338" cy="936104"/>
          </a:xfrm>
        </p:spPr>
        <p:txBody>
          <a:bodyPr/>
          <a:lstStyle/>
          <a:p>
            <a:r>
              <a:rPr lang="sk-SK" dirty="0"/>
              <a:t>Použité zariadenia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403648" y="1196752"/>
            <a:ext cx="5122912" cy="1184148"/>
          </a:xfrm>
        </p:spPr>
        <p:txBody>
          <a:bodyPr/>
          <a:lstStyle/>
          <a:p>
            <a:pPr algn="ctr">
              <a:buNone/>
            </a:pPr>
            <a:r>
              <a:rPr lang="sk-SK" dirty="0"/>
              <a:t>IGW a SIX</a:t>
            </a:r>
          </a:p>
          <a:p>
            <a:pPr algn="ctr">
              <a:buNone/>
            </a:pPr>
            <a:r>
              <a:rPr lang="sk-SK" sz="2000" dirty="0"/>
              <a:t>CHASSIS - </a:t>
            </a:r>
            <a:r>
              <a:rPr lang="sk-SK" sz="1800" dirty="0"/>
              <a:t>NE40E-X8A (480G),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10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1" y="1700808"/>
            <a:ext cx="1228897" cy="3848637"/>
          </a:xfrm>
          <a:prstGeom prst="rect">
            <a:avLst/>
          </a:prstGeom>
        </p:spPr>
      </p:pic>
      <p:graphicFrame>
        <p:nvGraphicFramePr>
          <p:cNvPr id="9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966138"/>
              </p:ext>
            </p:extLst>
          </p:nvPr>
        </p:nvGraphicFramePr>
        <p:xfrm>
          <a:off x="683568" y="2780928"/>
          <a:ext cx="655272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agregovaná priepustnosť na zariadenie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7.08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100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480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 err="1"/>
                        <a:t>Požiavky</a:t>
                      </a:r>
                      <a:r>
                        <a:rPr lang="sk-SK" sz="1200" dirty="0"/>
                        <a:t> na 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4x 100GE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4x 100GE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Ceny zariadení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11</a:t>
            </a:fld>
            <a:endParaRPr lang="sk-SK"/>
          </a:p>
        </p:txBody>
      </p:sp>
      <p:graphicFrame>
        <p:nvGraphicFramePr>
          <p:cNvPr id="7" name="Tabuľka 6"/>
          <p:cNvGraphicFramePr>
            <a:graphicFrameLocks noGrp="1"/>
          </p:cNvGraphicFramePr>
          <p:nvPr/>
        </p:nvGraphicFramePr>
        <p:xfrm>
          <a:off x="285720" y="1928802"/>
          <a:ext cx="8429685" cy="3429026"/>
        </p:xfrm>
        <a:graphic>
          <a:graphicData uri="http://schemas.openxmlformats.org/drawingml/2006/table">
            <a:tbl>
              <a:tblPr/>
              <a:tblGrid>
                <a:gridCol w="1550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76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38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Počet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Cena 1 Ks v r. 2017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Počet</a:t>
                      </a: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Cena 1 Ks v r. 2018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Počet</a:t>
                      </a: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Cena 1 Ks v r. 2019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32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Core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$1 113 300,00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7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 Large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$738 600,00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7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 Small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$502 800,00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7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IGW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$489 900,00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7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Peering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$489 900,00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23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Pre-aggregation Large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$243 580,00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8947" marR="8947" marT="894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$243 580,00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8947" marR="8947" marT="894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$243 580,00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23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Pre-aggregation Small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$33 010,00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8947" marR="8947" marT="894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$33 010,00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8947" marR="8947" marT="894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$33 010,00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732"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$20 846 980,00</a:t>
                      </a:r>
                    </a:p>
                  </a:txBody>
                  <a:tcPr marL="8947" marR="8947" marT="89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$5 834 620,00</a:t>
                      </a:r>
                    </a:p>
                  </a:txBody>
                  <a:tcPr marL="8947" marR="8947" marT="89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$3 950 265,00</a:t>
                      </a:r>
                    </a:p>
                  </a:txBody>
                  <a:tcPr marL="8947" marR="8947" marT="89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388"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$37 039 020 </a:t>
                      </a: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Ceny služieb 2017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12</a:t>
            </a:fld>
            <a:endParaRPr lang="sk-SK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571472" y="1428736"/>
          <a:ext cx="8143931" cy="2625536"/>
        </p:xfrm>
        <a:graphic>
          <a:graphicData uri="http://schemas.openxmlformats.org/drawingml/2006/table">
            <a:tbl>
              <a:tblPr/>
              <a:tblGrid>
                <a:gridCol w="4159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9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61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commissioning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and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Integration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$216 400,00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$119 020,00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Lab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Site Surveys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$12 900,00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$7 095,00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084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Integration (Configuration, migration, functionality verification) - Production network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$330 600,00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$181 830,00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Logistics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$14 700,00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$8 085,00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Low Level Design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$10 000,00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$5 500,00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Sum 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$321 530 </a:t>
                      </a:r>
                    </a:p>
                  </a:txBody>
                  <a:tcPr marL="8947" marR="8947" marT="89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/>
        </p:nvGraphicFramePr>
        <p:xfrm>
          <a:off x="571472" y="4143380"/>
          <a:ext cx="8143931" cy="2000265"/>
        </p:xfrm>
        <a:graphic>
          <a:graphicData uri="http://schemas.openxmlformats.org/drawingml/2006/table">
            <a:tbl>
              <a:tblPr/>
              <a:tblGrid>
                <a:gridCol w="246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8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47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Maintenance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24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Integrator's Annual fees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yearly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$628 500,00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$345 675,00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3rd party support (TAC support and faulty HW replacement)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yearly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$639 080,00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$351 494,00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$697 169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Ceny služieb 2018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13</a:t>
            </a:fld>
            <a:endParaRPr lang="sk-SK"/>
          </a:p>
        </p:txBody>
      </p:sp>
      <p:graphicFrame>
        <p:nvGraphicFramePr>
          <p:cNvPr id="6" name="Tabuľka 5"/>
          <p:cNvGraphicFramePr>
            <a:graphicFrameLocks noGrp="1"/>
          </p:cNvGraphicFramePr>
          <p:nvPr/>
        </p:nvGraphicFramePr>
        <p:xfrm>
          <a:off x="500034" y="1357298"/>
          <a:ext cx="8286808" cy="2638425"/>
        </p:xfrm>
        <a:graphic>
          <a:graphicData uri="http://schemas.openxmlformats.org/drawingml/2006/table">
            <a:tbl>
              <a:tblPr/>
              <a:tblGrid>
                <a:gridCol w="368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commissioning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and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Integration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$107 000,00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$58 850,00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Lab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Site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Surveys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$6 500,00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$3 575,00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(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Configuration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migration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functionality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verification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) -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$188 000,00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$103 400,00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Logistics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$6 500,00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$3 575,00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Low Level Design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$169 400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uľka 6"/>
          <p:cNvGraphicFramePr>
            <a:graphicFrameLocks noGrp="1"/>
          </p:cNvGraphicFramePr>
          <p:nvPr/>
        </p:nvGraphicFramePr>
        <p:xfrm>
          <a:off x="428596" y="4286256"/>
          <a:ext cx="8358247" cy="1785950"/>
        </p:xfrm>
        <a:graphic>
          <a:graphicData uri="http://schemas.openxmlformats.org/drawingml/2006/table">
            <a:tbl>
              <a:tblPr/>
              <a:tblGrid>
                <a:gridCol w="328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82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Maintenance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72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Integrator's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Annual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fees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$908 500,00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$508 760,00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3rd party support (TAC support and faulty HW replacement)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$923 860,00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$517 361,60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20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$1 026 122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Ceny služieb 2019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14</a:t>
            </a:fld>
            <a:endParaRPr lang="sk-SK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428596" y="1357298"/>
          <a:ext cx="8215370" cy="2462197"/>
        </p:xfrm>
        <a:graphic>
          <a:graphicData uri="http://schemas.openxmlformats.org/drawingml/2006/table">
            <a:tbl>
              <a:tblPr/>
              <a:tblGrid>
                <a:gridCol w="381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263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commissioning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and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Integration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6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$74 000,00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$40 700,00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Lab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Site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Surveys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$2 475,00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21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(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Configuration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migration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functionality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verification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) -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$130 000,00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$71 500,00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Logistics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$2 475,00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26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Low Level Design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263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$117 150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/>
        </p:nvGraphicFramePr>
        <p:xfrm>
          <a:off x="428596" y="4214818"/>
          <a:ext cx="8286808" cy="1714512"/>
        </p:xfrm>
        <a:graphic>
          <a:graphicData uri="http://schemas.openxmlformats.org/drawingml/2006/table">
            <a:tbl>
              <a:tblPr/>
              <a:tblGrid>
                <a:gridCol w="324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9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Maintenance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Integrator's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Annual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fees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$1 101 000,00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$616 560,00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3rd party support (TAC support and faulty HW replacement)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$1 119 880,00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$627 132,80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93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$1 243 693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Celková cena 2017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15</a:t>
            </a:fld>
            <a:endParaRPr lang="sk-SK"/>
          </a:p>
        </p:txBody>
      </p:sp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30453"/>
              </p:ext>
            </p:extLst>
          </p:nvPr>
        </p:nvGraphicFramePr>
        <p:xfrm>
          <a:off x="1000099" y="2285992"/>
          <a:ext cx="6929486" cy="1954540"/>
        </p:xfrm>
        <a:graphic>
          <a:graphicData uri="http://schemas.openxmlformats.org/drawingml/2006/table">
            <a:tbl>
              <a:tblPr/>
              <a:tblGrid>
                <a:gridCol w="3588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sk-SK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Item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10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$24 494 580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Spare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$2 310 495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 gridSpan="3"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Power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Consumption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$120 016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420">
                <a:tc gridSpan="2"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Technical support &amp; Maintenance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$697 169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5">
                <a:tc gridSpan="2"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Trainings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$10 630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85">
                <a:tc gridSpan="2"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commissioning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and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Integration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$351 492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85">
                <a:tc gridSpan="2"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$27 984 382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Celková cena 2018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16</a:t>
            </a:fld>
            <a:endParaRPr lang="sk-SK"/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4535"/>
              </p:ext>
            </p:extLst>
          </p:nvPr>
        </p:nvGraphicFramePr>
        <p:xfrm>
          <a:off x="928662" y="2214554"/>
          <a:ext cx="6929486" cy="2286018"/>
        </p:xfrm>
        <a:graphic>
          <a:graphicData uri="http://schemas.openxmlformats.org/drawingml/2006/table">
            <a:tbl>
              <a:tblPr/>
              <a:tblGrid>
                <a:gridCol w="490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33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Item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$7 805 820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Spare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Power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Consumption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$155 819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Technical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support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Maintenance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$1 026 122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Trainings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$33 825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330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commissioning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and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Integration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$169 400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330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$9 190 985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Celková cena 2019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17</a:t>
            </a:fld>
            <a:endParaRPr lang="sk-SK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21036"/>
              </p:ext>
            </p:extLst>
          </p:nvPr>
        </p:nvGraphicFramePr>
        <p:xfrm>
          <a:off x="1000100" y="2214554"/>
          <a:ext cx="6786610" cy="2428893"/>
        </p:xfrm>
        <a:graphic>
          <a:graphicData uri="http://schemas.openxmlformats.org/drawingml/2006/table">
            <a:tbl>
              <a:tblPr/>
              <a:tblGrid>
                <a:gridCol w="517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25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Item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5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$5 282 365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5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5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Spare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5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Power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Consumption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$180 504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5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Technical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support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Maintenance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$1 243 693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5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Trainings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$46 888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commissioning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and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Integration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$117 150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Sum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$6 870 599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7624" y="548680"/>
            <a:ext cx="7199036" cy="1226306"/>
          </a:xfrm>
        </p:spPr>
        <p:txBody>
          <a:bodyPr>
            <a:normAutofit/>
          </a:bodyPr>
          <a:lstStyle/>
          <a:p>
            <a:r>
              <a:rPr lang="sk-SK" sz="4000" dirty="0"/>
              <a:t>Nové 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971600" y="2420888"/>
            <a:ext cx="8229600" cy="1828800"/>
          </a:xfrm>
        </p:spPr>
        <p:txBody>
          <a:bodyPr/>
          <a:lstStyle/>
          <a:p>
            <a:r>
              <a:rPr lang="sk-SK" b="1" dirty="0"/>
              <a:t>Zníženie počtu ring smerovačov</a:t>
            </a:r>
          </a:p>
          <a:p>
            <a:r>
              <a:rPr lang="sk-SK" b="1" dirty="0"/>
              <a:t>Zachovanie </a:t>
            </a:r>
            <a:r>
              <a:rPr lang="sk-SK" b="1" dirty="0" err="1"/>
              <a:t>redudantných</a:t>
            </a:r>
            <a:r>
              <a:rPr lang="sk-SK" b="1" dirty="0"/>
              <a:t> spojov</a:t>
            </a:r>
          </a:p>
          <a:p>
            <a:r>
              <a:rPr lang="sk-SK" b="1" dirty="0"/>
              <a:t>Huawei platforma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2</a:t>
            </a:fld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645024"/>
            <a:ext cx="21336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92075"/>
            <a:ext cx="7773338" cy="1233967"/>
          </a:xfrm>
        </p:spPr>
        <p:txBody>
          <a:bodyPr/>
          <a:lstStyle/>
          <a:p>
            <a:r>
              <a:rPr lang="sk-SK" dirty="0"/>
              <a:t>Naše riešenie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3</a:t>
            </a:fld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924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773338" cy="1305975"/>
          </a:xfrm>
        </p:spPr>
        <p:txBody>
          <a:bodyPr/>
          <a:lstStyle/>
          <a:p>
            <a:r>
              <a:rPr lang="sk-SK" dirty="0"/>
              <a:t>Výhody nášho riešenia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428596" y="2143116"/>
            <a:ext cx="8229600" cy="3400436"/>
          </a:xfrm>
        </p:spPr>
        <p:txBody>
          <a:bodyPr/>
          <a:lstStyle/>
          <a:p>
            <a:pPr marL="365760" lvl="0" indent="-264160">
              <a:spcBef>
                <a:spcPts val="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zvýšenie spoľahlivosti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zrýchlenie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zjednodušenie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ušetrenie výdavkov za výkopové práce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zníženie nákladov na školenia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kompatibilita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3338" cy="1089951"/>
          </a:xfrm>
        </p:spPr>
        <p:txBody>
          <a:bodyPr/>
          <a:lstStyle/>
          <a:p>
            <a:r>
              <a:rPr lang="sk-SK" dirty="0"/>
              <a:t>Použité zariadenia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5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276872"/>
            <a:ext cx="1486821" cy="4176464"/>
          </a:xfrm>
          <a:prstGeom prst="rect">
            <a:avLst/>
          </a:prstGeom>
        </p:spPr>
      </p:pic>
      <p:graphicFrame>
        <p:nvGraphicFramePr>
          <p:cNvPr id="3" name="Zástupný symbol obsahu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27600706"/>
              </p:ext>
            </p:extLst>
          </p:nvPr>
        </p:nvGraphicFramePr>
        <p:xfrm>
          <a:off x="395536" y="2388984"/>
          <a:ext cx="6552728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4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400" dirty="0"/>
                        <a:t>Minimálna agregovaná priepustnosť na zariadenie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16 </a:t>
                      </a:r>
                      <a:r>
                        <a:rPr lang="sk-SK" sz="1400" dirty="0" err="1"/>
                        <a:t>Tbps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25 </a:t>
                      </a:r>
                      <a:r>
                        <a:rPr lang="sk-SK" sz="1400" dirty="0" err="1"/>
                        <a:t>Tbps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400" dirty="0"/>
                        <a:t>Minimálna prenosová kapacita na rozhranie (</a:t>
                      </a:r>
                      <a:r>
                        <a:rPr lang="sk-SK" sz="1400" dirty="0" err="1"/>
                        <a:t>full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duplex</a:t>
                      </a:r>
                      <a:r>
                        <a:rPr lang="sk-SK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400 </a:t>
                      </a:r>
                      <a:r>
                        <a:rPr lang="sk-SK" sz="1400" dirty="0" err="1"/>
                        <a:t>Gbps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819 </a:t>
                      </a:r>
                      <a:r>
                        <a:rPr lang="sk-SK" sz="1400" dirty="0" err="1"/>
                        <a:t>Gbps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400" dirty="0" err="1"/>
                        <a:t>Požiavky</a:t>
                      </a:r>
                      <a:r>
                        <a:rPr lang="sk-SK" sz="1400" dirty="0"/>
                        <a:t> na 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8x</a:t>
                      </a:r>
                      <a:r>
                        <a:rPr lang="sk-SK" sz="1400" baseline="0" dirty="0"/>
                        <a:t> 100GE</a:t>
                      </a:r>
                    </a:p>
                    <a:p>
                      <a:pPr algn="ctr"/>
                      <a:r>
                        <a:rPr lang="sk-SK" sz="1400" baseline="0" dirty="0"/>
                        <a:t>16x 10GE</a:t>
                      </a:r>
                    </a:p>
                    <a:p>
                      <a:pPr algn="ctr"/>
                      <a:r>
                        <a:rPr lang="sk-SK" sz="1400" baseline="0" dirty="0"/>
                        <a:t>40x GE (</a:t>
                      </a:r>
                      <a:r>
                        <a:rPr lang="sk-SK" sz="1400" baseline="0" dirty="0" err="1"/>
                        <a:t>optical</a:t>
                      </a:r>
                      <a:r>
                        <a:rPr lang="sk-SK" sz="1400" baseline="0" dirty="0"/>
                        <a:t>)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8x 100GE</a:t>
                      </a:r>
                    </a:p>
                    <a:p>
                      <a:pPr algn="ctr"/>
                      <a:r>
                        <a:rPr lang="sk-SK" sz="1400" dirty="0"/>
                        <a:t>20x 10GE</a:t>
                      </a:r>
                    </a:p>
                    <a:p>
                      <a:pPr algn="ctr"/>
                      <a:r>
                        <a:rPr lang="sk-SK" sz="1400" dirty="0"/>
                        <a:t>48x GE </a:t>
                      </a:r>
                      <a:r>
                        <a:rPr lang="sk-SK" sz="1400" baseline="0" dirty="0"/>
                        <a:t>(</a:t>
                      </a:r>
                      <a:r>
                        <a:rPr lang="sk-SK" sz="1400" baseline="0" dirty="0" err="1"/>
                        <a:t>optical</a:t>
                      </a:r>
                      <a:r>
                        <a:rPr lang="sk-SK" sz="1400" baseline="0" dirty="0"/>
                        <a:t>)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4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400" dirty="0"/>
                        <a:t>Redundantný</a:t>
                      </a:r>
                      <a:r>
                        <a:rPr lang="sk-SK" sz="1400" baseline="0" dirty="0"/>
                        <a:t> </a:t>
                      </a:r>
                      <a:r>
                        <a:rPr lang="sk-SK" sz="1400" dirty="0" err="1"/>
                        <a:t>switching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fabric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4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BlokTextu 9"/>
          <p:cNvSpPr txBox="1"/>
          <p:nvPr/>
        </p:nvSpPr>
        <p:spPr>
          <a:xfrm>
            <a:off x="1403648" y="1337648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sk-SK" dirty="0"/>
              <a:t>Chrbtica</a:t>
            </a:r>
          </a:p>
          <a:p>
            <a:pPr algn="ctr">
              <a:buNone/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Chassis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NetEngine5000E-X16A 480G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73338" cy="1305975"/>
          </a:xfrm>
        </p:spPr>
        <p:txBody>
          <a:bodyPr/>
          <a:lstStyle/>
          <a:p>
            <a:r>
              <a:rPr lang="sk-SK" dirty="0"/>
              <a:t>Použité zariadenia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6</a:t>
            </a:fld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2987824" y="1328986"/>
            <a:ext cx="32043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CHASSIS- </a:t>
            </a:r>
            <a:r>
              <a:rPr lang="en-US" dirty="0"/>
              <a:t>NE40E-X16A (480G)</a:t>
            </a:r>
            <a:endParaRPr lang="sk-SK" dirty="0"/>
          </a:p>
          <a:p>
            <a:pPr algn="ctr"/>
            <a:r>
              <a:rPr lang="sk-SK" dirty="0"/>
              <a:t>Veľký POP</a:t>
            </a:r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610798"/>
            <a:ext cx="1239771" cy="3874287"/>
          </a:xfrm>
        </p:spPr>
      </p:pic>
      <p:graphicFrame>
        <p:nvGraphicFramePr>
          <p:cNvPr id="8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340448"/>
              </p:ext>
            </p:extLst>
          </p:nvPr>
        </p:nvGraphicFramePr>
        <p:xfrm>
          <a:off x="539552" y="2132856"/>
          <a:ext cx="6552728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agregovaná priepustnosť na zariadenie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8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12.58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200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480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 err="1"/>
                        <a:t>Požiavky</a:t>
                      </a:r>
                      <a:r>
                        <a:rPr lang="sk-SK" sz="1200" dirty="0"/>
                        <a:t> na 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baseline="0" dirty="0"/>
                        <a:t>24x 10GE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aseline="0" dirty="0"/>
                        <a:t>80x GE (</a:t>
                      </a:r>
                      <a:r>
                        <a:rPr lang="sk-SK" sz="1200" baseline="0" dirty="0" err="1"/>
                        <a:t>optical</a:t>
                      </a:r>
                      <a:r>
                        <a:rPr lang="sk-SK" sz="1200" baseline="0" dirty="0"/>
                        <a:t>)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baseline="0" dirty="0"/>
                        <a:t>20x GE </a:t>
                      </a:r>
                      <a:r>
                        <a:rPr lang="sk-SK" sz="1200" dirty="0"/>
                        <a:t>(RJ-45)</a:t>
                      </a:r>
                      <a:endParaRPr lang="sk-SK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48x 10GE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aseline="0" dirty="0"/>
                        <a:t>80x GE (</a:t>
                      </a:r>
                      <a:r>
                        <a:rPr lang="sk-SK" sz="1200" baseline="0" dirty="0" err="1"/>
                        <a:t>optical</a:t>
                      </a:r>
                      <a:r>
                        <a:rPr lang="sk-SK" sz="1200" baseline="0" dirty="0"/>
                        <a:t>)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40x GE (RJ-45)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0"/>
            <a:ext cx="7773338" cy="873927"/>
          </a:xfrm>
        </p:spPr>
        <p:txBody>
          <a:bodyPr/>
          <a:lstStyle/>
          <a:p>
            <a:r>
              <a:rPr lang="sk-SK" dirty="0"/>
              <a:t>Použité zariadenia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395536" y="836712"/>
            <a:ext cx="8229600" cy="1328734"/>
          </a:xfrm>
        </p:spPr>
        <p:txBody>
          <a:bodyPr/>
          <a:lstStyle/>
          <a:p>
            <a:pPr algn="ctr">
              <a:buNone/>
            </a:pPr>
            <a:r>
              <a:rPr lang="sk-SK" dirty="0"/>
              <a:t>Malý pop</a:t>
            </a:r>
          </a:p>
          <a:p>
            <a:pPr algn="ctr">
              <a:buNone/>
            </a:pPr>
            <a:r>
              <a:rPr lang="sk-SK" sz="2000" dirty="0"/>
              <a:t>CHASSIS - </a:t>
            </a:r>
            <a:r>
              <a:rPr lang="sk-SK" sz="1800" dirty="0"/>
              <a:t>NE40E-X8A (480G)</a:t>
            </a:r>
          </a:p>
          <a:p>
            <a:pPr>
              <a:buNone/>
            </a:pPr>
            <a:endParaRPr lang="sk-SK" sz="18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7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44824"/>
            <a:ext cx="1228897" cy="3848637"/>
          </a:xfrm>
          <a:prstGeom prst="rect">
            <a:avLst/>
          </a:prstGeom>
        </p:spPr>
      </p:pic>
      <p:graphicFrame>
        <p:nvGraphicFramePr>
          <p:cNvPr id="9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82164"/>
              </p:ext>
            </p:extLst>
          </p:nvPr>
        </p:nvGraphicFramePr>
        <p:xfrm>
          <a:off x="683568" y="2060848"/>
          <a:ext cx="6552728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agregovaná priepustnosť na zariadenie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7.08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100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480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 err="1"/>
                        <a:t>Požiavky</a:t>
                      </a:r>
                      <a:r>
                        <a:rPr lang="sk-SK" sz="1200" dirty="0"/>
                        <a:t> na 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baseline="0" dirty="0"/>
                        <a:t>16x 10GE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aseline="0" dirty="0"/>
                        <a:t>40x GE (</a:t>
                      </a:r>
                      <a:r>
                        <a:rPr lang="sk-SK" sz="1200" baseline="0" dirty="0" err="1"/>
                        <a:t>optical</a:t>
                      </a:r>
                      <a:r>
                        <a:rPr lang="sk-SK" sz="1200" baseline="0" dirty="0"/>
                        <a:t>)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baseline="0" dirty="0"/>
                        <a:t>20x GE </a:t>
                      </a:r>
                      <a:r>
                        <a:rPr lang="sk-SK" sz="1200" dirty="0"/>
                        <a:t>(RJ-45)</a:t>
                      </a:r>
                      <a:endParaRPr lang="sk-SK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24x 10GE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aseline="0" dirty="0"/>
                        <a:t>40x GE (</a:t>
                      </a:r>
                      <a:r>
                        <a:rPr lang="sk-SK" sz="1200" baseline="0" dirty="0" err="1"/>
                        <a:t>optical</a:t>
                      </a:r>
                      <a:r>
                        <a:rPr lang="sk-SK" sz="1200" baseline="0" dirty="0"/>
                        <a:t>)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40x GE (RJ-45)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47664" y="-99392"/>
            <a:ext cx="7127028" cy="1298314"/>
          </a:xfrm>
        </p:spPr>
        <p:txBody>
          <a:bodyPr/>
          <a:lstStyle/>
          <a:p>
            <a:r>
              <a:rPr lang="sk-SK" dirty="0"/>
              <a:t>Použité zariadenia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899592" y="1340768"/>
            <a:ext cx="4114800" cy="1036711"/>
          </a:xfrm>
        </p:spPr>
        <p:txBody>
          <a:bodyPr/>
          <a:lstStyle/>
          <a:p>
            <a:pPr algn="ctr">
              <a:buNone/>
            </a:pPr>
            <a:r>
              <a:rPr lang="sk-SK" dirty="0"/>
              <a:t>Veľký smerovač</a:t>
            </a:r>
          </a:p>
          <a:p>
            <a:pPr algn="ctr">
              <a:buNone/>
            </a:pPr>
            <a:r>
              <a:rPr lang="sk-SK" sz="2000" dirty="0"/>
              <a:t>CHASSIS - </a:t>
            </a:r>
            <a:r>
              <a:rPr lang="sk-SK" sz="1800" dirty="0"/>
              <a:t>NE40E-X3A (200G)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8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68760"/>
            <a:ext cx="3146778" cy="1944043"/>
          </a:xfrm>
          <a:prstGeom prst="rect">
            <a:avLst/>
          </a:prstGeom>
        </p:spPr>
      </p:pic>
      <p:graphicFrame>
        <p:nvGraphicFramePr>
          <p:cNvPr id="8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741715"/>
              </p:ext>
            </p:extLst>
          </p:nvPr>
        </p:nvGraphicFramePr>
        <p:xfrm>
          <a:off x="1043608" y="3284984"/>
          <a:ext cx="6696744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80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200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/>
                        <a:t>Požiavky na porty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x 10GE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 x1GE 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 x GE/FE RJ-45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x STM1 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8 x 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40x GE (</a:t>
                      </a:r>
                      <a:r>
                        <a:rPr lang="sk-SK" sz="1200" dirty="0" err="1"/>
                        <a:t>optical</a:t>
                      </a:r>
                      <a:r>
                        <a:rPr lang="sk-SK" sz="1200" dirty="0"/>
                        <a:t>)</a:t>
                      </a:r>
                    </a:p>
                    <a:p>
                      <a:pPr algn="ctr"/>
                      <a:r>
                        <a:rPr lang="sk-SK" sz="1200" dirty="0"/>
                        <a:t>40x GE (RJ-45)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x STM1 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  <a:p>
                      <a:pPr algn="ctr"/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404057"/>
            <a:ext cx="6766988" cy="1226306"/>
          </a:xfrm>
        </p:spPr>
        <p:txBody>
          <a:bodyPr/>
          <a:lstStyle/>
          <a:p>
            <a:r>
              <a:rPr lang="sk-SK" dirty="0"/>
              <a:t>Použité zariadenia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539552" y="1628800"/>
            <a:ext cx="4978896" cy="1252735"/>
          </a:xfrm>
        </p:spPr>
        <p:txBody>
          <a:bodyPr/>
          <a:lstStyle/>
          <a:p>
            <a:pPr algn="ctr">
              <a:buNone/>
            </a:pPr>
            <a:r>
              <a:rPr lang="sk-SK" dirty="0"/>
              <a:t>Malý smerovač</a:t>
            </a:r>
          </a:p>
          <a:p>
            <a:pPr algn="ctr">
              <a:buNone/>
            </a:pPr>
            <a:r>
              <a:rPr lang="sk-SK" sz="2000" dirty="0"/>
              <a:t>CHASSIS </a:t>
            </a:r>
            <a:r>
              <a:rPr lang="sk-SK" sz="1800" dirty="0"/>
              <a:t>- </a:t>
            </a:r>
            <a:r>
              <a:rPr lang="en-US" sz="1800" dirty="0"/>
              <a:t>NE20E-S16</a:t>
            </a:r>
            <a:r>
              <a:rPr lang="sk-SK" sz="1800" dirty="0"/>
              <a:t> (100G)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9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57" y="1124745"/>
            <a:ext cx="3178299" cy="2302120"/>
          </a:xfrm>
          <a:prstGeom prst="rect">
            <a:avLst/>
          </a:prstGeom>
        </p:spPr>
      </p:pic>
      <p:graphicFrame>
        <p:nvGraphicFramePr>
          <p:cNvPr id="9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070408"/>
              </p:ext>
            </p:extLst>
          </p:nvPr>
        </p:nvGraphicFramePr>
        <p:xfrm>
          <a:off x="395536" y="3573016"/>
          <a:ext cx="6552728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100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/>
                        <a:t>Požiavky na porty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 x 1GE 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8 x GE/FE RJ-45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 x E1 dobrovoľne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20x 1GE 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 </a:t>
                      </a:r>
                    </a:p>
                    <a:p>
                      <a:pPr 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8x GE</a:t>
                      </a:r>
                      <a:r>
                        <a:rPr lang="sk-SK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(RJ-45)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Kvapka">
  <a:themeElements>
    <a:clrScheme name="Kvapk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vapk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vapk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TM04033925[[fn=Kvapka]]</Template>
  <TotalTime>391</TotalTime>
  <Words>1165</Words>
  <Application>Microsoft Office PowerPoint</Application>
  <PresentationFormat>Prezentácia na obrazovke (4:3)</PresentationFormat>
  <Paragraphs>478</Paragraphs>
  <Slides>17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4" baseType="lpstr">
      <vt:lpstr>Arial</vt:lpstr>
      <vt:lpstr>Calibri</vt:lpstr>
      <vt:lpstr>Noto Sans Symbols</vt:lpstr>
      <vt:lpstr>Rambla</vt:lpstr>
      <vt:lpstr>Times New Roman</vt:lpstr>
      <vt:lpstr>Tw Cen MT</vt:lpstr>
      <vt:lpstr>Kvapka</vt:lpstr>
      <vt:lpstr>Projektovanie sietí 2</vt:lpstr>
      <vt:lpstr>Nové riešenie</vt:lpstr>
      <vt:lpstr>Naše riešenie</vt:lpstr>
      <vt:lpstr>Výhody nášho riešenia</vt:lpstr>
      <vt:lpstr>Použité zariadenia</vt:lpstr>
      <vt:lpstr>Použité zariadenia</vt:lpstr>
      <vt:lpstr>Použité zariadenia</vt:lpstr>
      <vt:lpstr>Použité zariadenia</vt:lpstr>
      <vt:lpstr>Použité zariadenia</vt:lpstr>
      <vt:lpstr>Použité zariadenia</vt:lpstr>
      <vt:lpstr>Ceny zariadení</vt:lpstr>
      <vt:lpstr>Ceny služieb 2017</vt:lpstr>
      <vt:lpstr>Ceny služieb 2018</vt:lpstr>
      <vt:lpstr>Ceny služieb 2019</vt:lpstr>
      <vt:lpstr>Celková cena 2017</vt:lpstr>
      <vt:lpstr>Celková cena 2018</vt:lpstr>
      <vt:lpstr>Celková cena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Projektovanie sietí 2</dc:title>
  <dc:creator>Samo</dc:creator>
  <cp:lastModifiedBy>Marek Buček</cp:lastModifiedBy>
  <cp:revision>31</cp:revision>
  <dcterms:created xsi:type="dcterms:W3CDTF">2016-12-10T15:34:17Z</dcterms:created>
  <dcterms:modified xsi:type="dcterms:W3CDTF">2016-12-17T18:40:24Z</dcterms:modified>
</cp:coreProperties>
</file>