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45"/>
  </p:notesMasterIdLst>
  <p:handoutMasterIdLst>
    <p:handoutMasterId r:id="rId46"/>
  </p:handoutMasterIdLst>
  <p:sldIdLst>
    <p:sldId id="690" r:id="rId3"/>
    <p:sldId id="775" r:id="rId4"/>
    <p:sldId id="764" r:id="rId5"/>
    <p:sldId id="765" r:id="rId6"/>
    <p:sldId id="766" r:id="rId7"/>
    <p:sldId id="767" r:id="rId8"/>
    <p:sldId id="768" r:id="rId9"/>
    <p:sldId id="769" r:id="rId10"/>
    <p:sldId id="770" r:id="rId11"/>
    <p:sldId id="771" r:id="rId12"/>
    <p:sldId id="772" r:id="rId13"/>
    <p:sldId id="773" r:id="rId14"/>
    <p:sldId id="774" r:id="rId15"/>
    <p:sldId id="692" r:id="rId16"/>
    <p:sldId id="693" r:id="rId17"/>
    <p:sldId id="695" r:id="rId18"/>
    <p:sldId id="694" r:id="rId19"/>
    <p:sldId id="698" r:id="rId20"/>
    <p:sldId id="699" r:id="rId21"/>
    <p:sldId id="700" r:id="rId22"/>
    <p:sldId id="701" r:id="rId23"/>
    <p:sldId id="754" r:id="rId24"/>
    <p:sldId id="755" r:id="rId25"/>
    <p:sldId id="756" r:id="rId26"/>
    <p:sldId id="757" r:id="rId27"/>
    <p:sldId id="758" r:id="rId28"/>
    <p:sldId id="759" r:id="rId29"/>
    <p:sldId id="760" r:id="rId30"/>
    <p:sldId id="761" r:id="rId31"/>
    <p:sldId id="762" r:id="rId32"/>
    <p:sldId id="763" r:id="rId33"/>
    <p:sldId id="704" r:id="rId34"/>
    <p:sldId id="776" r:id="rId35"/>
    <p:sldId id="705" r:id="rId36"/>
    <p:sldId id="707" r:id="rId37"/>
    <p:sldId id="708" r:id="rId38"/>
    <p:sldId id="710" r:id="rId39"/>
    <p:sldId id="712" r:id="rId40"/>
    <p:sldId id="713" r:id="rId41"/>
    <p:sldId id="777" r:id="rId42"/>
    <p:sldId id="715" r:id="rId43"/>
    <p:sldId id="495" r:id="rId44"/>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9498" autoAdjust="0"/>
  </p:normalViewPr>
  <p:slideViewPr>
    <p:cSldViewPr snapToGrid="0">
      <p:cViewPr>
        <p:scale>
          <a:sx n="69" d="100"/>
          <a:sy n="69" d="100"/>
        </p:scale>
        <p:origin x="-2058" y="-53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p>
            <a:pPr algn="l" defTabSz="649288">
              <a:lnSpc>
                <a:spcPct val="100000"/>
              </a:lnSpc>
              <a:tabLst>
                <a:tab pos="2538413" algn="l"/>
                <a:tab pos="5133975" algn="l"/>
              </a:tabLst>
            </a:pPr>
            <a:r>
              <a:rPr lang="en-US" sz="900"/>
              <a:t>© 2006, Cisco Systems, Inc. All rights reserved.</a:t>
            </a:r>
          </a:p>
          <a:p>
            <a:pPr algn="l" defTabSz="649288">
              <a:lnSpc>
                <a:spcPct val="100000"/>
              </a:lnSpc>
              <a:tabLst>
                <a:tab pos="2538413" algn="l"/>
                <a:tab pos="5133975" algn="l"/>
              </a:tabLst>
            </a:pPr>
            <a:r>
              <a:rPr lang="en-US"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p>
            <a:pPr algn="r" defTabSz="960438">
              <a:lnSpc>
                <a:spcPct val="100000"/>
              </a:lnSpc>
            </a:pPr>
            <a:fld id="{B70C9ACF-B6C1-4464-A186-86F5843341CD}" type="slidenum">
              <a:rPr lang="en-US" sz="900"/>
              <a:pPr algn="r" defTabSz="960438">
                <a:lnSpc>
                  <a:spcPct val="100000"/>
                </a:lnSpc>
              </a:pPr>
              <a:t>‹#›</a:t>
            </a:fld>
            <a:endParaRPr lang="en-US" sz="900"/>
          </a:p>
        </p:txBody>
      </p:sp>
    </p:spTree>
    <p:extLst>
      <p:ext uri="{BB962C8B-B14F-4D97-AF65-F5344CB8AC3E}">
        <p14:creationId xmlns:p14="http://schemas.microsoft.com/office/powerpoint/2010/main" val="397500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p>
            <a:pPr algn="l" defTabSz="649288">
              <a:lnSpc>
                <a:spcPct val="100000"/>
              </a:lnSpc>
              <a:tabLst>
                <a:tab pos="2538413" algn="l"/>
                <a:tab pos="5133975" algn="l"/>
              </a:tabLst>
            </a:pPr>
            <a:r>
              <a:rPr lang="en-US" sz="900"/>
              <a:t>© 2006, Cisco Systems, Inc. All rights reserved.</a:t>
            </a:r>
          </a:p>
          <a:p>
            <a:pPr algn="l" defTabSz="649288">
              <a:lnSpc>
                <a:spcPct val="100000"/>
              </a:lnSpc>
              <a:tabLst>
                <a:tab pos="2538413" algn="l"/>
                <a:tab pos="5133975" algn="l"/>
              </a:tabLst>
            </a:pPr>
            <a:r>
              <a:rPr lang="en-US"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1E6DF514-1F11-41FE-B0C9-5C8AF3B1CA5C}"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82034286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3D9BEE6-D39B-48C5-8FD2-A4F00B3C9FC2}" type="slidenum">
              <a:rPr lang="en-US"/>
              <a:pPr/>
              <a:t>1</a:t>
            </a:fld>
            <a:endParaRPr lang="en-US"/>
          </a:p>
        </p:txBody>
      </p:sp>
      <p:sp>
        <p:nvSpPr>
          <p:cNvPr id="1634306" name="Rectangle 2"/>
          <p:cNvSpPr>
            <a:spLocks noGrp="1" noRot="1" noChangeAspect="1" noChangeArrowheads="1" noTextEdit="1"/>
          </p:cNvSpPr>
          <p:nvPr>
            <p:ph type="sldImg"/>
          </p:nvPr>
        </p:nvSpPr>
        <p:spPr>
          <a:ln/>
        </p:spPr>
      </p:sp>
      <p:sp>
        <p:nvSpPr>
          <p:cNvPr id="1634307" name="Rectangle 3"/>
          <p:cNvSpPr>
            <a:spLocks noGrp="1" noChangeArrowheads="1"/>
          </p:cNvSpPr>
          <p:nvPr>
            <p:ph type="body" idx="1"/>
          </p:nvPr>
        </p:nvSpPr>
        <p:spPr>
          <a:xfrm>
            <a:off x="409575" y="4819650"/>
            <a:ext cx="6199188" cy="4683125"/>
          </a:xfrm>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7E4C68C-6AE2-400D-8852-EFE05CC99D60}" type="slidenum">
              <a:rPr lang="en-US"/>
              <a:pPr/>
              <a:t>19</a:t>
            </a:fld>
            <a:endParaRPr lang="en-US"/>
          </a:p>
        </p:txBody>
      </p:sp>
      <p:sp>
        <p:nvSpPr>
          <p:cNvPr id="1652738" name="Rectangle 2"/>
          <p:cNvSpPr>
            <a:spLocks noGrp="1" noRot="1" noChangeAspect="1" noChangeArrowheads="1" noTextEdit="1"/>
          </p:cNvSpPr>
          <p:nvPr>
            <p:ph type="sldImg"/>
          </p:nvPr>
        </p:nvSpPr>
        <p:spPr>
          <a:xfrm>
            <a:off x="677863" y="273050"/>
            <a:ext cx="5948362" cy="4460875"/>
          </a:xfrm>
          <a:ln/>
        </p:spPr>
      </p:sp>
      <p:sp>
        <p:nvSpPr>
          <p:cNvPr id="1652739" name="Rectangle 3"/>
          <p:cNvSpPr>
            <a:spLocks noGrp="1" noChangeArrowheads="1"/>
          </p:cNvSpPr>
          <p:nvPr>
            <p:ph type="body" idx="1"/>
          </p:nvPr>
        </p:nvSpPr>
        <p:spPr>
          <a:xfrm>
            <a:off x="417513" y="4894263"/>
            <a:ext cx="6327775" cy="4754562"/>
          </a:xfrm>
        </p:spPr>
        <p:txBody>
          <a:bodyPr/>
          <a:lstStyle/>
          <a:p>
            <a:r>
              <a:rPr lang="en-US"/>
              <a:t>This graphic shows a single token bucket traffic policing implementation. </a:t>
            </a:r>
          </a:p>
          <a:p>
            <a:r>
              <a:rPr lang="en-US"/>
              <a:t>Starting with a current capacity of 700 bytes worth of tokens accumulated in the token bucket, when a 500-byte packet arrives at the interface, its size is compared to the token bucket capacity (in bytes). </a:t>
            </a:r>
          </a:p>
          <a:p>
            <a:r>
              <a:rPr lang="en-US"/>
              <a:t>The 500-byte packet conforms to the rate limit (500 bytes is less than 700 bytes), and the packet is forwarded: 500 bytes worth of tokens are taken out of the token bucket, leaving 200 bytes worth of tokens for the next packet.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10073BE-FA05-4013-BAA4-BC1ECE51AA36}" type="slidenum">
              <a:rPr lang="en-US"/>
              <a:pPr/>
              <a:t>20</a:t>
            </a:fld>
            <a:endParaRPr lang="en-US"/>
          </a:p>
        </p:txBody>
      </p:sp>
      <p:sp>
        <p:nvSpPr>
          <p:cNvPr id="1654786" name="Rectangle 2"/>
          <p:cNvSpPr>
            <a:spLocks noGrp="1" noRot="1" noChangeAspect="1" noChangeArrowheads="1" noTextEdit="1"/>
          </p:cNvSpPr>
          <p:nvPr>
            <p:ph type="sldImg"/>
          </p:nvPr>
        </p:nvSpPr>
        <p:spPr>
          <a:xfrm>
            <a:off x="677863" y="273050"/>
            <a:ext cx="5948362" cy="4460875"/>
          </a:xfrm>
          <a:ln/>
        </p:spPr>
      </p:sp>
      <p:sp>
        <p:nvSpPr>
          <p:cNvPr id="1654787" name="Rectangle 3"/>
          <p:cNvSpPr>
            <a:spLocks noGrp="1" noChangeArrowheads="1"/>
          </p:cNvSpPr>
          <p:nvPr>
            <p:ph type="body" idx="1"/>
          </p:nvPr>
        </p:nvSpPr>
        <p:spPr>
          <a:xfrm>
            <a:off x="417513" y="4894263"/>
            <a:ext cx="6327775" cy="4754562"/>
          </a:xfrm>
        </p:spPr>
        <p:txBody>
          <a:bodyPr/>
          <a:lstStyle/>
          <a:p>
            <a:r>
              <a:rPr lang="en-US"/>
              <a:t>Continuing with the single token bucket example from the previous figure, when the next 300-byte packet arrives immediately after the first packet, no new tokens have been added to the bucket (which is done periodically). </a:t>
            </a:r>
          </a:p>
          <a:p>
            <a:r>
              <a:rPr lang="en-US"/>
              <a:t>This packet exceeds the rate limit. The current packet size (300 bytes) is greater than the current capacity of the token bucket (200 bytes), and the exceed action is performed. </a:t>
            </a:r>
          </a:p>
          <a:p>
            <a:r>
              <a:rPr lang="en-US"/>
              <a:t>In traffic policing, the exceed action can be to drop or mark the packet.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a:spLocks noGrp="1" noChangeArrowheads="1"/>
          </p:cNvSpPr>
          <p:nvPr>
            <p:ph type="sldNum" sz="quarter" idx="5"/>
          </p:nvPr>
        </p:nvSpPr>
        <p:spPr>
          <a:ln/>
        </p:spPr>
        <p:txBody>
          <a:bodyPr/>
          <a:lstStyle/>
          <a:p>
            <a:fld id="{9C565BFB-A052-4BD1-A83B-92C1C5FB4AFE}" type="slidenum">
              <a:rPr lang="en-US"/>
              <a:pPr/>
              <a:t>21</a:t>
            </a:fld>
            <a:endParaRPr lang="en-US"/>
          </a:p>
        </p:txBody>
      </p:sp>
      <p:sp>
        <p:nvSpPr>
          <p:cNvPr id="1656834" name="Rectangle 2"/>
          <p:cNvSpPr>
            <a:spLocks noGrp="1" noRot="1" noChangeAspect="1" noChangeArrowheads="1" noTextEdit="1"/>
          </p:cNvSpPr>
          <p:nvPr>
            <p:ph type="sldImg"/>
          </p:nvPr>
        </p:nvSpPr>
        <p:spPr>
          <a:xfrm>
            <a:off x="677863" y="273050"/>
            <a:ext cx="5948362" cy="4460875"/>
          </a:xfrm>
          <a:ln/>
        </p:spPr>
      </p:sp>
      <p:sp>
        <p:nvSpPr>
          <p:cNvPr id="1656835" name="Rectangle 3"/>
          <p:cNvSpPr>
            <a:spLocks noGrp="1" noChangeArrowheads="1"/>
          </p:cNvSpPr>
          <p:nvPr>
            <p:ph type="body" idx="1"/>
          </p:nvPr>
        </p:nvSpPr>
        <p:spPr>
          <a:xfrm>
            <a:off x="417513" y="4894263"/>
            <a:ext cx="6327775" cy="4754562"/>
          </a:xfrm>
        </p:spPr>
        <p:txBody>
          <a:bodyPr/>
          <a:lstStyle/>
          <a:p>
            <a:r>
              <a:rPr lang="en-US"/>
              <a:t>Token bucket operations rely on parameters such as CIR, committed burst (Bc), and committed time interval (Tc). Bc is known as the normal burst size. The mathematical relationship between CIR, Bc, and Tc is as follows:</a:t>
            </a:r>
          </a:p>
          <a:p>
            <a:pPr>
              <a:buFontTx/>
              <a:buNone/>
            </a:pPr>
            <a:r>
              <a:rPr lang="en-US"/>
              <a:t>		CIR (bps) = Bc (bits) / Tc (sec)</a:t>
            </a:r>
          </a:p>
          <a:p>
            <a:r>
              <a:rPr lang="en-US"/>
              <a:t>With traffic policing, new tokens are added into the token bucket based on the interpacket arrival rate and the CIR. Every time a packet is policed, new tokens are added back into the token bucket. The number of tokens added back into the token bucket is calculated as follows:</a:t>
            </a:r>
          </a:p>
          <a:p>
            <a:pPr>
              <a:buFontTx/>
              <a:buNone/>
            </a:pPr>
            <a:r>
              <a:rPr lang="en-US"/>
              <a:t>		(Current Packet Arrival Time – Previous Packet Arrival Time) * CIR</a:t>
            </a:r>
          </a:p>
          <a:p>
            <a:r>
              <a:rPr lang="en-US"/>
              <a:t>An amount (Bc) of tokens is forwarded without constraint in every time interval (Tc). For example, if 8000 bits (Bc) worth of tokens are placed in the bucket every 250 ms (Tc), the router can steadily transmit 8000 bits every 250 ms if traffic arrives constantly at the router.</a:t>
            </a:r>
          </a:p>
          <a:p>
            <a:pPr>
              <a:buFontTx/>
              <a:buNone/>
            </a:pPr>
            <a:r>
              <a:rPr lang="en-US"/>
              <a:t>		CIR (normal burst rate) = 8,000 bits (Bc) / 0.25 seconds (Tc) = 32 kbps</a:t>
            </a:r>
          </a:p>
          <a:p>
            <a:endParaRPr lang="en-US"/>
          </a:p>
          <a:p>
            <a:r>
              <a:rPr lang="en-US"/>
              <a:t>When configuring Cisco IOS class-based traffic policing, it is recommended that you allow Cisco IOS software to automatically calculate the optimal Bc and Tc value based on the configured CIR.</a:t>
            </a:r>
          </a:p>
          <a:p>
            <a:r>
              <a:rPr lang="en-US"/>
              <a:t>Without any excess bursting capability, if the token bucket fills to capacity (Bc of tokens), the token bucket overflows and newly arriving tokens are discarded. Using the example, in which the CIR is 32 kbps (Bc = 8000 bits and Tc = 0.25 seconds), the maximum traffic rate can never exceed a hard rate limit of 32 kbps.</a:t>
            </a:r>
          </a:p>
        </p:txBody>
      </p:sp>
      <p:sp>
        <p:nvSpPr>
          <p:cNvPr id="1656836" name="Text Box 4"/>
          <p:cNvSpPr txBox="1">
            <a:spLocks noChangeArrowheads="1"/>
          </p:cNvSpPr>
          <p:nvPr/>
        </p:nvSpPr>
        <p:spPr bwMode="auto">
          <a:xfrm>
            <a:off x="1235075" y="4391025"/>
            <a:ext cx="4657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087" tIns="39543" rIns="79087" bIns="39543">
            <a:spAutoFit/>
          </a:bodyPr>
          <a:lstStyle>
            <a:lvl1pPr algn="l" defTabSz="990600">
              <a:defRPr sz="2400">
                <a:solidFill>
                  <a:schemeClr val="tx1"/>
                </a:solidFill>
                <a:latin typeface="Arial" charset="0"/>
              </a:defRPr>
            </a:lvl1pPr>
            <a:lvl2pPr marL="493713" algn="l" defTabSz="990600">
              <a:defRPr sz="2400">
                <a:solidFill>
                  <a:schemeClr val="tx1"/>
                </a:solidFill>
                <a:latin typeface="Arial" charset="0"/>
              </a:defRPr>
            </a:lvl2pPr>
            <a:lvl3pPr marL="990600" algn="l" defTabSz="990600">
              <a:defRPr sz="2400">
                <a:solidFill>
                  <a:schemeClr val="tx1"/>
                </a:solidFill>
                <a:latin typeface="Arial" charset="0"/>
              </a:defRPr>
            </a:lvl3pPr>
            <a:lvl4pPr marL="1484313" algn="l" defTabSz="990600">
              <a:defRPr sz="2400">
                <a:solidFill>
                  <a:schemeClr val="tx1"/>
                </a:solidFill>
                <a:latin typeface="Arial" charset="0"/>
              </a:defRPr>
            </a:lvl4pPr>
            <a:lvl5pPr marL="1981200" algn="l" defTabSz="990600">
              <a:defRPr sz="2400">
                <a:solidFill>
                  <a:schemeClr val="tx1"/>
                </a:solidFill>
                <a:latin typeface="Arial" charset="0"/>
              </a:defRPr>
            </a:lvl5pPr>
            <a:lvl6pPr marL="2438400" defTabSz="990600" eaLnBrk="0" fontAlgn="base" hangingPunct="0">
              <a:spcBef>
                <a:spcPct val="0"/>
              </a:spcBef>
              <a:spcAft>
                <a:spcPct val="0"/>
              </a:spcAft>
              <a:defRPr sz="2400">
                <a:solidFill>
                  <a:schemeClr val="tx1"/>
                </a:solidFill>
                <a:latin typeface="Arial" charset="0"/>
              </a:defRPr>
            </a:lvl6pPr>
            <a:lvl7pPr marL="2895600" defTabSz="990600" eaLnBrk="0" fontAlgn="base" hangingPunct="0">
              <a:spcBef>
                <a:spcPct val="0"/>
              </a:spcBef>
              <a:spcAft>
                <a:spcPct val="0"/>
              </a:spcAft>
              <a:defRPr sz="2400">
                <a:solidFill>
                  <a:schemeClr val="tx1"/>
                </a:solidFill>
                <a:latin typeface="Arial" charset="0"/>
              </a:defRPr>
            </a:lvl7pPr>
            <a:lvl8pPr marL="3352800" defTabSz="990600" eaLnBrk="0" fontAlgn="base" hangingPunct="0">
              <a:spcBef>
                <a:spcPct val="0"/>
              </a:spcBef>
              <a:spcAft>
                <a:spcPct val="0"/>
              </a:spcAft>
              <a:defRPr sz="2400">
                <a:solidFill>
                  <a:schemeClr val="tx1"/>
                </a:solidFill>
                <a:latin typeface="Arial" charset="0"/>
              </a:defRPr>
            </a:lvl8pPr>
            <a:lvl9pPr marL="3810000" defTabSz="990600" eaLnBrk="0" fontAlgn="base" hangingPunct="0">
              <a:spcBef>
                <a:spcPct val="0"/>
              </a:spcBef>
              <a:spcAft>
                <a:spcPct val="0"/>
              </a:spcAft>
              <a:defRPr sz="2400">
                <a:solidFill>
                  <a:schemeClr val="tx1"/>
                </a:solidFill>
                <a:latin typeface="Arial" charset="0"/>
              </a:defRPr>
            </a:lvl9pPr>
          </a:lstStyle>
          <a:p>
            <a:pPr>
              <a:lnSpc>
                <a:spcPct val="100000"/>
              </a:lnSpc>
            </a:pPr>
            <a:endParaRPr lang="sk-SK" sz="1300" b="1"/>
          </a:p>
        </p:txBody>
      </p:sp>
      <p:sp>
        <p:nvSpPr>
          <p:cNvPr id="1656837" name="Text Box 5"/>
          <p:cNvSpPr txBox="1">
            <a:spLocks noChangeArrowheads="1"/>
          </p:cNvSpPr>
          <p:nvPr/>
        </p:nvSpPr>
        <p:spPr bwMode="auto">
          <a:xfrm>
            <a:off x="676275" y="4314825"/>
            <a:ext cx="64230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087" tIns="39543" rIns="79087" bIns="39543">
            <a:spAutoFit/>
          </a:bodyPr>
          <a:lstStyle>
            <a:lvl1pPr algn="l" defTabSz="990600">
              <a:defRPr sz="2400">
                <a:solidFill>
                  <a:schemeClr val="tx1"/>
                </a:solidFill>
                <a:latin typeface="Arial" charset="0"/>
              </a:defRPr>
            </a:lvl1pPr>
            <a:lvl2pPr marL="493713" algn="l" defTabSz="990600">
              <a:defRPr sz="2400">
                <a:solidFill>
                  <a:schemeClr val="tx1"/>
                </a:solidFill>
                <a:latin typeface="Arial" charset="0"/>
              </a:defRPr>
            </a:lvl2pPr>
            <a:lvl3pPr marL="990600" algn="l" defTabSz="990600">
              <a:defRPr sz="2400">
                <a:solidFill>
                  <a:schemeClr val="tx1"/>
                </a:solidFill>
                <a:latin typeface="Arial" charset="0"/>
              </a:defRPr>
            </a:lvl3pPr>
            <a:lvl4pPr marL="1484313" algn="l" defTabSz="990600">
              <a:defRPr sz="2400">
                <a:solidFill>
                  <a:schemeClr val="tx1"/>
                </a:solidFill>
                <a:latin typeface="Arial" charset="0"/>
              </a:defRPr>
            </a:lvl4pPr>
            <a:lvl5pPr marL="1981200" algn="l" defTabSz="990600">
              <a:defRPr sz="2400">
                <a:solidFill>
                  <a:schemeClr val="tx1"/>
                </a:solidFill>
                <a:latin typeface="Arial" charset="0"/>
              </a:defRPr>
            </a:lvl5pPr>
            <a:lvl6pPr marL="2438400" defTabSz="990600" eaLnBrk="0" fontAlgn="base" hangingPunct="0">
              <a:spcBef>
                <a:spcPct val="0"/>
              </a:spcBef>
              <a:spcAft>
                <a:spcPct val="0"/>
              </a:spcAft>
              <a:defRPr sz="2400">
                <a:solidFill>
                  <a:schemeClr val="tx1"/>
                </a:solidFill>
                <a:latin typeface="Arial" charset="0"/>
              </a:defRPr>
            </a:lvl6pPr>
            <a:lvl7pPr marL="2895600" defTabSz="990600" eaLnBrk="0" fontAlgn="base" hangingPunct="0">
              <a:spcBef>
                <a:spcPct val="0"/>
              </a:spcBef>
              <a:spcAft>
                <a:spcPct val="0"/>
              </a:spcAft>
              <a:defRPr sz="2400">
                <a:solidFill>
                  <a:schemeClr val="tx1"/>
                </a:solidFill>
                <a:latin typeface="Arial" charset="0"/>
              </a:defRPr>
            </a:lvl7pPr>
            <a:lvl8pPr marL="3352800" defTabSz="990600" eaLnBrk="0" fontAlgn="base" hangingPunct="0">
              <a:spcBef>
                <a:spcPct val="0"/>
              </a:spcBef>
              <a:spcAft>
                <a:spcPct val="0"/>
              </a:spcAft>
              <a:defRPr sz="2400">
                <a:solidFill>
                  <a:schemeClr val="tx1"/>
                </a:solidFill>
                <a:latin typeface="Arial" charset="0"/>
              </a:defRPr>
            </a:lvl8pPr>
            <a:lvl9pPr marL="3810000" defTabSz="990600" eaLnBrk="0" fontAlgn="base" hangingPunct="0">
              <a:spcBef>
                <a:spcPct val="0"/>
              </a:spcBef>
              <a:spcAft>
                <a:spcPct val="0"/>
              </a:spcAft>
              <a:defRPr sz="2400">
                <a:solidFill>
                  <a:schemeClr val="tx1"/>
                </a:solidFill>
                <a:latin typeface="Arial" charset="0"/>
              </a:defRPr>
            </a:lvl9pPr>
          </a:lstStyle>
          <a:p>
            <a:pPr>
              <a:lnSpc>
                <a:spcPct val="100000"/>
              </a:lnSpc>
            </a:pPr>
            <a:endParaRPr lang="sk-SK" sz="1100"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
        <p:nvSpPr>
          <p:cNvPr id="4" name="Slide Number Placeholder 3"/>
          <p:cNvSpPr>
            <a:spLocks noGrp="1"/>
          </p:cNvSpPr>
          <p:nvPr>
            <p:ph type="sldNum" sz="quarter" idx="10"/>
          </p:nvPr>
        </p:nvSpPr>
        <p:spPr/>
        <p:txBody>
          <a:bodyPr/>
          <a:lstStyle/>
          <a:p>
            <a:fld id="{1E6DF514-1F11-41FE-B0C9-5C8AF3B1CA5C}" type="slidenum">
              <a:rPr lang="en-US" smtClean="0"/>
              <a:pPr/>
              <a:t>24</a:t>
            </a:fld>
            <a:endParaRPr lang="en-US"/>
          </a:p>
        </p:txBody>
      </p:sp>
    </p:spTree>
    <p:extLst>
      <p:ext uri="{BB962C8B-B14F-4D97-AF65-F5344CB8AC3E}">
        <p14:creationId xmlns:p14="http://schemas.microsoft.com/office/powerpoint/2010/main" val="193397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E48CE18-1546-4C4A-86A2-C4FDB56A40D4}" type="slidenum">
              <a:rPr lang="en-US"/>
              <a:pPr/>
              <a:t>32</a:t>
            </a:fld>
            <a:endParaRPr lang="en-US"/>
          </a:p>
        </p:txBody>
      </p:sp>
      <p:sp>
        <p:nvSpPr>
          <p:cNvPr id="1662978" name="Rectangle 2"/>
          <p:cNvSpPr>
            <a:spLocks noGrp="1" noRot="1" noChangeAspect="1" noChangeArrowheads="1" noTextEdit="1"/>
          </p:cNvSpPr>
          <p:nvPr>
            <p:ph type="sldImg"/>
          </p:nvPr>
        </p:nvSpPr>
        <p:spPr>
          <a:xfrm>
            <a:off x="677863" y="273050"/>
            <a:ext cx="5948362" cy="4460875"/>
          </a:xfrm>
          <a:ln/>
        </p:spPr>
      </p:sp>
      <p:sp>
        <p:nvSpPr>
          <p:cNvPr id="1662979" name="Rectangle 3"/>
          <p:cNvSpPr>
            <a:spLocks noGrp="1" noChangeArrowheads="1"/>
          </p:cNvSpPr>
          <p:nvPr>
            <p:ph type="body" idx="1"/>
          </p:nvPr>
        </p:nvSpPr>
        <p:spPr>
          <a:xfrm>
            <a:off x="417513" y="4894263"/>
            <a:ext cx="6327775" cy="4754562"/>
          </a:xfrm>
        </p:spPr>
        <p:txBody>
          <a:bodyPr/>
          <a:lstStyle/>
          <a:p>
            <a:r>
              <a:rPr lang="en-US"/>
              <a:t>This example shows how traffic policing is often implemented in an enterprise network. Typically, the access or distribution layer employs traffic policing to limit certain traffic classes before that traffic exits the campus onto the WAN. Traffic shaping is often implemented at the WAN edge when there are speed mismatches or oversubscription.</a:t>
            </a:r>
          </a:p>
          <a:p>
            <a:r>
              <a:rPr lang="en-US"/>
              <a:t>In a typical service provider network, traffic policing is often implemented inbound at the Provider Edge (PE) router to rate-limit incoming traffic from the Customer Edge (CE) router to ensure that the customer traffic rate is not exceeding the contractual rate. Traffic shaping is often implemented outbound at the Provider Edge and at the Customer Edge to limit the traffic rate between the Provider Edge and Customer Edge and to allow for FRF.12 fragmentation on Frame Relay connections between the Customer Edge and Provider Edge.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5C738F-99F0-43B4-9523-49C42735C477}" type="slidenum">
              <a:rPr lang="en-US" altLang="sk-SK"/>
              <a:pPr/>
              <a:t>33</a:t>
            </a:fld>
            <a:endParaRPr lang="en-US" altLang="sk-SK"/>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2BC600D-B812-4FF8-9034-208FB58C169C}" type="slidenum">
              <a:rPr lang="en-US"/>
              <a:pPr/>
              <a:t>34</a:t>
            </a:fld>
            <a:endParaRPr lang="en-US"/>
          </a:p>
        </p:txBody>
      </p:sp>
      <p:sp>
        <p:nvSpPr>
          <p:cNvPr id="1665026" name="Rectangle 2"/>
          <p:cNvSpPr>
            <a:spLocks noGrp="1" noRot="1" noChangeAspect="1" noChangeArrowheads="1" noTextEdit="1"/>
          </p:cNvSpPr>
          <p:nvPr>
            <p:ph type="sldImg"/>
          </p:nvPr>
        </p:nvSpPr>
        <p:spPr>
          <a:xfrm>
            <a:off x="677863" y="273050"/>
            <a:ext cx="5948362" cy="4460875"/>
          </a:xfrm>
          <a:ln/>
        </p:spPr>
      </p:sp>
      <p:sp>
        <p:nvSpPr>
          <p:cNvPr id="1665027" name="Rectangle 3"/>
          <p:cNvSpPr>
            <a:spLocks noGrp="1" noChangeArrowheads="1"/>
          </p:cNvSpPr>
          <p:nvPr>
            <p:ph type="body" idx="1"/>
          </p:nvPr>
        </p:nvSpPr>
        <p:spPr>
          <a:xfrm>
            <a:off x="417513" y="4894263"/>
            <a:ext cx="6327775" cy="4754562"/>
          </a:xfrm>
        </p:spPr>
        <p:txBody>
          <a:bodyPr/>
          <a:lstStyle/>
          <a:p>
            <a:r>
              <a:rPr lang="en-US"/>
              <a:t>WAN links can use bandwidth optimizing link efficiency QoS mechanisms such as payload compression, header compression, and link fragmentation and interleaving (LFI). These features are applicable to low-speed WAN interfaces and are emerging for use on high-speed Ethernet interfaces.</a:t>
            </a:r>
            <a:endParaRPr lang="en-US" b="1"/>
          </a:p>
          <a:p>
            <a:pPr lvl="1"/>
            <a:r>
              <a:rPr lang="en-US" b="1"/>
              <a:t>Payload compression:</a:t>
            </a:r>
            <a:r>
              <a:rPr lang="en-US"/>
              <a:t> Payload compression does create additional bandwidth, because it squeezes packet payloads, and therefore increases the amount of data that can be sent through a transmission resource in a given time period. Payload compression is mostly performed on Layer 2 frames and, as a result, compresses the entire Layer 3 packet.</a:t>
            </a:r>
            <a:endParaRPr lang="en-US" b="1"/>
          </a:p>
          <a:p>
            <a:pPr lvl="1"/>
            <a:r>
              <a:rPr lang="en-US" b="1"/>
              <a:t>Header compression:</a:t>
            </a:r>
            <a:r>
              <a:rPr lang="en-US"/>
              <a:t> The basis of header compression, like other compression methods, is the elimination of redundancy.  This applies especially to often-repeated protocol headers. </a:t>
            </a:r>
            <a:endParaRPr lang="en-US" b="1"/>
          </a:p>
          <a:p>
            <a:pPr lvl="1"/>
            <a:r>
              <a:rPr lang="en-US" b="1"/>
              <a:t>LFI:</a:t>
            </a:r>
            <a:r>
              <a:rPr lang="en-US"/>
              <a:t> LFI is a Layer 2 technique in which large frames are broken into small, equal-sized fragments and transmitted over the link in an interleaved fashion. The three primary LFI mechanisms supported by Cisco are as follows:</a:t>
            </a:r>
            <a:endParaRPr lang="en-US" b="1"/>
          </a:p>
          <a:p>
            <a:pPr lvl="4"/>
            <a:r>
              <a:rPr lang="en-US" b="1"/>
              <a:t>Multilink PPP (MLP):</a:t>
            </a:r>
            <a:r>
              <a:rPr lang="en-US"/>
              <a:t> Used on PPP links</a:t>
            </a:r>
            <a:endParaRPr lang="en-US" b="1"/>
          </a:p>
          <a:p>
            <a:pPr lvl="4"/>
            <a:r>
              <a:rPr lang="en-US" b="1"/>
              <a:t>FRF.12:</a:t>
            </a:r>
            <a:r>
              <a:rPr lang="en-US"/>
              <a:t> Used on Voice over IP over Frame Relay (VoIPovFR) links</a:t>
            </a:r>
            <a:endParaRPr lang="en-US" b="1"/>
          </a:p>
          <a:p>
            <a:pPr lvl="4"/>
            <a:r>
              <a:rPr lang="en-US" b="1"/>
              <a:t>FRF.11 Annex C:</a:t>
            </a:r>
            <a:r>
              <a:rPr lang="en-US"/>
              <a:t> Used on Voice over Frame Relay (VoFR) links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4BD48E-B4AD-4E73-BBFA-75AD970BDAC8}" type="slidenum">
              <a:rPr lang="en-US"/>
              <a:pPr/>
              <a:t>35</a:t>
            </a:fld>
            <a:endParaRPr lang="en-US"/>
          </a:p>
        </p:txBody>
      </p:sp>
      <p:sp>
        <p:nvSpPr>
          <p:cNvPr id="1669122" name="Rectangle 2"/>
          <p:cNvSpPr>
            <a:spLocks noGrp="1" noRot="1" noChangeAspect="1" noChangeArrowheads="1" noTextEdit="1"/>
          </p:cNvSpPr>
          <p:nvPr>
            <p:ph type="sldImg"/>
          </p:nvPr>
        </p:nvSpPr>
        <p:spPr>
          <a:xfrm>
            <a:off x="677863" y="273050"/>
            <a:ext cx="5948362" cy="4460875"/>
          </a:xfrm>
          <a:ln/>
        </p:spPr>
      </p:sp>
      <p:sp>
        <p:nvSpPr>
          <p:cNvPr id="1669123" name="Rectangle 3"/>
          <p:cNvSpPr>
            <a:spLocks noGrp="1" noChangeArrowheads="1"/>
          </p:cNvSpPr>
          <p:nvPr>
            <p:ph type="body" idx="1"/>
          </p:nvPr>
        </p:nvSpPr>
        <p:spPr>
          <a:xfrm>
            <a:off x="417513" y="4894263"/>
            <a:ext cx="6327775" cy="4754562"/>
          </a:xfrm>
        </p:spPr>
        <p:txBody>
          <a:bodyPr/>
          <a:lstStyle/>
          <a:p>
            <a:r>
              <a:rPr lang="en-US"/>
              <a:t>Payload compression squeezes payloads, either the Layer 2 payload or the Layer 3 payload. With Layer 2 payload compression, the Layer 2 header remains intact, but its payload (Layer 3 and above) is compressed. With Layer 3 payload compression, Layer 2 and 3 headers remain intact. Payload compression increases the throughput and decreases the latency in transmission, because smaller packets (with compressed payloads) take less time to transmit than the larger, uncompressed packets. Layer 2 payload compression is performed on a link-by-link basis, whereas Layer 3 payload compression is generally used on a session-by-session basis.</a:t>
            </a:r>
          </a:p>
          <a:p>
            <a:r>
              <a:rPr lang="en-US"/>
              <a:t>Header compression methods work by </a:t>
            </a:r>
            <a:r>
              <a:rPr lang="en-US" i="1"/>
              <a:t>not</a:t>
            </a:r>
            <a:r>
              <a:rPr lang="en-US"/>
              <a:t> transmitting repeated information in packet headers throughout a session. The two peers on a PPP Layer 2 connection (a dialup link) agree on session indices that index a dictionary of packet headers. The dictionary is built at the start of every session and is used for all subsequent (noninitial) packets. Only changing, or nonconstant, parameters in the headers are actually sent along with the session index.</a:t>
            </a:r>
          </a:p>
          <a:p>
            <a:r>
              <a:rPr lang="en-US"/>
              <a:t>Header compression cannot be performed across multiple routers because routers need full Layer 3 header information to be able to route packets to the next hop.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7CFC6D8-6917-4F90-BFEF-B9F629499384}" type="slidenum">
              <a:rPr lang="en-US"/>
              <a:pPr/>
              <a:t>36</a:t>
            </a:fld>
            <a:endParaRPr lang="en-US"/>
          </a:p>
        </p:txBody>
      </p:sp>
      <p:sp>
        <p:nvSpPr>
          <p:cNvPr id="1671170" name="Rectangle 2"/>
          <p:cNvSpPr>
            <a:spLocks noGrp="1" noRot="1" noChangeAspect="1" noChangeArrowheads="1" noTextEdit="1"/>
          </p:cNvSpPr>
          <p:nvPr>
            <p:ph type="sldImg"/>
          </p:nvPr>
        </p:nvSpPr>
        <p:spPr>
          <a:xfrm>
            <a:off x="677863" y="273050"/>
            <a:ext cx="5948362" cy="4460875"/>
          </a:xfrm>
          <a:ln/>
        </p:spPr>
      </p:sp>
      <p:sp>
        <p:nvSpPr>
          <p:cNvPr id="1671171" name="Rectangle 3"/>
          <p:cNvSpPr>
            <a:spLocks noGrp="1" noChangeArrowheads="1"/>
          </p:cNvSpPr>
          <p:nvPr>
            <p:ph type="body" idx="1"/>
          </p:nvPr>
        </p:nvSpPr>
        <p:spPr>
          <a:xfrm>
            <a:off x="417513" y="4894263"/>
            <a:ext cx="6327775" cy="4754562"/>
          </a:xfrm>
        </p:spPr>
        <p:txBody>
          <a:bodyPr/>
          <a:lstStyle/>
          <a:p>
            <a:r>
              <a:rPr lang="en-US"/>
              <a:t>When a router forwards a packet, the packet is subjected to the Layer 2 compression method after it has been encapsulated at the output. The compression method squeezes the payload of the Layer 2 frame (the entire Layer 3 packet), and transmits the packet on the interface.</a:t>
            </a:r>
          </a:p>
          <a:p>
            <a:r>
              <a:rPr lang="en-US"/>
              <a:t>Layer 2 payload compression is a CPU-intensive task and can add per-packet compression delay because of the application of the compression method to each frame. The serialization delay, however, is reduced, because the resulting frame is smaller. Serialization delay is the fixed delay that is required to clock the frame onto the network interface. Depending on the complexity of the Layer 2 payload compression algorithm, overall latency might be reduced, especially on low-speed links.</a:t>
            </a:r>
          </a:p>
          <a:p>
            <a:r>
              <a:rPr lang="en-US"/>
              <a:t>Layer 2 payload compression involves the compression of the payload of a Layer 2 WAN protocol, such as PPP, Frame Relay, High-Level Data Link Control (HDLC), X.25, and Link Access Procedure, Balanced (LAPB). The Layer 2 header is untouched by the act of compression. However, the entire contents of the payload (which include higher-layer protocol headers) are compressed. They are compressed using either a form of the Stacker algorithm (based on the industry standard LZ algorithm) or the Predictor algorithm, which is an older algorithm that is mostly used in legacy configurations.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5372E2B-13DE-49FF-96C5-48DCC2C15836}" type="slidenum">
              <a:rPr lang="en-US"/>
              <a:pPr/>
              <a:t>37</a:t>
            </a:fld>
            <a:endParaRPr lang="en-US"/>
          </a:p>
        </p:txBody>
      </p:sp>
      <p:sp>
        <p:nvSpPr>
          <p:cNvPr id="1675266" name="Rectangle 2"/>
          <p:cNvSpPr>
            <a:spLocks noGrp="1" noRot="1" noChangeAspect="1" noChangeArrowheads="1" noTextEdit="1"/>
          </p:cNvSpPr>
          <p:nvPr>
            <p:ph type="sldImg"/>
          </p:nvPr>
        </p:nvSpPr>
        <p:spPr>
          <a:xfrm>
            <a:off x="677863" y="273050"/>
            <a:ext cx="5948362" cy="4460875"/>
          </a:xfrm>
          <a:ln/>
        </p:spPr>
      </p:sp>
      <p:sp>
        <p:nvSpPr>
          <p:cNvPr id="1675267" name="Rectangle 3"/>
          <p:cNvSpPr>
            <a:spLocks noGrp="1" noChangeArrowheads="1"/>
          </p:cNvSpPr>
          <p:nvPr>
            <p:ph type="body" idx="1"/>
          </p:nvPr>
        </p:nvSpPr>
        <p:spPr>
          <a:xfrm>
            <a:off x="417513" y="4894263"/>
            <a:ext cx="6327775" cy="4754562"/>
          </a:xfrm>
        </p:spPr>
        <p:txBody>
          <a:bodyPr/>
          <a:lstStyle/>
          <a:p>
            <a:r>
              <a:rPr lang="en-US"/>
              <a:t>Header compression increases throughput and reduces delay by compressing the protocol headers. Header compression is most useful for applications that generate small payloads because the protocol headers of such applications use a significant percentage of bandwidth on a link relative to their payload. </a:t>
            </a:r>
          </a:p>
          <a:p>
            <a:r>
              <a:rPr lang="en-US"/>
              <a:t>When header compression is applied on a TCP/IP header, some of the redundant fields in the header of a TCP/IP connection are removed. Header compression keeps a copy of the original header on either side of the link, removes the entirely redundant fields, and differentially codes the remaining fields in order to allow the compression of 40 bytes of header to an average of 5 bytes. This process uses a very specific algorithm designed around the constant structure of the TCP/IP header. It does not touch the payload of the TCP packet in any way.</a:t>
            </a:r>
          </a:p>
          <a:p>
            <a:r>
              <a:rPr lang="en-US"/>
              <a:t>TCP and RTP header compression applies to all TCP and RTP flows. For example, if TCP compression is enabled on a link, there is no mechanism to restrict its function to specific application types. TCP header compression for bulk data transfer yields little bandwidth savings. Class-based TCP header compression can be performed on specific traffic classes, such as the Telnet traffic class.</a:t>
            </a:r>
          </a:p>
          <a:p>
            <a:r>
              <a:rPr lang="en-US"/>
              <a:t>Class-based TCP header compression allows configuring RTP or TCP IP header compression on a per-class basis, when a class is configured within a policy map.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5C738F-99F0-43B4-9523-49C42735C477}" type="slidenum">
              <a:rPr lang="en-US" altLang="sk-SK"/>
              <a:pPr/>
              <a:t>2</a:t>
            </a:fld>
            <a:endParaRPr lang="en-US" altLang="sk-SK"/>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983AA7-320F-4165-A66E-C1BA60D1A646}" type="slidenum">
              <a:rPr lang="en-US"/>
              <a:pPr/>
              <a:t>38</a:t>
            </a:fld>
            <a:endParaRPr lang="en-US"/>
          </a:p>
        </p:txBody>
      </p:sp>
      <p:sp>
        <p:nvSpPr>
          <p:cNvPr id="1679362" name="Rectangle 2"/>
          <p:cNvSpPr>
            <a:spLocks noGrp="1" noRot="1" noChangeAspect="1" noChangeArrowheads="1" noTextEdit="1"/>
          </p:cNvSpPr>
          <p:nvPr>
            <p:ph type="sldImg"/>
          </p:nvPr>
        </p:nvSpPr>
        <p:spPr>
          <a:xfrm>
            <a:off x="677863" y="273050"/>
            <a:ext cx="5948362" cy="4460875"/>
          </a:xfrm>
          <a:ln/>
        </p:spPr>
      </p:sp>
      <p:sp>
        <p:nvSpPr>
          <p:cNvPr id="1679363" name="Rectangle 3"/>
          <p:cNvSpPr>
            <a:spLocks noGrp="1" noChangeArrowheads="1"/>
          </p:cNvSpPr>
          <p:nvPr>
            <p:ph type="body" idx="1"/>
          </p:nvPr>
        </p:nvSpPr>
        <p:spPr>
          <a:xfrm>
            <a:off x="417513" y="4894263"/>
            <a:ext cx="6327775" cy="4754562"/>
          </a:xfrm>
        </p:spPr>
        <p:txBody>
          <a:bodyPr/>
          <a:lstStyle/>
          <a:p>
            <a:r>
              <a:rPr lang="en-US"/>
              <a:t>In considering delay between two hops in a network, queuing delay in a router must be taken into account because it may be comparable to, or even exceed, serialization and propagation delay on a link. In an empty network, an interactive or voice session experiences low or no queuing delay, because the session does not compete with other applications on an interface output queue. Also, the small delay does not vary enough to produce significant jitter on the receiving side.</a:t>
            </a:r>
          </a:p>
          <a:p>
            <a:r>
              <a:rPr lang="en-US"/>
              <a:t>In a congested network, interactive data and voice applications compete in the router queue with other applications. Queuing mechanisms may prioritize voice traffic in the software queue, but the hardware queue (TxQ) always uses a FIFO scheduling mechanism. After packets of different applications leave the software queue, the packets will mix with other packets in the hardware queue, even if their software queue processing was expedited. Thus, a voice packet may be immediately sent to the hardware queue where two large FTP packets are waiting for transmission. The voice packet must wait until the FTP packets are transmitted, thus producing an unacceptable delay in the voice path. Because links are used variably, the delay varies with time and may produce unacceptable jitter in jitter-sensitive applications such as voice.</a:t>
            </a:r>
          </a:p>
          <a:p>
            <a:r>
              <a:rPr lang="en-US"/>
              <a:t>In the example shown here, the serialization delay of a 1500-byte packet over a 512-kbps link will be 24.3 ms. For VoIP traffic, the maximum recommended one-way, end-to-end delay is 150 ms. Therefore, having a 1500-byte packet ahead of a VoIP packet in the hardware queue on a 512-kbps link can cause the end-to-end delay of the voice packet to be over the budget of 24.3 ms.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C82448E-20F2-4BD5-B066-848CFB85E4F7}" type="slidenum">
              <a:rPr lang="en-US"/>
              <a:pPr/>
              <a:t>39</a:t>
            </a:fld>
            <a:endParaRPr lang="en-US"/>
          </a:p>
        </p:txBody>
      </p:sp>
      <p:sp>
        <p:nvSpPr>
          <p:cNvPr id="1681410" name="Rectangle 2"/>
          <p:cNvSpPr>
            <a:spLocks noGrp="1" noRot="1" noChangeAspect="1" noChangeArrowheads="1" noTextEdit="1"/>
          </p:cNvSpPr>
          <p:nvPr>
            <p:ph type="sldImg"/>
          </p:nvPr>
        </p:nvSpPr>
        <p:spPr>
          <a:xfrm>
            <a:off x="677863" y="273050"/>
            <a:ext cx="5948362" cy="4460875"/>
          </a:xfrm>
          <a:ln/>
        </p:spPr>
      </p:sp>
      <p:sp>
        <p:nvSpPr>
          <p:cNvPr id="1681411" name="Rectangle 3"/>
          <p:cNvSpPr>
            <a:spLocks noGrp="1" noChangeArrowheads="1"/>
          </p:cNvSpPr>
          <p:nvPr>
            <p:ph type="body" idx="1"/>
          </p:nvPr>
        </p:nvSpPr>
        <p:spPr>
          <a:xfrm>
            <a:off x="417513" y="4894263"/>
            <a:ext cx="6327775" cy="4754562"/>
          </a:xfrm>
        </p:spPr>
        <p:txBody>
          <a:bodyPr/>
          <a:lstStyle/>
          <a:p>
            <a:r>
              <a:rPr lang="en-US"/>
              <a:t>The use of a hybrid queuing method such as low latency queuing (LLQ) can provide low latency and low jitter for VoIP packets while servicing other data packets in a fair manner. But, even if VoIP packets are always sent to the front of the software queue, there is still the issue of serialization delay. A large packet may be on its way out of the hardware queue, which uses FIFO. When a VoIP packet is sent to the front of the software queue, the serialization of the large packet in the hardware transmit queue can cause the VoIP packet to wait for a long time before it can be transmitted out.</a:t>
            </a:r>
          </a:p>
          <a:p>
            <a:r>
              <a:rPr lang="en-US"/>
              <a:t>The solution is to fragment the large packets so that they never cause a VoIP packet to wait for more than a predefined amount of time. The VoIP packets must also be allowed to transmit in between the fragments of the larger packets (interleaving), or there will be no point in doing the fragmenting.</a:t>
            </a:r>
          </a:p>
          <a:p>
            <a:r>
              <a:rPr lang="en-US"/>
              <a:t>When you are configuring the proper fragment size to use on a link, a typical goal is to have a maximum serialization delay of around 10 to 15 ms. Depending on the LFI mechanisms being configured, the fragment size is either configured in bytes or in milliseconds.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745F4F7-644E-4FA8-9DDE-2E9A5FAB0545}" type="slidenum">
              <a:rPr lang="en-US"/>
              <a:pPr/>
              <a:t>41</a:t>
            </a:fld>
            <a:endParaRPr lang="en-US"/>
          </a:p>
        </p:txBody>
      </p:sp>
      <p:sp>
        <p:nvSpPr>
          <p:cNvPr id="1685506" name="Rectangle 2"/>
          <p:cNvSpPr>
            <a:spLocks noGrp="1" noRot="1" noChangeAspect="1" noChangeArrowheads="1" noTextEdit="1"/>
          </p:cNvSpPr>
          <p:nvPr>
            <p:ph type="sldImg"/>
          </p:nvPr>
        </p:nvSpPr>
        <p:spPr>
          <a:xfrm>
            <a:off x="677863" y="273050"/>
            <a:ext cx="5948362" cy="4460875"/>
          </a:xfrm>
          <a:ln/>
        </p:spPr>
      </p:sp>
      <p:sp>
        <p:nvSpPr>
          <p:cNvPr id="1685507" name="Rectangle 3"/>
          <p:cNvSpPr>
            <a:spLocks noGrp="1" noChangeArrowheads="1"/>
          </p:cNvSpPr>
          <p:nvPr>
            <p:ph type="body" idx="1"/>
          </p:nvPr>
        </p:nvSpPr>
        <p:spPr>
          <a:xfrm>
            <a:off x="417513" y="4894263"/>
            <a:ext cx="6327775" cy="4754562"/>
          </a:xfrm>
        </p:spPr>
        <p:txBody>
          <a:bodyPr/>
          <a:lstStyle/>
          <a:p>
            <a:r>
              <a:rPr lang="en-US"/>
              <a:t>This graphic shows an example of a network using LFI.</a:t>
            </a:r>
          </a:p>
          <a:p>
            <a:r>
              <a:rPr lang="en-US"/>
              <a:t>Header compression and LFI are typically configured at the WAN edge for WAN links below T1 or E1 speeds to optimize the use of the WAN link and to prevent long serialization delay.</a:t>
            </a:r>
          </a:p>
          <a:p>
            <a:r>
              <a:rPr lang="en-US"/>
              <a:t>Layer 2 payload compression is less commonly deployed on WAN links, especially without the use of hardware-assisted payload compression. In this case, use TCP and RTP compression, as well as LFI mechanisms, because this network carries converged network traffic.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8CB27B-7D73-4A62-AB4D-FBE5C6930412}" type="slidenum">
              <a:rPr lang="en-US"/>
              <a:pPr/>
              <a:t>42</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F5D4579-567E-4EC1-9882-D36BB763B955}" type="slidenum">
              <a:rPr lang="en-US" altLang="sk-SK"/>
              <a:pPr/>
              <a:t>6</a:t>
            </a:fld>
            <a:endParaRPr lang="en-US" altLang="sk-SK"/>
          </a:p>
        </p:txBody>
      </p:sp>
      <p:sp>
        <p:nvSpPr>
          <p:cNvPr id="1357826" name="Rectangle 2"/>
          <p:cNvSpPr>
            <a:spLocks noGrp="1" noRot="1" noChangeAspect="1" noChangeArrowheads="1" noTextEdit="1"/>
          </p:cNvSpPr>
          <p:nvPr>
            <p:ph type="sldImg"/>
          </p:nvPr>
        </p:nvSpPr>
        <p:spPr>
          <a:ln/>
        </p:spPr>
      </p:sp>
      <p:sp>
        <p:nvSpPr>
          <p:cNvPr id="1357827" name="Rectangle 3"/>
          <p:cNvSpPr>
            <a:spLocks noGrp="1" noChangeArrowheads="1"/>
          </p:cNvSpPr>
          <p:nvPr>
            <p:ph type="body" idx="1"/>
          </p:nvPr>
        </p:nvSpPr>
        <p:spPr>
          <a:xfrm>
            <a:off x="409575" y="4819650"/>
            <a:ext cx="6199188" cy="4683125"/>
          </a:xfrm>
        </p:spPr>
        <p:txBody>
          <a:bodyPr/>
          <a:lstStyle/>
          <a:p>
            <a:pPr>
              <a:lnSpc>
                <a:spcPct val="80000"/>
              </a:lnSpc>
              <a:buFontTx/>
              <a:buNone/>
            </a:pPr>
            <a:r>
              <a:rPr lang="en-US" altLang="sk-SK" sz="1000" b="1"/>
              <a:t>• IP Type of Service Byte—</a:t>
            </a:r>
            <a:r>
              <a:rPr lang="en-US" altLang="sk-SK" sz="1000"/>
              <a:t>As Layer 2 media often changes as packets traverse from source to destination, a more ubiquitous classification would occur at Layer 3. The second byte in an IPv4 packet is the Type of Service (ToS) byte. The first three bits of the ToS byte alone are referred to as the IP Precedence (IPP) bits. These same three bits, in conjunction with the next three bits, are known collectively as the DSCP bits. </a:t>
            </a:r>
          </a:p>
          <a:p>
            <a:pPr>
              <a:lnSpc>
                <a:spcPct val="80000"/>
              </a:lnSpc>
              <a:buFontTx/>
              <a:buNone/>
            </a:pPr>
            <a:endParaRPr lang="en-US" altLang="sk-SK" sz="1000"/>
          </a:p>
          <a:p>
            <a:pPr>
              <a:lnSpc>
                <a:spcPct val="80000"/>
              </a:lnSpc>
            </a:pPr>
            <a:r>
              <a:rPr lang="en-US" altLang="sk-SK" sz="1000"/>
              <a:t>The IP Precedence bits, like 802.1p CoS bits, allow for only 8 values of marking (0-7). </a:t>
            </a:r>
            <a:endParaRPr lang="en-US" altLang="sk-SK" sz="1000" b="1"/>
          </a:p>
          <a:p>
            <a:pPr lvl="1">
              <a:lnSpc>
                <a:spcPct val="80000"/>
              </a:lnSpc>
            </a:pPr>
            <a:r>
              <a:rPr lang="en-US" altLang="sk-SK" sz="1000"/>
              <a:t>IPP values 6 and 7 are generally reserved for network control traffic (such as routing).</a:t>
            </a:r>
            <a:endParaRPr lang="en-US" altLang="sk-SK" sz="1000" b="1"/>
          </a:p>
          <a:p>
            <a:pPr lvl="1">
              <a:lnSpc>
                <a:spcPct val="80000"/>
              </a:lnSpc>
            </a:pPr>
            <a:r>
              <a:rPr lang="en-US" altLang="sk-SK" sz="1000"/>
              <a:t>IPP value 5 is recommended for voice.</a:t>
            </a:r>
            <a:endParaRPr lang="en-US" altLang="sk-SK" sz="1000" b="1"/>
          </a:p>
          <a:p>
            <a:pPr lvl="1">
              <a:lnSpc>
                <a:spcPct val="80000"/>
              </a:lnSpc>
            </a:pPr>
            <a:r>
              <a:rPr lang="en-US" altLang="sk-SK" sz="1000"/>
              <a:t>IPP value 4 is shared by video conferencing and streaming video.</a:t>
            </a:r>
            <a:endParaRPr lang="en-US" altLang="sk-SK" sz="1000" b="1"/>
          </a:p>
          <a:p>
            <a:pPr lvl="1">
              <a:lnSpc>
                <a:spcPct val="80000"/>
              </a:lnSpc>
            </a:pPr>
            <a:r>
              <a:rPr lang="en-US" altLang="sk-SK" sz="1000"/>
              <a:t>IPP value 3 is for voice-control.</a:t>
            </a:r>
            <a:endParaRPr lang="en-US" altLang="sk-SK" sz="1000" b="1"/>
          </a:p>
          <a:p>
            <a:pPr lvl="1">
              <a:lnSpc>
                <a:spcPct val="80000"/>
              </a:lnSpc>
            </a:pPr>
            <a:r>
              <a:rPr lang="en-US" altLang="sk-SK" sz="1000"/>
              <a:t>IPP values 1 and 2 can be used for data applications.</a:t>
            </a:r>
            <a:endParaRPr lang="en-US" altLang="sk-SK" sz="1000" b="1"/>
          </a:p>
          <a:p>
            <a:pPr lvl="1">
              <a:lnSpc>
                <a:spcPct val="80000"/>
              </a:lnSpc>
            </a:pPr>
            <a:r>
              <a:rPr lang="en-US" altLang="sk-SK" sz="1000"/>
              <a:t>IPP value 0 is the default marking value.</a:t>
            </a:r>
          </a:p>
          <a:p>
            <a:pPr>
              <a:lnSpc>
                <a:spcPct val="80000"/>
              </a:lnSpc>
            </a:pPr>
            <a:r>
              <a:rPr lang="en-US" altLang="sk-SK" sz="1000"/>
              <a:t>Many enterprises find IPP marking to be overly restrictive and limiting, favoring instead the 6-Bit/64-value DSCP marking model.</a:t>
            </a:r>
          </a:p>
          <a:p>
            <a:pPr>
              <a:lnSpc>
                <a:spcPct val="80000"/>
              </a:lnSpc>
              <a:buFontTx/>
              <a:buNone/>
            </a:pPr>
            <a:endParaRPr lang="en-US" altLang="sk-SK"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5C738F-99F0-43B4-9523-49C42735C477}" type="slidenum">
              <a:rPr lang="en-US" altLang="sk-SK"/>
              <a:pPr/>
              <a:t>13</a:t>
            </a:fld>
            <a:endParaRPr lang="en-US" altLang="sk-SK"/>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9D5A91F-CEC7-4730-A33B-4354BC034540}" type="slidenum">
              <a:rPr lang="en-US"/>
              <a:pPr/>
              <a:t>14</a:t>
            </a:fld>
            <a:endParaRPr lang="en-US"/>
          </a:p>
        </p:txBody>
      </p:sp>
      <p:sp>
        <p:nvSpPr>
          <p:cNvPr id="1638402" name="Rectangle 2"/>
          <p:cNvSpPr>
            <a:spLocks noGrp="1" noRot="1" noChangeAspect="1" noChangeArrowheads="1" noTextEdit="1"/>
          </p:cNvSpPr>
          <p:nvPr>
            <p:ph type="sldImg"/>
          </p:nvPr>
        </p:nvSpPr>
        <p:spPr>
          <a:ln/>
        </p:spPr>
      </p:sp>
      <p:sp>
        <p:nvSpPr>
          <p:cNvPr id="1638403" name="Rectangle 3"/>
          <p:cNvSpPr>
            <a:spLocks noGrp="1" noChangeArrowheads="1"/>
          </p:cNvSpPr>
          <p:nvPr>
            <p:ph type="body" idx="1"/>
          </p:nvPr>
        </p:nvSpPr>
        <p:spPr/>
        <p:txBody>
          <a:bodyPr/>
          <a:lstStyle/>
          <a:p>
            <a:pPr>
              <a:lnSpc>
                <a:spcPct val="80000"/>
              </a:lnSpc>
            </a:pPr>
            <a:r>
              <a:rPr lang="en-US"/>
              <a:t>Traffic conditioners, QoS mechanisms that limit bandwidth, include policing and shaping. Both of these approaches limit bandwidth, but each has different characteristics, as follows:</a:t>
            </a:r>
            <a:endParaRPr lang="en-US" b="1"/>
          </a:p>
          <a:p>
            <a:pPr lvl="2">
              <a:lnSpc>
                <a:spcPct val="80000"/>
              </a:lnSpc>
            </a:pPr>
            <a:r>
              <a:rPr lang="en-US" b="1"/>
              <a:t>Policing:</a:t>
            </a:r>
            <a:r>
              <a:rPr lang="en-US"/>
              <a:t> Policing typically limits bandwidth by discarding traffic that exceeds a specified rate. However, policing also can re-mark traffic that exceeds the specified rate and attempt to send the traffic anyway. Because of the drop behavior of policing TCP retransmits, policing should be used on higher-speed interfaces. Policing can be applied inbound or outbound on an interface. Traffic policing tools are often configured on interfaces at the edge of a network to limit the rate of traffic entering or leaving the network. In the most common traffic-policing configurations, traffic that conforms is transmitted and traffic that exceeds is sent with a decreased priority or is dropped. Such priorities can be based on IP precedence or DSCP. </a:t>
            </a:r>
            <a:endParaRPr lang="en-US" b="1"/>
          </a:p>
          <a:p>
            <a:pPr lvl="2">
              <a:lnSpc>
                <a:spcPct val="80000"/>
              </a:lnSpc>
            </a:pPr>
            <a:r>
              <a:rPr lang="en-US" b="1"/>
              <a:t>Shaping: </a:t>
            </a:r>
            <a:r>
              <a:rPr lang="en-US"/>
              <a:t>Shaping limits excess traffic, not by dropping it but by buffering it. This buffering of excess traffic can lead to delay. Because of this delay, shaping is recommended for slower-speed interfaces. Unlike policing, shaping cannot re-mark traffic. As a final contrast, shaping can be applied only in the outbound direction on an interface. Traffic shaping can be used to account for speed mismatches, which are common in nonbroadcast multiaccess (NBMA) networks such as Frame Relay and ATM.</a:t>
            </a:r>
          </a:p>
          <a:p>
            <a:pPr>
              <a:lnSpc>
                <a:spcPct val="80000"/>
              </a:lnSpc>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4841C09-3E9E-4E50-97D8-5856D33934CE}" type="slidenum">
              <a:rPr lang="en-US"/>
              <a:pPr/>
              <a:t>15</a:t>
            </a:fld>
            <a:endParaRPr lang="en-US"/>
          </a:p>
        </p:txBody>
      </p:sp>
      <p:sp>
        <p:nvSpPr>
          <p:cNvPr id="1640450" name="Rectangle 2"/>
          <p:cNvSpPr>
            <a:spLocks noGrp="1" noRot="1" noChangeAspect="1" noChangeArrowheads="1" noTextEdit="1"/>
          </p:cNvSpPr>
          <p:nvPr>
            <p:ph type="sldImg"/>
          </p:nvPr>
        </p:nvSpPr>
        <p:spPr>
          <a:xfrm>
            <a:off x="677863" y="273050"/>
            <a:ext cx="5948362" cy="4460875"/>
          </a:xfrm>
          <a:ln/>
        </p:spPr>
      </p:sp>
      <p:sp>
        <p:nvSpPr>
          <p:cNvPr id="1640451" name="Rectangle 3"/>
          <p:cNvSpPr>
            <a:spLocks noGrp="1" noChangeArrowheads="1"/>
          </p:cNvSpPr>
          <p:nvPr>
            <p:ph type="body" idx="1"/>
          </p:nvPr>
        </p:nvSpPr>
        <p:spPr>
          <a:xfrm>
            <a:off x="417513" y="4894263"/>
            <a:ext cx="6327775" cy="4754562"/>
          </a:xfrm>
        </p:spPr>
        <p:txBody>
          <a:bodyPr/>
          <a:lstStyle/>
          <a:p>
            <a:r>
              <a:rPr lang="en-US"/>
              <a:t>Both traffic shaping and policing mechanisms are traffic-conditioning mechanisms that are used in a network to control the traffic rate. Both mechanisms use classification so that they can differentiate traffic. They both measure the rate of traffic and compare that rate to the configured traffic-shaping or traffic-policing policy. </a:t>
            </a:r>
          </a:p>
          <a:p>
            <a:r>
              <a:rPr lang="en-US"/>
              <a:t>The difference between traffic shaping and policing can be described in terms of their implementation. Traffic policing drops excess traffic to control traffic flow within specified rate limits. Traffic policing does not introduce any delay to traffic that conforms to traffic policies. Traffic policing can cause more TCP retransmissions, because traffic in excess of specified limits is dropped. </a:t>
            </a:r>
          </a:p>
          <a:p>
            <a:r>
              <a:rPr lang="en-US"/>
              <a:t>Traffic-policing mechanisms such as class-based policing or committed access rate (CAR) also have marking capabilities in addition to rate-limiting capabilities. Instead of dropping the excess traffic, traffic policing can mark and then send the excess traffic. This feature allows the excess traffic to be re-marked with a lower priority before the excess traffic is sent out. </a:t>
            </a:r>
          </a:p>
          <a:p>
            <a:r>
              <a:rPr lang="en-US"/>
              <a:t>Traffic shaping buffers excessive traffic so that the traffic stays within the desired rate. With traffic shaping, traffic bursts are smoothed out by queuing the excess traffic to produce a steadier flow of data. Reducing traffic bursts helps reduce congestion in the network. Traffic shapers such as class-based shaping, Frame Relay traffic shaping (FRTS), or virtual IP (VIP)-based distributed traffic shaping (DTS) in Cisco IOS software do not have the ability to mark traffic.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9CDCE82-7235-4874-9D24-CC3E5060B0CA}" type="slidenum">
              <a:rPr lang="en-US"/>
              <a:pPr/>
              <a:t>16</a:t>
            </a:fld>
            <a:endParaRPr lang="en-US"/>
          </a:p>
        </p:txBody>
      </p:sp>
      <p:sp>
        <p:nvSpPr>
          <p:cNvPr id="1644546" name="Rectangle 2"/>
          <p:cNvSpPr>
            <a:spLocks noGrp="1" noRot="1" noChangeAspect="1" noChangeArrowheads="1" noTextEdit="1"/>
          </p:cNvSpPr>
          <p:nvPr>
            <p:ph type="sldImg"/>
          </p:nvPr>
        </p:nvSpPr>
        <p:spPr>
          <a:xfrm>
            <a:off x="677863" y="273050"/>
            <a:ext cx="5948362" cy="4460875"/>
          </a:xfrm>
          <a:ln/>
        </p:spPr>
      </p:sp>
      <p:sp>
        <p:nvSpPr>
          <p:cNvPr id="1644547" name="Rectangle 3"/>
          <p:cNvSpPr>
            <a:spLocks noGrp="1" noChangeArrowheads="1"/>
          </p:cNvSpPr>
          <p:nvPr>
            <p:ph type="body" idx="1"/>
          </p:nvPr>
        </p:nvSpPr>
        <p:spPr>
          <a:xfrm>
            <a:off x="417513" y="4894263"/>
            <a:ext cx="6327775" cy="4754562"/>
          </a:xfrm>
        </p:spPr>
        <p:txBody>
          <a:bodyPr/>
          <a:lstStyle/>
          <a:p>
            <a:r>
              <a:rPr lang="en-US"/>
              <a:t>Policing can be applied to either the inbound or outbound direction, while shaping can be applied only in the outbound direction. Policing drops nonconforming traffic instead of queuing the traffic like shaping. Policing also supports marking of traffic. Traffic policing is more efficient in terms of memory utilization than traffic shaping because no additional queuing of packets is needed.</a:t>
            </a:r>
          </a:p>
          <a:p>
            <a:r>
              <a:rPr lang="en-US"/>
              <a:t>Both traffic policing and shaping ensure that traffic does not exceed a bandwidth limit, but each mechanism has different impacts on the traffic:</a:t>
            </a:r>
          </a:p>
          <a:p>
            <a:r>
              <a:rPr lang="en-US"/>
              <a:t>Policing drops packets more often, generally causing more retransmissions of connection-oriented protocols, such as TCP.</a:t>
            </a:r>
          </a:p>
          <a:p>
            <a:r>
              <a:rPr lang="en-US"/>
              <a:t>Shaping adds variable delay to traffic, possibly causing jitter. Shaping queues excess traffic by holding packets in a shaping queue. Traffic shaping is used to shape the outbound traffic flow when the outbound traffic rate is higher than a configured rate. Traffic shaping smoothes traffic by storing traffic above the configured rate in a shaping queue. Therefore, shaping increases buffer utilization on a router and causes unpredictable packet delays. Traffic shaping can also interact with a Frame Relay network, adapting to indications of Layer 2 congestion in the WAN. For example, if the backward-explicit congestion notification (BECN) bit is received, the router can lower the rate limit to help reduce congestion in the Frame Relay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0E6065F-B37C-45A0-BE6E-60DF0046DA84}" type="slidenum">
              <a:rPr lang="en-US"/>
              <a:pPr/>
              <a:t>17</a:t>
            </a:fld>
            <a:endParaRPr lang="en-US"/>
          </a:p>
        </p:txBody>
      </p:sp>
      <p:sp>
        <p:nvSpPr>
          <p:cNvPr id="1642498" name="Rectangle 2"/>
          <p:cNvSpPr>
            <a:spLocks noGrp="1" noRot="1" noChangeAspect="1" noChangeArrowheads="1" noTextEdit="1"/>
          </p:cNvSpPr>
          <p:nvPr>
            <p:ph type="sldImg"/>
          </p:nvPr>
        </p:nvSpPr>
        <p:spPr>
          <a:xfrm>
            <a:off x="677863" y="273050"/>
            <a:ext cx="5948362" cy="4460875"/>
          </a:xfrm>
          <a:ln/>
        </p:spPr>
      </p:sp>
      <p:sp>
        <p:nvSpPr>
          <p:cNvPr id="1642499" name="Rectangle 3"/>
          <p:cNvSpPr>
            <a:spLocks noGrp="1" noChangeArrowheads="1"/>
          </p:cNvSpPr>
          <p:nvPr>
            <p:ph type="body" idx="1"/>
          </p:nvPr>
        </p:nvSpPr>
        <p:spPr>
          <a:xfrm>
            <a:off x="417513" y="4894263"/>
            <a:ext cx="6327775" cy="4754562"/>
          </a:xfrm>
        </p:spPr>
        <p:txBody>
          <a:bodyPr/>
          <a:lstStyle/>
          <a:p>
            <a:pPr>
              <a:buFontTx/>
              <a:buNone/>
            </a:pPr>
            <a:r>
              <a:rPr lang="en-US" b="1" dirty="0"/>
              <a:t>Why Use Policing?</a:t>
            </a:r>
            <a:endParaRPr lang="en-US" dirty="0"/>
          </a:p>
          <a:p>
            <a:r>
              <a:rPr lang="en-US" dirty="0"/>
              <a:t>Limiting the access rate on an interface when high-speed physical infrastructure is used in transport. Rate limiting is typically used by service providers to offer customers </a:t>
            </a:r>
            <a:r>
              <a:rPr lang="en-US" dirty="0" err="1"/>
              <a:t>subrate</a:t>
            </a:r>
            <a:r>
              <a:rPr lang="en-US" dirty="0"/>
              <a:t> access. For example, a customer may have an Optical Carrier-3 (OC-3) connection to the service provider but pay only for a T1 access rate. The service provider can rate-limit the customer traffic to T1 speed.</a:t>
            </a:r>
          </a:p>
          <a:p>
            <a:r>
              <a:rPr lang="en-US" dirty="0"/>
              <a:t>Engineering bandwidth so that traffic rates of certain applications or classes of traffic follow a specified traffic-rate policy. For example, traffic from file-sharing applications may be rate-limited to 64 kbps maximum.</a:t>
            </a:r>
          </a:p>
          <a:p>
            <a:r>
              <a:rPr lang="en-US" dirty="0"/>
              <a:t>Re-marking excess traffic with a lower priority at Layer 2 and Layer 3 or both before sending the excess traffic out. Cisco class-based traffic policing can be configured to mark packets at both Layer 2 and Layer 3. For example, excess traffic can be re-marked to a lower differentiated services code point (DSCP) value and also have the Frame Relay discard eligible (DE) bit set before the packet is sent out.</a:t>
            </a:r>
          </a:p>
          <a:p>
            <a:endParaRPr lang="en-US" dirty="0"/>
          </a:p>
          <a:p>
            <a:pPr>
              <a:buFontTx/>
              <a:buNone/>
            </a:pPr>
            <a:r>
              <a:rPr lang="en-US" b="1" dirty="0"/>
              <a:t>Why Use Shaping?</a:t>
            </a:r>
            <a:endParaRPr lang="en-US" dirty="0"/>
          </a:p>
          <a:p>
            <a:r>
              <a:rPr lang="en-US" dirty="0"/>
              <a:t>Traffic shaping is typically used to prevent and manage congestion in ATM, Frame Relay, or Metro Ethernet networks, where asymmetric bandwidths are used along the traffic path. If shaping is not used, then buffering can occur at the slow (usually the remote) end, which can lead to queuing and cause delays, and overflow, which can cause packet drops. </a:t>
            </a:r>
          </a:p>
          <a:p>
            <a:r>
              <a:rPr lang="en-US" dirty="0"/>
              <a:t>Traffic shaping is an attempt to control traffic in ATM, Frame Relay, or Metro Ethernet networks to optimize or guarantee performance, low latency, or bandwidth. Traffic shaping deals with the concepts of classification, queue disciplines, enforcing policies, congestion management, quality of service (</a:t>
            </a:r>
            <a:r>
              <a:rPr lang="en-US" dirty="0" err="1"/>
              <a:t>QoS</a:t>
            </a:r>
            <a:r>
              <a:rPr lang="en-US" dirty="0"/>
              <a:t>), and fairness.</a:t>
            </a:r>
          </a:p>
          <a:p>
            <a:r>
              <a:rPr lang="en-US" dirty="0"/>
              <a:t>Traffic shaping provides a mechanism to control the volume of traffic being sent into a network (bandwidth throttling) by not allowing the traffic to burst above the subscribed (committed) rate. For this reason, traffic-shaping schemes need to be implemented at the network edges, as with ATM, Frame Relay, or Metro Ethernet, to control the traffic entering the network. It also may be necessary to identify traffic with a granularity that allows the traffic-shaping control mechanism to separate traffic into individual flows and shape them differently.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D9432FC-3D70-4A2E-AC97-0E8BC3F93E0C}" type="slidenum">
              <a:rPr lang="en-US"/>
              <a:pPr/>
              <a:t>18</a:t>
            </a:fld>
            <a:endParaRPr lang="en-US"/>
          </a:p>
        </p:txBody>
      </p:sp>
      <p:sp>
        <p:nvSpPr>
          <p:cNvPr id="1650690" name="Rectangle 2"/>
          <p:cNvSpPr>
            <a:spLocks noGrp="1" noRot="1" noChangeAspect="1" noChangeArrowheads="1" noTextEdit="1"/>
          </p:cNvSpPr>
          <p:nvPr>
            <p:ph type="sldImg"/>
          </p:nvPr>
        </p:nvSpPr>
        <p:spPr>
          <a:ln/>
        </p:spPr>
      </p:sp>
      <p:sp>
        <p:nvSpPr>
          <p:cNvPr id="1650691" name="Rectangle 3"/>
          <p:cNvSpPr>
            <a:spLocks noGrp="1" noChangeArrowheads="1"/>
          </p:cNvSpPr>
          <p:nvPr>
            <p:ph type="body" idx="1"/>
          </p:nvPr>
        </p:nvSpPr>
        <p:spPr/>
        <p:txBody>
          <a:bodyPr/>
          <a:lstStyle/>
          <a:p>
            <a:r>
              <a:rPr lang="en-US"/>
              <a:t>The token bucket is a mathematical model used by routers and switches to regulate traffic flow. The model has two basic components:</a:t>
            </a:r>
            <a:endParaRPr lang="en-US" b="1"/>
          </a:p>
          <a:p>
            <a:pPr lvl="2"/>
            <a:r>
              <a:rPr lang="en-US" b="1"/>
              <a:t>Tokens:</a:t>
            </a:r>
            <a:r>
              <a:rPr lang="en-US"/>
              <a:t> Each token represents permission to send a fixed number of bits into the network. Tokens are put into a token bucket at a certain rate by Cisco IOS software.</a:t>
            </a:r>
            <a:endParaRPr lang="en-US" b="1"/>
          </a:p>
          <a:p>
            <a:pPr lvl="2"/>
            <a:r>
              <a:rPr lang="en-US" b="1"/>
              <a:t>Token bucket:</a:t>
            </a:r>
            <a:r>
              <a:rPr lang="en-US"/>
              <a:t> A token bucket has the capacity to hold a specified number of tokens. Each incoming packet, if forwarded, takes tokens from the bucket representing the packet size. If the bucket fills to capacity, newly arriving tokens are discarded. Discarded tokens are not available to future packets. If there are not enough tokens in the token bucket to send the packet, the traffic-conditioning mechanisms may take the following actions:</a:t>
            </a:r>
          </a:p>
          <a:p>
            <a:pPr lvl="4"/>
            <a:r>
              <a:rPr lang="en-US"/>
              <a:t>Wait for enough tokens to accumulate in the bucket (traffic shaping)</a:t>
            </a:r>
          </a:p>
          <a:p>
            <a:pPr lvl="4"/>
            <a:r>
              <a:rPr lang="en-US"/>
              <a:t>Discard the packet (traffic policing)</a:t>
            </a:r>
          </a:p>
          <a:p>
            <a:r>
              <a:rPr lang="en-US"/>
              <a:t>Using a single token bucket model, the measured traffic rate can conform to or exceed the specified traffic rate. The measured traffic rate is conforming if there are enough tokens in the token bucket to transmit the traffic. The measured traffic rate is exceeding if there are not enough tokens in the token bucket to transmit the traffic.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06355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2160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71759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1390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quarter" idx="1"/>
          </p:nvPr>
        </p:nvSpPr>
        <p:spPr>
          <a:xfrm>
            <a:off x="655638"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half" idx="3"/>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8666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2356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2163597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Content Placeholder 4"/>
          <p:cNvSpPr>
            <a:spLocks noGrp="1"/>
          </p:cNvSpPr>
          <p:nvPr>
            <p:ph sz="quarter" idx="3"/>
          </p:nvPr>
        </p:nvSpPr>
        <p:spPr>
          <a:xfrm>
            <a:off x="4811713" y="39243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703499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lipArt Placeholder 3"/>
          <p:cNvSpPr>
            <a:spLocks noGrp="1"/>
          </p:cNvSpPr>
          <p:nvPr>
            <p:ph type="clip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1368322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hart Placeholder 3"/>
          <p:cNvSpPr>
            <a:spLocks noGrp="1"/>
          </p:cNvSpPr>
          <p:nvPr>
            <p:ph type="ch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17769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0015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362346388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96999636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2379329"/>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30142416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82425591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784728260"/>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58377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6706381"/>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2856119"/>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1791633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1618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75867341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92993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5360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421439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7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smtClean="0"/>
              <a:t>Body Text 24</a:t>
            </a:r>
          </a:p>
          <a:p>
            <a:pPr lvl="1"/>
            <a:r>
              <a:rPr lang="en-US" smtClean="0"/>
              <a:t>Second Level 20</a:t>
            </a:r>
          </a:p>
          <a:p>
            <a:pPr lvl="2"/>
            <a:r>
              <a:rPr lang="en-US" smtClean="0"/>
              <a:t>Third Level 20</a:t>
            </a:r>
          </a:p>
          <a:p>
            <a:pPr lvl="3"/>
            <a:r>
              <a:rPr lang="en-US" smtClean="0"/>
              <a:t>Fourth Level 20</a:t>
            </a:r>
          </a:p>
          <a:p>
            <a:pPr lvl="4"/>
            <a:r>
              <a:rPr lang="en-US" smtClean="0"/>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p>
            <a:pPr algn="l" defTabSz="814388">
              <a:lnSpc>
                <a:spcPct val="100000"/>
              </a:lnSpc>
            </a:pPr>
            <a:r>
              <a:rPr lang="en-US"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Grp="1" noChangeArrowheads="1"/>
          </p:cNvSpPr>
          <p:nvPr>
            <p:ph type="ctrTitle"/>
          </p:nvPr>
        </p:nvSpPr>
        <p:spPr/>
        <p:txBody>
          <a:bodyPr/>
          <a:lstStyle/>
          <a:p>
            <a:r>
              <a:rPr lang="en-US"/>
              <a:t>Module 4: Implement the DiffServ QoS Model</a:t>
            </a:r>
          </a:p>
        </p:txBody>
      </p:sp>
      <p:sp>
        <p:nvSpPr>
          <p:cNvPr id="1633283" name="Rectangle 3"/>
          <p:cNvSpPr>
            <a:spLocks noGrp="1" noChangeArrowheads="1"/>
          </p:cNvSpPr>
          <p:nvPr>
            <p:ph type="subTitle" idx="1"/>
          </p:nvPr>
        </p:nvSpPr>
        <p:spPr/>
        <p:txBody>
          <a:bodyPr/>
          <a:lstStyle/>
          <a:p>
            <a:pPr>
              <a:lnSpc>
                <a:spcPct val="80000"/>
              </a:lnSpc>
            </a:pPr>
            <a:r>
              <a:rPr lang="sk-SK" dirty="0" smtClean="0"/>
              <a:t>Stretnutie 4: Mechanizmy </a:t>
            </a:r>
            <a:r>
              <a:rPr lang="en-US" dirty="0" smtClean="0"/>
              <a:t>Policing a Shaping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Činnosť TCP na koncových uzloch</a:t>
            </a:r>
            <a:endParaRPr lang="sk-SK" dirty="0"/>
          </a:p>
        </p:txBody>
      </p:sp>
      <p:sp>
        <p:nvSpPr>
          <p:cNvPr id="3" name="Content Placeholder 2"/>
          <p:cNvSpPr>
            <a:spLocks noGrp="1"/>
          </p:cNvSpPr>
          <p:nvPr>
            <p:ph idx="1"/>
          </p:nvPr>
        </p:nvSpPr>
        <p:spPr/>
        <p:txBody>
          <a:bodyPr/>
          <a:lstStyle/>
          <a:p>
            <a:r>
              <a:rPr lang="sk-SK" dirty="0" smtClean="0"/>
              <a:t>Ak príjemca D dostane IP paket s codepointom CE, musí o zahltení informovať odosielateľa S</a:t>
            </a:r>
          </a:p>
          <a:p>
            <a:pPr lvl="1"/>
            <a:r>
              <a:rPr lang="sk-SK" dirty="0" smtClean="0"/>
              <a:t>V najbližšom TCP ACK segmente odosielanom v smere D → S nastaví uzol D príznak ECE a necháva ho nastavený, kým od S nedostane segment s príznakom CWR</a:t>
            </a:r>
          </a:p>
          <a:p>
            <a:pPr lvl="1"/>
            <a:r>
              <a:rPr lang="sk-SK" dirty="0" smtClean="0"/>
              <a:t>Uzol S po prijatí TCP segmentu s príznakom ECE zareaguje, ako keby došlo k strate segmentu – zmenší congestion window</a:t>
            </a:r>
          </a:p>
          <a:p>
            <a:pPr lvl="2"/>
            <a:r>
              <a:rPr lang="sk-SK" dirty="0" smtClean="0"/>
              <a:t>Prirodzene, nerobí retransmisie, lebo k strate dát reálne nedošlo</a:t>
            </a:r>
          </a:p>
          <a:p>
            <a:pPr lvl="1"/>
            <a:r>
              <a:rPr lang="sk-SK" dirty="0" smtClean="0"/>
              <a:t>V najbližšom ďalšom segmente odosielanom v smere S → D nastaví uzol S príznak CWR, čím potvrdzuje, že informáciu o nutnosti spomaliť dostal</a:t>
            </a:r>
            <a:endParaRPr lang="sk-SK" dirty="0"/>
          </a:p>
        </p:txBody>
      </p:sp>
    </p:spTree>
    <p:extLst>
      <p:ext uri="{BB962C8B-B14F-4D97-AF65-F5344CB8AC3E}">
        <p14:creationId xmlns:p14="http://schemas.microsoft.com/office/powerpoint/2010/main" val="2652253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Činnosť TCP na koncových uzloch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5003"/>
            <a:ext cx="9144000" cy="5662997"/>
          </a:xfrm>
          <a:prstGeom prst="rect">
            <a:avLst/>
          </a:prstGeom>
        </p:spPr>
      </p:pic>
      <p:sp>
        <p:nvSpPr>
          <p:cNvPr id="5" name="TextBox 4"/>
          <p:cNvSpPr txBox="1"/>
          <p:nvPr/>
        </p:nvSpPr>
        <p:spPr>
          <a:xfrm>
            <a:off x="4862945" y="6012873"/>
            <a:ext cx="4281055" cy="845127"/>
          </a:xfrm>
          <a:prstGeom prst="rect">
            <a:avLst/>
          </a:prstGeom>
          <a:noFill/>
        </p:spPr>
        <p:txBody>
          <a:bodyPr wrap="square" rtlCol="0">
            <a:normAutofit/>
          </a:bodyPr>
          <a:lstStyle/>
          <a:p>
            <a:pPr algn="l"/>
            <a:r>
              <a:rPr lang="sk-SK" sz="1200" dirty="0" smtClean="0"/>
              <a:t>Obrázok prevzatý z knihy  </a:t>
            </a:r>
            <a:r>
              <a:rPr lang="en-US" sz="1200" dirty="0"/>
              <a:t>Cisco QOS Exam </a:t>
            </a:r>
            <a:r>
              <a:rPr lang="en-US" sz="1200" dirty="0" smtClean="0"/>
              <a:t>Certification </a:t>
            </a:r>
            <a:r>
              <a:rPr lang="en-US" sz="1200" dirty="0"/>
              <a:t>Guide (IP Telephony Self-Study), 2nd </a:t>
            </a:r>
            <a:r>
              <a:rPr lang="en-US" sz="1200" dirty="0" smtClean="0"/>
              <a:t>Edition</a:t>
            </a:r>
            <a:r>
              <a:rPr lang="sk-SK" sz="1200" dirty="0" smtClean="0"/>
              <a:t>, Wendell Odom, Michael J. Cavanaugh</a:t>
            </a:r>
            <a:endParaRPr lang="sk-SK" sz="1200" dirty="0"/>
          </a:p>
        </p:txBody>
      </p:sp>
    </p:spTree>
    <p:extLst>
      <p:ext uri="{BB962C8B-B14F-4D97-AF65-F5344CB8AC3E}">
        <p14:creationId xmlns:p14="http://schemas.microsoft.com/office/powerpoint/2010/main" val="3577980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k-SK" dirty="0" smtClean="0"/>
              <a:t>Konfigurácia ECN a ECN-Based WRED</a:t>
            </a:r>
            <a:endParaRPr lang="sk-SK" dirty="0"/>
          </a:p>
        </p:txBody>
      </p:sp>
      <p:sp>
        <p:nvSpPr>
          <p:cNvPr id="4" name="Content Placeholder 3"/>
          <p:cNvSpPr>
            <a:spLocks noGrp="1"/>
          </p:cNvSpPr>
          <p:nvPr>
            <p:ph idx="1"/>
          </p:nvPr>
        </p:nvSpPr>
        <p:spPr/>
        <p:txBody>
          <a:bodyPr>
            <a:normAutofit/>
          </a:bodyPr>
          <a:lstStyle/>
          <a:p>
            <a:r>
              <a:rPr lang="sk-SK" dirty="0" smtClean="0"/>
              <a:t>Pre konkrétnu triedu prevádzky sa ECN-Based WRED aktivuje dvojicou príkazov</a:t>
            </a:r>
          </a:p>
          <a:p>
            <a:endParaRPr lang="sk-SK" dirty="0"/>
          </a:p>
          <a:p>
            <a:endParaRPr lang="sk-SK" dirty="0" smtClean="0"/>
          </a:p>
          <a:p>
            <a:endParaRPr lang="sk-SK" dirty="0" smtClean="0"/>
          </a:p>
          <a:p>
            <a:r>
              <a:rPr lang="sk-SK" dirty="0" smtClean="0"/>
              <a:t>Podpora ECN v operačných systémoch koncových staníc je síce prítomná, no častokrát nie je aktivovaná</a:t>
            </a:r>
          </a:p>
          <a:p>
            <a:pPr lvl="1"/>
            <a:r>
              <a:rPr lang="sk-SK" dirty="0" smtClean="0"/>
              <a:t>Linux plne podporuje ECN, treba ho však aktivovať zápisom hodnoty 1 (in/out) alebo 2 (in) do </a:t>
            </a:r>
            <a:r>
              <a:rPr lang="en-US" dirty="0" smtClean="0"/>
              <a:t>/proc/sys/net/ipv4/</a:t>
            </a:r>
            <a:r>
              <a:rPr lang="en-US" dirty="0" err="1" smtClean="0"/>
              <a:t>tcp_ecn</a:t>
            </a:r>
            <a:endParaRPr lang="en-US" dirty="0" smtClean="0"/>
          </a:p>
          <a:p>
            <a:pPr lvl="1"/>
            <a:r>
              <a:rPr lang="sk-SK" dirty="0" smtClean="0"/>
              <a:t>Windows podporujú ECN od verzie Vista a Server 2008, treba ho však aktivovať príkazom</a:t>
            </a:r>
            <a:br>
              <a:rPr lang="sk-SK" dirty="0" smtClean="0"/>
            </a:br>
            <a:r>
              <a:rPr lang="sk-SK" dirty="0" smtClean="0"/>
              <a:t/>
            </a:r>
            <a:br>
              <a:rPr lang="sk-SK" dirty="0" smtClean="0"/>
            </a:br>
            <a:r>
              <a:rPr lang="en-US" dirty="0" err="1"/>
              <a:t>netsh</a:t>
            </a:r>
            <a:r>
              <a:rPr lang="en-US" dirty="0"/>
              <a:t> </a:t>
            </a:r>
            <a:r>
              <a:rPr lang="en-US" dirty="0" err="1"/>
              <a:t>int</a:t>
            </a:r>
            <a:r>
              <a:rPr lang="en-US" dirty="0"/>
              <a:t> </a:t>
            </a:r>
            <a:r>
              <a:rPr lang="en-US" dirty="0" err="1"/>
              <a:t>tcp</a:t>
            </a:r>
            <a:r>
              <a:rPr lang="en-US" dirty="0"/>
              <a:t> set global </a:t>
            </a:r>
            <a:r>
              <a:rPr lang="en-US" dirty="0" err="1" smtClean="0"/>
              <a:t>ecncapability</a:t>
            </a:r>
            <a:r>
              <a:rPr lang="en-US" dirty="0" smtClean="0"/>
              <a:t>=enabled</a:t>
            </a:r>
            <a:endParaRPr lang="sk-SK" dirty="0"/>
          </a:p>
        </p:txBody>
      </p:sp>
      <p:sp>
        <p:nvSpPr>
          <p:cNvPr id="5" name="Rectangle 5"/>
          <p:cNvSpPr>
            <a:spLocks noChangeArrowheads="1"/>
          </p:cNvSpPr>
          <p:nvPr/>
        </p:nvSpPr>
        <p:spPr bwMode="auto">
          <a:xfrm>
            <a:off x="685800" y="2323825"/>
            <a:ext cx="7924800" cy="64697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random-detect </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dscp</a:t>
            </a:r>
            <a:r>
              <a:rPr lang="en-US" sz="1800" b="1" dirty="0" smtClean="0">
                <a:solidFill>
                  <a:schemeClr val="accent2"/>
                </a:solidFill>
                <a:latin typeface="Courier New" pitchFamily="49" charset="0"/>
              </a:rPr>
              <a:t>-based ]</a:t>
            </a:r>
          </a:p>
          <a:p>
            <a:pPr algn="l">
              <a:lnSpc>
                <a:spcPct val="100000"/>
              </a:lnSpc>
              <a:tabLst>
                <a:tab pos="7654925" algn="r"/>
              </a:tabLst>
            </a:pPr>
            <a:r>
              <a:rPr lang="en-US" sz="1800" b="1" dirty="0" smtClean="0">
                <a:solidFill>
                  <a:schemeClr val="accent2"/>
                </a:solidFill>
                <a:latin typeface="Courier New" pitchFamily="49" charset="0"/>
              </a:rPr>
              <a:t>random-detect </a:t>
            </a:r>
            <a:r>
              <a:rPr lang="en-US" sz="1800" b="1" dirty="0" err="1" smtClean="0">
                <a:solidFill>
                  <a:schemeClr val="accent2"/>
                </a:solidFill>
                <a:latin typeface="Courier New" pitchFamily="49" charset="0"/>
              </a:rPr>
              <a:t>ecn</a:t>
            </a:r>
            <a:endParaRPr lang="en-US" sz="1800" dirty="0" smtClean="0">
              <a:solidFill>
                <a:schemeClr val="accent2"/>
              </a:solidFill>
              <a:latin typeface="Courier New" pitchFamily="49" charset="0"/>
            </a:endParaRPr>
          </a:p>
        </p:txBody>
      </p:sp>
      <p:sp>
        <p:nvSpPr>
          <p:cNvPr id="6" name="Rectangle 6"/>
          <p:cNvSpPr>
            <a:spLocks noChangeArrowheads="1"/>
          </p:cNvSpPr>
          <p:nvPr/>
        </p:nvSpPr>
        <p:spPr bwMode="auto">
          <a:xfrm>
            <a:off x="685800" y="201902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500652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pic>
        <p:nvPicPr>
          <p:cNvPr id="1235971" name="Picture 3"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0"/>
            <a:ext cx="4695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972" name="Rectangle 4"/>
          <p:cNvSpPr>
            <a:spLocks noGrp="1" noChangeArrowheads="1"/>
          </p:cNvSpPr>
          <p:nvPr>
            <p:ph type="title"/>
          </p:nvPr>
        </p:nvSpPr>
        <p:spPr>
          <a:xfrm>
            <a:off x="0" y="1089025"/>
            <a:ext cx="4449763" cy="110319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Obmedzovanie a tvarovanie prevádzky</a:t>
            </a:r>
            <a:endParaRPr lang="en-US" altLang="sk-SK" sz="2800" dirty="0">
              <a:solidFill>
                <a:schemeClr val="bg1"/>
              </a:solidFill>
            </a:endParaRPr>
          </a:p>
        </p:txBody>
      </p:sp>
    </p:spTree>
    <p:extLst>
      <p:ext uri="{BB962C8B-B14F-4D97-AF65-F5344CB8AC3E}">
        <p14:creationId xmlns:p14="http://schemas.microsoft.com/office/powerpoint/2010/main" val="223922650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p:txBody>
          <a:bodyPr/>
          <a:lstStyle/>
          <a:p>
            <a:r>
              <a:rPr lang="sk-SK" dirty="0" smtClean="0"/>
              <a:t>Nástroje na obmedzovanie prevádzky</a:t>
            </a:r>
            <a:endParaRPr lang="en-US" dirty="0"/>
          </a:p>
        </p:txBody>
      </p:sp>
      <p:sp>
        <p:nvSpPr>
          <p:cNvPr id="1637379" name="Rectangle 3"/>
          <p:cNvSpPr>
            <a:spLocks noGrp="1" noChangeArrowheads="1"/>
          </p:cNvSpPr>
          <p:nvPr>
            <p:ph type="body" idx="1"/>
          </p:nvPr>
        </p:nvSpPr>
        <p:spPr/>
        <p:txBody>
          <a:bodyPr>
            <a:normAutofit/>
          </a:bodyPr>
          <a:lstStyle/>
          <a:p>
            <a:r>
              <a:rPr lang="en-US" dirty="0" smtClean="0"/>
              <a:t>Policing</a:t>
            </a:r>
            <a:r>
              <a:rPr lang="sk-SK" dirty="0" smtClean="0"/>
              <a:t> (limitovanie prevádzky)</a:t>
            </a:r>
            <a:endParaRPr lang="en-US" dirty="0"/>
          </a:p>
          <a:p>
            <a:pPr lvl="1"/>
            <a:r>
              <a:rPr lang="sk-SK" dirty="0" smtClean="0"/>
              <a:t>Obmedzuje objem prevádzky jej zahadzovaním</a:t>
            </a:r>
            <a:endParaRPr lang="en-US" dirty="0"/>
          </a:p>
          <a:p>
            <a:pPr lvl="1"/>
            <a:r>
              <a:rPr lang="sk-SK" dirty="0" smtClean="0"/>
              <a:t>Umožňuje prevádzku podľa jej zhody s profilom (tzv. konformity) preznačkovávať a odoslať</a:t>
            </a:r>
            <a:endParaRPr lang="en-US" dirty="0"/>
          </a:p>
          <a:p>
            <a:pPr lvl="1"/>
            <a:r>
              <a:rPr lang="sk-SK" dirty="0" smtClean="0"/>
              <a:t>Používaný často na vysokorýchlostných rozhraniach</a:t>
            </a:r>
            <a:endParaRPr lang="en-US" dirty="0"/>
          </a:p>
          <a:p>
            <a:pPr lvl="1"/>
            <a:r>
              <a:rPr lang="sk-SK" dirty="0" smtClean="0"/>
              <a:t>Môže byť použitý vo vstupnom i výstupnom smere</a:t>
            </a:r>
            <a:endParaRPr lang="en-US" dirty="0"/>
          </a:p>
          <a:p>
            <a:r>
              <a:rPr lang="en-US" dirty="0" smtClean="0"/>
              <a:t>Shaping</a:t>
            </a:r>
            <a:r>
              <a:rPr lang="sk-SK" dirty="0" smtClean="0"/>
              <a:t> (tvarovanie prevádzky)</a:t>
            </a:r>
            <a:endParaRPr lang="en-US" dirty="0"/>
          </a:p>
          <a:p>
            <a:pPr lvl="1"/>
            <a:r>
              <a:rPr lang="sk-SK" dirty="0" smtClean="0"/>
              <a:t>Obmedzuje objem prevádzky jej odložením na neskoršie odoslanie (môže viesť k zvýšeniu oneskorenia)</a:t>
            </a:r>
            <a:endParaRPr lang="en-US" dirty="0"/>
          </a:p>
          <a:p>
            <a:pPr lvl="1"/>
            <a:r>
              <a:rPr lang="sk-SK" dirty="0" smtClean="0"/>
              <a:t>Spravidla používaný na pomalých rozhraniach</a:t>
            </a:r>
            <a:endParaRPr lang="en-US" dirty="0"/>
          </a:p>
          <a:p>
            <a:pPr lvl="1"/>
            <a:r>
              <a:rPr lang="sk-SK" dirty="0" smtClean="0"/>
              <a:t>Nemôže preznačkovávať prevádzku</a:t>
            </a:r>
          </a:p>
          <a:p>
            <a:pPr lvl="1"/>
            <a:r>
              <a:rPr lang="sk-SK" dirty="0" smtClean="0"/>
              <a:t>Môže byť použitý len vo výstupnom smere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426" name="Picture 2" descr="017G_4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7273925" cy="3017838"/>
          </a:xfrm>
          <a:prstGeom prst="rect">
            <a:avLst/>
          </a:prstGeom>
          <a:noFill/>
          <a:extLst>
            <a:ext uri="{909E8E84-426E-40DD-AFC4-6F175D3DCCD1}">
              <a14:hiddenFill xmlns:a14="http://schemas.microsoft.com/office/drawing/2010/main">
                <a:solidFill>
                  <a:srgbClr val="FFFFFF"/>
                </a:solidFill>
              </a14:hiddenFill>
            </a:ext>
          </a:extLst>
        </p:spPr>
      </p:pic>
      <p:sp>
        <p:nvSpPr>
          <p:cNvPr id="1639427" name="Rectangle 3"/>
          <p:cNvSpPr>
            <a:spLocks noGrp="1" noChangeArrowheads="1"/>
          </p:cNvSpPr>
          <p:nvPr>
            <p:ph type="title"/>
          </p:nvPr>
        </p:nvSpPr>
        <p:spPr>
          <a:xfrm>
            <a:off x="655638" y="457200"/>
            <a:ext cx="8145462" cy="685800"/>
          </a:xfrm>
        </p:spPr>
        <p:txBody>
          <a:bodyPr/>
          <a:lstStyle/>
          <a:p>
            <a:r>
              <a:rPr lang="sk-SK" dirty="0" smtClean="0"/>
              <a:t>Policing a shaping – mechanizmy obmedzovania prevádzky</a:t>
            </a:r>
            <a:endParaRPr lang="en-US" dirty="0"/>
          </a:p>
        </p:txBody>
      </p:sp>
      <p:sp>
        <p:nvSpPr>
          <p:cNvPr id="1639428" name="Rectangle 4"/>
          <p:cNvSpPr>
            <a:spLocks noGrp="1" noChangeArrowheads="1"/>
          </p:cNvSpPr>
          <p:nvPr>
            <p:ph type="body" sz="half" idx="2"/>
          </p:nvPr>
        </p:nvSpPr>
        <p:spPr>
          <a:xfrm>
            <a:off x="655638" y="4724400"/>
            <a:ext cx="8159750" cy="1828800"/>
          </a:xfrm>
        </p:spPr>
        <p:txBody>
          <a:bodyPr>
            <a:normAutofit/>
          </a:bodyPr>
          <a:lstStyle/>
          <a:p>
            <a:pPr>
              <a:lnSpc>
                <a:spcPct val="85000"/>
              </a:lnSpc>
            </a:pPr>
            <a:r>
              <a:rPr lang="sk-SK" sz="2000" dirty="0" smtClean="0"/>
              <a:t>Policing môže pakety nielen zahodiť, ale na základe preddefinovaných pravidiel aj merať a prípadne preznačkovávať</a:t>
            </a:r>
          </a:p>
          <a:p>
            <a:pPr lvl="1">
              <a:lnSpc>
                <a:spcPct val="85000"/>
              </a:lnSpc>
            </a:pPr>
            <a:r>
              <a:rPr lang="sk-SK" sz="1600" dirty="0" smtClean="0"/>
              <a:t>Preznačkovávanie sa deje na základe tzv. konformity (conform, exceed, violate)</a:t>
            </a:r>
          </a:p>
          <a:p>
            <a:pPr lvl="1">
              <a:lnSpc>
                <a:spcPct val="85000"/>
              </a:lnSpc>
            </a:pPr>
            <a:r>
              <a:rPr lang="sk-SK" sz="1600" dirty="0" smtClean="0"/>
              <a:t>Hovoríme o tzv. meteringu</a:t>
            </a:r>
          </a:p>
          <a:p>
            <a:pPr>
              <a:lnSpc>
                <a:spcPct val="85000"/>
              </a:lnSpc>
            </a:pPr>
            <a:r>
              <a:rPr lang="sk-SK" sz="2000" dirty="0" smtClean="0"/>
              <a:t>Shaping pakety len odkladá, no preznačkovávať ich nevie</a:t>
            </a:r>
            <a:endParaRPr lang="en-US" sz="20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22" name="Rectangle 2"/>
          <p:cNvSpPr>
            <a:spLocks noGrp="1" noChangeArrowheads="1"/>
          </p:cNvSpPr>
          <p:nvPr>
            <p:ph type="title"/>
          </p:nvPr>
        </p:nvSpPr>
        <p:spPr/>
        <p:txBody>
          <a:bodyPr/>
          <a:lstStyle/>
          <a:p>
            <a:r>
              <a:rPr lang="sk-SK" dirty="0" smtClean="0"/>
              <a:t>Porovnanie policingu a shapingu</a:t>
            </a:r>
            <a:endParaRPr lang="en-US" dirty="0"/>
          </a:p>
        </p:txBody>
      </p:sp>
      <p:sp>
        <p:nvSpPr>
          <p:cNvPr id="1643523" name="Rectangle 3"/>
          <p:cNvSpPr>
            <a:spLocks noGrp="1" noChangeArrowheads="1"/>
          </p:cNvSpPr>
          <p:nvPr>
            <p:ph type="body" sz="half" idx="1"/>
          </p:nvPr>
        </p:nvSpPr>
        <p:spPr>
          <a:xfrm>
            <a:off x="655638" y="3810000"/>
            <a:ext cx="4002087" cy="2743200"/>
          </a:xfrm>
        </p:spPr>
        <p:txBody>
          <a:bodyPr/>
          <a:lstStyle/>
          <a:p>
            <a:pPr>
              <a:lnSpc>
                <a:spcPct val="75000"/>
              </a:lnSpc>
            </a:pPr>
            <a:r>
              <a:rPr lang="sk-SK" sz="1800" dirty="0" smtClean="0"/>
              <a:t>Policing je možné použiť na vstupe aj výstupe rozhrania</a:t>
            </a:r>
          </a:p>
          <a:p>
            <a:pPr>
              <a:lnSpc>
                <a:spcPct val="75000"/>
              </a:lnSpc>
            </a:pPr>
            <a:r>
              <a:rPr lang="sk-SK" sz="1800" dirty="0" smtClean="0"/>
              <a:t>Pakety nie sú odkladané „na neskôr“ – buď budú odoslané alebo zahodené</a:t>
            </a:r>
            <a:endParaRPr lang="en-US" sz="1800" dirty="0"/>
          </a:p>
          <a:p>
            <a:pPr>
              <a:lnSpc>
                <a:spcPct val="75000"/>
              </a:lnSpc>
            </a:pPr>
            <a:r>
              <a:rPr lang="sk-SK" sz="1800" dirty="0" smtClean="0"/>
              <a:t>Pri spoľahlivých protokoloch straty povedú k retransmisiám paketov</a:t>
            </a:r>
          </a:p>
        </p:txBody>
      </p:sp>
      <p:sp>
        <p:nvSpPr>
          <p:cNvPr id="1643524" name="Rectangle 4"/>
          <p:cNvSpPr>
            <a:spLocks noGrp="1" noChangeArrowheads="1"/>
          </p:cNvSpPr>
          <p:nvPr>
            <p:ph type="body" sz="half" idx="2"/>
          </p:nvPr>
        </p:nvSpPr>
        <p:spPr>
          <a:xfrm>
            <a:off x="4813300" y="3810000"/>
            <a:ext cx="4002088" cy="2743200"/>
          </a:xfrm>
        </p:spPr>
        <p:txBody>
          <a:bodyPr>
            <a:normAutofit/>
          </a:bodyPr>
          <a:lstStyle/>
          <a:p>
            <a:pPr>
              <a:lnSpc>
                <a:spcPct val="75000"/>
              </a:lnSpc>
            </a:pPr>
            <a:r>
              <a:rPr lang="sk-SK" sz="1800" dirty="0" smtClean="0"/>
              <a:t>Shaping je možné použiť iba na výstupe</a:t>
            </a:r>
            <a:endParaRPr lang="en-US" sz="1800" dirty="0"/>
          </a:p>
          <a:p>
            <a:pPr>
              <a:lnSpc>
                <a:spcPct val="75000"/>
              </a:lnSpc>
            </a:pPr>
            <a:r>
              <a:rPr lang="sk-SK" sz="1800" dirty="0" smtClean="0"/>
              <a:t>Pakety presahujúce profil budú odložené na neskoršie odoslanie, kým je vo fronte miesto</a:t>
            </a:r>
            <a:endParaRPr lang="en-US" sz="1800" dirty="0"/>
          </a:p>
          <a:p>
            <a:pPr>
              <a:lnSpc>
                <a:spcPct val="75000"/>
              </a:lnSpc>
            </a:pPr>
            <a:r>
              <a:rPr lang="sk-SK" sz="1800" dirty="0" smtClean="0"/>
              <a:t>Buffering zmenšuje počet retransmisií</a:t>
            </a:r>
          </a:p>
        </p:txBody>
      </p:sp>
      <p:pic>
        <p:nvPicPr>
          <p:cNvPr id="1643525" name="Picture 5" descr="017G_4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1712913"/>
            <a:ext cx="3275012" cy="1944687"/>
          </a:xfrm>
          <a:prstGeom prst="rect">
            <a:avLst/>
          </a:prstGeom>
          <a:noFill/>
          <a:extLst>
            <a:ext uri="{909E8E84-426E-40DD-AFC4-6F175D3DCCD1}">
              <a14:hiddenFill xmlns:a14="http://schemas.microsoft.com/office/drawing/2010/main">
                <a:solidFill>
                  <a:srgbClr val="FFFFFF"/>
                </a:solidFill>
              </a14:hiddenFill>
            </a:ext>
          </a:extLst>
        </p:spPr>
      </p:pic>
      <p:pic>
        <p:nvPicPr>
          <p:cNvPr id="1643526" name="Picture 6" descr="017G_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075" y="1712913"/>
            <a:ext cx="3275013" cy="194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sk-SK" dirty="0" smtClean="0"/>
              <a:t>Prečo policing?          Prečo shaping?</a:t>
            </a:r>
            <a:endParaRPr lang="en-US" dirty="0"/>
          </a:p>
        </p:txBody>
      </p:sp>
      <p:sp>
        <p:nvSpPr>
          <p:cNvPr id="1641475" name="Rectangle 3"/>
          <p:cNvSpPr>
            <a:spLocks noGrp="1" noChangeArrowheads="1"/>
          </p:cNvSpPr>
          <p:nvPr>
            <p:ph type="body" sz="half" idx="1"/>
          </p:nvPr>
        </p:nvSpPr>
        <p:spPr>
          <a:xfrm>
            <a:off x="655638" y="1143000"/>
            <a:ext cx="4002087" cy="5410200"/>
          </a:xfrm>
        </p:spPr>
        <p:txBody>
          <a:bodyPr/>
          <a:lstStyle/>
          <a:p>
            <a:r>
              <a:rPr lang="sk-SK" sz="2000" dirty="0" smtClean="0"/>
              <a:t>Cielené obmedzovanie rýchlosti, ak prístupová technológia je rýchlejšia než poskytovaná služba (tzv. subrate access)</a:t>
            </a:r>
          </a:p>
          <a:p>
            <a:r>
              <a:rPr lang="sk-SK" sz="2000" dirty="0" smtClean="0"/>
              <a:t>Obmedzovanie maximálneho pásma, ktoré môže vybraná trieda na rozhraní obsadiť</a:t>
            </a:r>
          </a:p>
          <a:p>
            <a:r>
              <a:rPr lang="sk-SK" sz="2000" dirty="0" smtClean="0"/>
              <a:t>Preznačkovanie excesívnej prevádzky do inej triedy</a:t>
            </a:r>
            <a:endParaRPr lang="en-US" sz="2000" dirty="0"/>
          </a:p>
        </p:txBody>
      </p:sp>
      <p:sp>
        <p:nvSpPr>
          <p:cNvPr id="1641476" name="Rectangle 4"/>
          <p:cNvSpPr>
            <a:spLocks noGrp="1" noChangeArrowheads="1"/>
          </p:cNvSpPr>
          <p:nvPr>
            <p:ph type="body" sz="half" idx="2"/>
          </p:nvPr>
        </p:nvSpPr>
        <p:spPr>
          <a:xfrm>
            <a:off x="4813300" y="1143000"/>
            <a:ext cx="4002088" cy="5410200"/>
          </a:xfrm>
        </p:spPr>
        <p:txBody>
          <a:bodyPr>
            <a:normAutofit/>
          </a:bodyPr>
          <a:lstStyle/>
          <a:p>
            <a:r>
              <a:rPr lang="sk-SK" sz="2000" dirty="0" smtClean="0"/>
              <a:t>Predchádzanie zahlteni</a:t>
            </a:r>
            <a:r>
              <a:rPr lang="en-US" sz="2000" dirty="0" smtClean="0"/>
              <a:t>u</a:t>
            </a:r>
            <a:r>
              <a:rPr lang="sk-SK" sz="2000" dirty="0" smtClean="0"/>
              <a:t> a najmä stratám na pomalších rozhraniach</a:t>
            </a:r>
          </a:p>
          <a:p>
            <a:pPr lvl="1"/>
            <a:r>
              <a:rPr lang="sk-SK" sz="1600" dirty="0" smtClean="0"/>
              <a:t>ATM, Frame Relay, Metro Ethernet</a:t>
            </a:r>
          </a:p>
          <a:p>
            <a:r>
              <a:rPr lang="sk-SK" sz="2000" dirty="0" smtClean="0"/>
              <a:t>Prispôsobenie objemu odosielanej prevádzky poskytovanej rýchlosti (committed rate) poskytovateľa</a:t>
            </a:r>
          </a:p>
          <a:p>
            <a:r>
              <a:rPr lang="sk-SK" sz="2000" dirty="0" smtClean="0"/>
              <a:t>Na logických rozhraniach (tunely, subinterfejsy), ktoré nemajú fyzický front a nemajú ako vytvoriť backpressure</a:t>
            </a:r>
            <a:endParaRPr lang="en-US" sz="2000" dirty="0"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p:txBody>
          <a:bodyPr/>
          <a:lstStyle/>
          <a:p>
            <a:r>
              <a:rPr lang="sk-SK" dirty="0" smtClean="0"/>
              <a:t>Mechanizmus Token Bucket</a:t>
            </a:r>
            <a:endParaRPr lang="en-US" dirty="0"/>
          </a:p>
        </p:txBody>
      </p:sp>
      <p:sp>
        <p:nvSpPr>
          <p:cNvPr id="1649667" name="Rectangle 3"/>
          <p:cNvSpPr>
            <a:spLocks noGrp="1" noChangeArrowheads="1"/>
          </p:cNvSpPr>
          <p:nvPr>
            <p:ph type="body" idx="1"/>
          </p:nvPr>
        </p:nvSpPr>
        <p:spPr/>
        <p:txBody>
          <a:bodyPr>
            <a:normAutofit/>
          </a:bodyPr>
          <a:lstStyle/>
          <a:p>
            <a:r>
              <a:rPr lang="sk-SK" dirty="0" smtClean="0"/>
              <a:t>Token Bucket je elementárny stavebný mechanizmus (a matematický model) pre policing a shaping</a:t>
            </a:r>
          </a:p>
          <a:p>
            <a:pPr lvl="1"/>
            <a:r>
              <a:rPr lang="sk-SK" dirty="0" smtClean="0"/>
              <a:t>Pojem „token“ označuje povolenie odoslať istý objem dát (spravidla jeden bit)</a:t>
            </a:r>
          </a:p>
          <a:p>
            <a:pPr lvl="1"/>
            <a:r>
              <a:rPr lang="sk-SK" dirty="0" smtClean="0"/>
              <a:t>Pojem „token bucket“ označuje zásobáreň tokenov pre okamžité použitie</a:t>
            </a:r>
          </a:p>
          <a:p>
            <a:pPr lvl="1"/>
            <a:r>
              <a:rPr lang="sk-SK" dirty="0" smtClean="0"/>
              <a:t>Tokeny do token bucketu dopĺňa v istých intervaloch operačný systém (spôsob dopĺňania sa v policingu a shapingu líši)</a:t>
            </a:r>
          </a:p>
          <a:p>
            <a:pPr lvl="1"/>
            <a:r>
              <a:rPr lang="sk-SK" dirty="0" smtClean="0"/>
              <a:t>Na odoslanie paketu určitej veľkosti musí byť v token buckete prítomný počet tokenov zodpovedajúci veľkosti paketu, ktoré sa na odoslanie tohto paketu spotrebujú (odoberú)</a:t>
            </a:r>
          </a:p>
          <a:p>
            <a:pPr lvl="1"/>
            <a:r>
              <a:rPr lang="sk-SK" dirty="0" smtClean="0"/>
              <a:t>Ak na odoslanie paketu nie je v token buckete dostatok tokenov, udeje sa obmedzovacia operácia (zahodenie, odloženie na neskôr, preznačkovanie)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1714" name="Picture 2" descr="325P_2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1624013"/>
            <a:ext cx="6415087" cy="2871787"/>
          </a:xfrm>
          <a:prstGeom prst="rect">
            <a:avLst/>
          </a:prstGeom>
          <a:noFill/>
          <a:extLst>
            <a:ext uri="{909E8E84-426E-40DD-AFC4-6F175D3DCCD1}">
              <a14:hiddenFill xmlns:a14="http://schemas.microsoft.com/office/drawing/2010/main">
                <a:solidFill>
                  <a:srgbClr val="FFFFFF"/>
                </a:solidFill>
              </a14:hiddenFill>
            </a:ext>
          </a:extLst>
        </p:spPr>
      </p:pic>
      <p:sp>
        <p:nvSpPr>
          <p:cNvPr id="1651715" name="Rectangle 3"/>
          <p:cNvSpPr>
            <a:spLocks noGrp="1" noChangeArrowheads="1"/>
          </p:cNvSpPr>
          <p:nvPr>
            <p:ph type="title"/>
          </p:nvPr>
        </p:nvSpPr>
        <p:spPr/>
        <p:txBody>
          <a:bodyPr>
            <a:normAutofit fontScale="90000"/>
          </a:bodyPr>
          <a:lstStyle/>
          <a:p>
            <a:r>
              <a:rPr lang="sk-SK" dirty="0" smtClean="0"/>
              <a:t>Jednoduchý Token Bucket (conform action)</a:t>
            </a:r>
            <a:endParaRPr lang="en-US" dirty="0"/>
          </a:p>
        </p:txBody>
      </p:sp>
      <p:sp>
        <p:nvSpPr>
          <p:cNvPr id="1651716" name="Rectangle 4"/>
          <p:cNvSpPr>
            <a:spLocks noGrp="1" noChangeArrowheads="1"/>
          </p:cNvSpPr>
          <p:nvPr>
            <p:ph type="body" sz="half" idx="2"/>
          </p:nvPr>
        </p:nvSpPr>
        <p:spPr>
          <a:xfrm>
            <a:off x="655638" y="4724400"/>
            <a:ext cx="8159750" cy="1828800"/>
          </a:xfrm>
        </p:spPr>
        <p:txBody>
          <a:bodyPr>
            <a:normAutofit fontScale="92500"/>
          </a:bodyPr>
          <a:lstStyle/>
          <a:p>
            <a:r>
              <a:rPr lang="sk-SK" sz="2000" dirty="0" smtClean="0"/>
              <a:t>Ak </a:t>
            </a:r>
            <a:r>
              <a:rPr lang="sk-SK" sz="2000" b="1" dirty="0" smtClean="0">
                <a:solidFill>
                  <a:schemeClr val="accent2"/>
                </a:solidFill>
              </a:rPr>
              <a:t>je </a:t>
            </a:r>
            <a:r>
              <a:rPr lang="sk-SK" sz="2000" dirty="0" smtClean="0"/>
              <a:t>v token buckete pre prechádzajúci paket dostatočný počet tokenov, vykoná sa tzv. </a:t>
            </a:r>
            <a:r>
              <a:rPr lang="sk-SK" sz="2000" b="1" dirty="0" smtClean="0">
                <a:solidFill>
                  <a:schemeClr val="tx2"/>
                </a:solidFill>
              </a:rPr>
              <a:t>conform action</a:t>
            </a:r>
            <a:r>
              <a:rPr lang="sk-SK" sz="2000" dirty="0" smtClean="0"/>
              <a:t>:</a:t>
            </a:r>
          </a:p>
          <a:p>
            <a:pPr lvl="1"/>
            <a:r>
              <a:rPr lang="sk-SK" sz="1800" dirty="0" smtClean="0"/>
              <a:t>Z token bucket sa odoberie príslušný počet tokenov</a:t>
            </a:r>
            <a:endParaRPr lang="en-US" sz="1800" dirty="0"/>
          </a:p>
          <a:p>
            <a:pPr lvl="1"/>
            <a:r>
              <a:rPr lang="sk-SK" sz="1800" dirty="0" smtClean="0"/>
              <a:t>Paket bude odoslaný</a:t>
            </a:r>
          </a:p>
          <a:p>
            <a:pPr lvl="1"/>
            <a:r>
              <a:rPr lang="sk-SK" sz="1800" dirty="0" smtClean="0"/>
              <a:t>V tomto príklade v token buckete po prechode paketu zostane 200 tokenov</a:t>
            </a:r>
            <a:endParaRPr lang="en-US" sz="18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pic>
        <p:nvPicPr>
          <p:cNvPr id="1235971" name="Picture 3"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0"/>
            <a:ext cx="4695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972" name="Rectangle 4"/>
          <p:cNvSpPr>
            <a:spLocks noGrp="1" noChangeArrowheads="1"/>
          </p:cNvSpPr>
          <p:nvPr>
            <p:ph type="title"/>
          </p:nvPr>
        </p:nvSpPr>
        <p:spPr>
          <a:xfrm>
            <a:off x="0" y="1089025"/>
            <a:ext cx="4449763" cy="110319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Podpora ECN v TCP/IP</a:t>
            </a:r>
            <a:endParaRPr lang="en-US" altLang="sk-SK" sz="2800" dirty="0">
              <a:solidFill>
                <a:schemeClr val="bg1"/>
              </a:solidFill>
            </a:endParaRPr>
          </a:p>
        </p:txBody>
      </p:sp>
    </p:spTree>
    <p:extLst>
      <p:ext uri="{BB962C8B-B14F-4D97-AF65-F5344CB8AC3E}">
        <p14:creationId xmlns:p14="http://schemas.microsoft.com/office/powerpoint/2010/main" val="2239226503"/>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3762" name="Picture 2" descr="325P_2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1371600"/>
            <a:ext cx="5481637" cy="3932238"/>
          </a:xfrm>
          <a:prstGeom prst="rect">
            <a:avLst/>
          </a:prstGeom>
          <a:noFill/>
          <a:extLst>
            <a:ext uri="{909E8E84-426E-40DD-AFC4-6F175D3DCCD1}">
              <a14:hiddenFill xmlns:a14="http://schemas.microsoft.com/office/drawing/2010/main">
                <a:solidFill>
                  <a:srgbClr val="FFFFFF"/>
                </a:solidFill>
              </a14:hiddenFill>
            </a:ext>
          </a:extLst>
        </p:spPr>
      </p:pic>
      <p:sp>
        <p:nvSpPr>
          <p:cNvPr id="1653763" name="Rectangle 3"/>
          <p:cNvSpPr>
            <a:spLocks noGrp="1" noChangeArrowheads="1"/>
          </p:cNvSpPr>
          <p:nvPr>
            <p:ph type="title"/>
          </p:nvPr>
        </p:nvSpPr>
        <p:spPr/>
        <p:txBody>
          <a:bodyPr>
            <a:normAutofit fontScale="90000"/>
          </a:bodyPr>
          <a:lstStyle/>
          <a:p>
            <a:r>
              <a:rPr lang="sk-SK" dirty="0" smtClean="0"/>
              <a:t>Jednoduchý Token Bucket (exceed action)</a:t>
            </a:r>
            <a:endParaRPr lang="en-US" dirty="0"/>
          </a:p>
        </p:txBody>
      </p:sp>
      <p:sp>
        <p:nvSpPr>
          <p:cNvPr id="1653764" name="Rectangle 4"/>
          <p:cNvSpPr>
            <a:spLocks noGrp="1" noChangeArrowheads="1"/>
          </p:cNvSpPr>
          <p:nvPr>
            <p:ph type="body" sz="half" idx="2"/>
          </p:nvPr>
        </p:nvSpPr>
        <p:spPr>
          <a:xfrm>
            <a:off x="655638" y="5334000"/>
            <a:ext cx="8159750" cy="1219200"/>
          </a:xfrm>
        </p:spPr>
        <p:txBody>
          <a:bodyPr>
            <a:normAutofit fontScale="92500" lnSpcReduction="20000"/>
          </a:bodyPr>
          <a:lstStyle/>
          <a:p>
            <a:r>
              <a:rPr lang="sk-SK" sz="2000" dirty="0"/>
              <a:t>Ak </a:t>
            </a:r>
            <a:r>
              <a:rPr lang="sk-SK" sz="2000" dirty="0" smtClean="0"/>
              <a:t>v </a:t>
            </a:r>
            <a:r>
              <a:rPr lang="sk-SK" sz="2000" dirty="0"/>
              <a:t>token buckete pre prechádzajúci paket </a:t>
            </a:r>
            <a:r>
              <a:rPr lang="sk-SK" sz="2000" b="1" dirty="0" smtClean="0">
                <a:solidFill>
                  <a:schemeClr val="accent2"/>
                </a:solidFill>
              </a:rPr>
              <a:t>nie je </a:t>
            </a:r>
            <a:r>
              <a:rPr lang="sk-SK" sz="2000" dirty="0" smtClean="0"/>
              <a:t>dostatočný </a:t>
            </a:r>
            <a:r>
              <a:rPr lang="sk-SK" sz="2000" dirty="0"/>
              <a:t>počet tokenov, vykoná sa tzv. </a:t>
            </a:r>
            <a:r>
              <a:rPr lang="sk-SK" sz="2000" b="1" dirty="0" smtClean="0">
                <a:solidFill>
                  <a:schemeClr val="tx2"/>
                </a:solidFill>
              </a:rPr>
              <a:t>exceed </a:t>
            </a:r>
            <a:r>
              <a:rPr lang="sk-SK" sz="2000" b="1" dirty="0">
                <a:solidFill>
                  <a:schemeClr val="tx2"/>
                </a:solidFill>
              </a:rPr>
              <a:t>action</a:t>
            </a:r>
            <a:r>
              <a:rPr lang="sk-SK" sz="2000" dirty="0"/>
              <a:t>:</a:t>
            </a:r>
          </a:p>
          <a:p>
            <a:pPr lvl="1"/>
            <a:r>
              <a:rPr lang="sk-SK" sz="1800" dirty="0" smtClean="0"/>
              <a:t>Paket bude zahodený alebo preznačkovaný a odoslaný</a:t>
            </a:r>
            <a:endParaRPr lang="en-US" sz="1800" dirty="0"/>
          </a:p>
          <a:p>
            <a:pPr lvl="1"/>
            <a:r>
              <a:rPr lang="sk-SK" sz="1800" dirty="0" smtClean="0"/>
              <a:t>Tokeny z token bucketu sa neodoberú</a:t>
            </a:r>
            <a:endParaRPr lang="sk-SK" sz="1800"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5810" name="Picture 2" descr="017G_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1231900"/>
            <a:ext cx="7535862" cy="2274888"/>
          </a:xfrm>
          <a:prstGeom prst="rect">
            <a:avLst/>
          </a:prstGeom>
          <a:noFill/>
          <a:extLst>
            <a:ext uri="{909E8E84-426E-40DD-AFC4-6F175D3DCCD1}">
              <a14:hiddenFill xmlns:a14="http://schemas.microsoft.com/office/drawing/2010/main">
                <a:solidFill>
                  <a:srgbClr val="FFFFFF"/>
                </a:solidFill>
              </a14:hiddenFill>
            </a:ext>
          </a:extLst>
        </p:spPr>
      </p:pic>
      <p:sp>
        <p:nvSpPr>
          <p:cNvPr id="1655811" name="Rectangle 3"/>
          <p:cNvSpPr>
            <a:spLocks noGrp="1" noChangeArrowheads="1"/>
          </p:cNvSpPr>
          <p:nvPr>
            <p:ph type="title"/>
          </p:nvPr>
        </p:nvSpPr>
        <p:spPr/>
        <p:txBody>
          <a:bodyPr/>
          <a:lstStyle/>
          <a:p>
            <a:r>
              <a:rPr lang="sk-SK" sz="2800" dirty="0" smtClean="0"/>
              <a:t>Parametre jednoduchého token bucketu</a:t>
            </a:r>
            <a:endParaRPr lang="en-US" sz="2800" dirty="0"/>
          </a:p>
        </p:txBody>
      </p:sp>
      <p:sp>
        <p:nvSpPr>
          <p:cNvPr id="1655812" name="Rectangle 4"/>
          <p:cNvSpPr>
            <a:spLocks noGrp="1" noChangeArrowheads="1"/>
          </p:cNvSpPr>
          <p:nvPr>
            <p:ph type="body" idx="4294967295"/>
          </p:nvPr>
        </p:nvSpPr>
        <p:spPr>
          <a:xfrm>
            <a:off x="304800" y="3733800"/>
            <a:ext cx="8445500" cy="2593975"/>
          </a:xfrm>
          <a:ln/>
          <a:extLst>
            <a:ext uri="{91240B29-F687-4F45-9708-019B960494DF}">
              <a14:hiddenLine xmlns:a14="http://schemas.microsoft.com/office/drawing/2010/main" w="9525">
                <a:solidFill>
                  <a:srgbClr val="3333FF"/>
                </a:solidFill>
                <a:miter lim="800000"/>
                <a:headEnd/>
                <a:tailEnd/>
              </a14:hiddenLine>
            </a:ext>
          </a:extLst>
        </p:spPr>
        <p:txBody>
          <a:bodyPr>
            <a:normAutofit/>
          </a:bodyPr>
          <a:lstStyle/>
          <a:p>
            <a:pPr marL="342900" lvl="1" indent="-228600" defTabSz="915988">
              <a:lnSpc>
                <a:spcPct val="75000"/>
              </a:lnSpc>
            </a:pPr>
            <a:r>
              <a:rPr lang="sk-SK" dirty="0" smtClean="0"/>
              <a:t>Mechanizmus token bucketu je popísaný tromi premennými</a:t>
            </a:r>
          </a:p>
          <a:p>
            <a:pPr marL="708025" lvl="2" indent="-228600" defTabSz="915988">
              <a:lnSpc>
                <a:spcPct val="75000"/>
              </a:lnSpc>
            </a:pPr>
            <a:r>
              <a:rPr lang="en-US" b="1" dirty="0" err="1" smtClean="0">
                <a:solidFill>
                  <a:schemeClr val="accent2"/>
                </a:solidFill>
              </a:rPr>
              <a:t>Bc</a:t>
            </a:r>
            <a:r>
              <a:rPr lang="sk-SK" dirty="0" smtClean="0"/>
              <a:t>, tzv. </a:t>
            </a:r>
            <a:r>
              <a:rPr lang="sk-SK" dirty="0" smtClean="0">
                <a:solidFill>
                  <a:schemeClr val="tx2"/>
                </a:solidFill>
              </a:rPr>
              <a:t>Committed Burst</a:t>
            </a:r>
            <a:r>
              <a:rPr lang="sk-SK" dirty="0" smtClean="0"/>
              <a:t>, je maximálny objem token bucketu </a:t>
            </a:r>
            <a:r>
              <a:rPr lang="en-US" dirty="0" smtClean="0"/>
              <a:t>[b]</a:t>
            </a:r>
            <a:endParaRPr lang="sk-SK" dirty="0" smtClean="0"/>
          </a:p>
          <a:p>
            <a:pPr marL="708025" lvl="2" indent="-228600" defTabSz="915988">
              <a:lnSpc>
                <a:spcPct val="75000"/>
              </a:lnSpc>
            </a:pPr>
            <a:r>
              <a:rPr lang="en-US" b="1" dirty="0" err="1" smtClean="0">
                <a:solidFill>
                  <a:schemeClr val="accent2"/>
                </a:solidFill>
              </a:rPr>
              <a:t>Tc</a:t>
            </a:r>
            <a:r>
              <a:rPr lang="sk-SK" dirty="0" smtClean="0"/>
              <a:t>, tzv. </a:t>
            </a:r>
            <a:r>
              <a:rPr lang="sk-SK" dirty="0" smtClean="0">
                <a:solidFill>
                  <a:schemeClr val="tx2"/>
                </a:solidFill>
              </a:rPr>
              <a:t>Committed Time</a:t>
            </a:r>
            <a:r>
              <a:rPr lang="sk-SK" dirty="0" smtClean="0"/>
              <a:t>, je interval medzi doplnením Bc tokenov do token bucketu</a:t>
            </a:r>
            <a:r>
              <a:rPr lang="en-US" dirty="0" smtClean="0"/>
              <a:t> [s]</a:t>
            </a:r>
            <a:endParaRPr lang="sk-SK" dirty="0" smtClean="0"/>
          </a:p>
          <a:p>
            <a:pPr marL="1068387" lvl="3" indent="-228600" defTabSz="915988">
              <a:lnSpc>
                <a:spcPct val="75000"/>
              </a:lnSpc>
            </a:pPr>
            <a:r>
              <a:rPr lang="sk-SK" dirty="0" smtClean="0"/>
              <a:t>Každých Tc sekúnd sa do token bucketu doplní Bc tokenov</a:t>
            </a:r>
          </a:p>
          <a:p>
            <a:pPr marL="1068387" lvl="3" indent="-228600" defTabSz="915988">
              <a:lnSpc>
                <a:spcPct val="75000"/>
              </a:lnSpc>
            </a:pPr>
            <a:r>
              <a:rPr lang="sk-SK" dirty="0" smtClean="0"/>
              <a:t>Tokeny, ktoré sa do token bucketu nezmestia, sa zahodia</a:t>
            </a:r>
            <a:endParaRPr lang="en-US" dirty="0"/>
          </a:p>
          <a:p>
            <a:pPr marL="708025" lvl="2" indent="-228600" defTabSz="915988">
              <a:lnSpc>
                <a:spcPct val="75000"/>
              </a:lnSpc>
            </a:pPr>
            <a:r>
              <a:rPr lang="en-US" b="1" dirty="0" smtClean="0">
                <a:solidFill>
                  <a:schemeClr val="accent2"/>
                </a:solidFill>
              </a:rPr>
              <a:t>CIR</a:t>
            </a:r>
            <a:r>
              <a:rPr lang="sk-SK" dirty="0" smtClean="0"/>
              <a:t>, tzv. </a:t>
            </a:r>
            <a:r>
              <a:rPr lang="sk-SK" dirty="0" smtClean="0">
                <a:solidFill>
                  <a:schemeClr val="tx2"/>
                </a:solidFill>
              </a:rPr>
              <a:t>Committed Information Rate</a:t>
            </a:r>
            <a:r>
              <a:rPr lang="sk-SK" dirty="0" smtClean="0"/>
              <a:t>, je dosiahnuteľná priepustnosť </a:t>
            </a:r>
            <a:r>
              <a:rPr lang="en-US" dirty="0" smtClean="0"/>
              <a:t>[b/s]</a:t>
            </a:r>
            <a:endParaRPr lang="sk-SK" dirty="0"/>
          </a:p>
          <a:p>
            <a:pPr marL="342900" lvl="1" indent="-228600" defTabSz="915988">
              <a:lnSpc>
                <a:spcPct val="75000"/>
              </a:lnSpc>
            </a:pPr>
            <a:r>
              <a:rPr lang="sk-SK" dirty="0" smtClean="0"/>
              <a:t>Platí: </a:t>
            </a:r>
            <a:r>
              <a:rPr lang="en-US" dirty="0" smtClean="0"/>
              <a:t>CIR </a:t>
            </a:r>
            <a:r>
              <a:rPr lang="en-US" dirty="0"/>
              <a:t>= </a:t>
            </a:r>
            <a:r>
              <a:rPr lang="en-US" dirty="0" err="1"/>
              <a:t>Bc</a:t>
            </a:r>
            <a:r>
              <a:rPr lang="en-US" dirty="0"/>
              <a:t> / </a:t>
            </a:r>
            <a:r>
              <a:rPr lang="en-US" dirty="0" err="1" smtClean="0"/>
              <a:t>Tc</a:t>
            </a:r>
            <a:r>
              <a:rPr lang="sk-SK" dirty="0" smtClean="0"/>
              <a:t> , resp. CIR = Bc * (1/Tc), resp. CIR * Tc = Bc</a:t>
            </a:r>
            <a:endParaRPr lang="en-US"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k-SK" dirty="0" smtClean="0"/>
              <a:t>Dopĺňanie tokenov pri policingu</a:t>
            </a:r>
            <a:endParaRPr lang="sk-SK" dirty="0"/>
          </a:p>
        </p:txBody>
      </p:sp>
      <p:sp>
        <p:nvSpPr>
          <p:cNvPr id="4" name="Content Placeholder 3"/>
          <p:cNvSpPr>
            <a:spLocks noGrp="1"/>
          </p:cNvSpPr>
          <p:nvPr>
            <p:ph idx="1"/>
          </p:nvPr>
        </p:nvSpPr>
        <p:spPr/>
        <p:txBody>
          <a:bodyPr>
            <a:normAutofit lnSpcReduction="10000"/>
          </a:bodyPr>
          <a:lstStyle/>
          <a:p>
            <a:r>
              <a:rPr lang="sk-SK" dirty="0" smtClean="0"/>
              <a:t>Pri policingu sa do token bucketu pridávajú tokeny priebežne tak, aby sa za čas Tc pridalo Bc tokenov</a:t>
            </a:r>
          </a:p>
          <a:p>
            <a:pPr lvl="1"/>
            <a:r>
              <a:rPr lang="sk-SK" dirty="0" smtClean="0"/>
              <a:t>Ak </a:t>
            </a:r>
            <a:r>
              <a:rPr lang="sk-SK" b="1" i="1" dirty="0" smtClean="0"/>
              <a:t>t</a:t>
            </a:r>
            <a:r>
              <a:rPr lang="sk-SK" dirty="0" smtClean="0"/>
              <a:t> je čas od posledného úspešného odoslania paketu, do token bucketu pribudlo</a:t>
            </a:r>
            <a:br>
              <a:rPr lang="sk-SK" dirty="0" smtClean="0"/>
            </a:br>
            <a:r>
              <a:rPr lang="sk-SK" dirty="0" smtClean="0"/>
              <a:t/>
            </a:r>
            <a:br>
              <a:rPr lang="sk-SK" dirty="0" smtClean="0"/>
            </a:br>
            <a:r>
              <a:rPr lang="sk-SK" dirty="0" smtClean="0"/>
              <a:t>	Bc*(</a:t>
            </a:r>
            <a:r>
              <a:rPr lang="sk-SK" b="1" i="1" dirty="0" smtClean="0"/>
              <a:t>t</a:t>
            </a:r>
            <a:r>
              <a:rPr lang="sk-SK" dirty="0" smtClean="0"/>
              <a:t>/Tc)</a:t>
            </a:r>
            <a:br>
              <a:rPr lang="sk-SK" dirty="0" smtClean="0"/>
            </a:br>
            <a:r>
              <a:rPr lang="sk-SK" dirty="0" smtClean="0"/>
              <a:t/>
            </a:r>
            <a:br>
              <a:rPr lang="sk-SK" dirty="0" smtClean="0"/>
            </a:br>
            <a:r>
              <a:rPr lang="sk-SK" dirty="0" smtClean="0"/>
              <a:t>tokenov (priama úmera – za čas Tc pribudne práve Bc tokenov)</a:t>
            </a:r>
            <a:endParaRPr lang="en-US" dirty="0" smtClean="0"/>
          </a:p>
          <a:p>
            <a:pPr lvl="1"/>
            <a:r>
              <a:rPr lang="sk-SK" dirty="0" smtClean="0"/>
              <a:t>Ak </a:t>
            </a:r>
            <a:r>
              <a:rPr lang="sk-SK" b="1" i="1" dirty="0" smtClean="0"/>
              <a:t>b</a:t>
            </a:r>
            <a:r>
              <a:rPr lang="sk-SK" dirty="0" smtClean="0"/>
              <a:t> je momentálny objem tokenov v token buckete, v čase </a:t>
            </a:r>
            <a:r>
              <a:rPr lang="sk-SK" b="1" i="1" dirty="0" smtClean="0"/>
              <a:t>t</a:t>
            </a:r>
            <a:r>
              <a:rPr lang="sk-SK" dirty="0" smtClean="0"/>
              <a:t> bude v token buckete</a:t>
            </a:r>
            <a:br>
              <a:rPr lang="sk-SK" dirty="0" smtClean="0"/>
            </a:br>
            <a:r>
              <a:rPr lang="sk-SK" dirty="0" smtClean="0"/>
              <a:t/>
            </a:r>
            <a:br>
              <a:rPr lang="sk-SK" dirty="0" smtClean="0"/>
            </a:br>
            <a:r>
              <a:rPr lang="sk-SK" dirty="0" smtClean="0"/>
              <a:t>	</a:t>
            </a:r>
            <a:r>
              <a:rPr lang="sk-SK" dirty="0"/>
              <a:t>MIN (</a:t>
            </a:r>
            <a:r>
              <a:rPr lang="sk-SK" b="1" i="1" dirty="0"/>
              <a:t>b</a:t>
            </a:r>
            <a:r>
              <a:rPr lang="sk-SK" dirty="0"/>
              <a:t> + Bc*(</a:t>
            </a:r>
            <a:r>
              <a:rPr lang="sk-SK" b="1" i="1" dirty="0"/>
              <a:t>t</a:t>
            </a:r>
            <a:r>
              <a:rPr lang="sk-SK" dirty="0"/>
              <a:t>/Tc), Bc</a:t>
            </a:r>
            <a:r>
              <a:rPr lang="sk-SK" dirty="0" smtClean="0"/>
              <a:t>)</a:t>
            </a:r>
            <a:br>
              <a:rPr lang="sk-SK" dirty="0" smtClean="0"/>
            </a:br>
            <a:r>
              <a:rPr lang="sk-SK" dirty="0" smtClean="0"/>
              <a:t/>
            </a:r>
            <a:br>
              <a:rPr lang="sk-SK" dirty="0" smtClean="0"/>
            </a:br>
            <a:r>
              <a:rPr lang="sk-SK" dirty="0" smtClean="0"/>
              <a:t>tokenov (nemôže v ňom byť viac ako Bc tokenov)</a:t>
            </a:r>
          </a:p>
          <a:p>
            <a:pPr lvl="1"/>
            <a:r>
              <a:rPr lang="sk-SK" dirty="0" smtClean="0"/>
              <a:t>Práve prichádzajúci paket o veľkosti </a:t>
            </a:r>
            <a:r>
              <a:rPr lang="sk-SK" b="1" i="1" dirty="0" smtClean="0"/>
              <a:t>P</a:t>
            </a:r>
            <a:r>
              <a:rPr lang="sk-SK" dirty="0" smtClean="0"/>
              <a:t> bude odoslaný, ak</a:t>
            </a:r>
            <a:br>
              <a:rPr lang="sk-SK" dirty="0" smtClean="0"/>
            </a:br>
            <a:r>
              <a:rPr lang="sk-SK" dirty="0" smtClean="0"/>
              <a:t/>
            </a:r>
            <a:br>
              <a:rPr lang="sk-SK" dirty="0" smtClean="0"/>
            </a:br>
            <a:r>
              <a:rPr lang="sk-SK" dirty="0" smtClean="0"/>
              <a:t>	</a:t>
            </a:r>
            <a:r>
              <a:rPr lang="sk-SK" b="1" i="1" dirty="0" smtClean="0"/>
              <a:t>P</a:t>
            </a:r>
            <a:r>
              <a:rPr lang="sk-SK" dirty="0" smtClean="0"/>
              <a:t> </a:t>
            </a:r>
            <a:r>
              <a:rPr lang="en-US" dirty="0"/>
              <a:t>&lt;</a:t>
            </a:r>
            <a:r>
              <a:rPr lang="en-US" dirty="0" smtClean="0"/>
              <a:t>= </a:t>
            </a:r>
            <a:r>
              <a:rPr lang="sk-SK" dirty="0" smtClean="0"/>
              <a:t>MIN (</a:t>
            </a:r>
            <a:r>
              <a:rPr lang="sk-SK" b="1" i="1" dirty="0" smtClean="0"/>
              <a:t>b</a:t>
            </a:r>
            <a:r>
              <a:rPr lang="sk-SK" dirty="0" smtClean="0"/>
              <a:t> + Bc*(</a:t>
            </a:r>
            <a:r>
              <a:rPr lang="sk-SK" b="1" i="1" dirty="0" smtClean="0"/>
              <a:t>t</a:t>
            </a:r>
            <a:r>
              <a:rPr lang="sk-SK" dirty="0" smtClean="0"/>
              <a:t>/Tc), Bc)</a:t>
            </a:r>
            <a:endParaRPr lang="sk-SK" dirty="0"/>
          </a:p>
        </p:txBody>
      </p:sp>
    </p:spTree>
    <p:extLst>
      <p:ext uri="{BB962C8B-B14F-4D97-AF65-F5344CB8AC3E}">
        <p14:creationId xmlns:p14="http://schemas.microsoft.com/office/powerpoint/2010/main" val="2058507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Zložitejšie systémy token bucketov</a:t>
            </a:r>
            <a:endParaRPr lang="sk-SK" dirty="0"/>
          </a:p>
        </p:txBody>
      </p:sp>
      <p:sp>
        <p:nvSpPr>
          <p:cNvPr id="3" name="Content Placeholder 2"/>
          <p:cNvSpPr>
            <a:spLocks noGrp="1"/>
          </p:cNvSpPr>
          <p:nvPr>
            <p:ph idx="1"/>
          </p:nvPr>
        </p:nvSpPr>
        <p:spPr/>
        <p:txBody>
          <a:bodyPr/>
          <a:lstStyle/>
          <a:p>
            <a:r>
              <a:rPr lang="sk-SK" dirty="0" smtClean="0"/>
              <a:t>Elementárny token bucket je prirodzený spôsob na obmedzenie prevádzky</a:t>
            </a:r>
          </a:p>
          <a:p>
            <a:pPr lvl="1"/>
            <a:r>
              <a:rPr lang="sk-SK" dirty="0" smtClean="0"/>
              <a:t>Dá sa nazvať aj Single Rate Two Color Marker – konformné dáta sú „zelené“, nekonformné dáta sú „červené“</a:t>
            </a:r>
          </a:p>
          <a:p>
            <a:r>
              <a:rPr lang="sk-SK" dirty="0" smtClean="0"/>
              <a:t>Má však niekoľké obmedzenia</a:t>
            </a:r>
          </a:p>
          <a:p>
            <a:pPr lvl="1"/>
            <a:r>
              <a:rPr lang="sk-SK" dirty="0" smtClean="0"/>
              <a:t>Nedokáže zužitkovať nevyužité tokeny ušetrené za dlhšiu dobu</a:t>
            </a:r>
          </a:p>
          <a:p>
            <a:pPr lvl="1"/>
            <a:r>
              <a:rPr lang="sk-SK" dirty="0" smtClean="0"/>
              <a:t>Nedokáže rozoznávať viaceré ustálené intenzity toku pre viac farieb („žlté/oranžové“ dáta nad dohodnutý objem)</a:t>
            </a:r>
          </a:p>
          <a:p>
            <a:r>
              <a:rPr lang="sk-SK" dirty="0" smtClean="0"/>
              <a:t>V praxi sa preto využívajú zložitejšie systémy token bucketov</a:t>
            </a:r>
          </a:p>
          <a:p>
            <a:pPr lvl="1"/>
            <a:r>
              <a:rPr lang="sk-SK" dirty="0" smtClean="0"/>
              <a:t>Single Rate Three Color Marker (srTCM, RFC 2697)</a:t>
            </a:r>
          </a:p>
          <a:p>
            <a:pPr lvl="1"/>
            <a:r>
              <a:rPr lang="sk-SK" dirty="0" smtClean="0"/>
              <a:t>Two Rate Three Color Marker (trTCM, RFC 2698)</a:t>
            </a:r>
            <a:endParaRPr lang="sk-SK" dirty="0"/>
          </a:p>
        </p:txBody>
      </p:sp>
    </p:spTree>
    <p:extLst>
      <p:ext uri="{BB962C8B-B14F-4D97-AF65-F5344CB8AC3E}">
        <p14:creationId xmlns:p14="http://schemas.microsoft.com/office/powerpoint/2010/main" val="2031205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4498670" y="2726247"/>
            <a:ext cx="4613767" cy="3457576"/>
            <a:chOff x="2844800" y="1871543"/>
            <a:chExt cx="6151689" cy="4610101"/>
          </a:xfrm>
        </p:grpSpPr>
        <p:grpSp>
          <p:nvGrpSpPr>
            <p:cNvPr id="13" name="Group 12"/>
            <p:cNvGrpSpPr/>
            <p:nvPr/>
          </p:nvGrpSpPr>
          <p:grpSpPr>
            <a:xfrm>
              <a:off x="4943090" y="4143597"/>
              <a:ext cx="1996943" cy="1109738"/>
              <a:chOff x="3517900" y="4394200"/>
              <a:chExt cx="1996943" cy="1109738"/>
            </a:xfrm>
          </p:grpSpPr>
          <p:pic>
            <p:nvPicPr>
              <p:cNvPr id="5"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982" t="39009" r="29323"/>
              <a:stretch/>
            </p:blipFill>
            <p:spPr bwMode="auto">
              <a:xfrm>
                <a:off x="3517900" y="4394200"/>
                <a:ext cx="1971270" cy="1109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66458" y="4888468"/>
                <a:ext cx="348385" cy="295465"/>
              </a:xfrm>
              <a:prstGeom prst="rect">
                <a:avLst/>
              </a:prstGeom>
              <a:solidFill>
                <a:schemeClr val="bg1"/>
              </a:solidFill>
            </p:spPr>
            <p:txBody>
              <a:bodyPr wrap="none" lIns="0" tIns="0" rIns="0" bIns="0" rtlCol="0">
                <a:spAutoFit/>
              </a:bodyPr>
              <a:lstStyle/>
              <a:p>
                <a:r>
                  <a:rPr lang="sk-SK" sz="1600" b="1" dirty="0" smtClean="0"/>
                  <a:t>Be</a:t>
                </a:r>
                <a:endParaRPr lang="sk-SK" sz="1600" b="1" dirty="0"/>
              </a:p>
            </p:txBody>
          </p:sp>
        </p:grpSp>
        <p:grpSp>
          <p:nvGrpSpPr>
            <p:cNvPr id="9" name="Group 8"/>
            <p:cNvGrpSpPr/>
            <p:nvPr/>
          </p:nvGrpSpPr>
          <p:grpSpPr>
            <a:xfrm>
              <a:off x="6896281" y="4966932"/>
              <a:ext cx="2100208" cy="1514712"/>
              <a:chOff x="6604000" y="4568588"/>
              <a:chExt cx="2100208" cy="1514712"/>
            </a:xfrm>
          </p:grpSpPr>
          <p:pic>
            <p:nvPicPr>
              <p:cNvPr id="7"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166" b="16752"/>
              <a:stretch/>
            </p:blipFill>
            <p:spPr bwMode="auto">
              <a:xfrm>
                <a:off x="6604000" y="4568588"/>
                <a:ext cx="2100208" cy="15147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bwMode="auto">
              <a:xfrm>
                <a:off x="6604000" y="5503938"/>
                <a:ext cx="342900" cy="57936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pic>
          <p:nvPicPr>
            <p:cNvPr id="10"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1064" r="46087" b="62939"/>
            <a:stretch/>
          </p:blipFill>
          <p:spPr bwMode="auto">
            <a:xfrm>
              <a:off x="5132185" y="3416160"/>
              <a:ext cx="774700" cy="67433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2844800" y="1871543"/>
              <a:ext cx="2417760" cy="1819512"/>
              <a:chOff x="2624141" y="1231901"/>
              <a:chExt cx="2417760" cy="1819512"/>
            </a:xfrm>
          </p:grpSpPr>
          <p:pic>
            <p:nvPicPr>
              <p:cNvPr id="4" name="Picture 2" descr="017G_41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332" r="29568"/>
              <a:stretch/>
            </p:blipFill>
            <p:spPr bwMode="auto">
              <a:xfrm>
                <a:off x="2624141" y="1231901"/>
                <a:ext cx="2417760" cy="181951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4402961" y="1231901"/>
                <a:ext cx="638940" cy="5841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grpSp>
      <p:sp>
        <p:nvSpPr>
          <p:cNvPr id="2" name="Title 1"/>
          <p:cNvSpPr>
            <a:spLocks noGrp="1"/>
          </p:cNvSpPr>
          <p:nvPr>
            <p:ph type="title"/>
          </p:nvPr>
        </p:nvSpPr>
        <p:spPr/>
        <p:txBody>
          <a:bodyPr/>
          <a:lstStyle/>
          <a:p>
            <a:r>
              <a:rPr lang="sk-SK" dirty="0" smtClean="0"/>
              <a:t>Single Rate Three Color Marker (srTCM)</a:t>
            </a:r>
            <a:endParaRPr lang="sk-SK" dirty="0"/>
          </a:p>
        </p:txBody>
      </p:sp>
      <p:sp>
        <p:nvSpPr>
          <p:cNvPr id="3" name="Content Placeholder 2"/>
          <p:cNvSpPr>
            <a:spLocks noGrp="1"/>
          </p:cNvSpPr>
          <p:nvPr>
            <p:ph idx="1"/>
          </p:nvPr>
        </p:nvSpPr>
        <p:spPr/>
        <p:txBody>
          <a:bodyPr>
            <a:normAutofit fontScale="92500" lnSpcReduction="20000"/>
          </a:bodyPr>
          <a:lstStyle/>
          <a:p>
            <a:r>
              <a:rPr lang="sk-SK" dirty="0" smtClean="0"/>
              <a:t>Ideou srTCM je nevyužité tokeny odložiť do rezervy a využiť v časoch vyššej spotreby</a:t>
            </a:r>
          </a:p>
          <a:p>
            <a:r>
              <a:rPr lang="sk-SK" dirty="0" smtClean="0"/>
              <a:t>srTCM využíva dva token buckety, jeden s veľkosťou Bc, druhý s veľkosťou Be (Excess Burst)</a:t>
            </a:r>
          </a:p>
          <a:p>
            <a:pPr lvl="1"/>
            <a:r>
              <a:rPr lang="sk-SK" dirty="0" smtClean="0"/>
              <a:t>Token bucket Bc sa napĺňa ako prvý s intenzitou CIR</a:t>
            </a:r>
          </a:p>
          <a:p>
            <a:pPr lvl="1"/>
            <a:r>
              <a:rPr lang="sk-SK" dirty="0" smtClean="0"/>
              <a:t>Token bucket Be sa napĺňa</a:t>
            </a:r>
            <a:br>
              <a:rPr lang="sk-SK" dirty="0" smtClean="0"/>
            </a:br>
            <a:r>
              <a:rPr lang="sk-SK" dirty="0" smtClean="0"/>
              <a:t>len z tokenov pridávaných</a:t>
            </a:r>
            <a:br>
              <a:rPr lang="sk-SK" dirty="0" smtClean="0"/>
            </a:br>
            <a:r>
              <a:rPr lang="sk-SK" dirty="0" smtClean="0"/>
              <a:t>do bucketu Bc, ktoré sa už</a:t>
            </a:r>
            <a:br>
              <a:rPr lang="sk-SK" dirty="0" smtClean="0"/>
            </a:br>
            <a:r>
              <a:rPr lang="sk-SK" dirty="0" smtClean="0"/>
              <a:t>doň nezmestili</a:t>
            </a:r>
          </a:p>
          <a:p>
            <a:r>
              <a:rPr lang="sk-SK" dirty="0" smtClean="0"/>
              <a:t>Spôsob použitia token bucketov:</a:t>
            </a:r>
          </a:p>
          <a:p>
            <a:pPr lvl="1"/>
            <a:r>
              <a:rPr lang="sk-SK" b="1" dirty="0" smtClean="0">
                <a:solidFill>
                  <a:schemeClr val="accent2"/>
                </a:solidFill>
              </a:rPr>
              <a:t>Ak</a:t>
            </a:r>
            <a:r>
              <a:rPr lang="sk-SK" dirty="0" smtClean="0"/>
              <a:t> je pre paket dosť tokenov v buckete</a:t>
            </a:r>
            <a:br>
              <a:rPr lang="sk-SK" dirty="0" smtClean="0"/>
            </a:br>
            <a:r>
              <a:rPr lang="sk-SK" dirty="0" smtClean="0"/>
              <a:t>Bc, paket je „zelený“ (</a:t>
            </a:r>
            <a:r>
              <a:rPr lang="sk-SK" dirty="0" smtClean="0">
                <a:solidFill>
                  <a:schemeClr val="tx2"/>
                </a:solidFill>
              </a:rPr>
              <a:t>conform</a:t>
            </a:r>
            <a:r>
              <a:rPr lang="sk-SK" dirty="0" smtClean="0"/>
              <a:t>) a bude</a:t>
            </a:r>
            <a:br>
              <a:rPr lang="sk-SK" dirty="0" smtClean="0"/>
            </a:br>
            <a:r>
              <a:rPr lang="sk-SK" dirty="0" smtClean="0"/>
              <a:t>odoslaný. Z bucketu Bc sa odoberie</a:t>
            </a:r>
            <a:br>
              <a:rPr lang="sk-SK" dirty="0" smtClean="0"/>
            </a:br>
            <a:r>
              <a:rPr lang="sk-SK" dirty="0" smtClean="0"/>
              <a:t>zodpovedajúci</a:t>
            </a:r>
            <a:r>
              <a:rPr lang="sk-SK" dirty="0"/>
              <a:t> </a:t>
            </a:r>
            <a:r>
              <a:rPr lang="sk-SK" dirty="0" smtClean="0"/>
              <a:t>počet tokenov</a:t>
            </a:r>
          </a:p>
          <a:p>
            <a:pPr lvl="1"/>
            <a:r>
              <a:rPr lang="sk-SK" b="1" dirty="0" smtClean="0">
                <a:solidFill>
                  <a:schemeClr val="accent2"/>
                </a:solidFill>
              </a:rPr>
              <a:t>Inak, ak</a:t>
            </a:r>
            <a:r>
              <a:rPr lang="sk-SK" dirty="0" smtClean="0"/>
              <a:t> je pre paket dosť tokenov v buckete Be, paket je</a:t>
            </a:r>
            <a:br>
              <a:rPr lang="sk-SK" dirty="0" smtClean="0"/>
            </a:br>
            <a:r>
              <a:rPr lang="sk-SK" dirty="0" smtClean="0"/>
              <a:t>„oranžový“ (</a:t>
            </a:r>
            <a:r>
              <a:rPr lang="sk-SK" dirty="0" smtClean="0">
                <a:solidFill>
                  <a:schemeClr val="tx2"/>
                </a:solidFill>
              </a:rPr>
              <a:t>exceed</a:t>
            </a:r>
            <a:r>
              <a:rPr lang="sk-SK" dirty="0" smtClean="0"/>
              <a:t>) a bude odoslaný. Z bucketu Be sa</a:t>
            </a:r>
            <a:br>
              <a:rPr lang="sk-SK" dirty="0" smtClean="0"/>
            </a:br>
            <a:r>
              <a:rPr lang="sk-SK" dirty="0" smtClean="0"/>
              <a:t>odoberie</a:t>
            </a:r>
            <a:r>
              <a:rPr lang="sk-SK" dirty="0"/>
              <a:t> </a:t>
            </a:r>
            <a:r>
              <a:rPr lang="sk-SK" dirty="0" smtClean="0"/>
              <a:t>zodpovedajúci počet tokenov.</a:t>
            </a:r>
          </a:p>
          <a:p>
            <a:pPr lvl="1"/>
            <a:r>
              <a:rPr lang="sk-SK" b="1" dirty="0" smtClean="0">
                <a:solidFill>
                  <a:schemeClr val="accent2"/>
                </a:solidFill>
              </a:rPr>
              <a:t>Inak</a:t>
            </a:r>
            <a:r>
              <a:rPr lang="sk-SK" dirty="0" smtClean="0"/>
              <a:t> je paket „červený“ (</a:t>
            </a:r>
            <a:r>
              <a:rPr lang="sk-SK" dirty="0" smtClean="0">
                <a:solidFill>
                  <a:schemeClr val="tx2"/>
                </a:solidFill>
              </a:rPr>
              <a:t>violate</a:t>
            </a:r>
            <a:r>
              <a:rPr lang="sk-SK" dirty="0" smtClean="0"/>
              <a:t>) a bude zahodený</a:t>
            </a:r>
          </a:p>
        </p:txBody>
      </p:sp>
    </p:spTree>
    <p:extLst>
      <p:ext uri="{BB962C8B-B14F-4D97-AF65-F5344CB8AC3E}">
        <p14:creationId xmlns:p14="http://schemas.microsoft.com/office/powerpoint/2010/main" val="4004142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Single Rate Three Color Marker (srTCM)</a:t>
            </a:r>
          </a:p>
        </p:txBody>
      </p:sp>
      <p:sp>
        <p:nvSpPr>
          <p:cNvPr id="3" name="Content Placeholder 2"/>
          <p:cNvSpPr>
            <a:spLocks noGrp="1"/>
          </p:cNvSpPr>
          <p:nvPr>
            <p:ph idx="1"/>
          </p:nvPr>
        </p:nvSpPr>
        <p:spPr/>
        <p:txBody>
          <a:bodyPr/>
          <a:lstStyle/>
          <a:p>
            <a:r>
              <a:rPr lang="sk-SK" dirty="0" smtClean="0"/>
              <a:t>Parametre modelu srTCM</a:t>
            </a:r>
          </a:p>
          <a:p>
            <a:pPr lvl="1"/>
            <a:r>
              <a:rPr lang="sk-SK" dirty="0" smtClean="0"/>
              <a:t>Bc – veľkosť token bucketu Bc (veľkosť konformného zhluku)</a:t>
            </a:r>
          </a:p>
          <a:p>
            <a:pPr lvl="1"/>
            <a:r>
              <a:rPr lang="sk-SK" dirty="0" smtClean="0"/>
              <a:t>Be – veľkosť token bucketu Be (veľkosť nekonformného, ale povoleného zhluku)</a:t>
            </a:r>
          </a:p>
          <a:p>
            <a:pPr lvl="1"/>
            <a:r>
              <a:rPr lang="sk-SK" dirty="0" smtClean="0"/>
              <a:t>CIR – ustálená rýchlosť pri trvalom preťažení</a:t>
            </a:r>
          </a:p>
          <a:p>
            <a:pPr lvl="2"/>
            <a:r>
              <a:rPr lang="sk-SK" dirty="0" smtClean="0"/>
              <a:t>CIR, Bc a Tc sú viazané vzťahom CIR=Bc/Tc, preto Tc nie je voľným parametrom modelu</a:t>
            </a:r>
          </a:p>
          <a:p>
            <a:r>
              <a:rPr lang="sk-SK" dirty="0" smtClean="0"/>
              <a:t>Priepustnosť modelovaná v srTCM</a:t>
            </a:r>
          </a:p>
          <a:p>
            <a:pPr lvl="1"/>
            <a:r>
              <a:rPr lang="sk-SK" dirty="0" smtClean="0"/>
              <a:t>Ustálená: CIR = Bc/Tc</a:t>
            </a:r>
          </a:p>
          <a:p>
            <a:pPr lvl="1"/>
            <a:r>
              <a:rPr lang="sk-SK" dirty="0" smtClean="0"/>
              <a:t>Maximálna: až do rýchlosti rozhrania (pri dostatočne veľkom Be)</a:t>
            </a:r>
          </a:p>
          <a:p>
            <a:pPr lvl="2"/>
            <a:r>
              <a:rPr lang="sk-SK" dirty="0" smtClean="0"/>
              <a:t>Maximálna rýchlosť nie je trvale udržiavateľná</a:t>
            </a:r>
            <a:endParaRPr lang="sk-SK" dirty="0"/>
          </a:p>
        </p:txBody>
      </p:sp>
    </p:spTree>
    <p:extLst>
      <p:ext uri="{BB962C8B-B14F-4D97-AF65-F5344CB8AC3E}">
        <p14:creationId xmlns:p14="http://schemas.microsoft.com/office/powerpoint/2010/main" val="3146442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Two Rate Three Color Marker (trTCM)</a:t>
            </a:r>
            <a:endParaRPr lang="sk-SK" dirty="0"/>
          </a:p>
        </p:txBody>
      </p:sp>
      <p:sp>
        <p:nvSpPr>
          <p:cNvPr id="3" name="Content Placeholder 2"/>
          <p:cNvSpPr>
            <a:spLocks noGrp="1"/>
          </p:cNvSpPr>
          <p:nvPr>
            <p:ph idx="1"/>
          </p:nvPr>
        </p:nvSpPr>
        <p:spPr/>
        <p:txBody>
          <a:bodyPr>
            <a:normAutofit fontScale="70000" lnSpcReduction="20000"/>
          </a:bodyPr>
          <a:lstStyle/>
          <a:p>
            <a:r>
              <a:rPr lang="sk-SK" dirty="0" smtClean="0"/>
              <a:t>Ideou trTCM je obmedziť tok na maximálnu ustálenú úroveň PIR, no pritom identifikovať jeho časť na ustálenej úrovni CIR, CIR</a:t>
            </a:r>
            <a:r>
              <a:rPr lang="en-US" dirty="0" smtClean="0"/>
              <a:t> &lt; </a:t>
            </a:r>
            <a:r>
              <a:rPr lang="sk-SK" dirty="0" smtClean="0"/>
              <a:t>PIR</a:t>
            </a:r>
          </a:p>
          <a:p>
            <a:endParaRPr lang="sk-SK" dirty="0" smtClean="0"/>
          </a:p>
          <a:p>
            <a:endParaRPr lang="sk-SK" dirty="0" smtClean="0"/>
          </a:p>
          <a:p>
            <a:endParaRPr lang="sk-SK" dirty="0" smtClean="0"/>
          </a:p>
          <a:p>
            <a:endParaRPr lang="sk-SK" dirty="0" smtClean="0"/>
          </a:p>
          <a:p>
            <a:endParaRPr lang="sk-SK" dirty="0" smtClean="0"/>
          </a:p>
          <a:p>
            <a:endParaRPr lang="sk-SK" dirty="0" smtClean="0"/>
          </a:p>
          <a:p>
            <a:endParaRPr lang="sk-SK" dirty="0" smtClean="0"/>
          </a:p>
          <a:p>
            <a:endParaRPr lang="sk-SK" dirty="0" smtClean="0"/>
          </a:p>
          <a:p>
            <a:r>
              <a:rPr lang="sk-SK" dirty="0" smtClean="0"/>
              <a:t>trTCM využíva dva token buckety, jeden s veľkosťou Bc, druhý s veľkosťou Be</a:t>
            </a:r>
          </a:p>
          <a:p>
            <a:pPr lvl="1"/>
            <a:r>
              <a:rPr lang="sk-SK" dirty="0" smtClean="0"/>
              <a:t>Každý sa napĺňa nezávisle svojou vlastnou intenzitou, bucket Bc intenzitou CIR, bucket Be intenzitou PIR</a:t>
            </a:r>
          </a:p>
          <a:p>
            <a:r>
              <a:rPr lang="sk-SK" dirty="0" smtClean="0"/>
              <a:t>Spôsob použitia token bucketov:</a:t>
            </a:r>
          </a:p>
          <a:p>
            <a:pPr lvl="1"/>
            <a:r>
              <a:rPr lang="sk-SK" b="1" dirty="0" smtClean="0">
                <a:solidFill>
                  <a:schemeClr val="accent2"/>
                </a:solidFill>
              </a:rPr>
              <a:t>Ak</a:t>
            </a:r>
            <a:r>
              <a:rPr lang="sk-SK" dirty="0" smtClean="0">
                <a:solidFill>
                  <a:schemeClr val="accent2"/>
                </a:solidFill>
              </a:rPr>
              <a:t> </a:t>
            </a:r>
            <a:r>
              <a:rPr lang="sk-SK" dirty="0" smtClean="0"/>
              <a:t>pre paket </a:t>
            </a:r>
            <a:r>
              <a:rPr lang="sk-SK" b="1" dirty="0" smtClean="0">
                <a:solidFill>
                  <a:schemeClr val="accent2"/>
                </a:solidFill>
              </a:rPr>
              <a:t>nie</a:t>
            </a:r>
            <a:r>
              <a:rPr lang="sk-SK" dirty="0" smtClean="0">
                <a:solidFill>
                  <a:schemeClr val="accent2"/>
                </a:solidFill>
              </a:rPr>
              <a:t> </a:t>
            </a:r>
            <a:r>
              <a:rPr lang="sk-SK" b="1" dirty="0" smtClean="0">
                <a:solidFill>
                  <a:schemeClr val="accent2"/>
                </a:solidFill>
              </a:rPr>
              <a:t>je</a:t>
            </a:r>
            <a:r>
              <a:rPr lang="sk-SK" dirty="0" smtClean="0">
                <a:solidFill>
                  <a:schemeClr val="accent2"/>
                </a:solidFill>
              </a:rPr>
              <a:t> </a:t>
            </a:r>
            <a:r>
              <a:rPr lang="sk-SK" dirty="0" smtClean="0"/>
              <a:t>dosť tokenov v buckete Be, paket je „červený“ (</a:t>
            </a:r>
            <a:r>
              <a:rPr lang="sk-SK" dirty="0" smtClean="0">
                <a:solidFill>
                  <a:schemeClr val="tx2"/>
                </a:solidFill>
              </a:rPr>
              <a:t>violate</a:t>
            </a:r>
            <a:r>
              <a:rPr lang="sk-SK" dirty="0" smtClean="0"/>
              <a:t>) a bude zahodený</a:t>
            </a:r>
          </a:p>
          <a:p>
            <a:pPr lvl="1"/>
            <a:r>
              <a:rPr lang="sk-SK" b="1" dirty="0" smtClean="0">
                <a:solidFill>
                  <a:schemeClr val="accent2"/>
                </a:solidFill>
              </a:rPr>
              <a:t>Inak</a:t>
            </a:r>
            <a:r>
              <a:rPr lang="sk-SK" dirty="0" smtClean="0">
                <a:solidFill>
                  <a:schemeClr val="accent2"/>
                </a:solidFill>
              </a:rPr>
              <a:t> </a:t>
            </a:r>
            <a:r>
              <a:rPr lang="sk-SK" dirty="0" smtClean="0"/>
              <a:t>ak pre paket </a:t>
            </a:r>
            <a:r>
              <a:rPr lang="sk-SK" b="1" dirty="0" smtClean="0">
                <a:solidFill>
                  <a:schemeClr val="accent2"/>
                </a:solidFill>
              </a:rPr>
              <a:t>nie</a:t>
            </a:r>
            <a:r>
              <a:rPr lang="sk-SK" dirty="0" smtClean="0">
                <a:solidFill>
                  <a:schemeClr val="accent2"/>
                </a:solidFill>
              </a:rPr>
              <a:t> </a:t>
            </a:r>
            <a:r>
              <a:rPr lang="sk-SK" b="1" dirty="0" smtClean="0">
                <a:solidFill>
                  <a:schemeClr val="accent2"/>
                </a:solidFill>
              </a:rPr>
              <a:t>je</a:t>
            </a:r>
            <a:r>
              <a:rPr lang="sk-SK" dirty="0" smtClean="0">
                <a:solidFill>
                  <a:schemeClr val="accent2"/>
                </a:solidFill>
              </a:rPr>
              <a:t> </a:t>
            </a:r>
            <a:r>
              <a:rPr lang="sk-SK" dirty="0" smtClean="0"/>
              <a:t>dosť tokenov v buckete Bc, paket je „oranžový“ (</a:t>
            </a:r>
            <a:r>
              <a:rPr lang="sk-SK" dirty="0" smtClean="0">
                <a:solidFill>
                  <a:schemeClr val="tx2"/>
                </a:solidFill>
              </a:rPr>
              <a:t>exceed</a:t>
            </a:r>
            <a:r>
              <a:rPr lang="sk-SK" dirty="0" smtClean="0"/>
              <a:t>) a bude odoslaný. Z bucketu Be sa odoberie zodpovedajúci počet tokenov</a:t>
            </a:r>
          </a:p>
          <a:p>
            <a:pPr lvl="1"/>
            <a:r>
              <a:rPr lang="sk-SK" b="1" dirty="0" smtClean="0">
                <a:solidFill>
                  <a:schemeClr val="accent2"/>
                </a:solidFill>
              </a:rPr>
              <a:t>Inak</a:t>
            </a:r>
            <a:r>
              <a:rPr lang="sk-SK" dirty="0" smtClean="0">
                <a:solidFill>
                  <a:schemeClr val="accent2"/>
                </a:solidFill>
              </a:rPr>
              <a:t> </a:t>
            </a:r>
            <a:r>
              <a:rPr lang="sk-SK" dirty="0" smtClean="0"/>
              <a:t>je paket „zelený“ (</a:t>
            </a:r>
            <a:r>
              <a:rPr lang="sk-SK" dirty="0" smtClean="0">
                <a:solidFill>
                  <a:schemeClr val="tx2"/>
                </a:solidFill>
              </a:rPr>
              <a:t>conform</a:t>
            </a:r>
            <a:r>
              <a:rPr lang="sk-SK" dirty="0" smtClean="0"/>
              <a:t>) a bude odoslaný. Z bucketov Be aj Bc sa odoberie rovnaký zodpovedajúci počet tokenov.</a:t>
            </a:r>
            <a:endParaRPr lang="sk-SK" dirty="0"/>
          </a:p>
        </p:txBody>
      </p:sp>
      <p:grpSp>
        <p:nvGrpSpPr>
          <p:cNvPr id="28" name="Group 27"/>
          <p:cNvGrpSpPr/>
          <p:nvPr/>
        </p:nvGrpSpPr>
        <p:grpSpPr>
          <a:xfrm>
            <a:off x="898804" y="1744053"/>
            <a:ext cx="3283683" cy="2299113"/>
            <a:chOff x="530504" y="2705578"/>
            <a:chExt cx="3283683" cy="2299113"/>
          </a:xfrm>
        </p:grpSpPr>
        <p:pic>
          <p:nvPicPr>
            <p:cNvPr id="13"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982" t="39009" r="29323"/>
            <a:stretch/>
          </p:blipFill>
          <p:spPr bwMode="auto">
            <a:xfrm>
              <a:off x="774138" y="3251156"/>
              <a:ext cx="1478453" cy="83230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239031" y="3868657"/>
              <a:ext cx="1575156" cy="1136034"/>
              <a:chOff x="6604000" y="4568588"/>
              <a:chExt cx="2100208" cy="1514712"/>
            </a:xfrm>
          </p:grpSpPr>
          <p:pic>
            <p:nvPicPr>
              <p:cNvPr id="11"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166" b="16752"/>
              <a:stretch/>
            </p:blipFill>
            <p:spPr bwMode="auto">
              <a:xfrm>
                <a:off x="6604000" y="4568588"/>
                <a:ext cx="2100208" cy="151471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6604000" y="5503938"/>
                <a:ext cx="342900" cy="57936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pic>
          <p:nvPicPr>
            <p:cNvPr id="7"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064" r="46087" b="62939"/>
            <a:stretch/>
          </p:blipFill>
          <p:spPr bwMode="auto">
            <a:xfrm>
              <a:off x="915959" y="2705578"/>
              <a:ext cx="581025" cy="50574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30504" y="2713536"/>
              <a:ext cx="331821" cy="207749"/>
            </a:xfrm>
            <a:prstGeom prst="rect">
              <a:avLst/>
            </a:prstGeom>
            <a:solidFill>
              <a:schemeClr val="bg1"/>
            </a:solidFill>
          </p:spPr>
          <p:txBody>
            <a:bodyPr wrap="none" lIns="0" tIns="0" rIns="0" bIns="0" rtlCol="0">
              <a:spAutoFit/>
            </a:bodyPr>
            <a:lstStyle/>
            <a:p>
              <a:r>
                <a:rPr lang="sk-SK" sz="1500" b="1" dirty="0" smtClean="0"/>
                <a:t>CIR</a:t>
              </a:r>
              <a:endParaRPr lang="sk-SK" sz="1500" b="1" dirty="0"/>
            </a:p>
          </p:txBody>
        </p:sp>
      </p:grpSp>
      <p:grpSp>
        <p:nvGrpSpPr>
          <p:cNvPr id="37" name="Group 36"/>
          <p:cNvGrpSpPr/>
          <p:nvPr/>
        </p:nvGrpSpPr>
        <p:grpSpPr>
          <a:xfrm>
            <a:off x="5191404" y="1744053"/>
            <a:ext cx="3283683" cy="2299113"/>
            <a:chOff x="5191404" y="1667853"/>
            <a:chExt cx="3283683" cy="2299113"/>
          </a:xfrm>
        </p:grpSpPr>
        <p:grpSp>
          <p:nvGrpSpPr>
            <p:cNvPr id="29" name="Group 28"/>
            <p:cNvGrpSpPr/>
            <p:nvPr/>
          </p:nvGrpSpPr>
          <p:grpSpPr>
            <a:xfrm>
              <a:off x="5191404" y="1667853"/>
              <a:ext cx="3283683" cy="2299113"/>
              <a:chOff x="530504" y="2705578"/>
              <a:chExt cx="3283683" cy="2299113"/>
            </a:xfrm>
          </p:grpSpPr>
          <p:pic>
            <p:nvPicPr>
              <p:cNvPr id="30"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982" t="39009" r="29323"/>
              <a:stretch/>
            </p:blipFill>
            <p:spPr bwMode="auto">
              <a:xfrm>
                <a:off x="774138" y="3251156"/>
                <a:ext cx="1478453" cy="832304"/>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p:cNvGrpSpPr/>
              <p:nvPr/>
            </p:nvGrpSpPr>
            <p:grpSpPr>
              <a:xfrm>
                <a:off x="2239031" y="3868657"/>
                <a:ext cx="1575156" cy="1136034"/>
                <a:chOff x="6604000" y="4568588"/>
                <a:chExt cx="2100208" cy="1514712"/>
              </a:xfrm>
            </p:grpSpPr>
            <p:pic>
              <p:nvPicPr>
                <p:cNvPr id="34"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166" b="16752"/>
                <a:stretch/>
              </p:blipFill>
              <p:spPr bwMode="auto">
                <a:xfrm>
                  <a:off x="6604000" y="4568588"/>
                  <a:ext cx="2100208" cy="151471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bwMode="auto">
                <a:xfrm>
                  <a:off x="6604000" y="5503938"/>
                  <a:ext cx="342900" cy="579362"/>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grpSp>
          <p:pic>
            <p:nvPicPr>
              <p:cNvPr id="32" name="Picture 2" descr="017G_41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064" r="46087" b="62939"/>
              <a:stretch/>
            </p:blipFill>
            <p:spPr bwMode="auto">
              <a:xfrm>
                <a:off x="915959" y="2705578"/>
                <a:ext cx="581025" cy="50574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530504" y="2713536"/>
                <a:ext cx="331821" cy="207749"/>
              </a:xfrm>
              <a:prstGeom prst="rect">
                <a:avLst/>
              </a:prstGeom>
              <a:solidFill>
                <a:schemeClr val="bg1"/>
              </a:solidFill>
            </p:spPr>
            <p:txBody>
              <a:bodyPr wrap="none" lIns="0" tIns="0" rIns="0" bIns="0" rtlCol="0">
                <a:spAutoFit/>
              </a:bodyPr>
              <a:lstStyle/>
              <a:p>
                <a:r>
                  <a:rPr lang="sk-SK" sz="1500" b="1" dirty="0" smtClean="0"/>
                  <a:t>PIR</a:t>
                </a:r>
                <a:endParaRPr lang="sk-SK" sz="1500" b="1" dirty="0"/>
              </a:p>
            </p:txBody>
          </p:sp>
        </p:grpSp>
        <p:sp>
          <p:nvSpPr>
            <p:cNvPr id="36" name="TextBox 35"/>
            <p:cNvSpPr txBox="1"/>
            <p:nvPr/>
          </p:nvSpPr>
          <p:spPr>
            <a:xfrm>
              <a:off x="6670306" y="2601908"/>
              <a:ext cx="256480" cy="207749"/>
            </a:xfrm>
            <a:prstGeom prst="rect">
              <a:avLst/>
            </a:prstGeom>
            <a:solidFill>
              <a:schemeClr val="bg1"/>
            </a:solidFill>
          </p:spPr>
          <p:txBody>
            <a:bodyPr wrap="none" lIns="0" tIns="0" rIns="0" bIns="0" rtlCol="0">
              <a:spAutoFit/>
            </a:bodyPr>
            <a:lstStyle/>
            <a:p>
              <a:r>
                <a:rPr lang="sk-SK" sz="1500" b="1" dirty="0" smtClean="0"/>
                <a:t>Be</a:t>
              </a:r>
              <a:endParaRPr lang="sk-SK" sz="1500" b="1" dirty="0"/>
            </a:p>
          </p:txBody>
        </p:sp>
      </p:grpSp>
    </p:spTree>
    <p:extLst>
      <p:ext uri="{BB962C8B-B14F-4D97-AF65-F5344CB8AC3E}">
        <p14:creationId xmlns:p14="http://schemas.microsoft.com/office/powerpoint/2010/main" val="707703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Two Rate Three Color Marker (trTCM)</a:t>
            </a:r>
          </a:p>
        </p:txBody>
      </p:sp>
      <p:sp>
        <p:nvSpPr>
          <p:cNvPr id="3" name="Content Placeholder 2"/>
          <p:cNvSpPr>
            <a:spLocks noGrp="1"/>
          </p:cNvSpPr>
          <p:nvPr>
            <p:ph idx="1"/>
          </p:nvPr>
        </p:nvSpPr>
        <p:spPr/>
        <p:txBody>
          <a:bodyPr/>
          <a:lstStyle/>
          <a:p>
            <a:r>
              <a:rPr lang="sk-SK" dirty="0"/>
              <a:t>Parametre modelu </a:t>
            </a:r>
            <a:r>
              <a:rPr lang="sk-SK" dirty="0" smtClean="0"/>
              <a:t>trTCM</a:t>
            </a:r>
            <a:endParaRPr lang="sk-SK" dirty="0"/>
          </a:p>
          <a:p>
            <a:pPr lvl="1"/>
            <a:r>
              <a:rPr lang="sk-SK" dirty="0"/>
              <a:t>Bc – veľkosť token bucketu Bc (veľkosť konformného zhluku)</a:t>
            </a:r>
          </a:p>
          <a:p>
            <a:pPr lvl="1"/>
            <a:r>
              <a:rPr lang="sk-SK" dirty="0"/>
              <a:t>Be – veľkosť token bucketu Be (veľkosť nekonformného, ale povoleného zhluku)</a:t>
            </a:r>
          </a:p>
          <a:p>
            <a:pPr lvl="1"/>
            <a:r>
              <a:rPr lang="sk-SK" dirty="0" smtClean="0"/>
              <a:t>CIR </a:t>
            </a:r>
            <a:r>
              <a:rPr lang="sk-SK" dirty="0"/>
              <a:t>– ustálená rýchlosť </a:t>
            </a:r>
            <a:r>
              <a:rPr lang="sk-SK" dirty="0" smtClean="0"/>
              <a:t>na konformnej úrovni</a:t>
            </a:r>
          </a:p>
          <a:p>
            <a:pPr lvl="1"/>
            <a:r>
              <a:rPr lang="sk-SK" dirty="0" smtClean="0"/>
              <a:t>PIR – ustálená rýchlosť na maximálnej povolenej úrovni</a:t>
            </a:r>
          </a:p>
        </p:txBody>
      </p:sp>
    </p:spTree>
    <p:extLst>
      <p:ext uri="{BB962C8B-B14F-4D97-AF65-F5344CB8AC3E}">
        <p14:creationId xmlns:p14="http://schemas.microsoft.com/office/powerpoint/2010/main" val="2389896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policingu</a:t>
            </a:r>
            <a:endParaRPr lang="sk-SK" dirty="0"/>
          </a:p>
        </p:txBody>
      </p:sp>
      <p:sp>
        <p:nvSpPr>
          <p:cNvPr id="3" name="Content Placeholder 2"/>
          <p:cNvSpPr>
            <a:spLocks noGrp="1"/>
          </p:cNvSpPr>
          <p:nvPr>
            <p:ph idx="1"/>
          </p:nvPr>
        </p:nvSpPr>
        <p:spPr/>
        <p:txBody>
          <a:bodyPr/>
          <a:lstStyle/>
          <a:p>
            <a:r>
              <a:rPr lang="sk-SK" dirty="0" smtClean="0"/>
              <a:t>Single Rate Two Color</a:t>
            </a:r>
            <a:r>
              <a:rPr lang="en-US" dirty="0" smtClean="0"/>
              <a:t> </a:t>
            </a:r>
            <a:r>
              <a:rPr lang="sk-SK" dirty="0" smtClean="0"/>
              <a:t>(jeden token bucket)</a:t>
            </a:r>
            <a:endParaRPr lang="en-US" dirty="0" smtClean="0"/>
          </a:p>
          <a:p>
            <a:endParaRPr lang="en-US" dirty="0"/>
          </a:p>
          <a:p>
            <a:endParaRPr lang="en-US" dirty="0" smtClean="0"/>
          </a:p>
          <a:p>
            <a:endParaRPr lang="en-US" dirty="0"/>
          </a:p>
          <a:p>
            <a:r>
              <a:rPr lang="en-US" dirty="0" smtClean="0"/>
              <a:t>Single Rate Three Color</a:t>
            </a:r>
            <a:r>
              <a:rPr lang="sk-SK" dirty="0" smtClean="0"/>
              <a:t> (dva token buckety Bc a Be)</a:t>
            </a:r>
            <a:endParaRPr lang="sk-SK" dirty="0"/>
          </a:p>
        </p:txBody>
      </p:sp>
      <p:sp>
        <p:nvSpPr>
          <p:cNvPr id="4" name="Rectangle 5"/>
          <p:cNvSpPr>
            <a:spLocks noChangeArrowheads="1"/>
          </p:cNvSpPr>
          <p:nvPr/>
        </p:nvSpPr>
        <p:spPr bwMode="auto">
          <a:xfrm>
            <a:off x="685800" y="1882775"/>
            <a:ext cx="7924800" cy="92397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police </a:t>
            </a:r>
            <a:r>
              <a:rPr lang="en-US" sz="1800" b="1" dirty="0" err="1"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en-US" sz="1800" i="1" dirty="0" err="1" smtClean="0">
                <a:solidFill>
                  <a:schemeClr val="accent2"/>
                </a:solidFill>
                <a:latin typeface="Courier New" pitchFamily="49" charset="0"/>
              </a:rPr>
              <a:t>Bc</a:t>
            </a:r>
            <a:r>
              <a:rPr lang="en-US" sz="1800" b="1" dirty="0" smtClean="0">
                <a:solidFill>
                  <a:schemeClr val="accent2"/>
                </a:solidFill>
                <a:latin typeface="Courier New" pitchFamily="49" charset="0"/>
              </a:rPr>
              <a:t>] !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je v bps, </a:t>
            </a:r>
            <a:r>
              <a:rPr lang="en-US" sz="1800" i="1" dirty="0" err="1" smtClean="0">
                <a:solidFill>
                  <a:schemeClr val="accent2"/>
                </a:solidFill>
                <a:latin typeface="Courier New" pitchFamily="49" charset="0"/>
              </a:rPr>
              <a:t>Bc</a:t>
            </a:r>
            <a:r>
              <a:rPr lang="en-US" sz="1800" b="1" dirty="0" smtClean="0">
                <a:solidFill>
                  <a:schemeClr val="accent2"/>
                </a:solidFill>
                <a:latin typeface="Courier New" pitchFamily="49" charset="0"/>
              </a:rPr>
              <a:t> je v Bps</a:t>
            </a:r>
          </a:p>
          <a:p>
            <a:pPr algn="l">
              <a:lnSpc>
                <a:spcPct val="100000"/>
              </a:lnSpc>
              <a:tabLst>
                <a:tab pos="7654925" algn="r"/>
              </a:tabLst>
            </a:pPr>
            <a:r>
              <a:rPr lang="en-US" sz="1800" b="1" dirty="0" smtClean="0">
                <a:solidFill>
                  <a:schemeClr val="accent2"/>
                </a:solidFill>
                <a:latin typeface="Courier New" pitchFamily="49" charset="0"/>
              </a:rPr>
              <a:t>  conform-action transmit</a:t>
            </a:r>
          </a:p>
          <a:p>
            <a:pPr algn="l">
              <a:lnSpc>
                <a:spcPct val="100000"/>
              </a:lnSpc>
              <a:tabLst>
                <a:tab pos="7654925" algn="r"/>
              </a:tabLst>
            </a:pPr>
            <a:r>
              <a:rPr lang="en-US" sz="1800" b="1" dirty="0">
                <a:solidFill>
                  <a:schemeClr val="accent2"/>
                </a:solidFill>
                <a:latin typeface="Courier New" pitchFamily="49" charset="0"/>
              </a:rPr>
              <a:t> </a:t>
            </a:r>
            <a:r>
              <a:rPr lang="en-US" sz="1800" b="1" dirty="0" smtClean="0">
                <a:solidFill>
                  <a:schemeClr val="accent2"/>
                </a:solidFill>
                <a:latin typeface="Courier New" pitchFamily="49" charset="0"/>
              </a:rPr>
              <a:t> exceed-action drop</a:t>
            </a:r>
            <a:endParaRPr lang="en-US" sz="1800" b="1" dirty="0">
              <a:solidFill>
                <a:schemeClr val="accent2"/>
              </a:solidFill>
              <a:latin typeface="Courier New" pitchFamily="49" charset="0"/>
            </a:endParaRPr>
          </a:p>
        </p:txBody>
      </p:sp>
      <p:sp>
        <p:nvSpPr>
          <p:cNvPr id="5" name="Rectangle 6"/>
          <p:cNvSpPr>
            <a:spLocks noChangeArrowheads="1"/>
          </p:cNvSpPr>
          <p:nvPr/>
        </p:nvSpPr>
        <p:spPr bwMode="auto">
          <a:xfrm>
            <a:off x="685800" y="15779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
        <p:nvSpPr>
          <p:cNvPr id="8" name="Rectangle 5"/>
          <p:cNvSpPr>
            <a:spLocks noChangeArrowheads="1"/>
          </p:cNvSpPr>
          <p:nvPr/>
        </p:nvSpPr>
        <p:spPr bwMode="auto">
          <a:xfrm>
            <a:off x="685800" y="4003675"/>
            <a:ext cx="7924800" cy="120097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police </a:t>
            </a:r>
            <a:r>
              <a:rPr lang="en-US" sz="1800" b="1" dirty="0" err="1"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en-US" sz="1800" i="1" dirty="0" err="1" smtClean="0">
                <a:solidFill>
                  <a:schemeClr val="accent2"/>
                </a:solidFill>
                <a:latin typeface="Courier New" pitchFamily="49" charset="0"/>
              </a:rPr>
              <a:t>Bc</a:t>
            </a:r>
            <a:r>
              <a:rPr lang="sk-SK" sz="1800" b="1" dirty="0" smtClean="0">
                <a:solidFill>
                  <a:schemeClr val="accent2"/>
                </a:solidFill>
                <a:latin typeface="Courier New" pitchFamily="49" charset="0"/>
              </a:rPr>
              <a:t> </a:t>
            </a:r>
            <a:r>
              <a:rPr lang="en-US" sz="1800" b="1" dirty="0" smtClean="0">
                <a:solidFill>
                  <a:schemeClr val="accent2"/>
                </a:solidFill>
                <a:latin typeface="Courier New" pitchFamily="49" charset="0"/>
              </a:rPr>
              <a:t>[</a:t>
            </a:r>
            <a:r>
              <a:rPr lang="sk-SK" sz="1800" b="1" dirty="0" smtClean="0">
                <a:solidFill>
                  <a:schemeClr val="accent2"/>
                </a:solidFill>
                <a:latin typeface="Courier New" pitchFamily="49" charset="0"/>
              </a:rPr>
              <a:t>be</a:t>
            </a:r>
            <a:r>
              <a:rPr lang="en-US" sz="1800" b="1" dirty="0" smtClean="0">
                <a:solidFill>
                  <a:schemeClr val="accent2"/>
                </a:solidFill>
                <a:latin typeface="Courier New" pitchFamily="49" charset="0"/>
              </a:rPr>
              <a:t>]</a:t>
            </a:r>
            <a:r>
              <a:rPr lang="sk-SK" sz="1800" b="1" dirty="0" smtClean="0">
                <a:solidFill>
                  <a:schemeClr val="accent2"/>
                </a:solidFill>
                <a:latin typeface="Courier New" pitchFamily="49" charset="0"/>
              </a:rPr>
              <a:t> </a:t>
            </a:r>
            <a:r>
              <a:rPr lang="sk-SK" sz="1800" i="1" dirty="0" smtClean="0">
                <a:solidFill>
                  <a:schemeClr val="accent2"/>
                </a:solidFill>
                <a:latin typeface="Courier New" pitchFamily="49" charset="0"/>
              </a:rPr>
              <a:t>Be</a:t>
            </a:r>
            <a:endParaRPr lang="en-US" sz="1800" b="1" dirty="0" smtClean="0">
              <a:solidFill>
                <a:schemeClr val="accent2"/>
              </a:solidFill>
              <a:latin typeface="Courier New" pitchFamily="49" charset="0"/>
            </a:endParaRPr>
          </a:p>
          <a:p>
            <a:pPr algn="l">
              <a:lnSpc>
                <a:spcPct val="100000"/>
              </a:lnSpc>
              <a:tabLst>
                <a:tab pos="7654925" algn="r"/>
              </a:tabLst>
            </a:pPr>
            <a:r>
              <a:rPr lang="en-US" sz="1800" b="1" dirty="0" smtClean="0">
                <a:solidFill>
                  <a:schemeClr val="accent2"/>
                </a:solidFill>
                <a:latin typeface="Courier New" pitchFamily="49" charset="0"/>
              </a:rPr>
              <a:t>  conform-action transmit</a:t>
            </a:r>
            <a:endParaRPr lang="sk-SK" sz="1800" b="1" dirty="0" smtClean="0">
              <a:solidFill>
                <a:schemeClr val="accent2"/>
              </a:solidFill>
              <a:latin typeface="Courier New" pitchFamily="49" charset="0"/>
            </a:endParaRPr>
          </a:p>
          <a:p>
            <a:pPr algn="l">
              <a:lnSpc>
                <a:spcPct val="100000"/>
              </a:lnSpc>
              <a:tabLst>
                <a:tab pos="7654925" algn="r"/>
              </a:tabLst>
            </a:pPr>
            <a:r>
              <a:rPr lang="sk-SK" sz="1800" b="1" dirty="0" smtClean="0">
                <a:solidFill>
                  <a:schemeClr val="accent2"/>
                </a:solidFill>
                <a:latin typeface="Courier New" pitchFamily="49" charset="0"/>
              </a:rPr>
              <a:t>  </a:t>
            </a:r>
            <a:r>
              <a:rPr lang="en-US" sz="1800" b="1" dirty="0" smtClean="0">
                <a:solidFill>
                  <a:schemeClr val="accent2"/>
                </a:solidFill>
                <a:latin typeface="Courier New" pitchFamily="49" charset="0"/>
              </a:rPr>
              <a:t>exceed-action </a:t>
            </a:r>
            <a:r>
              <a:rPr lang="sk-SK" sz="1800" b="1" dirty="0" smtClean="0">
                <a:solidFill>
                  <a:schemeClr val="accent2"/>
                </a:solidFill>
                <a:latin typeface="Courier New" pitchFamily="49" charset="0"/>
              </a:rPr>
              <a:t>...</a:t>
            </a:r>
            <a:r>
              <a:rPr lang="en-US" sz="1800" b="1" dirty="0" smtClean="0">
                <a:solidFill>
                  <a:schemeClr val="accent2"/>
                </a:solidFill>
                <a:latin typeface="Courier New" pitchFamily="49" charset="0"/>
              </a:rPr>
              <a:t> ! </a:t>
            </a:r>
            <a:r>
              <a:rPr lang="sk-SK" sz="1800" b="1" dirty="0" smtClean="0">
                <a:solidFill>
                  <a:schemeClr val="accent2"/>
                </a:solidFill>
                <a:latin typeface="Courier New" pitchFamily="49" charset="0"/>
              </a:rPr>
              <a:t>Typicky remarking a transmit</a:t>
            </a:r>
          </a:p>
          <a:p>
            <a:pPr algn="l">
              <a:lnSpc>
                <a:spcPct val="100000"/>
              </a:lnSpc>
              <a:tabLst>
                <a:tab pos="7654925" algn="r"/>
              </a:tabLst>
            </a:pPr>
            <a:r>
              <a:rPr lang="sk-SK" sz="1800" b="1" dirty="0">
                <a:solidFill>
                  <a:schemeClr val="accent2"/>
                </a:solidFill>
                <a:latin typeface="Courier New" pitchFamily="49" charset="0"/>
              </a:rPr>
              <a:t> </a:t>
            </a:r>
            <a:r>
              <a:rPr lang="sk-SK" sz="1800" b="1" dirty="0" smtClean="0">
                <a:solidFill>
                  <a:schemeClr val="accent2"/>
                </a:solidFill>
                <a:latin typeface="Courier New" pitchFamily="49" charset="0"/>
              </a:rPr>
              <a:t> violate-action drop</a:t>
            </a:r>
            <a:endParaRPr lang="en-US" sz="1800" b="1" dirty="0">
              <a:solidFill>
                <a:schemeClr val="accent2"/>
              </a:solidFill>
              <a:latin typeface="Courier New" pitchFamily="49" charset="0"/>
            </a:endParaRPr>
          </a:p>
        </p:txBody>
      </p:sp>
      <p:sp>
        <p:nvSpPr>
          <p:cNvPr id="9" name="Rectangle 6"/>
          <p:cNvSpPr>
            <a:spLocks noChangeArrowheads="1"/>
          </p:cNvSpPr>
          <p:nvPr/>
        </p:nvSpPr>
        <p:spPr bwMode="auto">
          <a:xfrm>
            <a:off x="685800" y="36988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1800628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policingu</a:t>
            </a:r>
            <a:endParaRPr lang="sk-SK" dirty="0"/>
          </a:p>
        </p:txBody>
      </p:sp>
      <p:sp>
        <p:nvSpPr>
          <p:cNvPr id="3" name="Content Placeholder 2"/>
          <p:cNvSpPr>
            <a:spLocks noGrp="1"/>
          </p:cNvSpPr>
          <p:nvPr>
            <p:ph idx="1"/>
          </p:nvPr>
        </p:nvSpPr>
        <p:spPr/>
        <p:txBody>
          <a:bodyPr/>
          <a:lstStyle/>
          <a:p>
            <a:r>
              <a:rPr lang="sk-SK" dirty="0" smtClean="0"/>
              <a:t>Two Rate Three Color</a:t>
            </a:r>
            <a:r>
              <a:rPr lang="en-US" dirty="0" smtClean="0"/>
              <a:t> </a:t>
            </a:r>
            <a:r>
              <a:rPr lang="sk-SK" dirty="0" smtClean="0"/>
              <a:t>(dva token buckety, CIR a PIR)</a:t>
            </a:r>
            <a:endParaRPr lang="en-US" dirty="0" smtClean="0"/>
          </a:p>
          <a:p>
            <a:endParaRPr lang="en-US" dirty="0"/>
          </a:p>
          <a:p>
            <a:endParaRPr lang="en-US" dirty="0" smtClean="0"/>
          </a:p>
          <a:p>
            <a:endParaRPr lang="sk-SK" dirty="0" smtClean="0"/>
          </a:p>
          <a:p>
            <a:r>
              <a:rPr lang="sk-SK" dirty="0" smtClean="0"/>
              <a:t>Akcie:</a:t>
            </a:r>
          </a:p>
        </p:txBody>
      </p:sp>
      <p:sp>
        <p:nvSpPr>
          <p:cNvPr id="4" name="Rectangle 5"/>
          <p:cNvSpPr>
            <a:spLocks noChangeArrowheads="1"/>
          </p:cNvSpPr>
          <p:nvPr/>
        </p:nvSpPr>
        <p:spPr bwMode="auto">
          <a:xfrm>
            <a:off x="685800" y="1882775"/>
            <a:ext cx="7924800" cy="120097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police </a:t>
            </a:r>
            <a:r>
              <a:rPr lang="en-US" sz="1800" b="1" dirty="0" err="1"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i="1" dirty="0" smtClean="0">
                <a:solidFill>
                  <a:schemeClr val="accent2"/>
                </a:solidFill>
                <a:latin typeface="Courier New" pitchFamily="49" charset="0"/>
              </a:rPr>
              <a:t>CIR</a:t>
            </a:r>
            <a:r>
              <a:rPr lang="en-US" sz="1800" b="1" dirty="0" smtClean="0">
                <a:solidFill>
                  <a:schemeClr val="accent2"/>
                </a:solidFill>
                <a:latin typeface="Courier New" pitchFamily="49" charset="0"/>
              </a:rPr>
              <a:t> [[</a:t>
            </a:r>
            <a:r>
              <a:rPr lang="en-US" sz="1800" b="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en-US" sz="1800" i="1" dirty="0" err="1" smtClean="0">
                <a:solidFill>
                  <a:schemeClr val="accent2"/>
                </a:solidFill>
                <a:latin typeface="Courier New" pitchFamily="49" charset="0"/>
              </a:rPr>
              <a:t>Bc</a:t>
            </a:r>
            <a:r>
              <a:rPr lang="en-US" sz="1800" b="1" dirty="0" smtClean="0">
                <a:solidFill>
                  <a:schemeClr val="accent2"/>
                </a:solidFill>
                <a:latin typeface="Courier New" pitchFamily="49" charset="0"/>
              </a:rPr>
              <a:t>] </a:t>
            </a:r>
            <a:r>
              <a:rPr lang="sk-SK" sz="1800" b="1" dirty="0" smtClean="0">
                <a:solidFill>
                  <a:schemeClr val="accent2"/>
                </a:solidFill>
                <a:latin typeface="Courier New" pitchFamily="49" charset="0"/>
              </a:rPr>
              <a:t>pir </a:t>
            </a:r>
            <a:r>
              <a:rPr lang="sk-SK" sz="1800" i="1" dirty="0" smtClean="0">
                <a:solidFill>
                  <a:schemeClr val="accent2"/>
                </a:solidFill>
                <a:latin typeface="Courier New" pitchFamily="49" charset="0"/>
              </a:rPr>
              <a:t>PIR</a:t>
            </a:r>
            <a:r>
              <a:rPr lang="sk-SK" sz="1800" b="1" dirty="0" smtClean="0">
                <a:solidFill>
                  <a:schemeClr val="accent2"/>
                </a:solidFill>
                <a:latin typeface="Courier New" pitchFamily="49" charset="0"/>
              </a:rPr>
              <a:t> be </a:t>
            </a:r>
            <a:r>
              <a:rPr lang="sk-SK" sz="1800" i="1" dirty="0" smtClean="0">
                <a:solidFill>
                  <a:schemeClr val="accent2"/>
                </a:solidFill>
                <a:latin typeface="Courier New" pitchFamily="49" charset="0"/>
              </a:rPr>
              <a:t>Be</a:t>
            </a:r>
            <a:endParaRPr lang="en-US" sz="1800" i="1" dirty="0" smtClean="0">
              <a:solidFill>
                <a:schemeClr val="accent2"/>
              </a:solidFill>
              <a:latin typeface="Courier New" pitchFamily="49" charset="0"/>
            </a:endParaRPr>
          </a:p>
          <a:p>
            <a:pPr algn="l">
              <a:lnSpc>
                <a:spcPct val="100000"/>
              </a:lnSpc>
              <a:tabLst>
                <a:tab pos="7654925" algn="r"/>
              </a:tabLst>
            </a:pPr>
            <a:r>
              <a:rPr lang="en-US" sz="1800" b="1" dirty="0" smtClean="0">
                <a:solidFill>
                  <a:schemeClr val="accent2"/>
                </a:solidFill>
                <a:latin typeface="Courier New" pitchFamily="49" charset="0"/>
              </a:rPr>
              <a:t>  conform-action transmit</a:t>
            </a:r>
          </a:p>
          <a:p>
            <a:pPr algn="l">
              <a:lnSpc>
                <a:spcPct val="100000"/>
              </a:lnSpc>
              <a:tabLst>
                <a:tab pos="7654925" algn="r"/>
              </a:tabLst>
            </a:pPr>
            <a:r>
              <a:rPr lang="en-US" sz="1800" b="1" dirty="0">
                <a:solidFill>
                  <a:schemeClr val="accent2"/>
                </a:solidFill>
                <a:latin typeface="Courier New" pitchFamily="49" charset="0"/>
              </a:rPr>
              <a:t> </a:t>
            </a:r>
            <a:r>
              <a:rPr lang="en-US" sz="1800" b="1" dirty="0" smtClean="0">
                <a:solidFill>
                  <a:schemeClr val="accent2"/>
                </a:solidFill>
                <a:latin typeface="Courier New" pitchFamily="49" charset="0"/>
              </a:rPr>
              <a:t> exceed-action </a:t>
            </a:r>
            <a:r>
              <a:rPr lang="sk-SK" sz="1800" b="1" dirty="0" smtClean="0">
                <a:solidFill>
                  <a:schemeClr val="accent2"/>
                </a:solidFill>
                <a:latin typeface="Courier New" pitchFamily="49" charset="0"/>
              </a:rPr>
              <a:t>... ! Typicky remarking a transmit</a:t>
            </a:r>
          </a:p>
          <a:p>
            <a:pPr algn="l">
              <a:lnSpc>
                <a:spcPct val="100000"/>
              </a:lnSpc>
              <a:tabLst>
                <a:tab pos="7654925" algn="r"/>
              </a:tabLst>
            </a:pPr>
            <a:r>
              <a:rPr lang="sk-SK" sz="1800" b="1" dirty="0">
                <a:solidFill>
                  <a:schemeClr val="accent2"/>
                </a:solidFill>
                <a:latin typeface="Courier New" pitchFamily="49" charset="0"/>
              </a:rPr>
              <a:t> </a:t>
            </a:r>
            <a:r>
              <a:rPr lang="sk-SK" sz="1800" b="1" dirty="0" smtClean="0">
                <a:solidFill>
                  <a:schemeClr val="accent2"/>
                </a:solidFill>
                <a:latin typeface="Courier New" pitchFamily="49" charset="0"/>
              </a:rPr>
              <a:t> violate-action drop</a:t>
            </a:r>
            <a:endParaRPr lang="en-US" sz="1800" b="1" dirty="0">
              <a:solidFill>
                <a:schemeClr val="accent2"/>
              </a:solidFill>
              <a:latin typeface="Courier New" pitchFamily="49" charset="0"/>
            </a:endParaRPr>
          </a:p>
        </p:txBody>
      </p:sp>
      <p:sp>
        <p:nvSpPr>
          <p:cNvPr id="5" name="Rectangle 6"/>
          <p:cNvSpPr>
            <a:spLocks noChangeArrowheads="1"/>
          </p:cNvSpPr>
          <p:nvPr/>
        </p:nvSpPr>
        <p:spPr bwMode="auto">
          <a:xfrm>
            <a:off x="685800" y="15779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
        <p:nvSpPr>
          <p:cNvPr id="10" name="Rectangle 5"/>
          <p:cNvSpPr>
            <a:spLocks noChangeArrowheads="1"/>
          </p:cNvSpPr>
          <p:nvPr/>
        </p:nvSpPr>
        <p:spPr bwMode="auto">
          <a:xfrm>
            <a:off x="685800" y="4003675"/>
            <a:ext cx="7924800" cy="267829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200" b="1" dirty="0" smtClean="0">
                <a:solidFill>
                  <a:schemeClr val="accent2"/>
                </a:solidFill>
                <a:latin typeface="Courier New" pitchFamily="49" charset="0"/>
              </a:rPr>
              <a:t> </a:t>
            </a:r>
            <a:r>
              <a:rPr lang="en-US" sz="1200" b="1" dirty="0" smtClean="0">
                <a:solidFill>
                  <a:schemeClr val="accent2"/>
                </a:solidFill>
                <a:latin typeface="Courier New" pitchFamily="49" charset="0"/>
              </a:rPr>
              <a:t> </a:t>
            </a:r>
            <a:r>
              <a:rPr lang="en-US" sz="1200" b="1" dirty="0">
                <a:solidFill>
                  <a:schemeClr val="accent2"/>
                </a:solidFill>
                <a:latin typeface="Courier New" pitchFamily="49" charset="0"/>
              </a:rPr>
              <a:t>drop                              </a:t>
            </a:r>
            <a:r>
              <a:rPr lang="en-US" sz="1200" b="1" dirty="0" err="1">
                <a:solidFill>
                  <a:schemeClr val="accent2"/>
                </a:solidFill>
                <a:latin typeface="Courier New" pitchFamily="49" charset="0"/>
              </a:rPr>
              <a:t>drop</a:t>
            </a:r>
            <a:r>
              <a:rPr lang="en-US" sz="1200" b="1" dirty="0">
                <a:solidFill>
                  <a:schemeClr val="accent2"/>
                </a:solidFill>
                <a:latin typeface="Courier New" pitchFamily="49" charset="0"/>
              </a:rPr>
              <a:t> packet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clp</a:t>
            </a:r>
            <a:r>
              <a:rPr lang="en-US" sz="1200" b="1" dirty="0">
                <a:solidFill>
                  <a:schemeClr val="accent2"/>
                </a:solidFill>
                <a:latin typeface="Courier New" pitchFamily="49" charset="0"/>
              </a:rPr>
              <a:t>-transmit                  set </a:t>
            </a:r>
            <a:r>
              <a:rPr lang="en-US" sz="1200" b="1" dirty="0" err="1">
                <a:solidFill>
                  <a:schemeClr val="accent2"/>
                </a:solidFill>
                <a:latin typeface="Courier New" pitchFamily="49" charset="0"/>
              </a:rPr>
              <a:t>atm</a:t>
            </a:r>
            <a:r>
              <a:rPr lang="en-US" sz="1200" b="1" dirty="0">
                <a:solidFill>
                  <a:schemeClr val="accent2"/>
                </a:solidFill>
                <a:latin typeface="Courier New" pitchFamily="49" charset="0"/>
              </a:rPr>
              <a:t> </a:t>
            </a:r>
            <a:r>
              <a:rPr lang="en-US" sz="1200" b="1" dirty="0" err="1">
                <a:solidFill>
                  <a:schemeClr val="accent2"/>
                </a:solidFill>
                <a:latin typeface="Courier New" pitchFamily="49" charset="0"/>
              </a:rPr>
              <a:t>clp</a:t>
            </a:r>
            <a:r>
              <a:rPr lang="en-US" sz="1200" b="1" dirty="0">
                <a:solidFill>
                  <a:schemeClr val="accent2"/>
                </a:solidFill>
                <a:latin typeface="Courier New" pitchFamily="49" charset="0"/>
              </a:rPr>
              <a:t> and send it</a:t>
            </a:r>
          </a:p>
          <a:p>
            <a:pPr algn="l">
              <a:lnSpc>
                <a:spcPct val="100000"/>
              </a:lnSpc>
              <a:tabLst>
                <a:tab pos="7654925" algn="r"/>
              </a:tabLst>
            </a:pPr>
            <a:r>
              <a:rPr lang="en-US" sz="1200" b="1" dirty="0">
                <a:solidFill>
                  <a:schemeClr val="accent2"/>
                </a:solidFill>
                <a:latin typeface="Courier New" pitchFamily="49" charset="0"/>
              </a:rPr>
              <a:t>  set-cos-transmit                  set cos and send it</a:t>
            </a:r>
          </a:p>
          <a:p>
            <a:pPr algn="l">
              <a:lnSpc>
                <a:spcPct val="100000"/>
              </a:lnSpc>
              <a:tabLst>
                <a:tab pos="7654925" algn="r"/>
              </a:tabLst>
            </a:pPr>
            <a:r>
              <a:rPr lang="en-US" sz="1200" b="1" dirty="0">
                <a:solidFill>
                  <a:schemeClr val="accent2"/>
                </a:solidFill>
                <a:latin typeface="Courier New" pitchFamily="49" charset="0"/>
              </a:rPr>
              <a:t>  set-discard-class-transmit        set discard-class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-transmit                 set </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-tunnel-transmit          rewrite tunnel packet </a:t>
            </a:r>
            <a:r>
              <a:rPr lang="en-US" sz="1200" b="1" dirty="0" err="1">
                <a:solidFill>
                  <a:schemeClr val="accent2"/>
                </a:solidFill>
                <a:latin typeface="Courier New" pitchFamily="49" charset="0"/>
              </a:rPr>
              <a:t>dscp</a:t>
            </a:r>
            <a:r>
              <a:rPr lang="en-US" sz="1200" b="1" dirty="0">
                <a:solidFill>
                  <a:schemeClr val="accent2"/>
                </a:solidFill>
                <a:latin typeface="Courier New" pitchFamily="49" charset="0"/>
              </a:rPr>
              <a:t>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frde</a:t>
            </a:r>
            <a:r>
              <a:rPr lang="en-US" sz="1200" b="1" dirty="0">
                <a:solidFill>
                  <a:schemeClr val="accent2"/>
                </a:solidFill>
                <a:latin typeface="Courier New" pitchFamily="49" charset="0"/>
              </a:rPr>
              <a:t>-transmit                 set FR DE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mpls</a:t>
            </a:r>
            <a:r>
              <a:rPr lang="en-US" sz="1200" b="1" dirty="0">
                <a:solidFill>
                  <a:schemeClr val="accent2"/>
                </a:solidFill>
                <a:latin typeface="Courier New" pitchFamily="49" charset="0"/>
              </a:rPr>
              <a:t>-</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-imposition-transmit  set </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 at tag imposition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mpls</a:t>
            </a:r>
            <a:r>
              <a:rPr lang="en-US" sz="1200" b="1" dirty="0">
                <a:solidFill>
                  <a:schemeClr val="accent2"/>
                </a:solidFill>
                <a:latin typeface="Courier New" pitchFamily="49" charset="0"/>
              </a:rPr>
              <a:t>-</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-topmost-transmit     set </a:t>
            </a:r>
            <a:r>
              <a:rPr lang="en-US" sz="1200" b="1" dirty="0" err="1">
                <a:solidFill>
                  <a:schemeClr val="accent2"/>
                </a:solidFill>
                <a:latin typeface="Courier New" pitchFamily="49" charset="0"/>
              </a:rPr>
              <a:t>exp</a:t>
            </a:r>
            <a:r>
              <a:rPr lang="en-US" sz="1200" b="1" dirty="0">
                <a:solidFill>
                  <a:schemeClr val="accent2"/>
                </a:solidFill>
                <a:latin typeface="Courier New" pitchFamily="49" charset="0"/>
              </a:rPr>
              <a:t> on topmost label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prec</a:t>
            </a:r>
            <a:r>
              <a:rPr lang="en-US" sz="1200" b="1" dirty="0">
                <a:solidFill>
                  <a:schemeClr val="accent2"/>
                </a:solidFill>
                <a:latin typeface="Courier New" pitchFamily="49" charset="0"/>
              </a:rPr>
              <a:t>-transmit                 rewrite packet precedence and send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prec</a:t>
            </a:r>
            <a:r>
              <a:rPr lang="en-US" sz="1200" b="1" dirty="0">
                <a:solidFill>
                  <a:schemeClr val="accent2"/>
                </a:solidFill>
                <a:latin typeface="Courier New" pitchFamily="49" charset="0"/>
              </a:rPr>
              <a:t>-tunnel-transmit          rewrite tunnel packet precedence and send</a:t>
            </a:r>
          </a:p>
          <a:p>
            <a:pPr algn="l">
              <a:lnSpc>
                <a:spcPct val="100000"/>
              </a:lnSpc>
              <a:tabLst>
                <a:tab pos="7654925" algn="r"/>
              </a:tabLst>
            </a:pPr>
            <a:r>
              <a:rPr lang="en-US" sz="1200" b="1" dirty="0">
                <a:solidFill>
                  <a:schemeClr val="accent2"/>
                </a:solidFill>
                <a:latin typeface="Courier New" pitchFamily="49" charset="0"/>
              </a:rPr>
              <a:t>                                    it</a:t>
            </a:r>
          </a:p>
          <a:p>
            <a:pPr algn="l">
              <a:lnSpc>
                <a:spcPct val="100000"/>
              </a:lnSpc>
              <a:tabLst>
                <a:tab pos="7654925" algn="r"/>
              </a:tabLst>
            </a:pPr>
            <a:r>
              <a:rPr lang="en-US" sz="1200" b="1" dirty="0">
                <a:solidFill>
                  <a:schemeClr val="accent2"/>
                </a:solidFill>
                <a:latin typeface="Courier New" pitchFamily="49" charset="0"/>
              </a:rPr>
              <a:t>  set-</a:t>
            </a:r>
            <a:r>
              <a:rPr lang="en-US" sz="1200" b="1" dirty="0" err="1">
                <a:solidFill>
                  <a:schemeClr val="accent2"/>
                </a:solidFill>
                <a:latin typeface="Courier New" pitchFamily="49" charset="0"/>
              </a:rPr>
              <a:t>qos</a:t>
            </a:r>
            <a:r>
              <a:rPr lang="en-US" sz="1200" b="1" dirty="0">
                <a:solidFill>
                  <a:schemeClr val="accent2"/>
                </a:solidFill>
                <a:latin typeface="Courier New" pitchFamily="49" charset="0"/>
              </a:rPr>
              <a:t>-transmit                  set </a:t>
            </a:r>
            <a:r>
              <a:rPr lang="en-US" sz="1200" b="1" dirty="0" err="1">
                <a:solidFill>
                  <a:schemeClr val="accent2"/>
                </a:solidFill>
                <a:latin typeface="Courier New" pitchFamily="49" charset="0"/>
              </a:rPr>
              <a:t>qos</a:t>
            </a:r>
            <a:r>
              <a:rPr lang="en-US" sz="1200" b="1" dirty="0">
                <a:solidFill>
                  <a:schemeClr val="accent2"/>
                </a:solidFill>
                <a:latin typeface="Courier New" pitchFamily="49" charset="0"/>
              </a:rPr>
              <a:t>-group and send it</a:t>
            </a:r>
          </a:p>
          <a:p>
            <a:pPr algn="l">
              <a:lnSpc>
                <a:spcPct val="100000"/>
              </a:lnSpc>
              <a:tabLst>
                <a:tab pos="7654925" algn="r"/>
              </a:tabLst>
            </a:pPr>
            <a:r>
              <a:rPr lang="en-US" sz="1200" b="1" dirty="0">
                <a:solidFill>
                  <a:schemeClr val="accent2"/>
                </a:solidFill>
                <a:latin typeface="Courier New" pitchFamily="49" charset="0"/>
              </a:rPr>
              <a:t>  transmit                          </a:t>
            </a:r>
            <a:r>
              <a:rPr lang="en-US" sz="1200" b="1" dirty="0" err="1">
                <a:solidFill>
                  <a:schemeClr val="accent2"/>
                </a:solidFill>
                <a:latin typeface="Courier New" pitchFamily="49" charset="0"/>
              </a:rPr>
              <a:t>transmit</a:t>
            </a:r>
            <a:r>
              <a:rPr lang="en-US" sz="1200" b="1" dirty="0">
                <a:solidFill>
                  <a:schemeClr val="accent2"/>
                </a:solidFill>
                <a:latin typeface="Courier New" pitchFamily="49" charset="0"/>
              </a:rPr>
              <a:t> packet</a:t>
            </a:r>
          </a:p>
        </p:txBody>
      </p:sp>
      <p:sp>
        <p:nvSpPr>
          <p:cNvPr id="11" name="Rectangle 6"/>
          <p:cNvSpPr>
            <a:spLocks noChangeArrowheads="1"/>
          </p:cNvSpPr>
          <p:nvPr/>
        </p:nvSpPr>
        <p:spPr bwMode="auto">
          <a:xfrm>
            <a:off x="685800" y="36988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pmap-c-police</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4011445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k-SK" dirty="0" smtClean="0"/>
              <a:t>Explicit Congestion Notification v IP</a:t>
            </a:r>
            <a:endParaRPr lang="sk-SK" dirty="0"/>
          </a:p>
        </p:txBody>
      </p:sp>
      <p:sp>
        <p:nvSpPr>
          <p:cNvPr id="5" name="Content Placeholder 4"/>
          <p:cNvSpPr>
            <a:spLocks noGrp="1"/>
          </p:cNvSpPr>
          <p:nvPr>
            <p:ph idx="1"/>
          </p:nvPr>
        </p:nvSpPr>
        <p:spPr/>
        <p:txBody>
          <a:bodyPr>
            <a:normAutofit/>
          </a:bodyPr>
          <a:lstStyle/>
          <a:p>
            <a:r>
              <a:rPr lang="sk-SK" dirty="0" smtClean="0"/>
              <a:t>K stratám paketov môže dochádzať z rôznych príčin</a:t>
            </a:r>
          </a:p>
          <a:p>
            <a:r>
              <a:rPr lang="sk-SK" dirty="0" smtClean="0"/>
              <a:t>Pre účely riadenia QoS je dôležité vedieť, či stratu paketov spôsobilo zahltenie (congestion) prvku siete</a:t>
            </a:r>
          </a:p>
          <a:p>
            <a:pPr lvl="1"/>
            <a:r>
              <a:rPr lang="sk-SK" dirty="0" smtClean="0"/>
              <a:t>Ak áno, ďalším stratám možno predísť spomalením odosielania</a:t>
            </a:r>
          </a:p>
          <a:p>
            <a:pPr lvl="1"/>
            <a:r>
              <a:rPr lang="sk-SK" dirty="0" smtClean="0"/>
              <a:t>Na iné príčiny strát paketov (napr. na prechodné zhoršenie parametrov WiFi siete) nemusí mať objem prenášaných dát vplyv</a:t>
            </a:r>
          </a:p>
          <a:p>
            <a:r>
              <a:rPr lang="sk-SK" dirty="0" smtClean="0"/>
              <a:t>Pre transportné protokoly, ktoré vedia zareagovať na stratu segmentu, je informácia o príčine straty dôležitá, aby vedeli urobiť kvalifikované rozhodnutie</a:t>
            </a:r>
          </a:p>
          <a:p>
            <a:pPr lvl="1"/>
            <a:r>
              <a:rPr lang="sk-SK" dirty="0" smtClean="0"/>
              <a:t>Ideálne, transportný protokol by mal mať informáciu o hroziacom zahltení ešte skôr, ako k nemu dôjde</a:t>
            </a:r>
          </a:p>
          <a:p>
            <a:pPr lvl="1"/>
            <a:r>
              <a:rPr lang="sk-SK" dirty="0" smtClean="0"/>
              <a:t>RED/WRED túto informáciu v zásade dáva, lenže drastickým spôsobom – oportunistickým zahodením paketu</a:t>
            </a:r>
          </a:p>
        </p:txBody>
      </p:sp>
    </p:spTree>
    <p:extLst>
      <p:ext uri="{BB962C8B-B14F-4D97-AF65-F5344CB8AC3E}">
        <p14:creationId xmlns:p14="http://schemas.microsoft.com/office/powerpoint/2010/main" val="2347194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Shaping</a:t>
            </a:r>
            <a:endParaRPr lang="sk-SK" dirty="0"/>
          </a:p>
        </p:txBody>
      </p:sp>
      <p:sp>
        <p:nvSpPr>
          <p:cNvPr id="3" name="Content Placeholder 2"/>
          <p:cNvSpPr>
            <a:spLocks noGrp="1"/>
          </p:cNvSpPr>
          <p:nvPr>
            <p:ph idx="1"/>
          </p:nvPr>
        </p:nvSpPr>
        <p:spPr/>
        <p:txBody>
          <a:bodyPr>
            <a:normAutofit lnSpcReduction="10000"/>
          </a:bodyPr>
          <a:lstStyle/>
          <a:p>
            <a:r>
              <a:rPr lang="sk-SK" dirty="0" smtClean="0"/>
              <a:t>Shaping je implementovaný obdobne ako policing pomocou jednoduchého token bucketu</a:t>
            </a:r>
          </a:p>
          <a:p>
            <a:pPr lvl="1"/>
            <a:r>
              <a:rPr lang="sk-SK" dirty="0" smtClean="0"/>
              <a:t>Na rozdiel od policingu sa však token bucket v policingu dopĺňa len diskrétne, v intervaloch Tc</a:t>
            </a:r>
          </a:p>
          <a:p>
            <a:pPr lvl="1"/>
            <a:r>
              <a:rPr lang="sk-SK" dirty="0" smtClean="0"/>
              <a:t>V základnom shapingu je token bucket iba jeden, avšak jeho veľkosť je vždy Bc+Be</a:t>
            </a:r>
          </a:p>
          <a:p>
            <a:pPr lvl="1"/>
            <a:r>
              <a:rPr lang="sk-SK" dirty="0" smtClean="0"/>
              <a:t>Parametre: CIR, Bc, Be</a:t>
            </a:r>
          </a:p>
          <a:p>
            <a:r>
              <a:rPr lang="sk-SK" dirty="0" smtClean="0"/>
              <a:t>Dopĺňanie token bucketu sa líši podľa príkazu</a:t>
            </a:r>
          </a:p>
          <a:p>
            <a:pPr lvl="1"/>
            <a:r>
              <a:rPr lang="sk-SK" b="1" dirty="0" smtClean="0">
                <a:solidFill>
                  <a:schemeClr val="accent2"/>
                </a:solidFill>
                <a:latin typeface="Courier New" panose="02070309020205020404" pitchFamily="49" charset="0"/>
                <a:cs typeface="Courier New" panose="02070309020205020404" pitchFamily="49" charset="0"/>
              </a:rPr>
              <a:t>shape average </a:t>
            </a:r>
            <a:r>
              <a:rPr lang="sk-SK" dirty="0" smtClean="0"/>
              <a:t>doplní Bc tokenov každých Tc sekúnd</a:t>
            </a:r>
          </a:p>
          <a:p>
            <a:pPr lvl="1"/>
            <a:r>
              <a:rPr lang="sk-SK" b="1" dirty="0">
                <a:solidFill>
                  <a:schemeClr val="accent2"/>
                </a:solidFill>
                <a:latin typeface="Courier New" panose="02070309020205020404" pitchFamily="49" charset="0"/>
                <a:cs typeface="Courier New" panose="02070309020205020404" pitchFamily="49" charset="0"/>
              </a:rPr>
              <a:t>shape</a:t>
            </a:r>
            <a:r>
              <a:rPr lang="sk-SK" dirty="0" smtClean="0"/>
              <a:t> </a:t>
            </a:r>
            <a:r>
              <a:rPr lang="sk-SK" b="1" dirty="0">
                <a:solidFill>
                  <a:schemeClr val="accent2"/>
                </a:solidFill>
                <a:latin typeface="Courier New" panose="02070309020205020404" pitchFamily="49" charset="0"/>
                <a:cs typeface="Courier New" panose="02070309020205020404" pitchFamily="49" charset="0"/>
              </a:rPr>
              <a:t>peak</a:t>
            </a:r>
            <a:r>
              <a:rPr lang="sk-SK" dirty="0" smtClean="0"/>
              <a:t> doplní Bc+Be tokenov každých Tc sekúnd</a:t>
            </a:r>
          </a:p>
          <a:p>
            <a:r>
              <a:rPr lang="sk-SK" dirty="0" smtClean="0"/>
              <a:t>Výsledná rýchlosť:</a:t>
            </a:r>
          </a:p>
          <a:p>
            <a:pPr lvl="1"/>
            <a:r>
              <a:rPr lang="sk-SK" b="1" dirty="0" smtClean="0">
                <a:solidFill>
                  <a:schemeClr val="accent2"/>
                </a:solidFill>
                <a:latin typeface="Courier New" panose="02070309020205020404" pitchFamily="49" charset="0"/>
                <a:cs typeface="Courier New" panose="02070309020205020404" pitchFamily="49" charset="0"/>
              </a:rPr>
              <a:t>shape average</a:t>
            </a:r>
            <a:r>
              <a:rPr lang="sk-SK" dirty="0" smtClean="0"/>
              <a:t>: CIR = Bc/Tc</a:t>
            </a:r>
          </a:p>
          <a:p>
            <a:pPr lvl="1"/>
            <a:r>
              <a:rPr lang="sk-SK" b="1" dirty="0">
                <a:solidFill>
                  <a:schemeClr val="accent2"/>
                </a:solidFill>
                <a:latin typeface="Courier New" panose="02070309020205020404" pitchFamily="49" charset="0"/>
                <a:cs typeface="Courier New" panose="02070309020205020404" pitchFamily="49" charset="0"/>
              </a:rPr>
              <a:t>shape peak</a:t>
            </a:r>
            <a:r>
              <a:rPr lang="sk-SK" dirty="0" smtClean="0"/>
              <a:t>: CIR</a:t>
            </a:r>
            <a:r>
              <a:rPr lang="en-US" dirty="0" smtClean="0"/>
              <a:t>’</a:t>
            </a:r>
            <a:r>
              <a:rPr lang="sk-SK" dirty="0" smtClean="0"/>
              <a:t> = (Bc+Be)/Tc</a:t>
            </a:r>
            <a:r>
              <a:rPr lang="en-US" dirty="0" smtClean="0"/>
              <a:t> = </a:t>
            </a:r>
            <a:br>
              <a:rPr lang="en-US" dirty="0" smtClean="0"/>
            </a:br>
            <a:r>
              <a:rPr lang="en-US" dirty="0" smtClean="0"/>
              <a:t>			= (</a:t>
            </a:r>
            <a:r>
              <a:rPr lang="en-US" dirty="0" err="1" smtClean="0"/>
              <a:t>Bc+Be</a:t>
            </a:r>
            <a:r>
              <a:rPr lang="en-US" dirty="0" smtClean="0"/>
              <a:t>)/(</a:t>
            </a:r>
            <a:r>
              <a:rPr lang="en-US" dirty="0" err="1" smtClean="0"/>
              <a:t>Bc</a:t>
            </a:r>
            <a:r>
              <a:rPr lang="en-US" dirty="0" smtClean="0"/>
              <a:t>/CIR) = CIR(1+Be/</a:t>
            </a:r>
            <a:r>
              <a:rPr lang="en-US" dirty="0" err="1" smtClean="0"/>
              <a:t>Bc</a:t>
            </a:r>
            <a:r>
              <a:rPr lang="en-US" dirty="0" smtClean="0"/>
              <a:t>)</a:t>
            </a:r>
            <a:endParaRPr lang="sk-SK" dirty="0"/>
          </a:p>
        </p:txBody>
      </p:sp>
    </p:spTree>
    <p:extLst>
      <p:ext uri="{BB962C8B-B14F-4D97-AF65-F5344CB8AC3E}">
        <p14:creationId xmlns:p14="http://schemas.microsoft.com/office/powerpoint/2010/main" val="738688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Konfigurácia traffic shapingu</a:t>
            </a:r>
            <a:endParaRPr lang="sk-SK" dirty="0"/>
          </a:p>
        </p:txBody>
      </p:sp>
      <p:sp>
        <p:nvSpPr>
          <p:cNvPr id="3" name="Content Placeholder 2"/>
          <p:cNvSpPr>
            <a:spLocks noGrp="1"/>
          </p:cNvSpPr>
          <p:nvPr>
            <p:ph idx="1"/>
          </p:nvPr>
        </p:nvSpPr>
        <p:spPr/>
        <p:txBody>
          <a:bodyPr/>
          <a:lstStyle/>
          <a:p>
            <a:r>
              <a:rPr lang="sk-SK" dirty="0" smtClean="0"/>
              <a:t>Shaping:</a:t>
            </a:r>
          </a:p>
          <a:p>
            <a:endParaRPr lang="sk-SK" dirty="0"/>
          </a:p>
          <a:p>
            <a:endParaRPr lang="sk-SK" dirty="0" smtClean="0"/>
          </a:p>
          <a:p>
            <a:r>
              <a:rPr lang="sk-SK" dirty="0" smtClean="0"/>
              <a:t>Zopár poznámok na záver</a:t>
            </a:r>
          </a:p>
          <a:p>
            <a:pPr lvl="1"/>
            <a:r>
              <a:rPr lang="sk-SK" dirty="0" smtClean="0"/>
              <a:t>Pozor na jednotky!</a:t>
            </a:r>
          </a:p>
          <a:p>
            <a:pPr lvl="1"/>
            <a:r>
              <a:rPr lang="sk-SK" dirty="0" smtClean="0"/>
              <a:t>V policingu sú CIR a PIR v bps (bity/s), Bc a Be v Bps (bajty/s)</a:t>
            </a:r>
          </a:p>
          <a:p>
            <a:pPr lvl="1"/>
            <a:r>
              <a:rPr lang="sk-SK" dirty="0" smtClean="0"/>
              <a:t>V shapingu sú všetky parametre v bps (bity/s)</a:t>
            </a:r>
          </a:p>
          <a:p>
            <a:pPr lvl="1"/>
            <a:r>
              <a:rPr lang="sk-SK" dirty="0" smtClean="0"/>
              <a:t>Explicitný policing sa aktivuje vždy na rozdiel implicitného policera v triede využívajúcej príkaz priority (tzn. nemusí dôjsť k zahlteniu, aby sa explicitný policer aktivoval)</a:t>
            </a:r>
          </a:p>
          <a:p>
            <a:pPr lvl="1"/>
            <a:r>
              <a:rPr lang="sk-SK" dirty="0" smtClean="0"/>
              <a:t>Implicitne je v shapingu Bc=Be</a:t>
            </a:r>
          </a:p>
        </p:txBody>
      </p:sp>
      <p:sp>
        <p:nvSpPr>
          <p:cNvPr id="4" name="Rectangle 5"/>
          <p:cNvSpPr>
            <a:spLocks noChangeArrowheads="1"/>
          </p:cNvSpPr>
          <p:nvPr/>
        </p:nvSpPr>
        <p:spPr bwMode="auto">
          <a:xfrm>
            <a:off x="685800" y="1908175"/>
            <a:ext cx="7924800" cy="36997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tabLst>
                <a:tab pos="7654925" algn="r"/>
              </a:tabLst>
            </a:pPr>
            <a:r>
              <a:rPr lang="sk-SK" sz="1800" b="1" dirty="0" smtClean="0">
                <a:solidFill>
                  <a:schemeClr val="accent2"/>
                </a:solidFill>
                <a:latin typeface="Courier New" pitchFamily="49" charset="0"/>
              </a:rPr>
              <a:t>shape </a:t>
            </a:r>
            <a:r>
              <a:rPr lang="en-US" sz="1800" b="1" dirty="0" smtClean="0">
                <a:solidFill>
                  <a:schemeClr val="accent2"/>
                </a:solidFill>
                <a:latin typeface="Courier New" pitchFamily="49" charset="0"/>
              </a:rPr>
              <a:t>{ average | peak } </a:t>
            </a:r>
            <a:r>
              <a:rPr lang="en-US" sz="1800" i="1" dirty="0" smtClean="0">
                <a:solidFill>
                  <a:schemeClr val="accent2"/>
                </a:solidFill>
                <a:latin typeface="Courier New" pitchFamily="49" charset="0"/>
              </a:rPr>
              <a:t>CIR </a:t>
            </a:r>
            <a:r>
              <a:rPr lang="en-US" sz="1800" i="1" dirty="0" err="1" smtClean="0">
                <a:solidFill>
                  <a:schemeClr val="accent2"/>
                </a:solidFill>
                <a:latin typeface="Courier New" pitchFamily="49" charset="0"/>
              </a:rPr>
              <a:t>Bc</a:t>
            </a:r>
            <a:r>
              <a:rPr lang="en-US" sz="1800" i="1" dirty="0" smtClean="0">
                <a:solidFill>
                  <a:schemeClr val="accent2"/>
                </a:solidFill>
                <a:latin typeface="Courier New" pitchFamily="49" charset="0"/>
              </a:rPr>
              <a:t> Be </a:t>
            </a:r>
            <a:r>
              <a:rPr lang="en-US" sz="1800" b="1" dirty="0" smtClean="0">
                <a:solidFill>
                  <a:schemeClr val="accent2"/>
                </a:solidFill>
                <a:latin typeface="Courier New" pitchFamily="49" charset="0"/>
              </a:rPr>
              <a:t>! V</a:t>
            </a:r>
            <a:r>
              <a:rPr lang="sk-SK" sz="1800" b="1" dirty="0" smtClean="0">
                <a:solidFill>
                  <a:schemeClr val="accent2"/>
                </a:solidFill>
                <a:latin typeface="Courier New" pitchFamily="49" charset="0"/>
              </a:rPr>
              <a:t>šetko v bps</a:t>
            </a:r>
            <a:endParaRPr lang="en-US" sz="1800" i="1" dirty="0" smtClean="0">
              <a:solidFill>
                <a:schemeClr val="accent2"/>
              </a:solidFill>
              <a:latin typeface="Courier New" pitchFamily="49" charset="0"/>
            </a:endParaRPr>
          </a:p>
        </p:txBody>
      </p:sp>
      <p:sp>
        <p:nvSpPr>
          <p:cNvPr id="5" name="Rectangle 6"/>
          <p:cNvSpPr>
            <a:spLocks noChangeArrowheads="1"/>
          </p:cNvSpPr>
          <p:nvPr/>
        </p:nvSpPr>
        <p:spPr bwMode="auto">
          <a:xfrm>
            <a:off x="685800" y="1603375"/>
            <a:ext cx="792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sk-SK" sz="1600" b="1" dirty="0" smtClean="0">
                <a:latin typeface="Courier New" pitchFamily="49" charset="0"/>
              </a:rPr>
              <a:t>R</a:t>
            </a:r>
            <a:r>
              <a:rPr lang="en-US" sz="1600" b="1" dirty="0" smtClean="0">
                <a:latin typeface="Courier New" pitchFamily="49" charset="0"/>
              </a:rPr>
              <a:t>outer(</a:t>
            </a:r>
            <a:r>
              <a:rPr lang="en-US" sz="1600" b="1" dirty="0" err="1" smtClean="0">
                <a:latin typeface="Courier New" pitchFamily="49" charset="0"/>
              </a:rPr>
              <a:t>config</a:t>
            </a:r>
            <a:r>
              <a:rPr lang="en-US" sz="1600" b="1" dirty="0" smtClean="0">
                <a:latin typeface="Courier New" pitchFamily="49" charset="0"/>
              </a:rPr>
              <a:t>-</a:t>
            </a:r>
            <a:r>
              <a:rPr lang="sk-SK" sz="1600" b="1" dirty="0" smtClean="0">
                <a:latin typeface="Courier New" pitchFamily="49" charset="0"/>
              </a:rPr>
              <a:t>pmap-c</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1966029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1954" name="Picture 2" descr="325P_2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44780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61955" name="Rectangle 3"/>
          <p:cNvSpPr>
            <a:spLocks noGrp="1" noChangeArrowheads="1"/>
          </p:cNvSpPr>
          <p:nvPr>
            <p:ph type="title"/>
          </p:nvPr>
        </p:nvSpPr>
        <p:spPr/>
        <p:txBody>
          <a:bodyPr/>
          <a:lstStyle/>
          <a:p>
            <a:r>
              <a:rPr lang="sk-SK" dirty="0" smtClean="0"/>
              <a:t>Použitie obmedzovania prevádzky</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pic>
        <p:nvPicPr>
          <p:cNvPr id="1235971" name="Picture 3"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0"/>
            <a:ext cx="4695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972" name="Rectangle 4"/>
          <p:cNvSpPr>
            <a:spLocks noGrp="1" noChangeArrowheads="1"/>
          </p:cNvSpPr>
          <p:nvPr>
            <p:ph type="title"/>
          </p:nvPr>
        </p:nvSpPr>
        <p:spPr>
          <a:xfrm>
            <a:off x="0" y="1089025"/>
            <a:ext cx="4449763" cy="110319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Mechanizmy pre výkonnosť linky (Link Efficiency Mechanisms)</a:t>
            </a:r>
            <a:endParaRPr lang="en-US" altLang="sk-SK" sz="2800" dirty="0">
              <a:solidFill>
                <a:schemeClr val="bg1"/>
              </a:solidFill>
            </a:endParaRPr>
          </a:p>
        </p:txBody>
      </p:sp>
    </p:spTree>
    <p:extLst>
      <p:ext uri="{BB962C8B-B14F-4D97-AF65-F5344CB8AC3E}">
        <p14:creationId xmlns:p14="http://schemas.microsoft.com/office/powerpoint/2010/main" val="272418784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p:txBody>
          <a:bodyPr/>
          <a:lstStyle/>
          <a:p>
            <a:r>
              <a:rPr lang="sk-SK" dirty="0" smtClean="0"/>
              <a:t>Mechanizmy pre výkonnosť linky</a:t>
            </a:r>
            <a:endParaRPr lang="en-US" dirty="0"/>
          </a:p>
        </p:txBody>
      </p:sp>
      <p:sp>
        <p:nvSpPr>
          <p:cNvPr id="1664003" name="Rectangle 3"/>
          <p:cNvSpPr>
            <a:spLocks noGrp="1" noChangeArrowheads="1"/>
          </p:cNvSpPr>
          <p:nvPr>
            <p:ph type="body" idx="1"/>
          </p:nvPr>
        </p:nvSpPr>
        <p:spPr/>
        <p:txBody>
          <a:bodyPr/>
          <a:lstStyle/>
          <a:p>
            <a:r>
              <a:rPr lang="sk-SK" dirty="0" smtClean="0"/>
              <a:t>Mechanizmy pre výkonnosť linky sa zvykli používať na WAN sieťach a typicky na point-to-point prepojoch</a:t>
            </a:r>
          </a:p>
          <a:p>
            <a:pPr lvl="1"/>
            <a:r>
              <a:rPr lang="sk-SK" dirty="0" smtClean="0"/>
              <a:t>Rýchlosť takýchto prepojov bola typicky zlomkom rýchlostí typických v LAN sieťach</a:t>
            </a:r>
          </a:p>
          <a:p>
            <a:pPr lvl="1"/>
            <a:r>
              <a:rPr lang="sk-SK" dirty="0" smtClean="0"/>
              <a:t>Povaha point-to-point prepoja umožňovala nasadiť špecializovaný mechanizmus podporovaný práve párom prepojených zariadení</a:t>
            </a:r>
            <a:endParaRPr lang="sk-SK" dirty="0" smtClean="0"/>
          </a:p>
          <a:p>
            <a:r>
              <a:rPr lang="sk-SK" dirty="0" smtClean="0"/>
              <a:t>V Cisco IOS medzi mechanizmy pre výkonnosť linky patria tieto nástroja:</a:t>
            </a:r>
            <a:endParaRPr lang="en-US" dirty="0"/>
          </a:p>
          <a:p>
            <a:pPr lvl="1"/>
            <a:r>
              <a:rPr lang="sk-SK" dirty="0" smtClean="0"/>
              <a:t>Kompresia tela rámcov (</a:t>
            </a:r>
            <a:r>
              <a:rPr lang="en-US" dirty="0" smtClean="0"/>
              <a:t>Layer </a:t>
            </a:r>
            <a:r>
              <a:rPr lang="en-US" dirty="0"/>
              <a:t>2 payload </a:t>
            </a:r>
            <a:r>
              <a:rPr lang="en-US" dirty="0" smtClean="0"/>
              <a:t>compression</a:t>
            </a:r>
            <a:r>
              <a:rPr lang="sk-SK" dirty="0" smtClean="0"/>
              <a:t>)</a:t>
            </a:r>
            <a:endParaRPr lang="en-US" dirty="0"/>
          </a:p>
          <a:p>
            <a:pPr lvl="1"/>
            <a:r>
              <a:rPr lang="sk-SK" dirty="0" smtClean="0"/>
              <a:t>Kompresia hlavičiek (</a:t>
            </a:r>
            <a:r>
              <a:rPr lang="en-US" dirty="0" smtClean="0"/>
              <a:t>Header compression</a:t>
            </a:r>
            <a:r>
              <a:rPr lang="sk-SK" dirty="0" smtClean="0"/>
              <a:t>)</a:t>
            </a:r>
            <a:endParaRPr lang="en-US" dirty="0"/>
          </a:p>
          <a:p>
            <a:pPr lvl="1"/>
            <a:r>
              <a:rPr lang="sk-SK" dirty="0" smtClean="0"/>
              <a:t>Technika </a:t>
            </a:r>
            <a:r>
              <a:rPr lang="en-US" dirty="0" smtClean="0"/>
              <a:t>Link </a:t>
            </a:r>
            <a:r>
              <a:rPr lang="en-US" dirty="0"/>
              <a:t>Fragmentation and Interleaving (LFI)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68098" name="Picture 2" descr="325P_2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008908"/>
            <a:ext cx="7886700" cy="3024187"/>
          </a:xfrm>
          <a:prstGeom prst="rect">
            <a:avLst/>
          </a:prstGeom>
          <a:noFill/>
          <a:extLst>
            <a:ext uri="{909E8E84-426E-40DD-AFC4-6F175D3DCCD1}">
              <a14:hiddenFill xmlns:a14="http://schemas.microsoft.com/office/drawing/2010/main">
                <a:solidFill>
                  <a:srgbClr val="FFFFFF"/>
                </a:solidFill>
              </a14:hiddenFill>
            </a:ext>
          </a:extLst>
        </p:spPr>
      </p:pic>
      <p:sp>
        <p:nvSpPr>
          <p:cNvPr id="1668099" name="Rectangle 3"/>
          <p:cNvSpPr>
            <a:spLocks noGrp="1" noChangeArrowheads="1"/>
          </p:cNvSpPr>
          <p:nvPr>
            <p:ph type="title"/>
          </p:nvPr>
        </p:nvSpPr>
        <p:spPr/>
        <p:txBody>
          <a:bodyPr/>
          <a:lstStyle/>
          <a:p>
            <a:r>
              <a:rPr lang="sk-SK" sz="2800" dirty="0" smtClean="0"/>
              <a:t>Kompresia hlavičiek a tiel datagramov</a:t>
            </a:r>
            <a:endParaRPr lang="en-US" sz="2800" dirty="0"/>
          </a:p>
        </p:txBody>
      </p:sp>
      <p:sp>
        <p:nvSpPr>
          <p:cNvPr id="1668100" name="Rectangle 4"/>
          <p:cNvSpPr>
            <a:spLocks noGrp="1" noChangeArrowheads="1"/>
          </p:cNvSpPr>
          <p:nvPr>
            <p:ph type="body" sz="half" idx="2"/>
          </p:nvPr>
        </p:nvSpPr>
        <p:spPr>
          <a:xfrm>
            <a:off x="674688" y="4209013"/>
            <a:ext cx="8140700" cy="2468878"/>
          </a:xfrm>
        </p:spPr>
        <p:txBody>
          <a:bodyPr>
            <a:normAutofit/>
          </a:bodyPr>
          <a:lstStyle/>
          <a:p>
            <a:r>
              <a:rPr lang="sk-SK" sz="2000" dirty="0" smtClean="0"/>
              <a:t>Zmenšenie objemu prenášaných dát má pozitívny dopad na efektívnu dosiahnuteľnú rýchlosť a oneskorenie</a:t>
            </a:r>
          </a:p>
          <a:p>
            <a:r>
              <a:rPr lang="sk-SK" sz="2000" dirty="0" smtClean="0"/>
              <a:t>V prípade kompresie hlavičiek sa využíva fakt, že zásadná väčšina polí hlavičky sa pre konkrétny tok dát nemení a premenlivé polia (napríklad sekvenčné čísla) je možné predikovať</a:t>
            </a:r>
          </a:p>
          <a:p>
            <a:r>
              <a:rPr lang="sk-SK" sz="2000" dirty="0" smtClean="0"/>
              <a:t>V prípade kompresie tiel sa využívajú bežné bezstratové dátové komprimačné algoritmy</a:t>
            </a: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p:txBody>
          <a:bodyPr/>
          <a:lstStyle/>
          <a:p>
            <a:r>
              <a:rPr lang="sk-SK" dirty="0" smtClean="0"/>
              <a:t>Kompresia tiel rámcov</a:t>
            </a:r>
            <a:endParaRPr lang="en-US" dirty="0"/>
          </a:p>
        </p:txBody>
      </p:sp>
      <p:sp>
        <p:nvSpPr>
          <p:cNvPr id="1670147" name="Rectangle 3"/>
          <p:cNvSpPr>
            <a:spLocks noGrp="1" noChangeArrowheads="1"/>
          </p:cNvSpPr>
          <p:nvPr>
            <p:ph type="body" idx="1"/>
          </p:nvPr>
        </p:nvSpPr>
        <p:spPr>
          <a:xfrm>
            <a:off x="557213" y="3888775"/>
            <a:ext cx="8224837" cy="2969225"/>
          </a:xfrm>
        </p:spPr>
        <p:txBody>
          <a:bodyPr>
            <a:normAutofit lnSpcReduction="10000"/>
          </a:bodyPr>
          <a:lstStyle/>
          <a:p>
            <a:pPr>
              <a:lnSpc>
                <a:spcPct val="85000"/>
              </a:lnSpc>
            </a:pPr>
            <a:r>
              <a:rPr lang="sk-SK" sz="1800" dirty="0" smtClean="0"/>
              <a:t>Úspešná kompresia tiel rámcov vedie na zmenšenie výsledného datagramu</a:t>
            </a:r>
            <a:endParaRPr lang="en-US" sz="1800" dirty="0"/>
          </a:p>
          <a:p>
            <a:pPr>
              <a:lnSpc>
                <a:spcPct val="85000"/>
              </a:lnSpc>
            </a:pPr>
            <a:r>
              <a:rPr lang="sk-SK" sz="1800" dirty="0" smtClean="0"/>
              <a:t>Komprimuje sa celý „payload“ rámca, t.j. celý vložený IP paket</a:t>
            </a:r>
            <a:endParaRPr lang="en-US" sz="1800" dirty="0"/>
          </a:p>
          <a:p>
            <a:pPr>
              <a:lnSpc>
                <a:spcPct val="85000"/>
              </a:lnSpc>
            </a:pPr>
            <a:r>
              <a:rPr lang="sk-SK" sz="1800" dirty="0" smtClean="0"/>
              <a:t>Kompresia tela sa môže realizovať buď softvérovo (na úrovni IOSu a CPU) alebo hardvérovo (s využitím osobitného akcelerátora)</a:t>
            </a:r>
          </a:p>
          <a:p>
            <a:pPr>
              <a:lnSpc>
                <a:spcPct val="85000"/>
              </a:lnSpc>
            </a:pPr>
            <a:r>
              <a:rPr lang="sk-SK" sz="1800" dirty="0" smtClean="0"/>
              <a:t>Logicky, softvérová kompresia vnáša väčšiu latenciu a výsledná priepustnosť je nižšia ako pri hardvérovej kompresii</a:t>
            </a:r>
            <a:endParaRPr lang="en-US" sz="1800" dirty="0"/>
          </a:p>
          <a:p>
            <a:pPr>
              <a:lnSpc>
                <a:spcPct val="85000"/>
              </a:lnSpc>
            </a:pPr>
            <a:r>
              <a:rPr lang="sk-SK" sz="1800" dirty="0" smtClean="0"/>
              <a:t>Po úspešnej kompresii </a:t>
            </a:r>
            <a:r>
              <a:rPr lang="sk-SK" sz="1800" dirty="0" smtClean="0">
                <a:solidFill>
                  <a:schemeClr val="tx2"/>
                </a:solidFill>
              </a:rPr>
              <a:t>bude</a:t>
            </a:r>
            <a:r>
              <a:rPr lang="sk-SK" sz="1800" dirty="0" smtClean="0"/>
              <a:t> serializačné oneskorenie určite znížené, no celkové oneskorenie len </a:t>
            </a:r>
            <a:r>
              <a:rPr lang="sk-SK" sz="1800" dirty="0" smtClean="0">
                <a:solidFill>
                  <a:schemeClr val="accent2"/>
                </a:solidFill>
              </a:rPr>
              <a:t>môže</a:t>
            </a:r>
            <a:r>
              <a:rPr lang="sk-SK" sz="1800" dirty="0" smtClean="0"/>
              <a:t> byť znížené – to závisí práve na latencii kompresného algoritmu</a:t>
            </a:r>
          </a:p>
          <a:p>
            <a:pPr>
              <a:lnSpc>
                <a:spcPct val="85000"/>
              </a:lnSpc>
            </a:pPr>
            <a:r>
              <a:rPr lang="sk-SK" sz="1800" dirty="0" smtClean="0"/>
              <a:t>Použiteľnosť tejto techniky je v súčasnosti otázna</a:t>
            </a:r>
            <a:endParaRPr lang="en-US" sz="1800" dirty="0"/>
          </a:p>
        </p:txBody>
      </p:sp>
      <p:pic>
        <p:nvPicPr>
          <p:cNvPr id="1670148" name="Picture 4" descr="017G_3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155253"/>
            <a:ext cx="8097837"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4242" name="Picture 2" descr="017G_3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2057400"/>
            <a:ext cx="8621713" cy="3384550"/>
          </a:xfrm>
          <a:prstGeom prst="rect">
            <a:avLst/>
          </a:prstGeom>
          <a:noFill/>
          <a:extLst>
            <a:ext uri="{909E8E84-426E-40DD-AFC4-6F175D3DCCD1}">
              <a14:hiddenFill xmlns:a14="http://schemas.microsoft.com/office/drawing/2010/main">
                <a:solidFill>
                  <a:srgbClr val="FFFFFF"/>
                </a:solidFill>
              </a14:hiddenFill>
            </a:ext>
          </a:extLst>
        </p:spPr>
      </p:pic>
      <p:sp>
        <p:nvSpPr>
          <p:cNvPr id="1674243" name="Rectangle 3"/>
          <p:cNvSpPr>
            <a:spLocks noGrp="1" noChangeArrowheads="1"/>
          </p:cNvSpPr>
          <p:nvPr>
            <p:ph type="title"/>
          </p:nvPr>
        </p:nvSpPr>
        <p:spPr/>
        <p:txBody>
          <a:bodyPr/>
          <a:lstStyle/>
          <a:p>
            <a:r>
              <a:rPr lang="sk-SK" dirty="0" smtClean="0"/>
              <a:t>Kompresia hlavičiek</a:t>
            </a:r>
            <a:endParaRPr lang="en-US" dirty="0"/>
          </a:p>
        </p:txBody>
      </p:sp>
      <p:sp>
        <p:nvSpPr>
          <p:cNvPr id="1674244" name="Text Box 4"/>
          <p:cNvSpPr txBox="1">
            <a:spLocks noChangeArrowheads="1"/>
          </p:cNvSpPr>
          <p:nvPr/>
        </p:nvSpPr>
        <p:spPr bwMode="auto">
          <a:xfrm>
            <a:off x="5829300" y="44069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sz="1800" b="1"/>
              <a:t>.</a:t>
            </a:r>
          </a:p>
        </p:txBody>
      </p:sp>
      <p:sp>
        <p:nvSpPr>
          <p:cNvPr id="1674245" name="Text Box 5"/>
          <p:cNvSpPr txBox="1">
            <a:spLocks noChangeArrowheads="1"/>
          </p:cNvSpPr>
          <p:nvPr/>
        </p:nvSpPr>
        <p:spPr bwMode="auto">
          <a:xfrm>
            <a:off x="7810500" y="4127500"/>
            <a:ext cx="3810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r>
              <a:rPr lang="en-US" sz="1800" b="1"/>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8338" name="Picture 2" descr="325P_2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97000"/>
            <a:ext cx="8329613" cy="4017963"/>
          </a:xfrm>
          <a:prstGeom prst="rect">
            <a:avLst/>
          </a:prstGeom>
          <a:noFill/>
          <a:extLst>
            <a:ext uri="{909E8E84-426E-40DD-AFC4-6F175D3DCCD1}">
              <a14:hiddenFill xmlns:a14="http://schemas.microsoft.com/office/drawing/2010/main">
                <a:solidFill>
                  <a:srgbClr val="FFFFFF"/>
                </a:solidFill>
              </a14:hiddenFill>
            </a:ext>
          </a:extLst>
        </p:spPr>
      </p:pic>
      <p:sp>
        <p:nvSpPr>
          <p:cNvPr id="1678339" name="Rectangle 3"/>
          <p:cNvSpPr>
            <a:spLocks noGrp="1" noChangeArrowheads="1"/>
          </p:cNvSpPr>
          <p:nvPr>
            <p:ph type="title"/>
          </p:nvPr>
        </p:nvSpPr>
        <p:spPr>
          <a:xfrm>
            <a:off x="685800" y="381000"/>
            <a:ext cx="8145463" cy="685800"/>
          </a:xfrm>
        </p:spPr>
        <p:txBody>
          <a:bodyPr/>
          <a:lstStyle/>
          <a:p>
            <a:r>
              <a:rPr lang="sk-SK" sz="2800" dirty="0" smtClean="0"/>
              <a:t>Motivácia pre mechanizmus LFI</a:t>
            </a:r>
            <a:endParaRPr lang="en-US" sz="28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0386" name="Picture 2" descr="325P_2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031280"/>
            <a:ext cx="8713787" cy="3713163"/>
          </a:xfrm>
          <a:prstGeom prst="rect">
            <a:avLst/>
          </a:prstGeom>
          <a:noFill/>
          <a:extLst>
            <a:ext uri="{909E8E84-426E-40DD-AFC4-6F175D3DCCD1}">
              <a14:hiddenFill xmlns:a14="http://schemas.microsoft.com/office/drawing/2010/main">
                <a:solidFill>
                  <a:srgbClr val="FFFFFF"/>
                </a:solidFill>
              </a14:hiddenFill>
            </a:ext>
          </a:extLst>
        </p:spPr>
      </p:pic>
      <p:sp>
        <p:nvSpPr>
          <p:cNvPr id="1680387" name="Rectangle 3"/>
          <p:cNvSpPr>
            <a:spLocks noGrp="1" noChangeArrowheads="1"/>
          </p:cNvSpPr>
          <p:nvPr>
            <p:ph type="title"/>
          </p:nvPr>
        </p:nvSpPr>
        <p:spPr/>
        <p:txBody>
          <a:bodyPr/>
          <a:lstStyle/>
          <a:p>
            <a:r>
              <a:rPr lang="en-US"/>
              <a:t>Link Fragmentation and Interleaving (LFI)</a:t>
            </a:r>
          </a:p>
        </p:txBody>
      </p:sp>
      <p:sp>
        <p:nvSpPr>
          <p:cNvPr id="1680388" name="Rectangle 4"/>
          <p:cNvSpPr>
            <a:spLocks noGrp="1" noChangeArrowheads="1"/>
          </p:cNvSpPr>
          <p:nvPr>
            <p:ph type="body" sz="half" idx="2"/>
          </p:nvPr>
        </p:nvSpPr>
        <p:spPr>
          <a:xfrm>
            <a:off x="609600" y="5056909"/>
            <a:ext cx="7940675" cy="1801091"/>
          </a:xfrm>
        </p:spPr>
        <p:txBody>
          <a:bodyPr/>
          <a:lstStyle/>
          <a:p>
            <a:r>
              <a:rPr lang="sk-SK" sz="2000" dirty="0" smtClean="0"/>
              <a:t>Podstatou LFI je umelá (vynútená) fragmentácia tiel rámcov na úrovni linkovej vrstvy a ich opätovná defragmentácia na druhej strane point-to-point prepoja</a:t>
            </a:r>
          </a:p>
          <a:p>
            <a:r>
              <a:rPr lang="sk-SK" sz="2000" dirty="0" smtClean="0"/>
              <a:t>Výsledné krátke fragmenty sa považujú za samostatné rámce a sú samostatne plánované v obsluhe frontov</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Explicit Congestion Notification v IP</a:t>
            </a:r>
          </a:p>
        </p:txBody>
      </p:sp>
      <p:sp>
        <p:nvSpPr>
          <p:cNvPr id="3" name="Content Placeholder 2"/>
          <p:cNvSpPr>
            <a:spLocks noGrp="1"/>
          </p:cNvSpPr>
          <p:nvPr>
            <p:ph idx="1"/>
          </p:nvPr>
        </p:nvSpPr>
        <p:spPr/>
        <p:txBody>
          <a:bodyPr>
            <a:normAutofit lnSpcReduction="10000"/>
          </a:bodyPr>
          <a:lstStyle/>
          <a:p>
            <a:r>
              <a:rPr lang="sk-SK" dirty="0"/>
              <a:t>Niektoré linkové technológie, napr. Frame Relay, majú vo svojich rámcoch príznakové bity nazývané ECN</a:t>
            </a:r>
          </a:p>
          <a:p>
            <a:pPr lvl="1"/>
            <a:r>
              <a:rPr lang="sk-SK" dirty="0"/>
              <a:t>Nastavený príznak ECN vyjadruje, že rámec prešiel prvkom siete, ktorý sa blíži k zahlteniu alebo sa v tomto stave už </a:t>
            </a:r>
            <a:r>
              <a:rPr lang="sk-SK" dirty="0" smtClean="0"/>
              <a:t>nachádza</a:t>
            </a:r>
          </a:p>
          <a:p>
            <a:pPr lvl="1"/>
            <a:r>
              <a:rPr lang="sk-SK" dirty="0" smtClean="0"/>
              <a:t>Prvok siete bude nastavovať príznak ECN na tých rámcoch, ktoré prispievali k zahlteniu</a:t>
            </a:r>
            <a:endParaRPr lang="sk-SK" dirty="0"/>
          </a:p>
          <a:p>
            <a:r>
              <a:rPr lang="sk-SK" dirty="0" smtClean="0"/>
              <a:t>Zahltenie však nastáva v konkrétnom smere S → D</a:t>
            </a:r>
          </a:p>
          <a:p>
            <a:pPr lvl="1"/>
            <a:r>
              <a:rPr lang="sk-SK" dirty="0" smtClean="0"/>
              <a:t>ECN príznak nastavený na rámcoch takéhoto toku uvidí adresát D, ktorý však na vznik zahltenia nemá priamy vplyv</a:t>
            </a:r>
          </a:p>
          <a:p>
            <a:r>
              <a:rPr lang="sk-SK" dirty="0" smtClean="0"/>
              <a:t>Z tohto dôvodu mal Frame Relay až dva príznaky: Forward ECN a Backward ECN</a:t>
            </a:r>
          </a:p>
          <a:p>
            <a:pPr lvl="1"/>
            <a:r>
              <a:rPr lang="sk-SK" dirty="0" smtClean="0"/>
              <a:t>Rámce spôsobujúce zahltenie boli označené príznakom FECN</a:t>
            </a:r>
          </a:p>
          <a:p>
            <a:pPr lvl="1"/>
            <a:r>
              <a:rPr lang="sk-SK" smtClean="0"/>
              <a:t>Adresát po prijatí takýchto rámcov odoslal pôvodnému zdroju rámce s príznakom BECN</a:t>
            </a:r>
            <a:endParaRPr lang="sk-SK" dirty="0"/>
          </a:p>
        </p:txBody>
      </p:sp>
    </p:spTree>
    <p:extLst>
      <p:ext uri="{BB962C8B-B14F-4D97-AF65-F5344CB8AC3E}">
        <p14:creationId xmlns:p14="http://schemas.microsoft.com/office/powerpoint/2010/main" val="3681024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sk-SK" dirty="0" smtClean="0"/>
              <a:t>Záverečné poznámky k mechanizmom pre výkonnosť linky</a:t>
            </a:r>
            <a:endParaRPr lang="sk-SK" dirty="0"/>
          </a:p>
        </p:txBody>
      </p:sp>
      <p:sp>
        <p:nvSpPr>
          <p:cNvPr id="6" name="Content Placeholder 5"/>
          <p:cNvSpPr>
            <a:spLocks noGrp="1"/>
          </p:cNvSpPr>
          <p:nvPr>
            <p:ph idx="1"/>
          </p:nvPr>
        </p:nvSpPr>
        <p:spPr/>
        <p:txBody>
          <a:bodyPr>
            <a:normAutofit lnSpcReduction="10000"/>
          </a:bodyPr>
          <a:lstStyle/>
          <a:p>
            <a:r>
              <a:rPr lang="sk-SK" dirty="0" smtClean="0"/>
              <a:t>Použitie všetkých uvedených mechanizmov bolo typické pre doby pred cca 5-10 rokmi</a:t>
            </a:r>
          </a:p>
          <a:p>
            <a:pPr lvl="1"/>
            <a:r>
              <a:rPr lang="sk-SK" dirty="0" smtClean="0"/>
              <a:t>Vtedy prevládajúca väčšina WAN technológií bola pomalá a mala povahu point-to-point prepojov</a:t>
            </a:r>
          </a:p>
          <a:p>
            <a:pPr lvl="1"/>
            <a:r>
              <a:rPr lang="sk-SK" dirty="0" smtClean="0"/>
              <a:t>Uvedené mechanizmy sú implementované pre Frame Relay a PPP, iné linkové technológie sú podporované len obmedzene</a:t>
            </a:r>
          </a:p>
          <a:p>
            <a:pPr lvl="1"/>
            <a:r>
              <a:rPr lang="sk-SK" dirty="0" smtClean="0"/>
              <a:t>Pre Ethernet tieto technológie neexistujú</a:t>
            </a:r>
          </a:p>
          <a:p>
            <a:r>
              <a:rPr lang="sk-SK" dirty="0" smtClean="0"/>
              <a:t>V súčasnosti je ich použitie potrebné zvážiť</a:t>
            </a:r>
          </a:p>
          <a:p>
            <a:pPr lvl="1"/>
            <a:r>
              <a:rPr lang="sk-SK" dirty="0" smtClean="0"/>
              <a:t>Súčasné technológie ich nemusia podporovať</a:t>
            </a:r>
          </a:p>
          <a:p>
            <a:pPr lvl="1"/>
            <a:r>
              <a:rPr lang="sk-SK" dirty="0" smtClean="0"/>
              <a:t>Dodatočná procesná latencia vnesená kompresiou/dekompresiou, prípadne linkovou fragmentáciou môže oneskorenie skôr zvýšiť</a:t>
            </a:r>
          </a:p>
          <a:p>
            <a:pPr lvl="1"/>
            <a:r>
              <a:rPr lang="sk-SK" dirty="0" smtClean="0"/>
              <a:t>Nutnosť dodatočného processingu môže preniesť úzke hrdlo na CPU resp. hardvérový akcelerátor, ktorý realizuje tieto operácie</a:t>
            </a:r>
          </a:p>
          <a:p>
            <a:pPr lvl="1"/>
            <a:r>
              <a:rPr lang="sk-SK" dirty="0" smtClean="0"/>
              <a:t>Množstvo dnešných dát prenášaných po sieti sa už nachádza v komprimovanom tvare a nedajú sa dodatočne zmenšiť</a:t>
            </a:r>
            <a:endParaRPr lang="sk-SK" dirty="0"/>
          </a:p>
        </p:txBody>
      </p:sp>
    </p:spTree>
    <p:extLst>
      <p:ext uri="{BB962C8B-B14F-4D97-AF65-F5344CB8AC3E}">
        <p14:creationId xmlns:p14="http://schemas.microsoft.com/office/powerpoint/2010/main" val="2451180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4482" name="Picture 2" descr="325P_2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517650"/>
            <a:ext cx="8408987" cy="4737100"/>
          </a:xfrm>
          <a:prstGeom prst="rect">
            <a:avLst/>
          </a:prstGeom>
          <a:noFill/>
          <a:extLst>
            <a:ext uri="{909E8E84-426E-40DD-AFC4-6F175D3DCCD1}">
              <a14:hiddenFill xmlns:a14="http://schemas.microsoft.com/office/drawing/2010/main">
                <a:solidFill>
                  <a:srgbClr val="FFFFFF"/>
                </a:solidFill>
              </a14:hiddenFill>
            </a:ext>
          </a:extLst>
        </p:spPr>
      </p:pic>
      <p:sp>
        <p:nvSpPr>
          <p:cNvPr id="1684483" name="Rectangle 3"/>
          <p:cNvSpPr>
            <a:spLocks noGrp="1" noChangeArrowheads="1"/>
          </p:cNvSpPr>
          <p:nvPr>
            <p:ph type="title"/>
          </p:nvPr>
        </p:nvSpPr>
        <p:spPr/>
        <p:txBody>
          <a:bodyPr/>
          <a:lstStyle/>
          <a:p>
            <a:r>
              <a:rPr lang="en-US" sz="2800"/>
              <a:t>Network Using LFI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Explicit Congestion Notification v IP</a:t>
            </a:r>
          </a:p>
        </p:txBody>
      </p:sp>
      <p:sp>
        <p:nvSpPr>
          <p:cNvPr id="3" name="Content Placeholder 2"/>
          <p:cNvSpPr>
            <a:spLocks noGrp="1"/>
          </p:cNvSpPr>
          <p:nvPr>
            <p:ph idx="1"/>
          </p:nvPr>
        </p:nvSpPr>
        <p:spPr/>
        <p:txBody>
          <a:bodyPr/>
          <a:lstStyle/>
          <a:p>
            <a:r>
              <a:rPr lang="sk-SK" dirty="0" smtClean="0"/>
              <a:t>O podobnej signalizácii pre architektúru TCP/IP uvažovali aj autori RFC 3168</a:t>
            </a:r>
          </a:p>
          <a:p>
            <a:pPr lvl="1"/>
            <a:r>
              <a:rPr lang="sk-SK" dirty="0" smtClean="0"/>
              <a:t>Signalizácia o zahltení musí byť nesená v IP hlavičke, aby bola zachovaná po celej trase a bola nezávislá od linkovej technológie</a:t>
            </a:r>
          </a:p>
          <a:p>
            <a:pPr lvl="1"/>
            <a:r>
              <a:rPr lang="sk-SK" dirty="0" smtClean="0"/>
              <a:t>Adresátmi informácie o zahltení sú zdroj a cieľ toku IP paketov, smerovače v ECN len signalizujú situáciu hroziaceho zahltenia</a:t>
            </a:r>
          </a:p>
          <a:p>
            <a:pPr lvl="1"/>
            <a:r>
              <a:rPr lang="sk-SK" dirty="0" smtClean="0"/>
              <a:t>Vzhľadom na nutnosť spätnej kompatibility a graduálneho nasadenia však nemožno ECN vyznačovať v hocijakom pakete, ale len v takom, z ktorého sa dá rozoznať, že jeho zdroj a cieľ sa na použití ECN vzájomne dohodli</a:t>
            </a:r>
          </a:p>
          <a:p>
            <a:pPr lvl="1"/>
            <a:r>
              <a:rPr lang="sk-SK" dirty="0" smtClean="0"/>
              <a:t>Nositeľom informácie ECN je IP protokol, no zareagovať musí vyšší transportný protokol, preto je nevyhnutná aj podpora zo strany TCP, prípadne ďalších protokolov</a:t>
            </a:r>
            <a:endParaRPr lang="sk-SK" dirty="0"/>
          </a:p>
        </p:txBody>
      </p:sp>
    </p:spTree>
    <p:extLst>
      <p:ext uri="{BB962C8B-B14F-4D97-AF65-F5344CB8AC3E}">
        <p14:creationId xmlns:p14="http://schemas.microsoft.com/office/powerpoint/2010/main" val="55085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609600" y="381000"/>
            <a:ext cx="8145463" cy="685800"/>
          </a:xfrm>
        </p:spPr>
        <p:txBody>
          <a:bodyPr/>
          <a:lstStyle/>
          <a:p>
            <a:r>
              <a:rPr lang="sk-SK" altLang="sk-SK" sz="2800" dirty="0" smtClean="0"/>
              <a:t>Podpora ECN v IP</a:t>
            </a:r>
            <a:endParaRPr lang="en-US" altLang="sk-SK" sz="2800" dirty="0"/>
          </a:p>
        </p:txBody>
      </p:sp>
      <p:sp>
        <p:nvSpPr>
          <p:cNvPr id="1356803" name="Rectangle 3"/>
          <p:cNvSpPr>
            <a:spLocks noGrp="1" noChangeArrowheads="1"/>
          </p:cNvSpPr>
          <p:nvPr>
            <p:ph type="body" idx="1"/>
          </p:nvPr>
        </p:nvSpPr>
        <p:spPr>
          <a:xfrm>
            <a:off x="304800" y="3582987"/>
            <a:ext cx="8510588" cy="3136467"/>
          </a:xfrm>
          <a:noFill/>
        </p:spPr>
        <p:txBody>
          <a:bodyPr>
            <a:normAutofit lnSpcReduction="10000"/>
          </a:bodyPr>
          <a:lstStyle/>
          <a:p>
            <a:pPr>
              <a:lnSpc>
                <a:spcPct val="90000"/>
              </a:lnSpc>
            </a:pPr>
            <a:r>
              <a:rPr lang="sk-SK" altLang="sk-SK" sz="2000" dirty="0" smtClean="0"/>
              <a:t>Pre účely indikácie ECN sú využité spodné dva bity poľa DSCP</a:t>
            </a:r>
          </a:p>
          <a:p>
            <a:pPr>
              <a:lnSpc>
                <a:spcPct val="90000"/>
              </a:lnSpc>
            </a:pPr>
            <a:r>
              <a:rPr lang="sk-SK" altLang="sk-SK" sz="2000" dirty="0" smtClean="0"/>
              <a:t>Význam hodnôt:</a:t>
            </a:r>
          </a:p>
          <a:p>
            <a:pPr lvl="1">
              <a:lnSpc>
                <a:spcPct val="90000"/>
              </a:lnSpc>
            </a:pPr>
            <a:r>
              <a:rPr lang="sk-SK" altLang="sk-SK" dirty="0" smtClean="0"/>
              <a:t>Codepoint 00 – Not-ECT (ECN-Capable Transport)</a:t>
            </a:r>
          </a:p>
          <a:p>
            <a:pPr lvl="1">
              <a:lnSpc>
                <a:spcPct val="90000"/>
              </a:lnSpc>
            </a:pPr>
            <a:r>
              <a:rPr lang="sk-SK" altLang="sk-SK" dirty="0" smtClean="0"/>
              <a:t>Codepoint 01 – ECT(1) – koncové uzly sa dohodli na použití ECN</a:t>
            </a:r>
          </a:p>
          <a:p>
            <a:pPr lvl="1">
              <a:lnSpc>
                <a:spcPct val="90000"/>
              </a:lnSpc>
            </a:pPr>
            <a:r>
              <a:rPr lang="sk-SK" altLang="sk-SK" dirty="0" smtClean="0"/>
              <a:t>Codepoint 10 – ECT(0) – koncové uzly sa dohodli na použití ECN</a:t>
            </a:r>
          </a:p>
          <a:p>
            <a:pPr lvl="1">
              <a:lnSpc>
                <a:spcPct val="90000"/>
              </a:lnSpc>
            </a:pPr>
            <a:r>
              <a:rPr lang="sk-SK" altLang="sk-SK" dirty="0" smtClean="0"/>
              <a:t>Codepoint 11 – CE (Congestion Experienced) – indikácia zahltenia</a:t>
            </a:r>
          </a:p>
          <a:p>
            <a:pPr>
              <a:lnSpc>
                <a:spcPct val="90000"/>
              </a:lnSpc>
            </a:pPr>
            <a:r>
              <a:rPr lang="sk-SK" altLang="sk-SK" sz="2000" dirty="0" smtClean="0"/>
              <a:t>ECT(0) a ECT(1) sú si z pohľadu smerovačov rovné, z pohľadu koncových staníc závisí na transportnom protokole</a:t>
            </a:r>
            <a:endParaRPr lang="en-US" altLang="sk-SK" sz="2000" dirty="0"/>
          </a:p>
        </p:txBody>
      </p:sp>
      <p:grpSp>
        <p:nvGrpSpPr>
          <p:cNvPr id="1356804" name="Group 4"/>
          <p:cNvGrpSpPr>
            <a:grpSpLocks/>
          </p:cNvGrpSpPr>
          <p:nvPr/>
        </p:nvGrpSpPr>
        <p:grpSpPr bwMode="auto">
          <a:xfrm>
            <a:off x="763588" y="1828800"/>
            <a:ext cx="4267200" cy="1524000"/>
            <a:chOff x="384" y="1248"/>
            <a:chExt cx="2688" cy="960"/>
          </a:xfrm>
        </p:grpSpPr>
        <p:sp>
          <p:nvSpPr>
            <p:cNvPr id="1356805" name="Rectangle 5"/>
            <p:cNvSpPr>
              <a:spLocks noChangeArrowheads="1"/>
            </p:cNvSpPr>
            <p:nvPr/>
          </p:nvSpPr>
          <p:spPr bwMode="auto">
            <a:xfrm>
              <a:off x="384" y="1584"/>
              <a:ext cx="336" cy="624"/>
            </a:xfrm>
            <a:prstGeom prst="rect">
              <a:avLst/>
            </a:prstGeom>
            <a:solidFill>
              <a:srgbClr val="82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7</a:t>
              </a:r>
            </a:p>
          </p:txBody>
        </p:sp>
        <p:sp>
          <p:nvSpPr>
            <p:cNvPr id="1356806" name="Rectangle 6"/>
            <p:cNvSpPr>
              <a:spLocks noChangeArrowheads="1"/>
            </p:cNvSpPr>
            <p:nvPr/>
          </p:nvSpPr>
          <p:spPr bwMode="auto">
            <a:xfrm>
              <a:off x="720"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6</a:t>
              </a:r>
            </a:p>
          </p:txBody>
        </p:sp>
        <p:sp>
          <p:nvSpPr>
            <p:cNvPr id="1356807" name="Rectangle 7"/>
            <p:cNvSpPr>
              <a:spLocks noChangeArrowheads="1"/>
            </p:cNvSpPr>
            <p:nvPr/>
          </p:nvSpPr>
          <p:spPr bwMode="auto">
            <a:xfrm>
              <a:off x="1056"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5</a:t>
              </a:r>
            </a:p>
          </p:txBody>
        </p:sp>
        <p:sp>
          <p:nvSpPr>
            <p:cNvPr id="1356808" name="Rectangle 8"/>
            <p:cNvSpPr>
              <a:spLocks noChangeArrowheads="1"/>
            </p:cNvSpPr>
            <p:nvPr/>
          </p:nvSpPr>
          <p:spPr bwMode="auto">
            <a:xfrm>
              <a:off x="1392"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4</a:t>
              </a:r>
            </a:p>
          </p:txBody>
        </p:sp>
        <p:sp>
          <p:nvSpPr>
            <p:cNvPr id="1356809" name="Rectangle 9"/>
            <p:cNvSpPr>
              <a:spLocks noChangeArrowheads="1"/>
            </p:cNvSpPr>
            <p:nvPr/>
          </p:nvSpPr>
          <p:spPr bwMode="auto">
            <a:xfrm>
              <a:off x="1728"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3</a:t>
              </a:r>
            </a:p>
          </p:txBody>
        </p:sp>
        <p:sp>
          <p:nvSpPr>
            <p:cNvPr id="1356810" name="Rectangle 10"/>
            <p:cNvSpPr>
              <a:spLocks noChangeArrowheads="1"/>
            </p:cNvSpPr>
            <p:nvPr/>
          </p:nvSpPr>
          <p:spPr bwMode="auto">
            <a:xfrm>
              <a:off x="2064" y="1584"/>
              <a:ext cx="336" cy="624"/>
            </a:xfrm>
            <a:prstGeom prst="rect">
              <a:avLst/>
            </a:prstGeom>
            <a:solidFill>
              <a:srgbClr val="820000"/>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2</a:t>
              </a:r>
            </a:p>
          </p:txBody>
        </p:sp>
        <p:sp>
          <p:nvSpPr>
            <p:cNvPr id="1356811" name="Rectangle 11"/>
            <p:cNvSpPr>
              <a:spLocks noChangeArrowheads="1"/>
            </p:cNvSpPr>
            <p:nvPr/>
          </p:nvSpPr>
          <p:spPr bwMode="auto">
            <a:xfrm>
              <a:off x="2400"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1</a:t>
              </a:r>
            </a:p>
          </p:txBody>
        </p:sp>
        <p:sp>
          <p:nvSpPr>
            <p:cNvPr id="1356812" name="Rectangle 12"/>
            <p:cNvSpPr>
              <a:spLocks noChangeArrowheads="1"/>
            </p:cNvSpPr>
            <p:nvPr/>
          </p:nvSpPr>
          <p:spPr bwMode="auto">
            <a:xfrm>
              <a:off x="2736" y="1584"/>
              <a:ext cx="336" cy="624"/>
            </a:xfrm>
            <a:prstGeom prst="rect">
              <a:avLst/>
            </a:prstGeom>
            <a:solidFill>
              <a:srgbClr val="999999"/>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lstStyle/>
            <a:p>
              <a:pPr>
                <a:lnSpc>
                  <a:spcPct val="95000"/>
                </a:lnSpc>
              </a:pPr>
              <a:r>
                <a:rPr lang="en-US" altLang="sk-SK" sz="1600" b="1">
                  <a:solidFill>
                    <a:srgbClr val="FFFFFF"/>
                  </a:solidFill>
                </a:rPr>
                <a:t>0</a:t>
              </a:r>
            </a:p>
          </p:txBody>
        </p:sp>
        <p:sp>
          <p:nvSpPr>
            <p:cNvPr id="1356813" name="Freeform 13"/>
            <p:cNvSpPr>
              <a:spLocks/>
            </p:cNvSpPr>
            <p:nvPr/>
          </p:nvSpPr>
          <p:spPr bwMode="auto">
            <a:xfrm>
              <a:off x="384" y="1248"/>
              <a:ext cx="2688" cy="336"/>
            </a:xfrm>
            <a:custGeom>
              <a:avLst/>
              <a:gdLst>
                <a:gd name="T0" fmla="*/ 528 w 2688"/>
                <a:gd name="T1" fmla="*/ 0 h 336"/>
                <a:gd name="T2" fmla="*/ 0 w 2688"/>
                <a:gd name="T3" fmla="*/ 336 h 336"/>
                <a:gd name="T4" fmla="*/ 2688 w 2688"/>
                <a:gd name="T5" fmla="*/ 336 h 336"/>
                <a:gd name="T6" fmla="*/ 1056 w 2688"/>
                <a:gd name="T7" fmla="*/ 0 h 336"/>
                <a:gd name="T8" fmla="*/ 528 w 2688"/>
                <a:gd name="T9" fmla="*/ 0 h 336"/>
              </a:gdLst>
              <a:ahLst/>
              <a:cxnLst>
                <a:cxn ang="0">
                  <a:pos x="T0" y="T1"/>
                </a:cxn>
                <a:cxn ang="0">
                  <a:pos x="T2" y="T3"/>
                </a:cxn>
                <a:cxn ang="0">
                  <a:pos x="T4" y="T5"/>
                </a:cxn>
                <a:cxn ang="0">
                  <a:pos x="T6" y="T7"/>
                </a:cxn>
                <a:cxn ang="0">
                  <a:pos x="T8" y="T9"/>
                </a:cxn>
              </a:cxnLst>
              <a:rect l="0" t="0" r="r" b="b"/>
              <a:pathLst>
                <a:path w="2688" h="336">
                  <a:moveTo>
                    <a:pt x="528" y="0"/>
                  </a:moveTo>
                  <a:lnTo>
                    <a:pt x="0" y="336"/>
                  </a:lnTo>
                  <a:lnTo>
                    <a:pt x="2688" y="336"/>
                  </a:lnTo>
                  <a:lnTo>
                    <a:pt x="1056" y="0"/>
                  </a:lnTo>
                  <a:lnTo>
                    <a:pt x="528" y="0"/>
                  </a:lnTo>
                  <a:close/>
                </a:path>
              </a:pathLst>
            </a:custGeom>
            <a:solidFill>
              <a:srgbClr val="CCCCCC"/>
            </a:solidFill>
            <a:ln>
              <a:noFill/>
            </a:ln>
            <a:effectLst/>
            <a:extLst>
              <a:ext uri="{91240B29-F687-4F45-9708-019B960494DF}">
                <a14:hiddenLine xmlns:a14="http://schemas.microsoft.com/office/drawing/2010/main" w="9525" cap="flat" cmpd="sng">
                  <a:solidFill>
                    <a:srgbClr val="B2B2B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sp>
        <p:nvSpPr>
          <p:cNvPr id="1356814" name="Rectangle 14"/>
          <p:cNvSpPr>
            <a:spLocks noChangeArrowheads="1"/>
          </p:cNvSpPr>
          <p:nvPr/>
        </p:nvSpPr>
        <p:spPr bwMode="auto">
          <a:xfrm>
            <a:off x="3032125" y="1373188"/>
            <a:ext cx="62706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ID</a:t>
            </a:r>
          </a:p>
        </p:txBody>
      </p:sp>
      <p:sp>
        <p:nvSpPr>
          <p:cNvPr id="1356815" name="Rectangle 15"/>
          <p:cNvSpPr>
            <a:spLocks noChangeArrowheads="1"/>
          </p:cNvSpPr>
          <p:nvPr/>
        </p:nvSpPr>
        <p:spPr bwMode="auto">
          <a:xfrm>
            <a:off x="36591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Offset</a:t>
            </a:r>
          </a:p>
        </p:txBody>
      </p:sp>
      <p:sp>
        <p:nvSpPr>
          <p:cNvPr id="1356816" name="Rectangle 16"/>
          <p:cNvSpPr>
            <a:spLocks noChangeArrowheads="1"/>
          </p:cNvSpPr>
          <p:nvPr/>
        </p:nvSpPr>
        <p:spPr bwMode="auto">
          <a:xfrm>
            <a:off x="4495800" y="1373188"/>
            <a:ext cx="611188"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TTL</a:t>
            </a:r>
          </a:p>
        </p:txBody>
      </p:sp>
      <p:sp>
        <p:nvSpPr>
          <p:cNvPr id="1356817" name="Rectangle 17"/>
          <p:cNvSpPr>
            <a:spLocks noChangeArrowheads="1"/>
          </p:cNvSpPr>
          <p:nvPr/>
        </p:nvSpPr>
        <p:spPr bwMode="auto">
          <a:xfrm>
            <a:off x="5106988" y="1373188"/>
            <a:ext cx="8382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Proto</a:t>
            </a:r>
          </a:p>
        </p:txBody>
      </p:sp>
      <p:sp>
        <p:nvSpPr>
          <p:cNvPr id="1356818" name="Rectangle 18"/>
          <p:cNvSpPr>
            <a:spLocks noChangeArrowheads="1"/>
          </p:cNvSpPr>
          <p:nvPr/>
        </p:nvSpPr>
        <p:spPr bwMode="auto">
          <a:xfrm>
            <a:off x="5945188" y="1373188"/>
            <a:ext cx="642937"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FCS</a:t>
            </a:r>
          </a:p>
        </p:txBody>
      </p:sp>
      <p:sp>
        <p:nvSpPr>
          <p:cNvPr id="1356819" name="Rectangle 19"/>
          <p:cNvSpPr>
            <a:spLocks noChangeArrowheads="1"/>
          </p:cNvSpPr>
          <p:nvPr/>
        </p:nvSpPr>
        <p:spPr bwMode="auto">
          <a:xfrm>
            <a:off x="65801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IP SA</a:t>
            </a:r>
          </a:p>
        </p:txBody>
      </p:sp>
      <p:sp>
        <p:nvSpPr>
          <p:cNvPr id="1356820" name="Rectangle 20"/>
          <p:cNvSpPr>
            <a:spLocks noChangeArrowheads="1"/>
          </p:cNvSpPr>
          <p:nvPr/>
        </p:nvSpPr>
        <p:spPr bwMode="auto">
          <a:xfrm>
            <a:off x="7392988" y="1373188"/>
            <a:ext cx="812800"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IP DA</a:t>
            </a:r>
          </a:p>
        </p:txBody>
      </p:sp>
      <p:sp>
        <p:nvSpPr>
          <p:cNvPr id="1356821" name="Rectangle 21"/>
          <p:cNvSpPr>
            <a:spLocks noChangeArrowheads="1"/>
          </p:cNvSpPr>
          <p:nvPr/>
        </p:nvSpPr>
        <p:spPr bwMode="auto">
          <a:xfrm>
            <a:off x="8181975" y="1373188"/>
            <a:ext cx="735013"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Data</a:t>
            </a:r>
          </a:p>
        </p:txBody>
      </p:sp>
      <p:sp>
        <p:nvSpPr>
          <p:cNvPr id="1356822" name="Rectangle 22"/>
          <p:cNvSpPr>
            <a:spLocks noChangeArrowheads="1"/>
          </p:cNvSpPr>
          <p:nvPr/>
        </p:nvSpPr>
        <p:spPr bwMode="auto">
          <a:xfrm>
            <a:off x="2439988" y="1373188"/>
            <a:ext cx="627062"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Len</a:t>
            </a:r>
          </a:p>
        </p:txBody>
      </p:sp>
      <p:sp>
        <p:nvSpPr>
          <p:cNvPr id="1356823" name="Rectangle 23"/>
          <p:cNvSpPr>
            <a:spLocks noChangeArrowheads="1"/>
          </p:cNvSpPr>
          <p:nvPr/>
        </p:nvSpPr>
        <p:spPr bwMode="auto">
          <a:xfrm>
            <a:off x="538163" y="1373188"/>
            <a:ext cx="1063625" cy="455612"/>
          </a:xfrm>
          <a:prstGeom prst="rect">
            <a:avLst/>
          </a:prstGeom>
          <a:solidFill>
            <a:srgbClr val="ADD4DD"/>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sk-SK" sz="1600" b="1">
                <a:solidFill>
                  <a:schemeClr val="tx2"/>
                </a:solidFill>
              </a:rPr>
              <a:t>Version </a:t>
            </a:r>
            <a:br>
              <a:rPr lang="en-US" altLang="sk-SK" sz="1600" b="1">
                <a:solidFill>
                  <a:schemeClr val="tx2"/>
                </a:solidFill>
              </a:rPr>
            </a:br>
            <a:r>
              <a:rPr lang="en-US" altLang="sk-SK" sz="1600" b="1">
                <a:solidFill>
                  <a:schemeClr val="tx2"/>
                </a:solidFill>
              </a:rPr>
              <a:t>Length</a:t>
            </a:r>
          </a:p>
        </p:txBody>
      </p:sp>
      <p:sp>
        <p:nvSpPr>
          <p:cNvPr id="1356824" name="Rectangle 24"/>
          <p:cNvSpPr>
            <a:spLocks noChangeArrowheads="1"/>
          </p:cNvSpPr>
          <p:nvPr/>
        </p:nvSpPr>
        <p:spPr bwMode="auto">
          <a:xfrm>
            <a:off x="1568450" y="1371600"/>
            <a:ext cx="871538" cy="457200"/>
          </a:xfrm>
          <a:prstGeom prst="rect">
            <a:avLst/>
          </a:prstGeom>
          <a:solidFill>
            <a:srgbClr val="820000"/>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r>
              <a:rPr lang="en-US" altLang="en-US" sz="1600" b="1">
                <a:solidFill>
                  <a:srgbClr val="FFFFFF"/>
                </a:solidFill>
              </a:rPr>
              <a:t>ToS</a:t>
            </a:r>
          </a:p>
          <a:p>
            <a:r>
              <a:rPr lang="en-US" altLang="en-US" sz="1600" b="1">
                <a:solidFill>
                  <a:srgbClr val="FFFFFF"/>
                </a:solidFill>
              </a:rPr>
              <a:t>Byte</a:t>
            </a:r>
          </a:p>
        </p:txBody>
      </p:sp>
      <p:grpSp>
        <p:nvGrpSpPr>
          <p:cNvPr id="1356825" name="Group 25"/>
          <p:cNvGrpSpPr>
            <a:grpSpLocks/>
          </p:cNvGrpSpPr>
          <p:nvPr/>
        </p:nvGrpSpPr>
        <p:grpSpPr bwMode="auto">
          <a:xfrm>
            <a:off x="763588" y="3028950"/>
            <a:ext cx="4267200" cy="322263"/>
            <a:chOff x="384" y="1968"/>
            <a:chExt cx="2688" cy="240"/>
          </a:xfrm>
        </p:grpSpPr>
        <p:sp>
          <p:nvSpPr>
            <p:cNvPr id="1356826" name="Rectangle 26"/>
            <p:cNvSpPr>
              <a:spLocks noChangeArrowheads="1"/>
            </p:cNvSpPr>
            <p:nvPr/>
          </p:nvSpPr>
          <p:spPr bwMode="auto">
            <a:xfrm>
              <a:off x="384" y="1968"/>
              <a:ext cx="2016" cy="240"/>
            </a:xfrm>
            <a:prstGeom prst="rect">
              <a:avLst/>
            </a:prstGeom>
            <a:solidFill>
              <a:schemeClr val="accent2"/>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dist="17961" dir="13500000"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DiffServ Code Point (DSCP)</a:t>
              </a:r>
            </a:p>
          </p:txBody>
        </p:sp>
        <p:sp>
          <p:nvSpPr>
            <p:cNvPr id="1356827" name="Rectangle 27"/>
            <p:cNvSpPr>
              <a:spLocks noChangeArrowheads="1"/>
            </p:cNvSpPr>
            <p:nvPr/>
          </p:nvSpPr>
          <p:spPr bwMode="auto">
            <a:xfrm>
              <a:off x="2400" y="1968"/>
              <a:ext cx="672" cy="240"/>
            </a:xfrm>
            <a:prstGeom prst="rect">
              <a:avLst/>
            </a:prstGeom>
            <a:solidFill>
              <a:srgbClr val="F9DE9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chemeClr val="tx2"/>
                  </a:solidFill>
                </a:rPr>
                <a:t>IP ECN</a:t>
              </a:r>
            </a:p>
          </p:txBody>
        </p:sp>
      </p:grpSp>
      <p:sp>
        <p:nvSpPr>
          <p:cNvPr id="1356828" name="Text Box 28"/>
          <p:cNvSpPr txBox="1">
            <a:spLocks noChangeArrowheads="1"/>
          </p:cNvSpPr>
          <p:nvPr/>
        </p:nvSpPr>
        <p:spPr bwMode="auto">
          <a:xfrm>
            <a:off x="7545388" y="1828800"/>
            <a:ext cx="128905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100000"/>
              </a:lnSpc>
            </a:pPr>
            <a:r>
              <a:rPr lang="en-US" altLang="sk-SK" sz="1800" b="1"/>
              <a:t>IPv4 Paket</a:t>
            </a:r>
          </a:p>
        </p:txBody>
      </p:sp>
      <p:grpSp>
        <p:nvGrpSpPr>
          <p:cNvPr id="1356829" name="Group 29"/>
          <p:cNvGrpSpPr>
            <a:grpSpLocks/>
          </p:cNvGrpSpPr>
          <p:nvPr/>
        </p:nvGrpSpPr>
        <p:grpSpPr bwMode="auto">
          <a:xfrm>
            <a:off x="762000" y="2722563"/>
            <a:ext cx="4267200" cy="304800"/>
            <a:chOff x="384" y="1776"/>
            <a:chExt cx="2688" cy="192"/>
          </a:xfrm>
        </p:grpSpPr>
        <p:sp>
          <p:nvSpPr>
            <p:cNvPr id="1356830" name="Rectangle 30"/>
            <p:cNvSpPr>
              <a:spLocks noChangeArrowheads="1"/>
            </p:cNvSpPr>
            <p:nvPr/>
          </p:nvSpPr>
          <p:spPr bwMode="auto">
            <a:xfrm>
              <a:off x="384" y="1776"/>
              <a:ext cx="1008" cy="192"/>
            </a:xfrm>
            <a:prstGeom prst="rect">
              <a:avLst/>
            </a:prstGeom>
            <a:solidFill>
              <a:srgbClr val="999999"/>
            </a:solidFill>
            <a:ln>
              <a:noFill/>
            </a:ln>
            <a:effectLst/>
            <a:extLst>
              <a:ext uri="{91240B29-F687-4F45-9708-019B960494DF}">
                <a14:hiddenLine xmlns:a14="http://schemas.microsoft.com/office/drawing/2010/main" w="19050">
                  <a:solidFill>
                    <a:schemeClr val="bg1"/>
                  </a:solidFill>
                  <a:miter lim="800000"/>
                  <a:headEnd/>
                  <a:tailEnd/>
                </a14:hiddenLine>
              </a:ext>
              <a:ext uri="{AF507438-7753-43E0-B8FC-AC1667EBCBE1}">
                <a14:hiddenEffects xmlns:a14="http://schemas.microsoft.com/office/drawing/2010/main">
                  <a:effectLst>
                    <a:outerShdw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IP Precedence</a:t>
              </a:r>
            </a:p>
          </p:txBody>
        </p:sp>
        <p:sp>
          <p:nvSpPr>
            <p:cNvPr id="1356831" name="Rectangle 31"/>
            <p:cNvSpPr>
              <a:spLocks noChangeArrowheads="1"/>
            </p:cNvSpPr>
            <p:nvPr/>
          </p:nvSpPr>
          <p:spPr bwMode="auto">
            <a:xfrm>
              <a:off x="1392" y="1776"/>
              <a:ext cx="1680" cy="192"/>
            </a:xfrm>
            <a:prstGeom prst="rect">
              <a:avLst/>
            </a:prstGeom>
            <a:solidFill>
              <a:srgbClr val="666666"/>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73025" tIns="36512" rIns="73025" bIns="36512" anchor="ctr"/>
            <a:lstStyle/>
            <a:p>
              <a:pPr>
                <a:lnSpc>
                  <a:spcPct val="95000"/>
                </a:lnSpc>
              </a:pPr>
              <a:r>
                <a:rPr lang="en-US" altLang="sk-SK" sz="1600" b="1">
                  <a:solidFill>
                    <a:srgbClr val="FFFFFF"/>
                  </a:solidFill>
                </a:rPr>
                <a:t>Unused</a:t>
              </a:r>
            </a:p>
          </p:txBody>
        </p:sp>
      </p:grpSp>
      <p:grpSp>
        <p:nvGrpSpPr>
          <p:cNvPr id="1356832" name="Group 32"/>
          <p:cNvGrpSpPr>
            <a:grpSpLocks/>
          </p:cNvGrpSpPr>
          <p:nvPr/>
        </p:nvGrpSpPr>
        <p:grpSpPr bwMode="auto">
          <a:xfrm>
            <a:off x="5106988" y="2549525"/>
            <a:ext cx="2432050" cy="333375"/>
            <a:chOff x="3120" y="1702"/>
            <a:chExt cx="1532" cy="210"/>
          </a:xfrm>
        </p:grpSpPr>
        <p:sp>
          <p:nvSpPr>
            <p:cNvPr id="1356833" name="Line 33"/>
            <p:cNvSpPr>
              <a:spLocks noChangeShapeType="1"/>
            </p:cNvSpPr>
            <p:nvPr/>
          </p:nvSpPr>
          <p:spPr bwMode="auto">
            <a:xfrm flipH="1">
              <a:off x="3120" y="182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4" name="Text Box 34"/>
            <p:cNvSpPr txBox="1">
              <a:spLocks noChangeArrowheads="1"/>
            </p:cNvSpPr>
            <p:nvPr/>
          </p:nvSpPr>
          <p:spPr bwMode="auto">
            <a:xfrm>
              <a:off x="3600" y="1702"/>
              <a:ext cx="105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altLang="sk-SK" sz="1800" b="1"/>
                <a:t>Štandard</a:t>
              </a:r>
              <a:r>
                <a:rPr lang="en-US" altLang="sk-SK" sz="1800" b="1"/>
                <a:t> IPv4</a:t>
              </a:r>
            </a:p>
          </p:txBody>
        </p:sp>
      </p:grpSp>
      <p:grpSp>
        <p:nvGrpSpPr>
          <p:cNvPr id="1356835" name="Group 35"/>
          <p:cNvGrpSpPr>
            <a:grpSpLocks/>
          </p:cNvGrpSpPr>
          <p:nvPr/>
        </p:nvGrpSpPr>
        <p:grpSpPr bwMode="auto">
          <a:xfrm>
            <a:off x="5097463" y="3073400"/>
            <a:ext cx="3003550" cy="333375"/>
            <a:chOff x="3120" y="1990"/>
            <a:chExt cx="1892" cy="210"/>
          </a:xfrm>
        </p:grpSpPr>
        <p:sp>
          <p:nvSpPr>
            <p:cNvPr id="1356836" name="Line 36"/>
            <p:cNvSpPr>
              <a:spLocks noChangeShapeType="1"/>
            </p:cNvSpPr>
            <p:nvPr/>
          </p:nvSpPr>
          <p:spPr bwMode="auto">
            <a:xfrm flipH="1" flipV="1">
              <a:off x="3120" y="2064"/>
              <a:ext cx="480" cy="48"/>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sk-SK"/>
            </a:p>
          </p:txBody>
        </p:sp>
        <p:sp>
          <p:nvSpPr>
            <p:cNvPr id="1356837" name="Text Box 37"/>
            <p:cNvSpPr txBox="1">
              <a:spLocks noChangeArrowheads="1"/>
            </p:cNvSpPr>
            <p:nvPr/>
          </p:nvSpPr>
          <p:spPr bwMode="auto">
            <a:xfrm>
              <a:off x="3600" y="1990"/>
              <a:ext cx="1412" cy="210"/>
            </a:xfrm>
            <a:prstGeom prst="rect">
              <a:avLst/>
            </a:prstGeom>
            <a:solidFill>
              <a:schemeClr val="folHlink"/>
            </a:solidFill>
            <a:ln>
              <a:noFill/>
            </a:ln>
            <a:effectLst/>
            <a:extLs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algn="l">
                <a:lnSpc>
                  <a:spcPct val="95000"/>
                </a:lnSpc>
              </a:pPr>
              <a:r>
                <a:rPr lang="sk-SK" altLang="sk-SK" sz="1800" b="1"/>
                <a:t>Rozšírenie </a:t>
              </a:r>
              <a:r>
                <a:rPr lang="en-US" altLang="sk-SK" sz="1800" b="1"/>
                <a:t>DiffServ</a:t>
              </a:r>
            </a:p>
          </p:txBody>
        </p:sp>
      </p:grpSp>
    </p:spTree>
    <p:extLst>
      <p:ext uri="{BB962C8B-B14F-4D97-AF65-F5344CB8AC3E}">
        <p14:creationId xmlns:p14="http://schemas.microsoft.com/office/powerpoint/2010/main" val="15098898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56804"/>
                                        </p:tgtEl>
                                        <p:attrNameLst>
                                          <p:attrName>style.visibility</p:attrName>
                                        </p:attrNameLst>
                                      </p:cBhvr>
                                      <p:to>
                                        <p:strVal val="visible"/>
                                      </p:to>
                                    </p:set>
                                    <p:animEffect transition="in" filter="wipe(up)">
                                      <p:cBhvr>
                                        <p:cTn id="7" dur="500"/>
                                        <p:tgtEl>
                                          <p:spTgt spid="135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56829"/>
                                        </p:tgtEl>
                                        <p:attrNameLst>
                                          <p:attrName>style.visibility</p:attrName>
                                        </p:attrNameLst>
                                      </p:cBhvr>
                                      <p:to>
                                        <p:strVal val="visible"/>
                                      </p:to>
                                    </p:set>
                                    <p:animEffect transition="in" filter="wipe(left)">
                                      <p:cBhvr>
                                        <p:cTn id="12" dur="500"/>
                                        <p:tgtEl>
                                          <p:spTgt spid="135682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356832"/>
                                        </p:tgtEl>
                                        <p:attrNameLst>
                                          <p:attrName>style.visibility</p:attrName>
                                        </p:attrNameLst>
                                      </p:cBhvr>
                                      <p:to>
                                        <p:strVal val="visible"/>
                                      </p:to>
                                    </p:set>
                                    <p:animEffect transition="in" filter="dissolve">
                                      <p:cBhvr>
                                        <p:cTn id="16" dur="500"/>
                                        <p:tgtEl>
                                          <p:spTgt spid="1356832"/>
                                        </p:tgtEl>
                                      </p:cBhvr>
                                    </p:animEffec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356803">
                                            <p:txEl>
                                              <p:pRg st="0" end="0"/>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135680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5680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5680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5680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356803">
                                            <p:txEl>
                                              <p:pRg st="5" end="5"/>
                                            </p:txEl>
                                          </p:spTgt>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499"/>
                                          </p:stCondLst>
                                        </p:cTn>
                                        <p:tgtEl>
                                          <p:spTgt spid="1356803">
                                            <p:txEl>
                                              <p:pRg st="6" end="6"/>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56825"/>
                                        </p:tgtEl>
                                        <p:attrNameLst>
                                          <p:attrName>style.visibility</p:attrName>
                                        </p:attrNameLst>
                                      </p:cBhvr>
                                      <p:to>
                                        <p:strVal val="visible"/>
                                      </p:to>
                                    </p:set>
                                    <p:animEffect transition="in" filter="wipe(left)">
                                      <p:cBhvr>
                                        <p:cTn id="38" dur="500"/>
                                        <p:tgtEl>
                                          <p:spTgt spid="1356825"/>
                                        </p:tgtEl>
                                      </p:cBhvr>
                                    </p:animEffect>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356835"/>
                                        </p:tgtEl>
                                        <p:attrNameLst>
                                          <p:attrName>style.visibility</p:attrName>
                                        </p:attrNameLst>
                                      </p:cBhvr>
                                      <p:to>
                                        <p:strVal val="visible"/>
                                      </p:to>
                                    </p:set>
                                    <p:animEffect transition="in" filter="dissolve">
                                      <p:cBhvr>
                                        <p:cTn id="42" dur="500"/>
                                        <p:tgtEl>
                                          <p:spTgt spid="1356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Podpora ECN v TCP</a:t>
            </a:r>
            <a:endParaRPr lang="sk-SK" dirty="0"/>
          </a:p>
        </p:txBody>
      </p:sp>
      <p:sp>
        <p:nvSpPr>
          <p:cNvPr id="3" name="Content Placeholder 2"/>
          <p:cNvSpPr>
            <a:spLocks noGrp="1"/>
          </p:cNvSpPr>
          <p:nvPr>
            <p:ph idx="1"/>
          </p:nvPr>
        </p:nvSpPr>
        <p:spPr/>
        <p:txBody>
          <a:bodyPr/>
          <a:lstStyle/>
          <a:p>
            <a:r>
              <a:rPr lang="sk-SK" dirty="0" smtClean="0"/>
              <a:t>V záhlaví TCP v poli Flags sú využité dva nové príznaky</a:t>
            </a:r>
          </a:p>
          <a:p>
            <a:pPr lvl="1"/>
            <a:r>
              <a:rPr lang="sk-SK" dirty="0" smtClean="0"/>
              <a:t>Congestion Window Reduced (CWR) – potvrdenie, že zdroj dát zmenšil svoje okno (congestion window) ako dôsledok detekcie zahltenia. Používa sa v smere S → D</a:t>
            </a:r>
          </a:p>
          <a:p>
            <a:pPr lvl="1"/>
            <a:r>
              <a:rPr lang="sk-SK" dirty="0" smtClean="0"/>
              <a:t>ECN-Echo (ECE) – výzva pre zdroj dát, aby zmenšil svoje okno. Používa sa v smere D → S</a:t>
            </a:r>
          </a:p>
          <a:p>
            <a:endParaRPr lang="sk-SK"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38" y="3738425"/>
            <a:ext cx="6409524" cy="2523810"/>
          </a:xfrm>
          <a:prstGeom prst="rect">
            <a:avLst/>
          </a:prstGeom>
        </p:spPr>
      </p:pic>
    </p:spTree>
    <p:extLst>
      <p:ext uri="{BB962C8B-B14F-4D97-AF65-F5344CB8AC3E}">
        <p14:creationId xmlns:p14="http://schemas.microsoft.com/office/powerpoint/2010/main" val="114151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dirty="0" smtClean="0"/>
              <a:t>Vytvorenie TCP spojenia s podporou ECN</a:t>
            </a:r>
            <a:endParaRPr lang="sk-SK" dirty="0"/>
          </a:p>
        </p:txBody>
      </p:sp>
      <p:sp>
        <p:nvSpPr>
          <p:cNvPr id="3" name="Content Placeholder 2"/>
          <p:cNvSpPr>
            <a:spLocks noGrp="1"/>
          </p:cNvSpPr>
          <p:nvPr>
            <p:ph idx="1"/>
          </p:nvPr>
        </p:nvSpPr>
        <p:spPr/>
        <p:txBody>
          <a:bodyPr/>
          <a:lstStyle/>
          <a:p>
            <a:r>
              <a:rPr lang="sk-SK" dirty="0" smtClean="0"/>
              <a:t>Postup vytvorenia TCP spojenia s podporou ECN</a:t>
            </a:r>
          </a:p>
          <a:p>
            <a:pPr lvl="1"/>
            <a:r>
              <a:rPr lang="sk-SK" dirty="0" smtClean="0"/>
              <a:t>Klient posiela TCP segment s príznakmi SYN, CWR, ECE. V IP pakete sú ECN bity nastavené na Not-ECT</a:t>
            </a:r>
          </a:p>
          <a:p>
            <a:pPr lvl="1"/>
            <a:r>
              <a:rPr lang="sk-SK" dirty="0" smtClean="0"/>
              <a:t>Ak server podporuje ECN, odpovedá TCP segmentom s príznakmi SYN, ACK, ECE. Inak odpovie bežným TCP segmentom s príznakmi SYN, ACK. V oboch prípadoch sú v IP pakete ECN bity tiež nastavené na Not-ECT</a:t>
            </a:r>
          </a:p>
          <a:p>
            <a:pPr lvl="1"/>
            <a:r>
              <a:rPr lang="sk-SK" dirty="0" smtClean="0"/>
              <a:t>Klient odpovedá TCP segmentom s príznakom ACK. V IP pakete sú ECN bity nastavené na Not-ECT</a:t>
            </a:r>
          </a:p>
          <a:p>
            <a:pPr lvl="1"/>
            <a:r>
              <a:rPr lang="sk-SK" dirty="0" smtClean="0"/>
              <a:t>Ak bolo vzájomne dohodnuté použitie ECN</a:t>
            </a:r>
            <a:r>
              <a:rPr lang="sk-SK" smtClean="0"/>
              <a:t>, ďalšie </a:t>
            </a:r>
            <a:r>
              <a:rPr lang="sk-SK" dirty="0" smtClean="0"/>
              <a:t>segmenty prenášané medzi klientom a serverom môžu mať v pakete nastavené ECT(0) alebo ECT(1), prípadne Not-ECT, ak si pre daný paket jeho odosielateľ </a:t>
            </a:r>
            <a:r>
              <a:rPr lang="sk-SK" smtClean="0"/>
              <a:t>nepraje ECN obsluhu</a:t>
            </a:r>
            <a:endParaRPr lang="sk-SK" dirty="0" smtClean="0"/>
          </a:p>
        </p:txBody>
      </p:sp>
    </p:spTree>
    <p:extLst>
      <p:ext uri="{BB962C8B-B14F-4D97-AF65-F5344CB8AC3E}">
        <p14:creationId xmlns:p14="http://schemas.microsoft.com/office/powerpoint/2010/main" val="2789402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Činnosť (W)RED s podporou ECN</a:t>
            </a:r>
            <a:endParaRPr lang="sk-SK" dirty="0"/>
          </a:p>
        </p:txBody>
      </p:sp>
      <p:sp>
        <p:nvSpPr>
          <p:cNvPr id="3" name="Content Placeholder 2"/>
          <p:cNvSpPr>
            <a:spLocks noGrp="1"/>
          </p:cNvSpPr>
          <p:nvPr>
            <p:ph idx="1"/>
          </p:nvPr>
        </p:nvSpPr>
        <p:spPr/>
        <p:txBody>
          <a:bodyPr>
            <a:normAutofit/>
          </a:bodyPr>
          <a:lstStyle/>
          <a:p>
            <a:r>
              <a:rPr lang="sk-SK" dirty="0" smtClean="0"/>
              <a:t>Smerovače s podporou ECN-based (W)RED obsluhujú pakety podľa nasledujúcich pravidiel</a:t>
            </a:r>
          </a:p>
          <a:p>
            <a:pPr lvl="1"/>
            <a:r>
              <a:rPr lang="sk-SK" dirty="0" smtClean="0"/>
              <a:t>Ak je priemerná dĺžka frontu pod dolným prahom, paket bude preposlaný bez zmeny</a:t>
            </a:r>
          </a:p>
          <a:p>
            <a:pPr lvl="1"/>
            <a:r>
              <a:rPr lang="sk-SK" dirty="0" smtClean="0"/>
              <a:t>Ak je priemerná dĺžka frontu medzi dolným a horným prahom, môžu nastať tieto prípady:</a:t>
            </a:r>
          </a:p>
          <a:p>
            <a:pPr lvl="2"/>
            <a:r>
              <a:rPr lang="sk-SK" dirty="0"/>
              <a:t>Ak paket už nesie codepoint CE, bude preposlaný a jeho </a:t>
            </a:r>
            <a:r>
              <a:rPr lang="sk-SK" dirty="0" smtClean="0"/>
              <a:t>náhodné zahodenie sa nerieši</a:t>
            </a:r>
          </a:p>
          <a:p>
            <a:pPr lvl="2"/>
            <a:r>
              <a:rPr lang="sk-SK" dirty="0" smtClean="0"/>
              <a:t>Inak sa (W)RED rozhodne, či by na tento paket pripadlo rozhodnutie o zahodení. Ak áno, potom</a:t>
            </a:r>
          </a:p>
          <a:p>
            <a:pPr lvl="3"/>
            <a:r>
              <a:rPr lang="sk-SK" dirty="0" smtClean="0"/>
              <a:t>Ak paket nesie codepoint ECT(0) alebo ECT(1), bude preznačený na codepoint CE a preposlaný</a:t>
            </a:r>
          </a:p>
          <a:p>
            <a:pPr lvl="3"/>
            <a:r>
              <a:rPr lang="sk-SK" dirty="0" smtClean="0"/>
              <a:t>Ak paket nesie codepoint Not-ECT, bude zahodený</a:t>
            </a:r>
          </a:p>
          <a:p>
            <a:pPr lvl="1"/>
            <a:r>
              <a:rPr lang="sk-SK" dirty="0" smtClean="0"/>
              <a:t>Ak je priemerná dĺžka frontu nad horným prahom, uplatňuje sa striktné zahadzovanie</a:t>
            </a:r>
          </a:p>
        </p:txBody>
      </p:sp>
    </p:spTree>
    <p:extLst>
      <p:ext uri="{BB962C8B-B14F-4D97-AF65-F5344CB8AC3E}">
        <p14:creationId xmlns:p14="http://schemas.microsoft.com/office/powerpoint/2010/main" val="3288031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6409</TotalTime>
  <Pages>28</Pages>
  <Words>5800</Words>
  <Application>Microsoft Office PowerPoint</Application>
  <PresentationFormat>On-screen Show (4:3)</PresentationFormat>
  <Paragraphs>419</Paragraphs>
  <Slides>42</Slides>
  <Notes>23</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1_CCNP v5</vt:lpstr>
      <vt:lpstr>2006_Segue/Q&amp;A_Cisco White Temp</vt:lpstr>
      <vt:lpstr>Module 4: Implement the DiffServ QoS Model</vt:lpstr>
      <vt:lpstr>Podpora ECN v TCP/IP</vt:lpstr>
      <vt:lpstr>Explicit Congestion Notification v IP</vt:lpstr>
      <vt:lpstr>Explicit Congestion Notification v IP</vt:lpstr>
      <vt:lpstr>Explicit Congestion Notification v IP</vt:lpstr>
      <vt:lpstr>Podpora ECN v IP</vt:lpstr>
      <vt:lpstr>Podpora ECN v TCP</vt:lpstr>
      <vt:lpstr>Vytvorenie TCP spojenia s podporou ECN</vt:lpstr>
      <vt:lpstr>Činnosť (W)RED s podporou ECN</vt:lpstr>
      <vt:lpstr>Činnosť TCP na koncových uzloch</vt:lpstr>
      <vt:lpstr>Činnosť TCP na koncových uzloch</vt:lpstr>
      <vt:lpstr>Konfigurácia ECN a ECN-Based WRED</vt:lpstr>
      <vt:lpstr>Obmedzovanie a tvarovanie prevádzky</vt:lpstr>
      <vt:lpstr>Nástroje na obmedzovanie prevádzky</vt:lpstr>
      <vt:lpstr>Policing a shaping – mechanizmy obmedzovania prevádzky</vt:lpstr>
      <vt:lpstr>Porovnanie policingu a shapingu</vt:lpstr>
      <vt:lpstr>Prečo policing?          Prečo shaping?</vt:lpstr>
      <vt:lpstr>Mechanizmus Token Bucket</vt:lpstr>
      <vt:lpstr>Jednoduchý Token Bucket (conform action)</vt:lpstr>
      <vt:lpstr>Jednoduchý Token Bucket (exceed action)</vt:lpstr>
      <vt:lpstr>Parametre jednoduchého token bucketu</vt:lpstr>
      <vt:lpstr>Dopĺňanie tokenov pri policingu</vt:lpstr>
      <vt:lpstr>Zložitejšie systémy token bucketov</vt:lpstr>
      <vt:lpstr>Single Rate Three Color Marker (srTCM)</vt:lpstr>
      <vt:lpstr>Single Rate Three Color Marker (srTCM)</vt:lpstr>
      <vt:lpstr>Two Rate Three Color Marker (trTCM)</vt:lpstr>
      <vt:lpstr>Two Rate Three Color Marker (trTCM)</vt:lpstr>
      <vt:lpstr>Konfigurácia policingu</vt:lpstr>
      <vt:lpstr>Konfigurácia policingu</vt:lpstr>
      <vt:lpstr>Shaping</vt:lpstr>
      <vt:lpstr>Konfigurácia traffic shapingu</vt:lpstr>
      <vt:lpstr>Použitie obmedzovania prevádzky</vt:lpstr>
      <vt:lpstr>Mechanizmy pre výkonnosť linky (Link Efficiency Mechanisms)</vt:lpstr>
      <vt:lpstr>Mechanizmy pre výkonnosť linky</vt:lpstr>
      <vt:lpstr>Kompresia hlavičiek a tiel datagramov</vt:lpstr>
      <vt:lpstr>Kompresia tiel rámcov</vt:lpstr>
      <vt:lpstr>Kompresia hlavičiek</vt:lpstr>
      <vt:lpstr>Motivácia pre mechanizmus LFI</vt:lpstr>
      <vt:lpstr>Link Fragmentation and Interleaving (LFI)</vt:lpstr>
      <vt:lpstr>Záverečné poznámky k mechanizmom pre výkonnosť linky</vt:lpstr>
      <vt:lpstr>Network Using LFI </vt:lpstr>
      <vt:lpstr>PowerPoint Presentation</vt:lpstr>
    </vt:vector>
  </TitlesOfParts>
  <Company>Cisco Learning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keywords/>
  <dc:description/>
  <cp:lastModifiedBy>Peter Palúch</cp:lastModifiedBy>
  <cp:revision>245</cp:revision>
  <cp:lastPrinted>1999-01-27T00:54:54Z</cp:lastPrinted>
  <dcterms:created xsi:type="dcterms:W3CDTF">2007-02-08T19:29:21Z</dcterms:created>
  <dcterms:modified xsi:type="dcterms:W3CDTF">2015-10-14T13:32:51Z</dcterms:modified>
</cp:coreProperties>
</file>