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6" r:id="rId2"/>
    <p:sldId id="257" r:id="rId3"/>
    <p:sldId id="258" r:id="rId4"/>
    <p:sldId id="259" r:id="rId5"/>
    <p:sldId id="260" r:id="rId6"/>
    <p:sldId id="261" r:id="rId7"/>
    <p:sldId id="262" r:id="rId8"/>
    <p:sldId id="263" r:id="rId9"/>
    <p:sldId id="281" r:id="rId10"/>
    <p:sldId id="282" r:id="rId11"/>
    <p:sldId id="284" r:id="rId12"/>
    <p:sldId id="286" r:id="rId13"/>
    <p:sldId id="285" r:id="rId14"/>
    <p:sldId id="287" r:id="rId15"/>
    <p:sldId id="288" r:id="rId16"/>
    <p:sldId id="289" r:id="rId17"/>
    <p:sldId id="264" r:id="rId18"/>
    <p:sldId id="265" r:id="rId19"/>
    <p:sldId id="268" r:id="rId20"/>
    <p:sldId id="272" r:id="rId21"/>
    <p:sldId id="273" r:id="rId22"/>
    <p:sldId id="274" r:id="rId23"/>
    <p:sldId id="275" r:id="rId24"/>
    <p:sldId id="276" r:id="rId25"/>
    <p:sldId id="277" r:id="rId26"/>
    <p:sldId id="278" r:id="rId27"/>
    <p:sldId id="279" r:id="rId28"/>
    <p:sldId id="280" r:id="rId29"/>
    <p:sldId id="267" r:id="rId30"/>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09BFB3-CE04-49FC-9901-FD66318502D9}" type="datetimeFigureOut">
              <a:rPr lang="sk-SK" smtClean="0"/>
              <a:t>3.11.2015</a:t>
            </a:fld>
            <a:endParaRPr lang="sk-S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FCC98-8EA2-4FC3-8C9F-07150E309654}" type="slidenum">
              <a:rPr lang="sk-SK" smtClean="0"/>
              <a:t>‹#›</a:t>
            </a:fld>
            <a:endParaRPr lang="sk-SK"/>
          </a:p>
        </p:txBody>
      </p:sp>
    </p:spTree>
    <p:extLst>
      <p:ext uri="{BB962C8B-B14F-4D97-AF65-F5344CB8AC3E}">
        <p14:creationId xmlns:p14="http://schemas.microsoft.com/office/powerpoint/2010/main" val="129255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3D9BEE6-D39B-48C5-8FD2-A4F00B3C9FC2}" type="slidenum">
              <a:rPr lang="en-US"/>
              <a:pPr/>
              <a:t>1</a:t>
            </a:fld>
            <a:endParaRPr 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a:xfrm>
            <a:off x="395654" y="4306063"/>
            <a:ext cx="5988482" cy="4184085"/>
          </a:xfrm>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371327-7F99-4393-941B-15F7589D23CF}" type="slidenum">
              <a:rPr lang="en-US" altLang="sk-SK"/>
              <a:pPr/>
              <a:t>19</a:t>
            </a:fld>
            <a:endParaRPr lang="en-US" altLang="sk-SK"/>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a:xfrm>
            <a:off x="751435" y="4307481"/>
            <a:ext cx="5350529" cy="4182667"/>
          </a:xfrm>
        </p:spPr>
        <p:txBody>
          <a:bodyPr/>
          <a:lstStyle/>
          <a:p>
            <a:endParaRPr lang="sk-SK" alt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BAEDED-9805-4B56-B3FE-797703AF8552}" type="slidenum">
              <a:rPr lang="en-US"/>
              <a:pPr/>
              <a:t>20</a:t>
            </a:fld>
            <a:endParaRPr lang="en-US"/>
          </a:p>
        </p:txBody>
      </p:sp>
      <p:sp>
        <p:nvSpPr>
          <p:cNvPr id="1697794" name="Rectangle 2"/>
          <p:cNvSpPr>
            <a:spLocks noGrp="1" noRot="1" noChangeAspect="1" noChangeArrowheads="1" noTextEdit="1"/>
          </p:cNvSpPr>
          <p:nvPr>
            <p:ph type="sldImg"/>
          </p:nvPr>
        </p:nvSpPr>
        <p:spPr>
          <a:xfrm>
            <a:off x="871538" y="244475"/>
            <a:ext cx="5311775" cy="3984625"/>
          </a:xfrm>
          <a:ln/>
        </p:spPr>
      </p:sp>
      <p:sp>
        <p:nvSpPr>
          <p:cNvPr id="1697795" name="Rectangle 3"/>
          <p:cNvSpPr>
            <a:spLocks noGrp="1" noChangeArrowheads="1"/>
          </p:cNvSpPr>
          <p:nvPr>
            <p:ph type="body" idx="1"/>
          </p:nvPr>
        </p:nvSpPr>
        <p:spPr>
          <a:xfrm>
            <a:off x="403322" y="4372724"/>
            <a:ext cx="6112699" cy="4247910"/>
          </a:xfrm>
        </p:spPr>
        <p:txBody>
          <a:bodyPr/>
          <a:lstStyle/>
          <a:p>
            <a:r>
              <a:rPr lang="en-US"/>
              <a:t>Quality of service (QoS) preclassify is designed for tunnel interfaces. When the feature is enabled, the QoS features on the output interface classify packets </a:t>
            </a:r>
            <a:r>
              <a:rPr lang="en-US" i="1"/>
              <a:t>before</a:t>
            </a:r>
            <a:r>
              <a:rPr lang="en-US"/>
              <a:t> encryption, allowing traffic flows to be managed in congested environments. The result is more effective packet tunneling.</a:t>
            </a:r>
          </a:p>
          <a:p>
            <a:r>
              <a:rPr lang="en-US"/>
              <a:t>The QoS preclassify feature provides a solution for making Cisco IOS QoS services operate in conjunction with tunneling and encryption on an interface. Cisco IOS software can classify packets and apply the appropriate QoS service before data is encrypted and tunneled. This allows service providers and enterprises to treat voice, video, and mission-critical traffic with a higher priority across service provider networks while using VPNs for secure transport.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8986F7-F2BA-4AB5-B777-B9214ADE8B1D}" type="slidenum">
              <a:rPr lang="en-US"/>
              <a:pPr/>
              <a:t>21</a:t>
            </a:fld>
            <a:endParaRPr lang="en-US"/>
          </a:p>
        </p:txBody>
      </p:sp>
      <p:sp>
        <p:nvSpPr>
          <p:cNvPr id="1699842" name="Rectangle 2"/>
          <p:cNvSpPr>
            <a:spLocks noGrp="1" noRot="1" noChangeAspect="1" noChangeArrowheads="1" noTextEdit="1"/>
          </p:cNvSpPr>
          <p:nvPr>
            <p:ph type="sldImg"/>
          </p:nvPr>
        </p:nvSpPr>
        <p:spPr>
          <a:xfrm>
            <a:off x="871538" y="244475"/>
            <a:ext cx="5311775" cy="3984625"/>
          </a:xfrm>
          <a:ln/>
        </p:spPr>
      </p:sp>
      <p:sp>
        <p:nvSpPr>
          <p:cNvPr id="1699843" name="Rectangle 3"/>
          <p:cNvSpPr>
            <a:spLocks noGrp="1" noChangeArrowheads="1"/>
          </p:cNvSpPr>
          <p:nvPr>
            <p:ph type="body" idx="1"/>
          </p:nvPr>
        </p:nvSpPr>
        <p:spPr>
          <a:xfrm>
            <a:off x="403322" y="4372724"/>
            <a:ext cx="6112699" cy="4247910"/>
          </a:xfrm>
        </p:spPr>
        <p:txBody>
          <a:bodyPr/>
          <a:lstStyle/>
          <a:p>
            <a:r>
              <a:rPr lang="en-US"/>
              <a:t>When packets are encapsulated by a tunneling or encryption protocol, the original packet header is no longer available for examination. From the QoS perspective, providing differentiated levels of service is extremely difficult without the ability to examine the original packet header. The QoS markers normally found in the header of the IP packet must also be visible in the tunnel packet header, regardless of the type of tunnel in use.</a:t>
            </a:r>
          </a:p>
          <a:p>
            <a:r>
              <a:rPr lang="en-US"/>
              <a:t>IPsec and GRE are the two primary tunneling protocols relevant to VPNs.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7E3DDCC-3ECA-4465-B486-519EC29F8FE7}" type="slidenum">
              <a:rPr lang="en-US"/>
              <a:pPr/>
              <a:t>22</a:t>
            </a:fld>
            <a:endParaRPr lang="en-US"/>
          </a:p>
        </p:txBody>
      </p:sp>
      <p:sp>
        <p:nvSpPr>
          <p:cNvPr id="1701890" name="Rectangle 2"/>
          <p:cNvSpPr>
            <a:spLocks noGrp="1" noRot="1" noChangeAspect="1" noChangeArrowheads="1" noTextEdit="1"/>
          </p:cNvSpPr>
          <p:nvPr>
            <p:ph type="sldImg"/>
          </p:nvPr>
        </p:nvSpPr>
        <p:spPr>
          <a:xfrm>
            <a:off x="871538" y="244475"/>
            <a:ext cx="5311775" cy="3984625"/>
          </a:xfrm>
          <a:ln/>
        </p:spPr>
      </p:sp>
      <p:sp>
        <p:nvSpPr>
          <p:cNvPr id="1701891" name="Rectangle 3"/>
          <p:cNvSpPr>
            <a:spLocks noGrp="1" noChangeArrowheads="1"/>
          </p:cNvSpPr>
          <p:nvPr>
            <p:ph type="body" idx="1"/>
          </p:nvPr>
        </p:nvSpPr>
        <p:spPr>
          <a:xfrm>
            <a:off x="403322" y="4372724"/>
            <a:ext cx="6112699" cy="4247910"/>
          </a:xfrm>
        </p:spPr>
        <p:txBody>
          <a:bodyPr/>
          <a:lstStyle/>
          <a:p>
            <a:r>
              <a:rPr lang="en-US"/>
              <a:t>Cisco offers support for encapsulation of data using either IPsec or GRE. GRE tunnels allow any protocol to be tunneled in an IP packet. In either of these scenarios, Cisco IOS software defaults to copying the IP type of service (ToS) values from the packet header into the tunnel header. This feature allows the ToS bits to be copied to the tunnel header when the router encapsulates the packets.</a:t>
            </a:r>
          </a:p>
          <a:p>
            <a:r>
              <a:rPr lang="en-US"/>
              <a:t>GRE tunneling allows routers between GRE-based tunnel endpoints to see the packet marking, improving the routing of premium service packets. Cisco IOS QoS technologies such as policy routing, weighted fair queuing (WFQ), and weighted random early detection (WRED) can operate on intermediate routers between GRE tunnel endpoints.</a:t>
            </a:r>
          </a:p>
          <a:p>
            <a:r>
              <a:rPr lang="en-US"/>
              <a:t>GRE tunnels are commonly used to provide dynamic routing resilience over IPsec. Normal IPsec configurations cannot transfer routing protocols, such as Enhanced Interior Gateway Routing Protocol (EIGRP) and Open Shortest Path First (OSPF), or non-IP traffic, such as Internetwork Packet Exchange (IPX) and AppleTalk.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AD03EF-0C98-4227-A606-0C38E7EA35EF}" type="slidenum">
              <a:rPr lang="en-US"/>
              <a:pPr/>
              <a:t>23</a:t>
            </a:fld>
            <a:endParaRPr lang="en-US"/>
          </a:p>
        </p:txBody>
      </p:sp>
      <p:sp>
        <p:nvSpPr>
          <p:cNvPr id="1703938" name="Rectangle 2"/>
          <p:cNvSpPr>
            <a:spLocks noGrp="1" noRot="1" noChangeAspect="1" noChangeArrowheads="1" noTextEdit="1"/>
          </p:cNvSpPr>
          <p:nvPr>
            <p:ph type="sldImg"/>
          </p:nvPr>
        </p:nvSpPr>
        <p:spPr>
          <a:xfrm>
            <a:off x="871538" y="244475"/>
            <a:ext cx="5311775" cy="3984625"/>
          </a:xfrm>
          <a:ln/>
        </p:spPr>
      </p:sp>
      <p:sp>
        <p:nvSpPr>
          <p:cNvPr id="1703939" name="Rectangle 3"/>
          <p:cNvSpPr>
            <a:spLocks noGrp="1" noChangeArrowheads="1"/>
          </p:cNvSpPr>
          <p:nvPr>
            <p:ph type="body" idx="1"/>
          </p:nvPr>
        </p:nvSpPr>
        <p:spPr>
          <a:xfrm>
            <a:off x="403322" y="4372724"/>
            <a:ext cx="6112699" cy="4247910"/>
          </a:xfrm>
        </p:spPr>
        <p:txBody>
          <a:bodyPr/>
          <a:lstStyle/>
          <a:p>
            <a:r>
              <a:rPr lang="en-US"/>
              <a:t>IPsec does not define the specific security algorithms to use; rather, IPsec provides an open framework for implementing industry-standard algorithms.</a:t>
            </a:r>
          </a:p>
          <a:p>
            <a:r>
              <a:rPr lang="en-US"/>
              <a:t>Authentication Header (AH), a key protocol in the IPsec (Internet Security) architecture, provides connectionless integrity and data origin authentication for IP datagrams, and provides protection against replays. AH can also provide nonrepudiation. </a:t>
            </a:r>
          </a:p>
          <a:p>
            <a:r>
              <a:rPr lang="en-US"/>
              <a:t>The Internet Assigned Numbers Authority (IANA) has assigned protocol number 51 to AH. Thus, in the presence of an AH header with both tunnel mode and transport mode, the IP header uses a value of 51 in the protocol field. </a:t>
            </a:r>
          </a:p>
          <a:p>
            <a:r>
              <a:rPr lang="en-US"/>
              <a:t>This graphic illustrates how the ToS is used with the AH protocol.</a:t>
            </a:r>
          </a:p>
          <a:p>
            <a:r>
              <a:rPr lang="en-US"/>
              <a:t>IPsec AH may be applied alone, in combination with the IP Encapsulating Security Payload (ESP), or in a nested fashion by using tunnel mode. With tunnel mode, the ToS byte value is copied automatically from the original IP header to the tunnel header.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8FB6D2D-D6BF-4E84-92BC-AD9469AF81C5}" type="slidenum">
              <a:rPr lang="en-US"/>
              <a:pPr/>
              <a:t>24</a:t>
            </a:fld>
            <a:endParaRPr lang="en-US"/>
          </a:p>
        </p:txBody>
      </p:sp>
      <p:sp>
        <p:nvSpPr>
          <p:cNvPr id="1705986" name="Rectangle 2"/>
          <p:cNvSpPr>
            <a:spLocks noGrp="1" noRot="1" noChangeAspect="1" noChangeArrowheads="1" noTextEdit="1"/>
          </p:cNvSpPr>
          <p:nvPr>
            <p:ph type="sldImg"/>
          </p:nvPr>
        </p:nvSpPr>
        <p:spPr>
          <a:xfrm>
            <a:off x="871538" y="244475"/>
            <a:ext cx="5311775" cy="3984625"/>
          </a:xfrm>
          <a:ln/>
        </p:spPr>
      </p:sp>
      <p:sp>
        <p:nvSpPr>
          <p:cNvPr id="1705987" name="Rectangle 3"/>
          <p:cNvSpPr>
            <a:spLocks noGrp="1" noChangeArrowheads="1"/>
          </p:cNvSpPr>
          <p:nvPr>
            <p:ph type="body" idx="1"/>
          </p:nvPr>
        </p:nvSpPr>
        <p:spPr>
          <a:xfrm>
            <a:off x="403322" y="4372724"/>
            <a:ext cx="6112699" cy="4247910"/>
          </a:xfrm>
        </p:spPr>
        <p:txBody>
          <a:bodyPr/>
          <a:lstStyle/>
          <a:p>
            <a:r>
              <a:rPr lang="en-US"/>
              <a:t>Encapsulating Security Payload (ESP) is a key protocol in the IPsec architecture, designed to provide a mix of security services in IPv4 and IPv6. ESP can provide both encryption and authentication. ESP seeks to provide confidentiality and integrity by encrypting data to be protected and placing the encrypted data in the data portion of the ESP. Depending on the user's security requirements, this mechanism may be used to encrypt either a transport-layer segment (e.g., TCP, UDP, ICMP, IGMP) or an entire IP datagram. Encapsulating the protected data is necessary to provide confidentiality for the entire original datagram. </a:t>
            </a:r>
          </a:p>
          <a:p>
            <a:r>
              <a:rPr lang="en-US"/>
              <a:t>As with AH, ESP supports SHA and MD5 hash algorithms for authentication. </a:t>
            </a:r>
            <a:r>
              <a:rPr lang="fr-FR"/>
              <a:t>ESP supports Data Encryption Standard (DES) and Triple-DES (3DES) encryption protocols. </a:t>
            </a:r>
            <a:r>
              <a:rPr lang="en-US"/>
              <a:t>The ESP header is at least 8 bytes. The Internet Assigned Numbers Authority (IANA) has assigned protocol number 50 to ESP. </a:t>
            </a:r>
          </a:p>
          <a:p>
            <a:r>
              <a:rPr lang="en-US"/>
              <a:t>With tunnel mode, the ToS byte value is copied automatically from the original IP header to the tunnel header.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A29141-425D-4E03-AC62-6A2640FEF61B}" type="slidenum">
              <a:rPr lang="en-US"/>
              <a:pPr/>
              <a:t>25</a:t>
            </a:fld>
            <a:endParaRPr lang="en-US"/>
          </a:p>
        </p:txBody>
      </p:sp>
      <p:sp>
        <p:nvSpPr>
          <p:cNvPr id="1708034" name="Rectangle 2"/>
          <p:cNvSpPr>
            <a:spLocks noGrp="1" noRot="1" noChangeAspect="1" noChangeArrowheads="1" noTextEdit="1"/>
          </p:cNvSpPr>
          <p:nvPr>
            <p:ph type="sldImg"/>
          </p:nvPr>
        </p:nvSpPr>
        <p:spPr>
          <a:xfrm>
            <a:off x="871538" y="244475"/>
            <a:ext cx="5311775" cy="3984625"/>
          </a:xfrm>
          <a:ln/>
        </p:spPr>
      </p:sp>
      <p:sp>
        <p:nvSpPr>
          <p:cNvPr id="1708035" name="Rectangle 3"/>
          <p:cNvSpPr>
            <a:spLocks noGrp="1" noChangeArrowheads="1"/>
          </p:cNvSpPr>
          <p:nvPr>
            <p:ph type="body" idx="1"/>
          </p:nvPr>
        </p:nvSpPr>
        <p:spPr>
          <a:xfrm>
            <a:off x="403322" y="4372724"/>
            <a:ext cx="6112699" cy="4247910"/>
          </a:xfrm>
        </p:spPr>
        <p:txBody>
          <a:bodyPr/>
          <a:lstStyle/>
          <a:p>
            <a:r>
              <a:rPr lang="en-US"/>
              <a:t>Classification defines the process of matching one or more fields in a packet header at Layer 2, 3, or 4 and then placing that packet in a group or class of traffic. Using packet classification, network traffic can be partitioned into multiple priority levels or classes of service. </a:t>
            </a:r>
          </a:p>
          <a:p>
            <a:r>
              <a:rPr lang="en-US"/>
              <a:t>When configuring IPsec with GRE, the simplest classification approach is to match on IP precedence or differentiated services code point (DSCP) values. In addition, with the ToS byte preservation feature, the router automatically copies the ToS header value from the original IP packet to the encapsulating IP header when using IPsec in tunnel mode.</a:t>
            </a:r>
          </a:p>
          <a:p>
            <a:r>
              <a:rPr lang="en-US"/>
              <a:t>ToS byte preservation also applies to AH. ESP in transport mode retains the original IP header, and the original ToS value is transmitted even without ToS byte preservation. If packets arrive at the router without set IP precedence or DSCP values, class-based marking is used to re-mark the packet headers before encryption or encapsulation. When the packets reach the egress interface, the QoS output policy can match and act on the re‑marked values.</a:t>
            </a:r>
          </a:p>
          <a:p>
            <a:r>
              <a:rPr lang="en-US"/>
              <a:t>Alternatively, traffic may need to be classified based on values other than IP precedence or DSCP. For example, packets may need to be classified based on IP flow or Layer 3 information, such as source and destination IP address. To do so, use the QoS for VPNs feature enabled with the </a:t>
            </a:r>
            <a:r>
              <a:rPr lang="en-US" b="1"/>
              <a:t>qos pre-classify </a:t>
            </a:r>
            <a:r>
              <a:rPr lang="en-US"/>
              <a:t>command.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730CDF-8D42-4AC7-B3BD-832A6221235A}" type="slidenum">
              <a:rPr lang="en-US"/>
              <a:pPr/>
              <a:t>26</a:t>
            </a:fld>
            <a:endParaRPr lang="en-US"/>
          </a:p>
        </p:txBody>
      </p:sp>
      <p:sp>
        <p:nvSpPr>
          <p:cNvPr id="1710082" name="Rectangle 2"/>
          <p:cNvSpPr>
            <a:spLocks noGrp="1" noRot="1" noChangeAspect="1" noChangeArrowheads="1" noTextEdit="1"/>
          </p:cNvSpPr>
          <p:nvPr>
            <p:ph type="sldImg"/>
          </p:nvPr>
        </p:nvSpPr>
        <p:spPr>
          <a:xfrm>
            <a:off x="871538" y="244475"/>
            <a:ext cx="5311775" cy="3984625"/>
          </a:xfrm>
          <a:ln/>
        </p:spPr>
      </p:sp>
      <p:sp>
        <p:nvSpPr>
          <p:cNvPr id="1710083" name="Rectangle 3"/>
          <p:cNvSpPr>
            <a:spLocks noGrp="1" noChangeArrowheads="1"/>
          </p:cNvSpPr>
          <p:nvPr>
            <p:ph type="body" idx="1"/>
          </p:nvPr>
        </p:nvSpPr>
        <p:spPr>
          <a:xfrm>
            <a:off x="403322" y="4372724"/>
            <a:ext cx="6112699" cy="4247910"/>
          </a:xfrm>
        </p:spPr>
        <p:txBody>
          <a:bodyPr/>
          <a:lstStyle/>
          <a:p>
            <a:r>
              <a:rPr lang="en-US"/>
              <a:t>The </a:t>
            </a:r>
            <a:r>
              <a:rPr lang="en-US" b="1"/>
              <a:t>qos pre-classify</a:t>
            </a:r>
            <a:r>
              <a:rPr lang="en-US"/>
              <a:t> command mechanism allows Cisco routers to make a copy of the inner IP header and to run a QoS classification before encryption, based on fields in the inner IP header.</a:t>
            </a:r>
          </a:p>
          <a:p>
            <a:r>
              <a:rPr lang="en-US"/>
              <a:t>If the classification policy matches on the ToS byte, it is not necessary to use the </a:t>
            </a:r>
            <a:r>
              <a:rPr lang="en-US" b="1"/>
              <a:t>qos pre-classify </a:t>
            </a:r>
            <a:r>
              <a:rPr lang="en-US"/>
              <a:t>command, because the ToS value is copied to the outer header by default. In addition, a simple QoS policy that sorts traffic into classes based on IP precedence can be created. However, differentiating traffic within a class and separating it into multiple flow-based queues requires the </a:t>
            </a:r>
            <a:r>
              <a:rPr lang="en-US" b="1"/>
              <a:t>qos pre-classify </a:t>
            </a:r>
            <a:r>
              <a:rPr lang="en-US"/>
              <a:t>command.</a:t>
            </a:r>
          </a:p>
          <a:p>
            <a:r>
              <a:rPr lang="en-US"/>
              <a:t>You can apply a service policy to either the tunnel interface or to the underlying physical interface. The decision about where to apply the policy depends on the QoS objectives and on which header you need to use for classification, as follows:</a:t>
            </a:r>
          </a:p>
          <a:p>
            <a:pPr lvl="2"/>
            <a:r>
              <a:rPr lang="en-US"/>
              <a:t>Apply the policy to the tunnel interface without </a:t>
            </a:r>
            <a:r>
              <a:rPr lang="en-US" b="1"/>
              <a:t>qos pre-classify</a:t>
            </a:r>
            <a:r>
              <a:rPr lang="en-US"/>
              <a:t> when you want to classify packets based on the pretunnel header.</a:t>
            </a:r>
          </a:p>
          <a:p>
            <a:pPr lvl="2"/>
            <a:r>
              <a:rPr lang="en-US"/>
              <a:t>Apply the policy to the physical interface without </a:t>
            </a:r>
            <a:r>
              <a:rPr lang="en-US" b="1"/>
              <a:t>qos pre-classify</a:t>
            </a:r>
            <a:r>
              <a:rPr lang="en-US"/>
              <a:t> when you want to classify packets based on the post-tunnel header. In addition, apply the policy to the physical interface when you want to shape or police all traffic belonging to a tunnel and the physical interface supports several tunnels.</a:t>
            </a:r>
          </a:p>
          <a:p>
            <a:pPr lvl="2"/>
            <a:r>
              <a:rPr lang="en-US"/>
              <a:t>Apply the policy to an interface and enable </a:t>
            </a:r>
            <a:r>
              <a:rPr lang="en-US" b="1"/>
              <a:t>qos pre-classify</a:t>
            </a:r>
            <a:r>
              <a:rPr lang="en-US"/>
              <a:t> when you want to classify packets based on the pretunnel header.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0BD58AF-624E-4B7A-BAA6-682973C806CF}" type="slidenum">
              <a:rPr lang="en-US"/>
              <a:pPr/>
              <a:t>27</a:t>
            </a:fld>
            <a:endParaRPr lang="en-US"/>
          </a:p>
        </p:txBody>
      </p:sp>
      <p:sp>
        <p:nvSpPr>
          <p:cNvPr id="1712130" name="Rectangle 2"/>
          <p:cNvSpPr>
            <a:spLocks noGrp="1" noRot="1" noChangeAspect="1" noChangeArrowheads="1" noTextEdit="1"/>
          </p:cNvSpPr>
          <p:nvPr>
            <p:ph type="sldImg"/>
          </p:nvPr>
        </p:nvSpPr>
        <p:spPr>
          <a:xfrm>
            <a:off x="871538" y="244475"/>
            <a:ext cx="5311775" cy="3984625"/>
          </a:xfrm>
          <a:ln/>
        </p:spPr>
      </p:sp>
      <p:sp>
        <p:nvSpPr>
          <p:cNvPr id="1712131" name="Rectangle 3"/>
          <p:cNvSpPr>
            <a:spLocks noGrp="1" noChangeArrowheads="1"/>
          </p:cNvSpPr>
          <p:nvPr>
            <p:ph type="body" idx="1"/>
          </p:nvPr>
        </p:nvSpPr>
        <p:spPr>
          <a:xfrm>
            <a:off x="403322" y="4372724"/>
            <a:ext cx="6112699" cy="4247910"/>
          </a:xfrm>
        </p:spPr>
        <p:txBody>
          <a:bodyPr/>
          <a:lstStyle/>
          <a:p>
            <a:pPr>
              <a:buFontTx/>
              <a:buNone/>
            </a:pPr>
            <a:r>
              <a:rPr lang="en-US" dirty="0"/>
              <a:t>This graphic shows the command syntax</a:t>
            </a:r>
          </a:p>
          <a:p>
            <a:r>
              <a:rPr lang="en-US" dirty="0"/>
              <a:t>The </a:t>
            </a:r>
            <a:r>
              <a:rPr lang="en-US" b="1" dirty="0" err="1"/>
              <a:t>qos</a:t>
            </a:r>
            <a:r>
              <a:rPr lang="en-US" b="1" dirty="0"/>
              <a:t> pre-classify</a:t>
            </a:r>
            <a:r>
              <a:rPr lang="en-US" dirty="0"/>
              <a:t> Cisco IOS command enables the </a:t>
            </a:r>
            <a:r>
              <a:rPr lang="en-US" dirty="0" err="1"/>
              <a:t>QoS</a:t>
            </a:r>
            <a:r>
              <a:rPr lang="en-US" dirty="0"/>
              <a:t> </a:t>
            </a:r>
            <a:r>
              <a:rPr lang="en-US" dirty="0" err="1"/>
              <a:t>preclassification</a:t>
            </a:r>
            <a:r>
              <a:rPr lang="en-US" dirty="0"/>
              <a:t> feature. </a:t>
            </a:r>
          </a:p>
          <a:p>
            <a:r>
              <a:rPr lang="en-US" dirty="0"/>
              <a:t>The </a:t>
            </a:r>
            <a:r>
              <a:rPr lang="en-US" b="1" dirty="0" err="1"/>
              <a:t>qos</a:t>
            </a:r>
            <a:r>
              <a:rPr lang="en-US" b="1" dirty="0"/>
              <a:t> pre-classify</a:t>
            </a:r>
            <a:r>
              <a:rPr lang="en-US" dirty="0"/>
              <a:t> command can be applied to a tunnel interface, a virtual template interface, or a crypto map.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9A7601-2BE7-4A62-80A7-75ED45FB37EB}" type="slidenum">
              <a:rPr lang="en-US"/>
              <a:pPr/>
              <a:t>28</a:t>
            </a:fld>
            <a:endParaRPr lang="en-US"/>
          </a:p>
        </p:txBody>
      </p:sp>
      <p:sp>
        <p:nvSpPr>
          <p:cNvPr id="1714178" name="Rectangle 2"/>
          <p:cNvSpPr>
            <a:spLocks noGrp="1" noRot="1" noChangeAspect="1" noChangeArrowheads="1" noTextEdit="1"/>
          </p:cNvSpPr>
          <p:nvPr>
            <p:ph type="sldImg"/>
          </p:nvPr>
        </p:nvSpPr>
        <p:spPr>
          <a:xfrm>
            <a:off x="871538" y="244475"/>
            <a:ext cx="5311775" cy="3984625"/>
          </a:xfrm>
          <a:ln/>
        </p:spPr>
      </p:sp>
      <p:sp>
        <p:nvSpPr>
          <p:cNvPr id="1714179" name="Rectangle 3"/>
          <p:cNvSpPr>
            <a:spLocks noGrp="1" noChangeArrowheads="1"/>
          </p:cNvSpPr>
          <p:nvPr>
            <p:ph type="body" idx="1"/>
          </p:nvPr>
        </p:nvSpPr>
        <p:spPr>
          <a:xfrm>
            <a:off x="403322" y="4372724"/>
            <a:ext cx="6112699" cy="4247910"/>
          </a:xfrm>
        </p:spPr>
        <p:txBody>
          <a:bodyPr/>
          <a:lstStyle/>
          <a:p>
            <a:pPr>
              <a:buFontTx/>
              <a:buNone/>
            </a:pPr>
            <a:r>
              <a:rPr lang="en-US"/>
              <a:t>This example shows the configuration of the </a:t>
            </a:r>
            <a:r>
              <a:rPr lang="en-US" b="1"/>
              <a:t>qos pre-classify</a:t>
            </a:r>
            <a:r>
              <a:rPr lang="en-US"/>
              <a:t> command.</a:t>
            </a:r>
          </a:p>
          <a:p>
            <a:r>
              <a:rPr lang="en-US"/>
              <a:t>On the serial0/0 interface on the branch router, there is an outgoing service policy that sets the bandwidth of the interface at 256 kbps and policing at a rate of 512 kbps. This policy is applied to any match in the class map branch 110.</a:t>
            </a:r>
          </a:p>
          <a:p>
            <a:r>
              <a:rPr lang="en-US"/>
              <a:t>A traffic tunnel has been built on interface serial0/0 (whose destination is the headquarters for this branch). It is on this traffic tunnel that QoS preclassification has been configured.</a:t>
            </a:r>
          </a:p>
          <a:p>
            <a:r>
              <a:rPr lang="en-US"/>
              <a:t>The example configuration also shows that QoS preclassify has been successfully enabled on the crypto map named “vpn.” This crypto map has also been applied to serial0/0. If QoS preclassify is enabled only on the crypto map and not on the tunnel interface, the router will see one flow only, the GRE tunnel (protocol 47), rather than the multiple flows requiring the benefits of QoS which are “within” the GRE tunnel.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5C738F-99F0-43B4-9523-49C42735C477}" type="slidenum">
              <a:rPr lang="en-US" altLang="sk-SK">
                <a:solidFill>
                  <a:prstClr val="black"/>
                </a:solidFill>
              </a:rPr>
              <a:pPr/>
              <a:t>2</a:t>
            </a:fld>
            <a:endParaRPr lang="en-US" altLang="sk-SK">
              <a:solidFill>
                <a:prstClr val="black"/>
              </a:solidFill>
            </a:endParaRPr>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a:xfrm>
            <a:off x="751435" y="4307481"/>
            <a:ext cx="5350529" cy="4182667"/>
          </a:xfrm>
        </p:spPr>
        <p:txBody>
          <a:bodyPr/>
          <a:lstStyle/>
          <a:p>
            <a:endParaRPr lang="sk-SK" alt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8CB27B-7D73-4A62-AB4D-FBE5C6930412}" type="slidenum">
              <a:rPr lang="en-US"/>
              <a:pPr/>
              <a:t>29</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2BC600D-B812-4FF8-9034-208FB58C169C}" type="slidenum">
              <a:rPr lang="en-US">
                <a:solidFill>
                  <a:prstClr val="black"/>
                </a:solidFill>
              </a:rPr>
              <a:pPr/>
              <a:t>3</a:t>
            </a:fld>
            <a:endParaRPr lang="en-US">
              <a:solidFill>
                <a:prstClr val="black"/>
              </a:solidFill>
            </a:endParaRPr>
          </a:p>
        </p:txBody>
      </p:sp>
      <p:sp>
        <p:nvSpPr>
          <p:cNvPr id="1665026" name="Rectangle 2"/>
          <p:cNvSpPr>
            <a:spLocks noGrp="1" noRot="1" noChangeAspect="1" noChangeArrowheads="1" noTextEdit="1"/>
          </p:cNvSpPr>
          <p:nvPr>
            <p:ph type="sldImg"/>
          </p:nvPr>
        </p:nvSpPr>
        <p:spPr>
          <a:xfrm>
            <a:off x="871538" y="244475"/>
            <a:ext cx="5311775" cy="3984625"/>
          </a:xfrm>
          <a:ln/>
        </p:spPr>
      </p:sp>
      <p:sp>
        <p:nvSpPr>
          <p:cNvPr id="1665027" name="Rectangle 3"/>
          <p:cNvSpPr>
            <a:spLocks noGrp="1" noChangeArrowheads="1"/>
          </p:cNvSpPr>
          <p:nvPr>
            <p:ph type="body" idx="1"/>
          </p:nvPr>
        </p:nvSpPr>
        <p:spPr>
          <a:xfrm>
            <a:off x="403322" y="4372724"/>
            <a:ext cx="6112699" cy="4247910"/>
          </a:xfrm>
        </p:spPr>
        <p:txBody>
          <a:bodyPr/>
          <a:lstStyle/>
          <a:p>
            <a:r>
              <a:rPr lang="en-US"/>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endParaRPr lang="en-US" b="1"/>
          </a:p>
          <a:p>
            <a:pPr lvl="1"/>
            <a:r>
              <a:rPr lang="en-US" b="1"/>
              <a:t>Payload compression:</a:t>
            </a:r>
            <a:r>
              <a:rPr lang="en-US"/>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endParaRPr lang="en-US" b="1"/>
          </a:p>
          <a:p>
            <a:pPr lvl="1"/>
            <a:r>
              <a:rPr lang="en-US" b="1"/>
              <a:t>Header compression:</a:t>
            </a:r>
            <a:r>
              <a:rPr lang="en-US"/>
              <a:t> The basis of header compression, like other compression methods, is the elimination of redundancy.  This applies especially to often-repeated protocol headers. </a:t>
            </a:r>
            <a:endParaRPr lang="en-US" b="1"/>
          </a:p>
          <a:p>
            <a:pPr lvl="1"/>
            <a:r>
              <a:rPr lang="en-US" b="1"/>
              <a:t>LFI:</a:t>
            </a:r>
            <a:r>
              <a:rPr lang="en-US"/>
              <a:t> LFI is a Layer 2 technique in which large frames are broken into small, equal-sized fragments and transmitted over the link in an interleaved fashion. The three primary LFI mechanisms supported by Cisco are as follows:</a:t>
            </a:r>
            <a:endParaRPr lang="en-US" b="1"/>
          </a:p>
          <a:p>
            <a:pPr lvl="4"/>
            <a:r>
              <a:rPr lang="en-US" b="1"/>
              <a:t>Multilink PPP (MLP):</a:t>
            </a:r>
            <a:r>
              <a:rPr lang="en-US"/>
              <a:t> Used on PPP links</a:t>
            </a:r>
            <a:endParaRPr lang="en-US" b="1"/>
          </a:p>
          <a:p>
            <a:pPr lvl="4"/>
            <a:r>
              <a:rPr lang="en-US" b="1"/>
              <a:t>FRF.12:</a:t>
            </a:r>
            <a:r>
              <a:rPr lang="en-US"/>
              <a:t> Used on Voice over IP over Frame Relay (VoIPovFR) links</a:t>
            </a:r>
            <a:endParaRPr lang="en-US" b="1"/>
          </a:p>
          <a:p>
            <a:pPr lvl="4"/>
            <a:r>
              <a:rPr lang="en-US" b="1"/>
              <a:t>FRF.11 Annex C:</a:t>
            </a:r>
            <a:r>
              <a:rPr lang="en-US"/>
              <a:t> Used on Voice over Frame Relay (VoFR) links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4BD48E-B4AD-4E73-BBFA-75AD970BDAC8}" type="slidenum">
              <a:rPr lang="en-US">
                <a:solidFill>
                  <a:prstClr val="black"/>
                </a:solidFill>
              </a:rPr>
              <a:pPr/>
              <a:t>4</a:t>
            </a:fld>
            <a:endParaRPr lang="en-US">
              <a:solidFill>
                <a:prstClr val="black"/>
              </a:solidFill>
            </a:endParaRPr>
          </a:p>
        </p:txBody>
      </p:sp>
      <p:sp>
        <p:nvSpPr>
          <p:cNvPr id="1669122" name="Rectangle 2"/>
          <p:cNvSpPr>
            <a:spLocks noGrp="1" noRot="1" noChangeAspect="1" noChangeArrowheads="1" noTextEdit="1"/>
          </p:cNvSpPr>
          <p:nvPr>
            <p:ph type="sldImg"/>
          </p:nvPr>
        </p:nvSpPr>
        <p:spPr>
          <a:xfrm>
            <a:off x="871538" y="244475"/>
            <a:ext cx="5311775" cy="3984625"/>
          </a:xfrm>
          <a:ln/>
        </p:spPr>
      </p:sp>
      <p:sp>
        <p:nvSpPr>
          <p:cNvPr id="1669123" name="Rectangle 3"/>
          <p:cNvSpPr>
            <a:spLocks noGrp="1" noChangeArrowheads="1"/>
          </p:cNvSpPr>
          <p:nvPr>
            <p:ph type="body" idx="1"/>
          </p:nvPr>
        </p:nvSpPr>
        <p:spPr>
          <a:xfrm>
            <a:off x="403322" y="4372724"/>
            <a:ext cx="6112699" cy="4247910"/>
          </a:xfrm>
        </p:spPr>
        <p:txBody>
          <a:bodyPr/>
          <a:lstStyle/>
          <a:p>
            <a:r>
              <a:rPr lang="en-US"/>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r>
              <a:rPr lang="en-US"/>
              <a:t>Header compression methods work by </a:t>
            </a:r>
            <a:r>
              <a:rPr lang="en-US" i="1"/>
              <a:t>not</a:t>
            </a:r>
            <a:r>
              <a:rPr lang="en-US"/>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r>
              <a:rPr lang="en-US"/>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7CFC6D8-6917-4F90-BFEF-B9F629499384}" type="slidenum">
              <a:rPr lang="en-US">
                <a:solidFill>
                  <a:prstClr val="black"/>
                </a:solidFill>
              </a:rPr>
              <a:pPr/>
              <a:t>5</a:t>
            </a:fld>
            <a:endParaRPr lang="en-US">
              <a:solidFill>
                <a:prstClr val="black"/>
              </a:solidFill>
            </a:endParaRPr>
          </a:p>
        </p:txBody>
      </p:sp>
      <p:sp>
        <p:nvSpPr>
          <p:cNvPr id="1671170" name="Rectangle 2"/>
          <p:cNvSpPr>
            <a:spLocks noGrp="1" noRot="1" noChangeAspect="1" noChangeArrowheads="1" noTextEdit="1"/>
          </p:cNvSpPr>
          <p:nvPr>
            <p:ph type="sldImg"/>
          </p:nvPr>
        </p:nvSpPr>
        <p:spPr>
          <a:xfrm>
            <a:off x="871538" y="244475"/>
            <a:ext cx="5311775" cy="3984625"/>
          </a:xfrm>
          <a:ln/>
        </p:spPr>
      </p:sp>
      <p:sp>
        <p:nvSpPr>
          <p:cNvPr id="1671171" name="Rectangle 3"/>
          <p:cNvSpPr>
            <a:spLocks noGrp="1" noChangeArrowheads="1"/>
          </p:cNvSpPr>
          <p:nvPr>
            <p:ph type="body" idx="1"/>
          </p:nvPr>
        </p:nvSpPr>
        <p:spPr>
          <a:xfrm>
            <a:off x="403322" y="4372724"/>
            <a:ext cx="6112699" cy="4247910"/>
          </a:xfrm>
        </p:spPr>
        <p:txBody>
          <a:bodyPr/>
          <a:lstStyle/>
          <a:p>
            <a:r>
              <a:rPr lang="en-US"/>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r>
              <a:rPr lang="en-US"/>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r>
              <a:rPr lang="en-US"/>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372E2B-13DE-49FF-96C5-48DCC2C15836}" type="slidenum">
              <a:rPr lang="en-US">
                <a:solidFill>
                  <a:prstClr val="black"/>
                </a:solidFill>
              </a:rPr>
              <a:pPr/>
              <a:t>6</a:t>
            </a:fld>
            <a:endParaRPr lang="en-US">
              <a:solidFill>
                <a:prstClr val="black"/>
              </a:solidFill>
            </a:endParaRPr>
          </a:p>
        </p:txBody>
      </p:sp>
      <p:sp>
        <p:nvSpPr>
          <p:cNvPr id="1675266" name="Rectangle 2"/>
          <p:cNvSpPr>
            <a:spLocks noGrp="1" noRot="1" noChangeAspect="1" noChangeArrowheads="1" noTextEdit="1"/>
          </p:cNvSpPr>
          <p:nvPr>
            <p:ph type="sldImg"/>
          </p:nvPr>
        </p:nvSpPr>
        <p:spPr>
          <a:xfrm>
            <a:off x="871538" y="244475"/>
            <a:ext cx="5311775" cy="3984625"/>
          </a:xfrm>
          <a:ln/>
        </p:spPr>
      </p:sp>
      <p:sp>
        <p:nvSpPr>
          <p:cNvPr id="1675267" name="Rectangle 3"/>
          <p:cNvSpPr>
            <a:spLocks noGrp="1" noChangeArrowheads="1"/>
          </p:cNvSpPr>
          <p:nvPr>
            <p:ph type="body" idx="1"/>
          </p:nvPr>
        </p:nvSpPr>
        <p:spPr>
          <a:xfrm>
            <a:off x="403322" y="4372724"/>
            <a:ext cx="6112699" cy="4247910"/>
          </a:xfrm>
        </p:spPr>
        <p:txBody>
          <a:bodyPr/>
          <a:lstStyle/>
          <a:p>
            <a:r>
              <a:rPr lang="en-US"/>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r>
              <a:rPr lang="en-US"/>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r>
              <a:rPr lang="en-US"/>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r>
              <a:rPr lang="en-US"/>
              <a:t>Class-based TCP header compression allows configuring RTP or TCP IP header compression on a per-class basis, when a class is configured within a policy map.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983AA7-320F-4165-A66E-C1BA60D1A646}" type="slidenum">
              <a:rPr lang="en-US">
                <a:solidFill>
                  <a:prstClr val="black"/>
                </a:solidFill>
              </a:rPr>
              <a:pPr/>
              <a:t>7</a:t>
            </a:fld>
            <a:endParaRPr lang="en-US">
              <a:solidFill>
                <a:prstClr val="black"/>
              </a:solidFill>
            </a:endParaRPr>
          </a:p>
        </p:txBody>
      </p:sp>
      <p:sp>
        <p:nvSpPr>
          <p:cNvPr id="1679362" name="Rectangle 2"/>
          <p:cNvSpPr>
            <a:spLocks noGrp="1" noRot="1" noChangeAspect="1" noChangeArrowheads="1" noTextEdit="1"/>
          </p:cNvSpPr>
          <p:nvPr>
            <p:ph type="sldImg"/>
          </p:nvPr>
        </p:nvSpPr>
        <p:spPr>
          <a:xfrm>
            <a:off x="871538" y="244475"/>
            <a:ext cx="5311775" cy="3984625"/>
          </a:xfrm>
          <a:ln/>
        </p:spPr>
      </p:sp>
      <p:sp>
        <p:nvSpPr>
          <p:cNvPr id="1679363" name="Rectangle 3"/>
          <p:cNvSpPr>
            <a:spLocks noGrp="1" noChangeArrowheads="1"/>
          </p:cNvSpPr>
          <p:nvPr>
            <p:ph type="body" idx="1"/>
          </p:nvPr>
        </p:nvSpPr>
        <p:spPr>
          <a:xfrm>
            <a:off x="403322" y="4372724"/>
            <a:ext cx="6112699" cy="4247910"/>
          </a:xfrm>
        </p:spPr>
        <p:txBody>
          <a:bodyPr/>
          <a:lstStyle/>
          <a:p>
            <a:r>
              <a:rPr lang="en-US"/>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r>
              <a:rPr lang="en-US"/>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r>
              <a:rPr lang="en-US"/>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C82448E-20F2-4BD5-B066-848CFB85E4F7}" type="slidenum">
              <a:rPr lang="en-US">
                <a:solidFill>
                  <a:prstClr val="black"/>
                </a:solidFill>
              </a:rPr>
              <a:pPr/>
              <a:t>8</a:t>
            </a:fld>
            <a:endParaRPr lang="en-US">
              <a:solidFill>
                <a:prstClr val="black"/>
              </a:solidFill>
            </a:endParaRPr>
          </a:p>
        </p:txBody>
      </p:sp>
      <p:sp>
        <p:nvSpPr>
          <p:cNvPr id="1681410" name="Rectangle 2"/>
          <p:cNvSpPr>
            <a:spLocks noGrp="1" noRot="1" noChangeAspect="1" noChangeArrowheads="1" noTextEdit="1"/>
          </p:cNvSpPr>
          <p:nvPr>
            <p:ph type="sldImg"/>
          </p:nvPr>
        </p:nvSpPr>
        <p:spPr>
          <a:xfrm>
            <a:off x="871538" y="244475"/>
            <a:ext cx="5311775" cy="3984625"/>
          </a:xfrm>
          <a:ln/>
        </p:spPr>
      </p:sp>
      <p:sp>
        <p:nvSpPr>
          <p:cNvPr id="1681411" name="Rectangle 3"/>
          <p:cNvSpPr>
            <a:spLocks noGrp="1" noChangeArrowheads="1"/>
          </p:cNvSpPr>
          <p:nvPr>
            <p:ph type="body" idx="1"/>
          </p:nvPr>
        </p:nvSpPr>
        <p:spPr>
          <a:xfrm>
            <a:off x="403322" y="4372724"/>
            <a:ext cx="6112699" cy="4247910"/>
          </a:xfrm>
        </p:spPr>
        <p:txBody>
          <a:bodyPr/>
          <a:lstStyle/>
          <a:p>
            <a:r>
              <a:rPr lang="en-US"/>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r>
              <a:rPr lang="en-US"/>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r>
              <a:rPr lang="en-US"/>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45F4F7-644E-4FA8-9DDE-2E9A5FAB0545}" type="slidenum">
              <a:rPr lang="en-US">
                <a:solidFill>
                  <a:prstClr val="black"/>
                </a:solidFill>
              </a:rPr>
              <a:pPr/>
              <a:t>18</a:t>
            </a:fld>
            <a:endParaRPr lang="en-US">
              <a:solidFill>
                <a:prstClr val="black"/>
              </a:solidFill>
            </a:endParaRPr>
          </a:p>
        </p:txBody>
      </p:sp>
      <p:sp>
        <p:nvSpPr>
          <p:cNvPr id="1685506" name="Rectangle 2"/>
          <p:cNvSpPr>
            <a:spLocks noGrp="1" noRot="1" noChangeAspect="1" noChangeArrowheads="1" noTextEdit="1"/>
          </p:cNvSpPr>
          <p:nvPr>
            <p:ph type="sldImg"/>
          </p:nvPr>
        </p:nvSpPr>
        <p:spPr>
          <a:xfrm>
            <a:off x="871538" y="244475"/>
            <a:ext cx="5311775" cy="3984625"/>
          </a:xfrm>
          <a:ln/>
        </p:spPr>
      </p:sp>
      <p:sp>
        <p:nvSpPr>
          <p:cNvPr id="1685507" name="Rectangle 3"/>
          <p:cNvSpPr>
            <a:spLocks noGrp="1" noChangeArrowheads="1"/>
          </p:cNvSpPr>
          <p:nvPr>
            <p:ph type="body" idx="1"/>
          </p:nvPr>
        </p:nvSpPr>
        <p:spPr>
          <a:xfrm>
            <a:off x="403322" y="4372724"/>
            <a:ext cx="6112699" cy="4247910"/>
          </a:xfrm>
        </p:spPr>
        <p:txBody>
          <a:bodyPr/>
          <a:lstStyle/>
          <a:p>
            <a:r>
              <a:rPr lang="en-US"/>
              <a:t>This graphic shows an example of a network using LFI.</a:t>
            </a:r>
          </a:p>
          <a:p>
            <a:r>
              <a:rPr lang="en-US"/>
              <a:t>Header compression and LFI are typically configured at the WAN edge for WAN links below T1 or E1 speeds to optimize the use of the WAN link and to prevent long serialization delay.</a:t>
            </a:r>
          </a:p>
          <a:p>
            <a:r>
              <a:rPr lang="en-US"/>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gn="ctr" eaLnBrk="0" fontAlgn="base" hangingPunct="0">
              <a:lnSpc>
                <a:spcPct val="90000"/>
              </a:lnSpc>
              <a:spcBef>
                <a:spcPct val="0"/>
              </a:spcBef>
              <a:spcAft>
                <a:spcPct val="0"/>
              </a:spcAft>
            </a:pPr>
            <a:endParaRPr lang="sk-SK" sz="2400">
              <a:solidFill>
                <a:srgbClr val="000000"/>
              </a:solidFill>
            </a:endParaRPr>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defTabSz="814388" eaLnBrk="0" fontAlgn="base" hangingPunct="0">
              <a:spcBef>
                <a:spcPct val="0"/>
              </a:spcBef>
              <a:spcAft>
                <a:spcPct val="0"/>
              </a:spcAft>
            </a:pPr>
            <a:r>
              <a:rPr lang="en-US"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lnSpc>
                  <a:spcPct val="90000"/>
                </a:lnSpc>
                <a:spcBef>
                  <a:spcPct val="0"/>
                </a:spcBef>
                <a:spcAft>
                  <a:spcPct val="0"/>
                </a:spcAft>
              </a:pPr>
              <a:endParaRPr lang="sk-SK" sz="2400">
                <a:solidFill>
                  <a:srgbClr val="000000"/>
                </a:solidFill>
              </a:endParaRPr>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99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11602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13669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35259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44108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10675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42118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2479173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064899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3470354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417715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84423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789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36650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8398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371484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58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864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783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endParaRPr lang="sk-SK" sz="2400">
              <a:solidFill>
                <a:srgbClr val="000000"/>
              </a:solidFill>
            </a:endParaRP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smtClean="0"/>
              <a:t>Body Text 24</a:t>
            </a:r>
          </a:p>
          <a:p>
            <a:pPr lvl="1"/>
            <a:r>
              <a:rPr lang="en-US" smtClean="0"/>
              <a:t>Second Level 20</a:t>
            </a:r>
          </a:p>
          <a:p>
            <a:pPr lvl="2"/>
            <a:r>
              <a:rPr lang="en-US" smtClean="0"/>
              <a:t>Third Level 20</a:t>
            </a:r>
          </a:p>
          <a:p>
            <a:pPr lvl="3"/>
            <a:r>
              <a:rPr lang="en-US" smtClean="0"/>
              <a:t>Fourth Level 20</a:t>
            </a:r>
          </a:p>
          <a:p>
            <a:pPr lvl="4"/>
            <a:r>
              <a:rPr lang="en-US" smtClean="0"/>
              <a:t>Fifth Level 20</a:t>
            </a:r>
          </a:p>
        </p:txBody>
      </p:sp>
    </p:spTree>
    <p:extLst>
      <p:ext uri="{BB962C8B-B14F-4D97-AF65-F5344CB8AC3E}">
        <p14:creationId xmlns:p14="http://schemas.microsoft.com/office/powerpoint/2010/main" val="1893032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ctrTitle"/>
          </p:nvPr>
        </p:nvSpPr>
        <p:spPr/>
        <p:txBody>
          <a:bodyPr/>
          <a:lstStyle/>
          <a:p>
            <a:r>
              <a:rPr lang="en-US"/>
              <a:t>Module 4: Implement the DiffServ QoS Model</a:t>
            </a:r>
          </a:p>
        </p:txBody>
      </p:sp>
      <p:sp>
        <p:nvSpPr>
          <p:cNvPr id="1633283" name="Rectangle 3"/>
          <p:cNvSpPr>
            <a:spLocks noGrp="1" noChangeArrowheads="1"/>
          </p:cNvSpPr>
          <p:nvPr>
            <p:ph type="subTitle" idx="1"/>
          </p:nvPr>
        </p:nvSpPr>
        <p:spPr/>
        <p:txBody>
          <a:bodyPr/>
          <a:lstStyle/>
          <a:p>
            <a:pPr>
              <a:lnSpc>
                <a:spcPct val="80000"/>
              </a:lnSpc>
            </a:pPr>
            <a:r>
              <a:rPr lang="sk-SK" dirty="0" smtClean="0"/>
              <a:t>Stretnutie </a:t>
            </a:r>
            <a:r>
              <a:rPr lang="en-US" dirty="0" smtClean="0"/>
              <a:t>5</a:t>
            </a:r>
            <a:r>
              <a:rPr lang="sk-SK" dirty="0" smtClean="0"/>
              <a:t>: Mechanizmy efektívnosti linky</a:t>
            </a:r>
            <a:endParaRPr lang="en-US" dirty="0"/>
          </a:p>
        </p:txBody>
      </p:sp>
    </p:spTree>
    <p:extLst>
      <p:ext uri="{BB962C8B-B14F-4D97-AF65-F5344CB8AC3E}">
        <p14:creationId xmlns:p14="http://schemas.microsoft.com/office/powerpoint/2010/main" val="1811585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Konfigurácia kompresie UDP+RTP hlavičiek na úrovni rozhrania</a:t>
            </a:r>
            <a:endParaRPr lang="sk-SK" dirty="0"/>
          </a:p>
        </p:txBody>
      </p:sp>
      <p:sp>
        <p:nvSpPr>
          <p:cNvPr id="3" name="Content Placeholder 2"/>
          <p:cNvSpPr>
            <a:spLocks noGrp="1"/>
          </p:cNvSpPr>
          <p:nvPr>
            <p:ph idx="1"/>
          </p:nvPr>
        </p:nvSpPr>
        <p:spPr>
          <a:xfrm>
            <a:off x="655638" y="2132856"/>
            <a:ext cx="8159750" cy="4420344"/>
          </a:xfrm>
        </p:spPr>
        <p:txBody>
          <a:bodyPr>
            <a:normAutofit fontScale="85000" lnSpcReduction="10000"/>
          </a:bodyPr>
          <a:lstStyle/>
          <a:p>
            <a:r>
              <a:rPr lang="sk-SK" dirty="0" smtClean="0"/>
              <a:t>Bez stanoveného typu kompresie bude na rozhraní použitý typ závislý od enkapsulácie</a:t>
            </a:r>
          </a:p>
          <a:p>
            <a:pPr lvl="1"/>
            <a:r>
              <a:rPr lang="sk-SK" dirty="0" smtClean="0"/>
              <a:t>PPP bude používať IPHC</a:t>
            </a:r>
          </a:p>
          <a:p>
            <a:pPr lvl="1"/>
            <a:r>
              <a:rPr lang="sk-SK" dirty="0" smtClean="0"/>
              <a:t>HDLC a FR budú používať proprietárnu implementáciu fy Cisco</a:t>
            </a:r>
          </a:p>
          <a:p>
            <a:r>
              <a:rPr lang="sk-SK" dirty="0" smtClean="0"/>
              <a:t>Typ </a:t>
            </a:r>
            <a:r>
              <a:rPr lang="sk-SK" b="1" dirty="0" smtClean="0">
                <a:solidFill>
                  <a:schemeClr val="accent2"/>
                </a:solidFill>
                <a:latin typeface="Courier New" panose="02070309020205020404" pitchFamily="49" charset="0"/>
                <a:cs typeface="Courier New" panose="02070309020205020404" pitchFamily="49" charset="0"/>
              </a:rPr>
              <a:t>iphc-format</a:t>
            </a:r>
            <a:r>
              <a:rPr lang="sk-SK" dirty="0" smtClean="0"/>
              <a:t> vychádza z RFC 2507 až 2509</a:t>
            </a:r>
          </a:p>
          <a:p>
            <a:pPr lvl="1"/>
            <a:r>
              <a:rPr lang="sk-SK" dirty="0" smtClean="0"/>
              <a:t>Komprimuje tie UDP toky, ktorých cieľový port je párny a v rozsahu od 16384 po 32767 (Cisco audio) alebo v rozsahu od 49152 po 65535 (Cisco video), lebo na týchto párnych portoch sa štandardne používa UDP+RTP</a:t>
            </a:r>
          </a:p>
          <a:p>
            <a:pPr lvl="1"/>
            <a:r>
              <a:rPr lang="sk-SK" dirty="0" smtClean="0"/>
              <a:t>Na HDLC a PPP sa budú automaticky komprimovať aj TCP hlavičky</a:t>
            </a:r>
          </a:p>
          <a:p>
            <a:r>
              <a:rPr lang="sk-SK" dirty="0" smtClean="0"/>
              <a:t>Typ </a:t>
            </a:r>
            <a:r>
              <a:rPr lang="sk-SK" b="1" dirty="0" smtClean="0">
                <a:solidFill>
                  <a:schemeClr val="accent2"/>
                </a:solidFill>
                <a:latin typeface="Courier New" panose="02070309020205020404" pitchFamily="49" charset="0"/>
                <a:cs typeface="Courier New" panose="02070309020205020404" pitchFamily="49" charset="0"/>
              </a:rPr>
              <a:t>ietf-format</a:t>
            </a:r>
            <a:r>
              <a:rPr lang="sk-SK" dirty="0" smtClean="0"/>
              <a:t> je reimplementáciou RFC 2507 až 2509 s dôslednejšou zhodou</a:t>
            </a:r>
          </a:p>
          <a:p>
            <a:pPr lvl="1"/>
            <a:r>
              <a:rPr lang="sk-SK" dirty="0" smtClean="0"/>
              <a:t>Komprimuje tie UDP toky, ktorých cieľový port je párny a vyšší ako 1024</a:t>
            </a:r>
          </a:p>
          <a:p>
            <a:pPr lvl="1"/>
            <a:r>
              <a:rPr lang="sk-SK" dirty="0" smtClean="0"/>
              <a:t>Na PPP sa budú automaticky komprimovať aj TCP hlavičky</a:t>
            </a:r>
            <a:endParaRPr lang="sk-SK" dirty="0"/>
          </a:p>
        </p:txBody>
      </p:sp>
      <p:sp>
        <p:nvSpPr>
          <p:cNvPr id="4" name="Rectangle 3"/>
          <p:cNvSpPr>
            <a:spLocks noChangeArrowheads="1"/>
          </p:cNvSpPr>
          <p:nvPr/>
        </p:nvSpPr>
        <p:spPr bwMode="auto">
          <a:xfrm>
            <a:off x="533400" y="1433620"/>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err="1" smtClean="0">
                <a:solidFill>
                  <a:schemeClr val="accent2"/>
                </a:solidFill>
                <a:latin typeface="Courier New" pitchFamily="49" charset="0"/>
              </a:rPr>
              <a:t>ip</a:t>
            </a:r>
            <a:r>
              <a:rPr lang="en-US" sz="1600" b="1" dirty="0" smtClean="0">
                <a:solidFill>
                  <a:schemeClr val="accent2"/>
                </a:solidFill>
                <a:latin typeface="Courier New" pitchFamily="49" charset="0"/>
              </a:rPr>
              <a:t> </a:t>
            </a:r>
            <a:r>
              <a:rPr lang="sk-SK" sz="1600" b="1" dirty="0" smtClean="0">
                <a:solidFill>
                  <a:schemeClr val="accent2"/>
                </a:solidFill>
                <a:latin typeface="Courier New" pitchFamily="49" charset="0"/>
              </a:rPr>
              <a:t>rtp </a:t>
            </a:r>
            <a:r>
              <a:rPr lang="en-US" sz="1600" b="1" dirty="0" smtClean="0">
                <a:solidFill>
                  <a:schemeClr val="accent2"/>
                </a:solidFill>
                <a:latin typeface="Courier New" pitchFamily="49" charset="0"/>
              </a:rPr>
              <a:t>header-compression [ </a:t>
            </a:r>
            <a:r>
              <a:rPr lang="en-US" sz="1600" b="1" dirty="0" err="1" smtClean="0">
                <a:solidFill>
                  <a:schemeClr val="accent2"/>
                </a:solidFill>
                <a:latin typeface="Courier New" pitchFamily="49" charset="0"/>
              </a:rPr>
              <a:t>iphc</a:t>
            </a:r>
            <a:r>
              <a:rPr lang="en-US" sz="1600" b="1" dirty="0" smtClean="0">
                <a:solidFill>
                  <a:schemeClr val="accent2"/>
                </a:solidFill>
                <a:latin typeface="Courier New" pitchFamily="49" charset="0"/>
              </a:rPr>
              <a:t>-format | </a:t>
            </a:r>
            <a:r>
              <a:rPr lang="en-US" sz="1600" b="1" dirty="0" err="1" smtClean="0">
                <a:solidFill>
                  <a:schemeClr val="accent2"/>
                </a:solidFill>
                <a:latin typeface="Courier New" pitchFamily="49" charset="0"/>
              </a:rPr>
              <a:t>ietf</a:t>
            </a:r>
            <a:r>
              <a:rPr lang="en-US" sz="1600" b="1" dirty="0" smtClean="0">
                <a:solidFill>
                  <a:schemeClr val="accent2"/>
                </a:solidFill>
                <a:latin typeface="Courier New" pitchFamily="49" charset="0"/>
              </a:rPr>
              <a:t>-format ]</a:t>
            </a:r>
            <a:endParaRPr lang="en-US" sz="1600" b="1" dirty="0">
              <a:solidFill>
                <a:schemeClr val="accent2"/>
              </a:solidFill>
              <a:latin typeface="Courier New" pitchFamily="49" charset="0"/>
            </a:endParaRPr>
          </a:p>
        </p:txBody>
      </p:sp>
      <p:sp>
        <p:nvSpPr>
          <p:cNvPr id="5" name="Rectangle 4"/>
          <p:cNvSpPr>
            <a:spLocks noChangeArrowheads="1"/>
          </p:cNvSpPr>
          <p:nvPr/>
        </p:nvSpPr>
        <p:spPr bwMode="auto">
          <a:xfrm>
            <a:off x="533400" y="1089132"/>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Tree>
    <p:extLst>
      <p:ext uri="{BB962C8B-B14F-4D97-AF65-F5344CB8AC3E}">
        <p14:creationId xmlns:p14="http://schemas.microsoft.com/office/powerpoint/2010/main" val="4153289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Konfigurácia kompresie TCP hlavičiek na úrovni rozhrania</a:t>
            </a:r>
            <a:endParaRPr lang="sk-SK" dirty="0"/>
          </a:p>
        </p:txBody>
      </p:sp>
      <p:sp>
        <p:nvSpPr>
          <p:cNvPr id="3" name="Content Placeholder 2"/>
          <p:cNvSpPr>
            <a:spLocks noGrp="1"/>
          </p:cNvSpPr>
          <p:nvPr>
            <p:ph idx="1"/>
          </p:nvPr>
        </p:nvSpPr>
        <p:spPr>
          <a:xfrm>
            <a:off x="655638" y="2132856"/>
            <a:ext cx="8159750" cy="4420344"/>
          </a:xfrm>
        </p:spPr>
        <p:txBody>
          <a:bodyPr>
            <a:normAutofit/>
          </a:bodyPr>
          <a:lstStyle/>
          <a:p>
            <a:r>
              <a:rPr lang="sk-SK" dirty="0" smtClean="0"/>
              <a:t>Bez stanoveného typu kompresie bude na rozhraní použitý typ podľa RFC 1144 (Van Jacobson)</a:t>
            </a:r>
          </a:p>
          <a:p>
            <a:r>
              <a:rPr lang="sk-SK" dirty="0" smtClean="0"/>
              <a:t>Typ </a:t>
            </a:r>
            <a:r>
              <a:rPr lang="sk-SK" b="1" dirty="0" smtClean="0">
                <a:solidFill>
                  <a:schemeClr val="accent2"/>
                </a:solidFill>
                <a:latin typeface="Courier New" panose="02070309020205020404" pitchFamily="49" charset="0"/>
                <a:cs typeface="Courier New" panose="02070309020205020404" pitchFamily="49" charset="0"/>
              </a:rPr>
              <a:t>iphc-format</a:t>
            </a:r>
            <a:r>
              <a:rPr lang="sk-SK" dirty="0" smtClean="0"/>
              <a:t> vychádza z RFC 2507 až 2509</a:t>
            </a:r>
          </a:p>
          <a:p>
            <a:pPr lvl="1"/>
            <a:r>
              <a:rPr lang="sk-SK" dirty="0" smtClean="0"/>
              <a:t>Na HDLC a PPP sa budú automaticky komprimovať aj UDP+RTP hlavičky</a:t>
            </a:r>
          </a:p>
          <a:p>
            <a:r>
              <a:rPr lang="sk-SK" dirty="0" smtClean="0"/>
              <a:t>Typ </a:t>
            </a:r>
            <a:r>
              <a:rPr lang="sk-SK" b="1" dirty="0" smtClean="0">
                <a:solidFill>
                  <a:schemeClr val="accent2"/>
                </a:solidFill>
                <a:latin typeface="Courier New" panose="02070309020205020404" pitchFamily="49" charset="0"/>
                <a:cs typeface="Courier New" panose="02070309020205020404" pitchFamily="49" charset="0"/>
              </a:rPr>
              <a:t>ietf-format</a:t>
            </a:r>
            <a:r>
              <a:rPr lang="sk-SK" dirty="0" smtClean="0"/>
              <a:t> je reimplementáciou RFC 2507 až 2509 s dôslednejšou zhodou</a:t>
            </a:r>
          </a:p>
          <a:p>
            <a:pPr lvl="1"/>
            <a:r>
              <a:rPr lang="sk-SK" dirty="0" smtClean="0"/>
              <a:t>Na PPP sa budú automaticky komprimovať aj UDP+RTP hlavičky</a:t>
            </a:r>
            <a:endParaRPr lang="sk-SK" dirty="0"/>
          </a:p>
        </p:txBody>
      </p:sp>
      <p:sp>
        <p:nvSpPr>
          <p:cNvPr id="4" name="Rectangle 3"/>
          <p:cNvSpPr>
            <a:spLocks noChangeArrowheads="1"/>
          </p:cNvSpPr>
          <p:nvPr/>
        </p:nvSpPr>
        <p:spPr bwMode="auto">
          <a:xfrm>
            <a:off x="533400" y="1433620"/>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err="1" smtClean="0">
                <a:solidFill>
                  <a:schemeClr val="accent2"/>
                </a:solidFill>
                <a:latin typeface="Courier New" pitchFamily="49" charset="0"/>
              </a:rPr>
              <a:t>ip</a:t>
            </a:r>
            <a:r>
              <a:rPr lang="en-US" sz="1600" b="1" dirty="0" smtClean="0">
                <a:solidFill>
                  <a:schemeClr val="accent2"/>
                </a:solidFill>
                <a:latin typeface="Courier New" pitchFamily="49" charset="0"/>
              </a:rPr>
              <a:t> </a:t>
            </a:r>
            <a:r>
              <a:rPr lang="sk-SK" sz="1600" b="1" dirty="0" smtClean="0">
                <a:solidFill>
                  <a:schemeClr val="accent2"/>
                </a:solidFill>
                <a:latin typeface="Courier New" pitchFamily="49" charset="0"/>
              </a:rPr>
              <a:t>tcp </a:t>
            </a:r>
            <a:r>
              <a:rPr lang="en-US" sz="1600" b="1" dirty="0" smtClean="0">
                <a:solidFill>
                  <a:schemeClr val="accent2"/>
                </a:solidFill>
                <a:latin typeface="Courier New" pitchFamily="49" charset="0"/>
              </a:rPr>
              <a:t>header-compression [ </a:t>
            </a:r>
            <a:r>
              <a:rPr lang="en-US" sz="1600" b="1" dirty="0" err="1" smtClean="0">
                <a:solidFill>
                  <a:schemeClr val="accent2"/>
                </a:solidFill>
                <a:latin typeface="Courier New" pitchFamily="49" charset="0"/>
              </a:rPr>
              <a:t>iphc</a:t>
            </a:r>
            <a:r>
              <a:rPr lang="en-US" sz="1600" b="1" dirty="0" smtClean="0">
                <a:solidFill>
                  <a:schemeClr val="accent2"/>
                </a:solidFill>
                <a:latin typeface="Courier New" pitchFamily="49" charset="0"/>
              </a:rPr>
              <a:t>-format | </a:t>
            </a:r>
            <a:r>
              <a:rPr lang="en-US" sz="1600" b="1" dirty="0" err="1" smtClean="0">
                <a:solidFill>
                  <a:schemeClr val="accent2"/>
                </a:solidFill>
                <a:latin typeface="Courier New" pitchFamily="49" charset="0"/>
              </a:rPr>
              <a:t>ietf</a:t>
            </a:r>
            <a:r>
              <a:rPr lang="en-US" sz="1600" b="1" dirty="0" smtClean="0">
                <a:solidFill>
                  <a:schemeClr val="accent2"/>
                </a:solidFill>
                <a:latin typeface="Courier New" pitchFamily="49" charset="0"/>
              </a:rPr>
              <a:t>-format ]</a:t>
            </a:r>
            <a:endParaRPr lang="en-US" sz="1600" b="1" dirty="0">
              <a:solidFill>
                <a:schemeClr val="accent2"/>
              </a:solidFill>
              <a:latin typeface="Courier New" pitchFamily="49" charset="0"/>
            </a:endParaRPr>
          </a:p>
        </p:txBody>
      </p:sp>
      <p:sp>
        <p:nvSpPr>
          <p:cNvPr id="5" name="Rectangle 4"/>
          <p:cNvSpPr>
            <a:spLocks noChangeArrowheads="1"/>
          </p:cNvSpPr>
          <p:nvPr/>
        </p:nvSpPr>
        <p:spPr bwMode="auto">
          <a:xfrm>
            <a:off x="533400" y="1089132"/>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Tree>
    <p:extLst>
      <p:ext uri="{BB962C8B-B14F-4D97-AF65-F5344CB8AC3E}">
        <p14:creationId xmlns:p14="http://schemas.microsoft.com/office/powerpoint/2010/main" val="2674689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Konfigurácia kompresie hlavičiek na rozhraní</a:t>
            </a:r>
            <a:endParaRPr lang="sk-SK" dirty="0"/>
          </a:p>
        </p:txBody>
      </p:sp>
      <p:sp>
        <p:nvSpPr>
          <p:cNvPr id="3" name="Content Placeholder 2"/>
          <p:cNvSpPr>
            <a:spLocks noGrp="1"/>
          </p:cNvSpPr>
          <p:nvPr>
            <p:ph idx="1"/>
          </p:nvPr>
        </p:nvSpPr>
        <p:spPr/>
        <p:txBody>
          <a:bodyPr/>
          <a:lstStyle/>
          <a:p>
            <a:r>
              <a:rPr lang="sk-SK" dirty="0" smtClean="0"/>
              <a:t>Konfigurácia zvolenej metódy kompresie hlavičiek musí byť identicky nakonfigurovaná na oboch koncoch linky</a:t>
            </a:r>
          </a:p>
          <a:p>
            <a:r>
              <a:rPr lang="sk-SK" dirty="0" smtClean="0"/>
              <a:t>Stav/typ kompresie a štatistiky je možné získať príkazmi</a:t>
            </a:r>
            <a:br>
              <a:rPr lang="sk-SK" dirty="0" smtClean="0"/>
            </a:br>
            <a:r>
              <a:rPr lang="sk-SK" dirty="0" smtClean="0"/>
              <a:t/>
            </a:r>
            <a:br>
              <a:rPr lang="sk-SK" dirty="0" smtClean="0"/>
            </a:br>
            <a:r>
              <a:rPr lang="sk-SK" sz="2000" b="1" dirty="0" smtClean="0">
                <a:solidFill>
                  <a:schemeClr val="accent2"/>
                </a:solidFill>
                <a:latin typeface="Courier New" panose="02070309020205020404" pitchFamily="49" charset="0"/>
                <a:cs typeface="Courier New" panose="02070309020205020404" pitchFamily="49" charset="0"/>
              </a:rPr>
              <a:t>show ip rtp header-compression</a:t>
            </a:r>
            <a:br>
              <a:rPr lang="sk-SK" sz="2000" b="1" dirty="0" smtClean="0">
                <a:solidFill>
                  <a:schemeClr val="accent2"/>
                </a:solidFill>
                <a:latin typeface="Courier New" panose="02070309020205020404" pitchFamily="49" charset="0"/>
                <a:cs typeface="Courier New" panose="02070309020205020404" pitchFamily="49" charset="0"/>
              </a:rPr>
            </a:br>
            <a:r>
              <a:rPr lang="sk-SK" sz="2000" b="1" dirty="0" smtClean="0">
                <a:solidFill>
                  <a:schemeClr val="accent2"/>
                </a:solidFill>
                <a:latin typeface="Courier New" panose="02070309020205020404" pitchFamily="49" charset="0"/>
                <a:cs typeface="Courier New" panose="02070309020205020404" pitchFamily="49" charset="0"/>
              </a:rPr>
              <a:t>show ip tcp header-compression</a:t>
            </a:r>
          </a:p>
          <a:p>
            <a:r>
              <a:rPr lang="sk-SK" dirty="0" smtClean="0"/>
              <a:t>Dodatočné </a:t>
            </a:r>
            <a:r>
              <a:rPr lang="sk-SK" dirty="0"/>
              <a:t>nastavenia kompresných metód hlavičiek je možné naštudovať v „QoS: Header Compression Configuration Guide, Cisco IOS Release </a:t>
            </a:r>
            <a:r>
              <a:rPr lang="sk-SK" dirty="0" smtClean="0"/>
              <a:t>15M&amp;T“</a:t>
            </a:r>
            <a:endParaRPr lang="sk-SK" dirty="0"/>
          </a:p>
        </p:txBody>
      </p:sp>
    </p:spTree>
    <p:extLst>
      <p:ext uri="{BB962C8B-B14F-4D97-AF65-F5344CB8AC3E}">
        <p14:creationId xmlns:p14="http://schemas.microsoft.com/office/powerpoint/2010/main" val="4218219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k-SK" dirty="0" smtClean="0"/>
              <a:t>Konfigurácia kompresie tiel paketov</a:t>
            </a:r>
            <a:endParaRPr lang="sk-SK" dirty="0"/>
          </a:p>
        </p:txBody>
      </p:sp>
      <p:sp>
        <p:nvSpPr>
          <p:cNvPr id="3" name="Content Placeholder 2"/>
          <p:cNvSpPr>
            <a:spLocks noGrp="1"/>
          </p:cNvSpPr>
          <p:nvPr>
            <p:ph idx="1"/>
          </p:nvPr>
        </p:nvSpPr>
        <p:spPr>
          <a:xfrm>
            <a:off x="655638" y="2132856"/>
            <a:ext cx="8159750" cy="4420344"/>
          </a:xfrm>
        </p:spPr>
        <p:txBody>
          <a:bodyPr>
            <a:normAutofit/>
          </a:bodyPr>
          <a:lstStyle/>
          <a:p>
            <a:r>
              <a:rPr lang="sk-SK" dirty="0" smtClean="0"/>
              <a:t>Príkazom </a:t>
            </a:r>
            <a:r>
              <a:rPr lang="sk-SK" b="1" dirty="0" smtClean="0">
                <a:solidFill>
                  <a:schemeClr val="accent2"/>
                </a:solidFill>
                <a:latin typeface="Courier New" panose="02070309020205020404" pitchFamily="49" charset="0"/>
                <a:cs typeface="Courier New" panose="02070309020205020404" pitchFamily="49" charset="0"/>
              </a:rPr>
              <a:t>compress</a:t>
            </a:r>
            <a:r>
              <a:rPr lang="sk-SK" dirty="0" smtClean="0">
                <a:solidFill>
                  <a:schemeClr val="accent2"/>
                </a:solidFill>
              </a:rPr>
              <a:t> </a:t>
            </a:r>
            <a:r>
              <a:rPr lang="sk-SK" dirty="0" smtClean="0"/>
              <a:t>sa aktivuje kompresia tiel paketov na rozhraní</a:t>
            </a:r>
          </a:p>
          <a:p>
            <a:pPr lvl="1"/>
            <a:r>
              <a:rPr lang="sk-SK" dirty="0" smtClean="0"/>
              <a:t>Pre HDLC je podporovaný iba algoritmus STAC</a:t>
            </a:r>
          </a:p>
          <a:p>
            <a:pPr lvl="1"/>
            <a:r>
              <a:rPr lang="sk-SK" dirty="0" smtClean="0"/>
              <a:t>Pre PPP sú podporované viaceré kompresné mechanizmy</a:t>
            </a:r>
          </a:p>
          <a:p>
            <a:r>
              <a:rPr lang="sk-SK" dirty="0" smtClean="0"/>
              <a:t>Kompresia musí byť nakonfigurovaná na oboch koncoch linky identicky</a:t>
            </a:r>
          </a:p>
          <a:p>
            <a:r>
              <a:rPr lang="sk-SK" dirty="0" smtClean="0"/>
              <a:t>Informácie a štatistiky o stave kompresie je možné získať príkazom</a:t>
            </a:r>
            <a:br>
              <a:rPr lang="sk-SK" dirty="0" smtClean="0"/>
            </a:br>
            <a:r>
              <a:rPr lang="sk-SK" dirty="0" smtClean="0"/>
              <a:t/>
            </a:r>
            <a:br>
              <a:rPr lang="sk-SK" dirty="0" smtClean="0"/>
            </a:br>
            <a:r>
              <a:rPr lang="sk-SK" sz="2000" b="1" dirty="0" smtClean="0">
                <a:solidFill>
                  <a:schemeClr val="accent2"/>
                </a:solidFill>
                <a:latin typeface="Courier New" panose="02070309020205020404" pitchFamily="49" charset="0"/>
                <a:cs typeface="Courier New" panose="02070309020205020404" pitchFamily="49" charset="0"/>
              </a:rPr>
              <a:t>show compress </a:t>
            </a:r>
            <a:r>
              <a:rPr lang="en-US" sz="2000" b="1" dirty="0" smtClean="0">
                <a:solidFill>
                  <a:schemeClr val="accent2"/>
                </a:solidFill>
                <a:latin typeface="Courier New" panose="02070309020205020404" pitchFamily="49" charset="0"/>
                <a:cs typeface="Courier New" panose="02070309020205020404" pitchFamily="49" charset="0"/>
              </a:rPr>
              <a:t>[ details ]</a:t>
            </a:r>
            <a:endParaRPr lang="sk-SK" sz="2000" b="1" dirty="0" smtClean="0">
              <a:solidFill>
                <a:schemeClr val="accent2"/>
              </a:solidFill>
              <a:latin typeface="Courier New" panose="02070309020205020404" pitchFamily="49" charset="0"/>
              <a:cs typeface="Courier New" panose="02070309020205020404" pitchFamily="49" charset="0"/>
            </a:endParaRPr>
          </a:p>
          <a:p>
            <a:endParaRPr lang="sk-SK" dirty="0"/>
          </a:p>
        </p:txBody>
      </p:sp>
      <p:sp>
        <p:nvSpPr>
          <p:cNvPr id="4" name="Rectangle 3"/>
          <p:cNvSpPr>
            <a:spLocks noChangeArrowheads="1"/>
          </p:cNvSpPr>
          <p:nvPr/>
        </p:nvSpPr>
        <p:spPr bwMode="auto">
          <a:xfrm>
            <a:off x="533400" y="1433620"/>
            <a:ext cx="8159750" cy="5854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smtClean="0">
                <a:solidFill>
                  <a:schemeClr val="accent2"/>
                </a:solidFill>
                <a:latin typeface="Courier New" pitchFamily="49" charset="0"/>
              </a:rPr>
              <a:t>compress </a:t>
            </a:r>
            <a:r>
              <a:rPr lang="en-US" sz="1600" b="1" dirty="0" err="1" smtClean="0">
                <a:solidFill>
                  <a:schemeClr val="accent2"/>
                </a:solidFill>
                <a:latin typeface="Courier New" pitchFamily="49" charset="0"/>
              </a:rPr>
              <a:t>stac</a:t>
            </a:r>
            <a:r>
              <a:rPr lang="en-US" sz="1600" b="1" dirty="0" smtClean="0">
                <a:solidFill>
                  <a:schemeClr val="accent2"/>
                </a:solidFill>
                <a:latin typeface="Courier New" pitchFamily="49" charset="0"/>
              </a:rPr>
              <a:t> ! </a:t>
            </a:r>
            <a:r>
              <a:rPr lang="en-US" sz="1600" b="1" dirty="0" smtClean="0">
                <a:solidFill>
                  <a:schemeClr val="accent2"/>
                </a:solidFill>
                <a:latin typeface="Courier New" pitchFamily="49" charset="0"/>
              </a:rPr>
              <a:t>Pre HDLC</a:t>
            </a:r>
          </a:p>
          <a:p>
            <a:pPr algn="l">
              <a:lnSpc>
                <a:spcPct val="100000"/>
              </a:lnSpc>
            </a:pPr>
            <a:r>
              <a:rPr lang="en-US" sz="1600" b="1" dirty="0" smtClean="0">
                <a:solidFill>
                  <a:schemeClr val="accent2"/>
                </a:solidFill>
                <a:latin typeface="Courier New" pitchFamily="49" charset="0"/>
              </a:rPr>
              <a:t>compress [ </a:t>
            </a:r>
            <a:r>
              <a:rPr lang="en-US" sz="1600" b="1" dirty="0" err="1" smtClean="0">
                <a:solidFill>
                  <a:schemeClr val="accent2"/>
                </a:solidFill>
                <a:latin typeface="Courier New" pitchFamily="49" charset="0"/>
              </a:rPr>
              <a:t>lzs</a:t>
            </a:r>
            <a:r>
              <a:rPr lang="en-US" sz="1600" b="1" dirty="0">
                <a:solidFill>
                  <a:schemeClr val="accent2"/>
                </a:solidFill>
                <a:latin typeface="Courier New" pitchFamily="49" charset="0"/>
              </a:rPr>
              <a:t> </a:t>
            </a:r>
            <a:r>
              <a:rPr lang="en-US" sz="1600" b="1" dirty="0" smtClean="0">
                <a:solidFill>
                  <a:schemeClr val="accent2"/>
                </a:solidFill>
                <a:latin typeface="Courier New" pitchFamily="49" charset="0"/>
              </a:rPr>
              <a:t>| </a:t>
            </a:r>
            <a:r>
              <a:rPr lang="en-US" sz="1600" b="1" dirty="0" err="1" smtClean="0">
                <a:solidFill>
                  <a:schemeClr val="accent2"/>
                </a:solidFill>
                <a:latin typeface="Courier New" pitchFamily="49" charset="0"/>
              </a:rPr>
              <a:t>mppc</a:t>
            </a:r>
            <a:r>
              <a:rPr lang="en-US" sz="1600" b="1" dirty="0" smtClean="0">
                <a:solidFill>
                  <a:schemeClr val="accent2"/>
                </a:solidFill>
                <a:latin typeface="Courier New" pitchFamily="49" charset="0"/>
              </a:rPr>
              <a:t> | predictor | </a:t>
            </a:r>
            <a:r>
              <a:rPr lang="en-US" sz="1600" b="1" dirty="0" err="1" smtClean="0">
                <a:solidFill>
                  <a:schemeClr val="accent2"/>
                </a:solidFill>
                <a:latin typeface="Courier New" pitchFamily="49" charset="0"/>
              </a:rPr>
              <a:t>stac</a:t>
            </a:r>
            <a:r>
              <a:rPr lang="en-US" sz="1600" b="1" dirty="0" smtClean="0">
                <a:solidFill>
                  <a:schemeClr val="accent2"/>
                </a:solidFill>
                <a:latin typeface="Courier New" pitchFamily="49" charset="0"/>
              </a:rPr>
              <a:t> ]</a:t>
            </a:r>
            <a:endParaRPr lang="en-US" sz="1600" b="1" dirty="0">
              <a:solidFill>
                <a:schemeClr val="accent2"/>
              </a:solidFill>
              <a:latin typeface="Courier New" pitchFamily="49" charset="0"/>
            </a:endParaRPr>
          </a:p>
        </p:txBody>
      </p:sp>
      <p:sp>
        <p:nvSpPr>
          <p:cNvPr id="5" name="Rectangle 4"/>
          <p:cNvSpPr>
            <a:spLocks noChangeArrowheads="1"/>
          </p:cNvSpPr>
          <p:nvPr/>
        </p:nvSpPr>
        <p:spPr bwMode="auto">
          <a:xfrm>
            <a:off x="533400" y="1089132"/>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spTree>
    <p:extLst>
      <p:ext uri="{BB962C8B-B14F-4D97-AF65-F5344CB8AC3E}">
        <p14:creationId xmlns:p14="http://schemas.microsoft.com/office/powerpoint/2010/main" val="2219635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Konfigurácia kompresie hlavičiek v CBWFQ</a:t>
            </a:r>
            <a:endParaRPr lang="sk-SK" dirty="0"/>
          </a:p>
        </p:txBody>
      </p:sp>
      <p:sp>
        <p:nvSpPr>
          <p:cNvPr id="3" name="Content Placeholder 2"/>
          <p:cNvSpPr>
            <a:spLocks noGrp="1"/>
          </p:cNvSpPr>
          <p:nvPr>
            <p:ph idx="1"/>
          </p:nvPr>
        </p:nvSpPr>
        <p:spPr>
          <a:xfrm>
            <a:off x="655638" y="2132856"/>
            <a:ext cx="8159750" cy="4420344"/>
          </a:xfrm>
        </p:spPr>
        <p:txBody>
          <a:bodyPr>
            <a:normAutofit/>
          </a:bodyPr>
          <a:lstStyle/>
          <a:p>
            <a:r>
              <a:rPr lang="sk-SK" dirty="0" smtClean="0"/>
              <a:t>Príkazom </a:t>
            </a:r>
            <a:r>
              <a:rPr lang="sk-SK" b="1" dirty="0" smtClean="0">
                <a:solidFill>
                  <a:schemeClr val="accent2"/>
                </a:solidFill>
                <a:latin typeface="Courier New" panose="02070309020205020404" pitchFamily="49" charset="0"/>
                <a:cs typeface="Courier New" panose="02070309020205020404" pitchFamily="49" charset="0"/>
              </a:rPr>
              <a:t>compress</a:t>
            </a:r>
            <a:r>
              <a:rPr lang="en-US" b="1" dirty="0" smtClean="0">
                <a:solidFill>
                  <a:schemeClr val="accent2"/>
                </a:solidFill>
                <a:latin typeface="Courier New" panose="02070309020205020404" pitchFamily="49" charset="0"/>
                <a:cs typeface="Courier New" panose="02070309020205020404" pitchFamily="49" charset="0"/>
              </a:rPr>
              <a:t>ion header </a:t>
            </a:r>
            <a:r>
              <a:rPr lang="en-US" b="1" dirty="0" err="1" smtClean="0">
                <a:solidFill>
                  <a:schemeClr val="accent2"/>
                </a:solidFill>
                <a:latin typeface="Courier New" panose="02070309020205020404" pitchFamily="49" charset="0"/>
                <a:cs typeface="Courier New" panose="02070309020205020404" pitchFamily="49" charset="0"/>
              </a:rPr>
              <a:t>ip</a:t>
            </a:r>
            <a:r>
              <a:rPr lang="sk-SK" dirty="0" smtClean="0">
                <a:solidFill>
                  <a:schemeClr val="accent2"/>
                </a:solidFill>
              </a:rPr>
              <a:t> </a:t>
            </a:r>
            <a:r>
              <a:rPr lang="sk-SK" dirty="0" smtClean="0"/>
              <a:t>sa aktivuje</a:t>
            </a:r>
            <a:r>
              <a:rPr lang="sk-SK" dirty="0"/>
              <a:t> </a:t>
            </a:r>
            <a:r>
              <a:rPr lang="sk-SK" dirty="0" smtClean="0"/>
              <a:t>pre danú triedu prevádzky kompresia vybraných hlavičiek</a:t>
            </a:r>
          </a:p>
          <a:p>
            <a:pPr lvl="1"/>
            <a:r>
              <a:rPr lang="sk-SK" dirty="0" smtClean="0"/>
              <a:t>Bez zadania konkrétneho typu platí RTP aj TCP</a:t>
            </a:r>
          </a:p>
          <a:p>
            <a:pPr lvl="1"/>
            <a:r>
              <a:rPr lang="sk-SK" dirty="0" smtClean="0"/>
              <a:t>Pri zadaní konkrétneho typu platí len daný typ</a:t>
            </a:r>
          </a:p>
          <a:p>
            <a:pPr lvl="1"/>
            <a:r>
              <a:rPr lang="sk-SK" dirty="0" smtClean="0"/>
              <a:t>Príkaz sa môže v konkrétnej class nachádzať iba jedenkrát</a:t>
            </a:r>
          </a:p>
          <a:p>
            <a:r>
              <a:rPr lang="sk-SK" dirty="0" smtClean="0"/>
              <a:t>Stav kompresie je možné overiť vo výpisoch</a:t>
            </a:r>
            <a:br>
              <a:rPr lang="sk-SK" dirty="0" smtClean="0"/>
            </a:br>
            <a:r>
              <a:rPr lang="sk-SK" dirty="0" smtClean="0"/>
              <a:t/>
            </a:r>
            <a:br>
              <a:rPr lang="sk-SK" dirty="0" smtClean="0"/>
            </a:br>
            <a:r>
              <a:rPr lang="sk-SK" sz="2000" b="1" dirty="0" smtClean="0">
                <a:solidFill>
                  <a:schemeClr val="accent2"/>
                </a:solidFill>
                <a:latin typeface="Courier New" panose="02070309020205020404" pitchFamily="49" charset="0"/>
                <a:cs typeface="Courier New" panose="02070309020205020404" pitchFamily="49" charset="0"/>
              </a:rPr>
              <a:t>show policy-map </a:t>
            </a:r>
            <a:r>
              <a:rPr lang="sk-SK" sz="2000" i="1" dirty="0" smtClean="0">
                <a:solidFill>
                  <a:schemeClr val="accent2"/>
                </a:solidFill>
                <a:latin typeface="Courier New" panose="02070309020205020404" pitchFamily="49" charset="0"/>
                <a:cs typeface="Courier New" panose="02070309020205020404" pitchFamily="49" charset="0"/>
              </a:rPr>
              <a:t>policy-map-name</a:t>
            </a:r>
            <a:br>
              <a:rPr lang="sk-SK" sz="2000" i="1" dirty="0" smtClean="0">
                <a:solidFill>
                  <a:schemeClr val="accent2"/>
                </a:solidFill>
                <a:latin typeface="Courier New" panose="02070309020205020404" pitchFamily="49" charset="0"/>
                <a:cs typeface="Courier New" panose="02070309020205020404" pitchFamily="49" charset="0"/>
              </a:rPr>
            </a:br>
            <a:r>
              <a:rPr lang="sk-SK" sz="2000" b="1" dirty="0" smtClean="0">
                <a:solidFill>
                  <a:schemeClr val="accent2"/>
                </a:solidFill>
                <a:latin typeface="Courier New" panose="02070309020205020404" pitchFamily="49" charset="0"/>
                <a:cs typeface="Courier New" panose="02070309020205020404" pitchFamily="49" charset="0"/>
              </a:rPr>
              <a:t>show policy-map interface </a:t>
            </a:r>
            <a:r>
              <a:rPr lang="sk-SK" sz="2000" i="1" dirty="0" smtClean="0">
                <a:solidFill>
                  <a:schemeClr val="accent2"/>
                </a:solidFill>
                <a:latin typeface="Courier New" panose="02070309020205020404" pitchFamily="49" charset="0"/>
                <a:cs typeface="Courier New" panose="02070309020205020404" pitchFamily="49" charset="0"/>
              </a:rPr>
              <a:t>interface-name</a:t>
            </a:r>
            <a:endParaRPr lang="sk-SK" sz="2000" i="1" dirty="0"/>
          </a:p>
        </p:txBody>
      </p:sp>
      <p:sp>
        <p:nvSpPr>
          <p:cNvPr id="4" name="Rectangle 3"/>
          <p:cNvSpPr>
            <a:spLocks noChangeArrowheads="1"/>
          </p:cNvSpPr>
          <p:nvPr/>
        </p:nvSpPr>
        <p:spPr bwMode="auto">
          <a:xfrm>
            <a:off x="533400" y="1433620"/>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sk-SK" sz="1600" b="1" dirty="0" smtClean="0">
                <a:solidFill>
                  <a:schemeClr val="accent2"/>
                </a:solidFill>
                <a:latin typeface="Courier New" pitchFamily="49" charset="0"/>
              </a:rPr>
              <a:t>compression header ip </a:t>
            </a:r>
            <a:r>
              <a:rPr lang="en-US" sz="1600" b="1" dirty="0" smtClean="0">
                <a:solidFill>
                  <a:schemeClr val="accent2"/>
                </a:solidFill>
                <a:latin typeface="Courier New" pitchFamily="49" charset="0"/>
              </a:rPr>
              <a:t>[ </a:t>
            </a:r>
            <a:r>
              <a:rPr lang="en-US" sz="1600" b="1" dirty="0" err="1" smtClean="0">
                <a:solidFill>
                  <a:schemeClr val="accent2"/>
                </a:solidFill>
                <a:latin typeface="Courier New" pitchFamily="49" charset="0"/>
              </a:rPr>
              <a:t>rtp</a:t>
            </a:r>
            <a:r>
              <a:rPr lang="en-US" sz="1600" b="1" dirty="0" smtClean="0">
                <a:solidFill>
                  <a:schemeClr val="accent2"/>
                </a:solidFill>
                <a:latin typeface="Courier New" pitchFamily="49" charset="0"/>
              </a:rPr>
              <a:t> | </a:t>
            </a:r>
            <a:r>
              <a:rPr lang="en-US" sz="1600" b="1" dirty="0" err="1" smtClean="0">
                <a:solidFill>
                  <a:schemeClr val="accent2"/>
                </a:solidFill>
                <a:latin typeface="Courier New" pitchFamily="49" charset="0"/>
              </a:rPr>
              <a:t>tcp</a:t>
            </a:r>
            <a:r>
              <a:rPr lang="en-US" sz="1600" b="1" dirty="0" smtClean="0">
                <a:solidFill>
                  <a:schemeClr val="accent2"/>
                </a:solidFill>
                <a:latin typeface="Courier New" pitchFamily="49" charset="0"/>
              </a:rPr>
              <a:t> </a:t>
            </a:r>
            <a:r>
              <a:rPr lang="en-US" sz="1600" b="1" dirty="0">
                <a:solidFill>
                  <a:schemeClr val="accent2"/>
                </a:solidFill>
                <a:latin typeface="Courier New" pitchFamily="49" charset="0"/>
              </a:rPr>
              <a:t>]</a:t>
            </a:r>
            <a:endParaRPr lang="en-US" sz="1600" b="1" dirty="0" smtClean="0">
              <a:solidFill>
                <a:schemeClr val="accent2"/>
              </a:solidFill>
              <a:latin typeface="Courier New" pitchFamily="49" charset="0"/>
            </a:endParaRPr>
          </a:p>
        </p:txBody>
      </p:sp>
      <p:sp>
        <p:nvSpPr>
          <p:cNvPr id="5" name="Rectangle 4"/>
          <p:cNvSpPr>
            <a:spLocks noChangeArrowheads="1"/>
          </p:cNvSpPr>
          <p:nvPr/>
        </p:nvSpPr>
        <p:spPr bwMode="auto">
          <a:xfrm>
            <a:off x="533400" y="1089132"/>
            <a:ext cx="331852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lnSpc>
                <a:spcPct val="100000"/>
              </a:lnSpc>
              <a:spcBef>
                <a:spcPct val="20000"/>
              </a:spcBef>
            </a:pP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1076968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Link Fragmentation and Interleaving pre PPP</a:t>
            </a:r>
            <a:endParaRPr lang="sk-SK" dirty="0"/>
          </a:p>
        </p:txBody>
      </p:sp>
      <p:sp>
        <p:nvSpPr>
          <p:cNvPr id="3" name="Content Placeholder 2"/>
          <p:cNvSpPr>
            <a:spLocks noGrp="1"/>
          </p:cNvSpPr>
          <p:nvPr>
            <p:ph idx="1"/>
          </p:nvPr>
        </p:nvSpPr>
        <p:spPr/>
        <p:txBody>
          <a:bodyPr/>
          <a:lstStyle/>
          <a:p>
            <a:r>
              <a:rPr lang="sk-SK" dirty="0" smtClean="0"/>
              <a:t>LFI je možné konfigurovať na PPP prepojoch s využitím technológie Multilink PPP (RFC 1990)</a:t>
            </a:r>
          </a:p>
          <a:p>
            <a:pPr lvl="1"/>
            <a:r>
              <a:rPr lang="sk-SK" dirty="0" smtClean="0"/>
              <a:t>Pôvodne vyvinutá pre schopnosť združovania (bundling) viacerých telefónnych alebo ISDN kanálov do rýchlejšieho prepoja</a:t>
            </a:r>
          </a:p>
          <a:p>
            <a:pPr lvl="1"/>
            <a:r>
              <a:rPr lang="sk-SK" dirty="0" smtClean="0"/>
              <a:t>Multilink PPP (MLPPP) rozdelí každý prenášaný rámec na fragmenty a každý z nich prenáša jednou linkou</a:t>
            </a:r>
          </a:p>
          <a:p>
            <a:r>
              <a:rPr lang="sk-SK" dirty="0" smtClean="0"/>
              <a:t>LFI využíva práve schopnosť MLPPP fragmentovať a rekonštituovať rámce</a:t>
            </a:r>
          </a:p>
          <a:p>
            <a:pPr lvl="1"/>
            <a:r>
              <a:rPr lang="sk-SK" dirty="0" smtClean="0"/>
              <a:t>Pri konfigurácii LFI sa bude aktivovať MLPPP, i keď sa nebude používať viacero fyzických liniek</a:t>
            </a:r>
            <a:endParaRPr lang="sk-SK" dirty="0"/>
          </a:p>
        </p:txBody>
      </p:sp>
    </p:spTree>
    <p:extLst>
      <p:ext uri="{BB962C8B-B14F-4D97-AF65-F5344CB8AC3E}">
        <p14:creationId xmlns:p14="http://schemas.microsoft.com/office/powerpoint/2010/main" val="4070150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LFI na PPP rozhraniach</a:t>
            </a:r>
            <a:endParaRPr lang="sk-SK" dirty="0"/>
          </a:p>
        </p:txBody>
      </p:sp>
      <p:sp>
        <p:nvSpPr>
          <p:cNvPr id="5" name="Rectangle 4"/>
          <p:cNvSpPr>
            <a:spLocks noChangeArrowheads="1"/>
          </p:cNvSpPr>
          <p:nvPr/>
        </p:nvSpPr>
        <p:spPr bwMode="auto">
          <a:xfrm>
            <a:off x="533400" y="1433620"/>
            <a:ext cx="8159750" cy="25551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smtClean="0">
                <a:solidFill>
                  <a:schemeClr val="accent2"/>
                </a:solidFill>
                <a:latin typeface="Courier New" pitchFamily="49" charset="0"/>
              </a:rPr>
              <a:t>interface Serial1/0</a:t>
            </a:r>
            <a:br>
              <a:rPr lang="en-US" sz="1600" b="1" dirty="0" smtClean="0">
                <a:solidFill>
                  <a:schemeClr val="accent2"/>
                </a:solidFill>
                <a:latin typeface="Courier New" pitchFamily="49" charset="0"/>
              </a:rPr>
            </a:br>
            <a:r>
              <a:rPr lang="en-US" sz="1600" b="1" dirty="0" smtClean="0">
                <a:solidFill>
                  <a:schemeClr val="accent2"/>
                </a:solidFill>
                <a:latin typeface="Courier New" pitchFamily="49" charset="0"/>
              </a:rPr>
              <a:t> encapsulation </a:t>
            </a:r>
            <a:r>
              <a:rPr lang="en-US" sz="1600" b="1" dirty="0" err="1" smtClean="0">
                <a:solidFill>
                  <a:schemeClr val="accent2"/>
                </a:solidFill>
                <a:latin typeface="Courier New" pitchFamily="49" charset="0"/>
              </a:rPr>
              <a:t>ppp</a:t>
            </a:r>
            <a:endParaRPr lang="en-US" sz="1600" b="1" dirty="0" smtClean="0">
              <a:solidFill>
                <a:schemeClr val="accent2"/>
              </a:solidFill>
              <a:latin typeface="Courier New" pitchFamily="49" charset="0"/>
            </a:endParaRPr>
          </a:p>
          <a:p>
            <a:pPr algn="l">
              <a:lnSpc>
                <a:spcPct val="100000"/>
              </a:lnSpc>
            </a:pPr>
            <a:r>
              <a:rPr lang="en-US" sz="1600" b="1" dirty="0">
                <a:solidFill>
                  <a:schemeClr val="accent2"/>
                </a:solidFill>
                <a:latin typeface="Courier New" pitchFamily="49" charset="0"/>
              </a:rPr>
              <a:t> </a:t>
            </a:r>
            <a:r>
              <a:rPr lang="en-US" sz="1600" b="1" dirty="0" err="1" smtClean="0">
                <a:solidFill>
                  <a:schemeClr val="accent2"/>
                </a:solidFill>
                <a:latin typeface="Courier New" pitchFamily="49" charset="0"/>
              </a:rPr>
              <a:t>ppp</a:t>
            </a:r>
            <a:r>
              <a:rPr lang="en-US" sz="1600" b="1" dirty="0" smtClean="0">
                <a:solidFill>
                  <a:schemeClr val="accent2"/>
                </a:solidFill>
                <a:latin typeface="Courier New" pitchFamily="49" charset="0"/>
              </a:rPr>
              <a:t> multilink</a:t>
            </a:r>
            <a:br>
              <a:rPr lang="en-US" sz="1600" b="1" dirty="0" smtClean="0">
                <a:solidFill>
                  <a:schemeClr val="accent2"/>
                </a:solidFill>
                <a:latin typeface="Courier New" pitchFamily="49" charset="0"/>
              </a:rPr>
            </a:br>
            <a:r>
              <a:rPr lang="en-US" sz="1600" b="1" dirty="0" smtClean="0">
                <a:solidFill>
                  <a:schemeClr val="accent2"/>
                </a:solidFill>
                <a:latin typeface="Courier New" pitchFamily="49" charset="0"/>
              </a:rPr>
              <a:t> </a:t>
            </a:r>
            <a:r>
              <a:rPr lang="en-US" sz="1600" b="1" dirty="0" err="1" smtClean="0">
                <a:solidFill>
                  <a:schemeClr val="accent2"/>
                </a:solidFill>
                <a:latin typeface="Courier New" pitchFamily="49" charset="0"/>
              </a:rPr>
              <a:t>ppp</a:t>
            </a:r>
            <a:r>
              <a:rPr lang="en-US" sz="1600" b="1" dirty="0" smtClean="0">
                <a:solidFill>
                  <a:schemeClr val="accent2"/>
                </a:solidFill>
                <a:latin typeface="Courier New" pitchFamily="49" charset="0"/>
              </a:rPr>
              <a:t> multilink group 1</a:t>
            </a:r>
          </a:p>
          <a:p>
            <a:pPr algn="l">
              <a:lnSpc>
                <a:spcPct val="100000"/>
              </a:lnSpc>
            </a:pPr>
            <a:r>
              <a:rPr lang="en-US" sz="1600" b="1" dirty="0">
                <a:solidFill>
                  <a:schemeClr val="accent2"/>
                </a:solidFill>
                <a:latin typeface="Courier New" pitchFamily="49" charset="0"/>
              </a:rPr>
              <a:t> </a:t>
            </a:r>
            <a:r>
              <a:rPr lang="en-US" sz="1600" b="1" dirty="0" smtClean="0">
                <a:solidFill>
                  <a:schemeClr val="accent2"/>
                </a:solidFill>
                <a:latin typeface="Courier New" pitchFamily="49" charset="0"/>
              </a:rPr>
              <a:t>no shutdown</a:t>
            </a:r>
          </a:p>
          <a:p>
            <a:pPr algn="l">
              <a:lnSpc>
                <a:spcPct val="100000"/>
              </a:lnSpc>
            </a:pPr>
            <a:r>
              <a:rPr lang="en-US" sz="1600" b="1" dirty="0" smtClean="0">
                <a:solidFill>
                  <a:schemeClr val="accent2"/>
                </a:solidFill>
                <a:latin typeface="Courier New" pitchFamily="49" charset="0"/>
              </a:rPr>
              <a:t>!</a:t>
            </a:r>
          </a:p>
          <a:p>
            <a:pPr algn="l">
              <a:lnSpc>
                <a:spcPct val="100000"/>
              </a:lnSpc>
            </a:pPr>
            <a:r>
              <a:rPr lang="en-US" sz="1600" b="1" dirty="0" smtClean="0">
                <a:solidFill>
                  <a:schemeClr val="accent2"/>
                </a:solidFill>
                <a:latin typeface="Courier New" pitchFamily="49" charset="0"/>
              </a:rPr>
              <a:t>interface Multilink1</a:t>
            </a:r>
          </a:p>
          <a:p>
            <a:pPr algn="l">
              <a:lnSpc>
                <a:spcPct val="100000"/>
              </a:lnSpc>
            </a:pPr>
            <a:r>
              <a:rPr lang="en-US" sz="1600" b="1" dirty="0">
                <a:solidFill>
                  <a:schemeClr val="accent2"/>
                </a:solidFill>
                <a:latin typeface="Courier New" pitchFamily="49" charset="0"/>
              </a:rPr>
              <a:t> </a:t>
            </a:r>
            <a:r>
              <a:rPr lang="en-US" sz="1600" b="1" dirty="0" err="1" smtClean="0">
                <a:solidFill>
                  <a:schemeClr val="accent2"/>
                </a:solidFill>
                <a:latin typeface="Courier New" pitchFamily="49" charset="0"/>
              </a:rPr>
              <a:t>ppp</a:t>
            </a:r>
            <a:r>
              <a:rPr lang="en-US" sz="1600" b="1" dirty="0" smtClean="0">
                <a:solidFill>
                  <a:schemeClr val="accent2"/>
                </a:solidFill>
                <a:latin typeface="Courier New" pitchFamily="49" charset="0"/>
              </a:rPr>
              <a:t> multilink interleave</a:t>
            </a:r>
          </a:p>
          <a:p>
            <a:pPr algn="l">
              <a:lnSpc>
                <a:spcPct val="100000"/>
              </a:lnSpc>
            </a:pPr>
            <a:r>
              <a:rPr lang="en-US" sz="1600" b="1" dirty="0">
                <a:solidFill>
                  <a:schemeClr val="accent2"/>
                </a:solidFill>
                <a:latin typeface="Courier New" pitchFamily="49" charset="0"/>
              </a:rPr>
              <a:t> </a:t>
            </a:r>
            <a:r>
              <a:rPr lang="en-US" sz="1600" b="1" dirty="0" err="1" smtClean="0">
                <a:solidFill>
                  <a:schemeClr val="accent2"/>
                </a:solidFill>
                <a:latin typeface="Courier New" pitchFamily="49" charset="0"/>
              </a:rPr>
              <a:t>ppp</a:t>
            </a:r>
            <a:r>
              <a:rPr lang="en-US" sz="1600" b="1" dirty="0" smtClean="0">
                <a:solidFill>
                  <a:schemeClr val="accent2"/>
                </a:solidFill>
                <a:latin typeface="Courier New" pitchFamily="49" charset="0"/>
              </a:rPr>
              <a:t> multilink fragment { delay | size } ...</a:t>
            </a:r>
          </a:p>
          <a:p>
            <a:pPr algn="l">
              <a:lnSpc>
                <a:spcPct val="100000"/>
              </a:lnSpc>
            </a:pPr>
            <a:r>
              <a:rPr lang="en-US" sz="1600" b="1" dirty="0">
                <a:solidFill>
                  <a:schemeClr val="accent2"/>
                </a:solidFill>
                <a:latin typeface="Courier New" pitchFamily="49" charset="0"/>
              </a:rPr>
              <a:t> </a:t>
            </a:r>
            <a:r>
              <a:rPr lang="en-US" sz="1600" b="1" dirty="0" err="1" smtClean="0">
                <a:solidFill>
                  <a:schemeClr val="accent2"/>
                </a:solidFill>
                <a:latin typeface="Courier New" pitchFamily="49" charset="0"/>
              </a:rPr>
              <a:t>ip</a:t>
            </a:r>
            <a:r>
              <a:rPr lang="en-US" sz="1600" b="1" dirty="0" smtClean="0">
                <a:solidFill>
                  <a:schemeClr val="accent2"/>
                </a:solidFill>
                <a:latin typeface="Courier New" pitchFamily="49" charset="0"/>
              </a:rPr>
              <a:t> address ...</a:t>
            </a:r>
          </a:p>
        </p:txBody>
      </p:sp>
    </p:spTree>
    <p:extLst>
      <p:ext uri="{BB962C8B-B14F-4D97-AF65-F5344CB8AC3E}">
        <p14:creationId xmlns:p14="http://schemas.microsoft.com/office/powerpoint/2010/main" val="3515802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sk-SK" dirty="0" smtClean="0"/>
              <a:t>Záverečné poznámky k mechanizmom pre výkonnosť linky</a:t>
            </a:r>
            <a:endParaRPr lang="sk-SK" dirty="0"/>
          </a:p>
        </p:txBody>
      </p:sp>
      <p:sp>
        <p:nvSpPr>
          <p:cNvPr id="6" name="Content Placeholder 5"/>
          <p:cNvSpPr>
            <a:spLocks noGrp="1"/>
          </p:cNvSpPr>
          <p:nvPr>
            <p:ph idx="1"/>
          </p:nvPr>
        </p:nvSpPr>
        <p:spPr/>
        <p:txBody>
          <a:bodyPr>
            <a:normAutofit lnSpcReduction="10000"/>
          </a:bodyPr>
          <a:lstStyle/>
          <a:p>
            <a:r>
              <a:rPr lang="sk-SK" dirty="0" smtClean="0"/>
              <a:t>Použitie všetkých uvedených mechanizmov bolo typické pre doby pred cca 5-10 rokmi</a:t>
            </a:r>
          </a:p>
          <a:p>
            <a:pPr lvl="1"/>
            <a:r>
              <a:rPr lang="sk-SK" dirty="0" smtClean="0"/>
              <a:t>Vtedy prevládajúca väčšina WAN technológií bola pomalá a mala povahu point-to-point prepojov</a:t>
            </a:r>
          </a:p>
          <a:p>
            <a:pPr lvl="1"/>
            <a:r>
              <a:rPr lang="sk-SK" dirty="0" smtClean="0"/>
              <a:t>Uvedené mechanizmy sú implementované pre Frame Relay a PPP, iné linkové technológie sú podporované len obmedzene</a:t>
            </a:r>
          </a:p>
          <a:p>
            <a:pPr lvl="1"/>
            <a:r>
              <a:rPr lang="sk-SK" dirty="0" smtClean="0"/>
              <a:t>Pre Ethernet tieto technológie neexistujú</a:t>
            </a:r>
          </a:p>
          <a:p>
            <a:r>
              <a:rPr lang="sk-SK" dirty="0" smtClean="0"/>
              <a:t>V súčasnosti je ich použitie potrebné zvážiť</a:t>
            </a:r>
          </a:p>
          <a:p>
            <a:pPr lvl="1"/>
            <a:r>
              <a:rPr lang="sk-SK" dirty="0" smtClean="0"/>
              <a:t>Súčasné technológie ich nemusia podporovať</a:t>
            </a:r>
          </a:p>
          <a:p>
            <a:pPr lvl="1"/>
            <a:r>
              <a:rPr lang="sk-SK" dirty="0" smtClean="0"/>
              <a:t>Dodatočná procesná latencia vnesená kompresiou/dekompresiou, prípadne linkovou fragmentáciou môže oneskorenie skôr zvýšiť</a:t>
            </a:r>
          </a:p>
          <a:p>
            <a:pPr lvl="1"/>
            <a:r>
              <a:rPr lang="sk-SK" dirty="0" smtClean="0"/>
              <a:t>Nutnosť dodatočného processingu môže preniesť úzke hrdlo na CPU resp. hardvérový akcelerátor, ktorý realizuje tieto operácie</a:t>
            </a:r>
          </a:p>
          <a:p>
            <a:pPr lvl="1"/>
            <a:r>
              <a:rPr lang="sk-SK" dirty="0" smtClean="0"/>
              <a:t>Množstvo dnešných dát prenášaných po sieti sa už nachádza v komprimovanom tvare a nedajú sa dodatočne zmenšiť</a:t>
            </a:r>
            <a:endParaRPr lang="sk-SK" dirty="0"/>
          </a:p>
        </p:txBody>
      </p:sp>
    </p:spTree>
    <p:extLst>
      <p:ext uri="{BB962C8B-B14F-4D97-AF65-F5344CB8AC3E}">
        <p14:creationId xmlns:p14="http://schemas.microsoft.com/office/powerpoint/2010/main" val="4075370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4482" name="Picture 2" descr="325P_2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51765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84483" name="Rectangle 3"/>
          <p:cNvSpPr>
            <a:spLocks noGrp="1" noChangeArrowheads="1"/>
          </p:cNvSpPr>
          <p:nvPr>
            <p:ph type="title"/>
          </p:nvPr>
        </p:nvSpPr>
        <p:spPr/>
        <p:txBody>
          <a:bodyPr/>
          <a:lstStyle/>
          <a:p>
            <a:r>
              <a:rPr lang="en-US" sz="2800"/>
              <a:t>Network Using LFI </a:t>
            </a:r>
          </a:p>
        </p:txBody>
      </p:sp>
    </p:spTree>
    <p:extLst>
      <p:ext uri="{BB962C8B-B14F-4D97-AF65-F5344CB8AC3E}">
        <p14:creationId xmlns:p14="http://schemas.microsoft.com/office/powerpoint/2010/main" val="1555276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231875" name="Rectangle 3"/>
          <p:cNvSpPr>
            <a:spLocks noGrp="1" noChangeArrowheads="1"/>
          </p:cNvSpPr>
          <p:nvPr>
            <p:ph type="title"/>
          </p:nvPr>
        </p:nvSpPr>
        <p:spPr>
          <a:xfrm>
            <a:off x="179388" y="1089024"/>
            <a:ext cx="4062412" cy="1403871"/>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Niekoľko slov o QoS vo VPN sieťach</a:t>
            </a:r>
            <a:endParaRPr lang="en-US" altLang="sk-SK" sz="2800" dirty="0">
              <a:solidFill>
                <a:schemeClr val="bg1"/>
              </a:solidFill>
            </a:endParaRPr>
          </a:p>
        </p:txBody>
      </p:sp>
      <p:pic>
        <p:nvPicPr>
          <p:cNvPr id="1231876" name="Picture 4" descr="XX7F9290"/>
          <p:cNvPicPr>
            <a:picLocks noChangeAspect="1" noChangeArrowheads="1"/>
          </p:cNvPicPr>
          <p:nvPr/>
        </p:nvPicPr>
        <p:blipFill>
          <a:blip r:embed="rId3" cstate="print">
            <a:extLst>
              <a:ext uri="{28A0092B-C50C-407E-A947-70E740481C1C}">
                <a14:useLocalDpi xmlns:a14="http://schemas.microsoft.com/office/drawing/2010/main" val="0"/>
              </a:ext>
            </a:extLst>
          </a:blip>
          <a:srcRect r="-34"/>
          <a:stretch>
            <a:fillRect/>
          </a:stretch>
        </p:blipFill>
        <p:spPr bwMode="auto">
          <a:xfrm>
            <a:off x="4462463" y="0"/>
            <a:ext cx="4692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40485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endParaRPr lang="sk-SK" sz="2400">
              <a:solidFill>
                <a:srgbClr val="000000"/>
              </a:solidFill>
            </a:endParaRPr>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0" y="1089025"/>
            <a:ext cx="4449763" cy="110319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Mechanizmy pre výkonnosť linky (Link Efficiency Mechanisms)</a:t>
            </a:r>
            <a:endParaRPr lang="en-US" altLang="sk-SK" sz="2800" dirty="0">
              <a:solidFill>
                <a:schemeClr val="bg1"/>
              </a:solidFill>
            </a:endParaRPr>
          </a:p>
        </p:txBody>
      </p:sp>
    </p:spTree>
    <p:extLst>
      <p:ext uri="{BB962C8B-B14F-4D97-AF65-F5344CB8AC3E}">
        <p14:creationId xmlns:p14="http://schemas.microsoft.com/office/powerpoint/2010/main" val="27336910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6770" name="Picture 2" descr="325P_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2238375"/>
            <a:ext cx="4597400" cy="2779713"/>
          </a:xfrm>
          <a:prstGeom prst="rect">
            <a:avLst/>
          </a:prstGeom>
          <a:noFill/>
          <a:extLst>
            <a:ext uri="{909E8E84-426E-40DD-AFC4-6F175D3DCCD1}">
              <a14:hiddenFill xmlns:a14="http://schemas.microsoft.com/office/drawing/2010/main">
                <a:solidFill>
                  <a:srgbClr val="FFFFFF"/>
                </a:solidFill>
              </a14:hiddenFill>
            </a:ext>
          </a:extLst>
        </p:spPr>
      </p:pic>
      <p:sp>
        <p:nvSpPr>
          <p:cNvPr id="1696771" name="Rectangle 3"/>
          <p:cNvSpPr>
            <a:spLocks noGrp="1" noChangeArrowheads="1"/>
          </p:cNvSpPr>
          <p:nvPr>
            <p:ph type="title"/>
          </p:nvPr>
        </p:nvSpPr>
        <p:spPr/>
        <p:txBody>
          <a:bodyPr/>
          <a:lstStyle/>
          <a:p>
            <a:r>
              <a:rPr lang="en-US"/>
              <a:t>QoS Preclassify</a:t>
            </a:r>
          </a:p>
        </p:txBody>
      </p:sp>
      <p:sp>
        <p:nvSpPr>
          <p:cNvPr id="1696772" name="Rectangle 4"/>
          <p:cNvSpPr>
            <a:spLocks noGrp="1" noChangeArrowheads="1"/>
          </p:cNvSpPr>
          <p:nvPr>
            <p:ph type="body" sz="half" idx="1"/>
          </p:nvPr>
        </p:nvSpPr>
        <p:spPr>
          <a:xfrm>
            <a:off x="655638" y="1143000"/>
            <a:ext cx="3554412" cy="5410200"/>
          </a:xfrm>
        </p:spPr>
        <p:txBody>
          <a:bodyPr>
            <a:normAutofit/>
          </a:bodyPr>
          <a:lstStyle/>
          <a:p>
            <a:r>
              <a:rPr lang="sk-SK" sz="2000" dirty="0" smtClean="0"/>
              <a:t>V súčasnej dobe sú VPN siete veľmi populárne</a:t>
            </a:r>
          </a:p>
          <a:p>
            <a:r>
              <a:rPr lang="sk-SK" sz="2000" dirty="0" smtClean="0"/>
              <a:t>Jedným z hlavných VPN nástrojov je tunelovanie, čiže vloženie paketov alebo rámcov do nových paketov alebo rámcov</a:t>
            </a:r>
          </a:p>
          <a:p>
            <a:r>
              <a:rPr lang="sk-SK" sz="2000" dirty="0" smtClean="0"/>
              <a:t>Keďže pribúda nová hlavička, otázkou je jej vlastné QoS značenie, ako aj klasifikácia a výsledná obsluha tokov</a:t>
            </a:r>
            <a:endParaRPr lang="en-US" sz="2000" dirty="0"/>
          </a:p>
        </p:txBody>
      </p:sp>
    </p:spTree>
    <p:extLst>
      <p:ext uri="{BB962C8B-B14F-4D97-AF65-F5344CB8AC3E}">
        <p14:creationId xmlns:p14="http://schemas.microsoft.com/office/powerpoint/2010/main" val="31042492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8818" name="Picture 2" descr="325P_2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89913" cy="1882775"/>
          </a:xfrm>
          <a:prstGeom prst="rect">
            <a:avLst/>
          </a:prstGeom>
          <a:noFill/>
          <a:extLst>
            <a:ext uri="{909E8E84-426E-40DD-AFC4-6F175D3DCCD1}">
              <a14:hiddenFill xmlns:a14="http://schemas.microsoft.com/office/drawing/2010/main">
                <a:solidFill>
                  <a:srgbClr val="FFFFFF"/>
                </a:solidFill>
              </a14:hiddenFill>
            </a:ext>
          </a:extLst>
        </p:spPr>
      </p:pic>
      <p:sp>
        <p:nvSpPr>
          <p:cNvPr id="1698819" name="Rectangle 3"/>
          <p:cNvSpPr>
            <a:spLocks noGrp="1" noChangeArrowheads="1"/>
          </p:cNvSpPr>
          <p:nvPr>
            <p:ph type="title"/>
          </p:nvPr>
        </p:nvSpPr>
        <p:spPr/>
        <p:txBody>
          <a:bodyPr/>
          <a:lstStyle/>
          <a:p>
            <a:r>
              <a:rPr lang="sk-SK" dirty="0" smtClean="0"/>
              <a:t>Úskalia klasifikácie pri tunelovaní</a:t>
            </a:r>
            <a:endParaRPr lang="en-US" dirty="0"/>
          </a:p>
        </p:txBody>
      </p:sp>
      <p:sp>
        <p:nvSpPr>
          <p:cNvPr id="1698820" name="Rectangle 4"/>
          <p:cNvSpPr>
            <a:spLocks noGrp="1" noChangeArrowheads="1"/>
          </p:cNvSpPr>
          <p:nvPr>
            <p:ph type="body" sz="half" idx="2"/>
          </p:nvPr>
        </p:nvSpPr>
        <p:spPr>
          <a:xfrm>
            <a:off x="674688" y="3870325"/>
            <a:ext cx="8140700" cy="2609850"/>
          </a:xfrm>
        </p:spPr>
        <p:txBody>
          <a:bodyPr>
            <a:normAutofit fontScale="92500" lnSpcReduction="10000"/>
          </a:bodyPr>
          <a:lstStyle/>
          <a:p>
            <a:r>
              <a:rPr lang="sk-SK" dirty="0" smtClean="0"/>
              <a:t>Tunelované pakety dostávajú novú IP hlavičku. Pri použití policy-map na výstupnom fyzickom rozhraní bude smerovač klasifikáciu odvodzovať práve od vonkajšej hlavičky</a:t>
            </a:r>
          </a:p>
          <a:p>
            <a:r>
              <a:rPr lang="sk-SK" dirty="0" smtClean="0"/>
              <a:t>Na vnútornú hlavičku sa smerovač nebude pozerať – pri využití šifrujúcich VPN to dokonca ani nie je možné</a:t>
            </a:r>
          </a:p>
          <a:p>
            <a:r>
              <a:rPr lang="sk-SK" dirty="0" smtClean="0"/>
              <a:t>Pakety prechádzajúce rovnakým tunelom majú prakticky rovnaké vonkajšie hlavičky, takže sú prakticky nerozlíšiteľné</a:t>
            </a:r>
            <a:endParaRPr lang="en-US" dirty="0"/>
          </a:p>
        </p:txBody>
      </p:sp>
    </p:spTree>
    <p:extLst>
      <p:ext uri="{BB962C8B-B14F-4D97-AF65-F5344CB8AC3E}">
        <p14:creationId xmlns:p14="http://schemas.microsoft.com/office/powerpoint/2010/main" val="293378238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0866" name="Picture 2" descr="325P_2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189913" cy="1776413"/>
          </a:xfrm>
          <a:prstGeom prst="rect">
            <a:avLst/>
          </a:prstGeom>
          <a:noFill/>
          <a:extLst>
            <a:ext uri="{909E8E84-426E-40DD-AFC4-6F175D3DCCD1}">
              <a14:hiddenFill xmlns:a14="http://schemas.microsoft.com/office/drawing/2010/main">
                <a:solidFill>
                  <a:srgbClr val="FFFFFF"/>
                </a:solidFill>
              </a14:hiddenFill>
            </a:ext>
          </a:extLst>
        </p:spPr>
      </p:pic>
      <p:sp>
        <p:nvSpPr>
          <p:cNvPr id="1700867" name="Rectangle 3"/>
          <p:cNvSpPr>
            <a:spLocks noGrp="1" noChangeArrowheads="1"/>
          </p:cNvSpPr>
          <p:nvPr>
            <p:ph type="title"/>
          </p:nvPr>
        </p:nvSpPr>
        <p:spPr/>
        <p:txBody>
          <a:bodyPr/>
          <a:lstStyle/>
          <a:p>
            <a:r>
              <a:rPr lang="sk-SK" dirty="0" smtClean="0"/>
              <a:t>GRE tunely</a:t>
            </a:r>
            <a:endParaRPr lang="en-US" dirty="0"/>
          </a:p>
        </p:txBody>
      </p:sp>
      <p:sp>
        <p:nvSpPr>
          <p:cNvPr id="1700868" name="Rectangle 4"/>
          <p:cNvSpPr>
            <a:spLocks noGrp="1" noChangeArrowheads="1"/>
          </p:cNvSpPr>
          <p:nvPr>
            <p:ph type="body" sz="half" idx="2"/>
          </p:nvPr>
        </p:nvSpPr>
        <p:spPr>
          <a:xfrm>
            <a:off x="655638" y="3429000"/>
            <a:ext cx="8159750" cy="3096344"/>
          </a:xfrm>
        </p:spPr>
        <p:txBody>
          <a:bodyPr>
            <a:normAutofit lnSpcReduction="10000"/>
          </a:bodyPr>
          <a:lstStyle/>
          <a:p>
            <a:r>
              <a:rPr lang="sk-SK" dirty="0" smtClean="0"/>
              <a:t>Pri použití GRE tunelov sa ToS/DSCP bajt vnútorného paketu </a:t>
            </a:r>
            <a:r>
              <a:rPr lang="sk-SK" dirty="0" smtClean="0">
                <a:solidFill>
                  <a:schemeClr val="accent2"/>
                </a:solidFill>
              </a:rPr>
              <a:t>automaticky</a:t>
            </a:r>
            <a:r>
              <a:rPr lang="sk-SK" dirty="0" smtClean="0"/>
              <a:t> kopíruje do ToS/DSCP bajtu vonkajšej hlavičky</a:t>
            </a:r>
          </a:p>
          <a:p>
            <a:pPr lvl="1"/>
            <a:r>
              <a:rPr lang="sk-SK" dirty="0" smtClean="0"/>
              <a:t>ECN je komplikovanejší problém, ten nebudeme uvažovať</a:t>
            </a:r>
            <a:endParaRPr lang="sk-SK" dirty="0" smtClean="0"/>
          </a:p>
          <a:p>
            <a:r>
              <a:rPr lang="sk-SK" dirty="0" smtClean="0"/>
              <a:t>Service-policy umiestnená na výstupnom fyzickom rozhraní teda uvidí pôvodné ToS/DSCP hodnoty, ale nemožno ju založiť na nijakej inej vlastnosti pôvodného paketu</a:t>
            </a:r>
            <a:endParaRPr lang="en-US" dirty="0"/>
          </a:p>
        </p:txBody>
      </p:sp>
    </p:spTree>
    <p:extLst>
      <p:ext uri="{BB962C8B-B14F-4D97-AF65-F5344CB8AC3E}">
        <p14:creationId xmlns:p14="http://schemas.microsoft.com/office/powerpoint/2010/main" val="204410345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2914" name="Picture 2" descr="325P_2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371600"/>
            <a:ext cx="7578725" cy="1706563"/>
          </a:xfrm>
          <a:prstGeom prst="rect">
            <a:avLst/>
          </a:prstGeom>
          <a:noFill/>
          <a:extLst>
            <a:ext uri="{909E8E84-426E-40DD-AFC4-6F175D3DCCD1}">
              <a14:hiddenFill xmlns:a14="http://schemas.microsoft.com/office/drawing/2010/main">
                <a:solidFill>
                  <a:srgbClr val="FFFFFF"/>
                </a:solidFill>
              </a14:hiddenFill>
            </a:ext>
          </a:extLst>
        </p:spPr>
      </p:pic>
      <p:sp>
        <p:nvSpPr>
          <p:cNvPr id="1702915" name="Rectangle 3"/>
          <p:cNvSpPr>
            <a:spLocks noGrp="1" noChangeArrowheads="1"/>
          </p:cNvSpPr>
          <p:nvPr>
            <p:ph type="title"/>
          </p:nvPr>
        </p:nvSpPr>
        <p:spPr/>
        <p:txBody>
          <a:bodyPr/>
          <a:lstStyle/>
          <a:p>
            <a:r>
              <a:rPr lang="en-US" dirty="0"/>
              <a:t>IPsec </a:t>
            </a:r>
            <a:r>
              <a:rPr lang="en-US" dirty="0" smtClean="0"/>
              <a:t>A</a:t>
            </a:r>
            <a:r>
              <a:rPr lang="sk-SK" dirty="0" smtClean="0"/>
              <a:t>uthentication </a:t>
            </a:r>
            <a:r>
              <a:rPr lang="en-US" dirty="0" smtClean="0"/>
              <a:t>H</a:t>
            </a:r>
            <a:r>
              <a:rPr lang="sk-SK" dirty="0" smtClean="0"/>
              <a:t>eader</a:t>
            </a:r>
            <a:endParaRPr lang="en-US" dirty="0"/>
          </a:p>
        </p:txBody>
      </p:sp>
      <p:sp>
        <p:nvSpPr>
          <p:cNvPr id="1702916" name="Rectangle 4"/>
          <p:cNvSpPr>
            <a:spLocks noGrp="1" noChangeArrowheads="1"/>
          </p:cNvSpPr>
          <p:nvPr>
            <p:ph type="body" sz="half" idx="2"/>
          </p:nvPr>
        </p:nvSpPr>
        <p:spPr>
          <a:xfrm>
            <a:off x="655638" y="3505200"/>
            <a:ext cx="8159750" cy="2819400"/>
          </a:xfrm>
        </p:spPr>
        <p:txBody>
          <a:bodyPr>
            <a:normAutofit/>
          </a:bodyPr>
          <a:lstStyle/>
          <a:p>
            <a:r>
              <a:rPr lang="en-US" dirty="0"/>
              <a:t>IPsec AH </a:t>
            </a:r>
            <a:r>
              <a:rPr lang="sk-SK" dirty="0" smtClean="0"/>
              <a:t>slúži na digitálny podpis paketu a nešifruje ho</a:t>
            </a:r>
          </a:p>
          <a:p>
            <a:r>
              <a:rPr lang="sk-SK" dirty="0" smtClean="0"/>
              <a:t>V tunelovom režime sa ToS/DSCP bajt vnútorného paketu automaticky kopíruje do ToS/DSCP bajtu vonkajšej hlavičky</a:t>
            </a:r>
            <a:endParaRPr lang="en-US" dirty="0"/>
          </a:p>
          <a:p>
            <a:r>
              <a:rPr lang="sk-SK" dirty="0" smtClean="0"/>
              <a:t>V transportnom režime zostáva pôvodná hlavička zachovaná</a:t>
            </a:r>
            <a:endParaRPr lang="en-US" dirty="0"/>
          </a:p>
        </p:txBody>
      </p:sp>
    </p:spTree>
    <p:extLst>
      <p:ext uri="{BB962C8B-B14F-4D97-AF65-F5344CB8AC3E}">
        <p14:creationId xmlns:p14="http://schemas.microsoft.com/office/powerpoint/2010/main" val="31300048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dirty="0"/>
              <a:t>IPsec </a:t>
            </a:r>
            <a:r>
              <a:rPr lang="en-US" dirty="0" smtClean="0"/>
              <a:t>E</a:t>
            </a:r>
            <a:r>
              <a:rPr lang="sk-SK" dirty="0" smtClean="0"/>
              <a:t>ncapsulating </a:t>
            </a:r>
            <a:r>
              <a:rPr lang="en-US" dirty="0" smtClean="0"/>
              <a:t>S</a:t>
            </a:r>
            <a:r>
              <a:rPr lang="sk-SK" dirty="0" smtClean="0"/>
              <a:t>ecurity </a:t>
            </a:r>
            <a:r>
              <a:rPr lang="en-US" dirty="0" smtClean="0"/>
              <a:t>P</a:t>
            </a:r>
            <a:r>
              <a:rPr lang="sk-SK" dirty="0" smtClean="0"/>
              <a:t>ayload</a:t>
            </a:r>
            <a:endParaRPr lang="en-US" dirty="0"/>
          </a:p>
        </p:txBody>
      </p:sp>
      <p:sp>
        <p:nvSpPr>
          <p:cNvPr id="1704963" name="Rectangle 3"/>
          <p:cNvSpPr>
            <a:spLocks noGrp="1" noChangeArrowheads="1"/>
          </p:cNvSpPr>
          <p:nvPr>
            <p:ph type="body" sz="half" idx="2"/>
          </p:nvPr>
        </p:nvSpPr>
        <p:spPr>
          <a:xfrm>
            <a:off x="655638" y="3505200"/>
            <a:ext cx="8159750" cy="3048000"/>
          </a:xfrm>
        </p:spPr>
        <p:txBody>
          <a:bodyPr>
            <a:normAutofit/>
          </a:bodyPr>
          <a:lstStyle/>
          <a:p>
            <a:r>
              <a:rPr lang="en-US" dirty="0"/>
              <a:t>IPsec ESP </a:t>
            </a:r>
            <a:r>
              <a:rPr lang="sk-SK" dirty="0" smtClean="0"/>
              <a:t>slúži na šifrovanie i digitálny podpis</a:t>
            </a:r>
            <a:r>
              <a:rPr lang="en-US" dirty="0" smtClean="0"/>
              <a:t> </a:t>
            </a:r>
            <a:endParaRPr lang="en-US" dirty="0"/>
          </a:p>
          <a:p>
            <a:r>
              <a:rPr lang="sk-SK" dirty="0" smtClean="0"/>
              <a:t>Paket chránený pomocou </a:t>
            </a:r>
            <a:r>
              <a:rPr lang="en-US" dirty="0" smtClean="0"/>
              <a:t>IPsec </a:t>
            </a:r>
            <a:r>
              <a:rPr lang="en-US" dirty="0"/>
              <a:t>ESP </a:t>
            </a:r>
            <a:r>
              <a:rPr lang="sk-SK" dirty="0" smtClean="0"/>
              <a:t>má nešifrovanú hlavičku a šifrované/digitálne podpísané telo</a:t>
            </a:r>
            <a:endParaRPr lang="en-US" dirty="0"/>
          </a:p>
          <a:p>
            <a:r>
              <a:rPr lang="sk-SK" dirty="0" smtClean="0"/>
              <a:t>V tunelovom režime sa ToS/DSCP bajt vnútorného paketu automaticky kopíruje do ToS/DSCP bajtu vonkajšej hlavičky</a:t>
            </a:r>
            <a:endParaRPr lang="en-US" dirty="0"/>
          </a:p>
        </p:txBody>
      </p:sp>
      <p:pic>
        <p:nvPicPr>
          <p:cNvPr id="1704964" name="Picture 4" descr="325P_2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9248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0893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7010" name="Picture 2" descr="325P_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616" y="1676400"/>
            <a:ext cx="4560888" cy="3908425"/>
          </a:xfrm>
          <a:prstGeom prst="rect">
            <a:avLst/>
          </a:prstGeom>
          <a:noFill/>
          <a:extLst>
            <a:ext uri="{909E8E84-426E-40DD-AFC4-6F175D3DCCD1}">
              <a14:hiddenFill xmlns:a14="http://schemas.microsoft.com/office/drawing/2010/main">
                <a:solidFill>
                  <a:srgbClr val="FFFFFF"/>
                </a:solidFill>
              </a14:hiddenFill>
            </a:ext>
          </a:extLst>
        </p:spPr>
      </p:pic>
      <p:sp>
        <p:nvSpPr>
          <p:cNvPr id="1707011" name="Rectangle 3"/>
          <p:cNvSpPr>
            <a:spLocks noGrp="1" noChangeArrowheads="1"/>
          </p:cNvSpPr>
          <p:nvPr>
            <p:ph type="title"/>
          </p:nvPr>
        </p:nvSpPr>
        <p:spPr/>
        <p:txBody>
          <a:bodyPr/>
          <a:lstStyle/>
          <a:p>
            <a:r>
              <a:rPr lang="sk-SK" sz="2800" dirty="0" smtClean="0"/>
              <a:t>Umiestnenie QoS politík pri využití tunelov</a:t>
            </a:r>
            <a:endParaRPr lang="en-US" sz="2800" dirty="0"/>
          </a:p>
        </p:txBody>
      </p:sp>
      <p:sp>
        <p:nvSpPr>
          <p:cNvPr id="1707012" name="Rectangle 4"/>
          <p:cNvSpPr>
            <a:spLocks noGrp="1" noChangeArrowheads="1"/>
          </p:cNvSpPr>
          <p:nvPr>
            <p:ph type="body" sz="half" idx="1"/>
          </p:nvPr>
        </p:nvSpPr>
        <p:spPr>
          <a:xfrm>
            <a:off x="655638" y="1143000"/>
            <a:ext cx="4002087" cy="5410200"/>
          </a:xfrm>
        </p:spPr>
        <p:txBody>
          <a:bodyPr>
            <a:normAutofit/>
          </a:bodyPr>
          <a:lstStyle/>
          <a:p>
            <a:r>
              <a:rPr lang="sk-SK" sz="2200" dirty="0" smtClean="0"/>
              <a:t>Tunelové rozhrania podporujú mnohé z QoS mechanizmov, ktoré sú použiteľné na fyzických rozhraniach</a:t>
            </a:r>
          </a:p>
          <a:p>
            <a:r>
              <a:rPr lang="sk-SK" sz="2200" dirty="0" smtClean="0"/>
              <a:t>Vo VPN prostrediach môžu QoS nástroje byť použité buď na rozhraniach typu Tunnel alebo na fyzickom rozhraní</a:t>
            </a:r>
          </a:p>
          <a:p>
            <a:r>
              <a:rPr lang="sk-SK" sz="2200" dirty="0" smtClean="0"/>
              <a:t>Rozhodnutie, kde majú QoS</a:t>
            </a:r>
            <a:br>
              <a:rPr lang="sk-SK" sz="2200" dirty="0" smtClean="0"/>
            </a:br>
            <a:r>
              <a:rPr lang="sk-SK" sz="2200" dirty="0" smtClean="0"/>
              <a:t>nástroje byť použité (tunel alebo fyzické rozhranie), vychádza z požiadaviek na výsledný efekt</a:t>
            </a:r>
            <a:endParaRPr lang="en-US" sz="2200" dirty="0"/>
          </a:p>
        </p:txBody>
      </p:sp>
    </p:spTree>
    <p:extLst>
      <p:ext uri="{BB962C8B-B14F-4D97-AF65-F5344CB8AC3E}">
        <p14:creationId xmlns:p14="http://schemas.microsoft.com/office/powerpoint/2010/main" val="3777716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9059" name="Picture 3" descr="325P_2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5288"/>
            <a:ext cx="4152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09061" name="Rectangle 5"/>
          <p:cNvSpPr>
            <a:spLocks noChangeArrowheads="1"/>
          </p:cNvSpPr>
          <p:nvPr/>
        </p:nvSpPr>
        <p:spPr bwMode="auto">
          <a:xfrm>
            <a:off x="177800" y="6389960"/>
            <a:ext cx="8750300" cy="279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3958" tIns="0" rIns="0" bIns="133308"/>
          <a:lstStyle/>
          <a:p>
            <a:pPr algn="l" eaLnBrk="1" hangingPunct="1">
              <a:lnSpc>
                <a:spcPct val="95000"/>
              </a:lnSpc>
              <a:spcBef>
                <a:spcPct val="35000"/>
              </a:spcBef>
            </a:pPr>
            <a:r>
              <a:rPr lang="sk-SK" sz="1400" b="1" dirty="0" smtClean="0">
                <a:solidFill>
                  <a:schemeClr val="accent2"/>
                </a:solidFill>
                <a:cs typeface="Arial" charset="0"/>
              </a:rPr>
              <a:t>Pozor</a:t>
            </a:r>
            <a:r>
              <a:rPr lang="en-US" sz="1400" b="1" dirty="0" smtClean="0">
                <a:solidFill>
                  <a:schemeClr val="accent2"/>
                </a:solidFill>
                <a:cs typeface="Arial" charset="0"/>
              </a:rPr>
              <a:t>:</a:t>
            </a:r>
            <a:r>
              <a:rPr lang="en-US" sz="1400" b="1" dirty="0" smtClean="0">
                <a:solidFill>
                  <a:srgbClr val="000000"/>
                </a:solidFill>
                <a:cs typeface="Arial" charset="0"/>
              </a:rPr>
              <a:t> </a:t>
            </a:r>
            <a:r>
              <a:rPr lang="sk-SK" sz="1400" b="1" dirty="0" smtClean="0">
                <a:solidFill>
                  <a:srgbClr val="000000"/>
                </a:solidFill>
                <a:cs typeface="Arial" charset="0"/>
              </a:rPr>
              <a:t>DSCP bajt sa z vnútornej hlavičky do vonkajšej kopíruje automaticky, nezávisle na preclassify</a:t>
            </a:r>
            <a:endParaRPr lang="en-US" sz="1400" b="1" dirty="0"/>
          </a:p>
        </p:txBody>
      </p:sp>
      <p:sp>
        <p:nvSpPr>
          <p:cNvPr id="1709062" name="Rectangle 6"/>
          <p:cNvSpPr>
            <a:spLocks noChangeArrowheads="1"/>
          </p:cNvSpPr>
          <p:nvPr/>
        </p:nvSpPr>
        <p:spPr bwMode="auto">
          <a:xfrm>
            <a:off x="5105400" y="2057400"/>
            <a:ext cx="3810000" cy="3505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925" indent="-288925" algn="l" defTabSz="814388">
              <a:lnSpc>
                <a:spcPct val="100000"/>
              </a:lnSpc>
              <a:buClr>
                <a:srgbClr val="33CCCC"/>
              </a:buClr>
              <a:buSzPct val="100000"/>
              <a:buFont typeface="Arial" charset="0"/>
              <a:buNone/>
            </a:pPr>
            <a:r>
              <a:rPr lang="en-US" sz="1400" b="1" dirty="0">
                <a:latin typeface="Courier New" pitchFamily="49" charset="0"/>
              </a:rPr>
              <a:t>!</a:t>
            </a:r>
          </a:p>
          <a:p>
            <a:pPr marL="288925" indent="-288925" algn="l" defTabSz="814388">
              <a:lnSpc>
                <a:spcPct val="100000"/>
              </a:lnSpc>
              <a:buClr>
                <a:srgbClr val="33CCCC"/>
              </a:buClr>
              <a:buSzPct val="100000"/>
              <a:buFont typeface="Arial" charset="0"/>
              <a:buNone/>
            </a:pPr>
            <a:r>
              <a:rPr lang="en-US" sz="1400" b="1" dirty="0">
                <a:latin typeface="Courier New" pitchFamily="49" charset="0"/>
              </a:rPr>
              <a:t>crypto map </a:t>
            </a:r>
            <a:r>
              <a:rPr lang="sk-SK" sz="1400" b="1" dirty="0" smtClean="0">
                <a:latin typeface="Courier New" pitchFamily="49" charset="0"/>
              </a:rPr>
              <a:t>IPsec</a:t>
            </a:r>
            <a:r>
              <a:rPr lang="en-US" sz="1400" b="1" dirty="0" smtClean="0">
                <a:latin typeface="Courier New" pitchFamily="49" charset="0"/>
              </a:rPr>
              <a:t> </a:t>
            </a:r>
            <a:r>
              <a:rPr lang="en-US" sz="1400" b="1" dirty="0">
                <a:latin typeface="Courier New" pitchFamily="49" charset="0"/>
              </a:rPr>
              <a:t>1 </a:t>
            </a:r>
            <a:r>
              <a:rPr lang="en-US" sz="1400" b="1" dirty="0" err="1">
                <a:latin typeface="Courier New" pitchFamily="49" charset="0"/>
              </a:rPr>
              <a:t>ipsec-isakmp</a:t>
            </a:r>
            <a:endParaRPr lang="en-US" sz="1400" b="1" dirty="0">
              <a:latin typeface="Courier New" pitchFamily="49" charset="0"/>
            </a:endParaRPr>
          </a:p>
          <a:p>
            <a:pPr marL="288925" indent="-288925" algn="l" defTabSz="814388">
              <a:lnSpc>
                <a:spcPct val="100000"/>
              </a:lnSpc>
              <a:buClr>
                <a:srgbClr val="33CCCC"/>
              </a:buClr>
              <a:buSzPct val="100000"/>
              <a:buFont typeface="Arial" charset="0"/>
              <a:buNone/>
            </a:pPr>
            <a:r>
              <a:rPr lang="en-US" sz="1400" b="1" dirty="0">
                <a:latin typeface="Courier New" pitchFamily="49" charset="0"/>
              </a:rPr>
              <a:t>   </a:t>
            </a:r>
            <a:r>
              <a:rPr lang="en-US" sz="1400" b="1" dirty="0" err="1">
                <a:solidFill>
                  <a:srgbClr val="A50021"/>
                </a:solidFill>
                <a:latin typeface="Courier New" pitchFamily="49" charset="0"/>
              </a:rPr>
              <a:t>qos</a:t>
            </a:r>
            <a:r>
              <a:rPr lang="en-US" sz="1400" b="1" dirty="0">
                <a:solidFill>
                  <a:srgbClr val="A50021"/>
                </a:solidFill>
                <a:latin typeface="Courier New" pitchFamily="49" charset="0"/>
              </a:rPr>
              <a:t> pre-classify</a:t>
            </a:r>
          </a:p>
          <a:p>
            <a:pPr marL="288925" indent="-288925" algn="l" defTabSz="814388">
              <a:lnSpc>
                <a:spcPct val="100000"/>
              </a:lnSpc>
              <a:buClr>
                <a:srgbClr val="33CCCC"/>
              </a:buClr>
              <a:buSzPct val="100000"/>
              <a:buFont typeface="Arial" charset="0"/>
              <a:buNone/>
            </a:pPr>
            <a:r>
              <a:rPr lang="en-US" sz="1400" b="1" dirty="0">
                <a:latin typeface="Courier New" pitchFamily="49" charset="0"/>
              </a:rPr>
              <a:t>   set </a:t>
            </a:r>
            <a:r>
              <a:rPr lang="en-US" sz="1400" b="1" dirty="0" smtClean="0">
                <a:latin typeface="Courier New" pitchFamily="49" charset="0"/>
              </a:rPr>
              <a:t>peer</a:t>
            </a:r>
            <a:r>
              <a:rPr lang="sk-SK" sz="1400" b="1" dirty="0" smtClean="0">
                <a:latin typeface="Courier New" pitchFamily="49" charset="0"/>
              </a:rPr>
              <a:t> ...</a:t>
            </a:r>
            <a:endParaRPr lang="en-US" sz="1400" b="1" dirty="0">
              <a:latin typeface="Courier New" pitchFamily="49" charset="0"/>
            </a:endParaRPr>
          </a:p>
          <a:p>
            <a:pPr marL="288925" indent="-288925" algn="l" defTabSz="814388">
              <a:lnSpc>
                <a:spcPct val="100000"/>
              </a:lnSpc>
              <a:buClr>
                <a:srgbClr val="33CCCC"/>
              </a:buClr>
              <a:buSzPct val="100000"/>
              <a:buFont typeface="Arial" charset="0"/>
              <a:buNone/>
            </a:pPr>
            <a:r>
              <a:rPr lang="en-US" sz="1400" b="1" dirty="0">
                <a:latin typeface="Courier New" pitchFamily="49" charset="0"/>
              </a:rPr>
              <a:t>!</a:t>
            </a:r>
          </a:p>
          <a:p>
            <a:pPr marL="288925" indent="-288925" algn="l" defTabSz="814388">
              <a:lnSpc>
                <a:spcPct val="100000"/>
              </a:lnSpc>
              <a:buClr>
                <a:srgbClr val="33CCCC"/>
              </a:buClr>
              <a:buSzPct val="100000"/>
              <a:buFont typeface="Arial" charset="0"/>
              <a:buNone/>
            </a:pPr>
            <a:r>
              <a:rPr lang="en-US" sz="1400" b="1" dirty="0">
                <a:latin typeface="Courier New" pitchFamily="49" charset="0"/>
              </a:rPr>
              <a:t>interface Tunnel 0</a:t>
            </a:r>
          </a:p>
          <a:p>
            <a:pPr marL="288925" indent="-288925" algn="l" defTabSz="814388">
              <a:lnSpc>
                <a:spcPct val="100000"/>
              </a:lnSpc>
              <a:buClr>
                <a:srgbClr val="33CCCC"/>
              </a:buClr>
              <a:buSzPct val="100000"/>
              <a:buFont typeface="Arial" charset="0"/>
              <a:buNone/>
            </a:pPr>
            <a:r>
              <a:rPr lang="en-US" sz="1400" b="1" dirty="0">
                <a:latin typeface="Courier New" pitchFamily="49" charset="0"/>
              </a:rPr>
              <a:t>   </a:t>
            </a:r>
            <a:r>
              <a:rPr lang="sk-SK" sz="1400" b="1" dirty="0" smtClean="0">
                <a:latin typeface="Courier New" pitchFamily="49" charset="0"/>
              </a:rPr>
              <a:t>...</a:t>
            </a:r>
            <a:endParaRPr lang="en-US" sz="1400" b="1" dirty="0">
              <a:latin typeface="Courier New" pitchFamily="49" charset="0"/>
            </a:endParaRPr>
          </a:p>
          <a:p>
            <a:pPr marL="288925" indent="-288925" algn="l" defTabSz="814388">
              <a:lnSpc>
                <a:spcPct val="100000"/>
              </a:lnSpc>
              <a:buClr>
                <a:srgbClr val="33CCCC"/>
              </a:buClr>
              <a:buSzPct val="100000"/>
              <a:buFont typeface="Arial" charset="0"/>
              <a:buNone/>
            </a:pPr>
            <a:r>
              <a:rPr lang="en-US" sz="1400" b="1" dirty="0">
                <a:solidFill>
                  <a:srgbClr val="A50021"/>
                </a:solidFill>
                <a:latin typeface="Courier New" pitchFamily="49" charset="0"/>
              </a:rPr>
              <a:t>   </a:t>
            </a:r>
            <a:r>
              <a:rPr lang="en-US" sz="1400" b="1" dirty="0" err="1">
                <a:solidFill>
                  <a:srgbClr val="A50021"/>
                </a:solidFill>
                <a:latin typeface="Courier New" pitchFamily="49" charset="0"/>
              </a:rPr>
              <a:t>qos</a:t>
            </a:r>
            <a:r>
              <a:rPr lang="en-US" sz="1400" b="1" dirty="0">
                <a:solidFill>
                  <a:srgbClr val="A50021"/>
                </a:solidFill>
                <a:latin typeface="Courier New" pitchFamily="49" charset="0"/>
              </a:rPr>
              <a:t> pre-classify</a:t>
            </a:r>
          </a:p>
          <a:p>
            <a:pPr marL="288925" indent="-288925" algn="l" defTabSz="814388">
              <a:lnSpc>
                <a:spcPct val="100000"/>
              </a:lnSpc>
              <a:buClr>
                <a:srgbClr val="33CCCC"/>
              </a:buClr>
              <a:buSzPct val="100000"/>
              <a:buFont typeface="Arial" charset="0"/>
              <a:buNone/>
            </a:pPr>
            <a:r>
              <a:rPr lang="en-US" sz="1400" b="1" dirty="0" smtClean="0">
                <a:latin typeface="Courier New" pitchFamily="49" charset="0"/>
              </a:rPr>
              <a:t>!</a:t>
            </a:r>
            <a:endParaRPr lang="en-US" sz="1400" b="1" dirty="0">
              <a:latin typeface="Courier New" pitchFamily="49" charset="0"/>
            </a:endParaRPr>
          </a:p>
          <a:p>
            <a:pPr marL="288925" indent="-288925" algn="l" defTabSz="814388">
              <a:lnSpc>
                <a:spcPct val="100000"/>
              </a:lnSpc>
              <a:buClr>
                <a:srgbClr val="33CCCC"/>
              </a:buClr>
              <a:buSzPct val="100000"/>
              <a:buFont typeface="Arial" charset="0"/>
              <a:buNone/>
            </a:pPr>
            <a:r>
              <a:rPr lang="en-US" sz="1400" b="1" dirty="0">
                <a:latin typeface="Courier New" pitchFamily="49" charset="0"/>
              </a:rPr>
              <a:t>interface Ethernet 0/1</a:t>
            </a:r>
          </a:p>
          <a:p>
            <a:pPr marL="288925" indent="-288925" algn="l" defTabSz="814388">
              <a:lnSpc>
                <a:spcPct val="100000"/>
              </a:lnSpc>
              <a:buClr>
                <a:srgbClr val="33CCCC"/>
              </a:buClr>
              <a:buSzPct val="100000"/>
              <a:buFont typeface="Arial" charset="0"/>
              <a:buNone/>
            </a:pPr>
            <a:r>
              <a:rPr lang="en-US" sz="1400" b="1" dirty="0">
                <a:latin typeface="Courier New" pitchFamily="49" charset="0"/>
              </a:rPr>
              <a:t> </a:t>
            </a:r>
            <a:r>
              <a:rPr lang="en-US" sz="1400" b="1" dirty="0">
                <a:solidFill>
                  <a:srgbClr val="A50021"/>
                </a:solidFill>
                <a:latin typeface="Courier New" pitchFamily="49" charset="0"/>
              </a:rPr>
              <a:t>service-policy output </a:t>
            </a:r>
            <a:r>
              <a:rPr lang="en-US" sz="1400" b="1" dirty="0" err="1">
                <a:solidFill>
                  <a:srgbClr val="A50021"/>
                </a:solidFill>
                <a:latin typeface="Courier New" pitchFamily="49" charset="0"/>
              </a:rPr>
              <a:t>minbwtos</a:t>
            </a:r>
            <a:endParaRPr lang="en-US" sz="1400" b="1" dirty="0">
              <a:solidFill>
                <a:srgbClr val="A50021"/>
              </a:solidFill>
              <a:latin typeface="Courier New" pitchFamily="49" charset="0"/>
            </a:endParaRPr>
          </a:p>
          <a:p>
            <a:pPr marL="288925" indent="-288925" algn="l" defTabSz="814388">
              <a:lnSpc>
                <a:spcPct val="100000"/>
              </a:lnSpc>
              <a:buClr>
                <a:srgbClr val="33CCCC"/>
              </a:buClr>
              <a:buSzPct val="100000"/>
              <a:buFont typeface="Arial" charset="0"/>
              <a:buNone/>
            </a:pPr>
            <a:r>
              <a:rPr lang="sk-SK" sz="1400" b="1" dirty="0" smtClean="0">
                <a:latin typeface="Courier New" pitchFamily="49" charset="0"/>
              </a:rPr>
              <a:t> </a:t>
            </a:r>
            <a:r>
              <a:rPr lang="en-US" sz="1400" b="1" dirty="0" smtClean="0">
                <a:latin typeface="Courier New" pitchFamily="49" charset="0"/>
              </a:rPr>
              <a:t>crypto </a:t>
            </a:r>
            <a:r>
              <a:rPr lang="en-US" sz="1400" b="1" dirty="0">
                <a:latin typeface="Courier New" pitchFamily="49" charset="0"/>
              </a:rPr>
              <a:t>map </a:t>
            </a:r>
            <a:r>
              <a:rPr lang="sk-SK" sz="1400" b="1" dirty="0" smtClean="0">
                <a:latin typeface="Courier New" pitchFamily="49" charset="0"/>
              </a:rPr>
              <a:t>IPsec</a:t>
            </a:r>
            <a:endParaRPr lang="en-US" sz="1400" b="1" dirty="0">
              <a:latin typeface="Courier New" pitchFamily="49" charset="0"/>
            </a:endParaRPr>
          </a:p>
          <a:p>
            <a:pPr marL="288925" indent="-288925" algn="l" defTabSz="814388">
              <a:lnSpc>
                <a:spcPct val="100000"/>
              </a:lnSpc>
              <a:buClr>
                <a:srgbClr val="33CCCC"/>
              </a:buClr>
              <a:buSzPct val="100000"/>
              <a:buFont typeface="Arial" charset="0"/>
              <a:buNone/>
            </a:pPr>
            <a:r>
              <a:rPr lang="en-US" sz="1400" b="1" dirty="0">
                <a:solidFill>
                  <a:srgbClr val="A50021"/>
                </a:solidFill>
                <a:latin typeface="Courier New" pitchFamily="49" charset="0"/>
              </a:rPr>
              <a:t>!</a:t>
            </a:r>
          </a:p>
        </p:txBody>
      </p:sp>
      <p:sp>
        <p:nvSpPr>
          <p:cNvPr id="1709063" name="Rectangle 7"/>
          <p:cNvSpPr>
            <a:spLocks noChangeArrowheads="1"/>
          </p:cNvSpPr>
          <p:nvPr/>
        </p:nvSpPr>
        <p:spPr bwMode="auto">
          <a:xfrm>
            <a:off x="152400" y="1524000"/>
            <a:ext cx="4953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rIns="82124"/>
          <a:lstStyle/>
          <a:p>
            <a:pPr marL="177800" indent="-177800" algn="l" defTabSz="814388">
              <a:lnSpc>
                <a:spcPct val="85000"/>
              </a:lnSpc>
              <a:spcBef>
                <a:spcPct val="50000"/>
              </a:spcBef>
              <a:buClr>
                <a:schemeClr val="tx2"/>
              </a:buClr>
              <a:buSzPct val="100000"/>
              <a:buFont typeface="Wingdings" pitchFamily="2" charset="2"/>
              <a:buChar char="§"/>
            </a:pPr>
            <a:r>
              <a:rPr lang="sk-SK" sz="2000" dirty="0" smtClean="0"/>
              <a:t>Nástroj </a:t>
            </a:r>
            <a:r>
              <a:rPr lang="sk-SK" sz="2000" b="1" dirty="0" smtClean="0">
                <a:solidFill>
                  <a:schemeClr val="accent2"/>
                </a:solidFill>
                <a:latin typeface="Courier New" panose="02070309020205020404" pitchFamily="49" charset="0"/>
                <a:cs typeface="Courier New" panose="02070309020205020404" pitchFamily="49" charset="0"/>
              </a:rPr>
              <a:t>qos pre-classify </a:t>
            </a:r>
            <a:r>
              <a:rPr lang="sk-SK" sz="2000" dirty="0" smtClean="0"/>
              <a:t>umožňuje odložiť si hlavičku vnútorného paketu pred jeho tunelovaním pre QoS účely</a:t>
            </a:r>
            <a:endParaRPr lang="en-US" sz="2000" dirty="0"/>
          </a:p>
          <a:p>
            <a:pPr marL="177800" indent="-177800" algn="l" defTabSz="814388">
              <a:lnSpc>
                <a:spcPct val="85000"/>
              </a:lnSpc>
              <a:spcBef>
                <a:spcPct val="50000"/>
              </a:spcBef>
              <a:buClr>
                <a:schemeClr val="tx2"/>
              </a:buClr>
              <a:buSzPct val="100000"/>
              <a:buFont typeface="Wingdings" pitchFamily="2" charset="2"/>
              <a:buChar char="§"/>
            </a:pPr>
            <a:r>
              <a:rPr lang="sk-SK" sz="2000" dirty="0" smtClean="0"/>
              <a:t>Klasifikačné nástroje použité na fyzickom rozhraní budú môcť automaticky klasifikovať tunelovanú prevádzku podľa pôvodných hlavičiek</a:t>
            </a:r>
          </a:p>
        </p:txBody>
      </p:sp>
      <p:sp>
        <p:nvSpPr>
          <p:cNvPr id="1709064" name="Text Box 8"/>
          <p:cNvSpPr txBox="1">
            <a:spLocks noChangeArrowheads="1"/>
          </p:cNvSpPr>
          <p:nvPr/>
        </p:nvSpPr>
        <p:spPr bwMode="auto">
          <a:xfrm>
            <a:off x="5257800" y="1600200"/>
            <a:ext cx="33909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buClr>
                <a:srgbClr val="33CCCC"/>
              </a:buClr>
              <a:buSzPct val="100000"/>
              <a:buFont typeface="Arial" charset="0"/>
              <a:buNone/>
            </a:pPr>
            <a:r>
              <a:rPr lang="en-US" sz="1800" b="1"/>
              <a:t>IPsec and GRE configuration:</a:t>
            </a:r>
            <a:endParaRPr lang="en-US" sz="1800"/>
          </a:p>
        </p:txBody>
      </p:sp>
      <p:sp>
        <p:nvSpPr>
          <p:cNvPr id="11" name="Rectangle 3"/>
          <p:cNvSpPr>
            <a:spLocks noGrp="1" noChangeArrowheads="1"/>
          </p:cNvSpPr>
          <p:nvPr>
            <p:ph type="title"/>
          </p:nvPr>
        </p:nvSpPr>
        <p:spPr>
          <a:xfrm>
            <a:off x="655638" y="304800"/>
            <a:ext cx="8145462" cy="685800"/>
          </a:xfrm>
        </p:spPr>
        <p:txBody>
          <a:bodyPr/>
          <a:lstStyle/>
          <a:p>
            <a:r>
              <a:rPr lang="sk-SK" sz="2800" dirty="0" smtClean="0"/>
              <a:t>Nástroj qos pre-classify</a:t>
            </a:r>
            <a:endParaRPr lang="en-US" sz="2800" dirty="0"/>
          </a:p>
        </p:txBody>
      </p:sp>
    </p:spTree>
    <p:extLst>
      <p:ext uri="{BB962C8B-B14F-4D97-AF65-F5344CB8AC3E}">
        <p14:creationId xmlns:p14="http://schemas.microsoft.com/office/powerpoint/2010/main" val="8706188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106" name="Rectangle 2"/>
          <p:cNvSpPr>
            <a:spLocks noGrp="1" noChangeArrowheads="1"/>
          </p:cNvSpPr>
          <p:nvPr>
            <p:ph type="title"/>
          </p:nvPr>
        </p:nvSpPr>
        <p:spPr/>
        <p:txBody>
          <a:bodyPr/>
          <a:lstStyle/>
          <a:p>
            <a:r>
              <a:rPr lang="en-US"/>
              <a:t>Configuring QoS Preclassify</a:t>
            </a:r>
          </a:p>
        </p:txBody>
      </p:sp>
      <p:sp>
        <p:nvSpPr>
          <p:cNvPr id="1711107" name="Rectangle 3"/>
          <p:cNvSpPr>
            <a:spLocks noChangeArrowheads="1"/>
          </p:cNvSpPr>
          <p:nvPr/>
        </p:nvSpPr>
        <p:spPr bwMode="auto">
          <a:xfrm>
            <a:off x="533400" y="19446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sz="1600" b="1" dirty="0" err="1">
                <a:solidFill>
                  <a:schemeClr val="accent2"/>
                </a:solidFill>
                <a:latin typeface="Courier New" pitchFamily="49" charset="0"/>
              </a:rPr>
              <a:t>qos</a:t>
            </a:r>
            <a:r>
              <a:rPr lang="en-US" sz="1600" b="1" dirty="0">
                <a:solidFill>
                  <a:schemeClr val="accent2"/>
                </a:solidFill>
                <a:latin typeface="Courier New" pitchFamily="49" charset="0"/>
              </a:rPr>
              <a:t> pre-classify</a:t>
            </a:r>
          </a:p>
        </p:txBody>
      </p:sp>
      <p:sp>
        <p:nvSpPr>
          <p:cNvPr id="1711108" name="Rectangle 4"/>
          <p:cNvSpPr>
            <a:spLocks noChangeArrowheads="1"/>
          </p:cNvSpPr>
          <p:nvPr/>
        </p:nvSpPr>
        <p:spPr bwMode="auto">
          <a:xfrm>
            <a:off x="533400" y="1600200"/>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sz="1600" b="1">
                <a:latin typeface="Courier New" pitchFamily="49" charset="0"/>
              </a:rPr>
              <a:t>router(config-if)#</a:t>
            </a:r>
          </a:p>
        </p:txBody>
      </p:sp>
      <p:grpSp>
        <p:nvGrpSpPr>
          <p:cNvPr id="1711110" name="Group 6"/>
          <p:cNvGrpSpPr>
            <a:grpSpLocks/>
          </p:cNvGrpSpPr>
          <p:nvPr/>
        </p:nvGrpSpPr>
        <p:grpSpPr bwMode="auto">
          <a:xfrm>
            <a:off x="533400" y="4654128"/>
            <a:ext cx="7518400" cy="1727200"/>
            <a:chOff x="336" y="2352"/>
            <a:chExt cx="4736" cy="1088"/>
          </a:xfrm>
        </p:grpSpPr>
        <p:sp>
          <p:nvSpPr>
            <p:cNvPr id="1711111" name="Rectangle 7"/>
            <p:cNvSpPr>
              <a:spLocks noChangeArrowheads="1"/>
            </p:cNvSpPr>
            <p:nvPr/>
          </p:nvSpPr>
          <p:spPr bwMode="auto">
            <a:xfrm>
              <a:off x="336" y="2352"/>
              <a:ext cx="4736" cy="10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711112" name="Rectangle 8"/>
            <p:cNvSpPr>
              <a:spLocks noChangeArrowheads="1"/>
            </p:cNvSpPr>
            <p:nvPr/>
          </p:nvSpPr>
          <p:spPr bwMode="auto">
            <a:xfrm>
              <a:off x="384" y="3216"/>
              <a:ext cx="3168"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3" name="Rectangle 9"/>
            <p:cNvSpPr>
              <a:spLocks noChangeArrowheads="1"/>
            </p:cNvSpPr>
            <p:nvPr/>
          </p:nvSpPr>
          <p:spPr bwMode="auto">
            <a:xfrm>
              <a:off x="384" y="2688"/>
              <a:ext cx="2592" cy="144"/>
            </a:xfrm>
            <a:prstGeom prst="rect">
              <a:avLst/>
            </a:prstGeom>
            <a:solidFill>
              <a:srgbClr val="FFE59B"/>
            </a:solidFill>
            <a:ln>
              <a:noFill/>
            </a:ln>
            <a:effectLst/>
            <a:extLs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711114" name="Text Box 10"/>
            <p:cNvSpPr txBox="1">
              <a:spLocks noChangeArrowheads="1"/>
            </p:cNvSpPr>
            <p:nvPr/>
          </p:nvSpPr>
          <p:spPr bwMode="auto">
            <a:xfrm>
              <a:off x="336" y="2400"/>
              <a:ext cx="4218" cy="984"/>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73025" tIns="36512" rIns="73025" bIns="36512">
              <a:spAutoFit/>
            </a:bodyPr>
            <a:lstStyle/>
            <a:p>
              <a:pPr algn="l">
                <a:lnSpc>
                  <a:spcPct val="100000"/>
                </a:lnSpc>
              </a:pPr>
              <a:r>
                <a:rPr lang="en-US" sz="1400" b="1" dirty="0">
                  <a:solidFill>
                    <a:srgbClr val="B92B38"/>
                  </a:solidFill>
                  <a:latin typeface="Courier New" pitchFamily="49" charset="0"/>
                </a:rPr>
                <a:t>GRE Tunnels</a:t>
              </a:r>
            </a:p>
            <a:p>
              <a:pPr algn="l">
                <a:lnSpc>
                  <a:spcPct val="100000"/>
                </a:lnSpc>
              </a:pPr>
              <a:r>
                <a:rPr lang="en-US" sz="1400" b="1" dirty="0">
                  <a:solidFill>
                    <a:srgbClr val="000000"/>
                  </a:solidFill>
                  <a:latin typeface="Courier New" pitchFamily="49" charset="0"/>
                </a:rPr>
                <a:t>router(</a:t>
              </a:r>
              <a:r>
                <a:rPr lang="en-US" sz="1400" b="1" dirty="0" err="1">
                  <a:solidFill>
                    <a:srgbClr val="000000"/>
                  </a:solidFill>
                  <a:latin typeface="Courier New" pitchFamily="49" charset="0"/>
                </a:rPr>
                <a:t>config</a:t>
              </a:r>
              <a:r>
                <a:rPr lang="en-US" sz="1400" b="1" dirty="0">
                  <a:solidFill>
                    <a:srgbClr val="000000"/>
                  </a:solidFill>
                  <a:latin typeface="Courier New" pitchFamily="49" charset="0"/>
                </a:rPr>
                <a:t>)# interface tunnel0</a:t>
              </a:r>
            </a:p>
            <a:p>
              <a:pPr algn="l">
                <a:lnSpc>
                  <a:spcPct val="100000"/>
                </a:lnSpc>
              </a:pPr>
              <a:r>
                <a:rPr lang="en-US" sz="1400" b="1" dirty="0">
                  <a:solidFill>
                    <a:srgbClr val="000000"/>
                  </a:solidFill>
                  <a:latin typeface="Courier New" pitchFamily="49" charset="0"/>
                </a:rPr>
                <a:t>router(</a:t>
              </a:r>
              <a:r>
                <a:rPr lang="en-US" sz="1400" b="1" dirty="0" err="1">
                  <a:solidFill>
                    <a:srgbClr val="000000"/>
                  </a:solidFill>
                  <a:latin typeface="Courier New" pitchFamily="49" charset="0"/>
                </a:rPr>
                <a:t>config</a:t>
              </a:r>
              <a:r>
                <a:rPr lang="en-US" sz="1400" b="1" dirty="0">
                  <a:solidFill>
                    <a:srgbClr val="000000"/>
                  </a:solidFill>
                  <a:latin typeface="Courier New" pitchFamily="49" charset="0"/>
                </a:rPr>
                <a:t>-if)# </a:t>
              </a:r>
              <a:r>
                <a:rPr lang="en-US" sz="1400" b="1" dirty="0" err="1">
                  <a:solidFill>
                    <a:srgbClr val="000000"/>
                  </a:solidFill>
                  <a:latin typeface="Courier New" pitchFamily="49" charset="0"/>
                </a:rPr>
                <a:t>qos</a:t>
              </a:r>
              <a:r>
                <a:rPr lang="en-US" sz="1400" b="1" dirty="0">
                  <a:solidFill>
                    <a:srgbClr val="000000"/>
                  </a:solidFill>
                  <a:latin typeface="Courier New" pitchFamily="49" charset="0"/>
                </a:rPr>
                <a:t> pre-classify</a:t>
              </a:r>
            </a:p>
            <a:p>
              <a:pPr algn="l">
                <a:lnSpc>
                  <a:spcPct val="100000"/>
                </a:lnSpc>
              </a:pPr>
              <a:endParaRPr lang="en-US" sz="1400" b="1" dirty="0">
                <a:solidFill>
                  <a:srgbClr val="000000"/>
                </a:solidFill>
                <a:latin typeface="Courier New" pitchFamily="49" charset="0"/>
              </a:endParaRPr>
            </a:p>
            <a:p>
              <a:pPr algn="l">
                <a:lnSpc>
                  <a:spcPct val="100000"/>
                </a:lnSpc>
              </a:pPr>
              <a:r>
                <a:rPr lang="en-US" sz="1400" b="1" dirty="0" err="1">
                  <a:solidFill>
                    <a:srgbClr val="B92B38"/>
                  </a:solidFill>
                  <a:latin typeface="Courier New" pitchFamily="49" charset="0"/>
                </a:rPr>
                <a:t>IPSec</a:t>
              </a:r>
              <a:r>
                <a:rPr lang="en-US" sz="1400" b="1" dirty="0">
                  <a:solidFill>
                    <a:srgbClr val="B92B38"/>
                  </a:solidFill>
                  <a:latin typeface="Courier New" pitchFamily="49" charset="0"/>
                </a:rPr>
                <a:t> Tunnels</a:t>
              </a:r>
            </a:p>
            <a:p>
              <a:pPr algn="l">
                <a:lnSpc>
                  <a:spcPct val="100000"/>
                </a:lnSpc>
              </a:pPr>
              <a:r>
                <a:rPr lang="en-US" sz="1400" b="1" dirty="0">
                  <a:solidFill>
                    <a:srgbClr val="000000"/>
                  </a:solidFill>
                  <a:latin typeface="Courier New" pitchFamily="49" charset="0"/>
                </a:rPr>
                <a:t>router(</a:t>
              </a:r>
              <a:r>
                <a:rPr lang="en-US" sz="1400" b="1" dirty="0" err="1">
                  <a:solidFill>
                    <a:srgbClr val="000000"/>
                  </a:solidFill>
                  <a:latin typeface="Courier New" pitchFamily="49" charset="0"/>
                </a:rPr>
                <a:t>config</a:t>
              </a:r>
              <a:r>
                <a:rPr lang="en-US" sz="1400" b="1" dirty="0">
                  <a:solidFill>
                    <a:srgbClr val="000000"/>
                  </a:solidFill>
                  <a:latin typeface="Courier New" pitchFamily="49" charset="0"/>
                </a:rPr>
                <a:t>)# crypto map secured-partner</a:t>
              </a:r>
            </a:p>
            <a:p>
              <a:pPr algn="l">
                <a:lnSpc>
                  <a:spcPct val="100000"/>
                </a:lnSpc>
              </a:pPr>
              <a:r>
                <a:rPr lang="en-US" sz="1400" b="1" dirty="0">
                  <a:solidFill>
                    <a:srgbClr val="000000"/>
                  </a:solidFill>
                  <a:latin typeface="Courier New" pitchFamily="49" charset="0"/>
                </a:rPr>
                <a:t>router(</a:t>
              </a:r>
              <a:r>
                <a:rPr lang="en-US" sz="1400" b="1" dirty="0" err="1">
                  <a:solidFill>
                    <a:srgbClr val="000000"/>
                  </a:solidFill>
                  <a:latin typeface="Courier New" pitchFamily="49" charset="0"/>
                </a:rPr>
                <a:t>config</a:t>
              </a:r>
              <a:r>
                <a:rPr lang="en-US" sz="1400" b="1" dirty="0">
                  <a:solidFill>
                    <a:srgbClr val="000000"/>
                  </a:solidFill>
                  <a:latin typeface="Courier New" pitchFamily="49" charset="0"/>
                </a:rPr>
                <a:t>-crypto-map)# </a:t>
              </a:r>
              <a:r>
                <a:rPr lang="en-US" sz="1400" b="1" dirty="0" err="1">
                  <a:solidFill>
                    <a:srgbClr val="000000"/>
                  </a:solidFill>
                  <a:latin typeface="Courier New" pitchFamily="49" charset="0"/>
                </a:rPr>
                <a:t>qos</a:t>
              </a:r>
              <a:r>
                <a:rPr lang="en-US" sz="1400" b="1" dirty="0">
                  <a:solidFill>
                    <a:srgbClr val="000000"/>
                  </a:solidFill>
                  <a:latin typeface="Courier New" pitchFamily="49" charset="0"/>
                </a:rPr>
                <a:t> pre-classify</a:t>
              </a:r>
            </a:p>
          </p:txBody>
        </p:sp>
      </p:grpSp>
      <p:sp>
        <p:nvSpPr>
          <p:cNvPr id="11" name="Rectangle 3"/>
          <p:cNvSpPr txBox="1">
            <a:spLocks noChangeArrowheads="1"/>
          </p:cNvSpPr>
          <p:nvPr/>
        </p:nvSpPr>
        <p:spPr>
          <a:xfrm>
            <a:off x="655638" y="2492896"/>
            <a:ext cx="8159750" cy="3048000"/>
          </a:xfrm>
          <a:prstGeom prst="rect">
            <a:avLst/>
          </a:prstGeom>
        </p:spPr>
        <p:txBody>
          <a:bodyPr>
            <a:normAutofit/>
          </a:bodyPr>
          <a:lst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a:lstStyle>
          <a:p>
            <a:r>
              <a:rPr lang="sk-SK" kern="0" dirty="0" smtClean="0"/>
              <a:t>Na rozhraní resp. v crypto-map prikáže odložiť si kópiu pôvodnej hlavičky paketu pred tunelovaním</a:t>
            </a:r>
          </a:p>
          <a:p>
            <a:r>
              <a:rPr lang="sk-SK" kern="0" dirty="0" smtClean="0"/>
              <a:t>Príkaz je možné použiť iba v crypto-map, rozhraniach typu Tunnel a Virtual-Template</a:t>
            </a:r>
            <a:endParaRPr lang="en-US" kern="0" dirty="0"/>
          </a:p>
        </p:txBody>
      </p:sp>
    </p:spTree>
    <p:extLst>
      <p:ext uri="{BB962C8B-B14F-4D97-AF65-F5344CB8AC3E}">
        <p14:creationId xmlns:p14="http://schemas.microsoft.com/office/powerpoint/2010/main" val="8132860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3154" name="Picture 2" descr="325P_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1522413"/>
            <a:ext cx="8345487" cy="4768850"/>
          </a:xfrm>
          <a:prstGeom prst="rect">
            <a:avLst/>
          </a:prstGeom>
          <a:noFill/>
          <a:extLst>
            <a:ext uri="{909E8E84-426E-40DD-AFC4-6F175D3DCCD1}">
              <a14:hiddenFill xmlns:a14="http://schemas.microsoft.com/office/drawing/2010/main">
                <a:solidFill>
                  <a:srgbClr val="FFFFFF"/>
                </a:solidFill>
              </a14:hiddenFill>
            </a:ext>
          </a:extLst>
        </p:spPr>
      </p:pic>
      <p:sp>
        <p:nvSpPr>
          <p:cNvPr id="1713155" name="Rectangle 3"/>
          <p:cNvSpPr>
            <a:spLocks noGrp="1" noChangeArrowheads="1"/>
          </p:cNvSpPr>
          <p:nvPr>
            <p:ph type="title"/>
          </p:nvPr>
        </p:nvSpPr>
        <p:spPr/>
        <p:txBody>
          <a:bodyPr/>
          <a:lstStyle/>
          <a:p>
            <a:r>
              <a:rPr lang="sk-SK" dirty="0" smtClean="0"/>
              <a:t>Príklad použitia qos pre-classify</a:t>
            </a:r>
            <a:endParaRPr lang="en-US" dirty="0"/>
          </a:p>
        </p:txBody>
      </p:sp>
    </p:spTree>
    <p:extLst>
      <p:ext uri="{BB962C8B-B14F-4D97-AF65-F5344CB8AC3E}">
        <p14:creationId xmlns:p14="http://schemas.microsoft.com/office/powerpoint/2010/main" val="13281844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extLst>
      <p:ext uri="{BB962C8B-B14F-4D97-AF65-F5344CB8AC3E}">
        <p14:creationId xmlns:p14="http://schemas.microsoft.com/office/powerpoint/2010/main" val="71866641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sk-SK" dirty="0" smtClean="0"/>
              <a:t>Mechanizmy pre výkonnosť linky</a:t>
            </a:r>
            <a:endParaRPr lang="en-US" dirty="0"/>
          </a:p>
        </p:txBody>
      </p:sp>
      <p:sp>
        <p:nvSpPr>
          <p:cNvPr id="1664003" name="Rectangle 3"/>
          <p:cNvSpPr>
            <a:spLocks noGrp="1" noChangeArrowheads="1"/>
          </p:cNvSpPr>
          <p:nvPr>
            <p:ph type="body" idx="1"/>
          </p:nvPr>
        </p:nvSpPr>
        <p:spPr/>
        <p:txBody>
          <a:bodyPr/>
          <a:lstStyle/>
          <a:p>
            <a:r>
              <a:rPr lang="sk-SK" dirty="0" smtClean="0"/>
              <a:t>Mechanizmy pre výkonnosť linky sa zvykli používať na WAN sieťach a typicky na point-to-point prepojoch</a:t>
            </a:r>
          </a:p>
          <a:p>
            <a:pPr lvl="1"/>
            <a:r>
              <a:rPr lang="sk-SK" dirty="0" smtClean="0"/>
              <a:t>Rýchlosť takýchto prepojov bola typicky zlomkom rýchlostí typických v LAN sieťach</a:t>
            </a:r>
          </a:p>
          <a:p>
            <a:pPr lvl="1"/>
            <a:r>
              <a:rPr lang="sk-SK" dirty="0" smtClean="0"/>
              <a:t>Povaha point-to-point prepoja umožňovala nasadiť špecializovaný mechanizmus podporovaný práve párom prepojených zariadení</a:t>
            </a:r>
          </a:p>
          <a:p>
            <a:r>
              <a:rPr lang="sk-SK" dirty="0" smtClean="0"/>
              <a:t>V Cisco IOS medzi mechanizmy pre výkonnosť linky patria tieto nástroja:</a:t>
            </a:r>
            <a:endParaRPr lang="en-US" dirty="0"/>
          </a:p>
          <a:p>
            <a:pPr lvl="1"/>
            <a:r>
              <a:rPr lang="sk-SK" dirty="0" smtClean="0"/>
              <a:t>Kompresia tela rámcov (</a:t>
            </a:r>
            <a:r>
              <a:rPr lang="en-US" dirty="0" smtClean="0"/>
              <a:t>Layer </a:t>
            </a:r>
            <a:r>
              <a:rPr lang="en-US" dirty="0"/>
              <a:t>2 payload </a:t>
            </a:r>
            <a:r>
              <a:rPr lang="en-US" dirty="0" smtClean="0"/>
              <a:t>compression</a:t>
            </a:r>
            <a:r>
              <a:rPr lang="sk-SK" dirty="0" smtClean="0"/>
              <a:t>)</a:t>
            </a:r>
            <a:endParaRPr lang="en-US" dirty="0"/>
          </a:p>
          <a:p>
            <a:pPr lvl="1"/>
            <a:r>
              <a:rPr lang="sk-SK" dirty="0" smtClean="0"/>
              <a:t>Kompresia hlavičiek (</a:t>
            </a:r>
            <a:r>
              <a:rPr lang="en-US" dirty="0" smtClean="0"/>
              <a:t>Header compression</a:t>
            </a:r>
            <a:r>
              <a:rPr lang="sk-SK" dirty="0" smtClean="0"/>
              <a:t>)</a:t>
            </a:r>
            <a:endParaRPr lang="en-US" dirty="0"/>
          </a:p>
          <a:p>
            <a:pPr lvl="1"/>
            <a:r>
              <a:rPr lang="sk-SK" dirty="0" smtClean="0"/>
              <a:t>Technika </a:t>
            </a:r>
            <a:r>
              <a:rPr lang="en-US" dirty="0" smtClean="0"/>
              <a:t>Link </a:t>
            </a:r>
            <a:r>
              <a:rPr lang="en-US" dirty="0"/>
              <a:t>Fragmentation and Interleaving (LFI)</a:t>
            </a:r>
          </a:p>
        </p:txBody>
      </p:sp>
    </p:spTree>
    <p:extLst>
      <p:ext uri="{BB962C8B-B14F-4D97-AF65-F5344CB8AC3E}">
        <p14:creationId xmlns:p14="http://schemas.microsoft.com/office/powerpoint/2010/main" val="3488161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68098" name="Picture 2" descr="325P_2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008908"/>
            <a:ext cx="7886700" cy="3024187"/>
          </a:xfrm>
          <a:prstGeom prst="rect">
            <a:avLst/>
          </a:prstGeom>
          <a:noFill/>
          <a:extLst>
            <a:ext uri="{909E8E84-426E-40DD-AFC4-6F175D3DCCD1}">
              <a14:hiddenFill xmlns:a14="http://schemas.microsoft.com/office/drawing/2010/main">
                <a:solidFill>
                  <a:srgbClr val="FFFFFF"/>
                </a:solidFill>
              </a14:hiddenFill>
            </a:ext>
          </a:extLst>
        </p:spPr>
      </p:pic>
      <p:sp>
        <p:nvSpPr>
          <p:cNvPr id="1668099" name="Rectangle 3"/>
          <p:cNvSpPr>
            <a:spLocks noGrp="1" noChangeArrowheads="1"/>
          </p:cNvSpPr>
          <p:nvPr>
            <p:ph type="title"/>
          </p:nvPr>
        </p:nvSpPr>
        <p:spPr/>
        <p:txBody>
          <a:bodyPr/>
          <a:lstStyle/>
          <a:p>
            <a:r>
              <a:rPr lang="sk-SK" sz="2800" dirty="0" smtClean="0"/>
              <a:t>Kompresia hlavičiek a tiel datagramov</a:t>
            </a:r>
            <a:endParaRPr lang="en-US" sz="2800" dirty="0"/>
          </a:p>
        </p:txBody>
      </p:sp>
      <p:sp>
        <p:nvSpPr>
          <p:cNvPr id="1668100" name="Rectangle 4"/>
          <p:cNvSpPr>
            <a:spLocks noGrp="1" noChangeArrowheads="1"/>
          </p:cNvSpPr>
          <p:nvPr>
            <p:ph type="body" sz="half" idx="2"/>
          </p:nvPr>
        </p:nvSpPr>
        <p:spPr>
          <a:xfrm>
            <a:off x="674688" y="4209013"/>
            <a:ext cx="8140700" cy="2468878"/>
          </a:xfrm>
        </p:spPr>
        <p:txBody>
          <a:bodyPr>
            <a:normAutofit/>
          </a:bodyPr>
          <a:lstStyle/>
          <a:p>
            <a:r>
              <a:rPr lang="sk-SK" sz="2000" dirty="0" smtClean="0"/>
              <a:t>Zmenšenie objemu prenášaných dát má pozitívny dopad na efektívnu dosiahnuteľnú rýchlosť a oneskorenie</a:t>
            </a:r>
          </a:p>
          <a:p>
            <a:r>
              <a:rPr lang="sk-SK" sz="2000" dirty="0" smtClean="0"/>
              <a:t>V prípade kompresie hlavičiek sa využíva fakt, že zásadná väčšina polí hlavičky sa pre konkrétny tok dát nemení a premenlivé polia (napríklad sekvenčné čísla) je možné predikovať</a:t>
            </a:r>
          </a:p>
          <a:p>
            <a:r>
              <a:rPr lang="sk-SK" sz="2000" dirty="0" smtClean="0"/>
              <a:t>V prípade kompresie tiel sa využívajú bežné bezstratové dátové komprimačné algoritmy</a:t>
            </a:r>
            <a:endParaRPr lang="en-US" sz="2000" dirty="0"/>
          </a:p>
        </p:txBody>
      </p:sp>
    </p:spTree>
    <p:extLst>
      <p:ext uri="{BB962C8B-B14F-4D97-AF65-F5344CB8AC3E}">
        <p14:creationId xmlns:p14="http://schemas.microsoft.com/office/powerpoint/2010/main" val="1907161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sk-SK" dirty="0" smtClean="0"/>
              <a:t>Kompresia tiel rámcov</a:t>
            </a:r>
            <a:endParaRPr lang="en-US" dirty="0"/>
          </a:p>
        </p:txBody>
      </p:sp>
      <p:sp>
        <p:nvSpPr>
          <p:cNvPr id="1670147" name="Rectangle 3"/>
          <p:cNvSpPr>
            <a:spLocks noGrp="1" noChangeArrowheads="1"/>
          </p:cNvSpPr>
          <p:nvPr>
            <p:ph type="body" idx="1"/>
          </p:nvPr>
        </p:nvSpPr>
        <p:spPr>
          <a:xfrm>
            <a:off x="557213" y="3888775"/>
            <a:ext cx="8224837" cy="2969225"/>
          </a:xfrm>
        </p:spPr>
        <p:txBody>
          <a:bodyPr>
            <a:normAutofit lnSpcReduction="10000"/>
          </a:bodyPr>
          <a:lstStyle/>
          <a:p>
            <a:pPr>
              <a:lnSpc>
                <a:spcPct val="85000"/>
              </a:lnSpc>
            </a:pPr>
            <a:r>
              <a:rPr lang="sk-SK" sz="1800" dirty="0" smtClean="0"/>
              <a:t>Úspešná kompresia tiel rámcov vedie na zmenšenie výsledného datagramu</a:t>
            </a:r>
            <a:endParaRPr lang="en-US" sz="1800" dirty="0"/>
          </a:p>
          <a:p>
            <a:pPr>
              <a:lnSpc>
                <a:spcPct val="85000"/>
              </a:lnSpc>
            </a:pPr>
            <a:r>
              <a:rPr lang="sk-SK" sz="1800" dirty="0" smtClean="0"/>
              <a:t>Komprimuje sa celý „payload“ rámca, t.j. celý vložený IP paket</a:t>
            </a:r>
            <a:endParaRPr lang="en-US" sz="1800" dirty="0"/>
          </a:p>
          <a:p>
            <a:pPr>
              <a:lnSpc>
                <a:spcPct val="85000"/>
              </a:lnSpc>
            </a:pPr>
            <a:r>
              <a:rPr lang="sk-SK" sz="1800" dirty="0" smtClean="0"/>
              <a:t>Kompresia tela sa môže realizovať buď softvérovo (na úrovni IOSu a CPU) alebo hardvérovo (s využitím osobitného akcelerátora)</a:t>
            </a:r>
          </a:p>
          <a:p>
            <a:pPr>
              <a:lnSpc>
                <a:spcPct val="85000"/>
              </a:lnSpc>
            </a:pPr>
            <a:r>
              <a:rPr lang="sk-SK" sz="1800" dirty="0" smtClean="0"/>
              <a:t>Logicky, softvérová kompresia vnáša väčšiu latenciu a výsledná priepustnosť je nižšia ako pri hardvérovej kompresii</a:t>
            </a:r>
            <a:endParaRPr lang="en-US" sz="1800" dirty="0"/>
          </a:p>
          <a:p>
            <a:pPr>
              <a:lnSpc>
                <a:spcPct val="85000"/>
              </a:lnSpc>
            </a:pPr>
            <a:r>
              <a:rPr lang="sk-SK" sz="1800" dirty="0" smtClean="0"/>
              <a:t>Po úspešnej kompresii </a:t>
            </a:r>
            <a:r>
              <a:rPr lang="sk-SK" sz="1800" dirty="0" smtClean="0">
                <a:solidFill>
                  <a:schemeClr val="tx2"/>
                </a:solidFill>
              </a:rPr>
              <a:t>bude</a:t>
            </a:r>
            <a:r>
              <a:rPr lang="sk-SK" sz="1800" dirty="0" smtClean="0"/>
              <a:t> serializačné oneskorenie určite znížené, no celkové oneskorenie len </a:t>
            </a:r>
            <a:r>
              <a:rPr lang="sk-SK" sz="1800" dirty="0" smtClean="0">
                <a:solidFill>
                  <a:schemeClr val="accent2"/>
                </a:solidFill>
              </a:rPr>
              <a:t>môže</a:t>
            </a:r>
            <a:r>
              <a:rPr lang="sk-SK" sz="1800" dirty="0" smtClean="0"/>
              <a:t> byť znížené – to závisí práve na latencii kompresného algoritmu</a:t>
            </a:r>
          </a:p>
          <a:p>
            <a:pPr>
              <a:lnSpc>
                <a:spcPct val="85000"/>
              </a:lnSpc>
            </a:pPr>
            <a:r>
              <a:rPr lang="sk-SK" sz="1800" dirty="0" smtClean="0"/>
              <a:t>Použiteľnosť tejto techniky je v súčasnosti otázna</a:t>
            </a:r>
            <a:endParaRPr lang="en-US" sz="1800" dirty="0"/>
          </a:p>
        </p:txBody>
      </p:sp>
      <p:pic>
        <p:nvPicPr>
          <p:cNvPr id="1670148" name="Picture 4" descr="017G_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155253"/>
            <a:ext cx="8097837"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39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4242" name="Picture 2" descr="017G_3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057400"/>
            <a:ext cx="8621713" cy="3384550"/>
          </a:xfrm>
          <a:prstGeom prst="rect">
            <a:avLst/>
          </a:prstGeom>
          <a:noFill/>
          <a:extLst>
            <a:ext uri="{909E8E84-426E-40DD-AFC4-6F175D3DCCD1}">
              <a14:hiddenFill xmlns:a14="http://schemas.microsoft.com/office/drawing/2010/main">
                <a:solidFill>
                  <a:srgbClr val="FFFFFF"/>
                </a:solidFill>
              </a14:hiddenFill>
            </a:ext>
          </a:extLst>
        </p:spPr>
      </p:pic>
      <p:sp>
        <p:nvSpPr>
          <p:cNvPr id="1674243" name="Rectangle 3"/>
          <p:cNvSpPr>
            <a:spLocks noGrp="1" noChangeArrowheads="1"/>
          </p:cNvSpPr>
          <p:nvPr>
            <p:ph type="title"/>
          </p:nvPr>
        </p:nvSpPr>
        <p:spPr/>
        <p:txBody>
          <a:bodyPr/>
          <a:lstStyle/>
          <a:p>
            <a:r>
              <a:rPr lang="sk-SK" dirty="0" smtClean="0"/>
              <a:t>Kompresia hlavičiek</a:t>
            </a:r>
            <a:endParaRPr lang="en-US" dirty="0"/>
          </a:p>
        </p:txBody>
      </p:sp>
      <p:sp>
        <p:nvSpPr>
          <p:cNvPr id="1674244" name="Text Box 4"/>
          <p:cNvSpPr txBox="1">
            <a:spLocks noChangeArrowheads="1"/>
          </p:cNvSpPr>
          <p:nvPr/>
        </p:nvSpPr>
        <p:spPr bwMode="auto">
          <a:xfrm>
            <a:off x="5829300" y="44069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eaLnBrk="0" fontAlgn="base" hangingPunct="0">
              <a:lnSpc>
                <a:spcPct val="90000"/>
              </a:lnSpc>
              <a:spcBef>
                <a:spcPct val="50000"/>
              </a:spcBef>
              <a:spcAft>
                <a:spcPct val="0"/>
              </a:spcAft>
            </a:pPr>
            <a:r>
              <a:rPr lang="en-US" sz="1800" b="1">
                <a:solidFill>
                  <a:srgbClr val="000000"/>
                </a:solidFill>
              </a:rPr>
              <a:t>.</a:t>
            </a:r>
          </a:p>
        </p:txBody>
      </p:sp>
      <p:sp>
        <p:nvSpPr>
          <p:cNvPr id="1674245" name="Text Box 5"/>
          <p:cNvSpPr txBox="1">
            <a:spLocks noChangeArrowheads="1"/>
          </p:cNvSpPr>
          <p:nvPr/>
        </p:nvSpPr>
        <p:spPr bwMode="auto">
          <a:xfrm>
            <a:off x="7810500" y="41275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eaLnBrk="0" fontAlgn="base" hangingPunct="0">
              <a:lnSpc>
                <a:spcPct val="90000"/>
              </a:lnSpc>
              <a:spcBef>
                <a:spcPct val="50000"/>
              </a:spcBef>
              <a:spcAft>
                <a:spcPct val="0"/>
              </a:spcAft>
            </a:pPr>
            <a:r>
              <a:rPr lang="en-US" sz="1800" b="1">
                <a:solidFill>
                  <a:srgbClr val="000000"/>
                </a:solidFill>
              </a:rPr>
              <a:t>.</a:t>
            </a:r>
          </a:p>
        </p:txBody>
      </p:sp>
    </p:spTree>
    <p:extLst>
      <p:ext uri="{BB962C8B-B14F-4D97-AF65-F5344CB8AC3E}">
        <p14:creationId xmlns:p14="http://schemas.microsoft.com/office/powerpoint/2010/main" val="98311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8338" name="Picture 2" descr="325P_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97000"/>
            <a:ext cx="8329613" cy="4017963"/>
          </a:xfrm>
          <a:prstGeom prst="rect">
            <a:avLst/>
          </a:prstGeom>
          <a:noFill/>
          <a:extLst>
            <a:ext uri="{909E8E84-426E-40DD-AFC4-6F175D3DCCD1}">
              <a14:hiddenFill xmlns:a14="http://schemas.microsoft.com/office/drawing/2010/main">
                <a:solidFill>
                  <a:srgbClr val="FFFFFF"/>
                </a:solidFill>
              </a14:hiddenFill>
            </a:ext>
          </a:extLst>
        </p:spPr>
      </p:pic>
      <p:sp>
        <p:nvSpPr>
          <p:cNvPr id="1678339" name="Rectangle 3"/>
          <p:cNvSpPr>
            <a:spLocks noGrp="1" noChangeArrowheads="1"/>
          </p:cNvSpPr>
          <p:nvPr>
            <p:ph type="title"/>
          </p:nvPr>
        </p:nvSpPr>
        <p:spPr>
          <a:xfrm>
            <a:off x="685800" y="381000"/>
            <a:ext cx="8145463" cy="685800"/>
          </a:xfrm>
        </p:spPr>
        <p:txBody>
          <a:bodyPr/>
          <a:lstStyle/>
          <a:p>
            <a:r>
              <a:rPr lang="sk-SK" sz="2800" dirty="0" smtClean="0"/>
              <a:t>Motivácia pre mechanizmus LFI</a:t>
            </a:r>
            <a:endParaRPr lang="en-US" sz="2800" dirty="0"/>
          </a:p>
        </p:txBody>
      </p:sp>
    </p:spTree>
    <p:extLst>
      <p:ext uri="{BB962C8B-B14F-4D97-AF65-F5344CB8AC3E}">
        <p14:creationId xmlns:p14="http://schemas.microsoft.com/office/powerpoint/2010/main" val="18552812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0386" name="Picture 2" descr="325P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031280"/>
            <a:ext cx="8713787" cy="3713163"/>
          </a:xfrm>
          <a:prstGeom prst="rect">
            <a:avLst/>
          </a:prstGeom>
          <a:noFill/>
          <a:extLst>
            <a:ext uri="{909E8E84-426E-40DD-AFC4-6F175D3DCCD1}">
              <a14:hiddenFill xmlns:a14="http://schemas.microsoft.com/office/drawing/2010/main">
                <a:solidFill>
                  <a:srgbClr val="FFFFFF"/>
                </a:solidFill>
              </a14:hiddenFill>
            </a:ext>
          </a:extLst>
        </p:spPr>
      </p:pic>
      <p:sp>
        <p:nvSpPr>
          <p:cNvPr id="1680387" name="Rectangle 3"/>
          <p:cNvSpPr>
            <a:spLocks noGrp="1" noChangeArrowheads="1"/>
          </p:cNvSpPr>
          <p:nvPr>
            <p:ph type="title"/>
          </p:nvPr>
        </p:nvSpPr>
        <p:spPr/>
        <p:txBody>
          <a:bodyPr/>
          <a:lstStyle/>
          <a:p>
            <a:r>
              <a:rPr lang="en-US"/>
              <a:t>Link Fragmentation and Interleaving (LFI)</a:t>
            </a:r>
          </a:p>
        </p:txBody>
      </p:sp>
      <p:sp>
        <p:nvSpPr>
          <p:cNvPr id="1680388" name="Rectangle 4"/>
          <p:cNvSpPr>
            <a:spLocks noGrp="1" noChangeArrowheads="1"/>
          </p:cNvSpPr>
          <p:nvPr>
            <p:ph type="body" sz="half" idx="2"/>
          </p:nvPr>
        </p:nvSpPr>
        <p:spPr>
          <a:xfrm>
            <a:off x="609600" y="5056909"/>
            <a:ext cx="7940675" cy="1801091"/>
          </a:xfrm>
        </p:spPr>
        <p:txBody>
          <a:bodyPr/>
          <a:lstStyle/>
          <a:p>
            <a:r>
              <a:rPr lang="sk-SK" sz="2000" dirty="0" smtClean="0"/>
              <a:t>Podstatou LFI je umelá (vynútená) fragmentácia tiel rámcov na úrovni linkovej vrstvy a ich opätovná defragmentácia na druhej strane point-to-point prepoja</a:t>
            </a:r>
          </a:p>
          <a:p>
            <a:r>
              <a:rPr lang="sk-SK" sz="2000" dirty="0" smtClean="0"/>
              <a:t>Výsledné krátke fragmenty sa považujú za samostatné rámce a sú samostatne plánované v obsluhe frontov</a:t>
            </a:r>
            <a:endParaRPr lang="en-US" sz="2000" dirty="0"/>
          </a:p>
        </p:txBody>
      </p:sp>
    </p:spTree>
    <p:extLst>
      <p:ext uri="{BB962C8B-B14F-4D97-AF65-F5344CB8AC3E}">
        <p14:creationId xmlns:p14="http://schemas.microsoft.com/office/powerpoint/2010/main" val="1301947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k-SK" dirty="0" smtClean="0"/>
              <a:t>Podpora LFI mechanizmov</a:t>
            </a:r>
            <a:endParaRPr lang="sk-SK" dirty="0"/>
          </a:p>
        </p:txBody>
      </p:sp>
      <p:sp>
        <p:nvSpPr>
          <p:cNvPr id="6" name="Content Placeholder 5"/>
          <p:cNvSpPr>
            <a:spLocks noGrp="1"/>
          </p:cNvSpPr>
          <p:nvPr>
            <p:ph idx="1"/>
          </p:nvPr>
        </p:nvSpPr>
        <p:spPr/>
        <p:txBody>
          <a:bodyPr/>
          <a:lstStyle/>
          <a:p>
            <a:r>
              <a:rPr lang="sk-SK" dirty="0" smtClean="0"/>
              <a:t>Spomínané LFI mechanizmy sú do rôznej miery podporované na rozhraniach používajúcich linkový protokol HDLC, PPP alebo Frame Relay</a:t>
            </a:r>
          </a:p>
          <a:p>
            <a:pPr lvl="1"/>
            <a:r>
              <a:rPr lang="sk-SK" dirty="0" smtClean="0"/>
              <a:t>Kompresia IP, UDP+RTP, TCP hlavičiek je podporovaná  na linkách s HDLC, PPP a Frame Relay</a:t>
            </a:r>
          </a:p>
          <a:p>
            <a:pPr lvl="1"/>
            <a:r>
              <a:rPr lang="sk-SK" dirty="0" smtClean="0"/>
              <a:t>Kompresia tiel je podporovaná na linkách s HDLC a PPP</a:t>
            </a:r>
          </a:p>
          <a:p>
            <a:pPr lvl="1"/>
            <a:r>
              <a:rPr lang="sk-SK" dirty="0" smtClean="0"/>
              <a:t>LFI je podporované iba na PPP s podporou Multilink PPP a na Frame Relay s podporou FRF.12</a:t>
            </a:r>
          </a:p>
          <a:p>
            <a:r>
              <a:rPr lang="sk-SK" dirty="0" smtClean="0"/>
              <a:t>Je možné konfigurovať ich priamo na úrovni rozhrania, kde ovplyvňujú všetky toky dát, alebo na úrovni triedy v policy-map, kde majú vplyv iba na konkrétnu triedu</a:t>
            </a:r>
            <a:endParaRPr lang="sk-SK" dirty="0"/>
          </a:p>
        </p:txBody>
      </p:sp>
    </p:spTree>
    <p:extLst>
      <p:ext uri="{BB962C8B-B14F-4D97-AF65-F5344CB8AC3E}">
        <p14:creationId xmlns:p14="http://schemas.microsoft.com/office/powerpoint/2010/main" val="424775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4034</Words>
  <Application>Microsoft Office PowerPoint</Application>
  <PresentationFormat>On-screen Show (4:3)</PresentationFormat>
  <Paragraphs>236</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1_CCNP v5</vt:lpstr>
      <vt:lpstr>Module 4: Implement the DiffServ QoS Model</vt:lpstr>
      <vt:lpstr>Mechanizmy pre výkonnosť linky (Link Efficiency Mechanisms)</vt:lpstr>
      <vt:lpstr>Mechanizmy pre výkonnosť linky</vt:lpstr>
      <vt:lpstr>Kompresia hlavičiek a tiel datagramov</vt:lpstr>
      <vt:lpstr>Kompresia tiel rámcov</vt:lpstr>
      <vt:lpstr>Kompresia hlavičiek</vt:lpstr>
      <vt:lpstr>Motivácia pre mechanizmus LFI</vt:lpstr>
      <vt:lpstr>Link Fragmentation and Interleaving (LFI)</vt:lpstr>
      <vt:lpstr>Podpora LFI mechanizmov</vt:lpstr>
      <vt:lpstr>Konfigurácia kompresie UDP+RTP hlavičiek na úrovni rozhrania</vt:lpstr>
      <vt:lpstr>Konfigurácia kompresie TCP hlavičiek na úrovni rozhrania</vt:lpstr>
      <vt:lpstr>Konfigurácia kompresie hlavičiek na rozhraní</vt:lpstr>
      <vt:lpstr>Konfigurácia kompresie tiel paketov</vt:lpstr>
      <vt:lpstr>Konfigurácia kompresie hlavičiek v CBWFQ</vt:lpstr>
      <vt:lpstr>Link Fragmentation and Interleaving pre PPP</vt:lpstr>
      <vt:lpstr>Konfigurácia LFI na PPP rozhraniach</vt:lpstr>
      <vt:lpstr>Záverečné poznámky k mechanizmom pre výkonnosť linky</vt:lpstr>
      <vt:lpstr>Network Using LFI </vt:lpstr>
      <vt:lpstr>Niekoľko slov o QoS vo VPN sieťach</vt:lpstr>
      <vt:lpstr>QoS Preclassify</vt:lpstr>
      <vt:lpstr>Úskalia klasifikácie pri tunelovaní</vt:lpstr>
      <vt:lpstr>GRE tunely</vt:lpstr>
      <vt:lpstr>IPsec Authentication Header</vt:lpstr>
      <vt:lpstr>IPsec Encapsulating Security Payload</vt:lpstr>
      <vt:lpstr>Umiestnenie QoS politík pri využití tunelov</vt:lpstr>
      <vt:lpstr>Nástroj qos pre-classify</vt:lpstr>
      <vt:lpstr>Configuring QoS Preclassify</vt:lpstr>
      <vt:lpstr>Príklad použitia qos pre-classify</vt:lpstr>
      <vt:lpstr>PowerPoint Presentation</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Implement the DiffServ QoS Model</dc:title>
  <dc:creator>Peter Palúch</dc:creator>
  <cp:lastModifiedBy>Peter Palúch</cp:lastModifiedBy>
  <cp:revision>24</cp:revision>
  <dcterms:created xsi:type="dcterms:W3CDTF">2015-11-03T20:56:18Z</dcterms:created>
  <dcterms:modified xsi:type="dcterms:W3CDTF">2015-11-04T11:45:15Z</dcterms:modified>
</cp:coreProperties>
</file>