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63" r:id="rId2"/>
  </p:sldMasterIdLst>
  <p:notesMasterIdLst>
    <p:notesMasterId r:id="rId71"/>
  </p:notesMasterIdLst>
  <p:handoutMasterIdLst>
    <p:handoutMasterId r:id="rId72"/>
  </p:handoutMasterIdLst>
  <p:sldIdLst>
    <p:sldId id="690" r:id="rId3"/>
    <p:sldId id="692" r:id="rId4"/>
    <p:sldId id="693" r:id="rId5"/>
    <p:sldId id="695" r:id="rId6"/>
    <p:sldId id="694" r:id="rId7"/>
    <p:sldId id="698" r:id="rId8"/>
    <p:sldId id="699" r:id="rId9"/>
    <p:sldId id="700" r:id="rId10"/>
    <p:sldId id="701" r:id="rId11"/>
    <p:sldId id="754" r:id="rId12"/>
    <p:sldId id="755" r:id="rId13"/>
    <p:sldId id="756" r:id="rId14"/>
    <p:sldId id="757" r:id="rId15"/>
    <p:sldId id="758" r:id="rId16"/>
    <p:sldId id="759" r:id="rId17"/>
    <p:sldId id="760" r:id="rId18"/>
    <p:sldId id="761" r:id="rId19"/>
    <p:sldId id="762" r:id="rId20"/>
    <p:sldId id="763" r:id="rId21"/>
    <p:sldId id="704" r:id="rId22"/>
    <p:sldId id="705" r:id="rId23"/>
    <p:sldId id="706" r:id="rId24"/>
    <p:sldId id="707" r:id="rId25"/>
    <p:sldId id="708" r:id="rId26"/>
    <p:sldId id="709" r:id="rId27"/>
    <p:sldId id="710" r:id="rId28"/>
    <p:sldId id="711" r:id="rId29"/>
    <p:sldId id="712" r:id="rId30"/>
    <p:sldId id="713" r:id="rId31"/>
    <p:sldId id="714" r:id="rId32"/>
    <p:sldId id="715" r:id="rId33"/>
    <p:sldId id="716" r:id="rId34"/>
    <p:sldId id="718" r:id="rId35"/>
    <p:sldId id="719" r:id="rId36"/>
    <p:sldId id="720" r:id="rId37"/>
    <p:sldId id="721" r:id="rId38"/>
    <p:sldId id="722" r:id="rId39"/>
    <p:sldId id="723" r:id="rId40"/>
    <p:sldId id="724" r:id="rId41"/>
    <p:sldId id="725" r:id="rId42"/>
    <p:sldId id="726" r:id="rId43"/>
    <p:sldId id="727" r:id="rId44"/>
    <p:sldId id="728" r:id="rId45"/>
    <p:sldId id="729" r:id="rId46"/>
    <p:sldId id="730" r:id="rId47"/>
    <p:sldId id="732" r:id="rId48"/>
    <p:sldId id="733" r:id="rId49"/>
    <p:sldId id="734" r:id="rId50"/>
    <p:sldId id="735" r:id="rId51"/>
    <p:sldId id="736" r:id="rId52"/>
    <p:sldId id="737" r:id="rId53"/>
    <p:sldId id="738" r:id="rId54"/>
    <p:sldId id="739" r:id="rId55"/>
    <p:sldId id="740" r:id="rId56"/>
    <p:sldId id="741" r:id="rId57"/>
    <p:sldId id="742" r:id="rId58"/>
    <p:sldId id="743" r:id="rId59"/>
    <p:sldId id="744" r:id="rId60"/>
    <p:sldId id="745" r:id="rId61"/>
    <p:sldId id="746" r:id="rId62"/>
    <p:sldId id="747" r:id="rId63"/>
    <p:sldId id="748" r:id="rId64"/>
    <p:sldId id="749" r:id="rId65"/>
    <p:sldId id="750" r:id="rId66"/>
    <p:sldId id="751" r:id="rId67"/>
    <p:sldId id="752" r:id="rId68"/>
    <p:sldId id="753" r:id="rId69"/>
    <p:sldId id="495" r:id="rId70"/>
  </p:sldIdLst>
  <p:sldSz cx="9144000" cy="6858000" type="screen4x3"/>
  <p:notesSz cx="7099300" cy="102346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4"/>
    <a:srgbClr val="678DC5"/>
    <a:srgbClr val="3E67A4"/>
    <a:srgbClr val="3E8DC5"/>
    <a:srgbClr val="5F5F65"/>
    <a:srgbClr val="7E7E86"/>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84752" autoAdjust="0"/>
  </p:normalViewPr>
  <p:slideViewPr>
    <p:cSldViewPr snapToGrid="0">
      <p:cViewPr varScale="1">
        <p:scale>
          <a:sx n="75" d="100"/>
          <a:sy n="75" d="100"/>
        </p:scale>
        <p:origin x="-1878"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47.xml"/><Relationship Id="rId3" Type="http://schemas.openxmlformats.org/officeDocument/2006/relationships/slide" Target="slides/slide37.xml"/><Relationship Id="rId7" Type="http://schemas.openxmlformats.org/officeDocument/2006/relationships/slide" Target="slides/slide41.xml"/><Relationship Id="rId12" Type="http://schemas.openxmlformats.org/officeDocument/2006/relationships/slide" Target="slides/slide56.xml"/><Relationship Id="rId2" Type="http://schemas.openxmlformats.org/officeDocument/2006/relationships/slide" Target="slides/slide36.xml"/><Relationship Id="rId1" Type="http://schemas.openxmlformats.org/officeDocument/2006/relationships/slide" Target="slides/slide29.xml"/><Relationship Id="rId6" Type="http://schemas.openxmlformats.org/officeDocument/2006/relationships/slide" Target="slides/slide40.xml"/><Relationship Id="rId11" Type="http://schemas.openxmlformats.org/officeDocument/2006/relationships/slide" Target="slides/slide53.xml"/><Relationship Id="rId5" Type="http://schemas.openxmlformats.org/officeDocument/2006/relationships/slide" Target="slides/slide39.xml"/><Relationship Id="rId10" Type="http://schemas.openxmlformats.org/officeDocument/2006/relationships/slide" Target="slides/slide49.xml"/><Relationship Id="rId4" Type="http://schemas.openxmlformats.org/officeDocument/2006/relationships/slide" Target="slides/slide38.xml"/><Relationship Id="rId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p>
            <a:pPr algn="l" defTabSz="649288">
              <a:lnSpc>
                <a:spcPct val="100000"/>
              </a:lnSpc>
              <a:tabLst>
                <a:tab pos="2538413" algn="l"/>
                <a:tab pos="5133975" algn="l"/>
              </a:tabLst>
            </a:pPr>
            <a:r>
              <a:rPr lang="en-US" sz="900"/>
              <a:t>© 2006, Cisco Systems, Inc. All rights reserved.</a:t>
            </a:r>
          </a:p>
          <a:p>
            <a:pPr algn="l" defTabSz="649288">
              <a:lnSpc>
                <a:spcPct val="100000"/>
              </a:lnSpc>
              <a:tabLst>
                <a:tab pos="2538413" algn="l"/>
                <a:tab pos="5133975" algn="l"/>
              </a:tabLst>
            </a:pPr>
            <a:r>
              <a:rPr lang="en-US" sz="900"/>
              <a:t>Presentation_ID.scr</a:t>
            </a:r>
          </a:p>
        </p:txBody>
      </p:sp>
      <p:sp>
        <p:nvSpPr>
          <p:cNvPr id="3085" name="Line 13"/>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3" tIns="0" rIns="20003" bIns="0" anchor="b"/>
          <a:lstStyle/>
          <a:p>
            <a:pPr algn="r" defTabSz="960438">
              <a:lnSpc>
                <a:spcPct val="100000"/>
              </a:lnSpc>
            </a:pPr>
            <a:fld id="{B70C9ACF-B6C1-4464-A186-86F5843341CD}" type="slidenum">
              <a:rPr lang="en-US" sz="900"/>
              <a:pPr algn="r" defTabSz="960438">
                <a:lnSpc>
                  <a:spcPct val="100000"/>
                </a:lnSpc>
              </a:pPr>
              <a:t>‹#›</a:t>
            </a:fld>
            <a:endParaRPr lang="en-US" sz="900"/>
          </a:p>
        </p:txBody>
      </p:sp>
    </p:spTree>
    <p:extLst>
      <p:ext uri="{BB962C8B-B14F-4D97-AF65-F5344CB8AC3E}">
        <p14:creationId xmlns:p14="http://schemas.microsoft.com/office/powerpoint/2010/main" val="3975009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p>
            <a:pPr algn="l" defTabSz="649288">
              <a:lnSpc>
                <a:spcPct val="100000"/>
              </a:lnSpc>
              <a:tabLst>
                <a:tab pos="2538413" algn="l"/>
                <a:tab pos="5133975" algn="l"/>
              </a:tabLst>
            </a:pPr>
            <a:r>
              <a:rPr lang="en-US" sz="900"/>
              <a:t>© 2006, Cisco Systems, Inc. All rights reserved.</a:t>
            </a:r>
          </a:p>
          <a:p>
            <a:pPr algn="l" defTabSz="649288">
              <a:lnSpc>
                <a:spcPct val="100000"/>
              </a:lnSpc>
              <a:tabLst>
                <a:tab pos="2538413" algn="l"/>
                <a:tab pos="5133975" algn="l"/>
              </a:tabLst>
            </a:pPr>
            <a:r>
              <a:rPr lang="en-US" sz="900"/>
              <a:t>Presentation_ID.scr</a:t>
            </a:r>
          </a:p>
        </p:txBody>
      </p:sp>
      <p:sp>
        <p:nvSpPr>
          <p:cNvPr id="183306" name="Line 10"/>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03" tIns="0" rIns="20003" bIns="0" numCol="1" anchor="b" anchorCtr="0" compatLnSpc="1">
            <a:prstTxWarp prst="textNoShape">
              <a:avLst/>
            </a:prstTxWarp>
          </a:bodyPr>
          <a:lstStyle>
            <a:lvl1pPr algn="r" defTabSz="960438">
              <a:lnSpc>
                <a:spcPct val="100000"/>
              </a:lnSpc>
              <a:defRPr sz="900"/>
            </a:lvl1pPr>
          </a:lstStyle>
          <a:p>
            <a:fld id="{1E6DF514-1F11-41FE-B0C9-5C8AF3B1CA5C}"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650875" y="269875"/>
            <a:ext cx="5856288" cy="439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77875" y="4819650"/>
            <a:ext cx="5538788"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84" tIns="53342" rIns="101684" bIns="53342"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82034286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3D9BEE6-D39B-48C5-8FD2-A4F00B3C9FC2}" type="slidenum">
              <a:rPr lang="en-US"/>
              <a:pPr/>
              <a:t>1</a:t>
            </a:fld>
            <a:endParaRPr lang="en-US"/>
          </a:p>
        </p:txBody>
      </p:sp>
      <p:sp>
        <p:nvSpPr>
          <p:cNvPr id="1634306" name="Rectangle 2"/>
          <p:cNvSpPr>
            <a:spLocks noGrp="1" noRot="1" noChangeAspect="1" noChangeArrowheads="1" noTextEdit="1"/>
          </p:cNvSpPr>
          <p:nvPr>
            <p:ph type="sldImg"/>
          </p:nvPr>
        </p:nvSpPr>
        <p:spPr>
          <a:ln/>
        </p:spPr>
      </p:sp>
      <p:sp>
        <p:nvSpPr>
          <p:cNvPr id="1634307"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
        <p:nvSpPr>
          <p:cNvPr id="4" name="Slide Number Placeholder 3"/>
          <p:cNvSpPr>
            <a:spLocks noGrp="1"/>
          </p:cNvSpPr>
          <p:nvPr>
            <p:ph type="sldNum" sz="quarter" idx="10"/>
          </p:nvPr>
        </p:nvSpPr>
        <p:spPr/>
        <p:txBody>
          <a:bodyPr/>
          <a:lstStyle/>
          <a:p>
            <a:fld id="{1E6DF514-1F11-41FE-B0C9-5C8AF3B1CA5C}" type="slidenum">
              <a:rPr lang="en-US" smtClean="0"/>
              <a:pPr/>
              <a:t>12</a:t>
            </a:fld>
            <a:endParaRPr lang="en-US"/>
          </a:p>
        </p:txBody>
      </p:sp>
    </p:spTree>
    <p:extLst>
      <p:ext uri="{BB962C8B-B14F-4D97-AF65-F5344CB8AC3E}">
        <p14:creationId xmlns:p14="http://schemas.microsoft.com/office/powerpoint/2010/main" val="1933975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E48CE18-1546-4C4A-86A2-C4FDB56A40D4}" type="slidenum">
              <a:rPr lang="en-US"/>
              <a:pPr/>
              <a:t>20</a:t>
            </a:fld>
            <a:endParaRPr lang="en-US"/>
          </a:p>
        </p:txBody>
      </p:sp>
      <p:sp>
        <p:nvSpPr>
          <p:cNvPr id="1662978" name="Rectangle 2"/>
          <p:cNvSpPr>
            <a:spLocks noGrp="1" noRot="1" noChangeAspect="1" noChangeArrowheads="1" noTextEdit="1"/>
          </p:cNvSpPr>
          <p:nvPr>
            <p:ph type="sldImg"/>
          </p:nvPr>
        </p:nvSpPr>
        <p:spPr>
          <a:xfrm>
            <a:off x="677863" y="273050"/>
            <a:ext cx="5948362" cy="4460875"/>
          </a:xfrm>
          <a:ln/>
        </p:spPr>
      </p:sp>
      <p:sp>
        <p:nvSpPr>
          <p:cNvPr id="1662979" name="Rectangle 3"/>
          <p:cNvSpPr>
            <a:spLocks noGrp="1" noChangeArrowheads="1"/>
          </p:cNvSpPr>
          <p:nvPr>
            <p:ph type="body" idx="1"/>
          </p:nvPr>
        </p:nvSpPr>
        <p:spPr>
          <a:xfrm>
            <a:off x="417513" y="4894263"/>
            <a:ext cx="6327775" cy="4754562"/>
          </a:xfrm>
        </p:spPr>
        <p:txBody>
          <a:bodyPr/>
          <a:lstStyle/>
          <a:p>
            <a:r>
              <a:rPr lang="en-US"/>
              <a:t>This example shows how traffic policing is often implemented in an enterprise network. Typically, the access or distribution layer employs traffic policing to limit certain traffic classes before that traffic exits the campus onto the WAN. Traffic shaping is often implemented at the WAN edge when there are speed mismatches or oversubscription.</a:t>
            </a:r>
          </a:p>
          <a:p>
            <a:r>
              <a:rPr lang="en-US"/>
              <a:t>In a typical service provider network, traffic policing is often implemented inbound at the Provider Edge (PE) router to rate-limit incoming traffic from the Customer Edge (CE) router to ensure that the customer traffic rate is not exceeding the contractual rate. Traffic shaping is often implemented outbound at the Provider Edge and at the Customer Edge to limit the traffic rate between the Provider Edge and Customer Edge and to allow for FRF.12 fragmentation on Frame Relay connections between the Customer Edge and Provider Edge.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2BC600D-B812-4FF8-9034-208FB58C169C}" type="slidenum">
              <a:rPr lang="en-US"/>
              <a:pPr/>
              <a:t>21</a:t>
            </a:fld>
            <a:endParaRPr lang="en-US"/>
          </a:p>
        </p:txBody>
      </p:sp>
      <p:sp>
        <p:nvSpPr>
          <p:cNvPr id="1665026" name="Rectangle 2"/>
          <p:cNvSpPr>
            <a:spLocks noGrp="1" noRot="1" noChangeAspect="1" noChangeArrowheads="1" noTextEdit="1"/>
          </p:cNvSpPr>
          <p:nvPr>
            <p:ph type="sldImg"/>
          </p:nvPr>
        </p:nvSpPr>
        <p:spPr>
          <a:xfrm>
            <a:off x="677863" y="273050"/>
            <a:ext cx="5948362" cy="4460875"/>
          </a:xfrm>
          <a:ln/>
        </p:spPr>
      </p:sp>
      <p:sp>
        <p:nvSpPr>
          <p:cNvPr id="1665027" name="Rectangle 3"/>
          <p:cNvSpPr>
            <a:spLocks noGrp="1" noChangeArrowheads="1"/>
          </p:cNvSpPr>
          <p:nvPr>
            <p:ph type="body" idx="1"/>
          </p:nvPr>
        </p:nvSpPr>
        <p:spPr>
          <a:xfrm>
            <a:off x="417513" y="4894263"/>
            <a:ext cx="6327775" cy="4754562"/>
          </a:xfrm>
        </p:spPr>
        <p:txBody>
          <a:bodyPr/>
          <a:lstStyle/>
          <a:p>
            <a:r>
              <a:rPr lang="en-US"/>
              <a:t>WAN links can use bandwidth optimizing link efficiency QoS mechanisms such as payload compression, header compression, and link fragmentation and interleaving (LFI). These features are applicable to low-speed WAN interfaces and are emerging for use on high-speed Ethernet interfaces.</a:t>
            </a:r>
            <a:endParaRPr lang="en-US" b="1"/>
          </a:p>
          <a:p>
            <a:pPr lvl="1"/>
            <a:r>
              <a:rPr lang="en-US" b="1"/>
              <a:t>Payload compression:</a:t>
            </a:r>
            <a:r>
              <a:rPr lang="en-US"/>
              <a:t> Payload compression does create additional bandwidth, because it squeezes packet payloads, and therefore increases the amount of data that can be sent through a transmission resource in a given time period. Payload compression is mostly performed on Layer 2 frames and, as a result, compresses the entire Layer 3 packet.</a:t>
            </a:r>
            <a:endParaRPr lang="en-US" b="1"/>
          </a:p>
          <a:p>
            <a:pPr lvl="1"/>
            <a:r>
              <a:rPr lang="en-US" b="1"/>
              <a:t>Header compression:</a:t>
            </a:r>
            <a:r>
              <a:rPr lang="en-US"/>
              <a:t> The basis of header compression, like other compression methods, is the elimination of redundancy.  This applies especially to often-repeated protocol headers. </a:t>
            </a:r>
            <a:endParaRPr lang="en-US" b="1"/>
          </a:p>
          <a:p>
            <a:pPr lvl="1"/>
            <a:r>
              <a:rPr lang="en-US" b="1"/>
              <a:t>LFI:</a:t>
            </a:r>
            <a:r>
              <a:rPr lang="en-US"/>
              <a:t> LFI is a Layer 2 technique in which large frames are broken into small, equal-sized fragments and transmitted over the link in an interleaved fashion. The three primary LFI mechanisms supported by Cisco are as follows:</a:t>
            </a:r>
            <a:endParaRPr lang="en-US" b="1"/>
          </a:p>
          <a:p>
            <a:pPr lvl="4"/>
            <a:r>
              <a:rPr lang="en-US" b="1"/>
              <a:t>Multilink PPP (MLP):</a:t>
            </a:r>
            <a:r>
              <a:rPr lang="en-US"/>
              <a:t> Used on PPP links</a:t>
            </a:r>
            <a:endParaRPr lang="en-US" b="1"/>
          </a:p>
          <a:p>
            <a:pPr lvl="4"/>
            <a:r>
              <a:rPr lang="en-US" b="1"/>
              <a:t>FRF.12:</a:t>
            </a:r>
            <a:r>
              <a:rPr lang="en-US"/>
              <a:t> Used on Voice over IP over Frame Relay (VoIPovFR) links</a:t>
            </a:r>
            <a:endParaRPr lang="en-US" b="1"/>
          </a:p>
          <a:p>
            <a:pPr lvl="4"/>
            <a:r>
              <a:rPr lang="en-US" b="1"/>
              <a:t>FRF.11 Annex C:</a:t>
            </a:r>
            <a:r>
              <a:rPr lang="en-US"/>
              <a:t> Used on Voice over Frame Relay (VoFR) links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DA9FFC9-29E1-416F-8EEB-E52E93FC11E3}" type="slidenum">
              <a:rPr lang="en-US"/>
              <a:pPr/>
              <a:t>22</a:t>
            </a:fld>
            <a:endParaRPr lang="en-US"/>
          </a:p>
        </p:txBody>
      </p:sp>
      <p:sp>
        <p:nvSpPr>
          <p:cNvPr id="1667074" name="Rectangle 2"/>
          <p:cNvSpPr>
            <a:spLocks noGrp="1" noRot="1" noChangeAspect="1" noChangeArrowheads="1" noTextEdit="1"/>
          </p:cNvSpPr>
          <p:nvPr>
            <p:ph type="sldImg"/>
          </p:nvPr>
        </p:nvSpPr>
        <p:spPr>
          <a:xfrm>
            <a:off x="677863" y="273050"/>
            <a:ext cx="5948362" cy="4460875"/>
          </a:xfrm>
          <a:ln/>
        </p:spPr>
      </p:sp>
      <p:sp>
        <p:nvSpPr>
          <p:cNvPr id="1667075" name="Rectangle 3"/>
          <p:cNvSpPr>
            <a:spLocks noGrp="1" noChangeArrowheads="1"/>
          </p:cNvSpPr>
          <p:nvPr>
            <p:ph type="body" idx="1"/>
          </p:nvPr>
        </p:nvSpPr>
        <p:spPr>
          <a:xfrm>
            <a:off x="417513" y="4894263"/>
            <a:ext cx="6327775" cy="4754562"/>
          </a:xfrm>
        </p:spPr>
        <p:txBody>
          <a:bodyPr/>
          <a:lstStyle/>
          <a:p>
            <a:r>
              <a:rPr lang="en-US"/>
              <a:t>Data compression works by identifying patterns in streams of data, and then chooses a more efficient method to represent the same information. Essentially, a compression algorithm removes as much redundancy as possible. The compression ratio measures the efficiency and effectiveness of a compression scheme—the ratio of the size of uncompressed data to compressed data. A compression ratio of 2:1 (which is relatively common) means that the compressed data is half the size of the original data.</a:t>
            </a:r>
          </a:p>
          <a:p>
            <a:r>
              <a:rPr lang="en-US"/>
              <a:t>Several compression algorithms exist. Some algorithms take advantage of a specific medium and the redundancies found in it. For example, the MPEG standard takes advantage of the relatively small difference between one frame and another in video data. </a:t>
            </a:r>
          </a:p>
          <a:p>
            <a:r>
              <a:rPr lang="en-US"/>
              <a:t>One of the most important concepts in compression theory is that there is a theoretical limit, known as Shannon's limit, which describes how far a given source of data can be compressed. Modern compression algorithms coupled with the fast processors available today allow compression to approach Shannon’s limit. </a:t>
            </a:r>
          </a:p>
          <a:p>
            <a:r>
              <a:rPr lang="en-US"/>
              <a:t>Hardware compression and software compression refer to the site in the router to which the compression algorithm is applied. In software compression, compression is implemented in the main CPU as a software process. In hardware compression, the compression computations are off-loaded to a secondary hardware module. This frees the central CPU from the computationally intensive task of calculating compression.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F4BD48E-B4AD-4E73-BBFA-75AD970BDAC8}" type="slidenum">
              <a:rPr lang="en-US"/>
              <a:pPr/>
              <a:t>23</a:t>
            </a:fld>
            <a:endParaRPr lang="en-US"/>
          </a:p>
        </p:txBody>
      </p:sp>
      <p:sp>
        <p:nvSpPr>
          <p:cNvPr id="1669122" name="Rectangle 2"/>
          <p:cNvSpPr>
            <a:spLocks noGrp="1" noRot="1" noChangeAspect="1" noChangeArrowheads="1" noTextEdit="1"/>
          </p:cNvSpPr>
          <p:nvPr>
            <p:ph type="sldImg"/>
          </p:nvPr>
        </p:nvSpPr>
        <p:spPr>
          <a:xfrm>
            <a:off x="677863" y="273050"/>
            <a:ext cx="5948362" cy="4460875"/>
          </a:xfrm>
          <a:ln/>
        </p:spPr>
      </p:sp>
      <p:sp>
        <p:nvSpPr>
          <p:cNvPr id="1669123" name="Rectangle 3"/>
          <p:cNvSpPr>
            <a:spLocks noGrp="1" noChangeArrowheads="1"/>
          </p:cNvSpPr>
          <p:nvPr>
            <p:ph type="body" idx="1"/>
          </p:nvPr>
        </p:nvSpPr>
        <p:spPr>
          <a:xfrm>
            <a:off x="417513" y="4894263"/>
            <a:ext cx="6327775" cy="4754562"/>
          </a:xfrm>
        </p:spPr>
        <p:txBody>
          <a:bodyPr/>
          <a:lstStyle/>
          <a:p>
            <a:r>
              <a:rPr lang="en-US"/>
              <a:t>Payload compression squeezes payloads, either the Layer 2 payload or the Layer 3 payload. With Layer 2 payload compression, the Layer 2 header remains intact, but its payload (Layer 3 and above) is compressed. With Layer 3 payload compression, Layer 2 and 3 headers remain intact. Payload compression increases the throughput and decreases the latency in transmission, because smaller packets (with compressed payloads) take less time to transmit than the larger, uncompressed packets. Layer 2 payload compression is performed on a link-by-link basis, whereas Layer 3 payload compression is generally used on a session-by-session basis.</a:t>
            </a:r>
          </a:p>
          <a:p>
            <a:r>
              <a:rPr lang="en-US"/>
              <a:t>Header compression methods work by </a:t>
            </a:r>
            <a:r>
              <a:rPr lang="en-US" i="1"/>
              <a:t>not</a:t>
            </a:r>
            <a:r>
              <a:rPr lang="en-US"/>
              <a:t> transmitting repeated information in packet headers throughout a session. The two peers on a PPP Layer 2 connection (a dialup link) agree on session indices that index a dictionary of packet headers. The dictionary is built at the start of every session and is used for all subsequent (noninitial) packets. Only changing, or nonconstant, parameters in the headers are actually sent along with the session index.</a:t>
            </a:r>
          </a:p>
          <a:p>
            <a:r>
              <a:rPr lang="en-US"/>
              <a:t>Header compression cannot be performed across multiple routers because routers need full Layer 3 header information to be able to route packets to the next hop.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7CFC6D8-6917-4F90-BFEF-B9F629499384}" type="slidenum">
              <a:rPr lang="en-US"/>
              <a:pPr/>
              <a:t>24</a:t>
            </a:fld>
            <a:endParaRPr lang="en-US"/>
          </a:p>
        </p:txBody>
      </p:sp>
      <p:sp>
        <p:nvSpPr>
          <p:cNvPr id="1671170" name="Rectangle 2"/>
          <p:cNvSpPr>
            <a:spLocks noGrp="1" noRot="1" noChangeAspect="1" noChangeArrowheads="1" noTextEdit="1"/>
          </p:cNvSpPr>
          <p:nvPr>
            <p:ph type="sldImg"/>
          </p:nvPr>
        </p:nvSpPr>
        <p:spPr>
          <a:xfrm>
            <a:off x="677863" y="273050"/>
            <a:ext cx="5948362" cy="4460875"/>
          </a:xfrm>
          <a:ln/>
        </p:spPr>
      </p:sp>
      <p:sp>
        <p:nvSpPr>
          <p:cNvPr id="1671171" name="Rectangle 3"/>
          <p:cNvSpPr>
            <a:spLocks noGrp="1" noChangeArrowheads="1"/>
          </p:cNvSpPr>
          <p:nvPr>
            <p:ph type="body" idx="1"/>
          </p:nvPr>
        </p:nvSpPr>
        <p:spPr>
          <a:xfrm>
            <a:off x="417513" y="4894263"/>
            <a:ext cx="6327775" cy="4754562"/>
          </a:xfrm>
        </p:spPr>
        <p:txBody>
          <a:bodyPr/>
          <a:lstStyle/>
          <a:p>
            <a:r>
              <a:rPr lang="en-US"/>
              <a:t>When a router forwards a packet, the packet is subjected to the Layer 2 compression method after it has been encapsulated at the output. The compression method squeezes the payload of the Layer 2 frame (the entire Layer 3 packet), and transmits the packet on the interface.</a:t>
            </a:r>
          </a:p>
          <a:p>
            <a:r>
              <a:rPr lang="en-US"/>
              <a:t>Layer 2 payload compression is a CPU-intensive task and can add per-packet compression delay because of the application of the compression method to each frame. The serialization delay, however, is reduced, because the resulting frame is smaller. Serialization delay is the fixed delay that is required to clock the frame onto the network interface. Depending on the complexity of the Layer 2 payload compression algorithm, overall latency might be reduced, especially on low-speed links.</a:t>
            </a:r>
          </a:p>
          <a:p>
            <a:r>
              <a:rPr lang="en-US"/>
              <a:t>Layer 2 payload compression involves the compression of the payload of a Layer 2 WAN protocol, such as PPP, Frame Relay, High-Level Data Link Control (HDLC), X.25, and Link Access Procedure, Balanced (LAPB). The Layer 2 header is untouched by the act of compression. However, the entire contents of the payload (which include higher-layer protocol headers) are compressed. They are compressed using either a form of the Stacker algorithm (based on the industry standard LZ algorithm) or the Predictor algorithm, which is an older algorithm that is mostly used in legacy configurations.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CA49ED0-B779-419C-9349-72D7588009F5}" type="slidenum">
              <a:rPr lang="en-US"/>
              <a:pPr/>
              <a:t>25</a:t>
            </a:fld>
            <a:endParaRPr lang="en-US"/>
          </a:p>
        </p:txBody>
      </p:sp>
      <p:sp>
        <p:nvSpPr>
          <p:cNvPr id="1673218" name="Rectangle 2"/>
          <p:cNvSpPr>
            <a:spLocks noGrp="1" noRot="1" noChangeAspect="1" noChangeArrowheads="1" noTextEdit="1"/>
          </p:cNvSpPr>
          <p:nvPr>
            <p:ph type="sldImg"/>
          </p:nvPr>
        </p:nvSpPr>
        <p:spPr>
          <a:xfrm>
            <a:off x="677863" y="273050"/>
            <a:ext cx="5948362" cy="4460875"/>
          </a:xfrm>
          <a:ln/>
        </p:spPr>
      </p:sp>
      <p:sp>
        <p:nvSpPr>
          <p:cNvPr id="1673219" name="Rectangle 3"/>
          <p:cNvSpPr>
            <a:spLocks noGrp="1" noChangeArrowheads="1"/>
          </p:cNvSpPr>
          <p:nvPr>
            <p:ph type="body" idx="1"/>
          </p:nvPr>
        </p:nvSpPr>
        <p:spPr>
          <a:xfrm>
            <a:off x="417513" y="4894263"/>
            <a:ext cx="6327775" cy="4754562"/>
          </a:xfrm>
        </p:spPr>
        <p:txBody>
          <a:bodyPr/>
          <a:lstStyle/>
          <a:p>
            <a:r>
              <a:rPr lang="en-US"/>
              <a:t>If no compression is used, throughput is limited by the link bandwidth, and the average delay is influenced by forwarding or buffering delay, serialization, and propagation delay.</a:t>
            </a:r>
          </a:p>
          <a:p>
            <a:r>
              <a:rPr lang="en-US"/>
              <a:t>If compression is enabled—even if the serialization delay is now shorter because the frame is smaller—the compression or decompression delay may increase the overall latency between the two hops. The perceived throughput is generally increased because the size of the Layer 2 payload is reduced, allowing more Layer 2 frames to be sent through a transmission resource in a given time period. Throughput is limited by the effectiveness of the Layer 2 payload-compression algorithm and may be significantly higher than the link bandwidth limit.</a:t>
            </a:r>
          </a:p>
          <a:p>
            <a:r>
              <a:rPr lang="en-US"/>
              <a:t>If hardware-assisted Layer 2 payload compression is used, compression or decompression delays may become insignificant compared to forwarding and serialization delays, and overall latency may decrease.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5372E2B-13DE-49FF-96C5-48DCC2C15836}" type="slidenum">
              <a:rPr lang="en-US"/>
              <a:pPr/>
              <a:t>26</a:t>
            </a:fld>
            <a:endParaRPr lang="en-US"/>
          </a:p>
        </p:txBody>
      </p:sp>
      <p:sp>
        <p:nvSpPr>
          <p:cNvPr id="1675266" name="Rectangle 2"/>
          <p:cNvSpPr>
            <a:spLocks noGrp="1" noRot="1" noChangeAspect="1" noChangeArrowheads="1" noTextEdit="1"/>
          </p:cNvSpPr>
          <p:nvPr>
            <p:ph type="sldImg"/>
          </p:nvPr>
        </p:nvSpPr>
        <p:spPr>
          <a:xfrm>
            <a:off x="677863" y="273050"/>
            <a:ext cx="5948362" cy="4460875"/>
          </a:xfrm>
          <a:ln/>
        </p:spPr>
      </p:sp>
      <p:sp>
        <p:nvSpPr>
          <p:cNvPr id="1675267" name="Rectangle 3"/>
          <p:cNvSpPr>
            <a:spLocks noGrp="1" noChangeArrowheads="1"/>
          </p:cNvSpPr>
          <p:nvPr>
            <p:ph type="body" idx="1"/>
          </p:nvPr>
        </p:nvSpPr>
        <p:spPr>
          <a:xfrm>
            <a:off x="417513" y="4894263"/>
            <a:ext cx="6327775" cy="4754562"/>
          </a:xfrm>
        </p:spPr>
        <p:txBody>
          <a:bodyPr/>
          <a:lstStyle/>
          <a:p>
            <a:r>
              <a:rPr lang="en-US"/>
              <a:t>Header compression increases throughput and reduces delay by compressing the protocol headers. Header compression is most useful for applications that generate small payloads because the protocol headers of such applications use a significant percentage of bandwidth on a link relative to their payload. </a:t>
            </a:r>
          </a:p>
          <a:p>
            <a:r>
              <a:rPr lang="en-US"/>
              <a:t>When header compression is applied on a TCP/IP header, some of the redundant fields in the header of a TCP/IP connection are removed. Header compression keeps a copy of the original header on either side of the link, removes the entirely redundant fields, and differentially codes the remaining fields in order to allow the compression of 40 bytes of header to an average of 5 bytes. This process uses a very specific algorithm designed around the constant structure of the TCP/IP header. It does not touch the payload of the TCP packet in any way.</a:t>
            </a:r>
          </a:p>
          <a:p>
            <a:r>
              <a:rPr lang="en-US"/>
              <a:t>TCP and RTP header compression applies to all TCP and RTP flows. For example, if TCP compression is enabled on a link, there is no mechanism to restrict its function to specific application types. TCP header compression for bulk data transfer yields little bandwidth savings. Class-based TCP header compression can be performed on specific traffic classes, such as the Telnet traffic class.</a:t>
            </a:r>
          </a:p>
          <a:p>
            <a:r>
              <a:rPr lang="en-US"/>
              <a:t>Class-based TCP header compression allows configuring RTP or TCP IP header compression on a per-class basis, when a class is configured within a policy map.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66584EE-A3D2-40B3-8563-D5D104867147}" type="slidenum">
              <a:rPr lang="en-US"/>
              <a:pPr/>
              <a:t>27</a:t>
            </a:fld>
            <a:endParaRPr lang="en-US"/>
          </a:p>
        </p:txBody>
      </p:sp>
      <p:sp>
        <p:nvSpPr>
          <p:cNvPr id="1677314" name="Rectangle 2"/>
          <p:cNvSpPr>
            <a:spLocks noGrp="1" noRot="1" noChangeAspect="1" noChangeArrowheads="1" noTextEdit="1"/>
          </p:cNvSpPr>
          <p:nvPr>
            <p:ph type="sldImg"/>
          </p:nvPr>
        </p:nvSpPr>
        <p:spPr>
          <a:xfrm>
            <a:off x="677863" y="273050"/>
            <a:ext cx="5948362" cy="4460875"/>
          </a:xfrm>
          <a:ln/>
        </p:spPr>
      </p:sp>
      <p:sp>
        <p:nvSpPr>
          <p:cNvPr id="1677315" name="Rectangle 3"/>
          <p:cNvSpPr>
            <a:spLocks noGrp="1" noChangeArrowheads="1"/>
          </p:cNvSpPr>
          <p:nvPr>
            <p:ph type="body" idx="1"/>
          </p:nvPr>
        </p:nvSpPr>
        <p:spPr>
          <a:xfrm>
            <a:off x="417513" y="4894263"/>
            <a:ext cx="6327775" cy="4754562"/>
          </a:xfrm>
        </p:spPr>
        <p:txBody>
          <a:bodyPr/>
          <a:lstStyle/>
          <a:p>
            <a:r>
              <a:rPr lang="en-US"/>
              <a:t>This graphic compares two throughput and latency scenarios on a WAN link.</a:t>
            </a:r>
          </a:p>
          <a:p>
            <a:r>
              <a:rPr lang="en-US"/>
              <a:t>If header compression is not used, throughput is limited by the link bandwidth, and the average delay is influenced only by forwarding or buffering delay, serialization, and propagation delay.</a:t>
            </a:r>
          </a:p>
          <a:p>
            <a:r>
              <a:rPr lang="en-US"/>
              <a:t>If header compression is enabled, compressing the protocol headers causes the packet to become smaller, allowing more packets to be sent through a transmission resource in a given time period to increase throughput. Because the packet size is smaller, the serialization delay also becomes smaller, reducing the overall delay. Header compression has a low compression delay and a relatively low CPU overhead and is recommended on links slower than 2 Mbps.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983AA7-320F-4165-A66E-C1BA60D1A646}" type="slidenum">
              <a:rPr lang="en-US"/>
              <a:pPr/>
              <a:t>28</a:t>
            </a:fld>
            <a:endParaRPr lang="en-US"/>
          </a:p>
        </p:txBody>
      </p:sp>
      <p:sp>
        <p:nvSpPr>
          <p:cNvPr id="1679362" name="Rectangle 2"/>
          <p:cNvSpPr>
            <a:spLocks noGrp="1" noRot="1" noChangeAspect="1" noChangeArrowheads="1" noTextEdit="1"/>
          </p:cNvSpPr>
          <p:nvPr>
            <p:ph type="sldImg"/>
          </p:nvPr>
        </p:nvSpPr>
        <p:spPr>
          <a:xfrm>
            <a:off x="677863" y="273050"/>
            <a:ext cx="5948362" cy="4460875"/>
          </a:xfrm>
          <a:ln/>
        </p:spPr>
      </p:sp>
      <p:sp>
        <p:nvSpPr>
          <p:cNvPr id="1679363" name="Rectangle 3"/>
          <p:cNvSpPr>
            <a:spLocks noGrp="1" noChangeArrowheads="1"/>
          </p:cNvSpPr>
          <p:nvPr>
            <p:ph type="body" idx="1"/>
          </p:nvPr>
        </p:nvSpPr>
        <p:spPr>
          <a:xfrm>
            <a:off x="417513" y="4894263"/>
            <a:ext cx="6327775" cy="4754562"/>
          </a:xfrm>
        </p:spPr>
        <p:txBody>
          <a:bodyPr/>
          <a:lstStyle/>
          <a:p>
            <a:r>
              <a:rPr lang="en-US"/>
              <a:t>In considering delay between two hops in a network, queuing delay in a router must be taken into account because it may be comparable to, or even exceed, serialization and propagation delay on a link. In an empty network, an interactive or voice session experiences low or no queuing delay, because the session does not compete with other applications on an interface output queue. Also, the small delay does not vary enough to produce significant jitter on the receiving side.</a:t>
            </a:r>
          </a:p>
          <a:p>
            <a:r>
              <a:rPr lang="en-US"/>
              <a:t>In a congested network, interactive data and voice applications compete in the router queue with other applications. Queuing mechanisms may prioritize voice traffic in the software queue, but the hardware queue (TxQ) always uses a FIFO scheduling mechanism. After packets of different applications leave the software queue, the packets will mix with other packets in the hardware queue, even if their software queue processing was expedited. Thus, a voice packet may be immediately sent to the hardware queue where two large FTP packets are waiting for transmission. The voice packet must wait until the FTP packets are transmitted, thus producing an unacceptable delay in the voice path. Because links are used variably, the delay varies with time and may produce unacceptable jitter in jitter-sensitive applications such as voice.</a:t>
            </a:r>
          </a:p>
          <a:p>
            <a:r>
              <a:rPr lang="en-US"/>
              <a:t>In the example shown here, the serialization delay of a 1500-byte packet over a 512-kbps link will be 24.3 ms. For VoIP traffic, the maximum recommended one-way, end-to-end delay is 150 ms. Therefore, having a 1500-byte packet ahead of a VoIP packet in the hardware queue on a 512-kbps link can cause the end-to-end delay of the voice packet to be over the budget of 24.3 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9D5A91F-CEC7-4730-A33B-4354BC034540}" type="slidenum">
              <a:rPr lang="en-US"/>
              <a:pPr/>
              <a:t>2</a:t>
            </a:fld>
            <a:endParaRPr lang="en-US"/>
          </a:p>
        </p:txBody>
      </p:sp>
      <p:sp>
        <p:nvSpPr>
          <p:cNvPr id="1638402" name="Rectangle 2"/>
          <p:cNvSpPr>
            <a:spLocks noGrp="1" noRot="1" noChangeAspect="1" noChangeArrowheads="1" noTextEdit="1"/>
          </p:cNvSpPr>
          <p:nvPr>
            <p:ph type="sldImg"/>
          </p:nvPr>
        </p:nvSpPr>
        <p:spPr>
          <a:ln/>
        </p:spPr>
      </p:sp>
      <p:sp>
        <p:nvSpPr>
          <p:cNvPr id="1638403" name="Rectangle 3"/>
          <p:cNvSpPr>
            <a:spLocks noGrp="1" noChangeArrowheads="1"/>
          </p:cNvSpPr>
          <p:nvPr>
            <p:ph type="body" idx="1"/>
          </p:nvPr>
        </p:nvSpPr>
        <p:spPr/>
        <p:txBody>
          <a:bodyPr/>
          <a:lstStyle/>
          <a:p>
            <a:pPr>
              <a:lnSpc>
                <a:spcPct val="80000"/>
              </a:lnSpc>
            </a:pPr>
            <a:r>
              <a:rPr lang="en-US"/>
              <a:t>Traffic conditioners, QoS mechanisms that limit bandwidth, include policing and shaping. Both of these approaches limit bandwidth, but each has different characteristics, as follows:</a:t>
            </a:r>
            <a:endParaRPr lang="en-US" b="1"/>
          </a:p>
          <a:p>
            <a:pPr lvl="2">
              <a:lnSpc>
                <a:spcPct val="80000"/>
              </a:lnSpc>
            </a:pPr>
            <a:r>
              <a:rPr lang="en-US" b="1"/>
              <a:t>Policing:</a:t>
            </a:r>
            <a:r>
              <a:rPr lang="en-US"/>
              <a:t> Policing typically limits bandwidth by discarding traffic that exceeds a specified rate. However, policing also can re-mark traffic that exceeds the specified rate and attempt to send the traffic anyway. Because of the drop behavior of policing TCP retransmits, policing should be used on higher-speed interfaces. Policing can be applied inbound or outbound on an interface. Traffic policing tools are often configured on interfaces at the edge of a network to limit the rate of traffic entering or leaving the network. In the most common traffic-policing configurations, traffic that conforms is transmitted and traffic that exceeds is sent with a decreased priority or is dropped. Such priorities can be based on IP precedence or DSCP. </a:t>
            </a:r>
            <a:endParaRPr lang="en-US" b="1"/>
          </a:p>
          <a:p>
            <a:pPr lvl="2">
              <a:lnSpc>
                <a:spcPct val="80000"/>
              </a:lnSpc>
            </a:pPr>
            <a:r>
              <a:rPr lang="en-US" b="1"/>
              <a:t>Shaping: </a:t>
            </a:r>
            <a:r>
              <a:rPr lang="en-US"/>
              <a:t>Shaping limits excess traffic, not by dropping it but by buffering it. This buffering of excess traffic can lead to delay. Because of this delay, shaping is recommended for slower-speed interfaces. Unlike policing, shaping cannot re-mark traffic. As a final contrast, shaping can be applied only in the outbound direction on an interface. Traffic shaping can be used to account for speed mismatches, which are common in nonbroadcast multiaccess (NBMA) networks such as Frame Relay and ATM.</a:t>
            </a:r>
          </a:p>
          <a:p>
            <a:pPr>
              <a:lnSpc>
                <a:spcPct val="80000"/>
              </a:lnSpc>
            </a:pP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C82448E-20F2-4BD5-B066-848CFB85E4F7}" type="slidenum">
              <a:rPr lang="en-US"/>
              <a:pPr/>
              <a:t>29</a:t>
            </a:fld>
            <a:endParaRPr lang="en-US"/>
          </a:p>
        </p:txBody>
      </p:sp>
      <p:sp>
        <p:nvSpPr>
          <p:cNvPr id="1681410" name="Rectangle 2"/>
          <p:cNvSpPr>
            <a:spLocks noGrp="1" noRot="1" noChangeAspect="1" noChangeArrowheads="1" noTextEdit="1"/>
          </p:cNvSpPr>
          <p:nvPr>
            <p:ph type="sldImg"/>
          </p:nvPr>
        </p:nvSpPr>
        <p:spPr>
          <a:xfrm>
            <a:off x="677863" y="273050"/>
            <a:ext cx="5948362" cy="4460875"/>
          </a:xfrm>
          <a:ln/>
        </p:spPr>
      </p:sp>
      <p:sp>
        <p:nvSpPr>
          <p:cNvPr id="1681411" name="Rectangle 3"/>
          <p:cNvSpPr>
            <a:spLocks noGrp="1" noChangeArrowheads="1"/>
          </p:cNvSpPr>
          <p:nvPr>
            <p:ph type="body" idx="1"/>
          </p:nvPr>
        </p:nvSpPr>
        <p:spPr>
          <a:xfrm>
            <a:off x="417513" y="4894263"/>
            <a:ext cx="6327775" cy="4754562"/>
          </a:xfrm>
        </p:spPr>
        <p:txBody>
          <a:bodyPr/>
          <a:lstStyle/>
          <a:p>
            <a:r>
              <a:rPr lang="en-US"/>
              <a:t>The use of a hybrid queuing method such as low latency queuing (LLQ) can provide low latency and low jitter for VoIP packets while servicing other data packets in a fair manner. But, even if VoIP packets are always sent to the front of the software queue, there is still the issue of serialization delay. A large packet may be on its way out of the hardware queue, which uses FIFO. When a VoIP packet is sent to the front of the software queue, the serialization of the large packet in the hardware transmit queue can cause the VoIP packet to wait for a long time before it can be transmitted out.</a:t>
            </a:r>
          </a:p>
          <a:p>
            <a:r>
              <a:rPr lang="en-US"/>
              <a:t>The solution is to fragment the large packets so that they never cause a VoIP packet to wait for more than a predefined amount of time. The VoIP packets must also be allowed to transmit in between the fragments of the larger packets (interleaving), or there will be no point in doing the fragmenting.</a:t>
            </a:r>
          </a:p>
          <a:p>
            <a:r>
              <a:rPr lang="en-US"/>
              <a:t>When you are configuring the proper fragment size to use on a link, a typical goal is to have a maximum serialization delay of around 10 to 15 ms. Depending on the LFI mechanisms being configured, the fragment size is either configured in bytes or in milliseconds.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150223E-430E-4EBA-81C7-00EE6844C4D9}" type="slidenum">
              <a:rPr lang="en-US"/>
              <a:pPr/>
              <a:t>30</a:t>
            </a:fld>
            <a:endParaRPr lang="en-US"/>
          </a:p>
        </p:txBody>
      </p:sp>
      <p:sp>
        <p:nvSpPr>
          <p:cNvPr id="1683458" name="Rectangle 2"/>
          <p:cNvSpPr>
            <a:spLocks noGrp="1" noRot="1" noChangeAspect="1" noChangeArrowheads="1" noTextEdit="1"/>
          </p:cNvSpPr>
          <p:nvPr>
            <p:ph type="sldImg"/>
          </p:nvPr>
        </p:nvSpPr>
        <p:spPr>
          <a:xfrm>
            <a:off x="677863" y="273050"/>
            <a:ext cx="5948362" cy="4460875"/>
          </a:xfrm>
          <a:ln/>
        </p:spPr>
      </p:sp>
      <p:sp>
        <p:nvSpPr>
          <p:cNvPr id="1683459" name="Rectangle 3"/>
          <p:cNvSpPr>
            <a:spLocks noGrp="1" noChangeArrowheads="1"/>
          </p:cNvSpPr>
          <p:nvPr>
            <p:ph type="body" idx="1"/>
          </p:nvPr>
        </p:nvSpPr>
        <p:spPr>
          <a:xfrm>
            <a:off x="417513" y="4894263"/>
            <a:ext cx="6327775" cy="4754562"/>
          </a:xfrm>
        </p:spPr>
        <p:txBody>
          <a:bodyPr/>
          <a:lstStyle/>
          <a:p>
            <a:pPr>
              <a:buFontTx/>
              <a:buNone/>
            </a:pPr>
            <a:r>
              <a:rPr lang="en-US"/>
              <a:t>Use the following guidelines for applying link efficiency mechanisms:</a:t>
            </a:r>
          </a:p>
          <a:p>
            <a:pPr lvl="2"/>
            <a:r>
              <a:rPr lang="en-US"/>
              <a:t>Identify slow links to help determine where the bottlenecks in the network are located and decide how to apply link efficiency mechanisms at the appropriate interfaces.</a:t>
            </a:r>
          </a:p>
          <a:p>
            <a:pPr lvl="2"/>
            <a:r>
              <a:rPr lang="en-US"/>
              <a:t>Calculate the Layer 2 and Layer 3 overhead for each media type that will transport the business-critical traffic. This process will help you choose the correct compression type.</a:t>
            </a:r>
          </a:p>
          <a:p>
            <a:pPr lvl="2"/>
            <a:r>
              <a:rPr lang="en-US"/>
              <a:t>Decide which type of compression should be used.</a:t>
            </a:r>
          </a:p>
          <a:p>
            <a:pPr lvl="2"/>
            <a:r>
              <a:rPr lang="en-US"/>
              <a:t>Enable compression on the WAN interfaces.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745F4F7-644E-4FA8-9DDE-2E9A5FAB0545}" type="slidenum">
              <a:rPr lang="en-US"/>
              <a:pPr/>
              <a:t>31</a:t>
            </a:fld>
            <a:endParaRPr lang="en-US"/>
          </a:p>
        </p:txBody>
      </p:sp>
      <p:sp>
        <p:nvSpPr>
          <p:cNvPr id="1685506" name="Rectangle 2"/>
          <p:cNvSpPr>
            <a:spLocks noGrp="1" noRot="1" noChangeAspect="1" noChangeArrowheads="1" noTextEdit="1"/>
          </p:cNvSpPr>
          <p:nvPr>
            <p:ph type="sldImg"/>
          </p:nvPr>
        </p:nvSpPr>
        <p:spPr>
          <a:xfrm>
            <a:off x="677863" y="273050"/>
            <a:ext cx="5948362" cy="4460875"/>
          </a:xfrm>
          <a:ln/>
        </p:spPr>
      </p:sp>
      <p:sp>
        <p:nvSpPr>
          <p:cNvPr id="1685507" name="Rectangle 3"/>
          <p:cNvSpPr>
            <a:spLocks noGrp="1" noChangeArrowheads="1"/>
          </p:cNvSpPr>
          <p:nvPr>
            <p:ph type="body" idx="1"/>
          </p:nvPr>
        </p:nvSpPr>
        <p:spPr>
          <a:xfrm>
            <a:off x="417513" y="4894263"/>
            <a:ext cx="6327775" cy="4754562"/>
          </a:xfrm>
        </p:spPr>
        <p:txBody>
          <a:bodyPr/>
          <a:lstStyle/>
          <a:p>
            <a:r>
              <a:rPr lang="en-US"/>
              <a:t>This graphic shows an example of a network using LFI.</a:t>
            </a:r>
          </a:p>
          <a:p>
            <a:r>
              <a:rPr lang="en-US"/>
              <a:t>Header compression and LFI are typically configured at the WAN edge for WAN links below T1 or E1 speeds to optimize the use of the WAN link and to prevent long serialization delay.</a:t>
            </a:r>
          </a:p>
          <a:p>
            <a:r>
              <a:rPr lang="en-US"/>
              <a:t>Layer 2 payload compression is less commonly deployed on WAN links, especially without the use of hardware-assisted payload compression. In this case, use TCP and RTP compression, as well as LFI mechanisms, because this network carries converged network traffic.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8E197BB-9CB6-4A20-8411-158E1ED074BC}" type="slidenum">
              <a:rPr lang="en-US"/>
              <a:pPr/>
              <a:t>32</a:t>
            </a:fld>
            <a:endParaRPr lang="en-US"/>
          </a:p>
        </p:txBody>
      </p:sp>
      <p:sp>
        <p:nvSpPr>
          <p:cNvPr id="1687554" name="Rectangle 2"/>
          <p:cNvSpPr>
            <a:spLocks noGrp="1" noRot="1" noChangeAspect="1" noChangeArrowheads="1" noTextEdit="1"/>
          </p:cNvSpPr>
          <p:nvPr>
            <p:ph type="sldImg"/>
          </p:nvPr>
        </p:nvSpPr>
        <p:spPr>
          <a:ln/>
        </p:spPr>
      </p:sp>
      <p:sp>
        <p:nvSpPr>
          <p:cNvPr id="1687555"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1C4B891-3B26-4246-8134-E0B5AD9CF1AE}" type="slidenum">
              <a:rPr lang="en-US"/>
              <a:pPr/>
              <a:t>33</a:t>
            </a:fld>
            <a:endParaRPr lang="en-US"/>
          </a:p>
        </p:txBody>
      </p:sp>
      <p:sp>
        <p:nvSpPr>
          <p:cNvPr id="1691650" name="Rectangle 2"/>
          <p:cNvSpPr>
            <a:spLocks noGrp="1" noRot="1" noChangeAspect="1" noChangeArrowheads="1" noTextEdit="1"/>
          </p:cNvSpPr>
          <p:nvPr>
            <p:ph type="sldImg"/>
          </p:nvPr>
        </p:nvSpPr>
        <p:spPr>
          <a:xfrm>
            <a:off x="677863" y="273050"/>
            <a:ext cx="5948362" cy="4460875"/>
          </a:xfrm>
          <a:ln/>
        </p:spPr>
      </p:sp>
      <p:sp>
        <p:nvSpPr>
          <p:cNvPr id="1691651" name="Rectangle 3"/>
          <p:cNvSpPr>
            <a:spLocks noGrp="1" noChangeArrowheads="1"/>
          </p:cNvSpPr>
          <p:nvPr>
            <p:ph type="body" idx="1"/>
          </p:nvPr>
        </p:nvSpPr>
        <p:spPr>
          <a:xfrm>
            <a:off x="417513" y="4894263"/>
            <a:ext cx="6327775" cy="4754562"/>
          </a:xfrm>
        </p:spPr>
        <p:txBody>
          <a:bodyPr/>
          <a:lstStyle/>
          <a:p>
            <a:r>
              <a:rPr lang="en-US"/>
              <a:t>A virtual private network (VPN) is defined as network connectivity deployed on a shared (public) infrastructure with the same policies and security as a private network.</a:t>
            </a:r>
          </a:p>
          <a:p>
            <a:r>
              <a:rPr lang="en-US"/>
              <a:t>A VPN is established between two end systems or between two or more networks. A VPN can be built using tunnels, encryption, or both, at essentially any layer of the Open System Interconnection (OSI) protocol stack. A VPN is an alternative WAN infrastructure that replaces or augments private networks that use leased-line or enterprise-owned Frame Relay networks.</a:t>
            </a:r>
          </a:p>
          <a:p>
            <a:r>
              <a:rPr lang="en-US"/>
              <a:t>VPNs provide three critical functions:</a:t>
            </a:r>
            <a:endParaRPr lang="en-US" b="1"/>
          </a:p>
          <a:p>
            <a:pPr lvl="2"/>
            <a:r>
              <a:rPr lang="en-US" b="1"/>
              <a:t>Confidentiality (encryption):</a:t>
            </a:r>
            <a:r>
              <a:rPr lang="en-US"/>
              <a:t> The sender can encrypt the packets before transmitting them across a network, prohibiting anyone from eavesdropping on the communication. If intercepted, the communication cannot be read.</a:t>
            </a:r>
            <a:endParaRPr lang="en-US" b="1"/>
          </a:p>
          <a:p>
            <a:pPr lvl="2"/>
            <a:r>
              <a:rPr lang="en-US" b="1"/>
              <a:t>Data integrity:</a:t>
            </a:r>
            <a:r>
              <a:rPr lang="en-US"/>
              <a:t> The receiver can verify that the data was transmitted through the Internet without being changed or altered in any way.</a:t>
            </a:r>
            <a:endParaRPr lang="en-US" b="1"/>
          </a:p>
          <a:p>
            <a:pPr lvl="2"/>
            <a:r>
              <a:rPr lang="en-US" b="1"/>
              <a:t>Origin authentication:</a:t>
            </a:r>
            <a:r>
              <a:rPr lang="en-US"/>
              <a:t> The receiver can authenticate the source of the packet, guaranteeing and certifying the source of the information.</a:t>
            </a:r>
          </a:p>
          <a:p>
            <a:r>
              <a:rPr lang="en-US"/>
              <a:t>There are two types of remote-access VPNs:</a:t>
            </a:r>
            <a:endParaRPr lang="en-US" b="1"/>
          </a:p>
          <a:p>
            <a:pPr lvl="2"/>
            <a:r>
              <a:rPr lang="en-US" b="1"/>
              <a:t>Client-initiated:</a:t>
            </a:r>
            <a:r>
              <a:rPr lang="en-US"/>
              <a:t> Remote users use clients to establish a secure tunnel across an Internet service provider (ISP)-shared network to the enterprise.</a:t>
            </a:r>
            <a:endParaRPr lang="en-US" b="1"/>
          </a:p>
          <a:p>
            <a:pPr lvl="2"/>
            <a:r>
              <a:rPr lang="en-US" b="1"/>
              <a:t>Network access server (NAS)-initiated:</a:t>
            </a:r>
            <a:r>
              <a:rPr lang="en-US"/>
              <a:t> Remote users dial in to an ISP. The NAS establishes a secure tunnel to the enterprise private network that might support multiple remote user-initiated sessions.</a:t>
            </a:r>
          </a:p>
          <a:p>
            <a:r>
              <a:rPr lang="en-US"/>
              <a:t>Site-to-site VPNs include two main types:</a:t>
            </a:r>
            <a:endParaRPr lang="en-US" b="1"/>
          </a:p>
          <a:p>
            <a:pPr lvl="2"/>
            <a:r>
              <a:rPr lang="en-US" b="1"/>
              <a:t>Intranet VPNs:</a:t>
            </a:r>
            <a:r>
              <a:rPr lang="en-US"/>
              <a:t> Connect corporate headquarters, remote offices, and branch offices over a public infrastructure</a:t>
            </a:r>
            <a:endParaRPr lang="en-US" b="1"/>
          </a:p>
          <a:p>
            <a:pPr lvl="2"/>
            <a:r>
              <a:rPr lang="en-US" b="1"/>
              <a:t>Extranet VPNs:</a:t>
            </a:r>
            <a:r>
              <a:rPr lang="en-US"/>
              <a:t> Link customers, suppliers, partners, or communities of interest to a corporate intranet over a public infrastructure</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E315AA1-2019-44D8-BB90-B19222503CC7}" type="slidenum">
              <a:rPr lang="en-US"/>
              <a:pPr/>
              <a:t>34</a:t>
            </a:fld>
            <a:endParaRPr lang="en-US"/>
          </a:p>
        </p:txBody>
      </p:sp>
      <p:sp>
        <p:nvSpPr>
          <p:cNvPr id="1693698" name="Rectangle 2"/>
          <p:cNvSpPr>
            <a:spLocks noGrp="1" noRot="1" noChangeAspect="1" noChangeArrowheads="1" noTextEdit="1"/>
          </p:cNvSpPr>
          <p:nvPr>
            <p:ph type="sldImg"/>
          </p:nvPr>
        </p:nvSpPr>
        <p:spPr>
          <a:xfrm>
            <a:off x="677863" y="273050"/>
            <a:ext cx="5948362" cy="4460875"/>
          </a:xfrm>
          <a:ln/>
        </p:spPr>
      </p:sp>
      <p:sp>
        <p:nvSpPr>
          <p:cNvPr id="1693699" name="Rectangle 3"/>
          <p:cNvSpPr>
            <a:spLocks noGrp="1" noChangeArrowheads="1"/>
          </p:cNvSpPr>
          <p:nvPr>
            <p:ph type="body" idx="1"/>
          </p:nvPr>
        </p:nvSpPr>
        <p:spPr>
          <a:xfrm>
            <a:off x="417513" y="4894263"/>
            <a:ext cx="6327775" cy="4754562"/>
          </a:xfrm>
        </p:spPr>
        <p:txBody>
          <a:bodyPr/>
          <a:lstStyle/>
          <a:p>
            <a:r>
              <a:rPr lang="en-US"/>
              <a:t>Various methods for VPN protection are implemented on different layers. Providing privacy and other cryptographic services at the application layer was very popular in the past, and in some situations is still done today. For example, Secure Shell Protocol (SSH) offers Internet-based data-security technologies and solutions, especially for cryptography and authentication products.</a:t>
            </a:r>
          </a:p>
          <a:p>
            <a:r>
              <a:rPr lang="en-US"/>
              <a:t>However, application-layer security is application-specific, and protection methods must be implemented anew in every application.</a:t>
            </a:r>
          </a:p>
          <a:p>
            <a:r>
              <a:rPr lang="en-US"/>
              <a:t>Some standardization has been successful at Layer 4 (transport) of the OSI model, with protocols such as Secure Socket Layer (SSL) providing privacy, authenticity, and integrity to TCP-based applications. SSL is popular in modern e-commerce sites, but it fails to address the issues of flexibility, ease of implementation, and application independence.</a:t>
            </a:r>
          </a:p>
          <a:p>
            <a:r>
              <a:rPr lang="en-US"/>
              <a:t>Protection at lower levels of the OSI stack, especially the data link layer, was also used in early communication systems, because it provides protocol-independent protection on specific untrusted links. However, data link layer protection is expensive to deploy on a large scale (protecting every link separately), potentially allowing man-in-the-middle attacks (the hijacking of a network session) on intermediate stations (routers).</a:t>
            </a:r>
          </a:p>
          <a:p>
            <a:r>
              <a:rPr lang="en-US"/>
              <a:t>Because of these limitations, Layer 3 has become the most popular level on which to apply cryptographic protection to network traffic.</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E25CD6D-C070-4834-B1BD-E690FEF72072}" type="slidenum">
              <a:rPr lang="en-US"/>
              <a:pPr/>
              <a:t>35</a:t>
            </a:fld>
            <a:endParaRPr lang="en-US"/>
          </a:p>
        </p:txBody>
      </p:sp>
      <p:sp>
        <p:nvSpPr>
          <p:cNvPr id="1695746" name="Rectangle 2"/>
          <p:cNvSpPr>
            <a:spLocks noGrp="1" noRot="1" noChangeAspect="1" noChangeArrowheads="1" noTextEdit="1"/>
          </p:cNvSpPr>
          <p:nvPr>
            <p:ph type="sldImg"/>
          </p:nvPr>
        </p:nvSpPr>
        <p:spPr>
          <a:xfrm>
            <a:off x="677863" y="273050"/>
            <a:ext cx="5948362" cy="4460875"/>
          </a:xfrm>
          <a:ln/>
        </p:spPr>
      </p:sp>
      <p:sp>
        <p:nvSpPr>
          <p:cNvPr id="1695747" name="Rectangle 3"/>
          <p:cNvSpPr>
            <a:spLocks noGrp="1" noChangeArrowheads="1"/>
          </p:cNvSpPr>
          <p:nvPr>
            <p:ph type="body" idx="1"/>
          </p:nvPr>
        </p:nvSpPr>
        <p:spPr>
          <a:xfrm>
            <a:off x="417513" y="4894263"/>
            <a:ext cx="6327775" cy="4754562"/>
          </a:xfrm>
        </p:spPr>
        <p:txBody>
          <a:bodyPr/>
          <a:lstStyle/>
          <a:p>
            <a:r>
              <a:rPr lang="en-US"/>
              <a:t>The table describes three VPN tunneling protocols: Layer 2 Tunneling Protocol (L2TP), generic routing encapsulation (GRE), and IPsec:</a:t>
            </a:r>
            <a:endParaRPr lang="en-US" b="1"/>
          </a:p>
          <a:p>
            <a:pPr lvl="2"/>
            <a:r>
              <a:rPr lang="en-US" b="1"/>
              <a:t>L2TP</a:t>
            </a:r>
            <a:r>
              <a:rPr lang="en-US"/>
              <a:t>: L2TP acts like a data link layer (layer 2 of the OSI model) protocol for tunneling network traffic between two peers over an existing network (usually the Internet). L2TP is in fact a Layer 5 protocol session layer, and uses the registered UDP port 1701. The entire L2TP packet, including payload and L2TP header, is sent within a UDP datagram.</a:t>
            </a:r>
            <a:endParaRPr lang="en-US" b="1"/>
          </a:p>
          <a:p>
            <a:pPr lvl="2"/>
            <a:r>
              <a:rPr lang="en-US" b="1"/>
              <a:t>GRE</a:t>
            </a:r>
            <a:r>
              <a:rPr lang="en-US"/>
              <a:t>: This multiprotocol transport encapsulates IP and any other protocol packets inside IP tunnels. With GRE tunneling, a Cisco router at each site encapsulates protocol-specific packets in an IP header, creating a virtual point-to-point link to Cisco routers at other ends of an IP cloud where the additional IP header is stripped off. GRE does not provide encryption and can be monitored with a protocol analyzer.</a:t>
            </a:r>
            <a:endParaRPr lang="en-US" b="1"/>
          </a:p>
          <a:p>
            <a:pPr lvl="2"/>
            <a:r>
              <a:rPr lang="en-US" b="1"/>
              <a:t>IPsec</a:t>
            </a:r>
            <a:r>
              <a:rPr lang="en-US"/>
              <a:t>: IPsec is the choice for secure corporate VPNs. IPsec is a framework of open standards that provides data confidentiality, data integrity, and data authentication between participating peers. IPsec provides security services to handle negotiation of protocols and algorithms based on local policy and to generate encryption and authentication keys.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DBAEDED-9805-4B56-B3FE-797703AF8552}" type="slidenum">
              <a:rPr lang="en-US"/>
              <a:pPr/>
              <a:t>36</a:t>
            </a:fld>
            <a:endParaRPr lang="en-US"/>
          </a:p>
        </p:txBody>
      </p:sp>
      <p:sp>
        <p:nvSpPr>
          <p:cNvPr id="1697794" name="Rectangle 2"/>
          <p:cNvSpPr>
            <a:spLocks noGrp="1" noRot="1" noChangeAspect="1" noChangeArrowheads="1" noTextEdit="1"/>
          </p:cNvSpPr>
          <p:nvPr>
            <p:ph type="sldImg"/>
          </p:nvPr>
        </p:nvSpPr>
        <p:spPr>
          <a:xfrm>
            <a:off x="677863" y="273050"/>
            <a:ext cx="5948362" cy="4460875"/>
          </a:xfrm>
          <a:ln/>
        </p:spPr>
      </p:sp>
      <p:sp>
        <p:nvSpPr>
          <p:cNvPr id="1697795" name="Rectangle 3"/>
          <p:cNvSpPr>
            <a:spLocks noGrp="1" noChangeArrowheads="1"/>
          </p:cNvSpPr>
          <p:nvPr>
            <p:ph type="body" idx="1"/>
          </p:nvPr>
        </p:nvSpPr>
        <p:spPr>
          <a:xfrm>
            <a:off x="417513" y="4894263"/>
            <a:ext cx="6327775" cy="4754562"/>
          </a:xfrm>
        </p:spPr>
        <p:txBody>
          <a:bodyPr/>
          <a:lstStyle/>
          <a:p>
            <a:r>
              <a:rPr lang="en-US"/>
              <a:t>Quality of service (QoS) preclassify is designed for tunnel interfaces. When the feature is enabled, the QoS features on the output interface classify packets </a:t>
            </a:r>
            <a:r>
              <a:rPr lang="en-US" i="1"/>
              <a:t>before</a:t>
            </a:r>
            <a:r>
              <a:rPr lang="en-US"/>
              <a:t> encryption, allowing traffic flows to be managed in congested environments. The result is more effective packet tunneling.</a:t>
            </a:r>
          </a:p>
          <a:p>
            <a:r>
              <a:rPr lang="en-US"/>
              <a:t>The QoS preclassify feature provides a solution for making Cisco IOS QoS services operate in conjunction with tunneling and encryption on an interface. Cisco IOS software can classify packets and apply the appropriate QoS service before data is encrypted and tunneled. This allows service providers and enterprises to treat voice, video, and mission-critical traffic with a higher priority across service provider networks while using VPNs for secure transport.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B8986F7-F2BA-4AB5-B777-B9214ADE8B1D}" type="slidenum">
              <a:rPr lang="en-US"/>
              <a:pPr/>
              <a:t>37</a:t>
            </a:fld>
            <a:endParaRPr lang="en-US"/>
          </a:p>
        </p:txBody>
      </p:sp>
      <p:sp>
        <p:nvSpPr>
          <p:cNvPr id="1699842" name="Rectangle 2"/>
          <p:cNvSpPr>
            <a:spLocks noGrp="1" noRot="1" noChangeAspect="1" noChangeArrowheads="1" noTextEdit="1"/>
          </p:cNvSpPr>
          <p:nvPr>
            <p:ph type="sldImg"/>
          </p:nvPr>
        </p:nvSpPr>
        <p:spPr>
          <a:xfrm>
            <a:off x="677863" y="273050"/>
            <a:ext cx="5948362" cy="4460875"/>
          </a:xfrm>
          <a:ln/>
        </p:spPr>
      </p:sp>
      <p:sp>
        <p:nvSpPr>
          <p:cNvPr id="1699843" name="Rectangle 3"/>
          <p:cNvSpPr>
            <a:spLocks noGrp="1" noChangeArrowheads="1"/>
          </p:cNvSpPr>
          <p:nvPr>
            <p:ph type="body" idx="1"/>
          </p:nvPr>
        </p:nvSpPr>
        <p:spPr>
          <a:xfrm>
            <a:off x="417513" y="4894263"/>
            <a:ext cx="6327775" cy="4754562"/>
          </a:xfrm>
        </p:spPr>
        <p:txBody>
          <a:bodyPr/>
          <a:lstStyle/>
          <a:p>
            <a:r>
              <a:rPr lang="en-US"/>
              <a:t>When packets are encapsulated by a tunneling or encryption protocol, the original packet header is no longer available for examination. From the QoS perspective, providing differentiated levels of service is extremely difficult without the ability to examine the original packet header. The QoS markers normally found in the header of the IP packet must also be visible in the tunnel packet header, regardless of the type of tunnel in use.</a:t>
            </a:r>
          </a:p>
          <a:p>
            <a:r>
              <a:rPr lang="en-US"/>
              <a:t>IPsec and GRE are the two primary tunneling protocols relevant to VPNs.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7E3DDCC-3ECA-4465-B486-519EC29F8FE7}" type="slidenum">
              <a:rPr lang="en-US"/>
              <a:pPr/>
              <a:t>38</a:t>
            </a:fld>
            <a:endParaRPr lang="en-US"/>
          </a:p>
        </p:txBody>
      </p:sp>
      <p:sp>
        <p:nvSpPr>
          <p:cNvPr id="1701890" name="Rectangle 2"/>
          <p:cNvSpPr>
            <a:spLocks noGrp="1" noRot="1" noChangeAspect="1" noChangeArrowheads="1" noTextEdit="1"/>
          </p:cNvSpPr>
          <p:nvPr>
            <p:ph type="sldImg"/>
          </p:nvPr>
        </p:nvSpPr>
        <p:spPr>
          <a:xfrm>
            <a:off x="677863" y="273050"/>
            <a:ext cx="5948362" cy="4460875"/>
          </a:xfrm>
          <a:ln/>
        </p:spPr>
      </p:sp>
      <p:sp>
        <p:nvSpPr>
          <p:cNvPr id="1701891" name="Rectangle 3"/>
          <p:cNvSpPr>
            <a:spLocks noGrp="1" noChangeArrowheads="1"/>
          </p:cNvSpPr>
          <p:nvPr>
            <p:ph type="body" idx="1"/>
          </p:nvPr>
        </p:nvSpPr>
        <p:spPr>
          <a:xfrm>
            <a:off x="417513" y="4894263"/>
            <a:ext cx="6327775" cy="4754562"/>
          </a:xfrm>
        </p:spPr>
        <p:txBody>
          <a:bodyPr/>
          <a:lstStyle/>
          <a:p>
            <a:r>
              <a:rPr lang="en-US"/>
              <a:t>Cisco offers support for encapsulation of data using either IPsec or GRE. GRE tunnels allow any protocol to be tunneled in an IP packet. In either of these scenarios, Cisco IOS software defaults to copying the IP type of service (ToS) values from the packet header into the tunnel header. This feature allows the ToS bits to be copied to the tunnel header when the router encapsulates the packets.</a:t>
            </a:r>
          </a:p>
          <a:p>
            <a:r>
              <a:rPr lang="en-US"/>
              <a:t>GRE tunneling allows routers between GRE-based tunnel endpoints to see the packet marking, improving the routing of premium service packets. Cisco IOS QoS technologies such as policy routing, weighted fair queuing (WFQ), and weighted random early detection (WRED) can operate on intermediate routers between GRE tunnel endpoints.</a:t>
            </a:r>
          </a:p>
          <a:p>
            <a:r>
              <a:rPr lang="en-US"/>
              <a:t>GRE tunnels are commonly used to provide dynamic routing resilience over IPsec. Normal IPsec configurations cannot transfer routing protocols, such as Enhanced Interior Gateway Routing Protocol (EIGRP) and Open Shortest Path First (OSPF), or non-IP traffic, such as Internetwork Packet Exchange (IPX) and AppleTalk.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4841C09-3E9E-4E50-97D8-5856D33934CE}" type="slidenum">
              <a:rPr lang="en-US"/>
              <a:pPr/>
              <a:t>3</a:t>
            </a:fld>
            <a:endParaRPr lang="en-US"/>
          </a:p>
        </p:txBody>
      </p:sp>
      <p:sp>
        <p:nvSpPr>
          <p:cNvPr id="1640450" name="Rectangle 2"/>
          <p:cNvSpPr>
            <a:spLocks noGrp="1" noRot="1" noChangeAspect="1" noChangeArrowheads="1" noTextEdit="1"/>
          </p:cNvSpPr>
          <p:nvPr>
            <p:ph type="sldImg"/>
          </p:nvPr>
        </p:nvSpPr>
        <p:spPr>
          <a:xfrm>
            <a:off x="677863" y="273050"/>
            <a:ext cx="5948362" cy="4460875"/>
          </a:xfrm>
          <a:ln/>
        </p:spPr>
      </p:sp>
      <p:sp>
        <p:nvSpPr>
          <p:cNvPr id="1640451" name="Rectangle 3"/>
          <p:cNvSpPr>
            <a:spLocks noGrp="1" noChangeArrowheads="1"/>
          </p:cNvSpPr>
          <p:nvPr>
            <p:ph type="body" idx="1"/>
          </p:nvPr>
        </p:nvSpPr>
        <p:spPr>
          <a:xfrm>
            <a:off x="417513" y="4894263"/>
            <a:ext cx="6327775" cy="4754562"/>
          </a:xfrm>
        </p:spPr>
        <p:txBody>
          <a:bodyPr/>
          <a:lstStyle/>
          <a:p>
            <a:r>
              <a:rPr lang="en-US"/>
              <a:t>Both traffic shaping and policing mechanisms are traffic-conditioning mechanisms that are used in a network to control the traffic rate. Both mechanisms use classification so that they can differentiate traffic. They both measure the rate of traffic and compare that rate to the configured traffic-shaping or traffic-policing policy. </a:t>
            </a:r>
          </a:p>
          <a:p>
            <a:r>
              <a:rPr lang="en-US"/>
              <a:t>The difference between traffic shaping and policing can be described in terms of their implementation. Traffic policing drops excess traffic to control traffic flow within specified rate limits. Traffic policing does not introduce any delay to traffic that conforms to traffic policies. Traffic policing can cause more TCP retransmissions, because traffic in excess of specified limits is dropped. </a:t>
            </a:r>
          </a:p>
          <a:p>
            <a:r>
              <a:rPr lang="en-US"/>
              <a:t>Traffic-policing mechanisms such as class-based policing or committed access rate (CAR) also have marking capabilities in addition to rate-limiting capabilities. Instead of dropping the excess traffic, traffic policing can mark and then send the excess traffic. This feature allows the excess traffic to be re-marked with a lower priority before the excess traffic is sent out. </a:t>
            </a:r>
          </a:p>
          <a:p>
            <a:r>
              <a:rPr lang="en-US"/>
              <a:t>Traffic shaping buffers excessive traffic so that the traffic stays within the desired rate. With traffic shaping, traffic bursts are smoothed out by queuing the excess traffic to produce a steadier flow of data. Reducing traffic bursts helps reduce congestion in the network. Traffic shapers such as class-based shaping, Frame Relay traffic shaping (FRTS), or virtual IP (VIP)-based distributed traffic shaping (DTS) in Cisco IOS software do not have the ability to mark traffic.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1AD03EF-0C98-4227-A606-0C38E7EA35EF}" type="slidenum">
              <a:rPr lang="en-US"/>
              <a:pPr/>
              <a:t>39</a:t>
            </a:fld>
            <a:endParaRPr lang="en-US"/>
          </a:p>
        </p:txBody>
      </p:sp>
      <p:sp>
        <p:nvSpPr>
          <p:cNvPr id="1703938" name="Rectangle 2"/>
          <p:cNvSpPr>
            <a:spLocks noGrp="1" noRot="1" noChangeAspect="1" noChangeArrowheads="1" noTextEdit="1"/>
          </p:cNvSpPr>
          <p:nvPr>
            <p:ph type="sldImg"/>
          </p:nvPr>
        </p:nvSpPr>
        <p:spPr>
          <a:xfrm>
            <a:off x="677863" y="273050"/>
            <a:ext cx="5948362" cy="4460875"/>
          </a:xfrm>
          <a:ln/>
        </p:spPr>
      </p:sp>
      <p:sp>
        <p:nvSpPr>
          <p:cNvPr id="1703939" name="Rectangle 3"/>
          <p:cNvSpPr>
            <a:spLocks noGrp="1" noChangeArrowheads="1"/>
          </p:cNvSpPr>
          <p:nvPr>
            <p:ph type="body" idx="1"/>
          </p:nvPr>
        </p:nvSpPr>
        <p:spPr>
          <a:xfrm>
            <a:off x="417513" y="4894263"/>
            <a:ext cx="6327775" cy="4754562"/>
          </a:xfrm>
        </p:spPr>
        <p:txBody>
          <a:bodyPr/>
          <a:lstStyle/>
          <a:p>
            <a:r>
              <a:rPr lang="en-US"/>
              <a:t>IPsec does not define the specific security algorithms to use; rather, IPsec provides an open framework for implementing industry-standard algorithms.</a:t>
            </a:r>
          </a:p>
          <a:p>
            <a:r>
              <a:rPr lang="en-US"/>
              <a:t>Authentication Header (AH), a key protocol in the IPsec (Internet Security) architecture, provides connectionless integrity and data origin authentication for IP datagrams, and provides protection against replays. AH can also provide nonrepudiation. </a:t>
            </a:r>
          </a:p>
          <a:p>
            <a:r>
              <a:rPr lang="en-US"/>
              <a:t>The Internet Assigned Numbers Authority (IANA) has assigned protocol number 51 to AH. Thus, in the presence of an AH header with both tunnel mode and transport mode, the IP header uses a value of 51 in the protocol field. </a:t>
            </a:r>
          </a:p>
          <a:p>
            <a:r>
              <a:rPr lang="en-US"/>
              <a:t>This graphic illustrates how the ToS is used with the AH protocol.</a:t>
            </a:r>
          </a:p>
          <a:p>
            <a:r>
              <a:rPr lang="en-US"/>
              <a:t>IPsec AH may be applied alone, in combination with the IP Encapsulating Security Payload (ESP), or in a nested fashion by using tunnel mode. With tunnel mode, the ToS byte value is copied automatically from the original IP header to the tunnel header.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8FB6D2D-D6BF-4E84-92BC-AD9469AF81C5}" type="slidenum">
              <a:rPr lang="en-US"/>
              <a:pPr/>
              <a:t>40</a:t>
            </a:fld>
            <a:endParaRPr lang="en-US"/>
          </a:p>
        </p:txBody>
      </p:sp>
      <p:sp>
        <p:nvSpPr>
          <p:cNvPr id="1705986" name="Rectangle 2"/>
          <p:cNvSpPr>
            <a:spLocks noGrp="1" noRot="1" noChangeAspect="1" noChangeArrowheads="1" noTextEdit="1"/>
          </p:cNvSpPr>
          <p:nvPr>
            <p:ph type="sldImg"/>
          </p:nvPr>
        </p:nvSpPr>
        <p:spPr>
          <a:xfrm>
            <a:off x="677863" y="273050"/>
            <a:ext cx="5948362" cy="4460875"/>
          </a:xfrm>
          <a:ln/>
        </p:spPr>
      </p:sp>
      <p:sp>
        <p:nvSpPr>
          <p:cNvPr id="1705987" name="Rectangle 3"/>
          <p:cNvSpPr>
            <a:spLocks noGrp="1" noChangeArrowheads="1"/>
          </p:cNvSpPr>
          <p:nvPr>
            <p:ph type="body" idx="1"/>
          </p:nvPr>
        </p:nvSpPr>
        <p:spPr>
          <a:xfrm>
            <a:off x="417513" y="4894263"/>
            <a:ext cx="6327775" cy="4754562"/>
          </a:xfrm>
        </p:spPr>
        <p:txBody>
          <a:bodyPr/>
          <a:lstStyle/>
          <a:p>
            <a:r>
              <a:rPr lang="en-US"/>
              <a:t>Encapsulating Security Payload (ESP) is a key protocol in the IPsec architecture, designed to provide a mix of security services in IPv4 and IPv6. ESP can provide both encryption and authentication. ESP seeks to provide confidentiality and integrity by encrypting data to be protected and placing the encrypted data in the data portion of the ESP. Depending on the user's security requirements, this mechanism may be used to encrypt either a transport-layer segment (e.g., TCP, UDP, ICMP, IGMP) or an entire IP datagram. Encapsulating the protected data is necessary to provide confidentiality for the entire original datagram. </a:t>
            </a:r>
          </a:p>
          <a:p>
            <a:r>
              <a:rPr lang="en-US"/>
              <a:t>As with AH, ESP supports SHA and MD5 hash algorithms for authentication. </a:t>
            </a:r>
            <a:r>
              <a:rPr lang="fr-FR"/>
              <a:t>ESP supports Data Encryption Standard (DES) and Triple-DES (3DES) encryption protocols. </a:t>
            </a:r>
            <a:r>
              <a:rPr lang="en-US"/>
              <a:t>The ESP header is at least 8 bytes. The Internet Assigned Numbers Authority (IANA) has assigned protocol number 50 to ESP. </a:t>
            </a:r>
          </a:p>
          <a:p>
            <a:r>
              <a:rPr lang="en-US"/>
              <a:t>With tunnel mode, the ToS byte value is copied automatically from the original IP header to the tunnel header.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A29141-425D-4E03-AC62-6A2640FEF61B}" type="slidenum">
              <a:rPr lang="en-US"/>
              <a:pPr/>
              <a:t>41</a:t>
            </a:fld>
            <a:endParaRPr lang="en-US"/>
          </a:p>
        </p:txBody>
      </p:sp>
      <p:sp>
        <p:nvSpPr>
          <p:cNvPr id="1708034" name="Rectangle 2"/>
          <p:cNvSpPr>
            <a:spLocks noGrp="1" noRot="1" noChangeAspect="1" noChangeArrowheads="1" noTextEdit="1"/>
          </p:cNvSpPr>
          <p:nvPr>
            <p:ph type="sldImg"/>
          </p:nvPr>
        </p:nvSpPr>
        <p:spPr>
          <a:xfrm>
            <a:off x="677863" y="273050"/>
            <a:ext cx="5948362" cy="4460875"/>
          </a:xfrm>
          <a:ln/>
        </p:spPr>
      </p:sp>
      <p:sp>
        <p:nvSpPr>
          <p:cNvPr id="1708035" name="Rectangle 3"/>
          <p:cNvSpPr>
            <a:spLocks noGrp="1" noChangeArrowheads="1"/>
          </p:cNvSpPr>
          <p:nvPr>
            <p:ph type="body" idx="1"/>
          </p:nvPr>
        </p:nvSpPr>
        <p:spPr>
          <a:xfrm>
            <a:off x="417513" y="4894263"/>
            <a:ext cx="6327775" cy="4754562"/>
          </a:xfrm>
        </p:spPr>
        <p:txBody>
          <a:bodyPr/>
          <a:lstStyle/>
          <a:p>
            <a:r>
              <a:rPr lang="en-US"/>
              <a:t>Classification defines the process of matching one or more fields in a packet header at Layer 2, 3, or 4 and then placing that packet in a group or class of traffic. Using packet classification, network traffic can be partitioned into multiple priority levels or classes of service. </a:t>
            </a:r>
          </a:p>
          <a:p>
            <a:r>
              <a:rPr lang="en-US"/>
              <a:t>When configuring IPsec with GRE, the simplest classification approach is to match on IP precedence or differentiated services code point (DSCP) values. In addition, with the ToS byte preservation feature, the router automatically copies the ToS header value from the original IP packet to the encapsulating IP header when using IPsec in tunnel mode.</a:t>
            </a:r>
          </a:p>
          <a:p>
            <a:r>
              <a:rPr lang="en-US"/>
              <a:t>ToS byte preservation also applies to AH. ESP in transport mode retains the original IP header, and the original ToS value is transmitted even without ToS byte preservation. If packets arrive at the router without set IP precedence or DSCP values, class-based marking is used to re-mark the packet headers before encryption or encapsulation. When the packets reach the egress interface, the QoS output policy can match and act on the re‑marked values.</a:t>
            </a:r>
          </a:p>
          <a:p>
            <a:r>
              <a:rPr lang="en-US"/>
              <a:t>Alternatively, traffic may need to be classified based on values other than IP precedence or DSCP. For example, packets may need to be classified based on IP flow or Layer 3 information, such as source and destination IP address. To do so, use the QoS for VPNs feature enabled with the </a:t>
            </a:r>
            <a:r>
              <a:rPr lang="en-US" b="1"/>
              <a:t>qos pre-classify </a:t>
            </a:r>
            <a:r>
              <a:rPr lang="en-US"/>
              <a:t>command.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3730CDF-8D42-4AC7-B3BD-832A6221235A}" type="slidenum">
              <a:rPr lang="en-US"/>
              <a:pPr/>
              <a:t>42</a:t>
            </a:fld>
            <a:endParaRPr lang="en-US"/>
          </a:p>
        </p:txBody>
      </p:sp>
      <p:sp>
        <p:nvSpPr>
          <p:cNvPr id="1710082" name="Rectangle 2"/>
          <p:cNvSpPr>
            <a:spLocks noGrp="1" noRot="1" noChangeAspect="1" noChangeArrowheads="1" noTextEdit="1"/>
          </p:cNvSpPr>
          <p:nvPr>
            <p:ph type="sldImg"/>
          </p:nvPr>
        </p:nvSpPr>
        <p:spPr>
          <a:xfrm>
            <a:off x="677863" y="273050"/>
            <a:ext cx="5948362" cy="4460875"/>
          </a:xfrm>
          <a:ln/>
        </p:spPr>
      </p:sp>
      <p:sp>
        <p:nvSpPr>
          <p:cNvPr id="1710083" name="Rectangle 3"/>
          <p:cNvSpPr>
            <a:spLocks noGrp="1" noChangeArrowheads="1"/>
          </p:cNvSpPr>
          <p:nvPr>
            <p:ph type="body" idx="1"/>
          </p:nvPr>
        </p:nvSpPr>
        <p:spPr>
          <a:xfrm>
            <a:off x="417513" y="4894263"/>
            <a:ext cx="6327775" cy="4754562"/>
          </a:xfrm>
        </p:spPr>
        <p:txBody>
          <a:bodyPr/>
          <a:lstStyle/>
          <a:p>
            <a:r>
              <a:rPr lang="en-US"/>
              <a:t>The </a:t>
            </a:r>
            <a:r>
              <a:rPr lang="en-US" b="1"/>
              <a:t>qos pre-classify</a:t>
            </a:r>
            <a:r>
              <a:rPr lang="en-US"/>
              <a:t> command mechanism allows Cisco routers to make a copy of the inner IP header and to run a QoS classification before encryption, based on fields in the inner IP header.</a:t>
            </a:r>
          </a:p>
          <a:p>
            <a:r>
              <a:rPr lang="en-US"/>
              <a:t>If the classification policy matches on the ToS byte, it is not necessary to use the </a:t>
            </a:r>
            <a:r>
              <a:rPr lang="en-US" b="1"/>
              <a:t>qos pre-classify </a:t>
            </a:r>
            <a:r>
              <a:rPr lang="en-US"/>
              <a:t>command, because the ToS value is copied to the outer header by default. In addition, a simple QoS policy that sorts traffic into classes based on IP precedence can be created. However, differentiating traffic within a class and separating it into multiple flow-based queues requires the </a:t>
            </a:r>
            <a:r>
              <a:rPr lang="en-US" b="1"/>
              <a:t>qos pre-classify </a:t>
            </a:r>
            <a:r>
              <a:rPr lang="en-US"/>
              <a:t>command.</a:t>
            </a:r>
          </a:p>
          <a:p>
            <a:r>
              <a:rPr lang="en-US"/>
              <a:t>You can apply a service policy to either the tunnel interface or to the underlying physical interface. The decision about where to apply the policy depends on the QoS objectives and on which header you need to use for classification, as follows:</a:t>
            </a:r>
          </a:p>
          <a:p>
            <a:pPr lvl="2"/>
            <a:r>
              <a:rPr lang="en-US"/>
              <a:t>Apply the policy to the tunnel interface without </a:t>
            </a:r>
            <a:r>
              <a:rPr lang="en-US" b="1"/>
              <a:t>qos pre-classify</a:t>
            </a:r>
            <a:r>
              <a:rPr lang="en-US"/>
              <a:t> when you want to classify packets based on the pretunnel header.</a:t>
            </a:r>
          </a:p>
          <a:p>
            <a:pPr lvl="2"/>
            <a:r>
              <a:rPr lang="en-US"/>
              <a:t>Apply the policy to the physical interface without </a:t>
            </a:r>
            <a:r>
              <a:rPr lang="en-US" b="1"/>
              <a:t>qos pre-classify</a:t>
            </a:r>
            <a:r>
              <a:rPr lang="en-US"/>
              <a:t> when you want to classify packets based on the post-tunnel header. In addition, apply the policy to the physical interface when you want to shape or police all traffic belonging to a tunnel and the physical interface supports several tunnels.</a:t>
            </a:r>
          </a:p>
          <a:p>
            <a:pPr lvl="2"/>
            <a:r>
              <a:rPr lang="en-US"/>
              <a:t>Apply the policy to an interface and enable </a:t>
            </a:r>
            <a:r>
              <a:rPr lang="en-US" b="1"/>
              <a:t>qos pre-classify</a:t>
            </a:r>
            <a:r>
              <a:rPr lang="en-US"/>
              <a:t> when you want to classify packets based on the pretunnel header.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0BD58AF-624E-4B7A-BAA6-682973C806CF}" type="slidenum">
              <a:rPr lang="en-US"/>
              <a:pPr/>
              <a:t>43</a:t>
            </a:fld>
            <a:endParaRPr lang="en-US"/>
          </a:p>
        </p:txBody>
      </p:sp>
      <p:sp>
        <p:nvSpPr>
          <p:cNvPr id="1712130" name="Rectangle 2"/>
          <p:cNvSpPr>
            <a:spLocks noGrp="1" noRot="1" noChangeAspect="1" noChangeArrowheads="1" noTextEdit="1"/>
          </p:cNvSpPr>
          <p:nvPr>
            <p:ph type="sldImg"/>
          </p:nvPr>
        </p:nvSpPr>
        <p:spPr>
          <a:xfrm>
            <a:off x="677863" y="273050"/>
            <a:ext cx="5948362" cy="4460875"/>
          </a:xfrm>
          <a:ln/>
        </p:spPr>
      </p:sp>
      <p:sp>
        <p:nvSpPr>
          <p:cNvPr id="1712131" name="Rectangle 3"/>
          <p:cNvSpPr>
            <a:spLocks noGrp="1" noChangeArrowheads="1"/>
          </p:cNvSpPr>
          <p:nvPr>
            <p:ph type="body" idx="1"/>
          </p:nvPr>
        </p:nvSpPr>
        <p:spPr>
          <a:xfrm>
            <a:off x="417513" y="4894263"/>
            <a:ext cx="6327775" cy="4754562"/>
          </a:xfrm>
        </p:spPr>
        <p:txBody>
          <a:bodyPr/>
          <a:lstStyle/>
          <a:p>
            <a:pPr>
              <a:buFontTx/>
              <a:buNone/>
            </a:pPr>
            <a:r>
              <a:rPr lang="en-US"/>
              <a:t>This graphic shows the command syntax</a:t>
            </a:r>
          </a:p>
          <a:p>
            <a:r>
              <a:rPr lang="en-US"/>
              <a:t>The </a:t>
            </a:r>
            <a:r>
              <a:rPr lang="en-US" b="1"/>
              <a:t>qos pre-classify</a:t>
            </a:r>
            <a:r>
              <a:rPr lang="en-US"/>
              <a:t> Cisco IOS command enables the QoS preclassification feature. </a:t>
            </a:r>
          </a:p>
          <a:p>
            <a:r>
              <a:rPr lang="en-US"/>
              <a:t>The </a:t>
            </a:r>
            <a:r>
              <a:rPr lang="en-US" b="1"/>
              <a:t>qos pre-classify</a:t>
            </a:r>
            <a:r>
              <a:rPr lang="en-US"/>
              <a:t> command can be applied to a tunnel interface, a virtual template interface, or a crypto map.</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59A7601-2BE7-4A62-80A7-75ED45FB37EB}" type="slidenum">
              <a:rPr lang="en-US"/>
              <a:pPr/>
              <a:t>44</a:t>
            </a:fld>
            <a:endParaRPr lang="en-US"/>
          </a:p>
        </p:txBody>
      </p:sp>
      <p:sp>
        <p:nvSpPr>
          <p:cNvPr id="1714178" name="Rectangle 2"/>
          <p:cNvSpPr>
            <a:spLocks noGrp="1" noRot="1" noChangeAspect="1" noChangeArrowheads="1" noTextEdit="1"/>
          </p:cNvSpPr>
          <p:nvPr>
            <p:ph type="sldImg"/>
          </p:nvPr>
        </p:nvSpPr>
        <p:spPr>
          <a:xfrm>
            <a:off x="677863" y="273050"/>
            <a:ext cx="5948362" cy="4460875"/>
          </a:xfrm>
          <a:ln/>
        </p:spPr>
      </p:sp>
      <p:sp>
        <p:nvSpPr>
          <p:cNvPr id="1714179" name="Rectangle 3"/>
          <p:cNvSpPr>
            <a:spLocks noGrp="1" noChangeArrowheads="1"/>
          </p:cNvSpPr>
          <p:nvPr>
            <p:ph type="body" idx="1"/>
          </p:nvPr>
        </p:nvSpPr>
        <p:spPr>
          <a:xfrm>
            <a:off x="417513" y="4894263"/>
            <a:ext cx="6327775" cy="4754562"/>
          </a:xfrm>
        </p:spPr>
        <p:txBody>
          <a:bodyPr/>
          <a:lstStyle/>
          <a:p>
            <a:pPr>
              <a:buFontTx/>
              <a:buNone/>
            </a:pPr>
            <a:r>
              <a:rPr lang="en-US"/>
              <a:t>This example shows the configuration of the </a:t>
            </a:r>
            <a:r>
              <a:rPr lang="en-US" b="1"/>
              <a:t>qos pre-classify</a:t>
            </a:r>
            <a:r>
              <a:rPr lang="en-US"/>
              <a:t> command.</a:t>
            </a:r>
          </a:p>
          <a:p>
            <a:r>
              <a:rPr lang="en-US"/>
              <a:t>On the serial0/0 interface on the branch router, there is an outgoing service policy that sets the bandwidth of the interface at 256 kbps and policing at a rate of 512 kbps. This policy is applied to any match in the class map branch 110.</a:t>
            </a:r>
          </a:p>
          <a:p>
            <a:r>
              <a:rPr lang="en-US"/>
              <a:t>A traffic tunnel has been built on interface serial0/0 (whose destination is the headquarters for this branch). It is on this traffic tunnel that QoS preclassification has been configured.</a:t>
            </a:r>
          </a:p>
          <a:p>
            <a:r>
              <a:rPr lang="en-US"/>
              <a:t>The example configuration also shows that QoS preclassify has been successfully enabled on the crypto map named “vpn.” This crypto map has also been applied to serial0/0. If QoS preclassify is enabled only on the crypto map and not on the tunnel interface, the router will see one flow only, the GRE tunnel (protocol 47), rather than the multiple flows requiring the benefits of QoS which are “within” the GRE tunnel.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F534D3F-53C1-4017-9B9D-3DE9E3082A19}" type="slidenum">
              <a:rPr lang="en-US"/>
              <a:pPr/>
              <a:t>45</a:t>
            </a:fld>
            <a:endParaRPr lang="en-US"/>
          </a:p>
        </p:txBody>
      </p:sp>
      <p:sp>
        <p:nvSpPr>
          <p:cNvPr id="1716226" name="Rectangle 2"/>
          <p:cNvSpPr>
            <a:spLocks noGrp="1" noRot="1" noChangeAspect="1" noChangeArrowheads="1" noTextEdit="1"/>
          </p:cNvSpPr>
          <p:nvPr>
            <p:ph type="sldImg"/>
          </p:nvPr>
        </p:nvSpPr>
        <p:spPr>
          <a:ln/>
        </p:spPr>
      </p:sp>
      <p:sp>
        <p:nvSpPr>
          <p:cNvPr id="1716227"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24028B7-82A6-49C8-BE8D-9158BE71C3B0}" type="slidenum">
              <a:rPr lang="en-US"/>
              <a:pPr/>
              <a:t>46</a:t>
            </a:fld>
            <a:endParaRPr lang="en-US"/>
          </a:p>
        </p:txBody>
      </p:sp>
      <p:sp>
        <p:nvSpPr>
          <p:cNvPr id="1720322" name="Rectangle 2"/>
          <p:cNvSpPr>
            <a:spLocks noGrp="1" noRot="1" noChangeAspect="1" noChangeArrowheads="1" noTextEdit="1"/>
          </p:cNvSpPr>
          <p:nvPr>
            <p:ph type="sldImg"/>
          </p:nvPr>
        </p:nvSpPr>
        <p:spPr>
          <a:xfrm>
            <a:off x="677863" y="273050"/>
            <a:ext cx="5948362" cy="4460875"/>
          </a:xfrm>
          <a:ln/>
        </p:spPr>
      </p:sp>
      <p:sp>
        <p:nvSpPr>
          <p:cNvPr id="1720323" name="Rectangle 3"/>
          <p:cNvSpPr>
            <a:spLocks noGrp="1" noChangeArrowheads="1"/>
          </p:cNvSpPr>
          <p:nvPr>
            <p:ph type="body" idx="1"/>
          </p:nvPr>
        </p:nvSpPr>
        <p:spPr>
          <a:xfrm>
            <a:off x="417513" y="4894263"/>
            <a:ext cx="6327775" cy="4754562"/>
          </a:xfrm>
        </p:spPr>
        <p:txBody>
          <a:bodyPr/>
          <a:lstStyle/>
          <a:p>
            <a:r>
              <a:rPr lang="en-US"/>
              <a:t>A service level agreement (SLA) stipulates the delivery and pricing of service levels and spells out penalties for shortfalls. SLAs can cover an assortment of data services, such as Frame Relay, leased lines, Internet access, web hosting, and so on. The best way to understand an SLA is to break it into two activities: </a:t>
            </a:r>
          </a:p>
          <a:p>
            <a:pPr lvl="2"/>
            <a:r>
              <a:rPr lang="en-US"/>
              <a:t>Negotiating the technology agreement </a:t>
            </a:r>
          </a:p>
          <a:p>
            <a:pPr lvl="2"/>
            <a:r>
              <a:rPr lang="en-US"/>
              <a:t>Verifying compliance with the agreement</a:t>
            </a:r>
          </a:p>
          <a:p>
            <a:r>
              <a:rPr lang="en-US"/>
              <a:t>A quality of service (QoS) SLA typically provides contractual assurance for parameters such as delay, jitter, packet loss, throughput, and availability. </a:t>
            </a:r>
          </a:p>
          <a:p>
            <a:r>
              <a:rPr lang="en-US"/>
              <a:t>With the rapid growth of new multimedia real-time applications such as IP telephony, web conferencing, and e-learning, IP QoS SLAs are becoming increasingly important for enterprise networks.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DE47FBE-9D97-4924-B0BC-32C00AEF3C0B}" type="slidenum">
              <a:rPr lang="en-US"/>
              <a:pPr/>
              <a:t>47</a:t>
            </a:fld>
            <a:endParaRPr lang="en-US"/>
          </a:p>
        </p:txBody>
      </p:sp>
      <p:sp>
        <p:nvSpPr>
          <p:cNvPr id="1722370" name="Rectangle 2"/>
          <p:cNvSpPr>
            <a:spLocks noGrp="1" noRot="1" noChangeAspect="1" noChangeArrowheads="1" noTextEdit="1"/>
          </p:cNvSpPr>
          <p:nvPr>
            <p:ph type="sldImg"/>
          </p:nvPr>
        </p:nvSpPr>
        <p:spPr>
          <a:xfrm>
            <a:off x="677863" y="273050"/>
            <a:ext cx="5948362" cy="4460875"/>
          </a:xfrm>
          <a:ln/>
        </p:spPr>
      </p:sp>
      <p:sp>
        <p:nvSpPr>
          <p:cNvPr id="1722371" name="Rectangle 3"/>
          <p:cNvSpPr>
            <a:spLocks noGrp="1" noChangeArrowheads="1"/>
          </p:cNvSpPr>
          <p:nvPr>
            <p:ph type="body" idx="1"/>
          </p:nvPr>
        </p:nvSpPr>
        <p:spPr>
          <a:xfrm>
            <a:off x="417513" y="4894263"/>
            <a:ext cx="6327775" cy="4754562"/>
          </a:xfrm>
        </p:spPr>
        <p:txBody>
          <a:bodyPr/>
          <a:lstStyle/>
          <a:p>
            <a:pPr>
              <a:buFontTx/>
              <a:buNone/>
            </a:pPr>
            <a:r>
              <a:rPr lang="en-US"/>
              <a:t>This graphic illustrates an example in which a SP may provide only Layer 2 services to the enterprise customer. </a:t>
            </a:r>
          </a:p>
          <a:p>
            <a:r>
              <a:rPr lang="en-US"/>
              <a:t>The Customer Edge routers at the various customer sites are interconnected by Frame Relay virtual circuits (VCs). These VCs can be fully meshed, partially meshed, or set up as hub and spokes, depending on the customer requirements.</a:t>
            </a:r>
          </a:p>
          <a:p>
            <a:r>
              <a:rPr lang="en-US"/>
              <a:t>In this environment, the SP is responsible only for the end-to-end Layer 2 VC connections. The SP provides only a point-to-point SLA guarantee for each VC connection and is not involved with providing IP QoS to the customer.</a:t>
            </a:r>
          </a:p>
          <a:p>
            <a:r>
              <a:rPr lang="en-US"/>
              <a:t>To provide IP QoS for voice, video, and data integration over Frame Relay VCs, the customer must configure the proper QoS mechanisms, such as traffic shaping, low latency queuing (LLQ), FRF.12, and compressed Real-Time Transport Protocol (cRTP) at the WAN Customer Edge routers, because the Frame Relay WAN link is likely to become congested.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10DA3A-A33E-4D36-B4BD-FA30BBE47915}" type="slidenum">
              <a:rPr lang="en-US"/>
              <a:pPr/>
              <a:t>48</a:t>
            </a:fld>
            <a:endParaRPr lang="en-US"/>
          </a:p>
        </p:txBody>
      </p:sp>
      <p:sp>
        <p:nvSpPr>
          <p:cNvPr id="1724418" name="Rectangle 2"/>
          <p:cNvSpPr>
            <a:spLocks noGrp="1" noRot="1" noChangeAspect="1" noChangeArrowheads="1" noTextEdit="1"/>
          </p:cNvSpPr>
          <p:nvPr>
            <p:ph type="sldImg"/>
          </p:nvPr>
        </p:nvSpPr>
        <p:spPr>
          <a:xfrm>
            <a:off x="677863" y="273050"/>
            <a:ext cx="5948362" cy="4460875"/>
          </a:xfrm>
          <a:ln/>
        </p:spPr>
      </p:sp>
      <p:sp>
        <p:nvSpPr>
          <p:cNvPr id="1724419" name="Rectangle 3"/>
          <p:cNvSpPr>
            <a:spLocks noGrp="1" noChangeArrowheads="1"/>
          </p:cNvSpPr>
          <p:nvPr>
            <p:ph type="body" idx="1"/>
          </p:nvPr>
        </p:nvSpPr>
        <p:spPr>
          <a:xfrm>
            <a:off x="417513" y="4894263"/>
            <a:ext cx="6327775" cy="4754562"/>
          </a:xfrm>
        </p:spPr>
        <p:txBody>
          <a:bodyPr/>
          <a:lstStyle/>
          <a:p>
            <a:r>
              <a:rPr lang="en-US"/>
              <a:t>In this second example, another SP offers Layer 3 services to the enterprise customer. The Customer Edge routers at the various customer sites connect to the Provider Edge of the SP router. From a particular customer site perspective, every IP address that is not located on-site is reachable via the SP IP backbone network.</a:t>
            </a:r>
          </a:p>
          <a:p>
            <a:r>
              <a:rPr lang="en-US"/>
              <a:t>In this environment, the SP can provide value-added IP services to the customer by providing SLAs for the conforming traffic from the customer. An SLA can, for example, divide customer traffic at the network edge into controlled latency, controlled load 1, and controlled load 2 classes and then provide IP QoS assurances to each traffic class conforming to the contractual rate over a Differentiated Services (DiffServ) IP backbone. For all nonconforming (exceeding) traffic, the SP can re-mark and deliver all nonconforming traffic with best-effort service.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9CDCE82-7235-4874-9D24-CC3E5060B0CA}" type="slidenum">
              <a:rPr lang="en-US"/>
              <a:pPr/>
              <a:t>4</a:t>
            </a:fld>
            <a:endParaRPr lang="en-US"/>
          </a:p>
        </p:txBody>
      </p:sp>
      <p:sp>
        <p:nvSpPr>
          <p:cNvPr id="1644546" name="Rectangle 2"/>
          <p:cNvSpPr>
            <a:spLocks noGrp="1" noRot="1" noChangeAspect="1" noChangeArrowheads="1" noTextEdit="1"/>
          </p:cNvSpPr>
          <p:nvPr>
            <p:ph type="sldImg"/>
          </p:nvPr>
        </p:nvSpPr>
        <p:spPr>
          <a:xfrm>
            <a:off x="677863" y="273050"/>
            <a:ext cx="5948362" cy="4460875"/>
          </a:xfrm>
          <a:ln/>
        </p:spPr>
      </p:sp>
      <p:sp>
        <p:nvSpPr>
          <p:cNvPr id="1644547" name="Rectangle 3"/>
          <p:cNvSpPr>
            <a:spLocks noGrp="1" noChangeArrowheads="1"/>
          </p:cNvSpPr>
          <p:nvPr>
            <p:ph type="body" idx="1"/>
          </p:nvPr>
        </p:nvSpPr>
        <p:spPr>
          <a:xfrm>
            <a:off x="417513" y="4894263"/>
            <a:ext cx="6327775" cy="4754562"/>
          </a:xfrm>
        </p:spPr>
        <p:txBody>
          <a:bodyPr/>
          <a:lstStyle/>
          <a:p>
            <a:r>
              <a:rPr lang="en-US"/>
              <a:t>Policing can be applied to either the inbound or outbound direction, while shaping can be applied only in the outbound direction. Policing drops nonconforming traffic instead of queuing the traffic like shaping. Policing also supports marking of traffic. Traffic policing is more efficient in terms of memory utilization than traffic shaping because no additional queuing of packets is needed.</a:t>
            </a:r>
          </a:p>
          <a:p>
            <a:r>
              <a:rPr lang="en-US"/>
              <a:t>Both traffic policing and shaping ensure that traffic does not exceed a bandwidth limit, but each mechanism has different impacts on the traffic:</a:t>
            </a:r>
          </a:p>
          <a:p>
            <a:r>
              <a:rPr lang="en-US"/>
              <a:t>Policing drops packets more often, generally causing more retransmissions of connection-oriented protocols, such as TCP.</a:t>
            </a:r>
          </a:p>
          <a:p>
            <a:r>
              <a:rPr lang="en-US"/>
              <a:t>Shaping adds variable delay to traffic, possibly causing jitter. Shaping queues excess traffic by holding packets in a shaping queue. Traffic shaping is used to shape the outbound traffic flow when the outbound traffic rate is higher than a configured rate. Traffic shaping smoothes traffic by storing traffic above the configured rate in a shaping queue. Therefore, shaping increases buffer utilization on a router and causes unpredictable packet delays. Traffic shaping can also interact with a Frame Relay network, adapting to indications of Layer 2 congestion in the WAN. For example, if the backward-explicit congestion notification (BECN) bit is received, the router can lower the rate limit to help reduce congestion in the Frame Relay network.</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B11D6BE-1E57-4D0A-950F-C6A127296D91}" type="slidenum">
              <a:rPr lang="en-US"/>
              <a:pPr/>
              <a:t>49</a:t>
            </a:fld>
            <a:endParaRPr lang="en-US"/>
          </a:p>
        </p:txBody>
      </p:sp>
      <p:sp>
        <p:nvSpPr>
          <p:cNvPr id="1726466" name="Rectangle 2"/>
          <p:cNvSpPr>
            <a:spLocks noGrp="1" noRot="1" noChangeAspect="1" noChangeArrowheads="1" noTextEdit="1"/>
          </p:cNvSpPr>
          <p:nvPr>
            <p:ph type="sldImg"/>
          </p:nvPr>
        </p:nvSpPr>
        <p:spPr>
          <a:xfrm>
            <a:off x="677863" y="273050"/>
            <a:ext cx="5948362" cy="4460875"/>
          </a:xfrm>
          <a:ln/>
        </p:spPr>
      </p:sp>
      <p:sp>
        <p:nvSpPr>
          <p:cNvPr id="1726467" name="Rectangle 3"/>
          <p:cNvSpPr>
            <a:spLocks noGrp="1" noChangeArrowheads="1"/>
          </p:cNvSpPr>
          <p:nvPr>
            <p:ph type="body" idx="1"/>
          </p:nvPr>
        </p:nvSpPr>
        <p:spPr>
          <a:xfrm>
            <a:off x="417513" y="4894263"/>
            <a:ext cx="6327775" cy="4754562"/>
          </a:xfrm>
        </p:spPr>
        <p:txBody>
          <a:bodyPr/>
          <a:lstStyle/>
          <a:p>
            <a:r>
              <a:rPr lang="en-US"/>
              <a:t>The typical IP QoS SLA offered by most SPs often includes three to five traffic classes; for example, a real-time traffic class, a mission-critical data traffic class, one or two other data traffic classes, and a best-effort traffic class. </a:t>
            </a:r>
          </a:p>
          <a:p>
            <a:r>
              <a:rPr lang="en-US"/>
              <a:t>The SLA for the real-time traffic class should be guaranteed a fixed maximum bandwidth, while the data traffic classes should be guaranteed a minimum bandwidth. Typically, the bandwidth allocation is configured as a percentage of the interface bandwidth. Each traffic class can also have a latency, delay, jitter, and packet-loss guarantee. </a:t>
            </a:r>
          </a:p>
          <a:p>
            <a:r>
              <a:rPr lang="en-US"/>
              <a:t>Between the Customer Edge and Provider Edge, there may be additional traffic classes that are used by the SPs only. For example, there may be a management traffic class for traffic such as Telnet or Simple Network Management Protocol (SNMP) from the SP to the SP-managed Customer Edge routers.</a:t>
            </a:r>
          </a:p>
          <a:p>
            <a:r>
              <a:rPr lang="en-US"/>
              <a:t>If a single physical interface is serving only one customer, the SLA is typically set up per interface. To provide easy bandwidth upgrades, SPs often install a high-speed link to the customer and then offer a subrate access.</a:t>
            </a:r>
          </a:p>
          <a:p>
            <a:r>
              <a:rPr lang="en-US"/>
              <a:t>If a single physical interface is serving many different customers, the SLA is typically set up per permanent virtual circuit (PVC) or per VLAN.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439BF52-0346-49C9-AD65-A04B8E61E7F0}" type="slidenum">
              <a:rPr lang="en-US"/>
              <a:pPr/>
              <a:t>50</a:t>
            </a:fld>
            <a:endParaRPr lang="en-US"/>
          </a:p>
        </p:txBody>
      </p:sp>
      <p:sp>
        <p:nvSpPr>
          <p:cNvPr id="1728514" name="Rectangle 2"/>
          <p:cNvSpPr>
            <a:spLocks noGrp="1" noRot="1" noChangeAspect="1" noChangeArrowheads="1" noTextEdit="1"/>
          </p:cNvSpPr>
          <p:nvPr>
            <p:ph type="sldImg"/>
          </p:nvPr>
        </p:nvSpPr>
        <p:spPr>
          <a:xfrm>
            <a:off x="677863" y="273050"/>
            <a:ext cx="5948362" cy="4460875"/>
          </a:xfrm>
          <a:ln/>
        </p:spPr>
      </p:sp>
      <p:sp>
        <p:nvSpPr>
          <p:cNvPr id="1728515" name="Rectangle 3"/>
          <p:cNvSpPr>
            <a:spLocks noGrp="1" noChangeArrowheads="1"/>
          </p:cNvSpPr>
          <p:nvPr>
            <p:ph type="body" idx="1"/>
          </p:nvPr>
        </p:nvSpPr>
        <p:spPr>
          <a:xfrm>
            <a:off x="417513" y="4894263"/>
            <a:ext cx="6327775" cy="4754562"/>
          </a:xfrm>
        </p:spPr>
        <p:txBody>
          <a:bodyPr/>
          <a:lstStyle/>
          <a:p>
            <a:r>
              <a:rPr lang="en-US"/>
              <a:t>To meet the QoS requirements for the different traffic types, both the enterprise and the SP must implement the proper QoS mechanisms to provide end-to-end QoS for the packets traversing an SP IP network. </a:t>
            </a:r>
          </a:p>
          <a:p>
            <a:r>
              <a:rPr lang="en-US"/>
              <a:t>In this example, the enterprise headquarters and the enterprise branch office are connected to a SP that is providing Layer 3 services.</a:t>
            </a:r>
          </a:p>
          <a:p>
            <a:r>
              <a:rPr lang="en-US"/>
              <a:t>The SP is providing an SLA for voice traffic with a latency of 60 ms or less, jitter of 20 ms or less, and packet loss of 0.5 percent or less. To meet the end-to-end QoS requirements for voice packets, the entire enterprise network must contribute less than 90 ms of delay—that is, 90 ms (enterprise network) + 60 ms (SP network) &lt;= 150 ms total one-way delay. </a:t>
            </a:r>
          </a:p>
          <a:p>
            <a:r>
              <a:rPr lang="en-US"/>
              <a:t>Similarly, the jitter in the enterprise network must be less than 10 ms—that is, 10 ms + 20 ms &lt;= 30 ms total one-way jitter. </a:t>
            </a:r>
          </a:p>
          <a:p>
            <a:r>
              <a:rPr lang="en-US"/>
              <a:t>Finally, packet loss within the enterprise network must be less than 0.5 percent—that is, 0.5 percent + 0.5 percent &lt;= 1.0 percent total packet loss.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F8DCFE3-CC1D-445C-8566-0177EF4B6482}" type="slidenum">
              <a:rPr lang="en-US"/>
              <a:pPr/>
              <a:t>51</a:t>
            </a:fld>
            <a:endParaRPr lang="en-US"/>
          </a:p>
        </p:txBody>
      </p:sp>
      <p:sp>
        <p:nvSpPr>
          <p:cNvPr id="1730562" name="Rectangle 2"/>
          <p:cNvSpPr>
            <a:spLocks noGrp="1" noRot="1" noChangeAspect="1" noChangeArrowheads="1" noTextEdit="1"/>
          </p:cNvSpPr>
          <p:nvPr>
            <p:ph type="sldImg"/>
          </p:nvPr>
        </p:nvSpPr>
        <p:spPr>
          <a:xfrm>
            <a:off x="677863" y="273050"/>
            <a:ext cx="5948362" cy="4460875"/>
          </a:xfrm>
          <a:ln/>
        </p:spPr>
      </p:sp>
      <p:sp>
        <p:nvSpPr>
          <p:cNvPr id="1730563" name="Rectangle 3"/>
          <p:cNvSpPr>
            <a:spLocks noGrp="1" noChangeArrowheads="1"/>
          </p:cNvSpPr>
          <p:nvPr>
            <p:ph type="body" idx="1"/>
          </p:nvPr>
        </p:nvSpPr>
        <p:spPr>
          <a:xfrm>
            <a:off x="417513" y="4894263"/>
            <a:ext cx="6327775" cy="4754562"/>
          </a:xfrm>
        </p:spPr>
        <p:txBody>
          <a:bodyPr/>
          <a:lstStyle/>
          <a:p>
            <a:r>
              <a:rPr lang="en-US"/>
              <a:t>To meet the QoS requirements for different traffic types, both enterprise and SP must implement the proper IP QoS mechanisms to provide end-to-end QoS for the packets traversing a SP network.</a:t>
            </a:r>
          </a:p>
          <a:p>
            <a:r>
              <a:rPr lang="en-US"/>
              <a:t>This means that at both customer locations, traffic classifications and marking need to be performed (for example, VoIP, data). Depending on the customer connection to the SP, these markings can be mapped into Multiprotocol Label Switching (MPLS) Experimental (EXP) bits, for example, and given priorities. The provider now must guarantee correct transfer over the core to the branch office. The traffic arrives there with the same markings that were set at the head office, allowing again the classification that is needed for end-to-end QoS.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6D694B2-338D-4692-9901-E2CF7376E034}" type="slidenum">
              <a:rPr lang="en-US"/>
              <a:pPr/>
              <a:t>52</a:t>
            </a:fld>
            <a:endParaRPr lang="en-US"/>
          </a:p>
        </p:txBody>
      </p:sp>
      <p:sp>
        <p:nvSpPr>
          <p:cNvPr id="1732610" name="Rectangle 2"/>
          <p:cNvSpPr>
            <a:spLocks noGrp="1" noRot="1" noChangeAspect="1" noChangeArrowheads="1" noTextEdit="1"/>
          </p:cNvSpPr>
          <p:nvPr>
            <p:ph type="sldImg"/>
          </p:nvPr>
        </p:nvSpPr>
        <p:spPr>
          <a:xfrm>
            <a:off x="677863" y="273050"/>
            <a:ext cx="5948362" cy="4460875"/>
          </a:xfrm>
          <a:ln/>
        </p:spPr>
      </p:sp>
      <p:sp>
        <p:nvSpPr>
          <p:cNvPr id="1732611" name="Rectangle 3"/>
          <p:cNvSpPr>
            <a:spLocks noGrp="1" noChangeArrowheads="1"/>
          </p:cNvSpPr>
          <p:nvPr>
            <p:ph type="body" idx="1"/>
          </p:nvPr>
        </p:nvSpPr>
        <p:spPr>
          <a:xfrm>
            <a:off x="417513" y="4894263"/>
            <a:ext cx="6327775" cy="4754562"/>
          </a:xfrm>
        </p:spPr>
        <p:txBody>
          <a:bodyPr/>
          <a:lstStyle/>
          <a:p>
            <a:pPr>
              <a:buFontTx/>
              <a:buNone/>
            </a:pPr>
            <a:r>
              <a:rPr lang="en-US"/>
              <a:t>This graphic lists some of the requirements within the building blocks that constitute the end-to-end network. </a:t>
            </a:r>
          </a:p>
          <a:p>
            <a:r>
              <a:rPr lang="en-US"/>
              <a:t>QoS at the campus access layer focuses on speed and duplex settings, classification, hardware requirements, and queuing. </a:t>
            </a:r>
          </a:p>
          <a:p>
            <a:r>
              <a:rPr lang="en-US"/>
              <a:t>QoS at the campus distribution layer deals with policing, marking, and congestion avoidance. </a:t>
            </a:r>
          </a:p>
          <a:p>
            <a:r>
              <a:rPr lang="en-US"/>
              <a:t>Complex QoS configurations typically occur at the WAN edge. </a:t>
            </a:r>
          </a:p>
          <a:p>
            <a:r>
              <a:rPr lang="en-US"/>
              <a:t>In the IP core (SP cloud), only congestion-management and congestion-avoidance mechanisms are in operation. Key QoS mechanisms used in an IP core include LLQ and weighted random early detection (WRED).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88755F-461C-470B-871E-BF38BFD28300}" type="slidenum">
              <a:rPr lang="en-US"/>
              <a:pPr/>
              <a:t>53</a:t>
            </a:fld>
            <a:endParaRPr lang="en-US"/>
          </a:p>
        </p:txBody>
      </p:sp>
      <p:sp>
        <p:nvSpPr>
          <p:cNvPr id="1734658" name="Rectangle 2"/>
          <p:cNvSpPr>
            <a:spLocks noGrp="1" noRot="1" noChangeAspect="1" noChangeArrowheads="1" noTextEdit="1"/>
          </p:cNvSpPr>
          <p:nvPr>
            <p:ph type="sldImg"/>
          </p:nvPr>
        </p:nvSpPr>
        <p:spPr>
          <a:xfrm>
            <a:off x="677863" y="273050"/>
            <a:ext cx="5948362" cy="4460875"/>
          </a:xfrm>
          <a:ln/>
        </p:spPr>
      </p:sp>
      <p:sp>
        <p:nvSpPr>
          <p:cNvPr id="1734659" name="Rectangle 3"/>
          <p:cNvSpPr>
            <a:spLocks noGrp="1" noChangeArrowheads="1"/>
          </p:cNvSpPr>
          <p:nvPr>
            <p:ph type="body" idx="1"/>
          </p:nvPr>
        </p:nvSpPr>
        <p:spPr>
          <a:xfrm>
            <a:off x="417513" y="4894263"/>
            <a:ext cx="6327775" cy="4754562"/>
          </a:xfrm>
        </p:spPr>
        <p:txBody>
          <a:bodyPr/>
          <a:lstStyle/>
          <a:p>
            <a:pPr>
              <a:buFontTx/>
              <a:buNone/>
            </a:pPr>
            <a:r>
              <a:rPr lang="en-US"/>
              <a:t>Some of the general guidelines to follow when implementing campus QoS include the following:</a:t>
            </a:r>
            <a:endParaRPr lang="en-US" b="1"/>
          </a:p>
          <a:p>
            <a:r>
              <a:rPr lang="en-US" b="1"/>
              <a:t>Classify and mark the traffic as soon as possible:</a:t>
            </a:r>
            <a:r>
              <a:rPr lang="en-US"/>
              <a:t> This principle promotes end-to-end DiffServ PHBs. Sometimes endpoints can be trusted to set class of service (CoS) and differentiated services code point (DSCP) markings correctly, but this practice is not recommended because users can easily abuse provisioned QoS policies if they are permitted to mark their own traffic. For example, if DSCP Expedited Forwarding (EF) receives priority services throughout the enterprise, a user could easily configure the network interface card (NIC) on a PC to mark all traffic to DSCP EF, thus hijacking network priority queues to service non-real-time traffic. Such abuse could easily ruin the service quality of real-time applications (such as VoIP) throughout the enterprise.</a:t>
            </a:r>
            <a:endParaRPr lang="en-US" b="1"/>
          </a:p>
          <a:p>
            <a:r>
              <a:rPr lang="en-US" b="1"/>
              <a:t>Police unwanted traffic flows as close to their sources as possible:</a:t>
            </a:r>
            <a:r>
              <a:rPr lang="en-US"/>
              <a:t> There is little sense in forwarding unwanted traffic only to police and drop it at a subsequent node. This is especially the case when the unwanted traffic is the result of denial-of-service (DoS) or worm attacks. Such attacks can cause network outages by overwhelming network device processors with traffic.</a:t>
            </a:r>
            <a:endParaRPr lang="en-US" b="1"/>
          </a:p>
          <a:p>
            <a:r>
              <a:rPr lang="en-US" b="1"/>
              <a:t>Always perform QoS in hardware rather than software when a choice exists: </a:t>
            </a:r>
            <a:r>
              <a:rPr lang="en-US"/>
              <a:t>Cisco IOS routers perform QoS in software. This design places additional demands on the CPU, depending on the complexity and functionality of the policy. Cisco Catalyst switches, on the other hand, perform QoS in dedicated hardware ASICs, which does not tax their main CPUs in administering QoS policies. You can therefore apply complex QoS policies at Gigabit and 10 Gigabit Ethernet line speeds in these switches.</a:t>
            </a:r>
            <a:endParaRPr lang="en-US" b="1"/>
          </a:p>
          <a:p>
            <a:r>
              <a:rPr lang="en-US" b="1"/>
              <a:t>Establish proper trust boundaries:</a:t>
            </a:r>
            <a:r>
              <a:rPr lang="en-US"/>
              <a:t> For example, at the access layer switches, trust only the IP Phone CoS marking, not the PC CoS marking.</a:t>
            </a:r>
            <a:endParaRPr lang="en-US" b="1"/>
          </a:p>
          <a:p>
            <a:r>
              <a:rPr lang="en-US" b="1"/>
              <a:t>Classify real-time voice and video as higher-priority traffic: </a:t>
            </a:r>
            <a:r>
              <a:rPr lang="en-US"/>
              <a:t>Real-time voice and video traffic must be classified at a higher priority than data traffic.</a:t>
            </a:r>
            <a:endParaRPr lang="en-US" b="1"/>
          </a:p>
          <a:p>
            <a:r>
              <a:rPr lang="en-US" b="1"/>
              <a:t>Use multiple queues on the transmit interfaces: </a:t>
            </a:r>
            <a:r>
              <a:rPr lang="en-US"/>
              <a:t>Use multiple queues on the transmit interfaces to minimize the potential for dropped or delayed traffic caused by transmit buffer congestion.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5676633-7854-4A65-B0CD-ED42DCBD79CC}" type="slidenum">
              <a:rPr lang="en-US"/>
              <a:pPr/>
              <a:t>54</a:t>
            </a:fld>
            <a:endParaRPr lang="en-US"/>
          </a:p>
        </p:txBody>
      </p:sp>
      <p:sp>
        <p:nvSpPr>
          <p:cNvPr id="1736706" name="Rectangle 2"/>
          <p:cNvSpPr>
            <a:spLocks noGrp="1" noRot="1" noChangeAspect="1" noChangeArrowheads="1" noTextEdit="1"/>
          </p:cNvSpPr>
          <p:nvPr>
            <p:ph type="sldImg"/>
          </p:nvPr>
        </p:nvSpPr>
        <p:spPr>
          <a:xfrm>
            <a:off x="677863" y="273050"/>
            <a:ext cx="5948362" cy="4460875"/>
          </a:xfrm>
          <a:ln/>
        </p:spPr>
      </p:sp>
      <p:sp>
        <p:nvSpPr>
          <p:cNvPr id="1736707" name="Rectangle 3"/>
          <p:cNvSpPr>
            <a:spLocks noGrp="1" noChangeArrowheads="1"/>
          </p:cNvSpPr>
          <p:nvPr>
            <p:ph type="body" idx="1"/>
          </p:nvPr>
        </p:nvSpPr>
        <p:spPr>
          <a:xfrm>
            <a:off x="417513" y="4894263"/>
            <a:ext cx="6327775" cy="4754562"/>
          </a:xfrm>
        </p:spPr>
        <p:txBody>
          <a:bodyPr/>
          <a:lstStyle/>
          <a:p>
            <a:r>
              <a:rPr lang="en-US"/>
              <a:t>It is quite rare under normal operating conditions for campus networks to suffer congestion. If congestion does occur, it is usually momentary and not sustained, as at a WAN edge. However, critical applications like VoIP require service guarantees regardless of network conditions. </a:t>
            </a:r>
          </a:p>
          <a:p>
            <a:r>
              <a:rPr lang="en-US" i="1"/>
              <a:t>The only way to provide service guarantees is to enable queuing at any node that has the potential for congestion</a:t>
            </a:r>
            <a:r>
              <a:rPr lang="en-US"/>
              <a:t>—regardless of how rarely, in fact, congestion may occur. The potential for congestion exists in campus uplinks because of oversubscription ratios and speed mismatches in campus downlinks (for example, Gigabit Ethernet to Fast Ethernet links). The only way to provision service guarantees in these cases is to enable queuing at these points.</a:t>
            </a:r>
          </a:p>
          <a:p>
            <a:r>
              <a:rPr lang="en-US"/>
              <a:t>Queuing helps to meet network requirements under normal operating conditions, but enabling QoS within the campus is even more critical under abnormal network conditions, such as DoS and worm attacks. During such conditions, network traffic may increase exponentially until links are fully used. Without QoS, the worm-generated traffic drowns out applications and causes denial of service through unavailability. Enabling QoS policies maintains network availability by protecting and servicing critical applications, such as VoIP, and even best-effort traffic.</a:t>
            </a:r>
          </a:p>
          <a:p>
            <a:pPr>
              <a:buFontTx/>
              <a:buNone/>
            </a:pPr>
            <a:endParaRPr lang="en-US"/>
          </a:p>
          <a:p>
            <a:pPr>
              <a:buFontTx/>
              <a:buNone/>
            </a:pPr>
            <a:r>
              <a:rPr lang="en-US"/>
              <a:t>So where is QoS required in campus? </a:t>
            </a:r>
          </a:p>
          <a:p>
            <a:r>
              <a:rPr lang="en-US"/>
              <a:t>Access switches use the following QoS features:</a:t>
            </a:r>
          </a:p>
          <a:p>
            <a:pPr lvl="2"/>
            <a:r>
              <a:rPr lang="en-US"/>
              <a:t>Classification on a per-packet basis</a:t>
            </a:r>
          </a:p>
          <a:p>
            <a:pPr lvl="2"/>
            <a:r>
              <a:rPr lang="en-US"/>
              <a:t>Policing and/or shaping</a:t>
            </a:r>
          </a:p>
          <a:p>
            <a:pPr lvl="2"/>
            <a:r>
              <a:rPr lang="en-US"/>
              <a:t>Fragmentation</a:t>
            </a:r>
          </a:p>
          <a:p>
            <a:pPr lvl="2"/>
            <a:r>
              <a:rPr lang="en-US"/>
              <a:t>Compression</a:t>
            </a:r>
          </a:p>
          <a:p>
            <a:pPr lvl="2"/>
            <a:r>
              <a:rPr lang="en-US"/>
              <a:t>Congestion management</a:t>
            </a:r>
          </a:p>
          <a:p>
            <a:pPr lvl="2"/>
            <a:r>
              <a:rPr lang="en-US"/>
              <a:t>Congestion avoidance</a:t>
            </a:r>
          </a:p>
          <a:p>
            <a:r>
              <a:rPr lang="en-US"/>
              <a:t>Distribution and core switches use the following QoS features:</a:t>
            </a:r>
          </a:p>
          <a:p>
            <a:pPr lvl="2"/>
            <a:r>
              <a:rPr lang="en-US"/>
              <a:t>Classification on a per-packet basis</a:t>
            </a:r>
          </a:p>
          <a:p>
            <a:pPr lvl="2"/>
            <a:r>
              <a:rPr lang="en-US"/>
              <a:t>Marking</a:t>
            </a:r>
          </a:p>
          <a:p>
            <a:pPr lvl="2"/>
            <a:r>
              <a:rPr lang="en-US"/>
              <a:t>Congestion management</a:t>
            </a:r>
          </a:p>
          <a:p>
            <a:pPr lvl="2"/>
            <a:r>
              <a:rPr lang="en-US"/>
              <a:t>Congestion avoidance</a:t>
            </a:r>
          </a:p>
          <a:p>
            <a:pPr lvl="2"/>
            <a:r>
              <a:rPr lang="en-US"/>
              <a:t>Congestion management </a:t>
            </a:r>
          </a:p>
          <a:p>
            <a:pPr lvl="2"/>
            <a:r>
              <a:rPr lang="en-US"/>
              <a:t>Congestion avoidance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530E198-382B-4941-BC15-D08F94F97207}" type="slidenum">
              <a:rPr lang="en-US"/>
              <a:pPr/>
              <a:t>55</a:t>
            </a:fld>
            <a:endParaRPr lang="en-US"/>
          </a:p>
        </p:txBody>
      </p:sp>
      <p:sp>
        <p:nvSpPr>
          <p:cNvPr id="1738754" name="Rectangle 2"/>
          <p:cNvSpPr>
            <a:spLocks noGrp="1" noRot="1" noChangeAspect="1" noChangeArrowheads="1" noTextEdit="1"/>
          </p:cNvSpPr>
          <p:nvPr>
            <p:ph type="sldImg"/>
          </p:nvPr>
        </p:nvSpPr>
        <p:spPr>
          <a:xfrm>
            <a:off x="677863" y="273050"/>
            <a:ext cx="5948362" cy="4460875"/>
          </a:xfrm>
          <a:ln/>
        </p:spPr>
      </p:sp>
      <p:sp>
        <p:nvSpPr>
          <p:cNvPr id="1738755" name="Rectangle 3"/>
          <p:cNvSpPr>
            <a:spLocks noGrp="1" noChangeArrowheads="1"/>
          </p:cNvSpPr>
          <p:nvPr>
            <p:ph type="body" idx="1"/>
          </p:nvPr>
        </p:nvSpPr>
        <p:spPr>
          <a:xfrm>
            <a:off x="417513" y="4894263"/>
            <a:ext cx="6327775" cy="4754562"/>
          </a:xfrm>
        </p:spPr>
        <p:txBody>
          <a:bodyPr/>
          <a:lstStyle/>
          <a:p>
            <a:r>
              <a:rPr lang="en-US"/>
              <a:t>Routers that terminate the WAN link between the Customer Edge (CE) and the Provider Edge (PE) require a significant configuration effort from the network administrators. </a:t>
            </a:r>
          </a:p>
          <a:p>
            <a:r>
              <a:rPr lang="en-US"/>
              <a:t>Looking at this figure reveals that administrators need to enable and tune several WAN technologies, such as Frame Relay and ATM, and QoS features, such as LLQ, traffic shaping, and compression, to provide a high level of QoS.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64EB3B4-2EFB-472D-A1C3-0EC40E56EEA8}" type="slidenum">
              <a:rPr lang="en-US"/>
              <a:pPr/>
              <a:t>56</a:t>
            </a:fld>
            <a:endParaRPr lang="en-US"/>
          </a:p>
        </p:txBody>
      </p:sp>
      <p:sp>
        <p:nvSpPr>
          <p:cNvPr id="1740802" name="Rectangle 2"/>
          <p:cNvSpPr>
            <a:spLocks noGrp="1" noRot="1" noChangeAspect="1" noChangeArrowheads="1" noTextEdit="1"/>
          </p:cNvSpPr>
          <p:nvPr>
            <p:ph type="sldImg"/>
          </p:nvPr>
        </p:nvSpPr>
        <p:spPr>
          <a:xfrm>
            <a:off x="677863" y="273050"/>
            <a:ext cx="5948362" cy="4460875"/>
          </a:xfrm>
          <a:ln/>
        </p:spPr>
      </p:sp>
      <p:sp>
        <p:nvSpPr>
          <p:cNvPr id="1740803" name="Rectangle 3"/>
          <p:cNvSpPr>
            <a:spLocks noGrp="1" noChangeArrowheads="1"/>
          </p:cNvSpPr>
          <p:nvPr>
            <p:ph type="body" idx="1"/>
          </p:nvPr>
        </p:nvSpPr>
        <p:spPr>
          <a:xfrm>
            <a:off x="417513" y="4894263"/>
            <a:ext cx="6327775" cy="4754562"/>
          </a:xfrm>
        </p:spPr>
        <p:txBody>
          <a:bodyPr/>
          <a:lstStyle/>
          <a:p>
            <a:r>
              <a:rPr lang="en-US"/>
              <a:t>First, consider traffic leaving the enterprise network. The QoS requirements on the Customer Edge and Provider Edge routers will differ, depending on whether the SP manages the Customer Edge. Consider two possibilities—a managed Customer Edge and an unmanaged Customer Edge.</a:t>
            </a:r>
          </a:p>
          <a:p>
            <a:r>
              <a:rPr lang="en-US"/>
              <a:t>For traffic leaving the enterprise Customer Edge router and moving toward the SP edge router, the general QoS requirements on the Customer Edge and Provider Edge routers are listed.</a:t>
            </a:r>
          </a:p>
          <a:p>
            <a:r>
              <a:rPr lang="en-US"/>
              <a:t>For managed Customer Edge service, the SP will manage and configure the WAN edge output QoS policy on the Customer Edge.</a:t>
            </a:r>
          </a:p>
          <a:p>
            <a:r>
              <a:rPr lang="en-US"/>
              <a:t>For unmanaged Customer Edge service, the enterprise customer will manage and configure the WAN edge output QoS policy on the Customer Edge.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C809E0F-CB61-490E-BB98-CE80C2A2E084}" type="slidenum">
              <a:rPr lang="en-US"/>
              <a:pPr/>
              <a:t>57</a:t>
            </a:fld>
            <a:endParaRPr lang="en-US"/>
          </a:p>
        </p:txBody>
      </p:sp>
      <p:sp>
        <p:nvSpPr>
          <p:cNvPr id="1742850" name="Rectangle 2"/>
          <p:cNvSpPr>
            <a:spLocks noGrp="1" noRot="1" noChangeAspect="1" noChangeArrowheads="1" noTextEdit="1"/>
          </p:cNvSpPr>
          <p:nvPr>
            <p:ph type="sldImg"/>
          </p:nvPr>
        </p:nvSpPr>
        <p:spPr>
          <a:xfrm>
            <a:off x="677863" y="273050"/>
            <a:ext cx="5948362" cy="4460875"/>
          </a:xfrm>
          <a:ln/>
        </p:spPr>
      </p:sp>
      <p:sp>
        <p:nvSpPr>
          <p:cNvPr id="1742851" name="Rectangle 3"/>
          <p:cNvSpPr>
            <a:spLocks noGrp="1" noChangeArrowheads="1"/>
          </p:cNvSpPr>
          <p:nvPr>
            <p:ph type="body" idx="1"/>
          </p:nvPr>
        </p:nvSpPr>
        <p:spPr>
          <a:xfrm>
            <a:off x="417513" y="4894263"/>
            <a:ext cx="6327775" cy="4754562"/>
          </a:xfrm>
        </p:spPr>
        <p:txBody>
          <a:bodyPr/>
          <a:lstStyle/>
          <a:p>
            <a:pPr>
              <a:buFontTx/>
              <a:buNone/>
            </a:pPr>
            <a:r>
              <a:rPr lang="en-US"/>
              <a:t>This graphic shows the SP QoS responsibilities in each of the two scenarios. </a:t>
            </a:r>
          </a:p>
          <a:p>
            <a:r>
              <a:rPr lang="en-US"/>
              <a:t>For </a:t>
            </a:r>
            <a:r>
              <a:rPr lang="en-US" b="1"/>
              <a:t>managed</a:t>
            </a:r>
            <a:r>
              <a:rPr lang="en-US"/>
              <a:t> Customer Edge service, the SP can enforce the SLA for each traffic class using the output QoS policy on the Customer Edge. For example, you can use LLQ or class-based weighted fair queuing (CBWFQ) to give a maximum bandwidth guarantee to the real-time voice and video traffic class, give a minimum bandwidth guarantee to the data traffic class, and use class-based shaping to provide a maximum rate limit to each data traffic class.</a:t>
            </a:r>
          </a:p>
          <a:p>
            <a:r>
              <a:rPr lang="en-US"/>
              <a:t>For </a:t>
            </a:r>
            <a:r>
              <a:rPr lang="en-US" b="1"/>
              <a:t>unmanaged</a:t>
            </a:r>
            <a:r>
              <a:rPr lang="en-US"/>
              <a:t> Customer Edge service, because the SP has no control over the Customer Edge, the SP can enforce the SLA for each traffic class only at the input of the Provider Edge router. For example, you can use class-based policing to limit the input traffic rate of the different traffic classes and to re-mark the exceeding traffic.</a:t>
            </a:r>
          </a:p>
          <a:p>
            <a:r>
              <a:rPr lang="en-US"/>
              <a:t>For an </a:t>
            </a:r>
            <a:r>
              <a:rPr lang="en-US" b="1"/>
              <a:t>unmanaged</a:t>
            </a:r>
            <a:r>
              <a:rPr lang="en-US"/>
              <a:t> Customer Edge, the Customer Edge output policy is managed and configured by the enterprise customer; therefore, it is irrelevant to the SP. At the Provider Edge input interface, the SP has a policy to classify, mark, or map the traffic. The SP also typically implements traffic policing to limit the input traffic rate from the enterprise customer so that the traffic rate does not exceed the contractual rate specified in the SLA.</a:t>
            </a:r>
          </a:p>
          <a:p>
            <a:r>
              <a:rPr lang="en-US"/>
              <a:t>For a </a:t>
            </a:r>
            <a:r>
              <a:rPr lang="en-US" b="1"/>
              <a:t>managed</a:t>
            </a:r>
            <a:r>
              <a:rPr lang="en-US"/>
              <a:t> Customer Edge, the Customer Edge output policy is managed and configured by the SP. The SP typically has an output policy on the Customer Edge router to classify and mark the traffic exiting the Customer Edge router. LLQ or CBWFQ, along with WRED, are used for congestion management and congestion avoidance. To compensate for speed mismatch or oversubscription, traffic shaping may be required. To improve link efficiency, link fragmentation and interleaving (LFI) and cRTP are used for lower-speed links.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BC01623-5F28-4973-A5FF-2F362ED312FE}" type="slidenum">
              <a:rPr lang="en-US"/>
              <a:pPr/>
              <a:t>58</a:t>
            </a:fld>
            <a:endParaRPr lang="en-US"/>
          </a:p>
        </p:txBody>
      </p:sp>
      <p:sp>
        <p:nvSpPr>
          <p:cNvPr id="1744898" name="Rectangle 2"/>
          <p:cNvSpPr>
            <a:spLocks noGrp="1" noRot="1" noChangeAspect="1" noChangeArrowheads="1" noTextEdit="1"/>
          </p:cNvSpPr>
          <p:nvPr>
            <p:ph type="sldImg"/>
          </p:nvPr>
        </p:nvSpPr>
        <p:spPr>
          <a:xfrm>
            <a:off x="677863" y="273050"/>
            <a:ext cx="5948362" cy="4460875"/>
          </a:xfrm>
          <a:ln/>
        </p:spPr>
      </p:sp>
      <p:sp>
        <p:nvSpPr>
          <p:cNvPr id="1744899" name="Rectangle 3"/>
          <p:cNvSpPr>
            <a:spLocks noGrp="1" noChangeArrowheads="1"/>
          </p:cNvSpPr>
          <p:nvPr>
            <p:ph type="body" idx="1"/>
          </p:nvPr>
        </p:nvSpPr>
        <p:spPr>
          <a:xfrm>
            <a:off x="417513" y="4894263"/>
            <a:ext cx="6327775" cy="4754562"/>
          </a:xfrm>
        </p:spPr>
        <p:txBody>
          <a:bodyPr/>
          <a:lstStyle/>
          <a:p>
            <a:r>
              <a:rPr lang="en-US"/>
              <a:t>For traffic leaving the SP edge router toward the enterprise Customer Edge router, this graphic illustrates the general QoS requirements on the Customer Edge and Provider Edge routers.</a:t>
            </a:r>
          </a:p>
          <a:p>
            <a:r>
              <a:rPr lang="en-US"/>
              <a:t>For both managed and unmanaged Customer Edge service, the SP can enforce the SLA for each traffic class using the output QoS policy on the Provider Edge. </a:t>
            </a:r>
          </a:p>
          <a:p>
            <a:r>
              <a:rPr lang="en-US"/>
              <a:t>Queuing and compression can be enabled. </a:t>
            </a:r>
          </a:p>
          <a:p>
            <a:r>
              <a:rPr lang="en-US"/>
              <a:t>An input policy is not needed.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0E6065F-B37C-45A0-BE6E-60DF0046DA84}" type="slidenum">
              <a:rPr lang="en-US"/>
              <a:pPr/>
              <a:t>5</a:t>
            </a:fld>
            <a:endParaRPr lang="en-US"/>
          </a:p>
        </p:txBody>
      </p:sp>
      <p:sp>
        <p:nvSpPr>
          <p:cNvPr id="1642498" name="Rectangle 2"/>
          <p:cNvSpPr>
            <a:spLocks noGrp="1" noRot="1" noChangeAspect="1" noChangeArrowheads="1" noTextEdit="1"/>
          </p:cNvSpPr>
          <p:nvPr>
            <p:ph type="sldImg"/>
          </p:nvPr>
        </p:nvSpPr>
        <p:spPr>
          <a:xfrm>
            <a:off x="677863" y="273050"/>
            <a:ext cx="5948362" cy="4460875"/>
          </a:xfrm>
          <a:ln/>
        </p:spPr>
      </p:sp>
      <p:sp>
        <p:nvSpPr>
          <p:cNvPr id="1642499" name="Rectangle 3"/>
          <p:cNvSpPr>
            <a:spLocks noGrp="1" noChangeArrowheads="1"/>
          </p:cNvSpPr>
          <p:nvPr>
            <p:ph type="body" idx="1"/>
          </p:nvPr>
        </p:nvSpPr>
        <p:spPr>
          <a:xfrm>
            <a:off x="417513" y="4894263"/>
            <a:ext cx="6327775" cy="4754562"/>
          </a:xfrm>
        </p:spPr>
        <p:txBody>
          <a:bodyPr/>
          <a:lstStyle/>
          <a:p>
            <a:pPr>
              <a:buFontTx/>
              <a:buNone/>
            </a:pPr>
            <a:r>
              <a:rPr lang="en-US" b="1" dirty="0"/>
              <a:t>Why Use Policing?</a:t>
            </a:r>
            <a:endParaRPr lang="en-US" dirty="0"/>
          </a:p>
          <a:p>
            <a:r>
              <a:rPr lang="en-US" dirty="0"/>
              <a:t>Limiting the access rate on an interface when high-speed physical infrastructure is used in transport. Rate limiting is typically used by service providers to offer customers </a:t>
            </a:r>
            <a:r>
              <a:rPr lang="en-US" dirty="0" err="1"/>
              <a:t>subrate</a:t>
            </a:r>
            <a:r>
              <a:rPr lang="en-US" dirty="0"/>
              <a:t> access. For example, a customer may have an Optical Carrier-3 (OC-3) connection to the service provider but pay only for a T1 access rate. The service provider can rate-limit the customer traffic to T1 speed.</a:t>
            </a:r>
          </a:p>
          <a:p>
            <a:r>
              <a:rPr lang="en-US" dirty="0"/>
              <a:t>Engineering bandwidth so that traffic rates of certain applications or classes of traffic follow a specified traffic-rate policy. For example, traffic from file-sharing applications may be rate-limited to 64 kbps maximum.</a:t>
            </a:r>
          </a:p>
          <a:p>
            <a:r>
              <a:rPr lang="en-US" dirty="0"/>
              <a:t>Re-marking excess traffic with a lower priority at Layer 2 and Layer 3 or both before sending the excess traffic out. Cisco class-based traffic policing can be configured to mark packets at both Layer 2 and Layer 3. For example, excess traffic can be re-marked to a lower differentiated services code point (DSCP) value and also have the Frame Relay discard eligible (DE) bit set before the packet is sent out.</a:t>
            </a:r>
          </a:p>
          <a:p>
            <a:endParaRPr lang="en-US" dirty="0"/>
          </a:p>
          <a:p>
            <a:pPr>
              <a:buFontTx/>
              <a:buNone/>
            </a:pPr>
            <a:r>
              <a:rPr lang="en-US" b="1" dirty="0"/>
              <a:t>Why Use Shaping?</a:t>
            </a:r>
            <a:endParaRPr lang="en-US" dirty="0"/>
          </a:p>
          <a:p>
            <a:r>
              <a:rPr lang="en-US" dirty="0"/>
              <a:t>Traffic shaping is typically used to prevent and manage congestion in ATM, Frame Relay, or Metro Ethernet networks, where asymmetric bandwidths are used along the traffic path. If shaping is not used, then buffering can occur at the slow (usually the remote) end, which can lead to queuing and cause delays, and overflow, which can cause packet drops. </a:t>
            </a:r>
          </a:p>
          <a:p>
            <a:r>
              <a:rPr lang="en-US" dirty="0"/>
              <a:t>Traffic shaping is an attempt to control traffic in ATM, Frame Relay, or Metro Ethernet networks to optimize or guarantee performance, low latency, or bandwidth. Traffic shaping deals with the concepts of classification, queue disciplines, enforcing policies, congestion management, quality of service (</a:t>
            </a:r>
            <a:r>
              <a:rPr lang="en-US" dirty="0" err="1"/>
              <a:t>QoS</a:t>
            </a:r>
            <a:r>
              <a:rPr lang="en-US" dirty="0"/>
              <a:t>), and fairness.</a:t>
            </a:r>
          </a:p>
          <a:p>
            <a:r>
              <a:rPr lang="en-US" dirty="0"/>
              <a:t>Traffic shaping provides a mechanism to control the volume of traffic being sent into a network (bandwidth throttling) by not allowing the traffic to burst above the subscribed (committed) rate. For this reason, traffic-shaping schemes need to be implemented at the network edges, as with ATM, Frame Relay, or Metro Ethernet, to control the traffic entering the network. It also may be necessary to identify traffic with a granularity that allows the traffic-shaping control mechanism to separate traffic into individual flows and shape them differently.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2F4939-C835-4173-AC16-99ABBA0F7FA1}" type="slidenum">
              <a:rPr lang="en-US"/>
              <a:pPr/>
              <a:t>59</a:t>
            </a:fld>
            <a:endParaRPr lang="en-US"/>
          </a:p>
        </p:txBody>
      </p:sp>
      <p:sp>
        <p:nvSpPr>
          <p:cNvPr id="1746946" name="Rectangle 2"/>
          <p:cNvSpPr>
            <a:spLocks noGrp="1" noRot="1" noChangeAspect="1" noChangeArrowheads="1" noTextEdit="1"/>
          </p:cNvSpPr>
          <p:nvPr>
            <p:ph type="sldImg"/>
          </p:nvPr>
        </p:nvSpPr>
        <p:spPr>
          <a:xfrm>
            <a:off x="677863" y="273050"/>
            <a:ext cx="5948362" cy="4460875"/>
          </a:xfrm>
          <a:ln/>
        </p:spPr>
      </p:sp>
      <p:sp>
        <p:nvSpPr>
          <p:cNvPr id="1746947" name="Rectangle 3"/>
          <p:cNvSpPr>
            <a:spLocks noGrp="1" noChangeArrowheads="1"/>
          </p:cNvSpPr>
          <p:nvPr>
            <p:ph type="body" idx="1"/>
          </p:nvPr>
        </p:nvSpPr>
        <p:spPr>
          <a:xfrm>
            <a:off x="417513" y="4894263"/>
            <a:ext cx="6327775" cy="4754562"/>
          </a:xfrm>
        </p:spPr>
        <p:txBody>
          <a:bodyPr/>
          <a:lstStyle/>
          <a:p>
            <a:r>
              <a:rPr lang="en-US"/>
              <a:t>For traffic leaving the SP edge router toward the enterprise Customer Edge router, this graphic illustrates the QoS mechanisms that are commonly implemented at the Provider Edge router.</a:t>
            </a:r>
          </a:p>
          <a:p>
            <a:r>
              <a:rPr lang="en-US"/>
              <a:t>For both managed and unmanaged Customer Edge service, the SP typically has an output policy on the Provider Edge router using LLQ or CBWFQ, along with WRED, for congestion management and congestion avoidance. </a:t>
            </a:r>
          </a:p>
          <a:p>
            <a:r>
              <a:rPr lang="en-US"/>
              <a:t>To compensate for speed mismatch or oversubscription, traffic shaping may be required. </a:t>
            </a:r>
          </a:p>
          <a:p>
            <a:r>
              <a:rPr lang="en-US"/>
              <a:t>To improve the link efficiency, LFI and cRTP are used for lower-speed links.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7BD951C-8EB0-46FA-86F2-A93FFAEF6163}" type="slidenum">
              <a:rPr lang="en-US"/>
              <a:pPr/>
              <a:t>60</a:t>
            </a:fld>
            <a:endParaRPr lang="en-US"/>
          </a:p>
        </p:txBody>
      </p:sp>
      <p:sp>
        <p:nvSpPr>
          <p:cNvPr id="1748994" name="Rectangle 2"/>
          <p:cNvSpPr>
            <a:spLocks noGrp="1" noRot="1" noChangeAspect="1" noChangeArrowheads="1" noTextEdit="1"/>
          </p:cNvSpPr>
          <p:nvPr>
            <p:ph type="sldImg"/>
          </p:nvPr>
        </p:nvSpPr>
        <p:spPr>
          <a:xfrm>
            <a:off x="677863" y="273050"/>
            <a:ext cx="5948362" cy="4460875"/>
          </a:xfrm>
          <a:ln/>
        </p:spPr>
      </p:sp>
      <p:sp>
        <p:nvSpPr>
          <p:cNvPr id="1748995" name="Rectangle 3"/>
          <p:cNvSpPr>
            <a:spLocks noGrp="1" noChangeArrowheads="1"/>
          </p:cNvSpPr>
          <p:nvPr>
            <p:ph type="body" idx="1"/>
          </p:nvPr>
        </p:nvSpPr>
        <p:spPr>
          <a:xfrm>
            <a:off x="417513" y="4894263"/>
            <a:ext cx="6327775" cy="4754562"/>
          </a:xfrm>
        </p:spPr>
        <p:txBody>
          <a:bodyPr/>
          <a:lstStyle/>
          <a:p>
            <a:r>
              <a:rPr lang="en-US"/>
              <a:t>In this example, the SP is implementing an IP DiffServ backbone and is offering three traffic classes with different SLAs for each:</a:t>
            </a:r>
            <a:endParaRPr lang="en-US" b="1"/>
          </a:p>
          <a:p>
            <a:pPr lvl="2"/>
            <a:r>
              <a:rPr lang="en-US" b="1"/>
              <a:t>Real-time (VoIP, interactive video, call signaling): </a:t>
            </a:r>
            <a:r>
              <a:rPr lang="en-US"/>
              <a:t>The real-time traffic class is intended for voice traffic, interactive video, and call signaling. This class has a maximum bandwidth limit, low latency, and no loss guarantee.</a:t>
            </a:r>
            <a:endParaRPr lang="en-US" b="1"/>
          </a:p>
          <a:p>
            <a:pPr lvl="2"/>
            <a:r>
              <a:rPr lang="en-US" b="1"/>
              <a:t>Critical data (routing, mission-critical data, transactional data, and network management): </a:t>
            </a:r>
            <a:r>
              <a:rPr lang="en-US"/>
              <a:t>The critical data traffic class is intended for mission-critical traffic. This class has a minimum bandwidth and a low loss guarantee.</a:t>
            </a:r>
            <a:endParaRPr lang="en-US" b="1"/>
          </a:p>
          <a:p>
            <a:pPr lvl="2"/>
            <a:r>
              <a:rPr lang="en-US" b="1"/>
              <a:t>Best-effort: </a:t>
            </a:r>
            <a:r>
              <a:rPr lang="en-US"/>
              <a:t>The default (best effort) traffic class is intended for all other traffic. This class has no guarantee.</a:t>
            </a:r>
          </a:p>
          <a:p>
            <a:r>
              <a:rPr lang="en-US"/>
              <a:t>When you are implementing LLQ or CBWFQ, specify the bandwidth guarantees in kilobits per second, in a percentage of the available bandwidth, or in a percentage of the remaining available bandwidth. Most DiffServ deployments use a proportional differentiation model with the bandwidth guarantees configured as a percentage instead of a fixed bandwidth in kilobits per second.</a:t>
            </a:r>
          </a:p>
          <a:p>
            <a:r>
              <a:rPr lang="en-US"/>
              <a:t>For example, with three traffic classes, divide the bandwidth allocation as follows:</a:t>
            </a:r>
          </a:p>
          <a:p>
            <a:pPr lvl="2"/>
            <a:r>
              <a:rPr lang="en-US"/>
              <a:t>The real-time (VoIP, interactive video, call signaling) class LLQ can have a maximum bandwidth guarantee of 35 percent of the link bandwidth.</a:t>
            </a:r>
          </a:p>
          <a:p>
            <a:pPr lvl="2"/>
            <a:r>
              <a:rPr lang="en-US"/>
              <a:t>The critical data (routing, mission-critical data, transactional data and network management) class can have a minimum bandwidth guarantee of 40 percent of the link bandwidth after the LLQ is serviced.</a:t>
            </a:r>
          </a:p>
          <a:p>
            <a:pPr lvl="2"/>
            <a:r>
              <a:rPr lang="en-US"/>
              <a:t>The best-effort (default) class can have a minimum bandwidth guarantee of whatever is left—in this case, 25 percent of the link bandwidth after the LLQ is serviced.</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FCB9D87-9A5B-439E-A390-97C9E75B2EC1}" type="slidenum">
              <a:rPr lang="en-US"/>
              <a:pPr/>
              <a:t>61</a:t>
            </a:fld>
            <a:endParaRPr lang="en-US"/>
          </a:p>
        </p:txBody>
      </p:sp>
      <p:sp>
        <p:nvSpPr>
          <p:cNvPr id="1751042" name="Rectangle 2"/>
          <p:cNvSpPr>
            <a:spLocks noGrp="1" noRot="1" noChangeAspect="1" noChangeArrowheads="1" noTextEdit="1"/>
          </p:cNvSpPr>
          <p:nvPr>
            <p:ph type="sldImg"/>
          </p:nvPr>
        </p:nvSpPr>
        <p:spPr>
          <a:xfrm>
            <a:off x="677863" y="273050"/>
            <a:ext cx="5948362" cy="4460875"/>
          </a:xfrm>
          <a:ln/>
        </p:spPr>
      </p:sp>
      <p:sp>
        <p:nvSpPr>
          <p:cNvPr id="1751043" name="Rectangle 3"/>
          <p:cNvSpPr>
            <a:spLocks noGrp="1" noChangeArrowheads="1"/>
          </p:cNvSpPr>
          <p:nvPr>
            <p:ph type="body" idx="1"/>
          </p:nvPr>
        </p:nvSpPr>
        <p:spPr>
          <a:xfrm>
            <a:off x="417513" y="4894263"/>
            <a:ext cx="6327775" cy="4754562"/>
          </a:xfrm>
        </p:spPr>
        <p:txBody>
          <a:bodyPr/>
          <a:lstStyle/>
          <a:p>
            <a:pPr>
              <a:buFontTx/>
              <a:buNone/>
            </a:pPr>
            <a:r>
              <a:rPr lang="en-US"/>
              <a:t>For the real-time traffic class, VoIP packets will be marked with EF and go into the LLQ with these parameters:</a:t>
            </a:r>
          </a:p>
          <a:p>
            <a:pPr lvl="2"/>
            <a:r>
              <a:rPr lang="en-US"/>
              <a:t>The LLQ will be policed and have a maximum bandwidth of 35 percent of the committed information rate (CIR).</a:t>
            </a:r>
          </a:p>
          <a:p>
            <a:pPr lvl="2"/>
            <a:r>
              <a:rPr lang="en-US"/>
              <a:t>All excess traffic will be dropped.</a:t>
            </a:r>
          </a:p>
          <a:p>
            <a:pPr lvl="2"/>
            <a:r>
              <a:rPr lang="en-US"/>
              <a:t>The call-signaling traffic (5 percent) will share the LLQ with the VoIP bearer traffic.</a:t>
            </a:r>
          </a:p>
          <a:p>
            <a:pPr>
              <a:buFontTx/>
              <a:buNone/>
            </a:pPr>
            <a:r>
              <a:rPr lang="en-US"/>
              <a:t>For the critical data traffic class, the packets will be marked with Assured Forwarding (AF) 31 and go into the CBWFQ with these class parameters:</a:t>
            </a:r>
          </a:p>
          <a:p>
            <a:pPr lvl="2"/>
            <a:r>
              <a:rPr lang="en-US"/>
              <a:t>The class will be policed and have a minimum bandwidth guarantee of 40 percent of the remaining available bandwidth.</a:t>
            </a:r>
          </a:p>
          <a:p>
            <a:pPr lvl="2"/>
            <a:r>
              <a:rPr lang="en-US"/>
              <a:t>All exceeding and violating traffic will be re-marked and then sent.</a:t>
            </a:r>
          </a:p>
          <a:p>
            <a:pPr lvl="2"/>
            <a:r>
              <a:rPr lang="en-US"/>
              <a:t>WRED will be used on this traffic class to optimize TCP throughput.</a:t>
            </a:r>
          </a:p>
          <a:p>
            <a:pPr>
              <a:buFontTx/>
              <a:buNone/>
            </a:pPr>
            <a:r>
              <a:rPr lang="en-US"/>
              <a:t>For the best-effort traffic class, the packets will be marked with class selector 0 (CS0) and go into the CBWFQ with these class parameters:</a:t>
            </a:r>
          </a:p>
          <a:p>
            <a:pPr lvl="2"/>
            <a:r>
              <a:rPr lang="en-US"/>
              <a:t>The class will be policed and have a minimum bandwidth guarantee of 23 percent of the remaining available bandwidth.</a:t>
            </a:r>
          </a:p>
          <a:p>
            <a:pPr lvl="2"/>
            <a:r>
              <a:rPr lang="en-US"/>
              <a:t>WRED will be used on this traffic class to optimize TCP throughput.</a:t>
            </a:r>
          </a:p>
          <a:p>
            <a:pPr>
              <a:buFontTx/>
              <a:buNone/>
            </a:pPr>
            <a:r>
              <a:rPr lang="en-US"/>
              <a:t>For the scavenger traffic class, the packets will be marked with CS1, with these class parameters:</a:t>
            </a:r>
          </a:p>
          <a:p>
            <a:pPr lvl="2"/>
            <a:r>
              <a:rPr lang="en-US"/>
              <a:t>The class is not policed and has a minimum bandwidth guarantee of 2 percent of the remaining available bandwidth.</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CC38A42-5C8D-445B-A85E-17F64ADBFDD2}" type="slidenum">
              <a:rPr lang="en-US"/>
              <a:pPr/>
              <a:t>62</a:t>
            </a:fld>
            <a:endParaRPr lang="en-US"/>
          </a:p>
        </p:txBody>
      </p:sp>
      <p:sp>
        <p:nvSpPr>
          <p:cNvPr id="1753090" name="Rectangle 2"/>
          <p:cNvSpPr>
            <a:spLocks noGrp="1" noRot="1" noChangeAspect="1" noChangeArrowheads="1" noTextEdit="1"/>
          </p:cNvSpPr>
          <p:nvPr>
            <p:ph type="sldImg"/>
          </p:nvPr>
        </p:nvSpPr>
        <p:spPr>
          <a:xfrm>
            <a:off x="677863" y="273050"/>
            <a:ext cx="5948362" cy="4460875"/>
          </a:xfrm>
          <a:ln/>
        </p:spPr>
      </p:sp>
      <p:sp>
        <p:nvSpPr>
          <p:cNvPr id="1753091" name="Rectangle 3"/>
          <p:cNvSpPr>
            <a:spLocks noGrp="1" noChangeArrowheads="1"/>
          </p:cNvSpPr>
          <p:nvPr>
            <p:ph type="body" idx="1"/>
          </p:nvPr>
        </p:nvSpPr>
        <p:spPr>
          <a:xfrm>
            <a:off x="417513" y="4894263"/>
            <a:ext cx="6327775" cy="4754562"/>
          </a:xfrm>
        </p:spPr>
        <p:txBody>
          <a:bodyPr/>
          <a:lstStyle/>
          <a:p>
            <a:pPr>
              <a:buFontTx/>
              <a:buNone/>
            </a:pPr>
            <a:r>
              <a:rPr lang="en-US"/>
              <a:t>The traffic policy called “OUT-POLICY” is configured with three SP traffic classes to provide the LLQ or CBWFQ and WRED. Each traffic class bandwidth guarantee is configured using a percentage rather than a fixed bandwidth in kilobits per second.</a:t>
            </a:r>
          </a:p>
          <a:p>
            <a:pPr lvl="1"/>
            <a:r>
              <a:rPr lang="en-US"/>
              <a:t>Both the enterprise voice-bearer and voice-control traffic will be matched using access control list (ACL) 101 and will be serviced by the LLQ with a maximum bandwidth guarantee of 25 percent of the link bandwidth.</a:t>
            </a:r>
          </a:p>
          <a:p>
            <a:pPr lvl="1"/>
            <a:r>
              <a:rPr lang="en-US"/>
              <a:t>The enterprise mission-critical traffic will be matched using ACL 102 and have a minimum guaranteed bandwidth of 75 percent of the remaining available bandwidth after the LLQ has been serviced.</a:t>
            </a:r>
          </a:p>
          <a:p>
            <a:pPr lvl="1"/>
            <a:r>
              <a:rPr lang="en-US"/>
              <a:t>All other traffic from the enterprise will be classified into the default class and have a minimum guaranteed bandwidth of 25 percent of the remaining available bandwidth after the LLQ has been serviced.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1466998-9DA9-4694-AF99-2E8FE9636C58}" type="slidenum">
              <a:rPr lang="en-US"/>
              <a:pPr/>
              <a:t>63</a:t>
            </a:fld>
            <a:endParaRPr lang="en-US"/>
          </a:p>
        </p:txBody>
      </p:sp>
      <p:sp>
        <p:nvSpPr>
          <p:cNvPr id="1755138" name="Rectangle 2"/>
          <p:cNvSpPr>
            <a:spLocks noGrp="1" noRot="1" noChangeAspect="1" noChangeArrowheads="1" noTextEdit="1"/>
          </p:cNvSpPr>
          <p:nvPr>
            <p:ph type="sldImg"/>
          </p:nvPr>
        </p:nvSpPr>
        <p:spPr>
          <a:xfrm>
            <a:off x="677863" y="273050"/>
            <a:ext cx="5948362" cy="4460875"/>
          </a:xfrm>
          <a:ln/>
        </p:spPr>
      </p:sp>
      <p:sp>
        <p:nvSpPr>
          <p:cNvPr id="1755139" name="Rectangle 3"/>
          <p:cNvSpPr>
            <a:spLocks noGrp="1" noChangeArrowheads="1"/>
          </p:cNvSpPr>
          <p:nvPr>
            <p:ph type="body" idx="1"/>
          </p:nvPr>
        </p:nvSpPr>
        <p:spPr>
          <a:xfrm>
            <a:off x="417513" y="4894263"/>
            <a:ext cx="6327775" cy="4754562"/>
          </a:xfrm>
        </p:spPr>
        <p:txBody>
          <a:bodyPr/>
          <a:lstStyle/>
          <a:p>
            <a:r>
              <a:rPr lang="en-US"/>
              <a:t>The topology shows that the Customer Edge and Provider Edge link is a Frame Relay link, and traffic shaping is implemented on the PVC using Frame Relay traffic shaping (FRTS).</a:t>
            </a:r>
          </a:p>
          <a:p>
            <a:r>
              <a:rPr lang="en-US"/>
              <a:t>FRTS is configured using a Frame Relay map class with a CIR of 256 kbps, a committed burst (Bc) of 2560 bits, an excess burst (Be) of 0 (no bursting), and a minimum CIR (mincir) of 256 kbps. The CIR is the rate at which you normally want to send when there is no congestion. The CIR needs to be the remote end-link speed or the actual CIR of the VC. The Bc is the amount that you will send per time interval. The CIR and Bc will be used to compute a committed time interval (Tc), where Tc = Bc / CIR. For FRTS, the command-line interface (CLI) will only allow Bc values that would result in a Tc that is between 10 ms and 125 ms. A recommended value for Tc is 10 ms.</a:t>
            </a:r>
          </a:p>
          <a:p>
            <a:r>
              <a:rPr lang="en-US"/>
              <a:t>To get a Tc of 10 ms, the Bc should be set to 1/100 of the CIR. The mincir parameter is required, because Cisco IOS software will only allow 75 percent of the mincir to be reserved by the QoS policy applied to the FRTS map class. If the mincir is not configured, it will default to 50 percent of the CIR, which is not desired.</a:t>
            </a:r>
          </a:p>
          <a:p>
            <a:r>
              <a:rPr lang="en-US"/>
              <a:t>FRF.12 fragmentation and interleaving and cRTP are also enabled within the Frame Relay map class. The fragment size in bytes is set to derive a maximum delay of 10 ms to 15 ms. The fragment size should be the same on both ends.</a:t>
            </a:r>
          </a:p>
          <a:p>
            <a:r>
              <a:rPr lang="en-US"/>
              <a:t>The OUT-POLICY traffic policy is applied within the Frame Relay map class.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CCB0375-283A-4D0D-8289-55A27C062656}" type="slidenum">
              <a:rPr lang="en-US"/>
              <a:pPr/>
              <a:t>64</a:t>
            </a:fld>
            <a:endParaRPr lang="en-US"/>
          </a:p>
        </p:txBody>
      </p:sp>
      <p:sp>
        <p:nvSpPr>
          <p:cNvPr id="1757186" name="Rectangle 2"/>
          <p:cNvSpPr>
            <a:spLocks noGrp="1" noRot="1" noChangeAspect="1" noChangeArrowheads="1" noTextEdit="1"/>
          </p:cNvSpPr>
          <p:nvPr>
            <p:ph type="sldImg"/>
          </p:nvPr>
        </p:nvSpPr>
        <p:spPr>
          <a:xfrm>
            <a:off x="677863" y="273050"/>
            <a:ext cx="5948362" cy="4460875"/>
          </a:xfrm>
          <a:ln/>
        </p:spPr>
      </p:sp>
      <p:sp>
        <p:nvSpPr>
          <p:cNvPr id="1757187" name="Rectangle 3"/>
          <p:cNvSpPr>
            <a:spLocks noGrp="1" noChangeArrowheads="1"/>
          </p:cNvSpPr>
          <p:nvPr>
            <p:ph type="body" idx="1"/>
          </p:nvPr>
        </p:nvSpPr>
        <p:spPr>
          <a:xfrm>
            <a:off x="417513" y="4894263"/>
            <a:ext cx="6327775" cy="4754562"/>
          </a:xfrm>
        </p:spPr>
        <p:txBody>
          <a:bodyPr/>
          <a:lstStyle/>
          <a:p>
            <a:pPr>
              <a:buFontTx/>
              <a:buNone/>
            </a:pPr>
            <a:r>
              <a:rPr lang="en-US"/>
              <a:t>The output shows the QoS configurations on the ingress </a:t>
            </a:r>
          </a:p>
          <a:p>
            <a:pPr lvl="1"/>
            <a:r>
              <a:rPr lang="en-US"/>
              <a:t>Provider Edge router inbound interface to implement the required QoS policy for each of the three SP traffic classes.</a:t>
            </a:r>
          </a:p>
          <a:p>
            <a:pPr lvl="1"/>
            <a:r>
              <a:rPr lang="en-US"/>
              <a:t>On the Provider Edge, a traffic policy called “IN-POLICY” is configured to provide the required class-based policing. For the premium class, the rate limit is set to 25 percent of the link bandwidth. All exceeding premium-class traffic is dropped. For the business class, the rate limit is set to 38 percent of the link bandwidth. All exceeding and violating business-class traffic is re-marked with a higher drop probability and then sent. The default class is not policed.</a:t>
            </a:r>
          </a:p>
          <a:p>
            <a:pPr lvl="1"/>
            <a:r>
              <a:rPr lang="en-US"/>
              <a:t>The IN-POLICY traffic policy is applied within the Frame Relay map class.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B6488C0-A4C9-479B-BDE6-C3DD95F5ED71}" type="slidenum">
              <a:rPr lang="en-US"/>
              <a:pPr/>
              <a:t>65</a:t>
            </a:fld>
            <a:endParaRPr lang="en-US"/>
          </a:p>
        </p:txBody>
      </p:sp>
      <p:sp>
        <p:nvSpPr>
          <p:cNvPr id="1759234" name="Rectangle 2"/>
          <p:cNvSpPr>
            <a:spLocks noGrp="1" noRot="1" noChangeAspect="1" noChangeArrowheads="1" noTextEdit="1"/>
          </p:cNvSpPr>
          <p:nvPr>
            <p:ph type="sldImg"/>
          </p:nvPr>
        </p:nvSpPr>
        <p:spPr>
          <a:xfrm>
            <a:off x="677863" y="273050"/>
            <a:ext cx="5948362" cy="4460875"/>
          </a:xfrm>
          <a:ln/>
        </p:spPr>
      </p:sp>
      <p:sp>
        <p:nvSpPr>
          <p:cNvPr id="1759235" name="Rectangle 3"/>
          <p:cNvSpPr>
            <a:spLocks noGrp="1" noChangeArrowheads="1"/>
          </p:cNvSpPr>
          <p:nvPr>
            <p:ph type="body" idx="1"/>
          </p:nvPr>
        </p:nvSpPr>
        <p:spPr>
          <a:xfrm>
            <a:off x="417513" y="4894263"/>
            <a:ext cx="6327775" cy="4754562"/>
          </a:xfrm>
        </p:spPr>
        <p:txBody>
          <a:bodyPr/>
          <a:lstStyle/>
          <a:p>
            <a:r>
              <a:rPr lang="en-US"/>
              <a:t>Infrastructure attacks are becoming increasingly common, highlighting the need for infrastructure protection. The Control Plane Policing (CoPP) feature allows users to configure a QoS filter that manages the traffic flow of control plane packets to protect the control plane of Cisco IOS routers and switches against reconnaissance and DoS attacks. In this way, the control plane can help maintain packet forwarding and protocol states despite an attack or a heavy traffic load on the router or switch.</a:t>
            </a:r>
          </a:p>
          <a:p>
            <a:r>
              <a:rPr lang="en-US"/>
              <a:t>By protecting the Route Processor, CoPP helps ensure router and network stability during an attack. For this reason, a best-practice recommendation is to deploy CoPP as a key protection mechanism.</a:t>
            </a:r>
          </a:p>
          <a:p>
            <a:r>
              <a:rPr lang="en-US"/>
              <a:t>The CoPP feature was introduced in Cisco IOS Software Release 12.2(18)S. </a:t>
            </a:r>
          </a:p>
          <a:p>
            <a:endParaRPr lang="en-US"/>
          </a:p>
          <a:p>
            <a:r>
              <a:rPr lang="en-US"/>
              <a:t>A router has four functional components or planes:</a:t>
            </a:r>
          </a:p>
          <a:p>
            <a:pPr lvl="2"/>
            <a:r>
              <a:rPr lang="en-US"/>
              <a:t>Data plane</a:t>
            </a:r>
          </a:p>
          <a:p>
            <a:pPr lvl="2"/>
            <a:r>
              <a:rPr lang="en-US"/>
              <a:t>Management plane</a:t>
            </a:r>
          </a:p>
          <a:p>
            <a:pPr lvl="2"/>
            <a:r>
              <a:rPr lang="en-US"/>
              <a:t>Control plane</a:t>
            </a:r>
          </a:p>
          <a:p>
            <a:pPr lvl="2"/>
            <a:r>
              <a:rPr lang="en-US"/>
              <a:t>Services plane</a:t>
            </a:r>
          </a:p>
          <a:p>
            <a:r>
              <a:rPr lang="en-US"/>
              <a:t>The vast majority of traffic travels through the router via the data plane; however, the Route Processor must handle certain packets, such as routing updates, keepalives, and network management, referred to as control and management plane traffic.</a:t>
            </a:r>
          </a:p>
          <a:p>
            <a:r>
              <a:rPr lang="en-US"/>
              <a:t>Because the Route Processor is critical to network operations, any service disruption to the Route Processor or the control and management planes can result in business-impacting network outages. A DoS attack targeting the Route Processor, which can be perpetrated either inadvertently or maliciously, typically involves high rates of punted traffic that result in excessive CPU use on the Route Processor itself. This type of attack, which can be devastating to network stability and availability, may display the following symptoms:</a:t>
            </a:r>
          </a:p>
          <a:p>
            <a:pPr lvl="2"/>
            <a:r>
              <a:rPr lang="en-US"/>
              <a:t>High Route Processor CPU use (near 100 percent)</a:t>
            </a:r>
          </a:p>
          <a:p>
            <a:pPr lvl="2"/>
            <a:r>
              <a:rPr lang="en-US"/>
              <a:t>Loss of line protocol keepalives and routing protocol updates, leading to route flaps and major network transitions</a:t>
            </a:r>
          </a:p>
          <a:p>
            <a:pPr lvl="2"/>
            <a:r>
              <a:rPr lang="en-US"/>
              <a:t>Slow or completely unresponsive interactive sessions via the command-line interface (CLI) due to high CPU use</a:t>
            </a:r>
          </a:p>
          <a:p>
            <a:pPr lvl="2"/>
            <a:r>
              <a:rPr lang="en-US"/>
              <a:t>Route Processor resource exhaustion, such as memory and buffers that are unavailable for legitimate IP data packets</a:t>
            </a:r>
          </a:p>
          <a:p>
            <a:pPr lvl="2"/>
            <a:r>
              <a:rPr lang="en-US"/>
              <a:t>Packet queue backup, which leads to indiscriminate drops (or drops due to lack of buffer resources) of other incoming packets.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1EA648F-F1B2-4236-9E9E-0700E53C0660}" type="slidenum">
              <a:rPr lang="en-US"/>
              <a:pPr/>
              <a:t>66</a:t>
            </a:fld>
            <a:endParaRPr lang="en-US"/>
          </a:p>
        </p:txBody>
      </p:sp>
      <p:sp>
        <p:nvSpPr>
          <p:cNvPr id="1761282" name="Rectangle 2"/>
          <p:cNvSpPr>
            <a:spLocks noGrp="1" noRot="1" noChangeAspect="1" noChangeArrowheads="1" noTextEdit="1"/>
          </p:cNvSpPr>
          <p:nvPr>
            <p:ph type="sldImg"/>
          </p:nvPr>
        </p:nvSpPr>
        <p:spPr>
          <a:xfrm>
            <a:off x="677863" y="273050"/>
            <a:ext cx="5948362" cy="4460875"/>
          </a:xfrm>
          <a:ln/>
        </p:spPr>
      </p:sp>
      <p:sp>
        <p:nvSpPr>
          <p:cNvPr id="1761283" name="Rectangle 3"/>
          <p:cNvSpPr>
            <a:spLocks noGrp="1" noChangeArrowheads="1"/>
          </p:cNvSpPr>
          <p:nvPr>
            <p:ph type="body" idx="1"/>
          </p:nvPr>
        </p:nvSpPr>
        <p:spPr>
          <a:xfrm>
            <a:off x="417513" y="4894263"/>
            <a:ext cx="6327775" cy="4754562"/>
          </a:xfrm>
        </p:spPr>
        <p:txBody>
          <a:bodyPr/>
          <a:lstStyle/>
          <a:p>
            <a:r>
              <a:rPr lang="en-US"/>
              <a:t>CoPP leverages the MQC to define traffic classification criteria and to specify configurable policy actions for the classified traffic. Traffic of interest must first be identified via class maps, which are used to define packets for a particular traffic class. After classification, enforceable policy actions for the identified traffic are created with policy maps. The </a:t>
            </a:r>
            <a:r>
              <a:rPr lang="en-US" b="1"/>
              <a:t>control-plane</a:t>
            </a:r>
            <a:r>
              <a:rPr lang="en-US"/>
              <a:t> global command allows the control plane service policies to be attached to control plane itself.</a:t>
            </a:r>
          </a:p>
          <a:p>
            <a:r>
              <a:rPr lang="en-US"/>
              <a:t>There are four steps required to configure CoPP:</a:t>
            </a:r>
          </a:p>
          <a:p>
            <a:pPr lvl="2"/>
            <a:r>
              <a:rPr lang="en-US"/>
              <a:t>Define a packet classification criteria.</a:t>
            </a:r>
          </a:p>
          <a:p>
            <a:pPr lvl="2"/>
            <a:r>
              <a:rPr lang="en-US"/>
              <a:t>Define a service policy.</a:t>
            </a:r>
          </a:p>
          <a:p>
            <a:pPr lvl="2"/>
            <a:r>
              <a:rPr lang="en-US"/>
              <a:t>Enter control-plane configuration mode.</a:t>
            </a:r>
          </a:p>
          <a:p>
            <a:pPr lvl="2"/>
            <a:r>
              <a:rPr lang="en-US"/>
              <a:t>Apply QoS policy.</a:t>
            </a:r>
          </a:p>
          <a:p>
            <a:endParaRPr lang="en-US"/>
          </a:p>
          <a:p>
            <a:r>
              <a:rPr lang="en-US"/>
              <a:t>The MQC provides a flexible interface for creating service policies. Traffic can be identified via the </a:t>
            </a:r>
            <a:r>
              <a:rPr lang="en-US" b="1"/>
              <a:t>class-map</a:t>
            </a:r>
            <a:r>
              <a:rPr lang="en-US"/>
              <a:t> command and be dropped or permitted access to the route processor.</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24EE1E8-5F9E-4B7D-851E-0206D1887FD8}" type="slidenum">
              <a:rPr lang="en-US"/>
              <a:pPr/>
              <a:t>67</a:t>
            </a:fld>
            <a:endParaRPr lang="en-US"/>
          </a:p>
        </p:txBody>
      </p:sp>
      <p:sp>
        <p:nvSpPr>
          <p:cNvPr id="1763330" name="Rectangle 2"/>
          <p:cNvSpPr>
            <a:spLocks noGrp="1" noRot="1" noChangeAspect="1" noChangeArrowheads="1" noTextEdit="1"/>
          </p:cNvSpPr>
          <p:nvPr>
            <p:ph type="sldImg"/>
          </p:nvPr>
        </p:nvSpPr>
        <p:spPr>
          <a:xfrm>
            <a:off x="677863" y="273050"/>
            <a:ext cx="5948362" cy="4460875"/>
          </a:xfrm>
          <a:ln/>
        </p:spPr>
      </p:sp>
      <p:sp>
        <p:nvSpPr>
          <p:cNvPr id="1763331" name="Rectangle 3"/>
          <p:cNvSpPr>
            <a:spLocks noGrp="1" noChangeArrowheads="1"/>
          </p:cNvSpPr>
          <p:nvPr>
            <p:ph type="body" idx="1"/>
          </p:nvPr>
        </p:nvSpPr>
        <p:spPr>
          <a:xfrm>
            <a:off x="417513" y="4894263"/>
            <a:ext cx="6327775" cy="4754562"/>
          </a:xfrm>
        </p:spPr>
        <p:txBody>
          <a:bodyPr/>
          <a:lstStyle/>
          <a:p>
            <a:r>
              <a:rPr lang="en-US"/>
              <a:t>The example shows how to apply a QoS policy for aggregate control plane services to Telnet traffic transmitted from the control plane.</a:t>
            </a:r>
          </a:p>
          <a:p>
            <a:r>
              <a:rPr lang="en-US"/>
              <a:t>The example shows how to configure rate limiting (on input) for distributed control plane traffic. </a:t>
            </a:r>
          </a:p>
          <a:p>
            <a:r>
              <a:rPr lang="en-US"/>
              <a:t>QoS policy is applied to the data plane to perform distributed control plane services on packets destined for the control plane from the interfaces on the line card in slot 1. Trusted hosts are configured with source addresses 10.1.1.1 and 10.1.1.2 to forward Telnet packets to the control plane without constraint, while allowing all remaining Telnet packets that enter through slot 1 to be policed at the specified rate. </a:t>
            </a:r>
          </a:p>
          <a:p>
            <a:r>
              <a:rPr lang="en-US"/>
              <a:t>The MQC is used to match the traffic, limit the traffic, and apply the policy to the control plane.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48CB27B-7D73-4A62-AB4D-FBE5C6930412}" type="slidenum">
              <a:rPr lang="en-US"/>
              <a:pPr/>
              <a:t>68</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D9432FC-3D70-4A2E-AC97-0E8BC3F93E0C}" type="slidenum">
              <a:rPr lang="en-US"/>
              <a:pPr/>
              <a:t>6</a:t>
            </a:fld>
            <a:endParaRPr lang="en-US"/>
          </a:p>
        </p:txBody>
      </p:sp>
      <p:sp>
        <p:nvSpPr>
          <p:cNvPr id="1650690" name="Rectangle 2"/>
          <p:cNvSpPr>
            <a:spLocks noGrp="1" noRot="1" noChangeAspect="1" noChangeArrowheads="1" noTextEdit="1"/>
          </p:cNvSpPr>
          <p:nvPr>
            <p:ph type="sldImg"/>
          </p:nvPr>
        </p:nvSpPr>
        <p:spPr>
          <a:ln/>
        </p:spPr>
      </p:sp>
      <p:sp>
        <p:nvSpPr>
          <p:cNvPr id="1650691" name="Rectangle 3"/>
          <p:cNvSpPr>
            <a:spLocks noGrp="1" noChangeArrowheads="1"/>
          </p:cNvSpPr>
          <p:nvPr>
            <p:ph type="body" idx="1"/>
          </p:nvPr>
        </p:nvSpPr>
        <p:spPr/>
        <p:txBody>
          <a:bodyPr/>
          <a:lstStyle/>
          <a:p>
            <a:r>
              <a:rPr lang="en-US"/>
              <a:t>The token bucket is a mathematical model used by routers and switches to regulate traffic flow. The model has two basic components:</a:t>
            </a:r>
            <a:endParaRPr lang="en-US" b="1"/>
          </a:p>
          <a:p>
            <a:pPr lvl="2"/>
            <a:r>
              <a:rPr lang="en-US" b="1"/>
              <a:t>Tokens:</a:t>
            </a:r>
            <a:r>
              <a:rPr lang="en-US"/>
              <a:t> Each token represents permission to send a fixed number of bits into the network. Tokens are put into a token bucket at a certain rate by Cisco IOS software.</a:t>
            </a:r>
            <a:endParaRPr lang="en-US" b="1"/>
          </a:p>
          <a:p>
            <a:pPr lvl="2"/>
            <a:r>
              <a:rPr lang="en-US" b="1"/>
              <a:t>Token bucket:</a:t>
            </a:r>
            <a:r>
              <a:rPr lang="en-US"/>
              <a:t> A token bucket has the capacity to hold a specified number of tokens. Each incoming packet, if forwarded, takes tokens from the bucket representing the packet size. If the bucket fills to capacity, newly arriving tokens are discarded. Discarded tokens are not available to future packets. If there are not enough tokens in the token bucket to send the packet, the traffic-conditioning mechanisms may take the following actions:</a:t>
            </a:r>
          </a:p>
          <a:p>
            <a:pPr lvl="4"/>
            <a:r>
              <a:rPr lang="en-US"/>
              <a:t>Wait for enough tokens to accumulate in the bucket (traffic shaping)</a:t>
            </a:r>
          </a:p>
          <a:p>
            <a:pPr lvl="4"/>
            <a:r>
              <a:rPr lang="en-US"/>
              <a:t>Discard the packet (traffic policing)</a:t>
            </a:r>
          </a:p>
          <a:p>
            <a:r>
              <a:rPr lang="en-US"/>
              <a:t>Using a single token bucket model, the measured traffic rate can conform to or exceed the specified traffic rate. The measured traffic rate is conforming if there are enough tokens in the token bucket to transmit the traffic. The measured traffic rate is exceeding if there are not enough tokens in the token bucket to transmit the traffic.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E4C68C-6AE2-400D-8852-EFE05CC99D60}" type="slidenum">
              <a:rPr lang="en-US"/>
              <a:pPr/>
              <a:t>7</a:t>
            </a:fld>
            <a:endParaRPr lang="en-US"/>
          </a:p>
        </p:txBody>
      </p:sp>
      <p:sp>
        <p:nvSpPr>
          <p:cNvPr id="1652738" name="Rectangle 2"/>
          <p:cNvSpPr>
            <a:spLocks noGrp="1" noRot="1" noChangeAspect="1" noChangeArrowheads="1" noTextEdit="1"/>
          </p:cNvSpPr>
          <p:nvPr>
            <p:ph type="sldImg"/>
          </p:nvPr>
        </p:nvSpPr>
        <p:spPr>
          <a:xfrm>
            <a:off x="677863" y="273050"/>
            <a:ext cx="5948362" cy="4460875"/>
          </a:xfrm>
          <a:ln/>
        </p:spPr>
      </p:sp>
      <p:sp>
        <p:nvSpPr>
          <p:cNvPr id="1652739" name="Rectangle 3"/>
          <p:cNvSpPr>
            <a:spLocks noGrp="1" noChangeArrowheads="1"/>
          </p:cNvSpPr>
          <p:nvPr>
            <p:ph type="body" idx="1"/>
          </p:nvPr>
        </p:nvSpPr>
        <p:spPr>
          <a:xfrm>
            <a:off x="417513" y="4894263"/>
            <a:ext cx="6327775" cy="4754562"/>
          </a:xfrm>
        </p:spPr>
        <p:txBody>
          <a:bodyPr/>
          <a:lstStyle/>
          <a:p>
            <a:r>
              <a:rPr lang="en-US"/>
              <a:t>This graphic shows a single token bucket traffic policing implementation. </a:t>
            </a:r>
          </a:p>
          <a:p>
            <a:r>
              <a:rPr lang="en-US"/>
              <a:t>Starting with a current capacity of 700 bytes worth of tokens accumulated in the token bucket, when a 500-byte packet arrives at the interface, its size is compared to the token bucket capacity (in bytes). </a:t>
            </a:r>
          </a:p>
          <a:p>
            <a:r>
              <a:rPr lang="en-US"/>
              <a:t>The 500-byte packet conforms to the rate limit (500 bytes is less than 700 bytes), and the packet is forwarded: 500 bytes worth of tokens are taken out of the token bucket, leaving 200 bytes worth of tokens for the next packet.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10073BE-FA05-4013-BAA4-BC1ECE51AA36}" type="slidenum">
              <a:rPr lang="en-US"/>
              <a:pPr/>
              <a:t>8</a:t>
            </a:fld>
            <a:endParaRPr lang="en-US"/>
          </a:p>
        </p:txBody>
      </p:sp>
      <p:sp>
        <p:nvSpPr>
          <p:cNvPr id="1654786" name="Rectangle 2"/>
          <p:cNvSpPr>
            <a:spLocks noGrp="1" noRot="1" noChangeAspect="1" noChangeArrowheads="1" noTextEdit="1"/>
          </p:cNvSpPr>
          <p:nvPr>
            <p:ph type="sldImg"/>
          </p:nvPr>
        </p:nvSpPr>
        <p:spPr>
          <a:xfrm>
            <a:off x="677863" y="273050"/>
            <a:ext cx="5948362" cy="4460875"/>
          </a:xfrm>
          <a:ln/>
        </p:spPr>
      </p:sp>
      <p:sp>
        <p:nvSpPr>
          <p:cNvPr id="1654787" name="Rectangle 3"/>
          <p:cNvSpPr>
            <a:spLocks noGrp="1" noChangeArrowheads="1"/>
          </p:cNvSpPr>
          <p:nvPr>
            <p:ph type="body" idx="1"/>
          </p:nvPr>
        </p:nvSpPr>
        <p:spPr>
          <a:xfrm>
            <a:off x="417513" y="4894263"/>
            <a:ext cx="6327775" cy="4754562"/>
          </a:xfrm>
        </p:spPr>
        <p:txBody>
          <a:bodyPr/>
          <a:lstStyle/>
          <a:p>
            <a:r>
              <a:rPr lang="en-US"/>
              <a:t>Continuing with the single token bucket example from the previous figure, when the next 300-byte packet arrives immediately after the first packet, no new tokens have been added to the bucket (which is done periodically). </a:t>
            </a:r>
          </a:p>
          <a:p>
            <a:r>
              <a:rPr lang="en-US"/>
              <a:t>This packet exceeds the rate limit. The current packet size (300 bytes) is greater than the current capacity of the token bucket (200 bytes), and the exceed action is performed. </a:t>
            </a:r>
          </a:p>
          <a:p>
            <a:r>
              <a:rPr lang="en-US"/>
              <a:t>In traffic policing, the exceed action can be to drop or mark the packet.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1"/>
          <p:cNvSpPr>
            <a:spLocks noGrp="1" noChangeArrowheads="1"/>
          </p:cNvSpPr>
          <p:nvPr>
            <p:ph type="sldNum" sz="quarter" idx="5"/>
          </p:nvPr>
        </p:nvSpPr>
        <p:spPr>
          <a:ln/>
        </p:spPr>
        <p:txBody>
          <a:bodyPr/>
          <a:lstStyle/>
          <a:p>
            <a:fld id="{9C565BFB-A052-4BD1-A83B-92C1C5FB4AFE}" type="slidenum">
              <a:rPr lang="en-US"/>
              <a:pPr/>
              <a:t>9</a:t>
            </a:fld>
            <a:endParaRPr lang="en-US"/>
          </a:p>
        </p:txBody>
      </p:sp>
      <p:sp>
        <p:nvSpPr>
          <p:cNvPr id="1656834" name="Rectangle 2"/>
          <p:cNvSpPr>
            <a:spLocks noGrp="1" noRot="1" noChangeAspect="1" noChangeArrowheads="1" noTextEdit="1"/>
          </p:cNvSpPr>
          <p:nvPr>
            <p:ph type="sldImg"/>
          </p:nvPr>
        </p:nvSpPr>
        <p:spPr>
          <a:xfrm>
            <a:off x="677863" y="273050"/>
            <a:ext cx="5948362" cy="4460875"/>
          </a:xfrm>
          <a:ln/>
        </p:spPr>
      </p:sp>
      <p:sp>
        <p:nvSpPr>
          <p:cNvPr id="1656835" name="Rectangle 3"/>
          <p:cNvSpPr>
            <a:spLocks noGrp="1" noChangeArrowheads="1"/>
          </p:cNvSpPr>
          <p:nvPr>
            <p:ph type="body" idx="1"/>
          </p:nvPr>
        </p:nvSpPr>
        <p:spPr>
          <a:xfrm>
            <a:off x="417513" y="4894263"/>
            <a:ext cx="6327775" cy="4754562"/>
          </a:xfrm>
        </p:spPr>
        <p:txBody>
          <a:bodyPr/>
          <a:lstStyle/>
          <a:p>
            <a:r>
              <a:rPr lang="en-US"/>
              <a:t>Token bucket operations rely on parameters such as CIR, committed burst (Bc), and committed time interval (Tc). Bc is known as the normal burst size. The mathematical relationship between CIR, Bc, and Tc is as follows:</a:t>
            </a:r>
          </a:p>
          <a:p>
            <a:pPr>
              <a:buFontTx/>
              <a:buNone/>
            </a:pPr>
            <a:r>
              <a:rPr lang="en-US"/>
              <a:t>		CIR (bps) = Bc (bits) / Tc (sec)</a:t>
            </a:r>
          </a:p>
          <a:p>
            <a:r>
              <a:rPr lang="en-US"/>
              <a:t>With traffic policing, new tokens are added into the token bucket based on the interpacket arrival rate and the CIR. Every time a packet is policed, new tokens are added back into the token bucket. The number of tokens added back into the token bucket is calculated as follows:</a:t>
            </a:r>
          </a:p>
          <a:p>
            <a:pPr>
              <a:buFontTx/>
              <a:buNone/>
            </a:pPr>
            <a:r>
              <a:rPr lang="en-US"/>
              <a:t>		(Current Packet Arrival Time – Previous Packet Arrival Time) * CIR</a:t>
            </a:r>
          </a:p>
          <a:p>
            <a:r>
              <a:rPr lang="en-US"/>
              <a:t>An amount (Bc) of tokens is forwarded without constraint in every time interval (Tc). For example, if 8000 bits (Bc) worth of tokens are placed in the bucket every 250 ms (Tc), the router can steadily transmit 8000 bits every 250 ms if traffic arrives constantly at the router.</a:t>
            </a:r>
          </a:p>
          <a:p>
            <a:pPr>
              <a:buFontTx/>
              <a:buNone/>
            </a:pPr>
            <a:r>
              <a:rPr lang="en-US"/>
              <a:t>		CIR (normal burst rate) = 8,000 bits (Bc) / 0.25 seconds (Tc) = 32 kbps</a:t>
            </a:r>
          </a:p>
          <a:p>
            <a:endParaRPr lang="en-US"/>
          </a:p>
          <a:p>
            <a:r>
              <a:rPr lang="en-US"/>
              <a:t>When configuring Cisco IOS class-based traffic policing, it is recommended that you allow Cisco IOS software to automatically calculate the optimal Bc and Tc value based on the configured CIR.</a:t>
            </a:r>
          </a:p>
          <a:p>
            <a:r>
              <a:rPr lang="en-US"/>
              <a:t>Without any excess bursting capability, if the token bucket fills to capacity (Bc of tokens), the token bucket overflows and newly arriving tokens are discarded. Using the example, in which the CIR is 32 kbps (Bc = 8000 bits and Tc = 0.25 seconds), the maximum traffic rate can never exceed a hard rate limit of 32 kbps.</a:t>
            </a:r>
          </a:p>
        </p:txBody>
      </p:sp>
      <p:sp>
        <p:nvSpPr>
          <p:cNvPr id="1656836" name="Text Box 4"/>
          <p:cNvSpPr txBox="1">
            <a:spLocks noChangeArrowheads="1"/>
          </p:cNvSpPr>
          <p:nvPr/>
        </p:nvSpPr>
        <p:spPr bwMode="auto">
          <a:xfrm>
            <a:off x="1235075" y="4391025"/>
            <a:ext cx="46577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087" tIns="39543" rIns="79087" bIns="39543">
            <a:spAutoFit/>
          </a:bodyPr>
          <a:lstStyle>
            <a:lvl1pPr algn="l" defTabSz="990600">
              <a:defRPr sz="2400">
                <a:solidFill>
                  <a:schemeClr val="tx1"/>
                </a:solidFill>
                <a:latin typeface="Arial" charset="0"/>
              </a:defRPr>
            </a:lvl1pPr>
            <a:lvl2pPr marL="493713" algn="l" defTabSz="990600">
              <a:defRPr sz="2400">
                <a:solidFill>
                  <a:schemeClr val="tx1"/>
                </a:solidFill>
                <a:latin typeface="Arial" charset="0"/>
              </a:defRPr>
            </a:lvl2pPr>
            <a:lvl3pPr marL="990600" algn="l" defTabSz="990600">
              <a:defRPr sz="2400">
                <a:solidFill>
                  <a:schemeClr val="tx1"/>
                </a:solidFill>
                <a:latin typeface="Arial" charset="0"/>
              </a:defRPr>
            </a:lvl3pPr>
            <a:lvl4pPr marL="1484313" algn="l" defTabSz="990600">
              <a:defRPr sz="2400">
                <a:solidFill>
                  <a:schemeClr val="tx1"/>
                </a:solidFill>
                <a:latin typeface="Arial" charset="0"/>
              </a:defRPr>
            </a:lvl4pPr>
            <a:lvl5pPr marL="1981200" algn="l" defTabSz="990600">
              <a:defRPr sz="2400">
                <a:solidFill>
                  <a:schemeClr val="tx1"/>
                </a:solidFill>
                <a:latin typeface="Arial" charset="0"/>
              </a:defRPr>
            </a:lvl5pPr>
            <a:lvl6pPr marL="2438400" defTabSz="990600" eaLnBrk="0" fontAlgn="base" hangingPunct="0">
              <a:spcBef>
                <a:spcPct val="0"/>
              </a:spcBef>
              <a:spcAft>
                <a:spcPct val="0"/>
              </a:spcAft>
              <a:defRPr sz="2400">
                <a:solidFill>
                  <a:schemeClr val="tx1"/>
                </a:solidFill>
                <a:latin typeface="Arial" charset="0"/>
              </a:defRPr>
            </a:lvl6pPr>
            <a:lvl7pPr marL="2895600" defTabSz="990600" eaLnBrk="0" fontAlgn="base" hangingPunct="0">
              <a:spcBef>
                <a:spcPct val="0"/>
              </a:spcBef>
              <a:spcAft>
                <a:spcPct val="0"/>
              </a:spcAft>
              <a:defRPr sz="2400">
                <a:solidFill>
                  <a:schemeClr val="tx1"/>
                </a:solidFill>
                <a:latin typeface="Arial" charset="0"/>
              </a:defRPr>
            </a:lvl7pPr>
            <a:lvl8pPr marL="3352800" defTabSz="990600" eaLnBrk="0" fontAlgn="base" hangingPunct="0">
              <a:spcBef>
                <a:spcPct val="0"/>
              </a:spcBef>
              <a:spcAft>
                <a:spcPct val="0"/>
              </a:spcAft>
              <a:defRPr sz="2400">
                <a:solidFill>
                  <a:schemeClr val="tx1"/>
                </a:solidFill>
                <a:latin typeface="Arial" charset="0"/>
              </a:defRPr>
            </a:lvl8pPr>
            <a:lvl9pPr marL="3810000" defTabSz="990600" eaLnBrk="0" fontAlgn="base" hangingPunct="0">
              <a:spcBef>
                <a:spcPct val="0"/>
              </a:spcBef>
              <a:spcAft>
                <a:spcPct val="0"/>
              </a:spcAft>
              <a:defRPr sz="2400">
                <a:solidFill>
                  <a:schemeClr val="tx1"/>
                </a:solidFill>
                <a:latin typeface="Arial" charset="0"/>
              </a:defRPr>
            </a:lvl9pPr>
          </a:lstStyle>
          <a:p>
            <a:pPr>
              <a:lnSpc>
                <a:spcPct val="100000"/>
              </a:lnSpc>
            </a:pPr>
            <a:endParaRPr lang="sk-SK" sz="1300" b="1"/>
          </a:p>
        </p:txBody>
      </p:sp>
      <p:sp>
        <p:nvSpPr>
          <p:cNvPr id="1656837" name="Text Box 5"/>
          <p:cNvSpPr txBox="1">
            <a:spLocks noChangeArrowheads="1"/>
          </p:cNvSpPr>
          <p:nvPr/>
        </p:nvSpPr>
        <p:spPr bwMode="auto">
          <a:xfrm>
            <a:off x="676275" y="4314825"/>
            <a:ext cx="6423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087" tIns="39543" rIns="79087" bIns="39543">
            <a:spAutoFit/>
          </a:bodyPr>
          <a:lstStyle>
            <a:lvl1pPr algn="l" defTabSz="990600">
              <a:defRPr sz="2400">
                <a:solidFill>
                  <a:schemeClr val="tx1"/>
                </a:solidFill>
                <a:latin typeface="Arial" charset="0"/>
              </a:defRPr>
            </a:lvl1pPr>
            <a:lvl2pPr marL="493713" algn="l" defTabSz="990600">
              <a:defRPr sz="2400">
                <a:solidFill>
                  <a:schemeClr val="tx1"/>
                </a:solidFill>
                <a:latin typeface="Arial" charset="0"/>
              </a:defRPr>
            </a:lvl2pPr>
            <a:lvl3pPr marL="990600" algn="l" defTabSz="990600">
              <a:defRPr sz="2400">
                <a:solidFill>
                  <a:schemeClr val="tx1"/>
                </a:solidFill>
                <a:latin typeface="Arial" charset="0"/>
              </a:defRPr>
            </a:lvl3pPr>
            <a:lvl4pPr marL="1484313" algn="l" defTabSz="990600">
              <a:defRPr sz="2400">
                <a:solidFill>
                  <a:schemeClr val="tx1"/>
                </a:solidFill>
                <a:latin typeface="Arial" charset="0"/>
              </a:defRPr>
            </a:lvl4pPr>
            <a:lvl5pPr marL="1981200" algn="l" defTabSz="990600">
              <a:defRPr sz="2400">
                <a:solidFill>
                  <a:schemeClr val="tx1"/>
                </a:solidFill>
                <a:latin typeface="Arial" charset="0"/>
              </a:defRPr>
            </a:lvl5pPr>
            <a:lvl6pPr marL="2438400" defTabSz="990600" eaLnBrk="0" fontAlgn="base" hangingPunct="0">
              <a:spcBef>
                <a:spcPct val="0"/>
              </a:spcBef>
              <a:spcAft>
                <a:spcPct val="0"/>
              </a:spcAft>
              <a:defRPr sz="2400">
                <a:solidFill>
                  <a:schemeClr val="tx1"/>
                </a:solidFill>
                <a:latin typeface="Arial" charset="0"/>
              </a:defRPr>
            </a:lvl6pPr>
            <a:lvl7pPr marL="2895600" defTabSz="990600" eaLnBrk="0" fontAlgn="base" hangingPunct="0">
              <a:spcBef>
                <a:spcPct val="0"/>
              </a:spcBef>
              <a:spcAft>
                <a:spcPct val="0"/>
              </a:spcAft>
              <a:defRPr sz="2400">
                <a:solidFill>
                  <a:schemeClr val="tx1"/>
                </a:solidFill>
                <a:latin typeface="Arial" charset="0"/>
              </a:defRPr>
            </a:lvl7pPr>
            <a:lvl8pPr marL="3352800" defTabSz="990600" eaLnBrk="0" fontAlgn="base" hangingPunct="0">
              <a:spcBef>
                <a:spcPct val="0"/>
              </a:spcBef>
              <a:spcAft>
                <a:spcPct val="0"/>
              </a:spcAft>
              <a:defRPr sz="2400">
                <a:solidFill>
                  <a:schemeClr val="tx1"/>
                </a:solidFill>
                <a:latin typeface="Arial" charset="0"/>
              </a:defRPr>
            </a:lvl8pPr>
            <a:lvl9pPr marL="3810000" defTabSz="990600" eaLnBrk="0" fontAlgn="base" hangingPunct="0">
              <a:spcBef>
                <a:spcPct val="0"/>
              </a:spcBef>
              <a:spcAft>
                <a:spcPct val="0"/>
              </a:spcAft>
              <a:defRPr sz="2400">
                <a:solidFill>
                  <a:schemeClr val="tx1"/>
                </a:solidFill>
                <a:latin typeface="Arial" charset="0"/>
              </a:defRPr>
            </a:lvl9pPr>
          </a:lstStyle>
          <a:p>
            <a:pPr>
              <a:lnSpc>
                <a:spcPct val="100000"/>
              </a:lnSpc>
            </a:pPr>
            <a:endParaRPr lang="sk-SK" sz="1100" b="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06355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2160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71759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1390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quarter" idx="1"/>
          </p:nvPr>
        </p:nvSpPr>
        <p:spPr>
          <a:xfrm>
            <a:off x="655638"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half" idx="3"/>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786666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2356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endParaRPr lang="sk-SK"/>
          </a:p>
        </p:txBody>
      </p:sp>
    </p:spTree>
    <p:extLst>
      <p:ext uri="{BB962C8B-B14F-4D97-AF65-F5344CB8AC3E}">
        <p14:creationId xmlns:p14="http://schemas.microsoft.com/office/powerpoint/2010/main" val="2163597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Content Placeholder 4"/>
          <p:cNvSpPr>
            <a:spLocks noGrp="1"/>
          </p:cNvSpPr>
          <p:nvPr>
            <p:ph sz="quarter" idx="3"/>
          </p:nvPr>
        </p:nvSpPr>
        <p:spPr>
          <a:xfrm>
            <a:off x="4811713" y="39243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703499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lipArt Placeholder 3"/>
          <p:cNvSpPr>
            <a:spLocks noGrp="1"/>
          </p:cNvSpPr>
          <p:nvPr>
            <p:ph type="clip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1368322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hart Placeholder 3"/>
          <p:cNvSpPr>
            <a:spLocks noGrp="1"/>
          </p:cNvSpPr>
          <p:nvPr>
            <p:ph type="ch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177693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0015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k-SK"/>
          </a:p>
        </p:txBody>
      </p:sp>
    </p:spTree>
    <p:extLst>
      <p:ext uri="{BB962C8B-B14F-4D97-AF65-F5344CB8AC3E}">
        <p14:creationId xmlns:p14="http://schemas.microsoft.com/office/powerpoint/2010/main" val="3623463880"/>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96999636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2379329"/>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301424161"/>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824255919"/>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784728260"/>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583772"/>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6706381"/>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2856119"/>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1791633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216187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312863"/>
            <a:ext cx="1984375" cy="3933825"/>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39763" y="1312863"/>
            <a:ext cx="5803900" cy="3933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75867341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92993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360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421439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7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16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59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smtClean="0"/>
              <a:t>Body Text 24</a:t>
            </a:r>
          </a:p>
          <a:p>
            <a:pPr lvl="1"/>
            <a:r>
              <a:rPr lang="en-US" smtClean="0"/>
              <a:t>Second Level 20</a:t>
            </a:r>
          </a:p>
          <a:p>
            <a:pPr lvl="2"/>
            <a:r>
              <a:rPr lang="en-US" smtClean="0"/>
              <a:t>Third Level 20</a:t>
            </a:r>
          </a:p>
          <a:p>
            <a:pPr lvl="3"/>
            <a:r>
              <a:rPr lang="en-US" smtClean="0"/>
              <a:t>Fourth Level 20</a:t>
            </a:r>
          </a:p>
          <a:p>
            <a:pPr lvl="4"/>
            <a:r>
              <a:rPr lang="en-US" smtClean="0"/>
              <a:t>Fifth Level 20</a:t>
            </a:r>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7683"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smtClean="0"/>
              <a:t>Segue and Q&amp;A</a:t>
            </a:r>
          </a:p>
        </p:txBody>
      </p:sp>
      <p:sp>
        <p:nvSpPr>
          <p:cNvPr id="967684"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smtClean="0"/>
              <a:t>Subtitle</a:t>
            </a:r>
          </a:p>
        </p:txBody>
      </p:sp>
      <p:sp>
        <p:nvSpPr>
          <p:cNvPr id="967685"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iming>
    <p:tnLst>
      <p:par>
        <p:cTn id="1" dur="indefinite" restart="never" nodeType="tmRoot"/>
      </p:par>
    </p:tnLst>
  </p:timing>
  <p:txStyles>
    <p:titleStyle>
      <a:lvl1pPr algn="l" defTabSz="814388" rtl="0" fontAlgn="base">
        <a:lnSpc>
          <a:spcPct val="90000"/>
        </a:lnSpc>
        <a:spcBef>
          <a:spcPct val="0"/>
        </a:spcBef>
        <a:spcAft>
          <a:spcPct val="0"/>
        </a:spcAft>
        <a:defRPr sz="3000">
          <a:solidFill>
            <a:srgbClr val="FFFFFF"/>
          </a:solidFill>
          <a:latin typeface="+mj-lt"/>
          <a:ea typeface="+mj-ea"/>
          <a:cs typeface="+mj-cs"/>
        </a:defRPr>
      </a:lvl1pPr>
      <a:lvl2pPr algn="l" defTabSz="814388" rtl="0" fontAlgn="base">
        <a:lnSpc>
          <a:spcPct val="90000"/>
        </a:lnSpc>
        <a:spcBef>
          <a:spcPct val="0"/>
        </a:spcBef>
        <a:spcAft>
          <a:spcPct val="0"/>
        </a:spcAft>
        <a:defRPr sz="3000">
          <a:solidFill>
            <a:srgbClr val="FFFFFF"/>
          </a:solidFill>
          <a:latin typeface="Arial" charset="0"/>
        </a:defRPr>
      </a:lvl2pPr>
      <a:lvl3pPr algn="l" defTabSz="814388" rtl="0" fontAlgn="base">
        <a:lnSpc>
          <a:spcPct val="90000"/>
        </a:lnSpc>
        <a:spcBef>
          <a:spcPct val="0"/>
        </a:spcBef>
        <a:spcAft>
          <a:spcPct val="0"/>
        </a:spcAft>
        <a:defRPr sz="3000">
          <a:solidFill>
            <a:srgbClr val="FFFFFF"/>
          </a:solidFill>
          <a:latin typeface="Arial" charset="0"/>
        </a:defRPr>
      </a:lvl3pPr>
      <a:lvl4pPr algn="l" defTabSz="814388" rtl="0" fontAlgn="base">
        <a:lnSpc>
          <a:spcPct val="90000"/>
        </a:lnSpc>
        <a:spcBef>
          <a:spcPct val="0"/>
        </a:spcBef>
        <a:spcAft>
          <a:spcPct val="0"/>
        </a:spcAft>
        <a:defRPr sz="3000">
          <a:solidFill>
            <a:srgbClr val="FFFFFF"/>
          </a:solidFill>
          <a:latin typeface="Arial" charset="0"/>
        </a:defRPr>
      </a:lvl4pPr>
      <a:lvl5pPr algn="l" defTabSz="814388" rtl="0" fontAlgn="base">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fontAlgn="base">
        <a:lnSpc>
          <a:spcPct val="90000"/>
        </a:lnSpc>
        <a:spcBef>
          <a:spcPct val="0"/>
        </a:spcBef>
        <a:spcAft>
          <a:spcPct val="0"/>
        </a:spcAft>
        <a:defRPr sz="2000">
          <a:solidFill>
            <a:schemeClr val="bg2"/>
          </a:solidFill>
          <a:latin typeface="+mn-lt"/>
          <a:ea typeface="+mn-ea"/>
          <a:cs typeface="+mn-cs"/>
        </a:defRPr>
      </a:lvl1pPr>
      <a:lvl2pPr algn="l" defTabSz="814388" rtl="0" fontAlgn="base">
        <a:lnSpc>
          <a:spcPct val="90000"/>
        </a:lnSpc>
        <a:spcBef>
          <a:spcPct val="0"/>
        </a:spcBef>
        <a:spcAft>
          <a:spcPct val="0"/>
        </a:spcAft>
        <a:defRPr sz="3000">
          <a:solidFill>
            <a:srgbClr val="717171"/>
          </a:solidFill>
          <a:latin typeface="+mn-lt"/>
        </a:defRPr>
      </a:lvl2pPr>
      <a:lvl3pPr algn="l" defTabSz="814388" rtl="0" fontAlgn="base">
        <a:lnSpc>
          <a:spcPct val="90000"/>
        </a:lnSpc>
        <a:spcBef>
          <a:spcPct val="0"/>
        </a:spcBef>
        <a:spcAft>
          <a:spcPct val="0"/>
        </a:spcAft>
        <a:defRPr sz="3000">
          <a:solidFill>
            <a:srgbClr val="717171"/>
          </a:solidFill>
          <a:latin typeface="+mn-lt"/>
        </a:defRPr>
      </a:lvl3pPr>
      <a:lvl4pPr algn="l" defTabSz="814388" rtl="0" fontAlgn="base">
        <a:lnSpc>
          <a:spcPct val="90000"/>
        </a:lnSpc>
        <a:spcBef>
          <a:spcPct val="0"/>
        </a:spcBef>
        <a:spcAft>
          <a:spcPct val="0"/>
        </a:spcAft>
        <a:defRPr sz="3000">
          <a:solidFill>
            <a:srgbClr val="717171"/>
          </a:solidFill>
          <a:latin typeface="+mn-lt"/>
        </a:defRPr>
      </a:lvl4pPr>
      <a:lvl5pPr algn="l" defTabSz="814388" rtl="0" fontAlgn="base">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ctrTitle"/>
          </p:nvPr>
        </p:nvSpPr>
        <p:spPr/>
        <p:txBody>
          <a:bodyPr/>
          <a:lstStyle/>
          <a:p>
            <a:r>
              <a:rPr lang="en-US"/>
              <a:t>Module 4: Implement the DiffServ QoS Model</a:t>
            </a:r>
          </a:p>
        </p:txBody>
      </p:sp>
      <p:sp>
        <p:nvSpPr>
          <p:cNvPr id="1633283" name="Rectangle 3"/>
          <p:cNvSpPr>
            <a:spLocks noGrp="1" noChangeArrowheads="1"/>
          </p:cNvSpPr>
          <p:nvPr>
            <p:ph type="subTitle" idx="1"/>
          </p:nvPr>
        </p:nvSpPr>
        <p:spPr/>
        <p:txBody>
          <a:bodyPr/>
          <a:lstStyle/>
          <a:p>
            <a:pPr>
              <a:lnSpc>
                <a:spcPct val="80000"/>
              </a:lnSpc>
            </a:pPr>
            <a:r>
              <a:rPr lang="en-US" dirty="0"/>
              <a:t>Lesson 4.7: </a:t>
            </a:r>
            <a:r>
              <a:rPr lang="sk-SK" dirty="0" smtClean="0"/>
              <a:t>Mechanizmy </a:t>
            </a:r>
            <a:r>
              <a:rPr lang="en-US" dirty="0" smtClean="0"/>
              <a:t>Policing a Shaping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k-SK" dirty="0" smtClean="0"/>
              <a:t>Dopĺňanie tokenov pri policingu</a:t>
            </a:r>
            <a:endParaRPr lang="sk-SK" dirty="0"/>
          </a:p>
        </p:txBody>
      </p:sp>
      <p:sp>
        <p:nvSpPr>
          <p:cNvPr id="4" name="Content Placeholder 3"/>
          <p:cNvSpPr>
            <a:spLocks noGrp="1"/>
          </p:cNvSpPr>
          <p:nvPr>
            <p:ph idx="1"/>
          </p:nvPr>
        </p:nvSpPr>
        <p:spPr/>
        <p:txBody>
          <a:bodyPr>
            <a:normAutofit lnSpcReduction="10000"/>
          </a:bodyPr>
          <a:lstStyle/>
          <a:p>
            <a:r>
              <a:rPr lang="sk-SK" dirty="0" smtClean="0"/>
              <a:t>Pri policingu sa do token bucketu pridávajú tokeny priebežne tak, aby sa za čas Tc pridalo Bc tokenov</a:t>
            </a:r>
          </a:p>
          <a:p>
            <a:pPr lvl="1"/>
            <a:r>
              <a:rPr lang="sk-SK" dirty="0" smtClean="0"/>
              <a:t>Ak </a:t>
            </a:r>
            <a:r>
              <a:rPr lang="sk-SK" b="1" i="1" dirty="0" smtClean="0"/>
              <a:t>t</a:t>
            </a:r>
            <a:r>
              <a:rPr lang="sk-SK" dirty="0" smtClean="0"/>
              <a:t> je čas od posledného úspešného odoslania paketu, do token bucketu pribudlo</a:t>
            </a:r>
            <a:br>
              <a:rPr lang="sk-SK" dirty="0" smtClean="0"/>
            </a:br>
            <a:r>
              <a:rPr lang="sk-SK" dirty="0" smtClean="0"/>
              <a:t/>
            </a:r>
            <a:br>
              <a:rPr lang="sk-SK" dirty="0" smtClean="0"/>
            </a:br>
            <a:r>
              <a:rPr lang="sk-SK" dirty="0" smtClean="0"/>
              <a:t>	Bc*(</a:t>
            </a:r>
            <a:r>
              <a:rPr lang="sk-SK" b="1" i="1" dirty="0" smtClean="0"/>
              <a:t>t</a:t>
            </a:r>
            <a:r>
              <a:rPr lang="sk-SK" dirty="0" smtClean="0"/>
              <a:t>/Tc)</a:t>
            </a:r>
            <a:br>
              <a:rPr lang="sk-SK" dirty="0" smtClean="0"/>
            </a:br>
            <a:r>
              <a:rPr lang="sk-SK" dirty="0" smtClean="0"/>
              <a:t/>
            </a:r>
            <a:br>
              <a:rPr lang="sk-SK" dirty="0" smtClean="0"/>
            </a:br>
            <a:r>
              <a:rPr lang="sk-SK" dirty="0" smtClean="0"/>
              <a:t>tokenov (priama úmera – za čas Tc pribudne práve Bc tokenov)</a:t>
            </a:r>
            <a:endParaRPr lang="en-US" dirty="0" smtClean="0"/>
          </a:p>
          <a:p>
            <a:pPr lvl="1"/>
            <a:r>
              <a:rPr lang="sk-SK" dirty="0" smtClean="0"/>
              <a:t>Ak </a:t>
            </a:r>
            <a:r>
              <a:rPr lang="sk-SK" b="1" i="1" dirty="0" smtClean="0"/>
              <a:t>b</a:t>
            </a:r>
            <a:r>
              <a:rPr lang="sk-SK" dirty="0" smtClean="0"/>
              <a:t> je momentálny objem tokenov v token buckete, v čase </a:t>
            </a:r>
            <a:r>
              <a:rPr lang="sk-SK" b="1" i="1" dirty="0" smtClean="0"/>
              <a:t>t</a:t>
            </a:r>
            <a:r>
              <a:rPr lang="sk-SK" dirty="0" smtClean="0"/>
              <a:t> bude v token buckete</a:t>
            </a:r>
            <a:br>
              <a:rPr lang="sk-SK" dirty="0" smtClean="0"/>
            </a:br>
            <a:r>
              <a:rPr lang="sk-SK" dirty="0" smtClean="0"/>
              <a:t/>
            </a:r>
            <a:br>
              <a:rPr lang="sk-SK" dirty="0" smtClean="0"/>
            </a:br>
            <a:r>
              <a:rPr lang="sk-SK" dirty="0" smtClean="0"/>
              <a:t>	</a:t>
            </a:r>
            <a:r>
              <a:rPr lang="sk-SK" dirty="0"/>
              <a:t>MIN (</a:t>
            </a:r>
            <a:r>
              <a:rPr lang="sk-SK" b="1" i="1" dirty="0"/>
              <a:t>b</a:t>
            </a:r>
            <a:r>
              <a:rPr lang="sk-SK" dirty="0"/>
              <a:t> + Bc*(</a:t>
            </a:r>
            <a:r>
              <a:rPr lang="sk-SK" b="1" i="1" dirty="0"/>
              <a:t>t</a:t>
            </a:r>
            <a:r>
              <a:rPr lang="sk-SK" dirty="0"/>
              <a:t>/Tc), Bc</a:t>
            </a:r>
            <a:r>
              <a:rPr lang="sk-SK" dirty="0" smtClean="0"/>
              <a:t>)</a:t>
            </a:r>
            <a:br>
              <a:rPr lang="sk-SK" dirty="0" smtClean="0"/>
            </a:br>
            <a:r>
              <a:rPr lang="sk-SK" dirty="0" smtClean="0"/>
              <a:t/>
            </a:r>
            <a:br>
              <a:rPr lang="sk-SK" dirty="0" smtClean="0"/>
            </a:br>
            <a:r>
              <a:rPr lang="sk-SK" dirty="0" smtClean="0"/>
              <a:t>tokenov (nemôže v ňom byť viac ako Bc tokenov)</a:t>
            </a:r>
          </a:p>
          <a:p>
            <a:pPr lvl="1"/>
            <a:r>
              <a:rPr lang="sk-SK" dirty="0" smtClean="0"/>
              <a:t>Práve prichádzajúci paket o veľkosti </a:t>
            </a:r>
            <a:r>
              <a:rPr lang="sk-SK" b="1" i="1" dirty="0" smtClean="0"/>
              <a:t>P</a:t>
            </a:r>
            <a:r>
              <a:rPr lang="sk-SK" dirty="0" smtClean="0"/>
              <a:t> bude odoslaný, ak</a:t>
            </a:r>
            <a:br>
              <a:rPr lang="sk-SK" dirty="0" smtClean="0"/>
            </a:br>
            <a:r>
              <a:rPr lang="sk-SK" dirty="0" smtClean="0"/>
              <a:t/>
            </a:r>
            <a:br>
              <a:rPr lang="sk-SK" dirty="0" smtClean="0"/>
            </a:br>
            <a:r>
              <a:rPr lang="sk-SK" dirty="0" smtClean="0"/>
              <a:t>	</a:t>
            </a:r>
            <a:r>
              <a:rPr lang="sk-SK" b="1" i="1" dirty="0" smtClean="0"/>
              <a:t>P</a:t>
            </a:r>
            <a:r>
              <a:rPr lang="sk-SK" dirty="0" smtClean="0"/>
              <a:t> </a:t>
            </a:r>
            <a:r>
              <a:rPr lang="en-US" dirty="0"/>
              <a:t>&lt;</a:t>
            </a:r>
            <a:r>
              <a:rPr lang="en-US" dirty="0" smtClean="0"/>
              <a:t>= </a:t>
            </a:r>
            <a:r>
              <a:rPr lang="sk-SK" dirty="0" smtClean="0"/>
              <a:t>MIN (</a:t>
            </a:r>
            <a:r>
              <a:rPr lang="sk-SK" b="1" i="1" dirty="0" smtClean="0"/>
              <a:t>b</a:t>
            </a:r>
            <a:r>
              <a:rPr lang="sk-SK" dirty="0" smtClean="0"/>
              <a:t> + Bc*(</a:t>
            </a:r>
            <a:r>
              <a:rPr lang="sk-SK" b="1" i="1" dirty="0" smtClean="0"/>
              <a:t>t</a:t>
            </a:r>
            <a:r>
              <a:rPr lang="sk-SK" dirty="0" smtClean="0"/>
              <a:t>/Tc), Bc)</a:t>
            </a:r>
            <a:endParaRPr lang="sk-SK" dirty="0"/>
          </a:p>
        </p:txBody>
      </p:sp>
    </p:spTree>
    <p:extLst>
      <p:ext uri="{BB962C8B-B14F-4D97-AF65-F5344CB8AC3E}">
        <p14:creationId xmlns:p14="http://schemas.microsoft.com/office/powerpoint/2010/main" val="2058507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Zložitejšie systémy token bucketov</a:t>
            </a:r>
            <a:endParaRPr lang="sk-SK" dirty="0"/>
          </a:p>
        </p:txBody>
      </p:sp>
      <p:sp>
        <p:nvSpPr>
          <p:cNvPr id="3" name="Content Placeholder 2"/>
          <p:cNvSpPr>
            <a:spLocks noGrp="1"/>
          </p:cNvSpPr>
          <p:nvPr>
            <p:ph idx="1"/>
          </p:nvPr>
        </p:nvSpPr>
        <p:spPr/>
        <p:txBody>
          <a:bodyPr/>
          <a:lstStyle/>
          <a:p>
            <a:r>
              <a:rPr lang="sk-SK" dirty="0" smtClean="0"/>
              <a:t>Elementárny token bucket je prirodzený spôsob na obmedzenie prevádzky</a:t>
            </a:r>
          </a:p>
          <a:p>
            <a:pPr lvl="1"/>
            <a:r>
              <a:rPr lang="sk-SK" dirty="0" smtClean="0"/>
              <a:t>Dá sa nazvať aj Single Rate Two Color Marker – konformné dáta sú „zelené“, nekonformné dáta sú „červené“</a:t>
            </a:r>
          </a:p>
          <a:p>
            <a:r>
              <a:rPr lang="sk-SK" dirty="0" smtClean="0"/>
              <a:t>Má však niekoľké obmedzenia</a:t>
            </a:r>
          </a:p>
          <a:p>
            <a:pPr lvl="1"/>
            <a:r>
              <a:rPr lang="sk-SK" dirty="0" smtClean="0"/>
              <a:t>Nedokáže zužitkovať nevyužité tokeny ušetrené za dlhšiu dobu</a:t>
            </a:r>
          </a:p>
          <a:p>
            <a:pPr lvl="1"/>
            <a:r>
              <a:rPr lang="sk-SK" dirty="0" smtClean="0"/>
              <a:t>Nedokáže rozoznávať viaceré ustálené intenzity toku pre viac farieb („žlté/oranžové“ dáta nad dohodnutý objem)</a:t>
            </a:r>
          </a:p>
          <a:p>
            <a:r>
              <a:rPr lang="sk-SK" dirty="0" smtClean="0"/>
              <a:t>V praxi sa preto využívajú zložitejšie systémy token bucketov</a:t>
            </a:r>
          </a:p>
          <a:p>
            <a:pPr lvl="1"/>
            <a:r>
              <a:rPr lang="sk-SK" dirty="0" smtClean="0"/>
              <a:t>Single Rate Three Color Marker (srTCM, RFC 2697)</a:t>
            </a:r>
          </a:p>
          <a:p>
            <a:pPr lvl="1"/>
            <a:r>
              <a:rPr lang="sk-SK" dirty="0" smtClean="0"/>
              <a:t>Two Rate Three Color Marker (trTCM, RFC 2698)</a:t>
            </a:r>
            <a:endParaRPr lang="sk-SK" dirty="0"/>
          </a:p>
        </p:txBody>
      </p:sp>
    </p:spTree>
    <p:extLst>
      <p:ext uri="{BB962C8B-B14F-4D97-AF65-F5344CB8AC3E}">
        <p14:creationId xmlns:p14="http://schemas.microsoft.com/office/powerpoint/2010/main" val="2031205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a:grpSpLocks noChangeAspect="1"/>
          </p:cNvGrpSpPr>
          <p:nvPr/>
        </p:nvGrpSpPr>
        <p:grpSpPr>
          <a:xfrm>
            <a:off x="4498670" y="2726247"/>
            <a:ext cx="4613767" cy="3457576"/>
            <a:chOff x="2844800" y="1871543"/>
            <a:chExt cx="6151689" cy="4610101"/>
          </a:xfrm>
        </p:grpSpPr>
        <p:grpSp>
          <p:nvGrpSpPr>
            <p:cNvPr id="13" name="Group 12"/>
            <p:cNvGrpSpPr/>
            <p:nvPr/>
          </p:nvGrpSpPr>
          <p:grpSpPr>
            <a:xfrm>
              <a:off x="4943090" y="4143597"/>
              <a:ext cx="1996943" cy="1109738"/>
              <a:chOff x="3517900" y="4394200"/>
              <a:chExt cx="1996943" cy="1109738"/>
            </a:xfrm>
          </p:grpSpPr>
          <p:pic>
            <p:nvPicPr>
              <p:cNvPr id="5" name="Picture 2" descr="017G_41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982" t="39009" r="29323"/>
              <a:stretch/>
            </p:blipFill>
            <p:spPr bwMode="auto">
              <a:xfrm>
                <a:off x="3517900" y="4394200"/>
                <a:ext cx="1971270" cy="1109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66458" y="4888468"/>
                <a:ext cx="348385" cy="295465"/>
              </a:xfrm>
              <a:prstGeom prst="rect">
                <a:avLst/>
              </a:prstGeom>
              <a:solidFill>
                <a:schemeClr val="bg1"/>
              </a:solidFill>
            </p:spPr>
            <p:txBody>
              <a:bodyPr wrap="none" lIns="0" tIns="0" rIns="0" bIns="0" rtlCol="0">
                <a:spAutoFit/>
              </a:bodyPr>
              <a:lstStyle/>
              <a:p>
                <a:r>
                  <a:rPr lang="sk-SK" sz="1600" b="1" dirty="0" smtClean="0"/>
                  <a:t>Be</a:t>
                </a:r>
                <a:endParaRPr lang="sk-SK" sz="1600" b="1" dirty="0"/>
              </a:p>
            </p:txBody>
          </p:sp>
        </p:grpSp>
        <p:grpSp>
          <p:nvGrpSpPr>
            <p:cNvPr id="9" name="Group 8"/>
            <p:cNvGrpSpPr/>
            <p:nvPr/>
          </p:nvGrpSpPr>
          <p:grpSpPr>
            <a:xfrm>
              <a:off x="6896281" y="4966932"/>
              <a:ext cx="2100208" cy="1514712"/>
              <a:chOff x="6604000" y="4568588"/>
              <a:chExt cx="2100208" cy="1514712"/>
            </a:xfrm>
          </p:grpSpPr>
          <p:pic>
            <p:nvPicPr>
              <p:cNvPr id="7" name="Picture 2" descr="017G_41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166" b="16752"/>
              <a:stretch/>
            </p:blipFill>
            <p:spPr bwMode="auto">
              <a:xfrm>
                <a:off x="6604000" y="4568588"/>
                <a:ext cx="2100208" cy="15147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6604000" y="5503938"/>
                <a:ext cx="342900" cy="57936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grpSp>
        <p:pic>
          <p:nvPicPr>
            <p:cNvPr id="10" name="Picture 2" descr="017G_41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1064" r="46087" b="62939"/>
            <a:stretch/>
          </p:blipFill>
          <p:spPr bwMode="auto">
            <a:xfrm>
              <a:off x="5132185" y="3416160"/>
              <a:ext cx="774700" cy="67433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2844800" y="1871543"/>
              <a:ext cx="2417760" cy="1819512"/>
              <a:chOff x="2624141" y="1231901"/>
              <a:chExt cx="2417760" cy="1819512"/>
            </a:xfrm>
          </p:grpSpPr>
          <p:pic>
            <p:nvPicPr>
              <p:cNvPr id="4" name="Picture 2" descr="017G_41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332" r="29568"/>
              <a:stretch/>
            </p:blipFill>
            <p:spPr bwMode="auto">
              <a:xfrm>
                <a:off x="2624141" y="1231901"/>
                <a:ext cx="2417760" cy="181951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bwMode="auto">
              <a:xfrm>
                <a:off x="4402961" y="1231901"/>
                <a:ext cx="638940" cy="5841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grpSp>
      </p:grpSp>
      <p:sp>
        <p:nvSpPr>
          <p:cNvPr id="2" name="Title 1"/>
          <p:cNvSpPr>
            <a:spLocks noGrp="1"/>
          </p:cNvSpPr>
          <p:nvPr>
            <p:ph type="title"/>
          </p:nvPr>
        </p:nvSpPr>
        <p:spPr/>
        <p:txBody>
          <a:bodyPr/>
          <a:lstStyle/>
          <a:p>
            <a:r>
              <a:rPr lang="sk-SK" dirty="0" smtClean="0"/>
              <a:t>Single Rate Three Color Marker (srTCM)</a:t>
            </a:r>
            <a:endParaRPr lang="sk-SK" dirty="0"/>
          </a:p>
        </p:txBody>
      </p:sp>
      <p:sp>
        <p:nvSpPr>
          <p:cNvPr id="3" name="Content Placeholder 2"/>
          <p:cNvSpPr>
            <a:spLocks noGrp="1"/>
          </p:cNvSpPr>
          <p:nvPr>
            <p:ph idx="1"/>
          </p:nvPr>
        </p:nvSpPr>
        <p:spPr/>
        <p:txBody>
          <a:bodyPr>
            <a:normAutofit fontScale="92500" lnSpcReduction="20000"/>
          </a:bodyPr>
          <a:lstStyle/>
          <a:p>
            <a:r>
              <a:rPr lang="sk-SK" dirty="0" smtClean="0"/>
              <a:t>Ideou srTCM je nevyužité tokeny odložiť do rezervy a využiť v časoch vyššej spotreby</a:t>
            </a:r>
          </a:p>
          <a:p>
            <a:r>
              <a:rPr lang="sk-SK" dirty="0" smtClean="0"/>
              <a:t>srTCM využíva dva token buckety, jeden s veľkosťou Bc, druhý s veľkosťou Be (Excess Burst)</a:t>
            </a:r>
          </a:p>
          <a:p>
            <a:pPr lvl="1"/>
            <a:r>
              <a:rPr lang="sk-SK" dirty="0" smtClean="0"/>
              <a:t>Token bucket Bc sa napĺňa ako prvý s intenzitou CIR</a:t>
            </a:r>
          </a:p>
          <a:p>
            <a:pPr lvl="1"/>
            <a:r>
              <a:rPr lang="sk-SK" dirty="0" smtClean="0"/>
              <a:t>Token bucket Be sa napĺňa</a:t>
            </a:r>
            <a:br>
              <a:rPr lang="sk-SK" dirty="0" smtClean="0"/>
            </a:br>
            <a:r>
              <a:rPr lang="sk-SK" dirty="0" smtClean="0"/>
              <a:t>len z tokenov pridávaných</a:t>
            </a:r>
            <a:br>
              <a:rPr lang="sk-SK" dirty="0" smtClean="0"/>
            </a:br>
            <a:r>
              <a:rPr lang="sk-SK" dirty="0" smtClean="0"/>
              <a:t>do bucketu Bc, ktoré sa už</a:t>
            </a:r>
            <a:br>
              <a:rPr lang="sk-SK" dirty="0" smtClean="0"/>
            </a:br>
            <a:r>
              <a:rPr lang="sk-SK" dirty="0" smtClean="0"/>
              <a:t>doň nezmestili</a:t>
            </a:r>
          </a:p>
          <a:p>
            <a:r>
              <a:rPr lang="sk-SK" dirty="0" smtClean="0"/>
              <a:t>Spôsob použitia token bucketov:</a:t>
            </a:r>
          </a:p>
          <a:p>
            <a:pPr lvl="1"/>
            <a:r>
              <a:rPr lang="sk-SK" b="1" dirty="0" smtClean="0">
                <a:solidFill>
                  <a:schemeClr val="accent2"/>
                </a:solidFill>
              </a:rPr>
              <a:t>Ak</a:t>
            </a:r>
            <a:r>
              <a:rPr lang="sk-SK" dirty="0" smtClean="0"/>
              <a:t> je pre paket dosť tokenov v buckete</a:t>
            </a:r>
            <a:br>
              <a:rPr lang="sk-SK" dirty="0" smtClean="0"/>
            </a:br>
            <a:r>
              <a:rPr lang="sk-SK" dirty="0" smtClean="0"/>
              <a:t>Bc, paket je „zelený“ (</a:t>
            </a:r>
            <a:r>
              <a:rPr lang="sk-SK" dirty="0" smtClean="0">
                <a:solidFill>
                  <a:schemeClr val="tx2"/>
                </a:solidFill>
              </a:rPr>
              <a:t>conform</a:t>
            </a:r>
            <a:r>
              <a:rPr lang="sk-SK" dirty="0" smtClean="0"/>
              <a:t>) a bude</a:t>
            </a:r>
            <a:br>
              <a:rPr lang="sk-SK" dirty="0" smtClean="0"/>
            </a:br>
            <a:r>
              <a:rPr lang="sk-SK" dirty="0" smtClean="0"/>
              <a:t>odoslaný. Z bucketu Bc sa odoberie</a:t>
            </a:r>
            <a:br>
              <a:rPr lang="sk-SK" dirty="0" smtClean="0"/>
            </a:br>
            <a:r>
              <a:rPr lang="sk-SK" dirty="0" smtClean="0"/>
              <a:t>zodpovedajúci</a:t>
            </a:r>
            <a:r>
              <a:rPr lang="sk-SK" dirty="0"/>
              <a:t> </a:t>
            </a:r>
            <a:r>
              <a:rPr lang="sk-SK" dirty="0" smtClean="0"/>
              <a:t>počet tokenov</a:t>
            </a:r>
          </a:p>
          <a:p>
            <a:pPr lvl="1"/>
            <a:r>
              <a:rPr lang="sk-SK" b="1" dirty="0" smtClean="0">
                <a:solidFill>
                  <a:schemeClr val="accent2"/>
                </a:solidFill>
              </a:rPr>
              <a:t>Inak, ak</a:t>
            </a:r>
            <a:r>
              <a:rPr lang="sk-SK" dirty="0" smtClean="0"/>
              <a:t> je pre paket dosť tokenov v buckete Be, paket je</a:t>
            </a:r>
            <a:br>
              <a:rPr lang="sk-SK" dirty="0" smtClean="0"/>
            </a:br>
            <a:r>
              <a:rPr lang="sk-SK" dirty="0" smtClean="0"/>
              <a:t>„oranžový“ (</a:t>
            </a:r>
            <a:r>
              <a:rPr lang="sk-SK" dirty="0" smtClean="0">
                <a:solidFill>
                  <a:schemeClr val="tx2"/>
                </a:solidFill>
              </a:rPr>
              <a:t>exceed</a:t>
            </a:r>
            <a:r>
              <a:rPr lang="sk-SK" dirty="0" smtClean="0"/>
              <a:t>) a bude odoslaný. Z bucketu Be sa</a:t>
            </a:r>
            <a:br>
              <a:rPr lang="sk-SK" dirty="0" smtClean="0"/>
            </a:br>
            <a:r>
              <a:rPr lang="sk-SK" dirty="0" smtClean="0"/>
              <a:t>odoberie</a:t>
            </a:r>
            <a:r>
              <a:rPr lang="sk-SK" dirty="0"/>
              <a:t> </a:t>
            </a:r>
            <a:r>
              <a:rPr lang="sk-SK" dirty="0" smtClean="0"/>
              <a:t>zodpovedajúci počet tokenov.</a:t>
            </a:r>
          </a:p>
          <a:p>
            <a:pPr lvl="1"/>
            <a:r>
              <a:rPr lang="sk-SK" b="1" dirty="0" smtClean="0">
                <a:solidFill>
                  <a:schemeClr val="accent2"/>
                </a:solidFill>
              </a:rPr>
              <a:t>Inak</a:t>
            </a:r>
            <a:r>
              <a:rPr lang="sk-SK" dirty="0" smtClean="0"/>
              <a:t> je paket „červený“ (</a:t>
            </a:r>
            <a:r>
              <a:rPr lang="sk-SK" dirty="0" smtClean="0">
                <a:solidFill>
                  <a:schemeClr val="tx2"/>
                </a:solidFill>
              </a:rPr>
              <a:t>violate</a:t>
            </a:r>
            <a:r>
              <a:rPr lang="sk-SK" dirty="0" smtClean="0"/>
              <a:t>) a bude zahodený</a:t>
            </a:r>
          </a:p>
        </p:txBody>
      </p:sp>
    </p:spTree>
    <p:extLst>
      <p:ext uri="{BB962C8B-B14F-4D97-AF65-F5344CB8AC3E}">
        <p14:creationId xmlns:p14="http://schemas.microsoft.com/office/powerpoint/2010/main" val="4004142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Single Rate Three Color Marker (srTCM)</a:t>
            </a:r>
          </a:p>
        </p:txBody>
      </p:sp>
      <p:sp>
        <p:nvSpPr>
          <p:cNvPr id="3" name="Content Placeholder 2"/>
          <p:cNvSpPr>
            <a:spLocks noGrp="1"/>
          </p:cNvSpPr>
          <p:nvPr>
            <p:ph idx="1"/>
          </p:nvPr>
        </p:nvSpPr>
        <p:spPr/>
        <p:txBody>
          <a:bodyPr/>
          <a:lstStyle/>
          <a:p>
            <a:r>
              <a:rPr lang="sk-SK" dirty="0" smtClean="0"/>
              <a:t>Parametre modelu srTCM</a:t>
            </a:r>
          </a:p>
          <a:p>
            <a:pPr lvl="1"/>
            <a:r>
              <a:rPr lang="sk-SK" dirty="0" smtClean="0"/>
              <a:t>Bc – veľkosť token bucketu Bc (veľkosť konformného zhluku)</a:t>
            </a:r>
          </a:p>
          <a:p>
            <a:pPr lvl="1"/>
            <a:r>
              <a:rPr lang="sk-SK" dirty="0" smtClean="0"/>
              <a:t>Be – veľkosť token bucketu Be (veľkosť nekonformného, ale povoleného zhluku)</a:t>
            </a:r>
          </a:p>
          <a:p>
            <a:pPr lvl="1"/>
            <a:r>
              <a:rPr lang="sk-SK" dirty="0" smtClean="0"/>
              <a:t>CIR – ustálená rýchlosť pri trvalom preťažení</a:t>
            </a:r>
          </a:p>
          <a:p>
            <a:pPr lvl="2"/>
            <a:r>
              <a:rPr lang="sk-SK" dirty="0" smtClean="0"/>
              <a:t>CIR, Bc a Tc sú viazané vzťahom CIR=Bc/Tc, preto Tc nie je voľným parametrom modelu</a:t>
            </a:r>
          </a:p>
          <a:p>
            <a:r>
              <a:rPr lang="sk-SK" dirty="0" smtClean="0"/>
              <a:t>Priepustnosť modelovaná v srTCM</a:t>
            </a:r>
          </a:p>
          <a:p>
            <a:pPr lvl="1"/>
            <a:r>
              <a:rPr lang="sk-SK" dirty="0" smtClean="0"/>
              <a:t>Ustálená: CIR = Bc/Tc</a:t>
            </a:r>
          </a:p>
          <a:p>
            <a:pPr lvl="1"/>
            <a:r>
              <a:rPr lang="sk-SK" dirty="0" smtClean="0"/>
              <a:t>Maximálna: až do rýchlosti rozhrania (pri dostatočne veľkom Be)</a:t>
            </a:r>
          </a:p>
          <a:p>
            <a:pPr lvl="2"/>
            <a:r>
              <a:rPr lang="sk-SK" dirty="0" smtClean="0"/>
              <a:t>Maximálna rýchlosť nie je trvale udržiavateľná</a:t>
            </a:r>
            <a:endParaRPr lang="sk-SK" dirty="0"/>
          </a:p>
        </p:txBody>
      </p:sp>
    </p:spTree>
    <p:extLst>
      <p:ext uri="{BB962C8B-B14F-4D97-AF65-F5344CB8AC3E}">
        <p14:creationId xmlns:p14="http://schemas.microsoft.com/office/powerpoint/2010/main" val="3146442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Two Rate Three Color Marker (trTCM)</a:t>
            </a:r>
            <a:endParaRPr lang="sk-SK" dirty="0"/>
          </a:p>
        </p:txBody>
      </p:sp>
      <p:sp>
        <p:nvSpPr>
          <p:cNvPr id="3" name="Content Placeholder 2"/>
          <p:cNvSpPr>
            <a:spLocks noGrp="1"/>
          </p:cNvSpPr>
          <p:nvPr>
            <p:ph idx="1"/>
          </p:nvPr>
        </p:nvSpPr>
        <p:spPr/>
        <p:txBody>
          <a:bodyPr>
            <a:normAutofit fontScale="70000" lnSpcReduction="20000"/>
          </a:bodyPr>
          <a:lstStyle/>
          <a:p>
            <a:r>
              <a:rPr lang="sk-SK" dirty="0" smtClean="0"/>
              <a:t>Ideou trTCM je obmedziť tok na maximálnu ustálenú úroveň PIR, no pritom identifikovať jeho časť na ustálenej úrovni CIR, CIR</a:t>
            </a:r>
            <a:r>
              <a:rPr lang="en-US" dirty="0" smtClean="0"/>
              <a:t> &lt; </a:t>
            </a:r>
            <a:r>
              <a:rPr lang="sk-SK" dirty="0" smtClean="0"/>
              <a:t>PIR</a:t>
            </a:r>
          </a:p>
          <a:p>
            <a:endParaRPr lang="sk-SK" dirty="0" smtClean="0"/>
          </a:p>
          <a:p>
            <a:endParaRPr lang="sk-SK" dirty="0" smtClean="0"/>
          </a:p>
          <a:p>
            <a:endParaRPr lang="sk-SK" dirty="0" smtClean="0"/>
          </a:p>
          <a:p>
            <a:endParaRPr lang="sk-SK" dirty="0" smtClean="0"/>
          </a:p>
          <a:p>
            <a:endParaRPr lang="sk-SK" dirty="0" smtClean="0"/>
          </a:p>
          <a:p>
            <a:endParaRPr lang="sk-SK" dirty="0" smtClean="0"/>
          </a:p>
          <a:p>
            <a:endParaRPr lang="sk-SK" dirty="0" smtClean="0"/>
          </a:p>
          <a:p>
            <a:endParaRPr lang="sk-SK" dirty="0" smtClean="0"/>
          </a:p>
          <a:p>
            <a:r>
              <a:rPr lang="sk-SK" dirty="0" smtClean="0"/>
              <a:t>trTCM využíva dva token buckety, jeden s veľkosťou Bc, druhý s veľkosťou Be</a:t>
            </a:r>
          </a:p>
          <a:p>
            <a:pPr lvl="1"/>
            <a:r>
              <a:rPr lang="sk-SK" dirty="0" smtClean="0"/>
              <a:t>Každý sa napĺňa nezávisle svojou vlastnou intenzitou, bucket Bc intenzitou CIR, bucket Be intenzitou PIR</a:t>
            </a:r>
          </a:p>
          <a:p>
            <a:r>
              <a:rPr lang="sk-SK" dirty="0" smtClean="0"/>
              <a:t>Spôsob použitia token bucketov:</a:t>
            </a:r>
          </a:p>
          <a:p>
            <a:pPr lvl="1"/>
            <a:r>
              <a:rPr lang="sk-SK" b="1" dirty="0" smtClean="0">
                <a:solidFill>
                  <a:schemeClr val="accent2"/>
                </a:solidFill>
              </a:rPr>
              <a:t>Ak</a:t>
            </a:r>
            <a:r>
              <a:rPr lang="sk-SK" dirty="0" smtClean="0">
                <a:solidFill>
                  <a:schemeClr val="accent2"/>
                </a:solidFill>
              </a:rPr>
              <a:t> </a:t>
            </a:r>
            <a:r>
              <a:rPr lang="sk-SK" dirty="0" smtClean="0"/>
              <a:t>pre paket </a:t>
            </a:r>
            <a:r>
              <a:rPr lang="sk-SK" b="1" dirty="0" smtClean="0">
                <a:solidFill>
                  <a:schemeClr val="accent2"/>
                </a:solidFill>
              </a:rPr>
              <a:t>nie</a:t>
            </a:r>
            <a:r>
              <a:rPr lang="sk-SK" dirty="0" smtClean="0">
                <a:solidFill>
                  <a:schemeClr val="accent2"/>
                </a:solidFill>
              </a:rPr>
              <a:t> </a:t>
            </a:r>
            <a:r>
              <a:rPr lang="sk-SK" b="1" dirty="0" smtClean="0">
                <a:solidFill>
                  <a:schemeClr val="accent2"/>
                </a:solidFill>
              </a:rPr>
              <a:t>je</a:t>
            </a:r>
            <a:r>
              <a:rPr lang="sk-SK" dirty="0" smtClean="0">
                <a:solidFill>
                  <a:schemeClr val="accent2"/>
                </a:solidFill>
              </a:rPr>
              <a:t> </a:t>
            </a:r>
            <a:r>
              <a:rPr lang="sk-SK" dirty="0" smtClean="0"/>
              <a:t>dosť tokenov v buckete Be, paket je „červený“ (</a:t>
            </a:r>
            <a:r>
              <a:rPr lang="sk-SK" dirty="0" smtClean="0">
                <a:solidFill>
                  <a:schemeClr val="tx2"/>
                </a:solidFill>
              </a:rPr>
              <a:t>violate</a:t>
            </a:r>
            <a:r>
              <a:rPr lang="sk-SK" dirty="0" smtClean="0"/>
              <a:t>) a bude zahodený</a:t>
            </a:r>
          </a:p>
          <a:p>
            <a:pPr lvl="1"/>
            <a:r>
              <a:rPr lang="sk-SK" b="1" dirty="0" smtClean="0">
                <a:solidFill>
                  <a:schemeClr val="accent2"/>
                </a:solidFill>
              </a:rPr>
              <a:t>Inak</a:t>
            </a:r>
            <a:r>
              <a:rPr lang="sk-SK" dirty="0" smtClean="0">
                <a:solidFill>
                  <a:schemeClr val="accent2"/>
                </a:solidFill>
              </a:rPr>
              <a:t> </a:t>
            </a:r>
            <a:r>
              <a:rPr lang="sk-SK" dirty="0" smtClean="0"/>
              <a:t>ak pre paket </a:t>
            </a:r>
            <a:r>
              <a:rPr lang="sk-SK" b="1" dirty="0" smtClean="0">
                <a:solidFill>
                  <a:schemeClr val="accent2"/>
                </a:solidFill>
              </a:rPr>
              <a:t>nie</a:t>
            </a:r>
            <a:r>
              <a:rPr lang="sk-SK" dirty="0" smtClean="0">
                <a:solidFill>
                  <a:schemeClr val="accent2"/>
                </a:solidFill>
              </a:rPr>
              <a:t> </a:t>
            </a:r>
            <a:r>
              <a:rPr lang="sk-SK" b="1" dirty="0" smtClean="0">
                <a:solidFill>
                  <a:schemeClr val="accent2"/>
                </a:solidFill>
              </a:rPr>
              <a:t>je</a:t>
            </a:r>
            <a:r>
              <a:rPr lang="sk-SK" dirty="0" smtClean="0">
                <a:solidFill>
                  <a:schemeClr val="accent2"/>
                </a:solidFill>
              </a:rPr>
              <a:t> </a:t>
            </a:r>
            <a:r>
              <a:rPr lang="sk-SK" dirty="0" smtClean="0"/>
              <a:t>dosť tokenov v buckete Bc, paket je „oranžový“ (</a:t>
            </a:r>
            <a:r>
              <a:rPr lang="sk-SK" dirty="0" smtClean="0">
                <a:solidFill>
                  <a:schemeClr val="tx2"/>
                </a:solidFill>
              </a:rPr>
              <a:t>exceed</a:t>
            </a:r>
            <a:r>
              <a:rPr lang="sk-SK" dirty="0" smtClean="0"/>
              <a:t>) a bude odoslaný. Z bucketu Be sa odoberie zodpovedajúci počet tokenov</a:t>
            </a:r>
          </a:p>
          <a:p>
            <a:pPr lvl="1"/>
            <a:r>
              <a:rPr lang="sk-SK" b="1" dirty="0" smtClean="0">
                <a:solidFill>
                  <a:schemeClr val="accent2"/>
                </a:solidFill>
              </a:rPr>
              <a:t>Inak</a:t>
            </a:r>
            <a:r>
              <a:rPr lang="sk-SK" dirty="0" smtClean="0">
                <a:solidFill>
                  <a:schemeClr val="accent2"/>
                </a:solidFill>
              </a:rPr>
              <a:t> </a:t>
            </a:r>
            <a:r>
              <a:rPr lang="sk-SK" dirty="0" smtClean="0"/>
              <a:t>je paket „zelený“ (</a:t>
            </a:r>
            <a:r>
              <a:rPr lang="sk-SK" dirty="0" smtClean="0">
                <a:solidFill>
                  <a:schemeClr val="tx2"/>
                </a:solidFill>
              </a:rPr>
              <a:t>conform</a:t>
            </a:r>
            <a:r>
              <a:rPr lang="sk-SK" dirty="0" smtClean="0"/>
              <a:t>) a bude odoslaný. Z bucketov Be aj Bc sa odoberie rovnaký zodpovedajúci počet tokenov.</a:t>
            </a:r>
            <a:endParaRPr lang="sk-SK" dirty="0"/>
          </a:p>
        </p:txBody>
      </p:sp>
      <p:grpSp>
        <p:nvGrpSpPr>
          <p:cNvPr id="28" name="Group 27"/>
          <p:cNvGrpSpPr/>
          <p:nvPr/>
        </p:nvGrpSpPr>
        <p:grpSpPr>
          <a:xfrm>
            <a:off x="898804" y="1744053"/>
            <a:ext cx="3283683" cy="2299113"/>
            <a:chOff x="530504" y="2705578"/>
            <a:chExt cx="3283683" cy="2299113"/>
          </a:xfrm>
        </p:grpSpPr>
        <p:pic>
          <p:nvPicPr>
            <p:cNvPr id="13"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982" t="39009" r="29323"/>
            <a:stretch/>
          </p:blipFill>
          <p:spPr bwMode="auto">
            <a:xfrm>
              <a:off x="774138" y="3251156"/>
              <a:ext cx="1478453" cy="83230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239031" y="3868657"/>
              <a:ext cx="1575156" cy="1136034"/>
              <a:chOff x="6604000" y="4568588"/>
              <a:chExt cx="2100208" cy="1514712"/>
            </a:xfrm>
          </p:grpSpPr>
          <p:pic>
            <p:nvPicPr>
              <p:cNvPr id="11"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166" b="16752"/>
              <a:stretch/>
            </p:blipFill>
            <p:spPr bwMode="auto">
              <a:xfrm>
                <a:off x="6604000" y="4568588"/>
                <a:ext cx="2100208" cy="151471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6604000" y="5503938"/>
                <a:ext cx="342900" cy="57936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grpSp>
        <p:pic>
          <p:nvPicPr>
            <p:cNvPr id="7"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064" r="46087" b="62939"/>
            <a:stretch/>
          </p:blipFill>
          <p:spPr bwMode="auto">
            <a:xfrm>
              <a:off x="915959" y="2705578"/>
              <a:ext cx="581025" cy="50574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30504" y="2713536"/>
              <a:ext cx="331821" cy="207749"/>
            </a:xfrm>
            <a:prstGeom prst="rect">
              <a:avLst/>
            </a:prstGeom>
            <a:solidFill>
              <a:schemeClr val="bg1"/>
            </a:solidFill>
          </p:spPr>
          <p:txBody>
            <a:bodyPr wrap="none" lIns="0" tIns="0" rIns="0" bIns="0" rtlCol="0">
              <a:spAutoFit/>
            </a:bodyPr>
            <a:lstStyle/>
            <a:p>
              <a:r>
                <a:rPr lang="sk-SK" sz="1500" b="1" dirty="0" smtClean="0"/>
                <a:t>CIR</a:t>
              </a:r>
              <a:endParaRPr lang="sk-SK" sz="1500" b="1" dirty="0"/>
            </a:p>
          </p:txBody>
        </p:sp>
      </p:grpSp>
      <p:grpSp>
        <p:nvGrpSpPr>
          <p:cNvPr id="37" name="Group 36"/>
          <p:cNvGrpSpPr/>
          <p:nvPr/>
        </p:nvGrpSpPr>
        <p:grpSpPr>
          <a:xfrm>
            <a:off x="5191404" y="1744053"/>
            <a:ext cx="3283683" cy="2299113"/>
            <a:chOff x="5191404" y="1667853"/>
            <a:chExt cx="3283683" cy="2299113"/>
          </a:xfrm>
        </p:grpSpPr>
        <p:grpSp>
          <p:nvGrpSpPr>
            <p:cNvPr id="29" name="Group 28"/>
            <p:cNvGrpSpPr/>
            <p:nvPr/>
          </p:nvGrpSpPr>
          <p:grpSpPr>
            <a:xfrm>
              <a:off x="5191404" y="1667853"/>
              <a:ext cx="3283683" cy="2299113"/>
              <a:chOff x="530504" y="2705578"/>
              <a:chExt cx="3283683" cy="2299113"/>
            </a:xfrm>
          </p:grpSpPr>
          <p:pic>
            <p:nvPicPr>
              <p:cNvPr id="30"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982" t="39009" r="29323"/>
              <a:stretch/>
            </p:blipFill>
            <p:spPr bwMode="auto">
              <a:xfrm>
                <a:off x="774138" y="3251156"/>
                <a:ext cx="1478453" cy="83230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p:cNvGrpSpPr/>
              <p:nvPr/>
            </p:nvGrpSpPr>
            <p:grpSpPr>
              <a:xfrm>
                <a:off x="2239031" y="3868657"/>
                <a:ext cx="1575156" cy="1136034"/>
                <a:chOff x="6604000" y="4568588"/>
                <a:chExt cx="2100208" cy="1514712"/>
              </a:xfrm>
            </p:grpSpPr>
            <p:pic>
              <p:nvPicPr>
                <p:cNvPr id="34"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166" b="16752"/>
                <a:stretch/>
              </p:blipFill>
              <p:spPr bwMode="auto">
                <a:xfrm>
                  <a:off x="6604000" y="4568588"/>
                  <a:ext cx="2100208" cy="151471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bwMode="auto">
                <a:xfrm>
                  <a:off x="6604000" y="5503938"/>
                  <a:ext cx="342900" cy="57936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grpSp>
          <p:pic>
            <p:nvPicPr>
              <p:cNvPr id="32"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064" r="46087" b="62939"/>
              <a:stretch/>
            </p:blipFill>
            <p:spPr bwMode="auto">
              <a:xfrm>
                <a:off x="915959" y="2705578"/>
                <a:ext cx="581025" cy="50574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530504" y="2713536"/>
                <a:ext cx="331821" cy="207749"/>
              </a:xfrm>
              <a:prstGeom prst="rect">
                <a:avLst/>
              </a:prstGeom>
              <a:solidFill>
                <a:schemeClr val="bg1"/>
              </a:solidFill>
            </p:spPr>
            <p:txBody>
              <a:bodyPr wrap="none" lIns="0" tIns="0" rIns="0" bIns="0" rtlCol="0">
                <a:spAutoFit/>
              </a:bodyPr>
              <a:lstStyle/>
              <a:p>
                <a:r>
                  <a:rPr lang="sk-SK" sz="1500" b="1" dirty="0" smtClean="0"/>
                  <a:t>PIR</a:t>
                </a:r>
                <a:endParaRPr lang="sk-SK" sz="1500" b="1" dirty="0"/>
              </a:p>
            </p:txBody>
          </p:sp>
        </p:grpSp>
        <p:sp>
          <p:nvSpPr>
            <p:cNvPr id="36" name="TextBox 35"/>
            <p:cNvSpPr txBox="1"/>
            <p:nvPr/>
          </p:nvSpPr>
          <p:spPr>
            <a:xfrm>
              <a:off x="6670306" y="2601908"/>
              <a:ext cx="256480" cy="207749"/>
            </a:xfrm>
            <a:prstGeom prst="rect">
              <a:avLst/>
            </a:prstGeom>
            <a:solidFill>
              <a:schemeClr val="bg1"/>
            </a:solidFill>
          </p:spPr>
          <p:txBody>
            <a:bodyPr wrap="none" lIns="0" tIns="0" rIns="0" bIns="0" rtlCol="0">
              <a:spAutoFit/>
            </a:bodyPr>
            <a:lstStyle/>
            <a:p>
              <a:r>
                <a:rPr lang="sk-SK" sz="1500" b="1" dirty="0" smtClean="0"/>
                <a:t>Be</a:t>
              </a:r>
              <a:endParaRPr lang="sk-SK" sz="1500" b="1" dirty="0"/>
            </a:p>
          </p:txBody>
        </p:sp>
      </p:grpSp>
    </p:spTree>
    <p:extLst>
      <p:ext uri="{BB962C8B-B14F-4D97-AF65-F5344CB8AC3E}">
        <p14:creationId xmlns:p14="http://schemas.microsoft.com/office/powerpoint/2010/main" val="707703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Two Rate Three Color Marker (trTCM)</a:t>
            </a:r>
          </a:p>
        </p:txBody>
      </p:sp>
      <p:sp>
        <p:nvSpPr>
          <p:cNvPr id="3" name="Content Placeholder 2"/>
          <p:cNvSpPr>
            <a:spLocks noGrp="1"/>
          </p:cNvSpPr>
          <p:nvPr>
            <p:ph idx="1"/>
          </p:nvPr>
        </p:nvSpPr>
        <p:spPr/>
        <p:txBody>
          <a:bodyPr/>
          <a:lstStyle/>
          <a:p>
            <a:r>
              <a:rPr lang="sk-SK" dirty="0"/>
              <a:t>Parametre modelu </a:t>
            </a:r>
            <a:r>
              <a:rPr lang="sk-SK" dirty="0" smtClean="0"/>
              <a:t>trTCM</a:t>
            </a:r>
            <a:endParaRPr lang="sk-SK" dirty="0"/>
          </a:p>
          <a:p>
            <a:pPr lvl="1"/>
            <a:r>
              <a:rPr lang="sk-SK" dirty="0"/>
              <a:t>Bc – veľkosť token bucketu Bc (veľkosť konformného zhluku)</a:t>
            </a:r>
          </a:p>
          <a:p>
            <a:pPr lvl="1"/>
            <a:r>
              <a:rPr lang="sk-SK" dirty="0"/>
              <a:t>Be – veľkosť token bucketu Be (veľkosť nekonformného, ale povoleného zhluku)</a:t>
            </a:r>
          </a:p>
          <a:p>
            <a:pPr lvl="1"/>
            <a:r>
              <a:rPr lang="sk-SK" dirty="0" smtClean="0"/>
              <a:t>CIR </a:t>
            </a:r>
            <a:r>
              <a:rPr lang="sk-SK" dirty="0"/>
              <a:t>– ustálená rýchlosť </a:t>
            </a:r>
            <a:r>
              <a:rPr lang="sk-SK" dirty="0" smtClean="0"/>
              <a:t>na konformnej úrovni</a:t>
            </a:r>
          </a:p>
          <a:p>
            <a:pPr lvl="1"/>
            <a:r>
              <a:rPr lang="sk-SK" dirty="0" smtClean="0"/>
              <a:t>PIR – ustálená rýchlosť na maximálnej povolenej úrovni</a:t>
            </a:r>
          </a:p>
        </p:txBody>
      </p:sp>
    </p:spTree>
    <p:extLst>
      <p:ext uri="{BB962C8B-B14F-4D97-AF65-F5344CB8AC3E}">
        <p14:creationId xmlns:p14="http://schemas.microsoft.com/office/powerpoint/2010/main" val="2389896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Konfigurácia policingu</a:t>
            </a:r>
            <a:endParaRPr lang="sk-SK" dirty="0"/>
          </a:p>
        </p:txBody>
      </p:sp>
      <p:sp>
        <p:nvSpPr>
          <p:cNvPr id="3" name="Content Placeholder 2"/>
          <p:cNvSpPr>
            <a:spLocks noGrp="1"/>
          </p:cNvSpPr>
          <p:nvPr>
            <p:ph idx="1"/>
          </p:nvPr>
        </p:nvSpPr>
        <p:spPr/>
        <p:txBody>
          <a:bodyPr/>
          <a:lstStyle/>
          <a:p>
            <a:r>
              <a:rPr lang="sk-SK" dirty="0" smtClean="0"/>
              <a:t>Single Rate Two Color</a:t>
            </a:r>
            <a:r>
              <a:rPr lang="en-US" dirty="0" smtClean="0"/>
              <a:t> </a:t>
            </a:r>
            <a:r>
              <a:rPr lang="sk-SK" dirty="0" smtClean="0"/>
              <a:t>(jeden token bucket)</a:t>
            </a:r>
            <a:endParaRPr lang="en-US" dirty="0" smtClean="0"/>
          </a:p>
          <a:p>
            <a:endParaRPr lang="en-US" dirty="0"/>
          </a:p>
          <a:p>
            <a:endParaRPr lang="en-US" dirty="0" smtClean="0"/>
          </a:p>
          <a:p>
            <a:endParaRPr lang="en-US" dirty="0"/>
          </a:p>
          <a:p>
            <a:r>
              <a:rPr lang="en-US" dirty="0" smtClean="0"/>
              <a:t>Single Rate Three Color</a:t>
            </a:r>
            <a:r>
              <a:rPr lang="sk-SK" dirty="0" smtClean="0"/>
              <a:t> (dva token buckety Bc a Be)</a:t>
            </a:r>
            <a:endParaRPr lang="sk-SK" dirty="0"/>
          </a:p>
        </p:txBody>
      </p:sp>
      <p:sp>
        <p:nvSpPr>
          <p:cNvPr id="4" name="Rectangle 5"/>
          <p:cNvSpPr>
            <a:spLocks noChangeArrowheads="1"/>
          </p:cNvSpPr>
          <p:nvPr/>
        </p:nvSpPr>
        <p:spPr bwMode="auto">
          <a:xfrm>
            <a:off x="685800" y="1882775"/>
            <a:ext cx="7924800" cy="92397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police </a:t>
            </a:r>
            <a:r>
              <a:rPr lang="en-US" sz="1800" b="1" dirty="0" err="1"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i="1" dirty="0"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b="1" dirty="0" err="1" smtClean="0">
                <a:solidFill>
                  <a:schemeClr val="accent2"/>
                </a:solidFill>
                <a:latin typeface="Courier New" pitchFamily="49" charset="0"/>
              </a:rPr>
              <a:t>bc</a:t>
            </a:r>
            <a:r>
              <a:rPr lang="en-US" sz="1800" b="1" dirty="0" smtClean="0">
                <a:solidFill>
                  <a:schemeClr val="accent2"/>
                </a:solidFill>
                <a:latin typeface="Courier New" pitchFamily="49" charset="0"/>
              </a:rPr>
              <a:t>] </a:t>
            </a:r>
            <a:r>
              <a:rPr lang="en-US" sz="1800" i="1" dirty="0" err="1" smtClean="0">
                <a:solidFill>
                  <a:schemeClr val="accent2"/>
                </a:solidFill>
                <a:latin typeface="Courier New" pitchFamily="49" charset="0"/>
              </a:rPr>
              <a:t>Bc</a:t>
            </a:r>
            <a:r>
              <a:rPr lang="en-US" sz="1800" b="1" dirty="0" smtClean="0">
                <a:solidFill>
                  <a:schemeClr val="accent2"/>
                </a:solidFill>
                <a:latin typeface="Courier New" pitchFamily="49" charset="0"/>
              </a:rPr>
              <a:t>] ! </a:t>
            </a:r>
            <a:r>
              <a:rPr lang="en-US" sz="1800" i="1" dirty="0" smtClean="0">
                <a:solidFill>
                  <a:schemeClr val="accent2"/>
                </a:solidFill>
                <a:latin typeface="Courier New" pitchFamily="49" charset="0"/>
              </a:rPr>
              <a:t>CIR</a:t>
            </a:r>
            <a:r>
              <a:rPr lang="en-US" sz="1800" b="1" dirty="0" smtClean="0">
                <a:solidFill>
                  <a:schemeClr val="accent2"/>
                </a:solidFill>
                <a:latin typeface="Courier New" pitchFamily="49" charset="0"/>
              </a:rPr>
              <a:t> je v bps, </a:t>
            </a:r>
            <a:r>
              <a:rPr lang="en-US" sz="1800" i="1" dirty="0" err="1" smtClean="0">
                <a:solidFill>
                  <a:schemeClr val="accent2"/>
                </a:solidFill>
                <a:latin typeface="Courier New" pitchFamily="49" charset="0"/>
              </a:rPr>
              <a:t>Bc</a:t>
            </a:r>
            <a:r>
              <a:rPr lang="en-US" sz="1800" b="1" dirty="0" smtClean="0">
                <a:solidFill>
                  <a:schemeClr val="accent2"/>
                </a:solidFill>
                <a:latin typeface="Courier New" pitchFamily="49" charset="0"/>
              </a:rPr>
              <a:t> je v Bps</a:t>
            </a:r>
          </a:p>
          <a:p>
            <a:pPr algn="l">
              <a:lnSpc>
                <a:spcPct val="100000"/>
              </a:lnSpc>
              <a:tabLst>
                <a:tab pos="7654925" algn="r"/>
              </a:tabLst>
            </a:pPr>
            <a:r>
              <a:rPr lang="en-US" sz="1800" b="1" dirty="0" smtClean="0">
                <a:solidFill>
                  <a:schemeClr val="accent2"/>
                </a:solidFill>
                <a:latin typeface="Courier New" pitchFamily="49" charset="0"/>
              </a:rPr>
              <a:t>  conform-action transmit</a:t>
            </a:r>
          </a:p>
          <a:p>
            <a:pPr algn="l">
              <a:lnSpc>
                <a:spcPct val="100000"/>
              </a:lnSpc>
              <a:tabLst>
                <a:tab pos="7654925" algn="r"/>
              </a:tabLst>
            </a:pPr>
            <a:r>
              <a:rPr lang="en-US" sz="1800" b="1" dirty="0">
                <a:solidFill>
                  <a:schemeClr val="accent2"/>
                </a:solidFill>
                <a:latin typeface="Courier New" pitchFamily="49" charset="0"/>
              </a:rPr>
              <a:t> </a:t>
            </a:r>
            <a:r>
              <a:rPr lang="en-US" sz="1800" b="1" dirty="0" smtClean="0">
                <a:solidFill>
                  <a:schemeClr val="accent2"/>
                </a:solidFill>
                <a:latin typeface="Courier New" pitchFamily="49" charset="0"/>
              </a:rPr>
              <a:t> exceed-action drop</a:t>
            </a:r>
            <a:endParaRPr lang="en-US" sz="1800" b="1" dirty="0">
              <a:solidFill>
                <a:schemeClr val="accent2"/>
              </a:solidFill>
              <a:latin typeface="Courier New" pitchFamily="49" charset="0"/>
            </a:endParaRPr>
          </a:p>
        </p:txBody>
      </p:sp>
      <p:sp>
        <p:nvSpPr>
          <p:cNvPr id="5" name="Rectangle 6"/>
          <p:cNvSpPr>
            <a:spLocks noChangeArrowheads="1"/>
          </p:cNvSpPr>
          <p:nvPr/>
        </p:nvSpPr>
        <p:spPr bwMode="auto">
          <a:xfrm>
            <a:off x="685800" y="15779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
        <p:nvSpPr>
          <p:cNvPr id="8" name="Rectangle 5"/>
          <p:cNvSpPr>
            <a:spLocks noChangeArrowheads="1"/>
          </p:cNvSpPr>
          <p:nvPr/>
        </p:nvSpPr>
        <p:spPr bwMode="auto">
          <a:xfrm>
            <a:off x="685800" y="4003675"/>
            <a:ext cx="7924800" cy="1200971"/>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police </a:t>
            </a:r>
            <a:r>
              <a:rPr lang="en-US" sz="1800" b="1" dirty="0" err="1"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i="1" dirty="0"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b="1" dirty="0" err="1" smtClean="0">
                <a:solidFill>
                  <a:schemeClr val="accent2"/>
                </a:solidFill>
                <a:latin typeface="Courier New" pitchFamily="49" charset="0"/>
              </a:rPr>
              <a:t>bc</a:t>
            </a:r>
            <a:r>
              <a:rPr lang="en-US" sz="1800" b="1" dirty="0" smtClean="0">
                <a:solidFill>
                  <a:schemeClr val="accent2"/>
                </a:solidFill>
                <a:latin typeface="Courier New" pitchFamily="49" charset="0"/>
              </a:rPr>
              <a:t>] </a:t>
            </a:r>
            <a:r>
              <a:rPr lang="en-US" sz="1800" i="1" dirty="0" err="1" smtClean="0">
                <a:solidFill>
                  <a:schemeClr val="accent2"/>
                </a:solidFill>
                <a:latin typeface="Courier New" pitchFamily="49" charset="0"/>
              </a:rPr>
              <a:t>Bc</a:t>
            </a:r>
            <a:r>
              <a:rPr lang="sk-SK" sz="1800" b="1" dirty="0" smtClean="0">
                <a:solidFill>
                  <a:schemeClr val="accent2"/>
                </a:solidFill>
                <a:latin typeface="Courier New" pitchFamily="49" charset="0"/>
              </a:rPr>
              <a:t> </a:t>
            </a:r>
            <a:r>
              <a:rPr lang="en-US" sz="1800" b="1" dirty="0" smtClean="0">
                <a:solidFill>
                  <a:schemeClr val="accent2"/>
                </a:solidFill>
                <a:latin typeface="Courier New" pitchFamily="49" charset="0"/>
              </a:rPr>
              <a:t>[</a:t>
            </a:r>
            <a:r>
              <a:rPr lang="sk-SK" sz="1800" b="1" dirty="0" smtClean="0">
                <a:solidFill>
                  <a:schemeClr val="accent2"/>
                </a:solidFill>
                <a:latin typeface="Courier New" pitchFamily="49" charset="0"/>
              </a:rPr>
              <a:t>be</a:t>
            </a:r>
            <a:r>
              <a:rPr lang="en-US" sz="1800" b="1" dirty="0" smtClean="0">
                <a:solidFill>
                  <a:schemeClr val="accent2"/>
                </a:solidFill>
                <a:latin typeface="Courier New" pitchFamily="49" charset="0"/>
              </a:rPr>
              <a:t>]</a:t>
            </a:r>
            <a:r>
              <a:rPr lang="sk-SK" sz="1800" b="1" dirty="0" smtClean="0">
                <a:solidFill>
                  <a:schemeClr val="accent2"/>
                </a:solidFill>
                <a:latin typeface="Courier New" pitchFamily="49" charset="0"/>
              </a:rPr>
              <a:t> </a:t>
            </a:r>
            <a:r>
              <a:rPr lang="sk-SK" sz="1800" i="1" dirty="0" smtClean="0">
                <a:solidFill>
                  <a:schemeClr val="accent2"/>
                </a:solidFill>
                <a:latin typeface="Courier New" pitchFamily="49" charset="0"/>
              </a:rPr>
              <a:t>Be</a:t>
            </a:r>
            <a:endParaRPr lang="en-US" sz="1800" b="1" dirty="0" smtClean="0">
              <a:solidFill>
                <a:schemeClr val="accent2"/>
              </a:solidFill>
              <a:latin typeface="Courier New" pitchFamily="49" charset="0"/>
            </a:endParaRPr>
          </a:p>
          <a:p>
            <a:pPr algn="l">
              <a:lnSpc>
                <a:spcPct val="100000"/>
              </a:lnSpc>
              <a:tabLst>
                <a:tab pos="7654925" algn="r"/>
              </a:tabLst>
            </a:pPr>
            <a:r>
              <a:rPr lang="en-US" sz="1800" b="1" dirty="0" smtClean="0">
                <a:solidFill>
                  <a:schemeClr val="accent2"/>
                </a:solidFill>
                <a:latin typeface="Courier New" pitchFamily="49" charset="0"/>
              </a:rPr>
              <a:t>  conform-action transmit</a:t>
            </a:r>
            <a:endParaRPr lang="sk-SK" sz="1800" b="1" dirty="0" smtClean="0">
              <a:solidFill>
                <a:schemeClr val="accent2"/>
              </a:solidFill>
              <a:latin typeface="Courier New" pitchFamily="49" charset="0"/>
            </a:endParaRPr>
          </a:p>
          <a:p>
            <a:pPr algn="l">
              <a:lnSpc>
                <a:spcPct val="100000"/>
              </a:lnSpc>
              <a:tabLst>
                <a:tab pos="7654925" algn="r"/>
              </a:tabLst>
            </a:pPr>
            <a:r>
              <a:rPr lang="sk-SK" sz="1800" b="1" dirty="0" smtClean="0">
                <a:solidFill>
                  <a:schemeClr val="accent2"/>
                </a:solidFill>
                <a:latin typeface="Courier New" pitchFamily="49" charset="0"/>
              </a:rPr>
              <a:t>  </a:t>
            </a:r>
            <a:r>
              <a:rPr lang="en-US" sz="1800" b="1" dirty="0" smtClean="0">
                <a:solidFill>
                  <a:schemeClr val="accent2"/>
                </a:solidFill>
                <a:latin typeface="Courier New" pitchFamily="49" charset="0"/>
              </a:rPr>
              <a:t>exceed-action </a:t>
            </a:r>
            <a:r>
              <a:rPr lang="sk-SK" sz="1800" b="1" dirty="0" smtClean="0">
                <a:solidFill>
                  <a:schemeClr val="accent2"/>
                </a:solidFill>
                <a:latin typeface="Courier New" pitchFamily="49" charset="0"/>
              </a:rPr>
              <a:t>...</a:t>
            </a:r>
            <a:r>
              <a:rPr lang="en-US" sz="1800" b="1" dirty="0" smtClean="0">
                <a:solidFill>
                  <a:schemeClr val="accent2"/>
                </a:solidFill>
                <a:latin typeface="Courier New" pitchFamily="49" charset="0"/>
              </a:rPr>
              <a:t> ! </a:t>
            </a:r>
            <a:r>
              <a:rPr lang="sk-SK" sz="1800" b="1" dirty="0" smtClean="0">
                <a:solidFill>
                  <a:schemeClr val="accent2"/>
                </a:solidFill>
                <a:latin typeface="Courier New" pitchFamily="49" charset="0"/>
              </a:rPr>
              <a:t>Typicky remarking a transmit</a:t>
            </a:r>
          </a:p>
          <a:p>
            <a:pPr algn="l">
              <a:lnSpc>
                <a:spcPct val="100000"/>
              </a:lnSpc>
              <a:tabLst>
                <a:tab pos="7654925" algn="r"/>
              </a:tabLst>
            </a:pPr>
            <a:r>
              <a:rPr lang="sk-SK" sz="1800" b="1" dirty="0">
                <a:solidFill>
                  <a:schemeClr val="accent2"/>
                </a:solidFill>
                <a:latin typeface="Courier New" pitchFamily="49" charset="0"/>
              </a:rPr>
              <a:t> </a:t>
            </a:r>
            <a:r>
              <a:rPr lang="sk-SK" sz="1800" b="1" dirty="0" smtClean="0">
                <a:solidFill>
                  <a:schemeClr val="accent2"/>
                </a:solidFill>
                <a:latin typeface="Courier New" pitchFamily="49" charset="0"/>
              </a:rPr>
              <a:t> violate-action drop</a:t>
            </a:r>
            <a:endParaRPr lang="en-US" sz="1800" b="1" dirty="0">
              <a:solidFill>
                <a:schemeClr val="accent2"/>
              </a:solidFill>
              <a:latin typeface="Courier New" pitchFamily="49" charset="0"/>
            </a:endParaRPr>
          </a:p>
        </p:txBody>
      </p:sp>
      <p:sp>
        <p:nvSpPr>
          <p:cNvPr id="9" name="Rectangle 6"/>
          <p:cNvSpPr>
            <a:spLocks noChangeArrowheads="1"/>
          </p:cNvSpPr>
          <p:nvPr/>
        </p:nvSpPr>
        <p:spPr bwMode="auto">
          <a:xfrm>
            <a:off x="685800" y="36988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1800628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Konfigurácia policingu</a:t>
            </a:r>
            <a:endParaRPr lang="sk-SK" dirty="0"/>
          </a:p>
        </p:txBody>
      </p:sp>
      <p:sp>
        <p:nvSpPr>
          <p:cNvPr id="3" name="Content Placeholder 2"/>
          <p:cNvSpPr>
            <a:spLocks noGrp="1"/>
          </p:cNvSpPr>
          <p:nvPr>
            <p:ph idx="1"/>
          </p:nvPr>
        </p:nvSpPr>
        <p:spPr/>
        <p:txBody>
          <a:bodyPr/>
          <a:lstStyle/>
          <a:p>
            <a:r>
              <a:rPr lang="sk-SK" dirty="0" smtClean="0"/>
              <a:t>Two Rate Three Color</a:t>
            </a:r>
            <a:r>
              <a:rPr lang="en-US" dirty="0" smtClean="0"/>
              <a:t> </a:t>
            </a:r>
            <a:r>
              <a:rPr lang="sk-SK" dirty="0" smtClean="0"/>
              <a:t>(dva token buckety, CIR a PIR)</a:t>
            </a:r>
            <a:endParaRPr lang="en-US" dirty="0" smtClean="0"/>
          </a:p>
          <a:p>
            <a:endParaRPr lang="en-US" dirty="0"/>
          </a:p>
          <a:p>
            <a:endParaRPr lang="en-US" dirty="0" smtClean="0"/>
          </a:p>
          <a:p>
            <a:endParaRPr lang="sk-SK" dirty="0" smtClean="0"/>
          </a:p>
          <a:p>
            <a:r>
              <a:rPr lang="sk-SK" dirty="0" smtClean="0"/>
              <a:t>Akcie:</a:t>
            </a:r>
          </a:p>
        </p:txBody>
      </p:sp>
      <p:sp>
        <p:nvSpPr>
          <p:cNvPr id="4" name="Rectangle 5"/>
          <p:cNvSpPr>
            <a:spLocks noChangeArrowheads="1"/>
          </p:cNvSpPr>
          <p:nvPr/>
        </p:nvSpPr>
        <p:spPr bwMode="auto">
          <a:xfrm>
            <a:off x="685800" y="1882775"/>
            <a:ext cx="7924800" cy="1200971"/>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police </a:t>
            </a:r>
            <a:r>
              <a:rPr lang="en-US" sz="1800" b="1" dirty="0" err="1"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i="1" dirty="0"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b="1" dirty="0" err="1" smtClean="0">
                <a:solidFill>
                  <a:schemeClr val="accent2"/>
                </a:solidFill>
                <a:latin typeface="Courier New" pitchFamily="49" charset="0"/>
              </a:rPr>
              <a:t>bc</a:t>
            </a:r>
            <a:r>
              <a:rPr lang="en-US" sz="1800" b="1" dirty="0" smtClean="0">
                <a:solidFill>
                  <a:schemeClr val="accent2"/>
                </a:solidFill>
                <a:latin typeface="Courier New" pitchFamily="49" charset="0"/>
              </a:rPr>
              <a:t>] </a:t>
            </a:r>
            <a:r>
              <a:rPr lang="en-US" sz="1800" i="1" dirty="0" err="1" smtClean="0">
                <a:solidFill>
                  <a:schemeClr val="accent2"/>
                </a:solidFill>
                <a:latin typeface="Courier New" pitchFamily="49" charset="0"/>
              </a:rPr>
              <a:t>Bc</a:t>
            </a:r>
            <a:r>
              <a:rPr lang="en-US" sz="1800" b="1" dirty="0" smtClean="0">
                <a:solidFill>
                  <a:schemeClr val="accent2"/>
                </a:solidFill>
                <a:latin typeface="Courier New" pitchFamily="49" charset="0"/>
              </a:rPr>
              <a:t>] </a:t>
            </a:r>
            <a:r>
              <a:rPr lang="sk-SK" sz="1800" b="1" dirty="0" smtClean="0">
                <a:solidFill>
                  <a:schemeClr val="accent2"/>
                </a:solidFill>
                <a:latin typeface="Courier New" pitchFamily="49" charset="0"/>
              </a:rPr>
              <a:t>pir </a:t>
            </a:r>
            <a:r>
              <a:rPr lang="sk-SK" sz="1800" i="1" dirty="0" smtClean="0">
                <a:solidFill>
                  <a:schemeClr val="accent2"/>
                </a:solidFill>
                <a:latin typeface="Courier New" pitchFamily="49" charset="0"/>
              </a:rPr>
              <a:t>PIR</a:t>
            </a:r>
            <a:r>
              <a:rPr lang="sk-SK" sz="1800" b="1" dirty="0" smtClean="0">
                <a:solidFill>
                  <a:schemeClr val="accent2"/>
                </a:solidFill>
                <a:latin typeface="Courier New" pitchFamily="49" charset="0"/>
              </a:rPr>
              <a:t> be </a:t>
            </a:r>
            <a:r>
              <a:rPr lang="sk-SK" sz="1800" i="1" dirty="0" smtClean="0">
                <a:solidFill>
                  <a:schemeClr val="accent2"/>
                </a:solidFill>
                <a:latin typeface="Courier New" pitchFamily="49" charset="0"/>
              </a:rPr>
              <a:t>Be</a:t>
            </a:r>
            <a:endParaRPr lang="en-US" sz="1800" i="1" dirty="0" smtClean="0">
              <a:solidFill>
                <a:schemeClr val="accent2"/>
              </a:solidFill>
              <a:latin typeface="Courier New" pitchFamily="49" charset="0"/>
            </a:endParaRPr>
          </a:p>
          <a:p>
            <a:pPr algn="l">
              <a:lnSpc>
                <a:spcPct val="100000"/>
              </a:lnSpc>
              <a:tabLst>
                <a:tab pos="7654925" algn="r"/>
              </a:tabLst>
            </a:pPr>
            <a:r>
              <a:rPr lang="en-US" sz="1800" b="1" dirty="0" smtClean="0">
                <a:solidFill>
                  <a:schemeClr val="accent2"/>
                </a:solidFill>
                <a:latin typeface="Courier New" pitchFamily="49" charset="0"/>
              </a:rPr>
              <a:t>  conform-action transmit</a:t>
            </a:r>
          </a:p>
          <a:p>
            <a:pPr algn="l">
              <a:lnSpc>
                <a:spcPct val="100000"/>
              </a:lnSpc>
              <a:tabLst>
                <a:tab pos="7654925" algn="r"/>
              </a:tabLst>
            </a:pPr>
            <a:r>
              <a:rPr lang="en-US" sz="1800" b="1" dirty="0">
                <a:solidFill>
                  <a:schemeClr val="accent2"/>
                </a:solidFill>
                <a:latin typeface="Courier New" pitchFamily="49" charset="0"/>
              </a:rPr>
              <a:t> </a:t>
            </a:r>
            <a:r>
              <a:rPr lang="en-US" sz="1800" b="1" dirty="0" smtClean="0">
                <a:solidFill>
                  <a:schemeClr val="accent2"/>
                </a:solidFill>
                <a:latin typeface="Courier New" pitchFamily="49" charset="0"/>
              </a:rPr>
              <a:t> exceed-action </a:t>
            </a:r>
            <a:r>
              <a:rPr lang="sk-SK" sz="1800" b="1" dirty="0" smtClean="0">
                <a:solidFill>
                  <a:schemeClr val="accent2"/>
                </a:solidFill>
                <a:latin typeface="Courier New" pitchFamily="49" charset="0"/>
              </a:rPr>
              <a:t>... ! Typicky remarking a transmit</a:t>
            </a:r>
          </a:p>
          <a:p>
            <a:pPr algn="l">
              <a:lnSpc>
                <a:spcPct val="100000"/>
              </a:lnSpc>
              <a:tabLst>
                <a:tab pos="7654925" algn="r"/>
              </a:tabLst>
            </a:pPr>
            <a:r>
              <a:rPr lang="sk-SK" sz="1800" b="1" dirty="0">
                <a:solidFill>
                  <a:schemeClr val="accent2"/>
                </a:solidFill>
                <a:latin typeface="Courier New" pitchFamily="49" charset="0"/>
              </a:rPr>
              <a:t> </a:t>
            </a:r>
            <a:r>
              <a:rPr lang="sk-SK" sz="1800" b="1" dirty="0" smtClean="0">
                <a:solidFill>
                  <a:schemeClr val="accent2"/>
                </a:solidFill>
                <a:latin typeface="Courier New" pitchFamily="49" charset="0"/>
              </a:rPr>
              <a:t> violate-action drop</a:t>
            </a:r>
            <a:endParaRPr lang="en-US" sz="1800" b="1" dirty="0">
              <a:solidFill>
                <a:schemeClr val="accent2"/>
              </a:solidFill>
              <a:latin typeface="Courier New" pitchFamily="49" charset="0"/>
            </a:endParaRPr>
          </a:p>
        </p:txBody>
      </p:sp>
      <p:sp>
        <p:nvSpPr>
          <p:cNvPr id="5" name="Rectangle 6"/>
          <p:cNvSpPr>
            <a:spLocks noChangeArrowheads="1"/>
          </p:cNvSpPr>
          <p:nvPr/>
        </p:nvSpPr>
        <p:spPr bwMode="auto">
          <a:xfrm>
            <a:off x="685800" y="15779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
        <p:nvSpPr>
          <p:cNvPr id="10" name="Rectangle 5"/>
          <p:cNvSpPr>
            <a:spLocks noChangeArrowheads="1"/>
          </p:cNvSpPr>
          <p:nvPr/>
        </p:nvSpPr>
        <p:spPr bwMode="auto">
          <a:xfrm>
            <a:off x="685800" y="4003675"/>
            <a:ext cx="7924800" cy="267829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200" b="1" dirty="0" smtClean="0">
                <a:solidFill>
                  <a:schemeClr val="accent2"/>
                </a:solidFill>
                <a:latin typeface="Courier New" pitchFamily="49" charset="0"/>
              </a:rPr>
              <a:t> </a:t>
            </a:r>
            <a:r>
              <a:rPr lang="en-US" sz="1200" b="1" dirty="0" smtClean="0">
                <a:solidFill>
                  <a:schemeClr val="accent2"/>
                </a:solidFill>
                <a:latin typeface="Courier New" pitchFamily="49" charset="0"/>
              </a:rPr>
              <a:t> </a:t>
            </a:r>
            <a:r>
              <a:rPr lang="en-US" sz="1200" b="1" dirty="0">
                <a:solidFill>
                  <a:schemeClr val="accent2"/>
                </a:solidFill>
                <a:latin typeface="Courier New" pitchFamily="49" charset="0"/>
              </a:rPr>
              <a:t>drop                              </a:t>
            </a:r>
            <a:r>
              <a:rPr lang="en-US" sz="1200" b="1" dirty="0" err="1">
                <a:solidFill>
                  <a:schemeClr val="accent2"/>
                </a:solidFill>
                <a:latin typeface="Courier New" pitchFamily="49" charset="0"/>
              </a:rPr>
              <a:t>drop</a:t>
            </a:r>
            <a:r>
              <a:rPr lang="en-US" sz="1200" b="1" dirty="0">
                <a:solidFill>
                  <a:schemeClr val="accent2"/>
                </a:solidFill>
                <a:latin typeface="Courier New" pitchFamily="49" charset="0"/>
              </a:rPr>
              <a:t> packet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clp</a:t>
            </a:r>
            <a:r>
              <a:rPr lang="en-US" sz="1200" b="1" dirty="0">
                <a:solidFill>
                  <a:schemeClr val="accent2"/>
                </a:solidFill>
                <a:latin typeface="Courier New" pitchFamily="49" charset="0"/>
              </a:rPr>
              <a:t>-transmit                  set </a:t>
            </a:r>
            <a:r>
              <a:rPr lang="en-US" sz="1200" b="1" dirty="0" err="1">
                <a:solidFill>
                  <a:schemeClr val="accent2"/>
                </a:solidFill>
                <a:latin typeface="Courier New" pitchFamily="49" charset="0"/>
              </a:rPr>
              <a:t>atm</a:t>
            </a:r>
            <a:r>
              <a:rPr lang="en-US" sz="1200" b="1" dirty="0">
                <a:solidFill>
                  <a:schemeClr val="accent2"/>
                </a:solidFill>
                <a:latin typeface="Courier New" pitchFamily="49" charset="0"/>
              </a:rPr>
              <a:t> </a:t>
            </a:r>
            <a:r>
              <a:rPr lang="en-US" sz="1200" b="1" dirty="0" err="1">
                <a:solidFill>
                  <a:schemeClr val="accent2"/>
                </a:solidFill>
                <a:latin typeface="Courier New" pitchFamily="49" charset="0"/>
              </a:rPr>
              <a:t>clp</a:t>
            </a:r>
            <a:r>
              <a:rPr lang="en-US" sz="1200" b="1" dirty="0">
                <a:solidFill>
                  <a:schemeClr val="accent2"/>
                </a:solidFill>
                <a:latin typeface="Courier New" pitchFamily="49" charset="0"/>
              </a:rPr>
              <a:t> and send it</a:t>
            </a:r>
          </a:p>
          <a:p>
            <a:pPr algn="l">
              <a:lnSpc>
                <a:spcPct val="100000"/>
              </a:lnSpc>
              <a:tabLst>
                <a:tab pos="7654925" algn="r"/>
              </a:tabLst>
            </a:pPr>
            <a:r>
              <a:rPr lang="en-US" sz="1200" b="1" dirty="0">
                <a:solidFill>
                  <a:schemeClr val="accent2"/>
                </a:solidFill>
                <a:latin typeface="Courier New" pitchFamily="49" charset="0"/>
              </a:rPr>
              <a:t>  set-cos-transmit                  set cos and send it</a:t>
            </a:r>
          </a:p>
          <a:p>
            <a:pPr algn="l">
              <a:lnSpc>
                <a:spcPct val="100000"/>
              </a:lnSpc>
              <a:tabLst>
                <a:tab pos="7654925" algn="r"/>
              </a:tabLst>
            </a:pPr>
            <a:r>
              <a:rPr lang="en-US" sz="1200" b="1" dirty="0">
                <a:solidFill>
                  <a:schemeClr val="accent2"/>
                </a:solidFill>
                <a:latin typeface="Courier New" pitchFamily="49" charset="0"/>
              </a:rPr>
              <a:t>  set-discard-class-transmit        set discard-class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dscp</a:t>
            </a:r>
            <a:r>
              <a:rPr lang="en-US" sz="1200" b="1" dirty="0">
                <a:solidFill>
                  <a:schemeClr val="accent2"/>
                </a:solidFill>
                <a:latin typeface="Courier New" pitchFamily="49" charset="0"/>
              </a:rPr>
              <a:t>-transmit                 set </a:t>
            </a:r>
            <a:r>
              <a:rPr lang="en-US" sz="1200" b="1" dirty="0" err="1">
                <a:solidFill>
                  <a:schemeClr val="accent2"/>
                </a:solidFill>
                <a:latin typeface="Courier New" pitchFamily="49" charset="0"/>
              </a:rPr>
              <a:t>dscp</a:t>
            </a:r>
            <a:r>
              <a:rPr lang="en-US" sz="1200" b="1" dirty="0">
                <a:solidFill>
                  <a:schemeClr val="accent2"/>
                </a:solidFill>
                <a:latin typeface="Courier New" pitchFamily="49" charset="0"/>
              </a:rPr>
              <a:t>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dscp</a:t>
            </a:r>
            <a:r>
              <a:rPr lang="en-US" sz="1200" b="1" dirty="0">
                <a:solidFill>
                  <a:schemeClr val="accent2"/>
                </a:solidFill>
                <a:latin typeface="Courier New" pitchFamily="49" charset="0"/>
              </a:rPr>
              <a:t>-tunnel-transmit          rewrite tunnel packet </a:t>
            </a:r>
            <a:r>
              <a:rPr lang="en-US" sz="1200" b="1" dirty="0" err="1">
                <a:solidFill>
                  <a:schemeClr val="accent2"/>
                </a:solidFill>
                <a:latin typeface="Courier New" pitchFamily="49" charset="0"/>
              </a:rPr>
              <a:t>dscp</a:t>
            </a:r>
            <a:r>
              <a:rPr lang="en-US" sz="1200" b="1" dirty="0">
                <a:solidFill>
                  <a:schemeClr val="accent2"/>
                </a:solidFill>
                <a:latin typeface="Courier New" pitchFamily="49" charset="0"/>
              </a:rPr>
              <a:t>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frde</a:t>
            </a:r>
            <a:r>
              <a:rPr lang="en-US" sz="1200" b="1" dirty="0">
                <a:solidFill>
                  <a:schemeClr val="accent2"/>
                </a:solidFill>
                <a:latin typeface="Courier New" pitchFamily="49" charset="0"/>
              </a:rPr>
              <a:t>-transmit                 set FR DE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mpls</a:t>
            </a:r>
            <a:r>
              <a:rPr lang="en-US" sz="1200" b="1" dirty="0">
                <a:solidFill>
                  <a:schemeClr val="accent2"/>
                </a:solidFill>
                <a:latin typeface="Courier New" pitchFamily="49" charset="0"/>
              </a:rPr>
              <a:t>-</a:t>
            </a:r>
            <a:r>
              <a:rPr lang="en-US" sz="1200" b="1" dirty="0" err="1">
                <a:solidFill>
                  <a:schemeClr val="accent2"/>
                </a:solidFill>
                <a:latin typeface="Courier New" pitchFamily="49" charset="0"/>
              </a:rPr>
              <a:t>exp</a:t>
            </a:r>
            <a:r>
              <a:rPr lang="en-US" sz="1200" b="1" dirty="0">
                <a:solidFill>
                  <a:schemeClr val="accent2"/>
                </a:solidFill>
                <a:latin typeface="Courier New" pitchFamily="49" charset="0"/>
              </a:rPr>
              <a:t>-imposition-transmit  set </a:t>
            </a:r>
            <a:r>
              <a:rPr lang="en-US" sz="1200" b="1" dirty="0" err="1">
                <a:solidFill>
                  <a:schemeClr val="accent2"/>
                </a:solidFill>
                <a:latin typeface="Courier New" pitchFamily="49" charset="0"/>
              </a:rPr>
              <a:t>exp</a:t>
            </a:r>
            <a:r>
              <a:rPr lang="en-US" sz="1200" b="1" dirty="0">
                <a:solidFill>
                  <a:schemeClr val="accent2"/>
                </a:solidFill>
                <a:latin typeface="Courier New" pitchFamily="49" charset="0"/>
              </a:rPr>
              <a:t> at tag imposition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mpls</a:t>
            </a:r>
            <a:r>
              <a:rPr lang="en-US" sz="1200" b="1" dirty="0">
                <a:solidFill>
                  <a:schemeClr val="accent2"/>
                </a:solidFill>
                <a:latin typeface="Courier New" pitchFamily="49" charset="0"/>
              </a:rPr>
              <a:t>-</a:t>
            </a:r>
            <a:r>
              <a:rPr lang="en-US" sz="1200" b="1" dirty="0" err="1">
                <a:solidFill>
                  <a:schemeClr val="accent2"/>
                </a:solidFill>
                <a:latin typeface="Courier New" pitchFamily="49" charset="0"/>
              </a:rPr>
              <a:t>exp</a:t>
            </a:r>
            <a:r>
              <a:rPr lang="en-US" sz="1200" b="1" dirty="0">
                <a:solidFill>
                  <a:schemeClr val="accent2"/>
                </a:solidFill>
                <a:latin typeface="Courier New" pitchFamily="49" charset="0"/>
              </a:rPr>
              <a:t>-topmost-transmit     set </a:t>
            </a:r>
            <a:r>
              <a:rPr lang="en-US" sz="1200" b="1" dirty="0" err="1">
                <a:solidFill>
                  <a:schemeClr val="accent2"/>
                </a:solidFill>
                <a:latin typeface="Courier New" pitchFamily="49" charset="0"/>
              </a:rPr>
              <a:t>exp</a:t>
            </a:r>
            <a:r>
              <a:rPr lang="en-US" sz="1200" b="1" dirty="0">
                <a:solidFill>
                  <a:schemeClr val="accent2"/>
                </a:solidFill>
                <a:latin typeface="Courier New" pitchFamily="49" charset="0"/>
              </a:rPr>
              <a:t> on topmost label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prec</a:t>
            </a:r>
            <a:r>
              <a:rPr lang="en-US" sz="1200" b="1" dirty="0">
                <a:solidFill>
                  <a:schemeClr val="accent2"/>
                </a:solidFill>
                <a:latin typeface="Courier New" pitchFamily="49" charset="0"/>
              </a:rPr>
              <a:t>-transmit                 rewrite packet precedence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prec</a:t>
            </a:r>
            <a:r>
              <a:rPr lang="en-US" sz="1200" b="1" dirty="0">
                <a:solidFill>
                  <a:schemeClr val="accent2"/>
                </a:solidFill>
                <a:latin typeface="Courier New" pitchFamily="49" charset="0"/>
              </a:rPr>
              <a:t>-tunnel-transmit          rewrite tunnel packet precedence and send</a:t>
            </a:r>
          </a:p>
          <a:p>
            <a:pPr algn="l">
              <a:lnSpc>
                <a:spcPct val="100000"/>
              </a:lnSpc>
              <a:tabLst>
                <a:tab pos="7654925" algn="r"/>
              </a:tabLst>
            </a:pPr>
            <a:r>
              <a:rPr lang="en-US" sz="1200" b="1" dirty="0">
                <a:solidFill>
                  <a:schemeClr val="accent2"/>
                </a:solidFill>
                <a:latin typeface="Courier New" pitchFamily="49" charset="0"/>
              </a:rPr>
              <a:t>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qos</a:t>
            </a:r>
            <a:r>
              <a:rPr lang="en-US" sz="1200" b="1" dirty="0">
                <a:solidFill>
                  <a:schemeClr val="accent2"/>
                </a:solidFill>
                <a:latin typeface="Courier New" pitchFamily="49" charset="0"/>
              </a:rPr>
              <a:t>-transmit                  set </a:t>
            </a:r>
            <a:r>
              <a:rPr lang="en-US" sz="1200" b="1" dirty="0" err="1">
                <a:solidFill>
                  <a:schemeClr val="accent2"/>
                </a:solidFill>
                <a:latin typeface="Courier New" pitchFamily="49" charset="0"/>
              </a:rPr>
              <a:t>qos</a:t>
            </a:r>
            <a:r>
              <a:rPr lang="en-US" sz="1200" b="1" dirty="0">
                <a:solidFill>
                  <a:schemeClr val="accent2"/>
                </a:solidFill>
                <a:latin typeface="Courier New" pitchFamily="49" charset="0"/>
              </a:rPr>
              <a:t>-group and send it</a:t>
            </a:r>
          </a:p>
          <a:p>
            <a:pPr algn="l">
              <a:lnSpc>
                <a:spcPct val="100000"/>
              </a:lnSpc>
              <a:tabLst>
                <a:tab pos="7654925" algn="r"/>
              </a:tabLst>
            </a:pPr>
            <a:r>
              <a:rPr lang="en-US" sz="1200" b="1" dirty="0">
                <a:solidFill>
                  <a:schemeClr val="accent2"/>
                </a:solidFill>
                <a:latin typeface="Courier New" pitchFamily="49" charset="0"/>
              </a:rPr>
              <a:t>  transmit                          </a:t>
            </a:r>
            <a:r>
              <a:rPr lang="en-US" sz="1200" b="1" dirty="0" err="1">
                <a:solidFill>
                  <a:schemeClr val="accent2"/>
                </a:solidFill>
                <a:latin typeface="Courier New" pitchFamily="49" charset="0"/>
              </a:rPr>
              <a:t>transmit</a:t>
            </a:r>
            <a:r>
              <a:rPr lang="en-US" sz="1200" b="1" dirty="0">
                <a:solidFill>
                  <a:schemeClr val="accent2"/>
                </a:solidFill>
                <a:latin typeface="Courier New" pitchFamily="49" charset="0"/>
              </a:rPr>
              <a:t> packet</a:t>
            </a:r>
            <a:endParaRPr lang="en-US" sz="1200" b="1" dirty="0">
              <a:solidFill>
                <a:schemeClr val="accent2"/>
              </a:solidFill>
              <a:latin typeface="Courier New" pitchFamily="49" charset="0"/>
            </a:endParaRPr>
          </a:p>
        </p:txBody>
      </p:sp>
      <p:sp>
        <p:nvSpPr>
          <p:cNvPr id="11" name="Rectangle 6"/>
          <p:cNvSpPr>
            <a:spLocks noChangeArrowheads="1"/>
          </p:cNvSpPr>
          <p:nvPr/>
        </p:nvSpPr>
        <p:spPr bwMode="auto">
          <a:xfrm>
            <a:off x="685800" y="36988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pmap-c-police</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4011445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Shaping</a:t>
            </a:r>
            <a:endParaRPr lang="sk-SK" dirty="0"/>
          </a:p>
        </p:txBody>
      </p:sp>
      <p:sp>
        <p:nvSpPr>
          <p:cNvPr id="3" name="Content Placeholder 2"/>
          <p:cNvSpPr>
            <a:spLocks noGrp="1"/>
          </p:cNvSpPr>
          <p:nvPr>
            <p:ph idx="1"/>
          </p:nvPr>
        </p:nvSpPr>
        <p:spPr/>
        <p:txBody>
          <a:bodyPr>
            <a:normAutofit lnSpcReduction="10000"/>
          </a:bodyPr>
          <a:lstStyle/>
          <a:p>
            <a:r>
              <a:rPr lang="sk-SK" dirty="0" smtClean="0"/>
              <a:t>Shaping je implementovaný obdobne ako policing pomocou jednoduchého token bucketu</a:t>
            </a:r>
          </a:p>
          <a:p>
            <a:pPr lvl="1"/>
            <a:r>
              <a:rPr lang="sk-SK" dirty="0" smtClean="0"/>
              <a:t>Na rozdiel od policingu sa však token bucket v policingu dopĺňa len diskrétne, v intervaloch Tc</a:t>
            </a:r>
          </a:p>
          <a:p>
            <a:pPr lvl="1"/>
            <a:r>
              <a:rPr lang="sk-SK" dirty="0" smtClean="0"/>
              <a:t>V základnom shapingu je token bucket iba jeden, avšak jeho veľkosť je vždy Bc+Be</a:t>
            </a:r>
          </a:p>
          <a:p>
            <a:pPr lvl="1"/>
            <a:r>
              <a:rPr lang="sk-SK" dirty="0" smtClean="0"/>
              <a:t>Parametre: CIR, Bc, Be</a:t>
            </a:r>
          </a:p>
          <a:p>
            <a:r>
              <a:rPr lang="sk-SK" dirty="0" smtClean="0"/>
              <a:t>Dopĺňanie token bucketu sa líši podľa príkazu</a:t>
            </a:r>
          </a:p>
          <a:p>
            <a:pPr lvl="1"/>
            <a:r>
              <a:rPr lang="sk-SK" b="1" dirty="0" smtClean="0">
                <a:solidFill>
                  <a:schemeClr val="accent2"/>
                </a:solidFill>
                <a:latin typeface="Courier New" panose="02070309020205020404" pitchFamily="49" charset="0"/>
                <a:cs typeface="Courier New" panose="02070309020205020404" pitchFamily="49" charset="0"/>
              </a:rPr>
              <a:t>shape average </a:t>
            </a:r>
            <a:r>
              <a:rPr lang="sk-SK" dirty="0" smtClean="0"/>
              <a:t>doplní Bc tokenov každých Tc sekúnd</a:t>
            </a:r>
          </a:p>
          <a:p>
            <a:pPr lvl="1"/>
            <a:r>
              <a:rPr lang="sk-SK" b="1" dirty="0">
                <a:solidFill>
                  <a:schemeClr val="accent2"/>
                </a:solidFill>
                <a:latin typeface="Courier New" panose="02070309020205020404" pitchFamily="49" charset="0"/>
                <a:cs typeface="Courier New" panose="02070309020205020404" pitchFamily="49" charset="0"/>
              </a:rPr>
              <a:t>shape</a:t>
            </a:r>
            <a:r>
              <a:rPr lang="sk-SK" dirty="0" smtClean="0"/>
              <a:t> </a:t>
            </a:r>
            <a:r>
              <a:rPr lang="sk-SK" b="1" dirty="0">
                <a:solidFill>
                  <a:schemeClr val="accent2"/>
                </a:solidFill>
                <a:latin typeface="Courier New" panose="02070309020205020404" pitchFamily="49" charset="0"/>
                <a:cs typeface="Courier New" panose="02070309020205020404" pitchFamily="49" charset="0"/>
              </a:rPr>
              <a:t>peak</a:t>
            </a:r>
            <a:r>
              <a:rPr lang="sk-SK" dirty="0" smtClean="0"/>
              <a:t> doplní Bc+Be tokenov každých Tc sekúnd</a:t>
            </a:r>
          </a:p>
          <a:p>
            <a:r>
              <a:rPr lang="sk-SK" dirty="0" smtClean="0"/>
              <a:t>Výsledná rýchlosť:</a:t>
            </a:r>
          </a:p>
          <a:p>
            <a:pPr lvl="1"/>
            <a:r>
              <a:rPr lang="sk-SK" b="1" dirty="0" smtClean="0">
                <a:solidFill>
                  <a:schemeClr val="accent2"/>
                </a:solidFill>
                <a:latin typeface="Courier New" panose="02070309020205020404" pitchFamily="49" charset="0"/>
                <a:cs typeface="Courier New" panose="02070309020205020404" pitchFamily="49" charset="0"/>
              </a:rPr>
              <a:t>shape average</a:t>
            </a:r>
            <a:r>
              <a:rPr lang="sk-SK" dirty="0" smtClean="0"/>
              <a:t>: CIR = Bc/Tc</a:t>
            </a:r>
          </a:p>
          <a:p>
            <a:pPr lvl="1"/>
            <a:r>
              <a:rPr lang="sk-SK" b="1" dirty="0">
                <a:solidFill>
                  <a:schemeClr val="accent2"/>
                </a:solidFill>
                <a:latin typeface="Courier New" panose="02070309020205020404" pitchFamily="49" charset="0"/>
                <a:cs typeface="Courier New" panose="02070309020205020404" pitchFamily="49" charset="0"/>
              </a:rPr>
              <a:t>shape peak</a:t>
            </a:r>
            <a:r>
              <a:rPr lang="sk-SK" dirty="0" smtClean="0"/>
              <a:t>: CIR</a:t>
            </a:r>
            <a:r>
              <a:rPr lang="en-US" dirty="0" smtClean="0"/>
              <a:t>’</a:t>
            </a:r>
            <a:r>
              <a:rPr lang="sk-SK" dirty="0" smtClean="0"/>
              <a:t> = (Bc+Be)/Tc</a:t>
            </a:r>
            <a:r>
              <a:rPr lang="en-US" dirty="0" smtClean="0"/>
              <a:t> = </a:t>
            </a:r>
            <a:br>
              <a:rPr lang="en-US" dirty="0" smtClean="0"/>
            </a:br>
            <a:r>
              <a:rPr lang="en-US" dirty="0" smtClean="0"/>
              <a:t>			= (</a:t>
            </a:r>
            <a:r>
              <a:rPr lang="en-US" dirty="0" err="1" smtClean="0"/>
              <a:t>Bc+Be</a:t>
            </a:r>
            <a:r>
              <a:rPr lang="en-US" dirty="0" smtClean="0"/>
              <a:t>)/(</a:t>
            </a:r>
            <a:r>
              <a:rPr lang="en-US" dirty="0" err="1" smtClean="0"/>
              <a:t>Bc</a:t>
            </a:r>
            <a:r>
              <a:rPr lang="en-US" dirty="0" smtClean="0"/>
              <a:t>/CIR) = CIR(1+Be/</a:t>
            </a:r>
            <a:r>
              <a:rPr lang="en-US" dirty="0" err="1" smtClean="0"/>
              <a:t>Bc</a:t>
            </a:r>
            <a:r>
              <a:rPr lang="en-US" dirty="0" smtClean="0"/>
              <a:t>)</a:t>
            </a:r>
            <a:endParaRPr lang="sk-SK" dirty="0"/>
          </a:p>
        </p:txBody>
      </p:sp>
    </p:spTree>
    <p:extLst>
      <p:ext uri="{BB962C8B-B14F-4D97-AF65-F5344CB8AC3E}">
        <p14:creationId xmlns:p14="http://schemas.microsoft.com/office/powerpoint/2010/main" val="73868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Konfigurácia traffic shapingu</a:t>
            </a:r>
            <a:endParaRPr lang="sk-SK" dirty="0"/>
          </a:p>
        </p:txBody>
      </p:sp>
      <p:sp>
        <p:nvSpPr>
          <p:cNvPr id="3" name="Content Placeholder 2"/>
          <p:cNvSpPr>
            <a:spLocks noGrp="1"/>
          </p:cNvSpPr>
          <p:nvPr>
            <p:ph idx="1"/>
          </p:nvPr>
        </p:nvSpPr>
        <p:spPr/>
        <p:txBody>
          <a:bodyPr/>
          <a:lstStyle/>
          <a:p>
            <a:r>
              <a:rPr lang="sk-SK" dirty="0" smtClean="0"/>
              <a:t>Shaping:</a:t>
            </a:r>
          </a:p>
          <a:p>
            <a:endParaRPr lang="sk-SK" dirty="0"/>
          </a:p>
          <a:p>
            <a:endParaRPr lang="sk-SK" dirty="0" smtClean="0"/>
          </a:p>
          <a:p>
            <a:r>
              <a:rPr lang="sk-SK" dirty="0" smtClean="0"/>
              <a:t>Zopár poznámok na záver</a:t>
            </a:r>
          </a:p>
          <a:p>
            <a:pPr lvl="1"/>
            <a:r>
              <a:rPr lang="sk-SK" dirty="0" smtClean="0"/>
              <a:t>Pozor na jednotky!</a:t>
            </a:r>
          </a:p>
          <a:p>
            <a:pPr lvl="1"/>
            <a:r>
              <a:rPr lang="sk-SK" dirty="0" smtClean="0"/>
              <a:t>V policingu sú CIR a PIR v bps (bity/s), Bc a Be v Bps (bajty/s)</a:t>
            </a:r>
          </a:p>
          <a:p>
            <a:pPr lvl="1"/>
            <a:r>
              <a:rPr lang="sk-SK" dirty="0" smtClean="0"/>
              <a:t>V shapingu sú všetky parametre v bps (bity/s)</a:t>
            </a:r>
          </a:p>
          <a:p>
            <a:pPr lvl="1"/>
            <a:r>
              <a:rPr lang="sk-SK" dirty="0" smtClean="0"/>
              <a:t>Explicitný policing sa aktivuje vždy na rozdiel implicitného policera v triede využívajúcej príkaz priority (tzn. nemusí dôjsť k zahlteniu, aby sa explicitný policer aktivoval)</a:t>
            </a:r>
          </a:p>
          <a:p>
            <a:pPr lvl="1"/>
            <a:r>
              <a:rPr lang="sk-SK" dirty="0" smtClean="0"/>
              <a:t>Implicitne je v shapingu Bc=Be</a:t>
            </a:r>
          </a:p>
        </p:txBody>
      </p:sp>
      <p:sp>
        <p:nvSpPr>
          <p:cNvPr id="4" name="Rectangle 5"/>
          <p:cNvSpPr>
            <a:spLocks noChangeArrowheads="1"/>
          </p:cNvSpPr>
          <p:nvPr/>
        </p:nvSpPr>
        <p:spPr bwMode="auto">
          <a:xfrm>
            <a:off x="685800" y="1908175"/>
            <a:ext cx="7924800" cy="36997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shape </a:t>
            </a:r>
            <a:r>
              <a:rPr lang="en-US" sz="1800" b="1" dirty="0" smtClean="0">
                <a:solidFill>
                  <a:schemeClr val="accent2"/>
                </a:solidFill>
                <a:latin typeface="Courier New" pitchFamily="49" charset="0"/>
              </a:rPr>
              <a:t>{ average | peak } </a:t>
            </a:r>
            <a:r>
              <a:rPr lang="en-US" sz="1800" i="1" dirty="0" smtClean="0">
                <a:solidFill>
                  <a:schemeClr val="accent2"/>
                </a:solidFill>
                <a:latin typeface="Courier New" pitchFamily="49" charset="0"/>
              </a:rPr>
              <a:t>CIR </a:t>
            </a:r>
            <a:r>
              <a:rPr lang="en-US" sz="1800" i="1" dirty="0" err="1" smtClean="0">
                <a:solidFill>
                  <a:schemeClr val="accent2"/>
                </a:solidFill>
                <a:latin typeface="Courier New" pitchFamily="49" charset="0"/>
              </a:rPr>
              <a:t>Bc</a:t>
            </a:r>
            <a:r>
              <a:rPr lang="en-US" sz="1800" i="1" dirty="0" smtClean="0">
                <a:solidFill>
                  <a:schemeClr val="accent2"/>
                </a:solidFill>
                <a:latin typeface="Courier New" pitchFamily="49" charset="0"/>
              </a:rPr>
              <a:t> Be </a:t>
            </a:r>
            <a:r>
              <a:rPr lang="en-US" sz="1800" b="1" dirty="0" smtClean="0">
                <a:solidFill>
                  <a:schemeClr val="accent2"/>
                </a:solidFill>
                <a:latin typeface="Courier New" pitchFamily="49" charset="0"/>
              </a:rPr>
              <a:t>! V</a:t>
            </a:r>
            <a:r>
              <a:rPr lang="sk-SK" sz="1800" b="1" dirty="0" smtClean="0">
                <a:solidFill>
                  <a:schemeClr val="accent2"/>
                </a:solidFill>
                <a:latin typeface="Courier New" pitchFamily="49" charset="0"/>
              </a:rPr>
              <a:t>šetko v bps</a:t>
            </a:r>
            <a:endParaRPr lang="en-US" sz="1800" i="1" dirty="0" smtClean="0">
              <a:solidFill>
                <a:schemeClr val="accent2"/>
              </a:solidFill>
              <a:latin typeface="Courier New" pitchFamily="49" charset="0"/>
            </a:endParaRPr>
          </a:p>
        </p:txBody>
      </p:sp>
      <p:sp>
        <p:nvSpPr>
          <p:cNvPr id="5" name="Rectangle 6"/>
          <p:cNvSpPr>
            <a:spLocks noChangeArrowheads="1"/>
          </p:cNvSpPr>
          <p:nvPr/>
        </p:nvSpPr>
        <p:spPr bwMode="auto">
          <a:xfrm>
            <a:off x="685800" y="16033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196602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2"/>
          <p:cNvSpPr>
            <a:spLocks noGrp="1" noChangeArrowheads="1"/>
          </p:cNvSpPr>
          <p:nvPr>
            <p:ph type="title"/>
          </p:nvPr>
        </p:nvSpPr>
        <p:spPr/>
        <p:txBody>
          <a:bodyPr/>
          <a:lstStyle/>
          <a:p>
            <a:r>
              <a:rPr lang="sk-SK" dirty="0" smtClean="0"/>
              <a:t>Nástroje na obmedzovanie prevádzky</a:t>
            </a:r>
            <a:endParaRPr lang="en-US" dirty="0"/>
          </a:p>
        </p:txBody>
      </p:sp>
      <p:sp>
        <p:nvSpPr>
          <p:cNvPr id="1637379" name="Rectangle 3"/>
          <p:cNvSpPr>
            <a:spLocks noGrp="1" noChangeArrowheads="1"/>
          </p:cNvSpPr>
          <p:nvPr>
            <p:ph type="body" idx="1"/>
          </p:nvPr>
        </p:nvSpPr>
        <p:spPr/>
        <p:txBody>
          <a:bodyPr>
            <a:normAutofit/>
          </a:bodyPr>
          <a:lstStyle/>
          <a:p>
            <a:r>
              <a:rPr lang="en-US" dirty="0" smtClean="0"/>
              <a:t>Policing</a:t>
            </a:r>
            <a:r>
              <a:rPr lang="sk-SK" dirty="0" smtClean="0"/>
              <a:t> (limitovanie prevádzky)</a:t>
            </a:r>
            <a:endParaRPr lang="en-US" dirty="0"/>
          </a:p>
          <a:p>
            <a:pPr lvl="1"/>
            <a:r>
              <a:rPr lang="sk-SK" dirty="0" smtClean="0"/>
              <a:t>Obmedzuje objem prevádzky jej zahadzovaním</a:t>
            </a:r>
            <a:endParaRPr lang="en-US" dirty="0"/>
          </a:p>
          <a:p>
            <a:pPr lvl="1"/>
            <a:r>
              <a:rPr lang="sk-SK" dirty="0" smtClean="0"/>
              <a:t>Umožňuje prevádzku podľa jej zhody s profilom (tzv. konformity) preznačkovávať a odoslať</a:t>
            </a:r>
            <a:endParaRPr lang="en-US" dirty="0"/>
          </a:p>
          <a:p>
            <a:pPr lvl="1"/>
            <a:r>
              <a:rPr lang="sk-SK" dirty="0" smtClean="0"/>
              <a:t>Používaný často na vysokorýchlostných rozhraniach</a:t>
            </a:r>
            <a:endParaRPr lang="en-US" dirty="0"/>
          </a:p>
          <a:p>
            <a:pPr lvl="1"/>
            <a:r>
              <a:rPr lang="sk-SK" dirty="0" smtClean="0"/>
              <a:t>Môže byť použitý vo vstupnom i výstupnom smere</a:t>
            </a:r>
            <a:endParaRPr lang="en-US" dirty="0"/>
          </a:p>
          <a:p>
            <a:r>
              <a:rPr lang="en-US" dirty="0" smtClean="0"/>
              <a:t>Shaping</a:t>
            </a:r>
            <a:r>
              <a:rPr lang="sk-SK" dirty="0" smtClean="0"/>
              <a:t> (tvarovanie prevádzky)</a:t>
            </a:r>
            <a:endParaRPr lang="en-US" dirty="0"/>
          </a:p>
          <a:p>
            <a:pPr lvl="1"/>
            <a:r>
              <a:rPr lang="sk-SK" dirty="0" smtClean="0"/>
              <a:t>Obmedzuje objem prevádzky jej odložením na neskoršie odoslanie (môže viesť k zvýšeniu oneskorenia)</a:t>
            </a:r>
            <a:endParaRPr lang="en-US" dirty="0"/>
          </a:p>
          <a:p>
            <a:pPr lvl="1"/>
            <a:r>
              <a:rPr lang="sk-SK" dirty="0" smtClean="0"/>
              <a:t>Spravidla používaný na pomalých rozhraniach</a:t>
            </a:r>
            <a:endParaRPr lang="en-US" dirty="0"/>
          </a:p>
          <a:p>
            <a:pPr lvl="1"/>
            <a:r>
              <a:rPr lang="sk-SK" dirty="0" smtClean="0"/>
              <a:t>Nemôže preznačkovávať prevádzku</a:t>
            </a:r>
          </a:p>
          <a:p>
            <a:pPr lvl="1"/>
            <a:r>
              <a:rPr lang="sk-SK" dirty="0" smtClean="0"/>
              <a:t>Môže byť použitý len vo výstupnom smere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1954" name="Picture 2" descr="325P_2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447800"/>
            <a:ext cx="8408987" cy="4737100"/>
          </a:xfrm>
          <a:prstGeom prst="rect">
            <a:avLst/>
          </a:prstGeom>
          <a:noFill/>
          <a:extLst>
            <a:ext uri="{909E8E84-426E-40DD-AFC4-6F175D3DCCD1}">
              <a14:hiddenFill xmlns:a14="http://schemas.microsoft.com/office/drawing/2010/main">
                <a:solidFill>
                  <a:srgbClr val="FFFFFF"/>
                </a:solidFill>
              </a14:hiddenFill>
            </a:ext>
          </a:extLst>
        </p:spPr>
      </p:pic>
      <p:sp>
        <p:nvSpPr>
          <p:cNvPr id="1661955" name="Rectangle 3"/>
          <p:cNvSpPr>
            <a:spLocks noGrp="1" noChangeArrowheads="1"/>
          </p:cNvSpPr>
          <p:nvPr>
            <p:ph type="title"/>
          </p:nvPr>
        </p:nvSpPr>
        <p:spPr/>
        <p:txBody>
          <a:bodyPr/>
          <a:lstStyle/>
          <a:p>
            <a:r>
              <a:rPr lang="sk-SK" dirty="0" smtClean="0"/>
              <a:t>Použitie obmedzovania prevádzky</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p:txBody>
          <a:bodyPr/>
          <a:lstStyle/>
          <a:p>
            <a:r>
              <a:rPr lang="en-US"/>
              <a:t>Link Efficiency Mechanisms</a:t>
            </a:r>
          </a:p>
        </p:txBody>
      </p:sp>
      <p:sp>
        <p:nvSpPr>
          <p:cNvPr id="1664003" name="Rectangle 3"/>
          <p:cNvSpPr>
            <a:spLocks noGrp="1" noChangeArrowheads="1"/>
          </p:cNvSpPr>
          <p:nvPr>
            <p:ph type="body" idx="1"/>
          </p:nvPr>
        </p:nvSpPr>
        <p:spPr/>
        <p:txBody>
          <a:bodyPr/>
          <a:lstStyle/>
          <a:p>
            <a:r>
              <a:rPr lang="en-US"/>
              <a:t>Link efficiency mechanisms are often deployed on WAN links to increase the throughput and to decrease delay and jitter.</a:t>
            </a:r>
          </a:p>
          <a:p>
            <a:r>
              <a:rPr lang="en-US"/>
              <a:t>Cisco IOS link efficiency mechanisms include: </a:t>
            </a:r>
          </a:p>
          <a:p>
            <a:pPr lvl="1"/>
            <a:r>
              <a:rPr lang="en-US"/>
              <a:t>Layer 2 payload compression</a:t>
            </a:r>
          </a:p>
          <a:p>
            <a:pPr lvl="1"/>
            <a:r>
              <a:rPr lang="en-US"/>
              <a:t>Header compression </a:t>
            </a:r>
          </a:p>
          <a:p>
            <a:pPr lvl="1"/>
            <a:r>
              <a:rPr lang="en-US"/>
              <a:t>Link Fragmentation and Interleaving (LFI)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p:txBody>
          <a:bodyPr/>
          <a:lstStyle/>
          <a:p>
            <a:r>
              <a:rPr lang="en-US"/>
              <a:t>Compression</a:t>
            </a:r>
          </a:p>
        </p:txBody>
      </p:sp>
      <p:sp>
        <p:nvSpPr>
          <p:cNvPr id="1666051" name="Rectangle 3"/>
          <p:cNvSpPr>
            <a:spLocks noGrp="1" noChangeArrowheads="1"/>
          </p:cNvSpPr>
          <p:nvPr>
            <p:ph type="body" idx="1"/>
          </p:nvPr>
        </p:nvSpPr>
        <p:spPr/>
        <p:txBody>
          <a:bodyPr/>
          <a:lstStyle/>
          <a:p>
            <a:pPr>
              <a:lnSpc>
                <a:spcPct val="85000"/>
              </a:lnSpc>
            </a:pPr>
            <a:r>
              <a:rPr lang="en-US"/>
              <a:t>Data compression works by the identification of patterns in a stream of data.</a:t>
            </a:r>
          </a:p>
          <a:p>
            <a:pPr>
              <a:lnSpc>
                <a:spcPct val="85000"/>
              </a:lnSpc>
            </a:pPr>
            <a:r>
              <a:rPr lang="en-US"/>
              <a:t>Basic elements of compression:</a:t>
            </a:r>
          </a:p>
          <a:p>
            <a:pPr lvl="1">
              <a:lnSpc>
                <a:spcPct val="85000"/>
              </a:lnSpc>
            </a:pPr>
            <a:r>
              <a:rPr lang="en-US"/>
              <a:t>Remove redundancy as much as possible.</a:t>
            </a:r>
          </a:p>
          <a:p>
            <a:pPr lvl="1">
              <a:lnSpc>
                <a:spcPct val="85000"/>
              </a:lnSpc>
            </a:pPr>
            <a:r>
              <a:rPr lang="en-US"/>
              <a:t>There is a theoretical limit, known as Shannon's limit.</a:t>
            </a:r>
          </a:p>
          <a:p>
            <a:pPr>
              <a:lnSpc>
                <a:spcPct val="85000"/>
              </a:lnSpc>
            </a:pPr>
            <a:r>
              <a:rPr lang="en-US"/>
              <a:t>Many compression algorithms exist, for different purposes:</a:t>
            </a:r>
          </a:p>
          <a:p>
            <a:pPr lvl="1">
              <a:lnSpc>
                <a:spcPct val="85000"/>
              </a:lnSpc>
            </a:pPr>
            <a:r>
              <a:rPr lang="en-US"/>
              <a:t>MPEG compression for video </a:t>
            </a:r>
          </a:p>
          <a:p>
            <a:pPr lvl="1">
              <a:lnSpc>
                <a:spcPct val="85000"/>
              </a:lnSpc>
            </a:pPr>
            <a:r>
              <a:rPr lang="en-US"/>
              <a:t>Huffmann compression for text and software</a:t>
            </a:r>
          </a:p>
          <a:p>
            <a:pPr lvl="1">
              <a:lnSpc>
                <a:spcPct val="85000"/>
              </a:lnSpc>
            </a:pPr>
            <a:r>
              <a:rPr lang="en-US"/>
              <a:t>LZ compression, used in Stacker compression</a:t>
            </a:r>
          </a:p>
          <a:p>
            <a:pPr>
              <a:lnSpc>
                <a:spcPct val="85000"/>
              </a:lnSpc>
            </a:pPr>
            <a:r>
              <a:rPr lang="en-US"/>
              <a:t>Two methods of compression are used:</a:t>
            </a:r>
          </a:p>
          <a:p>
            <a:pPr lvl="1">
              <a:lnSpc>
                <a:spcPct val="85000"/>
              </a:lnSpc>
            </a:pPr>
            <a:r>
              <a:rPr lang="en-US"/>
              <a:t>Hardware compression</a:t>
            </a:r>
          </a:p>
          <a:p>
            <a:pPr lvl="1">
              <a:lnSpc>
                <a:spcPct val="85000"/>
              </a:lnSpc>
            </a:pPr>
            <a:r>
              <a:rPr lang="en-US"/>
              <a:t>Software compression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68098" name="Picture 2" descr="325P_2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646238"/>
            <a:ext cx="7886700" cy="3024187"/>
          </a:xfrm>
          <a:prstGeom prst="rect">
            <a:avLst/>
          </a:prstGeom>
          <a:noFill/>
          <a:extLst>
            <a:ext uri="{909E8E84-426E-40DD-AFC4-6F175D3DCCD1}">
              <a14:hiddenFill xmlns:a14="http://schemas.microsoft.com/office/drawing/2010/main">
                <a:solidFill>
                  <a:srgbClr val="FFFFFF"/>
                </a:solidFill>
              </a14:hiddenFill>
            </a:ext>
          </a:extLst>
        </p:spPr>
      </p:pic>
      <p:sp>
        <p:nvSpPr>
          <p:cNvPr id="1668099" name="Rectangle 3"/>
          <p:cNvSpPr>
            <a:spLocks noGrp="1" noChangeArrowheads="1"/>
          </p:cNvSpPr>
          <p:nvPr>
            <p:ph type="title"/>
          </p:nvPr>
        </p:nvSpPr>
        <p:spPr/>
        <p:txBody>
          <a:bodyPr/>
          <a:lstStyle/>
          <a:p>
            <a:r>
              <a:rPr lang="en-US" sz="2800"/>
              <a:t>Payload and Header Compression </a:t>
            </a:r>
          </a:p>
        </p:txBody>
      </p:sp>
      <p:sp>
        <p:nvSpPr>
          <p:cNvPr id="1668100" name="Rectangle 4"/>
          <p:cNvSpPr>
            <a:spLocks noGrp="1" noChangeArrowheads="1"/>
          </p:cNvSpPr>
          <p:nvPr>
            <p:ph type="body" sz="half" idx="2"/>
          </p:nvPr>
        </p:nvSpPr>
        <p:spPr>
          <a:xfrm>
            <a:off x="674688" y="5040313"/>
            <a:ext cx="8140700" cy="1439862"/>
          </a:xfrm>
        </p:spPr>
        <p:txBody>
          <a:bodyPr/>
          <a:lstStyle/>
          <a:p>
            <a:r>
              <a:rPr lang="en-US" sz="2000"/>
              <a:t>Payload compression reduces the size of the payload. </a:t>
            </a:r>
          </a:p>
          <a:p>
            <a:r>
              <a:rPr lang="en-US" sz="2000"/>
              <a:t>Header compression reduces the header overhead.</a:t>
            </a:r>
          </a:p>
          <a:p>
            <a:r>
              <a:rPr lang="en-US" sz="2000"/>
              <a:t>Compression increases throughput and decreases latency.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p:nvPr>
        </p:nvSpPr>
        <p:spPr/>
        <p:txBody>
          <a:bodyPr/>
          <a:lstStyle/>
          <a:p>
            <a:r>
              <a:rPr lang="en-US"/>
              <a:t>Layer 2 Payload Compression</a:t>
            </a:r>
          </a:p>
        </p:txBody>
      </p:sp>
      <p:sp>
        <p:nvSpPr>
          <p:cNvPr id="1670147" name="Rectangle 3"/>
          <p:cNvSpPr>
            <a:spLocks noGrp="1" noChangeArrowheads="1"/>
          </p:cNvSpPr>
          <p:nvPr>
            <p:ph type="body" idx="1"/>
          </p:nvPr>
        </p:nvSpPr>
        <p:spPr>
          <a:xfrm>
            <a:off x="557213" y="4581525"/>
            <a:ext cx="8224837" cy="1819275"/>
          </a:xfrm>
        </p:spPr>
        <p:txBody>
          <a:bodyPr/>
          <a:lstStyle/>
          <a:p>
            <a:pPr>
              <a:lnSpc>
                <a:spcPct val="85000"/>
              </a:lnSpc>
            </a:pPr>
            <a:r>
              <a:rPr lang="en-US" sz="1800"/>
              <a:t>Layer 2 payload compression reduces the size of the frame payload.</a:t>
            </a:r>
          </a:p>
          <a:p>
            <a:pPr>
              <a:lnSpc>
                <a:spcPct val="85000"/>
              </a:lnSpc>
            </a:pPr>
            <a:r>
              <a:rPr lang="en-US" sz="1800"/>
              <a:t>Entire IP packet is compressed.</a:t>
            </a:r>
          </a:p>
          <a:p>
            <a:pPr>
              <a:lnSpc>
                <a:spcPct val="85000"/>
              </a:lnSpc>
            </a:pPr>
            <a:r>
              <a:rPr lang="en-US" sz="1800"/>
              <a:t>Software compression can add delay because of its complexity.</a:t>
            </a:r>
          </a:p>
          <a:p>
            <a:pPr>
              <a:lnSpc>
                <a:spcPct val="85000"/>
              </a:lnSpc>
            </a:pPr>
            <a:r>
              <a:rPr lang="en-US" sz="1800"/>
              <a:t>Hardware compression reduces the compression delay.</a:t>
            </a:r>
          </a:p>
          <a:p>
            <a:pPr>
              <a:lnSpc>
                <a:spcPct val="85000"/>
              </a:lnSpc>
            </a:pPr>
            <a:r>
              <a:rPr lang="en-US" sz="1800"/>
              <a:t>Serialization delay is reduced; overall latency might be reduced.</a:t>
            </a:r>
          </a:p>
        </p:txBody>
      </p:sp>
      <p:pic>
        <p:nvPicPr>
          <p:cNvPr id="1670148" name="Picture 4" descr="017G_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598613"/>
            <a:ext cx="8097837" cy="269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2194" name="Picture 2" descr="325P_2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2413"/>
            <a:ext cx="82296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672195" name="Rectangle 3"/>
          <p:cNvSpPr>
            <a:spLocks noGrp="1" noChangeArrowheads="1"/>
          </p:cNvSpPr>
          <p:nvPr>
            <p:ph type="title"/>
          </p:nvPr>
        </p:nvSpPr>
        <p:spPr/>
        <p:txBody>
          <a:bodyPr/>
          <a:lstStyle/>
          <a:p>
            <a:r>
              <a:rPr lang="en-US"/>
              <a:t>Layer 2 Payload Compression Results</a:t>
            </a:r>
          </a:p>
        </p:txBody>
      </p:sp>
      <p:sp>
        <p:nvSpPr>
          <p:cNvPr id="1672196" name="Rectangle 4"/>
          <p:cNvSpPr>
            <a:spLocks noGrp="1" noChangeArrowheads="1"/>
          </p:cNvSpPr>
          <p:nvPr>
            <p:ph type="body" sz="half" idx="2"/>
          </p:nvPr>
        </p:nvSpPr>
        <p:spPr>
          <a:xfrm>
            <a:off x="655638" y="5410200"/>
            <a:ext cx="8159750" cy="1066800"/>
          </a:xfrm>
        </p:spPr>
        <p:txBody>
          <a:bodyPr>
            <a:normAutofit lnSpcReduction="10000"/>
          </a:bodyPr>
          <a:lstStyle/>
          <a:p>
            <a:r>
              <a:rPr lang="en-US" sz="1800"/>
              <a:t>Compression increases throughput and decreases delay.</a:t>
            </a:r>
          </a:p>
          <a:p>
            <a:r>
              <a:rPr lang="en-US" sz="1800"/>
              <a:t>Use hardware compression when possible.</a:t>
            </a:r>
          </a:p>
          <a:p>
            <a:r>
              <a:rPr lang="en-US" sz="1800"/>
              <a:t>Examples are Stacker, Predictor, and MPPC.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4242" name="Picture 2" descr="017G_3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057400"/>
            <a:ext cx="8621713" cy="3384550"/>
          </a:xfrm>
          <a:prstGeom prst="rect">
            <a:avLst/>
          </a:prstGeom>
          <a:noFill/>
          <a:extLst>
            <a:ext uri="{909E8E84-426E-40DD-AFC4-6F175D3DCCD1}">
              <a14:hiddenFill xmlns:a14="http://schemas.microsoft.com/office/drawing/2010/main">
                <a:solidFill>
                  <a:srgbClr val="FFFFFF"/>
                </a:solidFill>
              </a14:hiddenFill>
            </a:ext>
          </a:extLst>
        </p:spPr>
      </p:pic>
      <p:sp>
        <p:nvSpPr>
          <p:cNvPr id="1674243" name="Rectangle 3"/>
          <p:cNvSpPr>
            <a:spLocks noGrp="1" noChangeArrowheads="1"/>
          </p:cNvSpPr>
          <p:nvPr>
            <p:ph type="title"/>
          </p:nvPr>
        </p:nvSpPr>
        <p:spPr/>
        <p:txBody>
          <a:bodyPr/>
          <a:lstStyle/>
          <a:p>
            <a:r>
              <a:rPr lang="en-US"/>
              <a:t>Header Compression</a:t>
            </a:r>
          </a:p>
        </p:txBody>
      </p:sp>
      <p:sp>
        <p:nvSpPr>
          <p:cNvPr id="1674244" name="Text Box 4"/>
          <p:cNvSpPr txBox="1">
            <a:spLocks noChangeArrowheads="1"/>
          </p:cNvSpPr>
          <p:nvPr/>
        </p:nvSpPr>
        <p:spPr bwMode="auto">
          <a:xfrm>
            <a:off x="5829300" y="4406900"/>
            <a:ext cx="3810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sz="1800" b="1"/>
              <a:t>.</a:t>
            </a:r>
          </a:p>
        </p:txBody>
      </p:sp>
      <p:sp>
        <p:nvSpPr>
          <p:cNvPr id="1674245" name="Text Box 5"/>
          <p:cNvSpPr txBox="1">
            <a:spLocks noChangeArrowheads="1"/>
          </p:cNvSpPr>
          <p:nvPr/>
        </p:nvSpPr>
        <p:spPr bwMode="auto">
          <a:xfrm>
            <a:off x="7810500" y="4127500"/>
            <a:ext cx="3810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sz="1800" b="1"/>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6290" name="Picture 2" descr="325P_2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3" y="1600200"/>
            <a:ext cx="8664575" cy="2622550"/>
          </a:xfrm>
          <a:prstGeom prst="rect">
            <a:avLst/>
          </a:prstGeom>
          <a:noFill/>
          <a:extLst>
            <a:ext uri="{909E8E84-426E-40DD-AFC4-6F175D3DCCD1}">
              <a14:hiddenFill xmlns:a14="http://schemas.microsoft.com/office/drawing/2010/main">
                <a:solidFill>
                  <a:srgbClr val="FFFFFF"/>
                </a:solidFill>
              </a14:hiddenFill>
            </a:ext>
          </a:extLst>
        </p:spPr>
      </p:pic>
      <p:sp>
        <p:nvSpPr>
          <p:cNvPr id="1676291" name="Rectangle 3"/>
          <p:cNvSpPr>
            <a:spLocks noGrp="1" noChangeArrowheads="1"/>
          </p:cNvSpPr>
          <p:nvPr>
            <p:ph type="title"/>
          </p:nvPr>
        </p:nvSpPr>
        <p:spPr/>
        <p:txBody>
          <a:bodyPr/>
          <a:lstStyle/>
          <a:p>
            <a:r>
              <a:rPr lang="en-US"/>
              <a:t>Header Compression Results</a:t>
            </a:r>
          </a:p>
        </p:txBody>
      </p:sp>
      <p:sp>
        <p:nvSpPr>
          <p:cNvPr id="1676292" name="Rectangle 4"/>
          <p:cNvSpPr>
            <a:spLocks noGrp="1" noChangeArrowheads="1"/>
          </p:cNvSpPr>
          <p:nvPr>
            <p:ph type="body" sz="half" idx="2"/>
          </p:nvPr>
        </p:nvSpPr>
        <p:spPr>
          <a:xfrm>
            <a:off x="655638" y="4648200"/>
            <a:ext cx="8159750" cy="1066800"/>
          </a:xfrm>
        </p:spPr>
        <p:txBody>
          <a:bodyPr/>
          <a:lstStyle/>
          <a:p>
            <a:r>
              <a:rPr lang="en-US"/>
              <a:t>Header compression increases compression delay and reduces serialization delay.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8338" name="Picture 2" descr="325P_2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97000"/>
            <a:ext cx="8329613" cy="4017963"/>
          </a:xfrm>
          <a:prstGeom prst="rect">
            <a:avLst/>
          </a:prstGeom>
          <a:noFill/>
          <a:extLst>
            <a:ext uri="{909E8E84-426E-40DD-AFC4-6F175D3DCCD1}">
              <a14:hiddenFill xmlns:a14="http://schemas.microsoft.com/office/drawing/2010/main">
                <a:solidFill>
                  <a:srgbClr val="FFFFFF"/>
                </a:solidFill>
              </a14:hiddenFill>
            </a:ext>
          </a:extLst>
        </p:spPr>
      </p:pic>
      <p:sp>
        <p:nvSpPr>
          <p:cNvPr id="1678339" name="Rectangle 3"/>
          <p:cNvSpPr>
            <a:spLocks noGrp="1" noChangeArrowheads="1"/>
          </p:cNvSpPr>
          <p:nvPr>
            <p:ph type="title"/>
          </p:nvPr>
        </p:nvSpPr>
        <p:spPr>
          <a:xfrm>
            <a:off x="685800" y="381000"/>
            <a:ext cx="8145463" cy="685800"/>
          </a:xfrm>
        </p:spPr>
        <p:txBody>
          <a:bodyPr/>
          <a:lstStyle/>
          <a:p>
            <a:r>
              <a:rPr lang="en-US" sz="2800"/>
              <a:t>Large Packets “Freeze Out” Voice on Slow WAN Links</a:t>
            </a:r>
          </a:p>
        </p:txBody>
      </p:sp>
      <p:sp>
        <p:nvSpPr>
          <p:cNvPr id="1678340" name="Rectangle 4"/>
          <p:cNvSpPr>
            <a:spLocks noGrp="1" noChangeArrowheads="1"/>
          </p:cNvSpPr>
          <p:nvPr>
            <p:ph type="body" sz="half" idx="4294967295"/>
          </p:nvPr>
        </p:nvSpPr>
        <p:spPr>
          <a:xfrm>
            <a:off x="533400" y="5486400"/>
            <a:ext cx="7940675" cy="990600"/>
          </a:xfrm>
        </p:spPr>
        <p:txBody>
          <a:bodyPr>
            <a:normAutofit fontScale="92500" lnSpcReduction="10000"/>
          </a:bodyPr>
          <a:lstStyle/>
          <a:p>
            <a:r>
              <a:rPr lang="en-US" sz="2000"/>
              <a:t>Problems:</a:t>
            </a:r>
          </a:p>
          <a:p>
            <a:pPr lvl="1"/>
            <a:r>
              <a:rPr lang="en-US" sz="1600"/>
              <a:t>Excessive delay due to slow link and MTU-sized (large) packets</a:t>
            </a:r>
          </a:p>
          <a:p>
            <a:pPr lvl="1"/>
            <a:r>
              <a:rPr lang="en-US" sz="1600"/>
              <a:t>Jitter (variable delay) due to variable link utilization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0386" name="Picture 2" descr="325P_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71625"/>
            <a:ext cx="8713787" cy="3713163"/>
          </a:xfrm>
          <a:prstGeom prst="rect">
            <a:avLst/>
          </a:prstGeom>
          <a:noFill/>
          <a:extLst>
            <a:ext uri="{909E8E84-426E-40DD-AFC4-6F175D3DCCD1}">
              <a14:hiddenFill xmlns:a14="http://schemas.microsoft.com/office/drawing/2010/main">
                <a:solidFill>
                  <a:srgbClr val="FFFFFF"/>
                </a:solidFill>
              </a14:hiddenFill>
            </a:ext>
          </a:extLst>
        </p:spPr>
      </p:pic>
      <p:sp>
        <p:nvSpPr>
          <p:cNvPr id="1680387" name="Rectangle 3"/>
          <p:cNvSpPr>
            <a:spLocks noGrp="1" noChangeArrowheads="1"/>
          </p:cNvSpPr>
          <p:nvPr>
            <p:ph type="title"/>
          </p:nvPr>
        </p:nvSpPr>
        <p:spPr/>
        <p:txBody>
          <a:bodyPr/>
          <a:lstStyle/>
          <a:p>
            <a:r>
              <a:rPr lang="en-US"/>
              <a:t>Link Fragmentation and Interleaving (LFI)</a:t>
            </a:r>
          </a:p>
        </p:txBody>
      </p:sp>
      <p:sp>
        <p:nvSpPr>
          <p:cNvPr id="1680388" name="Rectangle 4"/>
          <p:cNvSpPr>
            <a:spLocks noGrp="1" noChangeArrowheads="1"/>
          </p:cNvSpPr>
          <p:nvPr>
            <p:ph type="body" sz="half" idx="2"/>
          </p:nvPr>
        </p:nvSpPr>
        <p:spPr>
          <a:xfrm>
            <a:off x="609600" y="5867400"/>
            <a:ext cx="7940675" cy="457200"/>
          </a:xfrm>
        </p:spPr>
        <p:txBody>
          <a:bodyPr/>
          <a:lstStyle/>
          <a:p>
            <a:r>
              <a:rPr lang="en-US" sz="2000"/>
              <a:t>LFI reduces the delay and jitter of small packets (such as VoIP).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426" name="Picture 2" descr="017G_4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7273925" cy="3017838"/>
          </a:xfrm>
          <a:prstGeom prst="rect">
            <a:avLst/>
          </a:prstGeom>
          <a:noFill/>
          <a:extLst>
            <a:ext uri="{909E8E84-426E-40DD-AFC4-6F175D3DCCD1}">
              <a14:hiddenFill xmlns:a14="http://schemas.microsoft.com/office/drawing/2010/main">
                <a:solidFill>
                  <a:srgbClr val="FFFFFF"/>
                </a:solidFill>
              </a14:hiddenFill>
            </a:ext>
          </a:extLst>
        </p:spPr>
      </p:pic>
      <p:sp>
        <p:nvSpPr>
          <p:cNvPr id="1639427" name="Rectangle 3"/>
          <p:cNvSpPr>
            <a:spLocks noGrp="1" noChangeArrowheads="1"/>
          </p:cNvSpPr>
          <p:nvPr>
            <p:ph type="title"/>
          </p:nvPr>
        </p:nvSpPr>
        <p:spPr>
          <a:xfrm>
            <a:off x="655638" y="457200"/>
            <a:ext cx="8145462" cy="685800"/>
          </a:xfrm>
        </p:spPr>
        <p:txBody>
          <a:bodyPr/>
          <a:lstStyle/>
          <a:p>
            <a:r>
              <a:rPr lang="sk-SK" dirty="0" smtClean="0"/>
              <a:t>Policing a shaping – mechanizmy obmedzovania prevádzky</a:t>
            </a:r>
            <a:endParaRPr lang="en-US" dirty="0"/>
          </a:p>
        </p:txBody>
      </p:sp>
      <p:sp>
        <p:nvSpPr>
          <p:cNvPr id="1639428" name="Rectangle 4"/>
          <p:cNvSpPr>
            <a:spLocks noGrp="1" noChangeArrowheads="1"/>
          </p:cNvSpPr>
          <p:nvPr>
            <p:ph type="body" sz="half" idx="2"/>
          </p:nvPr>
        </p:nvSpPr>
        <p:spPr>
          <a:xfrm>
            <a:off x="655638" y="4724400"/>
            <a:ext cx="8159750" cy="1828800"/>
          </a:xfrm>
        </p:spPr>
        <p:txBody>
          <a:bodyPr>
            <a:normAutofit/>
          </a:bodyPr>
          <a:lstStyle/>
          <a:p>
            <a:pPr>
              <a:lnSpc>
                <a:spcPct val="85000"/>
              </a:lnSpc>
            </a:pPr>
            <a:r>
              <a:rPr lang="sk-SK" sz="2000" dirty="0" smtClean="0"/>
              <a:t>Policing môže pakety nielen zahodiť, ale na základe preddefinovaných pravidiel aj merať a prípadne preznačkovávať</a:t>
            </a:r>
          </a:p>
          <a:p>
            <a:pPr lvl="1">
              <a:lnSpc>
                <a:spcPct val="85000"/>
              </a:lnSpc>
            </a:pPr>
            <a:r>
              <a:rPr lang="sk-SK" sz="1600" dirty="0" smtClean="0"/>
              <a:t>Preznačkovávanie sa deje na základe tzv. konformity (conform, exceed, violate)</a:t>
            </a:r>
            <a:endParaRPr lang="sk-SK" sz="1600" dirty="0" smtClean="0"/>
          </a:p>
          <a:p>
            <a:pPr lvl="1">
              <a:lnSpc>
                <a:spcPct val="85000"/>
              </a:lnSpc>
            </a:pPr>
            <a:r>
              <a:rPr lang="sk-SK" sz="1600" dirty="0" smtClean="0"/>
              <a:t>Hovoríme o tzv. meteringu</a:t>
            </a:r>
          </a:p>
          <a:p>
            <a:pPr>
              <a:lnSpc>
                <a:spcPct val="85000"/>
              </a:lnSpc>
            </a:pPr>
            <a:r>
              <a:rPr lang="sk-SK" sz="2000" dirty="0" smtClean="0"/>
              <a:t>Shaping pakety len odkladá, no preznačkovávať ich nevie</a:t>
            </a:r>
            <a:endParaRPr lang="en-US" sz="2000"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r>
              <a:rPr lang="en-US" sz="2800"/>
              <a:t>Applying Link Efficiency Mechanisms</a:t>
            </a:r>
          </a:p>
        </p:txBody>
      </p:sp>
      <p:sp>
        <p:nvSpPr>
          <p:cNvPr id="1682435" name="Rectangle 3"/>
          <p:cNvSpPr>
            <a:spLocks noGrp="1" noChangeArrowheads="1"/>
          </p:cNvSpPr>
          <p:nvPr>
            <p:ph type="body" idx="1"/>
          </p:nvPr>
        </p:nvSpPr>
        <p:spPr/>
        <p:txBody>
          <a:bodyPr/>
          <a:lstStyle/>
          <a:p>
            <a:r>
              <a:rPr lang="en-US"/>
              <a:t>Identify bottlenecks in the network.</a:t>
            </a:r>
          </a:p>
          <a:p>
            <a:r>
              <a:rPr lang="en-US"/>
              <a:t>Calculate Layer 2 and Layer 3 overhead.</a:t>
            </a:r>
          </a:p>
          <a:p>
            <a:r>
              <a:rPr lang="en-US"/>
              <a:t>Decide which type of compression to use, such as TCP header compression.</a:t>
            </a:r>
          </a:p>
          <a:p>
            <a:r>
              <a:rPr lang="en-US"/>
              <a:t>Enable compression on WAN interfaces.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4482" name="Picture 2" descr="325P_2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517650"/>
            <a:ext cx="8408987" cy="4737100"/>
          </a:xfrm>
          <a:prstGeom prst="rect">
            <a:avLst/>
          </a:prstGeom>
          <a:noFill/>
          <a:extLst>
            <a:ext uri="{909E8E84-426E-40DD-AFC4-6F175D3DCCD1}">
              <a14:hiddenFill xmlns:a14="http://schemas.microsoft.com/office/drawing/2010/main">
                <a:solidFill>
                  <a:srgbClr val="FFFFFF"/>
                </a:solidFill>
              </a14:hiddenFill>
            </a:ext>
          </a:extLst>
        </p:spPr>
      </p:pic>
      <p:sp>
        <p:nvSpPr>
          <p:cNvPr id="1684483" name="Rectangle 3"/>
          <p:cNvSpPr>
            <a:spLocks noGrp="1" noChangeArrowheads="1"/>
          </p:cNvSpPr>
          <p:nvPr>
            <p:ph type="title"/>
          </p:nvPr>
        </p:nvSpPr>
        <p:spPr/>
        <p:txBody>
          <a:bodyPr/>
          <a:lstStyle/>
          <a:p>
            <a:r>
              <a:rPr lang="en-US" sz="2800"/>
              <a:t>Network Using LFI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ChangeArrowheads="1"/>
          </p:cNvSpPr>
          <p:nvPr>
            <p:ph type="ctrTitle"/>
          </p:nvPr>
        </p:nvSpPr>
        <p:spPr/>
        <p:txBody>
          <a:bodyPr/>
          <a:lstStyle/>
          <a:p>
            <a:r>
              <a:rPr lang="en-US"/>
              <a:t>Module 4: Implement the DiffServ QoS Model</a:t>
            </a:r>
          </a:p>
        </p:txBody>
      </p:sp>
      <p:sp>
        <p:nvSpPr>
          <p:cNvPr id="1686531" name="Rectangle 3"/>
          <p:cNvSpPr>
            <a:spLocks noGrp="1" noChangeArrowheads="1"/>
          </p:cNvSpPr>
          <p:nvPr>
            <p:ph type="subTitle" idx="1"/>
          </p:nvPr>
        </p:nvSpPr>
        <p:spPr/>
        <p:txBody>
          <a:bodyPr/>
          <a:lstStyle/>
          <a:p>
            <a:r>
              <a:rPr lang="en-US"/>
              <a:t>Lesson 4.9: Implementing QoS Preclassify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0626" name="Picture 2" descr="325P_2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47100" cy="1654175"/>
          </a:xfrm>
          <a:prstGeom prst="rect">
            <a:avLst/>
          </a:prstGeom>
          <a:noFill/>
          <a:extLst>
            <a:ext uri="{909E8E84-426E-40DD-AFC4-6F175D3DCCD1}">
              <a14:hiddenFill xmlns:a14="http://schemas.microsoft.com/office/drawing/2010/main">
                <a:solidFill>
                  <a:srgbClr val="FFFFFF"/>
                </a:solidFill>
              </a14:hiddenFill>
            </a:ext>
          </a:extLst>
        </p:spPr>
      </p:pic>
      <p:sp>
        <p:nvSpPr>
          <p:cNvPr id="1690627" name="Rectangle 3"/>
          <p:cNvSpPr>
            <a:spLocks noGrp="1" noChangeArrowheads="1"/>
          </p:cNvSpPr>
          <p:nvPr>
            <p:ph type="title"/>
          </p:nvPr>
        </p:nvSpPr>
        <p:spPr/>
        <p:txBody>
          <a:bodyPr/>
          <a:lstStyle/>
          <a:p>
            <a:r>
              <a:rPr lang="en-US"/>
              <a:t>Virtual Private Networks</a:t>
            </a:r>
          </a:p>
        </p:txBody>
      </p:sp>
      <p:sp>
        <p:nvSpPr>
          <p:cNvPr id="1690628" name="Rectangle 4"/>
          <p:cNvSpPr>
            <a:spLocks noGrp="1" noChangeArrowheads="1"/>
          </p:cNvSpPr>
          <p:nvPr>
            <p:ph type="body" sz="half" idx="2"/>
          </p:nvPr>
        </p:nvSpPr>
        <p:spPr>
          <a:xfrm>
            <a:off x="655638" y="3276600"/>
            <a:ext cx="8159750" cy="3276600"/>
          </a:xfrm>
        </p:spPr>
        <p:txBody>
          <a:bodyPr>
            <a:normAutofit lnSpcReduction="10000"/>
          </a:bodyPr>
          <a:lstStyle/>
          <a:p>
            <a:r>
              <a:rPr lang="en-US" sz="1600"/>
              <a:t>A VPN carries private traffic over a public network using advanced encryption and tunnels to protect:</a:t>
            </a:r>
          </a:p>
          <a:p>
            <a:pPr lvl="1"/>
            <a:r>
              <a:rPr lang="en-US" sz="1400"/>
              <a:t>Confidentiality of information</a:t>
            </a:r>
          </a:p>
          <a:p>
            <a:pPr lvl="1"/>
            <a:r>
              <a:rPr lang="en-US" sz="1400"/>
              <a:t>Integrity of data</a:t>
            </a:r>
          </a:p>
          <a:p>
            <a:pPr lvl="1"/>
            <a:r>
              <a:rPr lang="en-US" sz="1400"/>
              <a:t>Authentication of users</a:t>
            </a:r>
          </a:p>
          <a:p>
            <a:r>
              <a:rPr lang="en-US" sz="1600"/>
              <a:t>VPN Types:</a:t>
            </a:r>
          </a:p>
          <a:p>
            <a:pPr lvl="1"/>
            <a:r>
              <a:rPr lang="en-US" sz="1400"/>
              <a:t>Remote access:</a:t>
            </a:r>
          </a:p>
          <a:p>
            <a:pPr lvl="2"/>
            <a:r>
              <a:rPr lang="en-US" sz="1200"/>
              <a:t>Client-initiated</a:t>
            </a:r>
          </a:p>
          <a:p>
            <a:pPr lvl="2"/>
            <a:r>
              <a:rPr lang="en-US" sz="1200"/>
              <a:t>Network access server</a:t>
            </a:r>
          </a:p>
          <a:p>
            <a:pPr lvl="1"/>
            <a:r>
              <a:rPr lang="en-US" sz="1400"/>
              <a:t>Site-to-site:</a:t>
            </a:r>
          </a:p>
          <a:p>
            <a:pPr lvl="2"/>
            <a:r>
              <a:rPr lang="en-US" sz="1200"/>
              <a:t>Intranet</a:t>
            </a:r>
          </a:p>
          <a:p>
            <a:pPr lvl="2"/>
            <a:r>
              <a:rPr lang="en-US" sz="1200"/>
              <a:t>Extranet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2674" name="Picture 2" descr="325P_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1916113"/>
            <a:ext cx="8883650" cy="3798887"/>
          </a:xfrm>
          <a:prstGeom prst="rect">
            <a:avLst/>
          </a:prstGeom>
          <a:noFill/>
          <a:extLst>
            <a:ext uri="{909E8E84-426E-40DD-AFC4-6F175D3DCCD1}">
              <a14:hiddenFill xmlns:a14="http://schemas.microsoft.com/office/drawing/2010/main">
                <a:solidFill>
                  <a:srgbClr val="FFFFFF"/>
                </a:solidFill>
              </a14:hiddenFill>
            </a:ext>
          </a:extLst>
        </p:spPr>
      </p:pic>
      <p:sp>
        <p:nvSpPr>
          <p:cNvPr id="1692675" name="Rectangle 3"/>
          <p:cNvSpPr>
            <a:spLocks noGrp="1" noChangeArrowheads="1"/>
          </p:cNvSpPr>
          <p:nvPr>
            <p:ph type="title"/>
          </p:nvPr>
        </p:nvSpPr>
        <p:spPr/>
        <p:txBody>
          <a:bodyPr/>
          <a:lstStyle/>
          <a:p>
            <a:r>
              <a:rPr lang="en-US"/>
              <a:t>Encryption Overview</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722" name="Rectangle 2"/>
          <p:cNvSpPr>
            <a:spLocks noGrp="1" noChangeArrowheads="1"/>
          </p:cNvSpPr>
          <p:nvPr>
            <p:ph type="title"/>
          </p:nvPr>
        </p:nvSpPr>
        <p:spPr>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en-US"/>
              <a:t>VPN Protocols</a:t>
            </a:r>
          </a:p>
        </p:txBody>
      </p:sp>
      <p:graphicFrame>
        <p:nvGraphicFramePr>
          <p:cNvPr id="1694723" name="Group 3"/>
          <p:cNvGraphicFramePr>
            <a:graphicFrameLocks noGrp="1"/>
          </p:cNvGraphicFramePr>
          <p:nvPr>
            <p:ph idx="1"/>
          </p:nvPr>
        </p:nvGraphicFramePr>
        <p:xfrm>
          <a:off x="601663" y="1524000"/>
          <a:ext cx="8237537" cy="4438065"/>
        </p:xfrm>
        <a:graphic>
          <a:graphicData uri="http://schemas.openxmlformats.org/drawingml/2006/table">
            <a:tbl>
              <a:tblPr/>
              <a:tblGrid>
                <a:gridCol w="1379537"/>
                <a:gridCol w="2209800"/>
                <a:gridCol w="4648200"/>
              </a:tblGrid>
              <a:tr h="89376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Protocol</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Description</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Standard</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89376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10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L2TP</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6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Layer 2 Tunneling Protocol</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Based on Cisco Layer 2 Forwarding (L2F) and Microsoft's Point-to-Point Tunneling Protocol (PPTP), RFC 3631</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9376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20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GRE</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20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7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Generic Routing Encapsulation</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5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RFC 1701, RFC 1702, RFC 2748</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9217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2000" b="0" i="0" u="none" strike="noStrike" cap="none" normalizeH="0" baseline="0" smtClean="0">
                        <a:ln>
                          <a:noFill/>
                        </a:ln>
                        <a:solidFill>
                          <a:schemeClr val="bg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bg1"/>
                          </a:solidFill>
                          <a:effectLst/>
                          <a:latin typeface="Arial" charset="0"/>
                        </a:rPr>
                        <a:t>IPsec</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20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Internet Protocol Security</a:t>
                      </a: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3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US" sz="800" b="0" i="0" u="none" strike="noStrike" cap="none" normalizeH="0" baseline="0" smtClean="0">
                        <a:ln>
                          <a:noFill/>
                        </a:ln>
                        <a:solidFill>
                          <a:schemeClr val="tx1"/>
                        </a:solidFill>
                        <a:effectLst/>
                        <a:latin typeface="Arial" charset="0"/>
                      </a:endParaRPr>
                    </a:p>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0" i="0" u="none" strike="noStrike" cap="none" normalizeH="0" baseline="0" smtClean="0">
                          <a:ln>
                            <a:noFill/>
                          </a:ln>
                          <a:solidFill>
                            <a:schemeClr val="tx1"/>
                          </a:solidFill>
                          <a:effectLst/>
                          <a:latin typeface="Arial" charset="0"/>
                        </a:rPr>
                        <a:t>RFC 4301</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6770" name="Picture 2" descr="325P_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650" y="2238375"/>
            <a:ext cx="4597400" cy="2779713"/>
          </a:xfrm>
          <a:prstGeom prst="rect">
            <a:avLst/>
          </a:prstGeom>
          <a:noFill/>
          <a:extLst>
            <a:ext uri="{909E8E84-426E-40DD-AFC4-6F175D3DCCD1}">
              <a14:hiddenFill xmlns:a14="http://schemas.microsoft.com/office/drawing/2010/main">
                <a:solidFill>
                  <a:srgbClr val="FFFFFF"/>
                </a:solidFill>
              </a14:hiddenFill>
            </a:ext>
          </a:extLst>
        </p:spPr>
      </p:pic>
      <p:sp>
        <p:nvSpPr>
          <p:cNvPr id="1696771" name="Rectangle 3"/>
          <p:cNvSpPr>
            <a:spLocks noGrp="1" noChangeArrowheads="1"/>
          </p:cNvSpPr>
          <p:nvPr>
            <p:ph type="title"/>
          </p:nvPr>
        </p:nvSpPr>
        <p:spPr/>
        <p:txBody>
          <a:bodyPr/>
          <a:lstStyle/>
          <a:p>
            <a:r>
              <a:rPr lang="en-US"/>
              <a:t>QoS Preclassify</a:t>
            </a:r>
          </a:p>
        </p:txBody>
      </p:sp>
      <p:sp>
        <p:nvSpPr>
          <p:cNvPr id="1696772" name="Rectangle 4"/>
          <p:cNvSpPr>
            <a:spLocks noGrp="1" noChangeArrowheads="1"/>
          </p:cNvSpPr>
          <p:nvPr>
            <p:ph type="body" sz="half" idx="1"/>
          </p:nvPr>
        </p:nvSpPr>
        <p:spPr>
          <a:xfrm>
            <a:off x="655638" y="1143000"/>
            <a:ext cx="3554412" cy="5410200"/>
          </a:xfrm>
        </p:spPr>
        <p:txBody>
          <a:bodyPr/>
          <a:lstStyle/>
          <a:p>
            <a:r>
              <a:rPr lang="en-US" sz="2000"/>
              <a:t>VPNs are growing in popularity.</a:t>
            </a:r>
          </a:p>
          <a:p>
            <a:r>
              <a:rPr lang="en-US" sz="2000"/>
              <a:t>The need to classify traffic within a traffic tunnel is also gaining importance.</a:t>
            </a:r>
          </a:p>
          <a:p>
            <a:r>
              <a:rPr lang="en-US" sz="2000"/>
              <a:t>QoS preclassify is a Cisco IOS feature that allows packets to be classified before tunneling and encryption occur.</a:t>
            </a:r>
          </a:p>
          <a:p>
            <a:r>
              <a:rPr lang="en-US" sz="2000"/>
              <a:t>Preclassification allows traffic flows to be adjusted in congested environments.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8818" name="Picture 2" descr="325P_2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89913" cy="1882775"/>
          </a:xfrm>
          <a:prstGeom prst="rect">
            <a:avLst/>
          </a:prstGeom>
          <a:noFill/>
          <a:extLst>
            <a:ext uri="{909E8E84-426E-40DD-AFC4-6F175D3DCCD1}">
              <a14:hiddenFill xmlns:a14="http://schemas.microsoft.com/office/drawing/2010/main">
                <a:solidFill>
                  <a:srgbClr val="FFFFFF"/>
                </a:solidFill>
              </a14:hiddenFill>
            </a:ext>
          </a:extLst>
        </p:spPr>
      </p:pic>
      <p:sp>
        <p:nvSpPr>
          <p:cNvPr id="1698819" name="Rectangle 3"/>
          <p:cNvSpPr>
            <a:spLocks noGrp="1" noChangeArrowheads="1"/>
          </p:cNvSpPr>
          <p:nvPr>
            <p:ph type="title"/>
          </p:nvPr>
        </p:nvSpPr>
        <p:spPr/>
        <p:txBody>
          <a:bodyPr/>
          <a:lstStyle/>
          <a:p>
            <a:r>
              <a:rPr lang="en-US"/>
              <a:t>QoS Preclassify Applications</a:t>
            </a:r>
          </a:p>
        </p:txBody>
      </p:sp>
      <p:sp>
        <p:nvSpPr>
          <p:cNvPr id="1698820" name="Rectangle 4"/>
          <p:cNvSpPr>
            <a:spLocks noGrp="1" noChangeArrowheads="1"/>
          </p:cNvSpPr>
          <p:nvPr>
            <p:ph type="body" sz="half" idx="2"/>
          </p:nvPr>
        </p:nvSpPr>
        <p:spPr>
          <a:xfrm>
            <a:off x="674688" y="3870325"/>
            <a:ext cx="8140700" cy="2609850"/>
          </a:xfrm>
        </p:spPr>
        <p:txBody>
          <a:bodyPr/>
          <a:lstStyle/>
          <a:p>
            <a:r>
              <a:rPr lang="en-US"/>
              <a:t>When packets are encapsulated by tunnel or encryption headers, QoS features are unable to examine the original packet headers and correctly classify packets.</a:t>
            </a:r>
          </a:p>
          <a:p>
            <a:r>
              <a:rPr lang="en-US"/>
              <a:t>Packets traveling across the same tunnel have the same tunnel headers, so the packets are treated identically if the physical interface is congested.</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0866" name="Picture 2" descr="325P_2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189913" cy="1776413"/>
          </a:xfrm>
          <a:prstGeom prst="rect">
            <a:avLst/>
          </a:prstGeom>
          <a:noFill/>
          <a:extLst>
            <a:ext uri="{909E8E84-426E-40DD-AFC4-6F175D3DCCD1}">
              <a14:hiddenFill xmlns:a14="http://schemas.microsoft.com/office/drawing/2010/main">
                <a:solidFill>
                  <a:srgbClr val="FFFFFF"/>
                </a:solidFill>
              </a14:hiddenFill>
            </a:ext>
          </a:extLst>
        </p:spPr>
      </p:pic>
      <p:sp>
        <p:nvSpPr>
          <p:cNvPr id="1700867" name="Rectangle 3"/>
          <p:cNvSpPr>
            <a:spLocks noGrp="1" noChangeArrowheads="1"/>
          </p:cNvSpPr>
          <p:nvPr>
            <p:ph type="title"/>
          </p:nvPr>
        </p:nvSpPr>
        <p:spPr/>
        <p:txBody>
          <a:bodyPr/>
          <a:lstStyle/>
          <a:p>
            <a:r>
              <a:rPr lang="en-US"/>
              <a:t>GRE Tunneling</a:t>
            </a:r>
          </a:p>
        </p:txBody>
      </p:sp>
      <p:sp>
        <p:nvSpPr>
          <p:cNvPr id="1700868" name="Rectangle 4"/>
          <p:cNvSpPr>
            <a:spLocks noGrp="1" noChangeArrowheads="1"/>
          </p:cNvSpPr>
          <p:nvPr>
            <p:ph type="body" sz="half" idx="2"/>
          </p:nvPr>
        </p:nvSpPr>
        <p:spPr>
          <a:xfrm>
            <a:off x="655638" y="3429000"/>
            <a:ext cx="8159750" cy="2166938"/>
          </a:xfrm>
        </p:spPr>
        <p:txBody>
          <a:bodyPr>
            <a:normAutofit fontScale="92500" lnSpcReduction="10000"/>
          </a:bodyPr>
          <a:lstStyle/>
          <a:p>
            <a:r>
              <a:rPr lang="en-US"/>
              <a:t>ToS classification of encapsulated packets is based on the tunnel header.</a:t>
            </a:r>
          </a:p>
          <a:p>
            <a:r>
              <a:rPr lang="en-US"/>
              <a:t>By default, the ToS field of the original packet header is copied to the ToS field of the GRE tunnel header.</a:t>
            </a:r>
          </a:p>
          <a:p>
            <a:r>
              <a:rPr lang="en-US"/>
              <a:t>GRE tunnels commonly are used to provide dynamic routing resilience over IPsec, adding a second layer of encapsulation.</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2914" name="Picture 2" descr="325P_2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371600"/>
            <a:ext cx="7578725" cy="1706563"/>
          </a:xfrm>
          <a:prstGeom prst="rect">
            <a:avLst/>
          </a:prstGeom>
          <a:noFill/>
          <a:extLst>
            <a:ext uri="{909E8E84-426E-40DD-AFC4-6F175D3DCCD1}">
              <a14:hiddenFill xmlns:a14="http://schemas.microsoft.com/office/drawing/2010/main">
                <a:solidFill>
                  <a:srgbClr val="FFFFFF"/>
                </a:solidFill>
              </a14:hiddenFill>
            </a:ext>
          </a:extLst>
        </p:spPr>
      </p:pic>
      <p:sp>
        <p:nvSpPr>
          <p:cNvPr id="1702915" name="Rectangle 3"/>
          <p:cNvSpPr>
            <a:spLocks noGrp="1" noChangeArrowheads="1"/>
          </p:cNvSpPr>
          <p:nvPr>
            <p:ph type="title"/>
          </p:nvPr>
        </p:nvSpPr>
        <p:spPr/>
        <p:txBody>
          <a:bodyPr/>
          <a:lstStyle/>
          <a:p>
            <a:r>
              <a:rPr lang="en-US"/>
              <a:t>IPsec AH</a:t>
            </a:r>
          </a:p>
        </p:txBody>
      </p:sp>
      <p:sp>
        <p:nvSpPr>
          <p:cNvPr id="1702916" name="Rectangle 4"/>
          <p:cNvSpPr>
            <a:spLocks noGrp="1" noChangeArrowheads="1"/>
          </p:cNvSpPr>
          <p:nvPr>
            <p:ph type="body" sz="half" idx="2"/>
          </p:nvPr>
        </p:nvSpPr>
        <p:spPr>
          <a:xfrm>
            <a:off x="655638" y="3505200"/>
            <a:ext cx="8159750" cy="2819400"/>
          </a:xfrm>
        </p:spPr>
        <p:txBody>
          <a:bodyPr>
            <a:normAutofit lnSpcReduction="10000"/>
          </a:bodyPr>
          <a:lstStyle/>
          <a:p>
            <a:r>
              <a:rPr lang="en-US"/>
              <a:t>IPsec AH is for authentication only and does not perform encryption.</a:t>
            </a:r>
          </a:p>
          <a:p>
            <a:r>
              <a:rPr lang="en-US"/>
              <a:t>With tunnel mode, the ToS byte value is copied automatically from the original IP header to the tunnel header.</a:t>
            </a:r>
          </a:p>
          <a:p>
            <a:r>
              <a:rPr lang="en-US"/>
              <a:t>With transport mode, the original header is used, and therefore the ToS byte is accessible.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522" name="Rectangle 2"/>
          <p:cNvSpPr>
            <a:spLocks noGrp="1" noChangeArrowheads="1"/>
          </p:cNvSpPr>
          <p:nvPr>
            <p:ph type="title"/>
          </p:nvPr>
        </p:nvSpPr>
        <p:spPr/>
        <p:txBody>
          <a:bodyPr/>
          <a:lstStyle/>
          <a:p>
            <a:r>
              <a:rPr lang="sk-SK" dirty="0" smtClean="0"/>
              <a:t>Porovnanie policingu a shapingu</a:t>
            </a:r>
            <a:endParaRPr lang="en-US" dirty="0"/>
          </a:p>
        </p:txBody>
      </p:sp>
      <p:sp>
        <p:nvSpPr>
          <p:cNvPr id="1643523" name="Rectangle 3"/>
          <p:cNvSpPr>
            <a:spLocks noGrp="1" noChangeArrowheads="1"/>
          </p:cNvSpPr>
          <p:nvPr>
            <p:ph type="body" sz="half" idx="1"/>
          </p:nvPr>
        </p:nvSpPr>
        <p:spPr>
          <a:xfrm>
            <a:off x="655638" y="3810000"/>
            <a:ext cx="4002087" cy="2743200"/>
          </a:xfrm>
        </p:spPr>
        <p:txBody>
          <a:bodyPr/>
          <a:lstStyle/>
          <a:p>
            <a:pPr>
              <a:lnSpc>
                <a:spcPct val="75000"/>
              </a:lnSpc>
            </a:pPr>
            <a:r>
              <a:rPr lang="sk-SK" sz="1800" dirty="0" smtClean="0"/>
              <a:t>Policing je možné použiť na vstupe aj výstupe rozhrania</a:t>
            </a:r>
          </a:p>
          <a:p>
            <a:pPr>
              <a:lnSpc>
                <a:spcPct val="75000"/>
              </a:lnSpc>
            </a:pPr>
            <a:r>
              <a:rPr lang="sk-SK" sz="1800" dirty="0" smtClean="0"/>
              <a:t>Pakety nie sú odkladané „na neskôr“ – buď budú odoslané alebo zahodené</a:t>
            </a:r>
            <a:endParaRPr lang="en-US" sz="1800" dirty="0"/>
          </a:p>
          <a:p>
            <a:pPr>
              <a:lnSpc>
                <a:spcPct val="75000"/>
              </a:lnSpc>
            </a:pPr>
            <a:r>
              <a:rPr lang="sk-SK" sz="1800" dirty="0" smtClean="0"/>
              <a:t>Pri spoľahlivých protokoloch straty povedú k retransmisiám paketov</a:t>
            </a:r>
          </a:p>
        </p:txBody>
      </p:sp>
      <p:sp>
        <p:nvSpPr>
          <p:cNvPr id="1643524" name="Rectangle 4"/>
          <p:cNvSpPr>
            <a:spLocks noGrp="1" noChangeArrowheads="1"/>
          </p:cNvSpPr>
          <p:nvPr>
            <p:ph type="body" sz="half" idx="2"/>
          </p:nvPr>
        </p:nvSpPr>
        <p:spPr>
          <a:xfrm>
            <a:off x="4813300" y="3810000"/>
            <a:ext cx="4002088" cy="2743200"/>
          </a:xfrm>
        </p:spPr>
        <p:txBody>
          <a:bodyPr>
            <a:normAutofit/>
          </a:bodyPr>
          <a:lstStyle/>
          <a:p>
            <a:pPr>
              <a:lnSpc>
                <a:spcPct val="75000"/>
              </a:lnSpc>
            </a:pPr>
            <a:r>
              <a:rPr lang="sk-SK" sz="1800" dirty="0" smtClean="0"/>
              <a:t>Shaping je možné použiť iba na výstupe</a:t>
            </a:r>
            <a:endParaRPr lang="en-US" sz="1800" dirty="0"/>
          </a:p>
          <a:p>
            <a:pPr>
              <a:lnSpc>
                <a:spcPct val="75000"/>
              </a:lnSpc>
            </a:pPr>
            <a:r>
              <a:rPr lang="sk-SK" sz="1800" dirty="0" smtClean="0"/>
              <a:t>Pakety presahujúce profil budú odložené na neskoršie odoslanie, kým je vo fronte miesto</a:t>
            </a:r>
            <a:endParaRPr lang="en-US" sz="1800" dirty="0"/>
          </a:p>
          <a:p>
            <a:pPr>
              <a:lnSpc>
                <a:spcPct val="75000"/>
              </a:lnSpc>
            </a:pPr>
            <a:r>
              <a:rPr lang="sk-SK" sz="1800" dirty="0" smtClean="0"/>
              <a:t>Buffering zmenšuje počet retransmisií</a:t>
            </a:r>
          </a:p>
        </p:txBody>
      </p:sp>
      <p:pic>
        <p:nvPicPr>
          <p:cNvPr id="1643525" name="Picture 5" descr="017G_4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1712913"/>
            <a:ext cx="3275012" cy="1944687"/>
          </a:xfrm>
          <a:prstGeom prst="rect">
            <a:avLst/>
          </a:prstGeom>
          <a:noFill/>
          <a:extLst>
            <a:ext uri="{909E8E84-426E-40DD-AFC4-6F175D3DCCD1}">
              <a14:hiddenFill xmlns:a14="http://schemas.microsoft.com/office/drawing/2010/main">
                <a:solidFill>
                  <a:srgbClr val="FFFFFF"/>
                </a:solidFill>
              </a14:hiddenFill>
            </a:ext>
          </a:extLst>
        </p:spPr>
      </p:pic>
      <p:pic>
        <p:nvPicPr>
          <p:cNvPr id="1643526" name="Picture 6" descr="017G_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075" y="1712913"/>
            <a:ext cx="3275013" cy="1944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noChangeArrowheads="1"/>
          </p:cNvSpPr>
          <p:nvPr>
            <p:ph type="title"/>
          </p:nvPr>
        </p:nvSpPr>
        <p:spPr/>
        <p:txBody>
          <a:bodyPr/>
          <a:lstStyle/>
          <a:p>
            <a:r>
              <a:rPr lang="en-US"/>
              <a:t>IPsec ESP</a:t>
            </a:r>
          </a:p>
        </p:txBody>
      </p:sp>
      <p:sp>
        <p:nvSpPr>
          <p:cNvPr id="1704963" name="Rectangle 3"/>
          <p:cNvSpPr>
            <a:spLocks noGrp="1" noChangeArrowheads="1"/>
          </p:cNvSpPr>
          <p:nvPr>
            <p:ph type="body" sz="half" idx="2"/>
          </p:nvPr>
        </p:nvSpPr>
        <p:spPr>
          <a:xfrm>
            <a:off x="655638" y="3505200"/>
            <a:ext cx="8159750" cy="3048000"/>
          </a:xfrm>
        </p:spPr>
        <p:txBody>
          <a:bodyPr/>
          <a:lstStyle/>
          <a:p>
            <a:r>
              <a:rPr lang="en-US"/>
              <a:t>IPsec ESP supports both authentication and encryption. </a:t>
            </a:r>
          </a:p>
          <a:p>
            <a:r>
              <a:rPr lang="en-US"/>
              <a:t>IPsec ESP consists of an unencrypted header followed by encrypted data and an encrypted trailer.</a:t>
            </a:r>
          </a:p>
          <a:p>
            <a:r>
              <a:rPr lang="en-US"/>
              <a:t>With tunnel mode, the ToS byte value is copied automatically from the original IP header to the tunnel header.</a:t>
            </a:r>
          </a:p>
        </p:txBody>
      </p:sp>
      <p:pic>
        <p:nvPicPr>
          <p:cNvPr id="1704964" name="Picture 4" descr="325P_2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7924800" cy="1844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7010" name="Picture 2" descr="325P_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676400"/>
            <a:ext cx="4560888" cy="3908425"/>
          </a:xfrm>
          <a:prstGeom prst="rect">
            <a:avLst/>
          </a:prstGeom>
          <a:noFill/>
          <a:extLst>
            <a:ext uri="{909E8E84-426E-40DD-AFC4-6F175D3DCCD1}">
              <a14:hiddenFill xmlns:a14="http://schemas.microsoft.com/office/drawing/2010/main">
                <a:solidFill>
                  <a:srgbClr val="FFFFFF"/>
                </a:solidFill>
              </a14:hiddenFill>
            </a:ext>
          </a:extLst>
        </p:spPr>
      </p:pic>
      <p:sp>
        <p:nvSpPr>
          <p:cNvPr id="1707011" name="Rectangle 3"/>
          <p:cNvSpPr>
            <a:spLocks noGrp="1" noChangeArrowheads="1"/>
          </p:cNvSpPr>
          <p:nvPr>
            <p:ph type="title"/>
          </p:nvPr>
        </p:nvSpPr>
        <p:spPr/>
        <p:txBody>
          <a:bodyPr/>
          <a:lstStyle/>
          <a:p>
            <a:r>
              <a:rPr lang="en-US" sz="2800"/>
              <a:t>QoS Preclassification Deployment Options</a:t>
            </a:r>
          </a:p>
        </p:txBody>
      </p:sp>
      <p:sp>
        <p:nvSpPr>
          <p:cNvPr id="1707012" name="Rectangle 4"/>
          <p:cNvSpPr>
            <a:spLocks noGrp="1" noChangeArrowheads="1"/>
          </p:cNvSpPr>
          <p:nvPr>
            <p:ph type="body" sz="half" idx="1"/>
          </p:nvPr>
        </p:nvSpPr>
        <p:spPr>
          <a:xfrm>
            <a:off x="655638" y="1143000"/>
            <a:ext cx="4002087" cy="5410200"/>
          </a:xfrm>
        </p:spPr>
        <p:txBody>
          <a:bodyPr/>
          <a:lstStyle/>
          <a:p>
            <a:r>
              <a:rPr lang="en-US" sz="2200"/>
              <a:t>Tunnel interfaces support many of the same QoS features as physical interfaces.</a:t>
            </a:r>
          </a:p>
          <a:p>
            <a:r>
              <a:rPr lang="en-US" sz="2200"/>
              <a:t>In VPN environments, a QoS service policy can be applied to the tunnel interface or to the underlying physical interface.</a:t>
            </a:r>
          </a:p>
          <a:p>
            <a:r>
              <a:rPr lang="en-US" sz="2200"/>
              <a:t>The decision about </a:t>
            </a:r>
            <a:br>
              <a:rPr lang="en-US" sz="2200"/>
            </a:br>
            <a:r>
              <a:rPr lang="en-US" sz="2200"/>
              <a:t>whether to configure the qos preclassify command depends on which header is used for classification.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9058" name="Picture 2" descr="325P_2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0438"/>
            <a:ext cx="4146550" cy="2281237"/>
          </a:xfrm>
          <a:prstGeom prst="rect">
            <a:avLst/>
          </a:prstGeom>
          <a:noFill/>
          <a:extLst>
            <a:ext uri="{909E8E84-426E-40DD-AFC4-6F175D3DCCD1}">
              <a14:hiddenFill xmlns:a14="http://schemas.microsoft.com/office/drawing/2010/main">
                <a:solidFill>
                  <a:srgbClr val="FFFFFF"/>
                </a:solidFill>
              </a14:hiddenFill>
            </a:ext>
          </a:extLst>
        </p:spPr>
      </p:pic>
      <p:pic>
        <p:nvPicPr>
          <p:cNvPr id="1709059" name="Picture 3" descr="325P_2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05200"/>
            <a:ext cx="41529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709060" name="Rectangle 4"/>
          <p:cNvSpPr>
            <a:spLocks noGrp="1" noChangeArrowheads="1"/>
          </p:cNvSpPr>
          <p:nvPr>
            <p:ph type="title"/>
          </p:nvPr>
        </p:nvSpPr>
        <p:spPr>
          <a:xfrm>
            <a:off x="304800" y="304800"/>
            <a:ext cx="8610600" cy="838200"/>
          </a:xfrm>
        </p:spPr>
        <p:txBody>
          <a:bodyPr/>
          <a:lstStyle/>
          <a:p>
            <a:r>
              <a:rPr lang="en-US" sz="2800"/>
              <a:t>QoS Preclassification IPsec and GRE Configuration</a:t>
            </a:r>
          </a:p>
        </p:txBody>
      </p:sp>
      <p:sp>
        <p:nvSpPr>
          <p:cNvPr id="1709061" name="Rectangle 5"/>
          <p:cNvSpPr>
            <a:spLocks noChangeArrowheads="1"/>
          </p:cNvSpPr>
          <p:nvPr/>
        </p:nvSpPr>
        <p:spPr bwMode="auto">
          <a:xfrm>
            <a:off x="177800" y="6197600"/>
            <a:ext cx="8750300" cy="279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3958" tIns="0" rIns="0" bIns="133308"/>
          <a:lstStyle/>
          <a:p>
            <a:pPr algn="l" eaLnBrk="1" hangingPunct="1">
              <a:lnSpc>
                <a:spcPct val="95000"/>
              </a:lnSpc>
              <a:spcBef>
                <a:spcPct val="35000"/>
              </a:spcBef>
            </a:pPr>
            <a:r>
              <a:rPr lang="en-US" sz="1400" b="1">
                <a:solidFill>
                  <a:schemeClr val="accent2"/>
                </a:solidFill>
                <a:cs typeface="Arial" charset="0"/>
              </a:rPr>
              <a:t>Note:</a:t>
            </a:r>
            <a:r>
              <a:rPr lang="en-US" sz="1400" b="1">
                <a:solidFill>
                  <a:srgbClr val="000000"/>
                </a:solidFill>
                <a:cs typeface="Arial" charset="0"/>
              </a:rPr>
              <a:t> ToS byte copying is done by the tunneling mechanism and NOT by the </a:t>
            </a:r>
            <a:r>
              <a:rPr lang="en-US" sz="1400">
                <a:solidFill>
                  <a:srgbClr val="000000"/>
                </a:solidFill>
                <a:cs typeface="Arial" charset="0"/>
              </a:rPr>
              <a:t>qos pre-classify</a:t>
            </a:r>
            <a:r>
              <a:rPr lang="en-US" sz="1400" b="1">
                <a:solidFill>
                  <a:srgbClr val="000000"/>
                </a:solidFill>
                <a:cs typeface="Arial" charset="0"/>
              </a:rPr>
              <a:t> command.</a:t>
            </a:r>
            <a:endParaRPr lang="en-US" sz="1400" b="1"/>
          </a:p>
        </p:txBody>
      </p:sp>
      <p:sp>
        <p:nvSpPr>
          <p:cNvPr id="1709062" name="Rectangle 6"/>
          <p:cNvSpPr>
            <a:spLocks noChangeArrowheads="1"/>
          </p:cNvSpPr>
          <p:nvPr/>
        </p:nvSpPr>
        <p:spPr bwMode="auto">
          <a:xfrm>
            <a:off x="5105400" y="2057400"/>
            <a:ext cx="3810000" cy="3505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925" indent="-288925" algn="l" defTabSz="814388">
              <a:lnSpc>
                <a:spcPct val="100000"/>
              </a:lnSpc>
              <a:buClr>
                <a:srgbClr val="33CCCC"/>
              </a:buClr>
              <a:buSzPct val="100000"/>
              <a:buFont typeface="Arial" charset="0"/>
              <a:buNone/>
            </a:pPr>
            <a:r>
              <a:rPr lang="en-US" sz="1400" b="1">
                <a:latin typeface="Courier New" pitchFamily="49" charset="0"/>
              </a:rPr>
              <a:t>!</a:t>
            </a:r>
          </a:p>
          <a:p>
            <a:pPr marL="288925" indent="-288925" algn="l" defTabSz="814388">
              <a:lnSpc>
                <a:spcPct val="100000"/>
              </a:lnSpc>
              <a:buClr>
                <a:srgbClr val="33CCCC"/>
              </a:buClr>
              <a:buSzPct val="100000"/>
              <a:buFont typeface="Arial" charset="0"/>
              <a:buNone/>
            </a:pPr>
            <a:r>
              <a:rPr lang="en-US" sz="1400" b="1">
                <a:latin typeface="Courier New" pitchFamily="49" charset="0"/>
              </a:rPr>
              <a:t>crypto map static-crypt 1 ipsec-isakmp</a:t>
            </a:r>
          </a:p>
          <a:p>
            <a:pPr marL="288925" indent="-288925" algn="l" defTabSz="814388">
              <a:lnSpc>
                <a:spcPct val="100000"/>
              </a:lnSpc>
              <a:buClr>
                <a:srgbClr val="33CCCC"/>
              </a:buClr>
              <a:buSzPct val="100000"/>
              <a:buFont typeface="Arial" charset="0"/>
              <a:buNone/>
            </a:pPr>
            <a:r>
              <a:rPr lang="en-US" sz="1400" b="1">
                <a:latin typeface="Courier New" pitchFamily="49" charset="0"/>
              </a:rPr>
              <a:t>   </a:t>
            </a:r>
            <a:r>
              <a:rPr lang="en-US" sz="1400" b="1">
                <a:solidFill>
                  <a:srgbClr val="A50021"/>
                </a:solidFill>
                <a:latin typeface="Courier New" pitchFamily="49" charset="0"/>
              </a:rPr>
              <a:t>qos pre-classify</a:t>
            </a:r>
          </a:p>
          <a:p>
            <a:pPr marL="288925" indent="-288925" algn="l" defTabSz="814388">
              <a:lnSpc>
                <a:spcPct val="100000"/>
              </a:lnSpc>
              <a:buClr>
                <a:srgbClr val="33CCCC"/>
              </a:buClr>
              <a:buSzPct val="100000"/>
              <a:buFont typeface="Arial" charset="0"/>
              <a:buNone/>
            </a:pPr>
            <a:r>
              <a:rPr lang="en-US" sz="1400" b="1">
                <a:latin typeface="Courier New" pitchFamily="49" charset="0"/>
              </a:rPr>
              <a:t>   set peer ….etc</a:t>
            </a:r>
          </a:p>
          <a:p>
            <a:pPr marL="288925" indent="-288925" algn="l" defTabSz="814388">
              <a:lnSpc>
                <a:spcPct val="100000"/>
              </a:lnSpc>
              <a:buClr>
                <a:srgbClr val="33CCCC"/>
              </a:buClr>
              <a:buSzPct val="100000"/>
              <a:buFont typeface="Arial" charset="0"/>
              <a:buNone/>
            </a:pPr>
            <a:r>
              <a:rPr lang="en-US" sz="1400" b="1">
                <a:latin typeface="Courier New" pitchFamily="49" charset="0"/>
              </a:rPr>
              <a:t>!</a:t>
            </a:r>
          </a:p>
          <a:p>
            <a:pPr marL="288925" indent="-288925" algn="l" defTabSz="814388">
              <a:lnSpc>
                <a:spcPct val="100000"/>
              </a:lnSpc>
              <a:buClr>
                <a:srgbClr val="33CCCC"/>
              </a:buClr>
              <a:buSzPct val="100000"/>
              <a:buFont typeface="Arial" charset="0"/>
              <a:buNone/>
            </a:pPr>
            <a:r>
              <a:rPr lang="en-US" sz="1400" b="1">
                <a:latin typeface="Courier New" pitchFamily="49" charset="0"/>
              </a:rPr>
              <a:t>interface Tunnel 0</a:t>
            </a:r>
          </a:p>
          <a:p>
            <a:pPr marL="288925" indent="-288925" algn="l" defTabSz="814388">
              <a:lnSpc>
                <a:spcPct val="100000"/>
              </a:lnSpc>
              <a:buClr>
                <a:srgbClr val="33CCCC"/>
              </a:buClr>
              <a:buSzPct val="100000"/>
              <a:buFont typeface="Arial" charset="0"/>
              <a:buNone/>
            </a:pPr>
            <a:r>
              <a:rPr lang="en-US" sz="1400" b="1">
                <a:latin typeface="Courier New" pitchFamily="49" charset="0"/>
              </a:rPr>
              <a:t>   etc..</a:t>
            </a:r>
          </a:p>
          <a:p>
            <a:pPr marL="288925" indent="-288925" algn="l" defTabSz="814388">
              <a:lnSpc>
                <a:spcPct val="100000"/>
              </a:lnSpc>
              <a:buClr>
                <a:srgbClr val="33CCCC"/>
              </a:buClr>
              <a:buSzPct val="100000"/>
              <a:buFont typeface="Arial" charset="0"/>
              <a:buNone/>
            </a:pPr>
            <a:r>
              <a:rPr lang="en-US" sz="1400" b="1">
                <a:solidFill>
                  <a:srgbClr val="A50021"/>
                </a:solidFill>
                <a:latin typeface="Courier New" pitchFamily="49" charset="0"/>
              </a:rPr>
              <a:t>   qos pre-classify</a:t>
            </a:r>
          </a:p>
          <a:p>
            <a:pPr marL="288925" indent="-288925" algn="l" defTabSz="814388">
              <a:lnSpc>
                <a:spcPct val="100000"/>
              </a:lnSpc>
              <a:buClr>
                <a:srgbClr val="33CCCC"/>
              </a:buClr>
              <a:buSzPct val="100000"/>
              <a:buFont typeface="Arial" charset="0"/>
              <a:buNone/>
            </a:pPr>
            <a:r>
              <a:rPr lang="en-US" sz="1400" b="1">
                <a:latin typeface="Courier New" pitchFamily="49" charset="0"/>
              </a:rPr>
              <a:t>   crypto map static-crypt</a:t>
            </a:r>
            <a:endParaRPr lang="en-US" sz="1400" b="1">
              <a:solidFill>
                <a:srgbClr val="A50021"/>
              </a:solidFill>
              <a:latin typeface="Courier New" pitchFamily="49" charset="0"/>
            </a:endParaRPr>
          </a:p>
          <a:p>
            <a:pPr marL="288925" indent="-288925" algn="l" defTabSz="814388">
              <a:lnSpc>
                <a:spcPct val="100000"/>
              </a:lnSpc>
              <a:buClr>
                <a:srgbClr val="33CCCC"/>
              </a:buClr>
              <a:buSzPct val="100000"/>
              <a:buFont typeface="Arial" charset="0"/>
              <a:buNone/>
            </a:pPr>
            <a:r>
              <a:rPr lang="en-US" sz="1400" b="1">
                <a:latin typeface="Courier New" pitchFamily="49" charset="0"/>
              </a:rPr>
              <a:t>!</a:t>
            </a:r>
          </a:p>
          <a:p>
            <a:pPr marL="288925" indent="-288925" algn="l" defTabSz="814388">
              <a:lnSpc>
                <a:spcPct val="100000"/>
              </a:lnSpc>
              <a:buClr>
                <a:srgbClr val="33CCCC"/>
              </a:buClr>
              <a:buSzPct val="100000"/>
              <a:buFont typeface="Arial" charset="0"/>
              <a:buNone/>
            </a:pPr>
            <a:r>
              <a:rPr lang="en-US" sz="1400" b="1">
                <a:latin typeface="Courier New" pitchFamily="49" charset="0"/>
              </a:rPr>
              <a:t>interface Ethernet 0/1</a:t>
            </a:r>
          </a:p>
          <a:p>
            <a:pPr marL="288925" indent="-288925" algn="l" defTabSz="814388">
              <a:lnSpc>
                <a:spcPct val="100000"/>
              </a:lnSpc>
              <a:buClr>
                <a:srgbClr val="33CCCC"/>
              </a:buClr>
              <a:buSzPct val="100000"/>
              <a:buFont typeface="Arial" charset="0"/>
              <a:buNone/>
            </a:pPr>
            <a:r>
              <a:rPr lang="en-US" sz="1400" b="1">
                <a:latin typeface="Courier New" pitchFamily="49" charset="0"/>
              </a:rPr>
              <a:t> </a:t>
            </a:r>
            <a:r>
              <a:rPr lang="en-US" sz="1400" b="1">
                <a:solidFill>
                  <a:srgbClr val="A50021"/>
                </a:solidFill>
                <a:latin typeface="Courier New" pitchFamily="49" charset="0"/>
              </a:rPr>
              <a:t>service-policy output minbwtos</a:t>
            </a:r>
          </a:p>
          <a:p>
            <a:pPr marL="288925" indent="-288925" algn="l" defTabSz="814388">
              <a:lnSpc>
                <a:spcPct val="100000"/>
              </a:lnSpc>
              <a:buClr>
                <a:srgbClr val="33CCCC"/>
              </a:buClr>
              <a:buSzPct val="100000"/>
              <a:buFont typeface="Arial" charset="0"/>
              <a:buNone/>
            </a:pPr>
            <a:r>
              <a:rPr lang="en-US" sz="1400" b="1">
                <a:latin typeface="Courier New" pitchFamily="49" charset="0"/>
              </a:rPr>
              <a:t>crypto map static-crypt</a:t>
            </a:r>
          </a:p>
          <a:p>
            <a:pPr marL="288925" indent="-288925" algn="l" defTabSz="814388">
              <a:lnSpc>
                <a:spcPct val="100000"/>
              </a:lnSpc>
              <a:buClr>
                <a:srgbClr val="33CCCC"/>
              </a:buClr>
              <a:buSzPct val="100000"/>
              <a:buFont typeface="Arial" charset="0"/>
              <a:buNone/>
            </a:pPr>
            <a:r>
              <a:rPr lang="en-US" sz="1400" b="1">
                <a:solidFill>
                  <a:srgbClr val="A50021"/>
                </a:solidFill>
                <a:latin typeface="Courier New" pitchFamily="49" charset="0"/>
              </a:rPr>
              <a:t>!</a:t>
            </a:r>
          </a:p>
        </p:txBody>
      </p:sp>
      <p:sp>
        <p:nvSpPr>
          <p:cNvPr id="1709063" name="Rectangle 7"/>
          <p:cNvSpPr>
            <a:spLocks noChangeArrowheads="1"/>
          </p:cNvSpPr>
          <p:nvPr/>
        </p:nvSpPr>
        <p:spPr bwMode="auto">
          <a:xfrm>
            <a:off x="152400" y="1524000"/>
            <a:ext cx="4953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rIns="82124"/>
          <a:lstStyle/>
          <a:p>
            <a:pPr marL="177800" indent="-177800" algn="l" defTabSz="814388">
              <a:lnSpc>
                <a:spcPct val="85000"/>
              </a:lnSpc>
              <a:spcBef>
                <a:spcPct val="50000"/>
              </a:spcBef>
              <a:buClr>
                <a:schemeClr val="tx2"/>
              </a:buClr>
              <a:buSzPct val="100000"/>
              <a:buFont typeface="Wingdings" pitchFamily="2" charset="2"/>
              <a:buChar char="§"/>
            </a:pPr>
            <a:r>
              <a:rPr lang="en-US" sz="2000"/>
              <a:t>QoS preclassify allows access to the original IP header values.</a:t>
            </a:r>
          </a:p>
          <a:p>
            <a:pPr marL="177800" indent="-177800" algn="l" defTabSz="814388">
              <a:lnSpc>
                <a:spcPct val="85000"/>
              </a:lnSpc>
              <a:spcBef>
                <a:spcPct val="50000"/>
              </a:spcBef>
              <a:buClr>
                <a:schemeClr val="tx2"/>
              </a:buClr>
              <a:buSzPct val="100000"/>
              <a:buFont typeface="Wingdings" pitchFamily="2" charset="2"/>
              <a:buChar char="§"/>
            </a:pPr>
            <a:r>
              <a:rPr lang="en-US" sz="2000"/>
              <a:t>QoS preclassify is </a:t>
            </a:r>
            <a:r>
              <a:rPr lang="en-US" sz="2000" i="1"/>
              <a:t>not</a:t>
            </a:r>
            <a:r>
              <a:rPr lang="en-US" sz="2000"/>
              <a:t> required if classification is based on the original ToS values since the ToS value is copied by default to a new header.</a:t>
            </a:r>
          </a:p>
        </p:txBody>
      </p:sp>
      <p:sp>
        <p:nvSpPr>
          <p:cNvPr id="1709064" name="Text Box 8"/>
          <p:cNvSpPr txBox="1">
            <a:spLocks noChangeArrowheads="1"/>
          </p:cNvSpPr>
          <p:nvPr/>
        </p:nvSpPr>
        <p:spPr bwMode="auto">
          <a:xfrm>
            <a:off x="5257800" y="1600200"/>
            <a:ext cx="33909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buClr>
                <a:srgbClr val="33CCCC"/>
              </a:buClr>
              <a:buSzPct val="100000"/>
              <a:buFont typeface="Arial" charset="0"/>
              <a:buNone/>
            </a:pPr>
            <a:r>
              <a:rPr lang="en-US" sz="1800" b="1"/>
              <a:t>IPsec and GRE configuration:</a:t>
            </a:r>
            <a:endParaRPr lang="en-US" sz="180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1106" name="Rectangle 2"/>
          <p:cNvSpPr>
            <a:spLocks noGrp="1" noChangeArrowheads="1"/>
          </p:cNvSpPr>
          <p:nvPr>
            <p:ph type="title"/>
          </p:nvPr>
        </p:nvSpPr>
        <p:spPr/>
        <p:txBody>
          <a:bodyPr/>
          <a:lstStyle/>
          <a:p>
            <a:r>
              <a:rPr lang="en-US"/>
              <a:t>Configuring QoS Preclassify</a:t>
            </a:r>
          </a:p>
        </p:txBody>
      </p:sp>
      <p:sp>
        <p:nvSpPr>
          <p:cNvPr id="1711107" name="Rectangle 3"/>
          <p:cNvSpPr>
            <a:spLocks noChangeArrowheads="1"/>
          </p:cNvSpPr>
          <p:nvPr/>
        </p:nvSpPr>
        <p:spPr bwMode="auto">
          <a:xfrm>
            <a:off x="533400" y="1944688"/>
            <a:ext cx="8159750"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a:latin typeface="Courier New" pitchFamily="49" charset="0"/>
              </a:rPr>
              <a:t>qos pre-classify</a:t>
            </a:r>
          </a:p>
        </p:txBody>
      </p:sp>
      <p:sp>
        <p:nvSpPr>
          <p:cNvPr id="1711108" name="Rectangle 4"/>
          <p:cNvSpPr>
            <a:spLocks noChangeArrowheads="1"/>
          </p:cNvSpPr>
          <p:nvPr/>
        </p:nvSpPr>
        <p:spPr bwMode="auto">
          <a:xfrm>
            <a:off x="533400" y="1600200"/>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sp>
        <p:nvSpPr>
          <p:cNvPr id="1711109" name="Text Box 5"/>
          <p:cNvSpPr txBox="1">
            <a:spLocks noChangeArrowheads="1"/>
          </p:cNvSpPr>
          <p:nvPr/>
        </p:nvSpPr>
        <p:spPr bwMode="auto">
          <a:xfrm>
            <a:off x="533400" y="2403475"/>
            <a:ext cx="8229600" cy="9747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85000"/>
              </a:lnSpc>
              <a:spcBef>
                <a:spcPct val="35000"/>
              </a:spcBef>
              <a:buClr>
                <a:schemeClr val="accent1"/>
              </a:buClr>
              <a:buFontTx/>
              <a:buChar char="•"/>
            </a:pPr>
            <a:r>
              <a:rPr lang="en-US" sz="2000" b="1"/>
              <a:t>Enables the QoS preclassification feature.</a:t>
            </a:r>
          </a:p>
          <a:p>
            <a:pPr>
              <a:lnSpc>
                <a:spcPct val="85000"/>
              </a:lnSpc>
              <a:spcBef>
                <a:spcPct val="35000"/>
              </a:spcBef>
              <a:buClr>
                <a:schemeClr val="accent1"/>
              </a:buClr>
              <a:buFontTx/>
              <a:buChar char="•"/>
            </a:pPr>
            <a:r>
              <a:rPr lang="en-US" sz="2000" b="1"/>
              <a:t>This command is restricted to tunnel interfaces, virtual templates, and crypto maps.</a:t>
            </a:r>
          </a:p>
        </p:txBody>
      </p:sp>
      <p:grpSp>
        <p:nvGrpSpPr>
          <p:cNvPr id="1711110" name="Group 6"/>
          <p:cNvGrpSpPr>
            <a:grpSpLocks/>
          </p:cNvGrpSpPr>
          <p:nvPr/>
        </p:nvGrpSpPr>
        <p:grpSpPr bwMode="auto">
          <a:xfrm>
            <a:off x="533400" y="3733800"/>
            <a:ext cx="7518400" cy="1727200"/>
            <a:chOff x="336" y="2352"/>
            <a:chExt cx="4736" cy="1088"/>
          </a:xfrm>
        </p:grpSpPr>
        <p:sp>
          <p:nvSpPr>
            <p:cNvPr id="1711111" name="Rectangle 7"/>
            <p:cNvSpPr>
              <a:spLocks noChangeArrowheads="1"/>
            </p:cNvSpPr>
            <p:nvPr/>
          </p:nvSpPr>
          <p:spPr bwMode="auto">
            <a:xfrm>
              <a:off x="336" y="2352"/>
              <a:ext cx="4736" cy="10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711112" name="Rectangle 8"/>
            <p:cNvSpPr>
              <a:spLocks noChangeArrowheads="1"/>
            </p:cNvSpPr>
            <p:nvPr/>
          </p:nvSpPr>
          <p:spPr bwMode="auto">
            <a:xfrm>
              <a:off x="384" y="3216"/>
              <a:ext cx="3168" cy="144"/>
            </a:xfrm>
            <a:prstGeom prst="rect">
              <a:avLst/>
            </a:prstGeom>
            <a:solidFill>
              <a:srgbClr val="FFE59B"/>
            </a:solidFill>
            <a:ln>
              <a:noFill/>
            </a:ln>
            <a:effectLst/>
            <a:extLs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711113" name="Rectangle 9"/>
            <p:cNvSpPr>
              <a:spLocks noChangeArrowheads="1"/>
            </p:cNvSpPr>
            <p:nvPr/>
          </p:nvSpPr>
          <p:spPr bwMode="auto">
            <a:xfrm>
              <a:off x="384" y="2688"/>
              <a:ext cx="2592" cy="144"/>
            </a:xfrm>
            <a:prstGeom prst="rect">
              <a:avLst/>
            </a:prstGeom>
            <a:solidFill>
              <a:srgbClr val="FFE59B"/>
            </a:solidFill>
            <a:ln>
              <a:noFill/>
            </a:ln>
            <a:effectLst/>
            <a:extLs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711114" name="Text Box 10"/>
            <p:cNvSpPr txBox="1">
              <a:spLocks noChangeArrowheads="1"/>
            </p:cNvSpPr>
            <p:nvPr/>
          </p:nvSpPr>
          <p:spPr bwMode="auto">
            <a:xfrm>
              <a:off x="336" y="2400"/>
              <a:ext cx="4218" cy="984"/>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73025" tIns="36512" rIns="73025" bIns="36512">
              <a:spAutoFit/>
            </a:bodyPr>
            <a:lstStyle/>
            <a:p>
              <a:pPr algn="l">
                <a:lnSpc>
                  <a:spcPct val="100000"/>
                </a:lnSpc>
              </a:pPr>
              <a:r>
                <a:rPr lang="en-US" sz="1400" b="1">
                  <a:solidFill>
                    <a:srgbClr val="B92B38"/>
                  </a:solidFill>
                  <a:latin typeface="Courier New" pitchFamily="49" charset="0"/>
                </a:rPr>
                <a:t>GRE Tunnels</a:t>
              </a:r>
            </a:p>
            <a:p>
              <a:pPr algn="l">
                <a:lnSpc>
                  <a:spcPct val="100000"/>
                </a:lnSpc>
              </a:pPr>
              <a:r>
                <a:rPr lang="en-US" sz="1400" b="1">
                  <a:solidFill>
                    <a:srgbClr val="000000"/>
                  </a:solidFill>
                  <a:latin typeface="Courier New" pitchFamily="49" charset="0"/>
                </a:rPr>
                <a:t>router(config)# interface tunnel0</a:t>
              </a:r>
            </a:p>
            <a:p>
              <a:pPr algn="l">
                <a:lnSpc>
                  <a:spcPct val="100000"/>
                </a:lnSpc>
              </a:pPr>
              <a:r>
                <a:rPr lang="en-US" sz="1400" b="1">
                  <a:solidFill>
                    <a:srgbClr val="000000"/>
                  </a:solidFill>
                  <a:latin typeface="Courier New" pitchFamily="49" charset="0"/>
                </a:rPr>
                <a:t>router(config-if)# qos pre-classify</a:t>
              </a:r>
            </a:p>
            <a:p>
              <a:pPr algn="l">
                <a:lnSpc>
                  <a:spcPct val="100000"/>
                </a:lnSpc>
              </a:pPr>
              <a:endParaRPr lang="en-US" sz="1400" b="1">
                <a:solidFill>
                  <a:srgbClr val="000000"/>
                </a:solidFill>
                <a:latin typeface="Courier New" pitchFamily="49" charset="0"/>
              </a:endParaRPr>
            </a:p>
            <a:p>
              <a:pPr algn="l">
                <a:lnSpc>
                  <a:spcPct val="100000"/>
                </a:lnSpc>
              </a:pPr>
              <a:r>
                <a:rPr lang="en-US" sz="1400" b="1">
                  <a:solidFill>
                    <a:srgbClr val="B92B38"/>
                  </a:solidFill>
                  <a:latin typeface="Courier New" pitchFamily="49" charset="0"/>
                </a:rPr>
                <a:t>IPSec Tunnels</a:t>
              </a:r>
            </a:p>
            <a:p>
              <a:pPr algn="l">
                <a:lnSpc>
                  <a:spcPct val="100000"/>
                </a:lnSpc>
              </a:pPr>
              <a:r>
                <a:rPr lang="en-US" sz="1400" b="1">
                  <a:solidFill>
                    <a:srgbClr val="000000"/>
                  </a:solidFill>
                  <a:latin typeface="Courier New" pitchFamily="49" charset="0"/>
                </a:rPr>
                <a:t>router(config)# crypto map secured-partner</a:t>
              </a:r>
            </a:p>
            <a:p>
              <a:pPr algn="l">
                <a:lnSpc>
                  <a:spcPct val="100000"/>
                </a:lnSpc>
              </a:pPr>
              <a:r>
                <a:rPr lang="en-US" sz="1400" b="1">
                  <a:solidFill>
                    <a:srgbClr val="000000"/>
                  </a:solidFill>
                  <a:latin typeface="Courier New" pitchFamily="49" charset="0"/>
                </a:rPr>
                <a:t>router(config-crypto-map)# qos pre-classify</a:t>
              </a:r>
            </a:p>
          </p:txBody>
        </p:sp>
      </p:gr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3154" name="Picture 2" descr="325P_2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1522413"/>
            <a:ext cx="8345487" cy="4768850"/>
          </a:xfrm>
          <a:prstGeom prst="rect">
            <a:avLst/>
          </a:prstGeom>
          <a:noFill/>
          <a:extLst>
            <a:ext uri="{909E8E84-426E-40DD-AFC4-6F175D3DCCD1}">
              <a14:hiddenFill xmlns:a14="http://schemas.microsoft.com/office/drawing/2010/main">
                <a:solidFill>
                  <a:srgbClr val="FFFFFF"/>
                </a:solidFill>
              </a14:hiddenFill>
            </a:ext>
          </a:extLst>
        </p:spPr>
      </p:pic>
      <p:sp>
        <p:nvSpPr>
          <p:cNvPr id="1713155" name="Rectangle 3"/>
          <p:cNvSpPr>
            <a:spLocks noGrp="1" noChangeArrowheads="1"/>
          </p:cNvSpPr>
          <p:nvPr>
            <p:ph type="title"/>
          </p:nvPr>
        </p:nvSpPr>
        <p:spPr/>
        <p:txBody>
          <a:bodyPr/>
          <a:lstStyle/>
          <a:p>
            <a:r>
              <a:rPr lang="en-US"/>
              <a:t>QoS Preclassify: Example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ctrTitle"/>
          </p:nvPr>
        </p:nvSpPr>
        <p:spPr/>
        <p:txBody>
          <a:bodyPr/>
          <a:lstStyle/>
          <a:p>
            <a:r>
              <a:rPr lang="en-US"/>
              <a:t>Module 4: Implement the DiffServ QoS Model</a:t>
            </a:r>
          </a:p>
        </p:txBody>
      </p:sp>
      <p:sp>
        <p:nvSpPr>
          <p:cNvPr id="1715203" name="Rectangle 3"/>
          <p:cNvSpPr>
            <a:spLocks noGrp="1" noChangeArrowheads="1"/>
          </p:cNvSpPr>
          <p:nvPr>
            <p:ph type="subTitle" idx="1"/>
          </p:nvPr>
        </p:nvSpPr>
        <p:spPr/>
        <p:txBody>
          <a:bodyPr/>
          <a:lstStyle/>
          <a:p>
            <a:r>
              <a:rPr lang="en-US"/>
              <a:t>Lesson 4.10: Deploying End-to-End QoS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298" name="Rectangle 2"/>
          <p:cNvSpPr>
            <a:spLocks noGrp="1" noChangeArrowheads="1"/>
          </p:cNvSpPr>
          <p:nvPr>
            <p:ph type="title"/>
          </p:nvPr>
        </p:nvSpPr>
        <p:spPr/>
        <p:txBody>
          <a:bodyPr/>
          <a:lstStyle/>
          <a:p>
            <a:r>
              <a:rPr lang="en-US" sz="2800"/>
              <a:t>QoS SLAs</a:t>
            </a:r>
          </a:p>
        </p:txBody>
      </p:sp>
      <p:sp>
        <p:nvSpPr>
          <p:cNvPr id="1719299" name="Rectangle 3"/>
          <p:cNvSpPr>
            <a:spLocks noGrp="1" noChangeArrowheads="1"/>
          </p:cNvSpPr>
          <p:nvPr>
            <p:ph type="body" idx="1"/>
          </p:nvPr>
        </p:nvSpPr>
        <p:spPr/>
        <p:txBody>
          <a:bodyPr/>
          <a:lstStyle/>
          <a:p>
            <a:pPr>
              <a:lnSpc>
                <a:spcPct val="85000"/>
              </a:lnSpc>
            </a:pPr>
            <a:r>
              <a:rPr lang="en-US"/>
              <a:t>QoS SLAs provide contractual assurance for meeting the traffic QoS requirements.</a:t>
            </a:r>
          </a:p>
          <a:p>
            <a:pPr>
              <a:lnSpc>
                <a:spcPct val="85000"/>
              </a:lnSpc>
            </a:pPr>
            <a:r>
              <a:rPr lang="en-US"/>
              <a:t>Two major activities:</a:t>
            </a:r>
          </a:p>
          <a:p>
            <a:pPr lvl="1"/>
            <a:r>
              <a:rPr lang="en-US"/>
              <a:t>negotiate the agreement </a:t>
            </a:r>
          </a:p>
          <a:p>
            <a:pPr lvl="1"/>
            <a:r>
              <a:rPr lang="en-US"/>
              <a:t>verify compliance </a:t>
            </a:r>
          </a:p>
          <a:p>
            <a:pPr>
              <a:lnSpc>
                <a:spcPct val="85000"/>
              </a:lnSpc>
            </a:pPr>
            <a:r>
              <a:rPr lang="en-US"/>
              <a:t>QoS SLAs typically provide contractual assurance for parameters such as:</a:t>
            </a:r>
          </a:p>
          <a:p>
            <a:pPr lvl="1">
              <a:lnSpc>
                <a:spcPct val="85000"/>
              </a:lnSpc>
            </a:pPr>
            <a:r>
              <a:rPr lang="en-US"/>
              <a:t>Delay (fixed and variable)</a:t>
            </a:r>
          </a:p>
          <a:p>
            <a:pPr lvl="1">
              <a:lnSpc>
                <a:spcPct val="85000"/>
              </a:lnSpc>
            </a:pPr>
            <a:r>
              <a:rPr lang="en-US"/>
              <a:t>Jitter</a:t>
            </a:r>
          </a:p>
          <a:p>
            <a:pPr lvl="1">
              <a:lnSpc>
                <a:spcPct val="85000"/>
              </a:lnSpc>
            </a:pPr>
            <a:r>
              <a:rPr lang="en-US"/>
              <a:t>Packet loss</a:t>
            </a:r>
          </a:p>
          <a:p>
            <a:pPr lvl="1">
              <a:lnSpc>
                <a:spcPct val="85000"/>
              </a:lnSpc>
            </a:pPr>
            <a:r>
              <a:rPr lang="en-US"/>
              <a:t>Throughput</a:t>
            </a:r>
          </a:p>
          <a:p>
            <a:pPr lvl="1">
              <a:lnSpc>
                <a:spcPct val="85000"/>
              </a:lnSpc>
            </a:pPr>
            <a:r>
              <a:rPr lang="en-US"/>
              <a:t>Availability</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346" name="Picture 2" descr="325P_2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650" y="1889125"/>
            <a:ext cx="4146550" cy="3086100"/>
          </a:xfrm>
          <a:prstGeom prst="rect">
            <a:avLst/>
          </a:prstGeom>
          <a:noFill/>
          <a:extLst>
            <a:ext uri="{909E8E84-426E-40DD-AFC4-6F175D3DCCD1}">
              <a14:hiddenFill xmlns:a14="http://schemas.microsoft.com/office/drawing/2010/main">
                <a:solidFill>
                  <a:srgbClr val="FFFFFF"/>
                </a:solidFill>
              </a14:hiddenFill>
            </a:ext>
          </a:extLst>
        </p:spPr>
      </p:pic>
      <p:sp>
        <p:nvSpPr>
          <p:cNvPr id="1721347" name="Rectangle 3"/>
          <p:cNvSpPr>
            <a:spLocks noGrp="1" noChangeArrowheads="1"/>
          </p:cNvSpPr>
          <p:nvPr>
            <p:ph type="title"/>
          </p:nvPr>
        </p:nvSpPr>
        <p:spPr>
          <a:xfrm>
            <a:off x="655638" y="457200"/>
            <a:ext cx="8145462" cy="685800"/>
          </a:xfrm>
        </p:spPr>
        <p:txBody>
          <a:bodyPr/>
          <a:lstStyle/>
          <a:p>
            <a:r>
              <a:rPr lang="en-US" sz="2800"/>
              <a:t>Enterprise Network with</a:t>
            </a:r>
            <a:br>
              <a:rPr lang="en-US" sz="2800"/>
            </a:br>
            <a:r>
              <a:rPr lang="en-US" sz="2800"/>
              <a:t>Traditional Layer 2 Service—No QoS</a:t>
            </a:r>
          </a:p>
        </p:txBody>
      </p:sp>
      <p:sp>
        <p:nvSpPr>
          <p:cNvPr id="1721348" name="Rectangle 4"/>
          <p:cNvSpPr>
            <a:spLocks noGrp="1" noChangeArrowheads="1"/>
          </p:cNvSpPr>
          <p:nvPr>
            <p:ph type="body" sz="half" idx="1"/>
          </p:nvPr>
        </p:nvSpPr>
        <p:spPr>
          <a:xfrm>
            <a:off x="381000" y="1828800"/>
            <a:ext cx="4168775" cy="4191000"/>
          </a:xfrm>
        </p:spPr>
        <p:txBody>
          <a:bodyPr/>
          <a:lstStyle/>
          <a:p>
            <a:r>
              <a:rPr lang="en-US" sz="2200"/>
              <a:t>SP sells the customer a </a:t>
            </a:r>
            <a:r>
              <a:rPr lang="en-US" sz="2200">
                <a:solidFill>
                  <a:schemeClr val="accent2"/>
                </a:solidFill>
              </a:rPr>
              <a:t>Layer 2</a:t>
            </a:r>
            <a:r>
              <a:rPr lang="en-US" sz="2200"/>
              <a:t> service.</a:t>
            </a:r>
          </a:p>
          <a:p>
            <a:r>
              <a:rPr lang="en-US" sz="2200"/>
              <a:t>SP provides point-to-point SLA from the SP.</a:t>
            </a:r>
          </a:p>
          <a:p>
            <a:r>
              <a:rPr lang="en-US" sz="2200"/>
              <a:t>But, the enterprise WAN is likely to get congested.</a:t>
            </a:r>
          </a:p>
          <a:p>
            <a:r>
              <a:rPr lang="en-US" sz="2200"/>
              <a:t>IP QoS is required for voice, video, data integration.</a:t>
            </a:r>
          </a:p>
          <a:p>
            <a:r>
              <a:rPr lang="en-US" sz="2200"/>
              <a:t>This SP is </a:t>
            </a:r>
            <a:r>
              <a:rPr lang="en-US" sz="2200">
                <a:solidFill>
                  <a:schemeClr val="accent2"/>
                </a:solidFill>
              </a:rPr>
              <a:t>not involved</a:t>
            </a:r>
            <a:r>
              <a:rPr lang="en-US" sz="2200"/>
              <a:t> in IP QoS, so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3394" name="Picture 2" descr="325P_2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900" y="1790700"/>
            <a:ext cx="3133725" cy="4000500"/>
          </a:xfrm>
          <a:prstGeom prst="rect">
            <a:avLst/>
          </a:prstGeom>
          <a:noFill/>
          <a:extLst>
            <a:ext uri="{909E8E84-426E-40DD-AFC4-6F175D3DCCD1}">
              <a14:hiddenFill xmlns:a14="http://schemas.microsoft.com/office/drawing/2010/main">
                <a:solidFill>
                  <a:srgbClr val="FFFFFF"/>
                </a:solidFill>
              </a14:hiddenFill>
            </a:ext>
          </a:extLst>
        </p:spPr>
      </p:pic>
      <p:sp>
        <p:nvSpPr>
          <p:cNvPr id="1723395" name="Rectangle 3"/>
          <p:cNvSpPr>
            <a:spLocks noGrp="1" noChangeArrowheads="1"/>
          </p:cNvSpPr>
          <p:nvPr>
            <p:ph type="title"/>
          </p:nvPr>
        </p:nvSpPr>
        <p:spPr/>
        <p:txBody>
          <a:bodyPr/>
          <a:lstStyle/>
          <a:p>
            <a:r>
              <a:rPr lang="en-US" sz="2800"/>
              <a:t>Enterprise Network with IP Service</a:t>
            </a:r>
          </a:p>
        </p:txBody>
      </p:sp>
      <p:sp>
        <p:nvSpPr>
          <p:cNvPr id="1723396" name="Rectangle 4"/>
          <p:cNvSpPr>
            <a:spLocks noGrp="1" noChangeArrowheads="1"/>
          </p:cNvSpPr>
          <p:nvPr>
            <p:ph type="body" sz="half" idx="1"/>
          </p:nvPr>
        </p:nvSpPr>
        <p:spPr>
          <a:xfrm>
            <a:off x="457200" y="1762125"/>
            <a:ext cx="4648200" cy="3571875"/>
          </a:xfrm>
        </p:spPr>
        <p:txBody>
          <a:bodyPr/>
          <a:lstStyle/>
          <a:p>
            <a:r>
              <a:rPr lang="en-US" sz="2200"/>
              <a:t>Customer buys </a:t>
            </a:r>
            <a:r>
              <a:rPr lang="en-US" sz="2200">
                <a:solidFill>
                  <a:schemeClr val="accent2"/>
                </a:solidFill>
              </a:rPr>
              <a:t>Layer 3</a:t>
            </a:r>
            <a:r>
              <a:rPr lang="en-US" sz="2200"/>
              <a:t> service from a different SP.</a:t>
            </a:r>
          </a:p>
          <a:p>
            <a:r>
              <a:rPr lang="en-US" sz="2200"/>
              <a:t>There is a point-to-cloud SLA from SP for conforming traffic.</a:t>
            </a:r>
          </a:p>
          <a:p>
            <a:r>
              <a:rPr lang="en-US" sz="2200"/>
              <a:t>Enterprise WAN is still likely to get congested.</a:t>
            </a:r>
          </a:p>
          <a:p>
            <a:r>
              <a:rPr lang="en-US" sz="2200"/>
              <a:t>But, this time the SP is </a:t>
            </a:r>
            <a:r>
              <a:rPr lang="en-US" sz="2200">
                <a:solidFill>
                  <a:schemeClr val="accent2"/>
                </a:solidFill>
              </a:rPr>
              <a:t>involved</a:t>
            </a:r>
            <a:r>
              <a:rPr lang="en-US" sz="2200"/>
              <a:t> in IP QoS.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5442" name="Picture 2" descr="017G_4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73263"/>
            <a:ext cx="4152900" cy="3775075"/>
          </a:xfrm>
          <a:prstGeom prst="rect">
            <a:avLst/>
          </a:prstGeom>
          <a:noFill/>
          <a:extLst>
            <a:ext uri="{909E8E84-426E-40DD-AFC4-6F175D3DCCD1}">
              <a14:hiddenFill xmlns:a14="http://schemas.microsoft.com/office/drawing/2010/main">
                <a:solidFill>
                  <a:srgbClr val="FFFFFF"/>
                </a:solidFill>
              </a14:hiddenFill>
            </a:ext>
          </a:extLst>
        </p:spPr>
      </p:pic>
      <p:sp>
        <p:nvSpPr>
          <p:cNvPr id="1725443" name="Rectangle 3"/>
          <p:cNvSpPr>
            <a:spLocks noGrp="1" noChangeArrowheads="1"/>
          </p:cNvSpPr>
          <p:nvPr>
            <p:ph type="title"/>
          </p:nvPr>
        </p:nvSpPr>
        <p:spPr/>
        <p:txBody>
          <a:bodyPr/>
          <a:lstStyle/>
          <a:p>
            <a:r>
              <a:rPr lang="en-US"/>
              <a:t>SLA Structure</a:t>
            </a:r>
          </a:p>
        </p:txBody>
      </p:sp>
      <p:sp>
        <p:nvSpPr>
          <p:cNvPr id="1725444" name="Rectangle 4"/>
          <p:cNvSpPr>
            <a:spLocks noGrp="1" noChangeArrowheads="1"/>
          </p:cNvSpPr>
          <p:nvPr>
            <p:ph type="body" sz="half" idx="1"/>
          </p:nvPr>
        </p:nvSpPr>
        <p:spPr>
          <a:xfrm>
            <a:off x="655638" y="1143000"/>
            <a:ext cx="4002087" cy="5410200"/>
          </a:xfrm>
        </p:spPr>
        <p:txBody>
          <a:bodyPr/>
          <a:lstStyle/>
          <a:p>
            <a:r>
              <a:rPr lang="en-US" sz="2800"/>
              <a:t>SLA typically includes between three and five classes. </a:t>
            </a:r>
          </a:p>
          <a:p>
            <a:r>
              <a:rPr lang="en-US" sz="2800"/>
              <a:t>Real-time traffic gets fixed bandwidth allocation.</a:t>
            </a:r>
          </a:p>
          <a:p>
            <a:r>
              <a:rPr lang="en-US" sz="2800"/>
              <a:t>Data traffic gets variable bandwidth allocation with minimum guarantee.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r>
              <a:rPr lang="sk-SK" dirty="0" smtClean="0"/>
              <a:t>Prečo policing?          Prečo shaping?</a:t>
            </a:r>
            <a:endParaRPr lang="en-US" dirty="0"/>
          </a:p>
        </p:txBody>
      </p:sp>
      <p:sp>
        <p:nvSpPr>
          <p:cNvPr id="1641475" name="Rectangle 3"/>
          <p:cNvSpPr>
            <a:spLocks noGrp="1" noChangeArrowheads="1"/>
          </p:cNvSpPr>
          <p:nvPr>
            <p:ph type="body" sz="half" idx="1"/>
          </p:nvPr>
        </p:nvSpPr>
        <p:spPr>
          <a:xfrm>
            <a:off x="655638" y="1143000"/>
            <a:ext cx="4002087" cy="5410200"/>
          </a:xfrm>
        </p:spPr>
        <p:txBody>
          <a:bodyPr/>
          <a:lstStyle/>
          <a:p>
            <a:r>
              <a:rPr lang="sk-SK" sz="2000" dirty="0" smtClean="0"/>
              <a:t>Cielené obmedzovanie rýchlosti, ak prístupová technológia je rýchlejšia než poskytovaná služba (tzv. subrate access)</a:t>
            </a:r>
          </a:p>
          <a:p>
            <a:r>
              <a:rPr lang="sk-SK" sz="2000" dirty="0" smtClean="0"/>
              <a:t>Obmedzovanie maximálneho pásma, ktoré môže vybraná trieda na rozhraní obsadiť</a:t>
            </a:r>
          </a:p>
          <a:p>
            <a:r>
              <a:rPr lang="sk-SK" sz="2000" dirty="0" smtClean="0"/>
              <a:t>Preznačkovanie excesívnej prevádzky do inej triedy</a:t>
            </a:r>
            <a:endParaRPr lang="en-US" sz="2000" dirty="0"/>
          </a:p>
        </p:txBody>
      </p:sp>
      <p:sp>
        <p:nvSpPr>
          <p:cNvPr id="1641476" name="Rectangle 4"/>
          <p:cNvSpPr>
            <a:spLocks noGrp="1" noChangeArrowheads="1"/>
          </p:cNvSpPr>
          <p:nvPr>
            <p:ph type="body" sz="half" idx="2"/>
          </p:nvPr>
        </p:nvSpPr>
        <p:spPr>
          <a:xfrm>
            <a:off x="4813300" y="1143000"/>
            <a:ext cx="4002088" cy="5410200"/>
          </a:xfrm>
        </p:spPr>
        <p:txBody>
          <a:bodyPr>
            <a:normAutofit/>
          </a:bodyPr>
          <a:lstStyle/>
          <a:p>
            <a:r>
              <a:rPr lang="sk-SK" sz="2000" dirty="0" smtClean="0"/>
              <a:t>Predchádzanie zahlteni</a:t>
            </a:r>
            <a:r>
              <a:rPr lang="en-US" sz="2000" dirty="0" smtClean="0"/>
              <a:t>u</a:t>
            </a:r>
            <a:r>
              <a:rPr lang="sk-SK" sz="2000" dirty="0" smtClean="0"/>
              <a:t> a najmä stratám na pomalších rozhraniach</a:t>
            </a:r>
          </a:p>
          <a:p>
            <a:pPr lvl="1"/>
            <a:r>
              <a:rPr lang="sk-SK" sz="1600" dirty="0" smtClean="0"/>
              <a:t>ATM, Frame Relay, Metro Ethernet</a:t>
            </a:r>
            <a:endParaRPr lang="sk-SK" sz="1600" dirty="0" smtClean="0"/>
          </a:p>
          <a:p>
            <a:r>
              <a:rPr lang="sk-SK" sz="2000" dirty="0" smtClean="0"/>
              <a:t>Prispôsobenie objemu odosielanej prevádzky poskytovanej rýchlosti (committed rate) poskytovateľa</a:t>
            </a:r>
          </a:p>
          <a:p>
            <a:r>
              <a:rPr lang="sk-SK" sz="2000" dirty="0" smtClean="0"/>
              <a:t>Na logických rozhraniach (tunely, subinterfejsy), ktoré nemajú fyzický front a nemajú ako vytvoriť backpressure</a:t>
            </a:r>
            <a:endParaRPr lang="en-US" sz="2000" dirty="0" smtClean="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7490" name="Picture 2" descr="325P_2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27188"/>
            <a:ext cx="7615238" cy="4630737"/>
          </a:xfrm>
          <a:prstGeom prst="rect">
            <a:avLst/>
          </a:prstGeom>
          <a:noFill/>
          <a:extLst>
            <a:ext uri="{909E8E84-426E-40DD-AFC4-6F175D3DCCD1}">
              <a14:hiddenFill xmlns:a14="http://schemas.microsoft.com/office/drawing/2010/main">
                <a:solidFill>
                  <a:srgbClr val="FFFFFF"/>
                </a:solidFill>
              </a14:hiddenFill>
            </a:ext>
          </a:extLst>
        </p:spPr>
      </p:pic>
      <p:sp>
        <p:nvSpPr>
          <p:cNvPr id="1727491" name="Rectangle 3"/>
          <p:cNvSpPr>
            <a:spLocks noGrp="1" noChangeArrowheads="1"/>
          </p:cNvSpPr>
          <p:nvPr>
            <p:ph type="title"/>
          </p:nvPr>
        </p:nvSpPr>
        <p:spPr/>
        <p:txBody>
          <a:bodyPr/>
          <a:lstStyle/>
          <a:p>
            <a:r>
              <a:rPr lang="en-US" sz="2800"/>
              <a:t>Typical SLA Requirements for Voice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9538" name="Picture 2" descr="325P_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71613"/>
            <a:ext cx="8097838" cy="4945062"/>
          </a:xfrm>
          <a:prstGeom prst="rect">
            <a:avLst/>
          </a:prstGeom>
          <a:noFill/>
          <a:extLst>
            <a:ext uri="{909E8E84-426E-40DD-AFC4-6F175D3DCCD1}">
              <a14:hiddenFill xmlns:a14="http://schemas.microsoft.com/office/drawing/2010/main">
                <a:solidFill>
                  <a:srgbClr val="FFFFFF"/>
                </a:solidFill>
              </a14:hiddenFill>
            </a:ext>
          </a:extLst>
        </p:spPr>
      </p:pic>
      <p:sp>
        <p:nvSpPr>
          <p:cNvPr id="1729539" name="Rectangle 3"/>
          <p:cNvSpPr>
            <a:spLocks noGrp="1" noChangeArrowheads="1"/>
          </p:cNvSpPr>
          <p:nvPr>
            <p:ph type="title"/>
          </p:nvPr>
        </p:nvSpPr>
        <p:spPr/>
        <p:txBody>
          <a:bodyPr/>
          <a:lstStyle/>
          <a:p>
            <a:r>
              <a:rPr lang="en-US" sz="2800"/>
              <a:t>Deploying End-to-End QoS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1586" name="Picture 2" descr="325P_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42988"/>
            <a:ext cx="7708900" cy="5435600"/>
          </a:xfrm>
          <a:prstGeom prst="rect">
            <a:avLst/>
          </a:prstGeom>
          <a:noFill/>
          <a:extLst>
            <a:ext uri="{909E8E84-426E-40DD-AFC4-6F175D3DCCD1}">
              <a14:hiddenFill xmlns:a14="http://schemas.microsoft.com/office/drawing/2010/main">
                <a:solidFill>
                  <a:srgbClr val="FFFFFF"/>
                </a:solidFill>
              </a14:hiddenFill>
            </a:ext>
          </a:extLst>
        </p:spPr>
      </p:pic>
      <p:sp>
        <p:nvSpPr>
          <p:cNvPr id="1731587" name="Rectangle 3"/>
          <p:cNvSpPr>
            <a:spLocks noGrp="1" noChangeArrowheads="1"/>
          </p:cNvSpPr>
          <p:nvPr>
            <p:ph type="title"/>
          </p:nvPr>
        </p:nvSpPr>
        <p:spPr/>
        <p:txBody>
          <a:bodyPr/>
          <a:lstStyle/>
          <a:p>
            <a:r>
              <a:rPr lang="en-US"/>
              <a:t>End-to-End QoS Requirements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3634" name="Picture 2" descr="325P_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447800"/>
            <a:ext cx="7943850" cy="1387475"/>
          </a:xfrm>
          <a:prstGeom prst="rect">
            <a:avLst/>
          </a:prstGeom>
          <a:noFill/>
          <a:extLst>
            <a:ext uri="{909E8E84-426E-40DD-AFC4-6F175D3DCCD1}">
              <a14:hiddenFill xmlns:a14="http://schemas.microsoft.com/office/drawing/2010/main">
                <a:solidFill>
                  <a:srgbClr val="FFFFFF"/>
                </a:solidFill>
              </a14:hiddenFill>
            </a:ext>
          </a:extLst>
        </p:spPr>
      </p:pic>
      <p:sp>
        <p:nvSpPr>
          <p:cNvPr id="1733635" name="Rectangle 3"/>
          <p:cNvSpPr>
            <a:spLocks noGrp="1" noChangeArrowheads="1"/>
          </p:cNvSpPr>
          <p:nvPr>
            <p:ph type="title"/>
          </p:nvPr>
        </p:nvSpPr>
        <p:spPr/>
        <p:txBody>
          <a:bodyPr/>
          <a:lstStyle/>
          <a:p>
            <a:r>
              <a:rPr lang="en-US" altLang="en-US"/>
              <a:t>General Guidelines for Campus QoS</a:t>
            </a:r>
          </a:p>
        </p:txBody>
      </p:sp>
      <p:sp>
        <p:nvSpPr>
          <p:cNvPr id="1733636" name="Rectangle 4"/>
          <p:cNvSpPr>
            <a:spLocks noGrp="1" noChangeArrowheads="1"/>
          </p:cNvSpPr>
          <p:nvPr>
            <p:ph type="body" idx="1"/>
          </p:nvPr>
        </p:nvSpPr>
        <p:spPr>
          <a:xfrm>
            <a:off x="655638" y="3124200"/>
            <a:ext cx="8159750" cy="3429000"/>
          </a:xfrm>
        </p:spPr>
        <p:txBody>
          <a:bodyPr/>
          <a:lstStyle/>
          <a:p>
            <a:r>
              <a:rPr lang="en-US" altLang="en-US" sz="2000"/>
              <a:t>Multiple queues are required on all interfaces to prevent transmit queue congestion and drops.</a:t>
            </a:r>
          </a:p>
          <a:p>
            <a:r>
              <a:rPr lang="en-US" altLang="en-US" sz="2000"/>
              <a:t>Voice traffic should always go into the highest-priority queue.  </a:t>
            </a:r>
          </a:p>
          <a:p>
            <a:r>
              <a:rPr lang="en-US" altLang="en-US" sz="2000"/>
              <a:t>Trust the Cisco IP phone CoS setting but not the PC CoS setting.</a:t>
            </a:r>
          </a:p>
          <a:p>
            <a:r>
              <a:rPr lang="en-US" altLang="en-US" sz="2000"/>
              <a:t>Classify and mark traffic as close to the source as possible.</a:t>
            </a:r>
          </a:p>
          <a:p>
            <a:r>
              <a:rPr lang="en-US" altLang="en-US" sz="2000"/>
              <a:t>Use class-based policing to rate-limit certain unwanted excess traffic.</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5682" name="Picture 2" descr="325P_3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827213"/>
            <a:ext cx="7823200" cy="4268787"/>
          </a:xfrm>
          <a:prstGeom prst="rect">
            <a:avLst/>
          </a:prstGeom>
          <a:noFill/>
          <a:extLst>
            <a:ext uri="{909E8E84-426E-40DD-AFC4-6F175D3DCCD1}">
              <a14:hiddenFill xmlns:a14="http://schemas.microsoft.com/office/drawing/2010/main">
                <a:solidFill>
                  <a:srgbClr val="FFFFFF"/>
                </a:solidFill>
              </a14:hiddenFill>
            </a:ext>
          </a:extLst>
        </p:spPr>
      </p:pic>
      <p:sp>
        <p:nvSpPr>
          <p:cNvPr id="1735683" name="Rectangle 3"/>
          <p:cNvSpPr>
            <a:spLocks noGrp="1" noChangeArrowheads="1"/>
          </p:cNvSpPr>
          <p:nvPr>
            <p:ph type="title"/>
          </p:nvPr>
        </p:nvSpPr>
        <p:spPr>
          <a:xfrm>
            <a:off x="655638" y="457200"/>
            <a:ext cx="8145462" cy="685800"/>
          </a:xfrm>
        </p:spPr>
        <p:txBody>
          <a:bodyPr/>
          <a:lstStyle/>
          <a:p>
            <a:r>
              <a:rPr lang="en-US"/>
              <a:t>Campus Access and Distribution Layer QoS Implementation</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7730" name="Picture 2" descr="325P_3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1660525"/>
            <a:ext cx="4773612" cy="4500563"/>
          </a:xfrm>
          <a:prstGeom prst="rect">
            <a:avLst/>
          </a:prstGeom>
          <a:noFill/>
          <a:extLst>
            <a:ext uri="{909E8E84-426E-40DD-AFC4-6F175D3DCCD1}">
              <a14:hiddenFill xmlns:a14="http://schemas.microsoft.com/office/drawing/2010/main">
                <a:solidFill>
                  <a:srgbClr val="FFFFFF"/>
                </a:solidFill>
              </a14:hiddenFill>
            </a:ext>
          </a:extLst>
        </p:spPr>
      </p:pic>
      <p:sp>
        <p:nvSpPr>
          <p:cNvPr id="1737731" name="Rectangle 3"/>
          <p:cNvSpPr>
            <a:spLocks noGrp="1" noChangeArrowheads="1"/>
          </p:cNvSpPr>
          <p:nvPr>
            <p:ph type="title"/>
          </p:nvPr>
        </p:nvSpPr>
        <p:spPr/>
        <p:txBody>
          <a:bodyPr/>
          <a:lstStyle/>
          <a:p>
            <a:r>
              <a:rPr lang="en-US" altLang="en-US"/>
              <a:t>WAN Edge QoS Implementation</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9778" name="Picture 2" descr="325P_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17650"/>
            <a:ext cx="4127500" cy="2225675"/>
          </a:xfrm>
          <a:prstGeom prst="rect">
            <a:avLst/>
          </a:prstGeom>
          <a:noFill/>
          <a:extLst>
            <a:ext uri="{909E8E84-426E-40DD-AFC4-6F175D3DCCD1}">
              <a14:hiddenFill xmlns:a14="http://schemas.microsoft.com/office/drawing/2010/main">
                <a:solidFill>
                  <a:srgbClr val="FFFFFF"/>
                </a:solidFill>
              </a14:hiddenFill>
            </a:ext>
          </a:extLst>
        </p:spPr>
      </p:pic>
      <p:sp>
        <p:nvSpPr>
          <p:cNvPr id="1739779" name="Rectangle 3"/>
          <p:cNvSpPr>
            <a:spLocks noGrp="1" noChangeArrowheads="1"/>
          </p:cNvSpPr>
          <p:nvPr>
            <p:ph type="title"/>
          </p:nvPr>
        </p:nvSpPr>
        <p:spPr/>
        <p:txBody>
          <a:bodyPr/>
          <a:lstStyle/>
          <a:p>
            <a:r>
              <a:rPr lang="en-US" sz="2600"/>
              <a:t>CE and PE Router Requirements for Traffic Leaving Enterprise Network</a:t>
            </a:r>
          </a:p>
        </p:txBody>
      </p:sp>
      <p:sp>
        <p:nvSpPr>
          <p:cNvPr id="1739780" name="Rectangle 4"/>
          <p:cNvSpPr>
            <a:spLocks noGrp="1" noChangeArrowheads="1"/>
          </p:cNvSpPr>
          <p:nvPr>
            <p:ph type="body" sz="half" idx="1"/>
          </p:nvPr>
        </p:nvSpPr>
        <p:spPr>
          <a:xfrm>
            <a:off x="315913" y="3962400"/>
            <a:ext cx="4035425" cy="2590800"/>
          </a:xfrm>
        </p:spPr>
        <p:txBody>
          <a:bodyPr/>
          <a:lstStyle/>
          <a:p>
            <a:pPr>
              <a:lnSpc>
                <a:spcPct val="85000"/>
              </a:lnSpc>
            </a:pPr>
            <a:r>
              <a:rPr lang="en-US" sz="1600"/>
              <a:t>Output QoS policy on Customer Edge </a:t>
            </a:r>
            <a:r>
              <a:rPr lang="en-US" sz="1600">
                <a:solidFill>
                  <a:schemeClr val="accent2"/>
                </a:solidFill>
              </a:rPr>
              <a:t>controlled </a:t>
            </a:r>
            <a:r>
              <a:rPr lang="en-US" sz="1600"/>
              <a:t>by service provider.</a:t>
            </a:r>
          </a:p>
          <a:p>
            <a:pPr>
              <a:lnSpc>
                <a:spcPct val="85000"/>
              </a:lnSpc>
            </a:pPr>
            <a:r>
              <a:rPr lang="en-US" sz="1600"/>
              <a:t>Service provider enforces SLA using the </a:t>
            </a:r>
            <a:r>
              <a:rPr lang="en-US" sz="1600">
                <a:solidFill>
                  <a:schemeClr val="accent2"/>
                </a:solidFill>
              </a:rPr>
              <a:t>output</a:t>
            </a:r>
            <a:r>
              <a:rPr lang="en-US" sz="1600"/>
              <a:t> QoS policy on </a:t>
            </a:r>
            <a:r>
              <a:rPr lang="en-US" sz="1600">
                <a:solidFill>
                  <a:schemeClr val="accent2"/>
                </a:solidFill>
              </a:rPr>
              <a:t>Customer Edge</a:t>
            </a:r>
            <a:r>
              <a:rPr lang="en-US" sz="1600"/>
              <a:t>.</a:t>
            </a:r>
            <a:endParaRPr lang="en-US" sz="1600">
              <a:solidFill>
                <a:schemeClr val="accent2"/>
              </a:solidFill>
            </a:endParaRPr>
          </a:p>
          <a:p>
            <a:pPr>
              <a:lnSpc>
                <a:spcPct val="85000"/>
              </a:lnSpc>
            </a:pPr>
            <a:r>
              <a:rPr lang="en-US" sz="1600"/>
              <a:t>Output policy uses queuing, dropping, and possibly shaping.</a:t>
            </a:r>
          </a:p>
          <a:p>
            <a:pPr>
              <a:lnSpc>
                <a:spcPct val="85000"/>
              </a:lnSpc>
            </a:pPr>
            <a:r>
              <a:rPr lang="en-US" sz="1600"/>
              <a:t>Elaborate traffic classification or mapping of existing markings.</a:t>
            </a:r>
          </a:p>
          <a:p>
            <a:pPr>
              <a:lnSpc>
                <a:spcPct val="85000"/>
              </a:lnSpc>
            </a:pPr>
            <a:r>
              <a:rPr lang="en-US" sz="1600"/>
              <a:t>May require LFI or cRTP.</a:t>
            </a:r>
          </a:p>
        </p:txBody>
      </p:sp>
      <p:sp>
        <p:nvSpPr>
          <p:cNvPr id="1739781" name="Rectangle 5"/>
          <p:cNvSpPr>
            <a:spLocks noGrp="1" noChangeArrowheads="1"/>
          </p:cNvSpPr>
          <p:nvPr>
            <p:ph type="body" sz="half" idx="2"/>
          </p:nvPr>
        </p:nvSpPr>
        <p:spPr>
          <a:xfrm>
            <a:off x="4643438" y="3937000"/>
            <a:ext cx="4037012" cy="2590800"/>
          </a:xfrm>
        </p:spPr>
        <p:txBody>
          <a:bodyPr/>
          <a:lstStyle/>
          <a:p>
            <a:pPr>
              <a:lnSpc>
                <a:spcPct val="75000"/>
              </a:lnSpc>
            </a:pPr>
            <a:r>
              <a:rPr lang="en-US" sz="1600"/>
              <a:t>Output QoS policy on Customer Edge </a:t>
            </a:r>
            <a:r>
              <a:rPr lang="en-US" sz="1600">
                <a:solidFill>
                  <a:schemeClr val="accent2"/>
                </a:solidFill>
              </a:rPr>
              <a:t>not controlled</a:t>
            </a:r>
            <a:r>
              <a:rPr lang="en-US" sz="1600"/>
              <a:t> by service provider.</a:t>
            </a:r>
          </a:p>
          <a:p>
            <a:pPr>
              <a:lnSpc>
                <a:spcPct val="75000"/>
              </a:lnSpc>
            </a:pPr>
            <a:r>
              <a:rPr lang="en-US" sz="1600"/>
              <a:t>Service provider enforces SLA using </a:t>
            </a:r>
            <a:r>
              <a:rPr lang="en-US" sz="1600">
                <a:solidFill>
                  <a:schemeClr val="accent2"/>
                </a:solidFill>
              </a:rPr>
              <a:t>input</a:t>
            </a:r>
            <a:r>
              <a:rPr lang="en-US" sz="1600"/>
              <a:t> QoS policy on </a:t>
            </a:r>
            <a:r>
              <a:rPr lang="en-US" sz="1600">
                <a:solidFill>
                  <a:schemeClr val="accent2"/>
                </a:solidFill>
              </a:rPr>
              <a:t>Provider Edge</a:t>
            </a:r>
            <a:r>
              <a:rPr lang="en-US" sz="1600"/>
              <a:t>.</a:t>
            </a:r>
            <a:endParaRPr lang="en-US" sz="1600">
              <a:solidFill>
                <a:schemeClr val="accent2"/>
              </a:solidFill>
            </a:endParaRPr>
          </a:p>
          <a:p>
            <a:pPr>
              <a:lnSpc>
                <a:spcPct val="75000"/>
              </a:lnSpc>
            </a:pPr>
            <a:r>
              <a:rPr lang="en-US" sz="1600"/>
              <a:t>Input policy uses policing and marking.</a:t>
            </a:r>
          </a:p>
          <a:p>
            <a:pPr>
              <a:lnSpc>
                <a:spcPct val="75000"/>
              </a:lnSpc>
            </a:pPr>
            <a:r>
              <a:rPr lang="en-US" sz="1600"/>
              <a:t>Elaborate traffic classification or mapping of existing markings on Provider Edge.</a:t>
            </a:r>
          </a:p>
        </p:txBody>
      </p:sp>
      <p:sp>
        <p:nvSpPr>
          <p:cNvPr id="1739782" name="Line 6"/>
          <p:cNvSpPr>
            <a:spLocks noChangeShapeType="1"/>
          </p:cNvSpPr>
          <p:nvPr/>
        </p:nvSpPr>
        <p:spPr bwMode="auto">
          <a:xfrm>
            <a:off x="4546600" y="1633538"/>
            <a:ext cx="0" cy="4665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pic>
        <p:nvPicPr>
          <p:cNvPr id="1739783" name="Picture 7" descr="325P_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517650"/>
            <a:ext cx="4127500" cy="222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826" name="Picture 2" descr="325P_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127500" cy="2225675"/>
          </a:xfrm>
          <a:prstGeom prst="rect">
            <a:avLst/>
          </a:prstGeom>
          <a:noFill/>
          <a:extLst>
            <a:ext uri="{909E8E84-426E-40DD-AFC4-6F175D3DCCD1}">
              <a14:hiddenFill xmlns:a14="http://schemas.microsoft.com/office/drawing/2010/main">
                <a:solidFill>
                  <a:srgbClr val="FFFFFF"/>
                </a:solidFill>
              </a14:hiddenFill>
            </a:ext>
          </a:extLst>
        </p:spPr>
      </p:pic>
      <p:pic>
        <p:nvPicPr>
          <p:cNvPr id="1741827" name="Picture 3" descr="325P_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524000"/>
            <a:ext cx="4127500" cy="2225675"/>
          </a:xfrm>
          <a:prstGeom prst="rect">
            <a:avLst/>
          </a:prstGeom>
          <a:noFill/>
          <a:extLst>
            <a:ext uri="{909E8E84-426E-40DD-AFC4-6F175D3DCCD1}">
              <a14:hiddenFill xmlns:a14="http://schemas.microsoft.com/office/drawing/2010/main">
                <a:solidFill>
                  <a:srgbClr val="FFFFFF"/>
                </a:solidFill>
              </a14:hiddenFill>
            </a:ext>
          </a:extLst>
        </p:spPr>
      </p:pic>
      <p:sp>
        <p:nvSpPr>
          <p:cNvPr id="1741828" name="Rectangle 4"/>
          <p:cNvSpPr>
            <a:spLocks noGrp="1" noChangeArrowheads="1"/>
          </p:cNvSpPr>
          <p:nvPr>
            <p:ph type="title"/>
          </p:nvPr>
        </p:nvSpPr>
        <p:spPr/>
        <p:txBody>
          <a:bodyPr/>
          <a:lstStyle/>
          <a:p>
            <a:r>
              <a:rPr lang="en-US" sz="2800"/>
              <a:t>SP QoS Responsibilities for Traffic Leaving Enterprise Network</a:t>
            </a:r>
          </a:p>
        </p:txBody>
      </p:sp>
      <p:graphicFrame>
        <p:nvGraphicFramePr>
          <p:cNvPr id="1741829" name="Group 5"/>
          <p:cNvGraphicFramePr>
            <a:graphicFrameLocks noGrp="1"/>
          </p:cNvGraphicFramePr>
          <p:nvPr>
            <p:ph sz="half" idx="1"/>
          </p:nvPr>
        </p:nvGraphicFramePr>
        <p:xfrm>
          <a:off x="304800" y="3810000"/>
          <a:ext cx="4114800" cy="2233836"/>
        </p:xfrm>
        <a:graphic>
          <a:graphicData uri="http://schemas.openxmlformats.org/drawingml/2006/table">
            <a:tbl>
              <a:tblPr/>
              <a:tblGrid>
                <a:gridCol w="2335213"/>
                <a:gridCol w="1779587"/>
              </a:tblGrid>
              <a:tr h="487363">
                <a:tc>
                  <a:txBody>
                    <a:bodyPr/>
                    <a:lstStyle/>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Customer Edge</a:t>
                      </a:r>
                    </a:p>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Output Policy</a:t>
                      </a:r>
                    </a:p>
                  </a:txBody>
                  <a:tcPr marL="82124" marR="82124" marT="41061" marB="41061" horzOverflow="overflow">
                    <a:lnL cap="flat">
                      <a:noFill/>
                    </a:lnL>
                    <a:lnR>
                      <a:noFill/>
                    </a:lnR>
                    <a:lnT cap="flat">
                      <a:noFill/>
                    </a:lnT>
                    <a:lnB>
                      <a:noFill/>
                    </a:lnB>
                    <a:lnTlToBr>
                      <a:noFill/>
                    </a:lnTlToBr>
                    <a:lnBlToTr>
                      <a:noFill/>
                    </a:lnBlToTr>
                    <a:noFill/>
                  </a:tcPr>
                </a:tc>
                <a:tc>
                  <a:txBody>
                    <a:bodyPr/>
                    <a:lstStyle/>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Provider Edge</a:t>
                      </a:r>
                    </a:p>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Input Policy</a:t>
                      </a:r>
                    </a:p>
                  </a:txBody>
                  <a:tcPr marL="82124" marR="82124" marT="41061" marB="41061" horzOverflow="overflow">
                    <a:lnL>
                      <a:noFill/>
                    </a:lnL>
                    <a:lnR cap="flat">
                      <a:noFill/>
                    </a:lnR>
                    <a:lnT cap="flat">
                      <a:noFill/>
                    </a:lnT>
                    <a:lnB>
                      <a:noFill/>
                    </a:lnB>
                    <a:lnTlToBr>
                      <a:noFill/>
                    </a:lnTlToBr>
                    <a:lnBlToTr>
                      <a:noFill/>
                    </a:lnBlToTr>
                    <a:noFill/>
                  </a:tcPr>
                </a:tc>
              </a:tr>
              <a:tr h="1722438">
                <a:tc>
                  <a:txBody>
                    <a:bodyPr/>
                    <a:lstStyle/>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Classification, Marking, and Mapping</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LLQ</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WRED	</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[Shaping]</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[LFI or cRTP]</a:t>
                      </a:r>
                    </a:p>
                  </a:txBody>
                  <a:tcPr marL="82124" marR="82124" marT="41061" marB="41061" horzOverflow="overflow">
                    <a:lnL cap="flat">
                      <a:noFill/>
                    </a:lnL>
                    <a:lnR>
                      <a:noFill/>
                    </a:lnR>
                    <a:lnT>
                      <a:noFill/>
                    </a:lnT>
                    <a:lnB cap="flat">
                      <a:noFill/>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&lt;Not required&gt;</a:t>
                      </a:r>
                    </a:p>
                  </a:txBody>
                  <a:tcPr marL="82124" marR="82124" marT="41061" marB="41061" horzOverflow="overflow">
                    <a:lnL>
                      <a:noFill/>
                    </a:lnL>
                    <a:lnR cap="flat">
                      <a:noFill/>
                    </a:lnR>
                    <a:lnT>
                      <a:noFill/>
                    </a:lnT>
                    <a:lnB cap="flat">
                      <a:noFill/>
                    </a:lnB>
                    <a:lnTlToBr>
                      <a:noFill/>
                    </a:lnTlToBr>
                    <a:lnBlToTr>
                      <a:noFill/>
                    </a:lnBlToTr>
                    <a:noFill/>
                  </a:tcPr>
                </a:tc>
              </a:tr>
            </a:tbl>
          </a:graphicData>
        </a:graphic>
      </p:graphicFrame>
      <p:sp>
        <p:nvSpPr>
          <p:cNvPr id="1741842" name="Text Box 18"/>
          <p:cNvSpPr txBox="1">
            <a:spLocks noChangeArrowheads="1"/>
          </p:cNvSpPr>
          <p:nvPr/>
        </p:nvSpPr>
        <p:spPr bwMode="auto">
          <a:xfrm>
            <a:off x="2514600" y="3911600"/>
            <a:ext cx="1676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spcBef>
                <a:spcPct val="50000"/>
              </a:spcBef>
            </a:pPr>
            <a:r>
              <a:rPr lang="en-US" sz="1400" b="1"/>
              <a:t>	</a:t>
            </a:r>
          </a:p>
        </p:txBody>
      </p:sp>
      <p:sp>
        <p:nvSpPr>
          <p:cNvPr id="1741843" name="Line 19"/>
          <p:cNvSpPr>
            <a:spLocks noChangeShapeType="1"/>
          </p:cNvSpPr>
          <p:nvPr/>
        </p:nvSpPr>
        <p:spPr bwMode="auto">
          <a:xfrm>
            <a:off x="4546600" y="1633538"/>
            <a:ext cx="0" cy="4665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aphicFrame>
        <p:nvGraphicFramePr>
          <p:cNvPr id="1741844" name="Group 20"/>
          <p:cNvGraphicFramePr>
            <a:graphicFrameLocks noGrp="1"/>
          </p:cNvGraphicFramePr>
          <p:nvPr>
            <p:ph sz="half" idx="2"/>
          </p:nvPr>
        </p:nvGraphicFramePr>
        <p:xfrm>
          <a:off x="4876800" y="3810000"/>
          <a:ext cx="3894138" cy="1305720"/>
        </p:xfrm>
        <a:graphic>
          <a:graphicData uri="http://schemas.openxmlformats.org/drawingml/2006/table">
            <a:tbl>
              <a:tblPr/>
              <a:tblGrid>
                <a:gridCol w="1676400"/>
                <a:gridCol w="2217738"/>
              </a:tblGrid>
              <a:tr h="161925">
                <a:tc>
                  <a:txBody>
                    <a:bodyPr/>
                    <a:lstStyle/>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Customer Edge</a:t>
                      </a:r>
                    </a:p>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Output Policy</a:t>
                      </a:r>
                    </a:p>
                  </a:txBody>
                  <a:tcPr marL="82124" marR="82124" marT="41061" marB="41061" horzOverflow="overflow">
                    <a:lnL cap="flat">
                      <a:noFill/>
                    </a:lnL>
                    <a:lnR>
                      <a:noFill/>
                    </a:lnR>
                    <a:lnT cap="flat">
                      <a:noFill/>
                    </a:lnT>
                    <a:lnB>
                      <a:noFill/>
                    </a:lnB>
                    <a:lnTlToBr>
                      <a:noFill/>
                    </a:lnTlToBr>
                    <a:lnBlToTr>
                      <a:noFill/>
                    </a:lnBlToTr>
                    <a:noFill/>
                  </a:tcPr>
                </a:tc>
                <a:tc>
                  <a:txBody>
                    <a:bodyPr/>
                    <a:lstStyle/>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Provider Edge</a:t>
                      </a:r>
                    </a:p>
                    <a:p>
                      <a:pPr marL="0" marR="0" lvl="0" indent="0" algn="l" defTabSz="814388"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accent2"/>
                          </a:solidFill>
                          <a:effectLst/>
                          <a:latin typeface="Arial" charset="0"/>
                        </a:rPr>
                        <a:t>Input Policy</a:t>
                      </a:r>
                    </a:p>
                  </a:txBody>
                  <a:tcPr marL="82124" marR="82124" marT="41061" marB="41061" horzOverflow="overflow">
                    <a:lnL>
                      <a:noFill/>
                    </a:lnL>
                    <a:lnR cap="flat">
                      <a:noFill/>
                    </a:lnR>
                    <a:lnT cap="flat">
                      <a:noFill/>
                    </a:lnT>
                    <a:lnB>
                      <a:noFill/>
                    </a:lnB>
                    <a:lnTlToBr>
                      <a:noFill/>
                    </a:lnTlToBr>
                    <a:lnBlToTr>
                      <a:noFill/>
                    </a:lnBlToTr>
                    <a:noFill/>
                  </a:tcPr>
                </a:tc>
              </a:tr>
              <a:tr h="712788">
                <a:tc>
                  <a:txBody>
                    <a:bodyPr/>
                    <a:lstStyle/>
                    <a:p>
                      <a:pPr marL="228600" marR="0" lvl="0" indent="-228600" algn="l" defTabSz="814388"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&lt;Irrelevant&gt;</a:t>
                      </a:r>
                    </a:p>
                    <a:p>
                      <a:pPr marL="228600" marR="0" lvl="0" indent="-228600"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endParaRPr kumimoji="0" lang="en-US" sz="1000" b="1" i="0" u="none" strike="noStrike" cap="none" normalizeH="0" baseline="0" smtClean="0">
                        <a:ln>
                          <a:noFill/>
                        </a:ln>
                        <a:solidFill>
                          <a:schemeClr val="tx1"/>
                        </a:solidFill>
                        <a:effectLst/>
                        <a:latin typeface="Arial" charset="0"/>
                      </a:endParaRPr>
                    </a:p>
                  </a:txBody>
                  <a:tcPr marL="82124" marR="82124" marT="41061" marB="41061" horzOverflow="overflow">
                    <a:lnL cap="flat">
                      <a:noFill/>
                    </a:lnL>
                    <a:lnR>
                      <a:noFill/>
                    </a:lnR>
                    <a:lnT>
                      <a:noFill/>
                    </a:lnT>
                    <a:lnB cap="flat">
                      <a:noFill/>
                    </a:lnB>
                    <a:lnTlToBr>
                      <a:noFill/>
                    </a:lnTlToBr>
                    <a:lnBlToTr>
                      <a:noFill/>
                    </a:lnBlToTr>
                    <a:noFill/>
                  </a:tcPr>
                </a:tc>
                <a:tc>
                  <a:txBody>
                    <a:bodyPr/>
                    <a:lstStyle/>
                    <a:p>
                      <a:pPr marL="114300" marR="0" lvl="0" indent="-1143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Classification, Marking, and Mapping</a:t>
                      </a:r>
                    </a:p>
                    <a:p>
                      <a:pPr marL="114300" marR="0" lvl="0" indent="-11430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charset="0"/>
                        </a:rPr>
                        <a:t>Policing	</a:t>
                      </a:r>
                      <a:endParaRPr kumimoji="0" lang="en-US" sz="900" b="1" i="0" u="none" strike="noStrike" cap="none" normalizeH="0" baseline="0" smtClean="0">
                        <a:ln>
                          <a:noFill/>
                        </a:ln>
                        <a:solidFill>
                          <a:schemeClr val="tx1"/>
                        </a:solidFill>
                        <a:effectLst/>
                        <a:latin typeface="Arial" charset="0"/>
                      </a:endParaRPr>
                    </a:p>
                  </a:txBody>
                  <a:tcPr marL="82124" marR="82124" marT="41061" marB="41061"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3874" name="Picture 2" descr="325P_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17650"/>
            <a:ext cx="4127500" cy="2225675"/>
          </a:xfrm>
          <a:prstGeom prst="rect">
            <a:avLst/>
          </a:prstGeom>
          <a:noFill/>
          <a:extLst>
            <a:ext uri="{909E8E84-426E-40DD-AFC4-6F175D3DCCD1}">
              <a14:hiddenFill xmlns:a14="http://schemas.microsoft.com/office/drawing/2010/main">
                <a:solidFill>
                  <a:srgbClr val="FFFFFF"/>
                </a:solidFill>
              </a14:hiddenFill>
            </a:ext>
          </a:extLst>
        </p:spPr>
      </p:pic>
      <p:pic>
        <p:nvPicPr>
          <p:cNvPr id="1743875" name="Picture 3" descr="325P_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517650"/>
            <a:ext cx="4127500" cy="2225675"/>
          </a:xfrm>
          <a:prstGeom prst="rect">
            <a:avLst/>
          </a:prstGeom>
          <a:noFill/>
          <a:extLst>
            <a:ext uri="{909E8E84-426E-40DD-AFC4-6F175D3DCCD1}">
              <a14:hiddenFill xmlns:a14="http://schemas.microsoft.com/office/drawing/2010/main">
                <a:solidFill>
                  <a:srgbClr val="FFFFFF"/>
                </a:solidFill>
              </a14:hiddenFill>
            </a:ext>
          </a:extLst>
        </p:spPr>
      </p:pic>
      <p:sp>
        <p:nvSpPr>
          <p:cNvPr id="1743876" name="Rectangle 4"/>
          <p:cNvSpPr>
            <a:spLocks noGrp="1" noChangeArrowheads="1"/>
          </p:cNvSpPr>
          <p:nvPr>
            <p:ph type="title"/>
          </p:nvPr>
        </p:nvSpPr>
        <p:spPr/>
        <p:txBody>
          <a:bodyPr/>
          <a:lstStyle/>
          <a:p>
            <a:r>
              <a:rPr lang="en-US" sz="2800"/>
              <a:t>SP Router Requirements for Traffic Leaving SP Network</a:t>
            </a:r>
          </a:p>
        </p:txBody>
      </p:sp>
      <p:sp>
        <p:nvSpPr>
          <p:cNvPr id="1743877" name="Rectangle 5"/>
          <p:cNvSpPr>
            <a:spLocks noGrp="1" noChangeArrowheads="1"/>
          </p:cNvSpPr>
          <p:nvPr>
            <p:ph type="body" sz="half" idx="4294967295"/>
          </p:nvPr>
        </p:nvSpPr>
        <p:spPr>
          <a:xfrm>
            <a:off x="228600" y="3962400"/>
            <a:ext cx="4191000" cy="2590800"/>
          </a:xfrm>
        </p:spPr>
        <p:txBody>
          <a:bodyPr/>
          <a:lstStyle/>
          <a:p>
            <a:r>
              <a:rPr lang="en-US" sz="1600"/>
              <a:t>Service provider enforces SLA using the output QoS policy on </a:t>
            </a:r>
            <a:r>
              <a:rPr lang="en-US" sz="1600">
                <a:solidFill>
                  <a:schemeClr val="accent2"/>
                </a:solidFill>
              </a:rPr>
              <a:t>Provider Edge</a:t>
            </a:r>
            <a:r>
              <a:rPr lang="en-US" sz="1600"/>
              <a:t>.</a:t>
            </a:r>
            <a:endParaRPr lang="en-US" sz="1600">
              <a:solidFill>
                <a:schemeClr val="accent2"/>
              </a:solidFill>
            </a:endParaRPr>
          </a:p>
          <a:p>
            <a:r>
              <a:rPr lang="en-US" sz="1600">
                <a:solidFill>
                  <a:schemeClr val="accent2"/>
                </a:solidFill>
              </a:rPr>
              <a:t>Output</a:t>
            </a:r>
            <a:r>
              <a:rPr lang="en-US" sz="1600"/>
              <a:t> policy uses queuing, dropping, and, optionally, shaping.</a:t>
            </a:r>
          </a:p>
          <a:p>
            <a:r>
              <a:rPr lang="en-US" sz="1600"/>
              <a:t>May require LFI or cRTP.</a:t>
            </a:r>
          </a:p>
          <a:p>
            <a:r>
              <a:rPr lang="en-US" sz="1600"/>
              <a:t>No input QoS policy on Customer Edge needed.</a:t>
            </a:r>
          </a:p>
        </p:txBody>
      </p:sp>
      <p:sp>
        <p:nvSpPr>
          <p:cNvPr id="1743878" name="Rectangle 6"/>
          <p:cNvSpPr>
            <a:spLocks noGrp="1" noChangeArrowheads="1"/>
          </p:cNvSpPr>
          <p:nvPr>
            <p:ph type="body" sz="half" idx="4294967295"/>
          </p:nvPr>
        </p:nvSpPr>
        <p:spPr>
          <a:xfrm>
            <a:off x="4700588" y="3962400"/>
            <a:ext cx="4291012" cy="2590800"/>
          </a:xfrm>
        </p:spPr>
        <p:txBody>
          <a:bodyPr/>
          <a:lstStyle/>
          <a:p>
            <a:r>
              <a:rPr lang="en-US" sz="1600"/>
              <a:t>Service provider enforces SLA using the output QoS policy on </a:t>
            </a:r>
            <a:r>
              <a:rPr lang="en-US" sz="1600">
                <a:solidFill>
                  <a:schemeClr val="accent2"/>
                </a:solidFill>
              </a:rPr>
              <a:t>Provider Edge</a:t>
            </a:r>
            <a:r>
              <a:rPr lang="en-US" sz="1600"/>
              <a:t>.</a:t>
            </a:r>
            <a:endParaRPr lang="en-US" sz="1600">
              <a:solidFill>
                <a:schemeClr val="accent2"/>
              </a:solidFill>
            </a:endParaRPr>
          </a:p>
          <a:p>
            <a:r>
              <a:rPr lang="en-US" sz="1600">
                <a:solidFill>
                  <a:schemeClr val="accent2"/>
                </a:solidFill>
              </a:rPr>
              <a:t>Output</a:t>
            </a:r>
            <a:r>
              <a:rPr lang="en-US" sz="1600"/>
              <a:t> policy uses queuing, dropping, and, optionally, shaping.</a:t>
            </a:r>
          </a:p>
          <a:p>
            <a:r>
              <a:rPr lang="en-US" sz="1600"/>
              <a:t>May require LFI or cRTP.</a:t>
            </a:r>
          </a:p>
          <a:p>
            <a:r>
              <a:rPr lang="en-US" sz="1600"/>
              <a:t>Input QoS policy on Customer Edge irrelevant.</a:t>
            </a:r>
          </a:p>
        </p:txBody>
      </p:sp>
      <p:sp>
        <p:nvSpPr>
          <p:cNvPr id="1743879" name="Line 7"/>
          <p:cNvSpPr>
            <a:spLocks noChangeShapeType="1"/>
          </p:cNvSpPr>
          <p:nvPr/>
        </p:nvSpPr>
        <p:spPr bwMode="auto">
          <a:xfrm>
            <a:off x="4546600" y="1633538"/>
            <a:ext cx="0" cy="4665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5922" name="Picture 2" descr="325P_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127500" cy="2225675"/>
          </a:xfrm>
          <a:prstGeom prst="rect">
            <a:avLst/>
          </a:prstGeom>
          <a:noFill/>
          <a:extLst>
            <a:ext uri="{909E8E84-426E-40DD-AFC4-6F175D3DCCD1}">
              <a14:hiddenFill xmlns:a14="http://schemas.microsoft.com/office/drawing/2010/main">
                <a:solidFill>
                  <a:srgbClr val="FFFFFF"/>
                </a:solidFill>
              </a14:hiddenFill>
            </a:ext>
          </a:extLst>
        </p:spPr>
      </p:pic>
      <p:pic>
        <p:nvPicPr>
          <p:cNvPr id="1745923" name="Picture 3" descr="325P_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524000"/>
            <a:ext cx="4127500" cy="2225675"/>
          </a:xfrm>
          <a:prstGeom prst="rect">
            <a:avLst/>
          </a:prstGeom>
          <a:noFill/>
          <a:extLst>
            <a:ext uri="{909E8E84-426E-40DD-AFC4-6F175D3DCCD1}">
              <a14:hiddenFill xmlns:a14="http://schemas.microsoft.com/office/drawing/2010/main">
                <a:solidFill>
                  <a:srgbClr val="FFFFFF"/>
                </a:solidFill>
              </a14:hiddenFill>
            </a:ext>
          </a:extLst>
        </p:spPr>
      </p:pic>
      <p:sp>
        <p:nvSpPr>
          <p:cNvPr id="1745924" name="Rectangle 4"/>
          <p:cNvSpPr>
            <a:spLocks noGrp="1" noChangeArrowheads="1"/>
          </p:cNvSpPr>
          <p:nvPr>
            <p:ph type="title"/>
          </p:nvPr>
        </p:nvSpPr>
        <p:spPr/>
        <p:txBody>
          <a:bodyPr/>
          <a:lstStyle/>
          <a:p>
            <a:r>
              <a:rPr lang="en-US" sz="2800"/>
              <a:t>SP QoS Policies  for Traffic Leaving SP Network</a:t>
            </a:r>
          </a:p>
        </p:txBody>
      </p:sp>
      <p:sp>
        <p:nvSpPr>
          <p:cNvPr id="1745925" name="Text Box 5"/>
          <p:cNvSpPr txBox="1">
            <a:spLocks noChangeArrowheads="1"/>
          </p:cNvSpPr>
          <p:nvPr/>
        </p:nvSpPr>
        <p:spPr bwMode="auto">
          <a:xfrm>
            <a:off x="654050" y="4062413"/>
            <a:ext cx="1676400"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u="sng">
                <a:solidFill>
                  <a:schemeClr val="accent2"/>
                </a:solidFill>
              </a:rPr>
              <a:t>Customer Edge </a:t>
            </a:r>
          </a:p>
          <a:p>
            <a:pPr algn="l">
              <a:lnSpc>
                <a:spcPct val="100000"/>
              </a:lnSpc>
            </a:pPr>
            <a:r>
              <a:rPr lang="en-US" sz="1400" b="1" u="sng">
                <a:solidFill>
                  <a:schemeClr val="accent2"/>
                </a:solidFill>
              </a:rPr>
              <a:t>Input Policy</a:t>
            </a:r>
          </a:p>
          <a:p>
            <a:pPr algn="l">
              <a:lnSpc>
                <a:spcPct val="100000"/>
              </a:lnSpc>
              <a:spcBef>
                <a:spcPct val="50000"/>
              </a:spcBef>
            </a:pPr>
            <a:r>
              <a:rPr lang="en-US" sz="1400" b="1"/>
              <a:t>&lt;Not needed&gt;	</a:t>
            </a:r>
          </a:p>
        </p:txBody>
      </p:sp>
      <p:sp>
        <p:nvSpPr>
          <p:cNvPr id="1745926" name="Text Box 6"/>
          <p:cNvSpPr txBox="1">
            <a:spLocks noChangeArrowheads="1"/>
          </p:cNvSpPr>
          <p:nvPr/>
        </p:nvSpPr>
        <p:spPr bwMode="auto">
          <a:xfrm>
            <a:off x="6891338" y="4052888"/>
            <a:ext cx="1728787"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u="sng">
                <a:solidFill>
                  <a:schemeClr val="accent2"/>
                </a:solidFill>
              </a:rPr>
              <a:t>Provider Edge</a:t>
            </a:r>
          </a:p>
          <a:p>
            <a:pPr algn="l">
              <a:lnSpc>
                <a:spcPct val="100000"/>
              </a:lnSpc>
            </a:pPr>
            <a:r>
              <a:rPr lang="en-US" sz="1400" b="1" u="sng">
                <a:solidFill>
                  <a:schemeClr val="accent2"/>
                </a:solidFill>
              </a:rPr>
              <a:t>Output Policy</a:t>
            </a:r>
          </a:p>
          <a:p>
            <a:pPr algn="l">
              <a:lnSpc>
                <a:spcPct val="100000"/>
              </a:lnSpc>
              <a:spcBef>
                <a:spcPct val="50000"/>
              </a:spcBef>
            </a:pPr>
            <a:r>
              <a:rPr lang="en-US" sz="1400" b="1"/>
              <a:t>LLQ</a:t>
            </a:r>
          </a:p>
          <a:p>
            <a:pPr algn="l">
              <a:lnSpc>
                <a:spcPct val="100000"/>
              </a:lnSpc>
              <a:spcBef>
                <a:spcPct val="50000"/>
              </a:spcBef>
            </a:pPr>
            <a:r>
              <a:rPr lang="en-US" sz="1400" b="1"/>
              <a:t>WRED</a:t>
            </a:r>
          </a:p>
          <a:p>
            <a:pPr algn="l">
              <a:lnSpc>
                <a:spcPct val="100000"/>
              </a:lnSpc>
              <a:spcBef>
                <a:spcPct val="50000"/>
              </a:spcBef>
            </a:pPr>
            <a:r>
              <a:rPr lang="en-US" sz="1400" b="1"/>
              <a:t>[Shaping]</a:t>
            </a:r>
          </a:p>
          <a:p>
            <a:pPr algn="l">
              <a:lnSpc>
                <a:spcPct val="100000"/>
              </a:lnSpc>
              <a:spcBef>
                <a:spcPct val="50000"/>
              </a:spcBef>
            </a:pPr>
            <a:r>
              <a:rPr lang="en-US" sz="1400" b="1"/>
              <a:t>[LFI or cRTP]</a:t>
            </a:r>
          </a:p>
        </p:txBody>
      </p:sp>
      <p:sp>
        <p:nvSpPr>
          <p:cNvPr id="1745927" name="Text Box 7"/>
          <p:cNvSpPr txBox="1">
            <a:spLocks noChangeArrowheads="1"/>
          </p:cNvSpPr>
          <p:nvPr/>
        </p:nvSpPr>
        <p:spPr bwMode="auto">
          <a:xfrm>
            <a:off x="5014913" y="4062413"/>
            <a:ext cx="1735137"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u="sng">
                <a:solidFill>
                  <a:schemeClr val="accent2"/>
                </a:solidFill>
              </a:rPr>
              <a:t>Customer Edge</a:t>
            </a:r>
          </a:p>
          <a:p>
            <a:pPr algn="l">
              <a:lnSpc>
                <a:spcPct val="100000"/>
              </a:lnSpc>
            </a:pPr>
            <a:r>
              <a:rPr lang="en-US" sz="1400" b="1" u="sng">
                <a:solidFill>
                  <a:schemeClr val="accent2"/>
                </a:solidFill>
              </a:rPr>
              <a:t>Input Policy</a:t>
            </a:r>
          </a:p>
          <a:p>
            <a:pPr algn="l">
              <a:lnSpc>
                <a:spcPct val="100000"/>
              </a:lnSpc>
              <a:spcBef>
                <a:spcPct val="50000"/>
              </a:spcBef>
            </a:pPr>
            <a:r>
              <a:rPr lang="en-US" sz="1400" b="1"/>
              <a:t>&lt;Irrelevant&gt;</a:t>
            </a:r>
          </a:p>
        </p:txBody>
      </p:sp>
      <p:sp>
        <p:nvSpPr>
          <p:cNvPr id="1745928" name="Line 8"/>
          <p:cNvSpPr>
            <a:spLocks noChangeShapeType="1"/>
          </p:cNvSpPr>
          <p:nvPr/>
        </p:nvSpPr>
        <p:spPr bwMode="auto">
          <a:xfrm>
            <a:off x="4546600" y="1633538"/>
            <a:ext cx="0" cy="4665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745929" name="Text Box 9"/>
          <p:cNvSpPr txBox="1">
            <a:spLocks noChangeArrowheads="1"/>
          </p:cNvSpPr>
          <p:nvPr/>
        </p:nvSpPr>
        <p:spPr bwMode="auto">
          <a:xfrm>
            <a:off x="2471738" y="4068763"/>
            <a:ext cx="1763712"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400" b="1" u="sng">
                <a:solidFill>
                  <a:schemeClr val="accent2"/>
                </a:solidFill>
              </a:rPr>
              <a:t>Provider Edge</a:t>
            </a:r>
          </a:p>
          <a:p>
            <a:pPr algn="l">
              <a:lnSpc>
                <a:spcPct val="100000"/>
              </a:lnSpc>
            </a:pPr>
            <a:r>
              <a:rPr lang="en-US" sz="1400" b="1" u="sng">
                <a:solidFill>
                  <a:schemeClr val="accent2"/>
                </a:solidFill>
              </a:rPr>
              <a:t>Output Policy</a:t>
            </a:r>
          </a:p>
          <a:p>
            <a:pPr algn="l">
              <a:lnSpc>
                <a:spcPct val="100000"/>
              </a:lnSpc>
              <a:spcBef>
                <a:spcPct val="50000"/>
              </a:spcBef>
            </a:pPr>
            <a:r>
              <a:rPr lang="en-US" sz="1400" b="1"/>
              <a:t>LLQ</a:t>
            </a:r>
          </a:p>
          <a:p>
            <a:pPr algn="l">
              <a:lnSpc>
                <a:spcPct val="100000"/>
              </a:lnSpc>
              <a:spcBef>
                <a:spcPct val="50000"/>
              </a:spcBef>
            </a:pPr>
            <a:r>
              <a:rPr lang="en-US" sz="1400" b="1"/>
              <a:t>WRED</a:t>
            </a:r>
          </a:p>
          <a:p>
            <a:pPr algn="l">
              <a:lnSpc>
                <a:spcPct val="100000"/>
              </a:lnSpc>
              <a:spcBef>
                <a:spcPct val="50000"/>
              </a:spcBef>
            </a:pPr>
            <a:r>
              <a:rPr lang="en-US" sz="1400" b="1"/>
              <a:t>[Shaping]</a:t>
            </a:r>
          </a:p>
          <a:p>
            <a:pPr algn="l">
              <a:lnSpc>
                <a:spcPct val="100000"/>
              </a:lnSpc>
              <a:spcBef>
                <a:spcPct val="50000"/>
              </a:spcBef>
            </a:pPr>
            <a:r>
              <a:rPr lang="en-US" sz="1400" b="1"/>
              <a:t>[LFI or cRTP]</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ChangeArrowheads="1"/>
          </p:cNvSpPr>
          <p:nvPr>
            <p:ph type="title"/>
          </p:nvPr>
        </p:nvSpPr>
        <p:spPr/>
        <p:txBody>
          <a:bodyPr/>
          <a:lstStyle/>
          <a:p>
            <a:r>
              <a:rPr lang="sk-SK" dirty="0" smtClean="0"/>
              <a:t>Mechanizmus Token Bucket</a:t>
            </a:r>
            <a:endParaRPr lang="en-US" dirty="0"/>
          </a:p>
        </p:txBody>
      </p:sp>
      <p:sp>
        <p:nvSpPr>
          <p:cNvPr id="1649667" name="Rectangle 3"/>
          <p:cNvSpPr>
            <a:spLocks noGrp="1" noChangeArrowheads="1"/>
          </p:cNvSpPr>
          <p:nvPr>
            <p:ph type="body" idx="1"/>
          </p:nvPr>
        </p:nvSpPr>
        <p:spPr/>
        <p:txBody>
          <a:bodyPr>
            <a:normAutofit/>
          </a:bodyPr>
          <a:lstStyle/>
          <a:p>
            <a:r>
              <a:rPr lang="sk-SK" dirty="0" smtClean="0"/>
              <a:t>Token Bucket je elementárny stavebný mechanizmus (a matematický model) pre policing a shaping</a:t>
            </a:r>
          </a:p>
          <a:p>
            <a:pPr lvl="1"/>
            <a:r>
              <a:rPr lang="sk-SK" dirty="0" smtClean="0"/>
              <a:t>Pojem „token“ označuje povolenie odoslať istý objem dát (spravidla jeden bit)</a:t>
            </a:r>
          </a:p>
          <a:p>
            <a:pPr lvl="1"/>
            <a:r>
              <a:rPr lang="sk-SK" dirty="0" smtClean="0"/>
              <a:t>Pojem „token bucket“ označuje zásobáreň tokenov pre okamžité použitie</a:t>
            </a:r>
          </a:p>
          <a:p>
            <a:pPr lvl="1"/>
            <a:r>
              <a:rPr lang="sk-SK" dirty="0" smtClean="0"/>
              <a:t>Tokeny do token bucketu dopĺňa v istých intervaloch operačný systém (spôsob dopĺňania sa v policingu a shapingu líši)</a:t>
            </a:r>
          </a:p>
          <a:p>
            <a:pPr lvl="1"/>
            <a:r>
              <a:rPr lang="sk-SK" dirty="0" smtClean="0"/>
              <a:t>Na odoslanie paketu určitej veľkosti musí byť v token buckete prítomný počet tokenov zodpovedajúci veľkosti paketu, ktoré sa na odoslanie tohto paketu spotrebujú (odoberú)</a:t>
            </a:r>
          </a:p>
          <a:p>
            <a:pPr lvl="1"/>
            <a:r>
              <a:rPr lang="sk-SK" dirty="0" smtClean="0"/>
              <a:t>Ak na odoslanie paketu nie je v token buckete dostatok tokenov, udeje sa obmedzovacia operácia (zahodenie, odloženie na neskôr, preznačkovanie)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a:xfrm>
            <a:off x="655638" y="457200"/>
            <a:ext cx="8145462" cy="685800"/>
          </a:xfrm>
        </p:spPr>
        <p:txBody>
          <a:bodyPr/>
          <a:lstStyle/>
          <a:p>
            <a:r>
              <a:rPr lang="en-US"/>
              <a:t>Managed Customer Edge with Three Service Classes</a:t>
            </a:r>
          </a:p>
        </p:txBody>
      </p:sp>
      <p:sp>
        <p:nvSpPr>
          <p:cNvPr id="1747971" name="Rectangle 3"/>
          <p:cNvSpPr>
            <a:spLocks noGrp="1" noChangeArrowheads="1"/>
          </p:cNvSpPr>
          <p:nvPr>
            <p:ph type="body" idx="1"/>
          </p:nvPr>
        </p:nvSpPr>
        <p:spPr/>
        <p:txBody>
          <a:bodyPr/>
          <a:lstStyle/>
          <a:p>
            <a:r>
              <a:rPr lang="en-US"/>
              <a:t>The service provider in this example is offering managed customer edge service with three service classes: </a:t>
            </a:r>
          </a:p>
          <a:p>
            <a:pPr lvl="1"/>
            <a:r>
              <a:rPr lang="en-US">
                <a:solidFill>
                  <a:schemeClr val="accent2"/>
                </a:solidFill>
              </a:rPr>
              <a:t>Real-time</a:t>
            </a:r>
            <a:r>
              <a:rPr lang="en-US"/>
              <a:t> (VoIP, interactive video, call signaling): Maximum bandwidth guarantee, low latency, no loss</a:t>
            </a:r>
          </a:p>
          <a:p>
            <a:pPr lvl="1"/>
            <a:r>
              <a:rPr lang="en-US">
                <a:solidFill>
                  <a:schemeClr val="accent2"/>
                </a:solidFill>
              </a:rPr>
              <a:t>Critical data</a:t>
            </a:r>
            <a:r>
              <a:rPr lang="en-US"/>
              <a:t> (routing, mission-critical data, transactional data, and network management): Minimum bandwidth guarantee, low loss </a:t>
            </a:r>
          </a:p>
          <a:p>
            <a:pPr lvl="1"/>
            <a:r>
              <a:rPr lang="en-US">
                <a:solidFill>
                  <a:schemeClr val="accent2"/>
                </a:solidFill>
              </a:rPr>
              <a:t>Best-effort</a:t>
            </a:r>
            <a:r>
              <a:rPr lang="en-US"/>
              <a:t>: No guarantees (best effort)</a:t>
            </a:r>
          </a:p>
          <a:p>
            <a:r>
              <a:rPr lang="en-US"/>
              <a:t>Most DiffServ deployments use a proportional differentiation model:</a:t>
            </a:r>
          </a:p>
          <a:p>
            <a:pPr lvl="1"/>
            <a:r>
              <a:rPr lang="en-US"/>
              <a:t>Rather than allocate absolute bandwidths to each class, service provider adjusts relative bandwidth ratios between classes to achieve SLA differentiation.</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p:txBody>
          <a:bodyPr/>
          <a:lstStyle/>
          <a:p>
            <a:r>
              <a:rPr lang="en-US"/>
              <a:t>WAN Edge Design</a:t>
            </a:r>
          </a:p>
        </p:txBody>
      </p:sp>
      <p:graphicFrame>
        <p:nvGraphicFramePr>
          <p:cNvPr id="1750019" name="Group 3"/>
          <p:cNvGraphicFramePr>
            <a:graphicFrameLocks noGrp="1"/>
          </p:cNvGraphicFramePr>
          <p:nvPr>
            <p:ph idx="4294967295"/>
          </p:nvPr>
        </p:nvGraphicFramePr>
        <p:xfrm>
          <a:off x="609600" y="1447800"/>
          <a:ext cx="7940675" cy="4806950"/>
        </p:xfrm>
        <a:graphic>
          <a:graphicData uri="http://schemas.openxmlformats.org/drawingml/2006/table">
            <a:tbl>
              <a:tblPr/>
              <a:tblGrid>
                <a:gridCol w="2065338"/>
                <a:gridCol w="5875337"/>
              </a:tblGrid>
              <a:tr h="420688">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bg1"/>
                          </a:solidFill>
                          <a:effectLst/>
                          <a:latin typeface="Arial" charset="0"/>
                        </a:rPr>
                        <a:t>Class</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55600" marR="0" lvl="1" indent="-176213"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bg1"/>
                          </a:solidFill>
                          <a:effectLst/>
                          <a:latin typeface="Arial" charset="0"/>
                        </a:rPr>
                        <a:t>Parameters</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679450">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Real-time (VoIP)</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55600" marR="0" lvl="1" indent="-176213"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Packet marked EF class </a:t>
                      </a:r>
                      <a:r>
                        <a:rPr kumimoji="0" lang="en-US" sz="1800" b="0" i="0" u="none" strike="noStrike" cap="none" normalizeH="0" baseline="0" smtClean="0">
                          <a:ln>
                            <a:noFill/>
                          </a:ln>
                          <a:solidFill>
                            <a:schemeClr val="tx1"/>
                          </a:solidFill>
                          <a:effectLst/>
                          <a:latin typeface="Arial" charset="0"/>
                          <a:sym typeface="Wingdings" pitchFamily="2" charset="2"/>
                        </a:rPr>
                        <a:t>and sent to</a:t>
                      </a:r>
                      <a:r>
                        <a:rPr kumimoji="0" lang="en-US" sz="1800" b="0" i="0" u="none" strike="noStrike" cap="none" normalizeH="0" baseline="0" smtClean="0">
                          <a:ln>
                            <a:noFill/>
                          </a:ln>
                          <a:solidFill>
                            <a:schemeClr val="tx1"/>
                          </a:solidFill>
                          <a:effectLst/>
                          <a:latin typeface="Arial" charset="0"/>
                        </a:rPr>
                        <a:t> LLQ </a:t>
                      </a:r>
                    </a:p>
                    <a:p>
                      <a:pPr marL="355600" marR="0" lvl="1" indent="-176213"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Maximum bandwidth = 35% of CIR, policed</a:t>
                      </a:r>
                    </a:p>
                    <a:p>
                      <a:pPr marL="355600" marR="0" lvl="1" indent="-176213"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sym typeface="Wingdings" pitchFamily="2" charset="2"/>
                        </a:rPr>
                        <a:t>E</a:t>
                      </a:r>
                      <a:r>
                        <a:rPr kumimoji="0" lang="en-US" sz="1800" b="0" i="0" u="none" strike="noStrike" cap="none" normalizeH="0" baseline="0" smtClean="0">
                          <a:ln>
                            <a:noFill/>
                          </a:ln>
                          <a:solidFill>
                            <a:schemeClr val="tx1"/>
                          </a:solidFill>
                          <a:effectLst/>
                          <a:latin typeface="Arial" charset="0"/>
                        </a:rPr>
                        <a:t>xcess dropped</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63538">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Real-time </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(call-signaling)</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VoIP signaling (5%) shares the LLQ with VoIP traffic</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889000">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Critical Data</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Allocated 40% of remaining bandwidth after LLQ has been serviced</a:t>
                      </a: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Exceeding or violating traffic re-marked</a:t>
                      </a: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WRED configured to optimize TCP throughput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839788">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Best-effort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Best-effort class sent to</a:t>
                      </a:r>
                      <a:r>
                        <a:rPr kumimoji="0" lang="en-US" sz="1800" b="0" i="0" u="none" strike="noStrike" cap="none" normalizeH="0" baseline="0" smtClean="0">
                          <a:ln>
                            <a:noFill/>
                          </a:ln>
                          <a:solidFill>
                            <a:schemeClr val="tx1"/>
                          </a:solidFill>
                          <a:effectLst/>
                          <a:latin typeface="Arial" charset="0"/>
                          <a:sym typeface="Wingdings" pitchFamily="2" charset="2"/>
                        </a:rPr>
                        <a:t> CBWFQ</a:t>
                      </a:r>
                      <a:endParaRPr kumimoji="0" lang="en-US" sz="1800" b="0" i="0" u="none" strike="noStrike" cap="none" normalizeH="0" baseline="0" smtClean="0">
                        <a:ln>
                          <a:noFill/>
                        </a:ln>
                        <a:solidFill>
                          <a:schemeClr val="tx1"/>
                        </a:solidFill>
                        <a:effectLst/>
                        <a:latin typeface="Arial" charset="0"/>
                      </a:endParaRP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Allocated 23% of remaining bandwidth after LLQ has been serviced</a:t>
                      </a: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WRED configured to optimize TCP throughput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633413">
                <a:tc>
                  <a:txBody>
                    <a:bodyPr/>
                    <a:lstStyle/>
                    <a:p>
                      <a:pPr marL="114300" marR="0" lvl="1" indent="0" algn="l" defTabSz="814388" rtl="0" eaLnBrk="0" fontAlgn="base" latinLnBrk="0" hangingPunct="0">
                        <a:lnSpc>
                          <a:spcPct val="80000"/>
                        </a:lnSpc>
                        <a:spcBef>
                          <a:spcPct val="50000"/>
                        </a:spcBef>
                        <a:spcAft>
                          <a:spcPct val="0"/>
                        </a:spcAft>
                        <a:buClr>
                          <a:schemeClr val="tx2"/>
                        </a:buClr>
                        <a:buSzPct val="100000"/>
                        <a:buFont typeface="Wingdings" pitchFamily="2" charset="2"/>
                        <a:buNone/>
                        <a:tabLst/>
                      </a:pPr>
                      <a:r>
                        <a:rPr kumimoji="0" lang="en-US" sz="1800" b="0" i="0" u="none" strike="noStrike" cap="none" normalizeH="0" baseline="0" smtClean="0">
                          <a:ln>
                            <a:noFill/>
                          </a:ln>
                          <a:solidFill>
                            <a:schemeClr val="tx1"/>
                          </a:solidFill>
                          <a:effectLst/>
                          <a:latin typeface="Arial" charset="0"/>
                        </a:rPr>
                        <a:t>Scavenger</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Best-effort class sent to CBWFQ</a:t>
                      </a:r>
                    </a:p>
                    <a:p>
                      <a:pPr marL="331788" marR="0" lvl="1" indent="-152400" algn="l" defTabSz="814388" rtl="0" eaLnBrk="0" fontAlgn="base" latinLnBrk="0" hangingPunct="0">
                        <a:lnSpc>
                          <a:spcPct val="80000"/>
                        </a:lnSpc>
                        <a:spcBef>
                          <a:spcPct val="50000"/>
                        </a:spcBef>
                        <a:spcAft>
                          <a:spcPct val="0"/>
                        </a:spcAft>
                        <a:buClr>
                          <a:schemeClr val="tx2"/>
                        </a:buClr>
                        <a:buSzPct val="100000"/>
                        <a:buFont typeface="Wingdings" pitchFamily="2" charset="2"/>
                        <a:buChar char="§"/>
                        <a:tabLst/>
                      </a:pPr>
                      <a:r>
                        <a:rPr kumimoji="0" lang="en-US" sz="1800" b="0" i="0" u="none" strike="noStrike" cap="none" normalizeH="0" baseline="0" smtClean="0">
                          <a:ln>
                            <a:noFill/>
                          </a:ln>
                          <a:solidFill>
                            <a:schemeClr val="tx1"/>
                          </a:solidFill>
                          <a:effectLst/>
                          <a:latin typeface="Arial" charset="0"/>
                        </a:rPr>
                        <a:t>Whatever is left = 2% of remaining bandwidth</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2066" name="Picture 2" descr="325P_3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35900" cy="5018088"/>
          </a:xfrm>
          <a:prstGeom prst="rect">
            <a:avLst/>
          </a:prstGeom>
          <a:noFill/>
          <a:extLst>
            <a:ext uri="{909E8E84-426E-40DD-AFC4-6F175D3DCCD1}">
              <a14:hiddenFill xmlns:a14="http://schemas.microsoft.com/office/drawing/2010/main">
                <a:solidFill>
                  <a:srgbClr val="FFFFFF"/>
                </a:solidFill>
              </a14:hiddenFill>
            </a:ext>
          </a:extLst>
        </p:spPr>
      </p:pic>
      <p:sp>
        <p:nvSpPr>
          <p:cNvPr id="1752067" name="Rectangle 3"/>
          <p:cNvSpPr>
            <a:spLocks noGrp="1" noChangeArrowheads="1"/>
          </p:cNvSpPr>
          <p:nvPr>
            <p:ph type="title"/>
          </p:nvPr>
        </p:nvSpPr>
        <p:spPr/>
        <p:txBody>
          <a:bodyPr/>
          <a:lstStyle/>
          <a:p>
            <a:r>
              <a:rPr lang="en-US" sz="2800"/>
              <a:t>CE-to-PE QoS for Frame Relay Access CE Outbound</a:t>
            </a:r>
          </a:p>
        </p:txBody>
      </p:sp>
      <p:sp>
        <p:nvSpPr>
          <p:cNvPr id="1752068" name="Text Box 4"/>
          <p:cNvSpPr txBox="1">
            <a:spLocks noChangeArrowheads="1"/>
          </p:cNvSpPr>
          <p:nvPr/>
        </p:nvSpPr>
        <p:spPr bwMode="auto">
          <a:xfrm>
            <a:off x="1358900" y="1346200"/>
            <a:ext cx="1447800" cy="577850"/>
          </a:xfrm>
          <a:prstGeom prst="rect">
            <a:avLst/>
          </a:prstGeom>
          <a:solidFill>
            <a:srgbClr val="FFFFFF"/>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r">
              <a:spcBef>
                <a:spcPct val="50000"/>
              </a:spcBef>
            </a:pPr>
            <a:r>
              <a:rPr lang="en-US" sz="1800" b="1"/>
              <a:t>Provider Edge</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4114" name="Picture 2" descr="325P_3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365250"/>
            <a:ext cx="7835900" cy="5018088"/>
          </a:xfrm>
          <a:prstGeom prst="rect">
            <a:avLst/>
          </a:prstGeom>
          <a:noFill/>
          <a:extLst>
            <a:ext uri="{909E8E84-426E-40DD-AFC4-6F175D3DCCD1}">
              <a14:hiddenFill xmlns:a14="http://schemas.microsoft.com/office/drawing/2010/main">
                <a:solidFill>
                  <a:srgbClr val="FFFFFF"/>
                </a:solidFill>
              </a14:hiddenFill>
            </a:ext>
          </a:extLst>
        </p:spPr>
      </p:pic>
      <p:sp>
        <p:nvSpPr>
          <p:cNvPr id="1754115" name="Rectangle 3"/>
          <p:cNvSpPr>
            <a:spLocks noGrp="1" noChangeArrowheads="1"/>
          </p:cNvSpPr>
          <p:nvPr>
            <p:ph type="title"/>
          </p:nvPr>
        </p:nvSpPr>
        <p:spPr/>
        <p:txBody>
          <a:bodyPr/>
          <a:lstStyle/>
          <a:p>
            <a:r>
              <a:rPr lang="en-US" sz="2800"/>
              <a:t>CE-to-PE QoS for Frame Relay Access CE Outbound Traffic Shaping  </a:t>
            </a:r>
          </a:p>
        </p:txBody>
      </p:sp>
      <p:sp>
        <p:nvSpPr>
          <p:cNvPr id="1754116" name="Text Box 4"/>
          <p:cNvSpPr txBox="1">
            <a:spLocks noChangeArrowheads="1"/>
          </p:cNvSpPr>
          <p:nvPr/>
        </p:nvSpPr>
        <p:spPr bwMode="auto">
          <a:xfrm>
            <a:off x="1358900" y="1346200"/>
            <a:ext cx="1447800" cy="577850"/>
          </a:xfrm>
          <a:prstGeom prst="rect">
            <a:avLst/>
          </a:prstGeom>
          <a:solidFill>
            <a:srgbClr val="FFFFFF"/>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r">
              <a:spcBef>
                <a:spcPct val="50000"/>
              </a:spcBef>
            </a:pPr>
            <a:r>
              <a:rPr lang="en-US" sz="1800" b="1"/>
              <a:t>Provider Edge</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6162" name="Picture 2" descr="325P_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1360488"/>
            <a:ext cx="6859587" cy="5048250"/>
          </a:xfrm>
          <a:prstGeom prst="rect">
            <a:avLst/>
          </a:prstGeom>
          <a:noFill/>
          <a:extLst>
            <a:ext uri="{909E8E84-426E-40DD-AFC4-6F175D3DCCD1}">
              <a14:hiddenFill xmlns:a14="http://schemas.microsoft.com/office/drawing/2010/main">
                <a:solidFill>
                  <a:srgbClr val="FFFFFF"/>
                </a:solidFill>
              </a14:hiddenFill>
            </a:ext>
          </a:extLst>
        </p:spPr>
      </p:pic>
      <p:sp>
        <p:nvSpPr>
          <p:cNvPr id="1756163" name="Rectangle 3"/>
          <p:cNvSpPr>
            <a:spLocks noGrp="1" noChangeArrowheads="1"/>
          </p:cNvSpPr>
          <p:nvPr>
            <p:ph type="title"/>
          </p:nvPr>
        </p:nvSpPr>
        <p:spPr/>
        <p:txBody>
          <a:bodyPr/>
          <a:lstStyle/>
          <a:p>
            <a:r>
              <a:rPr lang="en-US" sz="2800"/>
              <a:t>CE-to-PE QoS for Frame Relay Access PE Inbound</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ChangeArrowheads="1"/>
          </p:cNvSpPr>
          <p:nvPr>
            <p:ph type="title"/>
          </p:nvPr>
        </p:nvSpPr>
        <p:spPr/>
        <p:txBody>
          <a:bodyPr/>
          <a:lstStyle/>
          <a:p>
            <a:r>
              <a:rPr lang="en-US"/>
              <a:t>What Is CoPP?</a:t>
            </a:r>
          </a:p>
        </p:txBody>
      </p:sp>
      <p:sp>
        <p:nvSpPr>
          <p:cNvPr id="1758211" name="Rectangle 3"/>
          <p:cNvSpPr>
            <a:spLocks noGrp="1" noChangeArrowheads="1"/>
          </p:cNvSpPr>
          <p:nvPr>
            <p:ph type="body" idx="1"/>
          </p:nvPr>
        </p:nvSpPr>
        <p:spPr/>
        <p:txBody>
          <a:bodyPr/>
          <a:lstStyle/>
          <a:p>
            <a:pPr>
              <a:lnSpc>
                <a:spcPct val="85000"/>
              </a:lnSpc>
            </a:pPr>
            <a:r>
              <a:rPr lang="en-US"/>
              <a:t>The Control Plane Policing (CoPP) feature allows users to configure a QoS filter that manages the traffic flow of control plane packets to protect the control plane against DoS attacks.</a:t>
            </a:r>
          </a:p>
          <a:p>
            <a:pPr>
              <a:lnSpc>
                <a:spcPct val="85000"/>
              </a:lnSpc>
            </a:pPr>
            <a:r>
              <a:rPr lang="en-US"/>
              <a:t>CoPP has been available since Cisco IOS Software Release 12.2(18)S.</a:t>
            </a:r>
          </a:p>
          <a:p>
            <a:pPr>
              <a:lnSpc>
                <a:spcPct val="85000"/>
              </a:lnSpc>
            </a:pPr>
            <a:r>
              <a:rPr lang="en-US"/>
              <a:t>A Cisco router is divided into four functional planes:</a:t>
            </a:r>
          </a:p>
          <a:p>
            <a:pPr lvl="1">
              <a:lnSpc>
                <a:spcPct val="85000"/>
              </a:lnSpc>
            </a:pPr>
            <a:r>
              <a:rPr lang="en-US"/>
              <a:t>Data plane</a:t>
            </a:r>
          </a:p>
          <a:p>
            <a:pPr lvl="1">
              <a:lnSpc>
                <a:spcPct val="85000"/>
              </a:lnSpc>
            </a:pPr>
            <a:r>
              <a:rPr lang="en-US"/>
              <a:t>Management plane</a:t>
            </a:r>
          </a:p>
          <a:p>
            <a:pPr lvl="1">
              <a:lnSpc>
                <a:spcPct val="85000"/>
              </a:lnSpc>
            </a:pPr>
            <a:r>
              <a:rPr lang="en-US"/>
              <a:t>Control plane </a:t>
            </a:r>
          </a:p>
          <a:p>
            <a:pPr lvl="1">
              <a:lnSpc>
                <a:spcPct val="85000"/>
              </a:lnSpc>
            </a:pPr>
            <a:r>
              <a:rPr lang="en-US"/>
              <a:t>Service plane</a:t>
            </a:r>
          </a:p>
          <a:p>
            <a:pPr>
              <a:lnSpc>
                <a:spcPct val="85000"/>
              </a:lnSpc>
            </a:pPr>
            <a:r>
              <a:rPr lang="en-US"/>
              <a:t>Any service disruption to the route processor or the control and management planes can result in business-impacting network outages.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ChangeArrowheads="1"/>
          </p:cNvSpPr>
          <p:nvPr>
            <p:ph type="title"/>
          </p:nvPr>
        </p:nvSpPr>
        <p:spPr/>
        <p:txBody>
          <a:bodyPr/>
          <a:lstStyle/>
          <a:p>
            <a:r>
              <a:rPr lang="en-US"/>
              <a:t>CoPP Deployment</a:t>
            </a:r>
          </a:p>
        </p:txBody>
      </p:sp>
      <p:sp>
        <p:nvSpPr>
          <p:cNvPr id="1760259" name="Rectangle 3"/>
          <p:cNvSpPr>
            <a:spLocks noGrp="1" noChangeArrowheads="1"/>
          </p:cNvSpPr>
          <p:nvPr>
            <p:ph type="body" idx="1"/>
          </p:nvPr>
        </p:nvSpPr>
        <p:spPr/>
        <p:txBody>
          <a:bodyPr/>
          <a:lstStyle/>
          <a:p>
            <a:r>
              <a:rPr lang="en-US"/>
              <a:t>To deploy CoPP, take the following steps:</a:t>
            </a:r>
          </a:p>
          <a:p>
            <a:pPr lvl="1"/>
            <a:r>
              <a:rPr lang="en-US"/>
              <a:t>Define a packet classification criteria.</a:t>
            </a:r>
          </a:p>
          <a:p>
            <a:pPr lvl="1"/>
            <a:r>
              <a:rPr lang="en-US"/>
              <a:t>Define a service policy.</a:t>
            </a:r>
          </a:p>
          <a:p>
            <a:pPr lvl="1"/>
            <a:r>
              <a:rPr lang="en-US"/>
              <a:t>Enter control-plane configuration mode.</a:t>
            </a:r>
          </a:p>
          <a:p>
            <a:pPr lvl="1"/>
            <a:r>
              <a:rPr lang="en-US"/>
              <a:t>Apply QoS policy.</a:t>
            </a:r>
          </a:p>
          <a:p>
            <a:r>
              <a:rPr lang="en-US"/>
              <a:t>Use MQC for configuring CoPP.</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p:txBody>
          <a:bodyPr/>
          <a:lstStyle/>
          <a:p>
            <a:r>
              <a:rPr lang="en-US" sz="2800"/>
              <a:t>CoPP Example</a:t>
            </a:r>
          </a:p>
        </p:txBody>
      </p:sp>
      <p:sp>
        <p:nvSpPr>
          <p:cNvPr id="1762307" name="Rectangle 3"/>
          <p:cNvSpPr>
            <a:spLocks noGrp="1" noChangeArrowheads="1"/>
          </p:cNvSpPr>
          <p:nvPr>
            <p:ph type="body" idx="1"/>
          </p:nvPr>
        </p:nvSpPr>
        <p:spPr>
          <a:xfrm>
            <a:off x="609600" y="1676400"/>
            <a:ext cx="7940675" cy="4560888"/>
          </a:xfrm>
          <a:solidFill>
            <a:schemeClr val="bg1"/>
          </a:solidFill>
          <a:ln w="28575">
            <a:solidFill>
              <a:schemeClr val="tx1"/>
            </a:solidFill>
            <a:miter lim="800000"/>
            <a:headEnd/>
            <a:tailEnd/>
          </a:ln>
        </p:spPr>
        <p:txBody>
          <a:bodyPr/>
          <a:lstStyle/>
          <a:p>
            <a:pPr>
              <a:lnSpc>
                <a:spcPct val="90000"/>
              </a:lnSpc>
              <a:spcBef>
                <a:spcPct val="0"/>
              </a:spcBef>
              <a:buFont typeface="Wingdings" pitchFamily="2" charset="2"/>
              <a:buNone/>
            </a:pPr>
            <a:r>
              <a:rPr lang="en-US" sz="1600">
                <a:latin typeface="Courier New" pitchFamily="49" charset="0"/>
              </a:rPr>
              <a:t>access-list 140 deny tcp host 10.1.1.1 any eq telnet</a:t>
            </a:r>
          </a:p>
          <a:p>
            <a:pPr>
              <a:lnSpc>
                <a:spcPct val="90000"/>
              </a:lnSpc>
              <a:spcBef>
                <a:spcPct val="0"/>
              </a:spcBef>
              <a:buFont typeface="Wingdings" pitchFamily="2" charset="2"/>
              <a:buNone/>
            </a:pPr>
            <a:r>
              <a:rPr lang="en-US" sz="1600">
                <a:latin typeface="Courier New" pitchFamily="49" charset="0"/>
              </a:rPr>
              <a:t>access-list 140 deny tcp host 10.1.1.2 any eq telnet</a:t>
            </a:r>
          </a:p>
          <a:p>
            <a:pPr>
              <a:lnSpc>
                <a:spcPct val="90000"/>
              </a:lnSpc>
              <a:spcBef>
                <a:spcPct val="0"/>
              </a:spcBef>
              <a:buFont typeface="Wingdings" pitchFamily="2" charset="2"/>
              <a:buNone/>
            </a:pPr>
            <a:r>
              <a:rPr lang="en-US" sz="1600">
                <a:latin typeface="Courier New" pitchFamily="49" charset="0"/>
              </a:rPr>
              <a:t>access-list 140 permit tcp any any eq telnet</a:t>
            </a:r>
          </a:p>
          <a:p>
            <a:pPr>
              <a:lnSpc>
                <a:spcPct val="90000"/>
              </a:lnSpc>
              <a:spcBef>
                <a:spcPct val="0"/>
              </a:spcBef>
              <a:buFont typeface="Wingdings" pitchFamily="2" charset="2"/>
              <a:buNone/>
            </a:pPr>
            <a:r>
              <a:rPr lang="en-US" sz="1600">
                <a:latin typeface="Courier New" pitchFamily="49" charset="0"/>
              </a:rPr>
              <a:t>!</a:t>
            </a:r>
          </a:p>
          <a:p>
            <a:pPr>
              <a:lnSpc>
                <a:spcPct val="90000"/>
              </a:lnSpc>
              <a:spcBef>
                <a:spcPct val="0"/>
              </a:spcBef>
              <a:buFont typeface="Wingdings" pitchFamily="2" charset="2"/>
              <a:buNone/>
            </a:pPr>
            <a:r>
              <a:rPr lang="en-US" sz="1600">
                <a:latin typeface="Courier New" pitchFamily="49" charset="0"/>
              </a:rPr>
              <a:t>class-map telnet-class</a:t>
            </a:r>
          </a:p>
          <a:p>
            <a:pPr>
              <a:lnSpc>
                <a:spcPct val="90000"/>
              </a:lnSpc>
              <a:spcBef>
                <a:spcPct val="0"/>
              </a:spcBef>
              <a:buFont typeface="Wingdings" pitchFamily="2" charset="2"/>
              <a:buNone/>
            </a:pPr>
            <a:r>
              <a:rPr lang="en-US" sz="1600">
                <a:latin typeface="Courier New" pitchFamily="49" charset="0"/>
              </a:rPr>
              <a:t> match access-group 140</a:t>
            </a:r>
          </a:p>
          <a:p>
            <a:pPr>
              <a:lnSpc>
                <a:spcPct val="90000"/>
              </a:lnSpc>
              <a:spcBef>
                <a:spcPct val="0"/>
              </a:spcBef>
              <a:buFont typeface="Wingdings" pitchFamily="2" charset="2"/>
              <a:buNone/>
            </a:pPr>
            <a:r>
              <a:rPr lang="en-US" sz="1600">
                <a:latin typeface="Courier New" pitchFamily="49" charset="0"/>
              </a:rPr>
              <a:t>!</a:t>
            </a:r>
          </a:p>
          <a:p>
            <a:pPr>
              <a:lnSpc>
                <a:spcPct val="90000"/>
              </a:lnSpc>
              <a:spcBef>
                <a:spcPct val="0"/>
              </a:spcBef>
              <a:buFont typeface="Wingdings" pitchFamily="2" charset="2"/>
              <a:buNone/>
            </a:pPr>
            <a:r>
              <a:rPr lang="en-US" sz="1600">
                <a:latin typeface="Courier New" pitchFamily="49" charset="0"/>
              </a:rPr>
              <a:t>policy-map control-plane-in</a:t>
            </a:r>
          </a:p>
          <a:p>
            <a:pPr>
              <a:lnSpc>
                <a:spcPct val="90000"/>
              </a:lnSpc>
              <a:spcBef>
                <a:spcPct val="0"/>
              </a:spcBef>
              <a:buFont typeface="Wingdings" pitchFamily="2" charset="2"/>
              <a:buNone/>
            </a:pPr>
            <a:r>
              <a:rPr lang="en-US" sz="1600">
                <a:latin typeface="Courier New" pitchFamily="49" charset="0"/>
              </a:rPr>
              <a:t> class telnet-class</a:t>
            </a:r>
          </a:p>
          <a:p>
            <a:pPr>
              <a:lnSpc>
                <a:spcPct val="90000"/>
              </a:lnSpc>
              <a:spcBef>
                <a:spcPct val="0"/>
              </a:spcBef>
              <a:buFont typeface="Wingdings" pitchFamily="2" charset="2"/>
              <a:buNone/>
            </a:pPr>
            <a:r>
              <a:rPr lang="en-US" sz="1600">
                <a:latin typeface="Courier New" pitchFamily="49" charset="0"/>
              </a:rPr>
              <a:t>  police 80000 conform transmit exceed drop</a:t>
            </a:r>
          </a:p>
          <a:p>
            <a:pPr>
              <a:lnSpc>
                <a:spcPct val="90000"/>
              </a:lnSpc>
              <a:spcBef>
                <a:spcPct val="0"/>
              </a:spcBef>
              <a:buFont typeface="Wingdings" pitchFamily="2" charset="2"/>
              <a:buNone/>
            </a:pPr>
            <a:r>
              <a:rPr lang="en-US" sz="1600">
                <a:latin typeface="Courier New" pitchFamily="49" charset="0"/>
              </a:rPr>
              <a:t>!</a:t>
            </a:r>
          </a:p>
          <a:p>
            <a:pPr>
              <a:lnSpc>
                <a:spcPct val="90000"/>
              </a:lnSpc>
              <a:spcBef>
                <a:spcPct val="0"/>
              </a:spcBef>
              <a:buFont typeface="Wingdings" pitchFamily="2" charset="2"/>
              <a:buNone/>
            </a:pPr>
            <a:r>
              <a:rPr lang="en-US" sz="1600">
                <a:latin typeface="Courier New" pitchFamily="49" charset="0"/>
              </a:rPr>
              <a:t>control-plane slot 1</a:t>
            </a:r>
          </a:p>
          <a:p>
            <a:pPr>
              <a:lnSpc>
                <a:spcPct val="90000"/>
              </a:lnSpc>
              <a:spcBef>
                <a:spcPct val="0"/>
              </a:spcBef>
              <a:buFont typeface="Wingdings" pitchFamily="2" charset="2"/>
              <a:buNone/>
            </a:pPr>
            <a:r>
              <a:rPr lang="en-US" sz="1600">
                <a:latin typeface="Courier New" pitchFamily="49" charset="0"/>
              </a:rPr>
              <a:t> service-policy input control-plane-in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792" name="Group 88"/>
          <p:cNvGrpSpPr>
            <a:grpSpLocks/>
          </p:cNvGrpSpPr>
          <p:nvPr/>
        </p:nvGrpSpPr>
        <p:grpSpPr bwMode="auto">
          <a:xfrm>
            <a:off x="0" y="0"/>
            <a:ext cx="9144000" cy="4383088"/>
            <a:chOff x="0" y="0"/>
            <a:chExt cx="5760" cy="2761"/>
          </a:xfrm>
        </p:grpSpPr>
        <p:grpSp>
          <p:nvGrpSpPr>
            <p:cNvPr id="840757" name="Group 53"/>
            <p:cNvGrpSpPr>
              <a:grpSpLocks/>
            </p:cNvGrpSpPr>
            <p:nvPr/>
          </p:nvGrpSpPr>
          <p:grpSpPr bwMode="auto">
            <a:xfrm>
              <a:off x="1727" y="1485"/>
              <a:ext cx="2400" cy="1276"/>
              <a:chOff x="3272" y="1316"/>
              <a:chExt cx="1889" cy="1002"/>
            </a:xfrm>
          </p:grpSpPr>
          <p:sp>
            <p:nvSpPr>
              <p:cNvPr id="840758" name="AutoShape 5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59" name="Rectangle 5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60" name="Freeform 5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1" name="Freeform 5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2" name="Freeform 5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3" name="Freeform 5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4" name="Freeform 6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5" name="Freeform 6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6" name="Freeform 6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7" name="Freeform 6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8" name="Freeform 6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9" name="Freeform 6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0" name="Freeform 6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1" name="Freeform 6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2" name="Freeform 6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840774" name="Rectangle 70"/>
            <p:cNvSpPr>
              <a:spLocks noChangeArrowheads="1"/>
            </p:cNvSpPr>
            <p:nvPr/>
          </p:nvSpPr>
          <p:spPr bwMode="auto">
            <a:xfrm>
              <a:off x="0" y="0"/>
              <a:ext cx="5760" cy="432"/>
            </a:xfrm>
            <a:prstGeom prst="rect">
              <a:avLst/>
            </a:prstGeom>
            <a:solidFill>
              <a:srgbClr val="FFFFFF"/>
            </a:solidFill>
            <a:ln>
              <a:noFill/>
            </a:ln>
            <a:effectLst/>
            <a:extLst>
              <a:ext uri="{91240B29-F687-4F45-9708-019B960494DF}">
                <a14:hiddenLine xmlns:a14="http://schemas.microsoft.com/office/drawing/2010/main" w="9525" algn="ctr">
                  <a:solidFill>
                    <a:srgbClr val="4798AB"/>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1714" name="Picture 2" descr="325P_2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1624013"/>
            <a:ext cx="6415087" cy="2871787"/>
          </a:xfrm>
          <a:prstGeom prst="rect">
            <a:avLst/>
          </a:prstGeom>
          <a:noFill/>
          <a:extLst>
            <a:ext uri="{909E8E84-426E-40DD-AFC4-6F175D3DCCD1}">
              <a14:hiddenFill xmlns:a14="http://schemas.microsoft.com/office/drawing/2010/main">
                <a:solidFill>
                  <a:srgbClr val="FFFFFF"/>
                </a:solidFill>
              </a14:hiddenFill>
            </a:ext>
          </a:extLst>
        </p:spPr>
      </p:pic>
      <p:sp>
        <p:nvSpPr>
          <p:cNvPr id="1651715" name="Rectangle 3"/>
          <p:cNvSpPr>
            <a:spLocks noGrp="1" noChangeArrowheads="1"/>
          </p:cNvSpPr>
          <p:nvPr>
            <p:ph type="title"/>
          </p:nvPr>
        </p:nvSpPr>
        <p:spPr/>
        <p:txBody>
          <a:bodyPr>
            <a:normAutofit fontScale="90000"/>
          </a:bodyPr>
          <a:lstStyle/>
          <a:p>
            <a:r>
              <a:rPr lang="sk-SK" dirty="0" smtClean="0"/>
              <a:t>Jednoduchý Token Bucket (conform action)</a:t>
            </a:r>
            <a:endParaRPr lang="en-US" dirty="0"/>
          </a:p>
        </p:txBody>
      </p:sp>
      <p:sp>
        <p:nvSpPr>
          <p:cNvPr id="1651716" name="Rectangle 4"/>
          <p:cNvSpPr>
            <a:spLocks noGrp="1" noChangeArrowheads="1"/>
          </p:cNvSpPr>
          <p:nvPr>
            <p:ph type="body" sz="half" idx="2"/>
          </p:nvPr>
        </p:nvSpPr>
        <p:spPr>
          <a:xfrm>
            <a:off x="655638" y="4724400"/>
            <a:ext cx="8159750" cy="1828800"/>
          </a:xfrm>
        </p:spPr>
        <p:txBody>
          <a:bodyPr>
            <a:normAutofit fontScale="92500"/>
          </a:bodyPr>
          <a:lstStyle/>
          <a:p>
            <a:r>
              <a:rPr lang="sk-SK" sz="2000" dirty="0" smtClean="0"/>
              <a:t>Ak </a:t>
            </a:r>
            <a:r>
              <a:rPr lang="sk-SK" sz="2000" b="1" dirty="0" smtClean="0">
                <a:solidFill>
                  <a:schemeClr val="accent2"/>
                </a:solidFill>
              </a:rPr>
              <a:t>je </a:t>
            </a:r>
            <a:r>
              <a:rPr lang="sk-SK" sz="2000" dirty="0" smtClean="0"/>
              <a:t>v token buckete pre prechádzajúci paket dostatočný počet tokenov, vykoná sa tzv. </a:t>
            </a:r>
            <a:r>
              <a:rPr lang="sk-SK" sz="2000" b="1" dirty="0" smtClean="0">
                <a:solidFill>
                  <a:schemeClr val="tx2"/>
                </a:solidFill>
              </a:rPr>
              <a:t>conform action</a:t>
            </a:r>
            <a:r>
              <a:rPr lang="sk-SK" sz="2000" dirty="0" smtClean="0"/>
              <a:t>:</a:t>
            </a:r>
          </a:p>
          <a:p>
            <a:pPr lvl="1"/>
            <a:r>
              <a:rPr lang="sk-SK" sz="1800" dirty="0" smtClean="0"/>
              <a:t>Z token bucket sa odoberie príslušný počet tokenov</a:t>
            </a:r>
            <a:endParaRPr lang="en-US" sz="1800" dirty="0"/>
          </a:p>
          <a:p>
            <a:pPr lvl="1"/>
            <a:r>
              <a:rPr lang="sk-SK" sz="1800" dirty="0" smtClean="0"/>
              <a:t>Paket bude odoslaný</a:t>
            </a:r>
          </a:p>
          <a:p>
            <a:pPr lvl="1"/>
            <a:r>
              <a:rPr lang="sk-SK" sz="1800" dirty="0" smtClean="0"/>
              <a:t>V tomto príklade v token buckete po prechode paketu zostane 200 tokenov</a:t>
            </a:r>
            <a:endParaRPr lang="en-US" sz="18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3762" name="Picture 2" descr="325P_2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1371600"/>
            <a:ext cx="5481637" cy="3932238"/>
          </a:xfrm>
          <a:prstGeom prst="rect">
            <a:avLst/>
          </a:prstGeom>
          <a:noFill/>
          <a:extLst>
            <a:ext uri="{909E8E84-426E-40DD-AFC4-6F175D3DCCD1}">
              <a14:hiddenFill xmlns:a14="http://schemas.microsoft.com/office/drawing/2010/main">
                <a:solidFill>
                  <a:srgbClr val="FFFFFF"/>
                </a:solidFill>
              </a14:hiddenFill>
            </a:ext>
          </a:extLst>
        </p:spPr>
      </p:pic>
      <p:sp>
        <p:nvSpPr>
          <p:cNvPr id="1653763" name="Rectangle 3"/>
          <p:cNvSpPr>
            <a:spLocks noGrp="1" noChangeArrowheads="1"/>
          </p:cNvSpPr>
          <p:nvPr>
            <p:ph type="title"/>
          </p:nvPr>
        </p:nvSpPr>
        <p:spPr/>
        <p:txBody>
          <a:bodyPr>
            <a:normAutofit fontScale="90000"/>
          </a:bodyPr>
          <a:lstStyle/>
          <a:p>
            <a:r>
              <a:rPr lang="sk-SK" dirty="0" smtClean="0"/>
              <a:t>Jednoduchý Token Bucket (exceed action)</a:t>
            </a:r>
            <a:endParaRPr lang="en-US" dirty="0"/>
          </a:p>
        </p:txBody>
      </p:sp>
      <p:sp>
        <p:nvSpPr>
          <p:cNvPr id="1653764" name="Rectangle 4"/>
          <p:cNvSpPr>
            <a:spLocks noGrp="1" noChangeArrowheads="1"/>
          </p:cNvSpPr>
          <p:nvPr>
            <p:ph type="body" sz="half" idx="2"/>
          </p:nvPr>
        </p:nvSpPr>
        <p:spPr>
          <a:xfrm>
            <a:off x="655638" y="5334000"/>
            <a:ext cx="8159750" cy="1219200"/>
          </a:xfrm>
        </p:spPr>
        <p:txBody>
          <a:bodyPr>
            <a:normAutofit fontScale="92500" lnSpcReduction="20000"/>
          </a:bodyPr>
          <a:lstStyle/>
          <a:p>
            <a:r>
              <a:rPr lang="sk-SK" sz="2000" dirty="0"/>
              <a:t>Ak </a:t>
            </a:r>
            <a:r>
              <a:rPr lang="sk-SK" sz="2000" dirty="0" smtClean="0"/>
              <a:t>v </a:t>
            </a:r>
            <a:r>
              <a:rPr lang="sk-SK" sz="2000" dirty="0"/>
              <a:t>token buckete pre prechádzajúci paket </a:t>
            </a:r>
            <a:r>
              <a:rPr lang="sk-SK" sz="2000" b="1" dirty="0" smtClean="0">
                <a:solidFill>
                  <a:schemeClr val="accent2"/>
                </a:solidFill>
              </a:rPr>
              <a:t>nie je </a:t>
            </a:r>
            <a:r>
              <a:rPr lang="sk-SK" sz="2000" dirty="0" smtClean="0"/>
              <a:t>dostatočný </a:t>
            </a:r>
            <a:r>
              <a:rPr lang="sk-SK" sz="2000" dirty="0"/>
              <a:t>počet tokenov, vykoná sa tzv. </a:t>
            </a:r>
            <a:r>
              <a:rPr lang="sk-SK" sz="2000" b="1" dirty="0" smtClean="0">
                <a:solidFill>
                  <a:schemeClr val="tx2"/>
                </a:solidFill>
              </a:rPr>
              <a:t>exceed </a:t>
            </a:r>
            <a:r>
              <a:rPr lang="sk-SK" sz="2000" b="1" dirty="0">
                <a:solidFill>
                  <a:schemeClr val="tx2"/>
                </a:solidFill>
              </a:rPr>
              <a:t>action</a:t>
            </a:r>
            <a:r>
              <a:rPr lang="sk-SK" sz="2000" dirty="0"/>
              <a:t>:</a:t>
            </a:r>
          </a:p>
          <a:p>
            <a:pPr lvl="1"/>
            <a:r>
              <a:rPr lang="sk-SK" sz="1800" dirty="0" smtClean="0"/>
              <a:t>Paket bude zahodený alebo preznačkovaný a odoslaný</a:t>
            </a:r>
            <a:endParaRPr lang="en-US" sz="1800" dirty="0"/>
          </a:p>
          <a:p>
            <a:pPr lvl="1"/>
            <a:r>
              <a:rPr lang="sk-SK" sz="1800" dirty="0" smtClean="0"/>
              <a:t>Tokeny z token bucketu sa neodoberú</a:t>
            </a:r>
            <a:endParaRPr lang="sk-SK" sz="18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5810" name="Picture 2" descr="017G_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1231900"/>
            <a:ext cx="7535862" cy="2274888"/>
          </a:xfrm>
          <a:prstGeom prst="rect">
            <a:avLst/>
          </a:prstGeom>
          <a:noFill/>
          <a:extLst>
            <a:ext uri="{909E8E84-426E-40DD-AFC4-6F175D3DCCD1}">
              <a14:hiddenFill xmlns:a14="http://schemas.microsoft.com/office/drawing/2010/main">
                <a:solidFill>
                  <a:srgbClr val="FFFFFF"/>
                </a:solidFill>
              </a14:hiddenFill>
            </a:ext>
          </a:extLst>
        </p:spPr>
      </p:pic>
      <p:sp>
        <p:nvSpPr>
          <p:cNvPr id="1655811" name="Rectangle 3"/>
          <p:cNvSpPr>
            <a:spLocks noGrp="1" noChangeArrowheads="1"/>
          </p:cNvSpPr>
          <p:nvPr>
            <p:ph type="title"/>
          </p:nvPr>
        </p:nvSpPr>
        <p:spPr/>
        <p:txBody>
          <a:bodyPr/>
          <a:lstStyle/>
          <a:p>
            <a:r>
              <a:rPr lang="sk-SK" sz="2800" dirty="0" smtClean="0"/>
              <a:t>Parametre jednoduchého token bucketu</a:t>
            </a:r>
            <a:endParaRPr lang="en-US" sz="2800" dirty="0"/>
          </a:p>
        </p:txBody>
      </p:sp>
      <p:sp>
        <p:nvSpPr>
          <p:cNvPr id="1655812" name="Rectangle 4"/>
          <p:cNvSpPr>
            <a:spLocks noGrp="1" noChangeArrowheads="1"/>
          </p:cNvSpPr>
          <p:nvPr>
            <p:ph type="body" idx="4294967295"/>
          </p:nvPr>
        </p:nvSpPr>
        <p:spPr>
          <a:xfrm>
            <a:off x="304800" y="3733800"/>
            <a:ext cx="8445500" cy="2593975"/>
          </a:xfrm>
          <a:ln/>
          <a:extLst>
            <a:ext uri="{91240B29-F687-4F45-9708-019B960494DF}">
              <a14:hiddenLine xmlns:a14="http://schemas.microsoft.com/office/drawing/2010/main" w="9525">
                <a:solidFill>
                  <a:srgbClr val="3333FF"/>
                </a:solidFill>
                <a:miter lim="800000"/>
                <a:headEnd/>
                <a:tailEnd/>
              </a14:hiddenLine>
            </a:ext>
          </a:extLst>
        </p:spPr>
        <p:txBody>
          <a:bodyPr>
            <a:normAutofit/>
          </a:bodyPr>
          <a:lstStyle/>
          <a:p>
            <a:pPr marL="342900" lvl="1" indent="-228600" defTabSz="915988">
              <a:lnSpc>
                <a:spcPct val="75000"/>
              </a:lnSpc>
            </a:pPr>
            <a:r>
              <a:rPr lang="sk-SK" dirty="0" smtClean="0"/>
              <a:t>Mechanizmus token bucketu je popísaný tromi premennými</a:t>
            </a:r>
          </a:p>
          <a:p>
            <a:pPr marL="708025" lvl="2" indent="-228600" defTabSz="915988">
              <a:lnSpc>
                <a:spcPct val="75000"/>
              </a:lnSpc>
            </a:pPr>
            <a:r>
              <a:rPr lang="en-US" b="1" dirty="0" err="1" smtClean="0">
                <a:solidFill>
                  <a:schemeClr val="accent2"/>
                </a:solidFill>
              </a:rPr>
              <a:t>Bc</a:t>
            </a:r>
            <a:r>
              <a:rPr lang="sk-SK" dirty="0" smtClean="0"/>
              <a:t>, tzv. </a:t>
            </a:r>
            <a:r>
              <a:rPr lang="sk-SK" dirty="0" smtClean="0">
                <a:solidFill>
                  <a:schemeClr val="tx2"/>
                </a:solidFill>
              </a:rPr>
              <a:t>Committed Burst</a:t>
            </a:r>
            <a:r>
              <a:rPr lang="sk-SK" dirty="0" smtClean="0"/>
              <a:t>, je maximálny objem token bucketu </a:t>
            </a:r>
            <a:r>
              <a:rPr lang="en-US" dirty="0" smtClean="0"/>
              <a:t>[b]</a:t>
            </a:r>
            <a:endParaRPr lang="sk-SK" dirty="0" smtClean="0"/>
          </a:p>
          <a:p>
            <a:pPr marL="708025" lvl="2" indent="-228600" defTabSz="915988">
              <a:lnSpc>
                <a:spcPct val="75000"/>
              </a:lnSpc>
            </a:pPr>
            <a:r>
              <a:rPr lang="en-US" b="1" dirty="0" err="1" smtClean="0">
                <a:solidFill>
                  <a:schemeClr val="accent2"/>
                </a:solidFill>
              </a:rPr>
              <a:t>Tc</a:t>
            </a:r>
            <a:r>
              <a:rPr lang="sk-SK" dirty="0" smtClean="0"/>
              <a:t>, tzv. </a:t>
            </a:r>
            <a:r>
              <a:rPr lang="sk-SK" dirty="0" smtClean="0">
                <a:solidFill>
                  <a:schemeClr val="tx2"/>
                </a:solidFill>
              </a:rPr>
              <a:t>Committed Time</a:t>
            </a:r>
            <a:r>
              <a:rPr lang="sk-SK" dirty="0" smtClean="0"/>
              <a:t>, je interval medzi doplnením Bc tokenov do token bucketu</a:t>
            </a:r>
            <a:r>
              <a:rPr lang="en-US" dirty="0" smtClean="0"/>
              <a:t> [s]</a:t>
            </a:r>
            <a:endParaRPr lang="sk-SK" dirty="0" smtClean="0"/>
          </a:p>
          <a:p>
            <a:pPr marL="1068387" lvl="3" indent="-228600" defTabSz="915988">
              <a:lnSpc>
                <a:spcPct val="75000"/>
              </a:lnSpc>
            </a:pPr>
            <a:r>
              <a:rPr lang="sk-SK" dirty="0" smtClean="0"/>
              <a:t>Každých Tc sekúnd sa do token bucketu doplní Bc tokenov</a:t>
            </a:r>
          </a:p>
          <a:p>
            <a:pPr marL="1068387" lvl="3" indent="-228600" defTabSz="915988">
              <a:lnSpc>
                <a:spcPct val="75000"/>
              </a:lnSpc>
            </a:pPr>
            <a:r>
              <a:rPr lang="sk-SK" dirty="0" smtClean="0"/>
              <a:t>Tokeny, ktoré sa do token bucketu nezmestia, sa zahodia</a:t>
            </a:r>
            <a:endParaRPr lang="en-US" dirty="0"/>
          </a:p>
          <a:p>
            <a:pPr marL="708025" lvl="2" indent="-228600" defTabSz="915988">
              <a:lnSpc>
                <a:spcPct val="75000"/>
              </a:lnSpc>
            </a:pPr>
            <a:r>
              <a:rPr lang="en-US" b="1" dirty="0" smtClean="0">
                <a:solidFill>
                  <a:schemeClr val="accent2"/>
                </a:solidFill>
              </a:rPr>
              <a:t>CIR</a:t>
            </a:r>
            <a:r>
              <a:rPr lang="sk-SK" dirty="0" smtClean="0"/>
              <a:t>, tzv. </a:t>
            </a:r>
            <a:r>
              <a:rPr lang="sk-SK" dirty="0" smtClean="0">
                <a:solidFill>
                  <a:schemeClr val="tx2"/>
                </a:solidFill>
              </a:rPr>
              <a:t>Committed Information Rate</a:t>
            </a:r>
            <a:r>
              <a:rPr lang="sk-SK" dirty="0" smtClean="0"/>
              <a:t>, je dosiahnuteľná priepustnosť </a:t>
            </a:r>
            <a:r>
              <a:rPr lang="en-US" dirty="0" smtClean="0"/>
              <a:t>[b/s]</a:t>
            </a:r>
            <a:endParaRPr lang="sk-SK" dirty="0"/>
          </a:p>
          <a:p>
            <a:pPr marL="342900" lvl="1" indent="-228600" defTabSz="915988">
              <a:lnSpc>
                <a:spcPct val="75000"/>
              </a:lnSpc>
            </a:pPr>
            <a:r>
              <a:rPr lang="sk-SK" dirty="0" smtClean="0"/>
              <a:t>Platí: </a:t>
            </a:r>
            <a:r>
              <a:rPr lang="en-US" dirty="0" smtClean="0"/>
              <a:t>CIR </a:t>
            </a:r>
            <a:r>
              <a:rPr lang="en-US" dirty="0"/>
              <a:t>= </a:t>
            </a:r>
            <a:r>
              <a:rPr lang="en-US" dirty="0" err="1"/>
              <a:t>Bc</a:t>
            </a:r>
            <a:r>
              <a:rPr lang="en-US" dirty="0"/>
              <a:t> / </a:t>
            </a:r>
            <a:r>
              <a:rPr lang="en-US" dirty="0" err="1" smtClean="0"/>
              <a:t>Tc</a:t>
            </a:r>
            <a:r>
              <a:rPr lang="sk-SK" dirty="0" smtClean="0"/>
              <a:t> , resp. CIR = Bc * (1/Tc), resp. CIR * Tc = Bc</a:t>
            </a:r>
            <a:endParaRPr lang="en-US"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v5</Template>
  <TotalTime>5568</TotalTime>
  <Pages>28</Pages>
  <Words>12884</Words>
  <Application>Microsoft Office PowerPoint</Application>
  <PresentationFormat>On-screen Show (4:3)</PresentationFormat>
  <Paragraphs>815</Paragraphs>
  <Slides>68</Slides>
  <Notes>59</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1_CCNP v5</vt:lpstr>
      <vt:lpstr>2006_Segue/Q&amp;A_Cisco White Temp</vt:lpstr>
      <vt:lpstr>Module 4: Implement the DiffServ QoS Model</vt:lpstr>
      <vt:lpstr>Nástroje na obmedzovanie prevádzky</vt:lpstr>
      <vt:lpstr>Policing a shaping – mechanizmy obmedzovania prevádzky</vt:lpstr>
      <vt:lpstr>Porovnanie policingu a shapingu</vt:lpstr>
      <vt:lpstr>Prečo policing?          Prečo shaping?</vt:lpstr>
      <vt:lpstr>Mechanizmus Token Bucket</vt:lpstr>
      <vt:lpstr>Jednoduchý Token Bucket (conform action)</vt:lpstr>
      <vt:lpstr>Jednoduchý Token Bucket (exceed action)</vt:lpstr>
      <vt:lpstr>Parametre jednoduchého token bucketu</vt:lpstr>
      <vt:lpstr>Dopĺňanie tokenov pri policingu</vt:lpstr>
      <vt:lpstr>Zložitejšie systémy token bucketov</vt:lpstr>
      <vt:lpstr>Single Rate Three Color Marker (srTCM)</vt:lpstr>
      <vt:lpstr>Single Rate Three Color Marker (srTCM)</vt:lpstr>
      <vt:lpstr>Two Rate Three Color Marker (trTCM)</vt:lpstr>
      <vt:lpstr>Two Rate Three Color Marker (trTCM)</vt:lpstr>
      <vt:lpstr>Konfigurácia policingu</vt:lpstr>
      <vt:lpstr>Konfigurácia policingu</vt:lpstr>
      <vt:lpstr>Shaping</vt:lpstr>
      <vt:lpstr>Konfigurácia traffic shapingu</vt:lpstr>
      <vt:lpstr>Použitie obmedzovania prevádzky</vt:lpstr>
      <vt:lpstr>Link Efficiency Mechanisms</vt:lpstr>
      <vt:lpstr>Compression</vt:lpstr>
      <vt:lpstr>Payload and Header Compression </vt:lpstr>
      <vt:lpstr>Layer 2 Payload Compression</vt:lpstr>
      <vt:lpstr>Layer 2 Payload Compression Results</vt:lpstr>
      <vt:lpstr>Header Compression</vt:lpstr>
      <vt:lpstr>Header Compression Results</vt:lpstr>
      <vt:lpstr>Large Packets “Freeze Out” Voice on Slow WAN Links</vt:lpstr>
      <vt:lpstr>Link Fragmentation and Interleaving (LFI)</vt:lpstr>
      <vt:lpstr>Applying Link Efficiency Mechanisms</vt:lpstr>
      <vt:lpstr>Network Using LFI </vt:lpstr>
      <vt:lpstr>Module 4: Implement the DiffServ QoS Model</vt:lpstr>
      <vt:lpstr>Virtual Private Networks</vt:lpstr>
      <vt:lpstr>Encryption Overview</vt:lpstr>
      <vt:lpstr>VPN Protocols</vt:lpstr>
      <vt:lpstr>QoS Preclassify</vt:lpstr>
      <vt:lpstr>QoS Preclassify Applications</vt:lpstr>
      <vt:lpstr>GRE Tunneling</vt:lpstr>
      <vt:lpstr>IPsec AH</vt:lpstr>
      <vt:lpstr>IPsec ESP</vt:lpstr>
      <vt:lpstr>QoS Preclassification Deployment Options</vt:lpstr>
      <vt:lpstr>QoS Preclassification IPsec and GRE Configuration</vt:lpstr>
      <vt:lpstr>Configuring QoS Preclassify</vt:lpstr>
      <vt:lpstr>QoS Preclassify: Example</vt:lpstr>
      <vt:lpstr>Module 4: Implement the DiffServ QoS Model</vt:lpstr>
      <vt:lpstr>QoS SLAs</vt:lpstr>
      <vt:lpstr>Enterprise Network with Traditional Layer 2 Service—No QoS</vt:lpstr>
      <vt:lpstr>Enterprise Network with IP Service</vt:lpstr>
      <vt:lpstr>SLA Structure</vt:lpstr>
      <vt:lpstr>Typical SLA Requirements for Voice</vt:lpstr>
      <vt:lpstr>Deploying End-to-End QoS   </vt:lpstr>
      <vt:lpstr>End-to-End QoS Requirements</vt:lpstr>
      <vt:lpstr>General Guidelines for Campus QoS</vt:lpstr>
      <vt:lpstr>Campus Access and Distribution Layer QoS Implementation</vt:lpstr>
      <vt:lpstr>WAN Edge QoS Implementation</vt:lpstr>
      <vt:lpstr>CE and PE Router Requirements for Traffic Leaving Enterprise Network</vt:lpstr>
      <vt:lpstr>SP QoS Responsibilities for Traffic Leaving Enterprise Network</vt:lpstr>
      <vt:lpstr>SP Router Requirements for Traffic Leaving SP Network</vt:lpstr>
      <vt:lpstr>SP QoS Policies  for Traffic Leaving SP Network</vt:lpstr>
      <vt:lpstr>Managed Customer Edge with Three Service Classes</vt:lpstr>
      <vt:lpstr>WAN Edge Design</vt:lpstr>
      <vt:lpstr>CE-to-PE QoS for Frame Relay Access CE Outbound</vt:lpstr>
      <vt:lpstr>CE-to-PE QoS for Frame Relay Access CE Outbound Traffic Shaping  </vt:lpstr>
      <vt:lpstr>CE-to-PE QoS for Frame Relay Access PE Inbound</vt:lpstr>
      <vt:lpstr>What Is CoPP?</vt:lpstr>
      <vt:lpstr>CoPP Deployment</vt:lpstr>
      <vt:lpstr>CoPP Example</vt:lpstr>
      <vt:lpstr>PowerPoint Presentation</vt:lpstr>
    </vt:vector>
  </TitlesOfParts>
  <Company>Cisco Learning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CCNP4v5.0</dc:title>
  <dc:subject>Guide for Creating Powerpoint Presentations</dc:subject>
  <dc:creator>Sonya Coker</dc:creator>
  <cp:keywords/>
  <dc:description/>
  <cp:lastModifiedBy>Peter Palúch</cp:lastModifiedBy>
  <cp:revision>217</cp:revision>
  <cp:lastPrinted>1999-01-27T00:54:54Z</cp:lastPrinted>
  <dcterms:created xsi:type="dcterms:W3CDTF">2007-02-08T19:29:21Z</dcterms:created>
  <dcterms:modified xsi:type="dcterms:W3CDTF">2014-10-27T14:23:10Z</dcterms:modified>
</cp:coreProperties>
</file>