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activeX/activeX1.xml" ContentType="application/vnd.ms-office.activeX+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47"/>
  </p:notesMasterIdLst>
  <p:handoutMasterIdLst>
    <p:handoutMasterId r:id="rId48"/>
  </p:handoutMasterIdLst>
  <p:sldIdLst>
    <p:sldId id="511" r:id="rId3"/>
    <p:sldId id="600" r:id="rId4"/>
    <p:sldId id="598" r:id="rId5"/>
    <p:sldId id="672" r:id="rId6"/>
    <p:sldId id="673" r:id="rId7"/>
    <p:sldId id="604" r:id="rId8"/>
    <p:sldId id="605" r:id="rId9"/>
    <p:sldId id="606" r:id="rId10"/>
    <p:sldId id="607" r:id="rId11"/>
    <p:sldId id="608" r:id="rId12"/>
    <p:sldId id="609" r:id="rId13"/>
    <p:sldId id="610" r:id="rId14"/>
    <p:sldId id="611" r:id="rId15"/>
    <p:sldId id="612" r:id="rId16"/>
    <p:sldId id="613" r:id="rId17"/>
    <p:sldId id="614" r:id="rId18"/>
    <p:sldId id="615" r:id="rId19"/>
    <p:sldId id="616" r:id="rId20"/>
    <p:sldId id="618" r:id="rId21"/>
    <p:sldId id="619" r:id="rId22"/>
    <p:sldId id="687" r:id="rId23"/>
    <p:sldId id="688" r:id="rId24"/>
    <p:sldId id="689" r:id="rId25"/>
    <p:sldId id="620" r:id="rId26"/>
    <p:sldId id="621" r:id="rId27"/>
    <p:sldId id="622" r:id="rId28"/>
    <p:sldId id="623" r:id="rId29"/>
    <p:sldId id="624" r:id="rId30"/>
    <p:sldId id="625" r:id="rId31"/>
    <p:sldId id="629" r:id="rId32"/>
    <p:sldId id="630" r:id="rId33"/>
    <p:sldId id="674" r:id="rId34"/>
    <p:sldId id="675" r:id="rId35"/>
    <p:sldId id="676" r:id="rId36"/>
    <p:sldId id="677" r:id="rId37"/>
    <p:sldId id="678" r:id="rId38"/>
    <p:sldId id="679" r:id="rId39"/>
    <p:sldId id="680" r:id="rId40"/>
    <p:sldId id="681" r:id="rId41"/>
    <p:sldId id="682" r:id="rId42"/>
    <p:sldId id="684" r:id="rId43"/>
    <p:sldId id="685" r:id="rId44"/>
    <p:sldId id="686" r:id="rId45"/>
    <p:sldId id="495" r:id="rId46"/>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3" autoAdjust="0"/>
    <p:restoredTop sz="84717" autoAdjust="0"/>
  </p:normalViewPr>
  <p:slideViewPr>
    <p:cSldViewPr snapToGrid="0">
      <p:cViewPr>
        <p:scale>
          <a:sx n="68" d="100"/>
          <a:sy n="68" d="100"/>
        </p:scale>
        <p:origin x="-2088"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lvl1pPr algn="l" defTabSz="960438">
              <a:defRPr sz="2400">
                <a:solidFill>
                  <a:schemeClr val="tx1"/>
                </a:solidFill>
                <a:latin typeface="Arial" charset="0"/>
              </a:defRPr>
            </a:lvl1pPr>
            <a:lvl2pPr marL="479425" algn="l" defTabSz="960438">
              <a:defRPr sz="2400">
                <a:solidFill>
                  <a:schemeClr val="tx1"/>
                </a:solidFill>
                <a:latin typeface="Arial" charset="0"/>
              </a:defRPr>
            </a:lvl2pPr>
            <a:lvl3pPr marL="960438" algn="l" defTabSz="960438">
              <a:defRPr sz="2400">
                <a:solidFill>
                  <a:schemeClr val="tx1"/>
                </a:solidFill>
                <a:latin typeface="Arial" charset="0"/>
              </a:defRPr>
            </a:lvl3pPr>
            <a:lvl4pPr marL="1439863" algn="l" defTabSz="960438">
              <a:defRPr sz="2400">
                <a:solidFill>
                  <a:schemeClr val="tx1"/>
                </a:solidFill>
                <a:latin typeface="Arial" charset="0"/>
              </a:defRPr>
            </a:lvl4pPr>
            <a:lvl5pPr marL="1922463" algn="l" defTabSz="960438">
              <a:defRPr sz="2400">
                <a:solidFill>
                  <a:schemeClr val="tx1"/>
                </a:solidFill>
                <a:latin typeface="Arial" charset="0"/>
              </a:defRPr>
            </a:lvl5pPr>
            <a:lvl6pPr marL="2379663" defTabSz="960438" eaLnBrk="0" fontAlgn="base" hangingPunct="0">
              <a:spcBef>
                <a:spcPct val="0"/>
              </a:spcBef>
              <a:spcAft>
                <a:spcPct val="0"/>
              </a:spcAft>
              <a:defRPr sz="2400">
                <a:solidFill>
                  <a:schemeClr val="tx1"/>
                </a:solidFill>
                <a:latin typeface="Arial" charset="0"/>
              </a:defRPr>
            </a:lvl6pPr>
            <a:lvl7pPr marL="2836863" defTabSz="960438" eaLnBrk="0" fontAlgn="base" hangingPunct="0">
              <a:spcBef>
                <a:spcPct val="0"/>
              </a:spcBef>
              <a:spcAft>
                <a:spcPct val="0"/>
              </a:spcAft>
              <a:defRPr sz="2400">
                <a:solidFill>
                  <a:schemeClr val="tx1"/>
                </a:solidFill>
                <a:latin typeface="Arial" charset="0"/>
              </a:defRPr>
            </a:lvl7pPr>
            <a:lvl8pPr marL="3294063" defTabSz="960438" eaLnBrk="0" fontAlgn="base" hangingPunct="0">
              <a:spcBef>
                <a:spcPct val="0"/>
              </a:spcBef>
              <a:spcAft>
                <a:spcPct val="0"/>
              </a:spcAft>
              <a:defRPr sz="2400">
                <a:solidFill>
                  <a:schemeClr val="tx1"/>
                </a:solidFill>
                <a:latin typeface="Arial" charset="0"/>
              </a:defRPr>
            </a:lvl8pPr>
            <a:lvl9pPr marL="3751263" defTabSz="960438" eaLnBrk="0" fontAlgn="base" hangingPunct="0">
              <a:spcBef>
                <a:spcPct val="0"/>
              </a:spcBef>
              <a:spcAft>
                <a:spcPct val="0"/>
              </a:spcAft>
              <a:defRPr sz="2400">
                <a:solidFill>
                  <a:schemeClr val="tx1"/>
                </a:solidFill>
                <a:latin typeface="Arial" charset="0"/>
              </a:defRPr>
            </a:lvl9pPr>
          </a:lstStyle>
          <a:p>
            <a:pPr algn="r">
              <a:lnSpc>
                <a:spcPct val="100000"/>
              </a:lnSpc>
            </a:pPr>
            <a:fld id="{35A1BFE8-869F-4A39-A63E-BD3C582F5E6C}" type="slidenum">
              <a:rPr lang="en-US" altLang="sk-SK" sz="900"/>
              <a:pPr algn="r">
                <a:lnSpc>
                  <a:spcPct val="100000"/>
                </a:lnSpc>
              </a:pPr>
              <a:t>‹#›</a:t>
            </a:fld>
            <a:endParaRPr lang="en-US" altLang="sk-SK" sz="900"/>
          </a:p>
        </p:txBody>
      </p:sp>
    </p:spTree>
    <p:extLst>
      <p:ext uri="{BB962C8B-B14F-4D97-AF65-F5344CB8AC3E}">
        <p14:creationId xmlns:p14="http://schemas.microsoft.com/office/powerpoint/2010/main" val="241597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482D0FFF-1D51-4E6E-B651-EE16AA6B3D74}" type="slidenum">
              <a:rPr lang="en-US" altLang="sk-SK"/>
              <a:pPr/>
              <a:t>‹#›</a:t>
            </a:fld>
            <a:endParaRPr lang="en-US" altLang="sk-SK"/>
          </a:p>
        </p:txBody>
      </p:sp>
      <p:sp>
        <p:nvSpPr>
          <p:cNvPr id="183308" name="Rectangle 12"/>
          <p:cNvSpPr>
            <a:spLocks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altLang="sk-SK" smtClean="0"/>
              <a:t>Body Text</a:t>
            </a:r>
          </a:p>
          <a:p>
            <a:pPr lvl="1"/>
            <a:r>
              <a:rPr lang="en-US" altLang="sk-SK" smtClean="0"/>
              <a:t>Second Level</a:t>
            </a:r>
          </a:p>
          <a:p>
            <a:pPr lvl="2"/>
            <a:r>
              <a:rPr lang="en-US" altLang="sk-SK" smtClean="0"/>
              <a:t>Third Level</a:t>
            </a:r>
          </a:p>
          <a:p>
            <a:pPr lvl="3"/>
            <a:r>
              <a:rPr lang="en-US" altLang="sk-SK" smtClean="0"/>
              <a:t>Fourth Level</a:t>
            </a:r>
          </a:p>
          <a:p>
            <a:pPr lvl="4"/>
            <a:r>
              <a:rPr lang="en-US" altLang="sk-SK" smtClean="0"/>
              <a:t>Fifth Level</a:t>
            </a:r>
          </a:p>
        </p:txBody>
      </p:sp>
    </p:spTree>
    <p:extLst>
      <p:ext uri="{BB962C8B-B14F-4D97-AF65-F5344CB8AC3E}">
        <p14:creationId xmlns:p14="http://schemas.microsoft.com/office/powerpoint/2010/main" val="20706440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en.wikipedia.org/wiki/Type_of_Servic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B82E71-B759-41C2-BBBF-83F7CD3D951E}" type="slidenum">
              <a:rPr lang="en-US" altLang="sk-SK"/>
              <a:pPr/>
              <a:t>1</a:t>
            </a:fld>
            <a:endParaRPr lang="en-US" altLang="sk-SK"/>
          </a:p>
        </p:txBody>
      </p:sp>
      <p:sp>
        <p:nvSpPr>
          <p:cNvPr id="909314" name="Rectangle 2"/>
          <p:cNvSpPr>
            <a:spLocks noChangeAspect="1" noChangeArrowheads="1" noTextEdit="1"/>
          </p:cNvSpPr>
          <p:nvPr>
            <p:ph type="sldImg"/>
          </p:nvPr>
        </p:nvSpPr>
        <p:spPr>
          <a:ln/>
        </p:spPr>
      </p:sp>
      <p:sp>
        <p:nvSpPr>
          <p:cNvPr id="909315" name="Rectangle 3"/>
          <p:cNvSpPr>
            <a:spLocks noGrp="1" noChangeArrowheads="1"/>
          </p:cNvSpPr>
          <p:nvPr>
            <p:ph type="body" idx="1"/>
          </p:nvPr>
        </p:nvSpPr>
        <p:spPr>
          <a:xfrm>
            <a:off x="409575" y="4819650"/>
            <a:ext cx="6199188" cy="4683125"/>
          </a:xfrm>
        </p:spPr>
        <p:txBody>
          <a:bodyPr/>
          <a:lstStyle/>
          <a:p>
            <a:endParaRPr lang="sk-SK" alt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6922F6E-458B-44F8-9DAA-9168446CA0BF}" type="slidenum">
              <a:rPr lang="en-US" altLang="sk-SK"/>
              <a:pPr/>
              <a:t>13</a:t>
            </a:fld>
            <a:endParaRPr lang="en-US" altLang="sk-SK"/>
          </a:p>
        </p:txBody>
      </p:sp>
      <p:sp>
        <p:nvSpPr>
          <p:cNvPr id="1128450" name="Rectangle 2"/>
          <p:cNvSpPr>
            <a:spLocks noChangeAspect="1" noChangeArrowheads="1" noTextEdit="1"/>
          </p:cNvSpPr>
          <p:nvPr>
            <p:ph type="sldImg"/>
          </p:nvPr>
        </p:nvSpPr>
        <p:spPr>
          <a:xfrm>
            <a:off x="677863" y="273050"/>
            <a:ext cx="5948362" cy="4460875"/>
          </a:xfrm>
          <a:ln/>
        </p:spPr>
      </p:sp>
      <p:sp>
        <p:nvSpPr>
          <p:cNvPr id="1128451" name="Rectangle 3"/>
          <p:cNvSpPr>
            <a:spLocks noGrp="1" noChangeArrowheads="1"/>
          </p:cNvSpPr>
          <p:nvPr>
            <p:ph type="body" idx="1"/>
          </p:nvPr>
        </p:nvSpPr>
        <p:spPr>
          <a:xfrm>
            <a:off x="417513" y="4894263"/>
            <a:ext cx="6327775" cy="4754562"/>
          </a:xfrm>
        </p:spPr>
        <p:txBody>
          <a:bodyPr/>
          <a:lstStyle/>
          <a:p>
            <a:r>
              <a:rPr lang="en-US" altLang="sk-SK"/>
              <a:t>Bandwidth is one of the key factors that affects QoS in a network; the more bandwidth there is, the better the QoS will be. </a:t>
            </a:r>
          </a:p>
          <a:p>
            <a:r>
              <a:rPr lang="en-US" altLang="sk-SK"/>
              <a:t>The best way to increase bandwidth is to increase the link capacity of the network to accommodate all applications and users, allowing extra, spare bandwidth. Although this solution sounds simple, increasing bandwidth is expensive and takes time to implement. There are often technological limitations in upgrading to a higher bandwidth.</a:t>
            </a:r>
          </a:p>
          <a:p>
            <a:r>
              <a:rPr lang="en-US" altLang="sk-SK"/>
              <a:t>The better option is to classify traffic into QoS classes and prioritize each class according to its relative importance. The basic queuing mechanism is First In First Out (FIFO). Other queuing mechanisms provide additional granularity to serve voice and business-critical traffic. Such traffic types should receive sufficient bandwidth to support their application requirements. Voice traffic should receive prioritized forwarding, and the least important traffic should receive the unallocated bandwidth that remains after prioritized traffic is accommodated. </a:t>
            </a:r>
          </a:p>
          <a:p>
            <a:r>
              <a:rPr lang="en-US" altLang="sk-SK"/>
              <a:t>Cisco IOS QoS software provides a variety of mechanisms to assign bandwidth priority to specific classes of traffic:</a:t>
            </a:r>
          </a:p>
          <a:p>
            <a:pPr lvl="2"/>
            <a:r>
              <a:rPr lang="en-US" altLang="sk-SK"/>
              <a:t>Priority queuing (PQ) or custom queuing (CQ)</a:t>
            </a:r>
          </a:p>
          <a:p>
            <a:pPr lvl="2"/>
            <a:r>
              <a:rPr lang="en-US" altLang="sk-SK"/>
              <a:t>Modified deficit round robin (MDRR) (on Cisco 12000 Series Routers)</a:t>
            </a:r>
          </a:p>
          <a:p>
            <a:pPr lvl="2"/>
            <a:r>
              <a:rPr lang="en-US" altLang="sk-SK"/>
              <a:t>Distributed type of service (ToS)-based and QoS group-based weighted fair queuing (WFQ) (on Cisco 7x00 Series Routers)</a:t>
            </a:r>
          </a:p>
          <a:p>
            <a:pPr lvl="2"/>
            <a:r>
              <a:rPr lang="en-US" altLang="sk-SK"/>
              <a:t>Class-based weighted fair queuing (CBWFQ)</a:t>
            </a:r>
          </a:p>
          <a:p>
            <a:pPr lvl="2"/>
            <a:r>
              <a:rPr lang="en-US" altLang="sk-SK"/>
              <a:t>Low-latency queuing (LLQ)</a:t>
            </a:r>
          </a:p>
          <a:p>
            <a:r>
              <a:rPr lang="en-US" altLang="sk-SK"/>
              <a:t>A way to increase the available link bandwidth is to optimize link usage by compressing the payload of frames (virtually). Compression, however, also increases delay because of the complexity of compression algorithms. Using hardware compression can accelerate packet payload compressions. Stacker and Predictor are two compression algorithms that are available in Cisco IOS software.</a:t>
            </a:r>
          </a:p>
          <a:p>
            <a:r>
              <a:rPr lang="en-US" altLang="sk-SK"/>
              <a:t>Another mechanism that is used for link bandwidth efficiency is header compression. Header compression is especially effective in networks where most packets carry small amounts of data (that is, where the payload-to-header ratio is small). Typical examples of header compression are TCP header compression and Real-Time Transport Protocol (RTP) header compression.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33445A-17C2-4D09-9DDC-5B9415CE51C4}" type="slidenum">
              <a:rPr lang="en-US" altLang="sk-SK"/>
              <a:pPr/>
              <a:t>14</a:t>
            </a:fld>
            <a:endParaRPr lang="en-US" altLang="sk-SK"/>
          </a:p>
        </p:txBody>
      </p:sp>
      <p:sp>
        <p:nvSpPr>
          <p:cNvPr id="1130498" name="Rectangle 2"/>
          <p:cNvSpPr>
            <a:spLocks noChangeAspect="1" noChangeArrowheads="1" noTextEdit="1"/>
          </p:cNvSpPr>
          <p:nvPr>
            <p:ph type="sldImg"/>
          </p:nvPr>
        </p:nvSpPr>
        <p:spPr>
          <a:xfrm>
            <a:off x="677863" y="273050"/>
            <a:ext cx="5948362" cy="4460875"/>
          </a:xfrm>
          <a:ln/>
        </p:spPr>
      </p:sp>
      <p:sp>
        <p:nvSpPr>
          <p:cNvPr id="1130499" name="Rectangle 3"/>
          <p:cNvSpPr>
            <a:spLocks noGrp="1" noChangeArrowheads="1"/>
          </p:cNvSpPr>
          <p:nvPr>
            <p:ph type="body" idx="1"/>
          </p:nvPr>
        </p:nvSpPr>
        <p:spPr>
          <a:xfrm>
            <a:off x="417513" y="4894263"/>
            <a:ext cx="6327775" cy="4754562"/>
          </a:xfrm>
        </p:spPr>
        <p:txBody>
          <a:bodyPr/>
          <a:lstStyle/>
          <a:p>
            <a:pPr>
              <a:buFontTx/>
              <a:buNone/>
            </a:pPr>
            <a:r>
              <a:rPr lang="en-US" altLang="sk-SK" b="1"/>
              <a:t>Example: Using Available Bandwidth More Efficiently</a:t>
            </a:r>
            <a:endParaRPr lang="en-US" altLang="sk-SK"/>
          </a:p>
          <a:p>
            <a:r>
              <a:rPr lang="en-US" altLang="sk-SK"/>
              <a:t>In a network with remote sites that use interactive traffic and voice for daily business, bandwidth availability is an issue. In some regions, broadband bandwidth services are difficult to obtain or, in the worst case, are not available. This situation means that available bandwidth resources must be used efficiently. Advanced queuing techniques, such as CBWFQ or LLQ, and header compression mechanisms, such as TCP and RTP header compression, are needed to use the bandwidth much more efficiently.</a:t>
            </a:r>
          </a:p>
          <a:p>
            <a:r>
              <a:rPr lang="en-US" altLang="sk-SK"/>
              <a:t>In this example, a low-speed WAN link connects two office sites. Both sites are equipped with IP phones, PCs, and servers that run interactive applications, such as terminal services. Because the available bandwidth is limited, an appropriate strategy for efficient bandwidth use must be determined and implemented.</a:t>
            </a:r>
          </a:p>
          <a:p>
            <a:r>
              <a:rPr lang="en-US" altLang="sk-SK"/>
              <a:t>Administrators must chose suitable queuing and compression mechanisms for the network based on the kind of traffic that is traversing the network. The example uses LLQ and RTP header compression to provide the optimal quality for voice traffic. CBWFQ and TCP header compression are effective for managing interactive data traffic.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8FB3E64-9FEF-4CF5-A5CC-4118E9587443}" type="slidenum">
              <a:rPr lang="en-US" altLang="sk-SK"/>
              <a:pPr/>
              <a:t>15</a:t>
            </a:fld>
            <a:endParaRPr lang="en-US" altLang="sk-SK"/>
          </a:p>
        </p:txBody>
      </p:sp>
      <p:sp>
        <p:nvSpPr>
          <p:cNvPr id="1132546" name="Rectangle 2"/>
          <p:cNvSpPr>
            <a:spLocks noChangeAspect="1" noChangeArrowheads="1" noTextEdit="1"/>
          </p:cNvSpPr>
          <p:nvPr>
            <p:ph type="sldImg"/>
          </p:nvPr>
        </p:nvSpPr>
        <p:spPr>
          <a:xfrm>
            <a:off x="677863" y="273050"/>
            <a:ext cx="5948362" cy="4460875"/>
          </a:xfrm>
          <a:ln/>
        </p:spPr>
      </p:sp>
      <p:sp>
        <p:nvSpPr>
          <p:cNvPr id="1132547" name="Rectangle 3"/>
          <p:cNvSpPr>
            <a:spLocks noGrp="1" noChangeArrowheads="1"/>
          </p:cNvSpPr>
          <p:nvPr>
            <p:ph type="body" idx="1"/>
          </p:nvPr>
        </p:nvSpPr>
        <p:spPr>
          <a:xfrm>
            <a:off x="417513" y="4894263"/>
            <a:ext cx="6327775" cy="4754562"/>
          </a:xfrm>
        </p:spPr>
        <p:txBody>
          <a:bodyPr/>
          <a:lstStyle/>
          <a:p>
            <a:pPr>
              <a:buFontTx/>
              <a:buNone/>
            </a:pPr>
            <a:r>
              <a:rPr lang="en-US" altLang="sk-SK"/>
              <a:t>Four types of delay:</a:t>
            </a:r>
            <a:endParaRPr lang="en-US" altLang="sk-SK" b="1"/>
          </a:p>
          <a:p>
            <a:r>
              <a:rPr lang="en-US" altLang="sk-SK" b="1"/>
              <a:t>Processing delay: </a:t>
            </a:r>
            <a:r>
              <a:rPr lang="en-US" altLang="sk-SK"/>
              <a:t>Processing delay is the</a:t>
            </a:r>
            <a:r>
              <a:rPr lang="en-US" altLang="sk-SK" b="1"/>
              <a:t> </a:t>
            </a:r>
            <a:r>
              <a:rPr lang="en-US" altLang="sk-SK"/>
              <a:t>time that it takes for a router (or Layer 3 switch) to take the packet from an input interface and put the packet into the output queue of the output interface. The processing delay depends on various factors:</a:t>
            </a:r>
          </a:p>
          <a:p>
            <a:pPr lvl="2"/>
            <a:r>
              <a:rPr lang="en-US" altLang="sk-SK"/>
              <a:t>CPU speed</a:t>
            </a:r>
          </a:p>
          <a:p>
            <a:pPr lvl="2"/>
            <a:r>
              <a:rPr lang="en-US" altLang="sk-SK"/>
              <a:t>CPU use</a:t>
            </a:r>
          </a:p>
          <a:p>
            <a:pPr lvl="2"/>
            <a:r>
              <a:rPr lang="en-US" altLang="sk-SK"/>
              <a:t>IP switching mode</a:t>
            </a:r>
          </a:p>
          <a:p>
            <a:pPr lvl="2"/>
            <a:r>
              <a:rPr lang="en-US" altLang="sk-SK"/>
              <a:t>Router architecture</a:t>
            </a:r>
          </a:p>
          <a:p>
            <a:pPr lvl="2"/>
            <a:r>
              <a:rPr lang="en-US" altLang="sk-SK"/>
              <a:t>Configured features on both the input and output interfaces</a:t>
            </a:r>
          </a:p>
          <a:p>
            <a:r>
              <a:rPr lang="en-US" altLang="sk-SK" b="1"/>
              <a:t>Queuing delay: </a:t>
            </a:r>
            <a:r>
              <a:rPr lang="en-US" altLang="sk-SK"/>
              <a:t>Queuing delay is the time that a packet resides in the output queue of a router. Queuing delay depends on the number of packets that are already in the queue and packet sizes. Queuing delay also depends on the bandwidth of the interface and the queuing mechanism.</a:t>
            </a:r>
            <a:endParaRPr lang="en-US" altLang="sk-SK" b="1"/>
          </a:p>
          <a:p>
            <a:r>
              <a:rPr lang="en-US" altLang="sk-SK" b="1"/>
              <a:t>Serialization delay: </a:t>
            </a:r>
            <a:r>
              <a:rPr lang="en-US" altLang="sk-SK"/>
              <a:t>Serialization delay is the time that it takes to place a frame on the physical medium for transport. This delay is typically inversely proportional to the link bandwidth.</a:t>
            </a:r>
            <a:endParaRPr lang="en-US" altLang="sk-SK" b="1"/>
          </a:p>
          <a:p>
            <a:r>
              <a:rPr lang="en-US" altLang="sk-SK" b="1"/>
              <a:t>Propagation delay: </a:t>
            </a:r>
            <a:r>
              <a:rPr lang="en-US" altLang="sk-SK"/>
              <a:t>Propagation delay is the time that it takes for the packet to cross the link from one end to the other. This time usually depends on the type of media that is being transmitted, be it data, voice or video. For example, satellite links produce the longest propagation delay because of the high altitudes of communications satellites.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F36BABA-AC61-4F5D-80AB-F06AC7592AF7}" type="slidenum">
              <a:rPr lang="en-US" altLang="sk-SK"/>
              <a:pPr/>
              <a:t>16</a:t>
            </a:fld>
            <a:endParaRPr lang="en-US" altLang="sk-SK"/>
          </a:p>
        </p:txBody>
      </p:sp>
      <p:sp>
        <p:nvSpPr>
          <p:cNvPr id="1134594" name="Rectangle 2"/>
          <p:cNvSpPr>
            <a:spLocks noChangeAspect="1" noChangeArrowheads="1" noTextEdit="1"/>
          </p:cNvSpPr>
          <p:nvPr>
            <p:ph type="sldImg"/>
          </p:nvPr>
        </p:nvSpPr>
        <p:spPr>
          <a:xfrm>
            <a:off x="677863" y="273050"/>
            <a:ext cx="5948362" cy="4460875"/>
          </a:xfrm>
          <a:ln/>
        </p:spPr>
      </p:sp>
      <p:sp>
        <p:nvSpPr>
          <p:cNvPr id="1134595" name="Rectangle 3"/>
          <p:cNvSpPr>
            <a:spLocks noGrp="1" noChangeArrowheads="1"/>
          </p:cNvSpPr>
          <p:nvPr>
            <p:ph type="body" idx="1"/>
          </p:nvPr>
        </p:nvSpPr>
        <p:spPr>
          <a:xfrm>
            <a:off x="417513" y="4894263"/>
            <a:ext cx="6327775" cy="4754562"/>
          </a:xfrm>
        </p:spPr>
        <p:txBody>
          <a:bodyPr/>
          <a:lstStyle/>
          <a:p>
            <a:pPr>
              <a:buFontTx/>
              <a:buNone/>
            </a:pPr>
            <a:r>
              <a:rPr lang="en-US" altLang="sk-SK"/>
              <a:t>End-to-end delay and jitter have a severe quality impact on the network:</a:t>
            </a:r>
          </a:p>
          <a:p>
            <a:pPr lvl="1"/>
            <a:r>
              <a:rPr lang="en-US" altLang="sk-SK"/>
              <a:t>End-to-end delay is the sum of all types of delays.</a:t>
            </a:r>
          </a:p>
          <a:p>
            <a:pPr lvl="1"/>
            <a:r>
              <a:rPr lang="en-US" altLang="sk-SK"/>
              <a:t>Each hop in the network has its own set of variable processing and queuing delays, which can result in jitter. </a:t>
            </a:r>
          </a:p>
          <a:p>
            <a:endParaRPr lang="en-US" altLang="sk-SK"/>
          </a:p>
          <a:p>
            <a:r>
              <a:rPr lang="en-US" altLang="sk-SK"/>
              <a:t>Internet Control Message Protocol (ICMP) echo (ping) is one way to measure the round-trip time of IP packets in a network.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4798521-980E-4F8F-95CB-8C45A9C5575C}" type="slidenum">
              <a:rPr lang="en-US" altLang="sk-SK"/>
              <a:pPr/>
              <a:t>17</a:t>
            </a:fld>
            <a:endParaRPr lang="en-US" altLang="sk-SK"/>
          </a:p>
        </p:txBody>
      </p:sp>
      <p:sp>
        <p:nvSpPr>
          <p:cNvPr id="1136642" name="Rectangle 2"/>
          <p:cNvSpPr>
            <a:spLocks noChangeAspect="1" noChangeArrowheads="1" noTextEdit="1"/>
          </p:cNvSpPr>
          <p:nvPr>
            <p:ph type="sldImg"/>
          </p:nvPr>
        </p:nvSpPr>
        <p:spPr>
          <a:xfrm>
            <a:off x="677863" y="273050"/>
            <a:ext cx="5948362" cy="4460875"/>
          </a:xfrm>
          <a:ln/>
        </p:spPr>
      </p:sp>
      <p:sp>
        <p:nvSpPr>
          <p:cNvPr id="1136643" name="Rectangle 3"/>
          <p:cNvSpPr>
            <a:spLocks noGrp="1" noChangeArrowheads="1"/>
          </p:cNvSpPr>
          <p:nvPr>
            <p:ph type="body" idx="1"/>
          </p:nvPr>
        </p:nvSpPr>
        <p:spPr>
          <a:xfrm>
            <a:off x="417513" y="4894263"/>
            <a:ext cx="6327775" cy="4754562"/>
          </a:xfrm>
        </p:spPr>
        <p:txBody>
          <a:bodyPr/>
          <a:lstStyle/>
          <a:p>
            <a:r>
              <a:rPr lang="en-US" altLang="sk-SK"/>
              <a:t>When considering solutions to the delay problem, there are two things to note:</a:t>
            </a:r>
          </a:p>
          <a:p>
            <a:pPr lvl="2"/>
            <a:r>
              <a:rPr lang="en-US" altLang="sk-SK"/>
              <a:t>Processing and queuing delays are related to devices and are bound to the behavior of the operating system.</a:t>
            </a:r>
          </a:p>
          <a:p>
            <a:pPr lvl="2"/>
            <a:r>
              <a:rPr lang="en-US" altLang="sk-SK"/>
              <a:t>Propagation and serialization delays are related to the media. </a:t>
            </a:r>
          </a:p>
          <a:p>
            <a:r>
              <a:rPr lang="en-US" altLang="sk-SK"/>
              <a:t>There are many ways to reduce the delay at a router. Assuming that the router has enough power to make forwarding decisions rapidly, these factors influence most queuing and serialization delays:</a:t>
            </a:r>
          </a:p>
          <a:p>
            <a:pPr lvl="2"/>
            <a:r>
              <a:rPr lang="en-US" altLang="sk-SK"/>
              <a:t>Average length of the queue</a:t>
            </a:r>
          </a:p>
          <a:p>
            <a:pPr lvl="2"/>
            <a:r>
              <a:rPr lang="en-US" altLang="sk-SK"/>
              <a:t>Average length of packets in the queue</a:t>
            </a:r>
          </a:p>
          <a:p>
            <a:pPr lvl="2"/>
            <a:r>
              <a:rPr lang="en-US" altLang="sk-SK"/>
              <a:t>Link bandwidth</a:t>
            </a:r>
          </a:p>
          <a:p>
            <a:r>
              <a:rPr lang="en-US" altLang="sk-SK"/>
              <a:t>Network administrators can accelerate the packet dispatching for delay-sensitive flows:</a:t>
            </a:r>
            <a:endParaRPr lang="en-US" altLang="sk-SK" b="1"/>
          </a:p>
          <a:p>
            <a:pPr lvl="2"/>
            <a:r>
              <a:rPr lang="en-US" altLang="sk-SK" b="1"/>
              <a:t>Increase link capacity:</a:t>
            </a:r>
            <a:r>
              <a:rPr lang="en-US" altLang="sk-SK"/>
              <a:t> Sufficient bandwidth causes queues to shrink so that packets do not wait long before transmittal. Increasing bandwidth reduces serialization time. This approach can be unrealistic because of the costs that are associated with the upgrade.</a:t>
            </a:r>
            <a:endParaRPr lang="en-US" altLang="sk-SK" b="1"/>
          </a:p>
          <a:p>
            <a:pPr lvl="2"/>
            <a:r>
              <a:rPr lang="en-US" altLang="sk-SK" b="1"/>
              <a:t>Prioritize delay-sensitive packets:</a:t>
            </a:r>
            <a:r>
              <a:rPr lang="en-US" altLang="sk-SK"/>
              <a:t> This approach can be more cost-effective than increasing link capacity. WFQ, CBWFQ, and LLQ can each serve certain queues first (this is a pre-emptive way of servicing queues).</a:t>
            </a:r>
            <a:endParaRPr lang="en-US" altLang="sk-SK" b="1"/>
          </a:p>
          <a:p>
            <a:pPr lvl="2"/>
            <a:r>
              <a:rPr lang="en-US" altLang="sk-SK" b="1"/>
              <a:t>Reprioritize packets: </a:t>
            </a:r>
            <a:r>
              <a:rPr lang="en-US" altLang="sk-SK"/>
              <a:t>In some cases, important packets need to be reprioritized when they are entering or exiting a device. For example, when packets leave a private network to transit an Internet service provider (ISP) network, the ISP may require that the packets be reprioritized.</a:t>
            </a:r>
            <a:endParaRPr lang="en-US" altLang="sk-SK" b="1"/>
          </a:p>
          <a:p>
            <a:pPr lvl="2"/>
            <a:r>
              <a:rPr lang="en-US" altLang="sk-SK" b="1"/>
              <a:t>Compress payload:</a:t>
            </a:r>
            <a:r>
              <a:rPr lang="en-US" altLang="sk-SK"/>
              <a:t> Payload compression reduces the size of packets, which virtually increases link bandwidth. Compressed packets are smaller and take less time to transmit. Compression uses complex algorithms that add delay. If you are using payload compression to reduce delay, make sure that the time that is needed to compress the payload does not negate the benefits of having less data to transfer over the link.</a:t>
            </a:r>
            <a:endParaRPr lang="en-US" altLang="sk-SK" b="1"/>
          </a:p>
          <a:p>
            <a:pPr lvl="2"/>
            <a:r>
              <a:rPr lang="en-US" altLang="sk-SK" b="1"/>
              <a:t>Use header compression:</a:t>
            </a:r>
            <a:r>
              <a:rPr lang="en-US" altLang="sk-SK"/>
              <a:t> Header compression is not as CPU-intensive as payload compression. Header compression reduces delay when used with other mechanisms. Header compression is especially useful for voice packets that have a bad payload-to-header ratio (relative large header in comparison to the payload), which is improved by reducing the header of the packet (RTP header compression).</a:t>
            </a:r>
          </a:p>
          <a:p>
            <a:r>
              <a:rPr lang="en-US" altLang="sk-SK"/>
              <a:t>By minimizing delay, network administrators can also reduce jitter (delay is more predictable than jitter and easier to reduce).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C6E44E-1312-4432-9958-78D3B59E9996}" type="slidenum">
              <a:rPr lang="en-US" altLang="sk-SK"/>
              <a:pPr/>
              <a:t>18</a:t>
            </a:fld>
            <a:endParaRPr lang="en-US" altLang="sk-SK"/>
          </a:p>
        </p:txBody>
      </p:sp>
      <p:sp>
        <p:nvSpPr>
          <p:cNvPr id="1138690" name="Rectangle 2"/>
          <p:cNvSpPr>
            <a:spLocks noChangeAspect="1" noChangeArrowheads="1" noTextEdit="1"/>
          </p:cNvSpPr>
          <p:nvPr>
            <p:ph type="sldImg"/>
          </p:nvPr>
        </p:nvSpPr>
        <p:spPr>
          <a:xfrm>
            <a:off x="677863" y="273050"/>
            <a:ext cx="5948362" cy="4460875"/>
          </a:xfrm>
          <a:ln/>
        </p:spPr>
      </p:sp>
      <p:sp>
        <p:nvSpPr>
          <p:cNvPr id="1138691" name="Rectangle 3"/>
          <p:cNvSpPr>
            <a:spLocks noGrp="1" noChangeArrowheads="1"/>
          </p:cNvSpPr>
          <p:nvPr>
            <p:ph type="body" idx="1"/>
          </p:nvPr>
        </p:nvSpPr>
        <p:spPr>
          <a:xfrm>
            <a:off x="417513" y="4894263"/>
            <a:ext cx="6327775" cy="4754562"/>
          </a:xfrm>
        </p:spPr>
        <p:txBody>
          <a:bodyPr/>
          <a:lstStyle/>
          <a:p>
            <a:r>
              <a:rPr lang="en-US" altLang="sk-SK"/>
              <a:t>In this example, an ISP providing QoS connects the offices of the customer to each other. A low-speed link (512 kbps) connects the branch office while a higher-speed link (1024 kbps) connects the main office. The customer uses both IP phones and TCP/IP-based applications to conduct daily business. Because the branch office only has a bandwidth of 512 kbps, the customer needs an appropriate QoS strategy to provide the highest possible quality for voice and data traffic.</a:t>
            </a:r>
          </a:p>
          <a:p>
            <a:r>
              <a:rPr lang="en-US" altLang="sk-SK"/>
              <a:t>In this example, the customer needs to communicate with HTTP, FTP, e-mail, and voice services in the main office. Because the available bandwidth at the customer site is only 512 kbps, most traffic, but especially voice traffic, would suffer from end-to-end delays. </a:t>
            </a:r>
          </a:p>
          <a:p>
            <a:r>
              <a:rPr lang="en-US" altLang="sk-SK"/>
              <a:t>In this example, the customer performs TCP and RTP header compression, LLQ, and prioritization of the various types of traffic. These mechanisms give voice traffic a higher priority than HTTP or e-mail traffic. In addition to these measures, the customer has chosen an ISP that supports QoS in the backbone. </a:t>
            </a:r>
          </a:p>
          <a:p>
            <a:r>
              <a:rPr lang="en-US" altLang="sk-SK"/>
              <a:t>The ISP performs reprioritization for customer traffic according to the QoS policy for the customer so that the traffic streams arrive on time at the main office of the customer. This design guarantees that voice traffic has high priority and a guaranteed bandwidth of 128 kbps, FTP and e-mail traffic receive medium priority and a bandwidth of 256 kbps, and HTTP traffic receives low priority and a bandwidth of 64 kbps. Signaling and other management traffic uses the remaining 64 kbps.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324627-6710-42DF-992C-DC15FE3ED6FB}" type="slidenum">
              <a:rPr lang="en-US" altLang="sk-SK"/>
              <a:pPr/>
              <a:t>19</a:t>
            </a:fld>
            <a:endParaRPr lang="en-US" altLang="sk-SK"/>
          </a:p>
        </p:txBody>
      </p:sp>
      <p:sp>
        <p:nvSpPr>
          <p:cNvPr id="1142786" name="Rectangle 2"/>
          <p:cNvSpPr>
            <a:spLocks noChangeAspect="1" noChangeArrowheads="1" noTextEdit="1"/>
          </p:cNvSpPr>
          <p:nvPr>
            <p:ph type="sldImg"/>
          </p:nvPr>
        </p:nvSpPr>
        <p:spPr>
          <a:xfrm>
            <a:off x="677863" y="273050"/>
            <a:ext cx="5948362" cy="4460875"/>
          </a:xfrm>
          <a:ln/>
        </p:spPr>
      </p:sp>
      <p:sp>
        <p:nvSpPr>
          <p:cNvPr id="1142787" name="Rectangle 3"/>
          <p:cNvSpPr>
            <a:spLocks noGrp="1" noChangeArrowheads="1"/>
          </p:cNvSpPr>
          <p:nvPr>
            <p:ph type="body" idx="1"/>
          </p:nvPr>
        </p:nvSpPr>
        <p:spPr>
          <a:xfrm>
            <a:off x="417513" y="4894263"/>
            <a:ext cx="6327775" cy="4754562"/>
          </a:xfrm>
        </p:spPr>
        <p:txBody>
          <a:bodyPr/>
          <a:lstStyle/>
          <a:p>
            <a:r>
              <a:rPr lang="en-US" altLang="sk-SK"/>
              <a:t>This graphic illustrates a full interface output queue, which causes newly arriving packets to be dropped. The term that is used for such drops is “output drop” or “tail drop” (packets are dropped at the tail of the queue).</a:t>
            </a:r>
          </a:p>
          <a:p>
            <a:r>
              <a:rPr lang="en-US" altLang="sk-SK"/>
              <a:t>Routers might also drop packets for other less common reasons:</a:t>
            </a:r>
            <a:endParaRPr lang="en-US" altLang="sk-SK" b="1"/>
          </a:p>
          <a:p>
            <a:pPr lvl="2"/>
            <a:r>
              <a:rPr lang="en-US" altLang="sk-SK" b="1"/>
              <a:t>Input queue drop:</a:t>
            </a:r>
            <a:r>
              <a:rPr lang="en-US" altLang="sk-SK"/>
              <a:t> The main CPU is busy and cannot process packets (the input queue is full).</a:t>
            </a:r>
            <a:endParaRPr lang="en-US" altLang="sk-SK" b="1"/>
          </a:p>
          <a:p>
            <a:pPr lvl="2"/>
            <a:r>
              <a:rPr lang="en-US" altLang="sk-SK" b="1"/>
              <a:t>Ignore: </a:t>
            </a:r>
            <a:r>
              <a:rPr lang="en-US" altLang="sk-SK"/>
              <a:t>The router runs out of buffer space.</a:t>
            </a:r>
            <a:endParaRPr lang="en-US" altLang="sk-SK" b="1"/>
          </a:p>
          <a:p>
            <a:pPr lvl="2"/>
            <a:r>
              <a:rPr lang="en-US" altLang="sk-SK" b="1"/>
              <a:t>Overrun:</a:t>
            </a:r>
            <a:r>
              <a:rPr lang="en-US" altLang="sk-SK"/>
              <a:t> The CPU is busy and cannot assign a free buffer to the new packet.</a:t>
            </a:r>
            <a:endParaRPr lang="en-US" altLang="sk-SK" b="1"/>
          </a:p>
          <a:p>
            <a:pPr lvl="2"/>
            <a:r>
              <a:rPr lang="en-US" altLang="sk-SK" b="1"/>
              <a:t>Frame errors:</a:t>
            </a:r>
            <a:r>
              <a:rPr lang="en-US" altLang="sk-SK"/>
              <a:t> The hardware detects an error in a frame; for example, cyclic redundancy checks (CRCs), runt, and giant.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AB917E0-EE2D-4E59-818F-3D9C5D5B733B}" type="slidenum">
              <a:rPr lang="en-US" altLang="sk-SK"/>
              <a:pPr/>
              <a:t>20</a:t>
            </a:fld>
            <a:endParaRPr lang="en-US" altLang="sk-SK"/>
          </a:p>
        </p:txBody>
      </p:sp>
      <p:sp>
        <p:nvSpPr>
          <p:cNvPr id="1144834" name="Rectangle 2"/>
          <p:cNvSpPr>
            <a:spLocks noChangeAspect="1" noChangeArrowheads="1" noTextEdit="1"/>
          </p:cNvSpPr>
          <p:nvPr>
            <p:ph type="sldImg"/>
          </p:nvPr>
        </p:nvSpPr>
        <p:spPr>
          <a:xfrm>
            <a:off x="677863" y="273050"/>
            <a:ext cx="5948362" cy="4460875"/>
          </a:xfrm>
          <a:ln/>
        </p:spPr>
      </p:sp>
      <p:sp>
        <p:nvSpPr>
          <p:cNvPr id="1144835" name="Rectangle 3"/>
          <p:cNvSpPr>
            <a:spLocks noGrp="1" noChangeArrowheads="1"/>
          </p:cNvSpPr>
          <p:nvPr>
            <p:ph type="body" idx="1"/>
          </p:nvPr>
        </p:nvSpPr>
        <p:spPr>
          <a:xfrm>
            <a:off x="417513" y="4894263"/>
            <a:ext cx="6327775" cy="4754562"/>
          </a:xfrm>
        </p:spPr>
        <p:txBody>
          <a:bodyPr/>
          <a:lstStyle/>
          <a:p>
            <a:r>
              <a:rPr lang="en-US" altLang="sk-SK"/>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r>
              <a:rPr lang="en-US" altLang="sk-SK"/>
              <a:t>These approaches prevent drops in sensitive applications:</a:t>
            </a:r>
          </a:p>
          <a:p>
            <a:pPr lvl="2"/>
            <a:r>
              <a:rPr lang="en-US" altLang="sk-SK"/>
              <a:t>Increase link capacity to ease or prevent congestion.</a:t>
            </a:r>
          </a:p>
          <a:p>
            <a:pPr lvl="2"/>
            <a:r>
              <a:rPr lang="en-US" altLang="sk-SK"/>
              <a:t>Guarantee enough bandwidth and increase buffer space to accommodate bursts of traffic from fragile flows. There are several mechanisms available in Cisco IOS QoS software that can guarantee bandwidth and provide prioritized forwarding to drop-sensitive applications.</a:t>
            </a:r>
          </a:p>
          <a:p>
            <a:pPr lvl="2"/>
            <a:r>
              <a:rPr lang="en-US" altLang="sk-SK"/>
              <a:t>Prevent congestion</a:t>
            </a:r>
            <a:r>
              <a:rPr lang="en-US" altLang="sk-SK" b="1"/>
              <a:t> </a:t>
            </a:r>
            <a:r>
              <a:rPr lang="en-US" altLang="sk-SK"/>
              <a:t>by dropping lower-priority packets before congestion occurs. Cisco IOS QoS provides queuing mechanisms that start dropping lower-priority packets before congestion occurs.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5E6A8FA-8901-48AF-828D-B784E2639793}" type="slidenum">
              <a:rPr lang="en-US" altLang="sk-SK"/>
              <a:pPr/>
              <a:t>22</a:t>
            </a:fld>
            <a:endParaRPr lang="en-US" altLang="sk-SK"/>
          </a:p>
        </p:txBody>
      </p:sp>
      <p:sp>
        <p:nvSpPr>
          <p:cNvPr id="1171458" name="Rectangle 2"/>
          <p:cNvSpPr>
            <a:spLocks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r>
              <a:rPr lang="en-US" altLang="sk-SK"/>
              <a:t>A communications network forms the backbone of any successful organization. These networks transport a multitude of applications and data, including high-quality video and delay-sensitive data such as real-time voice. The bandwidth-intensive applications stretch network capabilities and resources, but also complement, add value, and enhance every business process. Networks must provide secure, predictable, measurable, and sometimes guaranteed services. Achieving the required Quality of Service (QoS) by managing the delay, delay variation (jitter), bandwidth, and packet loss parameters on a network becomes the secret to a successful end-to-end business solution. Thus, QoS is the set of techniques to manage network resources.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5A9D2DB-5AEF-45B2-91B0-87E8210F3586}" type="slidenum">
              <a:rPr lang="en-US" altLang="sk-SK"/>
              <a:pPr/>
              <a:t>23</a:t>
            </a:fld>
            <a:endParaRPr lang="en-US" altLang="sk-SK"/>
          </a:p>
        </p:txBody>
      </p:sp>
      <p:sp>
        <p:nvSpPr>
          <p:cNvPr id="1181698" name="Rectangle 2"/>
          <p:cNvSpPr>
            <a:spLocks noChangeAspect="1" noChangeArrowheads="1" noTextEdit="1"/>
          </p:cNvSpPr>
          <p:nvPr>
            <p:ph type="sldImg"/>
          </p:nvPr>
        </p:nvSpPr>
        <p:spPr>
          <a:ln/>
        </p:spPr>
      </p:sp>
      <p:sp>
        <p:nvSpPr>
          <p:cNvPr id="1181699" name="Rectangle 3"/>
          <p:cNvSpPr>
            <a:spLocks noGrp="1" noChangeArrowheads="1"/>
          </p:cNvSpPr>
          <p:nvPr>
            <p:ph type="body" idx="1"/>
          </p:nvPr>
        </p:nvSpPr>
        <p:spPr>
          <a:xfrm>
            <a:off x="409575" y="4819650"/>
            <a:ext cx="6199188" cy="4683125"/>
          </a:xfrm>
        </p:spPr>
        <p:txBody>
          <a:bodyPr/>
          <a:lstStyle/>
          <a:p>
            <a:r>
              <a:rPr lang="en-US" altLang="sk-SK"/>
              <a:t>In this illustration, the packages on the conveyer belt represent data packets moving through the network. </a:t>
            </a:r>
          </a:p>
          <a:p>
            <a:r>
              <a:rPr lang="en-US" altLang="sk-SK"/>
              <a:t>As packets move through each phase, they are identified and prioritized, then managed and sorted, and finally processed and sent.</a:t>
            </a:r>
          </a:p>
          <a:p>
            <a:r>
              <a:rPr lang="en-US" altLang="sk-SK"/>
              <a:t>As the packets are identified, they are sorted into separate queues. Notice how some packets receive priority (more of these packets are processed over time), and some packets are selectively dropped.</a:t>
            </a:r>
          </a:p>
          <a:p>
            <a:r>
              <a:rPr lang="en-US" altLang="sk-SK"/>
              <a:t>In the next lessons, we will examine in detail the mechanisms used to support these processes.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5608788-706B-4650-B5BC-AE4D4F1BFA55}" type="slidenum">
              <a:rPr lang="en-US" altLang="sk-SK"/>
              <a:pPr/>
              <a:t>2</a:t>
            </a:fld>
            <a:endParaRPr lang="en-US" altLang="sk-SK"/>
          </a:p>
        </p:txBody>
      </p:sp>
      <p:sp>
        <p:nvSpPr>
          <p:cNvPr id="1118210" name="Rectangle 2"/>
          <p:cNvSpPr>
            <a:spLocks noChangeAspect="1" noChangeArrowheads="1" noTextEdit="1"/>
          </p:cNvSpPr>
          <p:nvPr>
            <p:ph type="sldImg"/>
          </p:nvPr>
        </p:nvSpPr>
        <p:spPr>
          <a:xfrm>
            <a:off x="990600" y="766763"/>
            <a:ext cx="5118100" cy="3838575"/>
          </a:xfrm>
          <a:ln/>
        </p:spPr>
      </p:sp>
      <p:sp>
        <p:nvSpPr>
          <p:cNvPr id="1118211" name="Rectangle 3"/>
          <p:cNvSpPr>
            <a:spLocks noGrp="1" noChangeArrowheads="1"/>
          </p:cNvSpPr>
          <p:nvPr>
            <p:ph type="body" idx="1"/>
          </p:nvPr>
        </p:nvSpPr>
        <p:spPr>
          <a:xfrm>
            <a:off x="711200" y="4862513"/>
            <a:ext cx="5676900" cy="4605337"/>
          </a:xfrm>
        </p:spPr>
        <p:txBody>
          <a:bodyPr/>
          <a:lstStyle/>
          <a:p>
            <a:endParaRPr lang="sk-SK" alt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B5B85B-0AC5-46E4-8459-A79D7FAF8514}" type="slidenum">
              <a:rPr lang="en-US" altLang="sk-SK"/>
              <a:pPr/>
              <a:t>24</a:t>
            </a:fld>
            <a:endParaRPr lang="en-US" altLang="sk-SK"/>
          </a:p>
        </p:txBody>
      </p:sp>
      <p:sp>
        <p:nvSpPr>
          <p:cNvPr id="1236994" name="Rectangle 2"/>
          <p:cNvSpPr>
            <a:spLocks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C6B0B6-DC7B-4797-915B-B81E37A0A90D}" type="slidenum">
              <a:rPr lang="en-US" altLang="sk-SK"/>
              <a:pPr/>
              <a:t>25</a:t>
            </a:fld>
            <a:endParaRPr lang="en-US" altLang="sk-SK"/>
          </a:p>
        </p:txBody>
      </p:sp>
      <p:sp>
        <p:nvSpPr>
          <p:cNvPr id="1239042" name="Rectangle 2"/>
          <p:cNvSpPr>
            <a:spLocks noChangeAspect="1" noChangeArrowheads="1" noTextEdit="1"/>
          </p:cNvSpPr>
          <p:nvPr>
            <p:ph type="sldImg"/>
          </p:nvPr>
        </p:nvSpPr>
        <p:spPr>
          <a:xfrm>
            <a:off x="677863" y="273050"/>
            <a:ext cx="5948362" cy="4460875"/>
          </a:xfrm>
          <a:ln/>
        </p:spPr>
      </p:sp>
      <p:sp>
        <p:nvSpPr>
          <p:cNvPr id="1239043" name="Rectangle 3"/>
          <p:cNvSpPr>
            <a:spLocks noGrp="1" noChangeArrowheads="1"/>
          </p:cNvSpPr>
          <p:nvPr>
            <p:ph type="body" idx="1"/>
          </p:nvPr>
        </p:nvSpPr>
        <p:spPr>
          <a:xfrm>
            <a:off x="417513" y="4894263"/>
            <a:ext cx="6327775" cy="4754562"/>
          </a:xfrm>
        </p:spPr>
        <p:txBody>
          <a:bodyPr/>
          <a:lstStyle/>
          <a:p>
            <a:r>
              <a:rPr lang="en-US" altLang="sk-SK" sz="1400"/>
              <a:t>IP without QoS provides best effort service:</a:t>
            </a:r>
          </a:p>
          <a:p>
            <a:pPr lvl="1"/>
            <a:r>
              <a:rPr lang="en-US" altLang="sk-SK"/>
              <a:t>All packets are treated equally</a:t>
            </a:r>
          </a:p>
          <a:p>
            <a:pPr lvl="1"/>
            <a:r>
              <a:rPr lang="en-US" altLang="sk-SK"/>
              <a:t>Bandwidth is unpredictable</a:t>
            </a:r>
          </a:p>
          <a:p>
            <a:pPr lvl="1"/>
            <a:r>
              <a:rPr lang="en-US" altLang="sk-SK"/>
              <a:t>Delay and jitter are unpredictable</a:t>
            </a:r>
          </a:p>
          <a:p>
            <a:r>
              <a:rPr lang="en-US" altLang="sk-SK"/>
              <a:t>Cisco IOS Software supports two fundamental Quality of Service architectures: </a:t>
            </a:r>
            <a:r>
              <a:rPr lang="en-US" altLang="sk-SK" b="1"/>
              <a:t>Differentiated Services (DiffServ) and Integrated Services (IntServ).</a:t>
            </a:r>
            <a:r>
              <a:rPr lang="en-US" altLang="sk-SK"/>
              <a:t> </a:t>
            </a:r>
          </a:p>
          <a:p>
            <a:r>
              <a:rPr lang="en-US" altLang="sk-SK"/>
              <a:t>In the DiffServ model a packet's "class" can be marked directly in the packet, which contrasts with the IntServ model where a signaling protocol is required to tell the routers which flows of packets requires special QoS treatment. DiffServ achieves better QoS scalability, while IntServ provides a tighter QoS mechanism for real-time traffic. These approaches can be complimentary and are not mutually exclusive.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DD78163-36D4-42A8-A807-FBD304506EA4}" type="slidenum">
              <a:rPr lang="en-US" altLang="sk-SK"/>
              <a:pPr/>
              <a:t>26</a:t>
            </a:fld>
            <a:endParaRPr lang="en-US" altLang="sk-SK"/>
          </a:p>
        </p:txBody>
      </p:sp>
      <p:sp>
        <p:nvSpPr>
          <p:cNvPr id="1241090" name="Rectangle 2"/>
          <p:cNvSpPr>
            <a:spLocks noChangeAspect="1" noChangeArrowheads="1" noTextEdit="1"/>
          </p:cNvSpPr>
          <p:nvPr>
            <p:ph type="sldImg"/>
          </p:nvPr>
        </p:nvSpPr>
        <p:spPr>
          <a:xfrm>
            <a:off x="677863" y="273050"/>
            <a:ext cx="5948362" cy="4460875"/>
          </a:xfrm>
          <a:ln/>
        </p:spPr>
      </p:sp>
      <p:sp>
        <p:nvSpPr>
          <p:cNvPr id="1241091" name="Rectangle 3"/>
          <p:cNvSpPr>
            <a:spLocks noGrp="1" noChangeArrowheads="1"/>
          </p:cNvSpPr>
          <p:nvPr>
            <p:ph type="body" idx="1"/>
          </p:nvPr>
        </p:nvSpPr>
        <p:spPr>
          <a:xfrm>
            <a:off x="417513" y="4894263"/>
            <a:ext cx="6327775" cy="4754562"/>
          </a:xfrm>
        </p:spPr>
        <p:txBody>
          <a:bodyPr/>
          <a:lstStyle/>
          <a:p>
            <a:r>
              <a:rPr lang="en-US" altLang="sk-SK"/>
              <a:t>The basic design of the Internet provides for best-effort packet delivery and provides no guarantees. This approach is still predominant on the Internet today and remains appropriate for most purposes. The best-effort model treats all network packets in the same way, so an emergency voice message is treated the same way a digital photograph attached to an e-mail is treated. Without QoS, the network cannot tell the difference between packets and, as a result, cannot treat packets preferentially.</a:t>
            </a:r>
          </a:p>
          <a:p>
            <a:r>
              <a:rPr lang="en-US" altLang="sk-SK"/>
              <a:t>When you mail a letter using standard postal mail, you are using a best-effort model. Your letter is treated exactly the same as every other letter.</a:t>
            </a:r>
            <a:r>
              <a:rPr lang="en-US" altLang="sk-SK" i="1"/>
              <a:t> </a:t>
            </a:r>
            <a:r>
              <a:rPr lang="en-US" altLang="sk-SK"/>
              <a:t>With the best-effort model, the letter may never arrive, and, unless you have a separate notification arrangement with the letter recipient, you may never know that the letter did not arrive.</a:t>
            </a:r>
          </a:p>
          <a:p>
            <a:pPr>
              <a:buFontTx/>
              <a:buNone/>
            </a:pPr>
            <a:r>
              <a:rPr lang="en-US" altLang="sk-SK" b="1"/>
              <a:t>Benefits:</a:t>
            </a:r>
            <a:endParaRPr lang="en-US" altLang="sk-SK"/>
          </a:p>
          <a:p>
            <a:r>
              <a:rPr lang="en-US" altLang="sk-SK"/>
              <a:t>The model has nearly unlimited scalability. The only way to reach scalability limits is to reach bandwidth limits, in which case all traffic is equally affected.</a:t>
            </a:r>
          </a:p>
          <a:p>
            <a:r>
              <a:rPr lang="en-US" altLang="sk-SK"/>
              <a:t>You do not need to employ special QoS mechanisms to use the best-effort model. Best-effort is the easiest and quickest model to deploy.</a:t>
            </a:r>
            <a:endParaRPr lang="en-US" altLang="sk-SK" b="1"/>
          </a:p>
          <a:p>
            <a:pPr>
              <a:buFontTx/>
              <a:buNone/>
            </a:pPr>
            <a:r>
              <a:rPr lang="en-US" altLang="sk-SK" b="1"/>
              <a:t>Drawbacks:</a:t>
            </a:r>
            <a:endParaRPr lang="en-US" altLang="sk-SK"/>
          </a:p>
          <a:p>
            <a:r>
              <a:rPr lang="en-US" altLang="sk-SK"/>
              <a:t>There are no guarantees of delivery. Packets will arrive whenever they can and in any order possible, if they arrive at all.</a:t>
            </a:r>
          </a:p>
          <a:p>
            <a:r>
              <a:rPr lang="en-US" altLang="sk-SK"/>
              <a:t>No packets have preferential treatment. Critical data is treated the same as casual e‑mail is treated.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B282923-7ECF-42FC-BA74-F6DF0F012557}" type="slidenum">
              <a:rPr lang="en-US" altLang="sk-SK"/>
              <a:pPr/>
              <a:t>27</a:t>
            </a:fld>
            <a:endParaRPr lang="en-US" altLang="sk-SK"/>
          </a:p>
        </p:txBody>
      </p:sp>
      <p:sp>
        <p:nvSpPr>
          <p:cNvPr id="1243138" name="Rectangle 2"/>
          <p:cNvSpPr>
            <a:spLocks noChangeAspect="1" noChangeArrowheads="1" noTextEdit="1"/>
          </p:cNvSpPr>
          <p:nvPr>
            <p:ph type="sldImg"/>
          </p:nvPr>
        </p:nvSpPr>
        <p:spPr>
          <a:xfrm>
            <a:off x="677863" y="273050"/>
            <a:ext cx="5948362" cy="4460875"/>
          </a:xfrm>
          <a:ln/>
        </p:spPr>
      </p:sp>
      <p:sp>
        <p:nvSpPr>
          <p:cNvPr id="1243139" name="Rectangle 3"/>
          <p:cNvSpPr>
            <a:spLocks noGrp="1" noChangeArrowheads="1"/>
          </p:cNvSpPr>
          <p:nvPr>
            <p:ph type="body" idx="1"/>
          </p:nvPr>
        </p:nvSpPr>
        <p:spPr>
          <a:xfrm>
            <a:off x="417513" y="4894263"/>
            <a:ext cx="6327775" cy="4754562"/>
          </a:xfrm>
        </p:spPr>
        <p:txBody>
          <a:bodyPr/>
          <a:lstStyle/>
          <a:p>
            <a:r>
              <a:rPr lang="en-US" altLang="sk-SK"/>
              <a:t>Integrated Services (IntServ) provides a way to deliver the end-to-end QoS that real-time applications require by explicitly managing network resources to provide QoS to specific user packet streams, sometimes called microflows. IntServ uses resource reservation and admission-control mechanisms as key building blocks to establish and maintain QoS. This practice is similar to a concept known as “hard QoS.” Hard QoS guarantees traffic characteristics, such as bandwidth, delay, and packet-loss rates, from end to end. Hard QoS ensures both predictable and guaranteed service levels for mission-critical applications.</a:t>
            </a:r>
          </a:p>
          <a:p>
            <a:r>
              <a:rPr lang="en-US" altLang="sk-SK"/>
              <a:t>IntServ uses Resource Reservation Protocol (RSVP) explicitly to signal the QoS needs of an application’s traffic to devices along the end-to-end path through the network. If network devices along the path can reserve the necessary bandwidth, the originating application can begin transmitting. If the requested reservation fails along the path, the originating application does not send any data.</a:t>
            </a:r>
          </a:p>
          <a:p>
            <a:r>
              <a:rPr lang="en-US" altLang="sk-SK"/>
              <a:t>In the IntServ model, the application requests a specific kind of service from the network before sending data. The application informs the network of its traffic profile and requests a particular kind of service that can encompass its bandwidth and delay requirements. The application sends data only </a:t>
            </a:r>
            <a:r>
              <a:rPr lang="en-US" altLang="sk-SK" i="1"/>
              <a:t>after</a:t>
            </a:r>
            <a:r>
              <a:rPr lang="en-US" altLang="sk-SK"/>
              <a:t> it receives confirmation for bandwidth and delay requirements from the network.</a:t>
            </a:r>
          </a:p>
          <a:p>
            <a:r>
              <a:rPr lang="en-US" altLang="sk-SK"/>
              <a:t>The network performs admission control based on information from the application and available network resources. The network commits to meeting the QoS requirements of the application as long as the traffic remains within the profile specifications. The network fulfills its commitment by maintaining the per-flow state and then performing packet classification, policing, and intelligent queuing based on that state.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5F78DEF-5820-47F4-A78C-C6478FFEAF33}" type="slidenum">
              <a:rPr lang="en-US" altLang="sk-SK"/>
              <a:pPr/>
              <a:t>28</a:t>
            </a:fld>
            <a:endParaRPr lang="en-US" altLang="sk-SK"/>
          </a:p>
        </p:txBody>
      </p:sp>
      <p:sp>
        <p:nvSpPr>
          <p:cNvPr id="1245186" name="Rectangle 2"/>
          <p:cNvSpPr>
            <a:spLocks noChangeAspect="1" noChangeArrowheads="1" noTextEdit="1"/>
          </p:cNvSpPr>
          <p:nvPr>
            <p:ph type="sldImg"/>
          </p:nvPr>
        </p:nvSpPr>
        <p:spPr>
          <a:xfrm>
            <a:off x="677863" y="273050"/>
            <a:ext cx="5948362" cy="4460875"/>
          </a:xfrm>
          <a:ln/>
        </p:spPr>
      </p:sp>
      <p:sp>
        <p:nvSpPr>
          <p:cNvPr id="1245187" name="Rectangle 3"/>
          <p:cNvSpPr>
            <a:spLocks noGrp="1" noChangeArrowheads="1"/>
          </p:cNvSpPr>
          <p:nvPr>
            <p:ph type="body" idx="1"/>
          </p:nvPr>
        </p:nvSpPr>
        <p:spPr>
          <a:xfrm>
            <a:off x="417513" y="4894263"/>
            <a:ext cx="6327775" cy="4754562"/>
          </a:xfrm>
        </p:spPr>
        <p:txBody>
          <a:bodyPr/>
          <a:lstStyle/>
          <a:p>
            <a:r>
              <a:rPr lang="en-US" altLang="sk-SK"/>
              <a:t>As a means of illustrating the function of the IntServ model, this graphic shows the control and data planes. In addition to end-to-end signaling, IntServ requires several functions in order to be available on routers and switches along the network path. These functions include the following:</a:t>
            </a:r>
            <a:endParaRPr lang="en-US" altLang="sk-SK" b="1"/>
          </a:p>
          <a:p>
            <a:pPr lvl="2"/>
            <a:r>
              <a:rPr lang="en-US" altLang="sk-SK" b="1"/>
              <a:t>Admission control:</a:t>
            </a:r>
            <a:r>
              <a:rPr lang="en-US" altLang="sk-SK"/>
              <a:t> Admission control determines whether a new flow requested by users or systems can be granted the requested QoS without affecting existing reservations in order to guarantee end-to-end QoS. Admission control ensures that resources are available before allowing a reservation.</a:t>
            </a:r>
            <a:endParaRPr lang="en-US" altLang="sk-SK" b="1"/>
          </a:p>
          <a:p>
            <a:pPr lvl="2"/>
            <a:r>
              <a:rPr lang="en-US" altLang="sk-SK" b="1"/>
              <a:t>Classification:</a:t>
            </a:r>
            <a:r>
              <a:rPr lang="en-US" altLang="sk-SK"/>
              <a:t> Entails using a traffic descriptor to categorize a packet within a specific group to define that packet and make it accessible for QoS handling on the network. Classification is pivotal for policy techniques that select packets for different types of QoS service.</a:t>
            </a:r>
            <a:endParaRPr lang="en-US" altLang="sk-SK" b="1"/>
          </a:p>
          <a:p>
            <a:pPr lvl="2"/>
            <a:r>
              <a:rPr lang="en-US" altLang="sk-SK" b="1"/>
              <a:t>Policing:</a:t>
            </a:r>
            <a:r>
              <a:rPr lang="en-US" altLang="sk-SK"/>
              <a:t> Takes action, including possibly dropping packets, when traffic does not conform to its specified characteristics. Policing is defined by rate and burst parameters, as well as by actions for in-profile and out-of-profile traffic.</a:t>
            </a:r>
            <a:endParaRPr lang="en-US" altLang="sk-SK" b="1"/>
          </a:p>
          <a:p>
            <a:pPr lvl="2"/>
            <a:r>
              <a:rPr lang="en-US" altLang="sk-SK" b="1"/>
              <a:t>Queuing: </a:t>
            </a:r>
            <a:r>
              <a:rPr lang="en-US" altLang="sk-SK"/>
              <a:t>Queuing accommodates temporary congestion on an interface of a network device by storing excess packets in buffers until access to the bandwidth becomes available.</a:t>
            </a:r>
            <a:endParaRPr lang="en-US" altLang="sk-SK" b="1"/>
          </a:p>
          <a:p>
            <a:pPr lvl="2"/>
            <a:r>
              <a:rPr lang="en-US" altLang="sk-SK" b="1"/>
              <a:t>Scheduling:</a:t>
            </a:r>
            <a:r>
              <a:rPr lang="en-US" altLang="sk-SK"/>
              <a:t> A QoS component, the QoS scheduler, negotiates simultaneous requests for network access and determines which queue receives priority. IntServ uses round robin scheduling. Round robin scheduling is a time-sharing approach in which the scheduler gives a short time slice to each job before moving on to the next job, polling each task round and round. This way, all the tasks advance, little by little, on a controlled basis. Packet scheduling enforces the reservations by queuing and scheduling packets for transmission.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34898D9-0F30-4404-8233-66D94EB6CF3D}" type="slidenum">
              <a:rPr lang="en-US" altLang="sk-SK"/>
              <a:pPr/>
              <a:t>29</a:t>
            </a:fld>
            <a:endParaRPr lang="en-US" altLang="sk-SK"/>
          </a:p>
        </p:txBody>
      </p:sp>
      <p:sp>
        <p:nvSpPr>
          <p:cNvPr id="1247234" name="Rectangle 2"/>
          <p:cNvSpPr>
            <a:spLocks noChangeAspect="1" noChangeArrowheads="1" noTextEdit="1"/>
          </p:cNvSpPr>
          <p:nvPr>
            <p:ph type="sldImg"/>
          </p:nvPr>
        </p:nvSpPr>
        <p:spPr>
          <a:xfrm>
            <a:off x="677863" y="273050"/>
            <a:ext cx="5948362" cy="4460875"/>
          </a:xfrm>
          <a:ln/>
        </p:spPr>
      </p:sp>
      <p:sp>
        <p:nvSpPr>
          <p:cNvPr id="1247235" name="Rectangle 3"/>
          <p:cNvSpPr>
            <a:spLocks noGrp="1" noChangeArrowheads="1"/>
          </p:cNvSpPr>
          <p:nvPr>
            <p:ph type="body" idx="1"/>
          </p:nvPr>
        </p:nvSpPr>
        <p:spPr>
          <a:xfrm>
            <a:off x="417513" y="4894263"/>
            <a:ext cx="6327775" cy="4754562"/>
          </a:xfrm>
        </p:spPr>
        <p:txBody>
          <a:bodyPr/>
          <a:lstStyle/>
          <a:p>
            <a:r>
              <a:rPr lang="en-US" altLang="sk-SK" i="1"/>
              <a:t>Resource Reservation Protocol (RSVP)</a:t>
            </a:r>
            <a:r>
              <a:rPr lang="en-US" altLang="sk-SK"/>
              <a:t> is used to implement IntServ models.</a:t>
            </a:r>
          </a:p>
          <a:p>
            <a:r>
              <a:rPr lang="en-US" altLang="sk-SK"/>
              <a:t>The </a:t>
            </a:r>
            <a:r>
              <a:rPr lang="en-US" altLang="sk-SK" i="1"/>
              <a:t>Resource Reservation Protocol (RSVP)</a:t>
            </a:r>
            <a:r>
              <a:rPr lang="en-US" altLang="sk-SK"/>
              <a:t> is a network-control protocol that enables Internet applications to obtain differing qualities of service (QoS) for their data flows. Such a capability recognizes that different applications have different network performance requirements. Some applications, including the more traditional interactive and batch applications, require reliable delivery of data but do not impose any stringent requirements for the timeliness of delivery. Newer application types, including videoconferencing, IP telephony, and other forms of multimedia communications require almost the exact opposite: Data delivery must be timely but not necessarily reliable. Thus, RSVP was intended to provide IP networks with the capability to support the divergent performance requirements of differing application types. </a:t>
            </a:r>
          </a:p>
          <a:p>
            <a:r>
              <a:rPr lang="en-US" altLang="sk-SK"/>
              <a:t>It is important to note that RSVP is not a routing protocol. RSVP works in conjunction with routing protocols and installs the equivalent of dynamic access lists along the routes that routing protocols calculate. Thus, implementing RSVP in an existing network does not require migration to a new routing protocol. </a:t>
            </a:r>
          </a:p>
          <a:p>
            <a:r>
              <a:rPr lang="en-US" altLang="sk-SK"/>
              <a:t>If resources are available, RSVP accepts a reservation and installs a traffic classifier to assign a temporary QoS class for that traffic flow in the QoS forwarding path. The traffic classifier tells the QoS forwarding path how to classify packets from a particular flow and what forwarding treatment to provide.</a:t>
            </a:r>
          </a:p>
          <a:p>
            <a:r>
              <a:rPr lang="en-US" altLang="sk-SK"/>
              <a:t>RSVP is an IP protocol that uses IP protocol ID 46 and TCP and UDP port 3455.</a:t>
            </a:r>
          </a:p>
          <a:p>
            <a:r>
              <a:rPr lang="en-US" altLang="sk-SK"/>
              <a:t>In RSVP, a data flow is a sequence of datagrams that have the same source, destination (regardless of whether that destination is one or more physical machines), and QoS requirements. QoS requirements are communicated through a network via a flow specification. A flow specification describes the level of service that is required for that data flow. </a:t>
            </a:r>
          </a:p>
          <a:p>
            <a:r>
              <a:rPr lang="en-US" altLang="sk-SK"/>
              <a:t>RSVP focuses on the following two main traffic types:</a:t>
            </a:r>
            <a:endParaRPr lang="en-US" altLang="sk-SK" b="1"/>
          </a:p>
          <a:p>
            <a:pPr lvl="2"/>
            <a:r>
              <a:rPr lang="en-US" altLang="sk-SK" b="1"/>
              <a:t>Rate-sensitive traffic:</a:t>
            </a:r>
            <a:r>
              <a:rPr lang="en-US" altLang="sk-SK"/>
              <a:t> Traffic that requires a guaranteed and constant (or nearly constant) transmission rate from its source to its destination. An example of such an application is H.323 videoconferencing. RSVP enables constant-bit-rate service in packet-switched networks via its rate-sensitive level of service. This service is sometimes referred to as guaranteed-bit-rate service.</a:t>
            </a:r>
            <a:endParaRPr lang="en-US" altLang="sk-SK" b="1"/>
          </a:p>
          <a:p>
            <a:pPr lvl="2"/>
            <a:r>
              <a:rPr lang="en-US" altLang="sk-SK" b="1"/>
              <a:t>Delay-sensitive traffic:</a:t>
            </a:r>
            <a:r>
              <a:rPr lang="en-US" altLang="sk-SK"/>
              <a:t> Traffic that requires timeliness of delivery and that varies its rate accordingly. MPEG-II video, for example, averages about 3 to 7 Mbps, depending on the rate at which the picture is changing. RSVP services supporting delay-sensitive traffic are referred to as controlled-delay service (non-real-time service) and predictive service (real-time service).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622D2BD-628D-4F48-97A4-58E60CC868F4}" type="slidenum">
              <a:rPr lang="en-US" altLang="sk-SK"/>
              <a:pPr/>
              <a:t>30</a:t>
            </a:fld>
            <a:endParaRPr lang="en-US" altLang="sk-SK"/>
          </a:p>
        </p:txBody>
      </p:sp>
      <p:sp>
        <p:nvSpPr>
          <p:cNvPr id="1255426" name="Rectangle 2"/>
          <p:cNvSpPr>
            <a:spLocks noChangeAspect="1" noChangeArrowheads="1" noTextEdit="1"/>
          </p:cNvSpPr>
          <p:nvPr>
            <p:ph type="sldImg"/>
          </p:nvPr>
        </p:nvSpPr>
        <p:spPr>
          <a:xfrm>
            <a:off x="677863" y="273050"/>
            <a:ext cx="5948362" cy="4460875"/>
          </a:xfrm>
          <a:ln/>
        </p:spPr>
      </p:sp>
      <p:sp>
        <p:nvSpPr>
          <p:cNvPr id="1255427" name="Rectangle 3"/>
          <p:cNvSpPr>
            <a:spLocks noGrp="1" noChangeArrowheads="1"/>
          </p:cNvSpPr>
          <p:nvPr>
            <p:ph type="body" idx="1"/>
          </p:nvPr>
        </p:nvSpPr>
        <p:spPr>
          <a:xfrm>
            <a:off x="417513" y="4894263"/>
            <a:ext cx="6327775" cy="4754562"/>
          </a:xfrm>
        </p:spPr>
        <p:txBody>
          <a:bodyPr/>
          <a:lstStyle/>
          <a:p>
            <a:pPr>
              <a:buFontTx/>
              <a:buNone/>
            </a:pPr>
            <a:r>
              <a:rPr lang="en-US" altLang="sk-SK" b="1"/>
              <a:t>Benefits:</a:t>
            </a:r>
            <a:endParaRPr lang="en-US" altLang="sk-SK"/>
          </a:p>
          <a:p>
            <a:r>
              <a:rPr lang="en-US" altLang="sk-SK"/>
              <a:t>IntServ supports admission control that allows a network to reject or downgrade new RSVP sessions if one of the interfaces in the path has reached the limit (that is, if all bandwidth that can be reserved is booked).</a:t>
            </a:r>
          </a:p>
          <a:p>
            <a:r>
              <a:rPr lang="en-US" altLang="sk-SK"/>
              <a:t>RSVP signals QoS requests for each individual flow. In the request, the authorized user (authorization object) and needed traffic policy (policy object) are sent. The network can then provide guarantees to these individual flows.</a:t>
            </a:r>
          </a:p>
          <a:p>
            <a:r>
              <a:rPr lang="en-US" altLang="sk-SK"/>
              <a:t>RSVP informs network devices of flow parameters (IP addresses and port numbers). Some applications use dynamic port numbers, such as H.323-based applications, which can be difficult for network devices to recognize. Network-Based Application Recognition (NBAR) is a mechanism that complements RSVP for applications that use dynamic port numbers but do not use RSVP.</a:t>
            </a:r>
            <a:endParaRPr lang="en-US" altLang="sk-SK" b="1"/>
          </a:p>
          <a:p>
            <a:pPr>
              <a:buFontTx/>
              <a:buNone/>
            </a:pPr>
            <a:r>
              <a:rPr lang="en-US" altLang="sk-SK" b="1"/>
              <a:t>Drawbacks:</a:t>
            </a:r>
            <a:endParaRPr lang="en-US" altLang="sk-SK"/>
          </a:p>
          <a:p>
            <a:r>
              <a:rPr lang="en-US" altLang="sk-SK"/>
              <a:t>There is continuous signaling because of the stateful RSVP architecture that adds to the bandwidth overhead. RSVP continues signaling for the entire duration of the flow. If the network changes, or links fail and routing convergence occurs, the network may no longer be able to support the reservation.</a:t>
            </a:r>
          </a:p>
          <a:p>
            <a:r>
              <a:rPr lang="en-US" altLang="sk-SK"/>
              <a:t>The flow-based approach is not scalable to large implementations, such as the public Internet, because RSVP has to track each individual flow. This circumstance makes end-to-end signaling difficult. A possible solution is to combine IntServ with elements from the DiffServ model to provide the needed scalability.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1F164B-F4C2-455E-842E-43EB6C869669}" type="slidenum">
              <a:rPr lang="en-US" altLang="sk-SK"/>
              <a:pPr/>
              <a:t>31</a:t>
            </a:fld>
            <a:endParaRPr lang="en-US" altLang="sk-SK"/>
          </a:p>
        </p:txBody>
      </p:sp>
      <p:sp>
        <p:nvSpPr>
          <p:cNvPr id="1257474" name="Rectangle 2"/>
          <p:cNvSpPr>
            <a:spLocks noChangeAspect="1" noChangeArrowheads="1" noTextEdit="1"/>
          </p:cNvSpPr>
          <p:nvPr>
            <p:ph type="sldImg"/>
          </p:nvPr>
        </p:nvSpPr>
        <p:spPr>
          <a:xfrm>
            <a:off x="677863" y="273050"/>
            <a:ext cx="5948362" cy="4460875"/>
          </a:xfrm>
          <a:ln/>
        </p:spPr>
      </p:sp>
      <p:sp>
        <p:nvSpPr>
          <p:cNvPr id="1257475" name="Rectangle 3"/>
          <p:cNvSpPr>
            <a:spLocks noGrp="1" noChangeArrowheads="1"/>
          </p:cNvSpPr>
          <p:nvPr>
            <p:ph type="body" idx="1"/>
          </p:nvPr>
        </p:nvSpPr>
        <p:spPr>
          <a:xfrm>
            <a:off x="417513" y="4894263"/>
            <a:ext cx="6327775" cy="4754562"/>
          </a:xfrm>
        </p:spPr>
        <p:txBody>
          <a:bodyPr/>
          <a:lstStyle/>
          <a:p>
            <a:r>
              <a:rPr lang="en-US" altLang="sk-SK"/>
              <a:t>The differentiated services (DiffServ) architecture specifies a simple, scalable, and coarse-grained mechanism for classifying and managing network traffic and providing QoS guarantees. For example, DiffServ can provide low-latency guaranteed service (GS) to critical network traffic such as voice or video while providing simple best-effort traffic guarantees to non-critical services such as web traffic or file transfers.</a:t>
            </a:r>
          </a:p>
          <a:p>
            <a:r>
              <a:rPr lang="en-US" altLang="sk-SK"/>
              <a:t>The DiffServ design overcomes the limitations of both the best-effort and IntServ models. DiffServ can provide an “almost guaranteed” QoS while still being cost-effective and scalable. </a:t>
            </a:r>
          </a:p>
          <a:p>
            <a:r>
              <a:rPr lang="en-US" altLang="sk-SK"/>
              <a:t>The concept of soft QoS is the basis of the DiffServ model. You will recall that IntServ (hard QoS) uses signaling in which the end-hosts signal their QoS needs to the network. DiffServ does not use signaling but works on the provisioned-QoS model, where network elements are set up to service multiple classes of traffic each with varying QoS requirements. By classifying flows into aggregates (classes), and providing appropriate QoS for the aggregates, DiffServ can avoid significant complexity, cost, and scalability issues. </a:t>
            </a:r>
          </a:p>
          <a:p>
            <a:r>
              <a:rPr lang="en-US" altLang="sk-SK"/>
              <a:t>For example, DiffServ groups all TCP flows as a single class, and allocates bandwidth for that class, rather than for the individual flows as hard QoS (DiffServ) would do. In addition to classifying traffic, DiffServ minimizes signaling and state maintenance requirements on each network node. </a:t>
            </a:r>
          </a:p>
          <a:p>
            <a:r>
              <a:rPr lang="en-US" altLang="sk-SK"/>
              <a:t>DiffServ divides network traffic into classes based on business requirements. Each of the classes can then be assigned a different level of service. As the packets traverse a network, each of the network devices identifies the packet class and services the packet according to that class.</a:t>
            </a:r>
          </a:p>
          <a:p>
            <a:r>
              <a:rPr lang="en-US" altLang="sk-SK"/>
              <a:t>The hard QoS model (IntServ) provides for a rich end-to-end QoS solution, using end-to-end signaling, state-maintenance and admission control. This approach consumes significant overhead, thus restricting its scalability. On the other hand, DiffServ cannot enforce end-to-end guarantees, but is a more scalable approach to implementing QoS. DiffServ maps many applications into small sets of classes. DiffServ assigns each class with similar sets of QoS behaviors and enforces and applies QoS mechanisms on a hop-by-hop basis, uniformly applying global meaning to each traffic class to provide both flexibility and scalability. </a:t>
            </a:r>
          </a:p>
          <a:p>
            <a:r>
              <a:rPr lang="en-US" altLang="sk-SK"/>
              <a:t>DiffServ works like a packet delivery service. You request (and pay for) a level of service when you send your package. Throughout the package network, the level of service is recognized and your package is given either preferential or normal service, depending on what you requested. </a:t>
            </a:r>
          </a:p>
          <a:p>
            <a:r>
              <a:rPr lang="en-US" altLang="sk-SK"/>
              <a:t>Benefits:</a:t>
            </a:r>
          </a:p>
          <a:p>
            <a:pPr lvl="1"/>
            <a:r>
              <a:rPr lang="en-US" altLang="sk-SK"/>
              <a:t>Highly scalable</a:t>
            </a:r>
          </a:p>
          <a:p>
            <a:pPr lvl="1"/>
            <a:r>
              <a:rPr lang="en-US" altLang="sk-SK"/>
              <a:t>Many levels of quality possible</a:t>
            </a:r>
          </a:p>
          <a:p>
            <a:r>
              <a:rPr lang="en-US" altLang="sk-SK"/>
              <a:t>Drawbacks:</a:t>
            </a:r>
          </a:p>
          <a:p>
            <a:pPr lvl="1"/>
            <a:r>
              <a:rPr lang="en-US" altLang="sk-SK"/>
              <a:t>No absolute service guarantee</a:t>
            </a:r>
          </a:p>
          <a:p>
            <a:pPr lvl="1"/>
            <a:r>
              <a:rPr lang="en-US" altLang="sk-SK"/>
              <a:t>Requires a set of complex mechanisms to work in concert throughout the network</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BF0A67-8730-491C-913D-26E5B415A94A}" type="slidenum">
              <a:rPr lang="en-US" altLang="sk-SK"/>
              <a:pPr/>
              <a:t>32</a:t>
            </a:fld>
            <a:endParaRPr lang="en-US" altLang="sk-SK"/>
          </a:p>
        </p:txBody>
      </p:sp>
      <p:sp>
        <p:nvSpPr>
          <p:cNvPr id="1355778" name="Rectangle 2"/>
          <p:cNvSpPr>
            <a:spLocks noGrp="1" noRot="1" noChangeAspect="1" noChangeArrowheads="1" noTextEdit="1"/>
          </p:cNvSpPr>
          <p:nvPr>
            <p:ph type="sldImg"/>
          </p:nvPr>
        </p:nvSpPr>
        <p:spPr>
          <a:xfrm>
            <a:off x="677863" y="273050"/>
            <a:ext cx="5948362" cy="4460875"/>
          </a:xfrm>
          <a:ln/>
        </p:spPr>
      </p:sp>
      <p:sp>
        <p:nvSpPr>
          <p:cNvPr id="1355779" name="Rectangle 3"/>
          <p:cNvSpPr>
            <a:spLocks noGrp="1" noChangeArrowheads="1"/>
          </p:cNvSpPr>
          <p:nvPr>
            <p:ph type="body" idx="1"/>
          </p:nvPr>
        </p:nvSpPr>
        <p:spPr>
          <a:xfrm>
            <a:off x="417513" y="4894263"/>
            <a:ext cx="6327775" cy="4754562"/>
          </a:xfrm>
        </p:spPr>
        <p:txBody>
          <a:bodyPr/>
          <a:lstStyle/>
          <a:p>
            <a:r>
              <a:rPr lang="en-US" altLang="sk-SK"/>
              <a:t>In contrast to integrated service (IntServ), which is a fine-grained, flow-based mechanism, differentiated service (DiffServ) is a coarse-grained, class-based mechanism for traffic management. DiffServ architecture is based on a simple model in which data packets are placed into a limited number of traffic classes, rather than differentiating network traffic based on the requirements of an individual flow. </a:t>
            </a:r>
          </a:p>
          <a:p>
            <a:r>
              <a:rPr lang="en-US" altLang="sk-SK"/>
              <a:t>Each traffic class can be managed differently, insuring preferential treatment for higher-priority traffic on the network. </a:t>
            </a:r>
          </a:p>
          <a:p>
            <a:r>
              <a:rPr lang="en-US" altLang="sk-SK"/>
              <a:t>One of the primary principles of DiffServ is that you should mark packets as close to the edge of the network as possible. It is often a difficult and time-consuming task to determine which traffic class a data packet belongs to. You want to classify the data as few times as possible. By marking the traffic at the network edge, core network devices and other devices along the forwarding path will be able to quickly determine the proper CoS to apply to a given traffic flow.</a:t>
            </a:r>
          </a:p>
          <a:p>
            <a:r>
              <a:rPr lang="en-US" altLang="sk-SK"/>
              <a:t>A key benefit of DiffServ is ease of scalability in comparison to IntServ.</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5D4579-567E-4EC1-9882-D36BB763B955}" type="slidenum">
              <a:rPr lang="en-US" altLang="sk-SK"/>
              <a:pPr/>
              <a:t>33</a:t>
            </a:fld>
            <a:endParaRPr lang="en-US" altLang="sk-SK"/>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a:xfrm>
            <a:off x="409575" y="4819650"/>
            <a:ext cx="6199188" cy="4683125"/>
          </a:xfrm>
        </p:spPr>
        <p:txBody>
          <a:bodyPr/>
          <a:lstStyle/>
          <a:p>
            <a:pPr>
              <a:lnSpc>
                <a:spcPct val="80000"/>
              </a:lnSpc>
              <a:buFontTx/>
              <a:buNone/>
            </a:pPr>
            <a:r>
              <a:rPr lang="en-US" altLang="sk-SK" sz="1000" b="1"/>
              <a:t>• IP Type of Service Byte—</a:t>
            </a:r>
            <a:r>
              <a:rPr lang="en-US" altLang="sk-SK" sz="1000"/>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a:lnSpc>
                <a:spcPct val="80000"/>
              </a:lnSpc>
              <a:buFontTx/>
              <a:buNone/>
            </a:pPr>
            <a:endParaRPr lang="en-US" altLang="sk-SK" sz="1000"/>
          </a:p>
          <a:p>
            <a:pPr>
              <a:lnSpc>
                <a:spcPct val="80000"/>
              </a:lnSpc>
            </a:pPr>
            <a:r>
              <a:rPr lang="en-US" altLang="sk-SK" sz="1000"/>
              <a:t>The IP Precedence bits, like 802.1p CoS bits, allow for only 8 values of marking (0-7). </a:t>
            </a:r>
            <a:endParaRPr lang="en-US" altLang="sk-SK" sz="1000" b="1"/>
          </a:p>
          <a:p>
            <a:pPr lvl="1">
              <a:lnSpc>
                <a:spcPct val="80000"/>
              </a:lnSpc>
            </a:pPr>
            <a:r>
              <a:rPr lang="en-US" altLang="sk-SK" sz="1000"/>
              <a:t>IPP values 6 and 7 are generally reserved for network control traffic (such as routing).</a:t>
            </a:r>
            <a:endParaRPr lang="en-US" altLang="sk-SK" sz="1000" b="1"/>
          </a:p>
          <a:p>
            <a:pPr lvl="1">
              <a:lnSpc>
                <a:spcPct val="80000"/>
              </a:lnSpc>
            </a:pPr>
            <a:r>
              <a:rPr lang="en-US" altLang="sk-SK" sz="1000"/>
              <a:t>IPP value 5 is recommended for voice.</a:t>
            </a:r>
            <a:endParaRPr lang="en-US" altLang="sk-SK" sz="1000" b="1"/>
          </a:p>
          <a:p>
            <a:pPr lvl="1">
              <a:lnSpc>
                <a:spcPct val="80000"/>
              </a:lnSpc>
            </a:pPr>
            <a:r>
              <a:rPr lang="en-US" altLang="sk-SK" sz="1000"/>
              <a:t>IPP value 4 is shared by video conferencing and streaming video.</a:t>
            </a:r>
            <a:endParaRPr lang="en-US" altLang="sk-SK" sz="1000" b="1"/>
          </a:p>
          <a:p>
            <a:pPr lvl="1">
              <a:lnSpc>
                <a:spcPct val="80000"/>
              </a:lnSpc>
            </a:pPr>
            <a:r>
              <a:rPr lang="en-US" altLang="sk-SK" sz="1000"/>
              <a:t>IPP value 3 is for voice-control.</a:t>
            </a:r>
            <a:endParaRPr lang="en-US" altLang="sk-SK" sz="1000" b="1"/>
          </a:p>
          <a:p>
            <a:pPr lvl="1">
              <a:lnSpc>
                <a:spcPct val="80000"/>
              </a:lnSpc>
            </a:pPr>
            <a:r>
              <a:rPr lang="en-US" altLang="sk-SK" sz="1000"/>
              <a:t>IPP values 1 and 2 can be used for data applications.</a:t>
            </a:r>
            <a:endParaRPr lang="en-US" altLang="sk-SK" sz="1000" b="1"/>
          </a:p>
          <a:p>
            <a:pPr lvl="1">
              <a:lnSpc>
                <a:spcPct val="80000"/>
              </a:lnSpc>
            </a:pPr>
            <a:r>
              <a:rPr lang="en-US" altLang="sk-SK" sz="1000"/>
              <a:t>IPP value 0 is the default marking value.</a:t>
            </a:r>
          </a:p>
          <a:p>
            <a:pPr>
              <a:lnSpc>
                <a:spcPct val="80000"/>
              </a:lnSpc>
            </a:pPr>
            <a:r>
              <a:rPr lang="en-US" altLang="sk-SK" sz="1000"/>
              <a:t>Many enterprises find IPP marking to be overly restrictive and limiting, favoring instead the 6-Bit/64-value DSCP marking model.</a:t>
            </a:r>
          </a:p>
          <a:p>
            <a:pPr>
              <a:lnSpc>
                <a:spcPct val="80000"/>
              </a:lnSpc>
              <a:buFontTx/>
              <a:buNone/>
            </a:pPr>
            <a:endParaRPr lang="en-US" altLang="sk-SK"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B2502A9-9B3A-49C9-9BA6-E34A25B12CA8}" type="slidenum">
              <a:rPr lang="en-US" altLang="sk-SK"/>
              <a:pPr/>
              <a:t>4</a:t>
            </a:fld>
            <a:endParaRPr lang="en-US" altLang="sk-SK"/>
          </a:p>
        </p:txBody>
      </p:sp>
      <p:sp>
        <p:nvSpPr>
          <p:cNvPr id="1022978" name="Rectangle 2"/>
          <p:cNvSpPr>
            <a:spLocks noChangeAspect="1" noChangeArrowheads="1" noTextEdit="1"/>
          </p:cNvSpPr>
          <p:nvPr>
            <p:ph type="sldImg"/>
          </p:nvPr>
        </p:nvSpPr>
        <p:spPr>
          <a:xfrm>
            <a:off x="677863" y="273050"/>
            <a:ext cx="5948362" cy="4460875"/>
          </a:xfrm>
          <a:ln/>
        </p:spPr>
      </p:sp>
      <p:sp>
        <p:nvSpPr>
          <p:cNvPr id="1022979" name="Rectangle 3"/>
          <p:cNvSpPr>
            <a:spLocks noGrp="1" noChangeArrowheads="1"/>
          </p:cNvSpPr>
          <p:nvPr>
            <p:ph type="body" idx="1"/>
          </p:nvPr>
        </p:nvSpPr>
        <p:spPr>
          <a:xfrm>
            <a:off x="417513" y="4894263"/>
            <a:ext cx="6327775" cy="4754562"/>
          </a:xfrm>
        </p:spPr>
        <p:txBody>
          <a:bodyPr/>
          <a:lstStyle/>
          <a:p>
            <a:r>
              <a:rPr lang="en-US" altLang="sk-SK"/>
              <a:t>In PSTN environments, residential telephones connect to central office (CO) switches on analog circuits. The core network is composed of switches that are interconnected by digital trunks, as illustrated in Figure 2.3.1.1. When a caller places a call to a second telephone, the call setup stage occurs first. This sets up an end-to-end dedicated circuit (DS-0) for the call. The CO switch then converts the received analog signals into digital format using the G.711 codec.</a:t>
            </a:r>
          </a:p>
          <a:p>
            <a:r>
              <a:rPr lang="en-US" altLang="sk-SK"/>
              <a:t>During the transmission stage, the synchronous transmission sends G.711 bits at a fixed rate with a very low but constant delay. The circuit dedicates the whole bandwidth (64 kbps) to the call, and because all bits follow the same path, all voice samples stay in order. When the call finishes, switches release the individual DS-0 circuits, making them available for use by other calls.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1131A3-0BD5-41AE-A418-1B966DADF796}" type="slidenum">
              <a:rPr lang="en-US" altLang="sk-SK"/>
              <a:pPr/>
              <a:t>34</a:t>
            </a:fld>
            <a:endParaRPr lang="en-US" altLang="sk-SK"/>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ltLang="sk-SK"/>
              <a:t>To support DiffServ, the IPv4 Type of Service (ToS) octet has been redefined from the 3-bit IP-precedence to a 6-bit DSCP field. </a:t>
            </a:r>
          </a:p>
          <a:p>
            <a:r>
              <a:rPr lang="en-US" altLang="sk-SK"/>
              <a:t>Prior to DiffServ, IP networks could use the </a:t>
            </a:r>
            <a:r>
              <a:rPr lang="en-US" altLang="sk-SK" i="1"/>
              <a:t>Precedence</a:t>
            </a:r>
            <a:r>
              <a:rPr lang="en-US" altLang="sk-SK"/>
              <a:t> field in the </a:t>
            </a:r>
            <a:r>
              <a:rPr lang="en-US" altLang="sk-SK">
                <a:hlinkClick r:id="rId3" tooltip="Type of Service"/>
              </a:rPr>
              <a:t>Type of Service</a:t>
            </a:r>
            <a:r>
              <a:rPr lang="en-US" altLang="sk-SK"/>
              <a:t> (TOS) byte of the IP header to mark priority traffic.</a:t>
            </a:r>
          </a:p>
          <a:p>
            <a:r>
              <a:rPr lang="en-US" altLang="sk-SK"/>
              <a:t>As the TOS byte and IP precedence was not widely used, the IETF agreed to reuse the TOS byte as the DS field for DiffServ networks. In order to maintain backward compatibility with network devices that still use the Precedence field, DiffServ defines the Class Selector PHB. </a:t>
            </a:r>
          </a:p>
          <a:p>
            <a:r>
              <a:rPr lang="en-US" altLang="sk-SK"/>
              <a:t>The Class Selector codepoints are of the form 'xxx000'. The first three bits are the IP precedence bits. Each IP precedence value can be mapped into a DiffServ class. If a packet is received from a non-DiffServ aware router that used IP precedence markings, the DiffServ router can still understand the encoding as a Class Selector codepoint.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8903B35-B291-47DC-9379-719F57D82FE8}" type="slidenum">
              <a:rPr lang="en-US" altLang="sk-SK"/>
              <a:pPr/>
              <a:t>35</a:t>
            </a:fld>
            <a:endParaRPr lang="en-US" altLang="sk-SK"/>
          </a:p>
        </p:txBody>
      </p:sp>
      <p:sp>
        <p:nvSpPr>
          <p:cNvPr id="1361922" name="Rectangle 2"/>
          <p:cNvSpPr>
            <a:spLocks noGrp="1" noRot="1" noChangeAspect="1" noChangeArrowheads="1" noTextEdit="1"/>
          </p:cNvSpPr>
          <p:nvPr>
            <p:ph type="sldImg"/>
          </p:nvPr>
        </p:nvSpPr>
        <p:spPr>
          <a:xfrm>
            <a:off x="677863" y="273050"/>
            <a:ext cx="5948362" cy="4460875"/>
          </a:xfrm>
          <a:ln/>
        </p:spPr>
      </p:sp>
      <p:sp>
        <p:nvSpPr>
          <p:cNvPr id="1361923" name="Rectangle 3"/>
          <p:cNvSpPr>
            <a:spLocks noGrp="1" noChangeArrowheads="1"/>
          </p:cNvSpPr>
          <p:nvPr>
            <p:ph type="body" idx="1"/>
          </p:nvPr>
        </p:nvSpPr>
        <p:spPr>
          <a:xfrm>
            <a:off x="417513" y="4894263"/>
            <a:ext cx="6327775" cy="4754562"/>
          </a:xfrm>
        </p:spPr>
        <p:txBody>
          <a:bodyPr/>
          <a:lstStyle/>
          <a:p>
            <a:r>
              <a:rPr lang="en-US" altLang="sk-SK"/>
              <a:t>RFC 2474 replaced the ToS field with the DiffServ field, in which a range of eight values (class selector) is used for backward compatibility with IP precedence. There is no compatibility with other bits used by the ToS field. </a:t>
            </a:r>
          </a:p>
          <a:p>
            <a:r>
              <a:rPr lang="en-US" altLang="sk-SK"/>
              <a:t>The class selector Per Hop Behavior (PHB) was defined to provide backward compatibility for DSCP with ToS-based IP precedence.</a:t>
            </a:r>
          </a:p>
          <a:p>
            <a:r>
              <a:rPr lang="en-US" altLang="sk-SK"/>
              <a:t>RFC 1812 simply prioritizes packets according to the precedence value. In this sense, the PHB is defined as the probability of timely forwarding. </a:t>
            </a:r>
          </a:p>
          <a:p>
            <a:r>
              <a:rPr lang="en-US" altLang="sk-SK"/>
              <a:t>For example, consider a service provider offering so-called “Olympic” service classes (Gold, Silver, and Bonze) so that packets in the gold class experience lighter load, and thus have greater probability for timely forwarding, than packets assigned to the silver class. Packets with higher IP precedence should be (on average) forwarded in less time than packets with lower IP precedence. </a:t>
            </a:r>
          </a:p>
          <a:p>
            <a:r>
              <a:rPr lang="en-US" altLang="sk-SK"/>
              <a:t>The last 3 bits of the DSCP (bits 2 to 4) set to 0 identify a class-selector PHB</a:t>
            </a:r>
            <a:r>
              <a:rPr lang="en-US" altLang="sk-SK" b="1"/>
              <a:t>.</a:t>
            </a:r>
            <a:r>
              <a:rPr lang="en-US" altLang="sk-SK"/>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84491C-E376-4E07-A4D3-9B08A327A853}" type="slidenum">
              <a:rPr lang="en-US" altLang="sk-SK"/>
              <a:pPr/>
              <a:t>36</a:t>
            </a:fld>
            <a:endParaRPr lang="en-US" altLang="sk-SK"/>
          </a:p>
        </p:txBody>
      </p:sp>
      <p:sp>
        <p:nvSpPr>
          <p:cNvPr id="1363970" name="Rectangle 2"/>
          <p:cNvSpPr>
            <a:spLocks noGrp="1" noRot="1" noChangeAspect="1" noChangeArrowheads="1" noTextEdit="1"/>
          </p:cNvSpPr>
          <p:nvPr>
            <p:ph type="sldImg"/>
          </p:nvPr>
        </p:nvSpPr>
        <p:spPr>
          <a:xfrm>
            <a:off x="677863" y="273050"/>
            <a:ext cx="5948362" cy="4460875"/>
          </a:xfrm>
          <a:ln/>
        </p:spPr>
      </p:sp>
      <p:sp>
        <p:nvSpPr>
          <p:cNvPr id="1363971" name="Rectangle 3"/>
          <p:cNvSpPr>
            <a:spLocks noGrp="1" noChangeArrowheads="1"/>
          </p:cNvSpPr>
          <p:nvPr>
            <p:ph type="body" idx="1"/>
          </p:nvPr>
        </p:nvSpPr>
        <p:spPr>
          <a:xfrm>
            <a:off x="417513" y="4894263"/>
            <a:ext cx="6327775" cy="4754562"/>
          </a:xfrm>
        </p:spPr>
        <p:txBody>
          <a:bodyPr/>
          <a:lstStyle/>
          <a:p>
            <a:r>
              <a:rPr lang="en-US" altLang="sk-SK"/>
              <a:t>Now that packets can be marked using the DSCP, how do we provide meaningful CoS, and provide the QoS that is needed? </a:t>
            </a:r>
          </a:p>
          <a:p>
            <a:r>
              <a:rPr lang="en-US" altLang="sk-SK"/>
              <a:t>First, the collection of packets that have the same DSCP value (also called a codepoint) in them, and crossing in a particular direction is called a Behavior Aggregate (BA)…more about this later. Packets from multiple applications/sources could belong to the same BA. </a:t>
            </a:r>
          </a:p>
          <a:p>
            <a:r>
              <a:rPr lang="en-US" altLang="sk-SK"/>
              <a:t>Formally, RFC-2475 defines a Per Hop Behavior (PHB) as the externally observable forwarding behavior applied at a DS-compliant node to a DS BA. In more concrete terms, a PHB refers to the packet scheduling, queuing, policing, or shaping behavior of a node on any given packet belonging to a BA, and as configured by a Service Level Agreement (SLA) or policy. </a:t>
            </a:r>
          </a:p>
          <a:p>
            <a:r>
              <a:rPr lang="en-US" altLang="sk-SK"/>
              <a:t>To date, four standard PHBs are available to construct a DiffServ-enabled network and achieve coarse-grained, end-to-end CoS and QoS: Default, EF, AF and Class-selector.</a:t>
            </a:r>
          </a:p>
          <a:p>
            <a:r>
              <a:rPr lang="en-US" altLang="sk-SK"/>
              <a:t>PHBs are defined in terms of behavior characteristics relevant to service provisioning policies, and not in terms of particular implementation mechanisms.  In general, a variety of implementation mechanisms may be suitable for implementing a particular PHB group. </a:t>
            </a:r>
          </a:p>
          <a:p>
            <a:r>
              <a:rPr lang="en-US" altLang="sk-SK"/>
              <a:t>The DiffServ architecture defines the DiffServ (DS) field to make per-hop behavior (PHB) decisions about packet classification and traffic conditioning functions, such as metering, marking, shaping, and policing. </a:t>
            </a:r>
          </a:p>
          <a:p>
            <a:pPr>
              <a:buFontTx/>
              <a:buNone/>
            </a:pPr>
            <a:endParaRPr lang="en-US" altLang="sk-SK" b="1"/>
          </a:p>
          <a:p>
            <a:pPr>
              <a:buFontTx/>
              <a:buNone/>
            </a:pPr>
            <a:r>
              <a:rPr lang="en-US" altLang="sk-SK" b="1"/>
              <a:t>The Default PHB (Defined in RFC-2474)</a:t>
            </a:r>
            <a:endParaRPr lang="en-US" altLang="sk-SK"/>
          </a:p>
          <a:p>
            <a:r>
              <a:rPr lang="en-US" altLang="sk-SK"/>
              <a:t>The default PHB specifies that a packet marked with a DSCP value (recommended) of `000000' gets the traditional best effort service from a DS-compliant node (a network node that complies to all the core DiffServ requirements). Also, if a packet arrives at a DS-compliant node and its DSCP value is not mapped to any of the other PHBs, it will get mapped to the default PHB.</a:t>
            </a:r>
            <a:endParaRPr lang="en-US" altLang="sk-SK" b="1"/>
          </a:p>
          <a:p>
            <a:pPr>
              <a:buFontTx/>
              <a:buNone/>
            </a:pPr>
            <a:r>
              <a:rPr lang="en-US" altLang="sk-SK" b="1"/>
              <a:t>Class-Selector PHBs (Defined in RFC-2474)</a:t>
            </a:r>
            <a:endParaRPr lang="en-US" altLang="sk-SK"/>
          </a:p>
          <a:p>
            <a:r>
              <a:rPr lang="en-US" altLang="sk-SK"/>
              <a:t>To preserve backward compatibility with the IP-precedence scheme, DSCP values of the form `xxx000,' where x is either 0 or 1, are defined. These codepoints are called class-selector codepoints. The PHB associated with a class-selector codepoint is a class-selector PHB. These PHBs retain almost the same forwarding behavior as nodes that implement IP-precedence based classification and forwarding. For example, packets with a DSCP value of `110000' (IP-precedence 110) have a preferential forwarding treatment (scheduling, queuing, etc.) as compared to packets with a DSCP value of `100000' (IP-precedence 100). These PHBs ensure that DS-compliant nodes can co-exist with IP-precedence aware nodes, with the exception of the DTS bits.</a:t>
            </a:r>
          </a:p>
          <a:p>
            <a:pPr>
              <a:buFontTx/>
              <a:buNone/>
            </a:pPr>
            <a:r>
              <a:rPr lang="en-US" altLang="sk-SK" b="1"/>
              <a:t>EF PHB (described in following slides)</a:t>
            </a:r>
          </a:p>
          <a:p>
            <a:pPr>
              <a:buFontTx/>
              <a:buNone/>
            </a:pPr>
            <a:r>
              <a:rPr lang="en-US" altLang="sk-SK" b="1"/>
              <a:t>AF PHB (described in following slides)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2EA073C-BAAA-4BC6-BB9B-718A5C45601B}" type="slidenum">
              <a:rPr lang="en-US" altLang="sk-SK"/>
              <a:pPr/>
              <a:t>37</a:t>
            </a:fld>
            <a:endParaRPr lang="en-US" altLang="sk-SK"/>
          </a:p>
        </p:txBody>
      </p:sp>
      <p:sp>
        <p:nvSpPr>
          <p:cNvPr id="1366018" name="Rectangle 2"/>
          <p:cNvSpPr>
            <a:spLocks noGrp="1" noRot="1" noChangeAspect="1" noChangeArrowheads="1" noTextEdit="1"/>
          </p:cNvSpPr>
          <p:nvPr>
            <p:ph type="sldImg"/>
          </p:nvPr>
        </p:nvSpPr>
        <p:spPr>
          <a:xfrm>
            <a:off x="677863" y="273050"/>
            <a:ext cx="5948362" cy="4460875"/>
          </a:xfrm>
          <a:ln/>
        </p:spPr>
      </p:sp>
      <p:sp>
        <p:nvSpPr>
          <p:cNvPr id="1366019" name="Rectangle 3"/>
          <p:cNvSpPr>
            <a:spLocks noGrp="1" noChangeArrowheads="1"/>
          </p:cNvSpPr>
          <p:nvPr>
            <p:ph type="body" idx="1"/>
          </p:nvPr>
        </p:nvSpPr>
        <p:spPr>
          <a:xfrm>
            <a:off x="417513" y="4894263"/>
            <a:ext cx="6327775" cy="4754562"/>
          </a:xfrm>
        </p:spPr>
        <p:txBody>
          <a:bodyPr/>
          <a:lstStyle/>
          <a:p>
            <a:r>
              <a:rPr lang="en-US" altLang="sk-SK"/>
              <a:t>Standard PHBs are available to construct a DiffServ-enabled network and achieve coarse-grained, end-to-end CoS and QoS.</a:t>
            </a:r>
          </a:p>
          <a:p>
            <a:pPr lvl="2"/>
            <a:r>
              <a:rPr lang="en-US" altLang="sk-SK"/>
              <a:t>Default PHB (as defined in RFC 2474)</a:t>
            </a:r>
          </a:p>
          <a:p>
            <a:pPr lvl="2"/>
            <a:r>
              <a:rPr lang="en-US" altLang="sk-SK"/>
              <a:t>AF PHB (as defined in RFC 2597)</a:t>
            </a:r>
          </a:p>
          <a:p>
            <a:pPr lvl="2"/>
            <a:r>
              <a:rPr lang="en-US" altLang="sk-SK"/>
              <a:t>EF PHB (as defined in RFC 2598) class-selector PHB (as defined in RFC 2474)</a:t>
            </a:r>
          </a:p>
          <a:p>
            <a:pPr lvl="2"/>
            <a:endParaRPr lang="en-US" altLang="sk-SK"/>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F753BEC-74A0-4152-B115-8A94D42D8168}" type="slidenum">
              <a:rPr lang="en-US" altLang="sk-SK"/>
              <a:pPr/>
              <a:t>38</a:t>
            </a:fld>
            <a:endParaRPr lang="en-US" altLang="sk-SK"/>
          </a:p>
        </p:txBody>
      </p:sp>
      <p:sp>
        <p:nvSpPr>
          <p:cNvPr id="1368066" name="Rectangle 2"/>
          <p:cNvSpPr>
            <a:spLocks noGrp="1" noRot="1" noChangeAspect="1" noChangeArrowheads="1" noTextEdit="1"/>
          </p:cNvSpPr>
          <p:nvPr>
            <p:ph type="sldImg"/>
          </p:nvPr>
        </p:nvSpPr>
        <p:spPr>
          <a:xfrm>
            <a:off x="677863" y="273050"/>
            <a:ext cx="5948362" cy="4460875"/>
          </a:xfrm>
          <a:ln/>
        </p:spPr>
      </p:sp>
      <p:sp>
        <p:nvSpPr>
          <p:cNvPr id="1368067" name="Rectangle 3"/>
          <p:cNvSpPr>
            <a:spLocks noGrp="1" noChangeArrowheads="1"/>
          </p:cNvSpPr>
          <p:nvPr>
            <p:ph type="body" idx="1"/>
          </p:nvPr>
        </p:nvSpPr>
        <p:spPr>
          <a:xfrm>
            <a:off x="417513" y="4894263"/>
            <a:ext cx="6327775" cy="4754562"/>
          </a:xfrm>
        </p:spPr>
        <p:txBody>
          <a:bodyPr/>
          <a:lstStyle/>
          <a:p>
            <a:r>
              <a:rPr lang="en-US" altLang="sk-SK"/>
              <a:t>The Expedited Forwarding (EF) PHB is the key ingredient in DiffServ for providing a low-loss, low-latency, low-jitter, and assured bandwidth service. Applications such as VoIP, video, and online trading programs require a robust network-treatment. EF can be implemented using priority queuing, along with rate limiting on the class (formally, a BA). </a:t>
            </a:r>
          </a:p>
          <a:p>
            <a:r>
              <a:rPr lang="en-US" altLang="sk-SK"/>
              <a:t>Although EF PHB when implemented in a DiffServ network provides a premium service, it should be specifically targeted toward the most critical applications, because if congestion exists, it is not possible to treat all or most traffic as high priority. EF PHB is especially suitable for applications (like VoIP) that require very low packet loss, guaranteed bandwidth, low delay and low jitter. </a:t>
            </a:r>
            <a:endParaRPr lang="en-US" altLang="sk-SK" b="1"/>
          </a:p>
          <a:p>
            <a:r>
              <a:rPr lang="en-US" altLang="sk-SK"/>
              <a:t>Packets requiring EF should be marked with DSCP binary value 101110 (46 or 0x2E).</a:t>
            </a:r>
          </a:p>
          <a:p>
            <a:r>
              <a:rPr lang="en-US" altLang="sk-SK"/>
              <a:t>Non-DiffServ-compliant devices regard EF DSCP value 101110 as IP precedence 5 (101). This precedence is the highest user-definable IP precedence and is typically used for delay-sensitive traffic (such as VoIP). Bits 5 to 7 of the EF DSCP value are 101, which matches IP precedence 5 and allows backward compatibility.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3ACA372-48A8-484F-B8F0-680381F6D41F}" type="slidenum">
              <a:rPr lang="en-US" altLang="sk-SK"/>
              <a:pPr/>
              <a:t>39</a:t>
            </a:fld>
            <a:endParaRPr lang="en-US" altLang="sk-SK"/>
          </a:p>
        </p:txBody>
      </p:sp>
      <p:sp>
        <p:nvSpPr>
          <p:cNvPr id="1370114" name="Rectangle 2"/>
          <p:cNvSpPr>
            <a:spLocks noGrp="1" noRot="1" noChangeAspect="1" noChangeArrowheads="1" noTextEdit="1"/>
          </p:cNvSpPr>
          <p:nvPr>
            <p:ph type="sldImg"/>
          </p:nvPr>
        </p:nvSpPr>
        <p:spPr>
          <a:xfrm>
            <a:off x="677863" y="273050"/>
            <a:ext cx="5948362" cy="4460875"/>
          </a:xfrm>
          <a:ln/>
        </p:spPr>
      </p:sp>
      <p:sp>
        <p:nvSpPr>
          <p:cNvPr id="1370115" name="Rectangle 3"/>
          <p:cNvSpPr>
            <a:spLocks noGrp="1" noChangeArrowheads="1"/>
          </p:cNvSpPr>
          <p:nvPr>
            <p:ph type="body" idx="1"/>
          </p:nvPr>
        </p:nvSpPr>
        <p:spPr>
          <a:xfrm>
            <a:off x="417513" y="4894263"/>
            <a:ext cx="6327775" cy="4754562"/>
          </a:xfrm>
        </p:spPr>
        <p:txBody>
          <a:bodyPr/>
          <a:lstStyle/>
          <a:p>
            <a:r>
              <a:rPr lang="en-US" altLang="sk-SK"/>
              <a:t>The AF PHB is identified based on the following:</a:t>
            </a:r>
          </a:p>
          <a:p>
            <a:pPr lvl="2"/>
            <a:r>
              <a:rPr lang="en-US" altLang="sk-SK"/>
              <a:t>The AF PHB guarantees a certain amount of bandwidth to an AF class.</a:t>
            </a:r>
          </a:p>
          <a:p>
            <a:pPr lvl="2"/>
            <a:r>
              <a:rPr lang="en-US" altLang="sk-SK"/>
              <a:t>The AF PHB allows access to extra bandwidth, if available.</a:t>
            </a:r>
          </a:p>
          <a:p>
            <a:r>
              <a:rPr lang="en-US" altLang="sk-SK"/>
              <a:t>Packets requiring AF PHB should be marked with DSCP value </a:t>
            </a:r>
            <a:r>
              <a:rPr lang="en-US" altLang="sk-SK" i="1"/>
              <a:t>aaadd</a:t>
            </a:r>
            <a:r>
              <a:rPr lang="en-US" altLang="sk-SK"/>
              <a:t>0, where </a:t>
            </a:r>
            <a:r>
              <a:rPr lang="en-US" altLang="sk-SK" i="1"/>
              <a:t>aaa</a:t>
            </a:r>
            <a:r>
              <a:rPr lang="en-US" altLang="sk-SK"/>
              <a:t> is the number of the class and </a:t>
            </a:r>
            <a:r>
              <a:rPr lang="en-US" altLang="sk-SK" i="1"/>
              <a:t>dd</a:t>
            </a:r>
            <a:r>
              <a:rPr lang="en-US" altLang="sk-SK"/>
              <a:t> is the drop probability.</a:t>
            </a:r>
            <a:endParaRPr lang="da-DK" altLang="sk-SK"/>
          </a:p>
          <a:p>
            <a:r>
              <a:rPr lang="da-DK" altLang="sk-SK"/>
              <a:t>There are four standard AF classes defined: AF1, AF2, AF3, and AF4. </a:t>
            </a:r>
            <a:r>
              <a:rPr lang="en-US" altLang="sk-SK"/>
              <a:t>Each class should be treated independently and should have allocated bandwidth that is based on the QoS policy.</a:t>
            </a:r>
          </a:p>
          <a:p>
            <a:r>
              <a:rPr lang="en-US" altLang="sk-SK"/>
              <a:t>AF PHB defines a method by which BAs can be given different forwarding assurances. For example, traffic can be divided into gold, silver, and bronze classes, with gold being allocated 50 percent of the available link bandwidth, silver 30 percent, and bronze 20 percent.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6BAF901-0465-4BD6-98D7-407174267A53}" type="slidenum">
              <a:rPr lang="en-US" altLang="sk-SK"/>
              <a:pPr/>
              <a:t>40</a:t>
            </a:fld>
            <a:endParaRPr lang="en-US" altLang="sk-SK"/>
          </a:p>
        </p:txBody>
      </p:sp>
      <p:sp>
        <p:nvSpPr>
          <p:cNvPr id="1372162" name="Rectangle 2"/>
          <p:cNvSpPr>
            <a:spLocks noGrp="1" noRot="1" noChangeAspect="1" noChangeArrowheads="1" noTextEdit="1"/>
          </p:cNvSpPr>
          <p:nvPr>
            <p:ph type="sldImg"/>
          </p:nvPr>
        </p:nvSpPr>
        <p:spPr>
          <a:xfrm>
            <a:off x="677863" y="273050"/>
            <a:ext cx="5948362" cy="4460875"/>
          </a:xfrm>
          <a:ln/>
        </p:spPr>
      </p:sp>
      <p:sp>
        <p:nvSpPr>
          <p:cNvPr id="1372163" name="Rectangle 3"/>
          <p:cNvSpPr>
            <a:spLocks noGrp="1" noChangeArrowheads="1"/>
          </p:cNvSpPr>
          <p:nvPr>
            <p:ph type="body" idx="1"/>
          </p:nvPr>
        </p:nvSpPr>
        <p:spPr>
          <a:xfrm>
            <a:off x="417513" y="4894263"/>
            <a:ext cx="6327775" cy="4754562"/>
          </a:xfrm>
        </p:spPr>
        <p:txBody>
          <a:bodyPr/>
          <a:lstStyle/>
          <a:p>
            <a:r>
              <a:rPr lang="en-US" altLang="sk-SK"/>
              <a:t>Within each AFx class, it is possible to specify 3 drop precedence values. If there is congestion in a DS-node on a specific link, and packets of a particular AF class (for example AF1) need to be dropped, packets will be dropped such that the probability of drop creates a relationship where AFx1 &lt;= AFx2 &lt;= AFx3.</a:t>
            </a:r>
          </a:p>
          <a:p>
            <a:r>
              <a:rPr lang="en-US" altLang="sk-SK"/>
              <a:t>In other words, packets in AF13 will get dropped before packets in AF12, before packets in AF11. This concept of drop precedence is useful, for example, to penalize flows within a BA that exceed the assigned bandwidth. Packets of these flows could be re-marked by a policer to a higher drop precedence. </a:t>
            </a:r>
          </a:p>
          <a:p>
            <a:endParaRPr lang="en-US" altLang="sk-S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DFC0E13-4EC9-4227-BC79-3E52D49F9A85}" type="slidenum">
              <a:rPr lang="en-US" altLang="sk-SK"/>
              <a:pPr/>
              <a:t>41</a:t>
            </a:fld>
            <a:endParaRPr lang="en-US" altLang="sk-SK"/>
          </a:p>
        </p:txBody>
      </p:sp>
      <p:sp>
        <p:nvSpPr>
          <p:cNvPr id="1380354" name="Rectangle 2"/>
          <p:cNvSpPr>
            <a:spLocks noGrp="1" noRot="1" noChangeAspect="1" noChangeArrowheads="1" noTextEdit="1"/>
          </p:cNvSpPr>
          <p:nvPr>
            <p:ph type="sldImg"/>
          </p:nvPr>
        </p:nvSpPr>
        <p:spPr>
          <a:xfrm>
            <a:off x="677863" y="273050"/>
            <a:ext cx="5948362" cy="4460875"/>
          </a:xfrm>
          <a:ln/>
        </p:spPr>
      </p:sp>
      <p:sp>
        <p:nvSpPr>
          <p:cNvPr id="1380355" name="Rectangle 3"/>
          <p:cNvSpPr>
            <a:spLocks noGrp="1" noChangeArrowheads="1"/>
          </p:cNvSpPr>
          <p:nvPr>
            <p:ph type="body" idx="1"/>
          </p:nvPr>
        </p:nvSpPr>
        <p:spPr>
          <a:xfrm>
            <a:off x="417513" y="4894263"/>
            <a:ext cx="6327775" cy="4754562"/>
          </a:xfrm>
        </p:spPr>
        <p:txBody>
          <a:bodyPr/>
          <a:lstStyle/>
          <a:p>
            <a:r>
              <a:rPr lang="en-US" altLang="sk-SK"/>
              <a:t>One key element of defining QoS service classes is to understand the basic quality needs of network applications. It is essential that applications be given QoS treatment in line with their needs. For example, improperly specifying voice traffic into a service class with guaranteed bandwidth but without a guaranteed low latency (delay) would not meet the needs of the voice traffic.</a:t>
            </a:r>
          </a:p>
          <a:p>
            <a:r>
              <a:rPr lang="en-US" altLang="sk-SK"/>
              <a:t>While it is important to fully understand network application requirements, it is equally important not to overprovision or overdesign the administrative policy. An administrative policy should be proactive in nature and require as few service classes as necessary. One good rule is to limit the number of service classes to no more than four or five. </a:t>
            </a:r>
          </a:p>
          <a:p>
            <a:r>
              <a:rPr lang="en-US" altLang="sk-SK"/>
              <a:t>The QoS requirements of these applications can be met with a few well-designed service classes. The more service classes implemented in support of an administrative QoS policy, the more complex the QoS implementation will be. This complexity also extends to support and troubleshooting.</a:t>
            </a:r>
          </a:p>
          <a:p>
            <a:r>
              <a:rPr lang="en-US" altLang="sk-SK"/>
              <a:t>It is also important that the highest-priority classes be reserved for a select few applications. Marking 90 percent of network traffic as high priority will render most administrative QoS policies useless.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4C97A2-2C85-4317-92BC-D2F262D19054}" type="slidenum">
              <a:rPr lang="en-US" altLang="sk-SK"/>
              <a:pPr/>
              <a:t>42</a:t>
            </a:fld>
            <a:endParaRPr lang="en-US" altLang="sk-SK"/>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a:xfrm>
            <a:off x="409575" y="4819650"/>
            <a:ext cx="6199188" cy="4683125"/>
          </a:xfrm>
        </p:spPr>
        <p:txBody>
          <a:bodyPr/>
          <a:lstStyle/>
          <a:p>
            <a:r>
              <a:rPr lang="en-US" altLang="sk-SK"/>
              <a:t>Many enterprises aren’t ready to deploy a complex 11-Class Model, or may never have the need for 11 classes of service.</a:t>
            </a:r>
          </a:p>
          <a:p>
            <a:r>
              <a:rPr lang="en-US" altLang="sk-SK"/>
              <a:t>5-Classes is the recommended model for provisioning QoS for Voice, Video and Data.</a:t>
            </a:r>
          </a:p>
          <a:p>
            <a:r>
              <a:rPr lang="en-US" altLang="sk-SK"/>
              <a:t>Some of these classes can be gradually split into more granular classes, as shown in the diagram, as needed by the network.</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A6BE58D-5FCB-4470-BBB0-5ECBBAC005CE}" type="slidenum">
              <a:rPr lang="en-US" altLang="sk-SK"/>
              <a:pPr/>
              <a:t>43</a:t>
            </a:fld>
            <a:endParaRPr lang="en-US" altLang="sk-SK"/>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a:xfrm>
            <a:off x="409575" y="4819650"/>
            <a:ext cx="6199188" cy="4683125"/>
          </a:xfrm>
        </p:spPr>
        <p:txBody>
          <a:bodyPr/>
          <a:lstStyle/>
          <a:p>
            <a:r>
              <a:rPr lang="en-US" altLang="sk-SK" sz="1000"/>
              <a:t>Cisco has adopted a new initiative called the “QoS Baseline.” The QoS Baseline is a strategic document designed to unify QoS within Cisco, from enterprise to service provider and from engineering to marketing. The QoS Baseline was written by Cisco's most qualified QoS experts.</a:t>
            </a:r>
          </a:p>
          <a:p>
            <a:r>
              <a:rPr lang="en-US" altLang="sk-SK" sz="1000"/>
              <a:t>The QoS Baseline specifies 11 traffic classes within the enterprise. An important note is that the QoS Baseline is not dictating that every enterprise deploy 11 different traffic classes immediately, but rather it is considering enterprise QoS needs of not only today, but also the foreseeable future. Even if an enterprise needs to provision for only a handful of these 11 classes today, following QoS Baseline recommendations will enable them to leave options open for smoothly provisioning additional traffic classes in the future.</a:t>
            </a:r>
          </a:p>
          <a:p>
            <a:r>
              <a:rPr lang="en-US" altLang="sk-SK" sz="1000" b="1"/>
              <a:t>Note: </a:t>
            </a:r>
            <a:r>
              <a:rPr lang="en-US" altLang="sk-SK" sz="1000"/>
              <a:t>The QoS Baseline recommends marking Call-Signaling to CS3. Currently, however, all Cisco IP Telephony products mark Call-Signaling to AF31. A marking migration from AF31 to CS3 is planned within Cisco, but in the interim it is recommended that both AF31 and CS3 be reserved for Call-Signaling and that Locally-Defined Mission-Critical data applications be marked to DSCP 25. Upon completion of the migration, the QoS Baseline marking recommendations of CS3 for Call-Signaling and AF31 for Locally-Defined Mission-Critical applications should be used. These marking recommendations are more inline with RFC 2597 and RFC 2474.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143EFD4-C0F6-47F1-BE3A-BF81096B8A74}" type="slidenum">
              <a:rPr lang="en-US" altLang="sk-SK"/>
              <a:pPr/>
              <a:t>5</a:t>
            </a:fld>
            <a:endParaRPr lang="en-US" altLang="sk-SK"/>
          </a:p>
        </p:txBody>
      </p:sp>
      <p:sp>
        <p:nvSpPr>
          <p:cNvPr id="1025026" name="Rectangle 2"/>
          <p:cNvSpPr>
            <a:spLocks noChangeAspect="1" noChangeArrowheads="1" noTextEdit="1"/>
          </p:cNvSpPr>
          <p:nvPr>
            <p:ph type="sldImg"/>
          </p:nvPr>
        </p:nvSpPr>
        <p:spPr>
          <a:xfrm>
            <a:off x="677863" y="273050"/>
            <a:ext cx="5948362" cy="4460875"/>
          </a:xfrm>
          <a:ln/>
        </p:spPr>
      </p:sp>
      <p:sp>
        <p:nvSpPr>
          <p:cNvPr id="1025027" name="Rectangle 3"/>
          <p:cNvSpPr>
            <a:spLocks noGrp="1" noChangeArrowheads="1"/>
          </p:cNvSpPr>
          <p:nvPr>
            <p:ph type="body" idx="1"/>
          </p:nvPr>
        </p:nvSpPr>
        <p:spPr>
          <a:xfrm>
            <a:off x="417513" y="4894263"/>
            <a:ext cx="6327775" cy="4754562"/>
          </a:xfrm>
        </p:spPr>
        <p:txBody>
          <a:bodyPr/>
          <a:lstStyle/>
          <a:p>
            <a:r>
              <a:rPr lang="en-US" altLang="sk-SK"/>
              <a:t>In VoIP networks, analog telephones connect to VoIP gateways through analog interfaces. The gateways connect through an IP network, as shown here. IP phones connect to switches, and the switches in turn connect directly to routers.</a:t>
            </a:r>
          </a:p>
          <a:p>
            <a:r>
              <a:rPr lang="en-US" altLang="sk-SK"/>
              <a:t>When a caller places a call from one telephone to another telephone, the call setup stage sets the call up logically, but no dedicated circuits (lines) are associated with the call. The gateway then converts the received analog signals into digital format using a codec, such as G.711 or G.729 with voice compression.</a:t>
            </a:r>
          </a:p>
          <a:p>
            <a:r>
              <a:rPr lang="en-US" altLang="sk-SK"/>
              <a:t>During the transmission stage, voice gateways insert voice packets into data packets and then send the data packets, one by one, out to the network. The bandwidths of the links between the individual routers are not time‑division multiplexed into separate circuits but are single high-bandwidth circuits, carrying IP packets from several devices. As shown here, data and voice packets share the same path and the same links.</a:t>
            </a:r>
          </a:p>
          <a:p>
            <a:endParaRPr lang="en-US" altLang="sk-SK"/>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D6649F3-7853-402B-B866-42010FA45BB8}" type="slidenum">
              <a:rPr lang="en-US" altLang="sk-SK"/>
              <a:pPr/>
              <a:t>44</a:t>
            </a:fld>
            <a:endParaRPr lang="en-US" altLang="sk-SK"/>
          </a:p>
        </p:txBody>
      </p:sp>
      <p:sp>
        <p:nvSpPr>
          <p:cNvPr id="939010" name="Rectangle 2"/>
          <p:cNvSpPr>
            <a:spLocks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lt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9A0437-DD39-466D-817C-25934EA43B17}" type="slidenum">
              <a:rPr lang="en-US" altLang="sk-SK"/>
              <a:pPr/>
              <a:t>8</a:t>
            </a:fld>
            <a:endParaRPr lang="en-US" altLang="sk-SK"/>
          </a:p>
        </p:txBody>
      </p:sp>
      <p:sp>
        <p:nvSpPr>
          <p:cNvPr id="1228802" name="Rectangle 2"/>
          <p:cNvSpPr>
            <a:spLocks noChangeAspect="1" noChangeArrowheads="1" noTextEdit="1"/>
          </p:cNvSpPr>
          <p:nvPr>
            <p:ph type="sldImg"/>
          </p:nvPr>
        </p:nvSpPr>
        <p:spPr>
          <a:xfrm>
            <a:off x="649288" y="269875"/>
            <a:ext cx="5859462" cy="4394200"/>
          </a:xfrm>
          <a:ln/>
        </p:spPr>
      </p:sp>
      <p:sp>
        <p:nvSpPr>
          <p:cNvPr id="1228803" name="Rectangle 3"/>
          <p:cNvSpPr>
            <a:spLocks noGrp="1" noChangeArrowheads="1"/>
          </p:cNvSpPr>
          <p:nvPr>
            <p:ph type="body" idx="1"/>
          </p:nvPr>
        </p:nvSpPr>
        <p:spPr>
          <a:xfrm>
            <a:off x="409575" y="4819650"/>
            <a:ext cx="6199188" cy="4681538"/>
          </a:xfrm>
        </p:spPr>
        <p:txBody>
          <a:bodyPr/>
          <a:lstStyle/>
          <a:p>
            <a:endParaRPr lang="sk-SK" alt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95734CB-B38A-4356-B1EA-8D380EDFA246}" type="slidenum">
              <a:rPr lang="en-US" altLang="sk-SK"/>
              <a:pPr/>
              <a:t>9</a:t>
            </a:fld>
            <a:endParaRPr lang="en-US" altLang="sk-SK"/>
          </a:p>
        </p:txBody>
      </p:sp>
      <p:sp>
        <p:nvSpPr>
          <p:cNvPr id="1120258" name="Rectangle 2"/>
          <p:cNvSpPr>
            <a:spLocks noChangeAspect="1" noChangeArrowheads="1" noTextEdit="1"/>
          </p:cNvSpPr>
          <p:nvPr>
            <p:ph type="sldImg"/>
          </p:nvPr>
        </p:nvSpPr>
        <p:spPr>
          <a:ln/>
        </p:spPr>
      </p:sp>
      <p:sp>
        <p:nvSpPr>
          <p:cNvPr id="1120259" name="Rectangle 3"/>
          <p:cNvSpPr>
            <a:spLocks noGrp="1" noChangeArrowheads="1"/>
          </p:cNvSpPr>
          <p:nvPr>
            <p:ph type="body" idx="1"/>
          </p:nvPr>
        </p:nvSpPr>
        <p:spPr>
          <a:xfrm>
            <a:off x="409575" y="4819650"/>
            <a:ext cx="6199188" cy="4683125"/>
          </a:xfrm>
        </p:spPr>
        <p:txBody>
          <a:bodyPr/>
          <a:lstStyle/>
          <a:p>
            <a:r>
              <a:rPr lang="en-US" altLang="sk-SK"/>
              <a:t>Before converged networks were common, network engineering focused on connectivity. The rates at which data came onto the network resulted in bursty data flows. In a traditional network, data, arriving in packets, tries to acquire and use as much bandwidth as possible at any given time. Access to bandwidth is on a first-come, first-served (FIFO) basis. The data rate available to any one user varies depending on the number of users accessing the network at that time.</a:t>
            </a:r>
          </a:p>
          <a:p>
            <a:r>
              <a:rPr lang="en-US" altLang="sk-SK"/>
              <a:t>Protocols in nonconverged traditional networks handle the bursty nature of data networks. Data networks can survive brief outages. For example, when you retrieve e-mail, a delay of a few seconds is generally not noticeable. A delay of minutes is annoying, but not serious.</a:t>
            </a:r>
          </a:p>
          <a:p>
            <a:r>
              <a:rPr lang="en-US" altLang="sk-SK"/>
              <a:t>Traditional networks also had requirements for applications such as data, video, and systems network architecture (SNA). Since each application has different traffic characteristics and requirements, network designers deployed nonintegrated networks. These nonintegrated networks carried specific types of traffic: data network, SNA network, voice network, and video network.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55C5E2B-8139-429B-A266-90BC45B19080}" type="slidenum">
              <a:rPr lang="en-US" altLang="sk-SK"/>
              <a:pPr/>
              <a:t>10</a:t>
            </a:fld>
            <a:endParaRPr lang="en-US" altLang="sk-SK"/>
          </a:p>
        </p:txBody>
      </p:sp>
      <p:sp>
        <p:nvSpPr>
          <p:cNvPr id="1122306" name="Rectangle 2"/>
          <p:cNvSpPr>
            <a:spLocks noChangeAspect="1" noChangeArrowheads="1" noTextEdit="1"/>
          </p:cNvSpPr>
          <p:nvPr>
            <p:ph type="sldImg"/>
          </p:nvPr>
        </p:nvSpPr>
        <p:spPr>
          <a:xfrm>
            <a:off x="677863" y="273050"/>
            <a:ext cx="5948362" cy="4460875"/>
          </a:xfrm>
          <a:ln/>
        </p:spPr>
      </p:sp>
      <p:sp>
        <p:nvSpPr>
          <p:cNvPr id="1122307" name="Rectangle 3"/>
          <p:cNvSpPr>
            <a:spLocks noGrp="1" noChangeArrowheads="1"/>
          </p:cNvSpPr>
          <p:nvPr>
            <p:ph type="body" idx="1"/>
          </p:nvPr>
        </p:nvSpPr>
        <p:spPr>
          <a:xfrm>
            <a:off x="417513" y="4894263"/>
            <a:ext cx="6327775" cy="4754562"/>
          </a:xfrm>
        </p:spPr>
        <p:txBody>
          <a:bodyPr/>
          <a:lstStyle/>
          <a:p>
            <a:r>
              <a:rPr lang="en-US" altLang="sk-SK"/>
              <a:t>A converged network carries voice, video, and data traffic. These flows use the same network facilities. Merging these different traffic streams with dramatically differing requirements can lead to a number of problems. Key among these problems is that voice and video traffic is very time-sensitive and must get priority. </a:t>
            </a:r>
          </a:p>
          <a:p>
            <a:r>
              <a:rPr lang="en-US" altLang="sk-SK"/>
              <a:t>In a converged network, constant, small-packet voice flows compete with bursty data flows. Although the packets carrying voice traffic on a converged network are typically very small, the packets cannot tolerate delay and delay variation as they traverse the network. When delay and delay variations occur, voices break up and words become incomprehensible. </a:t>
            </a:r>
          </a:p>
          <a:p>
            <a:r>
              <a:rPr lang="en-US" altLang="sk-SK"/>
              <a:t>Conversely, packets carrying file transfer data are typically large and the nature of IP lets the packets survive delays and drops. It is possible to retransmit part of a dropped data file, but it is not feasible to retransmit part of a voice conversation. Critical voice and video traffic must have priority over data traffic. Mechanisms must be in place to provide this priority.</a:t>
            </a:r>
          </a:p>
          <a:p>
            <a:r>
              <a:rPr lang="en-US" altLang="sk-SK"/>
              <a:t>The key reality in converged networks is that service providers cannot accept failure. While a file transfer or an e-mail packet can wait until a down network recovers and delays are almost transparent, voice and video packets cannot wait. Converged networks must provide secure, predictable, measurable, and, sometimes, guaranteed services. Even a brief network outage on a converged network seriously disrupts business operations. </a:t>
            </a:r>
          </a:p>
          <a:p>
            <a:r>
              <a:rPr lang="en-US" altLang="sk-SK"/>
              <a:t>Network administrators and architects achieve required performance from the network by managing delay, delay variation (jitter), bandwidth provisioning, and packet loss parameters with quality of service (QoS) techniques. </a:t>
            </a:r>
          </a:p>
          <a:p>
            <a:r>
              <a:rPr lang="en-US" altLang="sk-SK"/>
              <a:t>Multimedia streams, such as those used in IP telephony or videoconferencing, are very sensitive to delivery delays and create unique QoS demands. If service providers rely on a best-effort network model, packets may not arrive in order, in a timely manner, or maybe not at all. The result is unclear pictures, jerky and slow movement, and sound that is not synchronized with images.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2CA0D8-37DD-4E62-9E3C-58CBE46E05A7}" type="slidenum">
              <a:rPr lang="en-US" altLang="sk-SK"/>
              <a:pPr/>
              <a:t>11</a:t>
            </a:fld>
            <a:endParaRPr lang="en-US" altLang="sk-SK"/>
          </a:p>
        </p:txBody>
      </p:sp>
      <p:sp>
        <p:nvSpPr>
          <p:cNvPr id="1124354" name="Rectangle 2"/>
          <p:cNvSpPr>
            <a:spLocks noChangeAspect="1" noChangeArrowheads="1" noTextEdit="1"/>
          </p:cNvSpPr>
          <p:nvPr>
            <p:ph type="sldImg"/>
          </p:nvPr>
        </p:nvSpPr>
        <p:spPr>
          <a:xfrm>
            <a:off x="677863" y="273050"/>
            <a:ext cx="5948362" cy="4460875"/>
          </a:xfrm>
          <a:ln/>
        </p:spPr>
      </p:sp>
      <p:sp>
        <p:nvSpPr>
          <p:cNvPr id="1124355" name="Rectangle 3"/>
          <p:cNvSpPr>
            <a:spLocks noGrp="1" noChangeArrowheads="1"/>
          </p:cNvSpPr>
          <p:nvPr>
            <p:ph type="body" idx="1"/>
          </p:nvPr>
        </p:nvSpPr>
        <p:spPr>
          <a:xfrm>
            <a:off x="417513" y="4894263"/>
            <a:ext cx="6327775" cy="4754562"/>
          </a:xfrm>
        </p:spPr>
        <p:txBody>
          <a:bodyPr/>
          <a:lstStyle/>
          <a:p>
            <a:r>
              <a:rPr lang="en-US" altLang="sk-SK"/>
              <a:t>With inadequate network configuration, voice transmission is irregular or unintelligible. Gaps in speech where pieces of speech are interspersed with silence are particularly troublesome. </a:t>
            </a:r>
          </a:p>
          <a:p>
            <a:r>
              <a:rPr lang="en-US" altLang="sk-SK"/>
              <a:t>Delay causes poor caller interactivity. Poor caller interactivity can cause echo and talker overlap. Echo is the effect of the signal reflecting the speaker voice from the far-end telephone equipment back into the speaker ear. Talker overlap is caused when one-way delay becomes greater than 250 ms. When this long delay occurs; one talker steps in on the speech of the other talker.</a:t>
            </a:r>
          </a:p>
          <a:p>
            <a:r>
              <a:rPr lang="en-US" altLang="sk-SK"/>
              <a:t>The worst-case result of delay is a disconnected call. If there are long gaps in speech, the parties will hang up. If there are signaling problems, calls are disconnected. Such events are unacceptable in voice communications, yet are quite common for an inadequately prepared data network that is attempting to carry voice.</a:t>
            </a:r>
          </a:p>
          <a:p>
            <a:pPr>
              <a:buFontTx/>
              <a:buNone/>
            </a:pPr>
            <a:endParaRPr lang="en-US" altLang="sk-SK"/>
          </a:p>
          <a:p>
            <a:pPr>
              <a:buFontTx/>
              <a:buNone/>
            </a:pPr>
            <a:r>
              <a:rPr lang="en-US" altLang="sk-SK"/>
              <a:t>The four major issues that face converged enterprise networks:</a:t>
            </a:r>
            <a:endParaRPr lang="en-US" altLang="sk-SK" b="1"/>
          </a:p>
          <a:p>
            <a:pPr lvl="1"/>
            <a:r>
              <a:rPr lang="en-US" altLang="sk-SK" b="1"/>
              <a:t>Lack of Bandwidth capacity:</a:t>
            </a:r>
            <a:r>
              <a:rPr lang="en-US" altLang="sk-SK"/>
              <a:t> Large graphics files, multimedia uses, and increasing use of voice and video cause bandwidth capacity problems over data networks.</a:t>
            </a:r>
            <a:endParaRPr lang="en-US" altLang="sk-SK" b="1"/>
          </a:p>
          <a:p>
            <a:pPr lvl="1"/>
            <a:r>
              <a:rPr lang="en-US" altLang="sk-SK" b="1"/>
              <a:t>End-to-end delay (both fixed and variable): </a:t>
            </a:r>
            <a:r>
              <a:rPr lang="en-US" altLang="sk-SK"/>
              <a:t>Delay is the time it takes for a packet to reach the receiving endpoint after being transmitted from the sending endpoint. This period of time is called the “end-to-end delay” and consists of two components: </a:t>
            </a:r>
            <a:endParaRPr lang="en-US" altLang="sk-SK" b="1"/>
          </a:p>
          <a:p>
            <a:pPr lvl="3"/>
            <a:r>
              <a:rPr lang="en-US" altLang="sk-SK" b="1"/>
              <a:t>Fixed network delay: </a:t>
            </a:r>
            <a:r>
              <a:rPr lang="en-US" altLang="sk-SK"/>
              <a:t>Two types of fixed network delay are serialization and propagation delays. Serialization is the process of placing bits on the circuit. The higher the circuit speed, the less time it takes to place the bits on the circuit. Therefore, the higher the speed of the link, the less serialization delay is incurred. Propagation delay is the time it takes frames to transit the physical media.</a:t>
            </a:r>
            <a:endParaRPr lang="en-US" altLang="sk-SK" b="1"/>
          </a:p>
          <a:p>
            <a:pPr lvl="3"/>
            <a:r>
              <a:rPr lang="en-US" altLang="sk-SK" b="1"/>
              <a:t>Variable network delay: </a:t>
            </a:r>
            <a:r>
              <a:rPr lang="en-US" altLang="sk-SK"/>
              <a:t>Processing delay is a type of variable delay and is the time required by a networking device to look up the route, change the header, and complete other switching tasks. In some cases, the packet must also be manipulated, as, for example, when the encapsulation type or the hop count must be changed. Each of these steps can contribute to processing delay.</a:t>
            </a:r>
            <a:endParaRPr lang="en-US" altLang="sk-SK" b="1"/>
          </a:p>
          <a:p>
            <a:pPr lvl="1"/>
            <a:r>
              <a:rPr lang="en-US" altLang="sk-SK" b="1"/>
              <a:t>Variation of delay (also called jitter): </a:t>
            </a:r>
            <a:r>
              <a:rPr lang="en-US" altLang="sk-SK"/>
              <a:t>Jitter is the delta, or difference, in the total end-to-end delay values of two voice packets in the voice flow.</a:t>
            </a:r>
            <a:endParaRPr lang="en-US" altLang="sk-SK" b="1"/>
          </a:p>
          <a:p>
            <a:pPr lvl="1"/>
            <a:r>
              <a:rPr lang="en-US" altLang="sk-SK" b="1"/>
              <a:t>Packet loss: </a:t>
            </a:r>
            <a:r>
              <a:rPr lang="en-US" altLang="sk-SK"/>
              <a:t>WAN congestion is the usual cause for packet loss and results in speech dropouts or a stutter effect if the play out side tries to accommodate for the loss by retransmitting previously sent packets.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1CD89C8-DC97-4B94-8CBE-E9F9DB327EE5}" type="slidenum">
              <a:rPr lang="en-US" altLang="sk-SK"/>
              <a:pPr/>
              <a:t>12</a:t>
            </a:fld>
            <a:endParaRPr lang="en-US" altLang="sk-SK"/>
          </a:p>
        </p:txBody>
      </p:sp>
      <p:sp>
        <p:nvSpPr>
          <p:cNvPr id="1126402" name="Rectangle 2"/>
          <p:cNvSpPr>
            <a:spLocks noChangeAspect="1" noChangeArrowheads="1" noTextEdit="1"/>
          </p:cNvSpPr>
          <p:nvPr>
            <p:ph type="sldImg"/>
          </p:nvPr>
        </p:nvSpPr>
        <p:spPr>
          <a:xfrm>
            <a:off x="677863" y="273050"/>
            <a:ext cx="5948362" cy="4460875"/>
          </a:xfrm>
          <a:ln/>
        </p:spPr>
      </p:sp>
      <p:sp>
        <p:nvSpPr>
          <p:cNvPr id="1126403" name="Rectangle 3"/>
          <p:cNvSpPr>
            <a:spLocks noGrp="1" noChangeArrowheads="1"/>
          </p:cNvSpPr>
          <p:nvPr>
            <p:ph type="body" idx="1"/>
          </p:nvPr>
        </p:nvSpPr>
        <p:spPr>
          <a:xfrm>
            <a:off x="417513" y="4894263"/>
            <a:ext cx="6327775" cy="4754562"/>
          </a:xfrm>
        </p:spPr>
        <p:txBody>
          <a:bodyPr/>
          <a:lstStyle/>
          <a:p>
            <a:r>
              <a:rPr lang="en-US" altLang="sk-SK"/>
              <a:t>This example shows a network with four hops between a server and a client. Each hop uses different media with different bandwidths. The maximum available bandwidth is equal to the bandwidth of the slowest link.</a:t>
            </a:r>
          </a:p>
          <a:p>
            <a:r>
              <a:rPr lang="en-US" altLang="sk-SK"/>
              <a:t>The calculation of the available bandwidth, however, is much more complex in cases where multiple flows are traversing the network. In such cases, you must calculate average bandwidth available per flow.</a:t>
            </a:r>
          </a:p>
          <a:p>
            <a:r>
              <a:rPr lang="en-US" altLang="sk-SK"/>
              <a:t>Inadequate bandwidth can have performance impacts on network applications, especially those that are time-sensitive (such as voice) or consume a lot of bandwidth (such as videoconferencing). These performance impacts result in poor voice and video quality. In addition, interactive network services, such as terminal services and remote desktops, may also suffer from lower bandwidth, which results in slow application responses.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sk-SK"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sk-SK"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47497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83048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3213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35035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125635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280778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3781740073"/>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280784677"/>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3772877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97125583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79447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83179139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143238274"/>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516627"/>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692890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577658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641759035"/>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58135365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866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5121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3165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128456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65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923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329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sk-SK"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7"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Body Text 24</a:t>
            </a:r>
          </a:p>
          <a:p>
            <a:pPr lvl="1"/>
            <a:r>
              <a:rPr lang="en-US" altLang="sk-SK" smtClean="0"/>
              <a:t>Second Level 20</a:t>
            </a:r>
          </a:p>
          <a:p>
            <a:pPr lvl="2"/>
            <a:r>
              <a:rPr lang="en-US" altLang="sk-SK" smtClean="0"/>
              <a:t>Third Level 20</a:t>
            </a:r>
          </a:p>
          <a:p>
            <a:pPr lvl="3"/>
            <a:r>
              <a:rPr lang="en-US" altLang="sk-SK" smtClean="0"/>
              <a:t>Fourth Level 20</a:t>
            </a:r>
          </a:p>
          <a:p>
            <a:pPr lvl="4"/>
            <a:r>
              <a:rPr lang="en-US" altLang="sk-SK"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sk-SK"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ntrol" Target="../activeX/activeX1.xml"/><Relationship Id="rId7" Type="http://schemas.openxmlformats.org/officeDocument/2006/relationships/image" Target="../media/image19.png"/><Relationship Id="rId2" Type="http://schemas.openxmlformats.org/officeDocument/2006/relationships/tags" Target="../tags/tag12.xml"/><Relationship Id="rId1" Type="http://schemas.openxmlformats.org/officeDocument/2006/relationships/vmlDrawing" Target="../drawings/vmlDrawing1.v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13.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ctrTitle"/>
          </p:nvPr>
        </p:nvSpPr>
        <p:spPr/>
        <p:txBody>
          <a:bodyPr/>
          <a:lstStyle/>
          <a:p>
            <a:r>
              <a:rPr lang="en-US" altLang="sk-SK" sz="2600"/>
              <a:t>Optimizing Converged Cisco Networks (ONT)</a:t>
            </a:r>
          </a:p>
        </p:txBody>
      </p:sp>
      <p:sp>
        <p:nvSpPr>
          <p:cNvPr id="908291" name="Rectangle 3"/>
          <p:cNvSpPr>
            <a:spLocks noGrp="1" noChangeArrowheads="1"/>
          </p:cNvSpPr>
          <p:nvPr>
            <p:ph type="subTitle" idx="1"/>
          </p:nvPr>
        </p:nvSpPr>
        <p:spPr/>
        <p:txBody>
          <a:bodyPr/>
          <a:lstStyle/>
          <a:p>
            <a:r>
              <a:rPr lang="sk-SK" altLang="sk-SK" dirty="0" smtClean="0"/>
              <a:t>Stretnutie 1: Úvod do problematiky</a:t>
            </a:r>
            <a:endParaRPr lang="en-US" alt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1282" name="Picture 2" descr="325P_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47800"/>
            <a:ext cx="6821488" cy="3962400"/>
          </a:xfrm>
          <a:prstGeom prst="rect">
            <a:avLst/>
          </a:prstGeom>
          <a:noFill/>
          <a:extLst>
            <a:ext uri="{909E8E84-426E-40DD-AFC4-6F175D3DCCD1}">
              <a14:hiddenFill xmlns:a14="http://schemas.microsoft.com/office/drawing/2010/main">
                <a:solidFill>
                  <a:srgbClr val="FFFFFF"/>
                </a:solidFill>
              </a14:hiddenFill>
            </a:ext>
          </a:extLst>
        </p:spPr>
      </p:pic>
      <p:sp>
        <p:nvSpPr>
          <p:cNvPr id="1121283" name="Rectangle 3"/>
          <p:cNvSpPr>
            <a:spLocks noGrp="1" noChangeArrowheads="1"/>
          </p:cNvSpPr>
          <p:nvPr>
            <p:ph type="title"/>
          </p:nvPr>
        </p:nvSpPr>
        <p:spPr/>
        <p:txBody>
          <a:bodyPr/>
          <a:lstStyle/>
          <a:p>
            <a:r>
              <a:rPr lang="sk-SK" altLang="sk-SK"/>
              <a:t>Problémy v konvergovanej sieti</a:t>
            </a:r>
            <a:endParaRPr lang="en-US" altLang="sk-SK"/>
          </a:p>
        </p:txBody>
      </p:sp>
      <p:sp>
        <p:nvSpPr>
          <p:cNvPr id="1121284" name="Rectangle 4"/>
          <p:cNvSpPr>
            <a:spLocks noGrp="1" noChangeArrowheads="1"/>
          </p:cNvSpPr>
          <p:nvPr>
            <p:ph type="body" sz="half" idx="2"/>
          </p:nvPr>
        </p:nvSpPr>
        <p:spPr>
          <a:xfrm>
            <a:off x="457200" y="4495800"/>
            <a:ext cx="4724400" cy="1828800"/>
          </a:xfrm>
        </p:spPr>
        <p:txBody>
          <a:bodyPr/>
          <a:lstStyle/>
          <a:p>
            <a:r>
              <a:rPr lang="sk-SK" altLang="sk-SK" sz="2000"/>
              <a:t>Toky v konvergovanej sieti</a:t>
            </a:r>
            <a:r>
              <a:rPr lang="en-US" altLang="sk-SK" sz="2000"/>
              <a:t>:</a:t>
            </a:r>
          </a:p>
          <a:p>
            <a:pPr lvl="1"/>
            <a:r>
              <a:rPr lang="sk-SK" altLang="sk-SK" sz="1600"/>
              <a:t>Pravidelné hlasové toky malých paketov súperia so zhlukovou dátovou prevádzkou</a:t>
            </a:r>
            <a:endParaRPr lang="en-US" altLang="sk-SK" sz="1600"/>
          </a:p>
          <a:p>
            <a:pPr lvl="1"/>
            <a:r>
              <a:rPr lang="sk-SK" altLang="sk-SK" sz="1600"/>
              <a:t>Časovo kritická prevádzka musí mať prioritu</a:t>
            </a:r>
            <a:endParaRPr lang="en-US" altLang="sk-SK" sz="1600"/>
          </a:p>
          <a:p>
            <a:pPr lvl="2"/>
            <a:r>
              <a:rPr lang="sk-SK" altLang="sk-SK" sz="1400"/>
              <a:t>Hlas, video, real-time aplikácie</a:t>
            </a:r>
            <a:endParaRPr lang="en-US" altLang="sk-SK" sz="1400"/>
          </a:p>
          <a:p>
            <a:pPr lvl="1"/>
            <a:r>
              <a:rPr lang="sk-SK" altLang="sk-SK" sz="1600"/>
              <a:t>Nemožno tolerovať ani krátke výpadky</a:t>
            </a:r>
            <a:endParaRPr lang="en-US" altLang="sk-SK" sz="1600"/>
          </a:p>
        </p:txBody>
      </p:sp>
    </p:spTree>
    <p:custDataLst>
      <p:tags r:id="rId1"/>
    </p:custDataLst>
    <p:extLst>
      <p:ext uri="{BB962C8B-B14F-4D97-AF65-F5344CB8AC3E}">
        <p14:creationId xmlns:p14="http://schemas.microsoft.com/office/powerpoint/2010/main" val="405094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2" name="Rectangle 4"/>
          <p:cNvSpPr>
            <a:spLocks noGrp="1" noChangeArrowheads="1"/>
          </p:cNvSpPr>
          <p:nvPr>
            <p:ph type="title"/>
          </p:nvPr>
        </p:nvSpPr>
        <p:spPr/>
        <p:txBody>
          <a:bodyPr/>
          <a:lstStyle/>
          <a:p>
            <a:r>
              <a:rPr lang="sk-SK" altLang="sk-SK" sz="2800" dirty="0" smtClean="0"/>
              <a:t>Faktory vplývajúce na kvalitu služby v paketovej sieti</a:t>
            </a:r>
            <a:endParaRPr lang="en-US" altLang="sk-SK" sz="2800" dirty="0"/>
          </a:p>
        </p:txBody>
      </p:sp>
      <p:sp>
        <p:nvSpPr>
          <p:cNvPr id="1123333" name="Rectangle 5"/>
          <p:cNvSpPr>
            <a:spLocks noGrp="1" noChangeArrowheads="1"/>
          </p:cNvSpPr>
          <p:nvPr>
            <p:ph type="body" idx="1"/>
          </p:nvPr>
        </p:nvSpPr>
        <p:spPr/>
        <p:txBody>
          <a:bodyPr/>
          <a:lstStyle/>
          <a:p>
            <a:r>
              <a:rPr lang="sk-SK" altLang="sk-SK" b="1" dirty="0" smtClean="0">
                <a:solidFill>
                  <a:schemeClr val="accent2"/>
                </a:solidFill>
              </a:rPr>
              <a:t>Prenosová kapacita</a:t>
            </a:r>
            <a:endParaRPr lang="sk-SK" altLang="sk-SK" b="1" dirty="0">
              <a:solidFill>
                <a:schemeClr val="accent2"/>
              </a:solidFill>
            </a:endParaRPr>
          </a:p>
          <a:p>
            <a:pPr lvl="1"/>
            <a:r>
              <a:rPr lang="sk-SK" altLang="sk-SK" dirty="0"/>
              <a:t>Mnohé toky súperia o obmedzené množstvo prenosovej kapacity prepínačov, smerovačov a rozhraní medzi nimi</a:t>
            </a:r>
            <a:endParaRPr lang="en-US" altLang="sk-SK" dirty="0"/>
          </a:p>
          <a:p>
            <a:r>
              <a:rPr lang="sk-SK" altLang="sk-SK" b="1" dirty="0">
                <a:solidFill>
                  <a:schemeClr val="accent2"/>
                </a:solidFill>
              </a:rPr>
              <a:t>Celkové oneskorenie </a:t>
            </a:r>
            <a:r>
              <a:rPr lang="en-US" altLang="sk-SK" b="1" dirty="0">
                <a:solidFill>
                  <a:schemeClr val="accent2"/>
                </a:solidFill>
              </a:rPr>
              <a:t>(</a:t>
            </a:r>
            <a:r>
              <a:rPr lang="sk-SK" altLang="sk-SK" b="1" dirty="0">
                <a:solidFill>
                  <a:schemeClr val="accent2"/>
                </a:solidFill>
              </a:rPr>
              <a:t>pevná aj variabilná zložka</a:t>
            </a:r>
            <a:r>
              <a:rPr lang="en-US" altLang="sk-SK" b="1" dirty="0">
                <a:solidFill>
                  <a:schemeClr val="accent2"/>
                </a:solidFill>
              </a:rPr>
              <a:t>)</a:t>
            </a:r>
            <a:endParaRPr lang="sk-SK" altLang="sk-SK" b="1" dirty="0">
              <a:solidFill>
                <a:schemeClr val="accent2"/>
              </a:solidFill>
            </a:endParaRPr>
          </a:p>
          <a:p>
            <a:pPr lvl="1"/>
            <a:r>
              <a:rPr lang="sk-SK" altLang="sk-SK" dirty="0"/>
              <a:t>Pakety musia prejsť cez početné sieťové zariadenia a prepoje,</a:t>
            </a:r>
            <a:r>
              <a:rPr lang="en-US" altLang="sk-SK" dirty="0"/>
              <a:t/>
            </a:r>
            <a:br>
              <a:rPr lang="en-US" altLang="sk-SK" dirty="0"/>
            </a:br>
            <a:r>
              <a:rPr lang="sk-SK" altLang="sk-SK" dirty="0"/>
              <a:t>z ktorých každé vnáša svoju časť oneskorenia</a:t>
            </a:r>
            <a:endParaRPr lang="en-US" altLang="sk-SK" dirty="0"/>
          </a:p>
          <a:p>
            <a:r>
              <a:rPr lang="sk-SK" altLang="sk-SK" b="1" dirty="0">
                <a:solidFill>
                  <a:schemeClr val="accent2"/>
                </a:solidFill>
              </a:rPr>
              <a:t>Kolísanie oneskorenia</a:t>
            </a:r>
            <a:r>
              <a:rPr lang="en-US" altLang="sk-SK" b="1" dirty="0">
                <a:solidFill>
                  <a:schemeClr val="accent2"/>
                </a:solidFill>
              </a:rPr>
              <a:t> (jitter)</a:t>
            </a:r>
            <a:endParaRPr lang="sk-SK" altLang="sk-SK" b="1" dirty="0">
              <a:solidFill>
                <a:schemeClr val="accent2"/>
              </a:solidFill>
            </a:endParaRPr>
          </a:p>
          <a:p>
            <a:pPr lvl="1"/>
            <a:r>
              <a:rPr lang="sk-SK" altLang="sk-SK" dirty="0"/>
              <a:t>Tok inej prevádzky popri hlasovej prevádzke vnáša náhodné </a:t>
            </a:r>
            <a:r>
              <a:rPr lang="sk-SK" altLang="sk-SK" dirty="0" smtClean="0"/>
              <a:t>zmeny v </a:t>
            </a:r>
            <a:r>
              <a:rPr lang="sk-SK" altLang="sk-SK" dirty="0"/>
              <a:t>oneskorení</a:t>
            </a:r>
            <a:endParaRPr lang="en-US" altLang="sk-SK" dirty="0"/>
          </a:p>
          <a:p>
            <a:r>
              <a:rPr lang="sk-SK" altLang="sk-SK" b="1" dirty="0">
                <a:solidFill>
                  <a:schemeClr val="accent2"/>
                </a:solidFill>
              </a:rPr>
              <a:t>Straty paketov</a:t>
            </a:r>
          </a:p>
          <a:p>
            <a:pPr lvl="1"/>
            <a:r>
              <a:rPr lang="sk-SK" altLang="sk-SK" dirty="0"/>
              <a:t>Pri zahltení rozhrania sa pakety môžu zahadzovať</a:t>
            </a:r>
            <a:endParaRPr lang="en-US" altLang="sk-SK" dirty="0"/>
          </a:p>
        </p:txBody>
      </p:sp>
    </p:spTree>
    <p:custDataLst>
      <p:tags r:id="rId1"/>
    </p:custDataLst>
    <p:extLst>
      <p:ext uri="{BB962C8B-B14F-4D97-AF65-F5344CB8AC3E}">
        <p14:creationId xmlns:p14="http://schemas.microsoft.com/office/powerpoint/2010/main" val="4279216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5378" name="Picture 2" descr="325P_0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5" y="1644650"/>
            <a:ext cx="8012113" cy="3255963"/>
          </a:xfrm>
          <a:prstGeom prst="rect">
            <a:avLst/>
          </a:prstGeom>
          <a:noFill/>
          <a:extLst>
            <a:ext uri="{909E8E84-426E-40DD-AFC4-6F175D3DCCD1}">
              <a14:hiddenFill xmlns:a14="http://schemas.microsoft.com/office/drawing/2010/main">
                <a:solidFill>
                  <a:srgbClr val="FFFFFF"/>
                </a:solidFill>
              </a14:hiddenFill>
            </a:ext>
          </a:extLst>
        </p:spPr>
      </p:pic>
      <p:sp>
        <p:nvSpPr>
          <p:cNvPr id="1125379" name="Rectangle 3"/>
          <p:cNvSpPr>
            <a:spLocks noGrp="1" noChangeArrowheads="1"/>
          </p:cNvSpPr>
          <p:nvPr>
            <p:ph type="title"/>
          </p:nvPr>
        </p:nvSpPr>
        <p:spPr/>
        <p:txBody>
          <a:bodyPr/>
          <a:lstStyle/>
          <a:p>
            <a:r>
              <a:rPr lang="sk-SK" altLang="sk-SK"/>
              <a:t>Disponibilná prenosová kapacita</a:t>
            </a:r>
            <a:endParaRPr lang="en-US" altLang="sk-SK"/>
          </a:p>
        </p:txBody>
      </p:sp>
      <p:sp>
        <p:nvSpPr>
          <p:cNvPr id="1125380" name="Rectangle 4"/>
          <p:cNvSpPr>
            <a:spLocks noGrp="1" noChangeArrowheads="1"/>
          </p:cNvSpPr>
          <p:nvPr>
            <p:ph type="body" sz="half" idx="2"/>
          </p:nvPr>
        </p:nvSpPr>
        <p:spPr>
          <a:xfrm>
            <a:off x="655638" y="5105400"/>
            <a:ext cx="8159750" cy="1371600"/>
          </a:xfrm>
        </p:spPr>
        <p:txBody>
          <a:bodyPr/>
          <a:lstStyle/>
          <a:p>
            <a:pPr>
              <a:lnSpc>
                <a:spcPct val="85000"/>
              </a:lnSpc>
            </a:pPr>
            <a:r>
              <a:rPr lang="sk-SK" altLang="sk-SK" sz="1600"/>
              <a:t>Maximálna dostupná prenosová kapacita je kapacita najpomalšej linky</a:t>
            </a:r>
            <a:endParaRPr lang="en-US" altLang="sk-SK" sz="1600"/>
          </a:p>
          <a:p>
            <a:pPr>
              <a:lnSpc>
                <a:spcPct val="85000"/>
              </a:lnSpc>
            </a:pPr>
            <a:r>
              <a:rPr lang="sk-SK" altLang="sk-SK" sz="1600"/>
              <a:t>O túto prenosovú kapacitu sa uchádzajú mnohé toky, čím môžu znížiť jej dostupnosť pre ktorúkoľvek individuálnu aplikáciu</a:t>
            </a:r>
            <a:endParaRPr lang="en-US" altLang="sk-SK" sz="1600"/>
          </a:p>
          <a:p>
            <a:pPr>
              <a:lnSpc>
                <a:spcPct val="85000"/>
              </a:lnSpc>
            </a:pPr>
            <a:r>
              <a:rPr lang="sk-SK" altLang="sk-SK" sz="1600"/>
              <a:t>Prirodzene, nedostatok prenosovej kapacity má negatívny vplyv na aplikácie</a:t>
            </a:r>
            <a:endParaRPr lang="en-US" altLang="sk-SK" sz="1600"/>
          </a:p>
        </p:txBody>
      </p:sp>
    </p:spTree>
    <p:custDataLst>
      <p:tags r:id="rId1"/>
    </p:custDataLst>
    <p:extLst>
      <p:ext uri="{BB962C8B-B14F-4D97-AF65-F5344CB8AC3E}">
        <p14:creationId xmlns:p14="http://schemas.microsoft.com/office/powerpoint/2010/main" val="1122311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426" name="Picture 2" descr="325P_0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773988" cy="3573463"/>
          </a:xfrm>
          <a:prstGeom prst="rect">
            <a:avLst/>
          </a:prstGeom>
          <a:noFill/>
          <a:extLst>
            <a:ext uri="{909E8E84-426E-40DD-AFC4-6F175D3DCCD1}">
              <a14:hiddenFill xmlns:a14="http://schemas.microsoft.com/office/drawing/2010/main">
                <a:solidFill>
                  <a:srgbClr val="FFFFFF"/>
                </a:solidFill>
              </a14:hiddenFill>
            </a:ext>
          </a:extLst>
        </p:spPr>
      </p:pic>
      <p:sp>
        <p:nvSpPr>
          <p:cNvPr id="1127427" name="Rectangle 3"/>
          <p:cNvSpPr>
            <a:spLocks noGrp="1" noChangeArrowheads="1"/>
          </p:cNvSpPr>
          <p:nvPr>
            <p:ph type="title"/>
          </p:nvPr>
        </p:nvSpPr>
        <p:spPr/>
        <p:txBody>
          <a:bodyPr/>
          <a:lstStyle/>
          <a:p>
            <a:r>
              <a:rPr lang="sk-SK" altLang="sk-SK" sz="2800"/>
              <a:t>Ako získať disponibilnú prenosovú kapacitu</a:t>
            </a:r>
            <a:endParaRPr lang="en-US" altLang="sk-SK" sz="2800"/>
          </a:p>
        </p:txBody>
      </p:sp>
      <p:sp>
        <p:nvSpPr>
          <p:cNvPr id="1127428" name="Rectangle 4"/>
          <p:cNvSpPr>
            <a:spLocks noGrp="1" noChangeArrowheads="1"/>
          </p:cNvSpPr>
          <p:nvPr>
            <p:ph type="body" sz="half" idx="2"/>
          </p:nvPr>
        </p:nvSpPr>
        <p:spPr>
          <a:xfrm>
            <a:off x="381000" y="5105400"/>
            <a:ext cx="8534400" cy="1447800"/>
          </a:xfrm>
        </p:spPr>
        <p:txBody>
          <a:bodyPr/>
          <a:lstStyle/>
          <a:p>
            <a:pPr>
              <a:lnSpc>
                <a:spcPct val="100000"/>
              </a:lnSpc>
              <a:spcBef>
                <a:spcPct val="10000"/>
              </a:spcBef>
              <a:spcAft>
                <a:spcPct val="10000"/>
              </a:spcAft>
            </a:pPr>
            <a:r>
              <a:rPr lang="sk-SK" altLang="sk-SK" sz="1800"/>
              <a:t>Zrýchliť linku</a:t>
            </a:r>
            <a:r>
              <a:rPr lang="en-US" altLang="sk-SK" sz="1800"/>
              <a:t> (</a:t>
            </a:r>
            <a:r>
              <a:rPr lang="sk-SK" altLang="sk-SK" sz="1800"/>
              <a:t>najlepšie, ale aj najdrahšie riešenie</a:t>
            </a:r>
            <a:r>
              <a:rPr lang="en-US" altLang="sk-SK" sz="1800"/>
              <a:t>)</a:t>
            </a:r>
          </a:p>
          <a:p>
            <a:pPr>
              <a:lnSpc>
                <a:spcPct val="100000"/>
              </a:lnSpc>
              <a:spcBef>
                <a:spcPct val="10000"/>
              </a:spcBef>
              <a:spcAft>
                <a:spcPct val="10000"/>
              </a:spcAft>
            </a:pPr>
            <a:r>
              <a:rPr lang="sk-SK" altLang="sk-SK" sz="1800"/>
              <a:t>Využiť QoS prostriedky a dať prioritu dôležitým paketom (na úkor iných tokov)</a:t>
            </a:r>
            <a:endParaRPr lang="en-US" altLang="sk-SK" sz="1800"/>
          </a:p>
          <a:p>
            <a:pPr>
              <a:lnSpc>
                <a:spcPct val="100000"/>
              </a:lnSpc>
              <a:spcBef>
                <a:spcPct val="10000"/>
              </a:spcBef>
              <a:spcAft>
                <a:spcPct val="10000"/>
              </a:spcAft>
            </a:pPr>
            <a:r>
              <a:rPr lang="sk-SK" altLang="sk-SK" sz="1800"/>
              <a:t>Komprimovať obsah rámcov (to však trvá istý čas)</a:t>
            </a:r>
            <a:endParaRPr lang="en-US" altLang="sk-SK" sz="1800"/>
          </a:p>
          <a:p>
            <a:pPr>
              <a:lnSpc>
                <a:spcPct val="100000"/>
              </a:lnSpc>
              <a:spcBef>
                <a:spcPct val="10000"/>
              </a:spcBef>
              <a:spcAft>
                <a:spcPct val="10000"/>
              </a:spcAft>
            </a:pPr>
            <a:r>
              <a:rPr lang="sk-SK" altLang="sk-SK" sz="1800"/>
              <a:t>Komprimovať IP hlavičky (detto)</a:t>
            </a:r>
            <a:endParaRPr lang="en-US" altLang="sk-SK" sz="1800"/>
          </a:p>
        </p:txBody>
      </p:sp>
    </p:spTree>
    <p:custDataLst>
      <p:tags r:id="rId1"/>
    </p:custDataLst>
    <p:extLst>
      <p:ext uri="{BB962C8B-B14F-4D97-AF65-F5344CB8AC3E}">
        <p14:creationId xmlns:p14="http://schemas.microsoft.com/office/powerpoint/2010/main" val="2858707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lstStyle/>
          <a:p>
            <a:r>
              <a:rPr lang="sk-SK" altLang="sk-SK"/>
              <a:t>Efektívne využívanie prenosovej kapacity</a:t>
            </a:r>
            <a:endParaRPr lang="en-US" altLang="sk-SK"/>
          </a:p>
        </p:txBody>
      </p:sp>
      <p:sp>
        <p:nvSpPr>
          <p:cNvPr id="1129475" name="Rectangle 3"/>
          <p:cNvSpPr>
            <a:spLocks noGrp="1" noChangeArrowheads="1"/>
          </p:cNvSpPr>
          <p:nvPr>
            <p:ph type="body" sz="half" idx="4294967295"/>
          </p:nvPr>
        </p:nvSpPr>
        <p:spPr>
          <a:xfrm>
            <a:off x="609600" y="4800600"/>
            <a:ext cx="7696200" cy="1600200"/>
          </a:xfrm>
        </p:spPr>
        <p:txBody>
          <a:bodyPr/>
          <a:lstStyle/>
          <a:p>
            <a:r>
              <a:rPr lang="sk-SK" altLang="sk-SK" sz="2000"/>
              <a:t>Pomocou frontových a kompresných mechanizmov je možné efektívejšie využívať dostupnú prenosovú kapacitu</a:t>
            </a:r>
            <a:endParaRPr lang="en-US" altLang="sk-SK" sz="2000"/>
          </a:p>
          <a:p>
            <a:pPr lvl="1"/>
            <a:r>
              <a:rPr lang="sk-SK" altLang="sk-SK" sz="1600">
                <a:solidFill>
                  <a:schemeClr val="accent2"/>
                </a:solidFill>
              </a:rPr>
              <a:t>Hlas</a:t>
            </a:r>
            <a:r>
              <a:rPr lang="en-US" altLang="sk-SK" sz="1600">
                <a:solidFill>
                  <a:schemeClr val="accent2"/>
                </a:solidFill>
              </a:rPr>
              <a:t>:</a:t>
            </a:r>
            <a:r>
              <a:rPr lang="en-US" altLang="sk-SK" sz="1600"/>
              <a:t> LLQ a </a:t>
            </a:r>
            <a:r>
              <a:rPr lang="sk-SK" altLang="sk-SK" sz="1600"/>
              <a:t>kompresia </a:t>
            </a:r>
            <a:r>
              <a:rPr lang="en-US" altLang="sk-SK" sz="1600"/>
              <a:t>RTP </a:t>
            </a:r>
            <a:r>
              <a:rPr lang="sk-SK" altLang="sk-SK" sz="1600"/>
              <a:t>hlavičiek</a:t>
            </a:r>
            <a:endParaRPr lang="en-US" altLang="sk-SK" sz="1600"/>
          </a:p>
          <a:p>
            <a:pPr lvl="1"/>
            <a:r>
              <a:rPr lang="sk-SK" altLang="sk-SK" sz="1600">
                <a:solidFill>
                  <a:schemeClr val="accent2"/>
                </a:solidFill>
              </a:rPr>
              <a:t>Interaktívne toky</a:t>
            </a:r>
            <a:r>
              <a:rPr lang="en-US" altLang="sk-SK" sz="1600">
                <a:solidFill>
                  <a:schemeClr val="accent2"/>
                </a:solidFill>
              </a:rPr>
              <a:t>:</a:t>
            </a:r>
            <a:r>
              <a:rPr lang="en-US" altLang="sk-SK" sz="1600"/>
              <a:t> CBWFQ a</a:t>
            </a:r>
            <a:r>
              <a:rPr lang="sk-SK" altLang="sk-SK" sz="1600"/>
              <a:t> kompresia</a:t>
            </a:r>
            <a:r>
              <a:rPr lang="en-US" altLang="sk-SK" sz="1600"/>
              <a:t> TCP h</a:t>
            </a:r>
            <a:r>
              <a:rPr lang="sk-SK" altLang="sk-SK" sz="1600"/>
              <a:t>lavičiek</a:t>
            </a:r>
            <a:endParaRPr lang="en-US" altLang="sk-SK" sz="1600"/>
          </a:p>
        </p:txBody>
      </p:sp>
      <p:sp>
        <p:nvSpPr>
          <p:cNvPr id="1129476" name="Rectangle 4"/>
          <p:cNvSpPr>
            <a:spLocks noChangeArrowheads="1"/>
          </p:cNvSpPr>
          <p:nvPr/>
        </p:nvSpPr>
        <p:spPr bwMode="auto">
          <a:xfrm>
            <a:off x="1447800" y="1600200"/>
            <a:ext cx="4572000" cy="2971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aphicFrame>
        <p:nvGraphicFramePr>
          <p:cNvPr id="1129533" name="Group 61"/>
          <p:cNvGraphicFramePr>
            <a:graphicFrameLocks noGrp="1"/>
          </p:cNvGraphicFramePr>
          <p:nvPr>
            <p:ph sz="half" idx="4294967295"/>
          </p:nvPr>
        </p:nvGraphicFramePr>
        <p:xfrm>
          <a:off x="230188" y="1752600"/>
          <a:ext cx="1171575" cy="2796223"/>
        </p:xfrm>
        <a:graphic>
          <a:graphicData uri="http://schemas.openxmlformats.org/drawingml/2006/table">
            <a:tbl>
              <a:tblPr/>
              <a:tblGrid>
                <a:gridCol w="1171575"/>
              </a:tblGrid>
              <a:tr h="477838">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sk-SK" altLang="sk-SK" sz="2000" b="0" i="0" u="none" strike="noStrike" cap="none" normalizeH="0" baseline="0" smtClean="0">
                          <a:ln>
                            <a:noFill/>
                          </a:ln>
                          <a:solidFill>
                            <a:schemeClr val="tx1"/>
                          </a:solidFill>
                          <a:effectLst/>
                          <a:latin typeface="Arial" charset="0"/>
                        </a:rPr>
                        <a:t>Hlas</a:t>
                      </a:r>
                      <a:endParaRPr kumimoji="0" lang="en-US" altLang="sk-SK" sz="2000" b="0" i="0" u="none" strike="noStrike" cap="none" normalizeH="0" baseline="0" smtClean="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smtClean="0">
                          <a:ln>
                            <a:noFill/>
                          </a:ln>
                          <a:solidFill>
                            <a:schemeClr val="tx1"/>
                          </a:solidFill>
                          <a:effectLst/>
                          <a:latin typeface="Arial" charset="0"/>
                        </a:rPr>
                        <a:t>(</a:t>
                      </a:r>
                      <a:r>
                        <a:rPr kumimoji="0" lang="sk-SK" altLang="sk-SK" sz="1400" b="0" i="0" u="none" strike="noStrike" cap="none" normalizeH="0" baseline="0" smtClean="0">
                          <a:ln>
                            <a:noFill/>
                          </a:ln>
                          <a:solidFill>
                            <a:schemeClr val="tx1"/>
                          </a:solidFill>
                          <a:effectLst/>
                          <a:latin typeface="Arial" charset="0"/>
                        </a:rPr>
                        <a:t>Najvyššia</a:t>
                      </a:r>
                      <a:r>
                        <a:rPr kumimoji="0" lang="en-US" altLang="sk-SK" sz="1400" b="0" i="0" u="none" strike="noStrike" cap="none" normalizeH="0" baseline="0" smtClean="0">
                          <a:ln>
                            <a:noFill/>
                          </a:ln>
                          <a:solidFill>
                            <a:schemeClr val="tx1"/>
                          </a:solidFill>
                          <a:effectLst/>
                          <a:latin typeface="Arial" charset="0"/>
                        </a:rPr>
                        <a:t>)</a:t>
                      </a:r>
                    </a:p>
                  </a:txBody>
                  <a:tcPr marL="82296" marR="82296" marT="0" marB="0" horzOverflow="overflow">
                    <a:lnL cap="flat">
                      <a:noFill/>
                    </a:lnL>
                    <a:lnR cap="flat">
                      <a:noFill/>
                    </a:lnR>
                    <a:lnT cap="flat">
                      <a:noFill/>
                    </a:lnT>
                    <a:lnB>
                      <a:noFill/>
                    </a:lnB>
                    <a:lnTlToBr>
                      <a:noFill/>
                    </a:lnTlToBr>
                    <a:lnBlToTr>
                      <a:noFill/>
                    </a:lnBlToTr>
                    <a:noFill/>
                  </a:tcPr>
                </a:tc>
              </a:tr>
              <a:tr h="758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900" b="0" i="0" u="none" strike="noStrike" cap="none" normalizeH="0" baseline="0" smtClean="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D</a:t>
                      </a:r>
                      <a:r>
                        <a:rPr kumimoji="0" lang="sk-SK" altLang="sk-SK" sz="2000" b="0" i="0" u="none" strike="noStrike" cap="none" normalizeH="0" baseline="0" smtClean="0">
                          <a:ln>
                            <a:noFill/>
                          </a:ln>
                          <a:solidFill>
                            <a:schemeClr val="tx1"/>
                          </a:solidFill>
                          <a:effectLst/>
                          <a:latin typeface="Arial" charset="0"/>
                        </a:rPr>
                        <a:t>á</a:t>
                      </a:r>
                      <a:r>
                        <a:rPr kumimoji="0" lang="en-US" altLang="sk-SK" sz="2000" b="0" i="0" u="none" strike="noStrike" cap="none" normalizeH="0" baseline="0" smtClean="0">
                          <a:ln>
                            <a:noFill/>
                          </a:ln>
                          <a:solidFill>
                            <a:schemeClr val="tx1"/>
                          </a:solidFill>
                          <a:effectLst/>
                          <a:latin typeface="Arial" charset="0"/>
                        </a:rPr>
                        <a:t>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smtClean="0">
                          <a:ln>
                            <a:noFill/>
                          </a:ln>
                          <a:solidFill>
                            <a:schemeClr val="tx1"/>
                          </a:solidFill>
                          <a:effectLst/>
                          <a:latin typeface="Arial" charset="0"/>
                        </a:rPr>
                        <a:t>(</a:t>
                      </a:r>
                      <a:r>
                        <a:rPr kumimoji="0" lang="sk-SK" altLang="sk-SK" sz="1400" b="0" i="0" u="none" strike="noStrike" cap="none" normalizeH="0" baseline="0" smtClean="0">
                          <a:ln>
                            <a:noFill/>
                          </a:ln>
                          <a:solidFill>
                            <a:schemeClr val="tx1"/>
                          </a:solidFill>
                          <a:effectLst/>
                          <a:latin typeface="Arial" charset="0"/>
                        </a:rPr>
                        <a:t>Vysoká</a:t>
                      </a:r>
                      <a:r>
                        <a:rPr kumimoji="0" lang="en-US" altLang="sk-SK" sz="1400" b="0" i="0" u="none" strike="noStrike" cap="none" normalizeH="0" baseline="0" smtClean="0">
                          <a:ln>
                            <a:noFill/>
                          </a:ln>
                          <a:solidFill>
                            <a:schemeClr val="tx1"/>
                          </a:solidFill>
                          <a:effectLst/>
                          <a:latin typeface="Arial" charset="0"/>
                        </a:rPr>
                        <a:t>)</a:t>
                      </a:r>
                    </a:p>
                  </a:txBody>
                  <a:tcPr marL="82296" marR="82296" marT="0" marB="0" horzOverflow="overflow">
                    <a:lnL cap="flat">
                      <a:noFill/>
                    </a:lnL>
                    <a:lnR cap="flat">
                      <a:noFill/>
                    </a:lnR>
                    <a:lnT>
                      <a:noFill/>
                    </a:lnT>
                    <a:lnB>
                      <a:noFill/>
                    </a:lnB>
                    <a:lnTlToBr>
                      <a:noFill/>
                    </a:lnTlToBr>
                    <a:lnBlToTr>
                      <a:noFill/>
                    </a:lnBlToTr>
                    <a:noFill/>
                  </a:tcPr>
                </a:tc>
              </a:tr>
              <a:tr h="760413">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900" b="0" i="0" u="none" strike="noStrike" cap="none" normalizeH="0" baseline="0" smtClean="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D</a:t>
                      </a:r>
                      <a:r>
                        <a:rPr kumimoji="0" lang="sk-SK" altLang="sk-SK" sz="2000" b="0" i="0" u="none" strike="noStrike" cap="none" normalizeH="0" baseline="0" smtClean="0">
                          <a:ln>
                            <a:noFill/>
                          </a:ln>
                          <a:solidFill>
                            <a:schemeClr val="tx1"/>
                          </a:solidFill>
                          <a:effectLst/>
                          <a:latin typeface="Arial" charset="0"/>
                        </a:rPr>
                        <a:t>á</a:t>
                      </a:r>
                      <a:r>
                        <a:rPr kumimoji="0" lang="en-US" altLang="sk-SK" sz="2000" b="0" i="0" u="none" strike="noStrike" cap="none" normalizeH="0" baseline="0" smtClean="0">
                          <a:ln>
                            <a:noFill/>
                          </a:ln>
                          <a:solidFill>
                            <a:schemeClr val="tx1"/>
                          </a:solidFill>
                          <a:effectLst/>
                          <a:latin typeface="Arial" charset="0"/>
                        </a:rPr>
                        <a:t>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smtClean="0">
                          <a:ln>
                            <a:noFill/>
                          </a:ln>
                          <a:solidFill>
                            <a:schemeClr val="tx1"/>
                          </a:solidFill>
                          <a:effectLst/>
                          <a:latin typeface="Arial" charset="0"/>
                        </a:rPr>
                        <a:t>(</a:t>
                      </a:r>
                      <a:r>
                        <a:rPr kumimoji="0" lang="sk-SK" altLang="sk-SK" sz="1400" b="0" i="0" u="none" strike="noStrike" cap="none" normalizeH="0" baseline="0" smtClean="0">
                          <a:ln>
                            <a:noFill/>
                          </a:ln>
                          <a:solidFill>
                            <a:schemeClr val="tx1"/>
                          </a:solidFill>
                          <a:effectLst/>
                          <a:latin typeface="Arial" charset="0"/>
                        </a:rPr>
                        <a:t>Stredná</a:t>
                      </a:r>
                      <a:r>
                        <a:rPr kumimoji="0" lang="en-US" altLang="sk-SK" sz="1400" b="0" i="0" u="none" strike="noStrike" cap="none" normalizeH="0" baseline="0" smtClean="0">
                          <a:ln>
                            <a:noFill/>
                          </a:ln>
                          <a:solidFill>
                            <a:schemeClr val="tx1"/>
                          </a:solidFill>
                          <a:effectLst/>
                          <a:latin typeface="Arial" charset="0"/>
                        </a:rPr>
                        <a:t>)</a:t>
                      </a:r>
                    </a:p>
                  </a:txBody>
                  <a:tcPr marL="82296" marR="82296" marT="0" marB="0" horzOverflow="overflow">
                    <a:lnL cap="flat">
                      <a:noFill/>
                    </a:lnL>
                    <a:lnR cap="flat">
                      <a:noFill/>
                    </a:lnR>
                    <a:lnT>
                      <a:noFill/>
                    </a:lnT>
                    <a:lnB>
                      <a:noFill/>
                    </a:lnB>
                    <a:lnTlToBr>
                      <a:noFill/>
                    </a:lnTlToBr>
                    <a:lnBlToTr>
                      <a:noFill/>
                    </a:lnBlToTr>
                    <a:noFill/>
                  </a:tcPr>
                </a:tc>
              </a:tr>
              <a:tr h="758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800" b="0" i="0" u="none" strike="noStrike" cap="none" normalizeH="0" baseline="0" smtClean="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Data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smtClean="0">
                          <a:ln>
                            <a:noFill/>
                          </a:ln>
                          <a:solidFill>
                            <a:schemeClr val="tx1"/>
                          </a:solidFill>
                          <a:effectLst/>
                          <a:latin typeface="Arial" charset="0"/>
                        </a:rPr>
                        <a:t>(</a:t>
                      </a:r>
                      <a:r>
                        <a:rPr kumimoji="0" lang="sk-SK" altLang="sk-SK" sz="1400" b="0" i="0" u="none" strike="noStrike" cap="none" normalizeH="0" baseline="0" smtClean="0">
                          <a:ln>
                            <a:noFill/>
                          </a:ln>
                          <a:solidFill>
                            <a:schemeClr val="tx1"/>
                          </a:solidFill>
                          <a:effectLst/>
                          <a:latin typeface="Arial" charset="0"/>
                        </a:rPr>
                        <a:t>Nízka</a:t>
                      </a:r>
                      <a:r>
                        <a:rPr kumimoji="0" lang="en-US" altLang="sk-SK" sz="1400" b="0" i="0" u="none" strike="noStrike" cap="none" normalizeH="0" baseline="0" smtClean="0">
                          <a:ln>
                            <a:noFill/>
                          </a:ln>
                          <a:solidFill>
                            <a:schemeClr val="tx1"/>
                          </a:solidFill>
                          <a:effectLst/>
                          <a:latin typeface="Arial" charset="0"/>
                        </a:rPr>
                        <a:t>)</a:t>
                      </a:r>
                    </a:p>
                  </a:txBody>
                  <a:tcPr marL="82296" marR="82296" marT="0" marB="0" horzOverflow="overflow">
                    <a:lnL cap="flat">
                      <a:noFill/>
                    </a:lnL>
                    <a:lnR cap="flat">
                      <a:noFill/>
                    </a:lnR>
                    <a:lnT>
                      <a:noFill/>
                    </a:lnT>
                    <a:lnB cap="flat">
                      <a:noFill/>
                    </a:lnB>
                    <a:lnTlToBr>
                      <a:noFill/>
                    </a:lnTlToBr>
                    <a:lnBlToTr>
                      <a:noFill/>
                    </a:lnBlToTr>
                    <a:noFill/>
                  </a:tcPr>
                </a:tc>
              </a:tr>
            </a:tbl>
          </a:graphicData>
        </a:graphic>
      </p:graphicFrame>
      <p:sp>
        <p:nvSpPr>
          <p:cNvPr id="1129492" name="Line 20"/>
          <p:cNvSpPr>
            <a:spLocks noChangeShapeType="1"/>
          </p:cNvSpPr>
          <p:nvPr/>
        </p:nvSpPr>
        <p:spPr bwMode="auto">
          <a:xfrm>
            <a:off x="3251200" y="2038350"/>
            <a:ext cx="609600" cy="152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3" name="Line 21"/>
          <p:cNvSpPr>
            <a:spLocks noChangeShapeType="1"/>
          </p:cNvSpPr>
          <p:nvPr/>
        </p:nvSpPr>
        <p:spPr bwMode="auto">
          <a:xfrm flipV="1">
            <a:off x="3257550" y="3733800"/>
            <a:ext cx="6096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4" name="Line 22"/>
          <p:cNvSpPr>
            <a:spLocks noChangeShapeType="1"/>
          </p:cNvSpPr>
          <p:nvPr/>
        </p:nvSpPr>
        <p:spPr bwMode="auto">
          <a:xfrm>
            <a:off x="3352800" y="3352800"/>
            <a:ext cx="533400" cy="152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5" name="Line 23"/>
          <p:cNvSpPr>
            <a:spLocks noChangeShapeType="1"/>
          </p:cNvSpPr>
          <p:nvPr/>
        </p:nvSpPr>
        <p:spPr bwMode="auto">
          <a:xfrm>
            <a:off x="3352800" y="2743200"/>
            <a:ext cx="685800" cy="533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496" name="Group 24"/>
          <p:cNvGrpSpPr>
            <a:grpSpLocks/>
          </p:cNvGrpSpPr>
          <p:nvPr/>
        </p:nvGrpSpPr>
        <p:grpSpPr bwMode="auto">
          <a:xfrm>
            <a:off x="1600200" y="1828800"/>
            <a:ext cx="1752600" cy="2590800"/>
            <a:chOff x="1200" y="1200"/>
            <a:chExt cx="1104" cy="1392"/>
          </a:xfrm>
        </p:grpSpPr>
        <p:grpSp>
          <p:nvGrpSpPr>
            <p:cNvPr id="1129497" name="Group 25"/>
            <p:cNvGrpSpPr>
              <a:grpSpLocks/>
            </p:cNvGrpSpPr>
            <p:nvPr/>
          </p:nvGrpSpPr>
          <p:grpSpPr bwMode="auto">
            <a:xfrm>
              <a:off x="1200" y="1200"/>
              <a:ext cx="1104" cy="240"/>
              <a:chOff x="1200" y="1200"/>
              <a:chExt cx="1104" cy="240"/>
            </a:xfrm>
          </p:grpSpPr>
          <p:sp>
            <p:nvSpPr>
              <p:cNvPr id="1129498" name="Rectangle 26"/>
              <p:cNvSpPr>
                <a:spLocks noChangeArrowheads="1"/>
              </p:cNvSpPr>
              <p:nvPr/>
            </p:nvSpPr>
            <p:spPr bwMode="auto">
              <a:xfrm>
                <a:off x="1200" y="1200"/>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499" name="Text Box 27"/>
              <p:cNvSpPr txBox="1">
                <a:spLocks noChangeArrowheads="1"/>
              </p:cNvSpPr>
              <p:nvPr/>
            </p:nvSpPr>
            <p:spPr bwMode="auto">
              <a:xfrm>
                <a:off x="1888" y="1239"/>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sp>
            <p:nvSpPr>
              <p:cNvPr id="1129500" name="Text Box 28"/>
              <p:cNvSpPr txBox="1">
                <a:spLocks noChangeArrowheads="1"/>
              </p:cNvSpPr>
              <p:nvPr/>
            </p:nvSpPr>
            <p:spPr bwMode="auto">
              <a:xfrm>
                <a:off x="2112" y="1239"/>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grpSp>
        <p:grpSp>
          <p:nvGrpSpPr>
            <p:cNvPr id="1129501" name="Group 29"/>
            <p:cNvGrpSpPr>
              <a:grpSpLocks/>
            </p:cNvGrpSpPr>
            <p:nvPr/>
          </p:nvGrpSpPr>
          <p:grpSpPr bwMode="auto">
            <a:xfrm>
              <a:off x="1200" y="1584"/>
              <a:ext cx="1104" cy="240"/>
              <a:chOff x="1200" y="1584"/>
              <a:chExt cx="1104" cy="240"/>
            </a:xfrm>
          </p:grpSpPr>
          <p:sp>
            <p:nvSpPr>
              <p:cNvPr id="1129502" name="Rectangle 30"/>
              <p:cNvSpPr>
                <a:spLocks noChangeArrowheads="1"/>
              </p:cNvSpPr>
              <p:nvPr/>
            </p:nvSpPr>
            <p:spPr bwMode="auto">
              <a:xfrm>
                <a:off x="1200" y="1584"/>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03" name="Text Box 31"/>
              <p:cNvSpPr txBox="1">
                <a:spLocks noChangeArrowheads="1"/>
              </p:cNvSpPr>
              <p:nvPr/>
            </p:nvSpPr>
            <p:spPr bwMode="auto">
              <a:xfrm>
                <a:off x="1888" y="1623"/>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sp>
            <p:nvSpPr>
              <p:cNvPr id="1129504" name="Text Box 32"/>
              <p:cNvSpPr txBox="1">
                <a:spLocks noChangeArrowheads="1"/>
              </p:cNvSpPr>
              <p:nvPr/>
            </p:nvSpPr>
            <p:spPr bwMode="auto">
              <a:xfrm>
                <a:off x="2112" y="1623"/>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grpSp>
        <p:grpSp>
          <p:nvGrpSpPr>
            <p:cNvPr id="1129505" name="Group 33"/>
            <p:cNvGrpSpPr>
              <a:grpSpLocks/>
            </p:cNvGrpSpPr>
            <p:nvPr/>
          </p:nvGrpSpPr>
          <p:grpSpPr bwMode="auto">
            <a:xfrm>
              <a:off x="1200" y="1968"/>
              <a:ext cx="1104" cy="240"/>
              <a:chOff x="1200" y="1968"/>
              <a:chExt cx="1104" cy="240"/>
            </a:xfrm>
          </p:grpSpPr>
          <p:sp>
            <p:nvSpPr>
              <p:cNvPr id="1129506" name="Rectangle 34"/>
              <p:cNvSpPr>
                <a:spLocks noChangeArrowheads="1"/>
              </p:cNvSpPr>
              <p:nvPr/>
            </p:nvSpPr>
            <p:spPr bwMode="auto">
              <a:xfrm>
                <a:off x="1200" y="1968"/>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07" name="Text Box 35"/>
              <p:cNvSpPr txBox="1">
                <a:spLocks noChangeArrowheads="1"/>
              </p:cNvSpPr>
              <p:nvPr/>
            </p:nvSpPr>
            <p:spPr bwMode="auto">
              <a:xfrm>
                <a:off x="1664"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08" name="Text Box 36"/>
              <p:cNvSpPr txBox="1">
                <a:spLocks noChangeArrowheads="1"/>
              </p:cNvSpPr>
              <p:nvPr/>
            </p:nvSpPr>
            <p:spPr bwMode="auto">
              <a:xfrm>
                <a:off x="1888"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09" name="Text Box 37"/>
              <p:cNvSpPr txBox="1">
                <a:spLocks noChangeArrowheads="1"/>
              </p:cNvSpPr>
              <p:nvPr/>
            </p:nvSpPr>
            <p:spPr bwMode="auto">
              <a:xfrm>
                <a:off x="2112"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grpSp>
        <p:grpSp>
          <p:nvGrpSpPr>
            <p:cNvPr id="1129510" name="Group 38"/>
            <p:cNvGrpSpPr>
              <a:grpSpLocks/>
            </p:cNvGrpSpPr>
            <p:nvPr/>
          </p:nvGrpSpPr>
          <p:grpSpPr bwMode="auto">
            <a:xfrm>
              <a:off x="1200" y="2352"/>
              <a:ext cx="1104" cy="240"/>
              <a:chOff x="1200" y="2352"/>
              <a:chExt cx="1104" cy="240"/>
            </a:xfrm>
          </p:grpSpPr>
          <p:sp>
            <p:nvSpPr>
              <p:cNvPr id="1129511" name="Rectangle 39"/>
              <p:cNvSpPr>
                <a:spLocks noChangeArrowheads="1"/>
              </p:cNvSpPr>
              <p:nvPr/>
            </p:nvSpPr>
            <p:spPr bwMode="auto">
              <a:xfrm>
                <a:off x="1200" y="2352"/>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12" name="Text Box 40"/>
              <p:cNvSpPr txBox="1">
                <a:spLocks noChangeArrowheads="1"/>
              </p:cNvSpPr>
              <p:nvPr/>
            </p:nvSpPr>
            <p:spPr bwMode="auto">
              <a:xfrm>
                <a:off x="1440"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3" name="Text Box 41"/>
              <p:cNvSpPr txBox="1">
                <a:spLocks noChangeArrowheads="1"/>
              </p:cNvSpPr>
              <p:nvPr/>
            </p:nvSpPr>
            <p:spPr bwMode="auto">
              <a:xfrm>
                <a:off x="1664"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4" name="Text Box 42"/>
              <p:cNvSpPr txBox="1">
                <a:spLocks noChangeArrowheads="1"/>
              </p:cNvSpPr>
              <p:nvPr/>
            </p:nvSpPr>
            <p:spPr bwMode="auto">
              <a:xfrm>
                <a:off x="1888"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5" name="Text Box 43"/>
              <p:cNvSpPr txBox="1">
                <a:spLocks noChangeArrowheads="1"/>
              </p:cNvSpPr>
              <p:nvPr/>
            </p:nvSpPr>
            <p:spPr bwMode="auto">
              <a:xfrm>
                <a:off x="2112"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grpSp>
      </p:grpSp>
      <p:sp>
        <p:nvSpPr>
          <p:cNvPr id="1129516" name="Freeform 44"/>
          <p:cNvSpPr>
            <a:spLocks/>
          </p:cNvSpPr>
          <p:nvPr/>
        </p:nvSpPr>
        <p:spPr bwMode="auto">
          <a:xfrm>
            <a:off x="6799263" y="2362200"/>
            <a:ext cx="1993900" cy="1320800"/>
          </a:xfrm>
          <a:custGeom>
            <a:avLst/>
            <a:gdLst>
              <a:gd name="T0" fmla="*/ 484 w 1444"/>
              <a:gd name="T1" fmla="*/ 902 h 1052"/>
              <a:gd name="T2" fmla="*/ 756 w 1444"/>
              <a:gd name="T3" fmla="*/ 1052 h 1052"/>
              <a:gd name="T4" fmla="*/ 1032 w 1444"/>
              <a:gd name="T5" fmla="*/ 950 h 1052"/>
              <a:gd name="T6" fmla="*/ 1308 w 1444"/>
              <a:gd name="T7" fmla="*/ 872 h 1052"/>
              <a:gd name="T8" fmla="*/ 1356 w 1444"/>
              <a:gd name="T9" fmla="*/ 602 h 1052"/>
              <a:gd name="T10" fmla="*/ 1444 w 1444"/>
              <a:gd name="T11" fmla="*/ 460 h 1052"/>
              <a:gd name="T12" fmla="*/ 1340 w 1444"/>
              <a:gd name="T13" fmla="*/ 346 h 1052"/>
              <a:gd name="T14" fmla="*/ 1260 w 1444"/>
              <a:gd name="T15" fmla="*/ 192 h 1052"/>
              <a:gd name="T16" fmla="*/ 1076 w 1444"/>
              <a:gd name="T17" fmla="*/ 174 h 1052"/>
              <a:gd name="T18" fmla="*/ 816 w 1444"/>
              <a:gd name="T19" fmla="*/ 7 h 1052"/>
              <a:gd name="T20" fmla="*/ 548 w 1444"/>
              <a:gd name="T21" fmla="*/ 134 h 1052"/>
              <a:gd name="T22" fmla="*/ 296 w 1444"/>
              <a:gd name="T23" fmla="*/ 140 h 1052"/>
              <a:gd name="T24" fmla="*/ 204 w 1444"/>
              <a:gd name="T25" fmla="*/ 336 h 1052"/>
              <a:gd name="T26" fmla="*/ 12 w 1444"/>
              <a:gd name="T27" fmla="*/ 500 h 1052"/>
              <a:gd name="T28" fmla="*/ 144 w 1444"/>
              <a:gd name="T29" fmla="*/ 702 h 1052"/>
              <a:gd name="T30" fmla="*/ 256 w 1444"/>
              <a:gd name="T31" fmla="*/ 896 h 1052"/>
              <a:gd name="T32" fmla="*/ 484 w 1444"/>
              <a:gd name="T33" fmla="*/ 90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4" h="1052">
                <a:moveTo>
                  <a:pt x="484" y="902"/>
                </a:moveTo>
                <a:cubicBezTo>
                  <a:pt x="544" y="974"/>
                  <a:pt x="592" y="1024"/>
                  <a:pt x="756" y="1052"/>
                </a:cubicBezTo>
                <a:cubicBezTo>
                  <a:pt x="892" y="1048"/>
                  <a:pt x="972" y="1026"/>
                  <a:pt x="1032" y="950"/>
                </a:cubicBezTo>
                <a:cubicBezTo>
                  <a:pt x="1108" y="966"/>
                  <a:pt x="1224" y="940"/>
                  <a:pt x="1308" y="872"/>
                </a:cubicBezTo>
                <a:cubicBezTo>
                  <a:pt x="1392" y="772"/>
                  <a:pt x="1388" y="702"/>
                  <a:pt x="1356" y="602"/>
                </a:cubicBezTo>
                <a:cubicBezTo>
                  <a:pt x="1412" y="554"/>
                  <a:pt x="1424" y="568"/>
                  <a:pt x="1444" y="460"/>
                </a:cubicBezTo>
                <a:cubicBezTo>
                  <a:pt x="1428" y="380"/>
                  <a:pt x="1404" y="370"/>
                  <a:pt x="1340" y="346"/>
                </a:cubicBezTo>
                <a:cubicBezTo>
                  <a:pt x="1324" y="292"/>
                  <a:pt x="1332" y="244"/>
                  <a:pt x="1260" y="192"/>
                </a:cubicBezTo>
                <a:cubicBezTo>
                  <a:pt x="1180" y="144"/>
                  <a:pt x="1132" y="156"/>
                  <a:pt x="1076" y="174"/>
                </a:cubicBezTo>
                <a:cubicBezTo>
                  <a:pt x="1036" y="15"/>
                  <a:pt x="908" y="16"/>
                  <a:pt x="816" y="7"/>
                </a:cubicBezTo>
                <a:cubicBezTo>
                  <a:pt x="728" y="0"/>
                  <a:pt x="564" y="34"/>
                  <a:pt x="548" y="134"/>
                </a:cubicBezTo>
                <a:cubicBezTo>
                  <a:pt x="472" y="90"/>
                  <a:pt x="384" y="84"/>
                  <a:pt x="296" y="140"/>
                </a:cubicBezTo>
                <a:cubicBezTo>
                  <a:pt x="224" y="200"/>
                  <a:pt x="196" y="260"/>
                  <a:pt x="204" y="336"/>
                </a:cubicBezTo>
                <a:cubicBezTo>
                  <a:pt x="140" y="328"/>
                  <a:pt x="40" y="372"/>
                  <a:pt x="12" y="500"/>
                </a:cubicBezTo>
                <a:cubicBezTo>
                  <a:pt x="0" y="642"/>
                  <a:pt x="108" y="704"/>
                  <a:pt x="144" y="702"/>
                </a:cubicBezTo>
                <a:cubicBezTo>
                  <a:pt x="132" y="750"/>
                  <a:pt x="164" y="836"/>
                  <a:pt x="256" y="896"/>
                </a:cubicBezTo>
                <a:cubicBezTo>
                  <a:pt x="376" y="940"/>
                  <a:pt x="420" y="922"/>
                  <a:pt x="484" y="902"/>
                </a:cubicBezTo>
                <a:close/>
              </a:path>
            </a:pathLst>
          </a:custGeom>
          <a:solidFill>
            <a:schemeClr val="bg1"/>
          </a:solidFill>
          <a:ln w="28575" cap="flat" cmpd="sng">
            <a:solidFill>
              <a:srgbClr val="969696"/>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sk-SK"/>
          </a:p>
        </p:txBody>
      </p:sp>
      <p:sp>
        <p:nvSpPr>
          <p:cNvPr id="1129517" name="Line 45"/>
          <p:cNvSpPr>
            <a:spLocks noChangeShapeType="1"/>
          </p:cNvSpPr>
          <p:nvPr/>
        </p:nvSpPr>
        <p:spPr bwMode="auto">
          <a:xfrm>
            <a:off x="6019800" y="3048000"/>
            <a:ext cx="20574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518" name="Group 46"/>
          <p:cNvGrpSpPr>
            <a:grpSpLocks/>
          </p:cNvGrpSpPr>
          <p:nvPr/>
        </p:nvGrpSpPr>
        <p:grpSpPr bwMode="auto">
          <a:xfrm>
            <a:off x="6172200" y="2743200"/>
            <a:ext cx="1524000" cy="257175"/>
            <a:chOff x="4080" y="2688"/>
            <a:chExt cx="960" cy="162"/>
          </a:xfrm>
        </p:grpSpPr>
        <p:sp>
          <p:nvSpPr>
            <p:cNvPr id="1129519" name="Text Box 47"/>
            <p:cNvSpPr txBox="1">
              <a:spLocks noChangeArrowheads="1"/>
            </p:cNvSpPr>
            <p:nvPr/>
          </p:nvSpPr>
          <p:spPr bwMode="auto">
            <a:xfrm>
              <a:off x="4080"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20" name="Text Box 48"/>
            <p:cNvSpPr txBox="1">
              <a:spLocks noChangeArrowheads="1"/>
            </p:cNvSpPr>
            <p:nvPr/>
          </p:nvSpPr>
          <p:spPr bwMode="auto">
            <a:xfrm>
              <a:off x="4284"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21" name="Text Box 49"/>
            <p:cNvSpPr txBox="1">
              <a:spLocks noChangeArrowheads="1"/>
            </p:cNvSpPr>
            <p:nvPr/>
          </p:nvSpPr>
          <p:spPr bwMode="auto">
            <a:xfrm>
              <a:off x="4488"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sp>
          <p:nvSpPr>
            <p:cNvPr id="1129522" name="Text Box 50"/>
            <p:cNvSpPr txBox="1">
              <a:spLocks noChangeArrowheads="1"/>
            </p:cNvSpPr>
            <p:nvPr/>
          </p:nvSpPr>
          <p:spPr bwMode="auto">
            <a:xfrm>
              <a:off x="4692"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sp>
          <p:nvSpPr>
            <p:cNvPr id="1129523" name="Text Box 51"/>
            <p:cNvSpPr txBox="1">
              <a:spLocks noChangeArrowheads="1"/>
            </p:cNvSpPr>
            <p:nvPr/>
          </p:nvSpPr>
          <p:spPr bwMode="auto">
            <a:xfrm>
              <a:off x="4896"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grpSp>
      <p:sp>
        <p:nvSpPr>
          <p:cNvPr id="1129524" name="Line 52"/>
          <p:cNvSpPr>
            <a:spLocks noChangeShapeType="1"/>
          </p:cNvSpPr>
          <p:nvPr/>
        </p:nvSpPr>
        <p:spPr bwMode="auto">
          <a:xfrm>
            <a:off x="4876800" y="2362200"/>
            <a:ext cx="1143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525" name="Line 53"/>
          <p:cNvSpPr>
            <a:spLocks noChangeShapeType="1"/>
          </p:cNvSpPr>
          <p:nvPr/>
        </p:nvSpPr>
        <p:spPr bwMode="auto">
          <a:xfrm flipV="1">
            <a:off x="4876800" y="3048000"/>
            <a:ext cx="1143000" cy="762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526" name="Group 54"/>
          <p:cNvGrpSpPr>
            <a:grpSpLocks/>
          </p:cNvGrpSpPr>
          <p:nvPr/>
        </p:nvGrpSpPr>
        <p:grpSpPr bwMode="auto">
          <a:xfrm>
            <a:off x="3962400" y="1752600"/>
            <a:ext cx="1600200" cy="1066800"/>
            <a:chOff x="2388" y="1104"/>
            <a:chExt cx="1008" cy="672"/>
          </a:xfrm>
        </p:grpSpPr>
        <p:sp>
          <p:nvSpPr>
            <p:cNvPr id="1129527" name="Oval 55"/>
            <p:cNvSpPr>
              <a:spLocks noChangeArrowheads="1"/>
            </p:cNvSpPr>
            <p:nvPr/>
          </p:nvSpPr>
          <p:spPr bwMode="auto">
            <a:xfrm>
              <a:off x="2388" y="1104"/>
              <a:ext cx="1008" cy="672"/>
            </a:xfrm>
            <a:prstGeom prst="ellipse">
              <a:avLst/>
            </a:prstGeom>
            <a:solidFill>
              <a:srgbClr val="66CCFF"/>
            </a:solidFill>
            <a:ln w="28575" algn="ctr">
              <a:solidFill>
                <a:schemeClr val="tx1"/>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28" name="Text Box 56"/>
            <p:cNvSpPr txBox="1">
              <a:spLocks noChangeArrowheads="1"/>
            </p:cNvSpPr>
            <p:nvPr/>
          </p:nvSpPr>
          <p:spPr bwMode="auto">
            <a:xfrm>
              <a:off x="2412" y="1152"/>
              <a:ext cx="9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0" rIns="82124" bIns="0">
              <a:spAutoFit/>
            </a:bodyPr>
            <a:lstStyle>
              <a:lvl1pPr algn="l" defTabSz="814388">
                <a:defRPr sz="2400">
                  <a:solidFill>
                    <a:schemeClr val="tx1"/>
                  </a:solidFill>
                  <a:latin typeface="Arial" charset="0"/>
                </a:defRPr>
              </a:lvl1pPr>
              <a:lvl2pPr marL="228600" indent="-114300"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10000"/>
                </a:spcBef>
              </a:pPr>
              <a:r>
                <a:rPr lang="sk-SK" altLang="sk-SK" sz="1600" b="1"/>
                <a:t>Hlas</a:t>
              </a:r>
              <a:endParaRPr lang="en-US" altLang="sk-SK" sz="1600" b="1"/>
            </a:p>
            <a:p>
              <a:pPr lvl="1">
                <a:lnSpc>
                  <a:spcPct val="100000"/>
                </a:lnSpc>
                <a:spcBef>
                  <a:spcPct val="10000"/>
                </a:spcBef>
                <a:buFontTx/>
                <a:buChar char="•"/>
              </a:pPr>
              <a:r>
                <a:rPr lang="en-US" altLang="sk-SK" sz="1200"/>
                <a:t>LLQ</a:t>
              </a:r>
            </a:p>
            <a:p>
              <a:pPr lvl="1">
                <a:lnSpc>
                  <a:spcPct val="100000"/>
                </a:lnSpc>
                <a:spcBef>
                  <a:spcPct val="10000"/>
                </a:spcBef>
                <a:buFontTx/>
                <a:buChar char="•"/>
              </a:pPr>
              <a:r>
                <a:rPr lang="sk-SK" altLang="sk-SK" sz="1200"/>
                <a:t>Kompresia </a:t>
              </a:r>
              <a:r>
                <a:rPr lang="en-US" altLang="sk-SK" sz="1200"/>
                <a:t>RTP</a:t>
              </a:r>
              <a:r>
                <a:rPr lang="sk-SK" altLang="sk-SK" sz="1200"/>
                <a:t> hlavičiek</a:t>
              </a:r>
              <a:endParaRPr lang="en-US" altLang="sk-SK" sz="1200"/>
            </a:p>
          </p:txBody>
        </p:sp>
      </p:grpSp>
      <p:grpSp>
        <p:nvGrpSpPr>
          <p:cNvPr id="1129534" name="Group 62"/>
          <p:cNvGrpSpPr>
            <a:grpSpLocks/>
          </p:cNvGrpSpPr>
          <p:nvPr/>
        </p:nvGrpSpPr>
        <p:grpSpPr bwMode="auto">
          <a:xfrm>
            <a:off x="3962400" y="3124200"/>
            <a:ext cx="1600200" cy="1066800"/>
            <a:chOff x="2496" y="1968"/>
            <a:chExt cx="1008" cy="672"/>
          </a:xfrm>
        </p:grpSpPr>
        <p:sp>
          <p:nvSpPr>
            <p:cNvPr id="1129530" name="Oval 58"/>
            <p:cNvSpPr>
              <a:spLocks noChangeArrowheads="1"/>
            </p:cNvSpPr>
            <p:nvPr/>
          </p:nvSpPr>
          <p:spPr bwMode="auto">
            <a:xfrm>
              <a:off x="2496" y="1968"/>
              <a:ext cx="1008" cy="672"/>
            </a:xfrm>
            <a:prstGeom prst="ellipse">
              <a:avLst/>
            </a:prstGeom>
            <a:solidFill>
              <a:srgbClr val="66CCFF"/>
            </a:solidFill>
            <a:ln w="28575" algn="ctr">
              <a:solidFill>
                <a:schemeClr val="tx1"/>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31" name="Text Box 59"/>
            <p:cNvSpPr txBox="1">
              <a:spLocks noChangeArrowheads="1"/>
            </p:cNvSpPr>
            <p:nvPr/>
          </p:nvSpPr>
          <p:spPr bwMode="auto">
            <a:xfrm>
              <a:off x="2551" y="2016"/>
              <a:ext cx="8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0" rIns="82124" bIns="0">
              <a:spAutoFit/>
            </a:bodyPr>
            <a:lstStyle>
              <a:lvl1pPr algn="l" defTabSz="814388">
                <a:defRPr sz="2400">
                  <a:solidFill>
                    <a:schemeClr val="tx1"/>
                  </a:solidFill>
                  <a:latin typeface="Arial" charset="0"/>
                </a:defRPr>
              </a:lvl1pPr>
              <a:lvl2pPr marL="228600" indent="-114300"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10000"/>
                </a:spcBef>
              </a:pPr>
              <a:r>
                <a:rPr lang="en-US" altLang="sk-SK" sz="1600" b="1"/>
                <a:t>D</a:t>
              </a:r>
              <a:r>
                <a:rPr lang="sk-SK" altLang="sk-SK" sz="1600" b="1"/>
                <a:t>á</a:t>
              </a:r>
              <a:r>
                <a:rPr lang="en-US" altLang="sk-SK" sz="1600" b="1"/>
                <a:t>ta</a:t>
              </a:r>
            </a:p>
            <a:p>
              <a:pPr lvl="1">
                <a:lnSpc>
                  <a:spcPct val="100000"/>
                </a:lnSpc>
                <a:spcBef>
                  <a:spcPct val="10000"/>
                </a:spcBef>
                <a:buFontTx/>
                <a:buChar char="•"/>
              </a:pPr>
              <a:r>
                <a:rPr lang="en-US" altLang="sk-SK" sz="1200"/>
                <a:t>CBWFQ</a:t>
              </a:r>
            </a:p>
            <a:p>
              <a:pPr lvl="1">
                <a:lnSpc>
                  <a:spcPct val="100000"/>
                </a:lnSpc>
                <a:spcBef>
                  <a:spcPct val="10000"/>
                </a:spcBef>
                <a:buFontTx/>
                <a:buChar char="•"/>
              </a:pPr>
              <a:r>
                <a:rPr lang="sk-SK" altLang="sk-SK" sz="1200"/>
                <a:t>Kompresia TCP hlavičiek</a:t>
              </a:r>
              <a:endParaRPr lang="en-US" altLang="sk-SK" sz="1200"/>
            </a:p>
          </p:txBody>
        </p:sp>
      </p:grpSp>
    </p:spTree>
    <p:extLst>
      <p:ext uri="{BB962C8B-B14F-4D97-AF65-F5344CB8AC3E}">
        <p14:creationId xmlns:p14="http://schemas.microsoft.com/office/powerpoint/2010/main" val="4250849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1522" name="Picture 2" descr="325P_0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1109663"/>
            <a:ext cx="7351712" cy="3198812"/>
          </a:xfrm>
          <a:prstGeom prst="rect">
            <a:avLst/>
          </a:prstGeom>
          <a:noFill/>
          <a:extLst>
            <a:ext uri="{909E8E84-426E-40DD-AFC4-6F175D3DCCD1}">
              <a14:hiddenFill xmlns:a14="http://schemas.microsoft.com/office/drawing/2010/main">
                <a:solidFill>
                  <a:srgbClr val="FFFFFF"/>
                </a:solidFill>
              </a14:hiddenFill>
            </a:ext>
          </a:extLst>
        </p:spPr>
      </p:pic>
      <p:sp>
        <p:nvSpPr>
          <p:cNvPr id="1131523" name="Rectangle 3"/>
          <p:cNvSpPr>
            <a:spLocks noGrp="1" noChangeArrowheads="1"/>
          </p:cNvSpPr>
          <p:nvPr>
            <p:ph type="title"/>
          </p:nvPr>
        </p:nvSpPr>
        <p:spPr/>
        <p:txBody>
          <a:bodyPr/>
          <a:lstStyle/>
          <a:p>
            <a:r>
              <a:rPr lang="sk-SK" altLang="sk-SK" sz="2800"/>
              <a:t>Druhy oneskorenia</a:t>
            </a:r>
            <a:endParaRPr lang="en-US" altLang="sk-SK" sz="2800"/>
          </a:p>
        </p:txBody>
      </p:sp>
      <p:sp>
        <p:nvSpPr>
          <p:cNvPr id="1131524" name="Rectangle 4"/>
          <p:cNvSpPr>
            <a:spLocks noGrp="1" noChangeArrowheads="1"/>
          </p:cNvSpPr>
          <p:nvPr>
            <p:ph type="body" sz="half" idx="2"/>
          </p:nvPr>
        </p:nvSpPr>
        <p:spPr>
          <a:xfrm>
            <a:off x="685800" y="4446588"/>
            <a:ext cx="7940675" cy="2209800"/>
          </a:xfrm>
        </p:spPr>
        <p:txBody>
          <a:bodyPr/>
          <a:lstStyle/>
          <a:p>
            <a:pPr>
              <a:lnSpc>
                <a:spcPct val="75000"/>
              </a:lnSpc>
            </a:pPr>
            <a:r>
              <a:rPr lang="en-US" altLang="sk-SK" sz="1600">
                <a:solidFill>
                  <a:schemeClr val="accent2"/>
                </a:solidFill>
              </a:rPr>
              <a:t>Processing delay</a:t>
            </a:r>
            <a:r>
              <a:rPr lang="sk-SK" altLang="sk-SK" sz="1600">
                <a:solidFill>
                  <a:schemeClr val="accent2"/>
                </a:solidFill>
              </a:rPr>
              <a:t> (oneskorenie pri spracovaní)</a:t>
            </a:r>
            <a:r>
              <a:rPr lang="en-US" altLang="sk-SK" sz="1600">
                <a:solidFill>
                  <a:schemeClr val="accent2"/>
                </a:solidFill>
              </a:rPr>
              <a:t>:</a:t>
            </a:r>
            <a:r>
              <a:rPr lang="en-US" altLang="sk-SK" sz="1600"/>
              <a:t> </a:t>
            </a:r>
            <a:r>
              <a:rPr lang="sk-SK" altLang="sk-SK" sz="1600"/>
              <a:t>Čas od prevzatia paketu zo vstupného rozhrania, jeho analýzy, cez smerovacie rozhodnutie až po jeho uloženie do výstupného frontu na výstupnom rozhraní</a:t>
            </a:r>
            <a:endParaRPr lang="en-US" altLang="sk-SK" sz="1600"/>
          </a:p>
          <a:p>
            <a:pPr>
              <a:lnSpc>
                <a:spcPct val="75000"/>
              </a:lnSpc>
            </a:pPr>
            <a:r>
              <a:rPr lang="en-US" altLang="sk-SK" sz="1600">
                <a:solidFill>
                  <a:schemeClr val="accent2"/>
                </a:solidFill>
              </a:rPr>
              <a:t>Queuing delay</a:t>
            </a:r>
            <a:r>
              <a:rPr lang="sk-SK" altLang="sk-SK" sz="1600">
                <a:solidFill>
                  <a:schemeClr val="accent2"/>
                </a:solidFill>
              </a:rPr>
              <a:t> (oneskorenie vo fronte)</a:t>
            </a:r>
            <a:r>
              <a:rPr lang="en-US" altLang="sk-SK" sz="1600">
                <a:solidFill>
                  <a:schemeClr val="accent2"/>
                </a:solidFill>
              </a:rPr>
              <a:t>:</a:t>
            </a:r>
            <a:r>
              <a:rPr lang="en-US" altLang="sk-SK" sz="1600"/>
              <a:t> </a:t>
            </a:r>
            <a:r>
              <a:rPr lang="sk-SK" altLang="sk-SK" sz="1600"/>
              <a:t>Čas, ktorý paket strávi vo výstupnom fronte rozhrania</a:t>
            </a:r>
            <a:endParaRPr lang="en-US" altLang="sk-SK" sz="1600"/>
          </a:p>
          <a:p>
            <a:pPr>
              <a:lnSpc>
                <a:spcPct val="75000"/>
              </a:lnSpc>
            </a:pPr>
            <a:r>
              <a:rPr lang="en-US" altLang="sk-SK" sz="1600">
                <a:solidFill>
                  <a:schemeClr val="accent2"/>
                </a:solidFill>
              </a:rPr>
              <a:t>Serialization delay</a:t>
            </a:r>
            <a:r>
              <a:rPr lang="sk-SK" altLang="sk-SK" sz="1600">
                <a:solidFill>
                  <a:schemeClr val="accent2"/>
                </a:solidFill>
              </a:rPr>
              <a:t> (serializačné oneskorenie)</a:t>
            </a:r>
            <a:r>
              <a:rPr lang="en-US" altLang="sk-SK" sz="1600">
                <a:solidFill>
                  <a:schemeClr val="accent2"/>
                </a:solidFill>
              </a:rPr>
              <a:t>:</a:t>
            </a:r>
            <a:r>
              <a:rPr lang="en-US" altLang="sk-SK" sz="1600"/>
              <a:t> </a:t>
            </a:r>
            <a:r>
              <a:rPr lang="sk-SK" altLang="sk-SK" sz="1600"/>
              <a:t>Čas, ktorý je potrebný na odoslanie paketu rozhraním danej prenosovej rýchlosti</a:t>
            </a:r>
            <a:endParaRPr lang="en-US" altLang="sk-SK" sz="1600"/>
          </a:p>
          <a:p>
            <a:pPr>
              <a:lnSpc>
                <a:spcPct val="75000"/>
              </a:lnSpc>
            </a:pPr>
            <a:r>
              <a:rPr lang="en-US" altLang="sk-SK" sz="1600">
                <a:solidFill>
                  <a:schemeClr val="accent2"/>
                </a:solidFill>
              </a:rPr>
              <a:t>Propagation delay</a:t>
            </a:r>
            <a:r>
              <a:rPr lang="sk-SK" altLang="sk-SK" sz="1600">
                <a:solidFill>
                  <a:schemeClr val="accent2"/>
                </a:solidFill>
              </a:rPr>
              <a:t> (oneskorenie pri šírení)</a:t>
            </a:r>
            <a:r>
              <a:rPr lang="en-US" altLang="sk-SK" sz="1600">
                <a:solidFill>
                  <a:schemeClr val="accent2"/>
                </a:solidFill>
              </a:rPr>
              <a:t>:</a:t>
            </a:r>
            <a:r>
              <a:rPr lang="en-US" altLang="sk-SK" sz="1600"/>
              <a:t> </a:t>
            </a:r>
            <a:r>
              <a:rPr lang="sk-SK" altLang="sk-SK" sz="1600"/>
              <a:t>Čas, ktorý je potrebný na prechod signálu po danom fyzickom médiu</a:t>
            </a:r>
            <a:endParaRPr lang="en-US" altLang="sk-SK" sz="1600"/>
          </a:p>
        </p:txBody>
      </p:sp>
    </p:spTree>
    <p:custDataLst>
      <p:tags r:id="rId1"/>
    </p:custDataLst>
    <p:extLst>
      <p:ext uri="{BB962C8B-B14F-4D97-AF65-F5344CB8AC3E}">
        <p14:creationId xmlns:p14="http://schemas.microsoft.com/office/powerpoint/2010/main" val="132322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3570" name="Picture 2" descr="325P_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1295400"/>
            <a:ext cx="8031163" cy="3238500"/>
          </a:xfrm>
          <a:prstGeom prst="rect">
            <a:avLst/>
          </a:prstGeom>
          <a:noFill/>
          <a:extLst>
            <a:ext uri="{909E8E84-426E-40DD-AFC4-6F175D3DCCD1}">
              <a14:hiddenFill xmlns:a14="http://schemas.microsoft.com/office/drawing/2010/main">
                <a:solidFill>
                  <a:srgbClr val="FFFFFF"/>
                </a:solidFill>
              </a14:hiddenFill>
            </a:ext>
          </a:extLst>
        </p:spPr>
      </p:pic>
      <p:sp>
        <p:nvSpPr>
          <p:cNvPr id="1133571" name="Rectangle 3"/>
          <p:cNvSpPr>
            <a:spLocks noGrp="1" noChangeArrowheads="1"/>
          </p:cNvSpPr>
          <p:nvPr>
            <p:ph type="title"/>
          </p:nvPr>
        </p:nvSpPr>
        <p:spPr/>
        <p:txBody>
          <a:bodyPr/>
          <a:lstStyle/>
          <a:p>
            <a:r>
              <a:rPr lang="sk-SK" altLang="sk-SK" sz="2800"/>
              <a:t>Dopad oneskorenia a jeho kolísania na kvalitu</a:t>
            </a:r>
            <a:endParaRPr lang="en-US" altLang="sk-SK" sz="2800"/>
          </a:p>
        </p:txBody>
      </p:sp>
      <p:sp>
        <p:nvSpPr>
          <p:cNvPr id="1133572" name="Rectangle 4"/>
          <p:cNvSpPr>
            <a:spLocks noGrp="1" noChangeArrowheads="1"/>
          </p:cNvSpPr>
          <p:nvPr>
            <p:ph type="body" sz="half" idx="2"/>
          </p:nvPr>
        </p:nvSpPr>
        <p:spPr>
          <a:xfrm>
            <a:off x="655638" y="4889500"/>
            <a:ext cx="8159750" cy="1447800"/>
          </a:xfrm>
        </p:spPr>
        <p:txBody>
          <a:bodyPr/>
          <a:lstStyle/>
          <a:p>
            <a:r>
              <a:rPr lang="sk-SK" altLang="sk-SK" sz="1900">
                <a:solidFill>
                  <a:schemeClr val="accent2"/>
                </a:solidFill>
              </a:rPr>
              <a:t>Celkové oneskorenie</a:t>
            </a:r>
            <a:r>
              <a:rPr lang="en-US" altLang="sk-SK" sz="1900">
                <a:solidFill>
                  <a:schemeClr val="accent2"/>
                </a:solidFill>
              </a:rPr>
              <a:t>:</a:t>
            </a:r>
            <a:r>
              <a:rPr lang="en-US" altLang="sk-SK" sz="1900"/>
              <a:t> </a:t>
            </a:r>
            <a:r>
              <a:rPr lang="sk-SK" altLang="sk-SK" sz="1900"/>
              <a:t>Súčet všetkých propagačných, procesných, serializačných a frontových oneskorení pozdĺž prenosovej trasy</a:t>
            </a:r>
            <a:endParaRPr lang="en-US" altLang="sk-SK" sz="1900"/>
          </a:p>
          <a:p>
            <a:r>
              <a:rPr lang="sk-SK" altLang="sk-SK" sz="1900"/>
              <a:t>V b</a:t>
            </a:r>
            <a:r>
              <a:rPr lang="en-US" altLang="sk-SK" sz="1900"/>
              <a:t>est-effort networks</a:t>
            </a:r>
            <a:r>
              <a:rPr lang="sk-SK" altLang="sk-SK" sz="1900"/>
              <a:t> sú propagačné a serializačné oneskorenia pevné, zatiaľčo procesné a frontové oneskorenia sú náhodné</a:t>
            </a:r>
            <a:endParaRPr lang="en-US" altLang="sk-SK" sz="1900"/>
          </a:p>
        </p:txBody>
      </p:sp>
    </p:spTree>
    <p:custDataLst>
      <p:tags r:id="rId1"/>
    </p:custDataLst>
    <p:extLst>
      <p:ext uri="{BB962C8B-B14F-4D97-AF65-F5344CB8AC3E}">
        <p14:creationId xmlns:p14="http://schemas.microsoft.com/office/powerpoint/2010/main" val="324103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618" name="Picture 2" descr="325P_0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219200"/>
            <a:ext cx="7375525" cy="3390900"/>
          </a:xfrm>
          <a:prstGeom prst="rect">
            <a:avLst/>
          </a:prstGeom>
          <a:noFill/>
          <a:extLst>
            <a:ext uri="{909E8E84-426E-40DD-AFC4-6F175D3DCCD1}">
              <a14:hiddenFill xmlns:a14="http://schemas.microsoft.com/office/drawing/2010/main">
                <a:solidFill>
                  <a:srgbClr val="FFFFFF"/>
                </a:solidFill>
              </a14:hiddenFill>
            </a:ext>
          </a:extLst>
        </p:spPr>
      </p:pic>
      <p:sp>
        <p:nvSpPr>
          <p:cNvPr id="1135619" name="Rectangle 3"/>
          <p:cNvSpPr>
            <a:spLocks noGrp="1" noChangeArrowheads="1"/>
          </p:cNvSpPr>
          <p:nvPr>
            <p:ph type="title"/>
          </p:nvPr>
        </p:nvSpPr>
        <p:spPr/>
        <p:txBody>
          <a:bodyPr/>
          <a:lstStyle/>
          <a:p>
            <a:r>
              <a:rPr lang="sk-SK" altLang="sk-SK" sz="2800"/>
              <a:t>Ako znížiť oneskorenie</a:t>
            </a:r>
            <a:endParaRPr lang="en-US" altLang="sk-SK" sz="2800"/>
          </a:p>
        </p:txBody>
      </p:sp>
      <p:sp>
        <p:nvSpPr>
          <p:cNvPr id="1135620" name="Rectangle 4"/>
          <p:cNvSpPr>
            <a:spLocks noGrp="1" noChangeArrowheads="1"/>
          </p:cNvSpPr>
          <p:nvPr>
            <p:ph type="body" sz="half" idx="2"/>
          </p:nvPr>
        </p:nvSpPr>
        <p:spPr>
          <a:xfrm>
            <a:off x="655638" y="4967288"/>
            <a:ext cx="7940675" cy="1662112"/>
          </a:xfrm>
        </p:spPr>
        <p:txBody>
          <a:bodyPr/>
          <a:lstStyle/>
          <a:p>
            <a:pPr>
              <a:lnSpc>
                <a:spcPct val="85000"/>
              </a:lnSpc>
            </a:pPr>
            <a:r>
              <a:rPr lang="sk-SK" altLang="sk-SK" sz="1600"/>
              <a:t>Zrýchliť linku</a:t>
            </a:r>
            <a:r>
              <a:rPr lang="en-US" altLang="sk-SK" sz="1600"/>
              <a:t> (</a:t>
            </a:r>
            <a:r>
              <a:rPr lang="sk-SK" altLang="sk-SK" sz="1600"/>
              <a:t>najlepšie, ale aj najdrahšie riešenie</a:t>
            </a:r>
            <a:r>
              <a:rPr lang="en-US" altLang="sk-SK" sz="1600"/>
              <a:t>)</a:t>
            </a:r>
          </a:p>
          <a:p>
            <a:pPr>
              <a:lnSpc>
                <a:spcPct val="85000"/>
              </a:lnSpc>
            </a:pPr>
            <a:r>
              <a:rPr lang="sk-SK" altLang="sk-SK" sz="1600"/>
              <a:t>Dať prioritu dôležitým paketom</a:t>
            </a:r>
            <a:endParaRPr lang="en-US" altLang="sk-SK" sz="1600"/>
          </a:p>
          <a:p>
            <a:pPr>
              <a:lnSpc>
                <a:spcPct val="85000"/>
              </a:lnSpc>
            </a:pPr>
            <a:r>
              <a:rPr lang="sk-SK" altLang="sk-SK" sz="1600"/>
              <a:t>Umožniť úpravu prioritu dôležitých paketov</a:t>
            </a:r>
            <a:endParaRPr lang="en-US" altLang="sk-SK" sz="1600"/>
          </a:p>
          <a:p>
            <a:pPr>
              <a:lnSpc>
                <a:spcPct val="85000"/>
              </a:lnSpc>
            </a:pPr>
            <a:r>
              <a:rPr lang="sk-SK" altLang="sk-SK" sz="1600"/>
              <a:t>Komprimovať obsah rámcov </a:t>
            </a:r>
            <a:r>
              <a:rPr lang="en-US" altLang="sk-SK" sz="1600"/>
              <a:t>(</a:t>
            </a:r>
            <a:r>
              <a:rPr lang="sk-SK" altLang="sk-SK" sz="1600"/>
              <a:t>to však trvá istý čas</a:t>
            </a:r>
            <a:r>
              <a:rPr lang="en-US" altLang="sk-SK" sz="1600"/>
              <a:t>)</a:t>
            </a:r>
          </a:p>
          <a:p>
            <a:pPr>
              <a:lnSpc>
                <a:spcPct val="85000"/>
              </a:lnSpc>
            </a:pPr>
            <a:r>
              <a:rPr lang="sk-SK" altLang="sk-SK" sz="1600"/>
              <a:t>Komprimovať IP hlavičky (detto)</a:t>
            </a:r>
            <a:endParaRPr lang="en-US" altLang="sk-SK" sz="1600"/>
          </a:p>
        </p:txBody>
      </p:sp>
    </p:spTree>
    <p:custDataLst>
      <p:tags r:id="rId1"/>
    </p:custDataLst>
    <p:extLst>
      <p:ext uri="{BB962C8B-B14F-4D97-AF65-F5344CB8AC3E}">
        <p14:creationId xmlns:p14="http://schemas.microsoft.com/office/powerpoint/2010/main" val="449403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7666" name="Picture 2" descr="325P_0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676400"/>
            <a:ext cx="7677150" cy="2597150"/>
          </a:xfrm>
          <a:prstGeom prst="rect">
            <a:avLst/>
          </a:prstGeom>
          <a:noFill/>
          <a:extLst>
            <a:ext uri="{909E8E84-426E-40DD-AFC4-6F175D3DCCD1}">
              <a14:hiddenFill xmlns:a14="http://schemas.microsoft.com/office/drawing/2010/main">
                <a:solidFill>
                  <a:srgbClr val="FFFFFF"/>
                </a:solidFill>
              </a14:hiddenFill>
            </a:ext>
          </a:extLst>
        </p:spPr>
      </p:pic>
      <p:sp>
        <p:nvSpPr>
          <p:cNvPr id="1137667" name="Rectangle 3"/>
          <p:cNvSpPr>
            <a:spLocks noGrp="1" noChangeArrowheads="1"/>
          </p:cNvSpPr>
          <p:nvPr>
            <p:ph type="title"/>
          </p:nvPr>
        </p:nvSpPr>
        <p:spPr/>
        <p:txBody>
          <a:bodyPr/>
          <a:lstStyle/>
          <a:p>
            <a:r>
              <a:rPr lang="sk-SK" altLang="sk-SK"/>
              <a:t>Znižovanie oneskorenia</a:t>
            </a:r>
            <a:endParaRPr lang="en-US" altLang="sk-SK"/>
          </a:p>
        </p:txBody>
      </p:sp>
      <p:sp>
        <p:nvSpPr>
          <p:cNvPr id="1137668" name="Rectangle 4"/>
          <p:cNvSpPr>
            <a:spLocks noGrp="1" noChangeArrowheads="1"/>
          </p:cNvSpPr>
          <p:nvPr>
            <p:ph type="body" sz="half" idx="2"/>
          </p:nvPr>
        </p:nvSpPr>
        <p:spPr>
          <a:xfrm>
            <a:off x="655638" y="4462463"/>
            <a:ext cx="8159750" cy="1709737"/>
          </a:xfrm>
        </p:spPr>
        <p:txBody>
          <a:bodyPr/>
          <a:lstStyle/>
          <a:p>
            <a:pPr>
              <a:lnSpc>
                <a:spcPct val="85000"/>
              </a:lnSpc>
            </a:pPr>
            <a:r>
              <a:rPr lang="sk-SK" altLang="sk-SK" sz="2000">
                <a:solidFill>
                  <a:schemeClr val="accent2"/>
                </a:solidFill>
              </a:rPr>
              <a:t>Zákaznícke smerovače realizujú</a:t>
            </a:r>
            <a:r>
              <a:rPr lang="en-US" altLang="sk-SK" sz="2000">
                <a:solidFill>
                  <a:schemeClr val="accent2"/>
                </a:solidFill>
              </a:rPr>
              <a:t>:</a:t>
            </a:r>
          </a:p>
          <a:p>
            <a:pPr lvl="1">
              <a:lnSpc>
                <a:spcPct val="85000"/>
              </a:lnSpc>
            </a:pPr>
            <a:r>
              <a:rPr lang="sk-SK" altLang="sk-SK" sz="1800"/>
              <a:t>Kompresiu </a:t>
            </a:r>
            <a:r>
              <a:rPr lang="en-US" altLang="sk-SK" sz="1800"/>
              <a:t>TCP/RTP </a:t>
            </a:r>
            <a:r>
              <a:rPr lang="sk-SK" altLang="sk-SK" sz="1800"/>
              <a:t>hlavičiek</a:t>
            </a:r>
            <a:endParaRPr lang="en-US" altLang="sk-SK" sz="1800"/>
          </a:p>
          <a:p>
            <a:pPr lvl="1">
              <a:lnSpc>
                <a:spcPct val="85000"/>
              </a:lnSpc>
            </a:pPr>
            <a:r>
              <a:rPr lang="en-US" altLang="sk-SK" sz="1800"/>
              <a:t>LLQ</a:t>
            </a:r>
            <a:r>
              <a:rPr lang="sk-SK" altLang="sk-SK" sz="1800"/>
              <a:t> (Low Latency Queueing)</a:t>
            </a:r>
            <a:endParaRPr lang="en-US" altLang="sk-SK" sz="1800"/>
          </a:p>
          <a:p>
            <a:pPr lvl="1">
              <a:lnSpc>
                <a:spcPct val="85000"/>
              </a:lnSpc>
            </a:pPr>
            <a:r>
              <a:rPr lang="sk-SK" altLang="sk-SK" sz="1800"/>
              <a:t>Prioritizáciu</a:t>
            </a:r>
            <a:endParaRPr lang="en-US" altLang="sk-SK" sz="1800"/>
          </a:p>
          <a:p>
            <a:pPr>
              <a:lnSpc>
                <a:spcPct val="85000"/>
              </a:lnSpc>
            </a:pPr>
            <a:r>
              <a:rPr lang="sk-SK" altLang="sk-SK" sz="2000">
                <a:solidFill>
                  <a:schemeClr val="accent2"/>
                </a:solidFill>
              </a:rPr>
              <a:t>Smerovače </a:t>
            </a:r>
            <a:r>
              <a:rPr lang="en-US" altLang="sk-SK" sz="2000">
                <a:solidFill>
                  <a:schemeClr val="accent2"/>
                </a:solidFill>
              </a:rPr>
              <a:t>ISP </a:t>
            </a:r>
            <a:r>
              <a:rPr lang="sk-SK" altLang="sk-SK" sz="2000">
                <a:solidFill>
                  <a:schemeClr val="accent2"/>
                </a:solidFill>
              </a:rPr>
              <a:t>realizujú</a:t>
            </a:r>
            <a:r>
              <a:rPr lang="en-US" altLang="sk-SK" sz="2000">
                <a:solidFill>
                  <a:schemeClr val="accent2"/>
                </a:solidFill>
              </a:rPr>
              <a:t>:</a:t>
            </a:r>
          </a:p>
          <a:p>
            <a:pPr lvl="1">
              <a:lnSpc>
                <a:spcPct val="85000"/>
              </a:lnSpc>
            </a:pPr>
            <a:r>
              <a:rPr lang="sk-SK" altLang="sk-SK" sz="1800"/>
              <a:t>Reprioritizáciu na základe dohodnutých QoS pravidiel</a:t>
            </a:r>
            <a:endParaRPr lang="en-US" altLang="sk-SK" sz="1800"/>
          </a:p>
        </p:txBody>
      </p:sp>
    </p:spTree>
    <p:custDataLst>
      <p:tags r:id="rId1"/>
    </p:custDataLst>
    <p:extLst>
      <p:ext uri="{BB962C8B-B14F-4D97-AF65-F5344CB8AC3E}">
        <p14:creationId xmlns:p14="http://schemas.microsoft.com/office/powerpoint/2010/main" val="564499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2" name="Picture 2" descr="325P_0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1219200"/>
            <a:ext cx="7615237" cy="3536950"/>
          </a:xfrm>
          <a:prstGeom prst="rect">
            <a:avLst/>
          </a:prstGeom>
          <a:noFill/>
          <a:extLst>
            <a:ext uri="{909E8E84-426E-40DD-AFC4-6F175D3DCCD1}">
              <a14:hiddenFill xmlns:a14="http://schemas.microsoft.com/office/drawing/2010/main">
                <a:solidFill>
                  <a:srgbClr val="FFFFFF"/>
                </a:solidFill>
              </a14:hiddenFill>
            </a:ext>
          </a:extLst>
        </p:spPr>
      </p:pic>
      <p:sp>
        <p:nvSpPr>
          <p:cNvPr id="1141763" name="Rectangle 3"/>
          <p:cNvSpPr>
            <a:spLocks noGrp="1" noChangeArrowheads="1"/>
          </p:cNvSpPr>
          <p:nvPr>
            <p:ph type="title"/>
          </p:nvPr>
        </p:nvSpPr>
        <p:spPr/>
        <p:txBody>
          <a:bodyPr/>
          <a:lstStyle/>
          <a:p>
            <a:r>
              <a:rPr lang="sk-SK" altLang="sk-SK" sz="2800"/>
              <a:t>Druhy strát paketov</a:t>
            </a:r>
            <a:endParaRPr lang="en-US" altLang="sk-SK" sz="2800"/>
          </a:p>
        </p:txBody>
      </p:sp>
      <p:sp>
        <p:nvSpPr>
          <p:cNvPr id="1141764" name="Rectangle 4"/>
          <p:cNvSpPr>
            <a:spLocks noGrp="1" noChangeArrowheads="1"/>
          </p:cNvSpPr>
          <p:nvPr>
            <p:ph type="body" sz="half" idx="2"/>
          </p:nvPr>
        </p:nvSpPr>
        <p:spPr>
          <a:xfrm>
            <a:off x="601663" y="5029200"/>
            <a:ext cx="7940675" cy="1371600"/>
          </a:xfrm>
        </p:spPr>
        <p:txBody>
          <a:bodyPr/>
          <a:lstStyle/>
          <a:p>
            <a:pPr>
              <a:lnSpc>
                <a:spcPct val="75000"/>
              </a:lnSpc>
            </a:pPr>
            <a:r>
              <a:rPr lang="sk-SK" altLang="sk-SK" sz="1900"/>
              <a:t>Straty typu „t</a:t>
            </a:r>
            <a:r>
              <a:rPr lang="en-US" altLang="sk-SK" sz="1900"/>
              <a:t>ail drop</a:t>
            </a:r>
            <a:r>
              <a:rPr lang="sk-SK" altLang="sk-SK" sz="1900"/>
              <a:t>“ nastávajú, keď je výstupný front plný. Tieto straty sú bežné a nastávajú pri zahltení výstupného rozhrania</a:t>
            </a:r>
            <a:endParaRPr lang="en-US" altLang="sk-SK" sz="1900"/>
          </a:p>
          <a:p>
            <a:pPr>
              <a:lnSpc>
                <a:spcPct val="75000"/>
              </a:lnSpc>
            </a:pPr>
            <a:r>
              <a:rPr lang="sk-SK" altLang="sk-SK" sz="1900"/>
              <a:t>Iné druhy strát sú obvykle spôsobené zahltením na vstupnom rozhraní, pomalým procesorom či chybami pri prenose. Tieto chyby sa často dajú odstrániť upgradom hardvéru</a:t>
            </a:r>
            <a:endParaRPr lang="en-US" altLang="sk-SK" sz="1900"/>
          </a:p>
        </p:txBody>
      </p:sp>
    </p:spTree>
    <p:custDataLst>
      <p:tags r:id="rId1"/>
    </p:custDataLst>
    <p:extLst>
      <p:ext uri="{BB962C8B-B14F-4D97-AF65-F5344CB8AC3E}">
        <p14:creationId xmlns:p14="http://schemas.microsoft.com/office/powerpoint/2010/main" val="2148952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ChangeArrowheads="1"/>
          </p:cNvSpPr>
          <p:nvPr/>
        </p:nvSpPr>
        <p:spPr bwMode="auto">
          <a:xfrm>
            <a:off x="0" y="0"/>
            <a:ext cx="46482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117187" name="Rectangle 3"/>
          <p:cNvSpPr>
            <a:spLocks noGrp="1" noChangeArrowheads="1"/>
          </p:cNvSpPr>
          <p:nvPr>
            <p:ph type="title"/>
          </p:nvPr>
        </p:nvSpPr>
        <p:spPr>
          <a:xfrm>
            <a:off x="228600" y="566738"/>
            <a:ext cx="4008438" cy="2058987"/>
          </a:xfrm>
          <a:noFill/>
        </p:spPr>
        <p:txBody>
          <a:bodyPr anchor="ctr" anchorCtr="1"/>
          <a:lstStyle/>
          <a:p>
            <a:pPr algn="ctr"/>
            <a:r>
              <a:rPr lang="sk-SK" altLang="sk-SK" dirty="0">
                <a:solidFill>
                  <a:schemeClr val="bg1"/>
                </a:solidFill>
              </a:rPr>
              <a:t>Úvod do </a:t>
            </a:r>
            <a:r>
              <a:rPr lang="sk-SK" altLang="sk-SK" dirty="0" smtClean="0">
                <a:solidFill>
                  <a:schemeClr val="bg1"/>
                </a:solidFill>
              </a:rPr>
              <a:t>QoS</a:t>
            </a:r>
            <a:endParaRPr lang="en-US" altLang="sk-SK" dirty="0">
              <a:solidFill>
                <a:schemeClr val="bg1"/>
              </a:solidFill>
            </a:endParaRPr>
          </a:p>
        </p:txBody>
      </p:sp>
      <p:pic>
        <p:nvPicPr>
          <p:cNvPr id="1117188" name="Picture 4" descr="MAE294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0"/>
            <a:ext cx="468630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3810" name="Picture 2" descr="325P_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7773988" cy="3536950"/>
          </a:xfrm>
          <a:prstGeom prst="rect">
            <a:avLst/>
          </a:prstGeom>
          <a:noFill/>
          <a:extLst>
            <a:ext uri="{909E8E84-426E-40DD-AFC4-6F175D3DCCD1}">
              <a14:hiddenFill xmlns:a14="http://schemas.microsoft.com/office/drawing/2010/main">
                <a:solidFill>
                  <a:srgbClr val="FFFFFF"/>
                </a:solidFill>
              </a14:hiddenFill>
            </a:ext>
          </a:extLst>
        </p:spPr>
      </p:pic>
      <p:sp>
        <p:nvSpPr>
          <p:cNvPr id="1143811" name="Rectangle 3"/>
          <p:cNvSpPr>
            <a:spLocks noGrp="1" noChangeArrowheads="1"/>
          </p:cNvSpPr>
          <p:nvPr>
            <p:ph type="title"/>
          </p:nvPr>
        </p:nvSpPr>
        <p:spPr/>
        <p:txBody>
          <a:bodyPr/>
          <a:lstStyle/>
          <a:p>
            <a:r>
              <a:rPr lang="sk-SK" altLang="sk-SK"/>
              <a:t>Predchádzanie stratám</a:t>
            </a:r>
            <a:endParaRPr lang="en-US" altLang="sk-SK"/>
          </a:p>
        </p:txBody>
      </p:sp>
      <p:sp>
        <p:nvSpPr>
          <p:cNvPr id="1143812" name="Rectangle 4"/>
          <p:cNvSpPr>
            <a:spLocks noGrp="1" noChangeArrowheads="1"/>
          </p:cNvSpPr>
          <p:nvPr>
            <p:ph type="body" sz="half" idx="2"/>
          </p:nvPr>
        </p:nvSpPr>
        <p:spPr>
          <a:xfrm>
            <a:off x="655638" y="5105400"/>
            <a:ext cx="8159750" cy="1511300"/>
          </a:xfrm>
        </p:spPr>
        <p:txBody>
          <a:bodyPr/>
          <a:lstStyle/>
          <a:p>
            <a:r>
              <a:rPr lang="sk-SK" altLang="sk-SK" sz="1900"/>
              <a:t>Zrýchliť linku</a:t>
            </a:r>
            <a:r>
              <a:rPr lang="en-US" altLang="sk-SK" sz="1900"/>
              <a:t> (</a:t>
            </a:r>
            <a:r>
              <a:rPr lang="sk-SK" altLang="sk-SK" sz="1900"/>
              <a:t>najlepšie, ale aj najdrahšie riešenie</a:t>
            </a:r>
            <a:r>
              <a:rPr lang="en-US" altLang="sk-SK" sz="1900"/>
              <a:t>)</a:t>
            </a:r>
          </a:p>
          <a:p>
            <a:r>
              <a:rPr lang="sk-SK" altLang="sk-SK" sz="1900"/>
              <a:t>Garantovať dostatočné pásmo pre citlivé pakety</a:t>
            </a:r>
            <a:endParaRPr lang="en-US" altLang="sk-SK" sz="1900"/>
          </a:p>
          <a:p>
            <a:r>
              <a:rPr lang="sk-SK" altLang="sk-SK" sz="1900"/>
              <a:t>Predchádzať zahlteniu náhodným zahadzovaním menej dôležitých paketov ešte skôr, než dôjde k zahlteniu</a:t>
            </a:r>
            <a:endParaRPr lang="en-US" altLang="sk-SK" sz="1900"/>
          </a:p>
        </p:txBody>
      </p:sp>
    </p:spTree>
    <p:custDataLst>
      <p:tags r:id="rId1"/>
    </p:custDataLst>
    <p:extLst>
      <p:ext uri="{BB962C8B-B14F-4D97-AF65-F5344CB8AC3E}">
        <p14:creationId xmlns:p14="http://schemas.microsoft.com/office/powerpoint/2010/main" val="3013352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k-SK" dirty="0" smtClean="0"/>
              <a:t>Nástroje pre poskytovanie QoS</a:t>
            </a:r>
            <a:endParaRPr lang="sk-SK" dirty="0"/>
          </a:p>
        </p:txBody>
      </p:sp>
      <p:sp>
        <p:nvSpPr>
          <p:cNvPr id="6" name="Content Placeholder 5"/>
          <p:cNvSpPr>
            <a:spLocks noGrp="1"/>
          </p:cNvSpPr>
          <p:nvPr>
            <p:ph idx="1"/>
          </p:nvPr>
        </p:nvSpPr>
        <p:spPr/>
        <p:txBody>
          <a:bodyPr>
            <a:normAutofit fontScale="92500"/>
          </a:bodyPr>
          <a:lstStyle/>
          <a:p>
            <a:r>
              <a:rPr lang="sk-SK" dirty="0" smtClean="0"/>
              <a:t>Klasifikácia</a:t>
            </a:r>
          </a:p>
          <a:p>
            <a:pPr lvl="1"/>
            <a:r>
              <a:rPr lang="sk-SK" dirty="0" smtClean="0"/>
              <a:t>Identifikácia toku alebo triedy prevádzky</a:t>
            </a:r>
          </a:p>
          <a:p>
            <a:r>
              <a:rPr lang="sk-SK" dirty="0" smtClean="0"/>
              <a:t>Značkovanie (Marking)</a:t>
            </a:r>
          </a:p>
          <a:p>
            <a:pPr lvl="1"/>
            <a:r>
              <a:rPr lang="sk-SK" dirty="0" smtClean="0"/>
              <a:t>Vyznačenie identifikovaného toku alebo triedy prevádzky</a:t>
            </a:r>
          </a:p>
          <a:p>
            <a:r>
              <a:rPr lang="sk-SK" dirty="0" smtClean="0"/>
              <a:t>Predchádzanie zahlteniu (Congestion Avoidance)</a:t>
            </a:r>
          </a:p>
          <a:p>
            <a:pPr lvl="1"/>
            <a:r>
              <a:rPr lang="sk-SK" dirty="0" smtClean="0"/>
              <a:t>Tail Drop, Random Early Detection, Weighted RED</a:t>
            </a:r>
          </a:p>
          <a:p>
            <a:r>
              <a:rPr lang="sk-SK" dirty="0" smtClean="0"/>
              <a:t>Riešenie zahltenia (Congestion Management)</a:t>
            </a:r>
          </a:p>
          <a:p>
            <a:pPr lvl="1"/>
            <a:r>
              <a:rPr lang="sk-SK" dirty="0" smtClean="0"/>
              <a:t>Plánovacie mechanizmy pre obsluhu frontov</a:t>
            </a:r>
          </a:p>
          <a:p>
            <a:r>
              <a:rPr lang="sk-SK" dirty="0" smtClean="0"/>
              <a:t>Tvarovanie a obmedzovanie prevádzky (Shaping, Policing)</a:t>
            </a:r>
          </a:p>
          <a:p>
            <a:r>
              <a:rPr lang="sk-SK" dirty="0" smtClean="0"/>
              <a:t>Mechanizmy efektívnosti linky (Link Efficiency Mechanisms)</a:t>
            </a:r>
          </a:p>
          <a:p>
            <a:pPr lvl="1"/>
            <a:r>
              <a:rPr lang="sk-SK" dirty="0" smtClean="0"/>
              <a:t>Link Fragmentation and Interleaving</a:t>
            </a:r>
          </a:p>
          <a:p>
            <a:pPr lvl="1"/>
            <a:r>
              <a:rPr lang="sk-SK" dirty="0" smtClean="0"/>
              <a:t>On-the-fly kompresia hlavičiek alebo tiel paketov</a:t>
            </a:r>
            <a:endParaRPr lang="sk-SK" dirty="0"/>
          </a:p>
        </p:txBody>
      </p:sp>
    </p:spTree>
    <p:extLst>
      <p:ext uri="{BB962C8B-B14F-4D97-AF65-F5344CB8AC3E}">
        <p14:creationId xmlns:p14="http://schemas.microsoft.com/office/powerpoint/2010/main" val="408946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2"/>
    </p:custDataLst>
    <p:controls>
      <mc:AlternateContent xmlns:mc="http://schemas.openxmlformats.org/markup-compatibility/2006">
        <mc:Choice xmlns:v="urn:schemas-microsoft-com:vml" Requires="v">
          <p:control spid="1126402" name="ShockwaveFlash1" r:id="rId3" imgW="8228571" imgH="6171429"/>
        </mc:Choice>
        <mc:Fallback>
          <p:control name="ShockwaveFlash1" r:id="rId3" imgW="8228571" imgH="6171429">
            <p:pic>
              <p:nvPicPr>
                <p:cNvPr id="0" name="ShockwaveFlash1"/>
                <p:cNvPicPr preferRelativeResize="0">
                  <a:picLocks noChangeArrowheads="1" noChangeShapeType="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457200" y="381000"/>
                  <a:ext cx="8229600" cy="617220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extLst>
      <p:ext uri="{BB962C8B-B14F-4D97-AF65-F5344CB8AC3E}">
        <p14:creationId xmlns:p14="http://schemas.microsoft.com/office/powerpoint/2010/main" val="5080159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0674" name="Picture 2"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5" name="Picture 3"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6" name="Picture 4"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7" name="Picture 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8" name="Picture 6"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9" name="Picture 7"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0" name="Picture 8"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1" name="Picture 9"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2" name="Picture 10"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3" name="Picture 1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4" name="Picture 1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5" name="Picture 1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6" name="Picture 1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197350"/>
            <a:ext cx="301625" cy="301625"/>
          </a:xfrm>
          <a:prstGeom prst="rect">
            <a:avLst/>
          </a:prstGeom>
          <a:noFill/>
          <a:extLst>
            <a:ext uri="{909E8E84-426E-40DD-AFC4-6F175D3DCCD1}">
              <a14:hiddenFill xmlns:a14="http://schemas.microsoft.com/office/drawing/2010/main">
                <a:solidFill>
                  <a:srgbClr val="FFFFFF"/>
                </a:solidFill>
              </a14:hiddenFill>
            </a:ext>
          </a:extLst>
        </p:spPr>
      </p:pic>
      <p:sp>
        <p:nvSpPr>
          <p:cNvPr id="1180687" name="Rectangle 15"/>
          <p:cNvSpPr>
            <a:spLocks noGrp="1" noChangeArrowheads="1"/>
          </p:cNvSpPr>
          <p:nvPr>
            <p:ph type="title"/>
          </p:nvPr>
        </p:nvSpPr>
        <p:spPr>
          <a:xfrm>
            <a:off x="685800" y="533400"/>
            <a:ext cx="8145463" cy="685800"/>
          </a:xfrm>
        </p:spPr>
        <p:txBody>
          <a:bodyPr/>
          <a:lstStyle/>
          <a:p>
            <a:r>
              <a:rPr lang="sk-SK" altLang="sk-SK"/>
              <a:t>Ako QoS nástroje pracujú?</a:t>
            </a:r>
            <a:endParaRPr lang="en-US" altLang="sk-SK"/>
          </a:p>
        </p:txBody>
      </p:sp>
      <p:pic>
        <p:nvPicPr>
          <p:cNvPr id="1180688" name="Picture 16"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2104">
            <a:off x="-990600" y="35861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9" name="Picture 17"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242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0" name="Picture 18" descr="greyBo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3280">
            <a:off x="-301625" y="32591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1" name="Picture 19"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1710">
            <a:off x="-685800" y="35607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2" name="Picture 20" descr="greyBo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6453">
            <a:off x="-1066800" y="4405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3" name="Picture 2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39460">
            <a:off x="-685800" y="43307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4" name="Picture 2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36890">
            <a:off x="-990600" y="287972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5" name="Picture 2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6833">
            <a:off x="-990600" y="3241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6" name="Picture 2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92953">
            <a:off x="-301625" y="36369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7" name="Picture 25"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91916">
            <a:off x="-685800" y="39449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8" name="Picture 26"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2104">
            <a:off x="-301625" y="4405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9" name="Picture 27"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28913">
            <a:off x="-301625" y="2881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0" name="Picture 28" descr="greyBo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392961">
            <a:off x="-685800" y="2882900"/>
            <a:ext cx="301625" cy="301625"/>
          </a:xfrm>
          <a:prstGeom prst="rect">
            <a:avLst/>
          </a:prstGeom>
          <a:solidFill>
            <a:srgbClr val="F3BF2D"/>
          </a:solidFill>
        </p:spPr>
      </p:pic>
      <p:pic>
        <p:nvPicPr>
          <p:cNvPr id="1180701" name="Picture 29"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240961">
            <a:off x="-301625" y="40211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2" name="Picture 30" descr="greyBo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3280">
            <a:off x="-990600" y="3975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3" name="Picture 3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4" name="Picture 3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5" name="Picture 3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6" name="Picture 3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1973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7" name="Picture 3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8" name="Picture 36"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9" name="Picture 37"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33734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0" name="Picture 3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29622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1" name="Picture 39"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2" name="Picture 40"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3" name="Picture 41"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4" name="Picture 42"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5" name="Picture 43"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6" name="Picture 4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7" name="Picture 45"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37861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8" name="Picture 46"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2959100"/>
            <a:ext cx="301625" cy="301625"/>
          </a:xfrm>
          <a:prstGeom prst="rect">
            <a:avLst/>
          </a:prstGeom>
          <a:noFill/>
          <a:extLst>
            <a:ext uri="{909E8E84-426E-40DD-AFC4-6F175D3DCCD1}">
              <a14:hiddenFill xmlns:a14="http://schemas.microsoft.com/office/drawing/2010/main">
                <a:solidFill>
                  <a:srgbClr val="FFFFFF"/>
                </a:solidFill>
              </a14:hiddenFill>
            </a:ext>
          </a:extLst>
        </p:spPr>
      </p:pic>
      <p:sp>
        <p:nvSpPr>
          <p:cNvPr id="1180719" name="Rectangle 47"/>
          <p:cNvSpPr>
            <a:spLocks noChangeArrowheads="1"/>
          </p:cNvSpPr>
          <p:nvPr/>
        </p:nvSpPr>
        <p:spPr bwMode="auto">
          <a:xfrm>
            <a:off x="0" y="2362200"/>
            <a:ext cx="9134475"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180720" name="Rectangle 48"/>
          <p:cNvSpPr>
            <a:spLocks noChangeArrowheads="1"/>
          </p:cNvSpPr>
          <p:nvPr/>
        </p:nvSpPr>
        <p:spPr bwMode="auto">
          <a:xfrm>
            <a:off x="9525" y="4562475"/>
            <a:ext cx="912495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180721" name="Rectangle 49"/>
          <p:cNvSpPr>
            <a:spLocks noChangeArrowheads="1"/>
          </p:cNvSpPr>
          <p:nvPr/>
        </p:nvSpPr>
        <p:spPr bwMode="auto">
          <a:xfrm>
            <a:off x="0" y="2844800"/>
            <a:ext cx="114300" cy="175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pic>
        <p:nvPicPr>
          <p:cNvPr id="1180722" name="Picture 50"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23" name="Picture 51"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24" name="Picture 52"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grpSp>
        <p:nvGrpSpPr>
          <p:cNvPr id="1180725" name="Group 53"/>
          <p:cNvGrpSpPr>
            <a:grpSpLocks/>
          </p:cNvGrpSpPr>
          <p:nvPr/>
        </p:nvGrpSpPr>
        <p:grpSpPr bwMode="auto">
          <a:xfrm>
            <a:off x="3103563" y="4184650"/>
            <a:ext cx="304800" cy="304800"/>
            <a:chOff x="1950" y="3408"/>
            <a:chExt cx="192" cy="192"/>
          </a:xfrm>
        </p:grpSpPr>
        <p:pic>
          <p:nvPicPr>
            <p:cNvPr id="1180726" name="Picture 5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0" y="3408"/>
              <a:ext cx="190" cy="190"/>
            </a:xfrm>
            <a:prstGeom prst="rect">
              <a:avLst/>
            </a:prstGeom>
            <a:noFill/>
            <a:extLst>
              <a:ext uri="{909E8E84-426E-40DD-AFC4-6F175D3DCCD1}">
                <a14:hiddenFill xmlns:a14="http://schemas.microsoft.com/office/drawing/2010/main">
                  <a:solidFill>
                    <a:srgbClr val="FFFFFF"/>
                  </a:solidFill>
                </a14:hiddenFill>
              </a:ext>
            </a:extLst>
          </p:spPr>
        </p:pic>
        <p:sp>
          <p:nvSpPr>
            <p:cNvPr id="1180727" name="Line 55"/>
            <p:cNvSpPr>
              <a:spLocks noChangeShapeType="1"/>
            </p:cNvSpPr>
            <p:nvPr/>
          </p:nvSpPr>
          <p:spPr bwMode="auto">
            <a:xfrm>
              <a:off x="1950"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180728" name="Line 56"/>
            <p:cNvSpPr>
              <a:spLocks noChangeShapeType="1"/>
            </p:cNvSpPr>
            <p:nvPr/>
          </p:nvSpPr>
          <p:spPr bwMode="auto">
            <a:xfrm flipH="1">
              <a:off x="1950"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180729" name="Group 57"/>
          <p:cNvGrpSpPr>
            <a:grpSpLocks/>
          </p:cNvGrpSpPr>
          <p:nvPr/>
        </p:nvGrpSpPr>
        <p:grpSpPr bwMode="auto">
          <a:xfrm>
            <a:off x="3103563" y="3787775"/>
            <a:ext cx="304800" cy="304800"/>
            <a:chOff x="2064" y="3408"/>
            <a:chExt cx="192" cy="192"/>
          </a:xfrm>
        </p:grpSpPr>
        <p:pic>
          <p:nvPicPr>
            <p:cNvPr id="1180730" name="Picture 5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 y="3409"/>
              <a:ext cx="190" cy="190"/>
            </a:xfrm>
            <a:prstGeom prst="rect">
              <a:avLst/>
            </a:prstGeom>
            <a:noFill/>
            <a:extLst>
              <a:ext uri="{909E8E84-426E-40DD-AFC4-6F175D3DCCD1}">
                <a14:hiddenFill xmlns:a14="http://schemas.microsoft.com/office/drawing/2010/main">
                  <a:solidFill>
                    <a:srgbClr val="FFFFFF"/>
                  </a:solidFill>
                </a14:hiddenFill>
              </a:ext>
            </a:extLst>
          </p:spPr>
        </p:pic>
        <p:sp>
          <p:nvSpPr>
            <p:cNvPr id="1180731" name="Line 59"/>
            <p:cNvSpPr>
              <a:spLocks noChangeShapeType="1"/>
            </p:cNvSpPr>
            <p:nvPr/>
          </p:nvSpPr>
          <p:spPr bwMode="auto">
            <a:xfrm>
              <a:off x="2064"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180732" name="Line 60"/>
            <p:cNvSpPr>
              <a:spLocks noChangeShapeType="1"/>
            </p:cNvSpPr>
            <p:nvPr/>
          </p:nvSpPr>
          <p:spPr bwMode="auto">
            <a:xfrm flipH="1">
              <a:off x="2064"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pic>
        <p:nvPicPr>
          <p:cNvPr id="1180733" name="Picture 61"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4" name="Picture 62"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5" name="Picture 63"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70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6" name="Picture 6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9138" y="41925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7" name="Picture 6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8" name="Picture 66"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9" name="Picture 67"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0" name="Picture 68"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1" name="Picture 69"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2" name="Picture 70"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3" name="Picture 71"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4" name="Picture 72"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5" name="Picture 73"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6" name="Picture 74"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7" name="Picture 75"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8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8" name="Picture 76"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9" name="Picture 77"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8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0" name="Picture 7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963"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1" name="Picture 79"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0725" y="41910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2" name="Picture 80"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3" name="Picture 81" descr="WhtConveyorBel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3" y="2667000"/>
            <a:ext cx="8894762" cy="1919288"/>
          </a:xfrm>
          <a:prstGeom prst="rect">
            <a:avLst/>
          </a:prstGeom>
          <a:noFill/>
          <a:extLst>
            <a:ext uri="{909E8E84-426E-40DD-AFC4-6F175D3DCCD1}">
              <a14:hiddenFill xmlns:a14="http://schemas.microsoft.com/office/drawing/2010/main">
                <a:solidFill>
                  <a:srgbClr val="FFFFFF"/>
                </a:solidFill>
              </a14:hiddenFill>
            </a:ext>
          </a:extLst>
        </p:spPr>
      </p:pic>
      <p:sp>
        <p:nvSpPr>
          <p:cNvPr id="1180754" name="Text Box 82"/>
          <p:cNvSpPr txBox="1">
            <a:spLocks noChangeArrowheads="1"/>
          </p:cNvSpPr>
          <p:nvPr/>
        </p:nvSpPr>
        <p:spPr bwMode="auto">
          <a:xfrm>
            <a:off x="85725" y="1792288"/>
            <a:ext cx="2287588"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chemeClr val="accent1"/>
                </a:solidFill>
              </a:rPr>
              <a:t>Klasifikácia</a:t>
            </a:r>
            <a:br>
              <a:rPr lang="sk-SK" altLang="sk-SK" sz="2000" b="1">
                <a:solidFill>
                  <a:schemeClr val="accent1"/>
                </a:solidFill>
              </a:rPr>
            </a:br>
            <a:r>
              <a:rPr lang="sk-SK" altLang="sk-SK" sz="2000" b="1">
                <a:solidFill>
                  <a:schemeClr val="accent1"/>
                </a:solidFill>
              </a:rPr>
              <a:t>a značkovanie</a:t>
            </a:r>
            <a:endParaRPr lang="en-US" altLang="sk-SK" sz="2000" b="1">
              <a:solidFill>
                <a:schemeClr val="accent1"/>
              </a:solidFill>
            </a:endParaRPr>
          </a:p>
        </p:txBody>
      </p:sp>
      <p:sp>
        <p:nvSpPr>
          <p:cNvPr id="1180755" name="Text Box 83"/>
          <p:cNvSpPr txBox="1">
            <a:spLocks noChangeArrowheads="1"/>
          </p:cNvSpPr>
          <p:nvPr/>
        </p:nvSpPr>
        <p:spPr bwMode="auto">
          <a:xfrm>
            <a:off x="2586038" y="1803400"/>
            <a:ext cx="3295650"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chemeClr val="accent2"/>
                </a:solidFill>
              </a:rPr>
              <a:t>Ukladanie do frontov</a:t>
            </a:r>
            <a:br>
              <a:rPr lang="sk-SK" altLang="sk-SK" sz="2000" b="1">
                <a:solidFill>
                  <a:schemeClr val="accent2"/>
                </a:solidFill>
              </a:rPr>
            </a:br>
            <a:r>
              <a:rPr lang="sk-SK" altLang="sk-SK" sz="2000" b="1">
                <a:solidFill>
                  <a:schemeClr val="accent2"/>
                </a:solidFill>
              </a:rPr>
              <a:t>(Selektívne) zahadzovanie</a:t>
            </a:r>
            <a:endParaRPr lang="en-US" altLang="sk-SK" sz="2000" b="1">
              <a:solidFill>
                <a:schemeClr val="accent2"/>
              </a:solidFill>
            </a:endParaRPr>
          </a:p>
        </p:txBody>
      </p:sp>
      <p:sp>
        <p:nvSpPr>
          <p:cNvPr id="1180756" name="Text Box 84"/>
          <p:cNvSpPr txBox="1">
            <a:spLocks noChangeArrowheads="1"/>
          </p:cNvSpPr>
          <p:nvPr/>
        </p:nvSpPr>
        <p:spPr bwMode="auto">
          <a:xfrm>
            <a:off x="6069013" y="1854200"/>
            <a:ext cx="2632075"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rgbClr val="00CC99"/>
                </a:solidFill>
              </a:rPr>
              <a:t>Činnosti po uložení do frontu</a:t>
            </a:r>
            <a:endParaRPr lang="en-US" altLang="sk-SK" sz="2000" b="1">
              <a:solidFill>
                <a:srgbClr val="00CC99"/>
              </a:solidFill>
            </a:endParaRPr>
          </a:p>
        </p:txBody>
      </p:sp>
    </p:spTree>
    <p:extLst>
      <p:ext uri="{BB962C8B-B14F-4D97-AF65-F5344CB8AC3E}">
        <p14:creationId xmlns:p14="http://schemas.microsoft.com/office/powerpoint/2010/main" val="18759309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repeatCount="indefinite" fill="hold" nodeType="withEffect">
                                  <p:stCondLst>
                                    <p:cond delay="0"/>
                                  </p:stCondLst>
                                  <p:childTnLst>
                                    <p:animMotion origin="layout" path="M 3.05556E-6 -2.59259E-6 L 0.14149 -0.21065 " pathEditMode="relative" rAng="0" ptsTypes="AA">
                                      <p:cBhvr>
                                        <p:cTn id="6" dur="3000" fill="hold"/>
                                        <p:tgtEl>
                                          <p:spTgt spid="1180698"/>
                                        </p:tgtEl>
                                        <p:attrNameLst>
                                          <p:attrName>ppt_x</p:attrName>
                                          <p:attrName>ppt_y</p:attrName>
                                        </p:attrNameLst>
                                      </p:cBhvr>
                                      <p:rCtr x="7066" y="-10532"/>
                                    </p:animMotion>
                                  </p:childTnLst>
                                </p:cTn>
                              </p:par>
                              <p:par>
                                <p:cTn id="7" presetID="0" presetClass="path" presetSubtype="0" repeatCount="indefinite" fill="hold" nodeType="withEffect">
                                  <p:stCondLst>
                                    <p:cond delay="1200"/>
                                  </p:stCondLst>
                                  <p:childTnLst>
                                    <p:animMotion origin="layout" path="M 3.05556E-6 -4.07407E-6 C 0.00955 0.00649 0.01857 0.0132 0.02951 0.01667 C 0.04045 0.02014 0.0526 0.01574 0.0658 0.02084 C 0.07882 0.02593 0.09583 0.04445 0.1085 0.04723 C 0.12118 0.05 0.13611 0.03912 0.14149 0.0375 " pathEditMode="relative" rAng="0" ptsTypes="aaaaA">
                                      <p:cBhvr>
                                        <p:cTn id="8" dur="3000" fill="hold"/>
                                        <p:tgtEl>
                                          <p:spTgt spid="1180701"/>
                                        </p:tgtEl>
                                        <p:attrNameLst>
                                          <p:attrName>ppt_x</p:attrName>
                                          <p:attrName>ppt_y</p:attrName>
                                        </p:attrNameLst>
                                      </p:cBhvr>
                                      <p:rCtr x="7066" y="2500"/>
                                    </p:animMotion>
                                  </p:childTnLst>
                                </p:cTn>
                              </p:par>
                              <p:par>
                                <p:cTn id="9" presetID="0" presetClass="path" presetSubtype="0" repeatCount="indefinite" fill="hold" nodeType="withEffect">
                                  <p:stCondLst>
                                    <p:cond delay="0"/>
                                  </p:stCondLst>
                                  <p:childTnLst>
                                    <p:animMotion origin="layout" path="M 3.05556E-6 4.44444E-6 C 0.00052 -0.00301 0.00347 -0.02014 0.00677 -0.02223 C 0.01024 -0.02454 0.01475 -0.02477 0.01875 -0.02639 C 0.025 -0.02593 0.03125 -0.02616 0.0375 -0.025 C 0.04218 -0.02408 0.04479 -0.01019 0.04739 -0.00556 C 0.04965 0.00555 0.05225 0.01689 0.05746 0.02638 C 0.05902 0.03495 0.0625 0.03634 0.0684 0.03888 C 0.0717 0.03842 0.075 0.03912 0.07847 0.0375 C 0.07951 0.03703 0.07882 0.03449 0.07951 0.03333 C 0.08212 0.0287 0.08507 0.02338 0.08837 0.01944 C 0.09253 0.0037 0.1 -0.0044 0.11267 -0.00834 C 0.13854 -0.00695 0.12882 -0.00695 0.14149 -0.00695 " pathEditMode="relative" rAng="0" ptsTypes="fffffffffffA">
                                      <p:cBhvr>
                                        <p:cTn id="10" dur="3000" fill="hold"/>
                                        <p:tgtEl>
                                          <p:spTgt spid="1180696"/>
                                        </p:tgtEl>
                                        <p:attrNameLst>
                                          <p:attrName>ppt_x</p:attrName>
                                          <p:attrName>ppt_y</p:attrName>
                                        </p:attrNameLst>
                                      </p:cBhvr>
                                      <p:rCtr x="7066" y="625"/>
                                    </p:animMotion>
                                  </p:childTnLst>
                                </p:cTn>
                              </p:par>
                              <p:par>
                                <p:cTn id="11" presetID="0" presetClass="path" presetSubtype="0" repeatCount="indefinite" fill="hold" nodeType="withEffect">
                                  <p:stCondLst>
                                    <p:cond delay="4500"/>
                                  </p:stCondLst>
                                  <p:childTnLst>
                                    <p:animMotion origin="layout" path="M 3.05556E-6 0.0007 C 0.01024 -0.01481 0.02048 -0.03055 0.03055 -0.03611 C 0.04062 -0.04166 0.05225 -0.04166 0.06007 -0.03333 C 0.06788 -0.02477 0.06423 0.00648 0.07777 0.01482 C 0.09132 0.02315 0.11632 0.01945 0.14149 0.01621 " pathEditMode="relative" rAng="0" ptsTypes="aaaaA">
                                      <p:cBhvr>
                                        <p:cTn id="12" dur="3000" fill="hold"/>
                                        <p:tgtEl>
                                          <p:spTgt spid="1180690"/>
                                        </p:tgtEl>
                                        <p:attrNameLst>
                                          <p:attrName>ppt_x</p:attrName>
                                          <p:attrName>ppt_y</p:attrName>
                                        </p:attrNameLst>
                                      </p:cBhvr>
                                      <p:rCtr x="7066" y="-995"/>
                                    </p:animMotion>
                                  </p:childTnLst>
                                </p:cTn>
                              </p:par>
                              <p:par>
                                <p:cTn id="13" presetID="0" presetClass="path" presetSubtype="0" repeatCount="indefinite" fill="hold" nodeType="withEffect">
                                  <p:stCondLst>
                                    <p:cond delay="2500"/>
                                  </p:stCondLst>
                                  <p:childTnLst>
                                    <p:animMotion origin="layout" path="M 3.05556E-6 -3.7037E-7 L 0.14149 0.16713 " pathEditMode="relative" rAng="0" ptsTypes="AA">
                                      <p:cBhvr>
                                        <p:cTn id="14" dur="3000" fill="hold"/>
                                        <p:tgtEl>
                                          <p:spTgt spid="1180699"/>
                                        </p:tgtEl>
                                        <p:attrNameLst>
                                          <p:attrName>ppt_x</p:attrName>
                                          <p:attrName>ppt_y</p:attrName>
                                        </p:attrNameLst>
                                      </p:cBhvr>
                                      <p:rCtr x="7066" y="8356"/>
                                    </p:animMotion>
                                  </p:childTnLst>
                                </p:cTn>
                              </p:par>
                              <p:par>
                                <p:cTn id="15" presetID="0" presetClass="path" presetSubtype="0" repeatCount="indefinite" fill="hold" nodeType="withEffect">
                                  <p:stCondLst>
                                    <p:cond delay="1200"/>
                                  </p:stCondLst>
                                  <p:childTnLst>
                                    <p:animMotion origin="layout" path="M 3.05556E-6 1.85185E-6 C 0.02517 -0.02268 0.05035 -0.04514 0.06563 -0.05 C 0.0809 -0.05486 0.08385 -0.03356 0.09167 -0.02917 C 0.09931 -0.02477 0.10451 -0.02037 0.11146 -0.02361 C 0.1184 -0.02685 0.12587 -0.04352 0.13333 -0.04861 C 0.1408 -0.0537 0.14844 -0.05833 0.15625 -0.05417 C 0.16406 -0.05 0.17205 -0.0368 0.18021 -0.02361 " pathEditMode="relative" ptsTypes="aaaaaaA">
                                      <p:cBhvr>
                                        <p:cTn id="16" dur="3000" fill="hold"/>
                                        <p:tgtEl>
                                          <p:spTgt spid="1180693"/>
                                        </p:tgtEl>
                                        <p:attrNameLst>
                                          <p:attrName>ppt_x</p:attrName>
                                          <p:attrName>ppt_y</p:attrName>
                                        </p:attrNameLst>
                                      </p:cBhvr>
                                    </p:animMotion>
                                  </p:childTnLst>
                                </p:cTn>
                              </p:par>
                              <p:par>
                                <p:cTn id="17" presetID="0" presetClass="path" presetSubtype="0" repeatCount="indefinite" fill="hold" nodeType="withEffect">
                                  <p:stCondLst>
                                    <p:cond delay="3800"/>
                                  </p:stCondLst>
                                  <p:childTnLst>
                                    <p:animMotion origin="layout" path="M 3.05556E-6 2.96296E-6 L 0.175 -0.05556 " pathEditMode="relative" ptsTypes="AA">
                                      <p:cBhvr>
                                        <p:cTn id="18" dur="3000" fill="hold"/>
                                        <p:tgtEl>
                                          <p:spTgt spid="1180697"/>
                                        </p:tgtEl>
                                        <p:attrNameLst>
                                          <p:attrName>ppt_x</p:attrName>
                                          <p:attrName>ppt_y</p:attrName>
                                        </p:attrNameLst>
                                      </p:cBhvr>
                                    </p:animMotion>
                                  </p:childTnLst>
                                </p:cTn>
                              </p:par>
                              <p:par>
                                <p:cTn id="19" presetID="0" presetClass="path" presetSubtype="0" repeatCount="indefinite" fill="hold" nodeType="withEffect">
                                  <p:stCondLst>
                                    <p:cond delay="1600"/>
                                  </p:stCondLst>
                                  <p:childTnLst>
                                    <p:animMotion origin="layout" path="M 1.38889E-6 2.22222E-6 C 0.02361 0.0044 0.04722 0.00903 0.05938 0.01667 C 0.07153 0.02431 0.06875 0.03195 0.07292 0.04584 C 0.07709 0.05972 0.07882 0.09375 0.08438 0.1 C 0.08993 0.10625 0.09879 0.0963 0.10608 0.08334 C 0.11372 0.07037 0.12691 0.04977 0.12917 0.02222 C 0.13143 -0.00532 0.11146 -0.05787 0.11979 -0.08194 C 0.12795 -0.10602 0.15365 -0.11412 0.17917 -0.12222 " pathEditMode="relative" ptsTypes="aaaaaaaA">
                                      <p:cBhvr>
                                        <p:cTn id="20" dur="3000" fill="hold"/>
                                        <p:tgtEl>
                                          <p:spTgt spid="1180691"/>
                                        </p:tgtEl>
                                        <p:attrNameLst>
                                          <p:attrName>ppt_x</p:attrName>
                                          <p:attrName>ppt_y</p:attrName>
                                        </p:attrNameLst>
                                      </p:cBhvr>
                                    </p:animMotion>
                                  </p:childTnLst>
                                </p:cTn>
                              </p:par>
                              <p:par>
                                <p:cTn id="21" presetID="0" presetClass="path" presetSubtype="0" repeatCount="indefinite" fill="hold" nodeType="withEffect">
                                  <p:stCondLst>
                                    <p:cond delay="4300"/>
                                  </p:stCondLst>
                                  <p:childTnLst>
                                    <p:animMotion origin="layout" path="M 3.61111E-6 -3.7037E-7 L 0.17517 -0.06065 " pathEditMode="relative" rAng="0" ptsTypes="AA">
                                      <p:cBhvr>
                                        <p:cTn id="22" dur="3000" fill="hold"/>
                                        <p:tgtEl>
                                          <p:spTgt spid="1180689"/>
                                        </p:tgtEl>
                                        <p:attrNameLst>
                                          <p:attrName>ppt_x</p:attrName>
                                          <p:attrName>ppt_y</p:attrName>
                                        </p:attrNameLst>
                                      </p:cBhvr>
                                      <p:rCtr x="8750" y="-3032"/>
                                    </p:animMotion>
                                  </p:childTnLst>
                                </p:cTn>
                              </p:par>
                              <p:par>
                                <p:cTn id="23" presetID="0" presetClass="path" presetSubtype="0" repeatCount="indefinite" fill="hold" nodeType="withEffect">
                                  <p:stCondLst>
                                    <p:cond delay="500"/>
                                  </p:stCondLst>
                                  <p:childTnLst>
                                    <p:animMotion origin="layout" path="M 3.05556E-6 2.96296E-6 C 0.02587 -0.00833 0.05191 -0.01644 0.06667 -0.01111 C 0.08125 -0.00579 0.07865 0.025 0.08837 0.03194 C 0.09826 0.03889 0.1158 0.03356 0.12604 0.03055 C 0.13628 0.02755 0.1408 0.0125 0.15 0.01389 C 0.1592 0.01528 0.16997 0.02708 0.18125 0.03889 " pathEditMode="relative" ptsTypes="aaaaaA">
                                      <p:cBhvr>
                                        <p:cTn id="24" dur="3000" fill="hold"/>
                                        <p:tgtEl>
                                          <p:spTgt spid="1180700"/>
                                        </p:tgtEl>
                                        <p:attrNameLst>
                                          <p:attrName>ppt_x</p:attrName>
                                          <p:attrName>ppt_y</p:attrName>
                                        </p:attrNameLst>
                                      </p:cBhvr>
                                    </p:animMotion>
                                  </p:childTnLst>
                                </p:cTn>
                              </p:par>
                              <p:par>
                                <p:cTn id="25" presetID="0" presetClass="path" presetSubtype="0" repeatCount="indefinite" fill="hold" nodeType="withEffect">
                                  <p:stCondLst>
                                    <p:cond delay="1000"/>
                                  </p:stCondLst>
                                  <p:childTnLst>
                                    <p:animMotion origin="layout" path="M -5.27778E-6 5.92593E-6 C 0.04201 -0.00555 0.08419 -0.0111 0.10624 -0.02083 C 0.12829 -0.03055 0.12135 -0.04976 0.13211 -0.05833 C 0.14322 -0.06689 0.16336 -0.05902 0.17187 -0.07222 C 0.18037 -0.08541 0.17569 -0.12129 0.18333 -0.13749 C 0.19096 -0.1537 0.20433 -0.16157 0.2177 -0.16944 " pathEditMode="relative" ptsTypes="aaaaaA">
                                      <p:cBhvr>
                                        <p:cTn id="26" dur="3000" fill="hold"/>
                                        <p:tgtEl>
                                          <p:spTgt spid="1180692"/>
                                        </p:tgtEl>
                                        <p:attrNameLst>
                                          <p:attrName>ppt_x</p:attrName>
                                          <p:attrName>ppt_y</p:attrName>
                                        </p:attrNameLst>
                                      </p:cBhvr>
                                    </p:animMotion>
                                  </p:childTnLst>
                                </p:cTn>
                              </p:par>
                              <p:par>
                                <p:cTn id="27" presetID="0" presetClass="path" presetSubtype="0" repeatCount="indefinite" fill="hold" nodeType="withEffect">
                                  <p:stCondLst>
                                    <p:cond delay="2400"/>
                                  </p:stCondLst>
                                  <p:childTnLst>
                                    <p:animMotion origin="layout" path="M 1.38889E-6 -2.22222E-6 C 0.03489 -0.0125 0.06979 -0.02477 0.0842 -0.03611 C 0.09896 -0.04745 0.08611 -0.05717 0.08732 -0.06805 C 0.08854 -0.07893 0.08611 -0.09398 0.09167 -0.10139 C 0.09722 -0.10879 0.10972 -0.11157 0.12083 -0.1125 C 0.1316 -0.11342 0.14757 -0.09953 0.15712 -0.10694 C 0.16684 -0.11435 0.16996 -0.14791 0.17812 -0.15694 C 0.18628 -0.16597 0.20156 -0.16064 0.20625 -0.16111 " pathEditMode="relative" ptsTypes="aaaaaaaA">
                                      <p:cBhvr>
                                        <p:cTn id="28" dur="3000" fill="hold"/>
                                        <p:tgtEl>
                                          <p:spTgt spid="1180702"/>
                                        </p:tgtEl>
                                        <p:attrNameLst>
                                          <p:attrName>ppt_x</p:attrName>
                                          <p:attrName>ppt_y</p:attrName>
                                        </p:attrNameLst>
                                      </p:cBhvr>
                                    </p:animMotion>
                                  </p:childTnLst>
                                </p:cTn>
                              </p:par>
                              <p:par>
                                <p:cTn id="29" presetID="0" presetClass="path" presetSubtype="0" repeatCount="indefinite" fill="hold" nodeType="withEffect">
                                  <p:stCondLst>
                                    <p:cond delay="0"/>
                                  </p:stCondLst>
                                  <p:childTnLst>
                                    <p:animMotion origin="layout" path="M 2.77778E-7 1.85185E-6 L 0.21684 0.04213 " pathEditMode="relative" rAng="0" ptsTypes="AA">
                                      <p:cBhvr>
                                        <p:cTn id="30" dur="3000" fill="hold"/>
                                        <p:tgtEl>
                                          <p:spTgt spid="1180688"/>
                                        </p:tgtEl>
                                        <p:attrNameLst>
                                          <p:attrName>ppt_x</p:attrName>
                                          <p:attrName>ppt_y</p:attrName>
                                        </p:attrNameLst>
                                      </p:cBhvr>
                                      <p:rCtr x="10833" y="2106"/>
                                    </p:animMotion>
                                  </p:childTnLst>
                                </p:cTn>
                              </p:par>
                              <p:par>
                                <p:cTn id="31" presetID="0" presetClass="path" presetSubtype="0" repeatCount="indefinite" fill="hold" nodeType="withEffect">
                                  <p:stCondLst>
                                    <p:cond delay="5100"/>
                                  </p:stCondLst>
                                  <p:childTnLst>
                                    <p:animMotion origin="layout" path="M 2.77778E-7 3.33333E-6 L 0.21684 -0.00764 " pathEditMode="relative" rAng="0" ptsTypes="AA">
                                      <p:cBhvr>
                                        <p:cTn id="32" dur="3000" fill="hold"/>
                                        <p:tgtEl>
                                          <p:spTgt spid="1180695"/>
                                        </p:tgtEl>
                                        <p:attrNameLst>
                                          <p:attrName>ppt_x</p:attrName>
                                          <p:attrName>ppt_y</p:attrName>
                                        </p:attrNameLst>
                                      </p:cBhvr>
                                      <p:rCtr x="10833" y="-394"/>
                                    </p:animMotion>
                                  </p:childTnLst>
                                </p:cTn>
                              </p:par>
                              <p:par>
                                <p:cTn id="33" presetID="0" presetClass="path" presetSubtype="0" repeatCount="indefinite" fill="hold" nodeType="withEffect">
                                  <p:stCondLst>
                                    <p:cond delay="1900"/>
                                  </p:stCondLst>
                                  <p:childTnLst>
                                    <p:animMotion origin="layout" path="M 3.05556E-6 -1.11111E-6 C 0.03645 -0.00718 0.07309 -0.01435 0.09062 -0.00417 C 0.10833 0.00602 0.09861 0.04583 0.10625 0.06111 C 0.11389 0.07639 0.12743 0.06852 0.13646 0.0875 C 0.14548 0.10648 0.15173 0.1588 0.16041 0.175 C 0.16909 0.1912 0.17968 0.17963 0.18854 0.18472 C 0.19739 0.18981 0.20937 0.20231 0.21354 0.20556 " pathEditMode="relative" ptsTypes="aaaaaaA">
                                      <p:cBhvr>
                                        <p:cTn id="34" dur="3000" fill="hold"/>
                                        <p:tgtEl>
                                          <p:spTgt spid="1180694"/>
                                        </p:tgtEl>
                                        <p:attrNameLst>
                                          <p:attrName>ppt_x</p:attrName>
                                          <p:attrName>ppt_y</p:attrName>
                                        </p:attrNameLst>
                                      </p:cBhvr>
                                    </p:animMotion>
                                  </p:childTnLst>
                                </p:cTn>
                              </p:par>
                              <p:par>
                                <p:cTn id="35" presetID="0" presetClass="path" presetSubtype="0" repeatCount="indefinite" fill="hold" nodeType="withEffect">
                                  <p:stCondLst>
                                    <p:cond delay="4500"/>
                                  </p:stCondLst>
                                  <p:childTnLst>
                                    <p:animMotion origin="layout" path="M 0.0 0.0 L 0.1 0.0 " pathEditMode="relative" ptsTypes="AA">
                                      <p:cBhvr>
                                        <p:cTn id="36" dur="3000" fill="hold"/>
                                        <p:tgtEl>
                                          <p:spTgt spid="1180683"/>
                                        </p:tgtEl>
                                        <p:attrNameLst>
                                          <p:attrName>ppt_x</p:attrName>
                                          <p:attrName>ppt_y</p:attrName>
                                        </p:attrNameLst>
                                      </p:cBhvr>
                                    </p:animMotion>
                                  </p:childTnLst>
                                </p:cTn>
                              </p:par>
                              <p:par>
                                <p:cTn id="37" presetID="0" presetClass="path" presetSubtype="0" repeatCount="indefinite" fill="hold" nodeType="withEffect">
                                  <p:stCondLst>
                                    <p:cond delay="4500"/>
                                  </p:stCondLst>
                                  <p:childTnLst>
                                    <p:animMotion origin="layout" path="M 0.0 0.0 L 0.1 0.0 " pathEditMode="relative" ptsTypes="AA">
                                      <p:cBhvr>
                                        <p:cTn id="38" dur="3000" fill="hold"/>
                                        <p:tgtEl>
                                          <p:spTgt spid="1180684"/>
                                        </p:tgtEl>
                                        <p:attrNameLst>
                                          <p:attrName>ppt_x</p:attrName>
                                          <p:attrName>ppt_y</p:attrName>
                                        </p:attrNameLst>
                                      </p:cBhvr>
                                    </p:animMotion>
                                  </p:childTnLst>
                                </p:cTn>
                              </p:par>
                              <p:par>
                                <p:cTn id="39" presetID="0" presetClass="path" presetSubtype="0" repeatCount="indefinite" fill="hold" nodeType="withEffect">
                                  <p:stCondLst>
                                    <p:cond delay="4500"/>
                                  </p:stCondLst>
                                  <p:childTnLst>
                                    <p:animMotion origin="layout" path="M 0.0 0.0 L 0.1 0.0 " pathEditMode="relative" ptsTypes="AA">
                                      <p:cBhvr>
                                        <p:cTn id="40" dur="3000" fill="hold"/>
                                        <p:tgtEl>
                                          <p:spTgt spid="1180685"/>
                                        </p:tgtEl>
                                        <p:attrNameLst>
                                          <p:attrName>ppt_x</p:attrName>
                                          <p:attrName>ppt_y</p:attrName>
                                        </p:attrNameLst>
                                      </p:cBhvr>
                                    </p:animMotion>
                                  </p:childTnLst>
                                </p:cTn>
                              </p:par>
                              <p:par>
                                <p:cTn id="41" presetID="0" presetClass="path" presetSubtype="0" repeatCount="indefinite" fill="hold" nodeType="withEffect">
                                  <p:stCondLst>
                                    <p:cond delay="4500"/>
                                  </p:stCondLst>
                                  <p:childTnLst>
                                    <p:animMotion origin="layout" path="M 0.0 0.0 L 0.1 0.0 " pathEditMode="relative" ptsTypes="AA">
                                      <p:cBhvr>
                                        <p:cTn id="42" dur="3000" fill="hold"/>
                                        <p:tgtEl>
                                          <p:spTgt spid="1180686"/>
                                        </p:tgtEl>
                                        <p:attrNameLst>
                                          <p:attrName>ppt_x</p:attrName>
                                          <p:attrName>ppt_y</p:attrName>
                                        </p:attrNameLst>
                                      </p:cBhvr>
                                    </p:animMotion>
                                  </p:childTnLst>
                                </p:cTn>
                              </p:par>
                              <p:par>
                                <p:cTn id="43" presetID="0" presetClass="path" presetSubtype="0" repeatCount="indefinite" fill="hold" nodeType="withEffect">
                                  <p:stCondLst>
                                    <p:cond delay="6000"/>
                                  </p:stCondLst>
                                  <p:childTnLst>
                                    <p:animMotion origin="layout" path="M 0.0 0.0 L 0.1 0.0 " pathEditMode="relative" ptsTypes="AA">
                                      <p:cBhvr>
                                        <p:cTn id="44" dur="3000" fill="hold"/>
                                        <p:tgtEl>
                                          <p:spTgt spid="1180706"/>
                                        </p:tgtEl>
                                        <p:attrNameLst>
                                          <p:attrName>ppt_x</p:attrName>
                                          <p:attrName>ppt_y</p:attrName>
                                        </p:attrNameLst>
                                      </p:cBhvr>
                                    </p:animMotion>
                                  </p:childTnLst>
                                </p:cTn>
                              </p:par>
                              <p:par>
                                <p:cTn id="45" presetID="0" presetClass="path" presetSubtype="0" repeatCount="indefinite" fill="hold" nodeType="withEffect">
                                  <p:stCondLst>
                                    <p:cond delay="6000"/>
                                  </p:stCondLst>
                                  <p:childTnLst>
                                    <p:animMotion origin="layout" path="M 0.0 0.0 L 0.1 0.0 " pathEditMode="relative" ptsTypes="AA">
                                      <p:cBhvr>
                                        <p:cTn id="46" dur="3000" fill="hold"/>
                                        <p:tgtEl>
                                          <p:spTgt spid="1180703"/>
                                        </p:tgtEl>
                                        <p:attrNameLst>
                                          <p:attrName>ppt_x</p:attrName>
                                          <p:attrName>ppt_y</p:attrName>
                                        </p:attrNameLst>
                                      </p:cBhvr>
                                    </p:animMotion>
                                  </p:childTnLst>
                                </p:cTn>
                              </p:par>
                              <p:par>
                                <p:cTn id="47" presetID="0" presetClass="path" presetSubtype="0" repeatCount="indefinite" fill="hold" nodeType="withEffect">
                                  <p:stCondLst>
                                    <p:cond delay="6000"/>
                                  </p:stCondLst>
                                  <p:childTnLst>
                                    <p:animMotion origin="layout" path="M 0.0 0.0 L 0.1 0.0 " pathEditMode="relative" ptsTypes="AA">
                                      <p:cBhvr>
                                        <p:cTn id="48" dur="3000" fill="hold"/>
                                        <p:tgtEl>
                                          <p:spTgt spid="1180704"/>
                                        </p:tgtEl>
                                        <p:attrNameLst>
                                          <p:attrName>ppt_x</p:attrName>
                                          <p:attrName>ppt_y</p:attrName>
                                        </p:attrNameLst>
                                      </p:cBhvr>
                                    </p:animMotion>
                                  </p:childTnLst>
                                </p:cTn>
                              </p:par>
                              <p:par>
                                <p:cTn id="49" presetID="0" presetClass="path" presetSubtype="0" repeatCount="indefinite" fill="hold" nodeType="withEffect">
                                  <p:stCondLst>
                                    <p:cond delay="6000"/>
                                  </p:stCondLst>
                                  <p:childTnLst>
                                    <p:animMotion origin="layout" path="M 0.0 0.0 L 0.1 0.0 " pathEditMode="relative" ptsTypes="AA">
                                      <p:cBhvr>
                                        <p:cTn id="50" dur="3000" fill="hold"/>
                                        <p:tgtEl>
                                          <p:spTgt spid="1180705"/>
                                        </p:tgtEl>
                                        <p:attrNameLst>
                                          <p:attrName>ppt_x</p:attrName>
                                          <p:attrName>ppt_y</p:attrName>
                                        </p:attrNameLst>
                                      </p:cBhvr>
                                    </p:animMotion>
                                  </p:childTnLst>
                                </p:cTn>
                              </p:par>
                              <p:par>
                                <p:cTn id="51" presetID="0" presetClass="path" presetSubtype="0" repeatCount="indefinite" fill="hold" nodeType="withEffect">
                                  <p:stCondLst>
                                    <p:cond delay="7500"/>
                                  </p:stCondLst>
                                  <p:childTnLst>
                                    <p:animMotion origin="layout" path="M 0.0 0.0 L 0.13333 0.0 " pathEditMode="relative" ptsTypes="AA">
                                      <p:cBhvr>
                                        <p:cTn id="52" dur="3000" fill="hold"/>
                                        <p:tgtEl>
                                          <p:spTgt spid="1180718"/>
                                        </p:tgtEl>
                                        <p:attrNameLst>
                                          <p:attrName>ppt_x</p:attrName>
                                          <p:attrName>ppt_y</p:attrName>
                                        </p:attrNameLst>
                                      </p:cBhvr>
                                    </p:animMotion>
                                  </p:childTnLst>
                                </p:cTn>
                              </p:par>
                              <p:par>
                                <p:cTn id="53" presetID="0" presetClass="path" presetSubtype="0" repeatCount="indefinite" fill="hold" nodeType="withEffect">
                                  <p:stCondLst>
                                    <p:cond delay="7500"/>
                                  </p:stCondLst>
                                  <p:childTnLst>
                                    <p:animMotion origin="layout" path="M 0.0 0.0 L 0.13333 0.0 " pathEditMode="relative" ptsTypes="AA">
                                      <p:cBhvr>
                                        <p:cTn id="54" dur="3000" fill="hold"/>
                                        <p:tgtEl>
                                          <p:spTgt spid="1180712"/>
                                        </p:tgtEl>
                                        <p:attrNameLst>
                                          <p:attrName>ppt_x</p:attrName>
                                          <p:attrName>ppt_y</p:attrName>
                                        </p:attrNameLst>
                                      </p:cBhvr>
                                    </p:animMotion>
                                  </p:childTnLst>
                                </p:cTn>
                              </p:par>
                              <p:par>
                                <p:cTn id="55" presetID="0" presetClass="path" presetSubtype="0" repeatCount="indefinite" fill="hold" nodeType="withEffect">
                                  <p:stCondLst>
                                    <p:cond delay="7500"/>
                                  </p:stCondLst>
                                  <p:childTnLst>
                                    <p:animMotion origin="layout" path="M 0.0 0.0 L 0.13333 0.0 " pathEditMode="relative" ptsTypes="AA">
                                      <p:cBhvr>
                                        <p:cTn id="56" dur="3000" fill="hold"/>
                                        <p:tgtEl>
                                          <p:spTgt spid="1180715"/>
                                        </p:tgtEl>
                                        <p:attrNameLst>
                                          <p:attrName>ppt_x</p:attrName>
                                          <p:attrName>ppt_y</p:attrName>
                                        </p:attrNameLst>
                                      </p:cBhvr>
                                    </p:animMotion>
                                  </p:childTnLst>
                                </p:cTn>
                              </p:par>
                              <p:par>
                                <p:cTn id="57" presetID="0" presetClass="path" presetSubtype="0" repeatCount="indefinite" fill="hold" nodeType="withEffect">
                                  <p:stCondLst>
                                    <p:cond delay="7500"/>
                                  </p:stCondLst>
                                  <p:childTnLst>
                                    <p:animMotion origin="layout" path="M 0.0 0.0 L 0.13333 0.0 " pathEditMode="relative" ptsTypes="AA">
                                      <p:cBhvr>
                                        <p:cTn id="58" dur="3000" fill="hold"/>
                                        <p:tgtEl>
                                          <p:spTgt spid="1180708"/>
                                        </p:tgtEl>
                                        <p:attrNameLst>
                                          <p:attrName>ppt_x</p:attrName>
                                          <p:attrName>ppt_y</p:attrName>
                                        </p:attrNameLst>
                                      </p:cBhvr>
                                    </p:animMotion>
                                  </p:childTnLst>
                                </p:cTn>
                              </p:par>
                              <p:par>
                                <p:cTn id="59" presetID="0" presetClass="path" presetSubtype="0" repeatCount="indefinite" fill="hold" nodeType="withEffect">
                                  <p:stCondLst>
                                    <p:cond delay="8500"/>
                                  </p:stCondLst>
                                  <p:childTnLst>
                                    <p:animMotion origin="layout" path="M -0.00104 -2.96296E-6 L 0.13142 -2.96296E-6 " pathEditMode="relative" rAng="0" ptsTypes="AA">
                                      <p:cBhvr>
                                        <p:cTn id="60" dur="3000" fill="hold"/>
                                        <p:tgtEl>
                                          <p:spTgt spid="1180714"/>
                                        </p:tgtEl>
                                        <p:attrNameLst>
                                          <p:attrName>ppt_x</p:attrName>
                                          <p:attrName>ppt_y</p:attrName>
                                        </p:attrNameLst>
                                      </p:cBhvr>
                                      <p:rCtr x="6615" y="0"/>
                                    </p:animMotion>
                                  </p:childTnLst>
                                </p:cTn>
                              </p:par>
                              <p:par>
                                <p:cTn id="61" presetID="0" presetClass="path" presetSubtype="0" repeatCount="indefinite" fill="hold" nodeType="withEffect">
                                  <p:stCondLst>
                                    <p:cond delay="8500"/>
                                  </p:stCondLst>
                                  <p:childTnLst>
                                    <p:animMotion origin="layout" path="M -0.00104 1.85185E-6 L 0.13142 1.85185E-6 " pathEditMode="relative" rAng="0" ptsTypes="AA">
                                      <p:cBhvr>
                                        <p:cTn id="62" dur="3000" fill="hold"/>
                                        <p:tgtEl>
                                          <p:spTgt spid="1180707"/>
                                        </p:tgtEl>
                                        <p:attrNameLst>
                                          <p:attrName>ppt_x</p:attrName>
                                          <p:attrName>ppt_y</p:attrName>
                                        </p:attrNameLst>
                                      </p:cBhvr>
                                      <p:rCtr x="6615" y="0"/>
                                    </p:animMotion>
                                  </p:childTnLst>
                                </p:cTn>
                              </p:par>
                              <p:par>
                                <p:cTn id="63" presetID="0" presetClass="path" presetSubtype="0" repeatCount="indefinite" fill="hold" nodeType="withEffect">
                                  <p:stCondLst>
                                    <p:cond delay="8500"/>
                                  </p:stCondLst>
                                  <p:childTnLst>
                                    <p:animMotion origin="layout" path="M -0.00104 -0.00024 L 0.13142 -0.00024 " pathEditMode="relative" rAng="0" ptsTypes="AA">
                                      <p:cBhvr>
                                        <p:cTn id="64" dur="3000" fill="hold"/>
                                        <p:tgtEl>
                                          <p:spTgt spid="1180717"/>
                                        </p:tgtEl>
                                        <p:attrNameLst>
                                          <p:attrName>ppt_x</p:attrName>
                                          <p:attrName>ppt_y</p:attrName>
                                        </p:attrNameLst>
                                      </p:cBhvr>
                                      <p:rCtr x="6615" y="0"/>
                                    </p:animMotion>
                                  </p:childTnLst>
                                </p:cTn>
                              </p:par>
                              <p:par>
                                <p:cTn id="65" presetID="0" presetClass="path" presetSubtype="0" repeatCount="indefinite" fill="hold" nodeType="withEffect">
                                  <p:stCondLst>
                                    <p:cond delay="8500"/>
                                  </p:stCondLst>
                                  <p:childTnLst>
                                    <p:animMotion origin="layout" path="M -0.00104 -0.00046 L 0.13142 -0.00046 " pathEditMode="relative" rAng="0" ptsTypes="AA">
                                      <p:cBhvr>
                                        <p:cTn id="66" dur="3000" fill="hold"/>
                                        <p:tgtEl>
                                          <p:spTgt spid="1180711"/>
                                        </p:tgtEl>
                                        <p:attrNameLst>
                                          <p:attrName>ppt_x</p:attrName>
                                          <p:attrName>ppt_y</p:attrName>
                                        </p:attrNameLst>
                                      </p:cBhvr>
                                      <p:rCtr x="6615" y="0"/>
                                    </p:animMotion>
                                  </p:childTnLst>
                                </p:cTn>
                              </p:par>
                              <p:par>
                                <p:cTn id="67" presetID="0" presetClass="path" presetSubtype="0" repeatCount="indefinite" fill="hold" nodeType="withEffect">
                                  <p:stCondLst>
                                    <p:cond delay="9500"/>
                                  </p:stCondLst>
                                  <p:childTnLst>
                                    <p:animMotion origin="layout" path="M -0.00104 1.48148E-6 L 0.13142 1.48148E-6 " pathEditMode="relative" rAng="0" ptsTypes="AA">
                                      <p:cBhvr>
                                        <p:cTn id="68" dur="3000" fill="hold"/>
                                        <p:tgtEl>
                                          <p:spTgt spid="1180713"/>
                                        </p:tgtEl>
                                        <p:attrNameLst>
                                          <p:attrName>ppt_x</p:attrName>
                                          <p:attrName>ppt_y</p:attrName>
                                        </p:attrNameLst>
                                      </p:cBhvr>
                                      <p:rCtr x="6615" y="0"/>
                                    </p:animMotion>
                                  </p:childTnLst>
                                </p:cTn>
                              </p:par>
                              <p:par>
                                <p:cTn id="69" presetID="0" presetClass="path" presetSubtype="0" repeatCount="indefinite" fill="hold" nodeType="withEffect">
                                  <p:stCondLst>
                                    <p:cond delay="9500"/>
                                  </p:stCondLst>
                                  <p:childTnLst>
                                    <p:animMotion origin="layout" path="M -0.00104 -3.33333E-6 L 0.13142 -3.33333E-6 " pathEditMode="relative" rAng="0" ptsTypes="AA">
                                      <p:cBhvr>
                                        <p:cTn id="70" dur="3000" fill="hold"/>
                                        <p:tgtEl>
                                          <p:spTgt spid="1180716"/>
                                        </p:tgtEl>
                                        <p:attrNameLst>
                                          <p:attrName>ppt_x</p:attrName>
                                          <p:attrName>ppt_y</p:attrName>
                                        </p:attrNameLst>
                                      </p:cBhvr>
                                      <p:rCtr x="6615" y="0"/>
                                    </p:animMotion>
                                  </p:childTnLst>
                                </p:cTn>
                              </p:par>
                              <p:par>
                                <p:cTn id="71" presetID="0" presetClass="path" presetSubtype="0" repeatCount="indefinite" fill="hold" nodeType="withEffect">
                                  <p:stCondLst>
                                    <p:cond delay="9500"/>
                                  </p:stCondLst>
                                  <p:childTnLst>
                                    <p:animMotion origin="layout" path="M -0.00104 -0.00023 L 0.13142 -0.00023 " pathEditMode="relative" rAng="0" ptsTypes="AA">
                                      <p:cBhvr>
                                        <p:cTn id="72" dur="3000" fill="hold"/>
                                        <p:tgtEl>
                                          <p:spTgt spid="1180709"/>
                                        </p:tgtEl>
                                        <p:attrNameLst>
                                          <p:attrName>ppt_x</p:attrName>
                                          <p:attrName>ppt_y</p:attrName>
                                        </p:attrNameLst>
                                      </p:cBhvr>
                                      <p:rCtr x="6615" y="0"/>
                                    </p:animMotion>
                                  </p:childTnLst>
                                </p:cTn>
                              </p:par>
                              <p:par>
                                <p:cTn id="73" presetID="0" presetClass="path" presetSubtype="0" repeatCount="indefinite" fill="hold" nodeType="withEffect">
                                  <p:stCondLst>
                                    <p:cond delay="9500"/>
                                  </p:stCondLst>
                                  <p:childTnLst>
                                    <p:animMotion origin="layout" path="M -0.00104 -0.00046 L 0.13142 -0.00046 " pathEditMode="relative" rAng="0" ptsTypes="AA">
                                      <p:cBhvr>
                                        <p:cTn id="74" dur="3000" fill="hold"/>
                                        <p:tgtEl>
                                          <p:spTgt spid="1180710"/>
                                        </p:tgtEl>
                                        <p:attrNameLst>
                                          <p:attrName>ppt_x</p:attrName>
                                          <p:attrName>ppt_y</p:attrName>
                                        </p:attrNameLst>
                                      </p:cBhvr>
                                      <p:rCtr x="6615" y="0"/>
                                    </p:animMotion>
                                  </p:childTnLst>
                                </p:cTn>
                              </p:par>
                              <p:par>
                                <p:cTn id="75" presetID="0" presetClass="path" presetSubtype="0" repeatCount="indefinite" fill="hold" nodeType="withEffect">
                                  <p:stCondLst>
                                    <p:cond delay="10500"/>
                                  </p:stCondLst>
                                  <p:childTnLst>
                                    <p:animMotion origin="layout" path="M 3.61111E-6 -4.32213E-6 L 0.15642 0.00024 " pathEditMode="relative" rAng="0" ptsTypes="AA">
                                      <p:cBhvr>
                                        <p:cTn id="76" dur="3000" fill="hold"/>
                                        <p:tgtEl>
                                          <p:spTgt spid="1180674"/>
                                        </p:tgtEl>
                                        <p:attrNameLst>
                                          <p:attrName>ppt_x</p:attrName>
                                          <p:attrName>ppt_y</p:attrName>
                                        </p:attrNameLst>
                                      </p:cBhvr>
                                      <p:rCtr x="7813" y="0"/>
                                    </p:animMotion>
                                  </p:childTnLst>
                                </p:cTn>
                              </p:par>
                              <p:par>
                                <p:cTn id="77" presetID="0" presetClass="path" presetSubtype="0" repeatCount="indefinite" fill="hold" nodeType="withEffect">
                                  <p:stCondLst>
                                    <p:cond delay="10500"/>
                                  </p:stCondLst>
                                  <p:childTnLst>
                                    <p:animMotion origin="layout" path="M 3.61111E-6 4.07879E-6 L 0.15642 4.07879E-6 " pathEditMode="relative" rAng="0" ptsTypes="AA">
                                      <p:cBhvr>
                                        <p:cTn id="78" dur="3000" fill="hold"/>
                                        <p:tgtEl>
                                          <p:spTgt spid="1180675"/>
                                        </p:tgtEl>
                                        <p:attrNameLst>
                                          <p:attrName>ppt_x</p:attrName>
                                          <p:attrName>ppt_y</p:attrName>
                                        </p:attrNameLst>
                                      </p:cBhvr>
                                      <p:rCtr x="7813" y="0"/>
                                    </p:animMotion>
                                  </p:childTnLst>
                                </p:cTn>
                              </p:par>
                              <p:par>
                                <p:cTn id="79" presetID="0" presetClass="path" presetSubtype="0" repeatCount="indefinite" fill="hold" nodeType="withEffect">
                                  <p:stCondLst>
                                    <p:cond delay="10500"/>
                                  </p:stCondLst>
                                  <p:childTnLst>
                                    <p:animMotion origin="layout" path="M 3.61111E-6 7.53187E-7 L 0.15642 7.53187E-7 " pathEditMode="relative" rAng="0" ptsTypes="AA">
                                      <p:cBhvr>
                                        <p:cTn id="80" dur="3000" fill="hold"/>
                                        <p:tgtEl>
                                          <p:spTgt spid="1180676"/>
                                        </p:tgtEl>
                                        <p:attrNameLst>
                                          <p:attrName>ppt_x</p:attrName>
                                          <p:attrName>ppt_y</p:attrName>
                                        </p:attrNameLst>
                                      </p:cBhvr>
                                      <p:rCtr x="7813" y="0"/>
                                    </p:animMotion>
                                  </p:childTnLst>
                                </p:cTn>
                              </p:par>
                              <p:par>
                                <p:cTn id="81" presetID="0" presetClass="path" presetSubtype="0" repeatCount="indefinite" fill="hold" nodeType="withEffect">
                                  <p:stCondLst>
                                    <p:cond delay="10500"/>
                                  </p:stCondLst>
                                  <p:childTnLst>
                                    <p:animMotion origin="layout" path="M 0.00313 -0.00046 L 0.15955 -0.00046 " pathEditMode="relative" rAng="0" ptsTypes="AA">
                                      <p:cBhvr>
                                        <p:cTn id="82" dur="3000" fill="hold"/>
                                        <p:tgtEl>
                                          <p:spTgt spid="1180722"/>
                                        </p:tgtEl>
                                        <p:attrNameLst>
                                          <p:attrName>ppt_x</p:attrName>
                                          <p:attrName>ppt_y</p:attrName>
                                        </p:attrNameLst>
                                      </p:cBhvr>
                                      <p:rCtr x="7813" y="0"/>
                                    </p:animMotion>
                                  </p:childTnLst>
                                </p:cTn>
                              </p:par>
                              <p:par>
                                <p:cTn id="83" presetID="0" presetClass="path" presetSubtype="0" repeatCount="indefinite" fill="hold" nodeType="withEffect">
                                  <p:stCondLst>
                                    <p:cond delay="11500"/>
                                  </p:stCondLst>
                                  <p:childTnLst>
                                    <p:animMotion origin="layout" path="M 0.00313 2.30591E-6 L 0.15955 0.00023 " pathEditMode="relative" rAng="0" ptsTypes="AA">
                                      <p:cBhvr>
                                        <p:cTn id="84" dur="3000" fill="hold"/>
                                        <p:tgtEl>
                                          <p:spTgt spid="1180677"/>
                                        </p:tgtEl>
                                        <p:attrNameLst>
                                          <p:attrName>ppt_x</p:attrName>
                                          <p:attrName>ppt_y</p:attrName>
                                        </p:attrNameLst>
                                      </p:cBhvr>
                                      <p:rCtr x="7813" y="0"/>
                                    </p:animMotion>
                                  </p:childTnLst>
                                </p:cTn>
                              </p:par>
                              <p:par>
                                <p:cTn id="85" presetID="0" presetClass="path" presetSubtype="0" repeatCount="indefinite" fill="hold" nodeType="withEffect">
                                  <p:stCondLst>
                                    <p:cond delay="11500"/>
                                  </p:stCondLst>
                                  <p:childTnLst>
                                    <p:animMotion origin="layout" path="M 0.00313 -0.00023 L 0.15955 -0.00023 " pathEditMode="relative" rAng="0" ptsTypes="AA">
                                      <p:cBhvr>
                                        <p:cTn id="86" dur="3000" fill="hold"/>
                                        <p:tgtEl>
                                          <p:spTgt spid="1180678"/>
                                        </p:tgtEl>
                                        <p:attrNameLst>
                                          <p:attrName>ppt_x</p:attrName>
                                          <p:attrName>ppt_y</p:attrName>
                                        </p:attrNameLst>
                                      </p:cBhvr>
                                      <p:rCtr x="7813" y="0"/>
                                    </p:animMotion>
                                  </p:childTnLst>
                                </p:cTn>
                              </p:par>
                              <p:par>
                                <p:cTn id="87" presetID="0" presetClass="path" presetSubtype="0" repeatCount="indefinite" fill="hold" nodeType="withEffect">
                                  <p:stCondLst>
                                    <p:cond delay="11500"/>
                                  </p:stCondLst>
                                  <p:childTnLst>
                                    <p:animMotion origin="layout" path="M 0.00313 -2.61877E-6 L 0.15955 -2.61877E-6 " pathEditMode="relative" rAng="0" ptsTypes="AA">
                                      <p:cBhvr>
                                        <p:cTn id="88" dur="3000" fill="hold"/>
                                        <p:tgtEl>
                                          <p:spTgt spid="1180679"/>
                                        </p:tgtEl>
                                        <p:attrNameLst>
                                          <p:attrName>ppt_x</p:attrName>
                                          <p:attrName>ppt_y</p:attrName>
                                        </p:attrNameLst>
                                      </p:cBhvr>
                                      <p:rCtr x="7813" y="0"/>
                                    </p:animMotion>
                                  </p:childTnLst>
                                </p:cTn>
                              </p:par>
                              <p:par>
                                <p:cTn id="89" presetID="0" presetClass="path" presetSubtype="0" repeatCount="indefinite" fill="hold" nodeType="withEffect">
                                  <p:stCondLst>
                                    <p:cond delay="11500"/>
                                  </p:stCondLst>
                                  <p:childTnLst>
                                    <p:animMotion origin="layout" path="M 0.00313 -0.00046 L 0.15955 -0.00046 " pathEditMode="relative" rAng="0" ptsTypes="AA">
                                      <p:cBhvr>
                                        <p:cTn id="90" dur="3000" fill="hold"/>
                                        <p:tgtEl>
                                          <p:spTgt spid="1180723"/>
                                        </p:tgtEl>
                                        <p:attrNameLst>
                                          <p:attrName>ppt_x</p:attrName>
                                          <p:attrName>ppt_y</p:attrName>
                                        </p:attrNameLst>
                                      </p:cBhvr>
                                      <p:rCtr x="7813" y="0"/>
                                    </p:animMotion>
                                  </p:childTnLst>
                                </p:cTn>
                              </p:par>
                              <p:par>
                                <p:cTn id="91" presetID="0" presetClass="path" presetSubtype="0" repeatCount="indefinite" fill="hold" nodeType="withEffect">
                                  <p:stCondLst>
                                    <p:cond delay="12500"/>
                                  </p:stCondLst>
                                  <p:childTnLst>
                                    <p:animMotion origin="layout" path="M 0.00313 -2.96296E-6 L 0.15955 0.00023 " pathEditMode="relative" rAng="0" ptsTypes="AA">
                                      <p:cBhvr>
                                        <p:cTn id="92" dur="3000" fill="hold"/>
                                        <p:tgtEl>
                                          <p:spTgt spid="1180680"/>
                                        </p:tgtEl>
                                        <p:attrNameLst>
                                          <p:attrName>ppt_x</p:attrName>
                                          <p:attrName>ppt_y</p:attrName>
                                        </p:attrNameLst>
                                      </p:cBhvr>
                                      <p:rCtr x="7813" y="0"/>
                                    </p:animMotion>
                                  </p:childTnLst>
                                </p:cTn>
                              </p:par>
                              <p:par>
                                <p:cTn id="93" presetID="0" presetClass="path" presetSubtype="0" repeatCount="2000" fill="hold" nodeType="withEffect">
                                  <p:stCondLst>
                                    <p:cond delay="12500"/>
                                  </p:stCondLst>
                                  <p:childTnLst>
                                    <p:animMotion origin="layout" path="M 0.00313 -0.00024 L 0.15955 -0.00024 " pathEditMode="relative" rAng="0" ptsTypes="AA">
                                      <p:cBhvr>
                                        <p:cTn id="94" dur="3000" fill="hold"/>
                                        <p:tgtEl>
                                          <p:spTgt spid="1180681"/>
                                        </p:tgtEl>
                                        <p:attrNameLst>
                                          <p:attrName>ppt_x</p:attrName>
                                          <p:attrName>ppt_y</p:attrName>
                                        </p:attrNameLst>
                                      </p:cBhvr>
                                      <p:rCtr x="7813" y="0"/>
                                    </p:animMotion>
                                  </p:childTnLst>
                                  <p:subTnLst>
                                    <p:set>
                                      <p:cBhvr override="childStyle">
                                        <p:cTn dur="1" fill="hold" display="0" masterRel="sameClick" afterEffect="1">
                                          <p:stCondLst>
                                            <p:cond evt="end" delay="0">
                                              <p:tn val="93"/>
                                            </p:cond>
                                          </p:stCondLst>
                                        </p:cTn>
                                        <p:tgtEl>
                                          <p:spTgt spid="1180681"/>
                                        </p:tgtEl>
                                        <p:attrNameLst>
                                          <p:attrName>style.visibility</p:attrName>
                                        </p:attrNameLst>
                                      </p:cBhvr>
                                      <p:to>
                                        <p:strVal val="hidden"/>
                                      </p:to>
                                    </p:set>
                                  </p:subTnLst>
                                </p:cTn>
                              </p:par>
                              <p:par>
                                <p:cTn id="95" presetID="0" presetClass="path" presetSubtype="0" fill="hold" nodeType="withEffect">
                                  <p:stCondLst>
                                    <p:cond delay="18500"/>
                                  </p:stCondLst>
                                  <p:childTnLst>
                                    <p:animMotion origin="layout" path="M 1.66667E-6 -1.11111E-6 L 0.10625 -1.11111E-6 " pathEditMode="relative" rAng="0" ptsTypes="AA">
                                      <p:cBhvr>
                                        <p:cTn id="96" dur="2000" fill="hold"/>
                                        <p:tgtEl>
                                          <p:spTgt spid="1180729"/>
                                        </p:tgtEl>
                                        <p:attrNameLst>
                                          <p:attrName>ppt_x</p:attrName>
                                          <p:attrName>ppt_y</p:attrName>
                                        </p:attrNameLst>
                                      </p:cBhvr>
                                      <p:rCtr x="5313" y="0"/>
                                    </p:animMotion>
                                  </p:childTnLst>
                                  <p:subTnLst>
                                    <p:set>
                                      <p:cBhvr override="childStyle">
                                        <p:cTn dur="1" fill="hold" display="0" masterRel="sameClick" afterEffect="1">
                                          <p:stCondLst>
                                            <p:cond evt="end" delay="0">
                                              <p:tn val="95"/>
                                            </p:cond>
                                          </p:stCondLst>
                                        </p:cTn>
                                        <p:tgtEl>
                                          <p:spTgt spid="1180729"/>
                                        </p:tgtEl>
                                        <p:attrNameLst>
                                          <p:attrName>style.visibility</p:attrName>
                                        </p:attrNameLst>
                                      </p:cBhvr>
                                      <p:to>
                                        <p:strVal val="hidden"/>
                                      </p:to>
                                    </p:set>
                                  </p:subTnLst>
                                </p:cTn>
                              </p:par>
                              <p:par>
                                <p:cTn id="97" presetID="0" presetClass="path" presetSubtype="0" repeatCount="indefinite" fill="hold" nodeType="withEffect">
                                  <p:stCondLst>
                                    <p:cond delay="21500"/>
                                  </p:stCondLst>
                                  <p:childTnLst>
                                    <p:animMotion origin="layout" path="M 0.0 0.00024 L 0.16042 0.00024 " pathEditMode="relative" ptsTypes="AA">
                                      <p:cBhvr>
                                        <p:cTn id="98" dur="3000" fill="hold"/>
                                        <p:tgtEl>
                                          <p:spTgt spid="1180733"/>
                                        </p:tgtEl>
                                        <p:attrNameLst>
                                          <p:attrName>ppt_x</p:attrName>
                                          <p:attrName>ppt_y</p:attrName>
                                        </p:attrNameLst>
                                      </p:cBhvr>
                                    </p:animMotion>
                                  </p:childTnLst>
                                </p:cTn>
                              </p:par>
                              <p:par>
                                <p:cTn id="99" presetID="0" presetClass="path" presetSubtype="0" repeatCount="indefinite" fill="hold" nodeType="withEffect">
                                  <p:stCondLst>
                                    <p:cond delay="12500"/>
                                  </p:stCondLst>
                                  <p:childTnLst>
                                    <p:animMotion origin="layout" path="M 0.00313 1.85185E-6 L 0.15955 1.85185E-6 " pathEditMode="relative" rAng="0" ptsTypes="AA">
                                      <p:cBhvr>
                                        <p:cTn id="100" dur="3000" fill="hold"/>
                                        <p:tgtEl>
                                          <p:spTgt spid="1180682"/>
                                        </p:tgtEl>
                                        <p:attrNameLst>
                                          <p:attrName>ppt_x</p:attrName>
                                          <p:attrName>ppt_y</p:attrName>
                                        </p:attrNameLst>
                                      </p:cBhvr>
                                      <p:rCtr x="7813" y="0"/>
                                    </p:animMotion>
                                  </p:childTnLst>
                                </p:cTn>
                              </p:par>
                              <p:par>
                                <p:cTn id="101" presetID="0" presetClass="path" presetSubtype="0" fill="hold" nodeType="withEffect">
                                  <p:stCondLst>
                                    <p:cond delay="12500"/>
                                  </p:stCondLst>
                                  <p:childTnLst>
                                    <p:animMotion origin="layout" path="M 0.00399 -0.00023 L 0.10711 0.0007 " pathEditMode="relative" rAng="0" ptsTypes="AA">
                                      <p:cBhvr>
                                        <p:cTn id="102" dur="2000" fill="hold"/>
                                        <p:tgtEl>
                                          <p:spTgt spid="1180725"/>
                                        </p:tgtEl>
                                        <p:attrNameLst>
                                          <p:attrName>ppt_x</p:attrName>
                                          <p:attrName>ppt_y</p:attrName>
                                        </p:attrNameLst>
                                      </p:cBhvr>
                                      <p:rCtr x="5156" y="46"/>
                                    </p:animMotion>
                                  </p:childTnLst>
                                  <p:subTnLst>
                                    <p:set>
                                      <p:cBhvr override="childStyle">
                                        <p:cTn dur="1" fill="hold" display="0" masterRel="sameClick" afterEffect="1">
                                          <p:stCondLst>
                                            <p:cond evt="end" delay="0">
                                              <p:tn val="101"/>
                                            </p:cond>
                                          </p:stCondLst>
                                        </p:cTn>
                                        <p:tgtEl>
                                          <p:spTgt spid="1180725"/>
                                        </p:tgtEl>
                                        <p:attrNameLst>
                                          <p:attrName>style.visibility</p:attrName>
                                        </p:attrNameLst>
                                      </p:cBhvr>
                                      <p:to>
                                        <p:strVal val="hidden"/>
                                      </p:to>
                                    </p:set>
                                  </p:subTnLst>
                                </p:cTn>
                              </p:par>
                              <p:par>
                                <p:cTn id="103" presetID="0" presetClass="path" presetSubtype="0" repeatCount="indefinite" fill="hold" nodeType="withEffect">
                                  <p:stCondLst>
                                    <p:cond delay="15500"/>
                                  </p:stCondLst>
                                  <p:childTnLst>
                                    <p:animMotion origin="layout" path="M 0.00313 -0.00046 L 0.15955 -0.00046 " pathEditMode="relative" rAng="0" ptsTypes="AA">
                                      <p:cBhvr>
                                        <p:cTn id="104" dur="3000" fill="hold"/>
                                        <p:tgtEl>
                                          <p:spTgt spid="1180724"/>
                                        </p:tgtEl>
                                        <p:attrNameLst>
                                          <p:attrName>ppt_x</p:attrName>
                                          <p:attrName>ppt_y</p:attrName>
                                        </p:attrNameLst>
                                      </p:cBhvr>
                                      <p:rCtr x="7813" y="0"/>
                                    </p:animMotion>
                                  </p:childTnLst>
                                </p:cTn>
                              </p:par>
                              <p:par>
                                <p:cTn id="105" presetID="0" presetClass="path" presetSubtype="0" repeatCount="indefinite" fill="hold" nodeType="withEffect">
                                  <p:stCondLst>
                                    <p:cond delay="13500"/>
                                  </p:stCondLst>
                                  <p:childTnLst>
                                    <p:animMotion origin="layout" path="M 1.66667E-6 -3.7037E-7 L 0.48854 -3.7037E-7 " pathEditMode="relative" rAng="0" ptsTypes="AA">
                                      <p:cBhvr>
                                        <p:cTn id="106" dur="5000" fill="hold"/>
                                        <p:tgtEl>
                                          <p:spTgt spid="1180737"/>
                                        </p:tgtEl>
                                        <p:attrNameLst>
                                          <p:attrName>ppt_x</p:attrName>
                                          <p:attrName>ppt_y</p:attrName>
                                        </p:attrNameLst>
                                      </p:cBhvr>
                                      <p:rCtr x="24427" y="0"/>
                                    </p:animMotion>
                                  </p:childTnLst>
                                </p:cTn>
                              </p:par>
                              <p:par>
                                <p:cTn id="107" presetID="0" presetClass="path" presetSubtype="0" repeatCount="indefinite" fill="hold" nodeType="withEffect">
                                  <p:stCondLst>
                                    <p:cond delay="14000"/>
                                  </p:stCondLst>
                                  <p:childTnLst>
                                    <p:animMotion origin="layout" path="M 1.66667E-6 4.07407E-6 L 0.48854 0.00023 " pathEditMode="relative" rAng="0" ptsTypes="AA">
                                      <p:cBhvr>
                                        <p:cTn id="108" dur="5000" fill="hold"/>
                                        <p:tgtEl>
                                          <p:spTgt spid="1180745"/>
                                        </p:tgtEl>
                                        <p:attrNameLst>
                                          <p:attrName>ppt_x</p:attrName>
                                          <p:attrName>ppt_y</p:attrName>
                                        </p:attrNameLst>
                                      </p:cBhvr>
                                      <p:rCtr x="24427" y="0"/>
                                    </p:animMotion>
                                  </p:childTnLst>
                                </p:cTn>
                              </p:par>
                              <p:par>
                                <p:cTn id="109" presetID="0" presetClass="path" presetSubtype="0" repeatCount="indefinite" fill="hold" nodeType="withEffect">
                                  <p:stCondLst>
                                    <p:cond delay="14500"/>
                                  </p:stCondLst>
                                  <p:childTnLst>
                                    <p:animMotion origin="layout" path="M 1.66667E-6 2.96296E-6 L 0.48837 2.96296E-6 " pathEditMode="relative" rAng="0" ptsTypes="AA">
                                      <p:cBhvr>
                                        <p:cTn id="110" dur="5000" fill="hold"/>
                                        <p:tgtEl>
                                          <p:spTgt spid="1180752"/>
                                        </p:tgtEl>
                                        <p:attrNameLst>
                                          <p:attrName>ppt_x</p:attrName>
                                          <p:attrName>ppt_y</p:attrName>
                                        </p:attrNameLst>
                                      </p:cBhvr>
                                      <p:rCtr x="24410" y="0"/>
                                    </p:animMotion>
                                  </p:childTnLst>
                                </p:cTn>
                              </p:par>
                              <p:par>
                                <p:cTn id="111" presetID="0" presetClass="path" presetSubtype="0" repeatCount="indefinite" fill="hold" nodeType="withEffect">
                                  <p:stCondLst>
                                    <p:cond delay="15000"/>
                                  </p:stCondLst>
                                  <p:childTnLst>
                                    <p:animMotion origin="layout" path="M 1.66667E-6 3.7037E-7 L 0.48854 3.7037E-7 " pathEditMode="relative" rAng="0" ptsTypes="AA">
                                      <p:cBhvr>
                                        <p:cTn id="112" dur="5000" fill="hold"/>
                                        <p:tgtEl>
                                          <p:spTgt spid="1180739"/>
                                        </p:tgtEl>
                                        <p:attrNameLst>
                                          <p:attrName>ppt_x</p:attrName>
                                          <p:attrName>ppt_y</p:attrName>
                                        </p:attrNameLst>
                                      </p:cBhvr>
                                      <p:rCtr x="24427" y="0"/>
                                    </p:animMotion>
                                  </p:childTnLst>
                                </p:cTn>
                              </p:par>
                              <p:par>
                                <p:cTn id="113" presetID="0" presetClass="path" presetSubtype="0" repeatCount="indefinite" fill="hold" nodeType="withEffect">
                                  <p:stCondLst>
                                    <p:cond delay="15500"/>
                                  </p:stCondLst>
                                  <p:childTnLst>
                                    <p:animMotion origin="layout" path="M -1.66667E-6 -1.48148E-6 L 0.48733 -1.48148E-6 " pathEditMode="relative" ptsTypes="AA">
                                      <p:cBhvr>
                                        <p:cTn id="114" dur="5000" fill="hold"/>
                                        <p:tgtEl>
                                          <p:spTgt spid="1180738"/>
                                        </p:tgtEl>
                                        <p:attrNameLst>
                                          <p:attrName>ppt_x</p:attrName>
                                          <p:attrName>ppt_y</p:attrName>
                                        </p:attrNameLst>
                                      </p:cBhvr>
                                    </p:animMotion>
                                  </p:childTnLst>
                                </p:cTn>
                              </p:par>
                              <p:par>
                                <p:cTn id="115" presetID="0" presetClass="path" presetSubtype="0" repeatCount="indefinite" fill="hold" nodeType="withEffect">
                                  <p:stCondLst>
                                    <p:cond delay="16000"/>
                                  </p:stCondLst>
                                  <p:childTnLst>
                                    <p:animMotion origin="layout" path="M 1.66667E-6 -2.96296E-6 L 0.48854 -2.96296E-6 " pathEditMode="relative" rAng="0" ptsTypes="AA">
                                      <p:cBhvr>
                                        <p:cTn id="116" dur="5000" fill="hold"/>
                                        <p:tgtEl>
                                          <p:spTgt spid="1180740"/>
                                        </p:tgtEl>
                                        <p:attrNameLst>
                                          <p:attrName>ppt_x</p:attrName>
                                          <p:attrName>ppt_y</p:attrName>
                                        </p:attrNameLst>
                                      </p:cBhvr>
                                      <p:rCtr x="24427" y="0"/>
                                    </p:animMotion>
                                  </p:childTnLst>
                                </p:cTn>
                              </p:par>
                              <p:par>
                                <p:cTn id="117" presetID="0" presetClass="path" presetSubtype="0" repeatCount="indefinite" fill="hold" nodeType="withEffect">
                                  <p:stCondLst>
                                    <p:cond delay="16500"/>
                                  </p:stCondLst>
                                  <p:childTnLst>
                                    <p:animMotion origin="layout" path="M 1.66667E-6 1.48148E-6 L 0.48854 1.48148E-6 " pathEditMode="relative" rAng="0" ptsTypes="AA">
                                      <p:cBhvr>
                                        <p:cTn id="118" dur="5000" fill="hold"/>
                                        <p:tgtEl>
                                          <p:spTgt spid="1180741"/>
                                        </p:tgtEl>
                                        <p:attrNameLst>
                                          <p:attrName>ppt_x</p:attrName>
                                          <p:attrName>ppt_y</p:attrName>
                                        </p:attrNameLst>
                                      </p:cBhvr>
                                      <p:rCtr x="24427" y="0"/>
                                    </p:animMotion>
                                  </p:childTnLst>
                                </p:cTn>
                              </p:par>
                              <p:par>
                                <p:cTn id="119" presetID="0" presetClass="path" presetSubtype="0" repeatCount="indefinite" fill="hold" nodeType="withEffect">
                                  <p:stCondLst>
                                    <p:cond delay="17000"/>
                                  </p:stCondLst>
                                  <p:childTnLst>
                                    <p:animMotion origin="layout" path="M 1.66667E-6 -2.22222E-6 L 0.48854 -2.22222E-6 " pathEditMode="relative" rAng="0" ptsTypes="AA">
                                      <p:cBhvr>
                                        <p:cTn id="120" dur="5000" fill="hold"/>
                                        <p:tgtEl>
                                          <p:spTgt spid="1180742"/>
                                        </p:tgtEl>
                                        <p:attrNameLst>
                                          <p:attrName>ppt_x</p:attrName>
                                          <p:attrName>ppt_y</p:attrName>
                                        </p:attrNameLst>
                                      </p:cBhvr>
                                      <p:rCtr x="24427" y="0"/>
                                    </p:animMotion>
                                  </p:childTnLst>
                                </p:cTn>
                              </p:par>
                              <p:par>
                                <p:cTn id="121" presetID="0" presetClass="path" presetSubtype="0" repeatCount="indefinite" fill="hold" nodeType="withEffect">
                                  <p:stCondLst>
                                    <p:cond delay="17500"/>
                                  </p:stCondLst>
                                  <p:childTnLst>
                                    <p:animMotion origin="layout" path="M 1.66667E-6 -3.7037E-7 L 0.48854 0.00023 " pathEditMode="relative" rAng="0" ptsTypes="AA">
                                      <p:cBhvr>
                                        <p:cTn id="122" dur="5000" fill="hold"/>
                                        <p:tgtEl>
                                          <p:spTgt spid="1180744"/>
                                        </p:tgtEl>
                                        <p:attrNameLst>
                                          <p:attrName>ppt_x</p:attrName>
                                          <p:attrName>ppt_y</p:attrName>
                                        </p:attrNameLst>
                                      </p:cBhvr>
                                      <p:rCtr x="24427" y="0"/>
                                    </p:animMotion>
                                  </p:childTnLst>
                                </p:cTn>
                              </p:par>
                              <p:par>
                                <p:cTn id="123" presetID="0" presetClass="path" presetSubtype="0" repeatCount="indefinite" fill="hold" nodeType="withEffect">
                                  <p:stCondLst>
                                    <p:cond delay="18000"/>
                                  </p:stCondLst>
                                  <p:childTnLst>
                                    <p:animMotion origin="layout" path="M -1.66667E-6 -1.48148E-6 L 0.4875 -1.48148E-6 " pathEditMode="relative" ptsTypes="AA">
                                      <p:cBhvr>
                                        <p:cTn id="124" dur="5000" fill="hold"/>
                                        <p:tgtEl>
                                          <p:spTgt spid="1180746"/>
                                        </p:tgtEl>
                                        <p:attrNameLst>
                                          <p:attrName>ppt_x</p:attrName>
                                          <p:attrName>ppt_y</p:attrName>
                                        </p:attrNameLst>
                                      </p:cBhvr>
                                    </p:animMotion>
                                  </p:childTnLst>
                                </p:cTn>
                              </p:par>
                              <p:par>
                                <p:cTn id="125" presetID="0" presetClass="path" presetSubtype="0" repeatCount="indefinite" fill="hold" nodeType="withEffect">
                                  <p:stCondLst>
                                    <p:cond delay="14000"/>
                                  </p:stCondLst>
                                  <p:childTnLst>
                                    <p:animMotion origin="layout" path="M -4.72222E-6 2.96296E-6 L 0.48855 2.96296E-6 " pathEditMode="relative" rAng="0" ptsTypes="AA">
                                      <p:cBhvr>
                                        <p:cTn id="126" dur="5000" fill="hold"/>
                                        <p:tgtEl>
                                          <p:spTgt spid="1180735"/>
                                        </p:tgtEl>
                                        <p:attrNameLst>
                                          <p:attrName>ppt_x</p:attrName>
                                          <p:attrName>ppt_y</p:attrName>
                                        </p:attrNameLst>
                                      </p:cBhvr>
                                      <p:rCtr x="24427" y="0"/>
                                    </p:animMotion>
                                  </p:childTnLst>
                                </p:cTn>
                              </p:par>
                              <p:par>
                                <p:cTn id="127" presetID="0" presetClass="path" presetSubtype="0" repeatCount="indefinite" fill="hold" nodeType="withEffect">
                                  <p:stCondLst>
                                    <p:cond delay="14500"/>
                                  </p:stCondLst>
                                  <p:childTnLst>
                                    <p:animMotion origin="layout" path="M 4.72222E-6 -1.48148E-6 L 0.48733 -1.48148E-6 " pathEditMode="relative" ptsTypes="AA">
                                      <p:cBhvr>
                                        <p:cTn id="128" dur="5000" fill="hold"/>
                                        <p:tgtEl>
                                          <p:spTgt spid="1180749"/>
                                        </p:tgtEl>
                                        <p:attrNameLst>
                                          <p:attrName>ppt_x</p:attrName>
                                          <p:attrName>ppt_y</p:attrName>
                                        </p:attrNameLst>
                                      </p:cBhvr>
                                    </p:animMotion>
                                  </p:childTnLst>
                                </p:cTn>
                              </p:par>
                              <p:par>
                                <p:cTn id="129" presetID="0" presetClass="path" presetSubtype="0" repeatCount="indefinite" fill="hold" nodeType="withEffect">
                                  <p:stCondLst>
                                    <p:cond delay="15000"/>
                                  </p:stCondLst>
                                  <p:childTnLst>
                                    <p:animMotion origin="layout" path="M -4.72222E-6 -2.59259E-6 L 0.48855 -2.59259E-6 " pathEditMode="relative" rAng="0" ptsTypes="AA">
                                      <p:cBhvr>
                                        <p:cTn id="130" dur="5000" fill="hold"/>
                                        <p:tgtEl>
                                          <p:spTgt spid="1180747"/>
                                        </p:tgtEl>
                                        <p:attrNameLst>
                                          <p:attrName>ppt_x</p:attrName>
                                          <p:attrName>ppt_y</p:attrName>
                                        </p:attrNameLst>
                                      </p:cBhvr>
                                      <p:rCtr x="24427" y="0"/>
                                    </p:animMotion>
                                  </p:childTnLst>
                                </p:cTn>
                              </p:par>
                              <p:par>
                                <p:cTn id="131" presetID="0" presetClass="path" presetSubtype="0" repeatCount="indefinite" fill="hold" nodeType="withEffect">
                                  <p:stCondLst>
                                    <p:cond delay="16500"/>
                                  </p:stCondLst>
                                  <p:childTnLst>
                                    <p:animMotion origin="layout" path="M 4.72222E-6 3.33333E-6 L 0.48733 3.33333E-6 " pathEditMode="relative" ptsTypes="AA">
                                      <p:cBhvr>
                                        <p:cTn id="132" dur="5000" fill="hold"/>
                                        <p:tgtEl>
                                          <p:spTgt spid="1180748"/>
                                        </p:tgtEl>
                                        <p:attrNameLst>
                                          <p:attrName>ppt_x</p:attrName>
                                          <p:attrName>ppt_y</p:attrName>
                                        </p:attrNameLst>
                                      </p:cBhvr>
                                    </p:animMotion>
                                  </p:childTnLst>
                                </p:cTn>
                              </p:par>
                              <p:par>
                                <p:cTn id="133" presetID="0" presetClass="path" presetSubtype="0" repeatCount="indefinite" fill="hold" nodeType="withEffect">
                                  <p:stCondLst>
                                    <p:cond delay="15500"/>
                                  </p:stCondLst>
                                  <p:childTnLst>
                                    <p:animMotion origin="layout" path="M -4.72222E-6 -1.48148E-6 L 0.48872 -1.48148E-6 " pathEditMode="relative" rAng="0" ptsTypes="AA">
                                      <p:cBhvr>
                                        <p:cTn id="134" dur="5000" fill="hold"/>
                                        <p:tgtEl>
                                          <p:spTgt spid="1180734"/>
                                        </p:tgtEl>
                                        <p:attrNameLst>
                                          <p:attrName>ppt_x</p:attrName>
                                          <p:attrName>ppt_y</p:attrName>
                                        </p:attrNameLst>
                                      </p:cBhvr>
                                      <p:rCtr x="24427" y="0"/>
                                    </p:animMotion>
                                  </p:childTnLst>
                                </p:cTn>
                              </p:par>
                              <p:par>
                                <p:cTn id="135" presetID="0" presetClass="path" presetSubtype="0" repeatCount="indefinite" fill="hold" nodeType="withEffect">
                                  <p:stCondLst>
                                    <p:cond delay="17000"/>
                                  </p:stCondLst>
                                  <p:childTnLst>
                                    <p:animMotion origin="layout" path="M -4.72222E-6 3.7037E-6 L 0.48855 3.7037E-6 " pathEditMode="relative" rAng="0" ptsTypes="AA">
                                      <p:cBhvr>
                                        <p:cTn id="136" dur="5000" fill="hold"/>
                                        <p:tgtEl>
                                          <p:spTgt spid="1180743"/>
                                        </p:tgtEl>
                                        <p:attrNameLst>
                                          <p:attrName>ppt_x</p:attrName>
                                          <p:attrName>ppt_y</p:attrName>
                                        </p:attrNameLst>
                                      </p:cBhvr>
                                      <p:rCtr x="24427" y="0"/>
                                    </p:animMotion>
                                  </p:childTnLst>
                                </p:cTn>
                              </p:par>
                              <p:par>
                                <p:cTn id="137" presetID="0" presetClass="path" presetSubtype="0" repeatCount="indefinite" fill="hold" nodeType="withEffect">
                                  <p:stCondLst>
                                    <p:cond delay="17500"/>
                                  </p:stCondLst>
                                  <p:childTnLst>
                                    <p:animMotion origin="layout" path="M -1.66667E-6 -1.48148E-6 L 0.4875 -1.48148E-6 " pathEditMode="relative" ptsTypes="AA">
                                      <p:cBhvr>
                                        <p:cTn id="138" dur="5000" fill="hold"/>
                                        <p:tgtEl>
                                          <p:spTgt spid="1180750"/>
                                        </p:tgtEl>
                                        <p:attrNameLst>
                                          <p:attrName>ppt_x</p:attrName>
                                          <p:attrName>ppt_y</p:attrName>
                                        </p:attrNameLst>
                                      </p:cBhvr>
                                    </p:animMotion>
                                  </p:childTnLst>
                                </p:cTn>
                              </p:par>
                              <p:par>
                                <p:cTn id="139" presetID="0" presetClass="path" presetSubtype="0" repeatCount="indefinite" fill="hold" nodeType="withEffect">
                                  <p:stCondLst>
                                    <p:cond delay="16000"/>
                                  </p:stCondLst>
                                  <p:childTnLst>
                                    <p:animMotion origin="layout" path="M 0.00434 -0.00046 L 0.49289 -0.00092 " pathEditMode="relative" rAng="0" ptsTypes="AA">
                                      <p:cBhvr>
                                        <p:cTn id="140" dur="5000" fill="hold"/>
                                        <p:tgtEl>
                                          <p:spTgt spid="1180736"/>
                                        </p:tgtEl>
                                        <p:attrNameLst>
                                          <p:attrName>ppt_x</p:attrName>
                                          <p:attrName>ppt_y</p:attrName>
                                        </p:attrNameLst>
                                      </p:cBhvr>
                                      <p:rCtr x="24427" y="-23"/>
                                    </p:animMotion>
                                  </p:childTnLst>
                                </p:cTn>
                              </p:par>
                              <p:par>
                                <p:cTn id="141" presetID="0" presetClass="path" presetSubtype="0" repeatCount="indefinite" fill="hold" nodeType="withEffect">
                                  <p:stCondLst>
                                    <p:cond delay="18000"/>
                                  </p:stCondLst>
                                  <p:childTnLst>
                                    <p:animMotion origin="layout" path="M -1.11022E-16 -1.85185E-6 L 0.48733 -1.85185E-6 " pathEditMode="relative" rAng="0" ptsTypes="AA">
                                      <p:cBhvr>
                                        <p:cTn id="142" dur="5000" fill="hold"/>
                                        <p:tgtEl>
                                          <p:spTgt spid="1180751"/>
                                        </p:tgtEl>
                                        <p:attrNameLst>
                                          <p:attrName>ppt_x</p:attrName>
                                          <p:attrName>ppt_y</p:attrName>
                                        </p:attrNameLst>
                                      </p:cBhvr>
                                      <p:rCtr x="243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293688" y="1089025"/>
            <a:ext cx="3551237" cy="83820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a:solidFill>
                  <a:schemeClr val="bg1"/>
                </a:solidFill>
              </a:rPr>
              <a:t>Modely poskytovania QoS</a:t>
            </a:r>
            <a:endParaRPr lang="en-US" altLang="sk-SK" sz="2800">
              <a:solidFill>
                <a:schemeClr val="bg1"/>
              </a:solidFill>
            </a:endParaRPr>
          </a:p>
        </p:txBody>
      </p:sp>
    </p:spTree>
    <p:extLst>
      <p:ext uri="{BB962C8B-B14F-4D97-AF65-F5344CB8AC3E}">
        <p14:creationId xmlns:p14="http://schemas.microsoft.com/office/powerpoint/2010/main" val="371822450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p:txBody>
          <a:bodyPr/>
          <a:lstStyle/>
          <a:p>
            <a:r>
              <a:rPr lang="sk-SK" altLang="sk-SK"/>
              <a:t>Modely poskytovania kvality služby</a:t>
            </a:r>
            <a:endParaRPr lang="en-US" altLang="sk-SK"/>
          </a:p>
        </p:txBody>
      </p:sp>
      <p:graphicFrame>
        <p:nvGraphicFramePr>
          <p:cNvPr id="1238019" name="Group 3"/>
          <p:cNvGraphicFramePr>
            <a:graphicFrameLocks noGrp="1"/>
          </p:cNvGraphicFramePr>
          <p:nvPr>
            <p:ph type="tbl" idx="1"/>
          </p:nvPr>
        </p:nvGraphicFramePr>
        <p:xfrm>
          <a:off x="655638" y="1295400"/>
          <a:ext cx="8159750" cy="4953000"/>
        </p:xfrm>
        <a:graphic>
          <a:graphicData uri="http://schemas.openxmlformats.org/drawingml/2006/table">
            <a:tbl>
              <a:tblPr/>
              <a:tblGrid>
                <a:gridCol w="2840037"/>
                <a:gridCol w="5319713"/>
              </a:tblGrid>
              <a:tr h="965200">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3200" b="1" i="0" u="none" strike="noStrike" cap="none" normalizeH="0" baseline="0" smtClean="0">
                          <a:ln>
                            <a:noFill/>
                          </a:ln>
                          <a:solidFill>
                            <a:schemeClr val="bg1"/>
                          </a:solidFill>
                          <a:effectLst/>
                          <a:latin typeface="Arial" charset="0"/>
                        </a:rPr>
                        <a:t>Model</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3200" b="1" i="0" u="none" strike="noStrike" cap="none" normalizeH="0" baseline="0" smtClean="0">
                          <a:ln>
                            <a:noFill/>
                          </a:ln>
                          <a:solidFill>
                            <a:schemeClr val="bg1"/>
                          </a:solidFill>
                          <a:effectLst/>
                          <a:latin typeface="Arial" charset="0"/>
                        </a:rPr>
                        <a:t>Popis</a:t>
                      </a:r>
                      <a:endParaRPr kumimoji="0" lang="en-US" altLang="sk-SK" sz="3200" b="1" i="0" u="none" strike="noStrike" cap="none" normalizeH="0" baseline="0" smtClean="0">
                        <a:ln>
                          <a:noFill/>
                        </a:ln>
                        <a:solidFill>
                          <a:schemeClr val="bg1"/>
                        </a:solidFill>
                        <a:effectLst/>
                        <a:latin typeface="Arial" charset="0"/>
                      </a:endParaRP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1200150">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Best effort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smtClean="0">
                          <a:ln>
                            <a:noFill/>
                          </a:ln>
                          <a:solidFill>
                            <a:schemeClr val="tx1"/>
                          </a:solidFill>
                          <a:effectLst/>
                          <a:latin typeface="Arial" charset="0"/>
                        </a:rPr>
                        <a:t>Bez riadenia kvality služby. Vhodné, ak nie je dôležité, kedy alebo v akom poradí budú pakety doručené.</a:t>
                      </a:r>
                      <a:endParaRPr kumimoji="0" lang="en-US" altLang="sk-SK" sz="20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393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Integrated Services </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(IntServ)</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smtClean="0">
                          <a:ln>
                            <a:noFill/>
                          </a:ln>
                          <a:solidFill>
                            <a:schemeClr val="tx1"/>
                          </a:solidFill>
                          <a:effectLst/>
                          <a:latin typeface="Arial" charset="0"/>
                        </a:rPr>
                        <a:t>Aplikácie oznamujú sieti, aké QoS parametre požadujú pre ich správnu činnosť.</a:t>
                      </a:r>
                      <a:endParaRPr kumimoji="0" lang="en-US" altLang="sk-SK" sz="20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393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Differentiated</a:t>
                      </a:r>
                      <a:r>
                        <a:rPr kumimoji="0" lang="sk-SK" altLang="sk-SK" sz="2000" b="0" i="0" u="none" strike="noStrike" cap="none" normalizeH="0" baseline="0" smtClean="0">
                          <a:ln>
                            <a:noFill/>
                          </a:ln>
                          <a:solidFill>
                            <a:schemeClr val="tx1"/>
                          </a:solidFill>
                          <a:effectLst/>
                          <a:latin typeface="Arial" charset="0"/>
                        </a:rPr>
                        <a:t> </a:t>
                      </a:r>
                      <a:r>
                        <a:rPr kumimoji="0" lang="en-US" altLang="sk-SK" sz="2000" b="0" i="0" u="none" strike="noStrike" cap="none" normalizeH="0" baseline="0" smtClean="0">
                          <a:ln>
                            <a:noFill/>
                          </a:ln>
                          <a:solidFill>
                            <a:schemeClr val="tx1"/>
                          </a:solidFill>
                          <a:effectLst/>
                          <a:latin typeface="Arial" charset="0"/>
                        </a:rPr>
                        <a:t>Services</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smtClean="0">
                          <a:ln>
                            <a:noFill/>
                          </a:ln>
                          <a:solidFill>
                            <a:schemeClr val="tx1"/>
                          </a:solidFill>
                          <a:effectLst/>
                          <a:latin typeface="Arial" charset="0"/>
                        </a:rPr>
                        <a:t>(DiffServ)</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smtClean="0">
                          <a:ln>
                            <a:noFill/>
                          </a:ln>
                          <a:solidFill>
                            <a:schemeClr val="tx1"/>
                          </a:solidFill>
                          <a:effectLst/>
                          <a:latin typeface="Arial" charset="0"/>
                        </a:rPr>
                        <a:t>Sieť rozoznáva triedy prevádzky, ktoré vyžadujú osobitné QoS parametre.</a:t>
                      </a:r>
                      <a:endParaRPr kumimoji="0" lang="en-US" altLang="sk-SK" sz="20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60879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sk-SK" altLang="sk-SK"/>
              <a:t>Model </a:t>
            </a:r>
            <a:r>
              <a:rPr lang="en-US" altLang="sk-SK"/>
              <a:t>Best-Effort</a:t>
            </a:r>
          </a:p>
        </p:txBody>
      </p:sp>
      <p:sp>
        <p:nvSpPr>
          <p:cNvPr id="1240067" name="Rectangle 3"/>
          <p:cNvSpPr>
            <a:spLocks noGrp="1" noChangeArrowheads="1"/>
          </p:cNvSpPr>
          <p:nvPr>
            <p:ph type="body" idx="1"/>
          </p:nvPr>
        </p:nvSpPr>
        <p:spPr/>
        <p:txBody>
          <a:bodyPr/>
          <a:lstStyle/>
          <a:p>
            <a:r>
              <a:rPr lang="sk-SK" altLang="sk-SK"/>
              <a:t>Model best-effort je pôvodným modelom, na ktorom bol Internet založený</a:t>
            </a:r>
            <a:endParaRPr lang="en-US" altLang="sk-SK"/>
          </a:p>
          <a:p>
            <a:r>
              <a:rPr lang="sk-SK" altLang="sk-SK"/>
              <a:t>Medzi tokmi dát nie je nijaká diferenciácia</a:t>
            </a:r>
            <a:endParaRPr lang="en-US" altLang="sk-SK"/>
          </a:p>
          <a:p>
            <a:pPr lvl="1"/>
            <a:r>
              <a:rPr lang="sk-SK" altLang="sk-SK"/>
              <a:t>Doručovanie sa podobá obyčajnej poštovej zásielke</a:t>
            </a:r>
          </a:p>
          <a:p>
            <a:pPr lvl="1"/>
            <a:r>
              <a:rPr lang="sk-SK" altLang="sk-SK"/>
              <a:t>Paket „príde vtedy, keď príde“</a:t>
            </a:r>
            <a:endParaRPr lang="en-US" altLang="sk-SK"/>
          </a:p>
          <a:p>
            <a:r>
              <a:rPr lang="sk-SK" altLang="sk-SK"/>
              <a:t>Výhody</a:t>
            </a:r>
            <a:r>
              <a:rPr lang="en-US" altLang="sk-SK"/>
              <a:t>:</a:t>
            </a:r>
          </a:p>
          <a:p>
            <a:pPr lvl="1"/>
            <a:r>
              <a:rPr lang="sk-SK" altLang="sk-SK"/>
              <a:t>Vynikajúca škálovateľnosť</a:t>
            </a:r>
            <a:endParaRPr lang="en-US" altLang="sk-SK"/>
          </a:p>
          <a:p>
            <a:pPr lvl="1"/>
            <a:r>
              <a:rPr lang="sk-SK" altLang="sk-SK"/>
              <a:t>Nie je potrebný nijaký osobitný mechanizmus</a:t>
            </a:r>
            <a:endParaRPr lang="en-US" altLang="sk-SK"/>
          </a:p>
          <a:p>
            <a:r>
              <a:rPr lang="sk-SK" altLang="sk-SK"/>
              <a:t>Nevýhody</a:t>
            </a:r>
            <a:r>
              <a:rPr lang="en-US" altLang="sk-SK"/>
              <a:t>:</a:t>
            </a:r>
          </a:p>
          <a:p>
            <a:pPr lvl="1"/>
            <a:r>
              <a:rPr lang="sk-SK" altLang="sk-SK"/>
              <a:t>Neposkytuje garancie služby</a:t>
            </a:r>
            <a:endParaRPr lang="en-US" altLang="sk-SK"/>
          </a:p>
          <a:p>
            <a:pPr lvl="1"/>
            <a:r>
              <a:rPr lang="sk-SK" altLang="sk-SK"/>
              <a:t>Nediferencuje medzi službami</a:t>
            </a:r>
            <a:endParaRPr lang="en-US" altLang="sk-SK"/>
          </a:p>
        </p:txBody>
      </p:sp>
    </p:spTree>
    <p:extLst>
      <p:ext uri="{BB962C8B-B14F-4D97-AF65-F5344CB8AC3E}">
        <p14:creationId xmlns:p14="http://schemas.microsoft.com/office/powerpoint/2010/main" val="4279212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2114" name="Picture 2" descr="325P_0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8" y="1639888"/>
            <a:ext cx="3262312" cy="4816475"/>
          </a:xfrm>
          <a:prstGeom prst="rect">
            <a:avLst/>
          </a:prstGeom>
          <a:noFill/>
          <a:extLst>
            <a:ext uri="{909E8E84-426E-40DD-AFC4-6F175D3DCCD1}">
              <a14:hiddenFill xmlns:a14="http://schemas.microsoft.com/office/drawing/2010/main">
                <a:solidFill>
                  <a:srgbClr val="FFFFFF"/>
                </a:solidFill>
              </a14:hiddenFill>
            </a:ext>
          </a:extLst>
        </p:spPr>
      </p:pic>
      <p:sp>
        <p:nvSpPr>
          <p:cNvPr id="1242115" name="Rectangle 3"/>
          <p:cNvSpPr>
            <a:spLocks noGrp="1" noChangeArrowheads="1"/>
          </p:cNvSpPr>
          <p:nvPr>
            <p:ph type="title"/>
          </p:nvPr>
        </p:nvSpPr>
        <p:spPr/>
        <p:txBody>
          <a:bodyPr/>
          <a:lstStyle/>
          <a:p>
            <a:r>
              <a:rPr lang="en-US" altLang="sk-SK"/>
              <a:t>Model</a:t>
            </a:r>
            <a:r>
              <a:rPr lang="sk-SK" altLang="sk-SK"/>
              <a:t> </a:t>
            </a:r>
            <a:r>
              <a:rPr lang="en-US" altLang="sk-SK"/>
              <a:t>Integrated Services (IntServ)</a:t>
            </a:r>
          </a:p>
        </p:txBody>
      </p:sp>
      <p:sp>
        <p:nvSpPr>
          <p:cNvPr id="1242116" name="Rectangle 4"/>
          <p:cNvSpPr>
            <a:spLocks noGrp="1" noChangeArrowheads="1"/>
          </p:cNvSpPr>
          <p:nvPr>
            <p:ph type="body" sz="half" idx="1"/>
          </p:nvPr>
        </p:nvSpPr>
        <p:spPr>
          <a:xfrm>
            <a:off x="655638" y="1143000"/>
            <a:ext cx="4002087" cy="5410200"/>
          </a:xfrm>
        </p:spPr>
        <p:txBody>
          <a:bodyPr/>
          <a:lstStyle/>
          <a:p>
            <a:r>
              <a:rPr lang="sk-SK" altLang="sk-SK" sz="1600"/>
              <a:t>Poskytuje garantované doručenie a predikovateľné správanie sa siete voči aplikáciám</a:t>
            </a:r>
          </a:p>
          <a:p>
            <a:r>
              <a:rPr lang="sk-SK" altLang="sk-SK" sz="1600"/>
              <a:t>Poskytuje viaceré úrovne služieb</a:t>
            </a:r>
            <a:endParaRPr lang="en-US" altLang="sk-SK" sz="1600"/>
          </a:p>
          <a:p>
            <a:r>
              <a:rPr lang="sk-SK" altLang="sk-SK" sz="1600"/>
              <a:t>Kľúčovým podporným protokolom je </a:t>
            </a:r>
            <a:r>
              <a:rPr lang="en-US" altLang="sk-SK" sz="1600"/>
              <a:t>RSVP</a:t>
            </a:r>
            <a:r>
              <a:rPr lang="sk-SK" altLang="sk-SK" sz="1600"/>
              <a:t> na signalizáciu QoS požiadaviek pre jednotlivé toky</a:t>
            </a:r>
            <a:endParaRPr lang="en-US" altLang="sk-SK" sz="1600"/>
          </a:p>
          <a:p>
            <a:r>
              <a:rPr lang="sk-SK" altLang="sk-SK" sz="1600"/>
              <a:t>QoS parametre sa vzťahujú na jednotlivé toky medzi jednotlivými uzlami a aplikáciami</a:t>
            </a:r>
            <a:endParaRPr lang="en-US" altLang="sk-SK" sz="1600"/>
          </a:p>
          <a:p>
            <a:r>
              <a:rPr lang="sk-SK" altLang="sk-SK" sz="1600"/>
              <a:t>Ak sieť nie je schopná splniť požiadavku aplikácie na QoS parametre, bude o tom aplikáciu informovať</a:t>
            </a:r>
            <a:endParaRPr lang="en-US" altLang="sk-SK" sz="1600"/>
          </a:p>
          <a:p>
            <a:r>
              <a:rPr lang="sk-SK" altLang="sk-SK" sz="1600"/>
              <a:t>Potrebné sú inteligentné frontové mechamizmy na poskytovanie rezervácie zdrojov:</a:t>
            </a:r>
            <a:endParaRPr lang="en-US" altLang="sk-SK" sz="1600"/>
          </a:p>
          <a:p>
            <a:pPr lvl="1"/>
            <a:r>
              <a:rPr lang="sk-SK" altLang="sk-SK" sz="1400"/>
              <a:t>Garantovaná rýchlosť</a:t>
            </a:r>
            <a:endParaRPr lang="en-US" altLang="sk-SK" sz="1400"/>
          </a:p>
          <a:p>
            <a:pPr lvl="1"/>
            <a:r>
              <a:rPr lang="sk-SK" altLang="sk-SK" sz="1400"/>
              <a:t>Riadená záťaž </a:t>
            </a:r>
            <a:r>
              <a:rPr lang="en-US" altLang="sk-SK" sz="1400"/>
              <a:t>(</a:t>
            </a:r>
            <a:r>
              <a:rPr lang="sk-SK" altLang="sk-SK" sz="1400"/>
              <a:t>nízke oneskorenie, vysoká priepustnosť</a:t>
            </a:r>
            <a:r>
              <a:rPr lang="en-US" altLang="sk-SK" sz="1400"/>
              <a:t>)</a:t>
            </a:r>
          </a:p>
        </p:txBody>
      </p:sp>
    </p:spTree>
    <p:extLst>
      <p:ext uri="{BB962C8B-B14F-4D97-AF65-F5344CB8AC3E}">
        <p14:creationId xmlns:p14="http://schemas.microsoft.com/office/powerpoint/2010/main" val="931715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r>
              <a:rPr lang="sk-SK" altLang="sk-SK" sz="2800"/>
              <a:t>Procesy a architektúra smerovača v IntServ</a:t>
            </a:r>
            <a:endParaRPr lang="en-US" altLang="sk-SK" sz="2800"/>
          </a:p>
        </p:txBody>
      </p:sp>
      <p:grpSp>
        <p:nvGrpSpPr>
          <p:cNvPr id="1244163" name="Group 3"/>
          <p:cNvGrpSpPr>
            <a:grpSpLocks/>
          </p:cNvGrpSpPr>
          <p:nvPr/>
        </p:nvGrpSpPr>
        <p:grpSpPr bwMode="auto">
          <a:xfrm>
            <a:off x="533400" y="1905000"/>
            <a:ext cx="7962900" cy="3727450"/>
            <a:chOff x="1440" y="1728"/>
            <a:chExt cx="5016" cy="2348"/>
          </a:xfrm>
        </p:grpSpPr>
        <p:grpSp>
          <p:nvGrpSpPr>
            <p:cNvPr id="1244164" name="Group 4"/>
            <p:cNvGrpSpPr>
              <a:grpSpLocks/>
            </p:cNvGrpSpPr>
            <p:nvPr/>
          </p:nvGrpSpPr>
          <p:grpSpPr bwMode="auto">
            <a:xfrm>
              <a:off x="1440" y="3398"/>
              <a:ext cx="5016" cy="678"/>
              <a:chOff x="1440" y="3398"/>
              <a:chExt cx="5016" cy="678"/>
            </a:xfrm>
          </p:grpSpPr>
          <p:sp>
            <p:nvSpPr>
              <p:cNvPr id="1244165" name="Rectangle 5"/>
              <p:cNvSpPr>
                <a:spLocks noChangeArrowheads="1"/>
              </p:cNvSpPr>
              <p:nvPr/>
            </p:nvSpPr>
            <p:spPr bwMode="auto">
              <a:xfrm>
                <a:off x="1664" y="3403"/>
                <a:ext cx="4681" cy="673"/>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nchor="ctr">
                <a:spAutoFit/>
              </a:bodyPr>
              <a:lstStyle/>
              <a:p>
                <a:endParaRPr lang="sk-SK"/>
              </a:p>
            </p:txBody>
          </p:sp>
          <p:sp>
            <p:nvSpPr>
              <p:cNvPr id="1244166" name="Text Box 6"/>
              <p:cNvSpPr txBox="1">
                <a:spLocks noChangeArrowheads="1"/>
              </p:cNvSpPr>
              <p:nvPr/>
            </p:nvSpPr>
            <p:spPr bwMode="auto">
              <a:xfrm>
                <a:off x="1796" y="3689"/>
                <a:ext cx="1727" cy="246"/>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Flow Identification</a:t>
                </a:r>
              </a:p>
            </p:txBody>
          </p:sp>
          <p:sp>
            <p:nvSpPr>
              <p:cNvPr id="1244167" name="Text Box 7"/>
              <p:cNvSpPr txBox="1">
                <a:spLocks noChangeArrowheads="1"/>
              </p:cNvSpPr>
              <p:nvPr/>
            </p:nvSpPr>
            <p:spPr bwMode="auto">
              <a:xfrm>
                <a:off x="4385" y="3689"/>
                <a:ext cx="1727" cy="246"/>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Packet Scheduler</a:t>
                </a:r>
              </a:p>
            </p:txBody>
          </p:sp>
          <p:sp>
            <p:nvSpPr>
              <p:cNvPr id="1244168" name="Line 8"/>
              <p:cNvSpPr>
                <a:spLocks noChangeShapeType="1"/>
              </p:cNvSpPr>
              <p:nvPr/>
            </p:nvSpPr>
            <p:spPr bwMode="auto">
              <a:xfrm>
                <a:off x="1440" y="3825"/>
                <a:ext cx="308" cy="1"/>
              </a:xfrm>
              <a:prstGeom prst="line">
                <a:avLst/>
              </a:prstGeom>
              <a:noFill/>
              <a:ln w="28575">
                <a:solidFill>
                  <a:schemeClr val="accent2"/>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69" name="Line 9"/>
              <p:cNvSpPr>
                <a:spLocks noChangeShapeType="1"/>
              </p:cNvSpPr>
              <p:nvPr/>
            </p:nvSpPr>
            <p:spPr bwMode="auto">
              <a:xfrm>
                <a:off x="3554" y="3804"/>
                <a:ext cx="811" cy="1"/>
              </a:xfrm>
              <a:prstGeom prst="line">
                <a:avLst/>
              </a:prstGeom>
              <a:noFill/>
              <a:ln w="28575">
                <a:solidFill>
                  <a:schemeClr val="accent2"/>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70" name="Line 10"/>
              <p:cNvSpPr>
                <a:spLocks noChangeShapeType="1"/>
              </p:cNvSpPr>
              <p:nvPr/>
            </p:nvSpPr>
            <p:spPr bwMode="auto">
              <a:xfrm>
                <a:off x="6148" y="3800"/>
                <a:ext cx="308" cy="1"/>
              </a:xfrm>
              <a:prstGeom prst="line">
                <a:avLst/>
              </a:prstGeom>
              <a:noFill/>
              <a:ln w="28575">
                <a:solidFill>
                  <a:schemeClr val="accent2"/>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71" name="Text Box 11"/>
              <p:cNvSpPr txBox="1">
                <a:spLocks noChangeArrowheads="1"/>
              </p:cNvSpPr>
              <p:nvPr/>
            </p:nvSpPr>
            <p:spPr bwMode="auto">
              <a:xfrm>
                <a:off x="1669" y="3398"/>
                <a:ext cx="91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spAutoFit/>
              </a:bodyPr>
              <a:lstStyle/>
              <a:p>
                <a:pPr algn="r">
                  <a:lnSpc>
                    <a:spcPct val="100000"/>
                  </a:lnSpc>
                  <a:spcBef>
                    <a:spcPct val="50000"/>
                  </a:spcBef>
                </a:pPr>
                <a:r>
                  <a:rPr lang="en-US" altLang="sk-SK" sz="2000" b="1"/>
                  <a:t>Data Plane</a:t>
                </a:r>
              </a:p>
            </p:txBody>
          </p:sp>
        </p:grpSp>
        <p:sp>
          <p:nvSpPr>
            <p:cNvPr id="1244172" name="Line 12"/>
            <p:cNvSpPr>
              <a:spLocks noChangeShapeType="1"/>
            </p:cNvSpPr>
            <p:nvPr/>
          </p:nvSpPr>
          <p:spPr bwMode="auto">
            <a:xfrm flipH="1">
              <a:off x="3504" y="3140"/>
              <a:ext cx="390" cy="520"/>
            </a:xfrm>
            <a:prstGeom prst="line">
              <a:avLst/>
            </a:prstGeom>
            <a:noFill/>
            <a:ln w="2857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73" name="Line 13"/>
            <p:cNvSpPr>
              <a:spLocks noChangeShapeType="1"/>
            </p:cNvSpPr>
            <p:nvPr/>
          </p:nvSpPr>
          <p:spPr bwMode="auto">
            <a:xfrm>
              <a:off x="3914" y="3139"/>
              <a:ext cx="454" cy="528"/>
            </a:xfrm>
            <a:prstGeom prst="line">
              <a:avLst/>
            </a:prstGeom>
            <a:noFill/>
            <a:ln w="2857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grpSp>
          <p:nvGrpSpPr>
            <p:cNvPr id="1244174" name="Group 14"/>
            <p:cNvGrpSpPr>
              <a:grpSpLocks/>
            </p:cNvGrpSpPr>
            <p:nvPr/>
          </p:nvGrpSpPr>
          <p:grpSpPr bwMode="auto">
            <a:xfrm>
              <a:off x="1608" y="1728"/>
              <a:ext cx="4681" cy="1536"/>
              <a:chOff x="1608" y="1728"/>
              <a:chExt cx="4681" cy="1536"/>
            </a:xfrm>
          </p:grpSpPr>
          <p:sp>
            <p:nvSpPr>
              <p:cNvPr id="1244175" name="Rectangle 15"/>
              <p:cNvSpPr>
                <a:spLocks noChangeArrowheads="1"/>
              </p:cNvSpPr>
              <p:nvPr/>
            </p:nvSpPr>
            <p:spPr bwMode="auto">
              <a:xfrm>
                <a:off x="1608" y="1728"/>
                <a:ext cx="4681" cy="1536"/>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nchor="ctr">
                <a:spAutoFit/>
              </a:bodyPr>
              <a:lstStyle/>
              <a:p>
                <a:endParaRPr lang="sk-SK"/>
              </a:p>
            </p:txBody>
          </p:sp>
          <p:sp>
            <p:nvSpPr>
              <p:cNvPr id="1244176" name="Text Box 16"/>
              <p:cNvSpPr txBox="1">
                <a:spLocks noChangeArrowheads="1"/>
              </p:cNvSpPr>
              <p:nvPr/>
            </p:nvSpPr>
            <p:spPr bwMode="auto">
              <a:xfrm>
                <a:off x="1706" y="2027"/>
                <a:ext cx="1727" cy="246"/>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Routing Selection</a:t>
                </a:r>
              </a:p>
            </p:txBody>
          </p:sp>
          <p:sp>
            <p:nvSpPr>
              <p:cNvPr id="1244177" name="Text Box 17"/>
              <p:cNvSpPr txBox="1">
                <a:spLocks noChangeArrowheads="1"/>
              </p:cNvSpPr>
              <p:nvPr/>
            </p:nvSpPr>
            <p:spPr bwMode="auto">
              <a:xfrm>
                <a:off x="4469" y="2028"/>
                <a:ext cx="1727" cy="246"/>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Admission Control</a:t>
                </a:r>
              </a:p>
            </p:txBody>
          </p:sp>
          <p:sp>
            <p:nvSpPr>
              <p:cNvPr id="1244178" name="Text Box 18"/>
              <p:cNvSpPr txBox="1">
                <a:spLocks noChangeArrowheads="1"/>
              </p:cNvSpPr>
              <p:nvPr/>
            </p:nvSpPr>
            <p:spPr bwMode="auto">
              <a:xfrm>
                <a:off x="3046" y="2428"/>
                <a:ext cx="1727" cy="246"/>
              </a:xfrm>
              <a:prstGeom prst="rect">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Reservation Setup</a:t>
                </a:r>
              </a:p>
            </p:txBody>
          </p:sp>
          <p:sp>
            <p:nvSpPr>
              <p:cNvPr id="1244179" name="Line 19"/>
              <p:cNvSpPr>
                <a:spLocks noChangeShapeType="1"/>
              </p:cNvSpPr>
              <p:nvPr/>
            </p:nvSpPr>
            <p:spPr bwMode="auto">
              <a:xfrm>
                <a:off x="2484" y="2285"/>
                <a:ext cx="552" cy="260"/>
              </a:xfrm>
              <a:prstGeom prst="line">
                <a:avLst/>
              </a:prstGeom>
              <a:noFill/>
              <a:ln w="2857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80" name="Line 20"/>
              <p:cNvSpPr>
                <a:spLocks noChangeShapeType="1"/>
              </p:cNvSpPr>
              <p:nvPr/>
            </p:nvSpPr>
            <p:spPr bwMode="auto">
              <a:xfrm flipH="1">
                <a:off x="4771" y="2300"/>
                <a:ext cx="592" cy="252"/>
              </a:xfrm>
              <a:prstGeom prst="line">
                <a:avLst/>
              </a:prstGeom>
              <a:noFill/>
              <a:ln w="2857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81" name="Line 21"/>
              <p:cNvSpPr>
                <a:spLocks noChangeShapeType="1"/>
              </p:cNvSpPr>
              <p:nvPr/>
            </p:nvSpPr>
            <p:spPr bwMode="auto">
              <a:xfrm flipH="1">
                <a:off x="3877" y="2688"/>
                <a:ext cx="0" cy="220"/>
              </a:xfrm>
              <a:prstGeom prst="line">
                <a:avLst/>
              </a:prstGeom>
              <a:noFill/>
              <a:ln w="2857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endParaRPr lang="sk-SK"/>
              </a:p>
            </p:txBody>
          </p:sp>
          <p:sp>
            <p:nvSpPr>
              <p:cNvPr id="1244182" name="Text Box 22"/>
              <p:cNvSpPr txBox="1">
                <a:spLocks noChangeArrowheads="1"/>
              </p:cNvSpPr>
              <p:nvPr/>
            </p:nvSpPr>
            <p:spPr bwMode="auto">
              <a:xfrm>
                <a:off x="1610" y="1728"/>
                <a:ext cx="113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spAutoFit/>
              </a:bodyPr>
              <a:lstStyle/>
              <a:p>
                <a:pPr algn="r">
                  <a:lnSpc>
                    <a:spcPct val="100000"/>
                  </a:lnSpc>
                  <a:spcBef>
                    <a:spcPct val="50000"/>
                  </a:spcBef>
                </a:pPr>
                <a:r>
                  <a:rPr lang="en-US" altLang="sk-SK" sz="2000" b="1"/>
                  <a:t>Control Plane</a:t>
                </a:r>
              </a:p>
            </p:txBody>
          </p:sp>
          <p:sp>
            <p:nvSpPr>
              <p:cNvPr id="1244183" name="Text Box 23"/>
              <p:cNvSpPr txBox="1">
                <a:spLocks noChangeArrowheads="1"/>
              </p:cNvSpPr>
              <p:nvPr/>
            </p:nvSpPr>
            <p:spPr bwMode="auto">
              <a:xfrm>
                <a:off x="3056" y="2931"/>
                <a:ext cx="1727" cy="246"/>
              </a:xfrm>
              <a:prstGeom prst="rect">
                <a:avLst/>
              </a:prstGeom>
              <a:solidFill>
                <a:srgbClr val="CCCCFF"/>
              </a:solidFill>
              <a:ln w="1270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73025" tIns="36512" rIns="73025" bIns="36512"/>
              <a:lstStyle/>
              <a:p>
                <a:pPr>
                  <a:lnSpc>
                    <a:spcPct val="100000"/>
                  </a:lnSpc>
                  <a:spcBef>
                    <a:spcPct val="50000"/>
                  </a:spcBef>
                </a:pPr>
                <a:r>
                  <a:rPr lang="en-US" altLang="sk-SK" sz="1800" b="1"/>
                  <a:t>Reservation Table</a:t>
                </a:r>
              </a:p>
            </p:txBody>
          </p:sp>
        </p:grpSp>
      </p:grpSp>
    </p:spTree>
    <p:extLst>
      <p:ext uri="{BB962C8B-B14F-4D97-AF65-F5344CB8AC3E}">
        <p14:creationId xmlns:p14="http://schemas.microsoft.com/office/powerpoint/2010/main" val="292026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p:txBody>
          <a:bodyPr/>
          <a:lstStyle/>
          <a:p>
            <a:r>
              <a:rPr lang="en-US" altLang="sk-SK"/>
              <a:t>Resource Reservation Protocol (RSVP)</a:t>
            </a:r>
          </a:p>
        </p:txBody>
      </p:sp>
      <p:sp>
        <p:nvSpPr>
          <p:cNvPr id="1246211" name="Rectangle 3"/>
          <p:cNvSpPr>
            <a:spLocks noGrp="1" noChangeArrowheads="1"/>
          </p:cNvSpPr>
          <p:nvPr>
            <p:ph type="body" idx="4294967295"/>
          </p:nvPr>
        </p:nvSpPr>
        <p:spPr>
          <a:xfrm>
            <a:off x="457200" y="1447800"/>
            <a:ext cx="4078288" cy="3352800"/>
          </a:xfrm>
        </p:spPr>
        <p:txBody>
          <a:bodyPr/>
          <a:lstStyle/>
          <a:p>
            <a:pPr>
              <a:lnSpc>
                <a:spcPct val="100000"/>
              </a:lnSpc>
              <a:spcBef>
                <a:spcPct val="10000"/>
              </a:spcBef>
              <a:spcAft>
                <a:spcPct val="10000"/>
              </a:spcAft>
            </a:pPr>
            <a:r>
              <a:rPr lang="sk-SK" altLang="en-US" sz="1800"/>
              <a:t>Prenáša sa v </a:t>
            </a:r>
            <a:r>
              <a:rPr lang="en-US" altLang="en-US" sz="1800"/>
              <a:t>IP</a:t>
            </a:r>
            <a:r>
              <a:rPr lang="sk-SK" altLang="en-US" sz="1800"/>
              <a:t> – číslo protokolu </a:t>
            </a:r>
            <a:r>
              <a:rPr lang="en-US" altLang="en-US" sz="1800"/>
              <a:t>46</a:t>
            </a:r>
          </a:p>
          <a:p>
            <a:pPr>
              <a:lnSpc>
                <a:spcPct val="100000"/>
              </a:lnSpc>
              <a:spcBef>
                <a:spcPct val="10000"/>
              </a:spcBef>
              <a:spcAft>
                <a:spcPct val="10000"/>
              </a:spcAft>
            </a:pPr>
            <a:r>
              <a:rPr lang="sk-SK" altLang="en-US" sz="1800"/>
              <a:t>Môže využiť aj TCP/UDP port </a:t>
            </a:r>
            <a:r>
              <a:rPr lang="en-US" altLang="en-US" sz="1800"/>
              <a:t>3455</a:t>
            </a:r>
          </a:p>
          <a:p>
            <a:pPr>
              <a:lnSpc>
                <a:spcPct val="100000"/>
              </a:lnSpc>
              <a:spcBef>
                <a:spcPct val="10000"/>
              </a:spcBef>
              <a:spcAft>
                <a:spcPct val="10000"/>
              </a:spcAft>
            </a:pPr>
            <a:r>
              <a:rPr lang="sk-SK" altLang="en-US" sz="1800"/>
              <a:t>Jedná sa o signalizačný protokol</a:t>
            </a:r>
            <a:br>
              <a:rPr lang="sk-SK" altLang="en-US" sz="1800"/>
            </a:br>
            <a:r>
              <a:rPr lang="sk-SK" altLang="en-US" sz="1800"/>
              <a:t>a spolupracuje so smerovacími protokolmi</a:t>
            </a:r>
            <a:endParaRPr lang="en-US" altLang="en-US" sz="1800"/>
          </a:p>
          <a:p>
            <a:pPr>
              <a:lnSpc>
                <a:spcPct val="100000"/>
              </a:lnSpc>
              <a:spcBef>
                <a:spcPct val="10000"/>
              </a:spcBef>
              <a:spcAft>
                <a:spcPct val="10000"/>
              </a:spcAft>
            </a:pPr>
            <a:r>
              <a:rPr lang="sk-SK" altLang="en-US" sz="1800"/>
              <a:t>Slúži na rezerváciu QoS prostriedkov na všetkých zariadeniach medzi</a:t>
            </a:r>
            <a:br>
              <a:rPr lang="sk-SK" altLang="en-US" sz="1800"/>
            </a:br>
            <a:r>
              <a:rPr lang="sk-SK" altLang="en-US" sz="1800"/>
              <a:t>odosielateľom a príjemcom</a:t>
            </a:r>
            <a:endParaRPr lang="en-US" altLang="en-US" sz="1800"/>
          </a:p>
        </p:txBody>
      </p:sp>
      <p:grpSp>
        <p:nvGrpSpPr>
          <p:cNvPr id="1246212" name="Group 4"/>
          <p:cNvGrpSpPr>
            <a:grpSpLocks/>
          </p:cNvGrpSpPr>
          <p:nvPr/>
        </p:nvGrpSpPr>
        <p:grpSpPr bwMode="auto">
          <a:xfrm>
            <a:off x="4191000" y="1447800"/>
            <a:ext cx="4572000" cy="2841625"/>
            <a:chOff x="2640" y="912"/>
            <a:chExt cx="2880" cy="1790"/>
          </a:xfrm>
        </p:grpSpPr>
        <p:sp>
          <p:nvSpPr>
            <p:cNvPr id="1246213" name="Line 5"/>
            <p:cNvSpPr>
              <a:spLocks noChangeShapeType="1"/>
            </p:cNvSpPr>
            <p:nvPr/>
          </p:nvSpPr>
          <p:spPr bwMode="auto">
            <a:xfrm flipV="1">
              <a:off x="3885" y="1301"/>
              <a:ext cx="623" cy="273"/>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grpSp>
          <p:nvGrpSpPr>
            <p:cNvPr id="1246214" name="Group 6"/>
            <p:cNvGrpSpPr>
              <a:grpSpLocks/>
            </p:cNvGrpSpPr>
            <p:nvPr/>
          </p:nvGrpSpPr>
          <p:grpSpPr bwMode="auto">
            <a:xfrm>
              <a:off x="3496" y="1885"/>
              <a:ext cx="740" cy="710"/>
              <a:chOff x="1968" y="2916"/>
              <a:chExt cx="912" cy="876"/>
            </a:xfrm>
          </p:grpSpPr>
          <p:grpSp>
            <p:nvGrpSpPr>
              <p:cNvPr id="1246215" name="Group 7"/>
              <p:cNvGrpSpPr>
                <a:grpSpLocks/>
              </p:cNvGrpSpPr>
              <p:nvPr/>
            </p:nvGrpSpPr>
            <p:grpSpPr bwMode="auto">
              <a:xfrm>
                <a:off x="1968" y="2916"/>
                <a:ext cx="912" cy="696"/>
                <a:chOff x="1968" y="2916"/>
                <a:chExt cx="912" cy="696"/>
              </a:xfrm>
            </p:grpSpPr>
            <p:sp>
              <p:nvSpPr>
                <p:cNvPr id="1246216" name="Line 8"/>
                <p:cNvSpPr>
                  <a:spLocks noChangeShapeType="1"/>
                </p:cNvSpPr>
                <p:nvPr/>
              </p:nvSpPr>
              <p:spPr bwMode="auto">
                <a:xfrm>
                  <a:off x="1968" y="3264"/>
                  <a:ext cx="912"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17" name="Line 9"/>
                <p:cNvSpPr>
                  <a:spLocks noChangeShapeType="1"/>
                </p:cNvSpPr>
                <p:nvPr/>
              </p:nvSpPr>
              <p:spPr bwMode="auto">
                <a:xfrm rot="5400000">
                  <a:off x="1938" y="3090"/>
                  <a:ext cx="348"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18" name="Line 10"/>
                <p:cNvSpPr>
                  <a:spLocks noChangeShapeType="1"/>
                </p:cNvSpPr>
                <p:nvPr/>
              </p:nvSpPr>
              <p:spPr bwMode="auto">
                <a:xfrm rot="5400000">
                  <a:off x="2226" y="3438"/>
                  <a:ext cx="348"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grpSp>
          <p:pic>
            <p:nvPicPr>
              <p:cNvPr id="1246219" name="Picture 11" descr="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3408"/>
                <a:ext cx="364" cy="384"/>
              </a:xfrm>
              <a:prstGeom prst="rect">
                <a:avLst/>
              </a:prstGeom>
              <a:noFill/>
              <a:extLst>
                <a:ext uri="{909E8E84-426E-40DD-AFC4-6F175D3DCCD1}">
                  <a14:hiddenFill xmlns:a14="http://schemas.microsoft.com/office/drawing/2010/main">
                    <a:solidFill>
                      <a:schemeClr val="accent2"/>
                    </a:solidFill>
                  </a14:hiddenFill>
                </a:ext>
              </a:extLst>
            </p:spPr>
          </p:pic>
        </p:grpSp>
        <p:grpSp>
          <p:nvGrpSpPr>
            <p:cNvPr id="1246220" name="Group 12"/>
            <p:cNvGrpSpPr>
              <a:grpSpLocks/>
            </p:cNvGrpSpPr>
            <p:nvPr/>
          </p:nvGrpSpPr>
          <p:grpSpPr bwMode="auto">
            <a:xfrm>
              <a:off x="2718" y="1768"/>
              <a:ext cx="817" cy="710"/>
              <a:chOff x="960" y="1920"/>
              <a:chExt cx="1008" cy="876"/>
            </a:xfrm>
          </p:grpSpPr>
          <p:grpSp>
            <p:nvGrpSpPr>
              <p:cNvPr id="1246221" name="Group 13"/>
              <p:cNvGrpSpPr>
                <a:grpSpLocks/>
              </p:cNvGrpSpPr>
              <p:nvPr/>
            </p:nvGrpSpPr>
            <p:grpSpPr bwMode="auto">
              <a:xfrm>
                <a:off x="960" y="1920"/>
                <a:ext cx="1008" cy="876"/>
                <a:chOff x="960" y="1920"/>
                <a:chExt cx="1008" cy="876"/>
              </a:xfrm>
            </p:grpSpPr>
            <p:sp>
              <p:nvSpPr>
                <p:cNvPr id="1246222" name="Line 14"/>
                <p:cNvSpPr>
                  <a:spLocks noChangeShapeType="1"/>
                </p:cNvSpPr>
                <p:nvPr/>
              </p:nvSpPr>
              <p:spPr bwMode="auto">
                <a:xfrm>
                  <a:off x="1056" y="2268"/>
                  <a:ext cx="912"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23" name="Line 15"/>
                <p:cNvSpPr>
                  <a:spLocks noChangeShapeType="1"/>
                </p:cNvSpPr>
                <p:nvPr/>
              </p:nvSpPr>
              <p:spPr bwMode="auto">
                <a:xfrm rot="5400000">
                  <a:off x="1314" y="2094"/>
                  <a:ext cx="348"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24" name="Line 16"/>
                <p:cNvSpPr>
                  <a:spLocks noChangeShapeType="1"/>
                </p:cNvSpPr>
                <p:nvPr/>
              </p:nvSpPr>
              <p:spPr bwMode="auto">
                <a:xfrm rot="5400000">
                  <a:off x="1026" y="2442"/>
                  <a:ext cx="348"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pic>
              <p:nvPicPr>
                <p:cNvPr id="1246225" name="Picture 17" descr="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 y="2412"/>
                  <a:ext cx="364" cy="384"/>
                </a:xfrm>
                <a:prstGeom prst="rect">
                  <a:avLst/>
                </a:prstGeom>
                <a:noFill/>
                <a:extLst>
                  <a:ext uri="{909E8E84-426E-40DD-AFC4-6F175D3DCCD1}">
                    <a14:hiddenFill xmlns:a14="http://schemas.microsoft.com/office/drawing/2010/main">
                      <a:solidFill>
                        <a:schemeClr val="accent2"/>
                      </a:solidFill>
                    </a14:hiddenFill>
                  </a:ext>
                </a:extLst>
              </p:spPr>
            </p:pic>
            <p:sp>
              <p:nvSpPr>
                <p:cNvPr id="1246226" name="Line 18"/>
                <p:cNvSpPr>
                  <a:spLocks noChangeShapeType="1"/>
                </p:cNvSpPr>
                <p:nvPr/>
              </p:nvSpPr>
              <p:spPr bwMode="auto">
                <a:xfrm rot="5400000">
                  <a:off x="1410" y="2430"/>
                  <a:ext cx="348"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grpSp>
          <p:grpSp>
            <p:nvGrpSpPr>
              <p:cNvPr id="1246227" name="Group 19"/>
              <p:cNvGrpSpPr>
                <a:grpSpLocks/>
              </p:cNvGrpSpPr>
              <p:nvPr/>
            </p:nvGrpSpPr>
            <p:grpSpPr bwMode="auto">
              <a:xfrm>
                <a:off x="1465" y="2400"/>
                <a:ext cx="215" cy="346"/>
                <a:chOff x="1491" y="3158"/>
                <a:chExt cx="294" cy="474"/>
              </a:xfrm>
            </p:grpSpPr>
            <p:sp>
              <p:nvSpPr>
                <p:cNvPr id="1246228" name="Rectangle 20"/>
                <p:cNvSpPr>
                  <a:spLocks noChangeArrowheads="1"/>
                </p:cNvSpPr>
                <p:nvPr/>
              </p:nvSpPr>
              <p:spPr bwMode="auto">
                <a:xfrm>
                  <a:off x="1491" y="3193"/>
                  <a:ext cx="259" cy="43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1246229" name="Rectangle 21"/>
                <p:cNvSpPr>
                  <a:spLocks noChangeArrowheads="1"/>
                </p:cNvSpPr>
                <p:nvPr/>
              </p:nvSpPr>
              <p:spPr bwMode="auto">
                <a:xfrm>
                  <a:off x="1492" y="3194"/>
                  <a:ext cx="257" cy="437"/>
                </a:xfrm>
                <a:prstGeom prst="rect">
                  <a:avLst/>
                </a:prstGeom>
                <a:solidFill>
                  <a:srgbClr val="B7B79D"/>
                </a:solidFill>
                <a:ln w="4763">
                  <a:solidFill>
                    <a:srgbClr val="494936"/>
                  </a:solidFill>
                  <a:miter lim="800000"/>
                  <a:headEnd/>
                  <a:tailEnd/>
                </a:ln>
              </p:spPr>
              <p:txBody>
                <a:bodyPr/>
                <a:lstStyle/>
                <a:p>
                  <a:endParaRPr lang="sk-SK"/>
                </a:p>
              </p:txBody>
            </p:sp>
            <p:sp>
              <p:nvSpPr>
                <p:cNvPr id="1246230" name="Freeform 22"/>
                <p:cNvSpPr>
                  <a:spLocks/>
                </p:cNvSpPr>
                <p:nvPr/>
              </p:nvSpPr>
              <p:spPr bwMode="auto">
                <a:xfrm>
                  <a:off x="1491" y="3158"/>
                  <a:ext cx="294" cy="35"/>
                </a:xfrm>
                <a:custGeom>
                  <a:avLst/>
                  <a:gdLst>
                    <a:gd name="T0" fmla="*/ 0 w 294"/>
                    <a:gd name="T1" fmla="*/ 35 h 35"/>
                    <a:gd name="T2" fmla="*/ 35 w 294"/>
                    <a:gd name="T3" fmla="*/ 0 h 35"/>
                    <a:gd name="T4" fmla="*/ 294 w 294"/>
                    <a:gd name="T5" fmla="*/ 0 h 35"/>
                    <a:gd name="T6" fmla="*/ 259 w 294"/>
                    <a:gd name="T7" fmla="*/ 35 h 35"/>
                    <a:gd name="T8" fmla="*/ 0 w 294"/>
                    <a:gd name="T9" fmla="*/ 35 h 35"/>
                  </a:gdLst>
                  <a:ahLst/>
                  <a:cxnLst>
                    <a:cxn ang="0">
                      <a:pos x="T0" y="T1"/>
                    </a:cxn>
                    <a:cxn ang="0">
                      <a:pos x="T2" y="T3"/>
                    </a:cxn>
                    <a:cxn ang="0">
                      <a:pos x="T4" y="T5"/>
                    </a:cxn>
                    <a:cxn ang="0">
                      <a:pos x="T6" y="T7"/>
                    </a:cxn>
                    <a:cxn ang="0">
                      <a:pos x="T8" y="T9"/>
                    </a:cxn>
                  </a:cxnLst>
                  <a:rect l="0" t="0" r="r" b="b"/>
                  <a:pathLst>
                    <a:path w="294" h="35">
                      <a:moveTo>
                        <a:pt x="0" y="35"/>
                      </a:moveTo>
                      <a:lnTo>
                        <a:pt x="35" y="0"/>
                      </a:lnTo>
                      <a:lnTo>
                        <a:pt x="294" y="0"/>
                      </a:lnTo>
                      <a:lnTo>
                        <a:pt x="259"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1246231" name="Freeform 23"/>
                <p:cNvSpPr>
                  <a:spLocks/>
                </p:cNvSpPr>
                <p:nvPr/>
              </p:nvSpPr>
              <p:spPr bwMode="auto">
                <a:xfrm>
                  <a:off x="1491" y="3158"/>
                  <a:ext cx="294" cy="35"/>
                </a:xfrm>
                <a:custGeom>
                  <a:avLst/>
                  <a:gdLst>
                    <a:gd name="T0" fmla="*/ 0 w 294"/>
                    <a:gd name="T1" fmla="*/ 35 h 35"/>
                    <a:gd name="T2" fmla="*/ 35 w 294"/>
                    <a:gd name="T3" fmla="*/ 0 h 35"/>
                    <a:gd name="T4" fmla="*/ 294 w 294"/>
                    <a:gd name="T5" fmla="*/ 0 h 35"/>
                    <a:gd name="T6" fmla="*/ 259 w 294"/>
                    <a:gd name="T7" fmla="*/ 35 h 35"/>
                    <a:gd name="T8" fmla="*/ 0 w 294"/>
                    <a:gd name="T9" fmla="*/ 35 h 35"/>
                  </a:gdLst>
                  <a:ahLst/>
                  <a:cxnLst>
                    <a:cxn ang="0">
                      <a:pos x="T0" y="T1"/>
                    </a:cxn>
                    <a:cxn ang="0">
                      <a:pos x="T2" y="T3"/>
                    </a:cxn>
                    <a:cxn ang="0">
                      <a:pos x="T4" y="T5"/>
                    </a:cxn>
                    <a:cxn ang="0">
                      <a:pos x="T6" y="T7"/>
                    </a:cxn>
                    <a:cxn ang="0">
                      <a:pos x="T8" y="T9"/>
                    </a:cxn>
                  </a:cxnLst>
                  <a:rect l="0" t="0" r="r" b="b"/>
                  <a:pathLst>
                    <a:path w="294" h="35">
                      <a:moveTo>
                        <a:pt x="0" y="35"/>
                      </a:moveTo>
                      <a:lnTo>
                        <a:pt x="35" y="0"/>
                      </a:lnTo>
                      <a:lnTo>
                        <a:pt x="294" y="0"/>
                      </a:lnTo>
                      <a:lnTo>
                        <a:pt x="259" y="35"/>
                      </a:lnTo>
                      <a:lnTo>
                        <a:pt x="0" y="35"/>
                      </a:lnTo>
                      <a:close/>
                    </a:path>
                  </a:pathLst>
                </a:custGeom>
                <a:solidFill>
                  <a:srgbClr val="C9C9B6"/>
                </a:solidFill>
                <a:ln w="4763">
                  <a:solidFill>
                    <a:srgbClr val="494936"/>
                  </a:solidFill>
                  <a:prstDash val="solid"/>
                  <a:round/>
                  <a:headEnd/>
                  <a:tailEnd/>
                </a:ln>
              </p:spPr>
              <p:txBody>
                <a:bodyPr/>
                <a:lstStyle/>
                <a:p>
                  <a:endParaRPr lang="sk-SK"/>
                </a:p>
              </p:txBody>
            </p:sp>
            <p:sp>
              <p:nvSpPr>
                <p:cNvPr id="1246232" name="Rectangle 24"/>
                <p:cNvSpPr>
                  <a:spLocks noChangeArrowheads="1"/>
                </p:cNvSpPr>
                <p:nvPr/>
              </p:nvSpPr>
              <p:spPr bwMode="auto">
                <a:xfrm>
                  <a:off x="1508" y="3220"/>
                  <a:ext cx="117" cy="56"/>
                </a:xfrm>
                <a:prstGeom prst="rect">
                  <a:avLst/>
                </a:prstGeom>
                <a:solidFill>
                  <a:srgbClr val="C9C9B6"/>
                </a:solidFill>
                <a:ln w="4763">
                  <a:solidFill>
                    <a:srgbClr val="626248"/>
                  </a:solidFill>
                  <a:miter lim="800000"/>
                  <a:headEnd/>
                  <a:tailEnd/>
                </a:ln>
              </p:spPr>
              <p:txBody>
                <a:bodyPr/>
                <a:lstStyle/>
                <a:p>
                  <a:endParaRPr lang="sk-SK"/>
                </a:p>
              </p:txBody>
            </p:sp>
            <p:sp>
              <p:nvSpPr>
                <p:cNvPr id="1246233" name="Line 25"/>
                <p:cNvSpPr>
                  <a:spLocks noChangeShapeType="1"/>
                </p:cNvSpPr>
                <p:nvPr/>
              </p:nvSpPr>
              <p:spPr bwMode="auto">
                <a:xfrm>
                  <a:off x="1523" y="3248"/>
                  <a:ext cx="83" cy="1"/>
                </a:xfrm>
                <a:prstGeom prst="line">
                  <a:avLst/>
                </a:prstGeom>
                <a:noFill/>
                <a:ln w="9525">
                  <a:solidFill>
                    <a:srgbClr val="EDEDE7"/>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46234" name="Freeform 26"/>
                <p:cNvSpPr>
                  <a:spLocks/>
                </p:cNvSpPr>
                <p:nvPr/>
              </p:nvSpPr>
              <p:spPr bwMode="auto">
                <a:xfrm>
                  <a:off x="1750" y="3158"/>
                  <a:ext cx="35" cy="474"/>
                </a:xfrm>
                <a:custGeom>
                  <a:avLst/>
                  <a:gdLst>
                    <a:gd name="T0" fmla="*/ 0 w 35"/>
                    <a:gd name="T1" fmla="*/ 474 h 474"/>
                    <a:gd name="T2" fmla="*/ 35 w 35"/>
                    <a:gd name="T3" fmla="*/ 438 h 474"/>
                    <a:gd name="T4" fmla="*/ 35 w 35"/>
                    <a:gd name="T5" fmla="*/ 0 h 474"/>
                    <a:gd name="T6" fmla="*/ 0 w 35"/>
                    <a:gd name="T7" fmla="*/ 35 h 474"/>
                    <a:gd name="T8" fmla="*/ 0 w 35"/>
                    <a:gd name="T9" fmla="*/ 474 h 474"/>
                  </a:gdLst>
                  <a:ahLst/>
                  <a:cxnLst>
                    <a:cxn ang="0">
                      <a:pos x="T0" y="T1"/>
                    </a:cxn>
                    <a:cxn ang="0">
                      <a:pos x="T2" y="T3"/>
                    </a:cxn>
                    <a:cxn ang="0">
                      <a:pos x="T4" y="T5"/>
                    </a:cxn>
                    <a:cxn ang="0">
                      <a:pos x="T6" y="T7"/>
                    </a:cxn>
                    <a:cxn ang="0">
                      <a:pos x="T8" y="T9"/>
                    </a:cxn>
                  </a:cxnLst>
                  <a:rect l="0" t="0" r="r" b="b"/>
                  <a:pathLst>
                    <a:path w="35" h="474">
                      <a:moveTo>
                        <a:pt x="0" y="474"/>
                      </a:moveTo>
                      <a:lnTo>
                        <a:pt x="35" y="438"/>
                      </a:lnTo>
                      <a:lnTo>
                        <a:pt x="35" y="0"/>
                      </a:lnTo>
                      <a:lnTo>
                        <a:pt x="0" y="35"/>
                      </a:lnTo>
                      <a:lnTo>
                        <a:pt x="0" y="474"/>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1246235" name="Freeform 27"/>
                <p:cNvSpPr>
                  <a:spLocks/>
                </p:cNvSpPr>
                <p:nvPr/>
              </p:nvSpPr>
              <p:spPr bwMode="auto">
                <a:xfrm>
                  <a:off x="1750" y="3158"/>
                  <a:ext cx="35" cy="474"/>
                </a:xfrm>
                <a:custGeom>
                  <a:avLst/>
                  <a:gdLst>
                    <a:gd name="T0" fmla="*/ 0 w 35"/>
                    <a:gd name="T1" fmla="*/ 474 h 474"/>
                    <a:gd name="T2" fmla="*/ 35 w 35"/>
                    <a:gd name="T3" fmla="*/ 438 h 474"/>
                    <a:gd name="T4" fmla="*/ 35 w 35"/>
                    <a:gd name="T5" fmla="*/ 0 h 474"/>
                    <a:gd name="T6" fmla="*/ 0 w 35"/>
                    <a:gd name="T7" fmla="*/ 35 h 474"/>
                    <a:gd name="T8" fmla="*/ 0 w 35"/>
                    <a:gd name="T9" fmla="*/ 474 h 474"/>
                  </a:gdLst>
                  <a:ahLst/>
                  <a:cxnLst>
                    <a:cxn ang="0">
                      <a:pos x="T0" y="T1"/>
                    </a:cxn>
                    <a:cxn ang="0">
                      <a:pos x="T2" y="T3"/>
                    </a:cxn>
                    <a:cxn ang="0">
                      <a:pos x="T4" y="T5"/>
                    </a:cxn>
                    <a:cxn ang="0">
                      <a:pos x="T6" y="T7"/>
                    </a:cxn>
                    <a:cxn ang="0">
                      <a:pos x="T8" y="T9"/>
                    </a:cxn>
                  </a:cxnLst>
                  <a:rect l="0" t="0" r="r" b="b"/>
                  <a:pathLst>
                    <a:path w="35" h="474">
                      <a:moveTo>
                        <a:pt x="0" y="474"/>
                      </a:moveTo>
                      <a:lnTo>
                        <a:pt x="35" y="438"/>
                      </a:lnTo>
                      <a:lnTo>
                        <a:pt x="35" y="0"/>
                      </a:lnTo>
                      <a:lnTo>
                        <a:pt x="0" y="35"/>
                      </a:lnTo>
                      <a:lnTo>
                        <a:pt x="0" y="474"/>
                      </a:lnTo>
                      <a:close/>
                    </a:path>
                  </a:pathLst>
                </a:custGeom>
                <a:solidFill>
                  <a:srgbClr val="7A7A5A"/>
                </a:solidFill>
                <a:ln w="4763">
                  <a:solidFill>
                    <a:srgbClr val="494936"/>
                  </a:solidFill>
                  <a:prstDash val="solid"/>
                  <a:round/>
                  <a:headEnd/>
                  <a:tailEnd/>
                </a:ln>
              </p:spPr>
              <p:txBody>
                <a:bodyPr/>
                <a:lstStyle/>
                <a:p>
                  <a:endParaRPr lang="sk-SK"/>
                </a:p>
              </p:txBody>
            </p:sp>
            <p:sp>
              <p:nvSpPr>
                <p:cNvPr id="1246236" name="Line 28"/>
                <p:cNvSpPr>
                  <a:spLocks noChangeShapeType="1"/>
                </p:cNvSpPr>
                <p:nvPr/>
              </p:nvSpPr>
              <p:spPr bwMode="auto">
                <a:xfrm>
                  <a:off x="1494" y="3603"/>
                  <a:ext cx="256" cy="1"/>
                </a:xfrm>
                <a:prstGeom prst="line">
                  <a:avLst/>
                </a:prstGeom>
                <a:noFill/>
                <a:ln w="9525">
                  <a:solidFill>
                    <a:srgbClr val="EDEDE7"/>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46237" name="Line 29"/>
                <p:cNvSpPr>
                  <a:spLocks noChangeShapeType="1"/>
                </p:cNvSpPr>
                <p:nvPr/>
              </p:nvSpPr>
              <p:spPr bwMode="auto">
                <a:xfrm>
                  <a:off x="1494" y="3369"/>
                  <a:ext cx="256" cy="1"/>
                </a:xfrm>
                <a:prstGeom prst="line">
                  <a:avLst/>
                </a:prstGeom>
                <a:noFill/>
                <a:ln w="9525">
                  <a:solidFill>
                    <a:srgbClr val="EDEDE7"/>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46238" name="Line 30"/>
                <p:cNvSpPr>
                  <a:spLocks noChangeShapeType="1"/>
                </p:cNvSpPr>
                <p:nvPr/>
              </p:nvSpPr>
              <p:spPr bwMode="auto">
                <a:xfrm>
                  <a:off x="1491" y="3600"/>
                  <a:ext cx="259" cy="1"/>
                </a:xfrm>
                <a:prstGeom prst="line">
                  <a:avLst/>
                </a:prstGeom>
                <a:noFill/>
                <a:ln w="9525">
                  <a:solidFill>
                    <a:srgbClr val="494936"/>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46239" name="Line 31"/>
                <p:cNvSpPr>
                  <a:spLocks noChangeShapeType="1"/>
                </p:cNvSpPr>
                <p:nvPr/>
              </p:nvSpPr>
              <p:spPr bwMode="auto">
                <a:xfrm>
                  <a:off x="1491" y="3366"/>
                  <a:ext cx="259" cy="1"/>
                </a:xfrm>
                <a:prstGeom prst="line">
                  <a:avLst/>
                </a:prstGeom>
                <a:noFill/>
                <a:ln w="9525">
                  <a:solidFill>
                    <a:srgbClr val="494936"/>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46240" name="Freeform 32"/>
                <p:cNvSpPr>
                  <a:spLocks/>
                </p:cNvSpPr>
                <p:nvPr/>
              </p:nvSpPr>
              <p:spPr bwMode="auto">
                <a:xfrm>
                  <a:off x="1507" y="3219"/>
                  <a:ext cx="115" cy="54"/>
                </a:xfrm>
                <a:custGeom>
                  <a:avLst/>
                  <a:gdLst>
                    <a:gd name="T0" fmla="*/ 0 w 115"/>
                    <a:gd name="T1" fmla="*/ 54 h 54"/>
                    <a:gd name="T2" fmla="*/ 0 w 115"/>
                    <a:gd name="T3" fmla="*/ 0 h 54"/>
                    <a:gd name="T4" fmla="*/ 115 w 115"/>
                    <a:gd name="T5" fmla="*/ 0 h 54"/>
                  </a:gdLst>
                  <a:ahLst/>
                  <a:cxnLst>
                    <a:cxn ang="0">
                      <a:pos x="T0" y="T1"/>
                    </a:cxn>
                    <a:cxn ang="0">
                      <a:pos x="T2" y="T3"/>
                    </a:cxn>
                    <a:cxn ang="0">
                      <a:pos x="T4" y="T5"/>
                    </a:cxn>
                  </a:cxnLst>
                  <a:rect l="0" t="0" r="r" b="b"/>
                  <a:pathLst>
                    <a:path w="115" h="54">
                      <a:moveTo>
                        <a:pt x="0" y="54"/>
                      </a:moveTo>
                      <a:lnTo>
                        <a:pt x="0" y="0"/>
                      </a:lnTo>
                      <a:lnTo>
                        <a:pt x="115" y="0"/>
                      </a:lnTo>
                    </a:path>
                  </a:pathLst>
                </a:custGeom>
                <a:noFill/>
                <a:ln w="4763">
                  <a:solidFill>
                    <a:srgbClr val="EDEDE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sk-SK"/>
                </a:p>
              </p:txBody>
            </p:sp>
          </p:grpSp>
        </p:grpSp>
        <p:grpSp>
          <p:nvGrpSpPr>
            <p:cNvPr id="1246241" name="Group 33"/>
            <p:cNvGrpSpPr>
              <a:grpSpLocks/>
            </p:cNvGrpSpPr>
            <p:nvPr/>
          </p:nvGrpSpPr>
          <p:grpSpPr bwMode="auto">
            <a:xfrm>
              <a:off x="3107" y="951"/>
              <a:ext cx="778" cy="623"/>
              <a:chOff x="1440" y="912"/>
              <a:chExt cx="960" cy="768"/>
            </a:xfrm>
          </p:grpSpPr>
          <p:sp>
            <p:nvSpPr>
              <p:cNvPr id="1246242" name="Line 34"/>
              <p:cNvSpPr>
                <a:spLocks noChangeShapeType="1"/>
              </p:cNvSpPr>
              <p:nvPr/>
            </p:nvSpPr>
            <p:spPr bwMode="auto">
              <a:xfrm>
                <a:off x="1440" y="1328"/>
                <a:ext cx="96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43" name="Line 35"/>
              <p:cNvSpPr>
                <a:spLocks noChangeShapeType="1"/>
              </p:cNvSpPr>
              <p:nvPr/>
            </p:nvSpPr>
            <p:spPr bwMode="auto">
              <a:xfrm rot="5400000">
                <a:off x="1376" y="1120"/>
                <a:ext cx="416"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sp>
            <p:nvSpPr>
              <p:cNvPr id="1246244" name="Line 36"/>
              <p:cNvSpPr>
                <a:spLocks noChangeShapeType="1"/>
              </p:cNvSpPr>
              <p:nvPr/>
            </p:nvSpPr>
            <p:spPr bwMode="auto">
              <a:xfrm rot="5400000">
                <a:off x="2080" y="1504"/>
                <a:ext cx="352"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grpSp>
        <p:grpSp>
          <p:nvGrpSpPr>
            <p:cNvPr id="1246245" name="Group 37"/>
            <p:cNvGrpSpPr>
              <a:grpSpLocks/>
            </p:cNvGrpSpPr>
            <p:nvPr/>
          </p:nvGrpSpPr>
          <p:grpSpPr bwMode="auto">
            <a:xfrm>
              <a:off x="2990" y="1340"/>
              <a:ext cx="943" cy="584"/>
              <a:chOff x="528" y="1440"/>
              <a:chExt cx="1163" cy="720"/>
            </a:xfrm>
          </p:grpSpPr>
          <p:sp>
            <p:nvSpPr>
              <p:cNvPr id="1246246" name="Freeform 38"/>
              <p:cNvSpPr>
                <a:spLocks/>
              </p:cNvSpPr>
              <p:nvPr/>
            </p:nvSpPr>
            <p:spPr bwMode="auto">
              <a:xfrm>
                <a:off x="624" y="1536"/>
                <a:ext cx="816" cy="513"/>
              </a:xfrm>
              <a:custGeom>
                <a:avLst/>
                <a:gdLst>
                  <a:gd name="T0" fmla="*/ 484 w 1444"/>
                  <a:gd name="T1" fmla="*/ 902 h 1052"/>
                  <a:gd name="T2" fmla="*/ 756 w 1444"/>
                  <a:gd name="T3" fmla="*/ 1052 h 1052"/>
                  <a:gd name="T4" fmla="*/ 1032 w 1444"/>
                  <a:gd name="T5" fmla="*/ 950 h 1052"/>
                  <a:gd name="T6" fmla="*/ 1308 w 1444"/>
                  <a:gd name="T7" fmla="*/ 872 h 1052"/>
                  <a:gd name="T8" fmla="*/ 1356 w 1444"/>
                  <a:gd name="T9" fmla="*/ 602 h 1052"/>
                  <a:gd name="T10" fmla="*/ 1444 w 1444"/>
                  <a:gd name="T11" fmla="*/ 460 h 1052"/>
                  <a:gd name="T12" fmla="*/ 1340 w 1444"/>
                  <a:gd name="T13" fmla="*/ 346 h 1052"/>
                  <a:gd name="T14" fmla="*/ 1260 w 1444"/>
                  <a:gd name="T15" fmla="*/ 192 h 1052"/>
                  <a:gd name="T16" fmla="*/ 1076 w 1444"/>
                  <a:gd name="T17" fmla="*/ 174 h 1052"/>
                  <a:gd name="T18" fmla="*/ 816 w 1444"/>
                  <a:gd name="T19" fmla="*/ 7 h 1052"/>
                  <a:gd name="T20" fmla="*/ 548 w 1444"/>
                  <a:gd name="T21" fmla="*/ 134 h 1052"/>
                  <a:gd name="T22" fmla="*/ 296 w 1444"/>
                  <a:gd name="T23" fmla="*/ 140 h 1052"/>
                  <a:gd name="T24" fmla="*/ 204 w 1444"/>
                  <a:gd name="T25" fmla="*/ 336 h 1052"/>
                  <a:gd name="T26" fmla="*/ 12 w 1444"/>
                  <a:gd name="T27" fmla="*/ 500 h 1052"/>
                  <a:gd name="T28" fmla="*/ 144 w 1444"/>
                  <a:gd name="T29" fmla="*/ 702 h 1052"/>
                  <a:gd name="T30" fmla="*/ 256 w 1444"/>
                  <a:gd name="T31" fmla="*/ 896 h 1052"/>
                  <a:gd name="T32" fmla="*/ 484 w 1444"/>
                  <a:gd name="T33" fmla="*/ 90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4" h="1052">
                    <a:moveTo>
                      <a:pt x="484" y="902"/>
                    </a:moveTo>
                    <a:cubicBezTo>
                      <a:pt x="544" y="974"/>
                      <a:pt x="592" y="1024"/>
                      <a:pt x="756" y="1052"/>
                    </a:cubicBezTo>
                    <a:cubicBezTo>
                      <a:pt x="892" y="1048"/>
                      <a:pt x="972" y="1026"/>
                      <a:pt x="1032" y="950"/>
                    </a:cubicBezTo>
                    <a:cubicBezTo>
                      <a:pt x="1108" y="966"/>
                      <a:pt x="1224" y="940"/>
                      <a:pt x="1308" y="872"/>
                    </a:cubicBezTo>
                    <a:cubicBezTo>
                      <a:pt x="1392" y="772"/>
                      <a:pt x="1388" y="702"/>
                      <a:pt x="1356" y="602"/>
                    </a:cubicBezTo>
                    <a:cubicBezTo>
                      <a:pt x="1412" y="554"/>
                      <a:pt x="1424" y="568"/>
                      <a:pt x="1444" y="460"/>
                    </a:cubicBezTo>
                    <a:cubicBezTo>
                      <a:pt x="1428" y="380"/>
                      <a:pt x="1404" y="370"/>
                      <a:pt x="1340" y="346"/>
                    </a:cubicBezTo>
                    <a:cubicBezTo>
                      <a:pt x="1324" y="292"/>
                      <a:pt x="1332" y="244"/>
                      <a:pt x="1260" y="192"/>
                    </a:cubicBezTo>
                    <a:cubicBezTo>
                      <a:pt x="1180" y="144"/>
                      <a:pt x="1132" y="156"/>
                      <a:pt x="1076" y="174"/>
                    </a:cubicBezTo>
                    <a:cubicBezTo>
                      <a:pt x="1036" y="15"/>
                      <a:pt x="908" y="16"/>
                      <a:pt x="816" y="7"/>
                    </a:cubicBezTo>
                    <a:cubicBezTo>
                      <a:pt x="728" y="0"/>
                      <a:pt x="564" y="34"/>
                      <a:pt x="548" y="134"/>
                    </a:cubicBezTo>
                    <a:cubicBezTo>
                      <a:pt x="472" y="90"/>
                      <a:pt x="384" y="84"/>
                      <a:pt x="296" y="140"/>
                    </a:cubicBezTo>
                    <a:cubicBezTo>
                      <a:pt x="224" y="200"/>
                      <a:pt x="196" y="260"/>
                      <a:pt x="204" y="336"/>
                    </a:cubicBezTo>
                    <a:cubicBezTo>
                      <a:pt x="140" y="328"/>
                      <a:pt x="40" y="372"/>
                      <a:pt x="12" y="500"/>
                    </a:cubicBezTo>
                    <a:cubicBezTo>
                      <a:pt x="0" y="642"/>
                      <a:pt x="108" y="704"/>
                      <a:pt x="144" y="702"/>
                    </a:cubicBezTo>
                    <a:cubicBezTo>
                      <a:pt x="132" y="750"/>
                      <a:pt x="164" y="836"/>
                      <a:pt x="256" y="896"/>
                    </a:cubicBezTo>
                    <a:cubicBezTo>
                      <a:pt x="376" y="940"/>
                      <a:pt x="420" y="922"/>
                      <a:pt x="484" y="902"/>
                    </a:cubicBezTo>
                    <a:close/>
                  </a:path>
                </a:pathLst>
              </a:custGeom>
              <a:solidFill>
                <a:schemeClr val="bg1"/>
              </a:solidFill>
              <a:ln w="28575" cap="flat" cmpd="sng">
                <a:solidFill>
                  <a:srgbClr val="969696"/>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sk-SK"/>
              </a:p>
            </p:txBody>
          </p:sp>
          <p:pic>
            <p:nvPicPr>
              <p:cNvPr id="124624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 y="1926"/>
                <a:ext cx="3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624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440"/>
                <a:ext cx="3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624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1776"/>
                <a:ext cx="3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6250"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6" y="1680"/>
                <a:ext cx="395"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46251" name="Group 43"/>
            <p:cNvGrpSpPr>
              <a:grpSpLocks/>
            </p:cNvGrpSpPr>
            <p:nvPr/>
          </p:nvGrpSpPr>
          <p:grpSpPr bwMode="auto">
            <a:xfrm>
              <a:off x="3111" y="912"/>
              <a:ext cx="921" cy="260"/>
              <a:chOff x="903" y="912"/>
              <a:chExt cx="921" cy="260"/>
            </a:xfrm>
          </p:grpSpPr>
          <p:pic>
            <p:nvPicPr>
              <p:cNvPr id="1246252" name="Picture 4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 y="912"/>
                <a:ext cx="26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6253" name="Text Box 45"/>
              <p:cNvSpPr txBox="1">
                <a:spLocks noChangeArrowheads="1"/>
              </p:cNvSpPr>
              <p:nvPr/>
            </p:nvSpPr>
            <p:spPr bwMode="auto">
              <a:xfrm>
                <a:off x="1201" y="912"/>
                <a:ext cx="62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altLang="sk-SK" sz="1200" b="1"/>
                  <a:t>Sending Host</a:t>
                </a:r>
              </a:p>
            </p:txBody>
          </p:sp>
        </p:grpSp>
        <p:sp>
          <p:nvSpPr>
            <p:cNvPr id="1246254" name="Text Box 46"/>
            <p:cNvSpPr txBox="1">
              <a:spLocks noChangeArrowheads="1"/>
            </p:cNvSpPr>
            <p:nvPr/>
          </p:nvSpPr>
          <p:spPr bwMode="auto">
            <a:xfrm>
              <a:off x="4430" y="2507"/>
              <a:ext cx="97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altLang="sk-SK" sz="1200" b="1"/>
                <a:t>RSVP Receivers</a:t>
              </a:r>
            </a:p>
          </p:txBody>
        </p:sp>
        <p:grpSp>
          <p:nvGrpSpPr>
            <p:cNvPr id="1246255" name="Group 47"/>
            <p:cNvGrpSpPr>
              <a:grpSpLocks/>
            </p:cNvGrpSpPr>
            <p:nvPr/>
          </p:nvGrpSpPr>
          <p:grpSpPr bwMode="auto">
            <a:xfrm>
              <a:off x="4420" y="1184"/>
              <a:ext cx="905" cy="856"/>
              <a:chOff x="2291" y="1104"/>
              <a:chExt cx="1117" cy="1056"/>
            </a:xfrm>
          </p:grpSpPr>
          <p:sp>
            <p:nvSpPr>
              <p:cNvPr id="1246256" name="Freeform 48"/>
              <p:cNvSpPr>
                <a:spLocks/>
              </p:cNvSpPr>
              <p:nvPr/>
            </p:nvSpPr>
            <p:spPr bwMode="auto">
              <a:xfrm>
                <a:off x="2507" y="1104"/>
                <a:ext cx="816" cy="513"/>
              </a:xfrm>
              <a:custGeom>
                <a:avLst/>
                <a:gdLst>
                  <a:gd name="T0" fmla="*/ 484 w 1444"/>
                  <a:gd name="T1" fmla="*/ 902 h 1052"/>
                  <a:gd name="T2" fmla="*/ 756 w 1444"/>
                  <a:gd name="T3" fmla="*/ 1052 h 1052"/>
                  <a:gd name="T4" fmla="*/ 1032 w 1444"/>
                  <a:gd name="T5" fmla="*/ 950 h 1052"/>
                  <a:gd name="T6" fmla="*/ 1308 w 1444"/>
                  <a:gd name="T7" fmla="*/ 872 h 1052"/>
                  <a:gd name="T8" fmla="*/ 1356 w 1444"/>
                  <a:gd name="T9" fmla="*/ 602 h 1052"/>
                  <a:gd name="T10" fmla="*/ 1444 w 1444"/>
                  <a:gd name="T11" fmla="*/ 460 h 1052"/>
                  <a:gd name="T12" fmla="*/ 1340 w 1444"/>
                  <a:gd name="T13" fmla="*/ 346 h 1052"/>
                  <a:gd name="T14" fmla="*/ 1260 w 1444"/>
                  <a:gd name="T15" fmla="*/ 192 h 1052"/>
                  <a:gd name="T16" fmla="*/ 1076 w 1444"/>
                  <a:gd name="T17" fmla="*/ 174 h 1052"/>
                  <a:gd name="T18" fmla="*/ 816 w 1444"/>
                  <a:gd name="T19" fmla="*/ 7 h 1052"/>
                  <a:gd name="T20" fmla="*/ 548 w 1444"/>
                  <a:gd name="T21" fmla="*/ 134 h 1052"/>
                  <a:gd name="T22" fmla="*/ 296 w 1444"/>
                  <a:gd name="T23" fmla="*/ 140 h 1052"/>
                  <a:gd name="T24" fmla="*/ 204 w 1444"/>
                  <a:gd name="T25" fmla="*/ 336 h 1052"/>
                  <a:gd name="T26" fmla="*/ 12 w 1444"/>
                  <a:gd name="T27" fmla="*/ 500 h 1052"/>
                  <a:gd name="T28" fmla="*/ 144 w 1444"/>
                  <a:gd name="T29" fmla="*/ 702 h 1052"/>
                  <a:gd name="T30" fmla="*/ 256 w 1444"/>
                  <a:gd name="T31" fmla="*/ 896 h 1052"/>
                  <a:gd name="T32" fmla="*/ 484 w 1444"/>
                  <a:gd name="T33" fmla="*/ 90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4" h="1052">
                    <a:moveTo>
                      <a:pt x="484" y="902"/>
                    </a:moveTo>
                    <a:cubicBezTo>
                      <a:pt x="544" y="974"/>
                      <a:pt x="592" y="1024"/>
                      <a:pt x="756" y="1052"/>
                    </a:cubicBezTo>
                    <a:cubicBezTo>
                      <a:pt x="892" y="1048"/>
                      <a:pt x="972" y="1026"/>
                      <a:pt x="1032" y="950"/>
                    </a:cubicBezTo>
                    <a:cubicBezTo>
                      <a:pt x="1108" y="966"/>
                      <a:pt x="1224" y="940"/>
                      <a:pt x="1308" y="872"/>
                    </a:cubicBezTo>
                    <a:cubicBezTo>
                      <a:pt x="1392" y="772"/>
                      <a:pt x="1388" y="702"/>
                      <a:pt x="1356" y="602"/>
                    </a:cubicBezTo>
                    <a:cubicBezTo>
                      <a:pt x="1412" y="554"/>
                      <a:pt x="1424" y="568"/>
                      <a:pt x="1444" y="460"/>
                    </a:cubicBezTo>
                    <a:cubicBezTo>
                      <a:pt x="1428" y="380"/>
                      <a:pt x="1404" y="370"/>
                      <a:pt x="1340" y="346"/>
                    </a:cubicBezTo>
                    <a:cubicBezTo>
                      <a:pt x="1324" y="292"/>
                      <a:pt x="1332" y="244"/>
                      <a:pt x="1260" y="192"/>
                    </a:cubicBezTo>
                    <a:cubicBezTo>
                      <a:pt x="1180" y="144"/>
                      <a:pt x="1132" y="156"/>
                      <a:pt x="1076" y="174"/>
                    </a:cubicBezTo>
                    <a:cubicBezTo>
                      <a:pt x="1036" y="15"/>
                      <a:pt x="908" y="16"/>
                      <a:pt x="816" y="7"/>
                    </a:cubicBezTo>
                    <a:cubicBezTo>
                      <a:pt x="728" y="0"/>
                      <a:pt x="564" y="34"/>
                      <a:pt x="548" y="134"/>
                    </a:cubicBezTo>
                    <a:cubicBezTo>
                      <a:pt x="472" y="90"/>
                      <a:pt x="384" y="84"/>
                      <a:pt x="296" y="140"/>
                    </a:cubicBezTo>
                    <a:cubicBezTo>
                      <a:pt x="224" y="200"/>
                      <a:pt x="196" y="260"/>
                      <a:pt x="204" y="336"/>
                    </a:cubicBezTo>
                    <a:cubicBezTo>
                      <a:pt x="140" y="328"/>
                      <a:pt x="40" y="372"/>
                      <a:pt x="12" y="500"/>
                    </a:cubicBezTo>
                    <a:cubicBezTo>
                      <a:pt x="0" y="642"/>
                      <a:pt x="108" y="704"/>
                      <a:pt x="144" y="702"/>
                    </a:cubicBezTo>
                    <a:cubicBezTo>
                      <a:pt x="132" y="750"/>
                      <a:pt x="164" y="836"/>
                      <a:pt x="256" y="896"/>
                    </a:cubicBezTo>
                    <a:cubicBezTo>
                      <a:pt x="376" y="940"/>
                      <a:pt x="420" y="922"/>
                      <a:pt x="484" y="902"/>
                    </a:cubicBezTo>
                    <a:close/>
                  </a:path>
                </a:pathLst>
              </a:custGeom>
              <a:solidFill>
                <a:schemeClr val="bg1"/>
              </a:solidFill>
              <a:ln w="28575" cap="flat" cmpd="sng">
                <a:solidFill>
                  <a:srgbClr val="969696"/>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sk-SK"/>
              </a:p>
            </p:txBody>
          </p:sp>
          <p:pic>
            <p:nvPicPr>
              <p:cNvPr id="1246257"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1" y="1152"/>
                <a:ext cx="395"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6258" name="Line 50"/>
              <p:cNvSpPr>
                <a:spLocks noChangeShapeType="1"/>
              </p:cNvSpPr>
              <p:nvPr/>
            </p:nvSpPr>
            <p:spPr bwMode="auto">
              <a:xfrm rot="5400000">
                <a:off x="2880" y="1584"/>
                <a:ext cx="672"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sk-SK"/>
              </a:p>
            </p:txBody>
          </p:sp>
          <p:pic>
            <p:nvPicPr>
              <p:cNvPr id="1246259" name="Picture 51" descr="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 y="1776"/>
                <a:ext cx="364" cy="384"/>
              </a:xfrm>
              <a:prstGeom prst="rect">
                <a:avLst/>
              </a:prstGeom>
              <a:noFill/>
              <a:extLst>
                <a:ext uri="{909E8E84-426E-40DD-AFC4-6F175D3DCCD1}">
                  <a14:hiddenFill xmlns:a14="http://schemas.microsoft.com/office/drawing/2010/main">
                    <a:solidFill>
                      <a:schemeClr val="accent2"/>
                    </a:solidFill>
                  </a14:hiddenFill>
                </a:ext>
              </a:extLst>
            </p:spPr>
          </p:pic>
          <p:pic>
            <p:nvPicPr>
              <p:cNvPr id="1246260"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1" y="1104"/>
                <a:ext cx="3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46261" name="Group 53"/>
            <p:cNvGrpSpPr>
              <a:grpSpLocks/>
            </p:cNvGrpSpPr>
            <p:nvPr/>
          </p:nvGrpSpPr>
          <p:grpSpPr bwMode="auto">
            <a:xfrm>
              <a:off x="2640" y="1651"/>
              <a:ext cx="2880" cy="1051"/>
              <a:chOff x="864" y="1776"/>
              <a:chExt cx="4080" cy="1392"/>
            </a:xfrm>
          </p:grpSpPr>
          <p:sp>
            <p:nvSpPr>
              <p:cNvPr id="1246262" name="Line 54"/>
              <p:cNvSpPr>
                <a:spLocks noChangeShapeType="1"/>
              </p:cNvSpPr>
              <p:nvPr/>
            </p:nvSpPr>
            <p:spPr bwMode="auto">
              <a:xfrm>
                <a:off x="864" y="3168"/>
                <a:ext cx="408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46263" name="Line 55"/>
              <p:cNvSpPr>
                <a:spLocks noChangeShapeType="1"/>
              </p:cNvSpPr>
              <p:nvPr/>
            </p:nvSpPr>
            <p:spPr bwMode="auto">
              <a:xfrm>
                <a:off x="864" y="2160"/>
                <a:ext cx="3072"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46264" name="Line 56"/>
              <p:cNvSpPr>
                <a:spLocks noChangeShapeType="1"/>
              </p:cNvSpPr>
              <p:nvPr/>
            </p:nvSpPr>
            <p:spPr bwMode="auto">
              <a:xfrm flipV="1">
                <a:off x="864" y="2160"/>
                <a:ext cx="0" cy="100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46265" name="Line 57"/>
              <p:cNvSpPr>
                <a:spLocks noChangeShapeType="1"/>
              </p:cNvSpPr>
              <p:nvPr/>
            </p:nvSpPr>
            <p:spPr bwMode="auto">
              <a:xfrm flipV="1">
                <a:off x="4944" y="1776"/>
                <a:ext cx="0" cy="139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46266" name="Line 58"/>
              <p:cNvSpPr>
                <a:spLocks noChangeShapeType="1"/>
              </p:cNvSpPr>
              <p:nvPr/>
            </p:nvSpPr>
            <p:spPr bwMode="auto">
              <a:xfrm>
                <a:off x="3936" y="1776"/>
                <a:ext cx="10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46267" name="Line 59"/>
              <p:cNvSpPr>
                <a:spLocks noChangeShapeType="1"/>
              </p:cNvSpPr>
              <p:nvPr/>
            </p:nvSpPr>
            <p:spPr bwMode="auto">
              <a:xfrm flipV="1">
                <a:off x="3936" y="1776"/>
                <a:ext cx="0" cy="38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sp>
          <p:nvSpPr>
            <p:cNvPr id="1246268" name="Text Box 60"/>
            <p:cNvSpPr txBox="1">
              <a:spLocks noChangeArrowheads="1"/>
            </p:cNvSpPr>
            <p:nvPr/>
          </p:nvSpPr>
          <p:spPr bwMode="auto">
            <a:xfrm>
              <a:off x="4119" y="1441"/>
              <a:ext cx="54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altLang="sk-SK" sz="1200" b="1"/>
                <a:t>RSVP Tunnel</a:t>
              </a:r>
            </a:p>
          </p:txBody>
        </p:sp>
      </p:grpSp>
      <p:sp>
        <p:nvSpPr>
          <p:cNvPr id="1246269" name="Rectangle 61"/>
          <p:cNvSpPr>
            <a:spLocks noChangeArrowheads="1"/>
          </p:cNvSpPr>
          <p:nvPr/>
        </p:nvSpPr>
        <p:spPr bwMode="auto">
          <a:xfrm>
            <a:off x="457200" y="4876800"/>
            <a:ext cx="7940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pPr>
              <a:lnSpc>
                <a:spcPct val="100000"/>
              </a:lnSpc>
              <a:spcBef>
                <a:spcPct val="10000"/>
              </a:spcBef>
              <a:spcAft>
                <a:spcPct val="10000"/>
              </a:spcAft>
            </a:pPr>
            <a:r>
              <a:rPr lang="sk-SK" altLang="en-US" sz="2000"/>
              <a:t>Zabezpečuje prostriedky pre rôznorodé mu</a:t>
            </a:r>
            <a:r>
              <a:rPr lang="en-US" altLang="en-US" sz="2000"/>
              <a:t>l</a:t>
            </a:r>
            <a:r>
              <a:rPr lang="sk-SK" altLang="en-US" sz="2000"/>
              <a:t>time</a:t>
            </a:r>
            <a:r>
              <a:rPr lang="en-US" altLang="en-US" sz="2000"/>
              <a:t>d</a:t>
            </a:r>
            <a:r>
              <a:rPr lang="sk-SK" altLang="en-US" sz="2000"/>
              <a:t>iálne apl</a:t>
            </a:r>
            <a:r>
              <a:rPr lang="en-US" altLang="en-US" sz="2000"/>
              <a:t>i</a:t>
            </a:r>
            <a:r>
              <a:rPr lang="sk-SK" altLang="en-US" sz="2000"/>
              <a:t>kácie</a:t>
            </a:r>
          </a:p>
          <a:p>
            <a:pPr lvl="1">
              <a:lnSpc>
                <a:spcPct val="100000"/>
              </a:lnSpc>
              <a:spcBef>
                <a:spcPct val="10000"/>
              </a:spcBef>
              <a:spcAft>
                <a:spcPct val="10000"/>
              </a:spcAft>
            </a:pPr>
            <a:r>
              <a:rPr lang="sk-SK" altLang="en-US" sz="1800"/>
              <a:t>Premávka citlivá na prenosové pásmo</a:t>
            </a:r>
            <a:endParaRPr lang="en-US" altLang="en-US" sz="1800"/>
          </a:p>
          <a:p>
            <a:pPr lvl="1">
              <a:lnSpc>
                <a:spcPct val="100000"/>
              </a:lnSpc>
              <a:spcBef>
                <a:spcPct val="10000"/>
              </a:spcBef>
              <a:spcAft>
                <a:spcPct val="10000"/>
              </a:spcAft>
            </a:pPr>
            <a:r>
              <a:rPr lang="sk-SK" altLang="en-US" sz="1800"/>
              <a:t>Premá</a:t>
            </a:r>
            <a:r>
              <a:rPr lang="en-US" altLang="en-US" sz="1800"/>
              <a:t>v</a:t>
            </a:r>
            <a:r>
              <a:rPr lang="sk-SK" altLang="en-US" sz="1800"/>
              <a:t>ka citlivá na oneskorenie</a:t>
            </a:r>
            <a:endParaRPr lang="en-US" altLang="sk-SK" sz="1800"/>
          </a:p>
        </p:txBody>
      </p:sp>
    </p:spTree>
    <p:extLst>
      <p:ext uri="{BB962C8B-B14F-4D97-AF65-F5344CB8AC3E}">
        <p14:creationId xmlns:p14="http://schemas.microsoft.com/office/powerpoint/2010/main" val="155249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sk-SK" altLang="sk-SK"/>
              <a:t>Prostriedky pre kvalitu služby</a:t>
            </a:r>
          </a:p>
        </p:txBody>
      </p:sp>
      <p:sp>
        <p:nvSpPr>
          <p:cNvPr id="1114115" name="Rectangle 3"/>
          <p:cNvSpPr>
            <a:spLocks noGrp="1" noChangeArrowheads="1"/>
          </p:cNvSpPr>
          <p:nvPr>
            <p:ph type="body" idx="1"/>
          </p:nvPr>
        </p:nvSpPr>
        <p:spPr/>
        <p:txBody>
          <a:bodyPr/>
          <a:lstStyle/>
          <a:p>
            <a:r>
              <a:rPr lang="sk-SK" altLang="sk-SK" dirty="0"/>
              <a:t>Čo je to kvalita služby?</a:t>
            </a:r>
          </a:p>
          <a:p>
            <a:pPr lvl="1"/>
            <a:r>
              <a:rPr lang="sk-SK" altLang="sk-SK" dirty="0"/>
              <a:t>Miera uspokojenia používateľa tejto služby s jej úrovňou</a:t>
            </a:r>
          </a:p>
          <a:p>
            <a:pPr lvl="1"/>
            <a:r>
              <a:rPr lang="sk-SK" altLang="sk-SK" dirty="0"/>
              <a:t>Veľmi subjektívny pojem</a:t>
            </a:r>
          </a:p>
          <a:p>
            <a:pPr lvl="1"/>
            <a:r>
              <a:rPr lang="sk-SK" altLang="sk-SK" dirty="0"/>
              <a:t>Silne závislý na povahe služby</a:t>
            </a:r>
          </a:p>
          <a:p>
            <a:r>
              <a:rPr lang="sk-SK" altLang="sk-SK" dirty="0"/>
              <a:t>Prečo potrebujeme riešiť kvalitu služby?</a:t>
            </a:r>
          </a:p>
          <a:p>
            <a:pPr lvl="1"/>
            <a:r>
              <a:rPr lang="sk-SK" altLang="sk-SK" dirty="0"/>
              <a:t>Pretože IP siete, s ktorými pracujeme, sa ku každému toku dát zvyknú chovať rovnako</a:t>
            </a:r>
          </a:p>
          <a:p>
            <a:pPr lvl="1"/>
            <a:r>
              <a:rPr lang="sk-SK" altLang="sk-SK" dirty="0"/>
              <a:t>Toky dát ale nie sú rovnocenné</a:t>
            </a:r>
          </a:p>
          <a:p>
            <a:pPr lvl="1"/>
            <a:r>
              <a:rPr lang="sk-SK" altLang="sk-SK" dirty="0"/>
              <a:t>Bezuzdné zvyšovanie kapacity liniek nie je ani ekonomické, ani </a:t>
            </a:r>
            <a:r>
              <a:rPr lang="sk-SK" altLang="sk-SK" dirty="0" smtClean="0"/>
              <a:t>dostupné</a:t>
            </a:r>
            <a:endParaRPr lang="sk-SK" altLang="sk-SK"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p:txBody>
          <a:bodyPr/>
          <a:lstStyle/>
          <a:p>
            <a:r>
              <a:rPr lang="sk-SK" altLang="sk-SK"/>
              <a:t>Výhody a nevýhody modelu</a:t>
            </a:r>
            <a:r>
              <a:rPr lang="en-US" altLang="sk-SK"/>
              <a:t> IntSer</a:t>
            </a:r>
            <a:r>
              <a:rPr lang="sk-SK" altLang="sk-SK"/>
              <a:t>v</a:t>
            </a:r>
            <a:endParaRPr lang="en-US" altLang="sk-SK"/>
          </a:p>
        </p:txBody>
      </p:sp>
      <p:sp>
        <p:nvSpPr>
          <p:cNvPr id="1254403" name="Rectangle 3"/>
          <p:cNvSpPr>
            <a:spLocks noGrp="1" noChangeArrowheads="1"/>
          </p:cNvSpPr>
          <p:nvPr>
            <p:ph type="body" idx="1"/>
          </p:nvPr>
        </p:nvSpPr>
        <p:spPr/>
        <p:txBody>
          <a:bodyPr/>
          <a:lstStyle/>
          <a:p>
            <a:r>
              <a:rPr lang="sk-SK" altLang="sk-SK"/>
              <a:t>Výhody</a:t>
            </a:r>
            <a:r>
              <a:rPr lang="en-US" altLang="sk-SK"/>
              <a:t>:</a:t>
            </a:r>
          </a:p>
          <a:p>
            <a:pPr lvl="1"/>
            <a:r>
              <a:rPr lang="sk-SK" altLang="sk-SK"/>
              <a:t>Explicitné riadenie prístupu k zdrojom </a:t>
            </a:r>
            <a:r>
              <a:rPr lang="en-US" altLang="sk-SK"/>
              <a:t>(end to end)</a:t>
            </a:r>
          </a:p>
          <a:p>
            <a:pPr lvl="1"/>
            <a:r>
              <a:rPr lang="sk-SK" altLang="sk-SK"/>
              <a:t>Veľmi vysoká granularita prideľovania QoS prostriedkov</a:t>
            </a:r>
          </a:p>
          <a:p>
            <a:pPr lvl="1"/>
            <a:r>
              <a:rPr lang="sk-SK" altLang="sk-SK"/>
              <a:t>Riadenie prístupu k prostriedkom na každú žiadosť individuálne</a:t>
            </a:r>
            <a:endParaRPr lang="en-US" altLang="sk-SK"/>
          </a:p>
          <a:p>
            <a:pPr lvl="1"/>
            <a:r>
              <a:rPr lang="sk-SK" altLang="sk-SK"/>
              <a:t>Signalizácia dynamických čísel portov </a:t>
            </a:r>
            <a:r>
              <a:rPr lang="en-US" altLang="sk-SK"/>
              <a:t>(</a:t>
            </a:r>
            <a:r>
              <a:rPr lang="sk-SK" altLang="sk-SK"/>
              <a:t>napr pre </a:t>
            </a:r>
            <a:r>
              <a:rPr lang="en-US" altLang="sk-SK"/>
              <a:t>H.323)</a:t>
            </a:r>
          </a:p>
          <a:p>
            <a:r>
              <a:rPr lang="sk-SK" altLang="sk-SK"/>
              <a:t>Nevýhody</a:t>
            </a:r>
            <a:r>
              <a:rPr lang="en-US" altLang="sk-SK"/>
              <a:t>:</a:t>
            </a:r>
          </a:p>
          <a:p>
            <a:pPr lvl="1"/>
            <a:r>
              <a:rPr lang="sk-SK" altLang="sk-SK"/>
              <a:t>Potreba trvalej signalizácie vzhľadom na stavovú architektúru</a:t>
            </a:r>
            <a:endParaRPr lang="en-US" altLang="sk-SK"/>
          </a:p>
          <a:p>
            <a:pPr lvl="1"/>
            <a:r>
              <a:rPr lang="sk-SK" altLang="sk-SK"/>
              <a:t>Tokovo orientovaný prístup nie je škálovateľné na siete veľkého rozsahu, ako napr. Internet</a:t>
            </a:r>
            <a:endParaRPr lang="en-US" altLang="sk-SK"/>
          </a:p>
        </p:txBody>
      </p:sp>
    </p:spTree>
    <p:extLst>
      <p:ext uri="{BB962C8B-B14F-4D97-AF65-F5344CB8AC3E}">
        <p14:creationId xmlns:p14="http://schemas.microsoft.com/office/powerpoint/2010/main" val="3305844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p:txBody>
          <a:bodyPr/>
          <a:lstStyle/>
          <a:p>
            <a:r>
              <a:rPr lang="sk-SK" altLang="sk-SK" sz="2800"/>
              <a:t>Model </a:t>
            </a:r>
            <a:r>
              <a:rPr lang="en-US" altLang="sk-SK" sz="2800"/>
              <a:t>Differentiated Services</a:t>
            </a:r>
          </a:p>
        </p:txBody>
      </p:sp>
      <p:sp>
        <p:nvSpPr>
          <p:cNvPr id="1256451" name="Rectangle 3"/>
          <p:cNvSpPr>
            <a:spLocks noGrp="1" noChangeArrowheads="1"/>
          </p:cNvSpPr>
          <p:nvPr>
            <p:ph type="body" idx="1"/>
          </p:nvPr>
        </p:nvSpPr>
        <p:spPr>
          <a:xfrm>
            <a:off x="457200" y="1295400"/>
            <a:ext cx="8299450" cy="2971800"/>
          </a:xfrm>
        </p:spPr>
        <p:txBody>
          <a:bodyPr/>
          <a:lstStyle/>
          <a:p>
            <a:pPr>
              <a:lnSpc>
                <a:spcPct val="100000"/>
              </a:lnSpc>
              <a:spcBef>
                <a:spcPct val="10000"/>
              </a:spcBef>
              <a:spcAft>
                <a:spcPct val="10000"/>
              </a:spcAft>
            </a:pPr>
            <a:r>
              <a:rPr lang="sk-SK" altLang="sk-SK" sz="1800" dirty="0"/>
              <a:t>Za cenu istých kompromisov rieši mnohé obmedzenia modelov Best-Effort </a:t>
            </a:r>
            <a:r>
              <a:rPr lang="sk-SK" altLang="sk-SK" sz="1800" dirty="0" smtClean="0"/>
              <a:t>a IntServ</a:t>
            </a:r>
            <a:endParaRPr lang="sk-SK" altLang="sk-SK" sz="1800" dirty="0"/>
          </a:p>
          <a:p>
            <a:pPr>
              <a:lnSpc>
                <a:spcPct val="100000"/>
              </a:lnSpc>
              <a:spcBef>
                <a:spcPct val="10000"/>
              </a:spcBef>
              <a:spcAft>
                <a:spcPct val="10000"/>
              </a:spcAft>
            </a:pPr>
            <a:r>
              <a:rPr lang="sk-SK" altLang="sk-SK" sz="1800" dirty="0"/>
              <a:t>Na rozdiel od signalizovaných tvrdých požiadaviek na QoS využíva dopredu pripravené QoS prostriedky a politiky</a:t>
            </a:r>
          </a:p>
          <a:p>
            <a:pPr>
              <a:lnSpc>
                <a:spcPct val="100000"/>
              </a:lnSpc>
              <a:spcBef>
                <a:spcPct val="10000"/>
              </a:spcBef>
              <a:spcAft>
                <a:spcPct val="10000"/>
              </a:spcAft>
            </a:pPr>
            <a:r>
              <a:rPr lang="sk-SK" altLang="sk-SK" sz="1800" dirty="0"/>
              <a:t>Toky triedi do tzv. agregátov (tried) a poskytuje QoS prostriedky celým triedam</a:t>
            </a:r>
          </a:p>
          <a:p>
            <a:pPr>
              <a:lnSpc>
                <a:spcPct val="100000"/>
              </a:lnSpc>
              <a:spcBef>
                <a:spcPct val="10000"/>
              </a:spcBef>
              <a:spcAft>
                <a:spcPct val="10000"/>
              </a:spcAft>
            </a:pPr>
            <a:r>
              <a:rPr lang="sk-SK" altLang="sk-SK" sz="1800" dirty="0"/>
              <a:t>Minimalizuje signalizáciu (žiadna) a stavovú informáciu (minimálna) na sieťových uzloch</a:t>
            </a:r>
          </a:p>
          <a:p>
            <a:pPr>
              <a:lnSpc>
                <a:spcPct val="100000"/>
              </a:lnSpc>
              <a:spcBef>
                <a:spcPct val="10000"/>
              </a:spcBef>
              <a:spcAft>
                <a:spcPct val="10000"/>
              </a:spcAft>
            </a:pPr>
            <a:r>
              <a:rPr lang="sk-SK" altLang="sk-SK" sz="1800" dirty="0"/>
              <a:t>QoS parametre charakterizuje popisom tzv. Per-Hop Behavior (PHB)</a:t>
            </a:r>
          </a:p>
          <a:p>
            <a:pPr>
              <a:lnSpc>
                <a:spcPct val="100000"/>
              </a:lnSpc>
              <a:spcBef>
                <a:spcPct val="10000"/>
              </a:spcBef>
              <a:spcAft>
                <a:spcPct val="10000"/>
              </a:spcAft>
            </a:pPr>
            <a:r>
              <a:rPr lang="sk-SK" altLang="sk-SK" sz="1800" dirty="0"/>
              <a:t>Úroveň služby sa stanovuje na triedu prevádzky, nie na individuálne </a:t>
            </a:r>
            <a:r>
              <a:rPr lang="sk-SK" altLang="sk-SK" sz="1800" dirty="0" smtClean="0"/>
              <a:t>toky</a:t>
            </a:r>
            <a:endParaRPr lang="sk-SK" altLang="sk-SK" sz="1800" dirty="0"/>
          </a:p>
        </p:txBody>
      </p:sp>
      <p:grpSp>
        <p:nvGrpSpPr>
          <p:cNvPr id="1256452" name="Group 4"/>
          <p:cNvGrpSpPr>
            <a:grpSpLocks/>
          </p:cNvGrpSpPr>
          <p:nvPr/>
        </p:nvGrpSpPr>
        <p:grpSpPr bwMode="auto">
          <a:xfrm>
            <a:off x="1625600" y="4297363"/>
            <a:ext cx="5842000" cy="2027237"/>
            <a:chOff x="1024" y="2707"/>
            <a:chExt cx="3680" cy="1277"/>
          </a:xfrm>
        </p:grpSpPr>
        <p:sp>
          <p:nvSpPr>
            <p:cNvPr id="1256453" name="Freeform 5"/>
            <p:cNvSpPr>
              <a:spLocks/>
            </p:cNvSpPr>
            <p:nvPr/>
          </p:nvSpPr>
          <p:spPr bwMode="auto">
            <a:xfrm>
              <a:off x="1816" y="2707"/>
              <a:ext cx="1927" cy="1277"/>
            </a:xfrm>
            <a:custGeom>
              <a:avLst/>
              <a:gdLst>
                <a:gd name="T0" fmla="*/ 484 w 1444"/>
                <a:gd name="T1" fmla="*/ 902 h 1052"/>
                <a:gd name="T2" fmla="*/ 756 w 1444"/>
                <a:gd name="T3" fmla="*/ 1052 h 1052"/>
                <a:gd name="T4" fmla="*/ 1032 w 1444"/>
                <a:gd name="T5" fmla="*/ 950 h 1052"/>
                <a:gd name="T6" fmla="*/ 1308 w 1444"/>
                <a:gd name="T7" fmla="*/ 872 h 1052"/>
                <a:gd name="T8" fmla="*/ 1356 w 1444"/>
                <a:gd name="T9" fmla="*/ 602 h 1052"/>
                <a:gd name="T10" fmla="*/ 1444 w 1444"/>
                <a:gd name="T11" fmla="*/ 460 h 1052"/>
                <a:gd name="T12" fmla="*/ 1340 w 1444"/>
                <a:gd name="T13" fmla="*/ 346 h 1052"/>
                <a:gd name="T14" fmla="*/ 1260 w 1444"/>
                <a:gd name="T15" fmla="*/ 192 h 1052"/>
                <a:gd name="T16" fmla="*/ 1076 w 1444"/>
                <a:gd name="T17" fmla="*/ 174 h 1052"/>
                <a:gd name="T18" fmla="*/ 816 w 1444"/>
                <a:gd name="T19" fmla="*/ 7 h 1052"/>
                <a:gd name="T20" fmla="*/ 548 w 1444"/>
                <a:gd name="T21" fmla="*/ 134 h 1052"/>
                <a:gd name="T22" fmla="*/ 296 w 1444"/>
                <a:gd name="T23" fmla="*/ 140 h 1052"/>
                <a:gd name="T24" fmla="*/ 204 w 1444"/>
                <a:gd name="T25" fmla="*/ 336 h 1052"/>
                <a:gd name="T26" fmla="*/ 12 w 1444"/>
                <a:gd name="T27" fmla="*/ 500 h 1052"/>
                <a:gd name="T28" fmla="*/ 144 w 1444"/>
                <a:gd name="T29" fmla="*/ 702 h 1052"/>
                <a:gd name="T30" fmla="*/ 256 w 1444"/>
                <a:gd name="T31" fmla="*/ 896 h 1052"/>
                <a:gd name="T32" fmla="*/ 484 w 1444"/>
                <a:gd name="T33" fmla="*/ 90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4" h="1052">
                  <a:moveTo>
                    <a:pt x="484" y="902"/>
                  </a:moveTo>
                  <a:cubicBezTo>
                    <a:pt x="544" y="974"/>
                    <a:pt x="592" y="1024"/>
                    <a:pt x="756" y="1052"/>
                  </a:cubicBezTo>
                  <a:cubicBezTo>
                    <a:pt x="892" y="1048"/>
                    <a:pt x="972" y="1026"/>
                    <a:pt x="1032" y="950"/>
                  </a:cubicBezTo>
                  <a:cubicBezTo>
                    <a:pt x="1108" y="966"/>
                    <a:pt x="1224" y="940"/>
                    <a:pt x="1308" y="872"/>
                  </a:cubicBezTo>
                  <a:cubicBezTo>
                    <a:pt x="1392" y="772"/>
                    <a:pt x="1388" y="702"/>
                    <a:pt x="1356" y="602"/>
                  </a:cubicBezTo>
                  <a:cubicBezTo>
                    <a:pt x="1412" y="554"/>
                    <a:pt x="1424" y="568"/>
                    <a:pt x="1444" y="460"/>
                  </a:cubicBezTo>
                  <a:cubicBezTo>
                    <a:pt x="1428" y="380"/>
                    <a:pt x="1404" y="370"/>
                    <a:pt x="1340" y="346"/>
                  </a:cubicBezTo>
                  <a:cubicBezTo>
                    <a:pt x="1324" y="292"/>
                    <a:pt x="1332" y="244"/>
                    <a:pt x="1260" y="192"/>
                  </a:cubicBezTo>
                  <a:cubicBezTo>
                    <a:pt x="1180" y="144"/>
                    <a:pt x="1132" y="156"/>
                    <a:pt x="1076" y="174"/>
                  </a:cubicBezTo>
                  <a:cubicBezTo>
                    <a:pt x="1036" y="15"/>
                    <a:pt x="908" y="16"/>
                    <a:pt x="816" y="7"/>
                  </a:cubicBezTo>
                  <a:cubicBezTo>
                    <a:pt x="728" y="0"/>
                    <a:pt x="564" y="34"/>
                    <a:pt x="548" y="134"/>
                  </a:cubicBezTo>
                  <a:cubicBezTo>
                    <a:pt x="472" y="90"/>
                    <a:pt x="384" y="84"/>
                    <a:pt x="296" y="140"/>
                  </a:cubicBezTo>
                  <a:cubicBezTo>
                    <a:pt x="224" y="200"/>
                    <a:pt x="196" y="260"/>
                    <a:pt x="204" y="336"/>
                  </a:cubicBezTo>
                  <a:cubicBezTo>
                    <a:pt x="140" y="328"/>
                    <a:pt x="40" y="372"/>
                    <a:pt x="12" y="500"/>
                  </a:cubicBezTo>
                  <a:cubicBezTo>
                    <a:pt x="0" y="642"/>
                    <a:pt x="108" y="704"/>
                    <a:pt x="144" y="702"/>
                  </a:cubicBezTo>
                  <a:cubicBezTo>
                    <a:pt x="132" y="750"/>
                    <a:pt x="164" y="836"/>
                    <a:pt x="256" y="896"/>
                  </a:cubicBezTo>
                  <a:cubicBezTo>
                    <a:pt x="376" y="940"/>
                    <a:pt x="420" y="922"/>
                    <a:pt x="484" y="902"/>
                  </a:cubicBezTo>
                  <a:close/>
                </a:path>
              </a:pathLst>
            </a:custGeom>
            <a:solidFill>
              <a:schemeClr val="bg1"/>
            </a:solidFill>
            <a:ln w="28575" cap="flat" cmpd="sng">
              <a:solidFill>
                <a:srgbClr val="969696"/>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sk-SK"/>
            </a:p>
          </p:txBody>
        </p:sp>
        <p:sp>
          <p:nvSpPr>
            <p:cNvPr id="1256454" name="Line 6"/>
            <p:cNvSpPr>
              <a:spLocks noChangeShapeType="1"/>
            </p:cNvSpPr>
            <p:nvPr/>
          </p:nvSpPr>
          <p:spPr bwMode="auto">
            <a:xfrm>
              <a:off x="1403" y="3361"/>
              <a:ext cx="4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55" name="Text Box 7"/>
            <p:cNvSpPr txBox="1">
              <a:spLocks noChangeArrowheads="1"/>
            </p:cNvSpPr>
            <p:nvPr/>
          </p:nvSpPr>
          <p:spPr bwMode="auto">
            <a:xfrm>
              <a:off x="1609" y="3440"/>
              <a:ext cx="3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Edge</a:t>
              </a:r>
            </a:p>
          </p:txBody>
        </p:sp>
        <p:sp>
          <p:nvSpPr>
            <p:cNvPr id="1256456" name="Text Box 8"/>
            <p:cNvSpPr txBox="1">
              <a:spLocks noChangeArrowheads="1"/>
            </p:cNvSpPr>
            <p:nvPr/>
          </p:nvSpPr>
          <p:spPr bwMode="auto">
            <a:xfrm>
              <a:off x="3670" y="3097"/>
              <a:ext cx="3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Edge</a:t>
              </a:r>
            </a:p>
          </p:txBody>
        </p:sp>
        <p:sp>
          <p:nvSpPr>
            <p:cNvPr id="1256457" name="Text Box 9"/>
            <p:cNvSpPr txBox="1">
              <a:spLocks noChangeArrowheads="1"/>
            </p:cNvSpPr>
            <p:nvPr/>
          </p:nvSpPr>
          <p:spPr bwMode="auto">
            <a:xfrm>
              <a:off x="2538" y="3303"/>
              <a:ext cx="4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Interior</a:t>
              </a:r>
            </a:p>
          </p:txBody>
        </p:sp>
        <p:sp>
          <p:nvSpPr>
            <p:cNvPr id="1256458" name="Text Box 10"/>
            <p:cNvSpPr txBox="1">
              <a:spLocks noChangeArrowheads="1"/>
            </p:cNvSpPr>
            <p:nvPr/>
          </p:nvSpPr>
          <p:spPr bwMode="auto">
            <a:xfrm>
              <a:off x="1632" y="2718"/>
              <a:ext cx="3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Edge</a:t>
              </a:r>
            </a:p>
          </p:txBody>
        </p:sp>
        <p:sp>
          <p:nvSpPr>
            <p:cNvPr id="1256459" name="Text Box 11"/>
            <p:cNvSpPr txBox="1">
              <a:spLocks noChangeArrowheads="1"/>
            </p:cNvSpPr>
            <p:nvPr/>
          </p:nvSpPr>
          <p:spPr bwMode="auto">
            <a:xfrm>
              <a:off x="2470" y="3648"/>
              <a:ext cx="9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400" b="1">
                  <a:cs typeface="Times New Roman" pitchFamily="18" charset="0"/>
                </a:rPr>
                <a:t>DiffServ Domain</a:t>
              </a:r>
            </a:p>
          </p:txBody>
        </p:sp>
        <p:grpSp>
          <p:nvGrpSpPr>
            <p:cNvPr id="1256460" name="Group 12"/>
            <p:cNvGrpSpPr>
              <a:grpSpLocks/>
            </p:cNvGrpSpPr>
            <p:nvPr/>
          </p:nvGrpSpPr>
          <p:grpSpPr bwMode="auto">
            <a:xfrm>
              <a:off x="1196" y="3258"/>
              <a:ext cx="300" cy="207"/>
              <a:chOff x="1343" y="1788"/>
              <a:chExt cx="343" cy="207"/>
            </a:xfrm>
          </p:grpSpPr>
          <p:sp>
            <p:nvSpPr>
              <p:cNvPr id="1256461" name="Oval 13"/>
              <p:cNvSpPr>
                <a:spLocks noChangeArrowheads="1"/>
              </p:cNvSpPr>
              <p:nvPr/>
            </p:nvSpPr>
            <p:spPr bwMode="auto">
              <a:xfrm>
                <a:off x="1343" y="1865"/>
                <a:ext cx="343" cy="130"/>
              </a:xfrm>
              <a:prstGeom prst="ellipse">
                <a:avLst/>
              </a:prstGeom>
              <a:solidFill>
                <a:srgbClr val="808080"/>
              </a:solidFill>
              <a:ln w="22225">
                <a:solidFill>
                  <a:srgbClr val="808080"/>
                </a:solidFill>
                <a:round/>
                <a:headEnd/>
                <a:tailEnd/>
              </a:ln>
            </p:spPr>
            <p:txBody>
              <a:bodyPr/>
              <a:lstStyle/>
              <a:p>
                <a:endParaRPr lang="sk-SK"/>
              </a:p>
            </p:txBody>
          </p:sp>
          <p:sp>
            <p:nvSpPr>
              <p:cNvPr id="1256462" name="Line 14"/>
              <p:cNvSpPr>
                <a:spLocks noChangeShapeType="1"/>
              </p:cNvSpPr>
              <p:nvPr/>
            </p:nvSpPr>
            <p:spPr bwMode="auto">
              <a:xfrm>
                <a:off x="1343" y="1851"/>
                <a:ext cx="1" cy="5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256463" name="Rectangle 15"/>
              <p:cNvSpPr>
                <a:spLocks noChangeArrowheads="1"/>
              </p:cNvSpPr>
              <p:nvPr/>
            </p:nvSpPr>
            <p:spPr bwMode="auto">
              <a:xfrm>
                <a:off x="1343" y="1851"/>
                <a:ext cx="343" cy="84"/>
              </a:xfrm>
              <a:prstGeom prst="rect">
                <a:avLst/>
              </a:prstGeom>
              <a:solidFill>
                <a:srgbClr val="808080"/>
              </a:solidFill>
              <a:ln w="22225">
                <a:solidFill>
                  <a:srgbClr val="808080"/>
                </a:solidFill>
                <a:miter lim="800000"/>
                <a:headEnd/>
                <a:tailEnd/>
              </a:ln>
            </p:spPr>
            <p:txBody>
              <a:bodyPr/>
              <a:lstStyle/>
              <a:p>
                <a:endParaRPr lang="sk-SK"/>
              </a:p>
            </p:txBody>
          </p:sp>
          <p:sp>
            <p:nvSpPr>
              <p:cNvPr id="1256464" name="Oval 16"/>
              <p:cNvSpPr>
                <a:spLocks noChangeArrowheads="1"/>
              </p:cNvSpPr>
              <p:nvPr/>
            </p:nvSpPr>
            <p:spPr bwMode="auto">
              <a:xfrm>
                <a:off x="1343" y="1788"/>
                <a:ext cx="343" cy="128"/>
              </a:xfrm>
              <a:prstGeom prst="ellipse">
                <a:avLst/>
              </a:prstGeom>
              <a:solidFill>
                <a:srgbClr val="C0C0C0"/>
              </a:solidFill>
              <a:ln w="22225">
                <a:solidFill>
                  <a:srgbClr val="C0C0C0"/>
                </a:solidFill>
                <a:round/>
                <a:headEnd/>
                <a:tailEnd/>
              </a:ln>
            </p:spPr>
            <p:txBody>
              <a:bodyPr/>
              <a:lstStyle/>
              <a:p>
                <a:endParaRPr lang="sk-SK"/>
              </a:p>
            </p:txBody>
          </p:sp>
          <p:grpSp>
            <p:nvGrpSpPr>
              <p:cNvPr id="1256465" name="Group 17"/>
              <p:cNvGrpSpPr>
                <a:grpSpLocks/>
              </p:cNvGrpSpPr>
              <p:nvPr/>
            </p:nvGrpSpPr>
            <p:grpSpPr bwMode="auto">
              <a:xfrm>
                <a:off x="1406" y="1793"/>
                <a:ext cx="213" cy="115"/>
                <a:chOff x="1406" y="1793"/>
                <a:chExt cx="213" cy="115"/>
              </a:xfrm>
            </p:grpSpPr>
            <p:sp>
              <p:nvSpPr>
                <p:cNvPr id="1256466" name="Freeform 18"/>
                <p:cNvSpPr>
                  <a:spLocks/>
                </p:cNvSpPr>
                <p:nvPr/>
              </p:nvSpPr>
              <p:spPr bwMode="auto">
                <a:xfrm>
                  <a:off x="1406" y="1793"/>
                  <a:ext cx="203" cy="115"/>
                </a:xfrm>
                <a:custGeom>
                  <a:avLst/>
                  <a:gdLst>
                    <a:gd name="T0" fmla="*/ 203 w 203"/>
                    <a:gd name="T1" fmla="*/ 43 h 115"/>
                    <a:gd name="T2" fmla="*/ 203 w 203"/>
                    <a:gd name="T3" fmla="*/ 0 h 115"/>
                    <a:gd name="T4" fmla="*/ 186 w 203"/>
                    <a:gd name="T5" fmla="*/ 0 h 115"/>
                    <a:gd name="T6" fmla="*/ 186 w 203"/>
                    <a:gd name="T7" fmla="*/ 0 h 115"/>
                    <a:gd name="T8" fmla="*/ 177 w 203"/>
                    <a:gd name="T9" fmla="*/ 2 h 115"/>
                    <a:gd name="T10" fmla="*/ 177 w 203"/>
                    <a:gd name="T11" fmla="*/ 2 h 115"/>
                    <a:gd name="T12" fmla="*/ 31 w 203"/>
                    <a:gd name="T13" fmla="*/ 74 h 115"/>
                    <a:gd name="T14" fmla="*/ 39 w 203"/>
                    <a:gd name="T15" fmla="*/ 92 h 115"/>
                    <a:gd name="T16" fmla="*/ 39 w 203"/>
                    <a:gd name="T17" fmla="*/ 72 h 115"/>
                    <a:gd name="T18" fmla="*/ 0 w 203"/>
                    <a:gd name="T19" fmla="*/ 72 h 115"/>
                    <a:gd name="T20" fmla="*/ 0 w 203"/>
                    <a:gd name="T21" fmla="*/ 115 h 115"/>
                    <a:gd name="T22" fmla="*/ 39 w 203"/>
                    <a:gd name="T23" fmla="*/ 115 h 115"/>
                    <a:gd name="T24" fmla="*/ 39 w 203"/>
                    <a:gd name="T25" fmla="*/ 113 h 115"/>
                    <a:gd name="T26" fmla="*/ 48 w 203"/>
                    <a:gd name="T27" fmla="*/ 111 h 115"/>
                    <a:gd name="T28" fmla="*/ 49 w 203"/>
                    <a:gd name="T29" fmla="*/ 111 h 115"/>
                    <a:gd name="T30" fmla="*/ 196 w 203"/>
                    <a:gd name="T31" fmla="*/ 39 h 115"/>
                    <a:gd name="T32" fmla="*/ 186 w 203"/>
                    <a:gd name="T33" fmla="*/ 21 h 115"/>
                    <a:gd name="T34" fmla="*/ 186 w 203"/>
                    <a:gd name="T35" fmla="*/ 43 h 115"/>
                    <a:gd name="T36" fmla="*/ 203 w 203"/>
                    <a:gd name="T37"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3" h="115">
                      <a:moveTo>
                        <a:pt x="203" y="43"/>
                      </a:moveTo>
                      <a:lnTo>
                        <a:pt x="203" y="0"/>
                      </a:lnTo>
                      <a:lnTo>
                        <a:pt x="186" y="0"/>
                      </a:lnTo>
                      <a:lnTo>
                        <a:pt x="186" y="0"/>
                      </a:lnTo>
                      <a:lnTo>
                        <a:pt x="177" y="2"/>
                      </a:lnTo>
                      <a:lnTo>
                        <a:pt x="177" y="2"/>
                      </a:lnTo>
                      <a:lnTo>
                        <a:pt x="31" y="74"/>
                      </a:lnTo>
                      <a:lnTo>
                        <a:pt x="39" y="92"/>
                      </a:lnTo>
                      <a:lnTo>
                        <a:pt x="39" y="72"/>
                      </a:lnTo>
                      <a:lnTo>
                        <a:pt x="0" y="72"/>
                      </a:lnTo>
                      <a:lnTo>
                        <a:pt x="0" y="115"/>
                      </a:lnTo>
                      <a:lnTo>
                        <a:pt x="39" y="115"/>
                      </a:lnTo>
                      <a:lnTo>
                        <a:pt x="39" y="113"/>
                      </a:lnTo>
                      <a:lnTo>
                        <a:pt x="48" y="111"/>
                      </a:lnTo>
                      <a:lnTo>
                        <a:pt x="49" y="111"/>
                      </a:lnTo>
                      <a:lnTo>
                        <a:pt x="196" y="39"/>
                      </a:lnTo>
                      <a:lnTo>
                        <a:pt x="186" y="21"/>
                      </a:lnTo>
                      <a:lnTo>
                        <a:pt x="186" y="43"/>
                      </a:lnTo>
                      <a:lnTo>
                        <a:pt x="20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1256467" name="Freeform 19"/>
                <p:cNvSpPr>
                  <a:spLocks/>
                </p:cNvSpPr>
                <p:nvPr/>
              </p:nvSpPr>
              <p:spPr bwMode="auto">
                <a:xfrm>
                  <a:off x="1418" y="1793"/>
                  <a:ext cx="201" cy="115"/>
                </a:xfrm>
                <a:custGeom>
                  <a:avLst/>
                  <a:gdLst>
                    <a:gd name="T0" fmla="*/ 0 w 201"/>
                    <a:gd name="T1" fmla="*/ 0 h 115"/>
                    <a:gd name="T2" fmla="*/ 0 w 201"/>
                    <a:gd name="T3" fmla="*/ 43 h 115"/>
                    <a:gd name="T4" fmla="*/ 15 w 201"/>
                    <a:gd name="T5" fmla="*/ 43 h 115"/>
                    <a:gd name="T6" fmla="*/ 15 w 201"/>
                    <a:gd name="T7" fmla="*/ 21 h 115"/>
                    <a:gd name="T8" fmla="*/ 7 w 201"/>
                    <a:gd name="T9" fmla="*/ 39 h 115"/>
                    <a:gd name="T10" fmla="*/ 155 w 201"/>
                    <a:gd name="T11" fmla="*/ 111 h 115"/>
                    <a:gd name="T12" fmla="*/ 155 w 201"/>
                    <a:gd name="T13" fmla="*/ 111 h 115"/>
                    <a:gd name="T14" fmla="*/ 164 w 201"/>
                    <a:gd name="T15" fmla="*/ 115 h 115"/>
                    <a:gd name="T16" fmla="*/ 201 w 201"/>
                    <a:gd name="T17" fmla="*/ 115 h 115"/>
                    <a:gd name="T18" fmla="*/ 201 w 201"/>
                    <a:gd name="T19" fmla="*/ 72 h 115"/>
                    <a:gd name="T20" fmla="*/ 164 w 201"/>
                    <a:gd name="T21" fmla="*/ 72 h 115"/>
                    <a:gd name="T22" fmla="*/ 164 w 201"/>
                    <a:gd name="T23" fmla="*/ 92 h 115"/>
                    <a:gd name="T24" fmla="*/ 174 w 201"/>
                    <a:gd name="T25" fmla="*/ 74 h 115"/>
                    <a:gd name="T26" fmla="*/ 25 w 201"/>
                    <a:gd name="T27" fmla="*/ 2 h 115"/>
                    <a:gd name="T28" fmla="*/ 24 w 201"/>
                    <a:gd name="T29" fmla="*/ 2 h 115"/>
                    <a:gd name="T30" fmla="*/ 15 w 201"/>
                    <a:gd name="T31" fmla="*/ 0 h 115"/>
                    <a:gd name="T32" fmla="*/ 0 w 201"/>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15">
                      <a:moveTo>
                        <a:pt x="0" y="0"/>
                      </a:moveTo>
                      <a:lnTo>
                        <a:pt x="0" y="43"/>
                      </a:lnTo>
                      <a:lnTo>
                        <a:pt x="15" y="43"/>
                      </a:lnTo>
                      <a:lnTo>
                        <a:pt x="15" y="21"/>
                      </a:lnTo>
                      <a:lnTo>
                        <a:pt x="7" y="39"/>
                      </a:lnTo>
                      <a:lnTo>
                        <a:pt x="155" y="111"/>
                      </a:lnTo>
                      <a:lnTo>
                        <a:pt x="155" y="111"/>
                      </a:lnTo>
                      <a:lnTo>
                        <a:pt x="164" y="115"/>
                      </a:lnTo>
                      <a:lnTo>
                        <a:pt x="201" y="115"/>
                      </a:lnTo>
                      <a:lnTo>
                        <a:pt x="201" y="72"/>
                      </a:lnTo>
                      <a:lnTo>
                        <a:pt x="164" y="72"/>
                      </a:lnTo>
                      <a:lnTo>
                        <a:pt x="164" y="92"/>
                      </a:lnTo>
                      <a:lnTo>
                        <a:pt x="174" y="74"/>
                      </a:lnTo>
                      <a:lnTo>
                        <a:pt x="25" y="2"/>
                      </a:lnTo>
                      <a:lnTo>
                        <a:pt x="24" y="2"/>
                      </a:lnTo>
                      <a:lnTo>
                        <a:pt x="1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grpSp>
        <p:sp>
          <p:nvSpPr>
            <p:cNvPr id="1256468" name="Text Box 20"/>
            <p:cNvSpPr txBox="1">
              <a:spLocks noChangeArrowheads="1"/>
            </p:cNvSpPr>
            <p:nvPr/>
          </p:nvSpPr>
          <p:spPr bwMode="auto">
            <a:xfrm>
              <a:off x="1024" y="3097"/>
              <a:ext cx="6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End Station</a:t>
              </a:r>
            </a:p>
          </p:txBody>
        </p:sp>
        <p:sp>
          <p:nvSpPr>
            <p:cNvPr id="1256469" name="Text Box 21"/>
            <p:cNvSpPr txBox="1">
              <a:spLocks noChangeArrowheads="1"/>
            </p:cNvSpPr>
            <p:nvPr/>
          </p:nvSpPr>
          <p:spPr bwMode="auto">
            <a:xfrm>
              <a:off x="4053" y="3682"/>
              <a:ext cx="65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altLang="sk-SK" sz="1200" b="1">
                  <a:cs typeface="Times New Roman" pitchFamily="18" charset="0"/>
                </a:rPr>
                <a:t>End Station</a:t>
              </a:r>
            </a:p>
          </p:txBody>
        </p:sp>
        <p:pic>
          <p:nvPicPr>
            <p:cNvPr id="1256470" name="Picture 22" descr="End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 y="3224"/>
              <a:ext cx="385" cy="551"/>
            </a:xfrm>
            <a:prstGeom prst="rect">
              <a:avLst/>
            </a:prstGeom>
            <a:noFill/>
            <a:extLst>
              <a:ext uri="{909E8E84-426E-40DD-AFC4-6F175D3DCCD1}">
                <a14:hiddenFill xmlns:a14="http://schemas.microsoft.com/office/drawing/2010/main">
                  <a:solidFill>
                    <a:srgbClr val="FFFFFF"/>
                  </a:solidFill>
                </a14:hiddenFill>
              </a:ext>
            </a:extLst>
          </p:spPr>
        </p:pic>
        <p:pic>
          <p:nvPicPr>
            <p:cNvPr id="1256471"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9" y="2741"/>
              <a:ext cx="3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6472" name="Line 24"/>
            <p:cNvSpPr>
              <a:spLocks noChangeShapeType="1"/>
            </p:cNvSpPr>
            <p:nvPr/>
          </p:nvSpPr>
          <p:spPr bwMode="auto">
            <a:xfrm flipH="1">
              <a:off x="3537" y="3292"/>
              <a:ext cx="6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pic>
          <p:nvPicPr>
            <p:cNvPr id="1256473" name="Picture 25" descr="EndUser Fema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5" y="3086"/>
              <a:ext cx="348" cy="551"/>
            </a:xfrm>
            <a:prstGeom prst="rect">
              <a:avLst/>
            </a:prstGeom>
            <a:noFill/>
            <a:extLst>
              <a:ext uri="{909E8E84-426E-40DD-AFC4-6F175D3DCCD1}">
                <a14:hiddenFill xmlns:a14="http://schemas.microsoft.com/office/drawing/2010/main">
                  <a:solidFill>
                    <a:srgbClr val="FFFFFF"/>
                  </a:solidFill>
                </a14:hiddenFill>
              </a:ext>
            </a:extLst>
          </p:spPr>
        </p:pic>
        <p:sp>
          <p:nvSpPr>
            <p:cNvPr id="1256474" name="Line 26"/>
            <p:cNvSpPr>
              <a:spLocks noChangeShapeType="1"/>
            </p:cNvSpPr>
            <p:nvPr/>
          </p:nvSpPr>
          <p:spPr bwMode="auto">
            <a:xfrm flipV="1">
              <a:off x="2470" y="3533"/>
              <a:ext cx="481" cy="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75" name="Line 27"/>
            <p:cNvSpPr>
              <a:spLocks noChangeShapeType="1"/>
            </p:cNvSpPr>
            <p:nvPr/>
          </p:nvSpPr>
          <p:spPr bwMode="auto">
            <a:xfrm>
              <a:off x="2435" y="3017"/>
              <a:ext cx="551" cy="1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76" name="Line 28"/>
            <p:cNvSpPr>
              <a:spLocks noChangeShapeType="1"/>
            </p:cNvSpPr>
            <p:nvPr/>
          </p:nvSpPr>
          <p:spPr bwMode="auto">
            <a:xfrm>
              <a:off x="2470" y="3051"/>
              <a:ext cx="0" cy="55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77" name="Line 29"/>
            <p:cNvSpPr>
              <a:spLocks noChangeShapeType="1"/>
            </p:cNvSpPr>
            <p:nvPr/>
          </p:nvSpPr>
          <p:spPr bwMode="auto">
            <a:xfrm>
              <a:off x="3020" y="3120"/>
              <a:ext cx="0" cy="37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78" name="Line 30"/>
            <p:cNvSpPr>
              <a:spLocks noChangeShapeType="1"/>
            </p:cNvSpPr>
            <p:nvPr/>
          </p:nvSpPr>
          <p:spPr bwMode="auto">
            <a:xfrm flipV="1">
              <a:off x="2951" y="2810"/>
              <a:ext cx="310" cy="3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79" name="Line 31"/>
            <p:cNvSpPr>
              <a:spLocks noChangeShapeType="1"/>
            </p:cNvSpPr>
            <p:nvPr/>
          </p:nvSpPr>
          <p:spPr bwMode="auto">
            <a:xfrm>
              <a:off x="2057" y="2741"/>
              <a:ext cx="378" cy="2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80" name="Line 32"/>
            <p:cNvSpPr>
              <a:spLocks noChangeShapeType="1"/>
            </p:cNvSpPr>
            <p:nvPr/>
          </p:nvSpPr>
          <p:spPr bwMode="auto">
            <a:xfrm flipV="1">
              <a:off x="3055" y="3258"/>
              <a:ext cx="482" cy="24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81" name="Line 33"/>
            <p:cNvSpPr>
              <a:spLocks noChangeShapeType="1"/>
            </p:cNvSpPr>
            <p:nvPr/>
          </p:nvSpPr>
          <p:spPr bwMode="auto">
            <a:xfrm>
              <a:off x="1953" y="3361"/>
              <a:ext cx="517"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256482" name="Line 34"/>
            <p:cNvSpPr>
              <a:spLocks noChangeShapeType="1"/>
            </p:cNvSpPr>
            <p:nvPr/>
          </p:nvSpPr>
          <p:spPr bwMode="auto">
            <a:xfrm>
              <a:off x="3330" y="2914"/>
              <a:ext cx="241" cy="3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pic>
          <p:nvPicPr>
            <p:cNvPr id="1256483"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7" y="3258"/>
              <a:ext cx="344"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4"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3" y="2707"/>
              <a:ext cx="345"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5"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3" y="2918"/>
              <a:ext cx="344"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6"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4" y="3019"/>
              <a:ext cx="344"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4" y="3430"/>
              <a:ext cx="344"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8" y="3499"/>
              <a:ext cx="344"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648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3" y="3193"/>
              <a:ext cx="3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26622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p:txBody>
          <a:bodyPr/>
          <a:lstStyle/>
          <a:p>
            <a:r>
              <a:rPr lang="sk-SK" altLang="sk-SK"/>
              <a:t>Model Differentiated Services (DiffServ)</a:t>
            </a:r>
            <a:endParaRPr lang="en-US" altLang="sk-SK"/>
          </a:p>
        </p:txBody>
      </p:sp>
      <p:sp>
        <p:nvSpPr>
          <p:cNvPr id="1354755" name="Rectangle 3"/>
          <p:cNvSpPr>
            <a:spLocks noGrp="1" noChangeArrowheads="1"/>
          </p:cNvSpPr>
          <p:nvPr>
            <p:ph type="body" idx="1"/>
          </p:nvPr>
        </p:nvSpPr>
        <p:spPr/>
        <p:txBody>
          <a:bodyPr/>
          <a:lstStyle/>
          <a:p>
            <a:r>
              <a:rPr lang="sk-SK" altLang="sk-SK"/>
              <a:t>Model DiffServ sa zaoberá poskytovaním QoS nad triedami prevádzky, nie nad jednotlivými tokmi</a:t>
            </a:r>
            <a:endParaRPr lang="en-US" altLang="sk-SK"/>
          </a:p>
          <a:p>
            <a:r>
              <a:rPr lang="sk-SK" altLang="sk-SK"/>
              <a:t>Komplexná klasifikácia, značkovanie a vstupné úpravy prevádzky sa realizujú na okraji siete</a:t>
            </a:r>
          </a:p>
          <a:p>
            <a:pPr lvl="1"/>
            <a:r>
              <a:rPr lang="sk-SK" altLang="sk-SK"/>
              <a:t>Vo vnútri siete sa QoS pravidlá riadia už iba pridelenými značkami</a:t>
            </a:r>
            <a:endParaRPr lang="en-US" altLang="sk-SK"/>
          </a:p>
          <a:p>
            <a:r>
              <a:rPr lang="sk-SK" altLang="sk-SK"/>
              <a:t>Vo vnútri siete sa neudržiavajú informácie o jednotlivých tokoch, udržiavajú sa len informácie o spôsobe obsluhy jednotlivých tried prevádzky</a:t>
            </a:r>
          </a:p>
          <a:p>
            <a:r>
              <a:rPr lang="sk-SK" altLang="sk-SK"/>
              <a:t>Cieľom DiffServ je</a:t>
            </a:r>
          </a:p>
          <a:p>
            <a:pPr lvl="1"/>
            <a:r>
              <a:rPr lang="sk-SK" altLang="sk-SK"/>
              <a:t>Škálovateľnosť</a:t>
            </a:r>
          </a:p>
          <a:p>
            <a:pPr lvl="1"/>
            <a:r>
              <a:rPr lang="sk-SK" altLang="sk-SK"/>
              <a:t>Spolupráca s uzlami, ktoré ešte nepodporujú DiffServ</a:t>
            </a:r>
          </a:p>
          <a:p>
            <a:pPr lvl="1"/>
            <a:r>
              <a:rPr lang="sk-SK" altLang="sk-SK"/>
              <a:t>Možnosť postupného nasadzovania</a:t>
            </a:r>
            <a:endParaRPr lang="en-US" altLang="sk-SK"/>
          </a:p>
        </p:txBody>
      </p:sp>
    </p:spTree>
    <p:extLst>
      <p:ext uri="{BB962C8B-B14F-4D97-AF65-F5344CB8AC3E}">
        <p14:creationId xmlns:p14="http://schemas.microsoft.com/office/powerpoint/2010/main" val="2157649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609600" y="381000"/>
            <a:ext cx="8145463" cy="685800"/>
          </a:xfrm>
        </p:spPr>
        <p:txBody>
          <a:bodyPr/>
          <a:lstStyle/>
          <a:p>
            <a:r>
              <a:rPr lang="sk-SK" altLang="sk-SK" sz="2800"/>
              <a:t>Klasifikačné nástroje</a:t>
            </a:r>
            <a:br>
              <a:rPr lang="sk-SK" altLang="sk-SK" sz="2800"/>
            </a:br>
            <a:r>
              <a:rPr lang="en-US" altLang="sk-SK" sz="2800"/>
              <a:t>IP Precedence a DiffServ Code Point</a:t>
            </a:r>
          </a:p>
        </p:txBody>
      </p:sp>
      <p:sp>
        <p:nvSpPr>
          <p:cNvPr id="1356803" name="Rectangle 3"/>
          <p:cNvSpPr>
            <a:spLocks noGrp="1" noChangeArrowheads="1"/>
          </p:cNvSpPr>
          <p:nvPr>
            <p:ph type="body" idx="1"/>
          </p:nvPr>
        </p:nvSpPr>
        <p:spPr>
          <a:xfrm>
            <a:off x="655638" y="3582988"/>
            <a:ext cx="8159750" cy="2590800"/>
          </a:xfrm>
          <a:noFill/>
        </p:spPr>
        <p:txBody>
          <a:bodyPr/>
          <a:lstStyle/>
          <a:p>
            <a:pPr>
              <a:lnSpc>
                <a:spcPct val="90000"/>
              </a:lnSpc>
            </a:pPr>
            <a:r>
              <a:rPr lang="en-US" altLang="sk-SK" sz="2000">
                <a:solidFill>
                  <a:schemeClr val="accent2"/>
                </a:solidFill>
              </a:rPr>
              <a:t>IPv4</a:t>
            </a:r>
            <a:r>
              <a:rPr lang="en-US" altLang="sk-SK" sz="2000"/>
              <a:t>: </a:t>
            </a:r>
            <a:r>
              <a:rPr lang="sk-SK" altLang="sk-SK" sz="2000"/>
              <a:t>tri najvyššie bity ToS bajtu sa nazývajú IP Precedence </a:t>
            </a:r>
            <a:r>
              <a:rPr lang="en-US" altLang="sk-SK" sz="2000"/>
              <a:t>(IPP)</a:t>
            </a:r>
            <a:r>
              <a:rPr lang="sk-SK" altLang="sk-SK" sz="2000"/>
              <a:t>. Ostatné bity boli niekoľkokrát predefinované (Delay, Throughput, Reliability, Monetary cost)</a:t>
            </a:r>
            <a:endParaRPr lang="en-US" altLang="sk-SK" sz="2000"/>
          </a:p>
          <a:p>
            <a:pPr>
              <a:lnSpc>
                <a:spcPct val="90000"/>
              </a:lnSpc>
            </a:pPr>
            <a:r>
              <a:rPr lang="en-US" altLang="sk-SK" sz="2000">
                <a:solidFill>
                  <a:schemeClr val="accent2"/>
                </a:solidFill>
              </a:rPr>
              <a:t>DiffServ</a:t>
            </a:r>
            <a:r>
              <a:rPr lang="en-US" altLang="sk-SK" sz="2000"/>
              <a:t>: </a:t>
            </a:r>
            <a:r>
              <a:rPr lang="sk-SK" altLang="sk-SK" sz="2000"/>
              <a:t>šesť najvyšších bitov </a:t>
            </a:r>
            <a:r>
              <a:rPr lang="en-US" altLang="sk-SK" sz="2000"/>
              <a:t>ToS b</a:t>
            </a:r>
            <a:r>
              <a:rPr lang="sk-SK" altLang="sk-SK" sz="2000"/>
              <a:t>ajtu</a:t>
            </a:r>
            <a:r>
              <a:rPr lang="en-US" altLang="sk-SK" sz="2000"/>
              <a:t> </a:t>
            </a:r>
            <a:r>
              <a:rPr lang="sk-SK" altLang="sk-SK" sz="2000"/>
              <a:t>sa nazývajú </a:t>
            </a:r>
            <a:r>
              <a:rPr lang="en-US" altLang="sk-SK" sz="2000"/>
              <a:t>DiffServ Code Point (DSCP)</a:t>
            </a:r>
            <a:r>
              <a:rPr lang="sk-SK" altLang="sk-SK" sz="2000"/>
              <a:t>. Zvyšné dva bity sa využívajú na explicitnú informáciu o zahltení (ECN). Hodnota DSCP poľa sa nazýva </a:t>
            </a:r>
            <a:r>
              <a:rPr lang="sk-SK" altLang="sk-SK" sz="2000" b="1">
                <a:solidFill>
                  <a:schemeClr val="accent2"/>
                </a:solidFill>
              </a:rPr>
              <a:t>codepoint</a:t>
            </a:r>
            <a:endParaRPr lang="en-US" altLang="sk-SK" sz="2000">
              <a:solidFill>
                <a:schemeClr val="accent2"/>
              </a:solidFill>
            </a:endParaRPr>
          </a:p>
          <a:p>
            <a:pPr>
              <a:lnSpc>
                <a:spcPct val="90000"/>
              </a:lnSpc>
            </a:pPr>
            <a:r>
              <a:rPr lang="sk-SK" altLang="sk-SK" sz="2000"/>
              <a:t>Hodnoty </a:t>
            </a:r>
            <a:r>
              <a:rPr lang="en-US" altLang="sk-SK" sz="2000"/>
              <a:t>DSCP </a:t>
            </a:r>
            <a:r>
              <a:rPr lang="sk-SK" altLang="sk-SK" sz="2000"/>
              <a:t>sú spätne ko</a:t>
            </a:r>
            <a:r>
              <a:rPr lang="en-US" altLang="sk-SK" sz="2000"/>
              <a:t>mpatib</a:t>
            </a:r>
            <a:r>
              <a:rPr lang="sk-SK" altLang="sk-SK" sz="2000"/>
              <a:t>i</a:t>
            </a:r>
            <a:r>
              <a:rPr lang="en-US" altLang="sk-SK" sz="2000"/>
              <a:t>l</a:t>
            </a:r>
            <a:r>
              <a:rPr lang="sk-SK" altLang="sk-SK" sz="2000"/>
              <a:t>né s hodnotami</a:t>
            </a:r>
            <a:r>
              <a:rPr lang="en-US" altLang="sk-SK" sz="2000"/>
              <a:t> IP </a:t>
            </a:r>
            <a:r>
              <a:rPr lang="sk-SK" altLang="sk-SK" sz="2000"/>
              <a:t>P</a:t>
            </a:r>
            <a:r>
              <a:rPr lang="en-US" altLang="sk-SK" sz="2000"/>
              <a:t>recedence</a:t>
            </a:r>
          </a:p>
        </p:txBody>
      </p:sp>
      <p:grpSp>
        <p:nvGrpSpPr>
          <p:cNvPr id="1356804" name="Group 4"/>
          <p:cNvGrpSpPr>
            <a:grpSpLocks/>
          </p:cNvGrpSpPr>
          <p:nvPr/>
        </p:nvGrpSpPr>
        <p:grpSpPr bwMode="auto">
          <a:xfrm>
            <a:off x="763588" y="1828800"/>
            <a:ext cx="4267200" cy="1524000"/>
            <a:chOff x="384" y="1248"/>
            <a:chExt cx="2688" cy="960"/>
          </a:xfrm>
        </p:grpSpPr>
        <p:sp>
          <p:nvSpPr>
            <p:cNvPr id="1356805" name="Rectangle 5"/>
            <p:cNvSpPr>
              <a:spLocks noChangeArrowheads="1"/>
            </p:cNvSpPr>
            <p:nvPr/>
          </p:nvSpPr>
          <p:spPr bwMode="auto">
            <a:xfrm>
              <a:off x="384" y="1584"/>
              <a:ext cx="336" cy="624"/>
            </a:xfrm>
            <a:prstGeom prst="rect">
              <a:avLst/>
            </a:prstGeom>
            <a:solidFill>
              <a:srgbClr val="82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7</a:t>
              </a:r>
            </a:p>
          </p:txBody>
        </p:sp>
        <p:sp>
          <p:nvSpPr>
            <p:cNvPr id="1356806" name="Rectangle 6"/>
            <p:cNvSpPr>
              <a:spLocks noChangeArrowheads="1"/>
            </p:cNvSpPr>
            <p:nvPr/>
          </p:nvSpPr>
          <p:spPr bwMode="auto">
            <a:xfrm>
              <a:off x="720"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6</a:t>
              </a:r>
            </a:p>
          </p:txBody>
        </p:sp>
        <p:sp>
          <p:nvSpPr>
            <p:cNvPr id="1356807" name="Rectangle 7"/>
            <p:cNvSpPr>
              <a:spLocks noChangeArrowheads="1"/>
            </p:cNvSpPr>
            <p:nvPr/>
          </p:nvSpPr>
          <p:spPr bwMode="auto">
            <a:xfrm>
              <a:off x="1056"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5</a:t>
              </a:r>
            </a:p>
          </p:txBody>
        </p:sp>
        <p:sp>
          <p:nvSpPr>
            <p:cNvPr id="1356808" name="Rectangle 8"/>
            <p:cNvSpPr>
              <a:spLocks noChangeArrowheads="1"/>
            </p:cNvSpPr>
            <p:nvPr/>
          </p:nvSpPr>
          <p:spPr bwMode="auto">
            <a:xfrm>
              <a:off x="1392"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4</a:t>
              </a:r>
            </a:p>
          </p:txBody>
        </p:sp>
        <p:sp>
          <p:nvSpPr>
            <p:cNvPr id="1356809" name="Rectangle 9"/>
            <p:cNvSpPr>
              <a:spLocks noChangeArrowheads="1"/>
            </p:cNvSpPr>
            <p:nvPr/>
          </p:nvSpPr>
          <p:spPr bwMode="auto">
            <a:xfrm>
              <a:off x="1728"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3</a:t>
              </a:r>
            </a:p>
          </p:txBody>
        </p:sp>
        <p:sp>
          <p:nvSpPr>
            <p:cNvPr id="1356810" name="Rectangle 10"/>
            <p:cNvSpPr>
              <a:spLocks noChangeArrowheads="1"/>
            </p:cNvSpPr>
            <p:nvPr/>
          </p:nvSpPr>
          <p:spPr bwMode="auto">
            <a:xfrm>
              <a:off x="2064"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2</a:t>
              </a:r>
            </a:p>
          </p:txBody>
        </p:sp>
        <p:sp>
          <p:nvSpPr>
            <p:cNvPr id="1356811" name="Rectangle 11"/>
            <p:cNvSpPr>
              <a:spLocks noChangeArrowheads="1"/>
            </p:cNvSpPr>
            <p:nvPr/>
          </p:nvSpPr>
          <p:spPr bwMode="auto">
            <a:xfrm>
              <a:off x="2400"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1</a:t>
              </a:r>
            </a:p>
          </p:txBody>
        </p:sp>
        <p:sp>
          <p:nvSpPr>
            <p:cNvPr id="1356812" name="Rectangle 12"/>
            <p:cNvSpPr>
              <a:spLocks noChangeArrowheads="1"/>
            </p:cNvSpPr>
            <p:nvPr/>
          </p:nvSpPr>
          <p:spPr bwMode="auto">
            <a:xfrm>
              <a:off x="2736"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0</a:t>
              </a:r>
            </a:p>
          </p:txBody>
        </p:sp>
        <p:sp>
          <p:nvSpPr>
            <p:cNvPr id="1356813" name="Freeform 13"/>
            <p:cNvSpPr>
              <a:spLocks/>
            </p:cNvSpPr>
            <p:nvPr/>
          </p:nvSpPr>
          <p:spPr bwMode="auto">
            <a:xfrm>
              <a:off x="384" y="1248"/>
              <a:ext cx="2688" cy="336"/>
            </a:xfrm>
            <a:custGeom>
              <a:avLst/>
              <a:gdLst>
                <a:gd name="T0" fmla="*/ 528 w 2688"/>
                <a:gd name="T1" fmla="*/ 0 h 336"/>
                <a:gd name="T2" fmla="*/ 0 w 2688"/>
                <a:gd name="T3" fmla="*/ 336 h 336"/>
                <a:gd name="T4" fmla="*/ 2688 w 2688"/>
                <a:gd name="T5" fmla="*/ 336 h 336"/>
                <a:gd name="T6" fmla="*/ 1056 w 2688"/>
                <a:gd name="T7" fmla="*/ 0 h 336"/>
                <a:gd name="T8" fmla="*/ 528 w 2688"/>
                <a:gd name="T9" fmla="*/ 0 h 336"/>
              </a:gdLst>
              <a:ahLst/>
              <a:cxnLst>
                <a:cxn ang="0">
                  <a:pos x="T0" y="T1"/>
                </a:cxn>
                <a:cxn ang="0">
                  <a:pos x="T2" y="T3"/>
                </a:cxn>
                <a:cxn ang="0">
                  <a:pos x="T4" y="T5"/>
                </a:cxn>
                <a:cxn ang="0">
                  <a:pos x="T6" y="T7"/>
                </a:cxn>
                <a:cxn ang="0">
                  <a:pos x="T8" y="T9"/>
                </a:cxn>
              </a:cxnLst>
              <a:rect l="0" t="0" r="r" b="b"/>
              <a:pathLst>
                <a:path w="2688" h="336">
                  <a:moveTo>
                    <a:pt x="528" y="0"/>
                  </a:moveTo>
                  <a:lnTo>
                    <a:pt x="0" y="336"/>
                  </a:lnTo>
                  <a:lnTo>
                    <a:pt x="2688" y="336"/>
                  </a:lnTo>
                  <a:lnTo>
                    <a:pt x="1056" y="0"/>
                  </a:lnTo>
                  <a:lnTo>
                    <a:pt x="528" y="0"/>
                  </a:lnTo>
                  <a:close/>
                </a:path>
              </a:pathLst>
            </a:custGeom>
            <a:solidFill>
              <a:srgbClr val="CCCCCC"/>
            </a:solidFill>
            <a:ln>
              <a:noFill/>
            </a:ln>
            <a:effectLst/>
            <a:extLst>
              <a:ext uri="{91240B29-F687-4F45-9708-019B960494DF}">
                <a14:hiddenLine xmlns:a14="http://schemas.microsoft.com/office/drawing/2010/main" w="9525" cap="flat" cmpd="sng">
                  <a:solidFill>
                    <a:srgbClr val="B2B2B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sp>
        <p:nvSpPr>
          <p:cNvPr id="1356814" name="Rectangle 14"/>
          <p:cNvSpPr>
            <a:spLocks noChangeArrowheads="1"/>
          </p:cNvSpPr>
          <p:nvPr/>
        </p:nvSpPr>
        <p:spPr bwMode="auto">
          <a:xfrm>
            <a:off x="3032125" y="1373188"/>
            <a:ext cx="62706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ID</a:t>
            </a:r>
          </a:p>
        </p:txBody>
      </p:sp>
      <p:sp>
        <p:nvSpPr>
          <p:cNvPr id="1356815" name="Rectangle 15"/>
          <p:cNvSpPr>
            <a:spLocks noChangeArrowheads="1"/>
          </p:cNvSpPr>
          <p:nvPr/>
        </p:nvSpPr>
        <p:spPr bwMode="auto">
          <a:xfrm>
            <a:off x="36591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Offset</a:t>
            </a:r>
          </a:p>
        </p:txBody>
      </p:sp>
      <p:sp>
        <p:nvSpPr>
          <p:cNvPr id="1356816" name="Rectangle 16"/>
          <p:cNvSpPr>
            <a:spLocks noChangeArrowheads="1"/>
          </p:cNvSpPr>
          <p:nvPr/>
        </p:nvSpPr>
        <p:spPr bwMode="auto">
          <a:xfrm>
            <a:off x="4495800" y="1373188"/>
            <a:ext cx="611188"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TTL</a:t>
            </a:r>
          </a:p>
        </p:txBody>
      </p:sp>
      <p:sp>
        <p:nvSpPr>
          <p:cNvPr id="1356817" name="Rectangle 17"/>
          <p:cNvSpPr>
            <a:spLocks noChangeArrowheads="1"/>
          </p:cNvSpPr>
          <p:nvPr/>
        </p:nvSpPr>
        <p:spPr bwMode="auto">
          <a:xfrm>
            <a:off x="51069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Proto</a:t>
            </a:r>
          </a:p>
        </p:txBody>
      </p:sp>
      <p:sp>
        <p:nvSpPr>
          <p:cNvPr id="1356818" name="Rectangle 18"/>
          <p:cNvSpPr>
            <a:spLocks noChangeArrowheads="1"/>
          </p:cNvSpPr>
          <p:nvPr/>
        </p:nvSpPr>
        <p:spPr bwMode="auto">
          <a:xfrm>
            <a:off x="5945188" y="1373188"/>
            <a:ext cx="642937"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FCS</a:t>
            </a:r>
          </a:p>
        </p:txBody>
      </p:sp>
      <p:sp>
        <p:nvSpPr>
          <p:cNvPr id="1356819" name="Rectangle 19"/>
          <p:cNvSpPr>
            <a:spLocks noChangeArrowheads="1"/>
          </p:cNvSpPr>
          <p:nvPr/>
        </p:nvSpPr>
        <p:spPr bwMode="auto">
          <a:xfrm>
            <a:off x="65801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SA</a:t>
            </a:r>
          </a:p>
        </p:txBody>
      </p:sp>
      <p:sp>
        <p:nvSpPr>
          <p:cNvPr id="1356820" name="Rectangle 20"/>
          <p:cNvSpPr>
            <a:spLocks noChangeArrowheads="1"/>
          </p:cNvSpPr>
          <p:nvPr/>
        </p:nvSpPr>
        <p:spPr bwMode="auto">
          <a:xfrm>
            <a:off x="73929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DA</a:t>
            </a:r>
          </a:p>
        </p:txBody>
      </p:sp>
      <p:sp>
        <p:nvSpPr>
          <p:cNvPr id="1356821" name="Rectangle 21"/>
          <p:cNvSpPr>
            <a:spLocks noChangeArrowheads="1"/>
          </p:cNvSpPr>
          <p:nvPr/>
        </p:nvSpPr>
        <p:spPr bwMode="auto">
          <a:xfrm>
            <a:off x="8181975" y="1373188"/>
            <a:ext cx="73501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Data</a:t>
            </a:r>
          </a:p>
        </p:txBody>
      </p:sp>
      <p:sp>
        <p:nvSpPr>
          <p:cNvPr id="1356822" name="Rectangle 22"/>
          <p:cNvSpPr>
            <a:spLocks noChangeArrowheads="1"/>
          </p:cNvSpPr>
          <p:nvPr/>
        </p:nvSpPr>
        <p:spPr bwMode="auto">
          <a:xfrm>
            <a:off x="2439988" y="1373188"/>
            <a:ext cx="627062"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Len</a:t>
            </a:r>
          </a:p>
        </p:txBody>
      </p:sp>
      <p:sp>
        <p:nvSpPr>
          <p:cNvPr id="1356823" name="Rectangle 23"/>
          <p:cNvSpPr>
            <a:spLocks noChangeArrowheads="1"/>
          </p:cNvSpPr>
          <p:nvPr/>
        </p:nvSpPr>
        <p:spPr bwMode="auto">
          <a:xfrm>
            <a:off x="538163" y="1373188"/>
            <a:ext cx="1063625"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Version </a:t>
            </a:r>
            <a:br>
              <a:rPr lang="en-US" altLang="sk-SK" sz="1600" b="1">
                <a:solidFill>
                  <a:schemeClr val="tx2"/>
                </a:solidFill>
              </a:rPr>
            </a:br>
            <a:r>
              <a:rPr lang="en-US" altLang="sk-SK" sz="1600" b="1">
                <a:solidFill>
                  <a:schemeClr val="tx2"/>
                </a:solidFill>
              </a:rPr>
              <a:t>Length</a:t>
            </a:r>
          </a:p>
        </p:txBody>
      </p:sp>
      <p:sp>
        <p:nvSpPr>
          <p:cNvPr id="1356824" name="Rectangle 24"/>
          <p:cNvSpPr>
            <a:spLocks noChangeArrowheads="1"/>
          </p:cNvSpPr>
          <p:nvPr/>
        </p:nvSpPr>
        <p:spPr bwMode="auto">
          <a:xfrm>
            <a:off x="1568450" y="1371600"/>
            <a:ext cx="871538" cy="457200"/>
          </a:xfrm>
          <a:prstGeom prst="rect">
            <a:avLst/>
          </a:prstGeom>
          <a:solidFill>
            <a:srgbClr val="820000"/>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en-US" sz="1600" b="1">
                <a:solidFill>
                  <a:srgbClr val="FFFFFF"/>
                </a:solidFill>
              </a:rPr>
              <a:t>ToS</a:t>
            </a:r>
          </a:p>
          <a:p>
            <a:r>
              <a:rPr lang="en-US" altLang="en-US" sz="1600" b="1">
                <a:solidFill>
                  <a:srgbClr val="FFFFFF"/>
                </a:solidFill>
              </a:rPr>
              <a:t>Byte</a:t>
            </a:r>
          </a:p>
        </p:txBody>
      </p:sp>
      <p:grpSp>
        <p:nvGrpSpPr>
          <p:cNvPr id="1356825" name="Group 25"/>
          <p:cNvGrpSpPr>
            <a:grpSpLocks/>
          </p:cNvGrpSpPr>
          <p:nvPr/>
        </p:nvGrpSpPr>
        <p:grpSpPr bwMode="auto">
          <a:xfrm>
            <a:off x="763588" y="3028950"/>
            <a:ext cx="4267200" cy="322263"/>
            <a:chOff x="384" y="1968"/>
            <a:chExt cx="2688" cy="240"/>
          </a:xfrm>
        </p:grpSpPr>
        <p:sp>
          <p:nvSpPr>
            <p:cNvPr id="1356826" name="Rectangle 26"/>
            <p:cNvSpPr>
              <a:spLocks noChangeArrowheads="1"/>
            </p:cNvSpPr>
            <p:nvPr/>
          </p:nvSpPr>
          <p:spPr bwMode="auto">
            <a:xfrm>
              <a:off x="384" y="1968"/>
              <a:ext cx="2016" cy="240"/>
            </a:xfrm>
            <a:prstGeom prst="rect">
              <a:avLst/>
            </a:prstGeom>
            <a:solidFill>
              <a:schemeClr val="accent2"/>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17961" dir="135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DiffServ Code Point (DSCP)</a:t>
              </a:r>
            </a:p>
          </p:txBody>
        </p:sp>
        <p:sp>
          <p:nvSpPr>
            <p:cNvPr id="1356827" name="Rectangle 27"/>
            <p:cNvSpPr>
              <a:spLocks noChangeArrowheads="1"/>
            </p:cNvSpPr>
            <p:nvPr/>
          </p:nvSpPr>
          <p:spPr bwMode="auto">
            <a:xfrm>
              <a:off x="2400" y="1968"/>
              <a:ext cx="672" cy="240"/>
            </a:xfrm>
            <a:prstGeom prst="rect">
              <a:avLst/>
            </a:prstGeom>
            <a:solidFill>
              <a:srgbClr val="F9DE9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chemeClr val="tx2"/>
                  </a:solidFill>
                </a:rPr>
                <a:t>IP ECN</a:t>
              </a:r>
            </a:p>
          </p:txBody>
        </p:sp>
      </p:grpSp>
      <p:sp>
        <p:nvSpPr>
          <p:cNvPr id="1356828" name="Text Box 28"/>
          <p:cNvSpPr txBox="1">
            <a:spLocks noChangeArrowheads="1"/>
          </p:cNvSpPr>
          <p:nvPr/>
        </p:nvSpPr>
        <p:spPr bwMode="auto">
          <a:xfrm>
            <a:off x="7545388" y="1828800"/>
            <a:ext cx="128905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100000"/>
              </a:lnSpc>
            </a:pPr>
            <a:r>
              <a:rPr lang="en-US" altLang="sk-SK" sz="1800" b="1"/>
              <a:t>IPv4 Paket</a:t>
            </a:r>
          </a:p>
        </p:txBody>
      </p:sp>
      <p:grpSp>
        <p:nvGrpSpPr>
          <p:cNvPr id="1356829" name="Group 29"/>
          <p:cNvGrpSpPr>
            <a:grpSpLocks/>
          </p:cNvGrpSpPr>
          <p:nvPr/>
        </p:nvGrpSpPr>
        <p:grpSpPr bwMode="auto">
          <a:xfrm>
            <a:off x="762000" y="2722563"/>
            <a:ext cx="4267200" cy="304800"/>
            <a:chOff x="384" y="1776"/>
            <a:chExt cx="2688" cy="192"/>
          </a:xfrm>
        </p:grpSpPr>
        <p:sp>
          <p:nvSpPr>
            <p:cNvPr id="1356830" name="Rectangle 30"/>
            <p:cNvSpPr>
              <a:spLocks noChangeArrowheads="1"/>
            </p:cNvSpPr>
            <p:nvPr/>
          </p:nvSpPr>
          <p:spPr bwMode="auto">
            <a:xfrm>
              <a:off x="384" y="1776"/>
              <a:ext cx="1008" cy="192"/>
            </a:xfrm>
            <a:prstGeom prst="rect">
              <a:avLst/>
            </a:prstGeom>
            <a:solidFill>
              <a:srgbClr val="999999"/>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IP Precedence</a:t>
              </a:r>
            </a:p>
          </p:txBody>
        </p:sp>
        <p:sp>
          <p:nvSpPr>
            <p:cNvPr id="1356831" name="Rectangle 31"/>
            <p:cNvSpPr>
              <a:spLocks noChangeArrowheads="1"/>
            </p:cNvSpPr>
            <p:nvPr/>
          </p:nvSpPr>
          <p:spPr bwMode="auto">
            <a:xfrm>
              <a:off x="1392" y="1776"/>
              <a:ext cx="1680" cy="192"/>
            </a:xfrm>
            <a:prstGeom prst="rect">
              <a:avLst/>
            </a:prstGeom>
            <a:solidFill>
              <a:srgbClr val="666666"/>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Unused</a:t>
              </a:r>
            </a:p>
          </p:txBody>
        </p:sp>
      </p:grpSp>
      <p:grpSp>
        <p:nvGrpSpPr>
          <p:cNvPr id="1356832" name="Group 32"/>
          <p:cNvGrpSpPr>
            <a:grpSpLocks/>
          </p:cNvGrpSpPr>
          <p:nvPr/>
        </p:nvGrpSpPr>
        <p:grpSpPr bwMode="auto">
          <a:xfrm>
            <a:off x="5106988" y="2549525"/>
            <a:ext cx="2432050" cy="333375"/>
            <a:chOff x="3120" y="1702"/>
            <a:chExt cx="1532" cy="210"/>
          </a:xfrm>
        </p:grpSpPr>
        <p:sp>
          <p:nvSpPr>
            <p:cNvPr id="1356833" name="Line 33"/>
            <p:cNvSpPr>
              <a:spLocks noChangeShapeType="1"/>
            </p:cNvSpPr>
            <p:nvPr/>
          </p:nvSpPr>
          <p:spPr bwMode="auto">
            <a:xfrm flipH="1">
              <a:off x="3120" y="182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4" name="Text Box 34"/>
            <p:cNvSpPr txBox="1">
              <a:spLocks noChangeArrowheads="1"/>
            </p:cNvSpPr>
            <p:nvPr/>
          </p:nvSpPr>
          <p:spPr bwMode="auto">
            <a:xfrm>
              <a:off x="3600" y="1702"/>
              <a:ext cx="105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Štandard</a:t>
              </a:r>
              <a:r>
                <a:rPr lang="en-US" altLang="sk-SK" sz="1800" b="1"/>
                <a:t> IPv4</a:t>
              </a:r>
            </a:p>
          </p:txBody>
        </p:sp>
      </p:grpSp>
      <p:grpSp>
        <p:nvGrpSpPr>
          <p:cNvPr id="1356835" name="Group 35"/>
          <p:cNvGrpSpPr>
            <a:grpSpLocks/>
          </p:cNvGrpSpPr>
          <p:nvPr/>
        </p:nvGrpSpPr>
        <p:grpSpPr bwMode="auto">
          <a:xfrm>
            <a:off x="5097463" y="3073400"/>
            <a:ext cx="3003550" cy="333375"/>
            <a:chOff x="3120" y="1990"/>
            <a:chExt cx="1892" cy="210"/>
          </a:xfrm>
        </p:grpSpPr>
        <p:sp>
          <p:nvSpPr>
            <p:cNvPr id="1356836" name="Line 36"/>
            <p:cNvSpPr>
              <a:spLocks noChangeShapeType="1"/>
            </p:cNvSpPr>
            <p:nvPr/>
          </p:nvSpPr>
          <p:spPr bwMode="auto">
            <a:xfrm flipH="1" flipV="1">
              <a:off x="3120" y="206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7" name="Text Box 37"/>
            <p:cNvSpPr txBox="1">
              <a:spLocks noChangeArrowheads="1"/>
            </p:cNvSpPr>
            <p:nvPr/>
          </p:nvSpPr>
          <p:spPr bwMode="auto">
            <a:xfrm>
              <a:off x="3600" y="1990"/>
              <a:ext cx="141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Rozšírenie </a:t>
              </a:r>
              <a:r>
                <a:rPr lang="en-US" altLang="sk-SK" sz="1800" b="1"/>
                <a:t>DiffServ</a:t>
              </a:r>
            </a:p>
          </p:txBody>
        </p:sp>
      </p:grpSp>
    </p:spTree>
    <p:extLst>
      <p:ext uri="{BB962C8B-B14F-4D97-AF65-F5344CB8AC3E}">
        <p14:creationId xmlns:p14="http://schemas.microsoft.com/office/powerpoint/2010/main" val="15336579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56804"/>
                                        </p:tgtEl>
                                        <p:attrNameLst>
                                          <p:attrName>style.visibility</p:attrName>
                                        </p:attrNameLst>
                                      </p:cBhvr>
                                      <p:to>
                                        <p:strVal val="visible"/>
                                      </p:to>
                                    </p:set>
                                    <p:animEffect transition="in" filter="wipe(up)">
                                      <p:cBhvr>
                                        <p:cTn id="7" dur="500"/>
                                        <p:tgtEl>
                                          <p:spTgt spid="135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6829"/>
                                        </p:tgtEl>
                                        <p:attrNameLst>
                                          <p:attrName>style.visibility</p:attrName>
                                        </p:attrNameLst>
                                      </p:cBhvr>
                                      <p:to>
                                        <p:strVal val="visible"/>
                                      </p:to>
                                    </p:set>
                                    <p:animEffect transition="in" filter="wipe(left)">
                                      <p:cBhvr>
                                        <p:cTn id="12" dur="500"/>
                                        <p:tgtEl>
                                          <p:spTgt spid="135682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356832"/>
                                        </p:tgtEl>
                                        <p:attrNameLst>
                                          <p:attrName>style.visibility</p:attrName>
                                        </p:attrNameLst>
                                      </p:cBhvr>
                                      <p:to>
                                        <p:strVal val="visible"/>
                                      </p:to>
                                    </p:set>
                                    <p:animEffect transition="in" filter="dissolve">
                                      <p:cBhvr>
                                        <p:cTn id="16" dur="500"/>
                                        <p:tgtEl>
                                          <p:spTgt spid="135683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356803">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56825"/>
                                        </p:tgtEl>
                                        <p:attrNameLst>
                                          <p:attrName>style.visibility</p:attrName>
                                        </p:attrNameLst>
                                      </p:cBhvr>
                                      <p:to>
                                        <p:strVal val="visible"/>
                                      </p:to>
                                    </p:set>
                                    <p:animEffect transition="in" filter="wipe(left)">
                                      <p:cBhvr>
                                        <p:cTn id="24" dur="500"/>
                                        <p:tgtEl>
                                          <p:spTgt spid="135682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356835"/>
                                        </p:tgtEl>
                                        <p:attrNameLst>
                                          <p:attrName>style.visibility</p:attrName>
                                        </p:attrNameLst>
                                      </p:cBhvr>
                                      <p:to>
                                        <p:strVal val="visible"/>
                                      </p:to>
                                    </p:set>
                                    <p:animEffect transition="in" filter="dissolve">
                                      <p:cBhvr>
                                        <p:cTn id="28" dur="500"/>
                                        <p:tgtEl>
                                          <p:spTgt spid="1356835"/>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356803">
                                            <p:txEl>
                                              <p:pRg st="1" end="1"/>
                                            </p:txEl>
                                          </p:spTgt>
                                        </p:tgtEl>
                                        <p:attrNameLst>
                                          <p:attrName>style.visibility</p:attrName>
                                        </p:attrNameLst>
                                      </p:cBhvr>
                                      <p:to>
                                        <p:strVal val="visible"/>
                                      </p:to>
                                    </p:set>
                                  </p:childTnLst>
                                </p:cTn>
                              </p:par>
                            </p:childTnLst>
                          </p:cTn>
                        </p:par>
                        <p:par>
                          <p:cTn id="32" fill="hold" nodeType="afterGroup">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35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altLang="sk-SK"/>
              <a:t>IP ToS </a:t>
            </a:r>
            <a:r>
              <a:rPr lang="sk-SK" altLang="sk-SK"/>
              <a:t>a</a:t>
            </a:r>
            <a:r>
              <a:rPr lang="en-US" altLang="sk-SK"/>
              <a:t> DS </a:t>
            </a:r>
            <a:r>
              <a:rPr lang="sk-SK" altLang="sk-SK"/>
              <a:t>pole v IP hlavičke</a:t>
            </a:r>
            <a:endParaRPr lang="en-US" altLang="sk-SK"/>
          </a:p>
        </p:txBody>
      </p:sp>
      <p:pic>
        <p:nvPicPr>
          <p:cNvPr id="1358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16388"/>
            <a:ext cx="4800600" cy="2513012"/>
          </a:xfrm>
          <a:prstGeom prst="rect">
            <a:avLst/>
          </a:prstGeom>
          <a:noFill/>
          <a:extLst>
            <a:ext uri="{909E8E84-426E-40DD-AFC4-6F175D3DCCD1}">
              <a14:hiddenFill xmlns:a14="http://schemas.microsoft.com/office/drawing/2010/main">
                <a:solidFill>
                  <a:srgbClr val="FFFFFF"/>
                </a:solidFill>
              </a14:hiddenFill>
            </a:ext>
          </a:extLst>
        </p:spPr>
      </p:pic>
      <p:pic>
        <p:nvPicPr>
          <p:cNvPr id="13588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59436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75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0898" name="Picture 2" descr="325P_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636713"/>
            <a:ext cx="4743450" cy="2103437"/>
          </a:xfrm>
          <a:prstGeom prst="rect">
            <a:avLst/>
          </a:prstGeom>
          <a:noFill/>
          <a:extLst>
            <a:ext uri="{909E8E84-426E-40DD-AFC4-6F175D3DCCD1}">
              <a14:hiddenFill xmlns:a14="http://schemas.microsoft.com/office/drawing/2010/main">
                <a:solidFill>
                  <a:srgbClr val="FFFFFF"/>
                </a:solidFill>
              </a14:hiddenFill>
            </a:ext>
          </a:extLst>
        </p:spPr>
      </p:pic>
      <p:sp>
        <p:nvSpPr>
          <p:cNvPr id="1360899" name="Rectangle 3"/>
          <p:cNvSpPr>
            <a:spLocks noGrp="1" noChangeArrowheads="1"/>
          </p:cNvSpPr>
          <p:nvPr>
            <p:ph type="title"/>
          </p:nvPr>
        </p:nvSpPr>
        <p:spPr/>
        <p:txBody>
          <a:bodyPr/>
          <a:lstStyle/>
          <a:p>
            <a:r>
              <a:rPr lang="sk-SK" altLang="sk-SK" sz="2800"/>
              <a:t>Kompatibilita </a:t>
            </a:r>
            <a:r>
              <a:rPr lang="en-US" altLang="sk-SK" sz="2800"/>
              <a:t>IP Precedence a DSCP</a:t>
            </a:r>
          </a:p>
        </p:txBody>
      </p:sp>
      <p:sp>
        <p:nvSpPr>
          <p:cNvPr id="1360900" name="Rectangle 4"/>
          <p:cNvSpPr>
            <a:spLocks noGrp="1" noChangeArrowheads="1"/>
          </p:cNvSpPr>
          <p:nvPr>
            <p:ph type="body" sz="half" idx="2"/>
          </p:nvPr>
        </p:nvSpPr>
        <p:spPr>
          <a:xfrm>
            <a:off x="609600" y="4191000"/>
            <a:ext cx="7954963" cy="2209800"/>
          </a:xfrm>
        </p:spPr>
        <p:txBody>
          <a:bodyPr/>
          <a:lstStyle/>
          <a:p>
            <a:r>
              <a:rPr lang="sk-SK" altLang="sk-SK" sz="1800"/>
              <a:t>Pre zachovanie kompatibility s IP Precedence (RFC 1812) boli zavedené tzv. Class Selector codepoints v tvare xyz000 s názvom CS0 až CS7</a:t>
            </a:r>
            <a:endParaRPr lang="en-US" altLang="sk-SK" sz="1800"/>
          </a:p>
          <a:p>
            <a:r>
              <a:rPr lang="sk-SK" altLang="sk-SK" sz="1800"/>
              <a:t>Odlišuje pravdepodobnosť včasného vybavenia paketu</a:t>
            </a:r>
            <a:r>
              <a:rPr lang="en-US" altLang="sk-SK" sz="1800"/>
              <a:t>:</a:t>
            </a:r>
          </a:p>
          <a:p>
            <a:pPr lvl="1"/>
            <a:r>
              <a:rPr lang="en-US" altLang="sk-SK" sz="1600"/>
              <a:t>(xyz000) &gt;= (abc000)</a:t>
            </a:r>
            <a:r>
              <a:rPr lang="sk-SK" altLang="sk-SK" sz="1600"/>
              <a:t>,</a:t>
            </a:r>
            <a:r>
              <a:rPr lang="en-US" altLang="sk-SK" sz="1600"/>
              <a:t> ak xyz &gt;= abc</a:t>
            </a:r>
          </a:p>
          <a:p>
            <a:r>
              <a:rPr lang="sk-SK" altLang="sk-SK" sz="1800"/>
              <a:t>Napríklad, ak má paket </a:t>
            </a:r>
            <a:r>
              <a:rPr lang="en-US" altLang="sk-SK" sz="1800"/>
              <a:t>DSCP </a:t>
            </a:r>
            <a:r>
              <a:rPr lang="sk-SK" altLang="sk-SK" sz="1800"/>
              <a:t>codepoint</a:t>
            </a:r>
            <a:r>
              <a:rPr lang="en-US" altLang="sk-SK" sz="1800"/>
              <a:t> 011000</a:t>
            </a:r>
            <a:r>
              <a:rPr lang="sk-SK" altLang="sk-SK" sz="1800"/>
              <a:t> (CS3)</a:t>
            </a:r>
            <a:r>
              <a:rPr lang="en-US" altLang="sk-SK" sz="1800"/>
              <a:t>, </a:t>
            </a:r>
            <a:r>
              <a:rPr lang="sk-SK" altLang="sk-SK" sz="1800"/>
              <a:t>má väčšiu pravdepodobnosť včasného odoslania než paket s </a:t>
            </a:r>
            <a:r>
              <a:rPr lang="en-US" altLang="sk-SK" sz="1800"/>
              <a:t>DSCP 001000</a:t>
            </a:r>
            <a:r>
              <a:rPr lang="sk-SK" altLang="sk-SK" sz="1800"/>
              <a:t> (CS1)</a:t>
            </a:r>
            <a:endParaRPr lang="en-US" altLang="sk-SK" sz="1800"/>
          </a:p>
        </p:txBody>
      </p:sp>
    </p:spTree>
    <p:extLst>
      <p:ext uri="{BB962C8B-B14F-4D97-AF65-F5344CB8AC3E}">
        <p14:creationId xmlns:p14="http://schemas.microsoft.com/office/powerpoint/2010/main" val="779410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2946" name="Picture 2" descr="325P_0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43063"/>
            <a:ext cx="5737225" cy="2232025"/>
          </a:xfrm>
          <a:prstGeom prst="rect">
            <a:avLst/>
          </a:prstGeom>
          <a:noFill/>
          <a:extLst>
            <a:ext uri="{909E8E84-426E-40DD-AFC4-6F175D3DCCD1}">
              <a14:hiddenFill xmlns:a14="http://schemas.microsoft.com/office/drawing/2010/main">
                <a:solidFill>
                  <a:srgbClr val="FFFFFF"/>
                </a:solidFill>
              </a14:hiddenFill>
            </a:ext>
          </a:extLst>
        </p:spPr>
      </p:pic>
      <p:sp>
        <p:nvSpPr>
          <p:cNvPr id="1362947" name="Rectangle 3"/>
          <p:cNvSpPr>
            <a:spLocks noGrp="1" noChangeArrowheads="1"/>
          </p:cNvSpPr>
          <p:nvPr>
            <p:ph type="title"/>
          </p:nvPr>
        </p:nvSpPr>
        <p:spPr/>
        <p:txBody>
          <a:bodyPr/>
          <a:lstStyle/>
          <a:p>
            <a:r>
              <a:rPr lang="en-US" altLang="sk-SK"/>
              <a:t>Per-Hop Behavior</a:t>
            </a:r>
            <a:r>
              <a:rPr lang="sk-SK" altLang="sk-SK"/>
              <a:t> – PHB</a:t>
            </a:r>
            <a:endParaRPr lang="en-US" altLang="sk-SK"/>
          </a:p>
        </p:txBody>
      </p:sp>
      <p:sp>
        <p:nvSpPr>
          <p:cNvPr id="1362948" name="Rectangle 4"/>
          <p:cNvSpPr>
            <a:spLocks noGrp="1" noChangeArrowheads="1"/>
          </p:cNvSpPr>
          <p:nvPr>
            <p:ph type="body" sz="half" idx="2"/>
          </p:nvPr>
        </p:nvSpPr>
        <p:spPr>
          <a:xfrm>
            <a:off x="655638" y="4386263"/>
            <a:ext cx="7954962" cy="2090737"/>
          </a:xfrm>
        </p:spPr>
        <p:txBody>
          <a:bodyPr/>
          <a:lstStyle/>
          <a:p>
            <a:pPr>
              <a:lnSpc>
                <a:spcPct val="75000"/>
              </a:lnSpc>
            </a:pPr>
            <a:r>
              <a:rPr lang="sk-SK" altLang="sk-SK" sz="2000"/>
              <a:t>PHB je spôsob obsluhy konkrétnej triedy prevádzky na danom uzle</a:t>
            </a:r>
          </a:p>
          <a:p>
            <a:pPr>
              <a:lnSpc>
                <a:spcPct val="75000"/>
              </a:lnSpc>
            </a:pPr>
            <a:r>
              <a:rPr lang="sk-SK" altLang="sk-SK" sz="2000"/>
              <a:t>DSCP vlastne vyberá </a:t>
            </a:r>
            <a:r>
              <a:rPr lang="en-US" altLang="sk-SK" sz="2000"/>
              <a:t>PHB </a:t>
            </a:r>
            <a:r>
              <a:rPr lang="sk-SK" altLang="sk-SK" sz="2000"/>
              <a:t>pozdĺž siete</a:t>
            </a:r>
            <a:endParaRPr lang="en-US" altLang="sk-SK" sz="2000"/>
          </a:p>
          <a:p>
            <a:pPr lvl="1">
              <a:lnSpc>
                <a:spcPct val="75000"/>
              </a:lnSpc>
            </a:pPr>
            <a:r>
              <a:rPr lang="en-US" altLang="sk-SK" sz="1800">
                <a:solidFill>
                  <a:schemeClr val="accent2"/>
                </a:solidFill>
              </a:rPr>
              <a:t>Default</a:t>
            </a:r>
            <a:r>
              <a:rPr lang="en-US" altLang="sk-SK" sz="1800"/>
              <a:t> PHB (FIFO, tail drop)</a:t>
            </a:r>
          </a:p>
          <a:p>
            <a:pPr lvl="1">
              <a:lnSpc>
                <a:spcPct val="75000"/>
              </a:lnSpc>
            </a:pPr>
            <a:r>
              <a:rPr lang="en-US" altLang="sk-SK" sz="1800">
                <a:solidFill>
                  <a:schemeClr val="accent2"/>
                </a:solidFill>
              </a:rPr>
              <a:t>Class-selector</a:t>
            </a:r>
            <a:r>
              <a:rPr lang="en-US" altLang="sk-SK" sz="1800"/>
              <a:t> PHB (IP precedence)</a:t>
            </a:r>
            <a:r>
              <a:rPr lang="en-US" altLang="sk-SK" sz="1800">
                <a:solidFill>
                  <a:schemeClr val="accent2"/>
                </a:solidFill>
              </a:rPr>
              <a:t> </a:t>
            </a:r>
          </a:p>
          <a:p>
            <a:pPr lvl="1">
              <a:lnSpc>
                <a:spcPct val="75000"/>
              </a:lnSpc>
            </a:pPr>
            <a:r>
              <a:rPr lang="en-US" altLang="sk-SK" sz="1800">
                <a:solidFill>
                  <a:schemeClr val="accent2"/>
                </a:solidFill>
              </a:rPr>
              <a:t>EF</a:t>
            </a:r>
            <a:r>
              <a:rPr lang="en-US" altLang="sk-SK" sz="1800"/>
              <a:t> PHB</a:t>
            </a:r>
            <a:r>
              <a:rPr lang="sk-SK" altLang="sk-SK" sz="1800"/>
              <a:t> (Expedited Forwarding)</a:t>
            </a:r>
            <a:endParaRPr lang="en-US" altLang="sk-SK" sz="1800"/>
          </a:p>
          <a:p>
            <a:pPr lvl="1">
              <a:lnSpc>
                <a:spcPct val="75000"/>
              </a:lnSpc>
            </a:pPr>
            <a:r>
              <a:rPr lang="en-US" altLang="sk-SK" sz="1800">
                <a:solidFill>
                  <a:schemeClr val="accent2"/>
                </a:solidFill>
              </a:rPr>
              <a:t>AF</a:t>
            </a:r>
            <a:r>
              <a:rPr lang="en-US" altLang="sk-SK" sz="1800"/>
              <a:t> PHB</a:t>
            </a:r>
            <a:r>
              <a:rPr lang="sk-SK" altLang="sk-SK" sz="1800"/>
              <a:t> (Assured Forwarding)</a:t>
            </a:r>
            <a:endParaRPr lang="en-US" altLang="sk-SK" sz="1800"/>
          </a:p>
        </p:txBody>
      </p:sp>
    </p:spTree>
    <p:extLst>
      <p:ext uri="{BB962C8B-B14F-4D97-AF65-F5344CB8AC3E}">
        <p14:creationId xmlns:p14="http://schemas.microsoft.com/office/powerpoint/2010/main" val="192762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4994" name="Picture 2" descr="325P_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528763"/>
            <a:ext cx="8048625" cy="4713287"/>
          </a:xfrm>
          <a:prstGeom prst="rect">
            <a:avLst/>
          </a:prstGeom>
          <a:noFill/>
          <a:extLst>
            <a:ext uri="{909E8E84-426E-40DD-AFC4-6F175D3DCCD1}">
              <a14:hiddenFill xmlns:a14="http://schemas.microsoft.com/office/drawing/2010/main">
                <a:solidFill>
                  <a:srgbClr val="FFFFFF"/>
                </a:solidFill>
              </a14:hiddenFill>
            </a:ext>
          </a:extLst>
        </p:spPr>
      </p:pic>
      <p:sp>
        <p:nvSpPr>
          <p:cNvPr id="1364995" name="Rectangle 3"/>
          <p:cNvSpPr>
            <a:spLocks noGrp="1" noChangeArrowheads="1"/>
          </p:cNvSpPr>
          <p:nvPr>
            <p:ph type="title"/>
          </p:nvPr>
        </p:nvSpPr>
        <p:spPr/>
        <p:txBody>
          <a:bodyPr/>
          <a:lstStyle/>
          <a:p>
            <a:r>
              <a:rPr lang="sk-SK" altLang="sk-SK" sz="2800"/>
              <a:t>Štandardné PHB skupiny</a:t>
            </a:r>
            <a:endParaRPr lang="en-US" altLang="sk-SK" sz="2800"/>
          </a:p>
        </p:txBody>
      </p:sp>
    </p:spTree>
    <p:extLst>
      <p:ext uri="{BB962C8B-B14F-4D97-AF65-F5344CB8AC3E}">
        <p14:creationId xmlns:p14="http://schemas.microsoft.com/office/powerpoint/2010/main" val="3326125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ltLang="sk-SK"/>
              <a:t>Expedited Forwarding (EF) PHB</a:t>
            </a:r>
          </a:p>
        </p:txBody>
      </p:sp>
      <p:sp>
        <p:nvSpPr>
          <p:cNvPr id="1367043" name="Rectangle 3"/>
          <p:cNvSpPr>
            <a:spLocks noGrp="1" noChangeArrowheads="1"/>
          </p:cNvSpPr>
          <p:nvPr>
            <p:ph type="body" sz="half" idx="2"/>
          </p:nvPr>
        </p:nvSpPr>
        <p:spPr>
          <a:xfrm>
            <a:off x="655638" y="3049588"/>
            <a:ext cx="8031162" cy="3579812"/>
          </a:xfrm>
        </p:spPr>
        <p:txBody>
          <a:bodyPr/>
          <a:lstStyle/>
          <a:p>
            <a:pPr>
              <a:lnSpc>
                <a:spcPct val="85000"/>
              </a:lnSpc>
            </a:pPr>
            <a:r>
              <a:rPr lang="en-US" altLang="sk-SK" sz="2000">
                <a:solidFill>
                  <a:schemeClr val="accent2"/>
                </a:solidFill>
              </a:rPr>
              <a:t>EF PHB:</a:t>
            </a:r>
          </a:p>
          <a:p>
            <a:pPr lvl="1">
              <a:lnSpc>
                <a:spcPct val="85000"/>
              </a:lnSpc>
            </a:pPr>
            <a:r>
              <a:rPr lang="sk-SK" altLang="sk-SK" sz="1800"/>
              <a:t>Garantuje tzv. </a:t>
            </a:r>
            <a:r>
              <a:rPr lang="en-US" altLang="sk-SK" sz="1800"/>
              <a:t>minimum departure rate</a:t>
            </a:r>
            <a:r>
              <a:rPr lang="sk-SK" altLang="sk-SK" sz="1800"/>
              <a:t> – právo prednostného odoslania</a:t>
            </a:r>
            <a:endParaRPr lang="en-US" altLang="sk-SK" sz="1800"/>
          </a:p>
          <a:p>
            <a:pPr lvl="1">
              <a:lnSpc>
                <a:spcPct val="85000"/>
              </a:lnSpc>
            </a:pPr>
            <a:r>
              <a:rPr lang="sk-SK" altLang="sk-SK" sz="1800"/>
              <a:t>Garantuje prenosové pásmo vyhradené pre triedu prevádzky s EF</a:t>
            </a:r>
            <a:endParaRPr lang="en-US" altLang="sk-SK" sz="1800"/>
          </a:p>
          <a:p>
            <a:pPr lvl="1">
              <a:lnSpc>
                <a:spcPct val="85000"/>
              </a:lnSpc>
            </a:pPr>
            <a:r>
              <a:rPr lang="sk-SK" altLang="sk-SK" sz="1800"/>
              <a:t>Limituje pásmo pomocou policingu – trieda s EF nemôže prekročiť garantované pridelené pásmo</a:t>
            </a:r>
            <a:endParaRPr lang="en-US" altLang="sk-SK" sz="1800"/>
          </a:p>
          <a:p>
            <a:pPr>
              <a:lnSpc>
                <a:spcPct val="85000"/>
              </a:lnSpc>
            </a:pPr>
            <a:r>
              <a:rPr lang="en-US" altLang="sk-SK" sz="2000">
                <a:solidFill>
                  <a:schemeClr val="accent2"/>
                </a:solidFill>
              </a:rPr>
              <a:t>DSCP </a:t>
            </a:r>
            <a:r>
              <a:rPr lang="sk-SK" altLang="sk-SK" sz="2000">
                <a:solidFill>
                  <a:schemeClr val="accent2"/>
                </a:solidFill>
              </a:rPr>
              <a:t>codepoint</a:t>
            </a:r>
            <a:r>
              <a:rPr lang="en-US" altLang="sk-SK" sz="2000">
                <a:solidFill>
                  <a:schemeClr val="accent2"/>
                </a:solidFill>
              </a:rPr>
              <a:t> 101110</a:t>
            </a:r>
            <a:r>
              <a:rPr lang="sk-SK" altLang="sk-SK" sz="2000">
                <a:solidFill>
                  <a:schemeClr val="accent2"/>
                </a:solidFill>
              </a:rPr>
              <a:t> (46)</a:t>
            </a:r>
            <a:r>
              <a:rPr lang="en-US" altLang="sk-SK" sz="2000">
                <a:solidFill>
                  <a:schemeClr val="accent2"/>
                </a:solidFill>
              </a:rPr>
              <a:t>:</a:t>
            </a:r>
            <a:r>
              <a:rPr lang="en-US" altLang="sk-SK" sz="2000"/>
              <a:t> </a:t>
            </a:r>
            <a:r>
              <a:rPr lang="sk-SK" altLang="sk-SK" sz="2000"/>
              <a:t>Pre zariadenia podporujúce len IPP je to precedencia 5</a:t>
            </a:r>
            <a:r>
              <a:rPr lang="en-US" altLang="sk-SK" sz="2000"/>
              <a:t>:</a:t>
            </a:r>
          </a:p>
          <a:p>
            <a:pPr lvl="1">
              <a:lnSpc>
                <a:spcPct val="85000"/>
              </a:lnSpc>
            </a:pPr>
            <a:r>
              <a:rPr lang="en-US" altLang="sk-SK" sz="1800"/>
              <a:t>Bit</a:t>
            </a:r>
            <a:r>
              <a:rPr lang="sk-SK" altLang="sk-SK" sz="1800"/>
              <a:t>y</a:t>
            </a:r>
            <a:r>
              <a:rPr lang="en-US" altLang="sk-SK" sz="1800"/>
              <a:t> 5 </a:t>
            </a:r>
            <a:r>
              <a:rPr lang="sk-SK" altLang="sk-SK" sz="1800"/>
              <a:t>až</a:t>
            </a:r>
            <a:r>
              <a:rPr lang="en-US" altLang="sk-SK" sz="1800"/>
              <a:t> 7: 101 = 5 (</a:t>
            </a:r>
            <a:r>
              <a:rPr lang="sk-SK" altLang="sk-SK" sz="1800"/>
              <a:t>rovnaké </a:t>
            </a:r>
            <a:r>
              <a:rPr lang="en-US" altLang="sk-SK" sz="1800"/>
              <a:t>3 bit</a:t>
            </a:r>
            <a:r>
              <a:rPr lang="sk-SK" altLang="sk-SK" sz="1800"/>
              <a:t>y</a:t>
            </a:r>
            <a:r>
              <a:rPr lang="en-US" altLang="sk-SK" sz="1800"/>
              <a:t> </a:t>
            </a:r>
            <a:r>
              <a:rPr lang="sk-SK" altLang="sk-SK" sz="1800"/>
              <a:t>použité pre</a:t>
            </a:r>
            <a:r>
              <a:rPr lang="en-US" altLang="sk-SK" sz="1800"/>
              <a:t> IP </a:t>
            </a:r>
            <a:r>
              <a:rPr lang="sk-SK" altLang="sk-SK" sz="1800"/>
              <a:t>P</a:t>
            </a:r>
            <a:r>
              <a:rPr lang="en-US" altLang="sk-SK" sz="1800"/>
              <a:t>recedence)</a:t>
            </a:r>
          </a:p>
          <a:p>
            <a:pPr lvl="1">
              <a:lnSpc>
                <a:spcPct val="85000"/>
              </a:lnSpc>
            </a:pPr>
            <a:r>
              <a:rPr lang="en-US" altLang="sk-SK" sz="1800"/>
              <a:t>Bit</a:t>
            </a:r>
            <a:r>
              <a:rPr lang="sk-SK" altLang="sk-SK" sz="1800"/>
              <a:t>y</a:t>
            </a:r>
            <a:r>
              <a:rPr lang="en-US" altLang="sk-SK" sz="1800"/>
              <a:t> 3 </a:t>
            </a:r>
            <a:r>
              <a:rPr lang="sk-SK" altLang="sk-SK" sz="1800"/>
              <a:t>a</a:t>
            </a:r>
            <a:r>
              <a:rPr lang="en-US" altLang="sk-SK" sz="1800"/>
              <a:t> 4: 11 = </a:t>
            </a:r>
            <a:r>
              <a:rPr lang="sk-SK" altLang="sk-SK" sz="1800"/>
              <a:t>Bez strát (</a:t>
            </a:r>
            <a:r>
              <a:rPr lang="en-US" altLang="sk-SK" sz="1800"/>
              <a:t>low</a:t>
            </a:r>
            <a:r>
              <a:rPr lang="sk-SK" altLang="sk-SK" sz="1800"/>
              <a:t> delay, high throughput)</a:t>
            </a:r>
            <a:endParaRPr lang="en-US" altLang="sk-SK" sz="1800"/>
          </a:p>
          <a:p>
            <a:pPr lvl="1">
              <a:lnSpc>
                <a:spcPct val="85000"/>
              </a:lnSpc>
            </a:pPr>
            <a:r>
              <a:rPr lang="en-US" altLang="sk-SK" sz="1800"/>
              <a:t>Bit 2: </a:t>
            </a:r>
            <a:r>
              <a:rPr lang="sk-SK" altLang="sk-SK" sz="1800"/>
              <a:t>Nastavený na</a:t>
            </a:r>
            <a:r>
              <a:rPr lang="en-US" altLang="sk-SK" sz="1800"/>
              <a:t> 0</a:t>
            </a:r>
          </a:p>
        </p:txBody>
      </p:sp>
      <p:pic>
        <p:nvPicPr>
          <p:cNvPr id="1367044" name="Picture 4" descr="325P_0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4719638"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0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9090" name="Picture 2" descr="325P_0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4719638" cy="1384300"/>
          </a:xfrm>
          <a:prstGeom prst="rect">
            <a:avLst/>
          </a:prstGeom>
          <a:noFill/>
          <a:extLst>
            <a:ext uri="{909E8E84-426E-40DD-AFC4-6F175D3DCCD1}">
              <a14:hiddenFill xmlns:a14="http://schemas.microsoft.com/office/drawing/2010/main">
                <a:solidFill>
                  <a:srgbClr val="FFFFFF"/>
                </a:solidFill>
              </a14:hiddenFill>
            </a:ext>
          </a:extLst>
        </p:spPr>
      </p:pic>
      <p:sp>
        <p:nvSpPr>
          <p:cNvPr id="1369091" name="Rectangle 3"/>
          <p:cNvSpPr>
            <a:spLocks noGrp="1" noChangeArrowheads="1"/>
          </p:cNvSpPr>
          <p:nvPr>
            <p:ph type="title"/>
          </p:nvPr>
        </p:nvSpPr>
        <p:spPr/>
        <p:txBody>
          <a:bodyPr/>
          <a:lstStyle/>
          <a:p>
            <a:r>
              <a:rPr lang="en-US" altLang="sk-SK"/>
              <a:t>Assured Forwarding (AF) PHB</a:t>
            </a:r>
          </a:p>
        </p:txBody>
      </p:sp>
      <p:sp>
        <p:nvSpPr>
          <p:cNvPr id="1369092" name="Rectangle 4"/>
          <p:cNvSpPr>
            <a:spLocks noGrp="1" noChangeArrowheads="1"/>
          </p:cNvSpPr>
          <p:nvPr>
            <p:ph type="body" sz="half" idx="2"/>
          </p:nvPr>
        </p:nvSpPr>
        <p:spPr>
          <a:xfrm>
            <a:off x="655638" y="3263900"/>
            <a:ext cx="8159750" cy="3224213"/>
          </a:xfrm>
        </p:spPr>
        <p:txBody>
          <a:bodyPr/>
          <a:lstStyle/>
          <a:p>
            <a:pPr>
              <a:lnSpc>
                <a:spcPct val="85000"/>
              </a:lnSpc>
            </a:pPr>
            <a:r>
              <a:rPr lang="en-US" altLang="sk-SK">
                <a:solidFill>
                  <a:schemeClr val="accent2"/>
                </a:solidFill>
              </a:rPr>
              <a:t>AF PHB:</a:t>
            </a:r>
          </a:p>
          <a:p>
            <a:pPr lvl="1">
              <a:lnSpc>
                <a:spcPct val="85000"/>
              </a:lnSpc>
            </a:pPr>
            <a:r>
              <a:rPr lang="sk-SK" altLang="sk-SK"/>
              <a:t>Garantuje isté minimálne prenosové pásmo</a:t>
            </a:r>
            <a:endParaRPr lang="en-US" altLang="sk-SK"/>
          </a:p>
          <a:p>
            <a:pPr lvl="1">
              <a:lnSpc>
                <a:spcPct val="85000"/>
              </a:lnSpc>
            </a:pPr>
            <a:r>
              <a:rPr lang="sk-SK" altLang="sk-SK"/>
              <a:t>Umožňuje využiť aj väčie pásmo, ak je momentálne k dispozícii</a:t>
            </a:r>
            <a:endParaRPr lang="en-US" altLang="sk-SK"/>
          </a:p>
          <a:p>
            <a:pPr>
              <a:lnSpc>
                <a:spcPct val="85000"/>
              </a:lnSpc>
            </a:pPr>
            <a:r>
              <a:rPr lang="sk-SK" altLang="sk-SK"/>
              <a:t>Štyri základné kategórie</a:t>
            </a:r>
            <a:r>
              <a:rPr lang="en-US" altLang="sk-SK"/>
              <a:t>: AF1, AF2, AF3</a:t>
            </a:r>
            <a:r>
              <a:rPr lang="sk-SK" altLang="sk-SK"/>
              <a:t> a</a:t>
            </a:r>
            <a:r>
              <a:rPr lang="en-US" altLang="sk-SK"/>
              <a:t> AF4</a:t>
            </a:r>
          </a:p>
          <a:p>
            <a:pPr>
              <a:lnSpc>
                <a:spcPct val="85000"/>
              </a:lnSpc>
            </a:pPr>
            <a:r>
              <a:rPr lang="en-US" altLang="sk-SK">
                <a:solidFill>
                  <a:schemeClr val="accent2"/>
                </a:solidFill>
              </a:rPr>
              <a:t>DSCP </a:t>
            </a:r>
            <a:r>
              <a:rPr lang="sk-SK" altLang="sk-SK">
                <a:solidFill>
                  <a:schemeClr val="accent2"/>
                </a:solidFill>
              </a:rPr>
              <a:t>codepoint má tvar</a:t>
            </a:r>
            <a:r>
              <a:rPr lang="en-US" altLang="sk-SK">
                <a:solidFill>
                  <a:schemeClr val="accent2"/>
                </a:solidFill>
              </a:rPr>
              <a:t> aaadd0:</a:t>
            </a:r>
          </a:p>
          <a:p>
            <a:pPr lvl="1">
              <a:lnSpc>
                <a:spcPct val="85000"/>
              </a:lnSpc>
            </a:pPr>
            <a:r>
              <a:rPr lang="en-US" altLang="sk-SK">
                <a:solidFill>
                  <a:schemeClr val="accent2"/>
                </a:solidFill>
              </a:rPr>
              <a:t>aaa</a:t>
            </a:r>
            <a:r>
              <a:rPr lang="en-US" altLang="sk-SK"/>
              <a:t> </a:t>
            </a:r>
            <a:r>
              <a:rPr lang="sk-SK" altLang="sk-SK"/>
              <a:t>je binárne číslo triedy (1, 2, 3 alebo 4)</a:t>
            </a:r>
            <a:endParaRPr lang="en-US" altLang="sk-SK"/>
          </a:p>
          <a:p>
            <a:pPr lvl="1">
              <a:lnSpc>
                <a:spcPct val="85000"/>
              </a:lnSpc>
            </a:pPr>
            <a:r>
              <a:rPr lang="en-US" altLang="sk-SK">
                <a:solidFill>
                  <a:schemeClr val="accent2"/>
                </a:solidFill>
              </a:rPr>
              <a:t>dd</a:t>
            </a:r>
            <a:r>
              <a:rPr lang="en-US" altLang="sk-SK"/>
              <a:t> </a:t>
            </a:r>
            <a:r>
              <a:rPr lang="sk-SK" altLang="sk-SK"/>
              <a:t>je pravdepodobnosť zahodenia</a:t>
            </a:r>
            <a:endParaRPr lang="en-US" altLang="sk-SK"/>
          </a:p>
        </p:txBody>
      </p:sp>
    </p:spTree>
    <p:extLst>
      <p:ext uri="{BB962C8B-B14F-4D97-AF65-F5344CB8AC3E}">
        <p14:creationId xmlns:p14="http://schemas.microsoft.com/office/powerpoint/2010/main" val="2022728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1954" name="Picture 2" descr="325P_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1474788"/>
            <a:ext cx="7694612" cy="3249612"/>
          </a:xfrm>
          <a:prstGeom prst="rect">
            <a:avLst/>
          </a:prstGeom>
          <a:noFill/>
          <a:extLst>
            <a:ext uri="{909E8E84-426E-40DD-AFC4-6F175D3DCCD1}">
              <a14:hiddenFill xmlns:a14="http://schemas.microsoft.com/office/drawing/2010/main">
                <a:solidFill>
                  <a:srgbClr val="FFFFFF"/>
                </a:solidFill>
              </a14:hiddenFill>
            </a:ext>
          </a:extLst>
        </p:spPr>
      </p:pic>
      <p:sp>
        <p:nvSpPr>
          <p:cNvPr id="1021955" name="Rectangle 3"/>
          <p:cNvSpPr>
            <a:spLocks noGrp="1" noChangeArrowheads="1"/>
          </p:cNvSpPr>
          <p:nvPr>
            <p:ph type="title"/>
          </p:nvPr>
        </p:nvSpPr>
        <p:spPr/>
        <p:txBody>
          <a:bodyPr/>
          <a:lstStyle/>
          <a:p>
            <a:r>
              <a:rPr lang="sk-SK" altLang="sk-SK" sz="2800"/>
              <a:t>Prenos hlasu v sieťach s prepínaním okruhov</a:t>
            </a:r>
            <a:endParaRPr lang="en-US" altLang="sk-SK" sz="2800"/>
          </a:p>
        </p:txBody>
      </p:sp>
      <p:sp>
        <p:nvSpPr>
          <p:cNvPr id="1021956" name="Rectangle 4"/>
          <p:cNvSpPr>
            <a:spLocks noGrp="1" noChangeArrowheads="1"/>
          </p:cNvSpPr>
          <p:nvPr>
            <p:ph type="body" sz="half" idx="2"/>
          </p:nvPr>
        </p:nvSpPr>
        <p:spPr>
          <a:xfrm>
            <a:off x="655638" y="4800600"/>
            <a:ext cx="8159750" cy="1912938"/>
          </a:xfrm>
        </p:spPr>
        <p:txBody>
          <a:bodyPr/>
          <a:lstStyle/>
          <a:p>
            <a:pPr>
              <a:lnSpc>
                <a:spcPct val="85000"/>
              </a:lnSpc>
            </a:pPr>
            <a:r>
              <a:rPr lang="sk-SK" altLang="sk-SK" sz="1600"/>
              <a:t>Analógové telefóny sa pripájajú k telefónnym ústredniam</a:t>
            </a:r>
            <a:endParaRPr lang="en-US" altLang="sk-SK" sz="1600"/>
          </a:p>
          <a:p>
            <a:pPr>
              <a:lnSpc>
                <a:spcPct val="85000"/>
              </a:lnSpc>
            </a:pPr>
            <a:r>
              <a:rPr lang="sk-SK" altLang="sk-SK" sz="1600"/>
              <a:t>Telefónne ústredne realizujú konverziu medzi analógovým a digitálnym signálom</a:t>
            </a:r>
            <a:endParaRPr lang="en-US" altLang="sk-SK" sz="1600"/>
          </a:p>
          <a:p>
            <a:pPr>
              <a:lnSpc>
                <a:spcPct val="85000"/>
              </a:lnSpc>
            </a:pPr>
            <a:r>
              <a:rPr lang="sk-SK" altLang="sk-SK" sz="1600"/>
              <a:t>Po zostavení hovoru sa telefónna sieť stará o to, aby hovor mal</a:t>
            </a:r>
            <a:endParaRPr lang="en-US" altLang="sk-SK" sz="1600"/>
          </a:p>
          <a:p>
            <a:pPr lvl="1">
              <a:lnSpc>
                <a:spcPct val="85000"/>
              </a:lnSpc>
            </a:pPr>
            <a:r>
              <a:rPr lang="sk-SK" altLang="sk-SK" sz="1400"/>
              <a:t>Svoj vlastný vyhradený prenosový okruh</a:t>
            </a:r>
          </a:p>
          <a:p>
            <a:pPr lvl="1">
              <a:lnSpc>
                <a:spcPct val="85000"/>
              </a:lnSpc>
            </a:pPr>
            <a:r>
              <a:rPr lang="sk-SK" altLang="sk-SK" sz="1400"/>
              <a:t>Synchrónny prenos s fixnou šírkou pásma a veľmi malým, konštantným oneskorením</a:t>
            </a:r>
            <a:endParaRPr lang="en-US" altLang="sk-SK" sz="1400"/>
          </a:p>
        </p:txBody>
      </p:sp>
    </p:spTree>
    <p:extLst>
      <p:ext uri="{BB962C8B-B14F-4D97-AF65-F5344CB8AC3E}">
        <p14:creationId xmlns:p14="http://schemas.microsoft.com/office/powerpoint/2010/main" val="4036958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1138" name="Picture 2" descr="325P_0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31950"/>
            <a:ext cx="6000750" cy="2811463"/>
          </a:xfrm>
          <a:prstGeom prst="rect">
            <a:avLst/>
          </a:prstGeom>
          <a:noFill/>
          <a:extLst>
            <a:ext uri="{909E8E84-426E-40DD-AFC4-6F175D3DCCD1}">
              <a14:hiddenFill xmlns:a14="http://schemas.microsoft.com/office/drawing/2010/main">
                <a:solidFill>
                  <a:srgbClr val="FFFFFF"/>
                </a:solidFill>
              </a14:hiddenFill>
            </a:ext>
          </a:extLst>
        </p:spPr>
      </p:pic>
      <p:sp>
        <p:nvSpPr>
          <p:cNvPr id="1371139" name="Rectangle 3"/>
          <p:cNvSpPr>
            <a:spLocks noGrp="1" noChangeArrowheads="1"/>
          </p:cNvSpPr>
          <p:nvPr>
            <p:ph type="title"/>
          </p:nvPr>
        </p:nvSpPr>
        <p:spPr/>
        <p:txBody>
          <a:bodyPr/>
          <a:lstStyle/>
          <a:p>
            <a:r>
              <a:rPr lang="sk-SK" altLang="sk-SK"/>
              <a:t>Hodnoty </a:t>
            </a:r>
            <a:r>
              <a:rPr lang="en-US" altLang="sk-SK"/>
              <a:t>AF PH</a:t>
            </a:r>
            <a:r>
              <a:rPr lang="sk-SK" altLang="sk-SK"/>
              <a:t>B</a:t>
            </a:r>
            <a:endParaRPr lang="en-US" altLang="sk-SK"/>
          </a:p>
        </p:txBody>
      </p:sp>
      <p:sp>
        <p:nvSpPr>
          <p:cNvPr id="1371140" name="Rectangle 4"/>
          <p:cNvSpPr>
            <a:spLocks noGrp="1" noChangeArrowheads="1"/>
          </p:cNvSpPr>
          <p:nvPr>
            <p:ph type="body" sz="half" idx="2"/>
          </p:nvPr>
        </p:nvSpPr>
        <p:spPr>
          <a:xfrm>
            <a:off x="655638" y="4572000"/>
            <a:ext cx="8159750" cy="1905000"/>
          </a:xfrm>
        </p:spPr>
        <p:txBody>
          <a:bodyPr/>
          <a:lstStyle/>
          <a:p>
            <a:pPr>
              <a:lnSpc>
                <a:spcPct val="85000"/>
              </a:lnSpc>
            </a:pPr>
            <a:r>
              <a:rPr lang="sk-SK" altLang="sk-SK" sz="1800"/>
              <a:t>Každá </a:t>
            </a:r>
            <a:r>
              <a:rPr lang="en-US" altLang="sk-SK" sz="1800"/>
              <a:t>AF </a:t>
            </a:r>
            <a:r>
              <a:rPr lang="sk-SK" altLang="sk-SK" sz="1800"/>
              <a:t>trieda využíva 3 DSCP hodnoty</a:t>
            </a:r>
            <a:endParaRPr lang="en-US" altLang="sk-SK" sz="1800"/>
          </a:p>
          <a:p>
            <a:pPr>
              <a:lnSpc>
                <a:spcPct val="85000"/>
              </a:lnSpc>
            </a:pPr>
            <a:r>
              <a:rPr lang="sk-SK" altLang="sk-SK" sz="1800"/>
              <a:t>Každá AF trieda sa preposiela nezávisle od ostatných so svojou garantovanou šírkou pásma</a:t>
            </a:r>
            <a:endParaRPr lang="en-US" altLang="sk-SK" sz="1800"/>
          </a:p>
          <a:p>
            <a:pPr>
              <a:lnSpc>
                <a:spcPct val="85000"/>
              </a:lnSpc>
            </a:pPr>
            <a:r>
              <a:rPr lang="sk-SK" altLang="sk-SK" sz="1800"/>
              <a:t>Aby sa predišlo zahlteniu, v každej triede sa používajú techniky predchádzania zahlteniu – Weighted RED (WRED)</a:t>
            </a:r>
          </a:p>
          <a:p>
            <a:pPr>
              <a:lnSpc>
                <a:spcPct val="85000"/>
              </a:lnSpc>
            </a:pPr>
            <a:r>
              <a:rPr lang="sk-SK" altLang="sk-SK" sz="1800"/>
              <a:t>Ak je daná trieda AFxy, dekadickú hodnotu DSCP vypočítame ako 8x+2y</a:t>
            </a:r>
            <a:endParaRPr lang="en-US" altLang="sk-SK" sz="1800"/>
          </a:p>
        </p:txBody>
      </p:sp>
    </p:spTree>
    <p:extLst>
      <p:ext uri="{BB962C8B-B14F-4D97-AF65-F5344CB8AC3E}">
        <p14:creationId xmlns:p14="http://schemas.microsoft.com/office/powerpoint/2010/main" val="3950413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sk-SK" altLang="sk-SK"/>
              <a:t>Vytváranie obslužných tried</a:t>
            </a:r>
            <a:endParaRPr lang="en-US" altLang="sk-SK"/>
          </a:p>
        </p:txBody>
      </p:sp>
      <p:sp>
        <p:nvSpPr>
          <p:cNvPr id="1379331" name="Rectangle 3"/>
          <p:cNvSpPr>
            <a:spLocks noGrp="1" noChangeArrowheads="1"/>
          </p:cNvSpPr>
          <p:nvPr>
            <p:ph type="body" idx="1"/>
          </p:nvPr>
        </p:nvSpPr>
        <p:spPr/>
        <p:txBody>
          <a:bodyPr/>
          <a:lstStyle/>
          <a:p>
            <a:pPr>
              <a:lnSpc>
                <a:spcPct val="85000"/>
              </a:lnSpc>
            </a:pPr>
            <a:r>
              <a:rPr lang="sk-SK" altLang="sk-SK" sz="2000"/>
              <a:t>Obslužné triedy sú typy prevádzky, ktoré budú vybavované rovnakým spôsobom (dostanú rovnakú QoS obsluhu)</a:t>
            </a:r>
            <a:endParaRPr lang="en-US" altLang="sk-SK" sz="2000"/>
          </a:p>
          <a:p>
            <a:pPr>
              <a:lnSpc>
                <a:spcPct val="85000"/>
              </a:lnSpc>
            </a:pPr>
            <a:r>
              <a:rPr lang="sk-SK" altLang="sk-SK" sz="2000"/>
              <a:t>Nie je vhodné vytvárať priveľa tried. Pre dátovú prevádzku obvykle stačí najviac 4-5 tried</a:t>
            </a:r>
            <a:r>
              <a:rPr lang="en-US" altLang="sk-SK" sz="2000"/>
              <a:t>:</a:t>
            </a:r>
          </a:p>
          <a:p>
            <a:pPr lvl="1">
              <a:lnSpc>
                <a:spcPct val="85000"/>
              </a:lnSpc>
            </a:pPr>
            <a:r>
              <a:rPr lang="sk-SK" altLang="sk-SK" sz="1800"/>
              <a:t>Hlasové aplikácie</a:t>
            </a:r>
            <a:r>
              <a:rPr lang="en-US" altLang="sk-SK" sz="1800"/>
              <a:t>: VoIP</a:t>
            </a:r>
          </a:p>
          <a:p>
            <a:pPr lvl="1">
              <a:lnSpc>
                <a:spcPct val="85000"/>
              </a:lnSpc>
            </a:pPr>
            <a:r>
              <a:rPr lang="en-US" altLang="sk-SK" sz="1800"/>
              <a:t>Mission-critical </a:t>
            </a:r>
            <a:r>
              <a:rPr lang="sk-SK" altLang="sk-SK" sz="1800"/>
              <a:t>aplikácie</a:t>
            </a:r>
            <a:r>
              <a:rPr lang="en-US" altLang="sk-SK" sz="1800"/>
              <a:t>: Oracle, SAP, SNA</a:t>
            </a:r>
          </a:p>
          <a:p>
            <a:pPr lvl="1">
              <a:lnSpc>
                <a:spcPct val="85000"/>
              </a:lnSpc>
            </a:pPr>
            <a:r>
              <a:rPr lang="sk-SK" altLang="sk-SK" sz="1800"/>
              <a:t>Interaktívne aplikácie</a:t>
            </a:r>
            <a:r>
              <a:rPr lang="en-US" altLang="sk-SK" sz="1800"/>
              <a:t>: Telnet, TN3270</a:t>
            </a:r>
          </a:p>
          <a:p>
            <a:pPr lvl="1">
              <a:lnSpc>
                <a:spcPct val="85000"/>
              </a:lnSpc>
            </a:pPr>
            <a:r>
              <a:rPr lang="sk-SK" altLang="sk-SK" sz="1800"/>
              <a:t>Veľkoobjemové aplikácie</a:t>
            </a:r>
            <a:r>
              <a:rPr lang="en-US" altLang="sk-SK" sz="1800"/>
              <a:t>: FTP, TFTP</a:t>
            </a:r>
          </a:p>
          <a:p>
            <a:pPr lvl="1">
              <a:lnSpc>
                <a:spcPct val="85000"/>
              </a:lnSpc>
            </a:pPr>
            <a:r>
              <a:rPr lang="en-US" altLang="sk-SK" sz="1800"/>
              <a:t>Best-effort </a:t>
            </a:r>
            <a:r>
              <a:rPr lang="sk-SK" altLang="sk-SK" sz="1800"/>
              <a:t>aplikácie</a:t>
            </a:r>
            <a:r>
              <a:rPr lang="en-US" altLang="sk-SK" sz="1800"/>
              <a:t>: E-mail, web</a:t>
            </a:r>
          </a:p>
          <a:p>
            <a:pPr lvl="1">
              <a:lnSpc>
                <a:spcPct val="85000"/>
              </a:lnSpc>
            </a:pPr>
            <a:r>
              <a:rPr lang="sk-SK" altLang="sk-SK" sz="1800"/>
              <a:t>Ostatné „smeti“</a:t>
            </a:r>
            <a:r>
              <a:rPr lang="en-US" altLang="sk-SK" sz="1800"/>
              <a:t>: Kazaa, Yahoo</a:t>
            </a:r>
            <a:r>
              <a:rPr lang="sk-SK" altLang="sk-SK" sz="1800"/>
              <a:t>, RapidShare</a:t>
            </a:r>
            <a:endParaRPr lang="en-US" altLang="sk-SK" sz="1800"/>
          </a:p>
          <a:p>
            <a:pPr>
              <a:lnSpc>
                <a:spcPct val="85000"/>
              </a:lnSpc>
            </a:pPr>
            <a:r>
              <a:rPr lang="sk-SK" altLang="sk-SK" sz="2000"/>
              <a:t>Do mission-critical a transakčných tried nezaraďovať viac ako tri aplikácie</a:t>
            </a:r>
            <a:endParaRPr lang="en-US" altLang="sk-SK" sz="2000"/>
          </a:p>
          <a:p>
            <a:pPr>
              <a:lnSpc>
                <a:spcPct val="85000"/>
              </a:lnSpc>
            </a:pPr>
            <a:r>
              <a:rPr lang="sk-SK" altLang="sk-SK" sz="2000"/>
              <a:t>Uprednostniť proaktívne pravidlá (WRED) pred reaktívnymi </a:t>
            </a:r>
            <a:r>
              <a:rPr lang="en-US" altLang="sk-SK" sz="2000"/>
              <a:t>(policing)</a:t>
            </a:r>
          </a:p>
          <a:p>
            <a:pPr>
              <a:lnSpc>
                <a:spcPct val="85000"/>
              </a:lnSpc>
            </a:pPr>
            <a:r>
              <a:rPr lang="sk-SK" altLang="sk-SK" sz="2000"/>
              <a:t>Pred nasadením QoS pravidiel si nechať odsúhlasiť rozdelenie prevádzky na jednotlivé priority a ich pomery od vedenia spoločnosti</a:t>
            </a:r>
            <a:endParaRPr lang="en-US" altLang="sk-SK" sz="2000"/>
          </a:p>
        </p:txBody>
      </p:sp>
    </p:spTree>
    <p:extLst>
      <p:ext uri="{BB962C8B-B14F-4D97-AF65-F5344CB8AC3E}">
        <p14:creationId xmlns:p14="http://schemas.microsoft.com/office/powerpoint/2010/main" val="1792123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p:txBody>
          <a:bodyPr/>
          <a:lstStyle/>
          <a:p>
            <a:r>
              <a:rPr lang="sk-SK" altLang="sk-SK" sz="3400"/>
              <a:t>Koľko tried treba?</a:t>
            </a:r>
            <a:endParaRPr lang="en-US" altLang="sk-SK" sz="1700"/>
          </a:p>
        </p:txBody>
      </p:sp>
      <p:sp>
        <p:nvSpPr>
          <p:cNvPr id="1383427" name="Rectangle 3"/>
          <p:cNvSpPr>
            <a:spLocks noChangeArrowheads="1"/>
          </p:cNvSpPr>
          <p:nvPr/>
        </p:nvSpPr>
        <p:spPr bwMode="auto">
          <a:xfrm>
            <a:off x="228600" y="1271588"/>
            <a:ext cx="2667000" cy="4460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4/5 Class Model</a:t>
            </a:r>
          </a:p>
        </p:txBody>
      </p:sp>
      <p:sp>
        <p:nvSpPr>
          <p:cNvPr id="1383428" name="Text Box 4"/>
          <p:cNvSpPr txBox="1">
            <a:spLocks noChangeArrowheads="1"/>
          </p:cNvSpPr>
          <p:nvPr/>
        </p:nvSpPr>
        <p:spPr bwMode="auto">
          <a:xfrm>
            <a:off x="228600" y="5951538"/>
            <a:ext cx="2663825" cy="296862"/>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sp>
        <p:nvSpPr>
          <p:cNvPr id="1383429" name="Rectangle 5"/>
          <p:cNvSpPr>
            <a:spLocks noChangeArrowheads="1"/>
          </p:cNvSpPr>
          <p:nvPr/>
        </p:nvSpPr>
        <p:spPr bwMode="auto">
          <a:xfrm>
            <a:off x="228600" y="3248025"/>
            <a:ext cx="2667000" cy="1857375"/>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Critical Data</a:t>
            </a:r>
          </a:p>
        </p:txBody>
      </p:sp>
      <p:sp>
        <p:nvSpPr>
          <p:cNvPr id="1383430" name="Text Box 6"/>
          <p:cNvSpPr txBox="1">
            <a:spLocks noChangeArrowheads="1"/>
          </p:cNvSpPr>
          <p:nvPr/>
        </p:nvSpPr>
        <p:spPr bwMode="auto">
          <a:xfrm>
            <a:off x="228600" y="2882900"/>
            <a:ext cx="2667000" cy="290513"/>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sp>
        <p:nvSpPr>
          <p:cNvPr id="1383431" name="Text Box 7"/>
          <p:cNvSpPr txBox="1">
            <a:spLocks noChangeArrowheads="1"/>
          </p:cNvSpPr>
          <p:nvPr/>
        </p:nvSpPr>
        <p:spPr bwMode="auto">
          <a:xfrm>
            <a:off x="228600" y="1785938"/>
            <a:ext cx="2667000" cy="957262"/>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Realtime</a:t>
            </a:r>
          </a:p>
        </p:txBody>
      </p:sp>
      <p:grpSp>
        <p:nvGrpSpPr>
          <p:cNvPr id="1383432" name="Group 8"/>
          <p:cNvGrpSpPr>
            <a:grpSpLocks/>
          </p:cNvGrpSpPr>
          <p:nvPr/>
        </p:nvGrpSpPr>
        <p:grpSpPr bwMode="auto">
          <a:xfrm>
            <a:off x="3352800" y="1271588"/>
            <a:ext cx="2667000" cy="4976812"/>
            <a:chOff x="2112" y="768"/>
            <a:chExt cx="1680" cy="3408"/>
          </a:xfrm>
        </p:grpSpPr>
        <p:sp>
          <p:nvSpPr>
            <p:cNvPr id="1383433" name="Rectangle 9"/>
            <p:cNvSpPr>
              <a:spLocks noChangeArrowheads="1"/>
            </p:cNvSpPr>
            <p:nvPr/>
          </p:nvSpPr>
          <p:spPr bwMode="auto">
            <a:xfrm>
              <a:off x="2112" y="768"/>
              <a:ext cx="1680"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8 Class Model</a:t>
              </a:r>
            </a:p>
          </p:txBody>
        </p:sp>
        <p:sp>
          <p:nvSpPr>
            <p:cNvPr id="1383434" name="Rectangle 10"/>
            <p:cNvSpPr>
              <a:spLocks noChangeArrowheads="1"/>
            </p:cNvSpPr>
            <p:nvPr/>
          </p:nvSpPr>
          <p:spPr bwMode="auto">
            <a:xfrm>
              <a:off x="2112" y="2640"/>
              <a:ext cx="1680" cy="480"/>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Critical Data</a:t>
              </a:r>
            </a:p>
          </p:txBody>
        </p:sp>
        <p:sp>
          <p:nvSpPr>
            <p:cNvPr id="1383435" name="Rectangle 11"/>
            <p:cNvSpPr>
              <a:spLocks noChangeArrowheads="1"/>
            </p:cNvSpPr>
            <p:nvPr/>
          </p:nvSpPr>
          <p:spPr bwMode="auto">
            <a:xfrm>
              <a:off x="2112" y="1536"/>
              <a:ext cx="1680" cy="348"/>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Video</a:t>
              </a:r>
            </a:p>
          </p:txBody>
        </p:sp>
        <p:sp>
          <p:nvSpPr>
            <p:cNvPr id="1383436" name="Text Box 12"/>
            <p:cNvSpPr txBox="1">
              <a:spLocks noChangeArrowheads="1"/>
            </p:cNvSpPr>
            <p:nvPr/>
          </p:nvSpPr>
          <p:spPr bwMode="auto">
            <a:xfrm>
              <a:off x="2112" y="1920"/>
              <a:ext cx="1680" cy="219"/>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grpSp>
          <p:nvGrpSpPr>
            <p:cNvPr id="1383437" name="Group 13"/>
            <p:cNvGrpSpPr>
              <a:grpSpLocks/>
            </p:cNvGrpSpPr>
            <p:nvPr/>
          </p:nvGrpSpPr>
          <p:grpSpPr bwMode="auto">
            <a:xfrm>
              <a:off x="2112" y="3408"/>
              <a:ext cx="1680" cy="528"/>
              <a:chOff x="2112" y="3504"/>
              <a:chExt cx="1680" cy="528"/>
            </a:xfrm>
          </p:grpSpPr>
          <p:sp>
            <p:nvSpPr>
              <p:cNvPr id="1383438" name="Rectangle 14"/>
              <p:cNvSpPr>
                <a:spLocks noChangeArrowheads="1"/>
              </p:cNvSpPr>
              <p:nvPr/>
            </p:nvSpPr>
            <p:spPr bwMode="auto">
              <a:xfrm>
                <a:off x="2112" y="3504"/>
                <a:ext cx="168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600" b="1">
                    <a:solidFill>
                      <a:srgbClr val="FFFFFF"/>
                    </a:solidFill>
                  </a:rPr>
                  <a:t>  </a:t>
                </a:r>
              </a:p>
            </p:txBody>
          </p:sp>
          <p:sp>
            <p:nvSpPr>
              <p:cNvPr id="1383439" name="Text Box 15"/>
              <p:cNvSpPr txBox="1">
                <a:spLocks noChangeArrowheads="1"/>
              </p:cNvSpPr>
              <p:nvPr/>
            </p:nvSpPr>
            <p:spPr bwMode="auto">
              <a:xfrm>
                <a:off x="2137" y="3669"/>
                <a:ext cx="1630" cy="229"/>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95000"/>
                  </a:lnSpc>
                  <a:spcBef>
                    <a:spcPct val="50000"/>
                  </a:spcBef>
                </a:pPr>
                <a:r>
                  <a:rPr lang="en-US" altLang="sk-SK" sz="1800" b="1">
                    <a:solidFill>
                      <a:srgbClr val="FFFFFF"/>
                    </a:solidFill>
                  </a:rPr>
                  <a:t>Best Effort</a:t>
                </a:r>
              </a:p>
            </p:txBody>
          </p:sp>
        </p:grpSp>
        <p:sp>
          <p:nvSpPr>
            <p:cNvPr id="1383440" name="Text Box 16"/>
            <p:cNvSpPr txBox="1">
              <a:spLocks noChangeArrowheads="1"/>
            </p:cNvSpPr>
            <p:nvPr/>
          </p:nvSpPr>
          <p:spPr bwMode="auto">
            <a:xfrm>
              <a:off x="2112" y="1104"/>
              <a:ext cx="1680" cy="384"/>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Voice</a:t>
              </a:r>
            </a:p>
          </p:txBody>
        </p:sp>
        <p:sp>
          <p:nvSpPr>
            <p:cNvPr id="1383441" name="Text Box 17"/>
            <p:cNvSpPr txBox="1">
              <a:spLocks noChangeArrowheads="1"/>
            </p:cNvSpPr>
            <p:nvPr/>
          </p:nvSpPr>
          <p:spPr bwMode="auto">
            <a:xfrm>
              <a:off x="2112" y="3153"/>
              <a:ext cx="168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Bulk Data</a:t>
              </a:r>
            </a:p>
          </p:txBody>
        </p:sp>
        <p:sp>
          <p:nvSpPr>
            <p:cNvPr id="1383442" name="Rectangle 18"/>
            <p:cNvSpPr>
              <a:spLocks noChangeArrowheads="1"/>
            </p:cNvSpPr>
            <p:nvPr/>
          </p:nvSpPr>
          <p:spPr bwMode="auto">
            <a:xfrm>
              <a:off x="2112" y="2172"/>
              <a:ext cx="1680" cy="43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Network Control</a:t>
              </a:r>
            </a:p>
          </p:txBody>
        </p:sp>
        <p:sp>
          <p:nvSpPr>
            <p:cNvPr id="1383443" name="Text Box 19"/>
            <p:cNvSpPr txBox="1">
              <a:spLocks noChangeArrowheads="1"/>
            </p:cNvSpPr>
            <p:nvPr/>
          </p:nvSpPr>
          <p:spPr bwMode="auto">
            <a:xfrm>
              <a:off x="2114" y="3953"/>
              <a:ext cx="1678"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grpSp>
      <p:grpSp>
        <p:nvGrpSpPr>
          <p:cNvPr id="1383444" name="Group 20"/>
          <p:cNvGrpSpPr>
            <a:grpSpLocks/>
          </p:cNvGrpSpPr>
          <p:nvPr/>
        </p:nvGrpSpPr>
        <p:grpSpPr bwMode="auto">
          <a:xfrm>
            <a:off x="6400800" y="1271588"/>
            <a:ext cx="2590800" cy="4976812"/>
            <a:chOff x="4032" y="768"/>
            <a:chExt cx="1632" cy="3408"/>
          </a:xfrm>
        </p:grpSpPr>
        <p:sp>
          <p:nvSpPr>
            <p:cNvPr id="1383445" name="Rectangle 21"/>
            <p:cNvSpPr>
              <a:spLocks noChangeArrowheads="1"/>
            </p:cNvSpPr>
            <p:nvPr/>
          </p:nvSpPr>
          <p:spPr bwMode="auto">
            <a:xfrm>
              <a:off x="4032" y="768"/>
              <a:ext cx="1632"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11 Class Model</a:t>
              </a:r>
            </a:p>
          </p:txBody>
        </p:sp>
        <p:sp>
          <p:nvSpPr>
            <p:cNvPr id="1383446" name="Text Box 22"/>
            <p:cNvSpPr txBox="1">
              <a:spLocks noChangeArrowheads="1"/>
            </p:cNvSpPr>
            <p:nvPr/>
          </p:nvSpPr>
          <p:spPr bwMode="auto">
            <a:xfrm>
              <a:off x="4032" y="2384"/>
              <a:ext cx="1630" cy="223"/>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Network Management</a:t>
              </a:r>
            </a:p>
          </p:txBody>
        </p:sp>
        <p:sp>
          <p:nvSpPr>
            <p:cNvPr id="1383447" name="Text Box 23"/>
            <p:cNvSpPr txBox="1">
              <a:spLocks noChangeArrowheads="1"/>
            </p:cNvSpPr>
            <p:nvPr/>
          </p:nvSpPr>
          <p:spPr bwMode="auto">
            <a:xfrm>
              <a:off x="4032" y="1920"/>
              <a:ext cx="1630" cy="175"/>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sp>
          <p:nvSpPr>
            <p:cNvPr id="1383448" name="Text Box 24"/>
            <p:cNvSpPr txBox="1">
              <a:spLocks noChangeArrowheads="1"/>
            </p:cNvSpPr>
            <p:nvPr/>
          </p:nvSpPr>
          <p:spPr bwMode="auto">
            <a:xfrm>
              <a:off x="4034" y="164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Streaming Video</a:t>
              </a:r>
            </a:p>
          </p:txBody>
        </p:sp>
        <p:sp>
          <p:nvSpPr>
            <p:cNvPr id="1383449" name="Text Box 25"/>
            <p:cNvSpPr txBox="1">
              <a:spLocks noChangeArrowheads="1"/>
            </p:cNvSpPr>
            <p:nvPr/>
          </p:nvSpPr>
          <p:spPr bwMode="auto">
            <a:xfrm>
              <a:off x="4032" y="2896"/>
              <a:ext cx="1630" cy="223"/>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Transactional Data</a:t>
              </a:r>
            </a:p>
          </p:txBody>
        </p:sp>
        <p:sp>
          <p:nvSpPr>
            <p:cNvPr id="1383450" name="Text Box 26"/>
            <p:cNvSpPr txBox="1">
              <a:spLocks noChangeArrowheads="1"/>
            </p:cNvSpPr>
            <p:nvPr/>
          </p:nvSpPr>
          <p:spPr bwMode="auto">
            <a:xfrm>
              <a:off x="4034" y="140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Interactive-Video</a:t>
              </a:r>
            </a:p>
          </p:txBody>
        </p:sp>
        <p:sp>
          <p:nvSpPr>
            <p:cNvPr id="1383451" name="Text Box 27"/>
            <p:cNvSpPr txBox="1">
              <a:spLocks noChangeArrowheads="1"/>
            </p:cNvSpPr>
            <p:nvPr/>
          </p:nvSpPr>
          <p:spPr bwMode="auto">
            <a:xfrm>
              <a:off x="4034" y="1104"/>
              <a:ext cx="1630" cy="288"/>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Voice</a:t>
              </a:r>
            </a:p>
          </p:txBody>
        </p:sp>
        <p:sp>
          <p:nvSpPr>
            <p:cNvPr id="1383452" name="Text Box 28"/>
            <p:cNvSpPr txBox="1">
              <a:spLocks noChangeArrowheads="1"/>
            </p:cNvSpPr>
            <p:nvPr/>
          </p:nvSpPr>
          <p:spPr bwMode="auto">
            <a:xfrm>
              <a:off x="4034" y="3408"/>
              <a:ext cx="163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Best Effort</a:t>
              </a:r>
            </a:p>
          </p:txBody>
        </p:sp>
        <p:sp>
          <p:nvSpPr>
            <p:cNvPr id="1383453" name="Text Box 29"/>
            <p:cNvSpPr txBox="1">
              <a:spLocks noChangeArrowheads="1"/>
            </p:cNvSpPr>
            <p:nvPr/>
          </p:nvSpPr>
          <p:spPr bwMode="auto">
            <a:xfrm>
              <a:off x="4034" y="2128"/>
              <a:ext cx="1630" cy="22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IP Routing</a:t>
              </a:r>
            </a:p>
          </p:txBody>
        </p:sp>
        <p:sp>
          <p:nvSpPr>
            <p:cNvPr id="1383454" name="Text Box 30"/>
            <p:cNvSpPr txBox="1">
              <a:spLocks noChangeArrowheads="1"/>
            </p:cNvSpPr>
            <p:nvPr/>
          </p:nvSpPr>
          <p:spPr bwMode="auto">
            <a:xfrm>
              <a:off x="4034" y="2640"/>
              <a:ext cx="1630" cy="223"/>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Mission-Critical Data</a:t>
              </a:r>
            </a:p>
          </p:txBody>
        </p:sp>
        <p:sp>
          <p:nvSpPr>
            <p:cNvPr id="1383455" name="Text Box 31"/>
            <p:cNvSpPr txBox="1">
              <a:spLocks noChangeArrowheads="1"/>
            </p:cNvSpPr>
            <p:nvPr/>
          </p:nvSpPr>
          <p:spPr bwMode="auto">
            <a:xfrm>
              <a:off x="4034" y="3953"/>
              <a:ext cx="1630"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sp>
          <p:nvSpPr>
            <p:cNvPr id="1383456" name="Text Box 32"/>
            <p:cNvSpPr txBox="1">
              <a:spLocks noChangeArrowheads="1"/>
            </p:cNvSpPr>
            <p:nvPr/>
          </p:nvSpPr>
          <p:spPr bwMode="auto">
            <a:xfrm>
              <a:off x="4032" y="3141"/>
              <a:ext cx="1632"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Bulk Data</a:t>
              </a:r>
            </a:p>
          </p:txBody>
        </p:sp>
      </p:grpSp>
      <p:grpSp>
        <p:nvGrpSpPr>
          <p:cNvPr id="1383457" name="Group 33"/>
          <p:cNvGrpSpPr>
            <a:grpSpLocks/>
          </p:cNvGrpSpPr>
          <p:nvPr/>
        </p:nvGrpSpPr>
        <p:grpSpPr bwMode="auto">
          <a:xfrm>
            <a:off x="5638800" y="2362200"/>
            <a:ext cx="857250" cy="2438400"/>
            <a:chOff x="3552" y="1488"/>
            <a:chExt cx="540" cy="1536"/>
          </a:xfrm>
        </p:grpSpPr>
        <p:grpSp>
          <p:nvGrpSpPr>
            <p:cNvPr id="1383458" name="Group 34"/>
            <p:cNvGrpSpPr>
              <a:grpSpLocks/>
            </p:cNvGrpSpPr>
            <p:nvPr/>
          </p:nvGrpSpPr>
          <p:grpSpPr bwMode="auto">
            <a:xfrm>
              <a:off x="3552" y="2208"/>
              <a:ext cx="540" cy="288"/>
              <a:chOff x="3264" y="1584"/>
              <a:chExt cx="816" cy="288"/>
            </a:xfrm>
          </p:grpSpPr>
          <p:sp>
            <p:nvSpPr>
              <p:cNvPr id="1383459" name="Line 3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0" name="Line 3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1" name="Group 37"/>
            <p:cNvGrpSpPr>
              <a:grpSpLocks/>
            </p:cNvGrpSpPr>
            <p:nvPr/>
          </p:nvGrpSpPr>
          <p:grpSpPr bwMode="auto">
            <a:xfrm>
              <a:off x="3552" y="2736"/>
              <a:ext cx="540" cy="288"/>
              <a:chOff x="3264" y="1584"/>
              <a:chExt cx="816" cy="288"/>
            </a:xfrm>
          </p:grpSpPr>
          <p:sp>
            <p:nvSpPr>
              <p:cNvPr id="1383462" name="Line 38"/>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3" name="Line 39"/>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4" name="Group 40"/>
            <p:cNvGrpSpPr>
              <a:grpSpLocks/>
            </p:cNvGrpSpPr>
            <p:nvPr/>
          </p:nvGrpSpPr>
          <p:grpSpPr bwMode="auto">
            <a:xfrm>
              <a:off x="3552" y="1488"/>
              <a:ext cx="540" cy="288"/>
              <a:chOff x="3264" y="1584"/>
              <a:chExt cx="816" cy="288"/>
            </a:xfrm>
          </p:grpSpPr>
          <p:sp>
            <p:nvSpPr>
              <p:cNvPr id="1383465" name="Line 41"/>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6" name="Line 42"/>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grpSp>
        <p:nvGrpSpPr>
          <p:cNvPr id="1383467" name="Group 43"/>
          <p:cNvGrpSpPr>
            <a:grpSpLocks/>
          </p:cNvGrpSpPr>
          <p:nvPr/>
        </p:nvGrpSpPr>
        <p:grpSpPr bwMode="auto">
          <a:xfrm>
            <a:off x="2514600" y="2133600"/>
            <a:ext cx="1066800" cy="3048000"/>
            <a:chOff x="1584" y="1344"/>
            <a:chExt cx="672" cy="1920"/>
          </a:xfrm>
        </p:grpSpPr>
        <p:grpSp>
          <p:nvGrpSpPr>
            <p:cNvPr id="1383468" name="Group 44"/>
            <p:cNvGrpSpPr>
              <a:grpSpLocks/>
            </p:cNvGrpSpPr>
            <p:nvPr/>
          </p:nvGrpSpPr>
          <p:grpSpPr bwMode="auto">
            <a:xfrm>
              <a:off x="1680" y="1344"/>
              <a:ext cx="576" cy="288"/>
              <a:chOff x="3264" y="1584"/>
              <a:chExt cx="816" cy="288"/>
            </a:xfrm>
          </p:grpSpPr>
          <p:sp>
            <p:nvSpPr>
              <p:cNvPr id="1383469" name="Line 4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0" name="Line 4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71" name="Group 47"/>
            <p:cNvGrpSpPr>
              <a:grpSpLocks/>
            </p:cNvGrpSpPr>
            <p:nvPr/>
          </p:nvGrpSpPr>
          <p:grpSpPr bwMode="auto">
            <a:xfrm>
              <a:off x="1584" y="2472"/>
              <a:ext cx="672" cy="792"/>
              <a:chOff x="1584" y="2472"/>
              <a:chExt cx="672" cy="792"/>
            </a:xfrm>
          </p:grpSpPr>
          <p:sp>
            <p:nvSpPr>
              <p:cNvPr id="1383472" name="Line 48"/>
              <p:cNvSpPr>
                <a:spLocks noChangeShapeType="1"/>
              </p:cNvSpPr>
              <p:nvPr/>
            </p:nvSpPr>
            <p:spPr bwMode="auto">
              <a:xfrm flipV="1">
                <a:off x="1584" y="2472"/>
                <a:ext cx="576" cy="168"/>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3" name="Line 49"/>
              <p:cNvSpPr>
                <a:spLocks noChangeShapeType="1"/>
              </p:cNvSpPr>
              <p:nvPr/>
            </p:nvSpPr>
            <p:spPr bwMode="auto">
              <a:xfrm>
                <a:off x="1584" y="2640"/>
                <a:ext cx="576" cy="12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4" name="Line 50"/>
              <p:cNvSpPr>
                <a:spLocks noChangeShapeType="1"/>
              </p:cNvSpPr>
              <p:nvPr/>
            </p:nvSpPr>
            <p:spPr bwMode="auto">
              <a:xfrm>
                <a:off x="1584" y="2640"/>
                <a:ext cx="672" cy="62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sp>
        <p:nvSpPr>
          <p:cNvPr id="1383475" name="Rectangle 51"/>
          <p:cNvSpPr>
            <a:spLocks noChangeArrowheads="1"/>
          </p:cNvSpPr>
          <p:nvPr/>
        </p:nvSpPr>
        <p:spPr bwMode="auto">
          <a:xfrm>
            <a:off x="228600" y="2863850"/>
            <a:ext cx="2667000" cy="2214563"/>
          </a:xfrm>
          <a:prstGeom prst="rect">
            <a:avLst/>
          </a:prstGeom>
          <a:noFill/>
          <a:ln w="25400" algn="ctr">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nvGrpSpPr>
          <p:cNvPr id="1383476" name="Group 52"/>
          <p:cNvGrpSpPr>
            <a:grpSpLocks/>
          </p:cNvGrpSpPr>
          <p:nvPr/>
        </p:nvGrpSpPr>
        <p:grpSpPr bwMode="auto">
          <a:xfrm>
            <a:off x="0" y="6210300"/>
            <a:ext cx="8763000" cy="381000"/>
            <a:chOff x="144" y="3936"/>
            <a:chExt cx="5520" cy="240"/>
          </a:xfrm>
        </p:grpSpPr>
        <p:sp>
          <p:nvSpPr>
            <p:cNvPr id="1383477" name="Rectangle 53"/>
            <p:cNvSpPr>
              <a:spLocks noChangeArrowheads="1"/>
            </p:cNvSpPr>
            <p:nvPr/>
          </p:nvSpPr>
          <p:spPr bwMode="auto">
            <a:xfrm>
              <a:off x="144" y="3936"/>
              <a:ext cx="5520"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gn="l">
                <a:lnSpc>
                  <a:spcPct val="100000"/>
                </a:lnSpc>
              </a:pPr>
              <a:r>
                <a:rPr lang="en-US" altLang="sk-SK" sz="1800" b="1">
                  <a:solidFill>
                    <a:schemeClr val="bg1"/>
                  </a:solidFill>
                </a:rPr>
                <a:t>                </a:t>
              </a:r>
              <a:r>
                <a:rPr lang="sk-SK" altLang="sk-SK" sz="1800" b="1">
                  <a:solidFill>
                    <a:schemeClr val="accent2"/>
                  </a:solidFill>
                </a:rPr>
                <a:t>Čas</a:t>
              </a:r>
              <a:r>
                <a:rPr lang="en-US" altLang="sk-SK" sz="1800" b="1">
                  <a:solidFill>
                    <a:schemeClr val="bg1"/>
                  </a:solidFill>
                </a:rPr>
                <a:t>   </a:t>
              </a:r>
            </a:p>
          </p:txBody>
        </p:sp>
        <p:sp>
          <p:nvSpPr>
            <p:cNvPr id="1383478" name="Line 54"/>
            <p:cNvSpPr>
              <a:spLocks noChangeShapeType="1"/>
            </p:cNvSpPr>
            <p:nvPr/>
          </p:nvSpPr>
          <p:spPr bwMode="auto">
            <a:xfrm>
              <a:off x="1200" y="4056"/>
              <a:ext cx="432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sp>
        <p:nvSpPr>
          <p:cNvPr id="1383479" name="Rectangle 55"/>
          <p:cNvSpPr>
            <a:spLocks noChangeArrowheads="1"/>
          </p:cNvSpPr>
          <p:nvPr/>
        </p:nvSpPr>
        <p:spPr bwMode="auto">
          <a:xfrm>
            <a:off x="228600" y="5181600"/>
            <a:ext cx="2667000" cy="708025"/>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600" b="1">
                <a:solidFill>
                  <a:srgbClr val="FFFFFF"/>
                </a:solidFill>
              </a:rPr>
              <a:t>  </a:t>
            </a:r>
          </a:p>
        </p:txBody>
      </p:sp>
      <p:sp>
        <p:nvSpPr>
          <p:cNvPr id="1383480" name="Text Box 56"/>
          <p:cNvSpPr txBox="1">
            <a:spLocks noChangeArrowheads="1"/>
          </p:cNvSpPr>
          <p:nvPr/>
        </p:nvSpPr>
        <p:spPr bwMode="auto">
          <a:xfrm>
            <a:off x="228600" y="5181600"/>
            <a:ext cx="2587625" cy="622300"/>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100000"/>
              </a:lnSpc>
            </a:pPr>
            <a:endParaRPr lang="en-US" altLang="sk-SK" sz="1800" b="1">
              <a:solidFill>
                <a:srgbClr val="FFFFFF"/>
              </a:solidFill>
            </a:endParaRPr>
          </a:p>
          <a:p>
            <a:pPr>
              <a:lnSpc>
                <a:spcPct val="100000"/>
              </a:lnSpc>
            </a:pPr>
            <a:r>
              <a:rPr lang="en-US" altLang="sk-SK" sz="1800" b="1">
                <a:solidFill>
                  <a:srgbClr val="FFFFFF"/>
                </a:solidFill>
              </a:rPr>
              <a:t>Best Effort</a:t>
            </a:r>
          </a:p>
        </p:txBody>
      </p:sp>
    </p:spTree>
    <p:extLst>
      <p:ext uri="{BB962C8B-B14F-4D97-AF65-F5344CB8AC3E}">
        <p14:creationId xmlns:p14="http://schemas.microsoft.com/office/powerpoint/2010/main" val="3102946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3432"/>
                                        </p:tgtEl>
                                        <p:attrNameLst>
                                          <p:attrName>style.visibility</p:attrName>
                                        </p:attrNameLst>
                                      </p:cBhvr>
                                      <p:to>
                                        <p:strVal val="visible"/>
                                      </p:to>
                                    </p:set>
                                    <p:animEffect transition="in" filter="fade">
                                      <p:cBhvr>
                                        <p:cTn id="7" dur="1000"/>
                                        <p:tgtEl>
                                          <p:spTgt spid="138343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383467"/>
                                        </p:tgtEl>
                                        <p:attrNameLst>
                                          <p:attrName>style.visibility</p:attrName>
                                        </p:attrNameLst>
                                      </p:cBhvr>
                                      <p:to>
                                        <p:strVal val="visible"/>
                                      </p:to>
                                    </p:set>
                                    <p:animEffect transition="in" filter="wipe(left)">
                                      <p:cBhvr>
                                        <p:cTn id="11" dur="500"/>
                                        <p:tgtEl>
                                          <p:spTgt spid="138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383444"/>
                                        </p:tgtEl>
                                        <p:attrNameLst>
                                          <p:attrName>style.visibility</p:attrName>
                                        </p:attrNameLst>
                                      </p:cBhvr>
                                      <p:to>
                                        <p:strVal val="visible"/>
                                      </p:to>
                                    </p:set>
                                    <p:animEffect transition="in" filter="fade">
                                      <p:cBhvr>
                                        <p:cTn id="16" dur="1000"/>
                                        <p:tgtEl>
                                          <p:spTgt spid="138344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83457"/>
                                        </p:tgtEl>
                                        <p:attrNameLst>
                                          <p:attrName>style.visibility</p:attrName>
                                        </p:attrNameLst>
                                      </p:cBhvr>
                                      <p:to>
                                        <p:strVal val="visible"/>
                                      </p:to>
                                    </p:set>
                                    <p:animEffect transition="in" filter="wipe(left)">
                                      <p:cBhvr>
                                        <p:cTn id="20" dur="500"/>
                                        <p:tgtEl>
                                          <p:spTgt spid="1383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609600" y="457200"/>
            <a:ext cx="8145463" cy="685800"/>
          </a:xfrm>
        </p:spPr>
        <p:txBody>
          <a:bodyPr/>
          <a:lstStyle/>
          <a:p>
            <a:r>
              <a:rPr lang="en-US" altLang="sk-SK"/>
              <a:t>Classification and Marking Design</a:t>
            </a:r>
            <a:br>
              <a:rPr lang="en-US" altLang="sk-SK"/>
            </a:br>
            <a:r>
              <a:rPr lang="sk-SK" altLang="sk-SK"/>
              <a:t>Odporúčania pre </a:t>
            </a:r>
            <a:r>
              <a:rPr lang="en-US" altLang="sk-SK" sz="2800"/>
              <a:t>QoS Baseline Marking</a:t>
            </a:r>
          </a:p>
        </p:txBody>
      </p:sp>
      <p:sp>
        <p:nvSpPr>
          <p:cNvPr id="1381379" name="Line 3"/>
          <p:cNvSpPr>
            <a:spLocks noChangeShapeType="1"/>
          </p:cNvSpPr>
          <p:nvPr/>
        </p:nvSpPr>
        <p:spPr bwMode="auto">
          <a:xfrm>
            <a:off x="3492500" y="1858963"/>
            <a:ext cx="4076700" cy="1587"/>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381380" name="Group 4"/>
          <p:cNvGrpSpPr>
            <a:grpSpLocks/>
          </p:cNvGrpSpPr>
          <p:nvPr/>
        </p:nvGrpSpPr>
        <p:grpSpPr bwMode="auto">
          <a:xfrm>
            <a:off x="752475" y="1539875"/>
            <a:ext cx="7905750" cy="4926013"/>
            <a:chOff x="474" y="970"/>
            <a:chExt cx="4980" cy="3103"/>
          </a:xfrm>
        </p:grpSpPr>
        <p:sp>
          <p:nvSpPr>
            <p:cNvPr id="1381381" name="Rectangle 5"/>
            <p:cNvSpPr>
              <a:spLocks noChangeArrowheads="1"/>
            </p:cNvSpPr>
            <p:nvPr/>
          </p:nvSpPr>
          <p:spPr bwMode="auto">
            <a:xfrm>
              <a:off x="474" y="970"/>
              <a:ext cx="1675" cy="399"/>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Application</a:t>
              </a:r>
            </a:p>
          </p:txBody>
        </p:sp>
        <p:sp>
          <p:nvSpPr>
            <p:cNvPr id="1381382" name="Text Box 6"/>
            <p:cNvSpPr txBox="1">
              <a:spLocks noChangeArrowheads="1"/>
            </p:cNvSpPr>
            <p:nvPr/>
          </p:nvSpPr>
          <p:spPr bwMode="auto">
            <a:xfrm>
              <a:off x="2198" y="970"/>
              <a:ext cx="256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L3 Classification</a:t>
              </a:r>
            </a:p>
          </p:txBody>
        </p:sp>
        <p:sp>
          <p:nvSpPr>
            <p:cNvPr id="1381383" name="Text Box 7"/>
            <p:cNvSpPr txBox="1">
              <a:spLocks noChangeArrowheads="1"/>
            </p:cNvSpPr>
            <p:nvPr/>
          </p:nvSpPr>
          <p:spPr bwMode="auto">
            <a:xfrm>
              <a:off x="3971" y="1165"/>
              <a:ext cx="787"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DSCP</a:t>
              </a:r>
            </a:p>
          </p:txBody>
        </p:sp>
        <p:sp>
          <p:nvSpPr>
            <p:cNvPr id="1381384" name="Text Box 8"/>
            <p:cNvSpPr txBox="1">
              <a:spLocks noChangeArrowheads="1"/>
            </p:cNvSpPr>
            <p:nvPr/>
          </p:nvSpPr>
          <p:spPr bwMode="auto">
            <a:xfrm>
              <a:off x="2641" y="1165"/>
              <a:ext cx="1276"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PHB</a:t>
              </a:r>
            </a:p>
          </p:txBody>
        </p:sp>
        <p:sp>
          <p:nvSpPr>
            <p:cNvPr id="1381385" name="Text Box 9"/>
            <p:cNvSpPr txBox="1">
              <a:spLocks noChangeArrowheads="1"/>
            </p:cNvSpPr>
            <p:nvPr/>
          </p:nvSpPr>
          <p:spPr bwMode="auto">
            <a:xfrm>
              <a:off x="2198" y="1165"/>
              <a:ext cx="393"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IPP</a:t>
              </a:r>
            </a:p>
          </p:txBody>
        </p:sp>
        <p:sp>
          <p:nvSpPr>
            <p:cNvPr id="1381386" name="Text Box 10"/>
            <p:cNvSpPr txBox="1">
              <a:spLocks noChangeArrowheads="1"/>
            </p:cNvSpPr>
            <p:nvPr/>
          </p:nvSpPr>
          <p:spPr bwMode="auto">
            <a:xfrm>
              <a:off x="4808" y="1165"/>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CoS</a:t>
              </a:r>
            </a:p>
          </p:txBody>
        </p:sp>
        <p:grpSp>
          <p:nvGrpSpPr>
            <p:cNvPr id="1381387" name="Group 11"/>
            <p:cNvGrpSpPr>
              <a:grpSpLocks/>
            </p:cNvGrpSpPr>
            <p:nvPr/>
          </p:nvGrpSpPr>
          <p:grpSpPr bwMode="auto">
            <a:xfrm>
              <a:off x="474" y="2894"/>
              <a:ext cx="4974" cy="197"/>
              <a:chOff x="432" y="2934"/>
              <a:chExt cx="4848" cy="234"/>
            </a:xfrm>
          </p:grpSpPr>
          <p:sp>
            <p:nvSpPr>
              <p:cNvPr id="1381388" name="Text Box 12"/>
              <p:cNvSpPr txBox="1">
                <a:spLocks noChangeArrowheads="1"/>
              </p:cNvSpPr>
              <p:nvPr/>
            </p:nvSpPr>
            <p:spPr bwMode="auto">
              <a:xfrm>
                <a:off x="432" y="2949"/>
                <a:ext cx="1630"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Transactional Data</a:t>
                </a:r>
              </a:p>
            </p:txBody>
          </p:sp>
          <p:sp>
            <p:nvSpPr>
              <p:cNvPr id="1381389" name="Text Box 13"/>
              <p:cNvSpPr txBox="1">
                <a:spLocks noChangeArrowheads="1"/>
              </p:cNvSpPr>
              <p:nvPr/>
            </p:nvSpPr>
            <p:spPr bwMode="auto">
              <a:xfrm>
                <a:off x="3840" y="2934"/>
                <a:ext cx="768"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18</a:t>
                </a:r>
              </a:p>
            </p:txBody>
          </p:sp>
          <p:sp>
            <p:nvSpPr>
              <p:cNvPr id="1381390" name="Text Box 14"/>
              <p:cNvSpPr txBox="1">
                <a:spLocks noChangeArrowheads="1"/>
              </p:cNvSpPr>
              <p:nvPr/>
            </p:nvSpPr>
            <p:spPr bwMode="auto">
              <a:xfrm>
                <a:off x="2544" y="2934"/>
                <a:ext cx="124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AF21</a:t>
                </a:r>
              </a:p>
            </p:txBody>
          </p:sp>
          <p:sp>
            <p:nvSpPr>
              <p:cNvPr id="1381391" name="Text Box 15"/>
              <p:cNvSpPr txBox="1">
                <a:spLocks noChangeArrowheads="1"/>
              </p:cNvSpPr>
              <p:nvPr/>
            </p:nvSpPr>
            <p:spPr bwMode="auto">
              <a:xfrm>
                <a:off x="2112" y="2934"/>
                <a:ext cx="38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sp>
            <p:nvSpPr>
              <p:cNvPr id="1381392" name="Text Box 16"/>
              <p:cNvSpPr txBox="1">
                <a:spLocks noChangeArrowheads="1"/>
              </p:cNvSpPr>
              <p:nvPr/>
            </p:nvSpPr>
            <p:spPr bwMode="auto">
              <a:xfrm>
                <a:off x="4656" y="2934"/>
                <a:ext cx="62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grpSp>
        <p:grpSp>
          <p:nvGrpSpPr>
            <p:cNvPr id="1381393" name="Group 17"/>
            <p:cNvGrpSpPr>
              <a:grpSpLocks/>
            </p:cNvGrpSpPr>
            <p:nvPr/>
          </p:nvGrpSpPr>
          <p:grpSpPr bwMode="auto">
            <a:xfrm>
              <a:off x="474" y="2647"/>
              <a:ext cx="4974" cy="185"/>
              <a:chOff x="432" y="2640"/>
              <a:chExt cx="4848" cy="219"/>
            </a:xfrm>
          </p:grpSpPr>
          <p:sp>
            <p:nvSpPr>
              <p:cNvPr id="1381394" name="Text Box 18"/>
              <p:cNvSpPr txBox="1">
                <a:spLocks noChangeArrowheads="1"/>
              </p:cNvSpPr>
              <p:nvPr/>
            </p:nvSpPr>
            <p:spPr bwMode="auto">
              <a:xfrm>
                <a:off x="432" y="2640"/>
                <a:ext cx="1630"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Call Signaling</a:t>
                </a:r>
              </a:p>
            </p:txBody>
          </p:sp>
          <p:sp>
            <p:nvSpPr>
              <p:cNvPr id="1381395" name="Text Box 19"/>
              <p:cNvSpPr txBox="1">
                <a:spLocks noChangeArrowheads="1"/>
              </p:cNvSpPr>
              <p:nvPr/>
            </p:nvSpPr>
            <p:spPr bwMode="auto">
              <a:xfrm>
                <a:off x="3840" y="2640"/>
                <a:ext cx="768"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ym typeface="Wingdings" pitchFamily="2" charset="2"/>
                  </a:rPr>
                  <a:t>24</a:t>
                </a:r>
                <a:endParaRPr lang="en-US" altLang="sk-SK" sz="1600" b="1"/>
              </a:p>
            </p:txBody>
          </p:sp>
          <p:sp>
            <p:nvSpPr>
              <p:cNvPr id="1381396" name="Text Box 20"/>
              <p:cNvSpPr txBox="1">
                <a:spLocks noChangeArrowheads="1"/>
              </p:cNvSpPr>
              <p:nvPr/>
            </p:nvSpPr>
            <p:spPr bwMode="auto">
              <a:xfrm>
                <a:off x="2544" y="2640"/>
                <a:ext cx="124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CS3*</a:t>
                </a:r>
              </a:p>
            </p:txBody>
          </p:sp>
          <p:sp>
            <p:nvSpPr>
              <p:cNvPr id="1381397" name="Text Box 21"/>
              <p:cNvSpPr txBox="1">
                <a:spLocks noChangeArrowheads="1"/>
              </p:cNvSpPr>
              <p:nvPr/>
            </p:nvSpPr>
            <p:spPr bwMode="auto">
              <a:xfrm>
                <a:off x="2112" y="2640"/>
                <a:ext cx="38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sp>
            <p:nvSpPr>
              <p:cNvPr id="1381398" name="Text Box 22"/>
              <p:cNvSpPr txBox="1">
                <a:spLocks noChangeArrowheads="1"/>
              </p:cNvSpPr>
              <p:nvPr/>
            </p:nvSpPr>
            <p:spPr bwMode="auto">
              <a:xfrm>
                <a:off x="4656" y="2640"/>
                <a:ext cx="62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grpSp>
        <p:grpSp>
          <p:nvGrpSpPr>
            <p:cNvPr id="1381399" name="Group 23"/>
            <p:cNvGrpSpPr>
              <a:grpSpLocks/>
            </p:cNvGrpSpPr>
            <p:nvPr/>
          </p:nvGrpSpPr>
          <p:grpSpPr bwMode="auto">
            <a:xfrm>
              <a:off x="476" y="2151"/>
              <a:ext cx="4972" cy="188"/>
              <a:chOff x="434" y="2091"/>
              <a:chExt cx="4846" cy="224"/>
            </a:xfrm>
          </p:grpSpPr>
          <p:sp>
            <p:nvSpPr>
              <p:cNvPr id="1381400" name="Text Box 24"/>
              <p:cNvSpPr txBox="1">
                <a:spLocks noChangeArrowheads="1"/>
              </p:cNvSpPr>
              <p:nvPr/>
            </p:nvSpPr>
            <p:spPr bwMode="auto">
              <a:xfrm>
                <a:off x="434" y="2096"/>
                <a:ext cx="1630"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Streaming Video</a:t>
                </a:r>
              </a:p>
            </p:txBody>
          </p:sp>
          <p:sp>
            <p:nvSpPr>
              <p:cNvPr id="1381401" name="Text Box 25"/>
              <p:cNvSpPr txBox="1">
                <a:spLocks noChangeArrowheads="1"/>
              </p:cNvSpPr>
              <p:nvPr/>
            </p:nvSpPr>
            <p:spPr bwMode="auto">
              <a:xfrm>
                <a:off x="3840" y="2091"/>
                <a:ext cx="768"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32</a:t>
                </a:r>
              </a:p>
            </p:txBody>
          </p:sp>
          <p:sp>
            <p:nvSpPr>
              <p:cNvPr id="1381402" name="Text Box 26"/>
              <p:cNvSpPr txBox="1">
                <a:spLocks noChangeArrowheads="1"/>
              </p:cNvSpPr>
              <p:nvPr/>
            </p:nvSpPr>
            <p:spPr bwMode="auto">
              <a:xfrm>
                <a:off x="2544" y="2091"/>
                <a:ext cx="124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CS4</a:t>
                </a:r>
              </a:p>
            </p:txBody>
          </p:sp>
          <p:sp>
            <p:nvSpPr>
              <p:cNvPr id="1381403" name="Text Box 27"/>
              <p:cNvSpPr txBox="1">
                <a:spLocks noChangeArrowheads="1"/>
              </p:cNvSpPr>
              <p:nvPr/>
            </p:nvSpPr>
            <p:spPr bwMode="auto">
              <a:xfrm>
                <a:off x="2112" y="2091"/>
                <a:ext cx="38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sp>
            <p:nvSpPr>
              <p:cNvPr id="1381404" name="Text Box 28"/>
              <p:cNvSpPr txBox="1">
                <a:spLocks noChangeArrowheads="1"/>
              </p:cNvSpPr>
              <p:nvPr/>
            </p:nvSpPr>
            <p:spPr bwMode="auto">
              <a:xfrm>
                <a:off x="4656" y="2091"/>
                <a:ext cx="62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grpSp>
        <p:grpSp>
          <p:nvGrpSpPr>
            <p:cNvPr id="1381405" name="Group 29"/>
            <p:cNvGrpSpPr>
              <a:grpSpLocks/>
            </p:cNvGrpSpPr>
            <p:nvPr/>
          </p:nvGrpSpPr>
          <p:grpSpPr bwMode="auto">
            <a:xfrm>
              <a:off x="476" y="1905"/>
              <a:ext cx="4972" cy="185"/>
              <a:chOff x="434" y="1824"/>
              <a:chExt cx="4846" cy="219"/>
            </a:xfrm>
          </p:grpSpPr>
          <p:sp>
            <p:nvSpPr>
              <p:cNvPr id="1381406" name="Text Box 30"/>
              <p:cNvSpPr txBox="1">
                <a:spLocks noChangeArrowheads="1"/>
              </p:cNvSpPr>
              <p:nvPr/>
            </p:nvSpPr>
            <p:spPr bwMode="auto">
              <a:xfrm>
                <a:off x="434" y="1824"/>
                <a:ext cx="1630"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Video Conferencing</a:t>
                </a:r>
              </a:p>
            </p:txBody>
          </p:sp>
          <p:sp>
            <p:nvSpPr>
              <p:cNvPr id="1381407" name="Text Box 31"/>
              <p:cNvSpPr txBox="1">
                <a:spLocks noChangeArrowheads="1"/>
              </p:cNvSpPr>
              <p:nvPr/>
            </p:nvSpPr>
            <p:spPr bwMode="auto">
              <a:xfrm>
                <a:off x="3840" y="1824"/>
                <a:ext cx="768"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34</a:t>
                </a:r>
              </a:p>
            </p:txBody>
          </p:sp>
          <p:sp>
            <p:nvSpPr>
              <p:cNvPr id="1381408" name="Text Box 32"/>
              <p:cNvSpPr txBox="1">
                <a:spLocks noChangeArrowheads="1"/>
              </p:cNvSpPr>
              <p:nvPr/>
            </p:nvSpPr>
            <p:spPr bwMode="auto">
              <a:xfrm>
                <a:off x="2544" y="1824"/>
                <a:ext cx="124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AF41</a:t>
                </a:r>
              </a:p>
            </p:txBody>
          </p:sp>
          <p:sp>
            <p:nvSpPr>
              <p:cNvPr id="1381409" name="Text Box 33"/>
              <p:cNvSpPr txBox="1">
                <a:spLocks noChangeArrowheads="1"/>
              </p:cNvSpPr>
              <p:nvPr/>
            </p:nvSpPr>
            <p:spPr bwMode="auto">
              <a:xfrm>
                <a:off x="2112" y="1824"/>
                <a:ext cx="38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sp>
            <p:nvSpPr>
              <p:cNvPr id="1381410" name="Text Box 34"/>
              <p:cNvSpPr txBox="1">
                <a:spLocks noChangeArrowheads="1"/>
              </p:cNvSpPr>
              <p:nvPr/>
            </p:nvSpPr>
            <p:spPr bwMode="auto">
              <a:xfrm>
                <a:off x="4656" y="1824"/>
                <a:ext cx="62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grpSp>
        <p:grpSp>
          <p:nvGrpSpPr>
            <p:cNvPr id="1381411" name="Group 35"/>
            <p:cNvGrpSpPr>
              <a:grpSpLocks/>
            </p:cNvGrpSpPr>
            <p:nvPr/>
          </p:nvGrpSpPr>
          <p:grpSpPr bwMode="auto">
            <a:xfrm>
              <a:off x="476" y="1659"/>
              <a:ext cx="4972" cy="185"/>
              <a:chOff x="434" y="1563"/>
              <a:chExt cx="4846" cy="219"/>
            </a:xfrm>
          </p:grpSpPr>
          <p:sp>
            <p:nvSpPr>
              <p:cNvPr id="1381412" name="Text Box 36"/>
              <p:cNvSpPr txBox="1">
                <a:spLocks noChangeArrowheads="1"/>
              </p:cNvSpPr>
              <p:nvPr/>
            </p:nvSpPr>
            <p:spPr bwMode="auto">
              <a:xfrm>
                <a:off x="434" y="1563"/>
                <a:ext cx="1630"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Voice</a:t>
                </a:r>
              </a:p>
            </p:txBody>
          </p:sp>
          <p:sp>
            <p:nvSpPr>
              <p:cNvPr id="1381413" name="Text Box 37"/>
              <p:cNvSpPr txBox="1">
                <a:spLocks noChangeArrowheads="1"/>
              </p:cNvSpPr>
              <p:nvPr/>
            </p:nvSpPr>
            <p:spPr bwMode="auto">
              <a:xfrm>
                <a:off x="3840" y="1563"/>
                <a:ext cx="768"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46</a:t>
                </a:r>
              </a:p>
            </p:txBody>
          </p:sp>
          <p:sp>
            <p:nvSpPr>
              <p:cNvPr id="1381414" name="Text Box 38"/>
              <p:cNvSpPr txBox="1">
                <a:spLocks noChangeArrowheads="1"/>
              </p:cNvSpPr>
              <p:nvPr/>
            </p:nvSpPr>
            <p:spPr bwMode="auto">
              <a:xfrm>
                <a:off x="2544" y="1563"/>
                <a:ext cx="124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EF</a:t>
                </a:r>
              </a:p>
            </p:txBody>
          </p:sp>
          <p:sp>
            <p:nvSpPr>
              <p:cNvPr id="1381415" name="Text Box 39"/>
              <p:cNvSpPr txBox="1">
                <a:spLocks noChangeArrowheads="1"/>
              </p:cNvSpPr>
              <p:nvPr/>
            </p:nvSpPr>
            <p:spPr bwMode="auto">
              <a:xfrm>
                <a:off x="2112" y="1563"/>
                <a:ext cx="38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5</a:t>
                </a:r>
              </a:p>
            </p:txBody>
          </p:sp>
          <p:sp>
            <p:nvSpPr>
              <p:cNvPr id="1381416" name="Text Box 40"/>
              <p:cNvSpPr txBox="1">
                <a:spLocks noChangeArrowheads="1"/>
              </p:cNvSpPr>
              <p:nvPr/>
            </p:nvSpPr>
            <p:spPr bwMode="auto">
              <a:xfrm>
                <a:off x="4656" y="1563"/>
                <a:ext cx="62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5</a:t>
                </a:r>
              </a:p>
            </p:txBody>
          </p:sp>
        </p:grpSp>
        <p:grpSp>
          <p:nvGrpSpPr>
            <p:cNvPr id="1381417" name="Group 41"/>
            <p:cNvGrpSpPr>
              <a:grpSpLocks/>
            </p:cNvGrpSpPr>
            <p:nvPr/>
          </p:nvGrpSpPr>
          <p:grpSpPr bwMode="auto">
            <a:xfrm>
              <a:off x="474" y="3152"/>
              <a:ext cx="4974" cy="184"/>
              <a:chOff x="432" y="3195"/>
              <a:chExt cx="4848" cy="219"/>
            </a:xfrm>
          </p:grpSpPr>
          <p:sp>
            <p:nvSpPr>
              <p:cNvPr id="1381418" name="Text Box 42"/>
              <p:cNvSpPr txBox="1">
                <a:spLocks noChangeArrowheads="1"/>
              </p:cNvSpPr>
              <p:nvPr/>
            </p:nvSpPr>
            <p:spPr bwMode="auto">
              <a:xfrm>
                <a:off x="432" y="3195"/>
                <a:ext cx="1630"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Network Management</a:t>
                </a:r>
              </a:p>
            </p:txBody>
          </p:sp>
          <p:sp>
            <p:nvSpPr>
              <p:cNvPr id="1381419" name="Text Box 43"/>
              <p:cNvSpPr txBox="1">
                <a:spLocks noChangeArrowheads="1"/>
              </p:cNvSpPr>
              <p:nvPr/>
            </p:nvSpPr>
            <p:spPr bwMode="auto">
              <a:xfrm>
                <a:off x="3840" y="3195"/>
                <a:ext cx="768"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16</a:t>
                </a:r>
              </a:p>
            </p:txBody>
          </p:sp>
          <p:sp>
            <p:nvSpPr>
              <p:cNvPr id="1381420" name="Text Box 44"/>
              <p:cNvSpPr txBox="1">
                <a:spLocks noChangeArrowheads="1"/>
              </p:cNvSpPr>
              <p:nvPr/>
            </p:nvSpPr>
            <p:spPr bwMode="auto">
              <a:xfrm>
                <a:off x="2544" y="3195"/>
                <a:ext cx="124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CS2</a:t>
                </a:r>
              </a:p>
            </p:txBody>
          </p:sp>
          <p:sp>
            <p:nvSpPr>
              <p:cNvPr id="1381421" name="Text Box 45"/>
              <p:cNvSpPr txBox="1">
                <a:spLocks noChangeArrowheads="1"/>
              </p:cNvSpPr>
              <p:nvPr/>
            </p:nvSpPr>
            <p:spPr bwMode="auto">
              <a:xfrm>
                <a:off x="2112" y="3195"/>
                <a:ext cx="38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sp>
            <p:nvSpPr>
              <p:cNvPr id="1381422" name="Text Box 46"/>
              <p:cNvSpPr txBox="1">
                <a:spLocks noChangeArrowheads="1"/>
              </p:cNvSpPr>
              <p:nvPr/>
            </p:nvSpPr>
            <p:spPr bwMode="auto">
              <a:xfrm>
                <a:off x="4656" y="3195"/>
                <a:ext cx="62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grpSp>
        <p:sp>
          <p:nvSpPr>
            <p:cNvPr id="1381423" name="Text Box 47"/>
            <p:cNvSpPr txBox="1">
              <a:spLocks noChangeArrowheads="1"/>
            </p:cNvSpPr>
            <p:nvPr/>
          </p:nvSpPr>
          <p:spPr bwMode="auto">
            <a:xfrm>
              <a:off x="4808" y="970"/>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L2</a:t>
              </a:r>
            </a:p>
          </p:txBody>
        </p:sp>
        <p:grpSp>
          <p:nvGrpSpPr>
            <p:cNvPr id="1381424" name="Group 48"/>
            <p:cNvGrpSpPr>
              <a:grpSpLocks/>
            </p:cNvGrpSpPr>
            <p:nvPr/>
          </p:nvGrpSpPr>
          <p:grpSpPr bwMode="auto">
            <a:xfrm>
              <a:off x="474" y="3398"/>
              <a:ext cx="4974" cy="185"/>
              <a:chOff x="432" y="3456"/>
              <a:chExt cx="4848" cy="219"/>
            </a:xfrm>
          </p:grpSpPr>
          <p:sp>
            <p:nvSpPr>
              <p:cNvPr id="1381425" name="Text Box 49"/>
              <p:cNvSpPr txBox="1">
                <a:spLocks noChangeArrowheads="1"/>
              </p:cNvSpPr>
              <p:nvPr/>
            </p:nvSpPr>
            <p:spPr bwMode="auto">
              <a:xfrm>
                <a:off x="432" y="3456"/>
                <a:ext cx="163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Bulk Data</a:t>
                </a:r>
              </a:p>
            </p:txBody>
          </p:sp>
          <p:sp>
            <p:nvSpPr>
              <p:cNvPr id="1381426" name="Text Box 50"/>
              <p:cNvSpPr txBox="1">
                <a:spLocks noChangeArrowheads="1"/>
              </p:cNvSpPr>
              <p:nvPr/>
            </p:nvSpPr>
            <p:spPr bwMode="auto">
              <a:xfrm>
                <a:off x="3840" y="3456"/>
                <a:ext cx="768"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10</a:t>
                </a:r>
              </a:p>
            </p:txBody>
          </p:sp>
          <p:sp>
            <p:nvSpPr>
              <p:cNvPr id="1381427" name="Text Box 51"/>
              <p:cNvSpPr txBox="1">
                <a:spLocks noChangeArrowheads="1"/>
              </p:cNvSpPr>
              <p:nvPr/>
            </p:nvSpPr>
            <p:spPr bwMode="auto">
              <a:xfrm>
                <a:off x="2544" y="3456"/>
                <a:ext cx="124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AF11</a:t>
                </a:r>
              </a:p>
            </p:txBody>
          </p:sp>
          <p:sp>
            <p:nvSpPr>
              <p:cNvPr id="1381428" name="Text Box 52"/>
              <p:cNvSpPr txBox="1">
                <a:spLocks noChangeArrowheads="1"/>
              </p:cNvSpPr>
              <p:nvPr/>
            </p:nvSpPr>
            <p:spPr bwMode="auto">
              <a:xfrm>
                <a:off x="2112" y="3456"/>
                <a:ext cx="38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sp>
            <p:nvSpPr>
              <p:cNvPr id="1381429" name="Text Box 53"/>
              <p:cNvSpPr txBox="1">
                <a:spLocks noChangeArrowheads="1"/>
              </p:cNvSpPr>
              <p:nvPr/>
            </p:nvSpPr>
            <p:spPr bwMode="auto">
              <a:xfrm>
                <a:off x="4656" y="3456"/>
                <a:ext cx="62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grpSp>
        <p:grpSp>
          <p:nvGrpSpPr>
            <p:cNvPr id="1381430" name="Group 54"/>
            <p:cNvGrpSpPr>
              <a:grpSpLocks/>
            </p:cNvGrpSpPr>
            <p:nvPr/>
          </p:nvGrpSpPr>
          <p:grpSpPr bwMode="auto">
            <a:xfrm>
              <a:off x="480" y="3888"/>
              <a:ext cx="4974" cy="185"/>
              <a:chOff x="432" y="3744"/>
              <a:chExt cx="4848" cy="219"/>
            </a:xfrm>
          </p:grpSpPr>
          <p:sp>
            <p:nvSpPr>
              <p:cNvPr id="1381431" name="Text Box 55"/>
              <p:cNvSpPr txBox="1">
                <a:spLocks noChangeArrowheads="1"/>
              </p:cNvSpPr>
              <p:nvPr/>
            </p:nvSpPr>
            <p:spPr bwMode="auto">
              <a:xfrm>
                <a:off x="432" y="3744"/>
                <a:ext cx="1630"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Scavenger</a:t>
                </a:r>
              </a:p>
            </p:txBody>
          </p:sp>
          <p:sp>
            <p:nvSpPr>
              <p:cNvPr id="1381432" name="Text Box 56"/>
              <p:cNvSpPr txBox="1">
                <a:spLocks noChangeArrowheads="1"/>
              </p:cNvSpPr>
              <p:nvPr/>
            </p:nvSpPr>
            <p:spPr bwMode="auto">
              <a:xfrm>
                <a:off x="3840" y="3744"/>
                <a:ext cx="768"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8</a:t>
                </a:r>
              </a:p>
            </p:txBody>
          </p:sp>
          <p:sp>
            <p:nvSpPr>
              <p:cNvPr id="1381433" name="Text Box 57"/>
              <p:cNvSpPr txBox="1">
                <a:spLocks noChangeArrowheads="1"/>
              </p:cNvSpPr>
              <p:nvPr/>
            </p:nvSpPr>
            <p:spPr bwMode="auto">
              <a:xfrm>
                <a:off x="2544" y="3744"/>
                <a:ext cx="124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CS1</a:t>
                </a:r>
              </a:p>
            </p:txBody>
          </p:sp>
          <p:sp>
            <p:nvSpPr>
              <p:cNvPr id="1381434" name="Text Box 58"/>
              <p:cNvSpPr txBox="1">
                <a:spLocks noChangeArrowheads="1"/>
              </p:cNvSpPr>
              <p:nvPr/>
            </p:nvSpPr>
            <p:spPr bwMode="auto">
              <a:xfrm>
                <a:off x="2112" y="3744"/>
                <a:ext cx="38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sp>
            <p:nvSpPr>
              <p:cNvPr id="1381435" name="Text Box 59"/>
              <p:cNvSpPr txBox="1">
                <a:spLocks noChangeArrowheads="1"/>
              </p:cNvSpPr>
              <p:nvPr/>
            </p:nvSpPr>
            <p:spPr bwMode="auto">
              <a:xfrm>
                <a:off x="4656" y="3744"/>
                <a:ext cx="62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grpSp>
        <p:grpSp>
          <p:nvGrpSpPr>
            <p:cNvPr id="1381436" name="Group 60"/>
            <p:cNvGrpSpPr>
              <a:grpSpLocks/>
            </p:cNvGrpSpPr>
            <p:nvPr/>
          </p:nvGrpSpPr>
          <p:grpSpPr bwMode="auto">
            <a:xfrm>
              <a:off x="474" y="1413"/>
              <a:ext cx="4974" cy="185"/>
              <a:chOff x="432" y="1323"/>
              <a:chExt cx="4848" cy="219"/>
            </a:xfrm>
          </p:grpSpPr>
          <p:sp>
            <p:nvSpPr>
              <p:cNvPr id="1381437" name="Text Box 61"/>
              <p:cNvSpPr txBox="1">
                <a:spLocks noChangeArrowheads="1"/>
              </p:cNvSpPr>
              <p:nvPr/>
            </p:nvSpPr>
            <p:spPr bwMode="auto">
              <a:xfrm>
                <a:off x="432" y="1323"/>
                <a:ext cx="1630"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Routing</a:t>
                </a:r>
              </a:p>
            </p:txBody>
          </p:sp>
          <p:sp>
            <p:nvSpPr>
              <p:cNvPr id="1381438" name="Text Box 62"/>
              <p:cNvSpPr txBox="1">
                <a:spLocks noChangeArrowheads="1"/>
              </p:cNvSpPr>
              <p:nvPr/>
            </p:nvSpPr>
            <p:spPr bwMode="auto">
              <a:xfrm>
                <a:off x="3840" y="1323"/>
                <a:ext cx="768"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48</a:t>
                </a:r>
              </a:p>
            </p:txBody>
          </p:sp>
          <p:sp>
            <p:nvSpPr>
              <p:cNvPr id="1381439" name="Text Box 63"/>
              <p:cNvSpPr txBox="1">
                <a:spLocks noChangeArrowheads="1"/>
              </p:cNvSpPr>
              <p:nvPr/>
            </p:nvSpPr>
            <p:spPr bwMode="auto">
              <a:xfrm>
                <a:off x="2544" y="1323"/>
                <a:ext cx="124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CS6</a:t>
                </a:r>
              </a:p>
            </p:txBody>
          </p:sp>
          <p:sp>
            <p:nvSpPr>
              <p:cNvPr id="1381440" name="Text Box 64"/>
              <p:cNvSpPr txBox="1">
                <a:spLocks noChangeArrowheads="1"/>
              </p:cNvSpPr>
              <p:nvPr/>
            </p:nvSpPr>
            <p:spPr bwMode="auto">
              <a:xfrm>
                <a:off x="2112" y="1323"/>
                <a:ext cx="38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6</a:t>
                </a:r>
              </a:p>
            </p:txBody>
          </p:sp>
          <p:sp>
            <p:nvSpPr>
              <p:cNvPr id="1381441" name="Text Box 65"/>
              <p:cNvSpPr txBox="1">
                <a:spLocks noChangeArrowheads="1"/>
              </p:cNvSpPr>
              <p:nvPr/>
            </p:nvSpPr>
            <p:spPr bwMode="auto">
              <a:xfrm>
                <a:off x="4656" y="1323"/>
                <a:ext cx="62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6</a:t>
                </a:r>
              </a:p>
            </p:txBody>
          </p:sp>
        </p:grpSp>
        <p:grpSp>
          <p:nvGrpSpPr>
            <p:cNvPr id="1381442" name="Group 66"/>
            <p:cNvGrpSpPr>
              <a:grpSpLocks/>
            </p:cNvGrpSpPr>
            <p:nvPr/>
          </p:nvGrpSpPr>
          <p:grpSpPr bwMode="auto">
            <a:xfrm>
              <a:off x="474" y="2401"/>
              <a:ext cx="4974" cy="185"/>
              <a:chOff x="432" y="2352"/>
              <a:chExt cx="4848" cy="219"/>
            </a:xfrm>
          </p:grpSpPr>
          <p:sp>
            <p:nvSpPr>
              <p:cNvPr id="1381443" name="Text Box 67"/>
              <p:cNvSpPr txBox="1">
                <a:spLocks noChangeArrowheads="1"/>
              </p:cNvSpPr>
              <p:nvPr/>
            </p:nvSpPr>
            <p:spPr bwMode="auto">
              <a:xfrm>
                <a:off x="432" y="2352"/>
                <a:ext cx="1630"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Mission-Critical Data</a:t>
                </a:r>
              </a:p>
            </p:txBody>
          </p:sp>
          <p:sp>
            <p:nvSpPr>
              <p:cNvPr id="1381444" name="Text Box 68"/>
              <p:cNvSpPr txBox="1">
                <a:spLocks noChangeArrowheads="1"/>
              </p:cNvSpPr>
              <p:nvPr/>
            </p:nvSpPr>
            <p:spPr bwMode="auto">
              <a:xfrm>
                <a:off x="3840" y="2352"/>
                <a:ext cx="768"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26</a:t>
                </a:r>
              </a:p>
            </p:txBody>
          </p:sp>
          <p:sp>
            <p:nvSpPr>
              <p:cNvPr id="1381445" name="Text Box 69"/>
              <p:cNvSpPr txBox="1">
                <a:spLocks noChangeArrowheads="1"/>
              </p:cNvSpPr>
              <p:nvPr/>
            </p:nvSpPr>
            <p:spPr bwMode="auto">
              <a:xfrm>
                <a:off x="2544" y="2352"/>
                <a:ext cx="124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AF31*</a:t>
                </a:r>
              </a:p>
            </p:txBody>
          </p:sp>
          <p:sp>
            <p:nvSpPr>
              <p:cNvPr id="1381446" name="Text Box 70"/>
              <p:cNvSpPr txBox="1">
                <a:spLocks noChangeArrowheads="1"/>
              </p:cNvSpPr>
              <p:nvPr/>
            </p:nvSpPr>
            <p:spPr bwMode="auto">
              <a:xfrm>
                <a:off x="2112" y="2352"/>
                <a:ext cx="38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sp>
            <p:nvSpPr>
              <p:cNvPr id="1381447" name="Text Box 71"/>
              <p:cNvSpPr txBox="1">
                <a:spLocks noChangeArrowheads="1"/>
              </p:cNvSpPr>
              <p:nvPr/>
            </p:nvSpPr>
            <p:spPr bwMode="auto">
              <a:xfrm>
                <a:off x="4656" y="2352"/>
                <a:ext cx="62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grpSp>
        <p:grpSp>
          <p:nvGrpSpPr>
            <p:cNvPr id="1381448" name="Group 72"/>
            <p:cNvGrpSpPr>
              <a:grpSpLocks/>
            </p:cNvGrpSpPr>
            <p:nvPr/>
          </p:nvGrpSpPr>
          <p:grpSpPr bwMode="auto">
            <a:xfrm>
              <a:off x="474" y="3648"/>
              <a:ext cx="4974" cy="185"/>
              <a:chOff x="432" y="4053"/>
              <a:chExt cx="4848" cy="219"/>
            </a:xfrm>
          </p:grpSpPr>
          <p:sp>
            <p:nvSpPr>
              <p:cNvPr id="1381449" name="Text Box 73"/>
              <p:cNvSpPr txBox="1">
                <a:spLocks noChangeArrowheads="1"/>
              </p:cNvSpPr>
              <p:nvPr/>
            </p:nvSpPr>
            <p:spPr bwMode="auto">
              <a:xfrm>
                <a:off x="432" y="4053"/>
                <a:ext cx="1630"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Best Effort</a:t>
                </a:r>
              </a:p>
            </p:txBody>
          </p:sp>
          <p:sp>
            <p:nvSpPr>
              <p:cNvPr id="1381450" name="Text Box 74"/>
              <p:cNvSpPr txBox="1">
                <a:spLocks noChangeArrowheads="1"/>
              </p:cNvSpPr>
              <p:nvPr/>
            </p:nvSpPr>
            <p:spPr bwMode="auto">
              <a:xfrm>
                <a:off x="3840" y="4053"/>
                <a:ext cx="768"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1" name="Text Box 75"/>
              <p:cNvSpPr txBox="1">
                <a:spLocks noChangeArrowheads="1"/>
              </p:cNvSpPr>
              <p:nvPr/>
            </p:nvSpPr>
            <p:spPr bwMode="auto">
              <a:xfrm>
                <a:off x="2544" y="4053"/>
                <a:ext cx="124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2" name="Text Box 76"/>
              <p:cNvSpPr txBox="1">
                <a:spLocks noChangeArrowheads="1"/>
              </p:cNvSpPr>
              <p:nvPr/>
            </p:nvSpPr>
            <p:spPr bwMode="auto">
              <a:xfrm>
                <a:off x="2112" y="4053"/>
                <a:ext cx="38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3" name="Text Box 77"/>
              <p:cNvSpPr txBox="1">
                <a:spLocks noChangeArrowheads="1"/>
              </p:cNvSpPr>
              <p:nvPr/>
            </p:nvSpPr>
            <p:spPr bwMode="auto">
              <a:xfrm>
                <a:off x="4656" y="4053"/>
                <a:ext cx="62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grpSp>
      </p:grpSp>
    </p:spTree>
    <p:extLst>
      <p:ext uri="{BB962C8B-B14F-4D97-AF65-F5344CB8AC3E}">
        <p14:creationId xmlns:p14="http://schemas.microsoft.com/office/powerpoint/2010/main" val="109215958"/>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02" name="Picture 2" descr="325P_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295400"/>
            <a:ext cx="7277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1024003" name="Rectangle 3"/>
          <p:cNvSpPr>
            <a:spLocks noGrp="1" noChangeArrowheads="1"/>
          </p:cNvSpPr>
          <p:nvPr>
            <p:ph type="title"/>
          </p:nvPr>
        </p:nvSpPr>
        <p:spPr/>
        <p:txBody>
          <a:bodyPr/>
          <a:lstStyle/>
          <a:p>
            <a:r>
              <a:rPr lang="sk-SK" altLang="sk-SK"/>
              <a:t>Prenos hlasu vo VoIP sieťach</a:t>
            </a:r>
            <a:endParaRPr lang="en-US" altLang="sk-SK"/>
          </a:p>
        </p:txBody>
      </p:sp>
      <p:sp>
        <p:nvSpPr>
          <p:cNvPr id="1024004" name="Rectangle 4"/>
          <p:cNvSpPr>
            <a:spLocks noGrp="1" noChangeArrowheads="1"/>
          </p:cNvSpPr>
          <p:nvPr>
            <p:ph type="body" sz="half" idx="2"/>
          </p:nvPr>
        </p:nvSpPr>
        <p:spPr>
          <a:xfrm>
            <a:off x="655638" y="4724400"/>
            <a:ext cx="8159750" cy="1828800"/>
          </a:xfrm>
        </p:spPr>
        <p:txBody>
          <a:bodyPr/>
          <a:lstStyle/>
          <a:p>
            <a:pPr>
              <a:lnSpc>
                <a:spcPct val="85000"/>
              </a:lnSpc>
            </a:pPr>
            <a:r>
              <a:rPr lang="sk-SK" altLang="sk-SK" sz="1800"/>
              <a:t>Analógové telefóny sa pripájajú k hlasovým bránam</a:t>
            </a:r>
            <a:endParaRPr lang="en-US" altLang="sk-SK" sz="1800"/>
          </a:p>
          <a:p>
            <a:pPr>
              <a:lnSpc>
                <a:spcPct val="85000"/>
              </a:lnSpc>
            </a:pPr>
            <a:r>
              <a:rPr lang="sk-SK" altLang="sk-SK" sz="1800"/>
              <a:t>Hlasové brány realizujú konverziu medzi analógovým a digitálnym signálom</a:t>
            </a:r>
            <a:endParaRPr lang="en-US" altLang="sk-SK" sz="1800"/>
          </a:p>
          <a:p>
            <a:pPr>
              <a:lnSpc>
                <a:spcPct val="85000"/>
              </a:lnSpc>
            </a:pPr>
            <a:r>
              <a:rPr lang="sk-SK" altLang="sk-SK" sz="1800"/>
              <a:t>Po zostavení hovoru IP sieť poskytuje</a:t>
            </a:r>
            <a:endParaRPr lang="en-US" altLang="sk-SK" sz="1800"/>
          </a:p>
          <a:p>
            <a:pPr lvl="1">
              <a:lnSpc>
                <a:spcPct val="85000"/>
              </a:lnSpc>
            </a:pPr>
            <a:r>
              <a:rPr lang="sk-SK" altLang="sk-SK" sz="1600"/>
              <a:t>Prenos individuálnych paketov sieťou nezávisle</a:t>
            </a:r>
            <a:endParaRPr lang="en-US" altLang="sk-SK" sz="1600"/>
          </a:p>
          <a:p>
            <a:pPr lvl="1">
              <a:lnSpc>
                <a:spcPct val="85000"/>
              </a:lnSpc>
            </a:pPr>
            <a:r>
              <a:rPr lang="sk-SK" altLang="sk-SK" sz="1600"/>
              <a:t>Zdieľanú šírku pásma, vyššie a premenlivejšie oneskorenie</a:t>
            </a:r>
            <a:endParaRPr lang="en-US" altLang="sk-SK" sz="1600"/>
          </a:p>
        </p:txBody>
      </p:sp>
    </p:spTree>
    <p:extLst>
      <p:ext uri="{BB962C8B-B14F-4D97-AF65-F5344CB8AC3E}">
        <p14:creationId xmlns:p14="http://schemas.microsoft.com/office/powerpoint/2010/main" val="161926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ITU-T Odporúčanie E.800</a:t>
            </a:r>
            <a:endParaRPr lang="sk-SK" dirty="0"/>
          </a:p>
        </p:txBody>
      </p:sp>
      <p:sp>
        <p:nvSpPr>
          <p:cNvPr id="3" name="Content Placeholder 2"/>
          <p:cNvSpPr>
            <a:spLocks noGrp="1"/>
          </p:cNvSpPr>
          <p:nvPr>
            <p:ph idx="1"/>
          </p:nvPr>
        </p:nvSpPr>
        <p:spPr/>
        <p:txBody>
          <a:bodyPr/>
          <a:lstStyle/>
          <a:p>
            <a:r>
              <a:rPr lang="sk-SK" dirty="0" smtClean="0"/>
              <a:t>Kvalite služby sa venuje široká pozornosť aj zo strany normotvorných organizácií</a:t>
            </a:r>
          </a:p>
          <a:p>
            <a:r>
              <a:rPr lang="sk-SK" dirty="0" smtClean="0"/>
              <a:t>ITU-T má rad odporúčaní, ktoré sa dotýkajú otázok kvality služby, SLA, jej hodnotenia atď.</a:t>
            </a:r>
          </a:p>
          <a:p>
            <a:r>
              <a:rPr lang="sk-SK" dirty="0" smtClean="0"/>
              <a:t>E.800: </a:t>
            </a:r>
            <a:r>
              <a:rPr lang="en-US" dirty="0" smtClean="0"/>
              <a:t>Definitions of terms related to quality of service</a:t>
            </a:r>
            <a:endParaRPr lang="sk-SK" dirty="0" smtClean="0"/>
          </a:p>
          <a:p>
            <a:endParaRPr lang="sk-SK" dirty="0" smtClean="0"/>
          </a:p>
          <a:p>
            <a:endParaRPr lang="sk-SK" dirty="0"/>
          </a:p>
          <a:p>
            <a:endParaRPr lang="sk-SK" dirty="0" smtClean="0"/>
          </a:p>
          <a:p>
            <a:endParaRPr lang="sk-SK" dirty="0"/>
          </a:p>
          <a:p>
            <a:pPr lvl="1"/>
            <a:r>
              <a:rPr lang="sk-SK" dirty="0" smtClean="0"/>
              <a:t>NP: Prenosová rýchlosť, oneskorenie, jitter, stratovosť, ...</a:t>
            </a:r>
          </a:p>
          <a:p>
            <a:pPr lvl="1"/>
            <a:r>
              <a:rPr lang="sk-SK" dirty="0" smtClean="0"/>
              <a:t>NNP: Čas zriadenia služby, trvanie odstránenia výpadku, tarify,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037" y="3395833"/>
            <a:ext cx="5387926" cy="1798272"/>
          </a:xfrm>
          <a:prstGeom prst="rect">
            <a:avLst/>
          </a:prstGeom>
        </p:spPr>
      </p:pic>
      <p:sp>
        <p:nvSpPr>
          <p:cNvPr id="5" name="TextBox 4"/>
          <p:cNvSpPr txBox="1"/>
          <p:nvPr/>
        </p:nvSpPr>
        <p:spPr>
          <a:xfrm>
            <a:off x="0" y="6400796"/>
            <a:ext cx="8089074" cy="230832"/>
          </a:xfrm>
          <a:prstGeom prst="rect">
            <a:avLst/>
          </a:prstGeom>
          <a:noFill/>
        </p:spPr>
        <p:txBody>
          <a:bodyPr wrap="none" rtlCol="0">
            <a:spAutoFit/>
          </a:bodyPr>
          <a:lstStyle/>
          <a:p>
            <a:r>
              <a:rPr lang="sk-SK" sz="1000" dirty="0" smtClean="0">
                <a:solidFill>
                  <a:schemeClr val="bg1">
                    <a:lumMod val="50000"/>
                  </a:schemeClr>
                </a:solidFill>
              </a:rPr>
              <a:t>Picture retaken from ITU-T E.800 (09/2008), https://www.itu.int/rec/dologin_pub.asp?lang=e&amp;id=T-REC-E.800-200809-I!!PDF-E&amp;type=items</a:t>
            </a:r>
            <a:endParaRPr lang="sk-SK" sz="1000" dirty="0">
              <a:solidFill>
                <a:schemeClr val="bg1">
                  <a:lumMod val="50000"/>
                </a:schemeClr>
              </a:solidFill>
            </a:endParaRPr>
          </a:p>
        </p:txBody>
      </p:sp>
    </p:spTree>
    <p:extLst>
      <p:ext uri="{BB962C8B-B14F-4D97-AF65-F5344CB8AC3E}">
        <p14:creationId xmlns:p14="http://schemas.microsoft.com/office/powerpoint/2010/main" val="803233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ITU-T Odporúčanie E.800</a:t>
            </a:r>
            <a:endParaRPr lang="sk-SK" dirty="0"/>
          </a:p>
        </p:txBody>
      </p:sp>
      <p:sp>
        <p:nvSpPr>
          <p:cNvPr id="3" name="Content Placeholder 2"/>
          <p:cNvSpPr>
            <a:spLocks noGrp="1"/>
          </p:cNvSpPr>
          <p:nvPr>
            <p:ph idx="1"/>
          </p:nvPr>
        </p:nvSpPr>
        <p:spPr/>
        <p:txBody>
          <a:bodyPr/>
          <a:lstStyle/>
          <a:p>
            <a:r>
              <a:rPr lang="sk-SK" dirty="0" smtClean="0"/>
              <a:t>Podľa E.800:</a:t>
            </a:r>
          </a:p>
          <a:p>
            <a:pPr lvl="1"/>
            <a:r>
              <a:rPr lang="sk-SK" b="1" dirty="0" smtClean="0">
                <a:solidFill>
                  <a:schemeClr val="accent2"/>
                </a:solidFill>
              </a:rPr>
              <a:t>Quality</a:t>
            </a:r>
            <a:r>
              <a:rPr lang="sk-SK" dirty="0" smtClean="0"/>
              <a:t>: </a:t>
            </a:r>
            <a:r>
              <a:rPr lang="en-US" dirty="0" smtClean="0"/>
              <a:t>The totality of characteristics of an entity that bear on its ability to satisfy stated and implied needs.</a:t>
            </a:r>
            <a:endParaRPr lang="sk-SK" dirty="0" smtClean="0"/>
          </a:p>
          <a:p>
            <a:pPr lvl="1"/>
            <a:r>
              <a:rPr lang="sk-SK" b="1" dirty="0" smtClean="0">
                <a:solidFill>
                  <a:schemeClr val="accent2"/>
                </a:solidFill>
              </a:rPr>
              <a:t>Service</a:t>
            </a:r>
            <a:r>
              <a:rPr lang="sk-SK" dirty="0" smtClean="0"/>
              <a:t>: </a:t>
            </a:r>
            <a:r>
              <a:rPr lang="en-US" dirty="0" smtClean="0"/>
              <a:t>A set of functions offered to a user by an organization.</a:t>
            </a:r>
          </a:p>
          <a:p>
            <a:pPr lvl="1"/>
            <a:r>
              <a:rPr lang="en-US" b="1" dirty="0" smtClean="0">
                <a:solidFill>
                  <a:schemeClr val="accent2"/>
                </a:solidFill>
              </a:rPr>
              <a:t>Quality of Service</a:t>
            </a:r>
            <a:r>
              <a:rPr lang="en-US" dirty="0" smtClean="0"/>
              <a:t>: Totality of characteristics of a telecommunications service that bear on its ability to satisfy stated and implied needs of the user of the service.</a:t>
            </a:r>
          </a:p>
          <a:p>
            <a:r>
              <a:rPr lang="sk-SK" dirty="0" smtClean="0"/>
              <a:t>Zákazníkovo vnímanie</a:t>
            </a:r>
            <a:br>
              <a:rPr lang="sk-SK" dirty="0" smtClean="0"/>
            </a:br>
            <a:r>
              <a:rPr lang="sk-SK" dirty="0" smtClean="0"/>
              <a:t>poskytovanej QoS</a:t>
            </a:r>
            <a:br>
              <a:rPr lang="sk-SK" dirty="0" smtClean="0"/>
            </a:br>
            <a:r>
              <a:rPr lang="sk-SK" dirty="0" smtClean="0"/>
              <a:t>sa môže líšiť od úrovne</a:t>
            </a:r>
            <a:br>
              <a:rPr lang="sk-SK" dirty="0" smtClean="0"/>
            </a:br>
            <a:r>
              <a:rPr lang="sk-SK" dirty="0" smtClean="0"/>
              <a:t>QoS, o ktorej sa operátor</a:t>
            </a:r>
            <a:br>
              <a:rPr lang="sk-SK" dirty="0" smtClean="0"/>
            </a:br>
            <a:r>
              <a:rPr lang="sk-SK" dirty="0" smtClean="0"/>
              <a:t>domnieva, že ju ponúka</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679" y="3875786"/>
            <a:ext cx="4473321" cy="2982214"/>
          </a:xfrm>
          <a:prstGeom prst="rect">
            <a:avLst/>
          </a:prstGeom>
        </p:spPr>
      </p:pic>
      <p:sp>
        <p:nvSpPr>
          <p:cNvPr id="7" name="TextBox 6"/>
          <p:cNvSpPr txBox="1"/>
          <p:nvPr/>
        </p:nvSpPr>
        <p:spPr>
          <a:xfrm>
            <a:off x="0" y="6443000"/>
            <a:ext cx="8089074" cy="230832"/>
          </a:xfrm>
          <a:prstGeom prst="rect">
            <a:avLst/>
          </a:prstGeom>
          <a:noFill/>
        </p:spPr>
        <p:txBody>
          <a:bodyPr wrap="none" rtlCol="0">
            <a:spAutoFit/>
          </a:bodyPr>
          <a:lstStyle/>
          <a:p>
            <a:r>
              <a:rPr lang="sk-SK" sz="1000" dirty="0" smtClean="0">
                <a:solidFill>
                  <a:schemeClr val="bg1">
                    <a:lumMod val="50000"/>
                  </a:schemeClr>
                </a:solidFill>
              </a:rPr>
              <a:t>Picture retaken from ITU-T E.800 (09/2008), https://www.itu.int/rec/dologin_pub.asp?lang=e&amp;id=T-REC-E.800-200809-I!!PDF-E&amp;type=items</a:t>
            </a:r>
            <a:endParaRPr lang="sk-SK" sz="1000" dirty="0">
              <a:solidFill>
                <a:schemeClr val="bg1">
                  <a:lumMod val="50000"/>
                </a:schemeClr>
              </a:solidFill>
            </a:endParaRPr>
          </a:p>
        </p:txBody>
      </p:sp>
    </p:spTree>
    <p:extLst>
      <p:ext uri="{BB962C8B-B14F-4D97-AF65-F5344CB8AC3E}">
        <p14:creationId xmlns:p14="http://schemas.microsoft.com/office/powerpoint/2010/main" val="1719066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7778" name="Group 2"/>
          <p:cNvGrpSpPr>
            <a:grpSpLocks/>
          </p:cNvGrpSpPr>
          <p:nvPr/>
        </p:nvGrpSpPr>
        <p:grpSpPr bwMode="auto">
          <a:xfrm>
            <a:off x="0" y="0"/>
            <a:ext cx="9144000" cy="3141663"/>
            <a:chOff x="0" y="0"/>
            <a:chExt cx="5760" cy="1979"/>
          </a:xfrm>
        </p:grpSpPr>
        <p:pic>
          <p:nvPicPr>
            <p:cNvPr id="1227779" name="Picture 3" descr="MAE0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0"/>
              <a:ext cx="2976" cy="1979"/>
            </a:xfrm>
            <a:prstGeom prst="rect">
              <a:avLst/>
            </a:prstGeom>
            <a:noFill/>
            <a:extLst>
              <a:ext uri="{909E8E84-426E-40DD-AFC4-6F175D3DCCD1}">
                <a14:hiddenFill xmlns:a14="http://schemas.microsoft.com/office/drawing/2010/main">
                  <a:solidFill>
                    <a:srgbClr val="FFFFFF"/>
                  </a:solidFill>
                </a14:hiddenFill>
              </a:ext>
            </a:extLst>
          </p:spPr>
        </p:pic>
        <p:sp>
          <p:nvSpPr>
            <p:cNvPr id="1227780" name="Rectangle 4"/>
            <p:cNvSpPr>
              <a:spLocks noChangeArrowheads="1"/>
            </p:cNvSpPr>
            <p:nvPr/>
          </p:nvSpPr>
          <p:spPr bwMode="auto">
            <a:xfrm>
              <a:off x="0" y="0"/>
              <a:ext cx="2784" cy="196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227781" name="Rectangle 5"/>
          <p:cNvSpPr>
            <a:spLocks noGrp="1" noChangeArrowheads="1"/>
          </p:cNvSpPr>
          <p:nvPr>
            <p:ph type="title"/>
          </p:nvPr>
        </p:nvSpPr>
        <p:spPr>
          <a:xfrm>
            <a:off x="655638" y="457200"/>
            <a:ext cx="3175000" cy="1957388"/>
          </a:xfrm>
          <a:noFill/>
        </p:spPr>
        <p:txBody>
          <a:bodyPr anchor="ctr" anchorCtr="1"/>
          <a:lstStyle/>
          <a:p>
            <a:pPr algn="ctr"/>
            <a:r>
              <a:rPr lang="sk-SK" altLang="sk-SK" dirty="0" smtClean="0">
                <a:solidFill>
                  <a:schemeClr val="bg1"/>
                </a:solidFill>
              </a:rPr>
              <a:t>Faktory ovplyvňujúce kvalitu služby</a:t>
            </a:r>
            <a:endParaRPr lang="en-US" altLang="sk-SK" dirty="0">
              <a:solidFill>
                <a:schemeClr val="bg1"/>
              </a:solidFill>
            </a:endParaRPr>
          </a:p>
        </p:txBody>
      </p:sp>
    </p:spTree>
    <p:extLst>
      <p:ext uri="{BB962C8B-B14F-4D97-AF65-F5344CB8AC3E}">
        <p14:creationId xmlns:p14="http://schemas.microsoft.com/office/powerpoint/2010/main" val="114266787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9234" name="Picture 2" descr="017G_0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63688"/>
            <a:ext cx="8624888" cy="4151312"/>
          </a:xfrm>
          <a:prstGeom prst="rect">
            <a:avLst/>
          </a:prstGeom>
          <a:noFill/>
          <a:extLst>
            <a:ext uri="{909E8E84-426E-40DD-AFC4-6F175D3DCCD1}">
              <a14:hiddenFill xmlns:a14="http://schemas.microsoft.com/office/drawing/2010/main">
                <a:solidFill>
                  <a:srgbClr val="FFFFFF"/>
                </a:solidFill>
              </a14:hiddenFill>
            </a:ext>
          </a:extLst>
        </p:spPr>
      </p:pic>
      <p:sp>
        <p:nvSpPr>
          <p:cNvPr id="1119235" name="Rectangle 3"/>
          <p:cNvSpPr>
            <a:spLocks noGrp="1" noChangeArrowheads="1"/>
          </p:cNvSpPr>
          <p:nvPr>
            <p:ph type="title"/>
          </p:nvPr>
        </p:nvSpPr>
        <p:spPr/>
        <p:txBody>
          <a:bodyPr/>
          <a:lstStyle/>
          <a:p>
            <a:r>
              <a:rPr lang="en-US" altLang="en-US" sz="2800"/>
              <a:t>Tradič</a:t>
            </a:r>
            <a:r>
              <a:rPr lang="sk-SK" altLang="en-US" sz="2800"/>
              <a:t>ná nekonvergovaná sieť</a:t>
            </a:r>
            <a:endParaRPr lang="en-US" altLang="sk-SK" sz="2800"/>
          </a:p>
        </p:txBody>
      </p:sp>
      <p:sp>
        <p:nvSpPr>
          <p:cNvPr id="1119236" name="Rectangle 4"/>
          <p:cNvSpPr>
            <a:spLocks noGrp="1" noChangeArrowheads="1"/>
          </p:cNvSpPr>
          <p:nvPr>
            <p:ph type="body" idx="1"/>
          </p:nvPr>
        </p:nvSpPr>
        <p:spPr>
          <a:xfrm>
            <a:off x="381000" y="4648199"/>
            <a:ext cx="5486400" cy="1991751"/>
          </a:xfrm>
        </p:spPr>
        <p:txBody>
          <a:bodyPr/>
          <a:lstStyle/>
          <a:p>
            <a:r>
              <a:rPr lang="sk-SK" altLang="sk-SK" sz="2000" dirty="0"/>
              <a:t>Charakter dátovej prevádzky</a:t>
            </a:r>
            <a:r>
              <a:rPr lang="sk-SK" altLang="sk-SK" sz="2000" dirty="0" smtClean="0"/>
              <a:t>:</a:t>
            </a:r>
          </a:p>
          <a:p>
            <a:pPr lvl="1"/>
            <a:r>
              <a:rPr lang="sk-SK" altLang="sk-SK" sz="1600" dirty="0" smtClean="0"/>
              <a:t>Zhluková</a:t>
            </a:r>
            <a:endParaRPr lang="en-US" altLang="sk-SK" sz="1600" dirty="0"/>
          </a:p>
          <a:p>
            <a:pPr lvl="1"/>
            <a:r>
              <a:rPr lang="sk-SK" altLang="sk-SK" sz="1600" dirty="0"/>
              <a:t>Odosielaná FIFO štýlom</a:t>
            </a:r>
            <a:endParaRPr lang="en-US" altLang="sk-SK" sz="1600" dirty="0"/>
          </a:p>
          <a:p>
            <a:pPr lvl="1"/>
            <a:r>
              <a:rPr lang="sk-SK" altLang="sk-SK" sz="1600" dirty="0"/>
              <a:t>Nenáročná na včasnosť doručenia</a:t>
            </a:r>
            <a:endParaRPr lang="en-US" altLang="sk-SK" sz="1600" dirty="0"/>
          </a:p>
          <a:p>
            <a:pPr lvl="1"/>
            <a:r>
              <a:rPr lang="sk-SK" altLang="sk-SK" sz="1600" dirty="0"/>
              <a:t>Krátke výpadky sú tolerovateľné</a:t>
            </a:r>
            <a:endParaRPr lang="en-US" altLang="sk-SK" sz="1600" dirty="0"/>
          </a:p>
        </p:txBody>
      </p:sp>
    </p:spTree>
    <p:custDataLst>
      <p:tags r:id="rId1"/>
    </p:custDataLst>
    <p:extLst>
      <p:ext uri="{BB962C8B-B14F-4D97-AF65-F5344CB8AC3E}">
        <p14:creationId xmlns:p14="http://schemas.microsoft.com/office/powerpoint/2010/main" val="37869889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ELAPSEDTIME" val="67.78101"/>
  <p:tag name="AUDIO_ID" val="529"/>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Lst>
</file>

<file path=ppt/tags/tag13.xml><?xml version="1.0" encoding="utf-8"?>
<p:tagLst xmlns:a="http://schemas.openxmlformats.org/drawingml/2006/main" xmlns:r="http://schemas.openxmlformats.org/officeDocument/2006/relationships" xmlns:p="http://schemas.openxmlformats.org/presentationml/2006/main">
  <p:tag name="OVERRIDE_SWF" val="YES"/>
  <p:tag name="CONTAINER" val="movieloader"/>
  <p:tag name="LOADER_BUFFER" val="5"/>
  <p:tag name="ART_PLAYER" val="YES"/>
  <p:tag name="SWF_MOVIE_PATH" val="C:\Documents and Settings\scoker\Desktop\qos_graphic_cco2[1].swf"/>
  <p:tag name="ARTICULATE_LAYER_TIMING" val="0"/>
  <p:tag name="ARTICULATE_PLAYER_SEEK" val="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1508</TotalTime>
  <Pages>28</Pages>
  <Words>9209</Words>
  <Application>Microsoft Office PowerPoint</Application>
  <PresentationFormat>On-screen Show (4:3)</PresentationFormat>
  <Paragraphs>660</Paragraphs>
  <Slides>44</Slides>
  <Notes>40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44</vt:i4>
      </vt:variant>
    </vt:vector>
  </HeadingPairs>
  <TitlesOfParts>
    <vt:vector size="48" baseType="lpstr">
      <vt:lpstr>Arial</vt:lpstr>
      <vt:lpstr>Wingdings</vt:lpstr>
      <vt:lpstr>1_CCNP v5</vt:lpstr>
      <vt:lpstr>2006_Segue/Q&amp;A_Cisco White Temp</vt:lpstr>
      <vt:lpstr>Optimizing Converged Cisco Networks (ONT)</vt:lpstr>
      <vt:lpstr>Úvod do QoS</vt:lpstr>
      <vt:lpstr>Prostriedky pre kvalitu služby</vt:lpstr>
      <vt:lpstr>Prenos hlasu v sieťach s prepínaním okruhov</vt:lpstr>
      <vt:lpstr>Prenos hlasu vo VoIP sieťach</vt:lpstr>
      <vt:lpstr>ITU-T Odporúčanie E.800</vt:lpstr>
      <vt:lpstr>ITU-T Odporúčanie E.800</vt:lpstr>
      <vt:lpstr>Faktory ovplyvňujúce kvalitu služby</vt:lpstr>
      <vt:lpstr>Tradičná nekonvergovaná sieť</vt:lpstr>
      <vt:lpstr>Problémy v konvergovanej sieti</vt:lpstr>
      <vt:lpstr>Faktory vplývajúce na kvalitu služby v paketovej sieti</vt:lpstr>
      <vt:lpstr>Disponibilná prenosová kapacita</vt:lpstr>
      <vt:lpstr>Ako získať disponibilnú prenosovú kapacitu</vt:lpstr>
      <vt:lpstr>Efektívne využívanie prenosovej kapacity</vt:lpstr>
      <vt:lpstr>Druhy oneskorenia</vt:lpstr>
      <vt:lpstr>Dopad oneskorenia a jeho kolísania na kvalitu</vt:lpstr>
      <vt:lpstr>Ako znížiť oneskorenie</vt:lpstr>
      <vt:lpstr>Znižovanie oneskorenia</vt:lpstr>
      <vt:lpstr>Druhy strát paketov</vt:lpstr>
      <vt:lpstr>Predchádzanie stratám</vt:lpstr>
      <vt:lpstr>Nástroje pre poskytovanie QoS</vt:lpstr>
      <vt:lpstr>PowerPoint Presentation</vt:lpstr>
      <vt:lpstr>Ako QoS nástroje pracujú?</vt:lpstr>
      <vt:lpstr>Modely poskytovania QoS</vt:lpstr>
      <vt:lpstr>Modely poskytovania kvality služby</vt:lpstr>
      <vt:lpstr>Model Best-Effort</vt:lpstr>
      <vt:lpstr>Model Integrated Services (IntServ)</vt:lpstr>
      <vt:lpstr>Procesy a architektúra smerovača v IntServ</vt:lpstr>
      <vt:lpstr>Resource Reservation Protocol (RSVP)</vt:lpstr>
      <vt:lpstr>Výhody a nevýhody modelu IntServ</vt:lpstr>
      <vt:lpstr>Model Differentiated Services</vt:lpstr>
      <vt:lpstr>Model Differentiated Services (DiffServ)</vt:lpstr>
      <vt:lpstr>Klasifikačné nástroje IP Precedence a DiffServ Code Point</vt:lpstr>
      <vt:lpstr>IP ToS a DS pole v IP hlavičke</vt:lpstr>
      <vt:lpstr>Kompatibilita IP Precedence a DSCP</vt:lpstr>
      <vt:lpstr>Per-Hop Behavior – PHB</vt:lpstr>
      <vt:lpstr>Štandardné PHB skupiny</vt:lpstr>
      <vt:lpstr>Expedited Forwarding (EF) PHB</vt:lpstr>
      <vt:lpstr>Assured Forwarding (AF) PHB</vt:lpstr>
      <vt:lpstr>Hodnoty AF PHB</vt:lpstr>
      <vt:lpstr>Vytváranie obslužných tried</vt:lpstr>
      <vt:lpstr>Koľko tried treba?</vt:lpstr>
      <vt:lpstr>Classification and Marking Design Odporúčania pre QoS Baseline Marking</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Peter Palúch</cp:lastModifiedBy>
  <cp:revision>52</cp:revision>
  <cp:lastPrinted>1999-01-27T00:54:54Z</cp:lastPrinted>
  <dcterms:created xsi:type="dcterms:W3CDTF">2007-02-08T19:29:21Z</dcterms:created>
  <dcterms:modified xsi:type="dcterms:W3CDTF">2015-09-23T10:50:49Z</dcterms:modified>
</cp:coreProperties>
</file>