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63" r:id="rId2"/>
  </p:sldMasterIdLst>
  <p:notesMasterIdLst>
    <p:notesMasterId r:id="rId69"/>
  </p:notesMasterIdLst>
  <p:handoutMasterIdLst>
    <p:handoutMasterId r:id="rId70"/>
  </p:handoutMasterIdLst>
  <p:sldIdLst>
    <p:sldId id="511" r:id="rId3"/>
    <p:sldId id="754" r:id="rId4"/>
    <p:sldId id="607" r:id="rId5"/>
    <p:sldId id="608" r:id="rId6"/>
    <p:sldId id="609" r:id="rId7"/>
    <p:sldId id="640" r:id="rId8"/>
    <p:sldId id="641" r:id="rId9"/>
    <p:sldId id="642" r:id="rId10"/>
    <p:sldId id="643" r:id="rId11"/>
    <p:sldId id="644" r:id="rId12"/>
    <p:sldId id="645" r:id="rId13"/>
    <p:sldId id="610" r:id="rId14"/>
    <p:sldId id="613" r:id="rId15"/>
    <p:sldId id="614" r:id="rId16"/>
    <p:sldId id="615" r:id="rId17"/>
    <p:sldId id="616" r:id="rId18"/>
    <p:sldId id="617" r:id="rId19"/>
    <p:sldId id="755" r:id="rId20"/>
    <p:sldId id="626" r:id="rId21"/>
    <p:sldId id="638" r:id="rId22"/>
    <p:sldId id="629" r:id="rId23"/>
    <p:sldId id="628" r:id="rId24"/>
    <p:sldId id="627" r:id="rId25"/>
    <p:sldId id="637" r:id="rId26"/>
    <p:sldId id="631" r:id="rId27"/>
    <p:sldId id="639" r:id="rId28"/>
    <p:sldId id="630" r:id="rId29"/>
    <p:sldId id="632" r:id="rId30"/>
    <p:sldId id="633" r:id="rId31"/>
    <p:sldId id="759" r:id="rId32"/>
    <p:sldId id="635" r:id="rId33"/>
    <p:sldId id="636" r:id="rId34"/>
    <p:sldId id="756" r:id="rId35"/>
    <p:sldId id="648" r:id="rId36"/>
    <p:sldId id="649" r:id="rId37"/>
    <p:sldId id="650" r:id="rId38"/>
    <p:sldId id="652" r:id="rId39"/>
    <p:sldId id="653" r:id="rId40"/>
    <p:sldId id="654" r:id="rId41"/>
    <p:sldId id="655" r:id="rId42"/>
    <p:sldId id="656" r:id="rId43"/>
    <p:sldId id="658" r:id="rId44"/>
    <p:sldId id="659" r:id="rId45"/>
    <p:sldId id="660" r:id="rId46"/>
    <p:sldId id="663" r:id="rId47"/>
    <p:sldId id="757" r:id="rId48"/>
    <p:sldId id="664" r:id="rId49"/>
    <p:sldId id="665" r:id="rId50"/>
    <p:sldId id="758" r:id="rId51"/>
    <p:sldId id="668" r:id="rId52"/>
    <p:sldId id="670" r:id="rId53"/>
    <p:sldId id="671" r:id="rId54"/>
    <p:sldId id="672" r:id="rId55"/>
    <p:sldId id="673" r:id="rId56"/>
    <p:sldId id="674" r:id="rId57"/>
    <p:sldId id="675" r:id="rId58"/>
    <p:sldId id="676" r:id="rId59"/>
    <p:sldId id="677" r:id="rId60"/>
    <p:sldId id="678" r:id="rId61"/>
    <p:sldId id="680" r:id="rId62"/>
    <p:sldId id="681" r:id="rId63"/>
    <p:sldId id="683" r:id="rId64"/>
    <p:sldId id="684" r:id="rId65"/>
    <p:sldId id="685" r:id="rId66"/>
    <p:sldId id="688" r:id="rId67"/>
    <p:sldId id="495" r:id="rId68"/>
  </p:sldIdLst>
  <p:sldSz cx="9144000" cy="6858000" type="screen4x3"/>
  <p:notesSz cx="7099300" cy="10234613"/>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84752" autoAdjust="0"/>
  </p:normalViewPr>
  <p:slideViewPr>
    <p:cSldViewPr snapToGrid="0">
      <p:cViewPr varScale="1">
        <p:scale>
          <a:sx n="62" d="100"/>
          <a:sy n="62" d="100"/>
        </p:scale>
        <p:origin x="-2238"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 Id="rId6" Type="http://schemas.openxmlformats.org/officeDocument/2006/relationships/slide" Target="slides/slide52.xml"/><Relationship Id="rId5" Type="http://schemas.openxmlformats.org/officeDocument/2006/relationships/slide" Target="slides/slide34.xml"/><Relationship Id="rId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lvl1pPr algn="l" defTabSz="649288">
              <a:tabLst>
                <a:tab pos="2538413" algn="l"/>
                <a:tab pos="5133975" algn="l"/>
              </a:tabLst>
              <a:defRPr sz="2400">
                <a:solidFill>
                  <a:schemeClr val="tx1"/>
                </a:solidFill>
                <a:latin typeface="Arial" charset="0"/>
              </a:defRPr>
            </a:lvl1pPr>
            <a:lvl2pPr marL="704850" indent="-198438" algn="l" defTabSz="649288">
              <a:tabLst>
                <a:tab pos="2538413" algn="l"/>
                <a:tab pos="5133975" algn="l"/>
              </a:tabLst>
              <a:defRPr sz="2400">
                <a:solidFill>
                  <a:schemeClr val="tx1"/>
                </a:solidFill>
                <a:latin typeface="Arial" charset="0"/>
              </a:defRPr>
            </a:lvl2pPr>
            <a:lvl3pPr marL="1466850" algn="l" defTabSz="649288">
              <a:tabLst>
                <a:tab pos="2538413" algn="l"/>
                <a:tab pos="5133975" algn="l"/>
              </a:tabLst>
              <a:defRPr sz="2400">
                <a:solidFill>
                  <a:schemeClr val="tx1"/>
                </a:solidFill>
                <a:latin typeface="Arial" charset="0"/>
              </a:defRPr>
            </a:lvl3pPr>
            <a:lvl4pPr marL="1592263" algn="l" defTabSz="649288">
              <a:tabLst>
                <a:tab pos="2538413" algn="l"/>
                <a:tab pos="5133975" algn="l"/>
              </a:tabLst>
              <a:defRPr sz="2400">
                <a:solidFill>
                  <a:schemeClr val="tx1"/>
                </a:solidFill>
                <a:latin typeface="Arial" charset="0"/>
              </a:defRPr>
            </a:lvl4pPr>
            <a:lvl5pPr marL="2030413" algn="l" defTabSz="649288">
              <a:tabLst>
                <a:tab pos="2538413" algn="l"/>
                <a:tab pos="5133975" algn="l"/>
              </a:tabLst>
              <a:defRPr sz="2400">
                <a:solidFill>
                  <a:schemeClr val="tx1"/>
                </a:solidFill>
                <a:latin typeface="Arial" charset="0"/>
              </a:defRPr>
            </a:lvl5pPr>
            <a:lvl6pPr marL="2487613" defTabSz="649288" eaLnBrk="0" fontAlgn="base" hangingPunct="0">
              <a:spcBef>
                <a:spcPct val="0"/>
              </a:spcBef>
              <a:spcAft>
                <a:spcPct val="0"/>
              </a:spcAft>
              <a:tabLst>
                <a:tab pos="2538413" algn="l"/>
                <a:tab pos="5133975" algn="l"/>
              </a:tabLst>
              <a:defRPr sz="2400">
                <a:solidFill>
                  <a:schemeClr val="tx1"/>
                </a:solidFill>
                <a:latin typeface="Arial" charset="0"/>
              </a:defRPr>
            </a:lvl6pPr>
            <a:lvl7pPr marL="2944813" defTabSz="649288" eaLnBrk="0" fontAlgn="base" hangingPunct="0">
              <a:spcBef>
                <a:spcPct val="0"/>
              </a:spcBef>
              <a:spcAft>
                <a:spcPct val="0"/>
              </a:spcAft>
              <a:tabLst>
                <a:tab pos="2538413" algn="l"/>
                <a:tab pos="5133975" algn="l"/>
              </a:tabLst>
              <a:defRPr sz="2400">
                <a:solidFill>
                  <a:schemeClr val="tx1"/>
                </a:solidFill>
                <a:latin typeface="Arial" charset="0"/>
              </a:defRPr>
            </a:lvl7pPr>
            <a:lvl8pPr marL="3402013" defTabSz="649288" eaLnBrk="0" fontAlgn="base" hangingPunct="0">
              <a:spcBef>
                <a:spcPct val="0"/>
              </a:spcBef>
              <a:spcAft>
                <a:spcPct val="0"/>
              </a:spcAft>
              <a:tabLst>
                <a:tab pos="2538413" algn="l"/>
                <a:tab pos="5133975" algn="l"/>
              </a:tabLst>
              <a:defRPr sz="2400">
                <a:solidFill>
                  <a:schemeClr val="tx1"/>
                </a:solidFill>
                <a:latin typeface="Arial" charset="0"/>
              </a:defRPr>
            </a:lvl8pPr>
            <a:lvl9pPr marL="3859213" defTabSz="649288" eaLnBrk="0" fontAlgn="base" hangingPunct="0">
              <a:spcBef>
                <a:spcPct val="0"/>
              </a:spcBef>
              <a:spcAft>
                <a:spcPct val="0"/>
              </a:spcAft>
              <a:tabLst>
                <a:tab pos="2538413" algn="l"/>
                <a:tab pos="5133975" algn="l"/>
              </a:tabLst>
              <a:defRPr sz="2400">
                <a:solidFill>
                  <a:schemeClr val="tx1"/>
                </a:solidFill>
                <a:latin typeface="Arial" charset="0"/>
              </a:defRPr>
            </a:lvl9pPr>
          </a:lstStyle>
          <a:p>
            <a:pPr>
              <a:lnSpc>
                <a:spcPct val="100000"/>
              </a:lnSpc>
            </a:pPr>
            <a:r>
              <a:rPr lang="en-US" altLang="sk-SK" sz="900"/>
              <a:t>© 2006, Cisco Systems, Inc. All rights reserved.</a:t>
            </a:r>
          </a:p>
          <a:p>
            <a:pPr>
              <a:lnSpc>
                <a:spcPct val="100000"/>
              </a:lnSpc>
            </a:pPr>
            <a:r>
              <a:rPr lang="en-US" altLang="sk-SK" sz="900"/>
              <a:t>Presentation_ID.scr</a:t>
            </a:r>
          </a:p>
        </p:txBody>
      </p:sp>
      <p:sp>
        <p:nvSpPr>
          <p:cNvPr id="3085" name="Line 13"/>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003" tIns="0" rIns="20003" bIns="0" anchor="b"/>
          <a:lstStyle>
            <a:lvl1pPr algn="l" defTabSz="960438">
              <a:defRPr sz="2400">
                <a:solidFill>
                  <a:schemeClr val="tx1"/>
                </a:solidFill>
                <a:latin typeface="Arial" charset="0"/>
              </a:defRPr>
            </a:lvl1pPr>
            <a:lvl2pPr marL="479425" algn="l" defTabSz="960438">
              <a:defRPr sz="2400">
                <a:solidFill>
                  <a:schemeClr val="tx1"/>
                </a:solidFill>
                <a:latin typeface="Arial" charset="0"/>
              </a:defRPr>
            </a:lvl2pPr>
            <a:lvl3pPr marL="960438" algn="l" defTabSz="960438">
              <a:defRPr sz="2400">
                <a:solidFill>
                  <a:schemeClr val="tx1"/>
                </a:solidFill>
                <a:latin typeface="Arial" charset="0"/>
              </a:defRPr>
            </a:lvl3pPr>
            <a:lvl4pPr marL="1439863" algn="l" defTabSz="960438">
              <a:defRPr sz="2400">
                <a:solidFill>
                  <a:schemeClr val="tx1"/>
                </a:solidFill>
                <a:latin typeface="Arial" charset="0"/>
              </a:defRPr>
            </a:lvl4pPr>
            <a:lvl5pPr marL="1922463" algn="l" defTabSz="960438">
              <a:defRPr sz="2400">
                <a:solidFill>
                  <a:schemeClr val="tx1"/>
                </a:solidFill>
                <a:latin typeface="Arial" charset="0"/>
              </a:defRPr>
            </a:lvl5pPr>
            <a:lvl6pPr marL="2379663" defTabSz="960438" eaLnBrk="0" fontAlgn="base" hangingPunct="0">
              <a:spcBef>
                <a:spcPct val="0"/>
              </a:spcBef>
              <a:spcAft>
                <a:spcPct val="0"/>
              </a:spcAft>
              <a:defRPr sz="2400">
                <a:solidFill>
                  <a:schemeClr val="tx1"/>
                </a:solidFill>
                <a:latin typeface="Arial" charset="0"/>
              </a:defRPr>
            </a:lvl6pPr>
            <a:lvl7pPr marL="2836863" defTabSz="960438" eaLnBrk="0" fontAlgn="base" hangingPunct="0">
              <a:spcBef>
                <a:spcPct val="0"/>
              </a:spcBef>
              <a:spcAft>
                <a:spcPct val="0"/>
              </a:spcAft>
              <a:defRPr sz="2400">
                <a:solidFill>
                  <a:schemeClr val="tx1"/>
                </a:solidFill>
                <a:latin typeface="Arial" charset="0"/>
              </a:defRPr>
            </a:lvl7pPr>
            <a:lvl8pPr marL="3294063" defTabSz="960438" eaLnBrk="0" fontAlgn="base" hangingPunct="0">
              <a:spcBef>
                <a:spcPct val="0"/>
              </a:spcBef>
              <a:spcAft>
                <a:spcPct val="0"/>
              </a:spcAft>
              <a:defRPr sz="2400">
                <a:solidFill>
                  <a:schemeClr val="tx1"/>
                </a:solidFill>
                <a:latin typeface="Arial" charset="0"/>
              </a:defRPr>
            </a:lvl8pPr>
            <a:lvl9pPr marL="3751263" defTabSz="960438" eaLnBrk="0" fontAlgn="base" hangingPunct="0">
              <a:spcBef>
                <a:spcPct val="0"/>
              </a:spcBef>
              <a:spcAft>
                <a:spcPct val="0"/>
              </a:spcAft>
              <a:defRPr sz="2400">
                <a:solidFill>
                  <a:schemeClr val="tx1"/>
                </a:solidFill>
                <a:latin typeface="Arial" charset="0"/>
              </a:defRPr>
            </a:lvl9pPr>
          </a:lstStyle>
          <a:p>
            <a:pPr algn="r">
              <a:lnSpc>
                <a:spcPct val="100000"/>
              </a:lnSpc>
            </a:pPr>
            <a:fld id="{DEBF8F09-0924-4836-8DC4-8AEAD66A5B77}" type="slidenum">
              <a:rPr lang="en-US" altLang="sk-SK" sz="900"/>
              <a:pPr algn="r">
                <a:lnSpc>
                  <a:spcPct val="100000"/>
                </a:lnSpc>
              </a:pPr>
              <a:t>‹#›</a:t>
            </a:fld>
            <a:endParaRPr lang="en-US" altLang="sk-SK" sz="900"/>
          </a:p>
        </p:txBody>
      </p:sp>
    </p:spTree>
    <p:extLst>
      <p:ext uri="{BB962C8B-B14F-4D97-AF65-F5344CB8AC3E}">
        <p14:creationId xmlns:p14="http://schemas.microsoft.com/office/powerpoint/2010/main" val="468669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329363" y="9477375"/>
            <a:ext cx="4556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9672638"/>
            <a:ext cx="2652713"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84" tIns="53342" rIns="101684" bIns="53342">
            <a:spAutoFit/>
          </a:bodyPr>
          <a:lstStyle>
            <a:lvl1pPr algn="l" defTabSz="649288">
              <a:tabLst>
                <a:tab pos="2538413" algn="l"/>
                <a:tab pos="5133975" algn="l"/>
              </a:tabLst>
              <a:defRPr sz="2400">
                <a:solidFill>
                  <a:schemeClr val="tx1"/>
                </a:solidFill>
                <a:latin typeface="Arial" charset="0"/>
              </a:defRPr>
            </a:lvl1pPr>
            <a:lvl2pPr marL="704850" indent="-198438" algn="l" defTabSz="649288">
              <a:tabLst>
                <a:tab pos="2538413" algn="l"/>
                <a:tab pos="5133975" algn="l"/>
              </a:tabLst>
              <a:defRPr sz="2400">
                <a:solidFill>
                  <a:schemeClr val="tx1"/>
                </a:solidFill>
                <a:latin typeface="Arial" charset="0"/>
              </a:defRPr>
            </a:lvl2pPr>
            <a:lvl3pPr marL="1466850" algn="l" defTabSz="649288">
              <a:tabLst>
                <a:tab pos="2538413" algn="l"/>
                <a:tab pos="5133975" algn="l"/>
              </a:tabLst>
              <a:defRPr sz="2400">
                <a:solidFill>
                  <a:schemeClr val="tx1"/>
                </a:solidFill>
                <a:latin typeface="Arial" charset="0"/>
              </a:defRPr>
            </a:lvl3pPr>
            <a:lvl4pPr marL="1592263" algn="l" defTabSz="649288">
              <a:tabLst>
                <a:tab pos="2538413" algn="l"/>
                <a:tab pos="5133975" algn="l"/>
              </a:tabLst>
              <a:defRPr sz="2400">
                <a:solidFill>
                  <a:schemeClr val="tx1"/>
                </a:solidFill>
                <a:latin typeface="Arial" charset="0"/>
              </a:defRPr>
            </a:lvl4pPr>
            <a:lvl5pPr marL="2030413" algn="l" defTabSz="649288">
              <a:tabLst>
                <a:tab pos="2538413" algn="l"/>
                <a:tab pos="5133975" algn="l"/>
              </a:tabLst>
              <a:defRPr sz="2400">
                <a:solidFill>
                  <a:schemeClr val="tx1"/>
                </a:solidFill>
                <a:latin typeface="Arial" charset="0"/>
              </a:defRPr>
            </a:lvl5pPr>
            <a:lvl6pPr marL="2487613" defTabSz="649288" eaLnBrk="0" fontAlgn="base" hangingPunct="0">
              <a:spcBef>
                <a:spcPct val="0"/>
              </a:spcBef>
              <a:spcAft>
                <a:spcPct val="0"/>
              </a:spcAft>
              <a:tabLst>
                <a:tab pos="2538413" algn="l"/>
                <a:tab pos="5133975" algn="l"/>
              </a:tabLst>
              <a:defRPr sz="2400">
                <a:solidFill>
                  <a:schemeClr val="tx1"/>
                </a:solidFill>
                <a:latin typeface="Arial" charset="0"/>
              </a:defRPr>
            </a:lvl6pPr>
            <a:lvl7pPr marL="2944813" defTabSz="649288" eaLnBrk="0" fontAlgn="base" hangingPunct="0">
              <a:spcBef>
                <a:spcPct val="0"/>
              </a:spcBef>
              <a:spcAft>
                <a:spcPct val="0"/>
              </a:spcAft>
              <a:tabLst>
                <a:tab pos="2538413" algn="l"/>
                <a:tab pos="5133975" algn="l"/>
              </a:tabLst>
              <a:defRPr sz="2400">
                <a:solidFill>
                  <a:schemeClr val="tx1"/>
                </a:solidFill>
                <a:latin typeface="Arial" charset="0"/>
              </a:defRPr>
            </a:lvl7pPr>
            <a:lvl8pPr marL="3402013" defTabSz="649288" eaLnBrk="0" fontAlgn="base" hangingPunct="0">
              <a:spcBef>
                <a:spcPct val="0"/>
              </a:spcBef>
              <a:spcAft>
                <a:spcPct val="0"/>
              </a:spcAft>
              <a:tabLst>
                <a:tab pos="2538413" algn="l"/>
                <a:tab pos="5133975" algn="l"/>
              </a:tabLst>
              <a:defRPr sz="2400">
                <a:solidFill>
                  <a:schemeClr val="tx1"/>
                </a:solidFill>
                <a:latin typeface="Arial" charset="0"/>
              </a:defRPr>
            </a:lvl8pPr>
            <a:lvl9pPr marL="3859213" defTabSz="649288" eaLnBrk="0" fontAlgn="base" hangingPunct="0">
              <a:spcBef>
                <a:spcPct val="0"/>
              </a:spcBef>
              <a:spcAft>
                <a:spcPct val="0"/>
              </a:spcAft>
              <a:tabLst>
                <a:tab pos="2538413" algn="l"/>
                <a:tab pos="5133975" algn="l"/>
              </a:tabLst>
              <a:defRPr sz="2400">
                <a:solidFill>
                  <a:schemeClr val="tx1"/>
                </a:solidFill>
                <a:latin typeface="Arial" charset="0"/>
              </a:defRPr>
            </a:lvl9pPr>
          </a:lstStyle>
          <a:p>
            <a:pPr>
              <a:lnSpc>
                <a:spcPct val="100000"/>
              </a:lnSpc>
            </a:pPr>
            <a:r>
              <a:rPr lang="en-US" altLang="sk-SK" sz="900"/>
              <a:t>© 2006, Cisco Systems, Inc. All rights reserved.</a:t>
            </a:r>
          </a:p>
          <a:p>
            <a:pPr>
              <a:lnSpc>
                <a:spcPct val="100000"/>
              </a:lnSpc>
            </a:pPr>
            <a:r>
              <a:rPr lang="en-US" altLang="sk-SK" sz="900"/>
              <a:t>Presentation_ID.scr</a:t>
            </a:r>
          </a:p>
        </p:txBody>
      </p:sp>
      <p:sp>
        <p:nvSpPr>
          <p:cNvPr id="183306" name="Line 10"/>
          <p:cNvSpPr>
            <a:spLocks noChangeShapeType="1"/>
          </p:cNvSpPr>
          <p:nvPr/>
        </p:nvSpPr>
        <p:spPr bwMode="auto">
          <a:xfrm>
            <a:off x="153988" y="9686925"/>
            <a:ext cx="67373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6003925" y="9556750"/>
            <a:ext cx="82391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03" tIns="0" rIns="20003" bIns="0" numCol="1" anchor="b" anchorCtr="0" compatLnSpc="1">
            <a:prstTxWarp prst="textNoShape">
              <a:avLst/>
            </a:prstTxWarp>
          </a:bodyPr>
          <a:lstStyle>
            <a:lvl1pPr algn="r" defTabSz="960438">
              <a:lnSpc>
                <a:spcPct val="100000"/>
              </a:lnSpc>
              <a:defRPr sz="900"/>
            </a:lvl1pPr>
          </a:lstStyle>
          <a:p>
            <a:fld id="{8E57909E-ED68-4ADA-88F6-E893857E29EB}" type="slidenum">
              <a:rPr lang="en-US" altLang="sk-SK"/>
              <a:pPr/>
              <a:t>‹#›</a:t>
            </a:fld>
            <a:endParaRPr lang="en-US" altLang="sk-SK"/>
          </a:p>
        </p:txBody>
      </p:sp>
      <p:sp>
        <p:nvSpPr>
          <p:cNvPr id="183308" name="Rectangle 12"/>
          <p:cNvSpPr>
            <a:spLocks noChangeAspect="1" noChangeArrowheads="1" noTextEdit="1"/>
          </p:cNvSpPr>
          <p:nvPr>
            <p:ph type="sldImg" idx="2"/>
          </p:nvPr>
        </p:nvSpPr>
        <p:spPr bwMode="auto">
          <a:xfrm>
            <a:off x="650875" y="269875"/>
            <a:ext cx="5856288" cy="439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77875" y="4819650"/>
            <a:ext cx="5538788"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684" tIns="53342" rIns="101684" bIns="53342" numCol="1" anchor="t" anchorCtr="0" compatLnSpc="1">
            <a:prstTxWarp prst="textNoShape">
              <a:avLst/>
            </a:prstTxWarp>
          </a:bodyPr>
          <a:lstStyle/>
          <a:p>
            <a:pPr lvl="0"/>
            <a:r>
              <a:rPr lang="en-US" altLang="sk-SK" smtClean="0"/>
              <a:t>Body Text</a:t>
            </a:r>
          </a:p>
          <a:p>
            <a:pPr lvl="1"/>
            <a:r>
              <a:rPr lang="en-US" altLang="sk-SK" smtClean="0"/>
              <a:t>Second Level</a:t>
            </a:r>
          </a:p>
          <a:p>
            <a:pPr lvl="2"/>
            <a:r>
              <a:rPr lang="en-US" altLang="sk-SK" smtClean="0"/>
              <a:t>Third Level</a:t>
            </a:r>
          </a:p>
          <a:p>
            <a:pPr lvl="3"/>
            <a:r>
              <a:rPr lang="en-US" altLang="sk-SK" smtClean="0"/>
              <a:t>Fourth Level</a:t>
            </a:r>
          </a:p>
          <a:p>
            <a:pPr lvl="4"/>
            <a:r>
              <a:rPr lang="en-US" altLang="sk-SK" smtClean="0"/>
              <a:t>Fifth Level</a:t>
            </a:r>
          </a:p>
        </p:txBody>
      </p:sp>
    </p:spTree>
    <p:extLst>
      <p:ext uri="{BB962C8B-B14F-4D97-AF65-F5344CB8AC3E}">
        <p14:creationId xmlns:p14="http://schemas.microsoft.com/office/powerpoint/2010/main" val="222871905"/>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904BCED-AAC2-450E-B49C-7768B854B86E}" type="slidenum">
              <a:rPr lang="en-US" altLang="sk-SK"/>
              <a:pPr/>
              <a:t>1</a:t>
            </a:fld>
            <a:endParaRPr lang="en-US" altLang="sk-SK"/>
          </a:p>
        </p:txBody>
      </p:sp>
      <p:sp>
        <p:nvSpPr>
          <p:cNvPr id="909314" name="Rectangle 2"/>
          <p:cNvSpPr>
            <a:spLocks noChangeAspect="1" noChangeArrowheads="1" noTextEdit="1"/>
          </p:cNvSpPr>
          <p:nvPr>
            <p:ph type="sldImg"/>
          </p:nvPr>
        </p:nvSpPr>
        <p:spPr>
          <a:ln/>
        </p:spPr>
      </p:sp>
      <p:sp>
        <p:nvSpPr>
          <p:cNvPr id="909315" name="Rectangle 3"/>
          <p:cNvSpPr>
            <a:spLocks noGrp="1" noChangeArrowheads="1"/>
          </p:cNvSpPr>
          <p:nvPr>
            <p:ph type="body" idx="1"/>
          </p:nvPr>
        </p:nvSpPr>
        <p:spPr>
          <a:xfrm>
            <a:off x="409575" y="4819650"/>
            <a:ext cx="6199188" cy="4683125"/>
          </a:xfrm>
        </p:spPr>
        <p:txBody>
          <a:bodyPr/>
          <a:lstStyle/>
          <a:p>
            <a:endParaRPr lang="sk-SK" alt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5E3218F-54B1-427A-B6F7-8EA6F571F907}" type="slidenum">
              <a:rPr lang="en-US" altLang="sk-SK"/>
              <a:pPr/>
              <a:t>10</a:t>
            </a:fld>
            <a:endParaRPr lang="en-US" altLang="sk-SK"/>
          </a:p>
        </p:txBody>
      </p:sp>
      <p:sp>
        <p:nvSpPr>
          <p:cNvPr id="1540098" name="Rectangle 2"/>
          <p:cNvSpPr>
            <a:spLocks noChangeAspect="1" noChangeArrowheads="1" noTextEdit="1"/>
          </p:cNvSpPr>
          <p:nvPr>
            <p:ph type="sldImg"/>
          </p:nvPr>
        </p:nvSpPr>
        <p:spPr>
          <a:xfrm>
            <a:off x="677863" y="273050"/>
            <a:ext cx="5948362" cy="4460875"/>
          </a:xfrm>
          <a:ln/>
        </p:spPr>
      </p:sp>
      <p:sp>
        <p:nvSpPr>
          <p:cNvPr id="1540099" name="Rectangle 3"/>
          <p:cNvSpPr>
            <a:spLocks noGrp="1" noChangeArrowheads="1"/>
          </p:cNvSpPr>
          <p:nvPr>
            <p:ph type="body" idx="1"/>
          </p:nvPr>
        </p:nvSpPr>
        <p:spPr>
          <a:xfrm>
            <a:off x="417513" y="4894263"/>
            <a:ext cx="6327775" cy="4754562"/>
          </a:xfrm>
        </p:spPr>
        <p:txBody>
          <a:bodyPr/>
          <a:lstStyle/>
          <a:p>
            <a:r>
              <a:rPr lang="en-US" altLang="sk-SK" dirty="0"/>
              <a:t>The </a:t>
            </a:r>
            <a:r>
              <a:rPr lang="en-US" altLang="sk-SK" b="1" dirty="0"/>
              <a:t>show controllers serial 0/1/0</a:t>
            </a:r>
            <a:r>
              <a:rPr lang="en-US" altLang="sk-SK" dirty="0"/>
              <a:t> command is used to see the length of the transmit queue. </a:t>
            </a:r>
          </a:p>
          <a:p>
            <a:r>
              <a:rPr lang="en-US" altLang="sk-SK" dirty="0"/>
              <a:t>The transmit queue length is shown as the </a:t>
            </a:r>
            <a:r>
              <a:rPr lang="en-US" altLang="sk-SK" dirty="0" err="1"/>
              <a:t>tx_limited</a:t>
            </a:r>
            <a:r>
              <a:rPr lang="en-US" altLang="sk-SK" dirty="0"/>
              <a:t> or </a:t>
            </a:r>
            <a:r>
              <a:rPr lang="en-US" altLang="sk-SK" dirty="0" err="1"/>
              <a:t>tx_ring_limit</a:t>
            </a:r>
            <a:r>
              <a:rPr lang="en-US" altLang="sk-SK" dirty="0"/>
              <a:t> or </a:t>
            </a:r>
            <a:r>
              <a:rPr lang="en-US" altLang="sk-SK" dirty="0" err="1"/>
              <a:t>tx_ring</a:t>
            </a:r>
            <a:r>
              <a:rPr lang="en-US" altLang="sk-SK" dirty="0"/>
              <a:t> statement and varies depending on the platform.</a:t>
            </a:r>
          </a:p>
          <a:p>
            <a:pPr>
              <a:buFontTx/>
              <a:buNone/>
            </a:pPr>
            <a:endParaRPr lang="en-US" altLang="sk-SK" b="1" dirty="0"/>
          </a:p>
          <a:p>
            <a:pPr>
              <a:buFontTx/>
              <a:buNone/>
            </a:pPr>
            <a:r>
              <a:rPr lang="en-US" altLang="sk-SK" b="1" dirty="0"/>
              <a:t>Example output</a:t>
            </a:r>
          </a:p>
          <a:p>
            <a:r>
              <a:rPr lang="en-US" altLang="sk-SK" dirty="0"/>
              <a:t>The output of the </a:t>
            </a:r>
            <a:r>
              <a:rPr lang="en-US" altLang="sk-SK" b="1" dirty="0"/>
              <a:t>show</a:t>
            </a:r>
            <a:r>
              <a:rPr lang="en-US" altLang="sk-SK" dirty="0"/>
              <a:t> command shows the length of the transmit queue. </a:t>
            </a:r>
          </a:p>
          <a:p>
            <a:r>
              <a:rPr lang="en-US" altLang="sk-SK" dirty="0"/>
              <a:t>In this example, the hardware queue length is defined by the </a:t>
            </a:r>
            <a:r>
              <a:rPr lang="en-US" altLang="sk-SK" dirty="0" err="1"/>
              <a:t>tx_limited</a:t>
            </a:r>
            <a:r>
              <a:rPr lang="en-US" altLang="sk-SK" dirty="0"/>
              <a:t> statement and equals two packets.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DC72B39-C8FE-4304-B008-C5A5F25ADCE2}" type="slidenum">
              <a:rPr lang="en-US" altLang="sk-SK"/>
              <a:pPr/>
              <a:t>11</a:t>
            </a:fld>
            <a:endParaRPr lang="en-US" altLang="sk-SK"/>
          </a:p>
        </p:txBody>
      </p:sp>
      <p:sp>
        <p:nvSpPr>
          <p:cNvPr id="1542146" name="Rectangle 2"/>
          <p:cNvSpPr>
            <a:spLocks noChangeAspect="1" noChangeArrowheads="1" noTextEdit="1"/>
          </p:cNvSpPr>
          <p:nvPr>
            <p:ph type="sldImg"/>
          </p:nvPr>
        </p:nvSpPr>
        <p:spPr>
          <a:xfrm>
            <a:off x="677863" y="273050"/>
            <a:ext cx="5948362" cy="4460875"/>
          </a:xfrm>
          <a:ln/>
        </p:spPr>
      </p:sp>
      <p:sp>
        <p:nvSpPr>
          <p:cNvPr id="1542147" name="Rectangle 3"/>
          <p:cNvSpPr>
            <a:spLocks noGrp="1" noChangeArrowheads="1"/>
          </p:cNvSpPr>
          <p:nvPr>
            <p:ph type="body" idx="1"/>
          </p:nvPr>
        </p:nvSpPr>
        <p:spPr>
          <a:xfrm>
            <a:off x="417513" y="4894263"/>
            <a:ext cx="6327775" cy="4754562"/>
          </a:xfrm>
        </p:spPr>
        <p:txBody>
          <a:bodyPr/>
          <a:lstStyle/>
          <a:p>
            <a:r>
              <a:rPr lang="en-US" altLang="sk-SK"/>
              <a:t>Subinterfaces and software interfaces do not have their own separate transmit queues; they use the main transmit queue.</a:t>
            </a:r>
          </a:p>
          <a:p>
            <a:r>
              <a:rPr lang="en-US" altLang="sk-SK"/>
              <a:t>Software interface types include dialers, tunnels, and Frame Relay subinterfaces, and they will congest only when their main hardware interface transmit queue congests. </a:t>
            </a:r>
          </a:p>
          <a:p>
            <a:r>
              <a:rPr lang="en-US" altLang="sk-SK"/>
              <a:t>The transmit (tx‑ring) state is an indication of congestion of hardware interfaces caused by a congestion on the main hardware interface.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EB102B8-175B-4A75-9955-D89DA5B55C1E}" type="slidenum">
              <a:rPr lang="en-US" altLang="sk-SK"/>
              <a:pPr/>
              <a:t>12</a:t>
            </a:fld>
            <a:endParaRPr lang="en-US" altLang="sk-SK"/>
          </a:p>
        </p:txBody>
      </p:sp>
      <p:sp>
        <p:nvSpPr>
          <p:cNvPr id="1449986" name="Rectangle 2"/>
          <p:cNvSpPr>
            <a:spLocks noChangeAspect="1" noChangeArrowheads="1" noTextEdit="1"/>
          </p:cNvSpPr>
          <p:nvPr>
            <p:ph type="sldImg"/>
          </p:nvPr>
        </p:nvSpPr>
        <p:spPr>
          <a:xfrm>
            <a:off x="677863" y="273050"/>
            <a:ext cx="5948362" cy="4460875"/>
          </a:xfrm>
          <a:ln/>
        </p:spPr>
      </p:sp>
      <p:sp>
        <p:nvSpPr>
          <p:cNvPr id="1449987" name="Rectangle 3"/>
          <p:cNvSpPr>
            <a:spLocks noGrp="1" noChangeArrowheads="1"/>
          </p:cNvSpPr>
          <p:nvPr>
            <p:ph type="body" idx="1"/>
          </p:nvPr>
        </p:nvSpPr>
        <p:spPr>
          <a:xfrm>
            <a:off x="417513" y="4894263"/>
            <a:ext cx="6327775" cy="4754562"/>
          </a:xfrm>
        </p:spPr>
        <p:txBody>
          <a:bodyPr/>
          <a:lstStyle/>
          <a:p>
            <a:r>
              <a:rPr lang="en-US" altLang="sk-SK"/>
              <a:t>Queuing is a congestion-management mechanism that allows you to control congestion by determining the order in which identified packets leave an interface based on priorities assigned to those packets. Congestion management entails creating queues, assigning packets to those queues based on the classification of the packet, and scheduling the packets in a queue for transmission. </a:t>
            </a:r>
          </a:p>
          <a:p>
            <a:r>
              <a:rPr lang="en-US" altLang="sk-SK"/>
              <a:t>The default mechanism on most interfaces is the very simplistic first-in, first-out (FIFO) queue. Some traffic types, such as voice and video, have very demanding delay and jitter requirements, so more sophisticated queuing mechanisms must be configured on interfaces used by voice and video traffic.</a:t>
            </a:r>
          </a:p>
          <a:p>
            <a:r>
              <a:rPr lang="en-US" altLang="sk-SK"/>
              <a:t>Cisco IOS routers support several queuing methods to meet the varying bandwidth, jitter, and delay requirements of different applications.</a:t>
            </a:r>
          </a:p>
          <a:p>
            <a:endParaRPr lang="en-US" alt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A7B1DEF-9C6A-413C-BAF4-37B1BA529576}" type="slidenum">
              <a:rPr lang="en-US" altLang="sk-SK"/>
              <a:pPr/>
              <a:t>13</a:t>
            </a:fld>
            <a:endParaRPr lang="en-US" altLang="sk-SK"/>
          </a:p>
        </p:txBody>
      </p:sp>
      <p:sp>
        <p:nvSpPr>
          <p:cNvPr id="1456130" name="Rectangle 2"/>
          <p:cNvSpPr>
            <a:spLocks noChangeAspect="1" noChangeArrowheads="1" noTextEdit="1"/>
          </p:cNvSpPr>
          <p:nvPr>
            <p:ph type="sldImg"/>
          </p:nvPr>
        </p:nvSpPr>
        <p:spPr>
          <a:xfrm>
            <a:off x="677863" y="273050"/>
            <a:ext cx="5948362" cy="4460875"/>
          </a:xfrm>
          <a:ln/>
        </p:spPr>
      </p:sp>
      <p:sp>
        <p:nvSpPr>
          <p:cNvPr id="1456131" name="Rectangle 3"/>
          <p:cNvSpPr>
            <a:spLocks noGrp="1" noChangeArrowheads="1"/>
          </p:cNvSpPr>
          <p:nvPr>
            <p:ph type="body" idx="1"/>
          </p:nvPr>
        </p:nvSpPr>
        <p:spPr>
          <a:xfrm>
            <a:off x="417513" y="4894263"/>
            <a:ext cx="6327775" cy="4754562"/>
          </a:xfrm>
        </p:spPr>
        <p:txBody>
          <a:bodyPr/>
          <a:lstStyle/>
          <a:p>
            <a:r>
              <a:rPr lang="en-US" altLang="sk-SK"/>
              <a:t>In its simplest form, FIFO queuing—also known as first-come, first-served queuing—involves storing packets when the network is congested and forwarding them in order of arrival when the network is no longer congested.</a:t>
            </a:r>
          </a:p>
          <a:p>
            <a:r>
              <a:rPr lang="en-US" altLang="sk-SK"/>
              <a:t>FIFO embodies no concept of priority or classes of traffic and consequently makes no decision about packet priority. There is only one queue, and all packets are treated equally. Packets are placed into a single queue and transmitted in the order in which they arrive. Higher-priority packets are not transmitted faster than lower-priority packets. </a:t>
            </a:r>
          </a:p>
          <a:p>
            <a:r>
              <a:rPr lang="en-US" altLang="sk-SK"/>
              <a:t>When no other queuing strategies are configured, all interfaces except serial interfaces at E1 (2.048 Mbps) and below use FIFO by default. FIFO, which is the fastest method of queuing, is effective for links that have little delay and minimal congestion. If your link has very little congestion, FIFO queuing may be the only queuing you need to use. </a:t>
            </a:r>
          </a:p>
          <a:p>
            <a:r>
              <a:rPr lang="en-US" altLang="sk-SK"/>
              <a:t>All individual queues are, in fact, FIFO queues. Other queuing methods rely on FIFO as the underlying queuing mechanism for the discrete queues within more complex queuing strategies that support advanced functions such as prioritization.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CFC0D12-6B1C-41A5-BA0C-270E7970927D}" type="slidenum">
              <a:rPr lang="en-US" altLang="sk-SK"/>
              <a:pPr/>
              <a:t>14</a:t>
            </a:fld>
            <a:endParaRPr lang="en-US" altLang="sk-SK"/>
          </a:p>
        </p:txBody>
      </p:sp>
      <p:sp>
        <p:nvSpPr>
          <p:cNvPr id="1458178" name="Rectangle 2"/>
          <p:cNvSpPr>
            <a:spLocks noChangeAspect="1" noChangeArrowheads="1" noTextEdit="1"/>
          </p:cNvSpPr>
          <p:nvPr>
            <p:ph type="sldImg"/>
          </p:nvPr>
        </p:nvSpPr>
        <p:spPr>
          <a:xfrm>
            <a:off x="677863" y="273050"/>
            <a:ext cx="5948362" cy="4460875"/>
          </a:xfrm>
          <a:ln/>
        </p:spPr>
      </p:sp>
      <p:sp>
        <p:nvSpPr>
          <p:cNvPr id="1458179" name="Rectangle 3"/>
          <p:cNvSpPr>
            <a:spLocks noGrp="1" noChangeArrowheads="1"/>
          </p:cNvSpPr>
          <p:nvPr>
            <p:ph type="body" idx="1"/>
          </p:nvPr>
        </p:nvSpPr>
        <p:spPr>
          <a:xfrm>
            <a:off x="417513" y="4894263"/>
            <a:ext cx="6327775" cy="4754562"/>
          </a:xfrm>
        </p:spPr>
        <p:txBody>
          <a:bodyPr/>
          <a:lstStyle/>
          <a:p>
            <a:r>
              <a:rPr lang="en-US" altLang="sk-SK"/>
              <a:t>Priority Queuing (PQ) allows network administrators to prioritize traffic in the network. A series of filters based on packet characteristics can be defined to cause the router to place traffic into a queue. The queue with the highest priority is serviced first until it is empty, then the lower queues are serviced in sequence.</a:t>
            </a:r>
          </a:p>
          <a:p>
            <a:r>
              <a:rPr lang="en-US" altLang="sk-SK"/>
              <a:t>During transmission, PQ gives priority queues absolute preferential treatment over low-priority queues; important traffic, given the highest priority, will always take precedence over less important traffic. </a:t>
            </a:r>
          </a:p>
          <a:p>
            <a:r>
              <a:rPr lang="en-US" altLang="sk-SK"/>
              <a:t>A priority list is a set of rules that describe how packets should be assigned to priority queues. A priority list might also describe a default priority or the queue size limits of the various priority queues.</a:t>
            </a:r>
          </a:p>
          <a:p>
            <a:r>
              <a:rPr lang="en-US" altLang="sk-SK"/>
              <a:t>Packets can be classified by the following:</a:t>
            </a:r>
          </a:p>
          <a:p>
            <a:pPr lvl="2"/>
            <a:r>
              <a:rPr lang="en-US" altLang="sk-SK"/>
              <a:t>Protocol type</a:t>
            </a:r>
          </a:p>
          <a:p>
            <a:pPr lvl="2"/>
            <a:r>
              <a:rPr lang="en-US" altLang="sk-SK"/>
              <a:t>Incoming interface</a:t>
            </a:r>
          </a:p>
          <a:p>
            <a:pPr lvl="2"/>
            <a:r>
              <a:rPr lang="en-US" altLang="sk-SK"/>
              <a:t>Packet size</a:t>
            </a:r>
          </a:p>
          <a:p>
            <a:pPr lvl="2"/>
            <a:r>
              <a:rPr lang="en-US" altLang="sk-SK"/>
              <a:t>Fragments</a:t>
            </a:r>
          </a:p>
          <a:p>
            <a:pPr lvl="2"/>
            <a:r>
              <a:rPr lang="en-US" altLang="sk-SK"/>
              <a:t>Access control list (ACL)</a:t>
            </a:r>
          </a:p>
          <a:p>
            <a:r>
              <a:rPr lang="en-US" altLang="sk-SK"/>
              <a:t>Keepalives sourced by the network server are always assigned to the high-priority queue; all other management traffic (such as Enhanced Interior Gateway Routing Protocol [EIGRP] updates) must be configured. </a:t>
            </a:r>
          </a:p>
          <a:p>
            <a:r>
              <a:rPr lang="en-US" altLang="sk-SK"/>
              <a:t>Although you can enable priority output queuing for any interface, it is best suited to low-bandwidth, congested serial interfaces.</a:t>
            </a:r>
          </a:p>
          <a:p>
            <a:r>
              <a:rPr lang="en-US" altLang="sk-SK"/>
              <a:t>When you choose to use PQ, consider that, because lower-priority traffic is often denied bandwidth in favor of higher-priority traffic, the use of PQ could, in the worst case, result in lower-priority traffic never being transmitted (the lower-priority traffic class is “starved”). To avoid this problem, you can use traffic shaping to rate-limit the higher-priority traffic.</a:t>
            </a:r>
          </a:p>
          <a:p>
            <a:r>
              <a:rPr lang="en-US" altLang="sk-SK"/>
              <a:t>PQ introduces extra overhead that is acceptable for slow interfaces but that may not be acceptable for higher-speed interfaces such as Ethernet. With PQ enabled, the system takes longer to switch packets because the packets are classified by the processed switch path. Furthermore, PQ uses a static configuration that does not adapt readily to changing network conditions.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61E4E45-87CF-4026-9557-EEFAE01811C5}" type="slidenum">
              <a:rPr lang="en-US" altLang="sk-SK"/>
              <a:pPr/>
              <a:t>15</a:t>
            </a:fld>
            <a:endParaRPr lang="en-US" altLang="sk-SK"/>
          </a:p>
        </p:txBody>
      </p:sp>
      <p:sp>
        <p:nvSpPr>
          <p:cNvPr id="1460226" name="Rectangle 2"/>
          <p:cNvSpPr>
            <a:spLocks noChangeAspect="1" noChangeArrowheads="1" noTextEdit="1"/>
          </p:cNvSpPr>
          <p:nvPr>
            <p:ph type="sldImg"/>
          </p:nvPr>
        </p:nvSpPr>
        <p:spPr>
          <a:xfrm>
            <a:off x="677863" y="273050"/>
            <a:ext cx="5948362" cy="4460875"/>
          </a:xfrm>
          <a:ln/>
        </p:spPr>
      </p:sp>
      <p:sp>
        <p:nvSpPr>
          <p:cNvPr id="1460227" name="Rectangle 3"/>
          <p:cNvSpPr>
            <a:spLocks noGrp="1" noChangeArrowheads="1"/>
          </p:cNvSpPr>
          <p:nvPr>
            <p:ph type="body" idx="1"/>
          </p:nvPr>
        </p:nvSpPr>
        <p:spPr>
          <a:xfrm>
            <a:off x="417513" y="4894263"/>
            <a:ext cx="6327775" cy="4754562"/>
          </a:xfrm>
        </p:spPr>
        <p:txBody>
          <a:bodyPr/>
          <a:lstStyle/>
          <a:p>
            <a:r>
              <a:rPr lang="en-US" altLang="sk-SK"/>
              <a:t>Round robin refers to an arrangement that involves choosing all elements in a group equally in some rational order, usually starting from the top to the bottom of a list and then starting again at the top of the list and so on. A simple way to think of round robin is that it is about “taking turns.” In round-robin queuing, one packet is taken from each queue and then the process repeats.</a:t>
            </a:r>
          </a:p>
          <a:p>
            <a:r>
              <a:rPr lang="en-US" altLang="sk-SK"/>
              <a:t>If all packets are the same size, all queues share the bandwidth equally. If packets being put into one queue are larger, that queue will receive a larger share of bandwidth.</a:t>
            </a:r>
          </a:p>
          <a:p>
            <a:r>
              <a:rPr lang="en-US" altLang="sk-SK"/>
              <a:t>No queue will “starve” with round-robin queuing because all queues receive an opportunity to dispatch a packet every round.</a:t>
            </a:r>
          </a:p>
          <a:p>
            <a:r>
              <a:rPr lang="en-US" altLang="sk-SK"/>
              <a:t>A limitation of round-robin queuing is the inability to prioritize traffic.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CE4839D-152B-4DD1-841F-1D5BAB92AB82}" type="slidenum">
              <a:rPr lang="en-US" altLang="sk-SK"/>
              <a:pPr/>
              <a:t>16</a:t>
            </a:fld>
            <a:endParaRPr lang="en-US" altLang="sk-SK"/>
          </a:p>
        </p:txBody>
      </p:sp>
      <p:sp>
        <p:nvSpPr>
          <p:cNvPr id="1462274" name="Rectangle 2"/>
          <p:cNvSpPr>
            <a:spLocks noChangeAspect="1" noChangeArrowheads="1" noTextEdit="1"/>
          </p:cNvSpPr>
          <p:nvPr>
            <p:ph type="sldImg"/>
          </p:nvPr>
        </p:nvSpPr>
        <p:spPr>
          <a:xfrm>
            <a:off x="677863" y="273050"/>
            <a:ext cx="5948362" cy="4460875"/>
          </a:xfrm>
          <a:ln/>
        </p:spPr>
      </p:sp>
      <p:sp>
        <p:nvSpPr>
          <p:cNvPr id="1462275" name="Rectangle 3"/>
          <p:cNvSpPr>
            <a:spLocks noGrp="1" noChangeArrowheads="1"/>
          </p:cNvSpPr>
          <p:nvPr>
            <p:ph type="body" idx="1"/>
          </p:nvPr>
        </p:nvSpPr>
        <p:spPr>
          <a:xfrm>
            <a:off x="417513" y="4894263"/>
            <a:ext cx="6327775" cy="4754562"/>
          </a:xfrm>
        </p:spPr>
        <p:txBody>
          <a:bodyPr/>
          <a:lstStyle/>
          <a:p>
            <a:r>
              <a:rPr lang="en-US" altLang="sk-SK"/>
              <a:t>The weighted round robin (WRR) algorithm provides prioritization capabilities for round-robin queuing as shown here. </a:t>
            </a:r>
          </a:p>
          <a:p>
            <a:r>
              <a:rPr lang="en-US" altLang="sk-SK"/>
              <a:t>In WRR, packets are accessed round-robin style, but queues can be given priorities called “weights.” For example, in a single round, four packets from a high-priority class might be dispatched, followed by two from a middle-priority class, and then one from a low-priority class.</a:t>
            </a:r>
          </a:p>
          <a:p>
            <a:r>
              <a:rPr lang="en-US" altLang="sk-SK"/>
              <a:t>Some implementations of the WRR algorithm provide prioritization by dispatching a configurable number of bytes each round rather than a number of packets. The Cisco custom queuing (CQ) mechanism is an example of this implementation.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A9AC3EF-CDC8-43FD-8703-69A47648D8DF}" type="slidenum">
              <a:rPr lang="en-US" altLang="sk-SK"/>
              <a:pPr/>
              <a:t>17</a:t>
            </a:fld>
            <a:endParaRPr lang="en-US" altLang="sk-SK"/>
          </a:p>
        </p:txBody>
      </p:sp>
      <p:sp>
        <p:nvSpPr>
          <p:cNvPr id="1464322" name="Rectangle 2"/>
          <p:cNvSpPr>
            <a:spLocks noChangeAspect="1" noChangeArrowheads="1" noTextEdit="1"/>
          </p:cNvSpPr>
          <p:nvPr>
            <p:ph type="sldImg"/>
          </p:nvPr>
        </p:nvSpPr>
        <p:spPr>
          <a:xfrm>
            <a:off x="677863" y="273050"/>
            <a:ext cx="5948362" cy="4460875"/>
          </a:xfrm>
          <a:ln/>
        </p:spPr>
      </p:sp>
      <p:sp>
        <p:nvSpPr>
          <p:cNvPr id="1464323" name="Rectangle 3"/>
          <p:cNvSpPr>
            <a:spLocks noGrp="1" noChangeArrowheads="1"/>
          </p:cNvSpPr>
          <p:nvPr>
            <p:ph type="body" idx="1"/>
          </p:nvPr>
        </p:nvSpPr>
        <p:spPr>
          <a:xfrm>
            <a:off x="417513" y="4894263"/>
            <a:ext cx="6327775" cy="4754562"/>
          </a:xfrm>
        </p:spPr>
        <p:txBody>
          <a:bodyPr/>
          <a:lstStyle/>
          <a:p>
            <a:r>
              <a:rPr lang="en-US" altLang="sk-SK"/>
              <a:t>This slide illustrates the worst-case scenario of the WRR algorithm, which uses the following parameters to implement WRR queuing on an interface:</a:t>
            </a:r>
          </a:p>
          <a:p>
            <a:pPr lvl="2"/>
            <a:r>
              <a:rPr lang="en-US" altLang="sk-SK"/>
              <a:t>The maximum transmission unit (MTU) of the interface is 1500 bytes.</a:t>
            </a:r>
          </a:p>
          <a:p>
            <a:pPr lvl="2"/>
            <a:r>
              <a:rPr lang="en-US" altLang="sk-SK"/>
              <a:t>The byte count to be sent for the queue in each round is 3000 bytes (twice the MTU).</a:t>
            </a:r>
          </a:p>
          <a:p>
            <a:r>
              <a:rPr lang="en-US" altLang="sk-SK"/>
              <a:t>The example shows that the router first sent two packets with a total size of 2999 bytes. Because this size is within the limit (3000), the router can send the next packet (which is MTU-sized, 1500 bytes). The result is that the queue received almost 50 percent more bandwidth in this round than it should have received.</a:t>
            </a:r>
          </a:p>
          <a:p>
            <a:r>
              <a:rPr lang="en-US" altLang="sk-SK"/>
              <a:t>This example shows one of the drawbacks of WRR queuing—it does not allocate bandwidth accurately. </a:t>
            </a:r>
          </a:p>
          <a:p>
            <a:r>
              <a:rPr lang="en-US" altLang="sk-SK"/>
              <a:t>The limit or weight of the queue is configured in bytes. The accuracy of WRR queuing depends on the weight (byte count) and the MTU. If the ratio between the byte count and the MTU is too small, WRR queuing will not allocate bandwidth accurately.</a:t>
            </a:r>
          </a:p>
          <a:p>
            <a:r>
              <a:rPr lang="en-US" altLang="sk-SK"/>
              <a:t>If the ratio between the byte count and the MTU is too large, WRR queuing will cause long delays.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A371327-7F99-4393-941B-15F7589D23CF}" type="slidenum">
              <a:rPr lang="en-US" altLang="sk-SK"/>
              <a:pPr/>
              <a:t>18</a:t>
            </a:fld>
            <a:endParaRPr lang="en-US" altLang="sk-SK"/>
          </a:p>
        </p:txBody>
      </p:sp>
      <p:sp>
        <p:nvSpPr>
          <p:cNvPr id="1232898" name="Rectangle 2"/>
          <p:cNvSpPr>
            <a:spLocks noChangeAspect="1" noChangeArrowheads="1" noTextEdit="1"/>
          </p:cNvSpPr>
          <p:nvPr>
            <p:ph type="sldImg"/>
          </p:nvPr>
        </p:nvSpPr>
        <p:spPr>
          <a:ln/>
        </p:spPr>
      </p:sp>
      <p:sp>
        <p:nvSpPr>
          <p:cNvPr id="1232899" name="Rectangle 3"/>
          <p:cNvSpPr>
            <a:spLocks noGrp="1" noChangeArrowheads="1"/>
          </p:cNvSpPr>
          <p:nvPr>
            <p:ph type="body" idx="1"/>
          </p:nvPr>
        </p:nvSpPr>
        <p:spPr>
          <a:xfrm>
            <a:off x="777875" y="4821238"/>
            <a:ext cx="5538788" cy="4681537"/>
          </a:xfrm>
        </p:spPr>
        <p:txBody>
          <a:bodyPr/>
          <a:lstStyle/>
          <a:p>
            <a:endParaRPr lang="sk-SK" alt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F021554-E196-4C9F-8841-ABF80F632BDD}" type="slidenum">
              <a:rPr lang="en-US" altLang="sk-SK"/>
              <a:pPr/>
              <a:t>19</a:t>
            </a:fld>
            <a:endParaRPr lang="en-US" altLang="sk-SK"/>
          </a:p>
        </p:txBody>
      </p:sp>
      <p:sp>
        <p:nvSpPr>
          <p:cNvPr id="1486850" name="Rectangle 2"/>
          <p:cNvSpPr>
            <a:spLocks noChangeAspect="1" noChangeArrowheads="1" noTextEdit="1"/>
          </p:cNvSpPr>
          <p:nvPr>
            <p:ph type="sldImg"/>
          </p:nvPr>
        </p:nvSpPr>
        <p:spPr>
          <a:ln/>
        </p:spPr>
      </p:sp>
      <p:sp>
        <p:nvSpPr>
          <p:cNvPr id="1486851" name="Rectangle 3"/>
          <p:cNvSpPr>
            <a:spLocks noGrp="1" noChangeArrowheads="1"/>
          </p:cNvSpPr>
          <p:nvPr>
            <p:ph type="body" idx="1"/>
          </p:nvPr>
        </p:nvSpPr>
        <p:spPr>
          <a:xfrm>
            <a:off x="409575" y="4819650"/>
            <a:ext cx="6199188" cy="4683125"/>
          </a:xfrm>
        </p:spPr>
        <p:txBody>
          <a:bodyPr/>
          <a:lstStyle/>
          <a:p>
            <a:r>
              <a:rPr lang="en-US" altLang="sk-SK"/>
              <a:t>WFQ is a dynamic scheduling method that provides fair bandwidth allocation to all network traffic. WFQ applies priority, or weights, to identified traffic to classify traffic into conversations and determine how much bandwidth each conversation is allowed relative to other conversations. </a:t>
            </a:r>
          </a:p>
          <a:p>
            <a:r>
              <a:rPr lang="en-US" altLang="sk-SK"/>
              <a:t>WFQ is a flow-based algorithm that simultaneously schedules interactive traffic to the front of a queue to reduce response time and fairly shares the remaining bandwidth among high-bandwidth flows. In other words, WFQ allows you to give low-volume traffic, such as Telnet sessions, priority over high-volume traffic, such as FTP sessions. WFQ gives concurrent file transfers balanced use of link capacity; that is, when multiple file transfers occur, the transfers are given comparable bandwidth. </a:t>
            </a:r>
          </a:p>
          <a:p>
            <a:endParaRPr lang="en-US" altLang="sk-SK"/>
          </a:p>
          <a:p>
            <a:r>
              <a:rPr lang="en-US" altLang="sk-SK"/>
              <a:t>WFQ solves problems inherent in the following queuing mechanisms:</a:t>
            </a:r>
          </a:p>
          <a:p>
            <a:pPr lvl="2"/>
            <a:r>
              <a:rPr lang="en-US" altLang="sk-SK"/>
              <a:t>FIFO queuing causes starvation, delay, and jitter.</a:t>
            </a:r>
          </a:p>
          <a:p>
            <a:pPr lvl="2"/>
            <a:r>
              <a:rPr lang="en-US" altLang="sk-SK"/>
              <a:t>Priority queuing (PQ) causes starvation of lower-priority classes and suffers from the FIFO problems within each of the four queues that it uses for prioritization.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5C738F-99F0-43B4-9523-49C42735C477}" type="slidenum">
              <a:rPr lang="en-US" altLang="sk-SK"/>
              <a:pPr/>
              <a:t>2</a:t>
            </a:fld>
            <a:endParaRPr lang="en-US" altLang="sk-SK"/>
          </a:p>
        </p:txBody>
      </p:sp>
      <p:sp>
        <p:nvSpPr>
          <p:cNvPr id="1236994" name="Rectangle 2"/>
          <p:cNvSpPr>
            <a:spLocks noChangeAspect="1" noChangeArrowheads="1" noTextEdit="1"/>
          </p:cNvSpPr>
          <p:nvPr>
            <p:ph type="sldImg"/>
          </p:nvPr>
        </p:nvSpPr>
        <p:spPr>
          <a:ln/>
        </p:spPr>
      </p:sp>
      <p:sp>
        <p:nvSpPr>
          <p:cNvPr id="1236995" name="Rectangle 3"/>
          <p:cNvSpPr>
            <a:spLocks noGrp="1" noChangeArrowheads="1"/>
          </p:cNvSpPr>
          <p:nvPr>
            <p:ph type="body" idx="1"/>
          </p:nvPr>
        </p:nvSpPr>
        <p:spPr>
          <a:xfrm>
            <a:off x="777875" y="4821238"/>
            <a:ext cx="5538788" cy="4681537"/>
          </a:xfrm>
        </p:spPr>
        <p:txBody>
          <a:bodyPr/>
          <a:lstStyle/>
          <a:p>
            <a:endParaRPr lang="sk-SK" alt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038E4FB-A4D6-4832-AA14-E66451C5D6A3}" type="slidenum">
              <a:rPr lang="en-US" altLang="sk-SK"/>
              <a:pPr/>
              <a:t>21</a:t>
            </a:fld>
            <a:endParaRPr lang="en-US" altLang="sk-SK"/>
          </a:p>
        </p:txBody>
      </p:sp>
      <p:sp>
        <p:nvSpPr>
          <p:cNvPr id="1492994" name="Rectangle 2"/>
          <p:cNvSpPr>
            <a:spLocks noChangeAspect="1" noChangeArrowheads="1" noTextEdit="1"/>
          </p:cNvSpPr>
          <p:nvPr>
            <p:ph type="sldImg"/>
          </p:nvPr>
        </p:nvSpPr>
        <p:spPr>
          <a:ln/>
        </p:spPr>
      </p:sp>
      <p:sp>
        <p:nvSpPr>
          <p:cNvPr id="1492995" name="Rectangle 3"/>
          <p:cNvSpPr>
            <a:spLocks noGrp="1" noChangeArrowheads="1"/>
          </p:cNvSpPr>
          <p:nvPr>
            <p:ph type="body" idx="1"/>
          </p:nvPr>
        </p:nvSpPr>
        <p:spPr>
          <a:xfrm>
            <a:off x="409575" y="4819650"/>
            <a:ext cx="6199188" cy="4683125"/>
          </a:xfrm>
        </p:spPr>
        <p:txBody>
          <a:bodyPr/>
          <a:lstStyle/>
          <a:p>
            <a:r>
              <a:rPr lang="en-US" altLang="sk-SK"/>
              <a:t>WFQ classification has to identify individual flows. This graphic shows how a flow is identified based on the following information taken from the IP header and the TCP or User Datagram Protocol (UDP) headers:</a:t>
            </a:r>
          </a:p>
          <a:p>
            <a:pPr lvl="2"/>
            <a:r>
              <a:rPr lang="en-US" altLang="sk-SK"/>
              <a:t>Source IP address</a:t>
            </a:r>
          </a:p>
          <a:p>
            <a:pPr lvl="2"/>
            <a:r>
              <a:rPr lang="en-US" altLang="sk-SK"/>
              <a:t>Destination IP address</a:t>
            </a:r>
          </a:p>
          <a:p>
            <a:pPr lvl="2"/>
            <a:r>
              <a:rPr lang="en-US" altLang="sk-SK"/>
              <a:t>Protocol number (identifying TCP or UDP)</a:t>
            </a:r>
          </a:p>
          <a:p>
            <a:pPr lvl="2"/>
            <a:r>
              <a:rPr lang="en-US" altLang="sk-SK"/>
              <a:t>Type of service field</a:t>
            </a:r>
          </a:p>
          <a:p>
            <a:pPr lvl="2"/>
            <a:r>
              <a:rPr lang="en-US" altLang="sk-SK"/>
              <a:t>Source TCP or UDP port number</a:t>
            </a:r>
          </a:p>
          <a:p>
            <a:pPr lvl="2"/>
            <a:r>
              <a:rPr lang="en-US" altLang="sk-SK"/>
              <a:t>Destination TCP or UDP port number</a:t>
            </a:r>
          </a:p>
          <a:p>
            <a:r>
              <a:rPr lang="en-US" altLang="sk-SK"/>
              <a:t>These parameters are usually fixed for a single flow, although there are some exceptions. For example, a quality of service (QoS) design can mark packets with different IP precedence bit values even if they belong to the same flow. You should avoid such marking when using WFQ.</a:t>
            </a:r>
          </a:p>
          <a:p>
            <a:r>
              <a:rPr lang="en-US" altLang="sk-SK"/>
              <a:t>The parameters are used as input for a hash algorithm that produces a fixed-length number that is used as the index of the queue.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504CCB2-26A7-4361-8E6B-1FA0B0FC276E}" type="slidenum">
              <a:rPr lang="en-US" altLang="sk-SK"/>
              <a:pPr/>
              <a:t>22</a:t>
            </a:fld>
            <a:endParaRPr lang="en-US" altLang="sk-SK"/>
          </a:p>
        </p:txBody>
      </p:sp>
      <p:sp>
        <p:nvSpPr>
          <p:cNvPr id="1490946" name="Rectangle 2"/>
          <p:cNvSpPr>
            <a:spLocks noChangeAspect="1" noChangeArrowheads="1" noTextEdit="1"/>
          </p:cNvSpPr>
          <p:nvPr>
            <p:ph type="sldImg"/>
          </p:nvPr>
        </p:nvSpPr>
        <p:spPr>
          <a:ln/>
        </p:spPr>
      </p:sp>
      <p:sp>
        <p:nvSpPr>
          <p:cNvPr id="1490947" name="Rectangle 3"/>
          <p:cNvSpPr>
            <a:spLocks noGrp="1" noChangeArrowheads="1"/>
          </p:cNvSpPr>
          <p:nvPr>
            <p:ph type="body" idx="1"/>
          </p:nvPr>
        </p:nvSpPr>
        <p:spPr>
          <a:xfrm>
            <a:off x="409575" y="4819650"/>
            <a:ext cx="6199188" cy="4683125"/>
          </a:xfrm>
        </p:spPr>
        <p:txBody>
          <a:bodyPr/>
          <a:lstStyle/>
          <a:p>
            <a:r>
              <a:rPr lang="en-US" altLang="sk-SK"/>
              <a:t>WFQ is a dynamic scheduling method that provides fair bandwidth allocation to all network traffic. WFQ applies weights to identified traffic, classifies traffic into flows, and determines how much bandwidth each flow is allowed, relative to other flows. </a:t>
            </a:r>
          </a:p>
          <a:p>
            <a:r>
              <a:rPr lang="en-US" altLang="sk-SK"/>
              <a:t>The WFQ method works as the default queuing mode on serial interfaces configured to run at or below E1 speeds (2.048 Mbps).</a:t>
            </a:r>
          </a:p>
          <a:p>
            <a:r>
              <a:rPr lang="en-US" altLang="sk-SK"/>
              <a:t>WFQ provides the solution for situations in which it is desirable to provide consistent response times to heavy and light network users alike, without adding excessive bandwidth. In addition, WFQ can manage duplex data flows, such as those between pairs of applications, and simplex data flows, such as voice or video.</a:t>
            </a:r>
          </a:p>
          <a:p>
            <a:r>
              <a:rPr lang="en-US" altLang="sk-SK"/>
              <a:t>Although WFQ automatically adapts to changing network traffic conditions, it does not offer the precise degree of control over bandwidth allocation that custom queuing (CQ) and class-based weighted fair queuing (CBWFQ) offer.</a:t>
            </a:r>
          </a:p>
          <a:p>
            <a:r>
              <a:rPr lang="en-US" altLang="sk-SK"/>
              <a:t>The significant limitation of WFQ is that it is not supported with tunneling and encryption because these features modify the packet content information required by WFQ for classification.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34AC11B-482D-4A8A-861C-E021DE5C4A83}" type="slidenum">
              <a:rPr lang="en-US" altLang="sk-SK"/>
              <a:pPr/>
              <a:t>23</a:t>
            </a:fld>
            <a:endParaRPr lang="en-US" altLang="sk-SK"/>
          </a:p>
        </p:txBody>
      </p:sp>
      <p:sp>
        <p:nvSpPr>
          <p:cNvPr id="1488898" name="Rectangle 2"/>
          <p:cNvSpPr>
            <a:spLocks noChangeAspect="1" noChangeArrowheads="1" noTextEdit="1"/>
          </p:cNvSpPr>
          <p:nvPr>
            <p:ph type="sldImg"/>
          </p:nvPr>
        </p:nvSpPr>
        <p:spPr>
          <a:ln/>
        </p:spPr>
      </p:sp>
      <p:sp>
        <p:nvSpPr>
          <p:cNvPr id="1488899" name="Rectangle 3"/>
          <p:cNvSpPr>
            <a:spLocks noGrp="1" noChangeArrowheads="1"/>
          </p:cNvSpPr>
          <p:nvPr>
            <p:ph type="body" idx="1"/>
          </p:nvPr>
        </p:nvSpPr>
        <p:spPr>
          <a:xfrm>
            <a:off x="409575" y="4819650"/>
            <a:ext cx="6199188" cy="4683125"/>
          </a:xfrm>
        </p:spPr>
        <p:txBody>
          <a:bodyPr/>
          <a:lstStyle/>
          <a:p>
            <a:r>
              <a:rPr lang="en-US" altLang="sk-SK"/>
              <a:t>For situations in which it is desirable to provide consistent response time to heavy and light network users alike without adding excessive bandwidth, the solution is Weighted Fair Queuing (WFQ).  WFQ uses a flow-based queuing algorithm that does two things simultaneously: </a:t>
            </a:r>
          </a:p>
          <a:p>
            <a:pPr lvl="2"/>
            <a:r>
              <a:rPr lang="en-US" altLang="sk-SK"/>
              <a:t>It schedules interactive traffic to the front of the queue to reduce response time. </a:t>
            </a:r>
          </a:p>
          <a:p>
            <a:pPr lvl="2"/>
            <a:r>
              <a:rPr lang="en-US" altLang="sk-SK"/>
              <a:t>It fairly shares the remaining bandwidth among the various flows to prevent high-volume flows from monopolizing the outgoing interface.</a:t>
            </a:r>
          </a:p>
          <a:p>
            <a:r>
              <a:rPr lang="en-US" altLang="sk-SK"/>
              <a:t>The basis of WFQ is to have a dedicated queue for each flow without starvation, delay, or jitter within the queue. Furthermore, WFQ allows fair and accurate bandwidth allocation among all flows with minimum scheduling delay. WFQ makes use of the IP precedence bits as a weight when allocating bandwidth. Low-volume traffic streams, which comprise the majority of traffic, receive preferential service, transmitting their entire offered loads in a timely fashion. High-volume traffic streams share the remaining capacity proportionally between them.</a:t>
            </a:r>
          </a:p>
          <a:p>
            <a:endParaRPr lang="en-US" altLang="sk-S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26BCEC7-C129-4D25-ACCD-366ECAF541BF}" type="slidenum">
              <a:rPr lang="en-US" altLang="sk-SK"/>
              <a:pPr/>
              <a:t>25</a:t>
            </a:fld>
            <a:endParaRPr lang="en-US" altLang="sk-SK"/>
          </a:p>
        </p:txBody>
      </p:sp>
      <p:sp>
        <p:nvSpPr>
          <p:cNvPr id="1497090" name="Rectangle 2"/>
          <p:cNvSpPr>
            <a:spLocks noChangeAspect="1" noChangeArrowheads="1" noTextEdit="1"/>
          </p:cNvSpPr>
          <p:nvPr>
            <p:ph type="sldImg"/>
          </p:nvPr>
        </p:nvSpPr>
        <p:spPr>
          <a:ln/>
        </p:spPr>
      </p:sp>
      <p:sp>
        <p:nvSpPr>
          <p:cNvPr id="1497091" name="Rectangle 3"/>
          <p:cNvSpPr>
            <a:spLocks noGrp="1" noChangeArrowheads="1"/>
          </p:cNvSpPr>
          <p:nvPr>
            <p:ph type="body" idx="1"/>
          </p:nvPr>
        </p:nvSpPr>
        <p:spPr>
          <a:xfrm>
            <a:off x="409575" y="4819650"/>
            <a:ext cx="6199188" cy="4683125"/>
          </a:xfrm>
        </p:spPr>
        <p:txBody>
          <a:bodyPr/>
          <a:lstStyle/>
          <a:p>
            <a:r>
              <a:rPr lang="en-US" altLang="sk-SK"/>
              <a:t>The WFQ system has a hold queue that represents the queue depth, which means the number of packets that can be held in the queue. WFQ uses the following two parameters that affect the dropping of packets:</a:t>
            </a:r>
          </a:p>
          <a:p>
            <a:pPr lvl="2"/>
            <a:r>
              <a:rPr lang="en-US" altLang="sk-SK"/>
              <a:t>The congestive discard threshold (CDT) is used to start dropping packets of the most aggressive flow, even before the hold-queue limit is reached.</a:t>
            </a:r>
          </a:p>
          <a:p>
            <a:pPr lvl="2"/>
            <a:r>
              <a:rPr lang="en-US" altLang="sk-SK"/>
              <a:t>The hold-queue limit defines the maximum number of packets that can be held in the WFQ system at any time.</a:t>
            </a:r>
          </a:p>
          <a:p>
            <a:r>
              <a:rPr lang="en-US" altLang="sk-SK"/>
              <a:t>There are two exceptions to the WFQ insertion and drop policy:</a:t>
            </a:r>
          </a:p>
          <a:p>
            <a:pPr lvl="2"/>
            <a:r>
              <a:rPr lang="en-US" altLang="sk-SK"/>
              <a:t>If the WFQ system is above the CDT limit, the packet is still enqueued if the specific per‑flow queue is empty.</a:t>
            </a:r>
          </a:p>
          <a:p>
            <a:pPr lvl="2"/>
            <a:r>
              <a:rPr lang="en-US" altLang="sk-SK"/>
              <a:t>The dropping strategy is not directly influenced by IP precedence.</a:t>
            </a:r>
          </a:p>
          <a:p>
            <a:r>
              <a:rPr lang="en-US" altLang="sk-SK"/>
              <a:t>The length of queues (for scheduling purposes) is determined not by the sum of the size in bytes of all the packets but by the time it would take to transmit all the packets in the queue. The end result is that WFQ adapts to the number of active flows (queues) and allocates equal amounts of bandwidth to each flow (queue).</a:t>
            </a:r>
          </a:p>
          <a:p>
            <a:r>
              <a:rPr lang="en-US" altLang="sk-SK"/>
              <a:t>The side effect is that flows with small packets (usually interactive flows) get much better service because they do not need a lot of bandwidth. They need low-delay handling, however, which they get because small packets have a low finish time.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C3C38C2-3213-4356-8CE9-15F14EEFF130}" type="slidenum">
              <a:rPr lang="en-US" altLang="sk-SK"/>
              <a:pPr/>
              <a:t>27</a:t>
            </a:fld>
            <a:endParaRPr lang="en-US" altLang="sk-SK"/>
          </a:p>
        </p:txBody>
      </p:sp>
      <p:sp>
        <p:nvSpPr>
          <p:cNvPr id="1495042" name="Rectangle 2"/>
          <p:cNvSpPr>
            <a:spLocks noChangeAspect="1" noChangeArrowheads="1" noTextEdit="1"/>
          </p:cNvSpPr>
          <p:nvPr>
            <p:ph type="sldImg"/>
          </p:nvPr>
        </p:nvSpPr>
        <p:spPr>
          <a:ln/>
        </p:spPr>
      </p:sp>
      <p:sp>
        <p:nvSpPr>
          <p:cNvPr id="1495043" name="Rectangle 3"/>
          <p:cNvSpPr>
            <a:spLocks noGrp="1" noChangeArrowheads="1"/>
          </p:cNvSpPr>
          <p:nvPr>
            <p:ph type="body" idx="1"/>
          </p:nvPr>
        </p:nvSpPr>
        <p:spPr>
          <a:xfrm>
            <a:off x="409575" y="4819650"/>
            <a:ext cx="6199188" cy="4683125"/>
          </a:xfrm>
        </p:spPr>
        <p:txBody>
          <a:bodyPr/>
          <a:lstStyle/>
          <a:p>
            <a:r>
              <a:rPr lang="en-US" altLang="sk-SK"/>
              <a:t>WFQ uses a fixed number of queues. The hash function is used to assign a queue to a flow. There are eight additional queues for system packets and optionally up to 1000 queues for Resource Reservation Protocol (RSVP) flows. The number of dynamic queues that WFQ uses by default is based on the interface bandwidth. </a:t>
            </a:r>
          </a:p>
          <a:p>
            <a:r>
              <a:rPr lang="en-US" altLang="sk-SK"/>
              <a:t>With the default interface bandwidth, WFQ uses 256 dynamic queues. The number of queues can be configured in the range between 16 and 4096 (the number must be a power of 2).</a:t>
            </a:r>
          </a:p>
          <a:p>
            <a:r>
              <a:rPr lang="en-US" altLang="sk-SK"/>
              <a:t>If there are a large number of concurrent flows, it is likely that two flows could end up in the same queue. You should have several times as many queues as there are flows (on average). This design may not be possible in larger environments where concurrent flows number in the thousands.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8C90947-4AF4-44AD-A3B6-32F33835938E}" type="slidenum">
              <a:rPr lang="en-US" altLang="sk-SK"/>
              <a:pPr/>
              <a:t>28</a:t>
            </a:fld>
            <a:endParaRPr lang="en-US" altLang="sk-SK"/>
          </a:p>
        </p:txBody>
      </p:sp>
      <p:sp>
        <p:nvSpPr>
          <p:cNvPr id="1499138" name="Rectangle 2"/>
          <p:cNvSpPr>
            <a:spLocks noChangeAspect="1" noChangeArrowheads="1" noTextEdit="1"/>
          </p:cNvSpPr>
          <p:nvPr>
            <p:ph type="sldImg"/>
          </p:nvPr>
        </p:nvSpPr>
        <p:spPr>
          <a:ln/>
        </p:spPr>
      </p:sp>
      <p:sp>
        <p:nvSpPr>
          <p:cNvPr id="1499139" name="Rectangle 3"/>
          <p:cNvSpPr>
            <a:spLocks noGrp="1" noChangeArrowheads="1"/>
          </p:cNvSpPr>
          <p:nvPr>
            <p:ph type="body" idx="1"/>
          </p:nvPr>
        </p:nvSpPr>
        <p:spPr>
          <a:xfrm>
            <a:off x="409575" y="4819650"/>
            <a:ext cx="6199188" cy="4683125"/>
          </a:xfrm>
        </p:spPr>
        <p:txBody>
          <a:bodyPr/>
          <a:lstStyle/>
          <a:p>
            <a:r>
              <a:rPr lang="en-US" altLang="sk-SK"/>
              <a:t>The WFQ mechanism provides simple configuration (no manual classification is necessary) and guarantees throughput to all flows. It drops packets of the most aggressive flows. Because WFQ is a standard queuing mechanism, most platforms and most Cisco IOS versions support WFQ.</a:t>
            </a:r>
          </a:p>
          <a:p>
            <a:r>
              <a:rPr lang="en-US" altLang="sk-SK"/>
              <a:t>As good as WFQ is, it does have its drawbacks:</a:t>
            </a:r>
          </a:p>
          <a:p>
            <a:pPr lvl="2"/>
            <a:r>
              <a:rPr lang="en-US" altLang="sk-SK"/>
              <a:t>Multiple flows can end up in a single queue.</a:t>
            </a:r>
          </a:p>
          <a:p>
            <a:pPr lvl="2"/>
            <a:r>
              <a:rPr lang="en-US" altLang="sk-SK"/>
              <a:t>WFQ does not allow a network engineer to manually configure classification. Classification and scheduling are determined by the WFQ algorithm.</a:t>
            </a:r>
          </a:p>
          <a:p>
            <a:pPr lvl="2"/>
            <a:r>
              <a:rPr lang="en-US" altLang="sk-SK"/>
              <a:t>WFQ is supported only on links with a bandwidth less than or equal to 2 Mb.</a:t>
            </a:r>
          </a:p>
          <a:p>
            <a:pPr lvl="2"/>
            <a:r>
              <a:rPr lang="en-US" altLang="sk-SK"/>
              <a:t>WFQ cannot provide fixed guarantees to traffic flows.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B9A9488-A67D-41E4-ACF9-C44F9B9997C1}" type="slidenum">
              <a:rPr lang="en-US" altLang="sk-SK"/>
              <a:pPr/>
              <a:t>29</a:t>
            </a:fld>
            <a:endParaRPr lang="en-US" altLang="sk-SK"/>
          </a:p>
        </p:txBody>
      </p:sp>
      <p:sp>
        <p:nvSpPr>
          <p:cNvPr id="1501186" name="Rectangle 2"/>
          <p:cNvSpPr>
            <a:spLocks noChangeAspect="1" noChangeArrowheads="1" noTextEdit="1"/>
          </p:cNvSpPr>
          <p:nvPr>
            <p:ph type="sldImg"/>
          </p:nvPr>
        </p:nvSpPr>
        <p:spPr>
          <a:ln/>
        </p:spPr>
      </p:sp>
      <p:sp>
        <p:nvSpPr>
          <p:cNvPr id="1501187" name="Rectangle 3"/>
          <p:cNvSpPr>
            <a:spLocks noGrp="1" noChangeArrowheads="1"/>
          </p:cNvSpPr>
          <p:nvPr>
            <p:ph type="body" idx="1"/>
          </p:nvPr>
        </p:nvSpPr>
        <p:spPr>
          <a:xfrm>
            <a:off x="409575" y="4819650"/>
            <a:ext cx="6199188" cy="4683125"/>
          </a:xfrm>
        </p:spPr>
        <p:txBody>
          <a:bodyPr/>
          <a:lstStyle/>
          <a:p>
            <a:r>
              <a:rPr lang="en-US" altLang="sk-SK"/>
              <a:t>Cisco routers automatically enable WFQ on all interfaces that have a default bandwidth of less than 2.048 Mbps. The </a:t>
            </a:r>
            <a:r>
              <a:rPr lang="en-US" altLang="sk-SK" b="1"/>
              <a:t>fair-queue</a:t>
            </a:r>
            <a:r>
              <a:rPr lang="en-US" altLang="sk-SK"/>
              <a:t> command enables WFQ on interfaces where it is not enabled by default or was previously disabled.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8E59854-DD77-4B0D-B013-4A84FC9B3D79}" type="slidenum">
              <a:rPr lang="en-US" altLang="sk-SK"/>
              <a:pPr/>
              <a:t>31</a:t>
            </a:fld>
            <a:endParaRPr lang="en-US" altLang="sk-SK"/>
          </a:p>
        </p:txBody>
      </p:sp>
      <p:sp>
        <p:nvSpPr>
          <p:cNvPr id="1505282" name="Rectangle 2"/>
          <p:cNvSpPr>
            <a:spLocks noChangeAspect="1" noChangeArrowheads="1" noTextEdit="1"/>
          </p:cNvSpPr>
          <p:nvPr>
            <p:ph type="sldImg"/>
          </p:nvPr>
        </p:nvSpPr>
        <p:spPr>
          <a:ln/>
        </p:spPr>
      </p:sp>
      <p:sp>
        <p:nvSpPr>
          <p:cNvPr id="1505283" name="Rectangle 3"/>
          <p:cNvSpPr>
            <a:spLocks noGrp="1" noChangeArrowheads="1"/>
          </p:cNvSpPr>
          <p:nvPr>
            <p:ph type="body" idx="1"/>
          </p:nvPr>
        </p:nvSpPr>
        <p:spPr>
          <a:xfrm>
            <a:off x="409575" y="4819650"/>
            <a:ext cx="6199188" cy="4683125"/>
          </a:xfrm>
        </p:spPr>
        <p:txBody>
          <a:bodyPr/>
          <a:lstStyle/>
          <a:p>
            <a:r>
              <a:rPr lang="en-US" altLang="sk-SK"/>
              <a:t>The </a:t>
            </a:r>
            <a:r>
              <a:rPr lang="en-US" altLang="sk-SK" b="1"/>
              <a:t>show interface</a:t>
            </a:r>
            <a:r>
              <a:rPr lang="en-US" altLang="sk-SK"/>
              <a:t> command can be used to determine the queuing strategy. The output also displays summary statistics.</a:t>
            </a:r>
          </a:p>
          <a:p>
            <a:r>
              <a:rPr lang="en-US" altLang="sk-SK"/>
              <a:t>The sample output in this figure shows that there are currently no packets in the WFQ system. The system allows up to 1000 packets (hold-queue limit) with a CDT of 64. WFQ is using 256 queues. The maximum number of concurrent flows (conversations, or active queues) is four.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C529EDF-36B8-4E2C-B43A-08A9A163CC01}" type="slidenum">
              <a:rPr lang="en-US" altLang="sk-SK"/>
              <a:pPr/>
              <a:t>32</a:t>
            </a:fld>
            <a:endParaRPr lang="en-US" altLang="sk-SK"/>
          </a:p>
        </p:txBody>
      </p:sp>
      <p:sp>
        <p:nvSpPr>
          <p:cNvPr id="1507330" name="Rectangle 2"/>
          <p:cNvSpPr>
            <a:spLocks noChangeAspect="1" noChangeArrowheads="1" noTextEdit="1"/>
          </p:cNvSpPr>
          <p:nvPr>
            <p:ph type="sldImg"/>
          </p:nvPr>
        </p:nvSpPr>
        <p:spPr>
          <a:ln/>
        </p:spPr>
      </p:sp>
      <p:sp>
        <p:nvSpPr>
          <p:cNvPr id="1507331" name="Rectangle 3"/>
          <p:cNvSpPr>
            <a:spLocks noGrp="1" noChangeArrowheads="1"/>
          </p:cNvSpPr>
          <p:nvPr>
            <p:ph type="body" idx="1"/>
          </p:nvPr>
        </p:nvSpPr>
        <p:spPr>
          <a:xfrm>
            <a:off x="409575" y="4819650"/>
            <a:ext cx="6199188" cy="4683125"/>
          </a:xfrm>
        </p:spPr>
        <p:txBody>
          <a:bodyPr/>
          <a:lstStyle/>
          <a:p>
            <a:r>
              <a:rPr lang="en-US" altLang="sk-SK"/>
              <a:t>The </a:t>
            </a:r>
            <a:r>
              <a:rPr lang="en-US" altLang="sk-SK" b="1"/>
              <a:t>show queue</a:t>
            </a:r>
            <a:r>
              <a:rPr lang="en-US" altLang="sk-SK"/>
              <a:t> command is used to display the contents of packets inside a queue for a particular interface, including flow (conversation) statistics:</a:t>
            </a:r>
          </a:p>
          <a:p>
            <a:pPr lvl="2"/>
            <a:r>
              <a:rPr lang="en-US" altLang="sk-SK"/>
              <a:t>Queue depth is the number of packets in the queue.</a:t>
            </a:r>
          </a:p>
          <a:p>
            <a:pPr lvl="2"/>
            <a:r>
              <a:rPr lang="en-US" altLang="sk-SK"/>
              <a:t>Weight is 4096 / (IP precedence + 1), or 32,384 / (IP precedence + 1), depending on the Cisco IOS version.</a:t>
            </a:r>
          </a:p>
          <a:p>
            <a:pPr lvl="2"/>
            <a:r>
              <a:rPr lang="en-US" altLang="sk-SK"/>
              <a:t>In the command output, discards are used to represent the number of drops that are due to the CDT limit.</a:t>
            </a:r>
          </a:p>
          <a:p>
            <a:pPr lvl="2"/>
            <a:r>
              <a:rPr lang="en-US" altLang="sk-SK"/>
              <a:t>In the command output, tail drops are used to represent the number of drops that are due to the hold-queue limit.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D78DAB8-501A-431C-8058-1B6383130A01}" type="slidenum">
              <a:rPr lang="en-US" altLang="sk-SK"/>
              <a:pPr/>
              <a:t>33</a:t>
            </a:fld>
            <a:endParaRPr lang="en-US" altLang="sk-SK"/>
          </a:p>
        </p:txBody>
      </p:sp>
      <p:sp>
        <p:nvSpPr>
          <p:cNvPr id="1343490" name="Rectangle 2"/>
          <p:cNvSpPr>
            <a:spLocks noChangeAspect="1" noChangeArrowheads="1" noTextEdit="1"/>
          </p:cNvSpPr>
          <p:nvPr>
            <p:ph type="sldImg"/>
          </p:nvPr>
        </p:nvSpPr>
        <p:spPr>
          <a:xfrm>
            <a:off x="990600" y="766763"/>
            <a:ext cx="5118100" cy="3838575"/>
          </a:xfrm>
          <a:ln/>
        </p:spPr>
      </p:sp>
      <p:sp>
        <p:nvSpPr>
          <p:cNvPr id="1343491" name="Rectangle 3"/>
          <p:cNvSpPr>
            <a:spLocks noGrp="1" noChangeArrowheads="1"/>
          </p:cNvSpPr>
          <p:nvPr>
            <p:ph type="body" idx="1"/>
          </p:nvPr>
        </p:nvSpPr>
        <p:spPr>
          <a:xfrm>
            <a:off x="711200" y="4862513"/>
            <a:ext cx="5676900" cy="4605337"/>
          </a:xfrm>
        </p:spPr>
        <p:txBody>
          <a:bodyPr/>
          <a:lstStyle/>
          <a:p>
            <a:endParaRPr lang="sk-SK" alt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380DB05-C48B-4F09-976E-290038C2DA72}" type="slidenum">
              <a:rPr lang="en-US" altLang="sk-SK"/>
              <a:pPr/>
              <a:t>3</a:t>
            </a:fld>
            <a:endParaRPr lang="en-US" altLang="sk-SK"/>
          </a:p>
        </p:txBody>
      </p:sp>
      <p:sp>
        <p:nvSpPr>
          <p:cNvPr id="1443842" name="Rectangle 2"/>
          <p:cNvSpPr>
            <a:spLocks noChangeAspect="1" noChangeArrowheads="1" noTextEdit="1"/>
          </p:cNvSpPr>
          <p:nvPr>
            <p:ph type="sldImg"/>
          </p:nvPr>
        </p:nvSpPr>
        <p:spPr>
          <a:xfrm>
            <a:off x="677863" y="273050"/>
            <a:ext cx="5948362" cy="4460875"/>
          </a:xfrm>
          <a:ln/>
        </p:spPr>
      </p:sp>
      <p:sp>
        <p:nvSpPr>
          <p:cNvPr id="1443843" name="Rectangle 3"/>
          <p:cNvSpPr>
            <a:spLocks noGrp="1" noChangeArrowheads="1"/>
          </p:cNvSpPr>
          <p:nvPr>
            <p:ph type="body" idx="1"/>
          </p:nvPr>
        </p:nvSpPr>
        <p:spPr>
          <a:xfrm>
            <a:off x="417513" y="4894263"/>
            <a:ext cx="6327775" cy="4754562"/>
          </a:xfrm>
        </p:spPr>
        <p:txBody>
          <a:bodyPr/>
          <a:lstStyle/>
          <a:p>
            <a:r>
              <a:rPr lang="en-US" altLang="sk-SK"/>
              <a:t>Congestion can occur anywhere within a network where speed mismatches (for example, a 1000-Mbps link feeding a 100-Mbps link), aggregation (for example, multiple 100-Mbps links feeding an upstream 100-Mbps link), or confluence (the joining of two or more traffic streams) accrue. </a:t>
            </a:r>
          </a:p>
          <a:p>
            <a:r>
              <a:rPr lang="en-US" altLang="sk-SK"/>
              <a:t>Congestion-management features control the congestion when it occurs. One way that network elements handle an overflow of arriving traffic is to use a queuing algorithm to sort the traffic and then determine some method of prioritizing it onto an output link. Each queuing algorithm was designed to solve a specific network traffic problem and has a particular effect on network performance.</a:t>
            </a:r>
          </a:p>
          <a:p>
            <a:r>
              <a:rPr lang="en-US" altLang="sk-SK"/>
              <a:t>Many algorithms have been designed to serve different needs. A well-designed queuing algorithm provides some bandwidth and delay guarantees to priority traffic.</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F33FBC9-326F-42CF-9AC4-A32FFBC8C0F4}" type="slidenum">
              <a:rPr lang="en-US" altLang="sk-SK"/>
              <a:pPr/>
              <a:t>34</a:t>
            </a:fld>
            <a:endParaRPr lang="en-US" altLang="sk-SK"/>
          </a:p>
        </p:txBody>
      </p:sp>
      <p:sp>
        <p:nvSpPr>
          <p:cNvPr id="1548290" name="Rectangle 2"/>
          <p:cNvSpPr>
            <a:spLocks noChangeAspect="1" noChangeArrowheads="1" noTextEdit="1"/>
          </p:cNvSpPr>
          <p:nvPr>
            <p:ph type="sldImg"/>
          </p:nvPr>
        </p:nvSpPr>
        <p:spPr>
          <a:ln/>
        </p:spPr>
      </p:sp>
      <p:sp>
        <p:nvSpPr>
          <p:cNvPr id="1548291" name="Rectangle 3"/>
          <p:cNvSpPr>
            <a:spLocks noGrp="1" noChangeArrowheads="1"/>
          </p:cNvSpPr>
          <p:nvPr>
            <p:ph type="body" idx="1"/>
          </p:nvPr>
        </p:nvSpPr>
        <p:spPr>
          <a:xfrm>
            <a:off x="409575" y="4819650"/>
            <a:ext cx="6199188" cy="4683125"/>
          </a:xfrm>
        </p:spPr>
        <p:txBody>
          <a:bodyPr/>
          <a:lstStyle/>
          <a:p>
            <a:r>
              <a:rPr lang="en-US" altLang="sk-SK"/>
              <a:t>Neither the basic queuing methods nor the more advanced weighted fair queuing (WFQ) methods completely solve the quality of service (QoS) problems resulting from converged network traffic. The following problems remain:</a:t>
            </a:r>
          </a:p>
          <a:p>
            <a:pPr lvl="2"/>
            <a:r>
              <a:rPr lang="en-US" altLang="sk-SK"/>
              <a:t>If only a priority queue is used for a voice-enabled network, voice gets the needed priority. However, data traffic would suffer.</a:t>
            </a:r>
          </a:p>
          <a:p>
            <a:pPr lvl="2"/>
            <a:r>
              <a:rPr lang="en-US" altLang="sk-SK"/>
              <a:t>If only custom queuing (CQ) is used for a voice-enabled network, data traffic is assured of some bandwidth. However, voice traffic would suffer delays.</a:t>
            </a:r>
          </a:p>
          <a:p>
            <a:pPr lvl="2"/>
            <a:r>
              <a:rPr lang="en-US" altLang="sk-SK"/>
              <a:t>If WFQ is used, voice still experiences delay even when treated “fairly” by WFQ.</a:t>
            </a:r>
          </a:p>
          <a:p>
            <a:pPr lvl="2"/>
            <a:r>
              <a:rPr lang="en-US" altLang="sk-SK"/>
              <a:t>In PQ and CQ, all of the classification, marking, and queuing mechanisms are complicated to use and time-consuming when applied on an interface-by-interface basis.</a:t>
            </a:r>
          </a:p>
          <a:p>
            <a:r>
              <a:rPr lang="en-US" altLang="sk-SK"/>
              <a:t>Newer queuing mechanisms combine the best aspects of existing queuing methods. Low latency queuing (LLQ) is a combination of class-based weighted fair queuing (CBWFQ), which assigns weights according to bandwidth, and a priority system based on class that gives voice the priority it requires while ensuring that data is serviced efficiently. This solves the potential starvation problem of the priority queue by including a policing function based on the configured bandwidth of the priority system.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E0A761-0757-4243-818D-D123F4051B90}" type="slidenum">
              <a:rPr lang="en-US" altLang="sk-SK"/>
              <a:pPr/>
              <a:t>35</a:t>
            </a:fld>
            <a:endParaRPr lang="en-US" altLang="sk-SK"/>
          </a:p>
        </p:txBody>
      </p:sp>
      <p:sp>
        <p:nvSpPr>
          <p:cNvPr id="1550338" name="Rectangle 2"/>
          <p:cNvSpPr>
            <a:spLocks noChangeAspect="1" noChangeArrowheads="1" noTextEdit="1"/>
          </p:cNvSpPr>
          <p:nvPr>
            <p:ph type="sldImg"/>
          </p:nvPr>
        </p:nvSpPr>
        <p:spPr>
          <a:ln/>
        </p:spPr>
      </p:sp>
      <p:sp>
        <p:nvSpPr>
          <p:cNvPr id="1550339" name="Rectangle 3"/>
          <p:cNvSpPr>
            <a:spLocks noGrp="1" noChangeArrowheads="1"/>
          </p:cNvSpPr>
          <p:nvPr>
            <p:ph type="body" idx="1"/>
          </p:nvPr>
        </p:nvSpPr>
        <p:spPr>
          <a:xfrm>
            <a:off x="409575" y="4819650"/>
            <a:ext cx="6199188" cy="4683125"/>
          </a:xfrm>
        </p:spPr>
        <p:txBody>
          <a:bodyPr/>
          <a:lstStyle/>
          <a:p>
            <a:r>
              <a:rPr lang="en-US" altLang="sk-SK"/>
              <a:t>CBWFQ extends the standard WFQ functionality to provide support for user-defined traffic classes. With CBWFQ, the user defines the traffic classes based on match criteria, including protocols, ACLs, and input interfaces. Packets satisfying the match criteria for a class constitute the traffic for that class. A queue is reserved for each class, and traffic belonging to a class is directed to that class queue.</a:t>
            </a:r>
          </a:p>
          <a:p>
            <a:r>
              <a:rPr lang="en-US" altLang="sk-SK"/>
              <a:t>After a class has been defined and its match criteria have been formulated, you can assign characteristics to the class. To characterize a class, you assign a bandwidth and a maximum packet limit to it. The bandwidth assigned to a class is the minimum bandwidth delivered to the class during congestion.</a:t>
            </a:r>
          </a:p>
          <a:p>
            <a:r>
              <a:rPr lang="en-US" altLang="sk-SK"/>
              <a:t>To characterize a class, you also specify the queue limit for that class, which is the maximum number of packets allowed to accumulate in the class queue. The queuing guarantees the minimum bandwidth, but also gives a class unlimited access to more bandwidth if more is available. After a queue has reached its configured queue limit, enqueuing of additional packets to the class causes tail drop or random packet drop, depending on how the class policy is configured. You can configure up to 64 discrete classes in a service policy.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98DAABF-EBF8-4BE5-8561-000CC04FE794}" type="slidenum">
              <a:rPr lang="en-US" altLang="sk-SK"/>
              <a:pPr/>
              <a:t>36</a:t>
            </a:fld>
            <a:endParaRPr lang="en-US" altLang="sk-SK"/>
          </a:p>
        </p:txBody>
      </p:sp>
      <p:sp>
        <p:nvSpPr>
          <p:cNvPr id="1552386" name="Rectangle 2"/>
          <p:cNvSpPr>
            <a:spLocks noChangeAspect="1" noChangeArrowheads="1" noTextEdit="1"/>
          </p:cNvSpPr>
          <p:nvPr>
            <p:ph type="sldImg"/>
          </p:nvPr>
        </p:nvSpPr>
        <p:spPr>
          <a:ln/>
        </p:spPr>
      </p:sp>
      <p:sp>
        <p:nvSpPr>
          <p:cNvPr id="1552387" name="Rectangle 3"/>
          <p:cNvSpPr>
            <a:spLocks noGrp="1" noChangeArrowheads="1"/>
          </p:cNvSpPr>
          <p:nvPr>
            <p:ph type="body" idx="1"/>
          </p:nvPr>
        </p:nvSpPr>
        <p:spPr>
          <a:xfrm>
            <a:off x="409575" y="4819650"/>
            <a:ext cx="6199188" cy="4683125"/>
          </a:xfrm>
        </p:spPr>
        <p:txBody>
          <a:bodyPr/>
          <a:lstStyle/>
          <a:p>
            <a:r>
              <a:rPr lang="en-US" altLang="sk-SK"/>
              <a:t>CBWFQ supports multiple class maps to classify traffic into its corresponding FIFO queues.</a:t>
            </a:r>
          </a:p>
          <a:p>
            <a:r>
              <a:rPr lang="en-US" altLang="sk-SK"/>
              <a:t>CBWFQ classes use tail drop unless you explicitly configure a policy for a class to use weighted random early detection (WRED) to drop packets as a means of avoiding congestion. Note that if you use the WRED packet drop instead of tail drop for one or more classes in a policy map, you must ensure that WRED is not configured for the interface to which you attach that service policy.</a:t>
            </a:r>
          </a:p>
          <a:p>
            <a:r>
              <a:rPr lang="en-US" altLang="sk-SK"/>
              <a:t>Serial interfaces at E1 (2.048 Mbps) and below use WFQ by default—other interfaces use FIFO by default. Enabling CBWFQ on a physical interface overrides the default interface queuing method.</a:t>
            </a:r>
          </a:p>
          <a:p>
            <a:r>
              <a:rPr lang="en-US" altLang="sk-SK"/>
              <a:t>Be cautious when configuring CBWFQ on ATM interfaces. Enabling CBWFQ on an ATM permanent virtual circuit (PVC) does not override the default queuing method. Unspecified bit rate (UBR) connections do not support CBWFQ.</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7190820-1800-4391-9523-0A2970F8D4DC}" type="slidenum">
              <a:rPr lang="en-US" altLang="sk-SK"/>
              <a:pPr/>
              <a:t>37</a:t>
            </a:fld>
            <a:endParaRPr lang="en-US" altLang="sk-SK"/>
          </a:p>
        </p:txBody>
      </p:sp>
      <p:sp>
        <p:nvSpPr>
          <p:cNvPr id="1556482" name="Rectangle 2"/>
          <p:cNvSpPr>
            <a:spLocks noChangeAspect="1" noChangeArrowheads="1" noTextEdit="1"/>
          </p:cNvSpPr>
          <p:nvPr>
            <p:ph type="sldImg"/>
          </p:nvPr>
        </p:nvSpPr>
        <p:spPr>
          <a:ln/>
        </p:spPr>
      </p:sp>
      <p:sp>
        <p:nvSpPr>
          <p:cNvPr id="1556483" name="Rectangle 3"/>
          <p:cNvSpPr>
            <a:spLocks noGrp="1" noChangeArrowheads="1"/>
          </p:cNvSpPr>
          <p:nvPr>
            <p:ph type="body" idx="1"/>
          </p:nvPr>
        </p:nvSpPr>
        <p:spPr>
          <a:xfrm>
            <a:off x="409575" y="4819650"/>
            <a:ext cx="6199188" cy="4683125"/>
          </a:xfrm>
        </p:spPr>
        <p:txBody>
          <a:bodyPr/>
          <a:lstStyle/>
          <a:p>
            <a:r>
              <a:rPr lang="en-US" altLang="sk-SK"/>
              <a:t>The CBWFQ mechanism calculates weights based on the available bandwidth. These weights are then used by the CBWFQ scheduling mechanism to dispatch the packets. </a:t>
            </a:r>
            <a:r>
              <a:rPr lang="en-US" altLang="sk-SK" b="1"/>
              <a:t> </a:t>
            </a:r>
            <a:r>
              <a:rPr lang="en-US" altLang="sk-SK"/>
              <a:t>You can configure bandwidth guarantees by using one of the following commands:</a:t>
            </a:r>
          </a:p>
          <a:p>
            <a:pPr lvl="2"/>
            <a:r>
              <a:rPr lang="en-US" altLang="sk-SK"/>
              <a:t>The </a:t>
            </a:r>
            <a:r>
              <a:rPr lang="en-US" altLang="sk-SK" b="1"/>
              <a:t>bandwidth</a:t>
            </a:r>
            <a:r>
              <a:rPr lang="en-US" altLang="sk-SK"/>
              <a:t> command allocates a fixed amount of bandwidth by specifying the amount in kilobits per second. The reserved bandwidth is subtracted from the available bandwidth of the interface where the service policy is used. The allocated bandwidth must also be within the configured reservable limit (75 percent of interface bandwidth by default).</a:t>
            </a:r>
          </a:p>
          <a:p>
            <a:pPr lvl="2"/>
            <a:r>
              <a:rPr lang="en-US" altLang="sk-SK"/>
              <a:t>The </a:t>
            </a:r>
            <a:r>
              <a:rPr lang="en-US" altLang="sk-SK" b="1"/>
              <a:t>bandwidth</a:t>
            </a:r>
            <a:r>
              <a:rPr lang="en-US" altLang="sk-SK"/>
              <a:t> </a:t>
            </a:r>
            <a:r>
              <a:rPr lang="en-US" altLang="sk-SK" b="1"/>
              <a:t>percent</a:t>
            </a:r>
            <a:r>
              <a:rPr lang="en-US" altLang="sk-SK"/>
              <a:t> command can be used to allocate a percentage of the total available bandwidth of an interface. The total interface bandwidth is defined by using the </a:t>
            </a:r>
            <a:r>
              <a:rPr lang="en-US" altLang="sk-SK" b="1"/>
              <a:t>bandwidth interface</a:t>
            </a:r>
            <a:r>
              <a:rPr lang="en-US" altLang="sk-SK"/>
              <a:t> command. It is recommended that the </a:t>
            </a:r>
            <a:r>
              <a:rPr lang="en-US" altLang="sk-SK" b="1"/>
              <a:t>bandwidth </a:t>
            </a:r>
            <a:r>
              <a:rPr lang="en-US" altLang="sk-SK"/>
              <a:t>command reflect the real speed of the link. The allocated bandwidth is subtracted from the available bandwidth of the interface where the service policy is used.</a:t>
            </a:r>
          </a:p>
          <a:p>
            <a:pPr lvl="2"/>
            <a:r>
              <a:rPr lang="en-US" altLang="sk-SK"/>
              <a:t>The </a:t>
            </a:r>
            <a:r>
              <a:rPr lang="en-US" altLang="sk-SK" b="1"/>
              <a:t>bandwidth remaining percent</a:t>
            </a:r>
            <a:r>
              <a:rPr lang="en-US" altLang="sk-SK"/>
              <a:t> command is used to allocate the amount of guaranteed bandwidth based on a relative percentage of available bandwidth. When the </a:t>
            </a:r>
            <a:r>
              <a:rPr lang="en-US" altLang="sk-SK" b="1"/>
              <a:t>bandwidth remaining percent</a:t>
            </a:r>
            <a:r>
              <a:rPr lang="en-US" altLang="sk-SK"/>
              <a:t> command is configured, hard bandwidth guarantees may not be provided, and only relative per-class bandwidths are assured. </a:t>
            </a:r>
          </a:p>
          <a:p>
            <a:r>
              <a:rPr lang="en-US" altLang="sk-SK"/>
              <a:t>A single service policy cannot mix the </a:t>
            </a:r>
            <a:r>
              <a:rPr lang="en-US" altLang="sk-SK" b="1"/>
              <a:t>bandwidth</a:t>
            </a:r>
            <a:r>
              <a:rPr lang="en-US" altLang="sk-SK"/>
              <a:t> (fixed, in kilobits per second) and </a:t>
            </a:r>
            <a:r>
              <a:rPr lang="en-US" altLang="sk-SK" b="1"/>
              <a:t>bandwidth percent</a:t>
            </a:r>
            <a:r>
              <a:rPr lang="en-US" altLang="sk-SK"/>
              <a:t> commands (except with strict-priority queues).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0424385-6509-4AE3-846B-9546736A04F0}" type="slidenum">
              <a:rPr lang="en-US" altLang="sk-SK"/>
              <a:pPr/>
              <a:t>38</a:t>
            </a:fld>
            <a:endParaRPr lang="en-US" altLang="sk-SK"/>
          </a:p>
        </p:txBody>
      </p:sp>
      <p:sp>
        <p:nvSpPr>
          <p:cNvPr id="1558530" name="Rectangle 2"/>
          <p:cNvSpPr>
            <a:spLocks noChangeAspect="1" noChangeArrowheads="1" noTextEdit="1"/>
          </p:cNvSpPr>
          <p:nvPr>
            <p:ph type="sldImg"/>
          </p:nvPr>
        </p:nvSpPr>
        <p:spPr>
          <a:ln/>
        </p:spPr>
      </p:sp>
      <p:sp>
        <p:nvSpPr>
          <p:cNvPr id="1558531" name="Rectangle 3"/>
          <p:cNvSpPr>
            <a:spLocks noGrp="1" noChangeArrowheads="1"/>
          </p:cNvSpPr>
          <p:nvPr>
            <p:ph type="body" idx="1"/>
          </p:nvPr>
        </p:nvSpPr>
        <p:spPr>
          <a:xfrm>
            <a:off x="409575" y="4819650"/>
            <a:ext cx="6199188" cy="4683125"/>
          </a:xfrm>
        </p:spPr>
        <p:txBody>
          <a:bodyPr/>
          <a:lstStyle/>
          <a:p>
            <a:r>
              <a:rPr lang="en-US" altLang="sk-SK"/>
              <a:t>The available bandwidth displayed by the </a:t>
            </a:r>
            <a:r>
              <a:rPr lang="en-US" altLang="sk-SK" b="1"/>
              <a:t>show interface</a:t>
            </a:r>
            <a:r>
              <a:rPr lang="en-US" altLang="sk-SK"/>
              <a:t> command is calculated by subtracting all fixed bandwidth reservations from the default 75 percent of the configured bandwidth of an interface. </a:t>
            </a:r>
          </a:p>
          <a:p>
            <a:r>
              <a:rPr lang="en-US" altLang="sk-SK"/>
              <a:t>The available bandwidth is calculated with the following formula as shown.</a:t>
            </a:r>
          </a:p>
          <a:p>
            <a:r>
              <a:rPr lang="en-US" altLang="sk-SK"/>
              <a:t>You can calculate the required bandwidth by adding the bandwidth requirements for each major application (for example, voice, video, and data). The resulting sum represents the minimum bandwidth requirement for any given link, and it should not exceed 75 percent of the total available bandwidth for the link. The remaining 25 percent is used for other overhead.</a:t>
            </a:r>
          </a:p>
          <a:p>
            <a:r>
              <a:rPr lang="en-US" altLang="sk-SK"/>
              <a:t>You can override the 75 percent maximum sum allocated to all classes or flows using the </a:t>
            </a:r>
            <a:r>
              <a:rPr lang="en-US" altLang="sk-SK" b="1"/>
              <a:t>max-reserved-bandwidth</a:t>
            </a:r>
            <a:r>
              <a:rPr lang="en-US" altLang="sk-SK"/>
              <a:t> command. If you want to override the default 75 percent, exercise caution and ensure that you allow enough remaining bandwidth to support best-effort and control traffic and Layer 2 overhead such as Layer 2 keepalive messages, as well as the class default traffic.</a:t>
            </a:r>
          </a:p>
          <a:p>
            <a:r>
              <a:rPr lang="en-US" altLang="sk-SK"/>
              <a:t>If all of the bandwidth is not allocated, the remaining bandwidth is proportionately allocated among the classes based on the configured bandwidth of the classes.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2BFEFE5-F0AE-42F4-82A0-A4BFB06A66CB}" type="slidenum">
              <a:rPr lang="en-US" altLang="sk-SK"/>
              <a:pPr/>
              <a:t>39</a:t>
            </a:fld>
            <a:endParaRPr lang="en-US" altLang="sk-SK"/>
          </a:p>
        </p:txBody>
      </p:sp>
      <p:sp>
        <p:nvSpPr>
          <p:cNvPr id="1560578" name="Rectangle 2"/>
          <p:cNvSpPr>
            <a:spLocks noChangeAspect="1" noChangeArrowheads="1" noTextEdit="1"/>
          </p:cNvSpPr>
          <p:nvPr>
            <p:ph type="sldImg"/>
          </p:nvPr>
        </p:nvSpPr>
        <p:spPr>
          <a:ln/>
        </p:spPr>
      </p:sp>
      <p:sp>
        <p:nvSpPr>
          <p:cNvPr id="1560579" name="Rectangle 3"/>
          <p:cNvSpPr>
            <a:spLocks noGrp="1" noChangeArrowheads="1"/>
          </p:cNvSpPr>
          <p:nvPr>
            <p:ph type="body" idx="1"/>
          </p:nvPr>
        </p:nvSpPr>
        <p:spPr>
          <a:xfrm>
            <a:off x="409575" y="4819650"/>
            <a:ext cx="6199188" cy="4683125"/>
          </a:xfrm>
        </p:spPr>
        <p:txBody>
          <a:bodyPr/>
          <a:lstStyle/>
          <a:p>
            <a:r>
              <a:rPr lang="en-US" altLang="sk-SK"/>
              <a:t>CBWFQ allows you to define traffic classes based on custom-defined match criteria such as ACLs, input interfaces, and protocol type.</a:t>
            </a:r>
          </a:p>
          <a:p>
            <a:r>
              <a:rPr lang="en-US" altLang="sk-SK"/>
              <a:t>The benefits and drawback of CBWFQ described as follows:</a:t>
            </a:r>
            <a:endParaRPr lang="en-US" altLang="sk-SK" b="1"/>
          </a:p>
          <a:p>
            <a:pPr lvl="2"/>
            <a:r>
              <a:rPr lang="en-US" altLang="sk-SK" b="1"/>
              <a:t>Classification:</a:t>
            </a:r>
            <a:r>
              <a:rPr lang="en-US" altLang="sk-SK"/>
              <a:t> CBWFQ allows custom-defined classifications based on many parameters, such as ACLs, input interfaces, byte count, and so on.</a:t>
            </a:r>
            <a:endParaRPr lang="en-US" altLang="sk-SK" b="1"/>
          </a:p>
          <a:p>
            <a:pPr lvl="2"/>
            <a:r>
              <a:rPr lang="en-US" altLang="sk-SK" b="1"/>
              <a:t>Bandwidth allocation:</a:t>
            </a:r>
            <a:r>
              <a:rPr lang="en-US" altLang="sk-SK"/>
              <a:t> CBWFQ allows you to specify the exact minimum bandwidth to be allocated for a specific class of traffic. Taking into account available bandwidth on the interface, you can configure up to 64 classes and control distribution among them, which is not the case with the flow-based WFQ. Flow-based WFQ applies weights to traffic to classify it into conversations and determines how much bandwidth each conversation is allowed, relative to other conversations. For flow-based WFQ, these weights, and traffic classification, are dependent on and limited to IP precedence levels.</a:t>
            </a:r>
            <a:endParaRPr lang="en-US" altLang="sk-SK" b="1"/>
          </a:p>
          <a:p>
            <a:pPr lvl="2"/>
            <a:r>
              <a:rPr lang="en-US" altLang="sk-SK" b="1"/>
              <a:t>Finer granularity and scalability:</a:t>
            </a:r>
            <a:r>
              <a:rPr lang="en-US" altLang="sk-SK"/>
              <a:t> CBWFQ allows you to define what constitutes a class based on criteria that exceed the confines of flow. You do not need to maintain traffic classification on a per-flow basis. Moreover, you can configure up to 64 discrete classes in a service policy.</a:t>
            </a:r>
          </a:p>
          <a:p>
            <a:pPr lvl="2"/>
            <a:r>
              <a:rPr lang="en-US" altLang="sk-SK"/>
              <a:t>The drawback is that voice traffic can still suffer from unacceptable delays if you use CBWFQ as the only queuing mechanism.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DA9B6C6-61A9-4EBC-8B6C-92169ED8608E}" type="slidenum">
              <a:rPr lang="en-US" altLang="sk-SK"/>
              <a:pPr/>
              <a:t>40</a:t>
            </a:fld>
            <a:endParaRPr lang="en-US" altLang="sk-SK"/>
          </a:p>
        </p:txBody>
      </p:sp>
      <p:sp>
        <p:nvSpPr>
          <p:cNvPr id="1562626" name="Rectangle 2"/>
          <p:cNvSpPr>
            <a:spLocks noChangeAspect="1" noChangeArrowheads="1" noTextEdit="1"/>
          </p:cNvSpPr>
          <p:nvPr>
            <p:ph type="sldImg"/>
          </p:nvPr>
        </p:nvSpPr>
        <p:spPr>
          <a:ln/>
        </p:spPr>
      </p:sp>
      <p:sp>
        <p:nvSpPr>
          <p:cNvPr id="1562627" name="Rectangle 3"/>
          <p:cNvSpPr>
            <a:spLocks noGrp="1" noChangeArrowheads="1"/>
          </p:cNvSpPr>
          <p:nvPr>
            <p:ph type="body" idx="1"/>
          </p:nvPr>
        </p:nvSpPr>
        <p:spPr>
          <a:xfrm>
            <a:off x="409575" y="4819650"/>
            <a:ext cx="6199188" cy="4683125"/>
          </a:xfrm>
        </p:spPr>
        <p:txBody>
          <a:bodyPr/>
          <a:lstStyle/>
          <a:p>
            <a:r>
              <a:rPr lang="en-US" altLang="sk-SK"/>
              <a:t>The </a:t>
            </a:r>
            <a:r>
              <a:rPr lang="en-US" altLang="sk-SK" b="1"/>
              <a:t>bandwidth</a:t>
            </a:r>
            <a:r>
              <a:rPr lang="en-US" altLang="sk-SK"/>
              <a:t> command within the </a:t>
            </a:r>
            <a:r>
              <a:rPr lang="en-US" altLang="sk-SK" b="1"/>
              <a:t>policy-map class</a:t>
            </a:r>
            <a:r>
              <a:rPr lang="en-US" altLang="sk-SK"/>
              <a:t> configuration command is used to specify or modify the bandwidth allocated for a class belonging to a policy map.</a:t>
            </a:r>
          </a:p>
          <a:p>
            <a:r>
              <a:rPr lang="en-US" altLang="sk-SK"/>
              <a:t>All classes belonging to one policy map should use the same type of bandwidth guarantee, in kilobits per second, percentage of interface bandwidth, or percentage of available bandwidth.</a:t>
            </a:r>
          </a:p>
          <a:p>
            <a:r>
              <a:rPr lang="en-US" altLang="sk-SK"/>
              <a:t>Configuring bandwidth in percentages is most useful when the underlying link bandwidth is unknown or the relative class bandwidth distributions are known.</a:t>
            </a:r>
          </a:p>
          <a:p>
            <a:r>
              <a:rPr lang="en-US" altLang="sk-SK"/>
              <a:t>These restrictions apply to the </a:t>
            </a:r>
            <a:r>
              <a:rPr lang="en-US" altLang="sk-SK" b="1"/>
              <a:t>bandwidth</a:t>
            </a:r>
            <a:r>
              <a:rPr lang="en-US" altLang="sk-SK"/>
              <a:t> command:</a:t>
            </a:r>
          </a:p>
          <a:p>
            <a:pPr lvl="2"/>
            <a:r>
              <a:rPr lang="en-US" altLang="sk-SK"/>
              <a:t>If the </a:t>
            </a:r>
            <a:r>
              <a:rPr lang="en-US" altLang="sk-SK" b="1"/>
              <a:t>percent</a:t>
            </a:r>
            <a:r>
              <a:rPr lang="en-US" altLang="sk-SK"/>
              <a:t> keyword is used, the sum of the class bandwidth percentages cannot exceed 100 percent.</a:t>
            </a:r>
          </a:p>
          <a:p>
            <a:pPr lvl="2"/>
            <a:r>
              <a:rPr lang="en-US" altLang="sk-SK"/>
              <a:t>The amount of bandwidth configured should be large enough to accommodate Layer 2 overhead.</a:t>
            </a:r>
          </a:p>
          <a:p>
            <a:pPr lvl="2"/>
            <a:r>
              <a:rPr lang="en-US" altLang="sk-SK"/>
              <a:t>A policy map can have all the class bandwidths specified in kilobits per second or in percentages but not a mix of both. However, the unit for the </a:t>
            </a:r>
            <a:r>
              <a:rPr lang="en-US" altLang="sk-SK" b="1"/>
              <a:t>priority</a:t>
            </a:r>
            <a:r>
              <a:rPr lang="en-US" altLang="sk-SK"/>
              <a:t> command in the priority class can be different from the bandwidth unit of the low-priority class.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03890AD-91EF-4350-90B7-7AC84C03DDC9}" type="slidenum">
              <a:rPr lang="en-US" altLang="sk-SK"/>
              <a:pPr/>
              <a:t>41</a:t>
            </a:fld>
            <a:endParaRPr lang="en-US" altLang="sk-SK"/>
          </a:p>
        </p:txBody>
      </p:sp>
      <p:sp>
        <p:nvSpPr>
          <p:cNvPr id="1564674" name="Rectangle 2"/>
          <p:cNvSpPr>
            <a:spLocks noChangeAspect="1" noChangeArrowheads="1" noTextEdit="1"/>
          </p:cNvSpPr>
          <p:nvPr>
            <p:ph type="sldImg"/>
          </p:nvPr>
        </p:nvSpPr>
        <p:spPr>
          <a:ln/>
        </p:spPr>
      </p:sp>
      <p:sp>
        <p:nvSpPr>
          <p:cNvPr id="1564675" name="Rectangle 3"/>
          <p:cNvSpPr>
            <a:spLocks noGrp="1" noChangeArrowheads="1"/>
          </p:cNvSpPr>
          <p:nvPr>
            <p:ph type="body" idx="1"/>
          </p:nvPr>
        </p:nvSpPr>
        <p:spPr>
          <a:xfrm>
            <a:off x="409575" y="4819650"/>
            <a:ext cx="6199188" cy="4683125"/>
          </a:xfrm>
        </p:spPr>
        <p:txBody>
          <a:bodyPr/>
          <a:lstStyle/>
          <a:p>
            <a:r>
              <a:rPr lang="en-US" altLang="sk-SK"/>
              <a:t>The default queue limit of 64 packets can be changed using the </a:t>
            </a:r>
            <a:r>
              <a:rPr lang="en-US" altLang="sk-SK" b="1"/>
              <a:t>queue-limit</a:t>
            </a:r>
            <a:r>
              <a:rPr lang="en-US" altLang="sk-SK"/>
              <a:t> command. It is recommended that you not change the default value.</a:t>
            </a:r>
          </a:p>
          <a:p>
            <a:r>
              <a:rPr lang="en-US" altLang="sk-SK"/>
              <a:t>The default class can be selected by specifying the </a:t>
            </a:r>
            <a:r>
              <a:rPr lang="en-US" altLang="sk-SK" b="1"/>
              <a:t>class-default</a:t>
            </a:r>
            <a:r>
              <a:rPr lang="en-US" altLang="sk-SK"/>
              <a:t> name of the class. The default class supports two types of queuing: a FIFO queue (default) or a flow-based WFQ system. Both types can be combined with WRED. A FIFO queue can also get a minimum bandwidth guarantee.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24DBA47-61A1-49C7-82EE-9A5316F0A517}" type="slidenum">
              <a:rPr lang="en-US" altLang="sk-SK"/>
              <a:pPr/>
              <a:t>42</a:t>
            </a:fld>
            <a:endParaRPr lang="en-US" altLang="sk-SK"/>
          </a:p>
        </p:txBody>
      </p:sp>
      <p:sp>
        <p:nvSpPr>
          <p:cNvPr id="1568770" name="Rectangle 2"/>
          <p:cNvSpPr>
            <a:spLocks noChangeAspect="1" noChangeArrowheads="1" noTextEdit="1"/>
          </p:cNvSpPr>
          <p:nvPr>
            <p:ph type="sldImg"/>
          </p:nvPr>
        </p:nvSpPr>
        <p:spPr>
          <a:ln/>
        </p:spPr>
      </p:sp>
      <p:sp>
        <p:nvSpPr>
          <p:cNvPr id="1568771" name="Rectangle 3"/>
          <p:cNvSpPr>
            <a:spLocks noGrp="1" noChangeArrowheads="1"/>
          </p:cNvSpPr>
          <p:nvPr>
            <p:ph type="body" idx="1"/>
          </p:nvPr>
        </p:nvSpPr>
        <p:spPr>
          <a:xfrm>
            <a:off x="409575" y="4819650"/>
            <a:ext cx="6199188" cy="4683125"/>
          </a:xfrm>
        </p:spPr>
        <p:txBody>
          <a:bodyPr/>
          <a:lstStyle/>
          <a:p>
            <a:r>
              <a:rPr lang="en-US" altLang="sk-SK"/>
              <a:t>the </a:t>
            </a:r>
            <a:r>
              <a:rPr lang="en-US" altLang="sk-SK" b="1"/>
              <a:t>show policy-map interface</a:t>
            </a:r>
            <a:r>
              <a:rPr lang="en-US" altLang="sk-SK"/>
              <a:t> command displays all service policies applied to the interface. </a:t>
            </a:r>
          </a:p>
          <a:p>
            <a:r>
              <a:rPr lang="en-US" altLang="sk-SK"/>
              <a:t>As an example, a policy including policing parameters, queuing mechanism, bandwidth and statistics is applied on the FastEthernet 0/0 interface. The class1 class map classifies any traffic matched by ACL 101 as CBWFQ. Also, bandwidth of 3000 kbps is displayed. Traffic not matching the configured classification (class1 and class2) will be placed in the class-default class map. </a:t>
            </a:r>
            <a:endParaRPr lang="sl-SI" altLang="sk-SK"/>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24E1981-6A71-4A17-92E4-5E547E6735B0}" type="slidenum">
              <a:rPr lang="en-US" altLang="sk-SK"/>
              <a:pPr/>
              <a:t>43</a:t>
            </a:fld>
            <a:endParaRPr lang="en-US" altLang="sk-SK"/>
          </a:p>
        </p:txBody>
      </p:sp>
      <p:sp>
        <p:nvSpPr>
          <p:cNvPr id="1570818" name="Rectangle 2"/>
          <p:cNvSpPr>
            <a:spLocks noChangeAspect="1" noChangeArrowheads="1" noTextEdit="1"/>
          </p:cNvSpPr>
          <p:nvPr>
            <p:ph type="sldImg"/>
          </p:nvPr>
        </p:nvSpPr>
        <p:spPr>
          <a:ln/>
        </p:spPr>
      </p:sp>
      <p:sp>
        <p:nvSpPr>
          <p:cNvPr id="1570819" name="Rectangle 3"/>
          <p:cNvSpPr>
            <a:spLocks noGrp="1" noChangeArrowheads="1"/>
          </p:cNvSpPr>
          <p:nvPr>
            <p:ph type="body" idx="1"/>
          </p:nvPr>
        </p:nvSpPr>
        <p:spPr>
          <a:xfrm>
            <a:off x="409575" y="4819650"/>
            <a:ext cx="6199188" cy="4683125"/>
          </a:xfrm>
        </p:spPr>
        <p:txBody>
          <a:bodyPr/>
          <a:lstStyle/>
          <a:p>
            <a:r>
              <a:rPr lang="en-US" altLang="sk-SK"/>
              <a:t>Although WFQ provides a fair share of bandwidth to every flow and provides fair scheduling of its queues, it cannot provide guaranteed bandwidth and low delay to selected applications. For example, voice traffic may still compete with other aggressive flows in the WFQ queuing system because the WFQ system lacks priority scheduling for time-critical traffic classes.</a:t>
            </a:r>
          </a:p>
          <a:p>
            <a:r>
              <a:rPr lang="en-US" altLang="sk-SK"/>
              <a:t>For CBWFQ, the weight for a packet belonging to a specific class is derived from the bandwidth that you assigned to the class when you configured it. Therefore, the bandwidth assigned to the packets of a class determines the order in which packets are sent. All packets are serviced fairly based on this internal weight; no class of packets may be granted strict priority. This scheme poses problems for voice traffic, which is largely intolerant of delay, especially variation in delay. For voice traffic, variations in delay introduce irregularities of transmission heard as jitter in the conversation.</a:t>
            </a:r>
          </a:p>
          <a:p>
            <a:r>
              <a:rPr lang="en-US" altLang="sk-SK"/>
              <a:t>LLQ reduces the jitter in voice conversations. To enqueue real-time traffic to a strict-priority queue, you configure the </a:t>
            </a:r>
            <a:r>
              <a:rPr lang="en-US" altLang="sk-SK" b="1"/>
              <a:t>priority</a:t>
            </a:r>
            <a:r>
              <a:rPr lang="en-US" altLang="sk-SK"/>
              <a:t> command for the class after you specify the named class within a policy map. (Classes to which the </a:t>
            </a:r>
            <a:r>
              <a:rPr lang="en-US" altLang="sk-SK" b="1"/>
              <a:t>priority</a:t>
            </a:r>
            <a:r>
              <a:rPr lang="en-US" altLang="sk-SK"/>
              <a:t> command is applied are considered priority classes.) Within a policy map, you can give one or more classes priority status. When multiple classes within a single policy map are configured as priority classes, all traffic from these classes is enqueued to the same, single, strict priority queue.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6565C31-65E9-459B-87E9-39940682D285}" type="slidenum">
              <a:rPr lang="en-US" altLang="sk-SK"/>
              <a:pPr/>
              <a:t>4</a:t>
            </a:fld>
            <a:endParaRPr lang="en-US" altLang="sk-SK"/>
          </a:p>
        </p:txBody>
      </p:sp>
      <p:sp>
        <p:nvSpPr>
          <p:cNvPr id="1445890" name="Rectangle 2"/>
          <p:cNvSpPr>
            <a:spLocks noChangeAspect="1" noChangeArrowheads="1" noTextEdit="1"/>
          </p:cNvSpPr>
          <p:nvPr>
            <p:ph type="sldImg"/>
          </p:nvPr>
        </p:nvSpPr>
        <p:spPr>
          <a:xfrm>
            <a:off x="677863" y="273050"/>
            <a:ext cx="5948362" cy="4460875"/>
          </a:xfrm>
          <a:ln/>
        </p:spPr>
      </p:sp>
      <p:sp>
        <p:nvSpPr>
          <p:cNvPr id="1445891" name="Rectangle 3"/>
          <p:cNvSpPr>
            <a:spLocks noGrp="1" noChangeArrowheads="1"/>
          </p:cNvSpPr>
          <p:nvPr>
            <p:ph type="body" idx="1"/>
          </p:nvPr>
        </p:nvSpPr>
        <p:spPr>
          <a:xfrm>
            <a:off x="417513" y="4894263"/>
            <a:ext cx="6327775" cy="4754562"/>
          </a:xfrm>
        </p:spPr>
        <p:txBody>
          <a:bodyPr/>
          <a:lstStyle/>
          <a:p>
            <a:r>
              <a:rPr lang="en-US" altLang="sk-SK"/>
              <a:t>Speed mismatches are the most common reason for congestion. It is possible to have persistent congestion when traffic is moving from a LAN to a WAN, such as when traffic moves from a high-speed LAN environment (100 or 1000 Mbps) to lower-speed WAN links (1 or 2 Mbps). Speed mismatches are also common in LAN-to-LAN environments when, for example, a 1000-Mbps link feeds into a 100-Mbps link, but in those cases they are transient.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9101FE6-BB75-4C7A-9F81-BCE890653C65}" type="slidenum">
              <a:rPr lang="en-US" altLang="sk-SK"/>
              <a:pPr/>
              <a:t>44</a:t>
            </a:fld>
            <a:endParaRPr lang="en-US" altLang="sk-SK"/>
          </a:p>
        </p:txBody>
      </p:sp>
      <p:sp>
        <p:nvSpPr>
          <p:cNvPr id="1572866" name="Rectangle 2"/>
          <p:cNvSpPr>
            <a:spLocks noChangeAspect="1" noChangeArrowheads="1" noTextEdit="1"/>
          </p:cNvSpPr>
          <p:nvPr>
            <p:ph type="sldImg"/>
          </p:nvPr>
        </p:nvSpPr>
        <p:spPr>
          <a:ln/>
        </p:spPr>
      </p:sp>
      <p:sp>
        <p:nvSpPr>
          <p:cNvPr id="1572867" name="Rectangle 3"/>
          <p:cNvSpPr>
            <a:spLocks noGrp="1" noChangeArrowheads="1"/>
          </p:cNvSpPr>
          <p:nvPr>
            <p:ph type="body" idx="1"/>
          </p:nvPr>
        </p:nvSpPr>
        <p:spPr>
          <a:xfrm>
            <a:off x="409575" y="4819650"/>
            <a:ext cx="6199188" cy="4683125"/>
          </a:xfrm>
        </p:spPr>
        <p:txBody>
          <a:bodyPr/>
          <a:lstStyle/>
          <a:p>
            <a:r>
              <a:rPr lang="en-US" altLang="sk-SK"/>
              <a:t>LLQ extends CBWFQ by adding strict-priority queuing. </a:t>
            </a:r>
          </a:p>
          <a:p>
            <a:r>
              <a:rPr lang="en-US" altLang="sk-SK"/>
              <a:t>Strict-priority queuing allows delay-sensitive data such as voice to be dequeued and sent first. Voice packets that enter the LLQ system are sent to the priority queue part of the LLQ system, where they have a fixed bandwidth allocation and where they are served first. Data packets enter the CBWFQ system directly where CBWFQ assigned weights determine how they are treated. </a:t>
            </a:r>
          </a:p>
          <a:p>
            <a:r>
              <a:rPr lang="en-US" altLang="sk-SK"/>
              <a:t>Without LLQ, CBWFQ provides weighted queuing based on defined per-class bandwidth with no strict-priority queue available for real-time traffic. CBWFQ allows you to define traffic classes and then assign characteristics to that class. For example, you can designate the minimum bandwidth delivered to the class during congestion.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196A870-A698-4269-927F-41B73E9FEB7C}" type="slidenum">
              <a:rPr lang="en-US" altLang="sk-SK"/>
              <a:pPr/>
              <a:t>45</a:t>
            </a:fld>
            <a:endParaRPr lang="en-US" altLang="sk-SK"/>
          </a:p>
        </p:txBody>
      </p:sp>
      <p:sp>
        <p:nvSpPr>
          <p:cNvPr id="1579010" name="Rectangle 2"/>
          <p:cNvSpPr>
            <a:spLocks noChangeAspect="1" noChangeArrowheads="1" noTextEdit="1"/>
          </p:cNvSpPr>
          <p:nvPr>
            <p:ph type="sldImg"/>
          </p:nvPr>
        </p:nvSpPr>
        <p:spPr>
          <a:ln/>
        </p:spPr>
      </p:sp>
      <p:sp>
        <p:nvSpPr>
          <p:cNvPr id="1579011" name="Rectangle 3"/>
          <p:cNvSpPr>
            <a:spLocks noGrp="1" noChangeArrowheads="1"/>
          </p:cNvSpPr>
          <p:nvPr>
            <p:ph type="body" idx="1"/>
          </p:nvPr>
        </p:nvSpPr>
        <p:spPr>
          <a:xfrm>
            <a:off x="409575" y="4819650"/>
            <a:ext cx="6199188" cy="4683125"/>
          </a:xfrm>
        </p:spPr>
        <p:txBody>
          <a:bodyPr/>
          <a:lstStyle/>
          <a:p>
            <a:r>
              <a:rPr lang="en-US" altLang="sk-SK"/>
              <a:t>When you specify the </a:t>
            </a:r>
            <a:r>
              <a:rPr lang="en-US" altLang="sk-SK" b="1"/>
              <a:t>priority</a:t>
            </a:r>
            <a:r>
              <a:rPr lang="en-US" altLang="sk-SK"/>
              <a:t> command for a class, you can use the </a:t>
            </a:r>
            <a:r>
              <a:rPr lang="en-US" altLang="sk-SK" i="1"/>
              <a:t>bandwidth</a:t>
            </a:r>
            <a:r>
              <a:rPr lang="en-US" altLang="sk-SK"/>
              <a:t> argument to specify the maximum bandwidth in kilobits per second. </a:t>
            </a:r>
          </a:p>
          <a:p>
            <a:r>
              <a:rPr lang="en-US" altLang="sk-SK"/>
              <a:t>You use this parameter to specify the maximum amount of bandwidth allocated for packets belonging to the class configured with the </a:t>
            </a:r>
            <a:r>
              <a:rPr lang="en-US" altLang="sk-SK" b="1"/>
              <a:t>priority</a:t>
            </a:r>
            <a:r>
              <a:rPr lang="en-US" altLang="sk-SK"/>
              <a:t> command. The </a:t>
            </a:r>
            <a:r>
              <a:rPr lang="en-US" altLang="sk-SK" i="1"/>
              <a:t>bandwidth</a:t>
            </a:r>
            <a:r>
              <a:rPr lang="en-US" altLang="sk-SK"/>
              <a:t> parameter both guarantees bandwidth to the priority class and restrains the flow of packets from the priority class. </a:t>
            </a:r>
          </a:p>
          <a:p>
            <a:r>
              <a:rPr lang="en-US" altLang="sk-SK"/>
              <a:t>Keep the following guidelines in mind when using the </a:t>
            </a:r>
            <a:r>
              <a:rPr lang="en-US" altLang="sk-SK" b="1"/>
              <a:t>priority</a:t>
            </a:r>
            <a:r>
              <a:rPr lang="en-US" altLang="sk-SK"/>
              <a:t> command:</a:t>
            </a:r>
          </a:p>
          <a:p>
            <a:pPr lvl="2"/>
            <a:r>
              <a:rPr lang="en-US" altLang="sk-SK"/>
              <a:t>Layer 2 encapsulations are accounted for in the amount of bandwidth specified with the </a:t>
            </a:r>
            <a:r>
              <a:rPr lang="en-US" altLang="sk-SK" b="1"/>
              <a:t>priority</a:t>
            </a:r>
            <a:r>
              <a:rPr lang="en-US" altLang="sk-SK"/>
              <a:t> command. Therefore, ensure that a bandwidth allocation is configured with room for the Layer 2 overhead.</a:t>
            </a:r>
          </a:p>
          <a:p>
            <a:pPr lvl="2"/>
            <a:r>
              <a:rPr lang="en-US" altLang="sk-SK"/>
              <a:t>Use the </a:t>
            </a:r>
            <a:r>
              <a:rPr lang="en-US" altLang="sk-SK" b="1"/>
              <a:t>priority</a:t>
            </a:r>
            <a:r>
              <a:rPr lang="en-US" altLang="sk-SK"/>
              <a:t> command for VoIP on serial links and ATM PVCs.</a:t>
            </a:r>
          </a:p>
          <a:p>
            <a:endParaRPr lang="en-US" altLang="sk-SK"/>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A21D14F-7609-4D9B-967E-98E68F0A7F14}" type="slidenum">
              <a:rPr lang="en-US" altLang="sk-SK"/>
              <a:pPr/>
              <a:t>47</a:t>
            </a:fld>
            <a:endParaRPr lang="en-US" altLang="sk-SK"/>
          </a:p>
        </p:txBody>
      </p:sp>
      <p:sp>
        <p:nvSpPr>
          <p:cNvPr id="1581058" name="Rectangle 2"/>
          <p:cNvSpPr>
            <a:spLocks noChangeAspect="1" noChangeArrowheads="1" noTextEdit="1"/>
          </p:cNvSpPr>
          <p:nvPr>
            <p:ph type="sldImg"/>
          </p:nvPr>
        </p:nvSpPr>
        <p:spPr>
          <a:ln/>
        </p:spPr>
      </p:sp>
      <p:sp>
        <p:nvSpPr>
          <p:cNvPr id="1581059" name="Rectangle 3"/>
          <p:cNvSpPr>
            <a:spLocks noGrp="1" noChangeArrowheads="1"/>
          </p:cNvSpPr>
          <p:nvPr>
            <p:ph type="body" idx="1"/>
          </p:nvPr>
        </p:nvSpPr>
        <p:spPr>
          <a:xfrm>
            <a:off x="409575" y="4819650"/>
            <a:ext cx="6199188" cy="4683125"/>
          </a:xfrm>
        </p:spPr>
        <p:txBody>
          <a:bodyPr/>
          <a:lstStyle/>
          <a:p>
            <a:r>
              <a:rPr lang="en-US" altLang="sk-SK"/>
              <a:t>This is a configuration example where the VoIP traffic class, classified based on the IP precedence of 5, is queued in the LLQ priority queue. The priority class is guaranteed but is also limited to 10 percent of interface bandwidth.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99CC8B2-38B9-4A76-BB37-7A2A21A60EA7}" type="slidenum">
              <a:rPr lang="en-US" altLang="sk-SK"/>
              <a:pPr/>
              <a:t>48</a:t>
            </a:fld>
            <a:endParaRPr lang="en-US" altLang="sk-SK"/>
          </a:p>
        </p:txBody>
      </p:sp>
      <p:sp>
        <p:nvSpPr>
          <p:cNvPr id="1583106" name="Rectangle 2"/>
          <p:cNvSpPr>
            <a:spLocks noChangeAspect="1" noChangeArrowheads="1" noTextEdit="1"/>
          </p:cNvSpPr>
          <p:nvPr>
            <p:ph type="sldImg"/>
          </p:nvPr>
        </p:nvSpPr>
        <p:spPr>
          <a:ln/>
        </p:spPr>
      </p:sp>
      <p:sp>
        <p:nvSpPr>
          <p:cNvPr id="1583107" name="Rectangle 3"/>
          <p:cNvSpPr>
            <a:spLocks noGrp="1" noChangeArrowheads="1"/>
          </p:cNvSpPr>
          <p:nvPr>
            <p:ph type="body" idx="1"/>
          </p:nvPr>
        </p:nvSpPr>
        <p:spPr>
          <a:xfrm>
            <a:off x="409575" y="4819650"/>
            <a:ext cx="6199188" cy="4683125"/>
          </a:xfrm>
        </p:spPr>
        <p:txBody>
          <a:bodyPr/>
          <a:lstStyle/>
          <a:p>
            <a:r>
              <a:rPr lang="en-US" altLang="sk-SK"/>
              <a:t>The </a:t>
            </a:r>
            <a:r>
              <a:rPr lang="en-US" altLang="sk-SK" b="1"/>
              <a:t>show policy-map interface</a:t>
            </a:r>
            <a:r>
              <a:rPr lang="en-US" altLang="sk-SK"/>
              <a:t> command displays the packet statistics of all classes that you configured for all service policies on the specified interface. </a:t>
            </a:r>
          </a:p>
          <a:p>
            <a:pPr lvl="2"/>
            <a:r>
              <a:rPr lang="en-US" altLang="sk-SK" b="1"/>
              <a:t>Class-map:</a:t>
            </a:r>
            <a:r>
              <a:rPr lang="en-US" altLang="sk-SK"/>
              <a:t> Class of traffic being displayed. Output is displayed for each configured class in the policy.</a:t>
            </a:r>
          </a:p>
          <a:p>
            <a:pPr lvl="2"/>
            <a:r>
              <a:rPr lang="en-US" altLang="sk-SK" b="1"/>
              <a:t>offered rate:</a:t>
            </a:r>
            <a:r>
              <a:rPr lang="en-US" altLang="sk-SK"/>
              <a:t> Rate, in kilobits per second, of packets entering the class.</a:t>
            </a:r>
          </a:p>
          <a:p>
            <a:pPr lvl="2"/>
            <a:r>
              <a:rPr lang="en-US" altLang="sk-SK" b="1"/>
              <a:t>drop rate:</a:t>
            </a:r>
            <a:r>
              <a:rPr lang="en-US" altLang="sk-SK"/>
              <a:t> Rate, in kilobits per second, at which packets are dropped from the class. The drop rate is calculated by subtracting the number of successfully transmitted packets from the offered rate.</a:t>
            </a:r>
          </a:p>
          <a:p>
            <a:pPr lvl="2"/>
            <a:r>
              <a:rPr lang="en-US" altLang="sk-SK" b="1"/>
              <a:t>Match:</a:t>
            </a:r>
            <a:r>
              <a:rPr lang="en-US" altLang="sk-SK"/>
              <a:t> Match criteria specified for the class of traffic.</a:t>
            </a:r>
          </a:p>
          <a:p>
            <a:pPr lvl="2"/>
            <a:r>
              <a:rPr lang="en-US" altLang="sk-SK" b="1"/>
              <a:t>pkts matched/bytes matched:</a:t>
            </a:r>
            <a:r>
              <a:rPr lang="en-US" altLang="sk-SK"/>
              <a:t> Number of packets (shown in bytes) matching this class that were placed in the queue.</a:t>
            </a:r>
          </a:p>
          <a:p>
            <a:pPr lvl="2"/>
            <a:r>
              <a:rPr lang="en-US" altLang="sk-SK" b="1"/>
              <a:t>depth/total drops/no-buffer drops:</a:t>
            </a:r>
            <a:r>
              <a:rPr lang="en-US" altLang="sk-SK"/>
              <a:t> Number of packets, in bytes, discarded for this class. “No-buffer” indicates that no memory buffer exists to service the packet.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5848E34-EF1E-457A-A8B7-67A235AE65DE}" type="slidenum">
              <a:rPr lang="en-US" altLang="sk-SK"/>
              <a:pPr/>
              <a:t>49</a:t>
            </a:fld>
            <a:endParaRPr lang="en-US" altLang="sk-SK"/>
          </a:p>
        </p:txBody>
      </p:sp>
      <p:sp>
        <p:nvSpPr>
          <p:cNvPr id="1228802" name="Rectangle 2"/>
          <p:cNvSpPr>
            <a:spLocks noChangeAspect="1" noChangeArrowheads="1" noTextEdit="1"/>
          </p:cNvSpPr>
          <p:nvPr>
            <p:ph type="sldImg"/>
          </p:nvPr>
        </p:nvSpPr>
        <p:spPr>
          <a:xfrm>
            <a:off x="649288" y="269875"/>
            <a:ext cx="5859462" cy="4394200"/>
          </a:xfrm>
          <a:ln/>
        </p:spPr>
      </p:sp>
      <p:sp>
        <p:nvSpPr>
          <p:cNvPr id="1228803" name="Rectangle 3"/>
          <p:cNvSpPr>
            <a:spLocks noGrp="1" noChangeArrowheads="1"/>
          </p:cNvSpPr>
          <p:nvPr>
            <p:ph type="body" idx="1"/>
          </p:nvPr>
        </p:nvSpPr>
        <p:spPr>
          <a:xfrm>
            <a:off x="409575" y="4819650"/>
            <a:ext cx="6199188" cy="4681538"/>
          </a:xfrm>
        </p:spPr>
        <p:txBody>
          <a:bodyPr/>
          <a:lstStyle/>
          <a:p>
            <a:endParaRPr lang="sk-SK" altLang="sk-SK"/>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DD175E-1B9B-45AB-A8EF-D87E18C907AA}" type="slidenum">
              <a:rPr lang="en-US" altLang="sk-SK"/>
              <a:pPr/>
              <a:t>50</a:t>
            </a:fld>
            <a:endParaRPr lang="en-US" altLang="sk-SK"/>
          </a:p>
        </p:txBody>
      </p:sp>
      <p:sp>
        <p:nvSpPr>
          <p:cNvPr id="1589250" name="Rectangle 2"/>
          <p:cNvSpPr>
            <a:spLocks noChangeAspect="1" noChangeArrowheads="1" noTextEdit="1"/>
          </p:cNvSpPr>
          <p:nvPr>
            <p:ph type="sldImg"/>
          </p:nvPr>
        </p:nvSpPr>
        <p:spPr>
          <a:xfrm>
            <a:off x="677863" y="273050"/>
            <a:ext cx="5948362" cy="4460875"/>
          </a:xfrm>
          <a:ln/>
        </p:spPr>
      </p:sp>
      <p:sp>
        <p:nvSpPr>
          <p:cNvPr id="1589251" name="Rectangle 3"/>
          <p:cNvSpPr>
            <a:spLocks noGrp="1" noChangeArrowheads="1"/>
          </p:cNvSpPr>
          <p:nvPr>
            <p:ph type="body" idx="1"/>
          </p:nvPr>
        </p:nvSpPr>
        <p:spPr>
          <a:xfrm>
            <a:off x="417513" y="4894263"/>
            <a:ext cx="6327775" cy="4754562"/>
          </a:xfrm>
        </p:spPr>
        <p:txBody>
          <a:bodyPr/>
          <a:lstStyle/>
          <a:p>
            <a:r>
              <a:rPr lang="en-US" altLang="sk-SK"/>
              <a:t>When an interface on a router cannot transmit a packet immediately, the packet is queued, either in an interface transmit (Tx) ring or the interface output hold queue, depending on the switching path that is used. Packets are then taken out of the queue and eventually transmitted on the interface. </a:t>
            </a:r>
          </a:p>
          <a:p>
            <a:r>
              <a:rPr lang="en-US" altLang="sk-SK"/>
              <a:t>If the arrival rate of packets to the output interface exceeds the ability of the router to buffer and forward traffic, the queues increase to their maximum length and the interface becomes congested. Tail drop is the default queuing response to congestion. Tail drop treats all traffic equally and does not differentiate among classes of service. </a:t>
            </a:r>
          </a:p>
          <a:p>
            <a:r>
              <a:rPr lang="en-US" altLang="sk-SK"/>
              <a:t>This graphic shows tail drop occurring by default. Applications may suffer performance degradation stemming from packet loss caused by tail drop. When the output queue is full and tail drop is in effect, all packets trying to enter (at the tail of) the queue are dropped until the queue is no longer full.</a:t>
            </a:r>
          </a:p>
          <a:p>
            <a:r>
              <a:rPr lang="en-US" altLang="sk-SK"/>
              <a:t>Weighted fair queuing (WFQ), if configured on an interface, provides a more sophisticated scheme for dropping traffic. WFQ punishes the most aggressive flows using a congestive discard threshold (CDT)-based dropping algorithm.</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6D33CBA-1573-40BA-BF7F-6D328DDF3B6C}" type="slidenum">
              <a:rPr lang="en-US" altLang="sk-SK"/>
              <a:pPr/>
              <a:t>51</a:t>
            </a:fld>
            <a:endParaRPr lang="en-US" altLang="sk-SK"/>
          </a:p>
        </p:txBody>
      </p:sp>
      <p:sp>
        <p:nvSpPr>
          <p:cNvPr id="1593346" name="Rectangle 2"/>
          <p:cNvSpPr>
            <a:spLocks noChangeAspect="1" noChangeArrowheads="1" noTextEdit="1"/>
          </p:cNvSpPr>
          <p:nvPr>
            <p:ph type="sldImg"/>
          </p:nvPr>
        </p:nvSpPr>
        <p:spPr>
          <a:xfrm>
            <a:off x="677863" y="273050"/>
            <a:ext cx="5948362" cy="4460875"/>
          </a:xfrm>
          <a:ln/>
        </p:spPr>
      </p:sp>
      <p:sp>
        <p:nvSpPr>
          <p:cNvPr id="1593347" name="Rectangle 3"/>
          <p:cNvSpPr>
            <a:spLocks noGrp="1" noChangeArrowheads="1"/>
          </p:cNvSpPr>
          <p:nvPr>
            <p:ph type="body" idx="1"/>
          </p:nvPr>
        </p:nvSpPr>
        <p:spPr>
          <a:xfrm>
            <a:off x="417513" y="4894263"/>
            <a:ext cx="6327775" cy="4754562"/>
          </a:xfrm>
        </p:spPr>
        <p:txBody>
          <a:bodyPr/>
          <a:lstStyle/>
          <a:p>
            <a:r>
              <a:rPr lang="en-US" altLang="sk-SK"/>
              <a:t>Global synchronization is a TCP-related phenomenon that reduces optimal throughput of network applications. Tail drop contributes to this phenomenon.</a:t>
            </a:r>
          </a:p>
          <a:p>
            <a:r>
              <a:rPr lang="en-US" altLang="sk-SK"/>
              <a:t>A router can handle multiple concurrent TCP sessions. However, bursty network traffic could cause a router to fail if the traffic exceeds the queue limit. </a:t>
            </a:r>
          </a:p>
          <a:p>
            <a:r>
              <a:rPr lang="en-US" altLang="sk-SK"/>
              <a:t>This graphic illustrates the issue of TCP synchronization. If the receiving router drops all traffic that exceeds the queue limit (the default tail drop action), many TCP sessions then simultaneously go into slow start. Traffic temporarily slows down to the extreme, and then all flows go into slow start again. This activity creates a condition called global synchronization.</a:t>
            </a:r>
          </a:p>
          <a:p>
            <a:r>
              <a:rPr lang="en-US" altLang="sk-SK"/>
              <a:t>Global synchronization occurs as waves of congestion crest, only to be followed by troughs during which the transmission link is not fully used. Global synchronization of TCP hosts can occur because packets are dropped all at once. Global synchronization occurs when multiple TCP hosts reduce their transmission rates in response to packet dropping. When congestion is reduced, their transmission rates are increased. </a:t>
            </a:r>
          </a:p>
          <a:p>
            <a:r>
              <a:rPr lang="en-US" altLang="sk-SK"/>
              <a:t>The waves of transmission known as global synchronization result in significant link underutilization.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1E257CA-BCC1-49C2-A80A-EE8A1DBAA323}" type="slidenum">
              <a:rPr lang="en-US" altLang="sk-SK"/>
              <a:pPr/>
              <a:t>52</a:t>
            </a:fld>
            <a:endParaRPr lang="en-US" altLang="sk-SK"/>
          </a:p>
        </p:txBody>
      </p:sp>
      <p:sp>
        <p:nvSpPr>
          <p:cNvPr id="1595394" name="Rectangle 2"/>
          <p:cNvSpPr>
            <a:spLocks noChangeAspect="1" noChangeArrowheads="1" noTextEdit="1"/>
          </p:cNvSpPr>
          <p:nvPr>
            <p:ph type="sldImg"/>
          </p:nvPr>
        </p:nvSpPr>
        <p:spPr>
          <a:xfrm>
            <a:off x="677863" y="273050"/>
            <a:ext cx="5948362" cy="4460875"/>
          </a:xfrm>
          <a:ln/>
        </p:spPr>
      </p:sp>
      <p:sp>
        <p:nvSpPr>
          <p:cNvPr id="1595395" name="Rectangle 3"/>
          <p:cNvSpPr>
            <a:spLocks noGrp="1" noChangeArrowheads="1"/>
          </p:cNvSpPr>
          <p:nvPr>
            <p:ph type="body" idx="1"/>
          </p:nvPr>
        </p:nvSpPr>
        <p:spPr>
          <a:xfrm>
            <a:off x="417513" y="4894263"/>
            <a:ext cx="6327775" cy="4754562"/>
          </a:xfrm>
        </p:spPr>
        <p:txBody>
          <a:bodyPr/>
          <a:lstStyle/>
          <a:p>
            <a:r>
              <a:rPr lang="en-US" altLang="sk-SK" dirty="0"/>
              <a:t>Another TCP-related phenomenon that reduces optimal throughput of network applications is TCP starvation. </a:t>
            </a:r>
          </a:p>
          <a:p>
            <a:r>
              <a:rPr lang="en-US" altLang="sk-SK" dirty="0"/>
              <a:t>When multiple flows are being transmitted through a router, some of these flows may be much more aggressive than other flows. For instance, when the TCP transmit window increases for file-transfer applications, the TCP session can send a number of large packets to its destination. These packets immediately fill the queue on the router, and other, less aggressive flows can be starved because there is no differentiated treatment indicating which packets should be dropped. As a result, less aggressive flows are dropped at the output interface.</a:t>
            </a:r>
          </a:p>
          <a:p>
            <a:r>
              <a:rPr lang="en-US" altLang="sk-SK" dirty="0"/>
              <a:t>Again, tail drop does not address this issue.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15555B0-57DE-4BD8-946B-1A6662131738}" type="slidenum">
              <a:rPr lang="en-US" altLang="sk-SK"/>
              <a:pPr/>
              <a:t>53</a:t>
            </a:fld>
            <a:endParaRPr lang="en-US" altLang="sk-SK"/>
          </a:p>
        </p:txBody>
      </p:sp>
      <p:sp>
        <p:nvSpPr>
          <p:cNvPr id="1597442" name="Rectangle 2"/>
          <p:cNvSpPr>
            <a:spLocks noChangeAspect="1" noChangeArrowheads="1" noTextEdit="1"/>
          </p:cNvSpPr>
          <p:nvPr>
            <p:ph type="sldImg"/>
          </p:nvPr>
        </p:nvSpPr>
        <p:spPr>
          <a:xfrm>
            <a:off x="677863" y="273050"/>
            <a:ext cx="5948362" cy="4460875"/>
          </a:xfrm>
          <a:ln/>
        </p:spPr>
      </p:sp>
      <p:sp>
        <p:nvSpPr>
          <p:cNvPr id="1597443" name="Rectangle 3"/>
          <p:cNvSpPr>
            <a:spLocks noGrp="1" noChangeArrowheads="1"/>
          </p:cNvSpPr>
          <p:nvPr>
            <p:ph type="body" idx="1"/>
          </p:nvPr>
        </p:nvSpPr>
        <p:spPr>
          <a:xfrm>
            <a:off x="417513" y="4894263"/>
            <a:ext cx="6327775" cy="4754562"/>
          </a:xfrm>
        </p:spPr>
        <p:txBody>
          <a:bodyPr/>
          <a:lstStyle/>
          <a:p>
            <a:r>
              <a:rPr lang="en-US" altLang="sk-SK"/>
              <a:t>Random early detection (RED) is a dropping mechanism that randomly drops packets before a queue is full, thus helping to avoid tail drop.</a:t>
            </a:r>
          </a:p>
          <a:p>
            <a:r>
              <a:rPr lang="en-US" altLang="sk-SK"/>
              <a:t>The basis of the dropping strategy is the average queue length—that is, when the average size of the queue increases, RED is more likely to drop an incoming packet than when the average queue length is shorter. </a:t>
            </a:r>
          </a:p>
          <a:p>
            <a:r>
              <a:rPr lang="en-US" altLang="sk-SK"/>
              <a:t>Because RED drops packets randomly, it has no per-flow intelligence. The rationale is that an aggressive flow will represent most of the arriving traffic, and it is likely that RED will drop a packet of an aggressive session. RED therefore punishes more aggressive sessions with a higher statistical probability and is able to somewhat selectively slow the most significant cause of congestion. Directing one TCP session at a time to slow down allows for full utilization of the bandwidth rather than utilization that manifests itself as crests and troughs of traffic.</a:t>
            </a:r>
          </a:p>
          <a:p>
            <a:r>
              <a:rPr lang="en-US" altLang="sk-SK"/>
              <a:t>As a result of implementing RED, TCP global synchronization is much less likely to occur, and TCP can use link bandwidth more efficiently. </a:t>
            </a:r>
          </a:p>
          <a:p>
            <a:r>
              <a:rPr lang="en-US" altLang="sk-SK"/>
              <a:t>In RED implementations, the average queue size also decreases significantly because the possibility of the queue filling up is reduced. This is because RED is very aggressive in tail dropping when traffic bursts occur and the queue is already quite full.</a:t>
            </a:r>
          </a:p>
          <a:p>
            <a:r>
              <a:rPr lang="en-US" altLang="sk-SK"/>
              <a:t>RED distributes losses over time and normally maintains a low queue depth while absorbing traffic spikes. RED can also utilize IP precedence or differentiated services code point (DSCP) bits in packets to establish different drop profiles for different classes of traffic.</a:t>
            </a:r>
          </a:p>
          <a:p>
            <a:r>
              <a:rPr lang="en-US" altLang="sk-SK"/>
              <a:t>RED is useful only when the bulk of the traffic is TCP traffic. With TCP, dropped packets indicate congestion, so the packet source reduces its transmission rate. With other protocols, packet sources might not respond or might re-send dropped packets at the same rate, and so dropping packets might not decrease congestion.</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932CBED-0CDD-41CF-928E-923726215445}" type="slidenum">
              <a:rPr lang="en-US" altLang="sk-SK"/>
              <a:pPr/>
              <a:t>54</a:t>
            </a:fld>
            <a:endParaRPr lang="en-US" altLang="sk-SK"/>
          </a:p>
        </p:txBody>
      </p:sp>
      <p:sp>
        <p:nvSpPr>
          <p:cNvPr id="1599490" name="Rectangle 2"/>
          <p:cNvSpPr>
            <a:spLocks noChangeAspect="1" noChangeArrowheads="1" noTextEdit="1"/>
          </p:cNvSpPr>
          <p:nvPr>
            <p:ph type="sldImg"/>
          </p:nvPr>
        </p:nvSpPr>
        <p:spPr>
          <a:xfrm>
            <a:off x="677863" y="273050"/>
            <a:ext cx="5948362" cy="4460875"/>
          </a:xfrm>
          <a:ln/>
        </p:spPr>
      </p:sp>
      <p:sp>
        <p:nvSpPr>
          <p:cNvPr id="1599491" name="Rectangle 3"/>
          <p:cNvSpPr>
            <a:spLocks noGrp="1" noChangeArrowheads="1"/>
          </p:cNvSpPr>
          <p:nvPr>
            <p:ph type="body" idx="1"/>
          </p:nvPr>
        </p:nvSpPr>
        <p:spPr>
          <a:xfrm>
            <a:off x="417513" y="4894263"/>
            <a:ext cx="6327775" cy="4754562"/>
          </a:xfrm>
        </p:spPr>
        <p:txBody>
          <a:bodyPr/>
          <a:lstStyle/>
          <a:p>
            <a:r>
              <a:rPr lang="en-US" altLang="sk-SK"/>
              <a:t>RED uses a traffic profile to determine the packet-dropping strategy based on the average queue length. The packet drop probability is based on the minimum threshold, maximum threshold, and mark probability denominator. When the average queue depth is above the minimum threshold, RED starts dropping packets. The rate of packet drop increases linearly as the average queue size increases until the average queue size reaches the maximum threshold. </a:t>
            </a:r>
          </a:p>
          <a:p>
            <a:r>
              <a:rPr lang="en-US" altLang="sk-SK"/>
              <a:t>The figure shows that depending on queue length, the profile assigns a no drop, a random drop or full drop probability.</a:t>
            </a:r>
          </a:p>
          <a:p>
            <a:r>
              <a:rPr lang="en-US" altLang="sk-SK"/>
              <a:t>The probability of a packet being dropped is based on three configurable parameters contained within the RED profile:</a:t>
            </a:r>
            <a:endParaRPr lang="en-US" altLang="sk-SK" b="1"/>
          </a:p>
          <a:p>
            <a:pPr lvl="2"/>
            <a:r>
              <a:rPr lang="en-US" altLang="sk-SK" b="1"/>
              <a:t>Minimum threshold:</a:t>
            </a:r>
            <a:r>
              <a:rPr lang="en-US" altLang="sk-SK"/>
              <a:t> When the average queue length is above the minimum threshold, RED starts dropping packets. The rate of packet drop increases linearly as the average queue size increases, until the average queue size reaches the maximum threshold.</a:t>
            </a:r>
            <a:endParaRPr lang="en-US" altLang="sk-SK" b="1"/>
          </a:p>
          <a:p>
            <a:pPr lvl="2"/>
            <a:r>
              <a:rPr lang="en-US" altLang="sk-SK" b="1"/>
              <a:t>Maximum threshold:</a:t>
            </a:r>
            <a:r>
              <a:rPr lang="en-US" altLang="sk-SK"/>
              <a:t> When the average queue size is above the maximum threshold, all packets are dropped.</a:t>
            </a:r>
            <a:endParaRPr lang="en-US" altLang="sk-SK" b="1"/>
          </a:p>
          <a:p>
            <a:pPr lvl="2"/>
            <a:r>
              <a:rPr lang="en-US" altLang="sk-SK" b="1"/>
              <a:t>Mark probability denominator:</a:t>
            </a:r>
            <a:r>
              <a:rPr lang="en-US" altLang="sk-SK"/>
              <a:t> This number is the fraction of packets that are dropped when the average queue depth is at the maximum threshold. For example, if the denominator is 512, one out of every 512 packets is dropped when the average queue is at the maximum threshold. The linear increase of packet drops from the minimum threshold (0 drops) to the maximum threshold is based on this parameter and the queue size between the minimum and maximum thresholds.</a:t>
            </a:r>
          </a:p>
          <a:p>
            <a:r>
              <a:rPr lang="en-US" altLang="sk-SK"/>
              <a:t>The minimum threshold value should be set high enough to maximize link utilization. If the minimum threshold is too low, packets may be dropped unnecessarily, and the transmission link will not be fully used.</a:t>
            </a:r>
          </a:p>
          <a:p>
            <a:r>
              <a:rPr lang="en-US" altLang="sk-SK"/>
              <a:t>The difference between the maximum threshold and the minimum threshold should be large enough to avoid global synchronization. If the difference is too small, many packets may be dropped at once, resulting in global synchronization.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3FA33F5-AD33-43B0-A6AD-4827A06E3603}" type="slidenum">
              <a:rPr lang="en-US" altLang="sk-SK"/>
              <a:pPr/>
              <a:t>5</a:t>
            </a:fld>
            <a:endParaRPr lang="en-US" altLang="sk-SK"/>
          </a:p>
        </p:txBody>
      </p:sp>
      <p:sp>
        <p:nvSpPr>
          <p:cNvPr id="1447938" name="Rectangle 2"/>
          <p:cNvSpPr>
            <a:spLocks noChangeAspect="1" noChangeArrowheads="1" noTextEdit="1"/>
          </p:cNvSpPr>
          <p:nvPr>
            <p:ph type="sldImg"/>
          </p:nvPr>
        </p:nvSpPr>
        <p:spPr>
          <a:xfrm>
            <a:off x="677863" y="273050"/>
            <a:ext cx="5948362" cy="4460875"/>
          </a:xfrm>
          <a:ln/>
        </p:spPr>
      </p:sp>
      <p:sp>
        <p:nvSpPr>
          <p:cNvPr id="1447939" name="Rectangle 3"/>
          <p:cNvSpPr>
            <a:spLocks noGrp="1" noChangeArrowheads="1"/>
          </p:cNvSpPr>
          <p:nvPr>
            <p:ph type="body" idx="1"/>
          </p:nvPr>
        </p:nvSpPr>
        <p:spPr>
          <a:xfrm>
            <a:off x="417513" y="4894263"/>
            <a:ext cx="6327775" cy="4754562"/>
          </a:xfrm>
        </p:spPr>
        <p:txBody>
          <a:bodyPr/>
          <a:lstStyle/>
          <a:p>
            <a:r>
              <a:rPr lang="en-US" altLang="sk-SK"/>
              <a:t>The second most common source of congestion is points of aggregation in a network.</a:t>
            </a:r>
          </a:p>
          <a:p>
            <a:r>
              <a:rPr lang="en-US" altLang="sk-SK"/>
              <a:t>Typical points of aggregation occur in WANs when multiple remote sites feed into a central site.</a:t>
            </a:r>
          </a:p>
          <a:p>
            <a:r>
              <a:rPr lang="en-US" altLang="sk-SK"/>
              <a:t>In a LAN environment, congestion resulting from aggregation often occurs at the distribution layer of networks where the access layer devices feed traffic to the distribution layer switches.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5D69AD8-92B2-4F9B-AD16-B0B7155A3F93}" type="slidenum">
              <a:rPr lang="en-US" altLang="sk-SK"/>
              <a:pPr/>
              <a:t>55</a:t>
            </a:fld>
            <a:endParaRPr lang="en-US" altLang="sk-SK"/>
          </a:p>
        </p:txBody>
      </p:sp>
      <p:sp>
        <p:nvSpPr>
          <p:cNvPr id="1601538" name="Rectangle 2"/>
          <p:cNvSpPr>
            <a:spLocks noChangeAspect="1" noChangeArrowheads="1" noTextEdit="1"/>
          </p:cNvSpPr>
          <p:nvPr>
            <p:ph type="sldImg"/>
          </p:nvPr>
        </p:nvSpPr>
        <p:spPr>
          <a:xfrm>
            <a:off x="677863" y="273050"/>
            <a:ext cx="5948362" cy="4460875"/>
          </a:xfrm>
          <a:ln/>
        </p:spPr>
      </p:sp>
      <p:sp>
        <p:nvSpPr>
          <p:cNvPr id="1601539" name="Rectangle 3"/>
          <p:cNvSpPr>
            <a:spLocks noGrp="1" noChangeArrowheads="1"/>
          </p:cNvSpPr>
          <p:nvPr>
            <p:ph type="body" idx="1"/>
          </p:nvPr>
        </p:nvSpPr>
        <p:spPr>
          <a:xfrm>
            <a:off x="417513" y="4894263"/>
            <a:ext cx="6327775" cy="4754562"/>
          </a:xfrm>
        </p:spPr>
        <p:txBody>
          <a:bodyPr/>
          <a:lstStyle/>
          <a:p>
            <a:r>
              <a:rPr lang="en-US" altLang="sk-SK"/>
              <a:t>Three RED dropping modes can be used in TCP that are based on the average queue size:</a:t>
            </a:r>
          </a:p>
          <a:p>
            <a:pPr lvl="2"/>
            <a:r>
              <a:rPr lang="en-US" altLang="sk-SK"/>
              <a:t>When the average queue size is between 0 and the configured minimum threshold, no drops occur and all packets are queued.</a:t>
            </a:r>
          </a:p>
          <a:p>
            <a:pPr lvl="2"/>
            <a:r>
              <a:rPr lang="en-US" altLang="sk-SK"/>
              <a:t>When the average queue size is between the configured minimum threshold and the configured maximum threshold, random drops occur, which is linearly proportional to the mark probability denominator and the average queue length.</a:t>
            </a:r>
          </a:p>
          <a:p>
            <a:pPr lvl="2"/>
            <a:r>
              <a:rPr lang="en-US" altLang="sk-SK"/>
              <a:t>When the average queue size is at or higher than the maximum threshold, RED performs full (tail) drop in the queue. This situation is unlikely, because RED should slow down TCP traffic ahead of congestion. If a lot of non-TCP traffic is present, RED cannot effectively drop traffic to reduce congestion, and tail drops are likely to occur.</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5723E14-2E03-4183-9114-FE2BFB556A10}" type="slidenum">
              <a:rPr lang="en-US" altLang="sk-SK"/>
              <a:pPr/>
              <a:t>56</a:t>
            </a:fld>
            <a:endParaRPr lang="en-US" altLang="sk-SK"/>
          </a:p>
        </p:txBody>
      </p:sp>
      <p:sp>
        <p:nvSpPr>
          <p:cNvPr id="1603586" name="Rectangle 2"/>
          <p:cNvSpPr>
            <a:spLocks noChangeAspect="1" noChangeArrowheads="1" noTextEdit="1"/>
          </p:cNvSpPr>
          <p:nvPr>
            <p:ph type="sldImg"/>
          </p:nvPr>
        </p:nvSpPr>
        <p:spPr>
          <a:xfrm>
            <a:off x="677863" y="273050"/>
            <a:ext cx="5948362" cy="4460875"/>
          </a:xfrm>
          <a:ln/>
        </p:spPr>
      </p:sp>
      <p:sp>
        <p:nvSpPr>
          <p:cNvPr id="1603587" name="Rectangle 3"/>
          <p:cNvSpPr>
            <a:spLocks noGrp="1" noChangeArrowheads="1"/>
          </p:cNvSpPr>
          <p:nvPr>
            <p:ph type="body" idx="1"/>
          </p:nvPr>
        </p:nvSpPr>
        <p:spPr>
          <a:xfrm>
            <a:off x="417513" y="4894263"/>
            <a:ext cx="6327775" cy="4754562"/>
          </a:xfrm>
        </p:spPr>
        <p:txBody>
          <a:bodyPr/>
          <a:lstStyle/>
          <a:p>
            <a:r>
              <a:rPr lang="en-US" altLang="sk-SK"/>
              <a:t>These graphics show TCP throughput behavior compared to link bandwidth in a congested network scenario where the tail-drop and RED mechanisms are in use on the link.</a:t>
            </a:r>
          </a:p>
          <a:p>
            <a:r>
              <a:rPr lang="en-US" altLang="sk-SK"/>
              <a:t>Before RED, when all sessions slow down, congestion on the router interface is removed and all TCP sessions restart their transmission at about the same time. Again, the router interface quickly becomes congested, causing tail drop. As a result, all TCP sessions back off again. This behavior cycles constantly, resulting in a link that is generally underutilized.</a:t>
            </a:r>
          </a:p>
          <a:p>
            <a:r>
              <a:rPr lang="en-US" altLang="sk-SK"/>
              <a:t>After RED is applied, RED randomly drops packets, influencing a small number of sessions at a time, before the interface reaches congestion. Overall throughput of sessions is increased, as is average link utilization. Global synchronization is very unlikely to occur because of selective, but random, dropping of adaptive traffic.</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CB18FC7-49E5-4D1C-8EE5-4F45F2B40471}" type="slidenum">
              <a:rPr lang="en-US" altLang="sk-SK"/>
              <a:pPr/>
              <a:t>57</a:t>
            </a:fld>
            <a:endParaRPr lang="en-US" altLang="sk-SK"/>
          </a:p>
        </p:txBody>
      </p:sp>
      <p:sp>
        <p:nvSpPr>
          <p:cNvPr id="1605634" name="Rectangle 2"/>
          <p:cNvSpPr>
            <a:spLocks noChangeAspect="1" noChangeArrowheads="1" noTextEdit="1"/>
          </p:cNvSpPr>
          <p:nvPr>
            <p:ph type="sldImg"/>
          </p:nvPr>
        </p:nvSpPr>
        <p:spPr>
          <a:xfrm>
            <a:off x="677863" y="273050"/>
            <a:ext cx="5948362" cy="4460875"/>
          </a:xfrm>
          <a:ln/>
        </p:spPr>
      </p:sp>
      <p:sp>
        <p:nvSpPr>
          <p:cNvPr id="1605635" name="Rectangle 3"/>
          <p:cNvSpPr>
            <a:spLocks noGrp="1" noChangeArrowheads="1"/>
          </p:cNvSpPr>
          <p:nvPr>
            <p:ph type="body" idx="1"/>
          </p:nvPr>
        </p:nvSpPr>
        <p:spPr>
          <a:xfrm>
            <a:off x="417513" y="4894263"/>
            <a:ext cx="6327775" cy="4754562"/>
          </a:xfrm>
        </p:spPr>
        <p:txBody>
          <a:bodyPr/>
          <a:lstStyle/>
          <a:p>
            <a:r>
              <a:rPr lang="en-US" altLang="sk-SK"/>
              <a:t>Cisco does not support RED. Instead, Cisco supports weighted random early detection (WRED) which combines RED with IP precedence or DSCP and performs packet dropping based on IP precedence or DSCP markings. </a:t>
            </a:r>
          </a:p>
          <a:p>
            <a:r>
              <a:rPr lang="en-US" altLang="sk-SK"/>
              <a:t>For example, a packet with an IP precedence value of 0 might have a minimum threshold of 20 packets, whereas a packet with an IP precedence of 1 might have a minimum threshold of 25 packets. In this example, packets with an IP precedence of 0 would start to be discarded before packets with an IP precedence of 1.</a:t>
            </a:r>
          </a:p>
          <a:p>
            <a:r>
              <a:rPr lang="en-US" altLang="sk-SK"/>
              <a:t>As with RED, WRED monitors the average queue length in the router and determines when to begin discarding packets based on the length of the interface queue. When the average queue length exceeds the user-specified minimum threshold, WRED begins to randomly drop packets with a certain probability. If the average length of the queue continues to increase so that it becomes larger than the user-specified maximum threshold, WRED reverts to a tail-drop packet-discard strategy, in which all incoming packets are dropped.</a:t>
            </a:r>
          </a:p>
          <a:p>
            <a:r>
              <a:rPr lang="en-US" altLang="sk-SK"/>
              <a:t>The idea behind using WRED is to maintain the queue length at a level somewhere below the maximum threshold and to implement different drop policies for different classes of traffic. WRED can selectively discard lower-priority traffic when the interface becomes congested and can provide differentiated performance characteristics for different classes of service. WRED can also be configured to produce nonweighted RED behavior.</a:t>
            </a:r>
          </a:p>
          <a:p>
            <a:r>
              <a:rPr lang="en-US" altLang="sk-SK"/>
              <a:t>For interfaces configured to use Resource Reservation Protocol (RSVP), WRED chooses packets from other flows to drop rather than the RSVP flows. Also, IP precedence or DSCP helps determine which packets are dropped, because traffic at a lower priority has a higher drop rate than traffic at a higher priority (and, therefore, lower-priority traffic is more likely to be throttled back). In addition, WRED statistically drops more packets from large users than from small users. The traffic sources that generate the most traffic are more likely to be slowed than traffic sources that generate little traffic.</a:t>
            </a:r>
          </a:p>
          <a:p>
            <a:r>
              <a:rPr lang="en-US" altLang="sk-SK"/>
              <a:t>WRED reduces the chances of tail drop by selectively dropping packets when the output interface begins to show signs of congestion. By dropping some packets early rather than waiting until the queue is full, WRED avoids dropping large numbers of packets at once and minimizes the chances of global synchronization. As a result, WRED helps maximize the utilization of transmission lines.</a:t>
            </a:r>
          </a:p>
          <a:p>
            <a:r>
              <a:rPr lang="en-US" altLang="sk-SK"/>
              <a:t>WRED treats non-IP traffic as precedence 0, the lowest precedence. Therefore, non-IP traffic, in general, is more likely to be dropped than IP traffic.</a:t>
            </a:r>
          </a:p>
          <a:p>
            <a:r>
              <a:rPr lang="en-US" altLang="sk-SK"/>
              <a:t>WRED should be used wherever there is a potential congested link (bottleneck), which could very well be an access or edge link; however, WRED is normally used in the core routers of a network rather than at the network edge. Edge routers assign IP precedence or DSCP to packets as they enter the network. WRED uses these assigned values to determine how to treat different types of traffic.</a:t>
            </a:r>
          </a:p>
          <a:p>
            <a:r>
              <a:rPr lang="en-US" altLang="sk-SK"/>
              <a:t>Note that Cisco does not recommend WRED for any voice queue, although you may enable WRED on an interface carrying voice traffic. WRED will not throttle back voice traffic because voice traffic is User Datagram Protocol (UDP)-based.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339929AE-1865-48F2-A3CA-A839C63A4ECF}" type="slidenum">
              <a:rPr lang="en-US" altLang="sk-SK"/>
              <a:pPr/>
              <a:t>58</a:t>
            </a:fld>
            <a:endParaRPr lang="en-US" altLang="sk-SK"/>
          </a:p>
        </p:txBody>
      </p:sp>
      <p:sp>
        <p:nvSpPr>
          <p:cNvPr id="1607682" name="Rectangle 2"/>
          <p:cNvSpPr>
            <a:spLocks noChangeAspect="1" noChangeArrowheads="1" noTextEdit="1"/>
          </p:cNvSpPr>
          <p:nvPr>
            <p:ph type="sldImg"/>
          </p:nvPr>
        </p:nvSpPr>
        <p:spPr>
          <a:xfrm>
            <a:off x="677863" y="273050"/>
            <a:ext cx="5948362" cy="4460875"/>
          </a:xfrm>
          <a:ln/>
        </p:spPr>
      </p:sp>
      <p:sp>
        <p:nvSpPr>
          <p:cNvPr id="1607683" name="Rectangle 3"/>
          <p:cNvSpPr>
            <a:spLocks noGrp="1" noChangeArrowheads="1"/>
          </p:cNvSpPr>
          <p:nvPr>
            <p:ph type="body" idx="1"/>
          </p:nvPr>
        </p:nvSpPr>
        <p:spPr>
          <a:xfrm>
            <a:off x="417513" y="4894263"/>
            <a:ext cx="6327775" cy="4754562"/>
          </a:xfrm>
        </p:spPr>
        <p:txBody>
          <a:bodyPr/>
          <a:lstStyle/>
          <a:p>
            <a:r>
              <a:rPr lang="en-US" altLang="sk-SK"/>
              <a:t>There are several parameters used by WRED to influence packet-drop decisions.</a:t>
            </a:r>
          </a:p>
          <a:p>
            <a:r>
              <a:rPr lang="en-US" altLang="sk-SK"/>
              <a:t>The router constantly updates the WRED algorithm with the calculated average queue length, which is based on the recent history of queue lengths.</a:t>
            </a:r>
          </a:p>
          <a:p>
            <a:r>
              <a:rPr lang="en-US" altLang="sk-SK"/>
              <a:t>Configured in the traffic profile are the parameters that define the drop characteristics used by WRED (minimum threshold, maximum threshold, and mark probability denominator). These parameters define the WRED probability slopes.</a:t>
            </a:r>
          </a:p>
          <a:p>
            <a:r>
              <a:rPr lang="en-US" altLang="sk-SK"/>
              <a:t>When a packet arrives at the output queue, the IP precedence or DSCP value is used to select the correct WRED profile for the packet. The packet is then passed to WRED for processing. Based on the selected traffic profile and the average queue length, WRED calculates the probability for dropping the current packet and either drops the packet or passes it to the output queue.</a:t>
            </a:r>
          </a:p>
          <a:p>
            <a:r>
              <a:rPr lang="en-US" altLang="sk-SK"/>
              <a:t>If the queue is already full, the packet is dropped. Otherwise, the packet is eventually transmitted out to the interface. If the average queue length is greater than the minimum threshold but less than the maximum threshold, based on the drop probability, WRED either queues the packet or performs a random drop.</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5F4BD84-42B8-41EA-B695-0A570B3A6BDD}" type="slidenum">
              <a:rPr lang="en-US" altLang="sk-SK"/>
              <a:pPr/>
              <a:t>59</a:t>
            </a:fld>
            <a:endParaRPr lang="en-US" altLang="sk-SK"/>
          </a:p>
        </p:txBody>
      </p:sp>
      <p:sp>
        <p:nvSpPr>
          <p:cNvPr id="1609730" name="Rectangle 2"/>
          <p:cNvSpPr>
            <a:spLocks noChangeAspect="1" noChangeArrowheads="1" noTextEdit="1"/>
          </p:cNvSpPr>
          <p:nvPr>
            <p:ph type="sldImg"/>
          </p:nvPr>
        </p:nvSpPr>
        <p:spPr>
          <a:xfrm>
            <a:off x="677863" y="273050"/>
            <a:ext cx="5948362" cy="4460875"/>
          </a:xfrm>
          <a:ln/>
        </p:spPr>
      </p:sp>
      <p:sp>
        <p:nvSpPr>
          <p:cNvPr id="1609731" name="Rectangle 3"/>
          <p:cNvSpPr>
            <a:spLocks noGrp="1" noChangeArrowheads="1"/>
          </p:cNvSpPr>
          <p:nvPr>
            <p:ph type="body" idx="1"/>
          </p:nvPr>
        </p:nvSpPr>
        <p:spPr>
          <a:xfrm>
            <a:off x="417513" y="4894263"/>
            <a:ext cx="6327775" cy="4754562"/>
          </a:xfrm>
        </p:spPr>
        <p:txBody>
          <a:bodyPr/>
          <a:lstStyle/>
          <a:p>
            <a:r>
              <a:rPr lang="en-US" altLang="sk-SK"/>
              <a:t>Traditionally, Cisco IOS software used stand-alone RED and WRED mechanisms to avoid congestion on an interface. Those mechanisms can perform a differentiated drop based on the IP precedence or DSCP value.</a:t>
            </a:r>
          </a:p>
          <a:p>
            <a:r>
              <a:rPr lang="en-US" altLang="sk-SK"/>
              <a:t>The class-based weighted fair queuing (CBWFQ) system supports the use of WRED inside the queuing system, thereby implementing class-based WRED (CBWRED). </a:t>
            </a:r>
          </a:p>
          <a:p>
            <a:r>
              <a:rPr lang="en-US" altLang="sk-SK"/>
              <a:t>Each class is queued in its separate queue and has a queue limit, performing tail drop by default. WRED can be configured as the preferred dropping method in a queue, implementing a differentiated drop based on traffic class or on the IP precedence or DSCP value.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76D414E-F7EB-4CC4-95F9-C44223EC3696}" type="slidenum">
              <a:rPr lang="en-US" altLang="sk-SK"/>
              <a:pPr/>
              <a:t>60</a:t>
            </a:fld>
            <a:endParaRPr lang="en-US" altLang="sk-SK"/>
          </a:p>
        </p:txBody>
      </p:sp>
      <p:sp>
        <p:nvSpPr>
          <p:cNvPr id="1613826" name="Rectangle 2"/>
          <p:cNvSpPr>
            <a:spLocks noChangeAspect="1" noChangeArrowheads="1" noTextEdit="1"/>
          </p:cNvSpPr>
          <p:nvPr>
            <p:ph type="sldImg"/>
          </p:nvPr>
        </p:nvSpPr>
        <p:spPr>
          <a:xfrm>
            <a:off x="677863" y="273050"/>
            <a:ext cx="5948362" cy="4460875"/>
          </a:xfrm>
          <a:ln/>
        </p:spPr>
      </p:sp>
      <p:sp>
        <p:nvSpPr>
          <p:cNvPr id="1613827" name="Rectangle 3"/>
          <p:cNvSpPr>
            <a:spLocks noGrp="1" noChangeArrowheads="1"/>
          </p:cNvSpPr>
          <p:nvPr>
            <p:ph type="body" idx="1"/>
          </p:nvPr>
        </p:nvSpPr>
        <p:spPr>
          <a:xfrm>
            <a:off x="417513" y="4894263"/>
            <a:ext cx="6327775" cy="4754562"/>
          </a:xfrm>
        </p:spPr>
        <p:txBody>
          <a:bodyPr/>
          <a:lstStyle/>
          <a:p>
            <a:r>
              <a:rPr lang="en-US" altLang="sk-SK"/>
              <a:t>The </a:t>
            </a:r>
            <a:r>
              <a:rPr lang="en-US" altLang="sk-SK" b="1"/>
              <a:t>random-detect</a:t>
            </a:r>
            <a:r>
              <a:rPr lang="en-US" altLang="sk-SK"/>
              <a:t> command is used to enable WRED on an interface. By default, WRED is IP precedence-based and uses eight default WRED profiles, one for each value of IP precedence.</a:t>
            </a:r>
          </a:p>
          <a:p>
            <a:r>
              <a:rPr lang="en-US" altLang="sk-SK"/>
              <a:t>Within the CBWFQ system, WRED is used to perform per-queue dropping within the class queues. Therefore, each class queue has its own WRED method, which can be further weighed based on the IP precedence or DSCP value. Each queue can therefore be configured with a separate drop policy to implement different drop policies for every class of traffic.</a:t>
            </a:r>
          </a:p>
          <a:p>
            <a:r>
              <a:rPr lang="en-US" altLang="sk-SK"/>
              <a:t>WRED treats all non-IP traffic as precedence 0. As a result, non-IP traffic is more likely to be dropped than IP traffic.</a:t>
            </a:r>
          </a:p>
          <a:p>
            <a:r>
              <a:rPr lang="en-US" altLang="sk-SK"/>
              <a:t>WRED cannot be configured on the same interface as custom queuing (CQ), priority queuing (PQ), or WFQ. However, CBWRED can be configured in conjunction with CBWFQ. Restricting nondistributed, non-class-based WRED to only FIFO queuing on an interface is typically not a major issue because WRED is usually applied in the network core, where advanced queuing mechanisms are not typically used. WRED is suited for the network core because WRED has a relatively low performance impact on routers.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445E753-B484-401D-968D-9850EA1AF2EC}" type="slidenum">
              <a:rPr lang="en-US" altLang="sk-SK"/>
              <a:pPr/>
              <a:t>61</a:t>
            </a:fld>
            <a:endParaRPr lang="en-US" altLang="sk-SK"/>
          </a:p>
        </p:txBody>
      </p:sp>
      <p:sp>
        <p:nvSpPr>
          <p:cNvPr id="1615874" name="Rectangle 2"/>
          <p:cNvSpPr>
            <a:spLocks noChangeAspect="1" noChangeArrowheads="1" noTextEdit="1"/>
          </p:cNvSpPr>
          <p:nvPr>
            <p:ph type="sldImg"/>
          </p:nvPr>
        </p:nvSpPr>
        <p:spPr>
          <a:xfrm>
            <a:off x="677863" y="273050"/>
            <a:ext cx="5948362" cy="4460875"/>
          </a:xfrm>
          <a:ln/>
        </p:spPr>
      </p:sp>
      <p:sp>
        <p:nvSpPr>
          <p:cNvPr id="1615875" name="Rectangle 3"/>
          <p:cNvSpPr>
            <a:spLocks noGrp="1" noChangeArrowheads="1"/>
          </p:cNvSpPr>
          <p:nvPr>
            <p:ph type="body" idx="1"/>
          </p:nvPr>
        </p:nvSpPr>
        <p:spPr>
          <a:xfrm>
            <a:off x="417513" y="4894263"/>
            <a:ext cx="6327775" cy="4754562"/>
          </a:xfrm>
        </p:spPr>
        <p:txBody>
          <a:bodyPr/>
          <a:lstStyle/>
          <a:p>
            <a:r>
              <a:rPr lang="en-US" altLang="sk-SK"/>
              <a:t>When WRED is enabled, default values are selected for each traffic profile based on the weight used (IP precedence or DSCP). Network administrators can then modify these default values to match their specific administrative quality of service (QoS) policy goals. This figure shows the command syntax for changing WRED traffic profiles.</a:t>
            </a:r>
          </a:p>
          <a:p>
            <a:r>
              <a:rPr lang="en-US" altLang="sk-SK"/>
              <a:t>When you are modifying the default WRED profile for IP precedence, the following values are configurable:</a:t>
            </a:r>
            <a:endParaRPr lang="en-US" altLang="sk-SK" b="1"/>
          </a:p>
          <a:p>
            <a:pPr lvl="2"/>
            <a:r>
              <a:rPr lang="en-US" altLang="sk-SK" b="1"/>
              <a:t>Minimum threshold:</a:t>
            </a:r>
            <a:r>
              <a:rPr lang="en-US" altLang="sk-SK"/>
              <a:t> When the average queue depth is above the minimum threshold, WRED starts dropping packets. The rate of packet drop increases linearly as the average queue size increases, until the average queue size reaches the maximum threshold. The size of the hold queue is equivalent to the number of packets that can be held within a queue. The hold-queue length ranges from 0 to 4096, and, therefore, the minimum/maximum threshold range is 1 to 4096.</a:t>
            </a:r>
            <a:endParaRPr lang="en-US" altLang="sk-SK" b="1"/>
          </a:p>
          <a:p>
            <a:pPr lvl="2"/>
            <a:r>
              <a:rPr lang="en-US" altLang="sk-SK" b="1"/>
              <a:t>Maximum threshold:</a:t>
            </a:r>
            <a:r>
              <a:rPr lang="en-US" altLang="sk-SK"/>
              <a:t> When the average queue size is above the maximum threshold, all packets are dropped. If the difference between the maximum threshold and the minimum threshold is too small, many packets might be dropped at once, resulting in global synchronization. The default maximum threshold will reflect the defined hold-queue size. Thus, if the hold queue is changed, the maximum threshold will change.</a:t>
            </a:r>
            <a:endParaRPr lang="en-US" altLang="sk-SK" b="1"/>
          </a:p>
          <a:p>
            <a:pPr lvl="2"/>
            <a:r>
              <a:rPr lang="en-US" altLang="sk-SK" b="1"/>
              <a:t>Mark probability denominator:</a:t>
            </a:r>
            <a:r>
              <a:rPr lang="en-US" altLang="sk-SK"/>
              <a:t> This is the fraction of packets dropped when the average queue depth is at the maximum threshold. For example, if the denominator is 10, one out of every 10 packets is dropped when the average queue is at the maximum threshold. The maximum probability of drop at the maximum threshold can be expressed as </a:t>
            </a:r>
            <a:r>
              <a:rPr lang="en-US" altLang="sk-SK" i="1"/>
              <a:t>1 / mark-prob-denominator</a:t>
            </a:r>
            <a:r>
              <a:rPr lang="en-US" altLang="sk-SK"/>
              <a:t>. The maximum drop probability is 10 percent if default settings are used that have a mark probability denominator value of 10. The value of the mark probability can range from 1 to 65,536.</a:t>
            </a:r>
          </a:p>
          <a:p>
            <a:r>
              <a:rPr lang="en-US" altLang="sk-SK"/>
              <a:t>If required, RED can be configured as a special case of WRED, by assigning the same profile to all eight IP precedence values. The default WRED parameter parameters are based on the best available data. It is recommended that these parameters not be changed from their default values unless you have determined that your applications will benefit from the changed values.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3FF2E09-8F55-4B78-8C66-D952C2EDE6C0}" type="slidenum">
              <a:rPr lang="en-US" altLang="sk-SK"/>
              <a:pPr/>
              <a:t>62</a:t>
            </a:fld>
            <a:endParaRPr lang="en-US" altLang="sk-SK"/>
          </a:p>
        </p:txBody>
      </p:sp>
      <p:sp>
        <p:nvSpPr>
          <p:cNvPr id="1619970" name="Rectangle 2"/>
          <p:cNvSpPr>
            <a:spLocks noChangeAspect="1" noChangeArrowheads="1" noTextEdit="1"/>
          </p:cNvSpPr>
          <p:nvPr>
            <p:ph type="sldImg"/>
          </p:nvPr>
        </p:nvSpPr>
        <p:spPr>
          <a:xfrm>
            <a:off x="677863" y="273050"/>
            <a:ext cx="5948362" cy="4460875"/>
          </a:xfrm>
          <a:ln/>
        </p:spPr>
      </p:sp>
      <p:sp>
        <p:nvSpPr>
          <p:cNvPr id="1619971" name="Rectangle 3"/>
          <p:cNvSpPr>
            <a:spLocks noGrp="1" noChangeArrowheads="1"/>
          </p:cNvSpPr>
          <p:nvPr>
            <p:ph type="body" idx="1"/>
          </p:nvPr>
        </p:nvSpPr>
        <p:spPr>
          <a:xfrm>
            <a:off x="417513" y="4894263"/>
            <a:ext cx="6327775" cy="4754562"/>
          </a:xfrm>
        </p:spPr>
        <p:txBody>
          <a:bodyPr/>
          <a:lstStyle/>
          <a:p>
            <a:r>
              <a:rPr lang="en-US" altLang="sk-SK"/>
              <a:t>This graphic shows the WRED traffic profile representing the QoS policy and the configuration that is used to implement the example service policy. The traffic is classified based on the IP precedence bits, and all noncontract traffic is classified into the default class:</a:t>
            </a:r>
          </a:p>
          <a:p>
            <a:pPr lvl="2"/>
            <a:r>
              <a:rPr lang="en-US" altLang="sk-SK"/>
              <a:t>The mission-critical class is guaranteed at least 30 percent of bandwidth with a custom WRED profile that establishes a low-drop and a high-drop PHB.</a:t>
            </a:r>
          </a:p>
          <a:p>
            <a:pPr lvl="2"/>
            <a:r>
              <a:rPr lang="en-US" altLang="sk-SK"/>
              <a:t>The bulk class is guaranteed at least 20 percent of bandwidth, is configured with somewhat lower WRED drop thresholds, and is therefore more likely to be dropped than the mission-critical class if interface congestion occurs.</a:t>
            </a:r>
          </a:p>
          <a:p>
            <a:pPr lvl="2"/>
            <a:r>
              <a:rPr lang="en-US" altLang="sk-SK"/>
              <a:t>All other traffic is part of the default class and is fair-queued with default WRED parameters.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8571B58-DF86-417F-8B9A-7E9F9B6E49DD}" type="slidenum">
              <a:rPr lang="en-US" altLang="sk-SK"/>
              <a:pPr/>
              <a:t>63</a:t>
            </a:fld>
            <a:endParaRPr lang="en-US" altLang="sk-SK"/>
          </a:p>
        </p:txBody>
      </p:sp>
      <p:sp>
        <p:nvSpPr>
          <p:cNvPr id="1622018" name="Rectangle 2"/>
          <p:cNvSpPr>
            <a:spLocks noChangeAspect="1" noChangeArrowheads="1" noTextEdit="1"/>
          </p:cNvSpPr>
          <p:nvPr>
            <p:ph type="sldImg"/>
          </p:nvPr>
        </p:nvSpPr>
        <p:spPr>
          <a:xfrm>
            <a:off x="677863" y="273050"/>
            <a:ext cx="5948362" cy="4460875"/>
          </a:xfrm>
          <a:ln/>
        </p:spPr>
      </p:sp>
      <p:sp>
        <p:nvSpPr>
          <p:cNvPr id="1622019" name="Rectangle 3"/>
          <p:cNvSpPr>
            <a:spLocks noGrp="1" noChangeArrowheads="1"/>
          </p:cNvSpPr>
          <p:nvPr>
            <p:ph type="body" idx="1"/>
          </p:nvPr>
        </p:nvSpPr>
        <p:spPr>
          <a:xfrm>
            <a:off x="417513" y="4894263"/>
            <a:ext cx="6327775" cy="4754562"/>
          </a:xfrm>
        </p:spPr>
        <p:txBody>
          <a:bodyPr/>
          <a:lstStyle/>
          <a:p>
            <a:r>
              <a:rPr lang="en-US" altLang="sk-SK"/>
              <a:t>In DSCP, the following parameters identify Assured Forwarding (AF) PHB based on:</a:t>
            </a:r>
          </a:p>
          <a:p>
            <a:pPr lvl="2"/>
            <a:r>
              <a:rPr lang="en-US" altLang="sk-SK"/>
              <a:t>Guarantees a certain amount of bandwidth to an AF class.</a:t>
            </a:r>
          </a:p>
          <a:p>
            <a:pPr lvl="2"/>
            <a:r>
              <a:rPr lang="en-US" altLang="sk-SK"/>
              <a:t>Allows access to extra bandwidth, if available.</a:t>
            </a:r>
          </a:p>
          <a:p>
            <a:r>
              <a:rPr lang="en-US" altLang="sk-SK"/>
              <a:t>Packets requiring AF PHB should be marked with DSCP value </a:t>
            </a:r>
            <a:r>
              <a:rPr lang="en-US" altLang="sk-SK" i="1"/>
              <a:t>aaadd</a:t>
            </a:r>
            <a:r>
              <a:rPr lang="en-US" altLang="sk-SK"/>
              <a:t>0, where </a:t>
            </a:r>
            <a:r>
              <a:rPr lang="en-US" altLang="sk-SK" i="1"/>
              <a:t>aaa</a:t>
            </a:r>
            <a:r>
              <a:rPr lang="en-US" altLang="sk-SK"/>
              <a:t> is the number of the class and </a:t>
            </a:r>
            <a:r>
              <a:rPr lang="en-US" altLang="sk-SK" i="1"/>
              <a:t>dd</a:t>
            </a:r>
            <a:r>
              <a:rPr lang="en-US" altLang="sk-SK"/>
              <a:t> is the drop probability, or drop preference, of the traffic class.</a:t>
            </a:r>
          </a:p>
          <a:p>
            <a:r>
              <a:rPr lang="en-US" altLang="sk-SK"/>
              <a:t>There are four defined AF classes. Each class should be treated independently and have bandwidth allocated that is based on the QoS policy. </a:t>
            </a:r>
          </a:p>
          <a:p>
            <a:r>
              <a:rPr lang="en-US" altLang="sk-SK"/>
              <a:t>For the AF DiffServ traffic class, WRED configures itself by default for three different profiles, depending on the drop preference DSCP marking bits. Therefore, AF traffic should be classified into the three possible classes, such as AF high drop, AF medium drop, and AF low drop. These three classes are based on the sensitivity to packet drops of the application or applications represented by the class. This would mean that the mission-critical class would have an AF low drop, an AF medium drop, and an AF high drop.</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FA5CBB1-3563-423C-871B-16EFF75BE32B}" type="slidenum">
              <a:rPr lang="en-US" altLang="sk-SK"/>
              <a:pPr/>
              <a:t>64</a:t>
            </a:fld>
            <a:endParaRPr lang="en-US" altLang="sk-SK"/>
          </a:p>
        </p:txBody>
      </p:sp>
      <p:sp>
        <p:nvSpPr>
          <p:cNvPr id="1624066" name="Rectangle 2"/>
          <p:cNvSpPr>
            <a:spLocks noChangeAspect="1" noChangeArrowheads="1" noTextEdit="1"/>
          </p:cNvSpPr>
          <p:nvPr>
            <p:ph type="sldImg"/>
          </p:nvPr>
        </p:nvSpPr>
        <p:spPr>
          <a:xfrm>
            <a:off x="677863" y="273050"/>
            <a:ext cx="5948362" cy="4460875"/>
          </a:xfrm>
          <a:ln/>
        </p:spPr>
      </p:sp>
      <p:sp>
        <p:nvSpPr>
          <p:cNvPr id="1624067" name="Rectangle 3"/>
          <p:cNvSpPr>
            <a:spLocks noGrp="1" noChangeArrowheads="1"/>
          </p:cNvSpPr>
          <p:nvPr>
            <p:ph type="body" idx="1"/>
          </p:nvPr>
        </p:nvSpPr>
        <p:spPr>
          <a:xfrm>
            <a:off x="417513" y="4894263"/>
            <a:ext cx="6327775" cy="4754562"/>
          </a:xfrm>
        </p:spPr>
        <p:txBody>
          <a:bodyPr/>
          <a:lstStyle/>
          <a:p>
            <a:r>
              <a:rPr lang="en-US" altLang="sk-SK" dirty="0"/>
              <a:t>The </a:t>
            </a:r>
            <a:r>
              <a:rPr lang="en-US" altLang="sk-SK" b="1" dirty="0"/>
              <a:t>random-detect </a:t>
            </a:r>
            <a:r>
              <a:rPr lang="en-US" altLang="sk-SK" b="1" dirty="0" err="1"/>
              <a:t>dscp</a:t>
            </a:r>
            <a:r>
              <a:rPr lang="en-US" altLang="sk-SK" b="1" dirty="0"/>
              <a:t>-based</a:t>
            </a:r>
            <a:r>
              <a:rPr lang="en-US" altLang="sk-SK" dirty="0"/>
              <a:t> command is used to enable DSCP-based WRED on an interface. Changing WRED weighting to values based on DSCP increases the number of WRED traffic profiles to 64 (as compared to 8 profiles for precedence-based WRED). This graphic shows the command syntax.</a:t>
            </a:r>
          </a:p>
          <a:p>
            <a:r>
              <a:rPr lang="en-US" altLang="sk-SK" dirty="0"/>
              <a:t>You can configure WRED as part of the policy for a standard class or the default class. The WRED </a:t>
            </a:r>
            <a:r>
              <a:rPr lang="en-US" altLang="sk-SK" b="1" dirty="0"/>
              <a:t>random-detect</a:t>
            </a:r>
            <a:r>
              <a:rPr lang="en-US" altLang="sk-SK" dirty="0"/>
              <a:t> command and the WFQ </a:t>
            </a:r>
            <a:r>
              <a:rPr lang="en-US" altLang="sk-SK" b="1" dirty="0"/>
              <a:t>queue-limit</a:t>
            </a:r>
            <a:r>
              <a:rPr lang="en-US" altLang="sk-SK" dirty="0"/>
              <a:t> command are mutually exclusive for class policy. If you configure WRED, its packet-drop capability is used to manage the queue when packets exceeding the configured maximum count are </a:t>
            </a:r>
            <a:r>
              <a:rPr lang="en-US" altLang="sk-SK" dirty="0" err="1"/>
              <a:t>enqueued</a:t>
            </a:r>
            <a:r>
              <a:rPr lang="en-US" altLang="sk-SK" dirty="0"/>
              <a:t>. If you configure the WFQ </a:t>
            </a:r>
            <a:r>
              <a:rPr lang="en-US" altLang="sk-SK" b="1" dirty="0"/>
              <a:t>queue-limit</a:t>
            </a:r>
            <a:r>
              <a:rPr lang="en-US" altLang="sk-SK" dirty="0"/>
              <a:t> command for class policy, tail drop is used.</a:t>
            </a:r>
          </a:p>
          <a:p>
            <a:r>
              <a:rPr lang="en-US" altLang="sk-SK" dirty="0"/>
              <a:t>WRED cannot be configured on the same interface as custom queuing (CQ), priority queuing (PQ), or weighted fair queuing (WFQ). However, CB-WRED can be configured in conjunction with CBWFQ. Restricting </a:t>
            </a:r>
            <a:r>
              <a:rPr lang="en-US" altLang="sk-SK" dirty="0" err="1"/>
              <a:t>nondistributed</a:t>
            </a:r>
            <a:r>
              <a:rPr lang="en-US" altLang="sk-SK" dirty="0"/>
              <a:t>, non-class-based WRED only to FIFO queuing on an interface is not a major issue because WRED is usually applied in the network core, where advanced queuing mechanisms are not typically deployed. WRED is suited for the network core because it has a relatively low performance impact on routers.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236FF1C-65BE-4BB3-AD79-3F62A56A70B2}" type="slidenum">
              <a:rPr lang="en-US" altLang="sk-SK"/>
              <a:pPr/>
              <a:t>6</a:t>
            </a:fld>
            <a:endParaRPr lang="en-US" altLang="sk-SK"/>
          </a:p>
        </p:txBody>
      </p:sp>
      <p:sp>
        <p:nvSpPr>
          <p:cNvPr id="1531906" name="Rectangle 2"/>
          <p:cNvSpPr>
            <a:spLocks noChangeAspect="1" noChangeArrowheads="1" noTextEdit="1"/>
          </p:cNvSpPr>
          <p:nvPr>
            <p:ph type="sldImg"/>
          </p:nvPr>
        </p:nvSpPr>
        <p:spPr>
          <a:xfrm>
            <a:off x="677863" y="273050"/>
            <a:ext cx="5948362" cy="4460875"/>
          </a:xfrm>
          <a:ln/>
        </p:spPr>
      </p:sp>
      <p:sp>
        <p:nvSpPr>
          <p:cNvPr id="1531907" name="Rectangle 3"/>
          <p:cNvSpPr>
            <a:spLocks noGrp="1" noChangeArrowheads="1"/>
          </p:cNvSpPr>
          <p:nvPr>
            <p:ph type="body" idx="1"/>
          </p:nvPr>
        </p:nvSpPr>
        <p:spPr>
          <a:xfrm>
            <a:off x="417513" y="4894263"/>
            <a:ext cx="6327775" cy="4754562"/>
          </a:xfrm>
        </p:spPr>
        <p:txBody>
          <a:bodyPr/>
          <a:lstStyle/>
          <a:p>
            <a:r>
              <a:rPr lang="en-US" altLang="sk-SK"/>
              <a:t>Queuing on routers is necessary to accommodate bursts when the arrival rate of packets is greater than the departure rate, usually because of one of two reasons:</a:t>
            </a:r>
          </a:p>
          <a:p>
            <a:pPr lvl="2"/>
            <a:r>
              <a:rPr lang="en-US" altLang="sk-SK"/>
              <a:t>The input interface is faster than the output interface.</a:t>
            </a:r>
          </a:p>
          <a:p>
            <a:pPr lvl="2"/>
            <a:r>
              <a:rPr lang="en-US" altLang="sk-SK"/>
              <a:t>The output interface is receiving packets from multiple other interfaces.</a:t>
            </a:r>
          </a:p>
          <a:p>
            <a:r>
              <a:rPr lang="en-US" altLang="sk-SK"/>
              <a:t>Initial implementations of queuing used a single FIFO strategy. Better queuing mechanisms were introduced when special requirements required routers to differentiate among packets of different importance.</a:t>
            </a:r>
          </a:p>
          <a:p>
            <a:r>
              <a:rPr lang="en-US" altLang="sk-SK"/>
              <a:t>Queuing has two parts:</a:t>
            </a:r>
            <a:endParaRPr lang="en-US" altLang="sk-SK" b="1"/>
          </a:p>
          <a:p>
            <a:pPr lvl="2"/>
            <a:r>
              <a:rPr lang="en-US" altLang="sk-SK" b="1"/>
              <a:t>Hardware queue: </a:t>
            </a:r>
            <a:r>
              <a:rPr lang="en-US" altLang="sk-SK"/>
              <a:t>Uses FIFO strategy, which is necessary for the interface drivers to transmit packets one by one. The hardware queue is sometimes referred to as the transmit queue.</a:t>
            </a:r>
            <a:endParaRPr lang="en-US" altLang="sk-SK" b="1"/>
          </a:p>
          <a:p>
            <a:pPr lvl="2"/>
            <a:r>
              <a:rPr lang="en-US" altLang="sk-SK" b="1"/>
              <a:t>Software queuing system:</a:t>
            </a:r>
            <a:r>
              <a:rPr lang="en-US" altLang="sk-SK"/>
              <a:t> Schedules packets into the hardware queue based on the quality of service (QoS) requirements.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C5A1CA7-50C6-4682-A8F1-EF116F984CD6}" type="slidenum">
              <a:rPr lang="en-US" altLang="sk-SK"/>
              <a:pPr/>
              <a:t>65</a:t>
            </a:fld>
            <a:endParaRPr lang="en-US" altLang="sk-SK"/>
          </a:p>
        </p:txBody>
      </p:sp>
      <p:sp>
        <p:nvSpPr>
          <p:cNvPr id="1630210" name="Rectangle 2"/>
          <p:cNvSpPr>
            <a:spLocks noChangeAspect="1" noChangeArrowheads="1" noTextEdit="1"/>
          </p:cNvSpPr>
          <p:nvPr>
            <p:ph type="sldImg"/>
          </p:nvPr>
        </p:nvSpPr>
        <p:spPr>
          <a:xfrm>
            <a:off x="677863" y="273050"/>
            <a:ext cx="5948362" cy="4460875"/>
          </a:xfrm>
          <a:ln/>
        </p:spPr>
      </p:sp>
      <p:sp>
        <p:nvSpPr>
          <p:cNvPr id="1630211" name="Rectangle 3"/>
          <p:cNvSpPr>
            <a:spLocks noGrp="1" noChangeArrowheads="1"/>
          </p:cNvSpPr>
          <p:nvPr>
            <p:ph type="body" idx="1"/>
          </p:nvPr>
        </p:nvSpPr>
        <p:spPr>
          <a:xfrm>
            <a:off x="417513" y="4894263"/>
            <a:ext cx="6327775" cy="4754562"/>
          </a:xfrm>
        </p:spPr>
        <p:txBody>
          <a:bodyPr/>
          <a:lstStyle/>
          <a:p>
            <a:r>
              <a:rPr lang="en-US" altLang="sk-SK"/>
              <a:t>To enforce this service policy, a router uses CBWFQ to perform bandwidth sharing and uses WRED within service classes to perform differentiated drop. This example shows sample drop profile graphs and outputs.</a:t>
            </a:r>
          </a:p>
          <a:p>
            <a:r>
              <a:rPr lang="en-US" altLang="sk-SK"/>
              <a:t>The configuration example shows how traffic classification is performed using DSCP-based classes, representing the mission-critical class as the AF1 class, and the bulk class as the AF2 class. WRED DSCP-based parameters are set reflecting the class-dependent drop strategy:</a:t>
            </a:r>
          </a:p>
          <a:p>
            <a:pPr lvl="2"/>
            <a:r>
              <a:rPr lang="en-US" altLang="sk-SK"/>
              <a:t>The mission-critical class is guaranteed at least 30 percent of bandwidth, with a custom WRED profile that establishes three different drop probabilities for AF class 2. The minimum threshold for DSCP AF21 packets is 32. The minimum threshold for DSCP AF22 packets is 28. The minimum threshold for DSCP AF23 and CS2 packets is 24. The maximum threshold for all Mission-critical traffic is 40 - the default maximum threshold is equal to the default hold queue size (40) on an interface. The (default) mark probability is 10 for the Mission-critical traffic (one out of every 10 packets is dropped when the average queue depth is at the maximum threshold – the average queue size changes with time as a function of the previously calculated average queue size and the current queue size).</a:t>
            </a:r>
          </a:p>
          <a:p>
            <a:pPr lvl="2"/>
            <a:r>
              <a:rPr lang="en-US" altLang="sk-SK"/>
              <a:t>The bulk class is guaranteed at least 20 percent of bandwidth, is configured with three different drop probabilities for AF class 1, and has a somewhat lower WRED maximum threshold. As a result, bulk-class traffic is more likely to be dropped than the mission-critical class if interface congestion occurs. The minimum threshold for DSCP AF11 packets is 32. The minimum threshold for DSCP AF12 packets is 28. The minimum threshold for DSCP AF13 packets is 24. The minimum threshold for DSCP CS1 packets is 24. The maximum threshold for all Mission-critical traffic is 36. The (default) mark probability is 10 for the Bulk traffic.</a:t>
            </a:r>
          </a:p>
          <a:p>
            <a:r>
              <a:rPr lang="en-US" altLang="sk-SK"/>
              <a:t>All other traffic is part of the default class and is fair-queued, with default WRED parameters.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64951795-AE5F-47AC-ABE9-96474ADEE27B}" type="slidenum">
              <a:rPr lang="en-US" altLang="sk-SK"/>
              <a:pPr/>
              <a:t>66</a:t>
            </a:fld>
            <a:endParaRPr lang="en-US" altLang="sk-SK"/>
          </a:p>
        </p:txBody>
      </p:sp>
      <p:sp>
        <p:nvSpPr>
          <p:cNvPr id="939010" name="Rectangle 2"/>
          <p:cNvSpPr>
            <a:spLocks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sk-SK" altLang="sk-S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37A79F0-F6E1-4E40-A3A7-6799A02D27DB}" type="slidenum">
              <a:rPr lang="en-US" altLang="sk-SK"/>
              <a:pPr/>
              <a:t>7</a:t>
            </a:fld>
            <a:endParaRPr lang="en-US" altLang="sk-SK"/>
          </a:p>
        </p:txBody>
      </p:sp>
      <p:sp>
        <p:nvSpPr>
          <p:cNvPr id="1533954" name="Rectangle 2"/>
          <p:cNvSpPr>
            <a:spLocks noChangeAspect="1" noChangeArrowheads="1" noTextEdit="1"/>
          </p:cNvSpPr>
          <p:nvPr>
            <p:ph type="sldImg"/>
          </p:nvPr>
        </p:nvSpPr>
        <p:spPr>
          <a:xfrm>
            <a:off x="677863" y="273050"/>
            <a:ext cx="5948362" cy="4460875"/>
          </a:xfrm>
          <a:ln/>
        </p:spPr>
      </p:sp>
      <p:sp>
        <p:nvSpPr>
          <p:cNvPr id="1533955" name="Rectangle 3"/>
          <p:cNvSpPr>
            <a:spLocks noGrp="1" noChangeArrowheads="1"/>
          </p:cNvSpPr>
          <p:nvPr>
            <p:ph type="body" idx="1"/>
          </p:nvPr>
        </p:nvSpPr>
        <p:spPr>
          <a:xfrm>
            <a:off x="417513" y="4894263"/>
            <a:ext cx="6327775" cy="4754562"/>
          </a:xfrm>
        </p:spPr>
        <p:txBody>
          <a:bodyPr/>
          <a:lstStyle/>
          <a:p>
            <a:pPr>
              <a:buFontTx/>
              <a:buNone/>
            </a:pPr>
            <a:r>
              <a:rPr lang="en-US" altLang="sk-SK"/>
              <a:t>Actions that must occur before transmitting a packet:</a:t>
            </a:r>
          </a:p>
          <a:p>
            <a:pPr lvl="1"/>
            <a:r>
              <a:rPr lang="en-US" altLang="sk-SK"/>
              <a:t>Most queuing mechanisms include classification of packets.</a:t>
            </a:r>
          </a:p>
          <a:p>
            <a:pPr lvl="1"/>
            <a:r>
              <a:rPr lang="en-US" altLang="sk-SK"/>
              <a:t>After a packet is classified, a router has to determine whether it can place the packet in the queue or drop the packet. Most queuing mechanisms will drop a packet only if the corresponding queue is full (tail drop). Some mechanisms use a more intelligent dropping scheme, such as weighted fair queuing (WFQ), or a random dropping scheme, such as weighted random early detection (WRED).</a:t>
            </a:r>
          </a:p>
          <a:p>
            <a:pPr lvl="1"/>
            <a:r>
              <a:rPr lang="en-US" altLang="sk-SK"/>
              <a:t>If the packet is allowed to be queued, it is put into the FIFO queue for that particular class.</a:t>
            </a:r>
          </a:p>
          <a:p>
            <a:pPr lvl="1"/>
            <a:r>
              <a:rPr lang="en-US" altLang="sk-SK"/>
              <a:t>Packets are then taken from the individual per-class queues and put into the hardware queue.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0EE4DA4-5CCD-4B55-AAB2-EE1E56B92F90}" type="slidenum">
              <a:rPr lang="en-US" altLang="sk-SK"/>
              <a:pPr/>
              <a:t>8</a:t>
            </a:fld>
            <a:endParaRPr lang="en-US" altLang="sk-SK"/>
          </a:p>
        </p:txBody>
      </p:sp>
      <p:sp>
        <p:nvSpPr>
          <p:cNvPr id="1536002" name="Rectangle 2"/>
          <p:cNvSpPr>
            <a:spLocks noChangeAspect="1" noChangeArrowheads="1" noTextEdit="1"/>
          </p:cNvSpPr>
          <p:nvPr>
            <p:ph type="sldImg"/>
          </p:nvPr>
        </p:nvSpPr>
        <p:spPr>
          <a:xfrm>
            <a:off x="677863" y="273050"/>
            <a:ext cx="5948362" cy="4460875"/>
          </a:xfrm>
          <a:ln/>
        </p:spPr>
      </p:sp>
      <p:sp>
        <p:nvSpPr>
          <p:cNvPr id="1536003" name="Rectangle 3"/>
          <p:cNvSpPr>
            <a:spLocks noGrp="1" noChangeArrowheads="1"/>
          </p:cNvSpPr>
          <p:nvPr>
            <p:ph type="body" idx="1"/>
          </p:nvPr>
        </p:nvSpPr>
        <p:spPr>
          <a:xfrm>
            <a:off x="417513" y="4894263"/>
            <a:ext cx="6327775" cy="4754562"/>
          </a:xfrm>
        </p:spPr>
        <p:txBody>
          <a:bodyPr/>
          <a:lstStyle/>
          <a:p>
            <a:r>
              <a:rPr lang="en-US" altLang="sk-SK" dirty="0"/>
              <a:t>The implementation of software queuing is optimized for periods when the interface is not congested. The software queuing system is bypassed whenever there is no packet in the software queue and there is room in the hardware queue.</a:t>
            </a:r>
          </a:p>
          <a:p>
            <a:r>
              <a:rPr lang="en-US" altLang="sk-SK" dirty="0"/>
              <a:t>The software queue activates only when data must wait to be placed into the hardware queue.</a:t>
            </a:r>
          </a:p>
          <a:p>
            <a:r>
              <a:rPr lang="en-US" altLang="sk-SK" dirty="0"/>
              <a:t>The double-queuing strategy (software and hardware queues) has its impacts on the results of overall queuing. Software queues serve a valuable purpose. If the hardware queue is too long, it will contain a large number of packets scheduled in the FIFO fashion. A long FIFO hardware queue most likely defeats the purpose of the </a:t>
            </a:r>
            <a:r>
              <a:rPr lang="en-US" altLang="sk-SK" dirty="0" err="1"/>
              <a:t>QoS</a:t>
            </a:r>
            <a:r>
              <a:rPr lang="en-US" altLang="sk-SK" dirty="0"/>
              <a:t> design requiring a certain complex software queuing system (for example, CQ).</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2CE6199-B0B2-4C71-A47E-FEE0001715DE}" type="slidenum">
              <a:rPr lang="en-US" altLang="sk-SK"/>
              <a:pPr/>
              <a:t>9</a:t>
            </a:fld>
            <a:endParaRPr lang="en-US" altLang="sk-SK"/>
          </a:p>
        </p:txBody>
      </p:sp>
      <p:sp>
        <p:nvSpPr>
          <p:cNvPr id="1538050" name="Rectangle 2"/>
          <p:cNvSpPr>
            <a:spLocks noChangeAspect="1" noChangeArrowheads="1" noTextEdit="1"/>
          </p:cNvSpPr>
          <p:nvPr>
            <p:ph type="sldImg"/>
          </p:nvPr>
        </p:nvSpPr>
        <p:spPr>
          <a:xfrm>
            <a:off x="677863" y="273050"/>
            <a:ext cx="5948362" cy="4460875"/>
          </a:xfrm>
          <a:ln/>
        </p:spPr>
      </p:sp>
      <p:sp>
        <p:nvSpPr>
          <p:cNvPr id="1538051" name="Rectangle 3"/>
          <p:cNvSpPr>
            <a:spLocks noGrp="1" noChangeArrowheads="1"/>
          </p:cNvSpPr>
          <p:nvPr>
            <p:ph type="body" idx="1"/>
          </p:nvPr>
        </p:nvSpPr>
        <p:spPr>
          <a:xfrm>
            <a:off x="417513" y="4894263"/>
            <a:ext cx="6327775" cy="4754562"/>
          </a:xfrm>
        </p:spPr>
        <p:txBody>
          <a:bodyPr/>
          <a:lstStyle/>
          <a:p>
            <a:r>
              <a:rPr lang="en-US" altLang="sk-SK"/>
              <a:t>The length of the transmit queue is dependant on the hardware, software, Layer 2 media, and queuing algorithm configured on the interface. The default transmit queue size is determined by Cisco IOS software, is based on the bandwidth of the media, and should be fine for most queuing implementations. Some platforms and QoS mechanisms automatically adjust the transmit queue size to an appropriate value. </a:t>
            </a:r>
          </a:p>
          <a:p>
            <a:r>
              <a:rPr lang="en-US" altLang="sk-SK"/>
              <a:t>Faster interfaces have longer hardware queues because they produce less delay. Slower interfaces have shorter hardware queues to prevent too much delay in the worst-case scenario in which the entire hardware queue is full of MTU-size packets.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66658"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966659"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grpSp>
        <p:nvGrpSpPr>
          <p:cNvPr id="966660" name="Group 4"/>
          <p:cNvGrpSpPr>
            <a:grpSpLocks/>
          </p:cNvGrpSpPr>
          <p:nvPr/>
        </p:nvGrpSpPr>
        <p:grpSpPr bwMode="auto">
          <a:xfrm>
            <a:off x="609600" y="525463"/>
            <a:ext cx="1447800" cy="769937"/>
            <a:chOff x="3272" y="1316"/>
            <a:chExt cx="1889" cy="1002"/>
          </a:xfrm>
        </p:grpSpPr>
        <p:sp>
          <p:nvSpPr>
            <p:cNvPr id="966661" name="AutoShape 5"/>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2" name="Rectangle 6"/>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966663" name="Freeform 7"/>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4" name="Freeform 8"/>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5" name="Freeform 9"/>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6" name="Freeform 10"/>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7" name="Freeform 11"/>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8" name="Freeform 12"/>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69" name="Freeform 13"/>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0" name="Freeform 14"/>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1" name="Freeform 15"/>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2" name="Freeform 16"/>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3" name="Freeform 17"/>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4" name="Freeform 18"/>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966675" name="Freeform 19"/>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966676" name="Rectangle 20"/>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altLang="sk-SK" noProof="0" smtClean="0"/>
              <a:t>Click To Edit Master Title Style</a:t>
            </a:r>
          </a:p>
        </p:txBody>
      </p:sp>
      <p:sp>
        <p:nvSpPr>
          <p:cNvPr id="966677" name="Rectangle 21"/>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altLang="sk-SK" noProof="0" smtClean="0"/>
              <a:t>Click to Edit Master Subtitle Style</a:t>
            </a:r>
          </a:p>
        </p:txBody>
      </p:sp>
      <p:pic>
        <p:nvPicPr>
          <p:cNvPr id="966678" name="Picture 22"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47015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04800"/>
            <a:ext cx="2039938"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67412"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525916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38046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660280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Content Placeholder 2"/>
          <p:cNvSpPr>
            <a:spLocks noGrp="1"/>
          </p:cNvSpPr>
          <p:nvPr>
            <p:ph sz="quarter" idx="1"/>
          </p:nvPr>
        </p:nvSpPr>
        <p:spPr>
          <a:xfrm>
            <a:off x="655638"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half" idx="3"/>
          </p:nvPr>
        </p:nvSpPr>
        <p:spPr>
          <a:xfrm>
            <a:off x="655638" y="3924300"/>
            <a:ext cx="8159750"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11479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2597606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8159750" cy="5410200"/>
          </a:xfrm>
        </p:spPr>
        <p:txBody>
          <a:bodyPr/>
          <a:lstStyle/>
          <a:p>
            <a:endParaRPr lang="sk-SK"/>
          </a:p>
        </p:txBody>
      </p:sp>
    </p:spTree>
    <p:extLst>
      <p:ext uri="{BB962C8B-B14F-4D97-AF65-F5344CB8AC3E}">
        <p14:creationId xmlns:p14="http://schemas.microsoft.com/office/powerpoint/2010/main" val="3317550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quarter" idx="2"/>
          </p:nvPr>
        </p:nvSpPr>
        <p:spPr>
          <a:xfrm>
            <a:off x="4811713" y="11430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Content Placeholder 4"/>
          <p:cNvSpPr>
            <a:spLocks noGrp="1"/>
          </p:cNvSpPr>
          <p:nvPr>
            <p:ph sz="quarter" idx="3"/>
          </p:nvPr>
        </p:nvSpPr>
        <p:spPr>
          <a:xfrm>
            <a:off x="4811713" y="3924300"/>
            <a:ext cx="400367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005309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lipArt Placeholder 3"/>
          <p:cNvSpPr>
            <a:spLocks noGrp="1"/>
          </p:cNvSpPr>
          <p:nvPr>
            <p:ph type="clip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4181763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ext Placeholder 2"/>
          <p:cNvSpPr>
            <a:spLocks noGrp="1"/>
          </p:cNvSpPr>
          <p:nvPr>
            <p:ph type="body" sz="half" idx="1"/>
          </p:nvPr>
        </p:nvSpPr>
        <p:spPr>
          <a:xfrm>
            <a:off x="655638" y="1143000"/>
            <a:ext cx="4003675"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hart Placeholder 3"/>
          <p:cNvSpPr>
            <a:spLocks noGrp="1"/>
          </p:cNvSpPr>
          <p:nvPr>
            <p:ph type="chart" sz="half" idx="2"/>
          </p:nvPr>
        </p:nvSpPr>
        <p:spPr>
          <a:xfrm>
            <a:off x="4811713" y="1143000"/>
            <a:ext cx="4003675" cy="5410200"/>
          </a:xfrm>
        </p:spPr>
        <p:txBody>
          <a:bodyPr/>
          <a:lstStyle/>
          <a:p>
            <a:endParaRPr lang="sk-SK"/>
          </a:p>
        </p:txBody>
      </p:sp>
    </p:spTree>
    <p:extLst>
      <p:ext uri="{BB962C8B-B14F-4D97-AF65-F5344CB8AC3E}">
        <p14:creationId xmlns:p14="http://schemas.microsoft.com/office/powerpoint/2010/main" val="249195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100356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k-SK"/>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sk-SK"/>
          </a:p>
        </p:txBody>
      </p:sp>
    </p:spTree>
    <p:extLst>
      <p:ext uri="{BB962C8B-B14F-4D97-AF65-F5344CB8AC3E}">
        <p14:creationId xmlns:p14="http://schemas.microsoft.com/office/powerpoint/2010/main" val="3562749204"/>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23184280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2056473"/>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650053444"/>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3831385076"/>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3385361958"/>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032268"/>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7759243"/>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1848512"/>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75507988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97245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1312863"/>
            <a:ext cx="1984375" cy="3933825"/>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39763" y="1312863"/>
            <a:ext cx="5803900" cy="3933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81710332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655638"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Content Placeholder 3"/>
          <p:cNvSpPr>
            <a:spLocks noGrp="1"/>
          </p:cNvSpPr>
          <p:nvPr>
            <p:ph sz="half" idx="2"/>
          </p:nvPr>
        </p:nvSpPr>
        <p:spPr>
          <a:xfrm>
            <a:off x="4811713" y="1143000"/>
            <a:ext cx="40036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03663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sk-S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148856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64841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39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190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524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bwMode="auto">
          <a:xfrm>
            <a:off x="655638" y="304800"/>
            <a:ext cx="81454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ltLang="sk-SK" smtClean="0"/>
              <a:t>Slide Title</a:t>
            </a:r>
          </a:p>
        </p:txBody>
      </p:sp>
      <p:sp>
        <p:nvSpPr>
          <p:cNvPr id="965636"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5637"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sp>
        <p:nvSpPr>
          <p:cNvPr id="965638" name="Rectangle 6"/>
          <p:cNvSpPr>
            <a:spLocks noGrp="1" noChangeArrowheads="1"/>
          </p:cNvSpPr>
          <p:nvPr>
            <p:ph type="body" idx="1"/>
          </p:nvPr>
        </p:nvSpPr>
        <p:spPr bwMode="auto">
          <a:xfrm>
            <a:off x="655638" y="1143000"/>
            <a:ext cx="8159750"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sk-SK" smtClean="0"/>
              <a:t>Body Text 24</a:t>
            </a:r>
          </a:p>
          <a:p>
            <a:pPr lvl="1"/>
            <a:r>
              <a:rPr lang="en-US" altLang="sk-SK" smtClean="0"/>
              <a:t>Second Level 20</a:t>
            </a:r>
          </a:p>
          <a:p>
            <a:pPr lvl="2"/>
            <a:r>
              <a:rPr lang="en-US" altLang="sk-SK" smtClean="0"/>
              <a:t>Third Level 20</a:t>
            </a:r>
          </a:p>
          <a:p>
            <a:pPr lvl="3"/>
            <a:r>
              <a:rPr lang="en-US" altLang="sk-SK" smtClean="0"/>
              <a:t>Fourth Level 20</a:t>
            </a:r>
          </a:p>
          <a:p>
            <a:pPr lvl="4"/>
            <a:r>
              <a:rPr lang="en-US" altLang="sk-SK" smtClean="0"/>
              <a:t>Fifth Level 20</a:t>
            </a:r>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timing>
    <p:tnLst>
      <p:par>
        <p:cTn id="1" dur="indefinite" restart="never" nodeType="tmRoot"/>
      </p:par>
    </p:tnLst>
  </p:timing>
  <p:txStyles>
    <p:titleStyle>
      <a:lvl1pPr algn="l" defTabSz="814388" rtl="0" fontAlgn="base">
        <a:lnSpc>
          <a:spcPct val="90000"/>
        </a:lnSpc>
        <a:spcBef>
          <a:spcPct val="0"/>
        </a:spcBef>
        <a:spcAft>
          <a:spcPct val="0"/>
        </a:spcAft>
        <a:defRPr sz="3200" b="1">
          <a:solidFill>
            <a:schemeClr val="tx2"/>
          </a:solidFill>
          <a:latin typeface="+mj-lt"/>
          <a:ea typeface="+mj-ea"/>
          <a:cs typeface="+mj-cs"/>
        </a:defRPr>
      </a:lvl1pPr>
      <a:lvl2pPr algn="l" defTabSz="814388" rtl="0" fontAlgn="base">
        <a:lnSpc>
          <a:spcPct val="90000"/>
        </a:lnSpc>
        <a:spcBef>
          <a:spcPct val="0"/>
        </a:spcBef>
        <a:spcAft>
          <a:spcPct val="0"/>
        </a:spcAft>
        <a:defRPr sz="3200" b="1">
          <a:solidFill>
            <a:schemeClr val="tx2"/>
          </a:solidFill>
          <a:latin typeface="Arial" charset="0"/>
        </a:defRPr>
      </a:lvl2pPr>
      <a:lvl3pPr algn="l" defTabSz="814388" rtl="0" fontAlgn="base">
        <a:lnSpc>
          <a:spcPct val="90000"/>
        </a:lnSpc>
        <a:spcBef>
          <a:spcPct val="0"/>
        </a:spcBef>
        <a:spcAft>
          <a:spcPct val="0"/>
        </a:spcAft>
        <a:defRPr sz="3200" b="1">
          <a:solidFill>
            <a:schemeClr val="tx2"/>
          </a:solidFill>
          <a:latin typeface="Arial" charset="0"/>
        </a:defRPr>
      </a:lvl3pPr>
      <a:lvl4pPr algn="l" defTabSz="814388" rtl="0" fontAlgn="base">
        <a:lnSpc>
          <a:spcPct val="90000"/>
        </a:lnSpc>
        <a:spcBef>
          <a:spcPct val="0"/>
        </a:spcBef>
        <a:spcAft>
          <a:spcPct val="0"/>
        </a:spcAft>
        <a:defRPr sz="3200" b="1">
          <a:solidFill>
            <a:schemeClr val="tx2"/>
          </a:solidFill>
          <a:latin typeface="Arial" charset="0"/>
        </a:defRPr>
      </a:lvl4pPr>
      <a:lvl5pPr algn="l" defTabSz="814388" rtl="0" fontAlgn="base">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1762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31813" indent="-176213" algn="l" defTabSz="814388" rtl="0" eaLnBrk="0" fontAlgn="base" hangingPunct="0">
        <a:lnSpc>
          <a:spcPct val="95000"/>
        </a:lnSpc>
        <a:spcBef>
          <a:spcPct val="50000"/>
        </a:spcBef>
        <a:spcAft>
          <a:spcPct val="0"/>
        </a:spcAft>
        <a:buClr>
          <a:schemeClr val="tx2"/>
        </a:buClr>
        <a:buSzPct val="100000"/>
        <a:buFont typeface="Wingdings" pitchFamily="2" charset="2"/>
        <a:buChar char="§"/>
        <a:defRPr sz="2000">
          <a:solidFill>
            <a:schemeClr val="tx1"/>
          </a:solidFill>
          <a:latin typeface="+mn-lt"/>
        </a:defRPr>
      </a:lvl2pPr>
      <a:lvl3pPr marL="896938" indent="-185738" algn="l" defTabSz="814388" rtl="0" eaLnBrk="0" fontAlgn="base" hangingPunct="0">
        <a:lnSpc>
          <a:spcPct val="95000"/>
        </a:lnSpc>
        <a:spcBef>
          <a:spcPct val="50000"/>
        </a:spcBef>
        <a:spcAft>
          <a:spcPct val="0"/>
        </a:spcAft>
        <a:buClr>
          <a:schemeClr val="tx2"/>
        </a:buClr>
        <a:buSzPct val="100000"/>
        <a:buFont typeface="Wingdings" pitchFamily="2" charset="2"/>
        <a:buChar char="§"/>
        <a:defRPr>
          <a:solidFill>
            <a:schemeClr val="tx1"/>
          </a:solidFill>
          <a:latin typeface="+mn-lt"/>
        </a:defRPr>
      </a:lvl3pPr>
      <a:lvl4pPr marL="1257300"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600">
          <a:solidFill>
            <a:schemeClr val="tx1"/>
          </a:solidFill>
          <a:latin typeface="+mn-lt"/>
        </a:defRPr>
      </a:lvl4pPr>
      <a:lvl5pPr marL="16176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5pPr>
      <a:lvl6pPr marL="20748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6pPr>
      <a:lvl7pPr marL="25320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7pPr>
      <a:lvl8pPr marL="29892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8pPr>
      <a:lvl9pPr marL="3446463" indent="-180975" algn="l" defTabSz="814388" rtl="0"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7682"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967683"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altLang="sk-SK" smtClean="0"/>
              <a:t>Segue and Q&amp;A</a:t>
            </a:r>
          </a:p>
        </p:txBody>
      </p:sp>
      <p:sp>
        <p:nvSpPr>
          <p:cNvPr id="967684"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sk-SK" smtClean="0"/>
              <a:t>Subtitle</a:t>
            </a:r>
          </a:p>
        </p:txBody>
      </p:sp>
      <p:sp>
        <p:nvSpPr>
          <p:cNvPr id="967685"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pPr>
            <a:r>
              <a:rPr lang="en-US" altLang="sk-SK" sz="700">
                <a:solidFill>
                  <a:srgbClr val="D3D3D3"/>
                </a:solidFill>
              </a:rPr>
              <a:t>© 2006 Cisco Systems, Inc. All rights reserved.</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ipe dir="r"/>
  </p:transition>
  <p:timing>
    <p:tnLst>
      <p:par>
        <p:cTn id="1" dur="indefinite" restart="never" nodeType="tmRoot"/>
      </p:par>
    </p:tnLst>
  </p:timing>
  <p:txStyles>
    <p:titleStyle>
      <a:lvl1pPr algn="l" defTabSz="814388" rtl="0" fontAlgn="base">
        <a:lnSpc>
          <a:spcPct val="90000"/>
        </a:lnSpc>
        <a:spcBef>
          <a:spcPct val="0"/>
        </a:spcBef>
        <a:spcAft>
          <a:spcPct val="0"/>
        </a:spcAft>
        <a:defRPr sz="3000">
          <a:solidFill>
            <a:srgbClr val="FFFFFF"/>
          </a:solidFill>
          <a:latin typeface="+mj-lt"/>
          <a:ea typeface="+mj-ea"/>
          <a:cs typeface="+mj-cs"/>
        </a:defRPr>
      </a:lvl1pPr>
      <a:lvl2pPr algn="l" defTabSz="814388" rtl="0" fontAlgn="base">
        <a:lnSpc>
          <a:spcPct val="90000"/>
        </a:lnSpc>
        <a:spcBef>
          <a:spcPct val="0"/>
        </a:spcBef>
        <a:spcAft>
          <a:spcPct val="0"/>
        </a:spcAft>
        <a:defRPr sz="3000">
          <a:solidFill>
            <a:srgbClr val="FFFFFF"/>
          </a:solidFill>
          <a:latin typeface="Arial" charset="0"/>
        </a:defRPr>
      </a:lvl2pPr>
      <a:lvl3pPr algn="l" defTabSz="814388" rtl="0" fontAlgn="base">
        <a:lnSpc>
          <a:spcPct val="90000"/>
        </a:lnSpc>
        <a:spcBef>
          <a:spcPct val="0"/>
        </a:spcBef>
        <a:spcAft>
          <a:spcPct val="0"/>
        </a:spcAft>
        <a:defRPr sz="3000">
          <a:solidFill>
            <a:srgbClr val="FFFFFF"/>
          </a:solidFill>
          <a:latin typeface="Arial" charset="0"/>
        </a:defRPr>
      </a:lvl3pPr>
      <a:lvl4pPr algn="l" defTabSz="814388" rtl="0" fontAlgn="base">
        <a:lnSpc>
          <a:spcPct val="90000"/>
        </a:lnSpc>
        <a:spcBef>
          <a:spcPct val="0"/>
        </a:spcBef>
        <a:spcAft>
          <a:spcPct val="0"/>
        </a:spcAft>
        <a:defRPr sz="3000">
          <a:solidFill>
            <a:srgbClr val="FFFFFF"/>
          </a:solidFill>
          <a:latin typeface="Arial" charset="0"/>
        </a:defRPr>
      </a:lvl4pPr>
      <a:lvl5pPr algn="l" defTabSz="814388" rtl="0" fontAlgn="base">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fontAlgn="base">
        <a:lnSpc>
          <a:spcPct val="90000"/>
        </a:lnSpc>
        <a:spcBef>
          <a:spcPct val="0"/>
        </a:spcBef>
        <a:spcAft>
          <a:spcPct val="0"/>
        </a:spcAft>
        <a:defRPr sz="2000">
          <a:solidFill>
            <a:schemeClr val="bg2"/>
          </a:solidFill>
          <a:latin typeface="+mn-lt"/>
          <a:ea typeface="+mn-ea"/>
          <a:cs typeface="+mn-cs"/>
        </a:defRPr>
      </a:lvl1pPr>
      <a:lvl2pPr algn="l" defTabSz="814388" rtl="0" fontAlgn="base">
        <a:lnSpc>
          <a:spcPct val="90000"/>
        </a:lnSpc>
        <a:spcBef>
          <a:spcPct val="0"/>
        </a:spcBef>
        <a:spcAft>
          <a:spcPct val="0"/>
        </a:spcAft>
        <a:defRPr sz="3000">
          <a:solidFill>
            <a:srgbClr val="717171"/>
          </a:solidFill>
          <a:latin typeface="+mn-lt"/>
        </a:defRPr>
      </a:lvl2pPr>
      <a:lvl3pPr algn="l" defTabSz="814388" rtl="0" fontAlgn="base">
        <a:lnSpc>
          <a:spcPct val="90000"/>
        </a:lnSpc>
        <a:spcBef>
          <a:spcPct val="0"/>
        </a:spcBef>
        <a:spcAft>
          <a:spcPct val="0"/>
        </a:spcAft>
        <a:defRPr sz="3000">
          <a:solidFill>
            <a:srgbClr val="717171"/>
          </a:solidFill>
          <a:latin typeface="+mn-lt"/>
        </a:defRPr>
      </a:lvl3pPr>
      <a:lvl4pPr algn="l" defTabSz="814388" rtl="0" fontAlgn="base">
        <a:lnSpc>
          <a:spcPct val="90000"/>
        </a:lnSpc>
        <a:spcBef>
          <a:spcPct val="0"/>
        </a:spcBef>
        <a:spcAft>
          <a:spcPct val="0"/>
        </a:spcAft>
        <a:defRPr sz="3000">
          <a:solidFill>
            <a:srgbClr val="717171"/>
          </a:solidFill>
          <a:latin typeface="+mn-lt"/>
        </a:defRPr>
      </a:lvl4pPr>
      <a:lvl5pPr algn="l" defTabSz="814388" rtl="0" fontAlgn="base">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ctrTitle"/>
          </p:nvPr>
        </p:nvSpPr>
        <p:spPr/>
        <p:txBody>
          <a:bodyPr/>
          <a:lstStyle/>
          <a:p>
            <a:r>
              <a:rPr lang="en-US" altLang="sk-SK" sz="2600"/>
              <a:t>Optimizing Converged Cisco Networks (ONT)</a:t>
            </a:r>
          </a:p>
        </p:txBody>
      </p:sp>
      <p:sp>
        <p:nvSpPr>
          <p:cNvPr id="908291" name="Rectangle 3"/>
          <p:cNvSpPr>
            <a:spLocks noGrp="1" noChangeArrowheads="1"/>
          </p:cNvSpPr>
          <p:nvPr>
            <p:ph type="subTitle" idx="1"/>
          </p:nvPr>
        </p:nvSpPr>
        <p:spPr>
          <a:xfrm>
            <a:off x="650875" y="4733924"/>
            <a:ext cx="6940550" cy="782955"/>
          </a:xfrm>
        </p:spPr>
        <p:txBody>
          <a:bodyPr/>
          <a:lstStyle/>
          <a:p>
            <a:r>
              <a:rPr lang="sk-SK" altLang="sk-SK" dirty="0" smtClean="0"/>
              <a:t>Stretnutie 3: Riešenie a predchádzanie zahlteniu (Congestion Management, Congestion Avoidance)</a:t>
            </a:r>
            <a:endParaRPr lang="en-US" altLang="sk-SK"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ChangeArrowheads="1"/>
          </p:cNvSpPr>
          <p:nvPr/>
        </p:nvSpPr>
        <p:spPr bwMode="auto">
          <a:xfrm>
            <a:off x="685800" y="2362200"/>
            <a:ext cx="7924800" cy="35814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39075" name="Rectangle 3"/>
          <p:cNvSpPr>
            <a:spLocks noGrp="1" noChangeArrowheads="1"/>
          </p:cNvSpPr>
          <p:nvPr>
            <p:ph type="title"/>
          </p:nvPr>
        </p:nvSpPr>
        <p:spPr/>
        <p:txBody>
          <a:bodyPr/>
          <a:lstStyle/>
          <a:p>
            <a:r>
              <a:rPr lang="sk-SK" altLang="sk-SK" sz="2800"/>
              <a:t>Zistenie aktuálnej dĺžky hardvérového frontu</a:t>
            </a:r>
            <a:endParaRPr lang="en-US" altLang="sk-SK" sz="2800"/>
          </a:p>
        </p:txBody>
      </p:sp>
      <p:sp>
        <p:nvSpPr>
          <p:cNvPr id="1539076" name="Rectangle 4"/>
          <p:cNvSpPr>
            <a:spLocks noGrp="1" noChangeArrowheads="1"/>
          </p:cNvSpPr>
          <p:nvPr>
            <p:ph type="body" idx="1"/>
          </p:nvPr>
        </p:nvSpPr>
        <p:spPr>
          <a:xfrm>
            <a:off x="655638" y="1524000"/>
            <a:ext cx="8159750" cy="717550"/>
          </a:xfrm>
        </p:spPr>
        <p:txBody>
          <a:bodyPr/>
          <a:lstStyle/>
          <a:p>
            <a:pPr>
              <a:lnSpc>
                <a:spcPct val="85000"/>
              </a:lnSpc>
            </a:pPr>
            <a:r>
              <a:rPr lang="sk-SK" altLang="sk-SK" sz="1900" dirty="0"/>
              <a:t>Príkaz </a:t>
            </a:r>
            <a:r>
              <a:rPr lang="en-US" altLang="sk-SK" sz="1900" b="1" dirty="0">
                <a:solidFill>
                  <a:schemeClr val="accent2"/>
                </a:solidFill>
                <a:latin typeface="Courier New" panose="02070309020205020404" pitchFamily="49" charset="0"/>
                <a:cs typeface="Courier New" panose="02070309020205020404" pitchFamily="49" charset="0"/>
              </a:rPr>
              <a:t>show controllers </a:t>
            </a:r>
            <a:r>
              <a:rPr lang="sk-SK" altLang="sk-SK" sz="1900" dirty="0" smtClean="0"/>
              <a:t>uvádza veľkosť </a:t>
            </a:r>
            <a:r>
              <a:rPr lang="sk-SK" altLang="sk-SK" sz="1900" dirty="0"/>
              <a:t>hardvérového frontu zvoleného rozhrania</a:t>
            </a:r>
            <a:endParaRPr lang="en-US" altLang="sk-SK" sz="1900" dirty="0"/>
          </a:p>
        </p:txBody>
      </p:sp>
      <p:sp>
        <p:nvSpPr>
          <p:cNvPr id="1539077" name="Text Box 5"/>
          <p:cNvSpPr txBox="1">
            <a:spLocks noChangeArrowheads="1"/>
          </p:cNvSpPr>
          <p:nvPr/>
        </p:nvSpPr>
        <p:spPr bwMode="auto">
          <a:xfrm>
            <a:off x="838200" y="2438400"/>
            <a:ext cx="74676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spcBef>
                <a:spcPct val="50000"/>
              </a:spcBef>
            </a:pPr>
            <a:endParaRPr lang="sk-SK" altLang="sk-SK" sz="3000" b="1"/>
          </a:p>
        </p:txBody>
      </p:sp>
      <p:sp>
        <p:nvSpPr>
          <p:cNvPr id="1539078" name="Rectangle 6"/>
          <p:cNvSpPr>
            <a:spLocks noChangeArrowheads="1"/>
          </p:cNvSpPr>
          <p:nvPr/>
        </p:nvSpPr>
        <p:spPr bwMode="auto">
          <a:xfrm>
            <a:off x="723900" y="4305300"/>
            <a:ext cx="1905000" cy="228600"/>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39079" name="Text Box 7"/>
          <p:cNvSpPr txBox="1">
            <a:spLocks noChangeArrowheads="1"/>
          </p:cNvSpPr>
          <p:nvPr/>
        </p:nvSpPr>
        <p:spPr bwMode="auto">
          <a:xfrm>
            <a:off x="685800" y="2362200"/>
            <a:ext cx="7924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r>
              <a:rPr lang="en-US" altLang="sk-SK" sz="1400" b="1">
                <a:latin typeface="Courier New" pitchFamily="49" charset="0"/>
              </a:rPr>
              <a:t>R1#</a:t>
            </a:r>
            <a:r>
              <a:rPr lang="sk-SK" altLang="sk-SK" sz="1400" b="1">
                <a:latin typeface="Courier New" pitchFamily="49" charset="0"/>
              </a:rPr>
              <a:t> </a:t>
            </a:r>
            <a:r>
              <a:rPr lang="en-US" altLang="sk-SK" sz="1400" b="1">
                <a:solidFill>
                  <a:schemeClr val="accent2"/>
                </a:solidFill>
                <a:latin typeface="Courier New" pitchFamily="49" charset="0"/>
              </a:rPr>
              <a:t>show controllers serial 0/1/0</a:t>
            </a:r>
          </a:p>
          <a:p>
            <a:r>
              <a:rPr lang="en-US" altLang="sk-SK" sz="1400" b="1">
                <a:latin typeface="Courier New" pitchFamily="49" charset="0"/>
              </a:rPr>
              <a:t>Interface Serial0/1/0</a:t>
            </a:r>
          </a:p>
          <a:p>
            <a:r>
              <a:rPr lang="en-US" altLang="sk-SK" sz="1400" b="1">
                <a:latin typeface="Courier New" pitchFamily="49" charset="0"/>
              </a:rPr>
              <a:t>Hardware is GT96K</a:t>
            </a:r>
          </a:p>
          <a:p>
            <a:r>
              <a:rPr lang="en-US" altLang="sk-SK" sz="1400" b="1">
                <a:latin typeface="Courier New" pitchFamily="49" charset="0"/>
              </a:rPr>
              <a:t>DCE V.11 (X.21), clock rate 384000</a:t>
            </a:r>
          </a:p>
          <a:p>
            <a:endParaRPr lang="en-US" altLang="sk-SK" sz="1400" b="1">
              <a:latin typeface="Courier New" pitchFamily="49" charset="0"/>
            </a:endParaRPr>
          </a:p>
          <a:p>
            <a:r>
              <a:rPr lang="en-US" altLang="sk-SK" sz="1400" b="1">
                <a:latin typeface="Courier New" pitchFamily="49" charset="0"/>
              </a:rPr>
              <a:t>&lt;...part of the output omitted...&gt;</a:t>
            </a:r>
          </a:p>
          <a:p>
            <a:r>
              <a:rPr lang="en-US" altLang="sk-SK" sz="1400" b="1">
                <a:latin typeface="Courier New" pitchFamily="49" charset="0"/>
              </a:rPr>
              <a:t>1 sdma_rx_reserr, 0 sdma_tx_reserr</a:t>
            </a:r>
          </a:p>
          <a:p>
            <a:r>
              <a:rPr lang="en-US" altLang="sk-SK" sz="1400" b="1">
                <a:latin typeface="Courier New" pitchFamily="49" charset="0"/>
              </a:rPr>
              <a:t>0 rx_bogus_pkts, rx_bogus_flag FALSE</a:t>
            </a:r>
          </a:p>
          <a:p>
            <a:r>
              <a:rPr lang="en-US" altLang="sk-SK" sz="1400" b="1">
                <a:latin typeface="Courier New" pitchFamily="49" charset="0"/>
              </a:rPr>
              <a:t>0 sdma_tx_ur_processed</a:t>
            </a:r>
          </a:p>
          <a:p>
            <a:endParaRPr lang="en-US" altLang="sk-SK" sz="1400" b="1">
              <a:latin typeface="Courier New" pitchFamily="49" charset="0"/>
            </a:endParaRPr>
          </a:p>
          <a:p>
            <a:r>
              <a:rPr lang="en-US" altLang="sk-SK" sz="1400" b="1">
                <a:latin typeface="Courier New" pitchFamily="49" charset="0"/>
              </a:rPr>
              <a:t>tx_limited = 1(2), errata19 count1 - 0, count2 - 0</a:t>
            </a:r>
          </a:p>
          <a:p>
            <a:r>
              <a:rPr lang="en-US" altLang="sk-SK" sz="1400" b="1">
                <a:latin typeface="Courier New" pitchFamily="49" charset="0"/>
              </a:rPr>
              <a:t>Receive Ring</a:t>
            </a:r>
          </a:p>
          <a:p>
            <a:r>
              <a:rPr lang="en-US" altLang="sk-SK" sz="1400" b="1">
                <a:latin typeface="Courier New" pitchFamily="49" charset="0"/>
              </a:rPr>
              <a:t>rxr head (27)(0x075BD090), rxr tail (0)(0x075BCEE0)</a:t>
            </a:r>
          </a:p>
          <a:p>
            <a:r>
              <a:rPr lang="en-US" altLang="sk-SK" sz="1400" b="1">
                <a:latin typeface="Courier New" pitchFamily="49" charset="0"/>
              </a:rPr>
              <a:t>  rmd(75BCEE0): nbd 75BCEF0 cmd_sts 80800000 buf_sz 06000000 buf_ptr 75CB8E0</a:t>
            </a:r>
          </a:p>
          <a:p>
            <a:r>
              <a:rPr lang="en-US" altLang="sk-SK" sz="1400" b="1">
                <a:latin typeface="Courier New" pitchFamily="49" charset="0"/>
              </a:rPr>
              <a:t>  rmd(75BCEF0): nbd 75BCF00 cmd_sts 80800000 buf_sz 06000000 buf_ptr 75CCC00</a:t>
            </a:r>
          </a:p>
          <a:p>
            <a:r>
              <a:rPr lang="en-US" altLang="sk-SK" sz="1400" b="1">
                <a:latin typeface="Courier New" pitchFamily="49" charset="0"/>
              </a:rPr>
              <a:t>&lt;...rest of the output omitted...&gt;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2" name="Rectangle 2"/>
          <p:cNvSpPr>
            <a:spLocks noGrp="1" noChangeArrowheads="1"/>
          </p:cNvSpPr>
          <p:nvPr>
            <p:ph type="title"/>
          </p:nvPr>
        </p:nvSpPr>
        <p:spPr/>
        <p:txBody>
          <a:bodyPr/>
          <a:lstStyle/>
          <a:p>
            <a:r>
              <a:rPr lang="sk-SK" altLang="sk-SK" sz="2800"/>
              <a:t>Zahltenie na softvérových rozhraniach</a:t>
            </a:r>
            <a:endParaRPr lang="en-US" altLang="sk-SK" sz="2800"/>
          </a:p>
        </p:txBody>
      </p:sp>
      <p:sp>
        <p:nvSpPr>
          <p:cNvPr id="1541123" name="Rectangle 3"/>
          <p:cNvSpPr>
            <a:spLocks noGrp="1" noChangeArrowheads="1"/>
          </p:cNvSpPr>
          <p:nvPr>
            <p:ph type="body" idx="1"/>
          </p:nvPr>
        </p:nvSpPr>
        <p:spPr/>
        <p:txBody>
          <a:bodyPr/>
          <a:lstStyle/>
          <a:p>
            <a:r>
              <a:rPr lang="sk-SK" altLang="sk-SK" dirty="0"/>
              <a:t>Podrozhrania a softvérové rozhrania (dialery, tunely, subinterface-y) nemajú svoj vlastný výstupný front</a:t>
            </a:r>
            <a:endParaRPr lang="en-US" altLang="sk-SK" dirty="0"/>
          </a:p>
          <a:p>
            <a:r>
              <a:rPr lang="sk-SK" altLang="sk-SK" dirty="0"/>
              <a:t>Tieto rozhrania trpia zahltením vtedy, keď sa zahltí výstupný hardvérový front na hlavnom hardvérovom rozhraní</a:t>
            </a:r>
            <a:endParaRPr lang="en-US" altLang="sk-SK" dirty="0"/>
          </a:p>
          <a:p>
            <a:r>
              <a:rPr lang="sk-SK" altLang="sk-SK" dirty="0"/>
              <a:t>Pojmy </a:t>
            </a:r>
            <a:r>
              <a:rPr lang="en-US" altLang="sk-SK" dirty="0"/>
              <a:t>“</a:t>
            </a:r>
            <a:r>
              <a:rPr lang="en-US" altLang="sk-SK" dirty="0" err="1"/>
              <a:t>TxQ</a:t>
            </a:r>
            <a:r>
              <a:rPr lang="en-US" altLang="sk-SK" dirty="0"/>
              <a:t>” a “</a:t>
            </a:r>
            <a:r>
              <a:rPr lang="en-US" altLang="sk-SK" dirty="0" err="1"/>
              <a:t>tx</a:t>
            </a:r>
            <a:r>
              <a:rPr lang="en-US" altLang="sk-SK" dirty="0"/>
              <a:t>-ring” </a:t>
            </a:r>
            <a:r>
              <a:rPr lang="sk-SK" altLang="sk-SK" dirty="0"/>
              <a:t>oba označujú hardvérový front </a:t>
            </a:r>
            <a:r>
              <a:rPr lang="sk-SK" altLang="sk-SK" dirty="0" smtClean="0"/>
              <a:t>a je </a:t>
            </a:r>
            <a:r>
              <a:rPr lang="sk-SK" altLang="sk-SK" dirty="0"/>
              <a:t>ich možné voľne zamieňať</a:t>
            </a:r>
            <a:endParaRPr lang="en-US" altLang="sk-SK"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sk-SK" altLang="sk-SK" sz="2800"/>
              <a:t>Čo sú to frontové disciplíny</a:t>
            </a:r>
            <a:r>
              <a:rPr lang="en-US" altLang="sk-SK" sz="2800"/>
              <a:t> </a:t>
            </a:r>
            <a:r>
              <a:rPr lang="sk-SK" altLang="sk-SK" sz="2800"/>
              <a:t>(</a:t>
            </a:r>
            <a:r>
              <a:rPr lang="en-US" altLang="sk-SK" sz="2800"/>
              <a:t>Queuing</a:t>
            </a:r>
            <a:r>
              <a:rPr lang="sk-SK" altLang="sk-SK" sz="2800"/>
              <a:t>)</a:t>
            </a:r>
            <a:r>
              <a:rPr lang="en-US" altLang="sk-SK" sz="2800"/>
              <a:t>?</a:t>
            </a:r>
          </a:p>
        </p:txBody>
      </p:sp>
      <p:sp>
        <p:nvSpPr>
          <p:cNvPr id="1448963" name="Rectangle 3"/>
          <p:cNvSpPr>
            <a:spLocks noGrp="1" noChangeArrowheads="1"/>
          </p:cNvSpPr>
          <p:nvPr>
            <p:ph type="body" idx="1"/>
          </p:nvPr>
        </p:nvSpPr>
        <p:spPr/>
        <p:txBody>
          <a:bodyPr/>
          <a:lstStyle/>
          <a:p>
            <a:r>
              <a:rPr lang="sk-SK" altLang="sk-SK" dirty="0"/>
              <a:t>Frontové disciplíny (režimy, mechanizmy) sú mechanizmy na riadenie (zvládnutie) zahltenia na rozhraniach</a:t>
            </a:r>
            <a:endParaRPr lang="en-US" altLang="sk-SK" dirty="0"/>
          </a:p>
          <a:p>
            <a:r>
              <a:rPr lang="sk-SK" altLang="sk-SK" dirty="0"/>
              <a:t>Frontové disciplíny sú navrhnuté tak, aby obslúžili prechodné zahltenie rozhrania odložením nadbytočných paketov do vyrovnávacích pamätí (frontov), pokým nebude rozhranie opäť dostupné</a:t>
            </a:r>
          </a:p>
          <a:p>
            <a:r>
              <a:rPr lang="sk-SK" altLang="sk-SK" dirty="0"/>
              <a:t>Existujúce </a:t>
            </a:r>
            <a:r>
              <a:rPr lang="sk-SK" altLang="sk-SK" dirty="0" smtClean="0"/>
              <a:t>elementárne frontové </a:t>
            </a:r>
            <a:r>
              <a:rPr lang="sk-SK" altLang="sk-SK" dirty="0"/>
              <a:t>disciplíny:</a:t>
            </a:r>
          </a:p>
          <a:p>
            <a:pPr lvl="1"/>
            <a:r>
              <a:rPr lang="en-US" altLang="sk-SK" dirty="0"/>
              <a:t>First-in, first-out (FIFO)</a:t>
            </a:r>
          </a:p>
          <a:p>
            <a:pPr lvl="1"/>
            <a:r>
              <a:rPr lang="en-US" altLang="sk-SK" dirty="0"/>
              <a:t>Priority queuing (PQ)</a:t>
            </a:r>
          </a:p>
          <a:p>
            <a:pPr lvl="1"/>
            <a:r>
              <a:rPr lang="en-US" altLang="sk-SK" dirty="0"/>
              <a:t>Round robin</a:t>
            </a:r>
            <a:r>
              <a:rPr lang="sk-SK" altLang="sk-SK" dirty="0"/>
              <a:t> (RR)</a:t>
            </a:r>
          </a:p>
          <a:p>
            <a:pPr lvl="1"/>
            <a:r>
              <a:rPr lang="en-US" altLang="sk-SK" dirty="0"/>
              <a:t>Weighted round robin (WRR)</a:t>
            </a:r>
            <a:r>
              <a:rPr lang="sk-SK" altLang="sk-SK" dirty="0"/>
              <a:t>, Custom queueing (CQ)</a:t>
            </a:r>
            <a:endParaRPr lang="en-US" altLang="sk-SK"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5106" name="Picture 2" descr="017G_1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810000"/>
            <a:ext cx="4225925" cy="1719263"/>
          </a:xfrm>
          <a:prstGeom prst="rect">
            <a:avLst/>
          </a:prstGeom>
          <a:noFill/>
          <a:extLst>
            <a:ext uri="{909E8E84-426E-40DD-AFC4-6F175D3DCCD1}">
              <a14:hiddenFill xmlns:a14="http://schemas.microsoft.com/office/drawing/2010/main">
                <a:solidFill>
                  <a:srgbClr val="FFFFFF"/>
                </a:solidFill>
              </a14:hiddenFill>
            </a:ext>
          </a:extLst>
        </p:spPr>
      </p:pic>
      <p:sp>
        <p:nvSpPr>
          <p:cNvPr id="1455107" name="Rectangle 3"/>
          <p:cNvSpPr>
            <a:spLocks noGrp="1" noChangeArrowheads="1"/>
          </p:cNvSpPr>
          <p:nvPr>
            <p:ph type="title"/>
          </p:nvPr>
        </p:nvSpPr>
        <p:spPr/>
        <p:txBody>
          <a:bodyPr/>
          <a:lstStyle/>
          <a:p>
            <a:r>
              <a:rPr lang="sk-SK" altLang="sk-SK" sz="2800"/>
              <a:t>Frontový režim </a:t>
            </a:r>
            <a:r>
              <a:rPr lang="en-US" altLang="sk-SK" sz="2800"/>
              <a:t>FIFO</a:t>
            </a:r>
          </a:p>
        </p:txBody>
      </p:sp>
      <p:sp>
        <p:nvSpPr>
          <p:cNvPr id="1455108" name="Rectangle 4"/>
          <p:cNvSpPr>
            <a:spLocks noGrp="1" noChangeArrowheads="1"/>
          </p:cNvSpPr>
          <p:nvPr>
            <p:ph type="body" sz="half" idx="1"/>
          </p:nvPr>
        </p:nvSpPr>
        <p:spPr/>
        <p:txBody>
          <a:bodyPr/>
          <a:lstStyle/>
          <a:p>
            <a:r>
              <a:rPr lang="sk-SK" altLang="sk-SK" sz="2000"/>
              <a:t>Pakety sa odosielajú v poradí, v ktorom prišli</a:t>
            </a:r>
            <a:endParaRPr lang="en-US" altLang="sk-SK" sz="2000"/>
          </a:p>
          <a:p>
            <a:r>
              <a:rPr lang="sk-SK" altLang="sk-SK" sz="2000"/>
              <a:t>Definitívne najjednoduchší</a:t>
            </a:r>
            <a:endParaRPr lang="en-US" altLang="sk-SK" sz="2000"/>
          </a:p>
          <a:p>
            <a:r>
              <a:rPr lang="sk-SK" altLang="sk-SK" sz="2000"/>
              <a:t>Využíva jeden front</a:t>
            </a:r>
            <a:endParaRPr lang="en-US" altLang="sk-SK" sz="2000"/>
          </a:p>
          <a:p>
            <a:r>
              <a:rPr lang="sk-SK" altLang="sk-SK" sz="2000"/>
              <a:t>V iných mechanizmoch sa využíva niekoľko frontov, každý z nich je sám osebe FIFO</a:t>
            </a:r>
          </a:p>
          <a:p>
            <a:pPr lvl="1"/>
            <a:r>
              <a:rPr lang="sk-SK" altLang="sk-SK" sz="1800"/>
              <a:t>FIFO preto tvorí veľmi dôležitý základ všetkých ďalších mechanizmov</a:t>
            </a:r>
            <a:endParaRPr lang="en-US" altLang="sk-SK" sz="1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7154" name="Picture 2" descr="017G_1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25" y="1676400"/>
            <a:ext cx="4232275" cy="4237038"/>
          </a:xfrm>
          <a:prstGeom prst="rect">
            <a:avLst/>
          </a:prstGeom>
          <a:noFill/>
          <a:extLst>
            <a:ext uri="{909E8E84-426E-40DD-AFC4-6F175D3DCCD1}">
              <a14:hiddenFill xmlns:a14="http://schemas.microsoft.com/office/drawing/2010/main">
                <a:solidFill>
                  <a:srgbClr val="FFFFFF"/>
                </a:solidFill>
              </a14:hiddenFill>
            </a:ext>
          </a:extLst>
        </p:spPr>
      </p:pic>
      <p:sp>
        <p:nvSpPr>
          <p:cNvPr id="1457155" name="Rectangle 3"/>
          <p:cNvSpPr>
            <a:spLocks noGrp="1" noChangeArrowheads="1"/>
          </p:cNvSpPr>
          <p:nvPr>
            <p:ph type="title"/>
          </p:nvPr>
        </p:nvSpPr>
        <p:spPr/>
        <p:txBody>
          <a:bodyPr/>
          <a:lstStyle/>
          <a:p>
            <a:r>
              <a:rPr lang="sk-SK" altLang="sk-SK"/>
              <a:t>Frontový režim </a:t>
            </a:r>
            <a:r>
              <a:rPr lang="en-US" altLang="sk-SK"/>
              <a:t>Priority Queuing</a:t>
            </a:r>
          </a:p>
        </p:txBody>
      </p:sp>
      <p:sp>
        <p:nvSpPr>
          <p:cNvPr id="1457156" name="Rectangle 4"/>
          <p:cNvSpPr>
            <a:spLocks noGrp="1" noChangeArrowheads="1"/>
          </p:cNvSpPr>
          <p:nvPr>
            <p:ph type="body" sz="half" idx="1"/>
          </p:nvPr>
        </p:nvSpPr>
        <p:spPr>
          <a:xfrm>
            <a:off x="655638" y="1143000"/>
            <a:ext cx="4002087" cy="5410200"/>
          </a:xfrm>
        </p:spPr>
        <p:txBody>
          <a:bodyPr/>
          <a:lstStyle/>
          <a:p>
            <a:r>
              <a:rPr lang="sk-SK" altLang="sk-SK" sz="2000"/>
              <a:t>Používa viaceré fronty</a:t>
            </a:r>
            <a:endParaRPr lang="en-US" altLang="sk-SK" sz="2000"/>
          </a:p>
          <a:p>
            <a:r>
              <a:rPr lang="sk-SK" altLang="sk-SK" sz="2000"/>
              <a:t>Umožňuje stanoviť absolútne priority</a:t>
            </a:r>
            <a:endParaRPr lang="en-US" altLang="sk-SK" sz="2000"/>
          </a:p>
          <a:p>
            <a:r>
              <a:rPr lang="sk-SK" altLang="sk-SK" sz="2000"/>
              <a:t>Plánovač vždy vyberá pakety</a:t>
            </a:r>
            <a:br>
              <a:rPr lang="sk-SK" altLang="sk-SK" sz="2000"/>
            </a:br>
            <a:r>
              <a:rPr lang="sk-SK" altLang="sk-SK" sz="2000"/>
              <a:t>z frontu s najvyššou prioritou,</a:t>
            </a:r>
            <a:br>
              <a:rPr lang="sk-SK" altLang="sk-SK" sz="2000"/>
            </a:br>
            <a:r>
              <a:rPr lang="sk-SK" altLang="sk-SK" sz="2000"/>
              <a:t>v ktorom sa ešte nachádzajú čakajúce pakety</a:t>
            </a:r>
          </a:p>
          <a:p>
            <a:r>
              <a:rPr lang="sk-SK" altLang="sk-SK" sz="2000"/>
              <a:t>Front s najvyššou prioritou má garantovanú obsluhu</a:t>
            </a:r>
          </a:p>
          <a:p>
            <a:r>
              <a:rPr lang="sk-SK" altLang="sk-SK" sz="2000"/>
              <a:t>Hrozí riziko starvácie menej prioritných frontov</a:t>
            </a:r>
          </a:p>
          <a:p>
            <a:r>
              <a:rPr lang="sk-SK" altLang="sk-SK" sz="2000"/>
              <a:t>Je veľmi ťažké garantovať oneskorenie v menej prioritných frontoch</a:t>
            </a:r>
            <a:endParaRPr lang="en-US" altLang="sk-SK"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9202" name="Picture 2" descr="017G_1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975" y="1676400"/>
            <a:ext cx="4365625" cy="4237038"/>
          </a:xfrm>
          <a:prstGeom prst="rect">
            <a:avLst/>
          </a:prstGeom>
          <a:noFill/>
          <a:extLst>
            <a:ext uri="{909E8E84-426E-40DD-AFC4-6F175D3DCCD1}">
              <a14:hiddenFill xmlns:a14="http://schemas.microsoft.com/office/drawing/2010/main">
                <a:solidFill>
                  <a:srgbClr val="FFFFFF"/>
                </a:solidFill>
              </a14:hiddenFill>
            </a:ext>
          </a:extLst>
        </p:spPr>
      </p:pic>
      <p:sp>
        <p:nvSpPr>
          <p:cNvPr id="1459203" name="Rectangle 3"/>
          <p:cNvSpPr>
            <a:spLocks noGrp="1" noChangeArrowheads="1"/>
          </p:cNvSpPr>
          <p:nvPr>
            <p:ph type="title"/>
          </p:nvPr>
        </p:nvSpPr>
        <p:spPr/>
        <p:txBody>
          <a:bodyPr/>
          <a:lstStyle/>
          <a:p>
            <a:r>
              <a:rPr lang="sk-SK" altLang="sk-SK"/>
              <a:t>Frontový režim </a:t>
            </a:r>
            <a:r>
              <a:rPr lang="en-US" altLang="sk-SK"/>
              <a:t>Round Robin Queuing</a:t>
            </a:r>
          </a:p>
        </p:txBody>
      </p:sp>
      <p:sp>
        <p:nvSpPr>
          <p:cNvPr id="1459204" name="Rectangle 4"/>
          <p:cNvSpPr>
            <a:spLocks noGrp="1" noChangeArrowheads="1"/>
          </p:cNvSpPr>
          <p:nvPr>
            <p:ph type="body" sz="half" idx="1"/>
          </p:nvPr>
        </p:nvSpPr>
        <p:spPr>
          <a:xfrm>
            <a:off x="655638" y="1143000"/>
            <a:ext cx="4002087" cy="5410200"/>
          </a:xfrm>
        </p:spPr>
        <p:txBody>
          <a:bodyPr/>
          <a:lstStyle/>
          <a:p>
            <a:r>
              <a:rPr lang="sk-SK" altLang="sk-SK" sz="2000"/>
              <a:t>Využíva viaceré fronty</a:t>
            </a:r>
            <a:endParaRPr lang="en-US" altLang="sk-SK" sz="2000"/>
          </a:p>
          <a:p>
            <a:r>
              <a:rPr lang="sk-SK" altLang="sk-SK" sz="2000"/>
              <a:t>Nepodporuje priority</a:t>
            </a:r>
            <a:endParaRPr lang="en-US" altLang="sk-SK" sz="2000"/>
          </a:p>
          <a:p>
            <a:r>
              <a:rPr lang="sk-SK" altLang="sk-SK" sz="2000"/>
              <a:t>Plánovač v nekonečnom cykle prechádza frontami v pevnom poradí a z každého pri jednom prechode vyberie jeden paket na odoslanie</a:t>
            </a:r>
          </a:p>
          <a:p>
            <a:r>
              <a:rPr lang="sk-SK" altLang="sk-SK" sz="2000"/>
              <a:t>Každý front má garantované, že plánovač z neho do istého času odoberie paket</a:t>
            </a:r>
          </a:p>
          <a:p>
            <a:r>
              <a:rPr lang="sk-SK" altLang="sk-SK" sz="2000"/>
              <a:t>Podiel prenosového pásma pripadajúci na jeden front sa však nedá garantovať</a:t>
            </a:r>
            <a:endParaRPr lang="en-US" altLang="sk-SK"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1250" name="Picture 2" descr="017G_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676400"/>
            <a:ext cx="4438650" cy="4237038"/>
          </a:xfrm>
          <a:prstGeom prst="rect">
            <a:avLst/>
          </a:prstGeom>
          <a:noFill/>
          <a:extLst>
            <a:ext uri="{909E8E84-426E-40DD-AFC4-6F175D3DCCD1}">
              <a14:hiddenFill xmlns:a14="http://schemas.microsoft.com/office/drawing/2010/main">
                <a:solidFill>
                  <a:srgbClr val="FFFFFF"/>
                </a:solidFill>
              </a14:hiddenFill>
            </a:ext>
          </a:extLst>
        </p:spPr>
      </p:pic>
      <p:sp>
        <p:nvSpPr>
          <p:cNvPr id="1461251" name="Rectangle 3"/>
          <p:cNvSpPr>
            <a:spLocks noGrp="1" noChangeArrowheads="1"/>
          </p:cNvSpPr>
          <p:nvPr>
            <p:ph type="title"/>
          </p:nvPr>
        </p:nvSpPr>
        <p:spPr/>
        <p:txBody>
          <a:bodyPr/>
          <a:lstStyle/>
          <a:p>
            <a:r>
              <a:rPr lang="sk-SK" altLang="sk-SK" sz="2800"/>
              <a:t>Frontový režim </a:t>
            </a:r>
            <a:r>
              <a:rPr lang="en-US" altLang="sk-SK" sz="2800"/>
              <a:t>Weighted Round Robin Queuing</a:t>
            </a:r>
          </a:p>
        </p:txBody>
      </p:sp>
      <p:sp>
        <p:nvSpPr>
          <p:cNvPr id="1461252" name="Rectangle 4"/>
          <p:cNvSpPr>
            <a:spLocks noGrp="1" noChangeArrowheads="1"/>
          </p:cNvSpPr>
          <p:nvPr>
            <p:ph type="body" sz="half" idx="1"/>
          </p:nvPr>
        </p:nvSpPr>
        <p:spPr>
          <a:xfrm>
            <a:off x="655638" y="1143000"/>
            <a:ext cx="4002087" cy="5410200"/>
          </a:xfrm>
        </p:spPr>
        <p:txBody>
          <a:bodyPr/>
          <a:lstStyle/>
          <a:p>
            <a:r>
              <a:rPr lang="sk-SK" altLang="sk-SK" sz="2000"/>
              <a:t>Vylepšenie obyčajného RRQ</a:t>
            </a:r>
          </a:p>
          <a:p>
            <a:r>
              <a:rPr lang="sk-SK" altLang="sk-SK" sz="2000"/>
              <a:t>Podporuje priority</a:t>
            </a:r>
            <a:endParaRPr lang="en-US" altLang="sk-SK" sz="2000"/>
          </a:p>
          <a:p>
            <a:r>
              <a:rPr lang="sk-SK" altLang="sk-SK" sz="2000"/>
              <a:t>Každému frontu prideľuje váhu</a:t>
            </a:r>
            <a:endParaRPr lang="en-US" altLang="sk-SK" sz="2000"/>
          </a:p>
          <a:p>
            <a:r>
              <a:rPr lang="sk-SK" altLang="sk-SK" sz="2000"/>
              <a:t>Fronty obsluhuje cyklicky ako RRQ, avšak z každého frontu vyberie počet paketov úmerný váhe frontu</a:t>
            </a:r>
          </a:p>
          <a:p>
            <a:r>
              <a:rPr lang="sk-SK" altLang="sk-SK" sz="2000"/>
              <a:t>Existujú implementácie, kde namiesto počtu paketov je definovaný objem dát, ktorý sa má z frontu odoslať</a:t>
            </a:r>
          </a:p>
          <a:p>
            <a:pPr lvl="1"/>
            <a:r>
              <a:rPr lang="sk-SK" altLang="sk-SK" sz="1800"/>
              <a:t>Táto implementácia sa volá Custom Queueing (CQ)</a:t>
            </a:r>
            <a:endParaRPr lang="en-US" altLang="sk-SK" sz="1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3298" name="Picture 2" descr="017G_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7835900" cy="2762250"/>
          </a:xfrm>
          <a:prstGeom prst="rect">
            <a:avLst/>
          </a:prstGeom>
          <a:noFill/>
          <a:extLst>
            <a:ext uri="{909E8E84-426E-40DD-AFC4-6F175D3DCCD1}">
              <a14:hiddenFill xmlns:a14="http://schemas.microsoft.com/office/drawing/2010/main">
                <a:solidFill>
                  <a:srgbClr val="FFFFFF"/>
                </a:solidFill>
              </a14:hiddenFill>
            </a:ext>
          </a:extLst>
        </p:spPr>
      </p:pic>
      <p:sp>
        <p:nvSpPr>
          <p:cNvPr id="1463299" name="Rectangle 3"/>
          <p:cNvSpPr>
            <a:spLocks noGrp="1" noChangeArrowheads="1"/>
          </p:cNvSpPr>
          <p:nvPr>
            <p:ph type="title"/>
          </p:nvPr>
        </p:nvSpPr>
        <p:spPr>
          <a:xfrm>
            <a:off x="304800" y="381000"/>
            <a:ext cx="8305800" cy="685800"/>
          </a:xfrm>
        </p:spPr>
        <p:txBody>
          <a:bodyPr/>
          <a:lstStyle/>
          <a:p>
            <a:r>
              <a:rPr lang="sk-SK" altLang="sk-SK" sz="2800"/>
              <a:t>Problémy s</a:t>
            </a:r>
            <a:r>
              <a:rPr lang="en-US" altLang="sk-SK" sz="2800"/>
              <a:t> Weighted Round Robin Queuing</a:t>
            </a:r>
          </a:p>
        </p:txBody>
      </p:sp>
      <p:sp>
        <p:nvSpPr>
          <p:cNvPr id="1463300" name="Rectangle 4"/>
          <p:cNvSpPr>
            <a:spLocks noGrp="1" noChangeArrowheads="1"/>
          </p:cNvSpPr>
          <p:nvPr>
            <p:ph type="body" idx="1"/>
          </p:nvPr>
        </p:nvSpPr>
        <p:spPr>
          <a:xfrm>
            <a:off x="458788" y="4559300"/>
            <a:ext cx="8221662" cy="16891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1">
            <a:spAutoFit/>
          </a:bodyPr>
          <a:lstStyle/>
          <a:p>
            <a:r>
              <a:rPr lang="sk-SK" altLang="sk-SK" sz="2000"/>
              <a:t>Vo WRR (CQ) môže dochádzať k vychýleniu skutočných váh frontov</a:t>
            </a:r>
            <a:endParaRPr lang="en-US" altLang="sk-SK" sz="2000"/>
          </a:p>
          <a:p>
            <a:pPr lvl="1"/>
            <a:r>
              <a:rPr lang="sk-SK" altLang="sk-SK" sz="1800"/>
              <a:t>CQ dovoľuje v jednom prechode plánovača odoslať z frontu istý počet bajtov tým, že sa odošle hneď niekoľko paketov</a:t>
            </a:r>
          </a:p>
          <a:p>
            <a:pPr lvl="1"/>
            <a:r>
              <a:rPr lang="sk-SK" altLang="sk-SK" sz="1800"/>
              <a:t>Plánovač však môže odoslať paket aj vtedy, ak celkový počet odoslaných bajtov je väčší než povolená váha frontu</a:t>
            </a:r>
            <a:endParaRPr lang="en-US" altLang="sk-SK" sz="18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ChangeArrowheads="1"/>
          </p:cNvSpPr>
          <p:nvPr/>
        </p:nvSpPr>
        <p:spPr bwMode="auto">
          <a:xfrm>
            <a:off x="0" y="0"/>
            <a:ext cx="48006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231875" name="Rectangle 3"/>
          <p:cNvSpPr>
            <a:spLocks noGrp="1" noChangeArrowheads="1"/>
          </p:cNvSpPr>
          <p:nvPr>
            <p:ph type="title"/>
          </p:nvPr>
        </p:nvSpPr>
        <p:spPr>
          <a:xfrm>
            <a:off x="179388" y="1089025"/>
            <a:ext cx="4062412" cy="838200"/>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dirty="0" smtClean="0">
                <a:solidFill>
                  <a:schemeClr val="bg1"/>
                </a:solidFill>
              </a:rPr>
              <a:t>Weighted Fair Queueing (WFQ)</a:t>
            </a:r>
            <a:endParaRPr lang="en-US" altLang="sk-SK" sz="2800" dirty="0">
              <a:solidFill>
                <a:schemeClr val="bg1"/>
              </a:solidFill>
            </a:endParaRPr>
          </a:p>
        </p:txBody>
      </p:sp>
      <p:pic>
        <p:nvPicPr>
          <p:cNvPr id="1231876" name="Picture 4" descr="XX7F9290"/>
          <p:cNvPicPr>
            <a:picLocks noChangeAspect="1" noChangeArrowheads="1"/>
          </p:cNvPicPr>
          <p:nvPr/>
        </p:nvPicPr>
        <p:blipFill>
          <a:blip r:embed="rId3" cstate="print">
            <a:extLst>
              <a:ext uri="{28A0092B-C50C-407E-A947-70E740481C1C}">
                <a14:useLocalDpi xmlns:a14="http://schemas.microsoft.com/office/drawing/2010/main" val="0"/>
              </a:ext>
            </a:extLst>
          </a:blip>
          <a:srcRect r="-34"/>
          <a:stretch>
            <a:fillRect/>
          </a:stretch>
        </p:blipFill>
        <p:spPr bwMode="auto">
          <a:xfrm>
            <a:off x="4462463" y="0"/>
            <a:ext cx="4692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82995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p:txBody>
          <a:bodyPr/>
          <a:lstStyle/>
          <a:p>
            <a:r>
              <a:rPr lang="sk-SK" altLang="sk-SK"/>
              <a:t>Frontový režim </a:t>
            </a:r>
            <a:r>
              <a:rPr lang="en-US" altLang="sk-SK"/>
              <a:t>Weighted Fair Queuing</a:t>
            </a:r>
          </a:p>
        </p:txBody>
      </p:sp>
      <p:sp>
        <p:nvSpPr>
          <p:cNvPr id="1485827" name="Rectangle 3"/>
          <p:cNvSpPr>
            <a:spLocks noGrp="1" noChangeArrowheads="1"/>
          </p:cNvSpPr>
          <p:nvPr>
            <p:ph type="body" idx="1"/>
          </p:nvPr>
        </p:nvSpPr>
        <p:spPr/>
        <p:txBody>
          <a:bodyPr/>
          <a:lstStyle/>
          <a:p>
            <a:r>
              <a:rPr lang="sk-SK" altLang="sk-SK" dirty="0"/>
              <a:t>Frontový režim, ktorý realizuje „férovú“ politiku, by sa mal správať podľa týchto kritérií:</a:t>
            </a:r>
            <a:endParaRPr lang="en-US" altLang="sk-SK" dirty="0"/>
          </a:p>
          <a:p>
            <a:pPr lvl="1"/>
            <a:r>
              <a:rPr lang="sk-SK" altLang="sk-SK" dirty="0"/>
              <a:t>Znižovať dobu odozvy pre interaktívne toky tým, že ich uprednostní pred ostatnými</a:t>
            </a:r>
            <a:endParaRPr lang="en-US" altLang="sk-SK" dirty="0"/>
          </a:p>
          <a:p>
            <a:pPr lvl="1"/>
            <a:r>
              <a:rPr lang="sk-SK" altLang="sk-SK" dirty="0"/>
              <a:t>Zabrániť veľkoobjemovým tokom monopolizáciu rozhrania</a:t>
            </a:r>
          </a:p>
          <a:p>
            <a:r>
              <a:rPr lang="sk-SK" altLang="sk-SK" dirty="0"/>
              <a:t>Ideálny férový algoritmus by mal cyklicky obsluhovať všetky fronty a z každého vybrať v jednom cykle jeden bit</a:t>
            </a:r>
          </a:p>
          <a:p>
            <a:pPr lvl="1"/>
            <a:r>
              <a:rPr lang="sk-SK" altLang="sk-SK" dirty="0"/>
              <a:t>Tento prístup je v paketových sieťach nepoužiteľný</a:t>
            </a:r>
          </a:p>
          <a:p>
            <a:pPr lvl="1"/>
            <a:r>
              <a:rPr lang="sk-SK" altLang="sk-SK" dirty="0"/>
              <a:t>Možno ho však nahradiť približným postupom:</a:t>
            </a:r>
          </a:p>
          <a:p>
            <a:pPr lvl="2"/>
            <a:r>
              <a:rPr lang="sk-SK" altLang="sk-SK" dirty="0"/>
              <a:t>Pre každý front si viesť evidenciu, koľko dát celkovo bude z neho odoslaných, ak z neho odošleme ďalší paket</a:t>
            </a:r>
          </a:p>
          <a:p>
            <a:pPr lvl="2"/>
            <a:r>
              <a:rPr lang="sk-SK" altLang="sk-SK" dirty="0"/>
              <a:t>Obsluhovať vždy ten front, z ktorého je vrátane nasledujúceho paketu celkovo odoslaných najmenej dát</a:t>
            </a:r>
          </a:p>
          <a:p>
            <a:pPr lvl="3"/>
            <a:r>
              <a:rPr lang="sk-SK" altLang="sk-SK" dirty="0"/>
              <a:t>Evidentne, treba sa starať o najzaostávajúcejší front</a:t>
            </a:r>
            <a:endParaRPr lang="en-US" altLang="sk-SK"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Rectangle 2"/>
          <p:cNvSpPr>
            <a:spLocks noChangeArrowheads="1"/>
          </p:cNvSpPr>
          <p:nvPr/>
        </p:nvSpPr>
        <p:spPr bwMode="auto">
          <a:xfrm>
            <a:off x="0" y="0"/>
            <a:ext cx="48006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pic>
        <p:nvPicPr>
          <p:cNvPr id="1235971" name="Picture 3" descr="MAD1007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63" y="0"/>
            <a:ext cx="46958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5972" name="Rectangle 4"/>
          <p:cNvSpPr>
            <a:spLocks noGrp="1" noChangeArrowheads="1"/>
          </p:cNvSpPr>
          <p:nvPr>
            <p:ph type="title"/>
          </p:nvPr>
        </p:nvSpPr>
        <p:spPr>
          <a:xfrm>
            <a:off x="0" y="1089025"/>
            <a:ext cx="4449763" cy="1103190"/>
          </a:xfrm>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p>
            <a:pPr algn="ctr"/>
            <a:r>
              <a:rPr lang="sk-SK" altLang="sk-SK" sz="2800" dirty="0" smtClean="0">
                <a:solidFill>
                  <a:schemeClr val="bg1"/>
                </a:solidFill>
              </a:rPr>
              <a:t>Frontové režimy (Queueing Mechanisms)</a:t>
            </a:r>
            <a:endParaRPr lang="en-US" altLang="sk-SK" sz="2800" dirty="0">
              <a:solidFill>
                <a:schemeClr val="bg1"/>
              </a:solidFill>
            </a:endParaRPr>
          </a:p>
        </p:txBody>
      </p:sp>
    </p:spTree>
    <p:extLst>
      <p:ext uri="{BB962C8B-B14F-4D97-AF65-F5344CB8AC3E}">
        <p14:creationId xmlns:p14="http://schemas.microsoft.com/office/powerpoint/2010/main" val="261223820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p:cNvSpPr>
            <a:spLocks noGrp="1" noChangeArrowheads="1"/>
          </p:cNvSpPr>
          <p:nvPr>
            <p:ph type="title"/>
          </p:nvPr>
        </p:nvSpPr>
        <p:spPr/>
        <p:txBody>
          <a:bodyPr/>
          <a:lstStyle/>
          <a:p>
            <a:r>
              <a:rPr lang="sk-SK" altLang="sk-SK"/>
              <a:t>Frontový režim Weighted Fair Queueing</a:t>
            </a:r>
          </a:p>
        </p:txBody>
      </p:sp>
      <p:sp>
        <p:nvSpPr>
          <p:cNvPr id="1513476" name="Line 4"/>
          <p:cNvSpPr>
            <a:spLocks noChangeShapeType="1"/>
          </p:cNvSpPr>
          <p:nvPr/>
        </p:nvSpPr>
        <p:spPr bwMode="auto">
          <a:xfrm>
            <a:off x="4075113" y="1192213"/>
            <a:ext cx="3448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513477" name="Line 5"/>
          <p:cNvSpPr>
            <a:spLocks noChangeShapeType="1"/>
          </p:cNvSpPr>
          <p:nvPr/>
        </p:nvSpPr>
        <p:spPr bwMode="auto">
          <a:xfrm>
            <a:off x="4068763" y="1674813"/>
            <a:ext cx="3448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513478" name="Line 6"/>
          <p:cNvSpPr>
            <a:spLocks noChangeShapeType="1"/>
          </p:cNvSpPr>
          <p:nvPr/>
        </p:nvSpPr>
        <p:spPr bwMode="auto">
          <a:xfrm>
            <a:off x="4068763" y="2174875"/>
            <a:ext cx="3448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513479" name="Line 7"/>
          <p:cNvSpPr>
            <a:spLocks noChangeShapeType="1"/>
          </p:cNvSpPr>
          <p:nvPr/>
        </p:nvSpPr>
        <p:spPr bwMode="auto">
          <a:xfrm>
            <a:off x="4068763" y="2708275"/>
            <a:ext cx="3448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1513480" name="Rectangle 8"/>
          <p:cNvSpPr>
            <a:spLocks noChangeArrowheads="1"/>
          </p:cNvSpPr>
          <p:nvPr/>
        </p:nvSpPr>
        <p:spPr bwMode="auto">
          <a:xfrm>
            <a:off x="4397375"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1" name="Rectangle 9"/>
          <p:cNvSpPr>
            <a:spLocks noChangeArrowheads="1"/>
          </p:cNvSpPr>
          <p:nvPr/>
        </p:nvSpPr>
        <p:spPr bwMode="auto">
          <a:xfrm>
            <a:off x="4757738"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2" name="Rectangle 10"/>
          <p:cNvSpPr>
            <a:spLocks noChangeArrowheads="1"/>
          </p:cNvSpPr>
          <p:nvPr/>
        </p:nvSpPr>
        <p:spPr bwMode="auto">
          <a:xfrm>
            <a:off x="5118100"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3" name="Rectangle 11"/>
          <p:cNvSpPr>
            <a:spLocks noChangeArrowheads="1"/>
          </p:cNvSpPr>
          <p:nvPr/>
        </p:nvSpPr>
        <p:spPr bwMode="auto">
          <a:xfrm>
            <a:off x="5476875"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4" name="Rectangle 12"/>
          <p:cNvSpPr>
            <a:spLocks noChangeArrowheads="1"/>
          </p:cNvSpPr>
          <p:nvPr/>
        </p:nvSpPr>
        <p:spPr bwMode="auto">
          <a:xfrm>
            <a:off x="5837238"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5" name="Rectangle 13"/>
          <p:cNvSpPr>
            <a:spLocks noChangeArrowheads="1"/>
          </p:cNvSpPr>
          <p:nvPr/>
        </p:nvSpPr>
        <p:spPr bwMode="auto">
          <a:xfrm>
            <a:off x="6197600"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6" name="Rectangle 14"/>
          <p:cNvSpPr>
            <a:spLocks noChangeArrowheads="1"/>
          </p:cNvSpPr>
          <p:nvPr/>
        </p:nvSpPr>
        <p:spPr bwMode="auto">
          <a:xfrm>
            <a:off x="6557963"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7" name="Rectangle 15"/>
          <p:cNvSpPr>
            <a:spLocks noChangeArrowheads="1"/>
          </p:cNvSpPr>
          <p:nvPr/>
        </p:nvSpPr>
        <p:spPr bwMode="auto">
          <a:xfrm>
            <a:off x="6918325" y="1858963"/>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8" name="Rectangle 16"/>
          <p:cNvSpPr>
            <a:spLocks noChangeArrowheads="1"/>
          </p:cNvSpPr>
          <p:nvPr/>
        </p:nvSpPr>
        <p:spPr bwMode="auto">
          <a:xfrm>
            <a:off x="4397375"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89" name="Rectangle 17"/>
          <p:cNvSpPr>
            <a:spLocks noChangeArrowheads="1"/>
          </p:cNvSpPr>
          <p:nvPr/>
        </p:nvSpPr>
        <p:spPr bwMode="auto">
          <a:xfrm>
            <a:off x="4757738"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0" name="Rectangle 18"/>
          <p:cNvSpPr>
            <a:spLocks noChangeArrowheads="1"/>
          </p:cNvSpPr>
          <p:nvPr/>
        </p:nvSpPr>
        <p:spPr bwMode="auto">
          <a:xfrm>
            <a:off x="5118100"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1" name="Rectangle 19"/>
          <p:cNvSpPr>
            <a:spLocks noChangeArrowheads="1"/>
          </p:cNvSpPr>
          <p:nvPr/>
        </p:nvSpPr>
        <p:spPr bwMode="auto">
          <a:xfrm>
            <a:off x="5476875"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2" name="Rectangle 20"/>
          <p:cNvSpPr>
            <a:spLocks noChangeArrowheads="1"/>
          </p:cNvSpPr>
          <p:nvPr/>
        </p:nvSpPr>
        <p:spPr bwMode="auto">
          <a:xfrm>
            <a:off x="5837238"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3" name="Rectangle 21"/>
          <p:cNvSpPr>
            <a:spLocks noChangeArrowheads="1"/>
          </p:cNvSpPr>
          <p:nvPr/>
        </p:nvSpPr>
        <p:spPr bwMode="auto">
          <a:xfrm>
            <a:off x="6197600"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4" name="Rectangle 22"/>
          <p:cNvSpPr>
            <a:spLocks noChangeArrowheads="1"/>
          </p:cNvSpPr>
          <p:nvPr/>
        </p:nvSpPr>
        <p:spPr bwMode="auto">
          <a:xfrm>
            <a:off x="6557963"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5" name="Rectangle 23"/>
          <p:cNvSpPr>
            <a:spLocks noChangeArrowheads="1"/>
          </p:cNvSpPr>
          <p:nvPr/>
        </p:nvSpPr>
        <p:spPr bwMode="auto">
          <a:xfrm>
            <a:off x="6918325" y="2362200"/>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6" name="Rectangle 24"/>
          <p:cNvSpPr>
            <a:spLocks noChangeArrowheads="1"/>
          </p:cNvSpPr>
          <p:nvPr/>
        </p:nvSpPr>
        <p:spPr bwMode="auto">
          <a:xfrm>
            <a:off x="4397375"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7" name="Rectangle 25"/>
          <p:cNvSpPr>
            <a:spLocks noChangeArrowheads="1"/>
          </p:cNvSpPr>
          <p:nvPr/>
        </p:nvSpPr>
        <p:spPr bwMode="auto">
          <a:xfrm>
            <a:off x="4757738"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8" name="Rectangle 26"/>
          <p:cNvSpPr>
            <a:spLocks noChangeArrowheads="1"/>
          </p:cNvSpPr>
          <p:nvPr/>
        </p:nvSpPr>
        <p:spPr bwMode="auto">
          <a:xfrm>
            <a:off x="5118100"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499" name="Rectangle 27"/>
          <p:cNvSpPr>
            <a:spLocks noChangeArrowheads="1"/>
          </p:cNvSpPr>
          <p:nvPr/>
        </p:nvSpPr>
        <p:spPr bwMode="auto">
          <a:xfrm>
            <a:off x="5476875"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00" name="Rectangle 28"/>
          <p:cNvSpPr>
            <a:spLocks noChangeArrowheads="1"/>
          </p:cNvSpPr>
          <p:nvPr/>
        </p:nvSpPr>
        <p:spPr bwMode="auto">
          <a:xfrm>
            <a:off x="5837238"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01" name="Rectangle 29"/>
          <p:cNvSpPr>
            <a:spLocks noChangeArrowheads="1"/>
          </p:cNvSpPr>
          <p:nvPr/>
        </p:nvSpPr>
        <p:spPr bwMode="auto">
          <a:xfrm>
            <a:off x="6197600"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02" name="Rectangle 30"/>
          <p:cNvSpPr>
            <a:spLocks noChangeArrowheads="1"/>
          </p:cNvSpPr>
          <p:nvPr/>
        </p:nvSpPr>
        <p:spPr bwMode="auto">
          <a:xfrm>
            <a:off x="6557963" y="1354138"/>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04" name="Text Box 32"/>
          <p:cNvSpPr txBox="1">
            <a:spLocks noChangeArrowheads="1"/>
          </p:cNvSpPr>
          <p:nvPr/>
        </p:nvSpPr>
        <p:spPr bwMode="auto">
          <a:xfrm>
            <a:off x="925513" y="1231900"/>
            <a:ext cx="313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pPr>
            <a:r>
              <a:rPr lang="sk-SK" altLang="sk-SK" sz="1800" b="1"/>
              <a:t>Front 1, 200-bajtové pakety</a:t>
            </a:r>
          </a:p>
        </p:txBody>
      </p:sp>
      <p:sp>
        <p:nvSpPr>
          <p:cNvPr id="1513510" name="Rectangle 38"/>
          <p:cNvSpPr>
            <a:spLocks noChangeArrowheads="1"/>
          </p:cNvSpPr>
          <p:nvPr/>
        </p:nvSpPr>
        <p:spPr bwMode="auto">
          <a:xfrm>
            <a:off x="6915150" y="1355725"/>
            <a:ext cx="165100" cy="165100"/>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513511" name="Text Box 39"/>
          <p:cNvSpPr txBox="1">
            <a:spLocks noChangeArrowheads="1"/>
          </p:cNvSpPr>
          <p:nvPr/>
        </p:nvSpPr>
        <p:spPr bwMode="auto">
          <a:xfrm>
            <a:off x="922338" y="1739900"/>
            <a:ext cx="313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pPr>
            <a:r>
              <a:rPr lang="sk-SK" altLang="sk-SK" sz="1800" b="1"/>
              <a:t>Front 2, 150-bajtové pakety</a:t>
            </a:r>
          </a:p>
        </p:txBody>
      </p:sp>
      <p:sp>
        <p:nvSpPr>
          <p:cNvPr id="1513512" name="Text Box 40"/>
          <p:cNvSpPr txBox="1">
            <a:spLocks noChangeArrowheads="1"/>
          </p:cNvSpPr>
          <p:nvPr/>
        </p:nvSpPr>
        <p:spPr bwMode="auto">
          <a:xfrm>
            <a:off x="922338" y="2251075"/>
            <a:ext cx="313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lnSpc>
                <a:spcPct val="100000"/>
              </a:lnSpc>
            </a:pPr>
            <a:r>
              <a:rPr lang="sk-SK" altLang="sk-SK" sz="1800" b="1"/>
              <a:t>Front 3, 100-bajtové pakety</a:t>
            </a:r>
          </a:p>
        </p:txBody>
      </p:sp>
      <p:graphicFrame>
        <p:nvGraphicFramePr>
          <p:cNvPr id="1514130" name="Group 658"/>
          <p:cNvGraphicFramePr>
            <a:graphicFrameLocks noGrp="1"/>
          </p:cNvGraphicFramePr>
          <p:nvPr>
            <p:ph idx="1"/>
          </p:nvPr>
        </p:nvGraphicFramePr>
        <p:xfrm>
          <a:off x="2921000" y="2792413"/>
          <a:ext cx="3011488" cy="627540"/>
        </p:xfrm>
        <a:graphic>
          <a:graphicData uri="http://schemas.openxmlformats.org/drawingml/2006/table">
            <a:tbl>
              <a:tblPr/>
              <a:tblGrid>
                <a:gridCol w="582613"/>
                <a:gridCol w="809625"/>
                <a:gridCol w="809625"/>
                <a:gridCol w="809625"/>
              </a:tblGrid>
              <a:tr h="169863">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Krok</a:t>
                      </a: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Front 1</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Front 2</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Front 3</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0</a:t>
                      </a: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200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150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100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31" name="Group 659"/>
          <p:cNvGraphicFramePr>
            <a:graphicFrameLocks noGrp="1"/>
          </p:cNvGraphicFramePr>
          <p:nvPr/>
        </p:nvGraphicFramePr>
        <p:xfrm>
          <a:off x="2921000" y="3429000"/>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1</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200</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150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20</a:t>
                      </a:r>
                      <a:r>
                        <a:rPr kumimoji="0" lang="en-US" altLang="sk-SK" sz="1600" b="0" i="0" u="none" strike="noStrike" cap="none" normalizeH="0" baseline="0" smtClean="0">
                          <a:ln>
                            <a:noFill/>
                          </a:ln>
                          <a:solidFill>
                            <a:schemeClr val="tx1"/>
                          </a:solidFill>
                          <a:effectLst/>
                          <a:latin typeface="Arial" charset="0"/>
                        </a:rPr>
                        <a:t>0</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2" name="Group 660"/>
          <p:cNvGraphicFramePr>
            <a:graphicFrameLocks noGrp="1"/>
          </p:cNvGraphicFramePr>
          <p:nvPr/>
        </p:nvGraphicFramePr>
        <p:xfrm>
          <a:off x="2921000" y="3746500"/>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2</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200</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20</a:t>
                      </a:r>
                      <a:r>
                        <a:rPr kumimoji="0" lang="en-US" altLang="sk-SK" sz="1600" b="0" i="0" u="none" strike="noStrike" cap="none" normalizeH="0" baseline="0" smtClean="0">
                          <a:ln>
                            <a:noFill/>
                          </a:ln>
                          <a:solidFill>
                            <a:schemeClr val="tx1"/>
                          </a:solidFill>
                          <a:effectLst/>
                          <a:latin typeface="Arial" charset="0"/>
                        </a:rPr>
                        <a:t>0</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3" name="Group 661"/>
          <p:cNvGraphicFramePr>
            <a:graphicFrameLocks noGrp="1"/>
          </p:cNvGraphicFramePr>
          <p:nvPr/>
        </p:nvGraphicFramePr>
        <p:xfrm>
          <a:off x="2921000" y="4071938"/>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3</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200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34" name="Group 662"/>
          <p:cNvGraphicFramePr>
            <a:graphicFrameLocks noGrp="1"/>
          </p:cNvGraphicFramePr>
          <p:nvPr/>
        </p:nvGraphicFramePr>
        <p:xfrm>
          <a:off x="2921000" y="4387850"/>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4</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5" name="Group 663"/>
          <p:cNvGraphicFramePr>
            <a:graphicFrameLocks noGrp="1"/>
          </p:cNvGraphicFramePr>
          <p:nvPr/>
        </p:nvGraphicFramePr>
        <p:xfrm>
          <a:off x="2921000" y="4702175"/>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5</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450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300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36" name="Group 664"/>
          <p:cNvGraphicFramePr>
            <a:graphicFrameLocks noGrp="1"/>
          </p:cNvGraphicFramePr>
          <p:nvPr/>
        </p:nvGraphicFramePr>
        <p:xfrm>
          <a:off x="2921000" y="5016500"/>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6</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400</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450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7" name="Group 665"/>
          <p:cNvGraphicFramePr>
            <a:graphicFrameLocks noGrp="1"/>
          </p:cNvGraphicFramePr>
          <p:nvPr/>
        </p:nvGraphicFramePr>
        <p:xfrm>
          <a:off x="2921000" y="5343525"/>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7</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450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400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38" name="Group 666"/>
          <p:cNvGraphicFramePr>
            <a:graphicFrameLocks noGrp="1"/>
          </p:cNvGraphicFramePr>
          <p:nvPr/>
        </p:nvGraphicFramePr>
        <p:xfrm>
          <a:off x="2921000" y="5668963"/>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8</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450</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500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4139" name="Group 667"/>
          <p:cNvGraphicFramePr>
            <a:graphicFrameLocks noGrp="1"/>
          </p:cNvGraphicFramePr>
          <p:nvPr/>
        </p:nvGraphicFramePr>
        <p:xfrm>
          <a:off x="2921000" y="5992813"/>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9</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500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1514119" name="Group 647"/>
          <p:cNvGraphicFramePr>
            <a:graphicFrameLocks noGrp="1"/>
          </p:cNvGraphicFramePr>
          <p:nvPr/>
        </p:nvGraphicFramePr>
        <p:xfrm>
          <a:off x="2921000" y="6310313"/>
          <a:ext cx="3011488" cy="313770"/>
        </p:xfrm>
        <a:graphic>
          <a:graphicData uri="http://schemas.openxmlformats.org/drawingml/2006/table">
            <a:tbl>
              <a:tblPr/>
              <a:tblGrid>
                <a:gridCol w="582613"/>
                <a:gridCol w="809625"/>
                <a:gridCol w="809625"/>
                <a:gridCol w="809625"/>
              </a:tblGrid>
              <a:tr h="1619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10</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en-US" altLang="sk-SK" sz="1600" b="0" i="0" u="none" strike="noStrike" cap="none" normalizeH="0" baseline="0" smtClean="0">
                          <a:ln>
                            <a:noFill/>
                          </a:ln>
                          <a:solidFill>
                            <a:schemeClr val="tx1"/>
                          </a:solidFill>
                          <a:effectLst/>
                          <a:latin typeface="Arial" charset="0"/>
                        </a:rPr>
                        <a:t>600</a:t>
                      </a:r>
                      <a:endParaRPr kumimoji="0" lang="sk-SK" altLang="sk-SK" sz="1600" b="0" i="0" u="none" strike="noStrike" cap="none" normalizeH="0" baseline="0" smtClean="0">
                        <a:ln>
                          <a:noFill/>
                        </a:ln>
                        <a:solidFill>
                          <a:schemeClr val="tx1"/>
                        </a:solidFill>
                        <a:effectLst/>
                        <a:latin typeface="Arial" charset="0"/>
                      </a:endParaRP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556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711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1076325"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436688"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8938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3510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8082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3265488"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ctr"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1600" b="0" i="0" u="none" strike="noStrike" cap="none" normalizeH="0" baseline="0" smtClean="0">
                          <a:ln>
                            <a:noFill/>
                          </a:ln>
                          <a:solidFill>
                            <a:schemeClr val="tx1"/>
                          </a:solidFill>
                          <a:effectLst/>
                          <a:latin typeface="Arial" charset="0"/>
                        </a:rPr>
                        <a:t>600</a:t>
                      </a:r>
                    </a:p>
                  </a:txBody>
                  <a:tcPr marL="82124" marR="82124" marT="41061" marB="410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2000"/>
                                        <p:tgtEl>
                                          <p:spTgt spid="1513495"/>
                                        </p:tgtEl>
                                        <p:attrNameLst>
                                          <p:attrName>ppt_x</p:attrName>
                                        </p:attrNameLst>
                                      </p:cBhvr>
                                      <p:tavLst>
                                        <p:tav tm="0">
                                          <p:val>
                                            <p:strVal val="ppt_x"/>
                                          </p:val>
                                        </p:tav>
                                        <p:tav tm="100000">
                                          <p:val>
                                            <p:strVal val="1+ppt_w/2"/>
                                          </p:val>
                                        </p:tav>
                                      </p:tavLst>
                                    </p:anim>
                                    <p:anim calcmode="lin" valueType="num">
                                      <p:cBhvr additive="base">
                                        <p:cTn id="7" dur="2000"/>
                                        <p:tgtEl>
                                          <p:spTgt spid="1513495"/>
                                        </p:tgtEl>
                                        <p:attrNameLst>
                                          <p:attrName>ppt_y</p:attrName>
                                        </p:attrNameLst>
                                      </p:cBhvr>
                                      <p:tavLst>
                                        <p:tav tm="0">
                                          <p:val>
                                            <p:strVal val="ppt_y"/>
                                          </p:val>
                                        </p:tav>
                                        <p:tav tm="100000">
                                          <p:val>
                                            <p:strVal val="ppt_y"/>
                                          </p:val>
                                        </p:tav>
                                      </p:tavLst>
                                    </p:anim>
                                    <p:set>
                                      <p:cBhvr>
                                        <p:cTn id="8" dur="1" fill="hold">
                                          <p:stCondLst>
                                            <p:cond delay="1999"/>
                                          </p:stCondLst>
                                        </p:cTn>
                                        <p:tgtEl>
                                          <p:spTgt spid="1513495"/>
                                        </p:tgtEl>
                                        <p:attrNameLst>
                                          <p:attrName>style.visibility</p:attrName>
                                        </p:attrNameLst>
                                      </p:cBhvr>
                                      <p:to>
                                        <p:strVal val="hidden"/>
                                      </p:to>
                                    </p:set>
                                  </p:childTnLst>
                                </p:cTn>
                              </p:par>
                            </p:childTnLst>
                          </p:cTn>
                        </p:par>
                        <p:par>
                          <p:cTn id="9" fill="hold" nodeType="afterGroup">
                            <p:stCondLst>
                              <p:cond delay="2000"/>
                            </p:stCondLst>
                            <p:childTnLst>
                              <p:par>
                                <p:cTn id="10" presetID="2" presetClass="entr" presetSubtype="4" fill="hold" nodeType="afterEffect">
                                  <p:stCondLst>
                                    <p:cond delay="0"/>
                                  </p:stCondLst>
                                  <p:childTnLst>
                                    <p:set>
                                      <p:cBhvr>
                                        <p:cTn id="11" dur="1" fill="hold">
                                          <p:stCondLst>
                                            <p:cond delay="0"/>
                                          </p:stCondLst>
                                        </p:cTn>
                                        <p:tgtEl>
                                          <p:spTgt spid="1514131"/>
                                        </p:tgtEl>
                                        <p:attrNameLst>
                                          <p:attrName>style.visibility</p:attrName>
                                        </p:attrNameLst>
                                      </p:cBhvr>
                                      <p:to>
                                        <p:strVal val="visible"/>
                                      </p:to>
                                    </p:set>
                                    <p:anim calcmode="lin" valueType="num">
                                      <p:cBhvr additive="base">
                                        <p:cTn id="12" dur="500" fill="hold"/>
                                        <p:tgtEl>
                                          <p:spTgt spid="1514131"/>
                                        </p:tgtEl>
                                        <p:attrNameLst>
                                          <p:attrName>ppt_x</p:attrName>
                                        </p:attrNameLst>
                                      </p:cBhvr>
                                      <p:tavLst>
                                        <p:tav tm="0">
                                          <p:val>
                                            <p:strVal val="#ppt_x"/>
                                          </p:val>
                                        </p:tav>
                                        <p:tav tm="100000">
                                          <p:val>
                                            <p:strVal val="#ppt_x"/>
                                          </p:val>
                                        </p:tav>
                                      </p:tavLst>
                                    </p:anim>
                                    <p:anim calcmode="lin" valueType="num">
                                      <p:cBhvr additive="base">
                                        <p:cTn id="13" dur="500" fill="hold"/>
                                        <p:tgtEl>
                                          <p:spTgt spid="151413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xit" presetSubtype="2" fill="hold" grpId="0" nodeType="clickEffect">
                                  <p:stCondLst>
                                    <p:cond delay="0"/>
                                  </p:stCondLst>
                                  <p:childTnLst>
                                    <p:anim calcmode="lin" valueType="num">
                                      <p:cBhvr additive="base">
                                        <p:cTn id="17" dur="2000"/>
                                        <p:tgtEl>
                                          <p:spTgt spid="1513487"/>
                                        </p:tgtEl>
                                        <p:attrNameLst>
                                          <p:attrName>ppt_x</p:attrName>
                                        </p:attrNameLst>
                                      </p:cBhvr>
                                      <p:tavLst>
                                        <p:tav tm="0">
                                          <p:val>
                                            <p:strVal val="ppt_x"/>
                                          </p:val>
                                        </p:tav>
                                        <p:tav tm="100000">
                                          <p:val>
                                            <p:strVal val="1+ppt_w/2"/>
                                          </p:val>
                                        </p:tav>
                                      </p:tavLst>
                                    </p:anim>
                                    <p:anim calcmode="lin" valueType="num">
                                      <p:cBhvr additive="base">
                                        <p:cTn id="18" dur="2000"/>
                                        <p:tgtEl>
                                          <p:spTgt spid="1513487"/>
                                        </p:tgtEl>
                                        <p:attrNameLst>
                                          <p:attrName>ppt_y</p:attrName>
                                        </p:attrNameLst>
                                      </p:cBhvr>
                                      <p:tavLst>
                                        <p:tav tm="0">
                                          <p:val>
                                            <p:strVal val="ppt_y"/>
                                          </p:val>
                                        </p:tav>
                                        <p:tav tm="100000">
                                          <p:val>
                                            <p:strVal val="ppt_y"/>
                                          </p:val>
                                        </p:tav>
                                      </p:tavLst>
                                    </p:anim>
                                    <p:set>
                                      <p:cBhvr>
                                        <p:cTn id="19" dur="1" fill="hold">
                                          <p:stCondLst>
                                            <p:cond delay="1999"/>
                                          </p:stCondLst>
                                        </p:cTn>
                                        <p:tgtEl>
                                          <p:spTgt spid="1513487"/>
                                        </p:tgtEl>
                                        <p:attrNameLst>
                                          <p:attrName>style.visibility</p:attrName>
                                        </p:attrNameLst>
                                      </p:cBhvr>
                                      <p:to>
                                        <p:strVal val="hidden"/>
                                      </p:to>
                                    </p:set>
                                  </p:childTnLst>
                                </p:cTn>
                              </p:par>
                            </p:childTnLst>
                          </p:cTn>
                        </p:par>
                        <p:par>
                          <p:cTn id="20" fill="hold" nodeType="afterGroup">
                            <p:stCondLst>
                              <p:cond delay="2000"/>
                            </p:stCondLst>
                            <p:childTnLst>
                              <p:par>
                                <p:cTn id="21" presetID="2" presetClass="entr" presetSubtype="4" fill="hold" nodeType="afterEffect">
                                  <p:stCondLst>
                                    <p:cond delay="0"/>
                                  </p:stCondLst>
                                  <p:childTnLst>
                                    <p:set>
                                      <p:cBhvr>
                                        <p:cTn id="22" dur="1" fill="hold">
                                          <p:stCondLst>
                                            <p:cond delay="0"/>
                                          </p:stCondLst>
                                        </p:cTn>
                                        <p:tgtEl>
                                          <p:spTgt spid="1514132"/>
                                        </p:tgtEl>
                                        <p:attrNameLst>
                                          <p:attrName>style.visibility</p:attrName>
                                        </p:attrNameLst>
                                      </p:cBhvr>
                                      <p:to>
                                        <p:strVal val="visible"/>
                                      </p:to>
                                    </p:set>
                                    <p:anim calcmode="lin" valueType="num">
                                      <p:cBhvr additive="base">
                                        <p:cTn id="23" dur="500" fill="hold"/>
                                        <p:tgtEl>
                                          <p:spTgt spid="1514132"/>
                                        </p:tgtEl>
                                        <p:attrNameLst>
                                          <p:attrName>ppt_x</p:attrName>
                                        </p:attrNameLst>
                                      </p:cBhvr>
                                      <p:tavLst>
                                        <p:tav tm="0">
                                          <p:val>
                                            <p:strVal val="#ppt_x"/>
                                          </p:val>
                                        </p:tav>
                                        <p:tav tm="100000">
                                          <p:val>
                                            <p:strVal val="#ppt_x"/>
                                          </p:val>
                                        </p:tav>
                                      </p:tavLst>
                                    </p:anim>
                                    <p:anim calcmode="lin" valueType="num">
                                      <p:cBhvr additive="base">
                                        <p:cTn id="24" dur="500" fill="hold"/>
                                        <p:tgtEl>
                                          <p:spTgt spid="151413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2" fill="hold" grpId="0" nodeType="clickEffect">
                                  <p:stCondLst>
                                    <p:cond delay="0"/>
                                  </p:stCondLst>
                                  <p:childTnLst>
                                    <p:anim calcmode="lin" valueType="num">
                                      <p:cBhvr additive="base">
                                        <p:cTn id="28" dur="2000"/>
                                        <p:tgtEl>
                                          <p:spTgt spid="1513510"/>
                                        </p:tgtEl>
                                        <p:attrNameLst>
                                          <p:attrName>ppt_x</p:attrName>
                                        </p:attrNameLst>
                                      </p:cBhvr>
                                      <p:tavLst>
                                        <p:tav tm="0">
                                          <p:val>
                                            <p:strVal val="ppt_x"/>
                                          </p:val>
                                        </p:tav>
                                        <p:tav tm="100000">
                                          <p:val>
                                            <p:strVal val="1+ppt_w/2"/>
                                          </p:val>
                                        </p:tav>
                                      </p:tavLst>
                                    </p:anim>
                                    <p:anim calcmode="lin" valueType="num">
                                      <p:cBhvr additive="base">
                                        <p:cTn id="29" dur="2000"/>
                                        <p:tgtEl>
                                          <p:spTgt spid="1513510"/>
                                        </p:tgtEl>
                                        <p:attrNameLst>
                                          <p:attrName>ppt_y</p:attrName>
                                        </p:attrNameLst>
                                      </p:cBhvr>
                                      <p:tavLst>
                                        <p:tav tm="0">
                                          <p:val>
                                            <p:strVal val="ppt_y"/>
                                          </p:val>
                                        </p:tav>
                                        <p:tav tm="100000">
                                          <p:val>
                                            <p:strVal val="ppt_y"/>
                                          </p:val>
                                        </p:tav>
                                      </p:tavLst>
                                    </p:anim>
                                    <p:set>
                                      <p:cBhvr>
                                        <p:cTn id="30" dur="1" fill="hold">
                                          <p:stCondLst>
                                            <p:cond delay="1999"/>
                                          </p:stCondLst>
                                        </p:cTn>
                                        <p:tgtEl>
                                          <p:spTgt spid="1513510"/>
                                        </p:tgtEl>
                                        <p:attrNameLst>
                                          <p:attrName>style.visibility</p:attrName>
                                        </p:attrNameLst>
                                      </p:cBhvr>
                                      <p:to>
                                        <p:strVal val="hidden"/>
                                      </p:to>
                                    </p:set>
                                  </p:childTnLst>
                                </p:cTn>
                              </p:par>
                            </p:childTnLst>
                          </p:cTn>
                        </p:par>
                        <p:par>
                          <p:cTn id="31" fill="hold" nodeType="afterGroup">
                            <p:stCondLst>
                              <p:cond delay="2000"/>
                            </p:stCondLst>
                            <p:childTnLst>
                              <p:par>
                                <p:cTn id="32" presetID="2" presetClass="entr" presetSubtype="4" fill="hold" nodeType="afterEffect">
                                  <p:stCondLst>
                                    <p:cond delay="0"/>
                                  </p:stCondLst>
                                  <p:childTnLst>
                                    <p:set>
                                      <p:cBhvr>
                                        <p:cTn id="33" dur="1" fill="hold">
                                          <p:stCondLst>
                                            <p:cond delay="0"/>
                                          </p:stCondLst>
                                        </p:cTn>
                                        <p:tgtEl>
                                          <p:spTgt spid="1514133"/>
                                        </p:tgtEl>
                                        <p:attrNameLst>
                                          <p:attrName>style.visibility</p:attrName>
                                        </p:attrNameLst>
                                      </p:cBhvr>
                                      <p:to>
                                        <p:strVal val="visible"/>
                                      </p:to>
                                    </p:set>
                                    <p:anim calcmode="lin" valueType="num">
                                      <p:cBhvr additive="base">
                                        <p:cTn id="34" dur="500" fill="hold"/>
                                        <p:tgtEl>
                                          <p:spTgt spid="1514133"/>
                                        </p:tgtEl>
                                        <p:attrNameLst>
                                          <p:attrName>ppt_x</p:attrName>
                                        </p:attrNameLst>
                                      </p:cBhvr>
                                      <p:tavLst>
                                        <p:tav tm="0">
                                          <p:val>
                                            <p:strVal val="#ppt_x"/>
                                          </p:val>
                                        </p:tav>
                                        <p:tav tm="100000">
                                          <p:val>
                                            <p:strVal val="#ppt_x"/>
                                          </p:val>
                                        </p:tav>
                                      </p:tavLst>
                                    </p:anim>
                                    <p:anim calcmode="lin" valueType="num">
                                      <p:cBhvr additive="base">
                                        <p:cTn id="35" dur="500" fill="hold"/>
                                        <p:tgtEl>
                                          <p:spTgt spid="1514133"/>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xit" presetSubtype="2" fill="hold" grpId="0" nodeType="clickEffect">
                                  <p:stCondLst>
                                    <p:cond delay="0"/>
                                  </p:stCondLst>
                                  <p:childTnLst>
                                    <p:anim calcmode="lin" valueType="num">
                                      <p:cBhvr additive="base">
                                        <p:cTn id="39" dur="2000"/>
                                        <p:tgtEl>
                                          <p:spTgt spid="1513494"/>
                                        </p:tgtEl>
                                        <p:attrNameLst>
                                          <p:attrName>ppt_x</p:attrName>
                                        </p:attrNameLst>
                                      </p:cBhvr>
                                      <p:tavLst>
                                        <p:tav tm="0">
                                          <p:val>
                                            <p:strVal val="ppt_x"/>
                                          </p:val>
                                        </p:tav>
                                        <p:tav tm="100000">
                                          <p:val>
                                            <p:strVal val="1+ppt_w/2"/>
                                          </p:val>
                                        </p:tav>
                                      </p:tavLst>
                                    </p:anim>
                                    <p:anim calcmode="lin" valueType="num">
                                      <p:cBhvr additive="base">
                                        <p:cTn id="40" dur="2000"/>
                                        <p:tgtEl>
                                          <p:spTgt spid="1513494"/>
                                        </p:tgtEl>
                                        <p:attrNameLst>
                                          <p:attrName>ppt_y</p:attrName>
                                        </p:attrNameLst>
                                      </p:cBhvr>
                                      <p:tavLst>
                                        <p:tav tm="0">
                                          <p:val>
                                            <p:strVal val="ppt_y"/>
                                          </p:val>
                                        </p:tav>
                                        <p:tav tm="100000">
                                          <p:val>
                                            <p:strVal val="ppt_y"/>
                                          </p:val>
                                        </p:tav>
                                      </p:tavLst>
                                    </p:anim>
                                    <p:set>
                                      <p:cBhvr>
                                        <p:cTn id="41" dur="1" fill="hold">
                                          <p:stCondLst>
                                            <p:cond delay="1999"/>
                                          </p:stCondLst>
                                        </p:cTn>
                                        <p:tgtEl>
                                          <p:spTgt spid="1513494"/>
                                        </p:tgtEl>
                                        <p:attrNameLst>
                                          <p:attrName>style.visibility</p:attrName>
                                        </p:attrNameLst>
                                      </p:cBhvr>
                                      <p:to>
                                        <p:strVal val="hidden"/>
                                      </p:to>
                                    </p:set>
                                  </p:childTnLst>
                                </p:cTn>
                              </p:par>
                            </p:childTnLst>
                          </p:cTn>
                        </p:par>
                        <p:par>
                          <p:cTn id="42" fill="hold" nodeType="afterGroup">
                            <p:stCondLst>
                              <p:cond delay="2000"/>
                            </p:stCondLst>
                            <p:childTnLst>
                              <p:par>
                                <p:cTn id="43" presetID="2" presetClass="entr" presetSubtype="4" fill="hold" nodeType="afterEffect">
                                  <p:stCondLst>
                                    <p:cond delay="0"/>
                                  </p:stCondLst>
                                  <p:childTnLst>
                                    <p:set>
                                      <p:cBhvr>
                                        <p:cTn id="44" dur="1" fill="hold">
                                          <p:stCondLst>
                                            <p:cond delay="0"/>
                                          </p:stCondLst>
                                        </p:cTn>
                                        <p:tgtEl>
                                          <p:spTgt spid="1514134"/>
                                        </p:tgtEl>
                                        <p:attrNameLst>
                                          <p:attrName>style.visibility</p:attrName>
                                        </p:attrNameLst>
                                      </p:cBhvr>
                                      <p:to>
                                        <p:strVal val="visible"/>
                                      </p:to>
                                    </p:set>
                                    <p:anim calcmode="lin" valueType="num">
                                      <p:cBhvr additive="base">
                                        <p:cTn id="45" dur="500" fill="hold"/>
                                        <p:tgtEl>
                                          <p:spTgt spid="1514134"/>
                                        </p:tgtEl>
                                        <p:attrNameLst>
                                          <p:attrName>ppt_x</p:attrName>
                                        </p:attrNameLst>
                                      </p:cBhvr>
                                      <p:tavLst>
                                        <p:tav tm="0">
                                          <p:val>
                                            <p:strVal val="#ppt_x"/>
                                          </p:val>
                                        </p:tav>
                                        <p:tav tm="100000">
                                          <p:val>
                                            <p:strVal val="#ppt_x"/>
                                          </p:val>
                                        </p:tav>
                                      </p:tavLst>
                                    </p:anim>
                                    <p:anim calcmode="lin" valueType="num">
                                      <p:cBhvr additive="base">
                                        <p:cTn id="46" dur="500" fill="hold"/>
                                        <p:tgtEl>
                                          <p:spTgt spid="1514134"/>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xit" presetSubtype="2" fill="hold" grpId="0" nodeType="clickEffect">
                                  <p:stCondLst>
                                    <p:cond delay="0"/>
                                  </p:stCondLst>
                                  <p:childTnLst>
                                    <p:anim calcmode="lin" valueType="num">
                                      <p:cBhvr additive="base">
                                        <p:cTn id="50" dur="2000"/>
                                        <p:tgtEl>
                                          <p:spTgt spid="1513486"/>
                                        </p:tgtEl>
                                        <p:attrNameLst>
                                          <p:attrName>ppt_x</p:attrName>
                                        </p:attrNameLst>
                                      </p:cBhvr>
                                      <p:tavLst>
                                        <p:tav tm="0">
                                          <p:val>
                                            <p:strVal val="ppt_x"/>
                                          </p:val>
                                        </p:tav>
                                        <p:tav tm="100000">
                                          <p:val>
                                            <p:strVal val="1+ppt_w/2"/>
                                          </p:val>
                                        </p:tav>
                                      </p:tavLst>
                                    </p:anim>
                                    <p:anim calcmode="lin" valueType="num">
                                      <p:cBhvr additive="base">
                                        <p:cTn id="51" dur="2000"/>
                                        <p:tgtEl>
                                          <p:spTgt spid="1513486"/>
                                        </p:tgtEl>
                                        <p:attrNameLst>
                                          <p:attrName>ppt_y</p:attrName>
                                        </p:attrNameLst>
                                      </p:cBhvr>
                                      <p:tavLst>
                                        <p:tav tm="0">
                                          <p:val>
                                            <p:strVal val="ppt_y"/>
                                          </p:val>
                                        </p:tav>
                                        <p:tav tm="100000">
                                          <p:val>
                                            <p:strVal val="ppt_y"/>
                                          </p:val>
                                        </p:tav>
                                      </p:tavLst>
                                    </p:anim>
                                    <p:set>
                                      <p:cBhvr>
                                        <p:cTn id="52" dur="1" fill="hold">
                                          <p:stCondLst>
                                            <p:cond delay="1999"/>
                                          </p:stCondLst>
                                        </p:cTn>
                                        <p:tgtEl>
                                          <p:spTgt spid="1513486"/>
                                        </p:tgtEl>
                                        <p:attrNameLst>
                                          <p:attrName>style.visibility</p:attrName>
                                        </p:attrNameLst>
                                      </p:cBhvr>
                                      <p:to>
                                        <p:strVal val="hidden"/>
                                      </p:to>
                                    </p:set>
                                  </p:childTnLst>
                                </p:cTn>
                              </p:par>
                            </p:childTnLst>
                          </p:cTn>
                        </p:par>
                        <p:par>
                          <p:cTn id="53" fill="hold" nodeType="afterGroup">
                            <p:stCondLst>
                              <p:cond delay="2000"/>
                            </p:stCondLst>
                            <p:childTnLst>
                              <p:par>
                                <p:cTn id="54" presetID="2" presetClass="entr" presetSubtype="4" fill="hold" nodeType="afterEffect">
                                  <p:stCondLst>
                                    <p:cond delay="0"/>
                                  </p:stCondLst>
                                  <p:childTnLst>
                                    <p:set>
                                      <p:cBhvr>
                                        <p:cTn id="55" dur="1" fill="hold">
                                          <p:stCondLst>
                                            <p:cond delay="0"/>
                                          </p:stCondLst>
                                        </p:cTn>
                                        <p:tgtEl>
                                          <p:spTgt spid="1514135"/>
                                        </p:tgtEl>
                                        <p:attrNameLst>
                                          <p:attrName>style.visibility</p:attrName>
                                        </p:attrNameLst>
                                      </p:cBhvr>
                                      <p:to>
                                        <p:strVal val="visible"/>
                                      </p:to>
                                    </p:set>
                                    <p:anim calcmode="lin" valueType="num">
                                      <p:cBhvr additive="base">
                                        <p:cTn id="56" dur="500" fill="hold"/>
                                        <p:tgtEl>
                                          <p:spTgt spid="1514135"/>
                                        </p:tgtEl>
                                        <p:attrNameLst>
                                          <p:attrName>ppt_x</p:attrName>
                                        </p:attrNameLst>
                                      </p:cBhvr>
                                      <p:tavLst>
                                        <p:tav tm="0">
                                          <p:val>
                                            <p:strVal val="#ppt_x"/>
                                          </p:val>
                                        </p:tav>
                                        <p:tav tm="100000">
                                          <p:val>
                                            <p:strVal val="#ppt_x"/>
                                          </p:val>
                                        </p:tav>
                                      </p:tavLst>
                                    </p:anim>
                                    <p:anim calcmode="lin" valueType="num">
                                      <p:cBhvr additive="base">
                                        <p:cTn id="57" dur="500" fill="hold"/>
                                        <p:tgtEl>
                                          <p:spTgt spid="1514135"/>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xit" presetSubtype="2" fill="hold" grpId="0" nodeType="clickEffect">
                                  <p:stCondLst>
                                    <p:cond delay="0"/>
                                  </p:stCondLst>
                                  <p:childTnLst>
                                    <p:anim calcmode="lin" valueType="num">
                                      <p:cBhvr additive="base">
                                        <p:cTn id="61" dur="2000"/>
                                        <p:tgtEl>
                                          <p:spTgt spid="1513493"/>
                                        </p:tgtEl>
                                        <p:attrNameLst>
                                          <p:attrName>ppt_x</p:attrName>
                                        </p:attrNameLst>
                                      </p:cBhvr>
                                      <p:tavLst>
                                        <p:tav tm="0">
                                          <p:val>
                                            <p:strVal val="ppt_x"/>
                                          </p:val>
                                        </p:tav>
                                        <p:tav tm="100000">
                                          <p:val>
                                            <p:strVal val="1+ppt_w/2"/>
                                          </p:val>
                                        </p:tav>
                                      </p:tavLst>
                                    </p:anim>
                                    <p:anim calcmode="lin" valueType="num">
                                      <p:cBhvr additive="base">
                                        <p:cTn id="62" dur="2000"/>
                                        <p:tgtEl>
                                          <p:spTgt spid="1513493"/>
                                        </p:tgtEl>
                                        <p:attrNameLst>
                                          <p:attrName>ppt_y</p:attrName>
                                        </p:attrNameLst>
                                      </p:cBhvr>
                                      <p:tavLst>
                                        <p:tav tm="0">
                                          <p:val>
                                            <p:strVal val="ppt_y"/>
                                          </p:val>
                                        </p:tav>
                                        <p:tav tm="100000">
                                          <p:val>
                                            <p:strVal val="ppt_y"/>
                                          </p:val>
                                        </p:tav>
                                      </p:tavLst>
                                    </p:anim>
                                    <p:set>
                                      <p:cBhvr>
                                        <p:cTn id="63" dur="1" fill="hold">
                                          <p:stCondLst>
                                            <p:cond delay="1999"/>
                                          </p:stCondLst>
                                        </p:cTn>
                                        <p:tgtEl>
                                          <p:spTgt spid="1513493"/>
                                        </p:tgtEl>
                                        <p:attrNameLst>
                                          <p:attrName>style.visibility</p:attrName>
                                        </p:attrNameLst>
                                      </p:cBhvr>
                                      <p:to>
                                        <p:strVal val="hidden"/>
                                      </p:to>
                                    </p:set>
                                  </p:childTnLst>
                                </p:cTn>
                              </p:par>
                            </p:childTnLst>
                          </p:cTn>
                        </p:par>
                        <p:par>
                          <p:cTn id="64" fill="hold" nodeType="afterGroup">
                            <p:stCondLst>
                              <p:cond delay="2000"/>
                            </p:stCondLst>
                            <p:childTnLst>
                              <p:par>
                                <p:cTn id="65" presetID="2" presetClass="entr" presetSubtype="4" fill="hold" nodeType="afterEffect">
                                  <p:stCondLst>
                                    <p:cond delay="0"/>
                                  </p:stCondLst>
                                  <p:childTnLst>
                                    <p:set>
                                      <p:cBhvr>
                                        <p:cTn id="66" dur="1" fill="hold">
                                          <p:stCondLst>
                                            <p:cond delay="0"/>
                                          </p:stCondLst>
                                        </p:cTn>
                                        <p:tgtEl>
                                          <p:spTgt spid="1514136"/>
                                        </p:tgtEl>
                                        <p:attrNameLst>
                                          <p:attrName>style.visibility</p:attrName>
                                        </p:attrNameLst>
                                      </p:cBhvr>
                                      <p:to>
                                        <p:strVal val="visible"/>
                                      </p:to>
                                    </p:set>
                                    <p:anim calcmode="lin" valueType="num">
                                      <p:cBhvr additive="base">
                                        <p:cTn id="67" dur="500" fill="hold"/>
                                        <p:tgtEl>
                                          <p:spTgt spid="1514136"/>
                                        </p:tgtEl>
                                        <p:attrNameLst>
                                          <p:attrName>ppt_x</p:attrName>
                                        </p:attrNameLst>
                                      </p:cBhvr>
                                      <p:tavLst>
                                        <p:tav tm="0">
                                          <p:val>
                                            <p:strVal val="#ppt_x"/>
                                          </p:val>
                                        </p:tav>
                                        <p:tav tm="100000">
                                          <p:val>
                                            <p:strVal val="#ppt_x"/>
                                          </p:val>
                                        </p:tav>
                                      </p:tavLst>
                                    </p:anim>
                                    <p:anim calcmode="lin" valueType="num">
                                      <p:cBhvr additive="base">
                                        <p:cTn id="68" dur="500" fill="hold"/>
                                        <p:tgtEl>
                                          <p:spTgt spid="151413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xit" presetSubtype="2" fill="hold" grpId="0" nodeType="clickEffect">
                                  <p:stCondLst>
                                    <p:cond delay="0"/>
                                  </p:stCondLst>
                                  <p:childTnLst>
                                    <p:anim calcmode="lin" valueType="num">
                                      <p:cBhvr additive="base">
                                        <p:cTn id="72" dur="2000"/>
                                        <p:tgtEl>
                                          <p:spTgt spid="1513502"/>
                                        </p:tgtEl>
                                        <p:attrNameLst>
                                          <p:attrName>ppt_x</p:attrName>
                                        </p:attrNameLst>
                                      </p:cBhvr>
                                      <p:tavLst>
                                        <p:tav tm="0">
                                          <p:val>
                                            <p:strVal val="ppt_x"/>
                                          </p:val>
                                        </p:tav>
                                        <p:tav tm="100000">
                                          <p:val>
                                            <p:strVal val="1+ppt_w/2"/>
                                          </p:val>
                                        </p:tav>
                                      </p:tavLst>
                                    </p:anim>
                                    <p:anim calcmode="lin" valueType="num">
                                      <p:cBhvr additive="base">
                                        <p:cTn id="73" dur="2000"/>
                                        <p:tgtEl>
                                          <p:spTgt spid="1513502"/>
                                        </p:tgtEl>
                                        <p:attrNameLst>
                                          <p:attrName>ppt_y</p:attrName>
                                        </p:attrNameLst>
                                      </p:cBhvr>
                                      <p:tavLst>
                                        <p:tav tm="0">
                                          <p:val>
                                            <p:strVal val="ppt_y"/>
                                          </p:val>
                                        </p:tav>
                                        <p:tav tm="100000">
                                          <p:val>
                                            <p:strVal val="ppt_y"/>
                                          </p:val>
                                        </p:tav>
                                      </p:tavLst>
                                    </p:anim>
                                    <p:set>
                                      <p:cBhvr>
                                        <p:cTn id="74" dur="1" fill="hold">
                                          <p:stCondLst>
                                            <p:cond delay="1999"/>
                                          </p:stCondLst>
                                        </p:cTn>
                                        <p:tgtEl>
                                          <p:spTgt spid="1513502"/>
                                        </p:tgtEl>
                                        <p:attrNameLst>
                                          <p:attrName>style.visibility</p:attrName>
                                        </p:attrNameLst>
                                      </p:cBhvr>
                                      <p:to>
                                        <p:strVal val="hidden"/>
                                      </p:to>
                                    </p:set>
                                  </p:childTnLst>
                                </p:cTn>
                              </p:par>
                            </p:childTnLst>
                          </p:cTn>
                        </p:par>
                        <p:par>
                          <p:cTn id="75" fill="hold" nodeType="afterGroup">
                            <p:stCondLst>
                              <p:cond delay="2000"/>
                            </p:stCondLst>
                            <p:childTnLst>
                              <p:par>
                                <p:cTn id="76" presetID="2" presetClass="entr" presetSubtype="4" fill="hold" nodeType="afterEffect">
                                  <p:stCondLst>
                                    <p:cond delay="0"/>
                                  </p:stCondLst>
                                  <p:childTnLst>
                                    <p:set>
                                      <p:cBhvr>
                                        <p:cTn id="77" dur="1" fill="hold">
                                          <p:stCondLst>
                                            <p:cond delay="0"/>
                                          </p:stCondLst>
                                        </p:cTn>
                                        <p:tgtEl>
                                          <p:spTgt spid="1514137"/>
                                        </p:tgtEl>
                                        <p:attrNameLst>
                                          <p:attrName>style.visibility</p:attrName>
                                        </p:attrNameLst>
                                      </p:cBhvr>
                                      <p:to>
                                        <p:strVal val="visible"/>
                                      </p:to>
                                    </p:set>
                                    <p:anim calcmode="lin" valueType="num">
                                      <p:cBhvr additive="base">
                                        <p:cTn id="78" dur="500" fill="hold"/>
                                        <p:tgtEl>
                                          <p:spTgt spid="1514137"/>
                                        </p:tgtEl>
                                        <p:attrNameLst>
                                          <p:attrName>ppt_x</p:attrName>
                                        </p:attrNameLst>
                                      </p:cBhvr>
                                      <p:tavLst>
                                        <p:tav tm="0">
                                          <p:val>
                                            <p:strVal val="#ppt_x"/>
                                          </p:val>
                                        </p:tav>
                                        <p:tav tm="100000">
                                          <p:val>
                                            <p:strVal val="#ppt_x"/>
                                          </p:val>
                                        </p:tav>
                                      </p:tavLst>
                                    </p:anim>
                                    <p:anim calcmode="lin" valueType="num">
                                      <p:cBhvr additive="base">
                                        <p:cTn id="79" dur="500" fill="hold"/>
                                        <p:tgtEl>
                                          <p:spTgt spid="1514137"/>
                                        </p:tgtEl>
                                        <p:attrNameLst>
                                          <p:attrName>ppt_y</p:attrName>
                                        </p:attrNameLst>
                                      </p:cBhvr>
                                      <p:tavLst>
                                        <p:tav tm="0">
                                          <p:val>
                                            <p:strVal val="1+#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xit" presetSubtype="2" fill="hold" grpId="0" nodeType="clickEffect">
                                  <p:stCondLst>
                                    <p:cond delay="0"/>
                                  </p:stCondLst>
                                  <p:childTnLst>
                                    <p:anim calcmode="lin" valueType="num">
                                      <p:cBhvr additive="base">
                                        <p:cTn id="83" dur="2000"/>
                                        <p:tgtEl>
                                          <p:spTgt spid="1513492"/>
                                        </p:tgtEl>
                                        <p:attrNameLst>
                                          <p:attrName>ppt_x</p:attrName>
                                        </p:attrNameLst>
                                      </p:cBhvr>
                                      <p:tavLst>
                                        <p:tav tm="0">
                                          <p:val>
                                            <p:strVal val="ppt_x"/>
                                          </p:val>
                                        </p:tav>
                                        <p:tav tm="100000">
                                          <p:val>
                                            <p:strVal val="1+ppt_w/2"/>
                                          </p:val>
                                        </p:tav>
                                      </p:tavLst>
                                    </p:anim>
                                    <p:anim calcmode="lin" valueType="num">
                                      <p:cBhvr additive="base">
                                        <p:cTn id="84" dur="2000"/>
                                        <p:tgtEl>
                                          <p:spTgt spid="1513492"/>
                                        </p:tgtEl>
                                        <p:attrNameLst>
                                          <p:attrName>ppt_y</p:attrName>
                                        </p:attrNameLst>
                                      </p:cBhvr>
                                      <p:tavLst>
                                        <p:tav tm="0">
                                          <p:val>
                                            <p:strVal val="ppt_y"/>
                                          </p:val>
                                        </p:tav>
                                        <p:tav tm="100000">
                                          <p:val>
                                            <p:strVal val="ppt_y"/>
                                          </p:val>
                                        </p:tav>
                                      </p:tavLst>
                                    </p:anim>
                                    <p:set>
                                      <p:cBhvr>
                                        <p:cTn id="85" dur="1" fill="hold">
                                          <p:stCondLst>
                                            <p:cond delay="1999"/>
                                          </p:stCondLst>
                                        </p:cTn>
                                        <p:tgtEl>
                                          <p:spTgt spid="1513492"/>
                                        </p:tgtEl>
                                        <p:attrNameLst>
                                          <p:attrName>style.visibility</p:attrName>
                                        </p:attrNameLst>
                                      </p:cBhvr>
                                      <p:to>
                                        <p:strVal val="hidden"/>
                                      </p:to>
                                    </p:set>
                                  </p:childTnLst>
                                </p:cTn>
                              </p:par>
                            </p:childTnLst>
                          </p:cTn>
                        </p:par>
                        <p:par>
                          <p:cTn id="86" fill="hold" nodeType="afterGroup">
                            <p:stCondLst>
                              <p:cond delay="2000"/>
                            </p:stCondLst>
                            <p:childTnLst>
                              <p:par>
                                <p:cTn id="87" presetID="2" presetClass="entr" presetSubtype="4" fill="hold" nodeType="afterEffect">
                                  <p:stCondLst>
                                    <p:cond delay="0"/>
                                  </p:stCondLst>
                                  <p:childTnLst>
                                    <p:set>
                                      <p:cBhvr>
                                        <p:cTn id="88" dur="1" fill="hold">
                                          <p:stCondLst>
                                            <p:cond delay="0"/>
                                          </p:stCondLst>
                                        </p:cTn>
                                        <p:tgtEl>
                                          <p:spTgt spid="1514138"/>
                                        </p:tgtEl>
                                        <p:attrNameLst>
                                          <p:attrName>style.visibility</p:attrName>
                                        </p:attrNameLst>
                                      </p:cBhvr>
                                      <p:to>
                                        <p:strVal val="visible"/>
                                      </p:to>
                                    </p:set>
                                    <p:anim calcmode="lin" valueType="num">
                                      <p:cBhvr additive="base">
                                        <p:cTn id="89" dur="500" fill="hold"/>
                                        <p:tgtEl>
                                          <p:spTgt spid="1514138"/>
                                        </p:tgtEl>
                                        <p:attrNameLst>
                                          <p:attrName>ppt_x</p:attrName>
                                        </p:attrNameLst>
                                      </p:cBhvr>
                                      <p:tavLst>
                                        <p:tav tm="0">
                                          <p:val>
                                            <p:strVal val="#ppt_x"/>
                                          </p:val>
                                        </p:tav>
                                        <p:tav tm="100000">
                                          <p:val>
                                            <p:strVal val="#ppt_x"/>
                                          </p:val>
                                        </p:tav>
                                      </p:tavLst>
                                    </p:anim>
                                    <p:anim calcmode="lin" valueType="num">
                                      <p:cBhvr additive="base">
                                        <p:cTn id="90" dur="500" fill="hold"/>
                                        <p:tgtEl>
                                          <p:spTgt spid="1514138"/>
                                        </p:tgtEl>
                                        <p:attrNameLst>
                                          <p:attrName>ppt_y</p:attrName>
                                        </p:attrNameLst>
                                      </p:cBhvr>
                                      <p:tavLst>
                                        <p:tav tm="0">
                                          <p:val>
                                            <p:strVal val="1+#ppt_h/2"/>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xit" presetSubtype="2" fill="hold" grpId="0" nodeType="clickEffect">
                                  <p:stCondLst>
                                    <p:cond delay="0"/>
                                  </p:stCondLst>
                                  <p:childTnLst>
                                    <p:anim calcmode="lin" valueType="num">
                                      <p:cBhvr additive="base">
                                        <p:cTn id="94" dur="2000"/>
                                        <p:tgtEl>
                                          <p:spTgt spid="1513485"/>
                                        </p:tgtEl>
                                        <p:attrNameLst>
                                          <p:attrName>ppt_x</p:attrName>
                                        </p:attrNameLst>
                                      </p:cBhvr>
                                      <p:tavLst>
                                        <p:tav tm="0">
                                          <p:val>
                                            <p:strVal val="ppt_x"/>
                                          </p:val>
                                        </p:tav>
                                        <p:tav tm="100000">
                                          <p:val>
                                            <p:strVal val="1+ppt_w/2"/>
                                          </p:val>
                                        </p:tav>
                                      </p:tavLst>
                                    </p:anim>
                                    <p:anim calcmode="lin" valueType="num">
                                      <p:cBhvr additive="base">
                                        <p:cTn id="95" dur="2000"/>
                                        <p:tgtEl>
                                          <p:spTgt spid="1513485"/>
                                        </p:tgtEl>
                                        <p:attrNameLst>
                                          <p:attrName>ppt_y</p:attrName>
                                        </p:attrNameLst>
                                      </p:cBhvr>
                                      <p:tavLst>
                                        <p:tav tm="0">
                                          <p:val>
                                            <p:strVal val="ppt_y"/>
                                          </p:val>
                                        </p:tav>
                                        <p:tav tm="100000">
                                          <p:val>
                                            <p:strVal val="ppt_y"/>
                                          </p:val>
                                        </p:tav>
                                      </p:tavLst>
                                    </p:anim>
                                    <p:set>
                                      <p:cBhvr>
                                        <p:cTn id="96" dur="1" fill="hold">
                                          <p:stCondLst>
                                            <p:cond delay="1999"/>
                                          </p:stCondLst>
                                        </p:cTn>
                                        <p:tgtEl>
                                          <p:spTgt spid="1513485"/>
                                        </p:tgtEl>
                                        <p:attrNameLst>
                                          <p:attrName>style.visibility</p:attrName>
                                        </p:attrNameLst>
                                      </p:cBhvr>
                                      <p:to>
                                        <p:strVal val="hidden"/>
                                      </p:to>
                                    </p:set>
                                  </p:childTnLst>
                                </p:cTn>
                              </p:par>
                            </p:childTnLst>
                          </p:cTn>
                        </p:par>
                        <p:par>
                          <p:cTn id="97" fill="hold" nodeType="afterGroup">
                            <p:stCondLst>
                              <p:cond delay="2000"/>
                            </p:stCondLst>
                            <p:childTnLst>
                              <p:par>
                                <p:cTn id="98" presetID="2" presetClass="entr" presetSubtype="4" fill="hold" nodeType="afterEffect">
                                  <p:stCondLst>
                                    <p:cond delay="0"/>
                                  </p:stCondLst>
                                  <p:childTnLst>
                                    <p:set>
                                      <p:cBhvr>
                                        <p:cTn id="99" dur="1" fill="hold">
                                          <p:stCondLst>
                                            <p:cond delay="0"/>
                                          </p:stCondLst>
                                        </p:cTn>
                                        <p:tgtEl>
                                          <p:spTgt spid="1514139"/>
                                        </p:tgtEl>
                                        <p:attrNameLst>
                                          <p:attrName>style.visibility</p:attrName>
                                        </p:attrNameLst>
                                      </p:cBhvr>
                                      <p:to>
                                        <p:strVal val="visible"/>
                                      </p:to>
                                    </p:set>
                                    <p:anim calcmode="lin" valueType="num">
                                      <p:cBhvr additive="base">
                                        <p:cTn id="100" dur="500" fill="hold"/>
                                        <p:tgtEl>
                                          <p:spTgt spid="1514139"/>
                                        </p:tgtEl>
                                        <p:attrNameLst>
                                          <p:attrName>ppt_x</p:attrName>
                                        </p:attrNameLst>
                                      </p:cBhvr>
                                      <p:tavLst>
                                        <p:tav tm="0">
                                          <p:val>
                                            <p:strVal val="#ppt_x"/>
                                          </p:val>
                                        </p:tav>
                                        <p:tav tm="100000">
                                          <p:val>
                                            <p:strVal val="#ppt_x"/>
                                          </p:val>
                                        </p:tav>
                                      </p:tavLst>
                                    </p:anim>
                                    <p:anim calcmode="lin" valueType="num">
                                      <p:cBhvr additive="base">
                                        <p:cTn id="101" dur="500" fill="hold"/>
                                        <p:tgtEl>
                                          <p:spTgt spid="1514139"/>
                                        </p:tgtEl>
                                        <p:attrNameLst>
                                          <p:attrName>ppt_y</p:attrName>
                                        </p:attrNameLst>
                                      </p:cBhvr>
                                      <p:tavLst>
                                        <p:tav tm="0">
                                          <p:val>
                                            <p:strVal val="1+#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xit" presetSubtype="2" fill="hold" grpId="0" nodeType="clickEffect">
                                  <p:stCondLst>
                                    <p:cond delay="0"/>
                                  </p:stCondLst>
                                  <p:childTnLst>
                                    <p:anim calcmode="lin" valueType="num">
                                      <p:cBhvr additive="base">
                                        <p:cTn id="105" dur="2000"/>
                                        <p:tgtEl>
                                          <p:spTgt spid="1513491"/>
                                        </p:tgtEl>
                                        <p:attrNameLst>
                                          <p:attrName>ppt_x</p:attrName>
                                        </p:attrNameLst>
                                      </p:cBhvr>
                                      <p:tavLst>
                                        <p:tav tm="0">
                                          <p:val>
                                            <p:strVal val="ppt_x"/>
                                          </p:val>
                                        </p:tav>
                                        <p:tav tm="100000">
                                          <p:val>
                                            <p:strVal val="1+ppt_w/2"/>
                                          </p:val>
                                        </p:tav>
                                      </p:tavLst>
                                    </p:anim>
                                    <p:anim calcmode="lin" valueType="num">
                                      <p:cBhvr additive="base">
                                        <p:cTn id="106" dur="2000"/>
                                        <p:tgtEl>
                                          <p:spTgt spid="1513491"/>
                                        </p:tgtEl>
                                        <p:attrNameLst>
                                          <p:attrName>ppt_y</p:attrName>
                                        </p:attrNameLst>
                                      </p:cBhvr>
                                      <p:tavLst>
                                        <p:tav tm="0">
                                          <p:val>
                                            <p:strVal val="ppt_y"/>
                                          </p:val>
                                        </p:tav>
                                        <p:tav tm="100000">
                                          <p:val>
                                            <p:strVal val="ppt_y"/>
                                          </p:val>
                                        </p:tav>
                                      </p:tavLst>
                                    </p:anim>
                                    <p:set>
                                      <p:cBhvr>
                                        <p:cTn id="107" dur="1" fill="hold">
                                          <p:stCondLst>
                                            <p:cond delay="1999"/>
                                          </p:stCondLst>
                                        </p:cTn>
                                        <p:tgtEl>
                                          <p:spTgt spid="1513491"/>
                                        </p:tgtEl>
                                        <p:attrNameLst>
                                          <p:attrName>style.visibility</p:attrName>
                                        </p:attrNameLst>
                                      </p:cBhvr>
                                      <p:to>
                                        <p:strVal val="hidden"/>
                                      </p:to>
                                    </p:set>
                                  </p:childTnLst>
                                </p:cTn>
                              </p:par>
                            </p:childTnLst>
                          </p:cTn>
                        </p:par>
                        <p:par>
                          <p:cTn id="108" fill="hold" nodeType="afterGroup">
                            <p:stCondLst>
                              <p:cond delay="2000"/>
                            </p:stCondLst>
                            <p:childTnLst>
                              <p:par>
                                <p:cTn id="109" presetID="2" presetClass="entr" presetSubtype="4" fill="hold" nodeType="afterEffect">
                                  <p:stCondLst>
                                    <p:cond delay="0"/>
                                  </p:stCondLst>
                                  <p:childTnLst>
                                    <p:set>
                                      <p:cBhvr>
                                        <p:cTn id="110" dur="1" fill="hold">
                                          <p:stCondLst>
                                            <p:cond delay="0"/>
                                          </p:stCondLst>
                                        </p:cTn>
                                        <p:tgtEl>
                                          <p:spTgt spid="1514119"/>
                                        </p:tgtEl>
                                        <p:attrNameLst>
                                          <p:attrName>style.visibility</p:attrName>
                                        </p:attrNameLst>
                                      </p:cBhvr>
                                      <p:to>
                                        <p:strVal val="visible"/>
                                      </p:to>
                                    </p:set>
                                    <p:anim calcmode="lin" valueType="num">
                                      <p:cBhvr additive="base">
                                        <p:cTn id="111" dur="500" fill="hold"/>
                                        <p:tgtEl>
                                          <p:spTgt spid="1514119"/>
                                        </p:tgtEl>
                                        <p:attrNameLst>
                                          <p:attrName>ppt_x</p:attrName>
                                        </p:attrNameLst>
                                      </p:cBhvr>
                                      <p:tavLst>
                                        <p:tav tm="0">
                                          <p:val>
                                            <p:strVal val="#ppt_x"/>
                                          </p:val>
                                        </p:tav>
                                        <p:tav tm="100000">
                                          <p:val>
                                            <p:strVal val="#ppt_x"/>
                                          </p:val>
                                        </p:tav>
                                      </p:tavLst>
                                    </p:anim>
                                    <p:anim calcmode="lin" valueType="num">
                                      <p:cBhvr additive="base">
                                        <p:cTn id="112" dur="500" fill="hold"/>
                                        <p:tgtEl>
                                          <p:spTgt spid="1514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485" grpId="0" animBg="1"/>
      <p:bldP spid="1513486" grpId="0" animBg="1"/>
      <p:bldP spid="1513487" grpId="0" animBg="1"/>
      <p:bldP spid="1513491" grpId="0" animBg="1"/>
      <p:bldP spid="1513492" grpId="0" animBg="1"/>
      <p:bldP spid="1513493" grpId="0" animBg="1"/>
      <p:bldP spid="1513494" grpId="0" animBg="1"/>
      <p:bldP spid="1513495" grpId="0" animBg="1"/>
      <p:bldP spid="1513502" grpId="0" animBg="1"/>
      <p:bldP spid="15135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1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06538"/>
            <a:ext cx="8839200"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491971" name="Rectangle 3"/>
          <p:cNvSpPr>
            <a:spLocks noGrp="1" noChangeArrowheads="1"/>
          </p:cNvSpPr>
          <p:nvPr>
            <p:ph type="title"/>
          </p:nvPr>
        </p:nvSpPr>
        <p:spPr/>
        <p:txBody>
          <a:bodyPr/>
          <a:lstStyle/>
          <a:p>
            <a:r>
              <a:rPr lang="sk-SK" altLang="sk-SK"/>
              <a:t>Konverzačné fronty vo WFQ</a:t>
            </a:r>
            <a:endParaRPr lang="en-US" altLang="sk-SK"/>
          </a:p>
        </p:txBody>
      </p:sp>
      <p:sp>
        <p:nvSpPr>
          <p:cNvPr id="1491972" name="Rectangle 4"/>
          <p:cNvSpPr>
            <a:spLocks noGrp="1" noChangeArrowheads="1"/>
          </p:cNvSpPr>
          <p:nvPr>
            <p:ph type="body" sz="half" idx="2"/>
          </p:nvPr>
        </p:nvSpPr>
        <p:spPr>
          <a:xfrm>
            <a:off x="655638" y="5715000"/>
            <a:ext cx="8159750" cy="838200"/>
          </a:xfrm>
        </p:spPr>
        <p:txBody>
          <a:bodyPr/>
          <a:lstStyle/>
          <a:p>
            <a:r>
              <a:rPr lang="sk-SK" altLang="sk-SK" sz="2800"/>
              <a:t>Pakety rovnakého toku patria do rovnakého konverzačného frontu</a:t>
            </a:r>
            <a:endParaRPr lang="en-US" altLang="sk-SK" sz="2800"/>
          </a:p>
        </p:txBody>
      </p:sp>
      <p:sp>
        <p:nvSpPr>
          <p:cNvPr id="1491974" name="Text Box 6"/>
          <p:cNvSpPr txBox="1">
            <a:spLocks noChangeArrowheads="1"/>
          </p:cNvSpPr>
          <p:nvPr/>
        </p:nvSpPr>
        <p:spPr bwMode="auto">
          <a:xfrm>
            <a:off x="139700" y="2711450"/>
            <a:ext cx="6985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altLang="sk-SK" sz="1200" b="1">
                <a:solidFill>
                  <a:schemeClr val="bg1"/>
                </a:solidFill>
              </a:rPr>
              <a:t>Source</a:t>
            </a:r>
          </a:p>
          <a:p>
            <a:pPr algn="ctr">
              <a:lnSpc>
                <a:spcPct val="100000"/>
              </a:lnSpc>
            </a:pPr>
            <a:r>
              <a:rPr lang="en-US" altLang="sk-SK" sz="1200" b="1">
                <a:solidFill>
                  <a:schemeClr val="bg1"/>
                </a:solidFill>
              </a:rPr>
              <a:t> IP</a:t>
            </a:r>
          </a:p>
          <a:p>
            <a:pPr algn="ctr">
              <a:lnSpc>
                <a:spcPct val="100000"/>
              </a:lnSpc>
            </a:pPr>
            <a:r>
              <a:rPr lang="en-US" altLang="sk-SK" sz="1200" b="1">
                <a:solidFill>
                  <a:schemeClr val="bg1"/>
                </a:solidFill>
              </a:rPr>
              <a:t> Address</a:t>
            </a:r>
          </a:p>
        </p:txBody>
      </p:sp>
      <p:sp>
        <p:nvSpPr>
          <p:cNvPr id="1491975" name="Text Box 7"/>
          <p:cNvSpPr txBox="1">
            <a:spLocks noChangeArrowheads="1"/>
          </p:cNvSpPr>
          <p:nvPr/>
        </p:nvSpPr>
        <p:spPr bwMode="auto">
          <a:xfrm>
            <a:off x="1714500" y="3005138"/>
            <a:ext cx="7620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altLang="sk-SK" sz="1200" b="1">
                <a:solidFill>
                  <a:schemeClr val="bg1"/>
                </a:solidFill>
              </a:rPr>
              <a:t>Protocol</a:t>
            </a:r>
          </a:p>
        </p:txBody>
      </p:sp>
      <p:sp>
        <p:nvSpPr>
          <p:cNvPr id="1491976" name="Text Box 8"/>
          <p:cNvSpPr txBox="1">
            <a:spLocks noChangeArrowheads="1"/>
          </p:cNvSpPr>
          <p:nvPr/>
        </p:nvSpPr>
        <p:spPr bwMode="auto">
          <a:xfrm>
            <a:off x="2476500" y="3017838"/>
            <a:ext cx="7620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altLang="sk-SK" sz="1200" b="1">
                <a:solidFill>
                  <a:schemeClr val="bg1"/>
                </a:solidFill>
              </a:rPr>
              <a:t>ToS</a:t>
            </a:r>
          </a:p>
        </p:txBody>
      </p:sp>
      <p:sp>
        <p:nvSpPr>
          <p:cNvPr id="1491977" name="Text Box 9"/>
          <p:cNvSpPr txBox="1">
            <a:spLocks noChangeArrowheads="1"/>
          </p:cNvSpPr>
          <p:nvPr/>
        </p:nvSpPr>
        <p:spPr bwMode="auto">
          <a:xfrm>
            <a:off x="3175000" y="2843213"/>
            <a:ext cx="762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altLang="sk-SK" sz="1200" b="1">
                <a:solidFill>
                  <a:schemeClr val="bg1"/>
                </a:solidFill>
              </a:rPr>
              <a:t>Source</a:t>
            </a:r>
          </a:p>
          <a:p>
            <a:pPr algn="ctr">
              <a:lnSpc>
                <a:spcPct val="100000"/>
              </a:lnSpc>
            </a:pPr>
            <a:r>
              <a:rPr lang="en-US" altLang="sk-SK" sz="1200" b="1">
                <a:solidFill>
                  <a:schemeClr val="bg1"/>
                </a:solidFill>
              </a:rPr>
              <a:t>Port</a:t>
            </a:r>
          </a:p>
        </p:txBody>
      </p:sp>
      <p:sp>
        <p:nvSpPr>
          <p:cNvPr id="1491978" name="Text Box 10"/>
          <p:cNvSpPr txBox="1">
            <a:spLocks noChangeArrowheads="1"/>
          </p:cNvSpPr>
          <p:nvPr/>
        </p:nvSpPr>
        <p:spPr bwMode="auto">
          <a:xfrm>
            <a:off x="3949700" y="2857500"/>
            <a:ext cx="10287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altLang="sk-SK" sz="1200" b="1">
                <a:solidFill>
                  <a:schemeClr val="bg1"/>
                </a:solidFill>
              </a:rPr>
              <a:t>Destination</a:t>
            </a:r>
          </a:p>
          <a:p>
            <a:pPr algn="ctr">
              <a:lnSpc>
                <a:spcPct val="100000"/>
              </a:lnSpc>
            </a:pPr>
            <a:r>
              <a:rPr lang="en-US" altLang="sk-SK" sz="1200" b="1">
                <a:solidFill>
                  <a:schemeClr val="bg1"/>
                </a:solidFill>
              </a:rPr>
              <a:t>Port</a:t>
            </a:r>
          </a:p>
        </p:txBody>
      </p:sp>
      <p:sp>
        <p:nvSpPr>
          <p:cNvPr id="1491979" name="Text Box 11"/>
          <p:cNvSpPr txBox="1">
            <a:spLocks noChangeArrowheads="1"/>
          </p:cNvSpPr>
          <p:nvPr/>
        </p:nvSpPr>
        <p:spPr bwMode="auto">
          <a:xfrm>
            <a:off x="901700" y="2703513"/>
            <a:ext cx="850900"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nchor="ctr" anchorCtr="1">
            <a:spAutoFit/>
          </a:bodyPr>
          <a:lstStyle>
            <a:lvl1pPr algn="l" defTabSz="814388">
              <a:defRPr sz="2400">
                <a:solidFill>
                  <a:schemeClr val="tx1"/>
                </a:solidFill>
                <a:latin typeface="Arial" charset="0"/>
              </a:defRPr>
            </a:lvl1pPr>
            <a:lvl2pPr algn="l" defTabSz="814388">
              <a:defRPr sz="2400">
                <a:solidFill>
                  <a:schemeClr val="tx1"/>
                </a:solidFill>
                <a:latin typeface="Arial" charset="0"/>
              </a:defRPr>
            </a:lvl2pPr>
            <a:lvl3pPr algn="l" defTabSz="814388">
              <a:defRPr sz="2400">
                <a:solidFill>
                  <a:schemeClr val="tx1"/>
                </a:solidFill>
                <a:latin typeface="Arial" charset="0"/>
              </a:defRPr>
            </a:lvl3pPr>
            <a:lvl4pPr algn="l" defTabSz="814388">
              <a:defRPr sz="2400">
                <a:solidFill>
                  <a:schemeClr val="tx1"/>
                </a:solidFill>
                <a:latin typeface="Arial" charset="0"/>
              </a:defRPr>
            </a:lvl4pPr>
            <a:lvl5pPr algn="l" defTabSz="814388">
              <a:defRPr sz="2400">
                <a:solidFill>
                  <a:schemeClr val="tx1"/>
                </a:solidFill>
                <a:latin typeface="Arial" charset="0"/>
              </a:defRPr>
            </a:lvl5pPr>
            <a:lvl6pPr defTabSz="814388" eaLnBrk="0" fontAlgn="base" hangingPunct="0">
              <a:spcBef>
                <a:spcPct val="0"/>
              </a:spcBef>
              <a:spcAft>
                <a:spcPct val="0"/>
              </a:spcAft>
              <a:defRPr sz="2400">
                <a:solidFill>
                  <a:schemeClr val="tx1"/>
                </a:solidFill>
                <a:latin typeface="Arial" charset="0"/>
              </a:defRPr>
            </a:lvl6pPr>
            <a:lvl7pPr defTabSz="814388" eaLnBrk="0" fontAlgn="base" hangingPunct="0">
              <a:spcBef>
                <a:spcPct val="0"/>
              </a:spcBef>
              <a:spcAft>
                <a:spcPct val="0"/>
              </a:spcAft>
              <a:defRPr sz="2400">
                <a:solidFill>
                  <a:schemeClr val="tx1"/>
                </a:solidFill>
                <a:latin typeface="Arial" charset="0"/>
              </a:defRPr>
            </a:lvl7pPr>
            <a:lvl8pPr defTabSz="814388" eaLnBrk="0" fontAlgn="base" hangingPunct="0">
              <a:spcBef>
                <a:spcPct val="0"/>
              </a:spcBef>
              <a:spcAft>
                <a:spcPct val="0"/>
              </a:spcAft>
              <a:defRPr sz="2400">
                <a:solidFill>
                  <a:schemeClr val="tx1"/>
                </a:solidFill>
                <a:latin typeface="Arial" charset="0"/>
              </a:defRPr>
            </a:lvl8pPr>
            <a:lvl9pPr defTabSz="814388" eaLnBrk="0" fontAlgn="base" hangingPunct="0">
              <a:spcBef>
                <a:spcPct val="0"/>
              </a:spcBef>
              <a:spcAft>
                <a:spcPct val="0"/>
              </a:spcAft>
              <a:defRPr sz="2400">
                <a:solidFill>
                  <a:schemeClr val="tx1"/>
                </a:solidFill>
                <a:latin typeface="Arial" charset="0"/>
              </a:defRPr>
            </a:lvl9pPr>
          </a:lstStyle>
          <a:p>
            <a:pPr algn="ctr">
              <a:lnSpc>
                <a:spcPct val="100000"/>
              </a:lnSpc>
            </a:pPr>
            <a:r>
              <a:rPr lang="en-US" altLang="sk-SK" sz="1200" b="1">
                <a:solidFill>
                  <a:schemeClr val="bg1"/>
                </a:solidFill>
              </a:rPr>
              <a:t>Destination</a:t>
            </a:r>
          </a:p>
          <a:p>
            <a:pPr algn="ctr">
              <a:lnSpc>
                <a:spcPct val="100000"/>
              </a:lnSpc>
            </a:pPr>
            <a:r>
              <a:rPr lang="en-US" altLang="sk-SK" sz="1200" b="1">
                <a:solidFill>
                  <a:schemeClr val="bg1"/>
                </a:solidFill>
              </a:rPr>
              <a:t> IP</a:t>
            </a:r>
          </a:p>
          <a:p>
            <a:pPr algn="ctr">
              <a:lnSpc>
                <a:spcPct val="100000"/>
              </a:lnSpc>
            </a:pPr>
            <a:r>
              <a:rPr lang="en-US" altLang="sk-SK" sz="1200" b="1">
                <a:solidFill>
                  <a:schemeClr val="bg1"/>
                </a:solidFill>
              </a:rPr>
              <a:t> Address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9922" name="Picture 2" descr="017G_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8466138" cy="4151313"/>
          </a:xfrm>
          <a:prstGeom prst="rect">
            <a:avLst/>
          </a:prstGeom>
          <a:noFill/>
          <a:extLst>
            <a:ext uri="{909E8E84-426E-40DD-AFC4-6F175D3DCCD1}">
              <a14:hiddenFill xmlns:a14="http://schemas.microsoft.com/office/drawing/2010/main">
                <a:solidFill>
                  <a:srgbClr val="FFFFFF"/>
                </a:solidFill>
              </a14:hiddenFill>
            </a:ext>
          </a:extLst>
        </p:spPr>
      </p:pic>
      <p:sp>
        <p:nvSpPr>
          <p:cNvPr id="1489923" name="Rectangle 3"/>
          <p:cNvSpPr>
            <a:spLocks noGrp="1" noChangeArrowheads="1"/>
          </p:cNvSpPr>
          <p:nvPr>
            <p:ph type="title"/>
          </p:nvPr>
        </p:nvSpPr>
        <p:spPr/>
        <p:txBody>
          <a:bodyPr/>
          <a:lstStyle/>
          <a:p>
            <a:r>
              <a:rPr lang="sk-SK" altLang="sk-SK"/>
              <a:t>Architektúra frontov vo WFQ</a:t>
            </a:r>
            <a:endParaRPr lang="en-US" altLang="sk-SK"/>
          </a:p>
        </p:txBody>
      </p:sp>
      <p:sp>
        <p:nvSpPr>
          <p:cNvPr id="1489924" name="Rectangle 4"/>
          <p:cNvSpPr>
            <a:spLocks noGrp="1" noChangeArrowheads="1"/>
          </p:cNvSpPr>
          <p:nvPr>
            <p:ph type="body" sz="half" idx="2"/>
          </p:nvPr>
        </p:nvSpPr>
        <p:spPr>
          <a:xfrm>
            <a:off x="655638" y="5715000"/>
            <a:ext cx="8159750" cy="838200"/>
          </a:xfrm>
        </p:spPr>
        <p:txBody>
          <a:bodyPr/>
          <a:lstStyle/>
          <a:p>
            <a:r>
              <a:rPr lang="sk-SK" altLang="sk-SK" sz="2000"/>
              <a:t>Každý konverzačný front je typu FIFO</a:t>
            </a:r>
          </a:p>
          <a:p>
            <a:r>
              <a:rPr lang="sk-SK" altLang="sk-SK" sz="2000"/>
              <a:t>WFQ automaticky roztrieďuje jednotlivé konverzácie (toky) do frontov</a:t>
            </a:r>
            <a:endParaRPr lang="en-US" altLang="sk-SK" sz="200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74" name="Rectangle 2"/>
          <p:cNvSpPr>
            <a:spLocks noGrp="1" noChangeArrowheads="1"/>
          </p:cNvSpPr>
          <p:nvPr>
            <p:ph type="title"/>
          </p:nvPr>
        </p:nvSpPr>
        <p:spPr/>
        <p:txBody>
          <a:bodyPr/>
          <a:lstStyle/>
          <a:p>
            <a:r>
              <a:rPr lang="sk-SK" altLang="sk-SK" sz="2800"/>
              <a:t>Prehľad činnosti WFQ</a:t>
            </a:r>
            <a:endParaRPr lang="en-US" altLang="sk-SK" sz="2800"/>
          </a:p>
        </p:txBody>
      </p:sp>
      <p:pic>
        <p:nvPicPr>
          <p:cNvPr id="1487875" name="Picture 3"/>
          <p:cNvPicPr>
            <a:picLocks noChangeAspect="1" noChangeArrowheads="1"/>
          </p:cNvPicPr>
          <p:nvPr/>
        </p:nvPicPr>
        <p:blipFill>
          <a:blip r:embed="rId3">
            <a:extLst>
              <a:ext uri="{28A0092B-C50C-407E-A947-70E740481C1C}">
                <a14:useLocalDpi xmlns:a14="http://schemas.microsoft.com/office/drawing/2010/main" val="0"/>
              </a:ext>
            </a:extLst>
          </a:blip>
          <a:srcRect t="1701" b="1512"/>
          <a:stretch>
            <a:fillRect/>
          </a:stretch>
        </p:blipFill>
        <p:spPr bwMode="auto">
          <a:xfrm>
            <a:off x="781050" y="1524000"/>
            <a:ext cx="78295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sk-SK" altLang="sk-SK"/>
              <a:t>Princíp činnosti WFQ</a:t>
            </a:r>
          </a:p>
        </p:txBody>
      </p:sp>
      <p:sp>
        <p:nvSpPr>
          <p:cNvPr id="1512451" name="Rectangle 3"/>
          <p:cNvSpPr>
            <a:spLocks noGrp="1" noChangeArrowheads="1"/>
          </p:cNvSpPr>
          <p:nvPr>
            <p:ph type="body" idx="1"/>
          </p:nvPr>
        </p:nvSpPr>
        <p:spPr/>
        <p:txBody>
          <a:bodyPr/>
          <a:lstStyle/>
          <a:p>
            <a:r>
              <a:rPr lang="en-US" altLang="sk-SK" sz="2000"/>
              <a:t>Vo WFQ </a:t>
            </a:r>
            <a:r>
              <a:rPr lang="sk-SK" altLang="sk-SK" sz="2000"/>
              <a:t>každý paket v každom konverzačnom fronte dostáva tzv. sekvenčné číslo</a:t>
            </a:r>
          </a:p>
          <a:p>
            <a:pPr lvl="1"/>
            <a:r>
              <a:rPr lang="sk-SK" altLang="sk-SK" sz="1800"/>
              <a:t>Toto číslo vlastne vyjadruje celkový pomyselný objem dát prenesený týmto frontom vrátane daného paketu</a:t>
            </a:r>
          </a:p>
          <a:p>
            <a:pPr lvl="1"/>
            <a:r>
              <a:rPr lang="sk-SK" altLang="sk-SK" sz="1800"/>
              <a:t>Sekvenčné číslo sa pre paket vypočíta vzťahom</a:t>
            </a:r>
          </a:p>
          <a:p>
            <a:pPr lvl="1" algn="ctr">
              <a:buFont typeface="Wingdings" pitchFamily="2" charset="2"/>
              <a:buNone/>
            </a:pPr>
            <a:r>
              <a:rPr lang="sk-SK" altLang="sk-SK" sz="1800" b="1" i="1"/>
              <a:t>Sn+1 = Sn + váha * veľkosť paketu</a:t>
            </a:r>
            <a:endParaRPr lang="en-US" altLang="sk-SK" sz="1800" b="1" i="1"/>
          </a:p>
          <a:p>
            <a:pPr>
              <a:buFont typeface="Wingdings" pitchFamily="2" charset="2"/>
              <a:buNone/>
            </a:pPr>
            <a:r>
              <a:rPr lang="sk-SK" altLang="sk-SK" sz="2000"/>
              <a:t>	kde </a:t>
            </a:r>
            <a:r>
              <a:rPr lang="sk-SK" altLang="sk-SK" sz="2000" b="1" i="1"/>
              <a:t>Sn</a:t>
            </a:r>
            <a:r>
              <a:rPr lang="sk-SK" altLang="sk-SK" sz="2000"/>
              <a:t> je poradové číslo predchádzajúceho paketu vo fronte a </a:t>
            </a:r>
            <a:r>
              <a:rPr lang="sk-SK" altLang="sk-SK" sz="2000" b="1" i="1"/>
              <a:t>váha</a:t>
            </a:r>
            <a:r>
              <a:rPr lang="sk-SK" altLang="sk-SK" sz="2000"/>
              <a:t> je číslo vypočítané zo vzťahu </a:t>
            </a:r>
            <a:r>
              <a:rPr lang="sk-SK" altLang="sk-SK" sz="2000" b="1"/>
              <a:t>32384/(IPPrecedence+1)</a:t>
            </a:r>
          </a:p>
          <a:p>
            <a:pPr lvl="1"/>
            <a:r>
              <a:rPr lang="sk-SK" altLang="sk-SK" sz="1800"/>
              <a:t>Váha umožňuje preferovať toky s vyššou hodnotou IP Precedence</a:t>
            </a:r>
          </a:p>
          <a:p>
            <a:pPr lvl="1"/>
            <a:r>
              <a:rPr lang="sk-SK" altLang="sk-SK" sz="1800"/>
              <a:t>Ak je daný konverzačný front prázdny, potom sa za Sn berie poradové číslo naposledy vloženého paketu do TxQ</a:t>
            </a:r>
          </a:p>
          <a:p>
            <a:r>
              <a:rPr lang="sk-SK" altLang="sk-SK" sz="2000"/>
              <a:t>Plánovač WFQ vyberá na odoslanie vždy paket s najnižším sekvenčným číslom</a:t>
            </a:r>
          </a:p>
          <a:p>
            <a:pPr lvl="1"/>
            <a:r>
              <a:rPr lang="sk-SK" altLang="sk-SK" sz="1800"/>
              <a:t>Obsluha je venovaná frontu, ktorý má doposiaľ najmenší podiel na celkovom objeme prevádzky odchádzajúcej daným rozhraním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066" name="Rectangle 2"/>
          <p:cNvSpPr>
            <a:spLocks noGrp="1" noChangeArrowheads="1"/>
          </p:cNvSpPr>
          <p:nvPr>
            <p:ph type="title"/>
          </p:nvPr>
        </p:nvSpPr>
        <p:spPr/>
        <p:txBody>
          <a:bodyPr/>
          <a:lstStyle/>
          <a:p>
            <a:r>
              <a:rPr lang="sk-SK" altLang="sk-SK"/>
              <a:t>Ako WFQ zahadzuje pakety</a:t>
            </a:r>
            <a:endParaRPr lang="en-US" altLang="sk-SK"/>
          </a:p>
        </p:txBody>
      </p:sp>
      <p:sp>
        <p:nvSpPr>
          <p:cNvPr id="1496067" name="Rectangle 3"/>
          <p:cNvSpPr>
            <a:spLocks noGrp="1" noChangeArrowheads="1"/>
          </p:cNvSpPr>
          <p:nvPr>
            <p:ph type="body" idx="1"/>
          </p:nvPr>
        </p:nvSpPr>
        <p:spPr/>
        <p:txBody>
          <a:bodyPr/>
          <a:lstStyle/>
          <a:p>
            <a:r>
              <a:rPr lang="en-US" altLang="sk-SK" sz="2500" dirty="0"/>
              <a:t>WFQ </a:t>
            </a:r>
            <a:r>
              <a:rPr lang="sk-SK" altLang="sk-SK" sz="2500" dirty="0"/>
              <a:t>zahadzuje pakety na dvoch úrovniach:</a:t>
            </a:r>
            <a:endParaRPr lang="en-US" altLang="sk-SK" sz="2500" dirty="0"/>
          </a:p>
          <a:p>
            <a:pPr lvl="1"/>
            <a:r>
              <a:rPr lang="sk-SK" altLang="sk-SK" sz="2100" dirty="0"/>
              <a:t>Zahadzovanie pri dosiahnutí prahu Congestive Discard Threshold (počet paketov v danom konverzačnom fronte)</a:t>
            </a:r>
            <a:endParaRPr lang="en-US" altLang="sk-SK" sz="2100" dirty="0"/>
          </a:p>
          <a:p>
            <a:pPr lvl="1"/>
            <a:r>
              <a:rPr lang="sk-SK" altLang="sk-SK" sz="2100" dirty="0"/>
              <a:t>Agresívne zahadzovanie pri dosiahnutí limitu </a:t>
            </a:r>
            <a:r>
              <a:rPr lang="en-US" altLang="sk-SK" sz="2100" b="1" dirty="0">
                <a:solidFill>
                  <a:schemeClr val="accent2"/>
                </a:solidFill>
                <a:latin typeface="Courier New" panose="02070309020205020404" pitchFamily="49" charset="0"/>
                <a:cs typeface="Courier New" panose="02070309020205020404" pitchFamily="49" charset="0"/>
              </a:rPr>
              <a:t>hold-queue</a:t>
            </a:r>
            <a:r>
              <a:rPr lang="en-US" altLang="sk-SK" sz="2100" dirty="0"/>
              <a:t> </a:t>
            </a:r>
            <a:r>
              <a:rPr lang="sk-SK" altLang="sk-SK" sz="2100" dirty="0"/>
              <a:t>(celkový počet paketov vo WFQ systéme)</a:t>
            </a:r>
            <a:endParaRPr lang="en-US" altLang="sk-SK" sz="2100" dirty="0"/>
          </a:p>
          <a:p>
            <a:r>
              <a:rPr lang="en-US" altLang="sk-SK" sz="2500" dirty="0"/>
              <a:t>WFQ </a:t>
            </a:r>
            <a:r>
              <a:rPr lang="sk-SK" altLang="sk-SK" sz="2500" dirty="0"/>
              <a:t>vždy zahadzuje pakety najagresívnejšieho toku</a:t>
            </a:r>
            <a:endParaRPr lang="en-US" altLang="sk-SK" sz="2500" dirty="0"/>
          </a:p>
          <a:p>
            <a:r>
              <a:rPr lang="sk-SK" altLang="sk-SK" sz="2500" dirty="0"/>
              <a:t>Výnimk</a:t>
            </a:r>
            <a:r>
              <a:rPr lang="en-US" altLang="sk-SK" sz="2500" dirty="0"/>
              <a:t>a</a:t>
            </a:r>
            <a:r>
              <a:rPr lang="sk-SK" altLang="sk-SK" sz="2500" dirty="0"/>
              <a:t>:</a:t>
            </a:r>
            <a:endParaRPr lang="en-US" altLang="sk-SK" sz="2500" dirty="0"/>
          </a:p>
          <a:p>
            <a:pPr lvl="1"/>
            <a:r>
              <a:rPr lang="sk-SK" altLang="sk-SK" sz="2100" dirty="0"/>
              <a:t>Paket umiestnený do prázdneho konverzačného frontu nikdy nebude zahodený</a:t>
            </a:r>
            <a:endParaRPr lang="en-US" altLang="sk-SK" sz="21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858" name="Rectangle 2"/>
          <p:cNvSpPr>
            <a:spLocks noGrp="1" noChangeArrowheads="1"/>
          </p:cNvSpPr>
          <p:nvPr>
            <p:ph type="title"/>
          </p:nvPr>
        </p:nvSpPr>
        <p:spPr/>
        <p:txBody>
          <a:bodyPr/>
          <a:lstStyle/>
          <a:p>
            <a:r>
              <a:rPr lang="sk-SK" altLang="sk-SK"/>
              <a:t>Ako WFQ zahadzuje pakety</a:t>
            </a:r>
          </a:p>
        </p:txBody>
      </p:sp>
      <p:sp>
        <p:nvSpPr>
          <p:cNvPr id="1529859" name="Rectangle 3"/>
          <p:cNvSpPr>
            <a:spLocks noGrp="1" noChangeArrowheads="1"/>
          </p:cNvSpPr>
          <p:nvPr>
            <p:ph type="body" idx="1"/>
          </p:nvPr>
        </p:nvSpPr>
        <p:spPr>
          <a:xfrm>
            <a:off x="655638" y="4972050"/>
            <a:ext cx="8159750" cy="1581150"/>
          </a:xfrm>
        </p:spPr>
        <p:txBody>
          <a:bodyPr/>
          <a:lstStyle/>
          <a:p>
            <a:pPr>
              <a:lnSpc>
                <a:spcPct val="85000"/>
              </a:lnSpc>
            </a:pPr>
            <a:r>
              <a:rPr lang="sk-SK" altLang="sk-SK"/>
              <a:t>Pojmy:</a:t>
            </a:r>
          </a:p>
          <a:p>
            <a:pPr lvl="1">
              <a:lnSpc>
                <a:spcPct val="85000"/>
              </a:lnSpc>
            </a:pPr>
            <a:r>
              <a:rPr lang="sk-SK" altLang="sk-SK"/>
              <a:t>Hold-queue: limit na celkový počet paketov vo WFQ systéme</a:t>
            </a:r>
          </a:p>
          <a:p>
            <a:pPr lvl="1">
              <a:lnSpc>
                <a:spcPct val="85000"/>
              </a:lnSpc>
            </a:pPr>
            <a:r>
              <a:rPr lang="sk-SK" altLang="sk-SK"/>
              <a:t>Congestive Discard Threshold: obmedzenie veľkosti individuálneho konverzačného frontu</a:t>
            </a:r>
          </a:p>
        </p:txBody>
      </p:sp>
      <p:pic>
        <p:nvPicPr>
          <p:cNvPr id="1529860" name="Picture 4" descr="M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136650"/>
            <a:ext cx="8972550" cy="363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sk-SK" altLang="sk-SK" sz="2800"/>
              <a:t>Vlastnosti WFQ</a:t>
            </a:r>
            <a:endParaRPr lang="en-US" altLang="sk-SK" sz="2800"/>
          </a:p>
        </p:txBody>
      </p:sp>
      <p:sp>
        <p:nvSpPr>
          <p:cNvPr id="1494019" name="Rectangle 3"/>
          <p:cNvSpPr>
            <a:spLocks noGrp="1" noChangeArrowheads="1"/>
          </p:cNvSpPr>
          <p:nvPr>
            <p:ph type="body" idx="1"/>
          </p:nvPr>
        </p:nvSpPr>
        <p:spPr/>
        <p:txBody>
          <a:bodyPr/>
          <a:lstStyle/>
          <a:p>
            <a:r>
              <a:rPr lang="sk-SK" altLang="sk-SK"/>
              <a:t>WFQ používa pre</a:t>
            </a:r>
            <a:r>
              <a:rPr lang="en-US" altLang="sk-SK"/>
              <a:t>d</a:t>
            </a:r>
            <a:r>
              <a:rPr lang="sk-SK" altLang="sk-SK"/>
              <a:t>konfigurovaný pevný počet konverzačných frontov</a:t>
            </a:r>
            <a:endParaRPr lang="en-US" altLang="sk-SK"/>
          </a:p>
          <a:p>
            <a:r>
              <a:rPr lang="sk-SK" altLang="sk-SK"/>
              <a:t>Na prevod vlastností toku na číslo frontu sa používa hashovacia funkcia</a:t>
            </a:r>
            <a:endParaRPr lang="en-US" altLang="sk-SK"/>
          </a:p>
          <a:p>
            <a:r>
              <a:rPr lang="sk-SK" altLang="sk-SK"/>
              <a:t>Systémové pakety a RSVP toky sú mapované na osobitné fronty</a:t>
            </a:r>
            <a:endParaRPr lang="en-US" altLang="sk-SK"/>
          </a:p>
          <a:p>
            <a:r>
              <a:rPr lang="sk-SK" altLang="sk-SK"/>
              <a:t>Je možné, že dva alebo viac tokov vďaka hash funkcii bude patriť do rovnakého konverzačného frontu</a:t>
            </a:r>
          </a:p>
          <a:p>
            <a:pPr lvl="1"/>
            <a:r>
              <a:rPr lang="sk-SK" altLang="sk-SK"/>
              <a:t>V takom prípade sa budú deliť o pridelené prostriedky</a:t>
            </a:r>
            <a:endParaRPr lang="en-US" altLang="sk-SK"/>
          </a:p>
          <a:p>
            <a:r>
              <a:rPr lang="sk-SK" altLang="sk-SK" b="1">
                <a:solidFill>
                  <a:schemeClr val="accent2"/>
                </a:solidFill>
              </a:rPr>
              <a:t>Dôležité</a:t>
            </a:r>
            <a:r>
              <a:rPr lang="en-US" altLang="sk-SK">
                <a:solidFill>
                  <a:schemeClr val="accent2"/>
                </a:solidFill>
              </a:rPr>
              <a:t>:</a:t>
            </a:r>
            <a:r>
              <a:rPr lang="en-US" altLang="sk-SK"/>
              <a:t> </a:t>
            </a:r>
            <a:r>
              <a:rPr lang="sk-SK" altLang="sk-SK"/>
              <a:t>Počet nakonfigurovaných frontov by mal byť výrazne vyšší ako predpokladaný počet tokov</a:t>
            </a:r>
            <a:endParaRPr lang="en-US" altLang="sk-SK"/>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sk-SK" altLang="sk-SK"/>
              <a:t>Výhody a nevýhody WFQ</a:t>
            </a:r>
            <a:endParaRPr lang="en-US" altLang="sk-SK"/>
          </a:p>
        </p:txBody>
      </p:sp>
      <p:graphicFrame>
        <p:nvGraphicFramePr>
          <p:cNvPr id="1498147" name="Group 35"/>
          <p:cNvGraphicFramePr>
            <a:graphicFrameLocks noGrp="1"/>
          </p:cNvGraphicFramePr>
          <p:nvPr>
            <p:ph type="tbl" idx="1"/>
          </p:nvPr>
        </p:nvGraphicFramePr>
        <p:xfrm>
          <a:off x="457200" y="1190625"/>
          <a:ext cx="8259763" cy="5310792"/>
        </p:xfrm>
        <a:graphic>
          <a:graphicData uri="http://schemas.openxmlformats.org/drawingml/2006/table">
            <a:tbl>
              <a:tblPr/>
              <a:tblGrid>
                <a:gridCol w="2092325"/>
                <a:gridCol w="6167438"/>
              </a:tblGrid>
              <a:tr h="24352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200" b="1" i="0" u="none" strike="noStrike" cap="none" normalizeH="0" baseline="0" smtClean="0">
                          <a:ln>
                            <a:noFill/>
                          </a:ln>
                          <a:solidFill>
                            <a:schemeClr val="bg1"/>
                          </a:solidFill>
                          <a:effectLst/>
                          <a:latin typeface="Arial" charset="0"/>
                        </a:rPr>
                        <a:t>Výhody</a:t>
                      </a:r>
                      <a:endParaRPr kumimoji="0" lang="en-US" altLang="sk-SK" sz="2200" b="1"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31788" indent="-217488"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en-US" altLang="sk-SK" sz="2200" b="0" i="0" u="none" strike="noStrike" cap="none" normalizeH="0" baseline="0" smtClean="0">
                          <a:ln>
                            <a:noFill/>
                          </a:ln>
                          <a:solidFill>
                            <a:schemeClr val="tx1"/>
                          </a:solidFill>
                          <a:effectLst/>
                          <a:latin typeface="Arial" charset="0"/>
                        </a:rPr>
                        <a:t>Jednoduch</a:t>
                      </a:r>
                      <a:r>
                        <a:rPr kumimoji="0" lang="sk-SK" altLang="sk-SK" sz="2200" b="0" i="0" u="none" strike="noStrike" cap="none" normalizeH="0" baseline="0" smtClean="0">
                          <a:ln>
                            <a:noFill/>
                          </a:ln>
                          <a:solidFill>
                            <a:schemeClr val="tx1"/>
                          </a:solidFill>
                          <a:effectLst/>
                          <a:latin typeface="Arial" charset="0"/>
                        </a:rPr>
                        <a:t>á konfigurácia bez potreby klasifikácie</a:t>
                      </a:r>
                      <a:endParaRPr kumimoji="0" lang="en-US" altLang="sk-SK" sz="22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200" b="0" i="0" u="none" strike="noStrike" cap="none" normalizeH="0" baseline="0" smtClean="0">
                          <a:ln>
                            <a:noFill/>
                          </a:ln>
                          <a:solidFill>
                            <a:schemeClr val="tx1"/>
                          </a:solidFill>
                          <a:effectLst/>
                          <a:latin typeface="Arial" charset="0"/>
                        </a:rPr>
                        <a:t>Všetkým tokom garantuje isté pásmo</a:t>
                      </a: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200" b="0" i="0" u="none" strike="noStrike" cap="none" normalizeH="0" baseline="0" smtClean="0">
                          <a:ln>
                            <a:noFill/>
                          </a:ln>
                          <a:solidFill>
                            <a:schemeClr val="tx1"/>
                          </a:solidFill>
                          <a:effectLst/>
                          <a:latin typeface="Arial" charset="0"/>
                        </a:rPr>
                        <a:t>Zahadzuje pakety najagresívnejších tokov</a:t>
                      </a: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200" b="0" i="0" u="none" strike="noStrike" cap="none" normalizeH="0" baseline="0" smtClean="0">
                          <a:ln>
                            <a:noFill/>
                          </a:ln>
                          <a:solidFill>
                            <a:schemeClr val="tx1"/>
                          </a:solidFill>
                          <a:effectLst/>
                          <a:latin typeface="Arial" charset="0"/>
                        </a:rPr>
                        <a:t>Podporované na väčšine platforiem a IOS verzií</a:t>
                      </a:r>
                      <a:endParaRPr kumimoji="0" lang="en-US" altLang="sk-SK" sz="22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511300">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200" b="1" i="0" u="none" strike="noStrike" cap="none" normalizeH="0" baseline="0" smtClean="0">
                          <a:ln>
                            <a:noFill/>
                          </a:ln>
                          <a:solidFill>
                            <a:schemeClr val="bg1"/>
                          </a:solidFill>
                          <a:effectLst/>
                          <a:latin typeface="Arial" charset="0"/>
                        </a:rPr>
                        <a:t>Nevýhody</a:t>
                      </a:r>
                      <a:endParaRPr kumimoji="0" lang="en-US" altLang="sk-SK" sz="2200" b="1"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31788" indent="-217488"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200" b="0" i="0" u="none" strike="noStrike" cap="none" normalizeH="0" baseline="0" smtClean="0">
                          <a:ln>
                            <a:noFill/>
                          </a:ln>
                          <a:solidFill>
                            <a:schemeClr val="tx1"/>
                          </a:solidFill>
                          <a:effectLst/>
                          <a:latin typeface="Arial" charset="0"/>
                        </a:rPr>
                        <a:t>Riziko, že viaceré toky pôjdu do rovnakého konverzačného frontu</a:t>
                      </a:r>
                      <a:endParaRPr kumimoji="0" lang="en-US" altLang="sk-SK" sz="22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200" b="0" i="0" u="none" strike="noStrike" cap="none" normalizeH="0" baseline="0" smtClean="0">
                          <a:ln>
                            <a:noFill/>
                          </a:ln>
                          <a:solidFill>
                            <a:schemeClr val="tx1"/>
                          </a:solidFill>
                          <a:effectLst/>
                          <a:latin typeface="Arial" charset="0"/>
                        </a:rPr>
                        <a:t>Neumožňuje externú kontrolu nad klasifikáciou</a:t>
                      </a:r>
                      <a:endParaRPr kumimoji="0" lang="en-US" altLang="sk-SK" sz="22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200" b="0" i="0" u="none" strike="noStrike" cap="none" normalizeH="0" baseline="0" smtClean="0">
                          <a:ln>
                            <a:noFill/>
                          </a:ln>
                          <a:solidFill>
                            <a:schemeClr val="tx1"/>
                          </a:solidFill>
                          <a:effectLst/>
                          <a:latin typeface="Arial" charset="0"/>
                        </a:rPr>
                        <a:t>Podporované na linkách najviac </a:t>
                      </a:r>
                      <a:r>
                        <a:rPr kumimoji="0" lang="en-US" altLang="sk-SK" sz="2200" b="0" i="0" u="none" strike="noStrike" cap="none" normalizeH="0" baseline="0" smtClean="0">
                          <a:ln>
                            <a:noFill/>
                          </a:ln>
                          <a:solidFill>
                            <a:schemeClr val="tx1"/>
                          </a:solidFill>
                          <a:effectLst/>
                          <a:latin typeface="Arial" charset="0"/>
                        </a:rPr>
                        <a:t>2 Mb</a:t>
                      </a: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200" b="0" i="0" u="none" strike="noStrike" cap="none" normalizeH="0" baseline="0" smtClean="0">
                          <a:ln>
                            <a:noFill/>
                          </a:ln>
                          <a:solidFill>
                            <a:schemeClr val="tx1"/>
                          </a:solidFill>
                          <a:effectLst/>
                          <a:latin typeface="Arial" charset="0"/>
                        </a:rPr>
                        <a:t>Neumožňuje poskytovať pevné garancie na pásmo</a:t>
                      </a:r>
                      <a:endParaRPr kumimoji="0" lang="en-US" altLang="sk-SK" sz="22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sk-SK" altLang="sk-SK" sz="2800" dirty="0"/>
              <a:t>Konfigurácia</a:t>
            </a:r>
            <a:r>
              <a:rPr lang="en-US" altLang="sk-SK" sz="2800" dirty="0"/>
              <a:t> </a:t>
            </a:r>
            <a:r>
              <a:rPr lang="en-US" altLang="sk-SK" sz="2800" dirty="0" smtClean="0"/>
              <a:t>WFQ</a:t>
            </a:r>
            <a:r>
              <a:rPr lang="sk-SK" altLang="sk-SK" sz="2800" dirty="0" smtClean="0"/>
              <a:t> (len pre staré IOSy)</a:t>
            </a:r>
            <a:endParaRPr lang="en-US" altLang="sk-SK" sz="2800" dirty="0"/>
          </a:p>
        </p:txBody>
      </p:sp>
      <p:sp>
        <p:nvSpPr>
          <p:cNvPr id="1500163" name="Rectangle 3"/>
          <p:cNvSpPr>
            <a:spLocks noGrp="1" noChangeArrowheads="1"/>
          </p:cNvSpPr>
          <p:nvPr>
            <p:ph type="body" idx="1"/>
          </p:nvPr>
        </p:nvSpPr>
        <p:spPr>
          <a:xfrm>
            <a:off x="455613" y="2201863"/>
            <a:ext cx="8224837" cy="2311400"/>
          </a:xfrm>
        </p:spPr>
        <p:txBody>
          <a:bodyPr/>
          <a:lstStyle/>
          <a:p>
            <a:r>
              <a:rPr lang="en-US" altLang="sk-SK" sz="1900">
                <a:solidFill>
                  <a:schemeClr val="accent2"/>
                </a:solidFill>
              </a:rPr>
              <a:t>cdt: </a:t>
            </a:r>
            <a:r>
              <a:rPr lang="sk-SK" altLang="sk-SK" sz="1900"/>
              <a:t>Počet správ povolený v individuálnych konverzačných frontov. Číslo musí byť mocninou 2</a:t>
            </a:r>
            <a:endParaRPr lang="en-US" altLang="sk-SK" sz="1900"/>
          </a:p>
          <a:p>
            <a:r>
              <a:rPr lang="en-US" altLang="sk-SK" sz="1900">
                <a:solidFill>
                  <a:schemeClr val="accent2"/>
                </a:solidFill>
              </a:rPr>
              <a:t>dynamic-queues: </a:t>
            </a:r>
            <a:r>
              <a:rPr lang="sk-SK" altLang="sk-SK" sz="1900"/>
              <a:t>Počet dynamických konverzačných frontov. Číslo je mocninou 2 v rozsahu </a:t>
            </a:r>
            <a:r>
              <a:rPr lang="en-US" altLang="sk-SK" sz="1900"/>
              <a:t>16, 32, 64, 128, 256, 512, 1024, 2048</a:t>
            </a:r>
            <a:r>
              <a:rPr lang="sk-SK" altLang="sk-SK" sz="1900"/>
              <a:t> </a:t>
            </a:r>
            <a:r>
              <a:rPr lang="en-US" altLang="sk-SK" sz="1900"/>
              <a:t>a 4096; </a:t>
            </a:r>
            <a:r>
              <a:rPr lang="sk-SK" altLang="sk-SK" sz="1900"/>
              <a:t>predvolená hodnota je 256</a:t>
            </a:r>
            <a:endParaRPr lang="en-US" altLang="sk-SK" sz="1900"/>
          </a:p>
          <a:p>
            <a:r>
              <a:rPr lang="en-US" altLang="sk-SK" sz="1900">
                <a:solidFill>
                  <a:schemeClr val="accent2"/>
                </a:solidFill>
              </a:rPr>
              <a:t>reservable-queues: </a:t>
            </a:r>
            <a:r>
              <a:rPr lang="sk-SK" altLang="sk-SK" sz="1900"/>
              <a:t>Počet frontov pre RSVP rezervácie v rozsahu od 0 do 1000. Predvolená hodnota je 0</a:t>
            </a:r>
            <a:endParaRPr lang="en-US" altLang="sk-SK" sz="1900"/>
          </a:p>
        </p:txBody>
      </p:sp>
      <p:sp>
        <p:nvSpPr>
          <p:cNvPr id="1500164" name="Rectangle 4"/>
          <p:cNvSpPr>
            <a:spLocks noChangeArrowheads="1"/>
          </p:cNvSpPr>
          <p:nvPr/>
        </p:nvSpPr>
        <p:spPr bwMode="auto">
          <a:xfrm>
            <a:off x="450850" y="1716088"/>
            <a:ext cx="815975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altLang="sk-SK" sz="1800" b="1">
                <a:solidFill>
                  <a:schemeClr val="accent2"/>
                </a:solidFill>
                <a:latin typeface="Courier New" pitchFamily="49" charset="0"/>
              </a:rPr>
              <a:t>fair-queue [cdt [</a:t>
            </a:r>
            <a:r>
              <a:rPr lang="en-US" altLang="sk-SK" sz="1800" b="1" i="1">
                <a:solidFill>
                  <a:schemeClr val="accent2"/>
                </a:solidFill>
                <a:latin typeface="Courier New" pitchFamily="49" charset="0"/>
              </a:rPr>
              <a:t>dynamic-queues</a:t>
            </a:r>
            <a:r>
              <a:rPr lang="en-US" altLang="sk-SK" sz="1800" b="1">
                <a:solidFill>
                  <a:schemeClr val="accent2"/>
                </a:solidFill>
                <a:latin typeface="Courier New" pitchFamily="49" charset="0"/>
              </a:rPr>
              <a:t> [</a:t>
            </a:r>
            <a:r>
              <a:rPr lang="en-US" altLang="sk-SK" sz="1800" b="1" i="1">
                <a:solidFill>
                  <a:schemeClr val="accent2"/>
                </a:solidFill>
                <a:latin typeface="Courier New" pitchFamily="49" charset="0"/>
              </a:rPr>
              <a:t>reservable-queues</a:t>
            </a:r>
            <a:r>
              <a:rPr lang="en-US" altLang="sk-SK" sz="1800" b="1">
                <a:solidFill>
                  <a:schemeClr val="accent2"/>
                </a:solidFill>
                <a:latin typeface="Courier New" pitchFamily="49" charset="0"/>
              </a:rPr>
              <a:t>]]]</a:t>
            </a:r>
          </a:p>
        </p:txBody>
      </p:sp>
      <p:sp>
        <p:nvSpPr>
          <p:cNvPr id="1500165" name="Rectangle 5"/>
          <p:cNvSpPr>
            <a:spLocks noChangeArrowheads="1"/>
          </p:cNvSpPr>
          <p:nvPr/>
        </p:nvSpPr>
        <p:spPr bwMode="auto">
          <a:xfrm>
            <a:off x="396875" y="1371600"/>
            <a:ext cx="3336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router(config-if)#</a:t>
            </a:r>
          </a:p>
        </p:txBody>
      </p:sp>
      <p:sp>
        <p:nvSpPr>
          <p:cNvPr id="1500166" name="Rectangle 6"/>
          <p:cNvSpPr>
            <a:spLocks noChangeArrowheads="1"/>
          </p:cNvSpPr>
          <p:nvPr/>
        </p:nvSpPr>
        <p:spPr bwMode="auto">
          <a:xfrm>
            <a:off x="679450" y="5446713"/>
            <a:ext cx="7940675" cy="80962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r>
              <a:rPr lang="sk-SK" altLang="sk-SK" sz="1900"/>
              <a:t>Udáva maximálny počet paketov vo WFQ systéme</a:t>
            </a:r>
            <a:endParaRPr lang="en-US" altLang="sk-SK" sz="1900"/>
          </a:p>
          <a:p>
            <a:r>
              <a:rPr lang="sk-SK" altLang="sk-SK" sz="1900"/>
              <a:t>Predvolená hodnota je 1000</a:t>
            </a:r>
            <a:endParaRPr lang="en-US" altLang="sk-SK" sz="1900"/>
          </a:p>
        </p:txBody>
      </p:sp>
      <p:sp>
        <p:nvSpPr>
          <p:cNvPr id="1500167" name="Rectangle 7"/>
          <p:cNvSpPr>
            <a:spLocks noChangeArrowheads="1"/>
          </p:cNvSpPr>
          <p:nvPr/>
        </p:nvSpPr>
        <p:spPr bwMode="auto">
          <a:xfrm>
            <a:off x="679450" y="4929188"/>
            <a:ext cx="7778750"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altLang="sk-SK" sz="1800" b="1">
                <a:solidFill>
                  <a:schemeClr val="accent2"/>
                </a:solidFill>
                <a:latin typeface="Courier New" pitchFamily="49" charset="0"/>
              </a:rPr>
              <a:t>hold-queue </a:t>
            </a:r>
            <a:r>
              <a:rPr lang="en-US" altLang="sk-SK" sz="1800" b="1" i="1">
                <a:solidFill>
                  <a:schemeClr val="accent2"/>
                </a:solidFill>
                <a:latin typeface="Courier New" pitchFamily="49" charset="0"/>
              </a:rPr>
              <a:t>max-limit</a:t>
            </a:r>
            <a:r>
              <a:rPr lang="en-US" altLang="sk-SK" sz="1800" b="1">
                <a:solidFill>
                  <a:schemeClr val="accent2"/>
                </a:solidFill>
                <a:latin typeface="Courier New" pitchFamily="49" charset="0"/>
              </a:rPr>
              <a:t> out</a:t>
            </a:r>
          </a:p>
        </p:txBody>
      </p:sp>
      <p:sp>
        <p:nvSpPr>
          <p:cNvPr id="1500168" name="Rectangle 8"/>
          <p:cNvSpPr>
            <a:spLocks noChangeArrowheads="1"/>
          </p:cNvSpPr>
          <p:nvPr/>
        </p:nvSpPr>
        <p:spPr bwMode="auto">
          <a:xfrm>
            <a:off x="679450" y="4592638"/>
            <a:ext cx="2486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router(config-if)#</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2818" name="Picture 2" descr="325P_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 y="1587500"/>
            <a:ext cx="9036050" cy="3268663"/>
          </a:xfrm>
          <a:prstGeom prst="rect">
            <a:avLst/>
          </a:prstGeom>
          <a:noFill/>
          <a:extLst>
            <a:ext uri="{909E8E84-426E-40DD-AFC4-6F175D3DCCD1}">
              <a14:hiddenFill xmlns:a14="http://schemas.microsoft.com/office/drawing/2010/main">
                <a:solidFill>
                  <a:srgbClr val="FFFFFF"/>
                </a:solidFill>
              </a14:hiddenFill>
            </a:ext>
          </a:extLst>
        </p:spPr>
      </p:pic>
      <p:sp>
        <p:nvSpPr>
          <p:cNvPr id="1442819" name="Rectangle 3"/>
          <p:cNvSpPr>
            <a:spLocks noChangeArrowheads="1"/>
          </p:cNvSpPr>
          <p:nvPr/>
        </p:nvSpPr>
        <p:spPr bwMode="auto">
          <a:xfrm>
            <a:off x="684213" y="5026025"/>
            <a:ext cx="776605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ctr" anchorCtr="1"/>
          <a:lstStyle>
            <a:lvl1pPr marL="176213" indent="-176213" algn="l" defTabSz="814388">
              <a:lnSpc>
                <a:spcPct val="95000"/>
              </a:lnSpc>
              <a:spcBef>
                <a:spcPct val="50000"/>
              </a:spcBef>
              <a:buClr>
                <a:schemeClr val="tx2"/>
              </a:buClr>
              <a:buSzPct val="100000"/>
              <a:buFont typeface="Wingdings" pitchFamily="2" charset="2"/>
              <a:buChar char="§"/>
              <a:defRPr sz="2400">
                <a:solidFill>
                  <a:schemeClr val="tx1"/>
                </a:solidFill>
                <a:latin typeface="Arial" charset="0"/>
              </a:defRPr>
            </a:lvl1pPr>
            <a:lvl2pPr marL="531813" indent="-176213" algn="l" defTabSz="814388">
              <a:lnSpc>
                <a:spcPct val="95000"/>
              </a:lnSpc>
              <a:spcBef>
                <a:spcPct val="50000"/>
              </a:spcBef>
              <a:buClr>
                <a:schemeClr val="tx2"/>
              </a:buClr>
              <a:buSzPct val="100000"/>
              <a:buFont typeface="Wingdings" pitchFamily="2" charset="2"/>
              <a:buChar char="§"/>
              <a:defRPr sz="2000">
                <a:solidFill>
                  <a:schemeClr val="tx1"/>
                </a:solidFill>
                <a:latin typeface="Arial" charset="0"/>
              </a:defRPr>
            </a:lvl2pPr>
            <a:lvl3pPr marL="896938" indent="-185738" algn="l" defTabSz="814388">
              <a:lnSpc>
                <a:spcPct val="95000"/>
              </a:lnSpc>
              <a:spcBef>
                <a:spcPct val="50000"/>
              </a:spcBef>
              <a:buClr>
                <a:schemeClr val="tx2"/>
              </a:buClr>
              <a:buSzPct val="100000"/>
              <a:buFont typeface="Wingdings" pitchFamily="2" charset="2"/>
              <a:buChar char="§"/>
              <a:defRPr>
                <a:solidFill>
                  <a:schemeClr val="tx1"/>
                </a:solidFill>
                <a:latin typeface="Arial" charset="0"/>
              </a:defRPr>
            </a:lvl3pPr>
            <a:lvl4pPr marL="1257300" indent="-180975" algn="l" defTabSz="814388">
              <a:lnSpc>
                <a:spcPct val="95000"/>
              </a:lnSpc>
              <a:spcBef>
                <a:spcPct val="50000"/>
              </a:spcBef>
              <a:buClr>
                <a:schemeClr val="tx2"/>
              </a:buClr>
              <a:buSzPct val="100000"/>
              <a:buFont typeface="Wingdings" pitchFamily="2" charset="2"/>
              <a:buChar char="§"/>
              <a:defRPr sz="1600">
                <a:solidFill>
                  <a:schemeClr val="tx1"/>
                </a:solidFill>
                <a:latin typeface="Arial" charset="0"/>
              </a:defRPr>
            </a:lvl4pPr>
            <a:lvl5pPr marL="1617663" indent="-180975" algn="l" defTabSz="814388">
              <a:lnSpc>
                <a:spcPct val="95000"/>
              </a:lnSpc>
              <a:spcBef>
                <a:spcPct val="50000"/>
              </a:spcBef>
              <a:buClr>
                <a:schemeClr val="tx2"/>
              </a:buClr>
              <a:buSzPct val="100000"/>
              <a:buFont typeface="Wingdings" pitchFamily="2" charset="2"/>
              <a:buChar char="§"/>
              <a:defRPr sz="1400">
                <a:solidFill>
                  <a:schemeClr val="tx1"/>
                </a:solidFill>
                <a:latin typeface="Arial" charset="0"/>
              </a:defRPr>
            </a:lvl5pPr>
            <a:lvl6pPr marL="20748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6pPr>
            <a:lvl7pPr marL="25320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7pPr>
            <a:lvl8pPr marL="29892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8pPr>
            <a:lvl9pPr marL="3446463" indent="-180975" defTabSz="814388" eaLnBrk="0" fontAlgn="base" hangingPunct="0">
              <a:lnSpc>
                <a:spcPct val="95000"/>
              </a:lnSpc>
              <a:spcBef>
                <a:spcPct val="50000"/>
              </a:spcBef>
              <a:spcAft>
                <a:spcPct val="0"/>
              </a:spcAft>
              <a:buClr>
                <a:schemeClr val="tx2"/>
              </a:buClr>
              <a:buSzPct val="100000"/>
              <a:buFont typeface="Wingdings" pitchFamily="2" charset="2"/>
              <a:buChar char="§"/>
              <a:defRPr sz="1400">
                <a:solidFill>
                  <a:schemeClr val="tx1"/>
                </a:solidFill>
                <a:latin typeface="Arial" charset="0"/>
              </a:defRPr>
            </a:lvl9pPr>
          </a:lstStyle>
          <a:p>
            <a:pPr>
              <a:lnSpc>
                <a:spcPct val="85000"/>
              </a:lnSpc>
            </a:pPr>
            <a:r>
              <a:rPr lang="sk-SK" altLang="sk-SK" sz="2000"/>
              <a:t>Zahltenie môže nastať na akomkoľvek mieste v sieti, kde sa realizuje agregácia alebo kde je spád v poskytovanej rýchlosti</a:t>
            </a:r>
            <a:endParaRPr lang="en-US" altLang="sk-SK" sz="2000"/>
          </a:p>
          <a:p>
            <a:pPr>
              <a:lnSpc>
                <a:spcPct val="85000"/>
              </a:lnSpc>
            </a:pPr>
            <a:r>
              <a:rPr lang="sk-SK" altLang="sk-SK" sz="2000"/>
              <a:t>Ukladanie do frontov </a:t>
            </a:r>
            <a:r>
              <a:rPr lang="sk-SK" altLang="sk-SK" sz="2000">
                <a:solidFill>
                  <a:schemeClr val="accent2"/>
                </a:solidFill>
              </a:rPr>
              <a:t>riadi zahltenie</a:t>
            </a:r>
            <a:r>
              <a:rPr lang="sk-SK" altLang="sk-SK" sz="2000"/>
              <a:t> poskytovaním garancií na </a:t>
            </a:r>
            <a:r>
              <a:rPr lang="sk-SK" altLang="sk-SK" sz="2000">
                <a:solidFill>
                  <a:schemeClr val="accent2"/>
                </a:solidFill>
              </a:rPr>
              <a:t>šírku pásma</a:t>
            </a:r>
            <a:r>
              <a:rPr lang="sk-SK" altLang="sk-SK" sz="2000"/>
              <a:t> a </a:t>
            </a:r>
            <a:r>
              <a:rPr lang="sk-SK" altLang="sk-SK" sz="2000">
                <a:solidFill>
                  <a:schemeClr val="accent2"/>
                </a:solidFill>
              </a:rPr>
              <a:t>oneskorenie</a:t>
            </a:r>
            <a:endParaRPr lang="en-US" altLang="sk-SK" sz="2000">
              <a:solidFill>
                <a:schemeClr val="accent2"/>
              </a:solidFill>
            </a:endParaRPr>
          </a:p>
        </p:txBody>
      </p:sp>
      <p:sp>
        <p:nvSpPr>
          <p:cNvPr id="1442820" name="Rectangle 4"/>
          <p:cNvSpPr>
            <a:spLocks noGrp="1" noChangeArrowheads="1"/>
          </p:cNvSpPr>
          <p:nvPr>
            <p:ph type="title"/>
          </p:nvPr>
        </p:nvSpPr>
        <p:spPr bwMode="white">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defTabSz="914400"/>
            <a:r>
              <a:rPr lang="sk-SK" altLang="sk-SK" sz="2800"/>
              <a:t>Zahltenie a ukladanie paketov do frontov</a:t>
            </a:r>
            <a:endParaRPr lang="en-US" altLang="sk-SK" sz="2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WFQ a nové IOSy</a:t>
            </a:r>
            <a:endParaRPr lang="sk-SK" dirty="0"/>
          </a:p>
        </p:txBody>
      </p:sp>
      <p:sp>
        <p:nvSpPr>
          <p:cNvPr id="3" name="Content Placeholder 2"/>
          <p:cNvSpPr>
            <a:spLocks noGrp="1"/>
          </p:cNvSpPr>
          <p:nvPr>
            <p:ph idx="1"/>
          </p:nvPr>
        </p:nvSpPr>
        <p:spPr/>
        <p:txBody>
          <a:bodyPr/>
          <a:lstStyle/>
          <a:p>
            <a:r>
              <a:rPr lang="sk-SK" dirty="0" smtClean="0"/>
              <a:t>V nových IOSoch (15.x) už nie je možné aktivovať QoS mechanizmy bezprostredne na rozhraní</a:t>
            </a:r>
          </a:p>
          <a:p>
            <a:r>
              <a:rPr lang="sk-SK" dirty="0" smtClean="0"/>
              <a:t>WFQ je možné aktivovať vo vnútri policy-map v obsluhe vybranej triedy</a:t>
            </a:r>
          </a:p>
          <a:p>
            <a:pPr lvl="1"/>
            <a:r>
              <a:rPr lang="sk-SK" dirty="0" smtClean="0"/>
              <a:t>Znamená to, že toky patriace do spoločnej triedy budú vnútorne obsluhované a medzi sebou „rozplánované“ pomocou WFQ, ktoré sa však obmedzuje iba na danú triedu prevádzky</a:t>
            </a:r>
          </a:p>
          <a:p>
            <a:pPr lvl="1"/>
            <a:r>
              <a:rPr lang="sk-SK" dirty="0" smtClean="0"/>
              <a:t>V prípade konfigurácie WFQ v obsluhe vybranej triedy je o WFQ konfigurovateľný iba počet konverzačných frontov, CDT a počty RSVP frontov nie sú už k dispozícii</a:t>
            </a:r>
            <a:endParaRPr lang="sk-SK" dirty="0"/>
          </a:p>
        </p:txBody>
      </p:sp>
    </p:spTree>
    <p:extLst>
      <p:ext uri="{BB962C8B-B14F-4D97-AF65-F5344CB8AC3E}">
        <p14:creationId xmlns:p14="http://schemas.microsoft.com/office/powerpoint/2010/main" val="2780320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4262" name="Group 6"/>
          <p:cNvGrpSpPr>
            <a:grpSpLocks/>
          </p:cNvGrpSpPr>
          <p:nvPr/>
        </p:nvGrpSpPr>
        <p:grpSpPr bwMode="auto">
          <a:xfrm>
            <a:off x="808038" y="1418908"/>
            <a:ext cx="7518400" cy="4037013"/>
            <a:chOff x="488" y="1976"/>
            <a:chExt cx="4736" cy="2543"/>
          </a:xfrm>
        </p:grpSpPr>
        <p:sp>
          <p:nvSpPr>
            <p:cNvPr id="1504263" name="Rectangle 7"/>
            <p:cNvSpPr>
              <a:spLocks noChangeArrowheads="1"/>
            </p:cNvSpPr>
            <p:nvPr/>
          </p:nvSpPr>
          <p:spPr bwMode="auto">
            <a:xfrm>
              <a:off x="488" y="1976"/>
              <a:ext cx="4736" cy="254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04267" name="Text Box 11"/>
            <p:cNvSpPr txBox="1">
              <a:spLocks noChangeArrowheads="1"/>
            </p:cNvSpPr>
            <p:nvPr/>
          </p:nvSpPr>
          <p:spPr bwMode="auto">
            <a:xfrm>
              <a:off x="582" y="2079"/>
              <a:ext cx="4218" cy="2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altLang="sk-SK" sz="1400" b="1" dirty="0">
                  <a:latin typeface="Courier New" pitchFamily="49" charset="0"/>
                </a:rPr>
                <a:t>Router#</a:t>
              </a:r>
              <a:r>
                <a:rPr lang="sk-SK" altLang="sk-SK" sz="1400" b="1" dirty="0">
                  <a:latin typeface="Courier New" pitchFamily="49" charset="0"/>
                </a:rPr>
                <a:t> </a:t>
              </a:r>
              <a:r>
                <a:rPr lang="en-US" altLang="sk-SK" sz="1400" b="1" dirty="0">
                  <a:solidFill>
                    <a:schemeClr val="accent2"/>
                  </a:solidFill>
                  <a:latin typeface="Courier New" pitchFamily="49" charset="0"/>
                </a:rPr>
                <a:t>show interface serial 1/0</a:t>
              </a:r>
            </a:p>
            <a:p>
              <a:pPr algn="l">
                <a:lnSpc>
                  <a:spcPct val="100000"/>
                </a:lnSpc>
              </a:pPr>
              <a:r>
                <a:rPr lang="en-US" altLang="sk-SK" sz="1400" b="1" dirty="0">
                  <a:latin typeface="Courier New" pitchFamily="49" charset="0"/>
                </a:rPr>
                <a:t>  Hardware is M4T</a:t>
              </a:r>
            </a:p>
            <a:p>
              <a:pPr algn="l">
                <a:lnSpc>
                  <a:spcPct val="100000"/>
                </a:lnSpc>
              </a:pPr>
              <a:r>
                <a:rPr lang="en-US" altLang="sk-SK" sz="1400" b="1" dirty="0">
                  <a:latin typeface="Courier New" pitchFamily="49" charset="0"/>
                </a:rPr>
                <a:t>  Internet address is 20.0.0.1/8</a:t>
              </a:r>
            </a:p>
            <a:p>
              <a:pPr algn="l">
                <a:lnSpc>
                  <a:spcPct val="100000"/>
                </a:lnSpc>
              </a:pPr>
              <a:r>
                <a:rPr lang="en-US" altLang="sk-SK" sz="1400" b="1" dirty="0">
                  <a:latin typeface="Courier New" pitchFamily="49" charset="0"/>
                </a:rPr>
                <a:t>  MTU 1500 bytes, BW 19 Kbit, DLY 20000 </a:t>
              </a:r>
              <a:r>
                <a:rPr lang="en-US" altLang="sk-SK" sz="1400" b="1" dirty="0" err="1">
                  <a:latin typeface="Courier New" pitchFamily="49" charset="0"/>
                </a:rPr>
                <a:t>usec</a:t>
              </a:r>
              <a:r>
                <a:rPr lang="en-US" altLang="sk-SK" sz="1400" b="1" dirty="0">
                  <a:latin typeface="Courier New" pitchFamily="49" charset="0"/>
                </a:rPr>
                <a:t>, rely 255/255, load</a:t>
              </a:r>
              <a:r>
                <a:rPr lang="sk-SK" altLang="sk-SK" sz="1400" b="1" dirty="0">
                  <a:latin typeface="Courier New" pitchFamily="49" charset="0"/>
                </a:rPr>
                <a:t> </a:t>
              </a:r>
              <a:r>
                <a:rPr lang="en-US" altLang="sk-SK" sz="1400" b="1" dirty="0">
                  <a:latin typeface="Courier New" pitchFamily="49" charset="0"/>
                </a:rPr>
                <a:t>147/255</a:t>
              </a:r>
            </a:p>
            <a:p>
              <a:pPr algn="l">
                <a:lnSpc>
                  <a:spcPct val="100000"/>
                </a:lnSpc>
              </a:pPr>
              <a:r>
                <a:rPr lang="en-US" altLang="sk-SK" sz="1400" b="1" dirty="0">
                  <a:latin typeface="Courier New" pitchFamily="49" charset="0"/>
                </a:rPr>
                <a:t>  Encapsulation HDLC, </a:t>
              </a:r>
              <a:r>
                <a:rPr lang="en-US" altLang="sk-SK" sz="1400" b="1" dirty="0" err="1">
                  <a:latin typeface="Courier New" pitchFamily="49" charset="0"/>
                </a:rPr>
                <a:t>crc</a:t>
              </a:r>
              <a:r>
                <a:rPr lang="en-US" altLang="sk-SK" sz="1400" b="1" dirty="0">
                  <a:latin typeface="Courier New" pitchFamily="49" charset="0"/>
                </a:rPr>
                <a:t> 16, loopback not set</a:t>
              </a:r>
            </a:p>
            <a:p>
              <a:pPr algn="l">
                <a:lnSpc>
                  <a:spcPct val="100000"/>
                </a:lnSpc>
              </a:pPr>
              <a:r>
                <a:rPr lang="en-US" altLang="sk-SK" sz="1400" b="1" dirty="0">
                  <a:latin typeface="Courier New" pitchFamily="49" charset="0"/>
                </a:rPr>
                <a:t>  </a:t>
              </a:r>
              <a:r>
                <a:rPr lang="en-US" altLang="sk-SK" sz="1400" b="1" dirty="0" err="1">
                  <a:latin typeface="Courier New" pitchFamily="49" charset="0"/>
                </a:rPr>
                <a:t>Keepalive</a:t>
              </a:r>
              <a:r>
                <a:rPr lang="en-US" altLang="sk-SK" sz="1400" b="1" dirty="0">
                  <a:latin typeface="Courier New" pitchFamily="49" charset="0"/>
                </a:rPr>
                <a:t> set (10 sec)</a:t>
              </a:r>
            </a:p>
            <a:p>
              <a:pPr algn="l">
                <a:lnSpc>
                  <a:spcPct val="100000"/>
                </a:lnSpc>
              </a:pPr>
              <a:r>
                <a:rPr lang="en-US" altLang="sk-SK" sz="1400" b="1" dirty="0">
                  <a:latin typeface="Courier New" pitchFamily="49" charset="0"/>
                </a:rPr>
                <a:t>  Last input 00:00:00, output 00:00:00, output hang never</a:t>
              </a:r>
            </a:p>
            <a:p>
              <a:pPr algn="l">
                <a:lnSpc>
                  <a:spcPct val="100000"/>
                </a:lnSpc>
              </a:pPr>
              <a:r>
                <a:rPr lang="en-US" altLang="sk-SK" sz="1400" b="1" dirty="0">
                  <a:latin typeface="Courier New" pitchFamily="49" charset="0"/>
                </a:rPr>
                <a:t>  Last clearing of "show interface" counters never</a:t>
              </a:r>
            </a:p>
            <a:p>
              <a:pPr algn="l">
                <a:lnSpc>
                  <a:spcPct val="100000"/>
                </a:lnSpc>
              </a:pPr>
              <a:r>
                <a:rPr lang="en-US" altLang="sk-SK" sz="1400" b="1" dirty="0">
                  <a:latin typeface="Courier New" pitchFamily="49" charset="0"/>
                </a:rPr>
                <a:t>  Input queue: 0/75/0 (size/max/drops); Total output drops: 0</a:t>
              </a:r>
            </a:p>
            <a:p>
              <a:pPr algn="l">
                <a:lnSpc>
                  <a:spcPct val="100000"/>
                </a:lnSpc>
              </a:pPr>
              <a:r>
                <a:rPr lang="en-US" altLang="sk-SK" sz="1400" b="1" dirty="0">
                  <a:solidFill>
                    <a:schemeClr val="accent2"/>
                  </a:solidFill>
                  <a:latin typeface="Courier New" pitchFamily="49" charset="0"/>
                </a:rPr>
                <a:t>  Queueing strategy: weighted fair</a:t>
              </a:r>
            </a:p>
            <a:p>
              <a:pPr algn="l">
                <a:lnSpc>
                  <a:spcPct val="100000"/>
                </a:lnSpc>
              </a:pPr>
              <a:r>
                <a:rPr lang="en-US" altLang="sk-SK" sz="1400" b="1" dirty="0">
                  <a:solidFill>
                    <a:schemeClr val="accent2"/>
                  </a:solidFill>
                  <a:latin typeface="Courier New" pitchFamily="49" charset="0"/>
                </a:rPr>
                <a:t>  Output queue: 0/1000/64/0 (size/max total/threshold/drops)</a:t>
              </a:r>
            </a:p>
            <a:p>
              <a:pPr algn="l">
                <a:lnSpc>
                  <a:spcPct val="100000"/>
                </a:lnSpc>
              </a:pPr>
              <a:r>
                <a:rPr lang="en-US" altLang="sk-SK" sz="1400" b="1" dirty="0">
                  <a:solidFill>
                    <a:schemeClr val="accent2"/>
                  </a:solidFill>
                  <a:latin typeface="Courier New" pitchFamily="49" charset="0"/>
                </a:rPr>
                <a:t>     Conversations  0/4/256 (active/max active/max total)</a:t>
              </a:r>
            </a:p>
            <a:p>
              <a:pPr algn="l">
                <a:lnSpc>
                  <a:spcPct val="100000"/>
                </a:lnSpc>
              </a:pPr>
              <a:r>
                <a:rPr lang="en-US" altLang="sk-SK" sz="1400" b="1" dirty="0">
                  <a:solidFill>
                    <a:schemeClr val="accent2"/>
                  </a:solidFill>
                  <a:latin typeface="Courier New" pitchFamily="49" charset="0"/>
                </a:rPr>
                <a:t>     Reserved Conversations 0/0 (allocated/max allocated)</a:t>
              </a:r>
            </a:p>
            <a:p>
              <a:pPr algn="l">
                <a:lnSpc>
                  <a:spcPct val="100000"/>
                </a:lnSpc>
              </a:pPr>
              <a:r>
                <a:rPr lang="en-US" altLang="sk-SK" sz="1400" b="1" dirty="0">
                  <a:latin typeface="Courier New" pitchFamily="49" charset="0"/>
                </a:rPr>
                <a:t>  5 minute input rate 18000 bits/sec, 8 packets/sec</a:t>
              </a:r>
            </a:p>
            <a:p>
              <a:pPr algn="l">
                <a:lnSpc>
                  <a:spcPct val="100000"/>
                </a:lnSpc>
              </a:pPr>
              <a:r>
                <a:rPr lang="en-US" altLang="sk-SK" sz="1400" b="1" dirty="0">
                  <a:latin typeface="Courier New" pitchFamily="49" charset="0"/>
                </a:rPr>
                <a:t>  5 minute output rate 11000 bits/sec, 9 packets/sec</a:t>
              </a:r>
            </a:p>
          </p:txBody>
        </p:sp>
      </p:grpSp>
      <p:sp>
        <p:nvSpPr>
          <p:cNvPr id="1504258" name="Rectangle 2"/>
          <p:cNvSpPr>
            <a:spLocks noGrp="1" noChangeArrowheads="1"/>
          </p:cNvSpPr>
          <p:nvPr>
            <p:ph type="title"/>
          </p:nvPr>
        </p:nvSpPr>
        <p:spPr>
          <a:xfrm>
            <a:off x="1141413" y="304800"/>
            <a:ext cx="8145462" cy="685800"/>
          </a:xfrm>
        </p:spPr>
        <p:txBody>
          <a:bodyPr/>
          <a:lstStyle/>
          <a:p>
            <a:r>
              <a:rPr lang="en-US" altLang="sk-SK"/>
              <a:t>Monitoring WFQ</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6" name="Rectangle 2"/>
          <p:cNvSpPr>
            <a:spLocks noGrp="1" noChangeArrowheads="1"/>
          </p:cNvSpPr>
          <p:nvPr>
            <p:ph type="title"/>
          </p:nvPr>
        </p:nvSpPr>
        <p:spPr/>
        <p:txBody>
          <a:bodyPr/>
          <a:lstStyle/>
          <a:p>
            <a:r>
              <a:rPr lang="en-US" altLang="sk-SK" dirty="0"/>
              <a:t>Monitoring </a:t>
            </a:r>
            <a:r>
              <a:rPr lang="en-US" altLang="sk-SK" dirty="0" smtClean="0"/>
              <a:t>WFQ</a:t>
            </a:r>
            <a:r>
              <a:rPr lang="sk-SK" altLang="sk-SK" dirty="0" smtClean="0"/>
              <a:t> – len staré IOSy</a:t>
            </a:r>
            <a:endParaRPr lang="en-US" altLang="sk-SK" dirty="0"/>
          </a:p>
        </p:txBody>
      </p:sp>
      <p:grpSp>
        <p:nvGrpSpPr>
          <p:cNvPr id="1506315" name="Group 11"/>
          <p:cNvGrpSpPr>
            <a:grpSpLocks/>
          </p:cNvGrpSpPr>
          <p:nvPr/>
        </p:nvGrpSpPr>
        <p:grpSpPr bwMode="auto">
          <a:xfrm>
            <a:off x="774700" y="1990725"/>
            <a:ext cx="7518400" cy="3136900"/>
            <a:chOff x="488" y="1254"/>
            <a:chExt cx="4736" cy="1976"/>
          </a:xfrm>
        </p:grpSpPr>
        <p:sp>
          <p:nvSpPr>
            <p:cNvPr id="1506307" name="Rectangle 3"/>
            <p:cNvSpPr>
              <a:spLocks noChangeArrowheads="1"/>
            </p:cNvSpPr>
            <p:nvPr/>
          </p:nvSpPr>
          <p:spPr bwMode="auto">
            <a:xfrm>
              <a:off x="488" y="1254"/>
              <a:ext cx="4736" cy="1976"/>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06311" name="Rectangle 7"/>
            <p:cNvSpPr>
              <a:spLocks noChangeArrowheads="1"/>
            </p:cNvSpPr>
            <p:nvPr/>
          </p:nvSpPr>
          <p:spPr bwMode="auto">
            <a:xfrm>
              <a:off x="722" y="1516"/>
              <a:ext cx="2030" cy="12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06312" name="Rectangle 8"/>
            <p:cNvSpPr>
              <a:spLocks noChangeArrowheads="1"/>
            </p:cNvSpPr>
            <p:nvPr/>
          </p:nvSpPr>
          <p:spPr bwMode="auto">
            <a:xfrm>
              <a:off x="698" y="2196"/>
              <a:ext cx="1030" cy="12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06313" name="Rectangle 9"/>
            <p:cNvSpPr>
              <a:spLocks noChangeArrowheads="1"/>
            </p:cNvSpPr>
            <p:nvPr/>
          </p:nvSpPr>
          <p:spPr bwMode="auto">
            <a:xfrm>
              <a:off x="706" y="2796"/>
              <a:ext cx="1030" cy="12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06314" name="Text Box 10"/>
            <p:cNvSpPr txBox="1">
              <a:spLocks noChangeArrowheads="1"/>
            </p:cNvSpPr>
            <p:nvPr/>
          </p:nvSpPr>
          <p:spPr bwMode="auto">
            <a:xfrm>
              <a:off x="576" y="1274"/>
              <a:ext cx="4610" cy="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altLang="sk-SK" sz="1200" b="1">
                  <a:latin typeface="Courier New" pitchFamily="49" charset="0"/>
                </a:rPr>
                <a:t>Router# </a:t>
              </a:r>
              <a:r>
                <a:rPr lang="en-US" altLang="sk-SK" sz="1200" b="1">
                  <a:solidFill>
                    <a:schemeClr val="accent2"/>
                  </a:solidFill>
                  <a:latin typeface="Courier New" pitchFamily="49" charset="0"/>
                </a:rPr>
                <a:t>show queue serial 1/0</a:t>
              </a:r>
            </a:p>
            <a:p>
              <a:pPr algn="l">
                <a:lnSpc>
                  <a:spcPct val="100000"/>
                </a:lnSpc>
              </a:pPr>
              <a:r>
                <a:rPr lang="en-US" altLang="sk-SK" sz="1200" b="1">
                  <a:latin typeface="Courier New" pitchFamily="49" charset="0"/>
                </a:rPr>
                <a:t>  Input queue: 0/75/0 (size/max/drops); Total output drops: 0</a:t>
              </a:r>
            </a:p>
            <a:p>
              <a:pPr algn="l">
                <a:lnSpc>
                  <a:spcPct val="100000"/>
                </a:lnSpc>
              </a:pPr>
              <a:r>
                <a:rPr lang="en-US" altLang="sk-SK" sz="1200" b="1">
                  <a:latin typeface="Courier New" pitchFamily="49" charset="0"/>
                </a:rPr>
                <a:t>  Queueing strategy: weighted fair</a:t>
              </a:r>
            </a:p>
            <a:p>
              <a:pPr algn="l">
                <a:lnSpc>
                  <a:spcPct val="100000"/>
                </a:lnSpc>
              </a:pPr>
              <a:r>
                <a:rPr lang="en-US" altLang="sk-SK" sz="1200" b="1">
                  <a:latin typeface="Courier New" pitchFamily="49" charset="0"/>
                </a:rPr>
                <a:t>  Output queue: 2/1000/64/0 (size/max total/threshold/drops)</a:t>
              </a:r>
            </a:p>
            <a:p>
              <a:pPr algn="l">
                <a:lnSpc>
                  <a:spcPct val="100000"/>
                </a:lnSpc>
              </a:pPr>
              <a:r>
                <a:rPr lang="en-US" altLang="sk-SK" sz="1200" b="1">
                  <a:latin typeface="Courier New" pitchFamily="49" charset="0"/>
                </a:rPr>
                <a:t>     Conversations  2/4/256 (active/max active/max total)</a:t>
              </a:r>
            </a:p>
            <a:p>
              <a:pPr algn="l">
                <a:lnSpc>
                  <a:spcPct val="100000"/>
                </a:lnSpc>
              </a:pPr>
              <a:r>
                <a:rPr lang="en-US" altLang="sk-SK" sz="1200" b="1">
                  <a:latin typeface="Courier New" pitchFamily="49" charset="0"/>
                </a:rPr>
                <a:t>     Reserved Conversations 0/0 (allocated/max allocated)</a:t>
              </a:r>
            </a:p>
            <a:p>
              <a:pPr algn="l">
                <a:lnSpc>
                  <a:spcPct val="100000"/>
                </a:lnSpc>
              </a:pPr>
              <a:endParaRPr lang="en-US" altLang="sk-SK" sz="1200" b="1">
                <a:latin typeface="Courier New" pitchFamily="49" charset="0"/>
              </a:endParaRPr>
            </a:p>
            <a:p>
              <a:pPr algn="l">
                <a:lnSpc>
                  <a:spcPct val="100000"/>
                </a:lnSpc>
              </a:pPr>
              <a:r>
                <a:rPr lang="en-US" altLang="sk-SK" sz="1200" b="1">
                  <a:latin typeface="Courier New" pitchFamily="49" charset="0"/>
                </a:rPr>
                <a:t>  (depth/weight/discards/tail drops/interleaves) 1/4096/0/0/0</a:t>
              </a:r>
            </a:p>
            <a:p>
              <a:pPr algn="l">
                <a:lnSpc>
                  <a:spcPct val="100000"/>
                </a:lnSpc>
              </a:pPr>
              <a:r>
                <a:rPr lang="en-US" altLang="sk-SK" sz="1200" b="1">
                  <a:latin typeface="Courier New" pitchFamily="49" charset="0"/>
                </a:rPr>
                <a:t>  Conversation 124, linktype: ip, length: 580</a:t>
              </a:r>
            </a:p>
            <a:p>
              <a:pPr algn="l">
                <a:lnSpc>
                  <a:spcPct val="100000"/>
                </a:lnSpc>
              </a:pPr>
              <a:r>
                <a:rPr lang="en-US" altLang="sk-SK" sz="1200" b="1">
                  <a:latin typeface="Courier New" pitchFamily="49" charset="0"/>
                </a:rPr>
                <a:t>  source: 193.77.3.244, destination: 20.0.0.2, id: 0x0166, ttl: 254,</a:t>
              </a:r>
            </a:p>
            <a:p>
              <a:pPr algn="l">
                <a:lnSpc>
                  <a:spcPct val="100000"/>
                </a:lnSpc>
              </a:pPr>
              <a:r>
                <a:rPr lang="en-US" altLang="sk-SK" sz="1200" b="1">
                  <a:latin typeface="Courier New" pitchFamily="49" charset="0"/>
                </a:rPr>
                <a:t>  TOS: 0 prot: 6, source port 23, destination port 11033</a:t>
              </a:r>
            </a:p>
            <a:p>
              <a:pPr algn="l">
                <a:lnSpc>
                  <a:spcPct val="100000"/>
                </a:lnSpc>
              </a:pPr>
              <a:r>
                <a:rPr lang="en-US" altLang="sk-SK" sz="1200" b="1">
                  <a:latin typeface="Courier New" pitchFamily="49" charset="0"/>
                </a:rPr>
                <a:t> </a:t>
              </a:r>
            </a:p>
            <a:p>
              <a:pPr algn="l">
                <a:lnSpc>
                  <a:spcPct val="100000"/>
                </a:lnSpc>
              </a:pPr>
              <a:r>
                <a:rPr lang="en-US" altLang="sk-SK" sz="1200" b="1">
                  <a:latin typeface="Courier New" pitchFamily="49" charset="0"/>
                </a:rPr>
                <a:t>  (depth/weight/discards/tail drops/interleaves) 1/4096/0/0/0</a:t>
              </a:r>
            </a:p>
            <a:p>
              <a:pPr algn="l">
                <a:lnSpc>
                  <a:spcPct val="100000"/>
                </a:lnSpc>
              </a:pPr>
              <a:r>
                <a:rPr lang="en-US" altLang="sk-SK" sz="1200" b="1">
                  <a:latin typeface="Courier New" pitchFamily="49" charset="0"/>
                </a:rPr>
                <a:t>  Conversation 127, linktype: ip, length: 585</a:t>
              </a:r>
            </a:p>
            <a:p>
              <a:pPr algn="l">
                <a:lnSpc>
                  <a:spcPct val="100000"/>
                </a:lnSpc>
              </a:pPr>
              <a:r>
                <a:rPr lang="en-US" altLang="sk-SK" sz="1200" b="1">
                  <a:latin typeface="Courier New" pitchFamily="49" charset="0"/>
                </a:rPr>
                <a:t>  source: 193.77.4.111 destination: 40.0.0.2, id: 0x020D, ttl: 252,</a:t>
              </a:r>
            </a:p>
            <a:p>
              <a:pPr algn="l">
                <a:lnSpc>
                  <a:spcPct val="100000"/>
                </a:lnSpc>
              </a:pPr>
              <a:r>
                <a:rPr lang="en-US" altLang="sk-SK" sz="1200" b="1">
                  <a:latin typeface="Courier New" pitchFamily="49" charset="0"/>
                </a:rPr>
                <a:t>  TOS: 0 prot: 6, source port 23, destination port 11013</a:t>
              </a: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ChangeArrowheads="1"/>
          </p:cNvSpPr>
          <p:nvPr/>
        </p:nvSpPr>
        <p:spPr bwMode="auto">
          <a:xfrm>
            <a:off x="0" y="0"/>
            <a:ext cx="4648200" cy="31242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342467" name="Rectangle 3"/>
          <p:cNvSpPr>
            <a:spLocks noGrp="1" noChangeArrowheads="1"/>
          </p:cNvSpPr>
          <p:nvPr>
            <p:ph type="title"/>
          </p:nvPr>
        </p:nvSpPr>
        <p:spPr>
          <a:xfrm>
            <a:off x="228600" y="566738"/>
            <a:ext cx="4008438" cy="2058987"/>
          </a:xfrm>
          <a:noFill/>
        </p:spPr>
        <p:txBody>
          <a:bodyPr anchor="ctr" anchorCtr="1"/>
          <a:lstStyle/>
          <a:p>
            <a:pPr algn="ctr"/>
            <a:r>
              <a:rPr lang="sk-SK" altLang="sk-SK" dirty="0" smtClean="0">
                <a:solidFill>
                  <a:schemeClr val="bg1"/>
                </a:solidFill>
              </a:rPr>
              <a:t>Class-Based WFQ (CBWFQ)</a:t>
            </a:r>
            <a:endParaRPr lang="en-US" altLang="sk-SK" dirty="0">
              <a:solidFill>
                <a:schemeClr val="bg1"/>
              </a:solidFill>
            </a:endParaRPr>
          </a:p>
        </p:txBody>
      </p:sp>
      <p:pic>
        <p:nvPicPr>
          <p:cNvPr id="1342468" name="Picture 4" descr="MAE294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0"/>
            <a:ext cx="46863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00351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7266" name="Picture 2" descr="325P_2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24000"/>
            <a:ext cx="5561013" cy="3663950"/>
          </a:xfrm>
          <a:prstGeom prst="rect">
            <a:avLst/>
          </a:prstGeom>
          <a:noFill/>
          <a:extLst>
            <a:ext uri="{909E8E84-426E-40DD-AFC4-6F175D3DCCD1}">
              <a14:hiddenFill xmlns:a14="http://schemas.microsoft.com/office/drawing/2010/main">
                <a:solidFill>
                  <a:srgbClr val="FFFFFF"/>
                </a:solidFill>
              </a14:hiddenFill>
            </a:ext>
          </a:extLst>
        </p:spPr>
      </p:pic>
      <p:sp>
        <p:nvSpPr>
          <p:cNvPr id="1547267" name="Rectangle 3"/>
          <p:cNvSpPr>
            <a:spLocks noGrp="1" noChangeArrowheads="1"/>
          </p:cNvSpPr>
          <p:nvPr>
            <p:ph type="title"/>
          </p:nvPr>
        </p:nvSpPr>
        <p:spPr/>
        <p:txBody>
          <a:bodyPr/>
          <a:lstStyle/>
          <a:p>
            <a:r>
              <a:rPr lang="sk-SK" altLang="sk-SK"/>
              <a:t>Kombinácia frontových mechanizmov</a:t>
            </a:r>
            <a:endParaRPr lang="en-US" altLang="sk-SK"/>
          </a:p>
        </p:txBody>
      </p:sp>
      <p:sp>
        <p:nvSpPr>
          <p:cNvPr id="1547268" name="Rectangle 4"/>
          <p:cNvSpPr>
            <a:spLocks noGrp="1" noChangeArrowheads="1"/>
          </p:cNvSpPr>
          <p:nvPr>
            <p:ph type="body" sz="half" idx="1"/>
          </p:nvPr>
        </p:nvSpPr>
        <p:spPr>
          <a:xfrm>
            <a:off x="609600" y="5376863"/>
            <a:ext cx="7848600" cy="719137"/>
          </a:xfrm>
        </p:spPr>
        <p:txBody>
          <a:bodyPr/>
          <a:lstStyle/>
          <a:p>
            <a:r>
              <a:rPr lang="sk-SK" altLang="sk-SK" sz="2000"/>
              <a:t>MQC dovoľuje kombinovať frontové režimy a vytvárať tak flexibilnejšie nástroje</a:t>
            </a:r>
            <a:endParaRPr lang="en-US" altLang="sk-SK" sz="2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p:txBody>
          <a:bodyPr/>
          <a:lstStyle/>
          <a:p>
            <a:r>
              <a:rPr lang="en-US" altLang="sk-SK"/>
              <a:t>Class-Based Weighted Fair Queuing</a:t>
            </a:r>
          </a:p>
        </p:txBody>
      </p:sp>
      <p:sp>
        <p:nvSpPr>
          <p:cNvPr id="1549315" name="Rectangle 3"/>
          <p:cNvSpPr>
            <a:spLocks noGrp="1" noChangeArrowheads="1"/>
          </p:cNvSpPr>
          <p:nvPr>
            <p:ph type="body" idx="1"/>
          </p:nvPr>
        </p:nvSpPr>
        <p:spPr/>
        <p:txBody>
          <a:bodyPr/>
          <a:lstStyle/>
          <a:p>
            <a:r>
              <a:rPr lang="en-US" altLang="sk-SK" dirty="0"/>
              <a:t>CBWFQ </a:t>
            </a:r>
            <a:r>
              <a:rPr lang="sk-SK" altLang="sk-SK" dirty="0"/>
              <a:t>je mechanizmus, ktorý má garantovať pásmo jednotlivým triedam</a:t>
            </a:r>
            <a:endParaRPr lang="en-US" altLang="sk-SK" dirty="0"/>
          </a:p>
          <a:p>
            <a:r>
              <a:rPr lang="en-US" altLang="sk-SK" dirty="0"/>
              <a:t>CBWFQ </a:t>
            </a:r>
            <a:r>
              <a:rPr lang="sk-SK" altLang="sk-SK" dirty="0"/>
              <a:t>rozširuje štandardné WFQ o podporu používateľsky definovaných tried prevádzky</a:t>
            </a:r>
            <a:endParaRPr lang="en-US" altLang="sk-SK" dirty="0"/>
          </a:p>
          <a:p>
            <a:pPr lvl="1"/>
            <a:r>
              <a:rPr lang="sk-SK" altLang="sk-SK" dirty="0"/>
              <a:t>Triedy sú identifikované na základe class-map</a:t>
            </a:r>
            <a:endParaRPr lang="en-US" altLang="sk-SK" dirty="0"/>
          </a:p>
          <a:p>
            <a:r>
              <a:rPr lang="sk-SK" altLang="sk-SK" dirty="0"/>
              <a:t>Pre každú triedu je vyhradený jeden konverzačný front </a:t>
            </a:r>
            <a:r>
              <a:rPr lang="sk-SK" altLang="sk-SK" dirty="0" smtClean="0"/>
              <a:t>a doň </a:t>
            </a:r>
            <a:r>
              <a:rPr lang="sk-SK" altLang="sk-SK" dirty="0"/>
              <a:t>je umiestňovaná prevádzka patriaca do danej triedy</a:t>
            </a:r>
            <a:endParaRPr lang="en-US" altLang="sk-SK" dirty="0"/>
          </a:p>
          <a:p>
            <a:pPr lvl="1"/>
            <a:r>
              <a:rPr lang="en-US" altLang="sk-SK" dirty="0"/>
              <a:t>V</a:t>
            </a:r>
            <a:r>
              <a:rPr lang="sk-SK" altLang="sk-SK" dirty="0"/>
              <a:t>áha pre jednu triedu je vypočítaná ako podiel</a:t>
            </a:r>
          </a:p>
          <a:p>
            <a:pPr lvl="2">
              <a:buFont typeface="Wingdings" pitchFamily="2" charset="2"/>
              <a:buNone/>
            </a:pPr>
            <a:r>
              <a:rPr lang="sk-SK" altLang="sk-SK" dirty="0"/>
              <a:t>InterfaceBandwidth/ClassBandwidth</a:t>
            </a:r>
            <a:endParaRPr lang="en-US" altLang="sk-SK"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1362" name="Picture 2" descr="325P_2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057400"/>
            <a:ext cx="8115300" cy="3341688"/>
          </a:xfrm>
          <a:prstGeom prst="rect">
            <a:avLst/>
          </a:prstGeom>
          <a:noFill/>
          <a:extLst>
            <a:ext uri="{909E8E84-426E-40DD-AFC4-6F175D3DCCD1}">
              <a14:hiddenFill xmlns:a14="http://schemas.microsoft.com/office/drawing/2010/main">
                <a:solidFill>
                  <a:srgbClr val="FFFFFF"/>
                </a:solidFill>
              </a14:hiddenFill>
            </a:ext>
          </a:extLst>
        </p:spPr>
      </p:pic>
      <p:sp>
        <p:nvSpPr>
          <p:cNvPr id="1551363" name="Rectangle 3"/>
          <p:cNvSpPr>
            <a:spLocks noGrp="1" noChangeArrowheads="1"/>
          </p:cNvSpPr>
          <p:nvPr>
            <p:ph type="title"/>
          </p:nvPr>
        </p:nvSpPr>
        <p:spPr/>
        <p:txBody>
          <a:bodyPr/>
          <a:lstStyle/>
          <a:p>
            <a:r>
              <a:rPr lang="sk-SK" altLang="sk-SK" sz="2800"/>
              <a:t>Architektúra </a:t>
            </a:r>
            <a:r>
              <a:rPr lang="en-US" altLang="sk-SK" sz="2800"/>
              <a:t>CBWF</a:t>
            </a:r>
            <a:r>
              <a:rPr lang="sk-SK" altLang="sk-SK" sz="2800"/>
              <a:t>Q</a:t>
            </a:r>
            <a:endParaRPr lang="en-US" altLang="sk-SK" sz="2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458" name="Rectangle 2"/>
          <p:cNvSpPr>
            <a:spLocks noGrp="1" noChangeArrowheads="1"/>
          </p:cNvSpPr>
          <p:nvPr>
            <p:ph type="title"/>
          </p:nvPr>
        </p:nvSpPr>
        <p:spPr/>
        <p:txBody>
          <a:bodyPr/>
          <a:lstStyle/>
          <a:p>
            <a:r>
              <a:rPr lang="sk-SK" altLang="sk-SK"/>
              <a:t>Plánovací mechanizmus v </a:t>
            </a:r>
            <a:r>
              <a:rPr lang="en-US" altLang="sk-SK"/>
              <a:t>CBWFQ</a:t>
            </a:r>
          </a:p>
        </p:txBody>
      </p:sp>
      <p:sp>
        <p:nvSpPr>
          <p:cNvPr id="1555459" name="Rectangle 3"/>
          <p:cNvSpPr>
            <a:spLocks noGrp="1" noChangeArrowheads="1"/>
          </p:cNvSpPr>
          <p:nvPr>
            <p:ph type="body" idx="1"/>
          </p:nvPr>
        </p:nvSpPr>
        <p:spPr/>
        <p:txBody>
          <a:bodyPr/>
          <a:lstStyle/>
          <a:p>
            <a:r>
              <a:rPr lang="sk-SK" altLang="sk-SK" sz="2000" dirty="0" smtClean="0"/>
              <a:t>CBWFQ garantuje prenosové pásmo jednotlivým triedam </a:t>
            </a:r>
          </a:p>
          <a:p>
            <a:r>
              <a:rPr lang="sk-SK" altLang="sk-SK" sz="2000" dirty="0" smtClean="0"/>
              <a:t>Váhy jednotlivých tried sú interne vypočítané na základe pásma prideleného danej triede a celkového pásma na rozhraní</a:t>
            </a:r>
          </a:p>
          <a:p>
            <a:r>
              <a:rPr lang="sk-SK" altLang="sk-SK" sz="2000" dirty="0" smtClean="0"/>
              <a:t>Pridelené pásmo môže byť dané pomocou:</a:t>
            </a:r>
          </a:p>
          <a:p>
            <a:pPr lvl="1"/>
            <a:r>
              <a:rPr lang="sk-SK" altLang="sk-SK" sz="1800" dirty="0" smtClean="0"/>
              <a:t>Príkazu </a:t>
            </a:r>
            <a:r>
              <a:rPr lang="sk-SK" altLang="sk-SK" sz="1800" b="1" dirty="0" smtClean="0">
                <a:solidFill>
                  <a:schemeClr val="accent2"/>
                </a:solidFill>
                <a:latin typeface="Courier New" panose="02070309020205020404" pitchFamily="49" charset="0"/>
                <a:cs typeface="Courier New" panose="02070309020205020404" pitchFamily="49" charset="0"/>
              </a:rPr>
              <a:t>bandwidth</a:t>
            </a:r>
            <a:r>
              <a:rPr lang="sk-SK" altLang="sk-SK" sz="1800" dirty="0" smtClean="0"/>
              <a:t> (kbps), nemôže prekročiť hodnotu</a:t>
            </a:r>
          </a:p>
          <a:p>
            <a:pPr lvl="2">
              <a:buFont typeface="Wingdings" pitchFamily="2" charset="2"/>
              <a:buNone/>
            </a:pPr>
            <a:r>
              <a:rPr lang="sk-SK" altLang="sk-SK" sz="1600" dirty="0" smtClean="0"/>
              <a:t>InterfaceBandwidth * MaxReservedBandwidth</a:t>
            </a:r>
          </a:p>
          <a:p>
            <a:pPr lvl="1"/>
            <a:r>
              <a:rPr lang="sk-SK" altLang="sk-SK" sz="1800" dirty="0" smtClean="0"/>
              <a:t>Percent pásma (</a:t>
            </a:r>
            <a:r>
              <a:rPr lang="sk-SK" altLang="sk-SK" sz="1800" b="1" dirty="0" smtClean="0">
                <a:solidFill>
                  <a:schemeClr val="accent2"/>
                </a:solidFill>
                <a:latin typeface="Courier New" panose="02070309020205020404" pitchFamily="49" charset="0"/>
                <a:cs typeface="Courier New" panose="02070309020205020404" pitchFamily="49" charset="0"/>
              </a:rPr>
              <a:t>bandwidth percent</a:t>
            </a:r>
            <a:r>
              <a:rPr lang="sk-SK" altLang="sk-SK" sz="1800" dirty="0" smtClean="0"/>
              <a:t>), nemôže prekročiť hodnotu</a:t>
            </a:r>
          </a:p>
          <a:p>
            <a:pPr lvl="2">
              <a:buFont typeface="Wingdings" pitchFamily="2" charset="2"/>
              <a:buNone/>
            </a:pPr>
            <a:r>
              <a:rPr lang="sk-SK" altLang="sk-SK" sz="1600" dirty="0" smtClean="0"/>
              <a:t>MaxReservedBandwidth</a:t>
            </a:r>
          </a:p>
          <a:p>
            <a:pPr lvl="1"/>
            <a:r>
              <a:rPr lang="sk-SK" altLang="sk-SK" sz="1800" dirty="0" smtClean="0"/>
              <a:t>Percentami zostávajúceho pásma (</a:t>
            </a:r>
            <a:r>
              <a:rPr lang="sk-SK" altLang="sk-SK" sz="1800" b="1" dirty="0" smtClean="0">
                <a:solidFill>
                  <a:schemeClr val="accent2"/>
                </a:solidFill>
                <a:latin typeface="Courier New" panose="02070309020205020404" pitchFamily="49" charset="0"/>
                <a:cs typeface="Courier New" panose="02070309020205020404" pitchFamily="49" charset="0"/>
              </a:rPr>
              <a:t>bandwidth remaining percent</a:t>
            </a:r>
            <a:r>
              <a:rPr lang="sk-SK" altLang="sk-SK" sz="1800" dirty="0" smtClean="0"/>
              <a:t>), pričom zostávajúce pásmo je dané vzťahom</a:t>
            </a:r>
          </a:p>
          <a:p>
            <a:pPr lvl="2">
              <a:buFont typeface="Wingdings" pitchFamily="2" charset="2"/>
              <a:buNone/>
            </a:pPr>
            <a:r>
              <a:rPr lang="sk-SK" altLang="sk-SK" sz="1600" dirty="0" smtClean="0"/>
              <a:t>InterfaceBandwidth * MaxReservedBandwidth – Priority</a:t>
            </a:r>
          </a:p>
          <a:p>
            <a:r>
              <a:rPr lang="sk-SK" altLang="sk-SK" sz="2000" dirty="0" smtClean="0"/>
              <a:t>V jednej policy-map nie je možné tieto spôsoby definovania pásma v príkaze </a:t>
            </a:r>
            <a:r>
              <a:rPr lang="sk-SK" altLang="sk-SK" sz="2000" b="1" dirty="0" smtClean="0">
                <a:solidFill>
                  <a:schemeClr val="accent2"/>
                </a:solidFill>
                <a:latin typeface="Courier New" panose="02070309020205020404" pitchFamily="49" charset="0"/>
                <a:cs typeface="Courier New" panose="02070309020205020404" pitchFamily="49" charset="0"/>
              </a:rPr>
              <a:t>bandwidth</a:t>
            </a:r>
            <a:r>
              <a:rPr lang="sk-SK" altLang="sk-SK" sz="2000" dirty="0" smtClean="0">
                <a:solidFill>
                  <a:schemeClr val="accent2"/>
                </a:solidFill>
              </a:rPr>
              <a:t> </a:t>
            </a:r>
            <a:r>
              <a:rPr lang="sk-SK" altLang="sk-SK" sz="2000" dirty="0" smtClean="0"/>
              <a:t>kombinovať</a:t>
            </a:r>
            <a:endParaRPr lang="sk-SK" altLang="sk-SK"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7506" name="Picture 2" descr="017G_1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2286000"/>
            <a:ext cx="8458200" cy="3948113"/>
          </a:xfrm>
          <a:prstGeom prst="rect">
            <a:avLst/>
          </a:prstGeom>
          <a:noFill/>
          <a:extLst>
            <a:ext uri="{909E8E84-426E-40DD-AFC4-6F175D3DCCD1}">
              <a14:hiddenFill xmlns:a14="http://schemas.microsoft.com/office/drawing/2010/main">
                <a:solidFill>
                  <a:srgbClr val="FFFFFF"/>
                </a:solidFill>
              </a14:hiddenFill>
            </a:ext>
          </a:extLst>
        </p:spPr>
      </p:pic>
      <p:sp>
        <p:nvSpPr>
          <p:cNvPr id="1557507" name="Rectangle 3"/>
          <p:cNvSpPr>
            <a:spLocks noGrp="1" noChangeArrowheads="1"/>
          </p:cNvSpPr>
          <p:nvPr>
            <p:ph type="title"/>
          </p:nvPr>
        </p:nvSpPr>
        <p:spPr/>
        <p:txBody>
          <a:bodyPr/>
          <a:lstStyle/>
          <a:p>
            <a:r>
              <a:rPr lang="sk-SK" altLang="sk-SK" sz="2800"/>
              <a:t>Rezervovateľné pásmo</a:t>
            </a:r>
            <a:endParaRPr lang="en-US" altLang="sk-SK" sz="2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554" name="Rectangle 2"/>
          <p:cNvSpPr>
            <a:spLocks noGrp="1" noChangeArrowheads="1"/>
          </p:cNvSpPr>
          <p:nvPr>
            <p:ph type="title"/>
          </p:nvPr>
        </p:nvSpPr>
        <p:spPr/>
        <p:txBody>
          <a:bodyPr/>
          <a:lstStyle/>
          <a:p>
            <a:r>
              <a:rPr lang="sk-SK" altLang="sk-SK"/>
              <a:t>Výhody a nevýhody CBWFQ</a:t>
            </a:r>
            <a:endParaRPr lang="en-US" altLang="sk-SK"/>
          </a:p>
        </p:txBody>
      </p:sp>
      <p:graphicFrame>
        <p:nvGraphicFramePr>
          <p:cNvPr id="1559569" name="Group 17"/>
          <p:cNvGraphicFramePr>
            <a:graphicFrameLocks noGrp="1"/>
          </p:cNvGraphicFramePr>
          <p:nvPr>
            <p:ph type="tbl" idx="1"/>
          </p:nvPr>
        </p:nvGraphicFramePr>
        <p:xfrm>
          <a:off x="655638" y="2057400"/>
          <a:ext cx="8159750" cy="3282903"/>
        </p:xfrm>
        <a:graphic>
          <a:graphicData uri="http://schemas.openxmlformats.org/drawingml/2006/table">
            <a:tbl>
              <a:tblPr/>
              <a:tblGrid>
                <a:gridCol w="2066925"/>
                <a:gridCol w="6092825"/>
              </a:tblGrid>
              <a:tr h="204787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800" b="0" i="0" u="none" strike="noStrike" cap="none" normalizeH="0" baseline="0" smtClean="0">
                          <a:ln>
                            <a:noFill/>
                          </a:ln>
                          <a:solidFill>
                            <a:schemeClr val="bg1"/>
                          </a:solidFill>
                          <a:effectLst/>
                          <a:latin typeface="Arial" charset="0"/>
                        </a:rPr>
                        <a:t>Výhody</a:t>
                      </a:r>
                      <a:endParaRPr kumimoji="0" lang="en-US" altLang="sk-SK" sz="2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31788" indent="-217488"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800" b="0" i="0" u="none" strike="noStrike" cap="none" normalizeH="0" baseline="0" smtClean="0">
                          <a:ln>
                            <a:noFill/>
                          </a:ln>
                          <a:solidFill>
                            <a:schemeClr val="tx1"/>
                          </a:solidFill>
                          <a:effectLst/>
                          <a:latin typeface="Arial" charset="0"/>
                        </a:rPr>
                        <a:t>Triedy definované podľa individuálnych potrieb</a:t>
                      </a:r>
                      <a:endParaRPr kumimoji="0" lang="en-US" altLang="sk-SK" sz="28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800" b="0" i="0" u="none" strike="noStrike" cap="none" normalizeH="0" baseline="0" smtClean="0">
                          <a:ln>
                            <a:noFill/>
                          </a:ln>
                          <a:solidFill>
                            <a:schemeClr val="tx1"/>
                          </a:solidFill>
                          <a:effectLst/>
                          <a:latin typeface="Arial" charset="0"/>
                        </a:rPr>
                        <a:t>Garancia minimálneho pásma</a:t>
                      </a:r>
                      <a:endParaRPr kumimoji="0" lang="en-US" altLang="sk-SK" sz="2800" b="0" i="0" u="none" strike="noStrike" cap="none" normalizeH="0" baseline="0" smtClean="0">
                        <a:ln>
                          <a:noFill/>
                        </a:ln>
                        <a:solidFill>
                          <a:schemeClr val="tx1"/>
                        </a:solidFill>
                        <a:effectLst/>
                        <a:latin typeface="Arial" charset="0"/>
                      </a:endParaRPr>
                    </a:p>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800" b="0" i="0" u="none" strike="noStrike" cap="none" normalizeH="0" baseline="0" smtClean="0">
                          <a:ln>
                            <a:noFill/>
                          </a:ln>
                          <a:solidFill>
                            <a:schemeClr val="tx1"/>
                          </a:solidFill>
                          <a:effectLst/>
                          <a:latin typeface="Arial" charset="0"/>
                        </a:rPr>
                        <a:t>Dobrá granularita a škálovateľnosť</a:t>
                      </a:r>
                      <a:endParaRPr kumimoji="0" lang="en-US" altLang="sk-SK" sz="28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1152525">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114300"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457200"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0" marR="0" lvl="0" indent="0" algn="l" defTabSz="814388" rtl="0" eaLnBrk="0" fontAlgn="base" latinLnBrk="0" hangingPunct="0">
                        <a:lnSpc>
                          <a:spcPct val="95000"/>
                        </a:lnSpc>
                        <a:spcBef>
                          <a:spcPct val="50000"/>
                        </a:spcBef>
                        <a:spcAft>
                          <a:spcPct val="0"/>
                        </a:spcAft>
                        <a:buClr>
                          <a:schemeClr val="tx2"/>
                        </a:buClr>
                        <a:buSzPct val="100000"/>
                        <a:buFont typeface="Wingdings" pitchFamily="2" charset="2"/>
                        <a:buNone/>
                        <a:tabLst/>
                      </a:pPr>
                      <a:r>
                        <a:rPr kumimoji="0" lang="sk-SK" altLang="sk-SK" sz="2800" b="0" i="0" u="none" strike="noStrike" cap="none" normalizeH="0" baseline="0" smtClean="0">
                          <a:ln>
                            <a:noFill/>
                          </a:ln>
                          <a:solidFill>
                            <a:schemeClr val="bg1"/>
                          </a:solidFill>
                          <a:effectLst/>
                          <a:latin typeface="Arial" charset="0"/>
                        </a:rPr>
                        <a:t>Nevýhody</a:t>
                      </a:r>
                      <a:endParaRPr kumimoji="0" lang="en-US" altLang="sk-SK" sz="2800" b="0" i="0" u="none" strike="noStrike" cap="none" normalizeH="0" baseline="0" smtClean="0">
                        <a:ln>
                          <a:noFill/>
                        </a:ln>
                        <a:solidFill>
                          <a:schemeClr val="bg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lgn="l" defTabSz="814388">
                        <a:lnSpc>
                          <a:spcPct val="95000"/>
                        </a:lnSpc>
                        <a:spcBef>
                          <a:spcPct val="50000"/>
                        </a:spcBef>
                        <a:buClr>
                          <a:schemeClr val="tx2"/>
                        </a:buClr>
                        <a:buSzPct val="100000"/>
                        <a:buFont typeface="Wingdings" pitchFamily="2" charset="2"/>
                        <a:defRPr sz="2000">
                          <a:solidFill>
                            <a:schemeClr val="tx1"/>
                          </a:solidFill>
                          <a:latin typeface="Arial" charset="0"/>
                        </a:defRPr>
                      </a:lvl1pPr>
                      <a:lvl2pPr marL="331788" indent="-217488" algn="l" defTabSz="814388">
                        <a:lnSpc>
                          <a:spcPct val="95000"/>
                        </a:lnSpc>
                        <a:spcBef>
                          <a:spcPct val="50000"/>
                        </a:spcBef>
                        <a:buClr>
                          <a:schemeClr val="tx2"/>
                        </a:buClr>
                        <a:buSzPct val="100000"/>
                        <a:buFont typeface="Wingdings" pitchFamily="2" charset="2"/>
                        <a:defRPr>
                          <a:solidFill>
                            <a:schemeClr val="tx1"/>
                          </a:solidFill>
                          <a:latin typeface="Arial" charset="0"/>
                        </a:defRPr>
                      </a:lvl2pPr>
                      <a:lvl3pPr marL="534988" algn="l" defTabSz="814388">
                        <a:lnSpc>
                          <a:spcPct val="95000"/>
                        </a:lnSpc>
                        <a:spcBef>
                          <a:spcPct val="50000"/>
                        </a:spcBef>
                        <a:buClr>
                          <a:schemeClr val="tx2"/>
                        </a:buClr>
                        <a:buSzPct val="100000"/>
                        <a:buFont typeface="Wingdings" pitchFamily="2" charset="2"/>
                        <a:defRPr sz="1600">
                          <a:solidFill>
                            <a:schemeClr val="tx1"/>
                          </a:solidFill>
                          <a:latin typeface="Arial" charset="0"/>
                        </a:defRPr>
                      </a:lvl3pPr>
                      <a:lvl4pPr marL="800100" algn="l" defTabSz="814388">
                        <a:lnSpc>
                          <a:spcPct val="95000"/>
                        </a:lnSpc>
                        <a:spcBef>
                          <a:spcPct val="50000"/>
                        </a:spcBef>
                        <a:buClr>
                          <a:schemeClr val="tx2"/>
                        </a:buClr>
                        <a:buSzPct val="100000"/>
                        <a:buFont typeface="Wingdings" pitchFamily="2" charset="2"/>
                        <a:defRPr sz="1400">
                          <a:solidFill>
                            <a:schemeClr val="tx1"/>
                          </a:solidFill>
                          <a:latin typeface="Arial" charset="0"/>
                        </a:defRPr>
                      </a:lvl4pPr>
                      <a:lvl5pPr marL="1143000" algn="l" defTabSz="814388">
                        <a:lnSpc>
                          <a:spcPct val="95000"/>
                        </a:lnSpc>
                        <a:spcBef>
                          <a:spcPct val="50000"/>
                        </a:spcBef>
                        <a:buClr>
                          <a:schemeClr val="tx2"/>
                        </a:buClr>
                        <a:buSzPct val="100000"/>
                        <a:buFont typeface="Wingdings" pitchFamily="2" charset="2"/>
                        <a:defRPr sz="1200">
                          <a:solidFill>
                            <a:schemeClr val="tx1"/>
                          </a:solidFill>
                          <a:latin typeface="Arial" charset="0"/>
                        </a:defRPr>
                      </a:lvl5pPr>
                      <a:lvl6pPr marL="16002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6pPr>
                      <a:lvl7pPr marL="20574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7pPr>
                      <a:lvl8pPr marL="25146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8pPr>
                      <a:lvl9pPr marL="2971800" defTabSz="814388" eaLnBrk="0" fontAlgn="base" hangingPunct="0">
                        <a:lnSpc>
                          <a:spcPct val="95000"/>
                        </a:lnSpc>
                        <a:spcBef>
                          <a:spcPct val="50000"/>
                        </a:spcBef>
                        <a:spcAft>
                          <a:spcPct val="0"/>
                        </a:spcAft>
                        <a:buClr>
                          <a:schemeClr val="tx2"/>
                        </a:buClr>
                        <a:buSzPct val="100000"/>
                        <a:buFont typeface="Wingdings" pitchFamily="2" charset="2"/>
                        <a:defRPr sz="1200">
                          <a:solidFill>
                            <a:schemeClr val="tx1"/>
                          </a:solidFill>
                          <a:latin typeface="Arial" charset="0"/>
                        </a:defRPr>
                      </a:lvl9pPr>
                    </a:lstStyle>
                    <a:p>
                      <a:pPr marL="331788" marR="0" lvl="1" indent="-217488" algn="l" defTabSz="814388" rtl="0" eaLnBrk="0" fontAlgn="base" latinLnBrk="0" hangingPunct="0">
                        <a:lnSpc>
                          <a:spcPct val="95000"/>
                        </a:lnSpc>
                        <a:spcBef>
                          <a:spcPct val="50000"/>
                        </a:spcBef>
                        <a:spcAft>
                          <a:spcPct val="0"/>
                        </a:spcAft>
                        <a:buClr>
                          <a:schemeClr val="tx2"/>
                        </a:buClr>
                        <a:buSzPct val="100000"/>
                        <a:buFont typeface="Wingdings" pitchFamily="2" charset="2"/>
                        <a:buChar char="§"/>
                        <a:tabLst/>
                      </a:pPr>
                      <a:r>
                        <a:rPr kumimoji="0" lang="sk-SK" altLang="sk-SK" sz="2800" b="0" i="0" u="none" strike="noStrike" cap="none" normalizeH="0" baseline="0" smtClean="0">
                          <a:ln>
                            <a:noFill/>
                          </a:ln>
                          <a:solidFill>
                            <a:schemeClr val="tx1"/>
                          </a:solidFill>
                          <a:effectLst/>
                          <a:latin typeface="Arial" charset="0"/>
                        </a:rPr>
                        <a:t>Hlasová prevádzka ešte vždy môže byť neprimerane zdržaná</a:t>
                      </a:r>
                      <a:endParaRPr kumimoji="0" lang="en-US" altLang="sk-SK" sz="2800" b="0" i="0" u="none" strike="noStrike" cap="none" normalizeH="0" baseline="0" smtClean="0">
                        <a:ln>
                          <a:noFill/>
                        </a:ln>
                        <a:solidFill>
                          <a:schemeClr val="tx1"/>
                        </a:solidFill>
                        <a:effectLst/>
                        <a:latin typeface="Arial" charset="0"/>
                      </a:endParaRPr>
                    </a:p>
                  </a:txBody>
                  <a:tcPr marL="82124" marR="82124" marT="41061" marB="4106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4866" name="Picture 2" descr="325P_2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71625"/>
            <a:ext cx="6938963" cy="3243263"/>
          </a:xfrm>
          <a:prstGeom prst="rect">
            <a:avLst/>
          </a:prstGeom>
          <a:noFill/>
          <a:extLst>
            <a:ext uri="{909E8E84-426E-40DD-AFC4-6F175D3DCCD1}">
              <a14:hiddenFill xmlns:a14="http://schemas.microsoft.com/office/drawing/2010/main">
                <a:solidFill>
                  <a:srgbClr val="FFFFFF"/>
                </a:solidFill>
              </a14:hiddenFill>
            </a:ext>
          </a:extLst>
        </p:spPr>
      </p:pic>
      <p:sp>
        <p:nvSpPr>
          <p:cNvPr id="1444868" name="Rectangle 4"/>
          <p:cNvSpPr>
            <a:spLocks noGrp="1" noChangeArrowheads="1"/>
          </p:cNvSpPr>
          <p:nvPr>
            <p:ph type="title"/>
          </p:nvPr>
        </p:nvSpPr>
        <p:spPr bwMode="white">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defTabSz="914400"/>
            <a:r>
              <a:rPr lang="sk-SK" altLang="sk-SK" sz="2800"/>
              <a:t>Neprispôsobenie rýchlosti</a:t>
            </a:r>
            <a:endParaRPr lang="en-US" altLang="sk-SK" sz="2800"/>
          </a:p>
        </p:txBody>
      </p:sp>
      <p:sp>
        <p:nvSpPr>
          <p:cNvPr id="1444869" name="Rectangle 5"/>
          <p:cNvSpPr>
            <a:spLocks noGrp="1" noChangeArrowheads="1"/>
          </p:cNvSpPr>
          <p:nvPr>
            <p:ph type="body" idx="1"/>
          </p:nvPr>
        </p:nvSpPr>
        <p:spPr>
          <a:xfrm>
            <a:off x="655638" y="5005388"/>
            <a:ext cx="8159750" cy="1547812"/>
          </a:xfrm>
        </p:spPr>
        <p:txBody>
          <a:bodyPr/>
          <a:lstStyle/>
          <a:p>
            <a:r>
              <a:rPr lang="en-US" altLang="sk-SK" sz="2000"/>
              <a:t>N</a:t>
            </a:r>
            <a:r>
              <a:rPr lang="sk-SK" altLang="sk-SK" sz="2000"/>
              <a:t>e</a:t>
            </a:r>
            <a:r>
              <a:rPr lang="en-US" altLang="sk-SK" sz="2000"/>
              <a:t>p</a:t>
            </a:r>
            <a:r>
              <a:rPr lang="sk-SK" altLang="sk-SK" sz="2000"/>
              <a:t>rispôsobenie rýchlosti je najbežnejší dôvod zahltenia</a:t>
            </a:r>
            <a:endParaRPr lang="en-US" altLang="sk-SK" sz="2000"/>
          </a:p>
          <a:p>
            <a:r>
              <a:rPr lang="sk-SK" altLang="sk-SK" sz="2000"/>
              <a:t>Zahltenie je pri prestupe z LAN do WAN potenciálne trvalé</a:t>
            </a:r>
            <a:endParaRPr lang="en-US" altLang="sk-SK" sz="2000"/>
          </a:p>
          <a:p>
            <a:r>
              <a:rPr lang="sk-SK" altLang="sk-SK" sz="2000"/>
              <a:t>Zahltenie je pri prestupe medzi dvomi LAN potenciálne dočasné</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602" name="Rectangle 2"/>
          <p:cNvSpPr>
            <a:spLocks noGrp="1" noChangeArrowheads="1"/>
          </p:cNvSpPr>
          <p:nvPr>
            <p:ph type="title"/>
          </p:nvPr>
        </p:nvSpPr>
        <p:spPr/>
        <p:txBody>
          <a:bodyPr/>
          <a:lstStyle/>
          <a:p>
            <a:r>
              <a:rPr lang="sk-SK" altLang="sk-SK"/>
              <a:t>Konfigurácia CBWFQ v policy-map</a:t>
            </a:r>
            <a:endParaRPr lang="en-US" altLang="sk-SK"/>
          </a:p>
        </p:txBody>
      </p:sp>
      <p:sp>
        <p:nvSpPr>
          <p:cNvPr id="1561603" name="Rectangle 3"/>
          <p:cNvSpPr>
            <a:spLocks noChangeArrowheads="1"/>
          </p:cNvSpPr>
          <p:nvPr/>
        </p:nvSpPr>
        <p:spPr bwMode="auto">
          <a:xfrm>
            <a:off x="381000" y="1600200"/>
            <a:ext cx="8158163"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dirty="0">
                <a:solidFill>
                  <a:schemeClr val="accent2"/>
                </a:solidFill>
                <a:latin typeface="Courier New" pitchFamily="49" charset="0"/>
              </a:rPr>
              <a:t>bandwidth</a:t>
            </a:r>
            <a:r>
              <a:rPr lang="en-US" altLang="sk-SK" sz="1600" b="1" i="1" dirty="0">
                <a:solidFill>
                  <a:schemeClr val="accent2"/>
                </a:solidFill>
                <a:latin typeface="Courier New" pitchFamily="49" charset="0"/>
              </a:rPr>
              <a:t> </a:t>
            </a:r>
            <a:r>
              <a:rPr lang="en-US" altLang="sk-SK" sz="1600" i="1" dirty="0" err="1">
                <a:solidFill>
                  <a:schemeClr val="accent2"/>
                </a:solidFill>
                <a:latin typeface="Courier New" pitchFamily="49" charset="0"/>
              </a:rPr>
              <a:t>bandwidth</a:t>
            </a:r>
            <a:r>
              <a:rPr lang="en-US" altLang="sk-SK" sz="1600" b="1" dirty="0">
                <a:latin typeface="Courier New" pitchFamily="49" charset="0"/>
              </a:rPr>
              <a:t>	</a:t>
            </a:r>
          </a:p>
        </p:txBody>
      </p:sp>
      <p:sp>
        <p:nvSpPr>
          <p:cNvPr id="1561604" name="Rectangle 4"/>
          <p:cNvSpPr>
            <a:spLocks noChangeArrowheads="1"/>
          </p:cNvSpPr>
          <p:nvPr/>
        </p:nvSpPr>
        <p:spPr bwMode="auto">
          <a:xfrm>
            <a:off x="381000" y="1295400"/>
            <a:ext cx="4848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1561605" name="Text Box 5"/>
          <p:cNvSpPr txBox="1">
            <a:spLocks noChangeArrowheads="1"/>
          </p:cNvSpPr>
          <p:nvPr/>
        </p:nvSpPr>
        <p:spPr bwMode="auto">
          <a:xfrm>
            <a:off x="381000" y="2057400"/>
            <a:ext cx="8228013" cy="78483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altLang="sk-SK" sz="2000" dirty="0"/>
              <a:t>Danej triede pridelí isté minimálne pásmo</a:t>
            </a:r>
          </a:p>
          <a:p>
            <a:pPr>
              <a:lnSpc>
                <a:spcPct val="95000"/>
              </a:lnSpc>
              <a:spcBef>
                <a:spcPct val="35000"/>
              </a:spcBef>
              <a:buClr>
                <a:schemeClr val="accent1"/>
              </a:buClr>
              <a:buFontTx/>
              <a:buChar char="•"/>
            </a:pPr>
            <a:r>
              <a:rPr lang="sk-SK" altLang="sk-SK" sz="2000" dirty="0"/>
              <a:t>Hodnota je v </a:t>
            </a:r>
            <a:r>
              <a:rPr lang="sk-SK" altLang="sk-SK" sz="2000" dirty="0" smtClean="0"/>
              <a:t>Kbps</a:t>
            </a:r>
            <a:endParaRPr lang="en-US" altLang="sk-SK" sz="2000" dirty="0"/>
          </a:p>
        </p:txBody>
      </p:sp>
      <p:sp>
        <p:nvSpPr>
          <p:cNvPr id="1561606" name="Rectangle 6"/>
          <p:cNvSpPr>
            <a:spLocks noChangeArrowheads="1"/>
          </p:cNvSpPr>
          <p:nvPr/>
        </p:nvSpPr>
        <p:spPr bwMode="auto">
          <a:xfrm>
            <a:off x="381000" y="3352800"/>
            <a:ext cx="8158163"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dirty="0">
                <a:solidFill>
                  <a:schemeClr val="accent2"/>
                </a:solidFill>
                <a:latin typeface="Courier New" pitchFamily="49" charset="0"/>
              </a:rPr>
              <a:t>bandwidth percent </a:t>
            </a:r>
            <a:r>
              <a:rPr lang="en-US" altLang="sk-SK" sz="1600" i="1" dirty="0" err="1">
                <a:solidFill>
                  <a:schemeClr val="accent2"/>
                </a:solidFill>
                <a:latin typeface="Courier New" pitchFamily="49" charset="0"/>
              </a:rPr>
              <a:t>percent</a:t>
            </a:r>
            <a:r>
              <a:rPr lang="en-US" altLang="sk-SK" sz="1600" b="1" dirty="0">
                <a:latin typeface="Courier New" pitchFamily="49" charset="0"/>
              </a:rPr>
              <a:t>	</a:t>
            </a:r>
          </a:p>
        </p:txBody>
      </p:sp>
      <p:sp>
        <p:nvSpPr>
          <p:cNvPr id="1561607" name="Rectangle 7"/>
          <p:cNvSpPr>
            <a:spLocks noChangeArrowheads="1"/>
          </p:cNvSpPr>
          <p:nvPr/>
        </p:nvSpPr>
        <p:spPr bwMode="auto">
          <a:xfrm>
            <a:off x="381000" y="3048000"/>
            <a:ext cx="4144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1561608" name="Text Box 8"/>
          <p:cNvSpPr txBox="1">
            <a:spLocks noChangeArrowheads="1"/>
          </p:cNvSpPr>
          <p:nvPr/>
        </p:nvSpPr>
        <p:spPr bwMode="auto">
          <a:xfrm>
            <a:off x="381000" y="3810000"/>
            <a:ext cx="8228013" cy="10772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altLang="sk-SK" sz="2000" dirty="0"/>
              <a:t>Danej triede alokuje isté percento pásma rozhrania</a:t>
            </a:r>
            <a:endParaRPr lang="en-US" altLang="sk-SK" sz="2000" dirty="0"/>
          </a:p>
          <a:p>
            <a:pPr>
              <a:lnSpc>
                <a:spcPct val="95000"/>
              </a:lnSpc>
              <a:spcBef>
                <a:spcPct val="35000"/>
              </a:spcBef>
              <a:buClr>
                <a:schemeClr val="accent1"/>
              </a:buClr>
              <a:buFontTx/>
              <a:buChar char="•"/>
            </a:pPr>
            <a:r>
              <a:rPr lang="sk-SK" altLang="sk-SK" sz="2000" dirty="0"/>
              <a:t>Na výpočet sa berie celé prenosové pásmo rozhrania podľa príkazu </a:t>
            </a:r>
            <a:r>
              <a:rPr lang="sk-SK" altLang="sk-SK" sz="2000" b="1" dirty="0">
                <a:solidFill>
                  <a:schemeClr val="accent2"/>
                </a:solidFill>
                <a:latin typeface="Courier New" panose="02070309020205020404" pitchFamily="49" charset="0"/>
                <a:cs typeface="Courier New" panose="02070309020205020404" pitchFamily="49" charset="0"/>
              </a:rPr>
              <a:t>bandwidth</a:t>
            </a:r>
            <a:endParaRPr lang="en-US" altLang="sk-SK" sz="2000" b="1" dirty="0">
              <a:solidFill>
                <a:schemeClr val="accent2"/>
              </a:solidFill>
              <a:latin typeface="Courier New" panose="02070309020205020404" pitchFamily="49" charset="0"/>
              <a:cs typeface="Courier New" panose="02070309020205020404" pitchFamily="49" charset="0"/>
            </a:endParaRPr>
          </a:p>
        </p:txBody>
      </p:sp>
      <p:sp>
        <p:nvSpPr>
          <p:cNvPr id="1561609" name="Rectangle 9"/>
          <p:cNvSpPr>
            <a:spLocks noChangeArrowheads="1"/>
          </p:cNvSpPr>
          <p:nvPr/>
        </p:nvSpPr>
        <p:spPr bwMode="auto">
          <a:xfrm>
            <a:off x="381000" y="5410200"/>
            <a:ext cx="8158163"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dirty="0">
                <a:solidFill>
                  <a:schemeClr val="accent2"/>
                </a:solidFill>
                <a:latin typeface="Courier New" pitchFamily="49" charset="0"/>
              </a:rPr>
              <a:t>bandwidth remaining percent </a:t>
            </a:r>
            <a:r>
              <a:rPr lang="en-US" altLang="sk-SK" sz="1600" i="1" dirty="0" err="1">
                <a:solidFill>
                  <a:schemeClr val="accent2"/>
                </a:solidFill>
                <a:latin typeface="Courier New" pitchFamily="49" charset="0"/>
              </a:rPr>
              <a:t>percent</a:t>
            </a:r>
            <a:r>
              <a:rPr lang="en-US" altLang="sk-SK" sz="1600" b="1" dirty="0">
                <a:latin typeface="Courier New" pitchFamily="49" charset="0"/>
              </a:rPr>
              <a:t>	</a:t>
            </a:r>
          </a:p>
        </p:txBody>
      </p:sp>
      <p:sp>
        <p:nvSpPr>
          <p:cNvPr id="1561610" name="Rectangle 10"/>
          <p:cNvSpPr>
            <a:spLocks noChangeArrowheads="1"/>
          </p:cNvSpPr>
          <p:nvPr/>
        </p:nvSpPr>
        <p:spPr bwMode="auto">
          <a:xfrm>
            <a:off x="381000" y="5105400"/>
            <a:ext cx="4144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1561611" name="Text Box 11"/>
          <p:cNvSpPr txBox="1">
            <a:spLocks noChangeArrowheads="1"/>
          </p:cNvSpPr>
          <p:nvPr/>
        </p:nvSpPr>
        <p:spPr bwMode="auto">
          <a:xfrm>
            <a:off x="381000" y="5867400"/>
            <a:ext cx="8329613" cy="7016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100000"/>
              </a:lnSpc>
              <a:buClr>
                <a:schemeClr val="accent1"/>
              </a:buClr>
              <a:buFontTx/>
              <a:buChar char="•"/>
            </a:pPr>
            <a:r>
              <a:rPr lang="sk-SK" altLang="sk-SK" sz="2000" dirty="0"/>
              <a:t>Danej triede alokuje isté percento zo zvyšného (neprideleného) pásma rozhrania (čo zostáva po nerezervovateľnom pásme a priorite)</a:t>
            </a:r>
            <a:endParaRPr lang="en-US" altLang="sk-SK"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650" name="Rectangle 2"/>
          <p:cNvSpPr>
            <a:spLocks noGrp="1" noChangeArrowheads="1"/>
          </p:cNvSpPr>
          <p:nvPr>
            <p:ph type="title"/>
          </p:nvPr>
        </p:nvSpPr>
        <p:spPr/>
        <p:txBody>
          <a:bodyPr/>
          <a:lstStyle/>
          <a:p>
            <a:r>
              <a:rPr lang="sk-SK" altLang="sk-SK"/>
              <a:t>Konfigurácia CBWFQ v policy-map</a:t>
            </a:r>
            <a:endParaRPr lang="en-US" altLang="sk-SK"/>
          </a:p>
        </p:txBody>
      </p:sp>
      <p:sp>
        <p:nvSpPr>
          <p:cNvPr id="1563651" name="Rectangle 3"/>
          <p:cNvSpPr>
            <a:spLocks noChangeArrowheads="1"/>
          </p:cNvSpPr>
          <p:nvPr/>
        </p:nvSpPr>
        <p:spPr bwMode="auto">
          <a:xfrm>
            <a:off x="381000" y="2055813"/>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dirty="0">
                <a:solidFill>
                  <a:schemeClr val="accent2"/>
                </a:solidFill>
                <a:latin typeface="Courier New" pitchFamily="49" charset="0"/>
              </a:rPr>
              <a:t>queue-limit</a:t>
            </a:r>
            <a:r>
              <a:rPr lang="en-US" altLang="sk-SK" sz="1600" b="1" i="1" dirty="0">
                <a:solidFill>
                  <a:schemeClr val="accent2"/>
                </a:solidFill>
                <a:latin typeface="Courier New" pitchFamily="49" charset="0"/>
              </a:rPr>
              <a:t> </a:t>
            </a:r>
            <a:r>
              <a:rPr lang="en-US" altLang="sk-SK" sz="1600" i="1" dirty="0" err="1">
                <a:solidFill>
                  <a:schemeClr val="accent2"/>
                </a:solidFill>
                <a:latin typeface="Courier New" pitchFamily="49" charset="0"/>
              </a:rPr>
              <a:t>queue-limit</a:t>
            </a:r>
            <a:r>
              <a:rPr lang="en-US" altLang="sk-SK" sz="1600" i="1" dirty="0">
                <a:latin typeface="Courier New" pitchFamily="49" charset="0"/>
              </a:rPr>
              <a:t>	</a:t>
            </a:r>
          </a:p>
        </p:txBody>
      </p:sp>
      <p:sp>
        <p:nvSpPr>
          <p:cNvPr id="1563652" name="Rectangle 4"/>
          <p:cNvSpPr>
            <a:spLocks noChangeArrowheads="1"/>
          </p:cNvSpPr>
          <p:nvPr/>
        </p:nvSpPr>
        <p:spPr bwMode="auto">
          <a:xfrm>
            <a:off x="381000" y="1711325"/>
            <a:ext cx="4302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1563653" name="Text Box 5"/>
          <p:cNvSpPr txBox="1">
            <a:spLocks noChangeArrowheads="1"/>
          </p:cNvSpPr>
          <p:nvPr/>
        </p:nvSpPr>
        <p:spPr bwMode="auto">
          <a:xfrm>
            <a:off x="381000" y="2514600"/>
            <a:ext cx="8229600" cy="67710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altLang="sk-SK" sz="2000" dirty="0"/>
              <a:t>Definuje maximálny počet paketov pre daný konverzačný front patriaci </a:t>
            </a:r>
            <a:r>
              <a:rPr lang="sk-SK" altLang="sk-SK" sz="2000" dirty="0" smtClean="0"/>
              <a:t>triede</a:t>
            </a:r>
            <a:endParaRPr lang="en-US" altLang="sk-SK" sz="2000" dirty="0"/>
          </a:p>
        </p:txBody>
      </p:sp>
      <p:sp>
        <p:nvSpPr>
          <p:cNvPr id="1563654" name="Rectangle 6"/>
          <p:cNvSpPr>
            <a:spLocks noChangeArrowheads="1"/>
          </p:cNvSpPr>
          <p:nvPr/>
        </p:nvSpPr>
        <p:spPr bwMode="auto">
          <a:xfrm>
            <a:off x="381000" y="3676286"/>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dirty="0">
                <a:solidFill>
                  <a:schemeClr val="accent2"/>
                </a:solidFill>
                <a:latin typeface="Courier New" pitchFamily="49" charset="0"/>
              </a:rPr>
              <a:t>fair-queue [</a:t>
            </a:r>
            <a:r>
              <a:rPr lang="en-US" altLang="sk-SK" sz="1600" i="1" dirty="0">
                <a:solidFill>
                  <a:schemeClr val="accent2"/>
                </a:solidFill>
                <a:latin typeface="Courier New" pitchFamily="49" charset="0"/>
              </a:rPr>
              <a:t>number-of-dynamic-queues</a:t>
            </a:r>
            <a:r>
              <a:rPr lang="en-US" altLang="sk-SK" sz="1600" b="1" dirty="0">
                <a:solidFill>
                  <a:schemeClr val="accent2"/>
                </a:solidFill>
                <a:latin typeface="Courier New" pitchFamily="49" charset="0"/>
              </a:rPr>
              <a:t>]</a:t>
            </a:r>
          </a:p>
        </p:txBody>
      </p:sp>
      <p:sp>
        <p:nvSpPr>
          <p:cNvPr id="1563655" name="Rectangle 7"/>
          <p:cNvSpPr>
            <a:spLocks noChangeArrowheads="1"/>
          </p:cNvSpPr>
          <p:nvPr/>
        </p:nvSpPr>
        <p:spPr bwMode="auto">
          <a:xfrm>
            <a:off x="381000" y="3260361"/>
            <a:ext cx="4537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1563656" name="Text Box 8"/>
          <p:cNvSpPr txBox="1">
            <a:spLocks noChangeArrowheads="1"/>
          </p:cNvSpPr>
          <p:nvPr/>
        </p:nvSpPr>
        <p:spPr bwMode="auto">
          <a:xfrm>
            <a:off x="381000" y="4135073"/>
            <a:ext cx="8229600" cy="23544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altLang="sk-SK" sz="2000" dirty="0"/>
              <a:t>Trieda </a:t>
            </a:r>
            <a:r>
              <a:rPr lang="en-US" altLang="sk-SK" sz="2000" b="1" dirty="0">
                <a:solidFill>
                  <a:schemeClr val="accent2"/>
                </a:solidFill>
                <a:latin typeface="Courier New" panose="02070309020205020404" pitchFamily="49" charset="0"/>
                <a:cs typeface="Courier New" panose="02070309020205020404" pitchFamily="49" charset="0"/>
              </a:rPr>
              <a:t>class-default</a:t>
            </a:r>
            <a:r>
              <a:rPr lang="en-US" altLang="sk-SK" sz="2000" dirty="0"/>
              <a:t> </a:t>
            </a:r>
            <a:r>
              <a:rPr lang="sk-SK" altLang="sk-SK" sz="2000" dirty="0" smtClean="0"/>
              <a:t>a od verzie IOSu 15.x aj iné triedy môžu </a:t>
            </a:r>
            <a:r>
              <a:rPr lang="sk-SK" altLang="sk-SK" sz="2000" dirty="0"/>
              <a:t>byť </a:t>
            </a:r>
            <a:r>
              <a:rPr lang="sk-SK" altLang="sk-SK" sz="2000" dirty="0" smtClean="0"/>
              <a:t>nastavené, </a:t>
            </a:r>
            <a:r>
              <a:rPr lang="sk-SK" altLang="sk-SK" sz="2000" dirty="0"/>
              <a:t>aby </a:t>
            </a:r>
            <a:r>
              <a:rPr lang="sk-SK" altLang="sk-SK" sz="2000" dirty="0" smtClean="0"/>
              <a:t>vnútorne využívali </a:t>
            </a:r>
            <a:r>
              <a:rPr lang="sk-SK" altLang="sk-SK" sz="2000" dirty="0"/>
              <a:t>klasický WFQ pre </a:t>
            </a:r>
            <a:r>
              <a:rPr lang="sk-SK" altLang="sk-SK" sz="2000" dirty="0" smtClean="0"/>
              <a:t>jemnejšiu obsluhu individuálnych tokov</a:t>
            </a:r>
          </a:p>
          <a:p>
            <a:pPr marL="539750" lvl="1" indent="-176213">
              <a:lnSpc>
                <a:spcPct val="95000"/>
              </a:lnSpc>
              <a:spcBef>
                <a:spcPct val="35000"/>
              </a:spcBef>
              <a:buClr>
                <a:schemeClr val="accent1"/>
              </a:buClr>
              <a:buFontTx/>
              <a:buChar char="•"/>
            </a:pPr>
            <a:r>
              <a:rPr lang="sk-SK" altLang="sk-SK" sz="2000" dirty="0" smtClean="0"/>
              <a:t>Iné triedy než </a:t>
            </a:r>
            <a:r>
              <a:rPr lang="sk-SK" altLang="sk-SK" sz="2000" b="1" dirty="0" smtClean="0">
                <a:solidFill>
                  <a:schemeClr val="accent2"/>
                </a:solidFill>
                <a:latin typeface="Courier New" panose="02070309020205020404" pitchFamily="49" charset="0"/>
                <a:cs typeface="Courier New" panose="02070309020205020404" pitchFamily="49" charset="0"/>
              </a:rPr>
              <a:t>class-default</a:t>
            </a:r>
            <a:r>
              <a:rPr lang="sk-SK" altLang="sk-SK" sz="2000" dirty="0" smtClean="0"/>
              <a:t> však vyžadujú pre aktiváciu WFQ prítomnosť príkazu </a:t>
            </a:r>
            <a:r>
              <a:rPr lang="sk-SK" altLang="sk-SK" sz="2000" b="1" dirty="0" smtClean="0">
                <a:solidFill>
                  <a:schemeClr val="accent2"/>
                </a:solidFill>
                <a:latin typeface="Courier New" panose="02070309020205020404" pitchFamily="49" charset="0"/>
                <a:cs typeface="Courier New" panose="02070309020205020404" pitchFamily="49" charset="0"/>
              </a:rPr>
              <a:t>bandwidth</a:t>
            </a:r>
            <a:endParaRPr lang="en-US" altLang="sk-SK" sz="2000" b="1" dirty="0">
              <a:solidFill>
                <a:schemeClr val="accent2"/>
              </a:solidFill>
              <a:latin typeface="Courier New" panose="02070309020205020404" pitchFamily="49" charset="0"/>
              <a:cs typeface="Courier New" panose="02070309020205020404" pitchFamily="49" charset="0"/>
            </a:endParaRPr>
          </a:p>
          <a:p>
            <a:pPr>
              <a:lnSpc>
                <a:spcPct val="95000"/>
              </a:lnSpc>
              <a:spcBef>
                <a:spcPct val="35000"/>
              </a:spcBef>
              <a:buClr>
                <a:schemeClr val="accent1"/>
              </a:buClr>
              <a:buFontTx/>
              <a:buChar char="•"/>
            </a:pPr>
            <a:r>
              <a:rPr lang="sk-SK" altLang="sk-SK" sz="2000" dirty="0"/>
              <a:t>Počet dynamických frontov nie je nevyhnutný, povolené hodnoty sú</a:t>
            </a:r>
            <a:br>
              <a:rPr lang="sk-SK" altLang="sk-SK" sz="2000" dirty="0"/>
            </a:br>
            <a:r>
              <a:rPr lang="sk-SK" altLang="sk-SK" sz="2000" dirty="0"/>
              <a:t>v mocninách 2 od 16 po 4096</a:t>
            </a:r>
            <a:endParaRPr lang="en-US" altLang="sk-SK"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746" name="Rectangle 2"/>
          <p:cNvSpPr>
            <a:spLocks noGrp="1" noChangeArrowheads="1"/>
          </p:cNvSpPr>
          <p:nvPr>
            <p:ph type="title"/>
          </p:nvPr>
        </p:nvSpPr>
        <p:spPr/>
        <p:txBody>
          <a:bodyPr/>
          <a:lstStyle/>
          <a:p>
            <a:r>
              <a:rPr lang="en-US" altLang="sk-SK"/>
              <a:t>Monitoring CBWFQ</a:t>
            </a:r>
          </a:p>
        </p:txBody>
      </p:sp>
      <p:grpSp>
        <p:nvGrpSpPr>
          <p:cNvPr id="1567750" name="Group 6"/>
          <p:cNvGrpSpPr>
            <a:grpSpLocks/>
          </p:cNvGrpSpPr>
          <p:nvPr/>
        </p:nvGrpSpPr>
        <p:grpSpPr bwMode="auto">
          <a:xfrm>
            <a:off x="685800" y="1514475"/>
            <a:ext cx="7924800" cy="4114800"/>
            <a:chOff x="432" y="1536"/>
            <a:chExt cx="4992" cy="2592"/>
          </a:xfrm>
        </p:grpSpPr>
        <p:sp>
          <p:nvSpPr>
            <p:cNvPr id="1567751" name="Rectangle 7"/>
            <p:cNvSpPr>
              <a:spLocks noChangeArrowheads="1"/>
            </p:cNvSpPr>
            <p:nvPr/>
          </p:nvSpPr>
          <p:spPr bwMode="auto">
            <a:xfrm>
              <a:off x="432" y="1536"/>
              <a:ext cx="4992" cy="25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67752" name="Rectangle 8"/>
            <p:cNvSpPr>
              <a:spLocks noChangeArrowheads="1"/>
            </p:cNvSpPr>
            <p:nvPr/>
          </p:nvSpPr>
          <p:spPr bwMode="auto">
            <a:xfrm>
              <a:off x="1320" y="2120"/>
              <a:ext cx="384" cy="144"/>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67753" name="Rectangle 9"/>
            <p:cNvSpPr>
              <a:spLocks noChangeArrowheads="1"/>
            </p:cNvSpPr>
            <p:nvPr/>
          </p:nvSpPr>
          <p:spPr bwMode="auto">
            <a:xfrm>
              <a:off x="880" y="2808"/>
              <a:ext cx="912" cy="144"/>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67754" name="Rectangle 10"/>
            <p:cNvSpPr>
              <a:spLocks noChangeArrowheads="1"/>
            </p:cNvSpPr>
            <p:nvPr/>
          </p:nvSpPr>
          <p:spPr bwMode="auto">
            <a:xfrm>
              <a:off x="1304" y="3272"/>
              <a:ext cx="816" cy="144"/>
            </a:xfrm>
            <a:prstGeom prst="rect">
              <a:avLst/>
            </a:prstGeom>
            <a:solidFill>
              <a:srgbClr val="F9DE9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sp>
          <p:nvSpPr>
            <p:cNvPr id="1567755" name="Text Box 11"/>
            <p:cNvSpPr txBox="1">
              <a:spLocks noChangeArrowheads="1"/>
            </p:cNvSpPr>
            <p:nvPr/>
          </p:nvSpPr>
          <p:spPr bwMode="auto">
            <a:xfrm>
              <a:off x="432" y="1536"/>
              <a:ext cx="4992" cy="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pPr algn="l">
                <a:lnSpc>
                  <a:spcPct val="100000"/>
                </a:lnSpc>
              </a:pPr>
              <a:r>
                <a:rPr lang="en-US" altLang="sk-SK" sz="1200" b="1">
                  <a:latin typeface="Courier New" pitchFamily="49" charset="0"/>
                </a:rPr>
                <a:t>Router#</a:t>
              </a:r>
              <a:r>
                <a:rPr lang="en-US" altLang="sk-SK" sz="1200" b="1">
                  <a:solidFill>
                    <a:schemeClr val="accent2"/>
                  </a:solidFill>
                  <a:latin typeface="Courier New" pitchFamily="49" charset="0"/>
                </a:rPr>
                <a:t>show policy-map interface</a:t>
              </a:r>
            </a:p>
            <a:p>
              <a:pPr algn="l">
                <a:lnSpc>
                  <a:spcPct val="100000"/>
                </a:lnSpc>
              </a:pPr>
              <a:r>
                <a:rPr lang="en-US" altLang="sk-SK" sz="1200" b="1">
                  <a:latin typeface="Courier New" pitchFamily="49" charset="0"/>
                </a:rPr>
                <a:t> FastEthernet0/0</a:t>
              </a:r>
            </a:p>
            <a:p>
              <a:pPr algn="l">
                <a:lnSpc>
                  <a:spcPct val="100000"/>
                </a:lnSpc>
              </a:pPr>
              <a:endParaRPr lang="en-US" altLang="sk-SK" sz="1200" b="1">
                <a:latin typeface="Courier New" pitchFamily="49" charset="0"/>
              </a:endParaRPr>
            </a:p>
            <a:p>
              <a:pPr algn="l">
                <a:lnSpc>
                  <a:spcPct val="100000"/>
                </a:lnSpc>
              </a:pPr>
              <a:r>
                <a:rPr lang="en-US" altLang="sk-SK" sz="1200" b="1">
                  <a:latin typeface="Courier New" pitchFamily="49" charset="0"/>
                </a:rPr>
                <a:t>  Service-policy output: policy1</a:t>
              </a:r>
            </a:p>
            <a:p>
              <a:pPr algn="l">
                <a:lnSpc>
                  <a:spcPct val="100000"/>
                </a:lnSpc>
              </a:pPr>
              <a:endParaRPr lang="en-US" altLang="sk-SK" sz="1200" b="1">
                <a:latin typeface="Courier New" pitchFamily="49" charset="0"/>
              </a:endParaRPr>
            </a:p>
            <a:p>
              <a:pPr algn="l">
                <a:lnSpc>
                  <a:spcPct val="100000"/>
                </a:lnSpc>
              </a:pPr>
              <a:r>
                <a:rPr lang="en-US" altLang="sk-SK" sz="1200" b="1">
                  <a:latin typeface="Courier New" pitchFamily="49" charset="0"/>
                </a:rPr>
                <a:t>    Class-map: class1 (match-all)</a:t>
              </a:r>
            </a:p>
            <a:p>
              <a:pPr algn="l">
                <a:lnSpc>
                  <a:spcPct val="100000"/>
                </a:lnSpc>
              </a:pPr>
              <a:r>
                <a:rPr lang="en-US" altLang="sk-SK" sz="1200" b="1">
                  <a:latin typeface="Courier New" pitchFamily="49" charset="0"/>
                </a:rPr>
                <a:t>      0 packets, 0 bytes</a:t>
              </a:r>
            </a:p>
            <a:p>
              <a:pPr algn="l">
                <a:lnSpc>
                  <a:spcPct val="100000"/>
                </a:lnSpc>
              </a:pPr>
              <a:r>
                <a:rPr lang="en-US" altLang="sk-SK" sz="1200" b="1">
                  <a:latin typeface="Courier New" pitchFamily="49" charset="0"/>
                </a:rPr>
                <a:t>      5 minute offered rate 0 bps, drop rate 0 bps</a:t>
              </a:r>
            </a:p>
            <a:p>
              <a:pPr algn="l">
                <a:lnSpc>
                  <a:spcPct val="100000"/>
                </a:lnSpc>
              </a:pPr>
              <a:r>
                <a:rPr lang="en-US" altLang="sk-SK" sz="1200" b="1">
                  <a:latin typeface="Courier New" pitchFamily="49" charset="0"/>
                </a:rPr>
                <a:t>      Match: access-group 101</a:t>
              </a:r>
            </a:p>
            <a:p>
              <a:pPr algn="l">
                <a:lnSpc>
                  <a:spcPct val="100000"/>
                </a:lnSpc>
              </a:pPr>
              <a:r>
                <a:rPr lang="en-US" altLang="sk-SK" sz="1200" b="1">
                  <a:latin typeface="Courier New" pitchFamily="49" charset="0"/>
                </a:rPr>
                <a:t>      Queueing</a:t>
              </a:r>
            </a:p>
            <a:p>
              <a:pPr algn="l">
                <a:lnSpc>
                  <a:spcPct val="100000"/>
                </a:lnSpc>
              </a:pPr>
              <a:r>
                <a:rPr lang="en-US" altLang="sk-SK" sz="1200" b="1">
                  <a:latin typeface="Courier New" pitchFamily="49" charset="0"/>
                </a:rPr>
                <a:t>        Output Queue: Conversation 265</a:t>
              </a:r>
            </a:p>
            <a:p>
              <a:pPr algn="l">
                <a:lnSpc>
                  <a:spcPct val="100000"/>
                </a:lnSpc>
              </a:pPr>
              <a:r>
                <a:rPr lang="en-US" altLang="sk-SK" sz="1200" b="1">
                  <a:latin typeface="Courier New" pitchFamily="49" charset="0"/>
                </a:rPr>
                <a:t>        Bandwidth 3000 (kbps) Max Threshold 30 (packets)</a:t>
              </a:r>
            </a:p>
            <a:p>
              <a:pPr algn="l">
                <a:lnSpc>
                  <a:spcPct val="100000"/>
                </a:lnSpc>
              </a:pPr>
              <a:r>
                <a:rPr lang="en-US" altLang="sk-SK" sz="1200" b="1">
                  <a:latin typeface="Courier New" pitchFamily="49" charset="0"/>
                </a:rPr>
                <a:t>        (pkts matched/bytes matched) 0/0</a:t>
              </a:r>
            </a:p>
            <a:p>
              <a:pPr algn="l">
                <a:lnSpc>
                  <a:spcPct val="100000"/>
                </a:lnSpc>
              </a:pPr>
              <a:r>
                <a:rPr lang="en-US" altLang="sk-SK" sz="1200" b="1">
                  <a:latin typeface="Courier New" pitchFamily="49" charset="0"/>
                </a:rPr>
                <a:t>        (depth/total drops/no-buffer drops) 0/0/0</a:t>
              </a:r>
            </a:p>
            <a:p>
              <a:pPr algn="l">
                <a:lnSpc>
                  <a:spcPct val="100000"/>
                </a:lnSpc>
              </a:pPr>
              <a:r>
                <a:rPr lang="en-US" altLang="sk-SK" sz="1200" b="1">
                  <a:latin typeface="Courier New" pitchFamily="49" charset="0"/>
                </a:rPr>
                <a:t>&lt;...part of the output omitted...&gt;</a:t>
              </a:r>
            </a:p>
            <a:p>
              <a:pPr algn="l">
                <a:lnSpc>
                  <a:spcPct val="100000"/>
                </a:lnSpc>
              </a:pPr>
              <a:r>
                <a:rPr lang="en-US" altLang="sk-SK" sz="1200" b="1">
                  <a:latin typeface="Courier New" pitchFamily="49" charset="0"/>
                </a:rPr>
                <a:t>    Class-map: class-default (match-any)</a:t>
              </a:r>
            </a:p>
            <a:p>
              <a:pPr algn="l">
                <a:lnSpc>
                  <a:spcPct val="100000"/>
                </a:lnSpc>
              </a:pPr>
              <a:r>
                <a:rPr lang="en-US" altLang="sk-SK" sz="1200" b="1">
                  <a:latin typeface="Courier New" pitchFamily="49" charset="0"/>
                </a:rPr>
                <a:t>      0 packets, 0 bytes</a:t>
              </a:r>
            </a:p>
            <a:p>
              <a:pPr algn="l">
                <a:lnSpc>
                  <a:spcPct val="100000"/>
                </a:lnSpc>
              </a:pPr>
              <a:r>
                <a:rPr lang="en-US" altLang="sk-SK" sz="1200" b="1">
                  <a:latin typeface="Courier New" pitchFamily="49" charset="0"/>
                </a:rPr>
                <a:t>      5 minute offered rate 0 bps, drop rate 0 bps</a:t>
              </a:r>
            </a:p>
            <a:p>
              <a:pPr algn="l">
                <a:lnSpc>
                  <a:spcPct val="100000"/>
                </a:lnSpc>
              </a:pPr>
              <a:r>
                <a:rPr lang="en-US" altLang="sk-SK" sz="1200" b="1">
                  <a:latin typeface="Courier New" pitchFamily="49" charset="0"/>
                </a:rPr>
                <a:t>      Match: any</a:t>
              </a:r>
            </a:p>
            <a:p>
              <a:pPr algn="l">
                <a:lnSpc>
                  <a:spcPct val="100000"/>
                </a:lnSpc>
              </a:pPr>
              <a:r>
                <a:rPr lang="en-US" altLang="sk-SK" sz="1200" b="1">
                  <a:latin typeface="Courier New" pitchFamily="49" charset="0"/>
                </a:rPr>
                <a:t>      Queueing</a:t>
              </a:r>
            </a:p>
            <a:p>
              <a:pPr algn="l">
                <a:lnSpc>
                  <a:spcPct val="100000"/>
                </a:lnSpc>
              </a:pPr>
              <a:r>
                <a:rPr lang="en-US" altLang="sk-SK" sz="1200" b="1">
                  <a:latin typeface="Courier New" pitchFamily="49" charset="0"/>
                </a:rPr>
                <a:t>        Flow Based Fair Queueing</a:t>
              </a:r>
            </a:p>
            <a:p>
              <a:pPr algn="l">
                <a:lnSpc>
                  <a:spcPct val="100000"/>
                </a:lnSpc>
              </a:pPr>
              <a:r>
                <a:rPr lang="en-US" altLang="sk-SK" sz="1200" b="1">
                  <a:latin typeface="Courier New" pitchFamily="49" charset="0"/>
                </a:rPr>
                <a:t>&lt;...rest of the output omitted...&gt;</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4" name="Rectangle 2"/>
          <p:cNvSpPr>
            <a:spLocks noGrp="1" noChangeArrowheads="1"/>
          </p:cNvSpPr>
          <p:nvPr>
            <p:ph type="title"/>
          </p:nvPr>
        </p:nvSpPr>
        <p:spPr/>
        <p:txBody>
          <a:bodyPr/>
          <a:lstStyle/>
          <a:p>
            <a:r>
              <a:rPr lang="en-US" altLang="sk-SK"/>
              <a:t>Low Latency Queuing (LLQ)</a:t>
            </a:r>
          </a:p>
        </p:txBody>
      </p:sp>
      <p:sp>
        <p:nvSpPr>
          <p:cNvPr id="1569795" name="Rectangle 3"/>
          <p:cNvSpPr>
            <a:spLocks noGrp="1" noChangeArrowheads="1"/>
          </p:cNvSpPr>
          <p:nvPr>
            <p:ph type="body" idx="1"/>
          </p:nvPr>
        </p:nvSpPr>
        <p:spPr/>
        <p:txBody>
          <a:bodyPr>
            <a:normAutofit fontScale="92500" lnSpcReduction="10000"/>
          </a:bodyPr>
          <a:lstStyle/>
          <a:p>
            <a:r>
              <a:rPr lang="sk-SK" altLang="sk-SK" dirty="0" smtClean="0"/>
              <a:t>Za názvom LLQ sa skrýva kombinácia </a:t>
            </a:r>
            <a:r>
              <a:rPr lang="sk-SK" altLang="sk-SK" dirty="0" smtClean="0">
                <a:solidFill>
                  <a:schemeClr val="tx2"/>
                </a:solidFill>
              </a:rPr>
              <a:t>jedného</a:t>
            </a:r>
            <a:r>
              <a:rPr lang="sk-SK" altLang="sk-SK" dirty="0" smtClean="0"/>
              <a:t> prioritného frontu a </a:t>
            </a:r>
            <a:r>
              <a:rPr lang="sk-SK" altLang="sk-SK" dirty="0" smtClean="0">
                <a:solidFill>
                  <a:schemeClr val="tx2"/>
                </a:solidFill>
              </a:rPr>
              <a:t>ľubovoľného počtu </a:t>
            </a:r>
            <a:r>
              <a:rPr lang="sk-SK" altLang="sk-SK" dirty="0" smtClean="0"/>
              <a:t>ďalších frontov obsluhovaných CBWFQ mechanizmom</a:t>
            </a:r>
          </a:p>
          <a:p>
            <a:pPr lvl="1"/>
            <a:r>
              <a:rPr lang="sk-SK" altLang="sk-SK" dirty="0" smtClean="0"/>
              <a:t>Prioritný front je obsluhovaný prednostne, kým sú v ňom pakety. Až keď je prázdny, plánovač začne obsluhovať CBWFQ fronty</a:t>
            </a:r>
          </a:p>
          <a:p>
            <a:r>
              <a:rPr lang="sk-SK" altLang="sk-SK" dirty="0" smtClean="0"/>
              <a:t>Pre triedu s prioritným frontom je garantované</a:t>
            </a:r>
            <a:endParaRPr lang="en-US" altLang="sk-SK" dirty="0"/>
          </a:p>
          <a:p>
            <a:pPr lvl="1"/>
            <a:r>
              <a:rPr lang="sk-SK" altLang="sk-SK" dirty="0" smtClean="0"/>
              <a:t>Odoslanie paketov s najmenšou možnou latenciou</a:t>
            </a:r>
            <a:endParaRPr lang="en-US" altLang="sk-SK" dirty="0"/>
          </a:p>
          <a:p>
            <a:pPr lvl="1"/>
            <a:r>
              <a:rPr lang="sk-SK" altLang="sk-SK" dirty="0" smtClean="0"/>
              <a:t>Minimálne prenosové pásmo</a:t>
            </a:r>
          </a:p>
          <a:p>
            <a:pPr lvl="1"/>
            <a:r>
              <a:rPr lang="sk-SK" altLang="sk-SK" dirty="0" smtClean="0"/>
              <a:t>Implicitný policing – obmedzenie celkovej využitej kapacity</a:t>
            </a:r>
            <a:endParaRPr lang="en-US" altLang="sk-SK" dirty="0"/>
          </a:p>
          <a:p>
            <a:r>
              <a:rPr lang="sk-SK" altLang="sk-SK" dirty="0" smtClean="0"/>
              <a:t>Implicitný policing sa prejaví iba v prípade zahltenia rozhrania a aktivácie LLQ</a:t>
            </a:r>
            <a:endParaRPr lang="en-US" altLang="sk-SK" dirty="0"/>
          </a:p>
          <a:p>
            <a:r>
              <a:rPr lang="sk-SK" altLang="sk-SK" dirty="0" smtClean="0"/>
              <a:t>V jednej policy-map však môže byť viacero tried konfigurovaných ako prioritné triedy</a:t>
            </a:r>
          </a:p>
          <a:p>
            <a:pPr lvl="1"/>
            <a:r>
              <a:rPr lang="sk-SK" altLang="sk-SK" dirty="0" smtClean="0"/>
              <a:t>Ich pakety pôjdu do spoločného, jediného prioritného frontu, avšak každá trieda bude mať vlastný nezávislý policing</a:t>
            </a:r>
            <a:endParaRPr lang="en-US" altLang="sk-SK"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1842" name="Picture 2" descr="325P_2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1327150"/>
            <a:ext cx="7861300" cy="5116513"/>
          </a:xfrm>
          <a:prstGeom prst="rect">
            <a:avLst/>
          </a:prstGeom>
          <a:noFill/>
          <a:extLst>
            <a:ext uri="{909E8E84-426E-40DD-AFC4-6F175D3DCCD1}">
              <a14:hiddenFill xmlns:a14="http://schemas.microsoft.com/office/drawing/2010/main">
                <a:solidFill>
                  <a:srgbClr val="FFFFFF"/>
                </a:solidFill>
              </a14:hiddenFill>
            </a:ext>
          </a:extLst>
        </p:spPr>
      </p:pic>
      <p:sp>
        <p:nvSpPr>
          <p:cNvPr id="1571843" name="Rectangle 3"/>
          <p:cNvSpPr>
            <a:spLocks noGrp="1" noChangeArrowheads="1"/>
          </p:cNvSpPr>
          <p:nvPr>
            <p:ph type="title"/>
          </p:nvPr>
        </p:nvSpPr>
        <p:spPr/>
        <p:txBody>
          <a:bodyPr/>
          <a:lstStyle/>
          <a:p>
            <a:r>
              <a:rPr lang="sk-SK" altLang="sk-SK" dirty="0" smtClean="0"/>
              <a:t>Architektúra LLQ</a:t>
            </a:r>
            <a:endParaRPr lang="en-US" altLang="sk-S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p:txBody>
          <a:bodyPr/>
          <a:lstStyle/>
          <a:p>
            <a:r>
              <a:rPr lang="sk-SK" altLang="sk-SK" dirty="0" smtClean="0"/>
              <a:t>Konfigurácia LLQ</a:t>
            </a:r>
            <a:endParaRPr lang="en-US" altLang="sk-SK" dirty="0"/>
          </a:p>
        </p:txBody>
      </p:sp>
      <p:sp>
        <p:nvSpPr>
          <p:cNvPr id="1577987" name="Rectangle 3"/>
          <p:cNvSpPr>
            <a:spLocks noChangeArrowheads="1"/>
          </p:cNvSpPr>
          <p:nvPr/>
        </p:nvSpPr>
        <p:spPr bwMode="auto">
          <a:xfrm>
            <a:off x="381000" y="1639888"/>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dirty="0">
                <a:solidFill>
                  <a:schemeClr val="accent2"/>
                </a:solidFill>
                <a:latin typeface="Courier New" pitchFamily="49" charset="0"/>
              </a:rPr>
              <a:t>priority</a:t>
            </a:r>
            <a:r>
              <a:rPr lang="en-US" altLang="sk-SK" sz="1600" b="1" i="1" dirty="0">
                <a:solidFill>
                  <a:schemeClr val="accent2"/>
                </a:solidFill>
                <a:latin typeface="Courier New" pitchFamily="49" charset="0"/>
              </a:rPr>
              <a:t> </a:t>
            </a:r>
            <a:r>
              <a:rPr lang="en-US" altLang="sk-SK" sz="1600" i="1" dirty="0">
                <a:solidFill>
                  <a:schemeClr val="accent2"/>
                </a:solidFill>
                <a:latin typeface="Courier New" pitchFamily="49" charset="0"/>
              </a:rPr>
              <a:t>bandwidth</a:t>
            </a:r>
            <a:r>
              <a:rPr lang="en-US" altLang="sk-SK" sz="1600" b="1" dirty="0">
                <a:solidFill>
                  <a:schemeClr val="accent2"/>
                </a:solidFill>
                <a:latin typeface="Courier New" pitchFamily="49" charset="0"/>
              </a:rPr>
              <a:t> [</a:t>
            </a:r>
            <a:r>
              <a:rPr lang="en-US" altLang="sk-SK" sz="1600" i="1" dirty="0">
                <a:solidFill>
                  <a:schemeClr val="accent2"/>
                </a:solidFill>
                <a:latin typeface="Courier New" pitchFamily="49" charset="0"/>
              </a:rPr>
              <a:t>burst</a:t>
            </a:r>
            <a:r>
              <a:rPr lang="en-US" altLang="sk-SK" sz="1600" b="1" dirty="0">
                <a:solidFill>
                  <a:schemeClr val="accent2"/>
                </a:solidFill>
                <a:latin typeface="Courier New" pitchFamily="49" charset="0"/>
              </a:rPr>
              <a:t>]</a:t>
            </a:r>
            <a:r>
              <a:rPr lang="en-US" altLang="sk-SK" sz="1600" i="1" dirty="0">
                <a:solidFill>
                  <a:schemeClr val="accent2"/>
                </a:solidFill>
                <a:latin typeface="Courier New" pitchFamily="49" charset="0"/>
              </a:rPr>
              <a:t>	</a:t>
            </a:r>
          </a:p>
        </p:txBody>
      </p:sp>
      <p:sp>
        <p:nvSpPr>
          <p:cNvPr id="1577988" name="Rectangle 4"/>
          <p:cNvSpPr>
            <a:spLocks noChangeArrowheads="1"/>
          </p:cNvSpPr>
          <p:nvPr/>
        </p:nvSpPr>
        <p:spPr bwMode="auto">
          <a:xfrm>
            <a:off x="381000" y="1295400"/>
            <a:ext cx="4302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1577989" name="Text Box 5"/>
          <p:cNvSpPr txBox="1">
            <a:spLocks noChangeArrowheads="1"/>
          </p:cNvSpPr>
          <p:nvPr/>
        </p:nvSpPr>
        <p:spPr bwMode="auto">
          <a:xfrm>
            <a:off x="381000" y="2098675"/>
            <a:ext cx="8229600" cy="176971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altLang="sk-SK" sz="2000" dirty="0" smtClean="0"/>
              <a:t>Danej triede alokuje garanciu minimálneho pásma v Kbps a zaistí najskoršiu možnú obsluhu</a:t>
            </a:r>
            <a:endParaRPr lang="en-US" altLang="sk-SK" sz="2000" dirty="0"/>
          </a:p>
          <a:p>
            <a:pPr>
              <a:lnSpc>
                <a:spcPct val="95000"/>
              </a:lnSpc>
              <a:spcBef>
                <a:spcPct val="35000"/>
              </a:spcBef>
              <a:buClr>
                <a:schemeClr val="accent1"/>
              </a:buClr>
              <a:buFontTx/>
              <a:buChar char="•"/>
            </a:pPr>
            <a:r>
              <a:rPr lang="sk-SK" altLang="sk-SK" sz="2000" dirty="0" smtClean="0"/>
              <a:t>V prípade zahltenia rozhrania bude aktivovaný aj implicitný policing</a:t>
            </a:r>
          </a:p>
          <a:p>
            <a:pPr>
              <a:lnSpc>
                <a:spcPct val="95000"/>
              </a:lnSpc>
              <a:spcBef>
                <a:spcPct val="35000"/>
              </a:spcBef>
              <a:buClr>
                <a:schemeClr val="accent1"/>
              </a:buClr>
              <a:buFontTx/>
              <a:buChar char="•"/>
            </a:pPr>
            <a:r>
              <a:rPr lang="sk-SK" altLang="sk-SK" sz="2000" dirty="0" smtClean="0"/>
              <a:t>Parameter </a:t>
            </a:r>
            <a:r>
              <a:rPr lang="sk-SK" altLang="sk-SK" sz="2000" i="1" dirty="0" smtClean="0">
                <a:solidFill>
                  <a:schemeClr val="accent2"/>
                </a:solidFill>
                <a:latin typeface="Courier New" panose="02070309020205020404" pitchFamily="49" charset="0"/>
                <a:cs typeface="Courier New" panose="02070309020205020404" pitchFamily="49" charset="0"/>
              </a:rPr>
              <a:t>burst</a:t>
            </a:r>
            <a:r>
              <a:rPr lang="sk-SK" altLang="sk-SK" sz="2000" dirty="0" smtClean="0"/>
              <a:t> stanovuje objem dát, ktoré je možné odoslať naraz ako zhluk – vstupuje do parametrov výpočtu činnosti policingu</a:t>
            </a:r>
            <a:endParaRPr lang="en-US" altLang="sk-SK" sz="2000" dirty="0"/>
          </a:p>
        </p:txBody>
      </p:sp>
      <p:sp>
        <p:nvSpPr>
          <p:cNvPr id="1577990" name="Rectangle 6"/>
          <p:cNvSpPr>
            <a:spLocks noChangeArrowheads="1"/>
          </p:cNvSpPr>
          <p:nvPr/>
        </p:nvSpPr>
        <p:spPr bwMode="auto">
          <a:xfrm>
            <a:off x="381000" y="4268788"/>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lvl1pPr algn="l">
              <a:tabLst>
                <a:tab pos="7654925" algn="r"/>
              </a:tabLst>
              <a:defRPr sz="2400">
                <a:solidFill>
                  <a:schemeClr val="tx1"/>
                </a:solidFill>
                <a:latin typeface="Arial" charset="0"/>
              </a:defRPr>
            </a:lvl1pPr>
            <a:lvl2pPr algn="l">
              <a:tabLst>
                <a:tab pos="7654925" algn="r"/>
              </a:tabLst>
              <a:defRPr sz="2400">
                <a:solidFill>
                  <a:schemeClr val="tx1"/>
                </a:solidFill>
                <a:latin typeface="Arial" charset="0"/>
              </a:defRPr>
            </a:lvl2pPr>
            <a:lvl3pPr algn="l">
              <a:tabLst>
                <a:tab pos="7654925" algn="r"/>
              </a:tabLst>
              <a:defRPr sz="2400">
                <a:solidFill>
                  <a:schemeClr val="tx1"/>
                </a:solidFill>
                <a:latin typeface="Arial" charset="0"/>
              </a:defRPr>
            </a:lvl3pPr>
            <a:lvl4pPr algn="l">
              <a:tabLst>
                <a:tab pos="7654925" algn="r"/>
              </a:tabLst>
              <a:defRPr sz="2400">
                <a:solidFill>
                  <a:schemeClr val="tx1"/>
                </a:solidFill>
                <a:latin typeface="Arial" charset="0"/>
              </a:defRPr>
            </a:lvl4pPr>
            <a:lvl5pPr algn="l">
              <a:tabLst>
                <a:tab pos="7654925" algn="r"/>
              </a:tabLst>
              <a:defRPr sz="2400">
                <a:solidFill>
                  <a:schemeClr val="tx1"/>
                </a:solidFill>
                <a:latin typeface="Arial" charset="0"/>
              </a:defRPr>
            </a:lvl5pPr>
            <a:lvl6pPr eaLnBrk="0" fontAlgn="base" hangingPunct="0">
              <a:spcBef>
                <a:spcPct val="0"/>
              </a:spcBef>
              <a:spcAft>
                <a:spcPct val="0"/>
              </a:spcAft>
              <a:tabLst>
                <a:tab pos="7654925" algn="r"/>
              </a:tabLst>
              <a:defRPr sz="2400">
                <a:solidFill>
                  <a:schemeClr val="tx1"/>
                </a:solidFill>
                <a:latin typeface="Arial" charset="0"/>
              </a:defRPr>
            </a:lvl6pPr>
            <a:lvl7pPr eaLnBrk="0" fontAlgn="base" hangingPunct="0">
              <a:spcBef>
                <a:spcPct val="0"/>
              </a:spcBef>
              <a:spcAft>
                <a:spcPct val="0"/>
              </a:spcAft>
              <a:tabLst>
                <a:tab pos="7654925" algn="r"/>
              </a:tabLst>
              <a:defRPr sz="2400">
                <a:solidFill>
                  <a:schemeClr val="tx1"/>
                </a:solidFill>
                <a:latin typeface="Arial" charset="0"/>
              </a:defRPr>
            </a:lvl7pPr>
            <a:lvl8pPr eaLnBrk="0" fontAlgn="base" hangingPunct="0">
              <a:spcBef>
                <a:spcPct val="0"/>
              </a:spcBef>
              <a:spcAft>
                <a:spcPct val="0"/>
              </a:spcAft>
              <a:tabLst>
                <a:tab pos="7654925" algn="r"/>
              </a:tabLst>
              <a:defRPr sz="2400">
                <a:solidFill>
                  <a:schemeClr val="tx1"/>
                </a:solidFill>
                <a:latin typeface="Arial" charset="0"/>
              </a:defRPr>
            </a:lvl8pPr>
            <a:lvl9pPr eaLnBrk="0" fontAlgn="base" hangingPunct="0">
              <a:spcBef>
                <a:spcPct val="0"/>
              </a:spcBef>
              <a:spcAft>
                <a:spcPct val="0"/>
              </a:spcAft>
              <a:tabLst>
                <a:tab pos="7654925" algn="r"/>
              </a:tabLst>
              <a:defRPr sz="2400">
                <a:solidFill>
                  <a:schemeClr val="tx1"/>
                </a:solidFill>
                <a:latin typeface="Arial" charset="0"/>
              </a:defRPr>
            </a:lvl9pPr>
          </a:lstStyle>
          <a:p>
            <a:pPr>
              <a:lnSpc>
                <a:spcPct val="100000"/>
              </a:lnSpc>
            </a:pPr>
            <a:r>
              <a:rPr lang="en-US" altLang="sk-SK" sz="1600" b="1" dirty="0">
                <a:solidFill>
                  <a:schemeClr val="accent2"/>
                </a:solidFill>
                <a:latin typeface="Courier New" pitchFamily="49" charset="0"/>
              </a:rPr>
              <a:t>priority percent </a:t>
            </a:r>
            <a:r>
              <a:rPr lang="en-US" altLang="sk-SK" sz="1600" i="1" dirty="0">
                <a:solidFill>
                  <a:schemeClr val="accent2"/>
                </a:solidFill>
                <a:latin typeface="Courier New" pitchFamily="49" charset="0"/>
              </a:rPr>
              <a:t>percentage</a:t>
            </a:r>
            <a:r>
              <a:rPr lang="en-US" altLang="sk-SK" sz="1600" b="1" i="1" dirty="0">
                <a:solidFill>
                  <a:schemeClr val="accent2"/>
                </a:solidFill>
                <a:latin typeface="Courier New" pitchFamily="49" charset="0"/>
              </a:rPr>
              <a:t> </a:t>
            </a:r>
            <a:r>
              <a:rPr lang="en-US" altLang="sk-SK" sz="1600" b="1" dirty="0">
                <a:solidFill>
                  <a:schemeClr val="accent2"/>
                </a:solidFill>
                <a:latin typeface="Courier New" pitchFamily="49" charset="0"/>
              </a:rPr>
              <a:t>[</a:t>
            </a:r>
            <a:r>
              <a:rPr lang="en-US" altLang="sk-SK" sz="1600" i="1" dirty="0">
                <a:solidFill>
                  <a:schemeClr val="accent2"/>
                </a:solidFill>
                <a:latin typeface="Courier New" pitchFamily="49" charset="0"/>
              </a:rPr>
              <a:t>burst</a:t>
            </a:r>
            <a:r>
              <a:rPr lang="en-US" altLang="sk-SK" sz="1600" b="1" dirty="0">
                <a:solidFill>
                  <a:schemeClr val="accent2"/>
                </a:solidFill>
                <a:latin typeface="Courier New" pitchFamily="49" charset="0"/>
              </a:rPr>
              <a:t>]</a:t>
            </a:r>
          </a:p>
        </p:txBody>
      </p:sp>
      <p:sp>
        <p:nvSpPr>
          <p:cNvPr id="1577991" name="Rectangle 7"/>
          <p:cNvSpPr>
            <a:spLocks noChangeArrowheads="1"/>
          </p:cNvSpPr>
          <p:nvPr/>
        </p:nvSpPr>
        <p:spPr bwMode="auto">
          <a:xfrm>
            <a:off x="381000" y="3924300"/>
            <a:ext cx="4537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1577992" name="Text Box 8"/>
          <p:cNvSpPr txBox="1">
            <a:spLocks noChangeArrowheads="1"/>
          </p:cNvSpPr>
          <p:nvPr/>
        </p:nvSpPr>
        <p:spPr bwMode="auto">
          <a:xfrm>
            <a:off x="381000" y="4727575"/>
            <a:ext cx="8229600" cy="10772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altLang="sk-SK" sz="2000" dirty="0" smtClean="0"/>
              <a:t>Danej triede alokuje stanovenú percentáž pásma rozhrania a zaistí najskoršiu možnú obsluhu</a:t>
            </a:r>
            <a:endParaRPr lang="en-US" altLang="sk-SK" sz="2000" dirty="0"/>
          </a:p>
          <a:p>
            <a:pPr>
              <a:lnSpc>
                <a:spcPct val="95000"/>
              </a:lnSpc>
              <a:spcBef>
                <a:spcPct val="35000"/>
              </a:spcBef>
              <a:buClr>
                <a:schemeClr val="accent1"/>
              </a:buClr>
              <a:buFontTx/>
              <a:buChar char="•"/>
            </a:pPr>
            <a:r>
              <a:rPr lang="sk-SK" altLang="sk-SK" sz="2000" dirty="0" smtClean="0"/>
              <a:t>Ostatné vlastnosti platia, ako sú uvedené vyššie</a:t>
            </a:r>
            <a:endParaRPr lang="en-US" altLang="sk-SK"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k-SK" dirty="0" smtClean="0"/>
              <a:t>Kombinovanie typov tried v policy-map</a:t>
            </a:r>
            <a:endParaRPr lang="sk-SK" dirty="0"/>
          </a:p>
        </p:txBody>
      </p:sp>
      <p:sp>
        <p:nvSpPr>
          <p:cNvPr id="4" name="Content Placeholder 3"/>
          <p:cNvSpPr>
            <a:spLocks noGrp="1"/>
          </p:cNvSpPr>
          <p:nvPr>
            <p:ph idx="1"/>
          </p:nvPr>
        </p:nvSpPr>
        <p:spPr/>
        <p:txBody>
          <a:bodyPr>
            <a:normAutofit fontScale="92500"/>
          </a:bodyPr>
          <a:lstStyle/>
          <a:p>
            <a:r>
              <a:rPr lang="sk-SK" dirty="0" smtClean="0"/>
              <a:t>Jedna policy-map môže obsahovať triedy rôznych typov</a:t>
            </a:r>
          </a:p>
          <a:p>
            <a:pPr lvl="1"/>
            <a:r>
              <a:rPr lang="sk-SK" dirty="0" smtClean="0"/>
              <a:t>Triedy typu </a:t>
            </a:r>
            <a:r>
              <a:rPr lang="sk-SK" b="1" dirty="0" smtClean="0">
                <a:solidFill>
                  <a:schemeClr val="accent2"/>
                </a:solidFill>
                <a:latin typeface="Courier New" panose="02070309020205020404" pitchFamily="49" charset="0"/>
                <a:cs typeface="Courier New" panose="02070309020205020404" pitchFamily="49" charset="0"/>
              </a:rPr>
              <a:t>priority </a:t>
            </a:r>
            <a:r>
              <a:rPr lang="sk-SK" dirty="0" smtClean="0"/>
              <a:t>a </a:t>
            </a:r>
            <a:r>
              <a:rPr lang="sk-SK" b="1" dirty="0" smtClean="0">
                <a:solidFill>
                  <a:schemeClr val="accent2"/>
                </a:solidFill>
                <a:latin typeface="Courier New" panose="02070309020205020404" pitchFamily="49" charset="0"/>
                <a:cs typeface="Courier New" panose="02070309020205020404" pitchFamily="49" charset="0"/>
              </a:rPr>
              <a:t>priority percent </a:t>
            </a:r>
            <a:r>
              <a:rPr lang="sk-SK" dirty="0" smtClean="0"/>
              <a:t>v ľubovoľnej kombinácii</a:t>
            </a:r>
          </a:p>
          <a:p>
            <a:pPr lvl="1"/>
            <a:r>
              <a:rPr lang="sk-SK" dirty="0" smtClean="0"/>
              <a:t>Triedy typu </a:t>
            </a:r>
            <a:r>
              <a:rPr lang="sk-SK" b="1" dirty="0" smtClean="0">
                <a:solidFill>
                  <a:schemeClr val="accent2"/>
                </a:solidFill>
                <a:latin typeface="Courier New" panose="02070309020205020404" pitchFamily="49" charset="0"/>
                <a:cs typeface="Courier New" panose="02070309020205020404" pitchFamily="49" charset="0"/>
              </a:rPr>
              <a:t>bandwidth</a:t>
            </a:r>
            <a:r>
              <a:rPr lang="sk-SK" dirty="0" smtClean="0"/>
              <a:t>, avšak ich štýl musí byť spoločný</a:t>
            </a:r>
          </a:p>
          <a:p>
            <a:pPr lvl="2"/>
            <a:r>
              <a:rPr lang="sk-SK" dirty="0" smtClean="0"/>
              <a:t>Buď všetky štýlu </a:t>
            </a:r>
            <a:r>
              <a:rPr lang="sk-SK" b="1" dirty="0" smtClean="0">
                <a:solidFill>
                  <a:schemeClr val="accent2"/>
                </a:solidFill>
                <a:latin typeface="Courier New" panose="02070309020205020404" pitchFamily="49" charset="0"/>
                <a:cs typeface="Courier New" panose="02070309020205020404" pitchFamily="49" charset="0"/>
              </a:rPr>
              <a:t>bandwidth</a:t>
            </a:r>
          </a:p>
          <a:p>
            <a:pPr lvl="2"/>
            <a:r>
              <a:rPr lang="sk-SK" dirty="0" smtClean="0"/>
              <a:t>Alebo všetky štýlu </a:t>
            </a:r>
            <a:r>
              <a:rPr lang="sk-SK" b="1" dirty="0" smtClean="0">
                <a:solidFill>
                  <a:schemeClr val="accent2"/>
                </a:solidFill>
                <a:latin typeface="Courier New" panose="02070309020205020404" pitchFamily="49" charset="0"/>
                <a:cs typeface="Courier New" panose="02070309020205020404" pitchFamily="49" charset="0"/>
              </a:rPr>
              <a:t>bandwidth percent</a:t>
            </a:r>
          </a:p>
          <a:p>
            <a:pPr lvl="2"/>
            <a:r>
              <a:rPr lang="sk-SK" dirty="0" smtClean="0"/>
              <a:t>Alebo všetky štýlu </a:t>
            </a:r>
            <a:r>
              <a:rPr lang="sk-SK" b="1" dirty="0" smtClean="0">
                <a:solidFill>
                  <a:schemeClr val="accent2"/>
                </a:solidFill>
                <a:latin typeface="Courier New" panose="02070309020205020404" pitchFamily="49" charset="0"/>
                <a:cs typeface="Courier New" panose="02070309020205020404" pitchFamily="49" charset="0"/>
              </a:rPr>
              <a:t>bandwidth remaining percent</a:t>
            </a:r>
          </a:p>
          <a:p>
            <a:r>
              <a:rPr lang="sk-SK" dirty="0" smtClean="0"/>
              <a:t>Každé sieťové rozhranie má parametre </a:t>
            </a:r>
            <a:r>
              <a:rPr lang="sk-SK" b="1" dirty="0" smtClean="0">
                <a:solidFill>
                  <a:schemeClr val="accent2"/>
                </a:solidFill>
                <a:latin typeface="Courier New" panose="02070309020205020404" pitchFamily="49" charset="0"/>
                <a:cs typeface="Courier New" panose="02070309020205020404" pitchFamily="49" charset="0"/>
              </a:rPr>
              <a:t>bandwidth</a:t>
            </a:r>
            <a:r>
              <a:rPr lang="sk-SK" dirty="0" smtClean="0"/>
              <a:t> a </a:t>
            </a:r>
            <a:r>
              <a:rPr lang="sk-SK" b="1" dirty="0" smtClean="0">
                <a:solidFill>
                  <a:schemeClr val="accent2"/>
                </a:solidFill>
                <a:latin typeface="Courier New" panose="02070309020205020404" pitchFamily="49" charset="0"/>
                <a:cs typeface="Courier New" panose="02070309020205020404" pitchFamily="49" charset="0"/>
              </a:rPr>
              <a:t>max-reserved-bandwidth</a:t>
            </a:r>
          </a:p>
          <a:p>
            <a:pPr lvl="1"/>
            <a:r>
              <a:rPr lang="sk-SK" dirty="0" smtClean="0"/>
              <a:t>V starších IOSoch je implicitne dovolené rezervovať 75%, v novších 100% deklarovaného pásma a príkaz </a:t>
            </a:r>
            <a:r>
              <a:rPr lang="sk-SK" b="1" dirty="0" smtClean="0">
                <a:solidFill>
                  <a:schemeClr val="accent2"/>
                </a:solidFill>
                <a:latin typeface="Courier New" panose="02070309020205020404" pitchFamily="49" charset="0"/>
                <a:cs typeface="Courier New" panose="02070309020205020404" pitchFamily="49" charset="0"/>
              </a:rPr>
              <a:t>max-...</a:t>
            </a:r>
            <a:r>
              <a:rPr lang="sk-SK" dirty="0" smtClean="0"/>
              <a:t> </a:t>
            </a:r>
            <a:r>
              <a:rPr lang="sk-SK" dirty="0" smtClean="0"/>
              <a:t>je skrytý</a:t>
            </a:r>
            <a:endParaRPr lang="sk-SK" dirty="0" smtClean="0"/>
          </a:p>
          <a:p>
            <a:pPr lvl="1"/>
            <a:r>
              <a:rPr lang="sk-SK" dirty="0" smtClean="0"/>
              <a:t>Suma celkového pásma rezervovaného jednotlivým triedam nemôže prekročiť hodnotu</a:t>
            </a:r>
            <a:br>
              <a:rPr lang="sk-SK" dirty="0" smtClean="0"/>
            </a:br>
            <a:r>
              <a:rPr lang="sk-SK" dirty="0" smtClean="0"/>
              <a:t/>
            </a:r>
            <a:br>
              <a:rPr lang="sk-SK" dirty="0" smtClean="0"/>
            </a:br>
            <a:r>
              <a:rPr lang="sk-SK" b="1" dirty="0" smtClean="0">
                <a:solidFill>
                  <a:schemeClr val="accent2"/>
                </a:solidFill>
                <a:latin typeface="Courier New" panose="02070309020205020404" pitchFamily="49" charset="0"/>
                <a:cs typeface="Courier New" panose="02070309020205020404" pitchFamily="49" charset="0"/>
              </a:rPr>
              <a:t>bandwidth * max-reserved-bandwidth</a:t>
            </a:r>
            <a:endParaRPr lang="sk-SK" b="1"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40969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0034" name="Rectangle 2"/>
          <p:cNvSpPr>
            <a:spLocks noGrp="1" noChangeArrowheads="1"/>
          </p:cNvSpPr>
          <p:nvPr>
            <p:ph type="title"/>
          </p:nvPr>
        </p:nvSpPr>
        <p:spPr/>
        <p:txBody>
          <a:bodyPr/>
          <a:lstStyle/>
          <a:p>
            <a:r>
              <a:rPr lang="sk-SK" altLang="sk-SK" dirty="0" smtClean="0"/>
              <a:t>Ukážka konfigurácie LLQ</a:t>
            </a:r>
            <a:endParaRPr lang="en-US" altLang="sk-SK" dirty="0"/>
          </a:p>
        </p:txBody>
      </p:sp>
      <p:sp>
        <p:nvSpPr>
          <p:cNvPr id="1580035" name="Rectangle 3"/>
          <p:cNvSpPr>
            <a:spLocks noChangeArrowheads="1"/>
          </p:cNvSpPr>
          <p:nvPr/>
        </p:nvSpPr>
        <p:spPr bwMode="auto">
          <a:xfrm>
            <a:off x="952500" y="1651000"/>
            <a:ext cx="7010400" cy="414020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80036" name="Rectangle 4"/>
          <p:cNvSpPr>
            <a:spLocks noChangeArrowheads="1"/>
          </p:cNvSpPr>
          <p:nvPr/>
        </p:nvSpPr>
        <p:spPr bwMode="auto">
          <a:xfrm>
            <a:off x="1374775" y="4079875"/>
            <a:ext cx="2295525" cy="190500"/>
          </a:xfrm>
          <a:prstGeom prst="rect">
            <a:avLst/>
          </a:prstGeom>
          <a:solidFill>
            <a:srgbClr val="FFE5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sp>
        <p:nvSpPr>
          <p:cNvPr id="1580037" name="Text Box 5"/>
          <p:cNvSpPr txBox="1">
            <a:spLocks noChangeArrowheads="1"/>
          </p:cNvSpPr>
          <p:nvPr/>
        </p:nvSpPr>
        <p:spPr bwMode="auto">
          <a:xfrm>
            <a:off x="1066800" y="1682750"/>
            <a:ext cx="6642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altLang="sk-SK" sz="1400" b="1">
                <a:latin typeface="Courier New" pitchFamily="49" charset="0"/>
              </a:rPr>
              <a:t>class-map voip</a:t>
            </a:r>
          </a:p>
          <a:p>
            <a:pPr algn="l">
              <a:lnSpc>
                <a:spcPct val="100000"/>
              </a:lnSpc>
            </a:pPr>
            <a:r>
              <a:rPr lang="en-US" altLang="sk-SK" sz="1400" b="1">
                <a:latin typeface="Courier New" pitchFamily="49" charset="0"/>
              </a:rPr>
              <a:t> match ip precedence 5</a:t>
            </a:r>
          </a:p>
          <a:p>
            <a:pPr algn="l">
              <a:lnSpc>
                <a:spcPct val="100000"/>
              </a:lnSpc>
            </a:pPr>
            <a:r>
              <a:rPr lang="en-US" altLang="sk-SK" sz="1400" b="1">
                <a:latin typeface="Courier New" pitchFamily="49" charset="0"/>
              </a:rPr>
              <a:t>!</a:t>
            </a:r>
          </a:p>
          <a:p>
            <a:pPr algn="l">
              <a:lnSpc>
                <a:spcPct val="100000"/>
              </a:lnSpc>
            </a:pPr>
            <a:r>
              <a:rPr lang="en-US" altLang="sk-SK" sz="1400" b="1">
                <a:latin typeface="Courier New" pitchFamily="49" charset="0"/>
              </a:rPr>
              <a:t>class-map mission-critical</a:t>
            </a:r>
          </a:p>
          <a:p>
            <a:pPr algn="l">
              <a:lnSpc>
                <a:spcPct val="100000"/>
              </a:lnSpc>
            </a:pPr>
            <a:r>
              <a:rPr lang="en-US" altLang="sk-SK" sz="1400" b="1">
                <a:latin typeface="Courier New" pitchFamily="49" charset="0"/>
              </a:rPr>
              <a:t> match ip precedence 3 4</a:t>
            </a:r>
          </a:p>
          <a:p>
            <a:pPr algn="l">
              <a:lnSpc>
                <a:spcPct val="100000"/>
              </a:lnSpc>
            </a:pPr>
            <a:r>
              <a:rPr lang="en-US" altLang="sk-SK" sz="1400" b="1">
                <a:latin typeface="Courier New" pitchFamily="49" charset="0"/>
              </a:rPr>
              <a:t>!</a:t>
            </a:r>
          </a:p>
          <a:p>
            <a:pPr algn="l">
              <a:lnSpc>
                <a:spcPct val="100000"/>
              </a:lnSpc>
            </a:pPr>
            <a:r>
              <a:rPr lang="en-US" altLang="sk-SK" sz="1400" b="1">
                <a:latin typeface="Courier New" pitchFamily="49" charset="0"/>
              </a:rPr>
              <a:t>class-map transactional</a:t>
            </a:r>
          </a:p>
          <a:p>
            <a:pPr algn="l">
              <a:lnSpc>
                <a:spcPct val="100000"/>
              </a:lnSpc>
            </a:pPr>
            <a:r>
              <a:rPr lang="en-US" altLang="sk-SK" sz="1400" b="1">
                <a:latin typeface="Courier New" pitchFamily="49" charset="0"/>
              </a:rPr>
              <a:t> match ip precedence 1 2</a:t>
            </a:r>
          </a:p>
          <a:p>
            <a:pPr algn="l">
              <a:lnSpc>
                <a:spcPct val="100000"/>
              </a:lnSpc>
            </a:pPr>
            <a:r>
              <a:rPr lang="en-US" altLang="sk-SK" sz="1400" b="1">
                <a:latin typeface="Courier New" pitchFamily="49" charset="0"/>
              </a:rPr>
              <a:t>!</a:t>
            </a:r>
          </a:p>
          <a:p>
            <a:pPr algn="l">
              <a:lnSpc>
                <a:spcPct val="100000"/>
              </a:lnSpc>
            </a:pPr>
            <a:r>
              <a:rPr lang="en-US" altLang="sk-SK" sz="1400" b="1">
                <a:latin typeface="Courier New" pitchFamily="49" charset="0"/>
              </a:rPr>
              <a:t>policy-map Policy1</a:t>
            </a:r>
          </a:p>
          <a:p>
            <a:pPr algn="l">
              <a:lnSpc>
                <a:spcPct val="100000"/>
              </a:lnSpc>
            </a:pPr>
            <a:r>
              <a:rPr lang="en-US" altLang="sk-SK" sz="1400" b="1">
                <a:latin typeface="Courier New" pitchFamily="49" charset="0"/>
              </a:rPr>
              <a:t>  class voip</a:t>
            </a:r>
          </a:p>
          <a:p>
            <a:pPr algn="l">
              <a:lnSpc>
                <a:spcPct val="100000"/>
              </a:lnSpc>
            </a:pPr>
            <a:r>
              <a:rPr lang="en-US" altLang="sk-SK" sz="1400" b="1">
                <a:latin typeface="Courier New" pitchFamily="49" charset="0"/>
              </a:rPr>
              <a:t>   priority percent 10</a:t>
            </a:r>
          </a:p>
          <a:p>
            <a:pPr algn="l">
              <a:lnSpc>
                <a:spcPct val="100000"/>
              </a:lnSpc>
            </a:pPr>
            <a:r>
              <a:rPr lang="en-US" altLang="sk-SK" sz="1400" b="1">
                <a:latin typeface="Courier New" pitchFamily="49" charset="0"/>
              </a:rPr>
              <a:t>  class mission-critical</a:t>
            </a:r>
          </a:p>
          <a:p>
            <a:pPr algn="l">
              <a:lnSpc>
                <a:spcPct val="100000"/>
              </a:lnSpc>
            </a:pPr>
            <a:r>
              <a:rPr lang="en-US" altLang="sk-SK" sz="1400" b="1">
                <a:latin typeface="Courier New" pitchFamily="49" charset="0"/>
              </a:rPr>
              <a:t>   bandwidth percent 30</a:t>
            </a:r>
          </a:p>
          <a:p>
            <a:pPr algn="l">
              <a:lnSpc>
                <a:spcPct val="100000"/>
              </a:lnSpc>
            </a:pPr>
            <a:r>
              <a:rPr lang="en-US" altLang="sk-SK" sz="1400" b="1">
                <a:latin typeface="Courier New" pitchFamily="49" charset="0"/>
              </a:rPr>
              <a:t>  class transactional</a:t>
            </a:r>
          </a:p>
          <a:p>
            <a:pPr algn="l">
              <a:lnSpc>
                <a:spcPct val="100000"/>
              </a:lnSpc>
            </a:pPr>
            <a:r>
              <a:rPr lang="en-US" altLang="sk-SK" sz="1400" b="1">
                <a:latin typeface="Courier New" pitchFamily="49" charset="0"/>
              </a:rPr>
              <a:t>   bandwidth percent 20</a:t>
            </a:r>
          </a:p>
          <a:p>
            <a:pPr algn="l">
              <a:lnSpc>
                <a:spcPct val="100000"/>
              </a:lnSpc>
            </a:pPr>
            <a:r>
              <a:rPr lang="en-US" altLang="sk-SK" sz="1400" b="1">
                <a:latin typeface="Courier New" pitchFamily="49" charset="0"/>
              </a:rPr>
              <a:t>  class class-default</a:t>
            </a:r>
          </a:p>
          <a:p>
            <a:pPr algn="l">
              <a:lnSpc>
                <a:spcPct val="100000"/>
              </a:lnSpc>
            </a:pPr>
            <a:r>
              <a:rPr lang="en-US" altLang="sk-SK" sz="1400" b="1">
                <a:latin typeface="Courier New" pitchFamily="49" charset="0"/>
              </a:rPr>
              <a:t>   fair-queue</a:t>
            </a:r>
          </a:p>
          <a:p>
            <a:pPr algn="l">
              <a:lnSpc>
                <a:spcPct val="100000"/>
              </a:lnSpc>
            </a:pPr>
            <a:r>
              <a:rPr lang="en-US" altLang="sk-SK" sz="1400" b="1">
                <a:latin typeface="Courier New" pitchFamily="49"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3" name="Rectangle 3"/>
          <p:cNvSpPr>
            <a:spLocks noChangeArrowheads="1"/>
          </p:cNvSpPr>
          <p:nvPr/>
        </p:nvSpPr>
        <p:spPr bwMode="auto">
          <a:xfrm>
            <a:off x="774700" y="2270760"/>
            <a:ext cx="7518400" cy="4053840"/>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582088" name="Text Box 8"/>
          <p:cNvSpPr txBox="1">
            <a:spLocks noChangeArrowheads="1"/>
          </p:cNvSpPr>
          <p:nvPr/>
        </p:nvSpPr>
        <p:spPr bwMode="auto">
          <a:xfrm>
            <a:off x="914400" y="2336800"/>
            <a:ext cx="7318375" cy="395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r>
              <a:rPr lang="en-US" altLang="sk-SK" sz="1400" b="1" dirty="0">
                <a:latin typeface="Courier New" pitchFamily="49" charset="0"/>
              </a:rPr>
              <a:t>router</a:t>
            </a:r>
            <a:r>
              <a:rPr lang="en-US" altLang="sk-SK" sz="1400" b="1" dirty="0" smtClean="0">
                <a:latin typeface="Courier New" pitchFamily="49" charset="0"/>
              </a:rPr>
              <a:t>&gt;</a:t>
            </a:r>
            <a:r>
              <a:rPr lang="sk-SK" altLang="sk-SK" sz="1400" b="1" dirty="0" smtClean="0">
                <a:latin typeface="Courier New" pitchFamily="49" charset="0"/>
              </a:rPr>
              <a:t> </a:t>
            </a:r>
            <a:r>
              <a:rPr lang="en-US" altLang="sk-SK" sz="1400" b="1" dirty="0" smtClean="0">
                <a:solidFill>
                  <a:schemeClr val="accent2"/>
                </a:solidFill>
                <a:latin typeface="Courier New" pitchFamily="49" charset="0"/>
              </a:rPr>
              <a:t>show </a:t>
            </a:r>
            <a:r>
              <a:rPr lang="en-US" altLang="sk-SK" sz="1400" b="1" dirty="0">
                <a:solidFill>
                  <a:schemeClr val="accent2"/>
                </a:solidFill>
                <a:latin typeface="Courier New" pitchFamily="49" charset="0"/>
              </a:rPr>
              <a:t>policy-map interface </a:t>
            </a:r>
            <a:r>
              <a:rPr lang="en-US" altLang="sk-SK" sz="1400" b="1" dirty="0" err="1">
                <a:solidFill>
                  <a:schemeClr val="accent2"/>
                </a:solidFill>
                <a:latin typeface="Courier New" pitchFamily="49" charset="0"/>
              </a:rPr>
              <a:t>fastethernet</a:t>
            </a:r>
            <a:r>
              <a:rPr lang="en-US" altLang="sk-SK" sz="1400" b="1" dirty="0">
                <a:solidFill>
                  <a:schemeClr val="accent2"/>
                </a:solidFill>
                <a:latin typeface="Courier New" pitchFamily="49" charset="0"/>
              </a:rPr>
              <a:t> 0/0</a:t>
            </a:r>
          </a:p>
          <a:p>
            <a:pPr algn="l"/>
            <a:r>
              <a:rPr lang="en-US" altLang="sk-SK" sz="1400" b="1" dirty="0">
                <a:latin typeface="Courier New" pitchFamily="49" charset="0"/>
              </a:rPr>
              <a:t> FastEthernet0/0</a:t>
            </a:r>
          </a:p>
          <a:p>
            <a:pPr algn="l"/>
            <a:endParaRPr lang="en-US" altLang="sk-SK" sz="1400" b="1" dirty="0">
              <a:latin typeface="Courier New" pitchFamily="49" charset="0"/>
            </a:endParaRPr>
          </a:p>
          <a:p>
            <a:pPr algn="l"/>
            <a:r>
              <a:rPr lang="en-US" altLang="sk-SK" sz="1400" b="1" dirty="0">
                <a:latin typeface="Courier New" pitchFamily="49" charset="0"/>
              </a:rPr>
              <a:t>  Service-policy output: LLQ</a:t>
            </a:r>
          </a:p>
          <a:p>
            <a:pPr algn="l"/>
            <a:endParaRPr lang="en-US" altLang="sk-SK" sz="1400" b="1" dirty="0">
              <a:latin typeface="Courier New" pitchFamily="49" charset="0"/>
            </a:endParaRPr>
          </a:p>
          <a:p>
            <a:pPr algn="l"/>
            <a:r>
              <a:rPr lang="en-US" altLang="sk-SK" sz="1400" b="1" dirty="0">
                <a:latin typeface="Courier New" pitchFamily="49" charset="0"/>
              </a:rPr>
              <a:t>    Class-map: LLQ (match-any)</a:t>
            </a:r>
          </a:p>
          <a:p>
            <a:pPr algn="l"/>
            <a:r>
              <a:rPr lang="en-US" altLang="sk-SK" sz="1400" b="1" dirty="0">
                <a:latin typeface="Courier New" pitchFamily="49" charset="0"/>
              </a:rPr>
              <a:t>      0 packets, 0 bytes</a:t>
            </a:r>
          </a:p>
          <a:p>
            <a:pPr algn="l"/>
            <a:r>
              <a:rPr lang="en-US" altLang="sk-SK" sz="1400" b="1" dirty="0">
                <a:latin typeface="Courier New" pitchFamily="49" charset="0"/>
              </a:rPr>
              <a:t>      5 minute offered rate 0 bps, drop rate 0 bps</a:t>
            </a:r>
          </a:p>
          <a:p>
            <a:pPr algn="l"/>
            <a:r>
              <a:rPr lang="en-US" altLang="sk-SK" sz="1400" b="1" dirty="0">
                <a:latin typeface="Courier New" pitchFamily="49" charset="0"/>
              </a:rPr>
              <a:t>      Match: any</a:t>
            </a:r>
          </a:p>
          <a:p>
            <a:pPr algn="l"/>
            <a:r>
              <a:rPr lang="en-US" altLang="sk-SK" sz="1400" b="1" dirty="0">
                <a:latin typeface="Courier New" pitchFamily="49" charset="0"/>
              </a:rPr>
              <a:t>      Weighted Fair Queueing</a:t>
            </a:r>
          </a:p>
          <a:p>
            <a:pPr algn="l"/>
            <a:r>
              <a:rPr lang="en-US" altLang="sk-SK" sz="1400" b="1" dirty="0">
                <a:latin typeface="Courier New" pitchFamily="49" charset="0"/>
              </a:rPr>
              <a:t>        Strict Priority</a:t>
            </a:r>
          </a:p>
          <a:p>
            <a:pPr algn="l"/>
            <a:r>
              <a:rPr lang="en-US" altLang="sk-SK" sz="1400" b="1" dirty="0">
                <a:latin typeface="Courier New" pitchFamily="49" charset="0"/>
              </a:rPr>
              <a:t>        Output Queue: Conversation 264</a:t>
            </a:r>
          </a:p>
          <a:p>
            <a:pPr algn="l"/>
            <a:r>
              <a:rPr lang="en-US" altLang="sk-SK" sz="1400" b="1" dirty="0">
                <a:latin typeface="Courier New" pitchFamily="49" charset="0"/>
              </a:rPr>
              <a:t>        Bandwidth 1000 (kbps) Burst 25000 (Bytes)</a:t>
            </a:r>
          </a:p>
          <a:p>
            <a:pPr algn="l"/>
            <a:r>
              <a:rPr lang="en-US" altLang="sk-SK" sz="1400" b="1" dirty="0">
                <a:latin typeface="Courier New" pitchFamily="49" charset="0"/>
              </a:rPr>
              <a:t>        (</a:t>
            </a:r>
            <a:r>
              <a:rPr lang="en-US" altLang="sk-SK" sz="1400" b="1" dirty="0" err="1">
                <a:latin typeface="Courier New" pitchFamily="49" charset="0"/>
              </a:rPr>
              <a:t>pkts</a:t>
            </a:r>
            <a:r>
              <a:rPr lang="en-US" altLang="sk-SK" sz="1400" b="1" dirty="0">
                <a:latin typeface="Courier New" pitchFamily="49" charset="0"/>
              </a:rPr>
              <a:t> matched/bytes matched) 0/0</a:t>
            </a:r>
          </a:p>
          <a:p>
            <a:pPr algn="l"/>
            <a:r>
              <a:rPr lang="en-US" altLang="sk-SK" sz="1400" b="1" dirty="0">
                <a:latin typeface="Courier New" pitchFamily="49" charset="0"/>
              </a:rPr>
              <a:t>        (total drops/bytes drops) 0/0</a:t>
            </a:r>
          </a:p>
          <a:p>
            <a:pPr algn="l"/>
            <a:endParaRPr lang="en-US" altLang="sk-SK" sz="1400" b="1" dirty="0">
              <a:latin typeface="Courier New" pitchFamily="49" charset="0"/>
            </a:endParaRPr>
          </a:p>
          <a:p>
            <a:pPr algn="l"/>
            <a:r>
              <a:rPr lang="en-US" altLang="sk-SK" sz="1400" b="1" dirty="0">
                <a:latin typeface="Courier New" pitchFamily="49" charset="0"/>
              </a:rPr>
              <a:t>    Class-map: class-default (match-any)</a:t>
            </a:r>
          </a:p>
          <a:p>
            <a:pPr algn="l"/>
            <a:r>
              <a:rPr lang="en-US" altLang="sk-SK" sz="1400" b="1" dirty="0">
                <a:latin typeface="Courier New" pitchFamily="49" charset="0"/>
              </a:rPr>
              <a:t>      0 packets, 0 bytes</a:t>
            </a:r>
          </a:p>
          <a:p>
            <a:pPr algn="l"/>
            <a:r>
              <a:rPr lang="en-US" altLang="sk-SK" sz="1400" b="1" dirty="0">
                <a:latin typeface="Courier New" pitchFamily="49" charset="0"/>
              </a:rPr>
              <a:t>      5 minute offered rate 0 bps, drop rate 0 bps</a:t>
            </a:r>
          </a:p>
          <a:p>
            <a:pPr algn="l"/>
            <a:r>
              <a:rPr lang="en-US" altLang="sk-SK" sz="1400" b="1" dirty="0">
                <a:latin typeface="Courier New" pitchFamily="49" charset="0"/>
              </a:rPr>
              <a:t>      Match: any</a:t>
            </a:r>
          </a:p>
        </p:txBody>
      </p:sp>
      <p:sp>
        <p:nvSpPr>
          <p:cNvPr id="1582082" name="Rectangle 2"/>
          <p:cNvSpPr>
            <a:spLocks noGrp="1" noChangeArrowheads="1"/>
          </p:cNvSpPr>
          <p:nvPr>
            <p:ph type="title"/>
          </p:nvPr>
        </p:nvSpPr>
        <p:spPr/>
        <p:txBody>
          <a:bodyPr/>
          <a:lstStyle/>
          <a:p>
            <a:r>
              <a:rPr lang="sk-SK" altLang="sk-SK" dirty="0" smtClean="0"/>
              <a:t>Monitoring LLQ</a:t>
            </a:r>
            <a:endParaRPr lang="en-US" altLang="sk-SK" dirty="0"/>
          </a:p>
        </p:txBody>
      </p:sp>
      <p:sp>
        <p:nvSpPr>
          <p:cNvPr id="1582084" name="Rectangle 4"/>
          <p:cNvSpPr>
            <a:spLocks noChangeArrowheads="1"/>
          </p:cNvSpPr>
          <p:nvPr/>
        </p:nvSpPr>
        <p:spPr bwMode="auto">
          <a:xfrm>
            <a:off x="450850" y="1690688"/>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altLang="sk-SK" sz="1600" b="1" dirty="0">
                <a:solidFill>
                  <a:schemeClr val="accent2"/>
                </a:solidFill>
                <a:latin typeface="Courier New" pitchFamily="49" charset="0"/>
              </a:rPr>
              <a:t>show policy-map interface</a:t>
            </a:r>
            <a:r>
              <a:rPr lang="en-US" altLang="sk-SK" sz="1600" b="1" i="1" dirty="0">
                <a:solidFill>
                  <a:schemeClr val="accent2"/>
                </a:solidFill>
                <a:latin typeface="Courier New" pitchFamily="49" charset="0"/>
              </a:rPr>
              <a:t> </a:t>
            </a:r>
            <a:r>
              <a:rPr lang="en-US" altLang="sk-SK" sz="1600" i="1" dirty="0" err="1">
                <a:solidFill>
                  <a:schemeClr val="accent2"/>
                </a:solidFill>
                <a:latin typeface="Courier New" pitchFamily="49" charset="0"/>
              </a:rPr>
              <a:t>interface</a:t>
            </a:r>
            <a:endParaRPr lang="en-US" altLang="sk-SK" sz="1600" i="1" dirty="0">
              <a:solidFill>
                <a:schemeClr val="accent2"/>
              </a:solidFill>
              <a:latin typeface="Courier New" pitchFamily="49" charset="0"/>
            </a:endParaRPr>
          </a:p>
        </p:txBody>
      </p:sp>
      <p:sp>
        <p:nvSpPr>
          <p:cNvPr id="1582085" name="Rectangle 5"/>
          <p:cNvSpPr>
            <a:spLocks noChangeArrowheads="1"/>
          </p:cNvSpPr>
          <p:nvPr/>
        </p:nvSpPr>
        <p:spPr bwMode="auto">
          <a:xfrm>
            <a:off x="396875" y="1346200"/>
            <a:ext cx="3641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7778" name="Group 2"/>
          <p:cNvGrpSpPr>
            <a:grpSpLocks/>
          </p:cNvGrpSpPr>
          <p:nvPr/>
        </p:nvGrpSpPr>
        <p:grpSpPr bwMode="auto">
          <a:xfrm>
            <a:off x="0" y="0"/>
            <a:ext cx="9144000" cy="3141663"/>
            <a:chOff x="0" y="0"/>
            <a:chExt cx="5760" cy="1979"/>
          </a:xfrm>
        </p:grpSpPr>
        <p:pic>
          <p:nvPicPr>
            <p:cNvPr id="1227779" name="Picture 3" descr="MAE0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0"/>
              <a:ext cx="2976" cy="1979"/>
            </a:xfrm>
            <a:prstGeom prst="rect">
              <a:avLst/>
            </a:prstGeom>
            <a:noFill/>
            <a:extLst>
              <a:ext uri="{909E8E84-426E-40DD-AFC4-6F175D3DCCD1}">
                <a14:hiddenFill xmlns:a14="http://schemas.microsoft.com/office/drawing/2010/main">
                  <a:solidFill>
                    <a:srgbClr val="FFFFFF"/>
                  </a:solidFill>
                </a14:hiddenFill>
              </a:ext>
            </a:extLst>
          </p:spPr>
        </p:pic>
        <p:sp>
          <p:nvSpPr>
            <p:cNvPr id="1227780" name="Rectangle 4"/>
            <p:cNvSpPr>
              <a:spLocks noChangeArrowheads="1"/>
            </p:cNvSpPr>
            <p:nvPr/>
          </p:nvSpPr>
          <p:spPr bwMode="auto">
            <a:xfrm>
              <a:off x="0" y="0"/>
              <a:ext cx="2784" cy="196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1227781" name="Rectangle 5"/>
          <p:cNvSpPr>
            <a:spLocks noGrp="1" noChangeArrowheads="1"/>
          </p:cNvSpPr>
          <p:nvPr>
            <p:ph type="title"/>
          </p:nvPr>
        </p:nvSpPr>
        <p:spPr>
          <a:xfrm>
            <a:off x="655638" y="457200"/>
            <a:ext cx="3175000" cy="1957388"/>
          </a:xfrm>
          <a:noFill/>
        </p:spPr>
        <p:txBody>
          <a:bodyPr anchor="ctr" anchorCtr="1"/>
          <a:lstStyle/>
          <a:p>
            <a:pPr algn="ctr"/>
            <a:r>
              <a:rPr lang="sk-SK" altLang="sk-SK" dirty="0" smtClean="0">
                <a:solidFill>
                  <a:schemeClr val="bg1"/>
                </a:solidFill>
              </a:rPr>
              <a:t>Predchádzanie zahlteniu</a:t>
            </a:r>
            <a:endParaRPr lang="en-US" altLang="sk-SK" dirty="0">
              <a:solidFill>
                <a:schemeClr val="bg1"/>
              </a:solidFill>
            </a:endParaRPr>
          </a:p>
        </p:txBody>
      </p:sp>
    </p:spTree>
    <p:extLst>
      <p:ext uri="{BB962C8B-B14F-4D97-AF65-F5344CB8AC3E}">
        <p14:creationId xmlns:p14="http://schemas.microsoft.com/office/powerpoint/2010/main" val="35216841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6914" name="Picture 2" descr="325P_2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1373188"/>
            <a:ext cx="8104187" cy="5153025"/>
          </a:xfrm>
          <a:prstGeom prst="rect">
            <a:avLst/>
          </a:prstGeom>
          <a:noFill/>
          <a:extLst>
            <a:ext uri="{909E8E84-426E-40DD-AFC4-6F175D3DCCD1}">
              <a14:hiddenFill xmlns:a14="http://schemas.microsoft.com/office/drawing/2010/main">
                <a:solidFill>
                  <a:srgbClr val="FFFFFF"/>
                </a:solidFill>
              </a14:hiddenFill>
            </a:ext>
          </a:extLst>
        </p:spPr>
      </p:pic>
      <p:sp>
        <p:nvSpPr>
          <p:cNvPr id="1446915" name="Rectangle 3"/>
          <p:cNvSpPr>
            <a:spLocks noGrp="1" noChangeArrowheads="1"/>
          </p:cNvSpPr>
          <p:nvPr>
            <p:ph type="title"/>
          </p:nvPr>
        </p:nvSpPr>
        <p:spPr/>
        <p:txBody>
          <a:bodyPr/>
          <a:lstStyle/>
          <a:p>
            <a:r>
              <a:rPr lang="sk-SK" altLang="sk-SK" sz="2800"/>
              <a:t>Agregácia</a:t>
            </a:r>
            <a:endParaRPr lang="en-US" altLang="sk-SK" sz="2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8226" name="Picture 2" descr="017G_3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1447800"/>
            <a:ext cx="7164387" cy="2963863"/>
          </a:xfrm>
          <a:prstGeom prst="rect">
            <a:avLst/>
          </a:prstGeom>
          <a:noFill/>
          <a:extLst>
            <a:ext uri="{909E8E84-426E-40DD-AFC4-6F175D3DCCD1}">
              <a14:hiddenFill xmlns:a14="http://schemas.microsoft.com/office/drawing/2010/main">
                <a:solidFill>
                  <a:srgbClr val="FFFFFF"/>
                </a:solidFill>
              </a14:hiddenFill>
            </a:ext>
          </a:extLst>
        </p:spPr>
      </p:pic>
      <p:sp>
        <p:nvSpPr>
          <p:cNvPr id="1588227" name="Rectangle 3"/>
          <p:cNvSpPr>
            <a:spLocks noGrp="1" noChangeArrowheads="1"/>
          </p:cNvSpPr>
          <p:nvPr>
            <p:ph type="title"/>
          </p:nvPr>
        </p:nvSpPr>
        <p:spPr/>
        <p:txBody>
          <a:bodyPr/>
          <a:lstStyle/>
          <a:p>
            <a:r>
              <a:rPr lang="sk-SK" altLang="sk-SK" sz="2800" dirty="0" smtClean="0"/>
              <a:t>Tail Drop – riešenie preplnenia frontov</a:t>
            </a:r>
            <a:endParaRPr lang="en-US" altLang="sk-SK" sz="2800" dirty="0"/>
          </a:p>
        </p:txBody>
      </p:sp>
      <p:sp>
        <p:nvSpPr>
          <p:cNvPr id="1588228" name="Rectangle 4"/>
          <p:cNvSpPr>
            <a:spLocks noGrp="1" noChangeArrowheads="1"/>
          </p:cNvSpPr>
          <p:nvPr>
            <p:ph type="body" sz="half" idx="2"/>
          </p:nvPr>
        </p:nvSpPr>
        <p:spPr>
          <a:xfrm>
            <a:off x="655638" y="4648200"/>
            <a:ext cx="8159750" cy="1905000"/>
          </a:xfrm>
        </p:spPr>
        <p:txBody>
          <a:bodyPr/>
          <a:lstStyle/>
          <a:p>
            <a:r>
              <a:rPr lang="sk-SK" altLang="sk-SK" sz="2000" dirty="0" smtClean="0"/>
              <a:t>Aj TxQ rozhrania, aj softvérové fronty majú svoju konečnú dĺžku</a:t>
            </a:r>
          </a:p>
          <a:p>
            <a:r>
              <a:rPr lang="sk-SK" altLang="sk-SK" sz="2000" dirty="0" smtClean="0"/>
              <a:t>Ak je front preplnený, prirodzené správanie sa je, že ďalšie prichádzajúce pakety niet kam umiestniť, takže sa zahodia</a:t>
            </a:r>
          </a:p>
          <a:p>
            <a:r>
              <a:rPr lang="sk-SK" altLang="sk-SK" sz="2000" dirty="0" smtClean="0"/>
              <a:t>Táto situácia sa nazýva Tail Drop a má nevýhody</a:t>
            </a:r>
            <a:endParaRPr lang="en-US" altLang="sk-SK" sz="1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2322" name="Picture 2" descr="017G_3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43000"/>
            <a:ext cx="5280025" cy="3298825"/>
          </a:xfrm>
          <a:prstGeom prst="rect">
            <a:avLst/>
          </a:prstGeom>
          <a:noFill/>
          <a:extLst>
            <a:ext uri="{909E8E84-426E-40DD-AFC4-6F175D3DCCD1}">
              <a14:hiddenFill xmlns:a14="http://schemas.microsoft.com/office/drawing/2010/main">
                <a:solidFill>
                  <a:srgbClr val="FFFFFF"/>
                </a:solidFill>
              </a14:hiddenFill>
            </a:ext>
          </a:extLst>
        </p:spPr>
      </p:pic>
      <p:sp>
        <p:nvSpPr>
          <p:cNvPr id="1592323" name="Rectangle 3"/>
          <p:cNvSpPr>
            <a:spLocks noGrp="1" noChangeArrowheads="1"/>
          </p:cNvSpPr>
          <p:nvPr>
            <p:ph type="title"/>
          </p:nvPr>
        </p:nvSpPr>
        <p:spPr/>
        <p:txBody>
          <a:bodyPr/>
          <a:lstStyle/>
          <a:p>
            <a:r>
              <a:rPr lang="sk-SK" altLang="sk-SK" dirty="0" smtClean="0"/>
              <a:t>Jav TCP synchronizácie</a:t>
            </a:r>
            <a:endParaRPr lang="en-US" altLang="sk-SK" dirty="0"/>
          </a:p>
        </p:txBody>
      </p:sp>
      <p:sp>
        <p:nvSpPr>
          <p:cNvPr id="1592324" name="Rectangle 4"/>
          <p:cNvSpPr>
            <a:spLocks noGrp="1" noChangeArrowheads="1"/>
          </p:cNvSpPr>
          <p:nvPr>
            <p:ph type="body" sz="half" idx="2"/>
          </p:nvPr>
        </p:nvSpPr>
        <p:spPr>
          <a:xfrm>
            <a:off x="655638" y="4556760"/>
            <a:ext cx="8159750" cy="2194560"/>
          </a:xfrm>
        </p:spPr>
        <p:txBody>
          <a:bodyPr/>
          <a:lstStyle/>
          <a:p>
            <a:r>
              <a:rPr lang="sk-SK" altLang="sk-SK" sz="2000" dirty="0" smtClean="0"/>
              <a:t>Predpokladajme, že cez rozhranie prechádza veľa TCP tokov, ktorých objem rastie</a:t>
            </a:r>
            <a:endParaRPr lang="en-US" altLang="sk-SK" sz="2000" dirty="0"/>
          </a:p>
          <a:p>
            <a:r>
              <a:rPr lang="sk-SK" altLang="sk-SK" sz="2000" dirty="0" smtClean="0"/>
              <a:t>Ak dôjde k Tail Drop-u, je pravdepodobné, že sa stratia segmenty mnohých alebo všetkých tokov</a:t>
            </a:r>
            <a:endParaRPr lang="en-US" altLang="sk-SK" sz="2000" dirty="0"/>
          </a:p>
          <a:p>
            <a:r>
              <a:rPr lang="sk-SK" altLang="sk-SK" sz="2000" dirty="0" smtClean="0"/>
              <a:t>Všetky toky spoločne spomalia a potom začnú spoločne zrýchľovať, čím sa situácia začne opakovať</a:t>
            </a:r>
            <a:endParaRPr lang="en-US" altLang="sk-SK" sz="2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4370" name="Picture 2" descr="017G_3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7353300" cy="2963863"/>
          </a:xfrm>
          <a:prstGeom prst="rect">
            <a:avLst/>
          </a:prstGeom>
          <a:noFill/>
          <a:extLst>
            <a:ext uri="{909E8E84-426E-40DD-AFC4-6F175D3DCCD1}">
              <a14:hiddenFill xmlns:a14="http://schemas.microsoft.com/office/drawing/2010/main">
                <a:solidFill>
                  <a:srgbClr val="FFFFFF"/>
                </a:solidFill>
              </a14:hiddenFill>
            </a:ext>
          </a:extLst>
        </p:spPr>
      </p:pic>
      <p:sp>
        <p:nvSpPr>
          <p:cNvPr id="1594371" name="Rectangle 3"/>
          <p:cNvSpPr>
            <a:spLocks noGrp="1" noChangeArrowheads="1"/>
          </p:cNvSpPr>
          <p:nvPr>
            <p:ph type="title"/>
          </p:nvPr>
        </p:nvSpPr>
        <p:spPr/>
        <p:txBody>
          <a:bodyPr/>
          <a:lstStyle/>
          <a:p>
            <a:r>
              <a:rPr lang="sk-SK" altLang="sk-SK" dirty="0" smtClean="0"/>
              <a:t>Ďalšie nevýhody Tail Drop</a:t>
            </a:r>
            <a:endParaRPr lang="en-US" altLang="sk-SK" dirty="0"/>
          </a:p>
        </p:txBody>
      </p:sp>
      <p:sp>
        <p:nvSpPr>
          <p:cNvPr id="1594372" name="Rectangle 4"/>
          <p:cNvSpPr>
            <a:spLocks noGrp="1" noChangeArrowheads="1"/>
          </p:cNvSpPr>
          <p:nvPr>
            <p:ph type="body" sz="half" idx="2"/>
          </p:nvPr>
        </p:nvSpPr>
        <p:spPr>
          <a:xfrm>
            <a:off x="655638" y="4602480"/>
            <a:ext cx="8159750" cy="2103120"/>
          </a:xfrm>
        </p:spPr>
        <p:txBody>
          <a:bodyPr/>
          <a:lstStyle/>
          <a:p>
            <a:pPr>
              <a:lnSpc>
                <a:spcPct val="85000"/>
              </a:lnSpc>
            </a:pPr>
            <a:r>
              <a:rPr lang="sk-SK" altLang="sk-SK" sz="2000" dirty="0" smtClean="0"/>
              <a:t>Trvalé vysoké zaplnenie frontu vnáša dodatočné oneskorenie</a:t>
            </a:r>
          </a:p>
          <a:p>
            <a:pPr>
              <a:lnSpc>
                <a:spcPct val="85000"/>
              </a:lnSpc>
            </a:pPr>
            <a:r>
              <a:rPr lang="sk-SK" altLang="sk-SK" sz="2000" dirty="0" smtClean="0"/>
              <a:t>Premenlivé zaplnenie frontu vnáša jitter</a:t>
            </a:r>
            <a:endParaRPr lang="en-US" altLang="sk-SK" sz="2000" dirty="0"/>
          </a:p>
          <a:p>
            <a:pPr>
              <a:lnSpc>
                <a:spcPct val="85000"/>
              </a:lnSpc>
            </a:pPr>
            <a:r>
              <a:rPr lang="sk-SK" altLang="sk-SK" sz="2000" dirty="0" smtClean="0"/>
              <a:t>Agresívne toky s veľkými paketmi zaplnia front rýchlo a nepustia k slovu toky s menšími paketmi, ktoré sú menej agresívne</a:t>
            </a:r>
            <a:endParaRPr lang="en-US" altLang="sk-SK" sz="2000" dirty="0"/>
          </a:p>
          <a:p>
            <a:pPr>
              <a:lnSpc>
                <a:spcPct val="85000"/>
              </a:lnSpc>
            </a:pPr>
            <a:r>
              <a:rPr lang="sk-SK" altLang="sk-SK" sz="2000" dirty="0" smtClean="0"/>
              <a:t>Tail Drop nezohľadňuje, že nezmestivší sa paket je možno dôležitejší ako všetky, čo už vo fronte stoja </a:t>
            </a:r>
            <a:endParaRPr lang="en-US" altLang="sk-SK"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lstStyle/>
          <a:p>
            <a:r>
              <a:rPr lang="en-US" altLang="sk-SK"/>
              <a:t>Random Early Detection (RED)</a:t>
            </a:r>
          </a:p>
        </p:txBody>
      </p:sp>
      <p:sp>
        <p:nvSpPr>
          <p:cNvPr id="1596419" name="Rectangle 3"/>
          <p:cNvSpPr>
            <a:spLocks noGrp="1" noChangeArrowheads="1"/>
          </p:cNvSpPr>
          <p:nvPr>
            <p:ph type="body" idx="1"/>
          </p:nvPr>
        </p:nvSpPr>
        <p:spPr/>
        <p:txBody>
          <a:bodyPr/>
          <a:lstStyle/>
          <a:p>
            <a:r>
              <a:rPr lang="sk-SK" altLang="sk-SK" dirty="0" smtClean="0"/>
              <a:t>Ak by bolo možné predísť preplneniu frontu, bolo by možné predísť aj Tail Drop-u</a:t>
            </a:r>
          </a:p>
          <a:p>
            <a:r>
              <a:rPr lang="sk-SK" altLang="sk-SK" dirty="0" smtClean="0"/>
              <a:t>Základnou ideou predchádzania je zahadzovať pakety náhodne a v predstihu</a:t>
            </a:r>
          </a:p>
          <a:p>
            <a:pPr lvl="1"/>
            <a:r>
              <a:rPr lang="sk-SK" altLang="sk-SK" dirty="0" smtClean="0"/>
              <a:t>Náhodné zahadzovanie postihne len časť tokov, nie všetky, a nebude mať povahu iba „skôr aktivovaného Tail Drop-u“</a:t>
            </a:r>
          </a:p>
          <a:p>
            <a:pPr lvl="1"/>
            <a:r>
              <a:rPr lang="sk-SK" altLang="sk-SK" dirty="0" smtClean="0"/>
              <a:t>Pravdepodobnosť zahodenia bude tým vyššia, čím vyššie bude priemerné obsadenie frontu</a:t>
            </a:r>
          </a:p>
          <a:p>
            <a:r>
              <a:rPr lang="sk-SK" altLang="sk-SK" dirty="0" smtClean="0"/>
              <a:t>Dôsledky:</a:t>
            </a:r>
            <a:endParaRPr lang="en-US" altLang="sk-SK" dirty="0"/>
          </a:p>
          <a:p>
            <a:pPr lvl="1"/>
            <a:r>
              <a:rPr lang="sk-SK" altLang="sk-SK" dirty="0" smtClean="0"/>
              <a:t>TCP relácie sa postupne prispôsobia kapacite rozhrania</a:t>
            </a:r>
            <a:endParaRPr lang="en-US" altLang="sk-SK" dirty="0"/>
          </a:p>
          <a:p>
            <a:pPr lvl="1"/>
            <a:r>
              <a:rPr lang="sk-SK" altLang="sk-SK" dirty="0" smtClean="0"/>
              <a:t>Priemerná dĺžka frontu bude menšia</a:t>
            </a:r>
            <a:endParaRPr lang="en-US" altLang="sk-SK" dirty="0"/>
          </a:p>
          <a:p>
            <a:pPr lvl="1"/>
            <a:r>
              <a:rPr lang="sk-SK" altLang="sk-SK" dirty="0" smtClean="0"/>
              <a:t>Predíde sa globálnej synchronizácii TCP tokov</a:t>
            </a:r>
            <a:endParaRPr lang="en-US" altLang="sk-SK"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8466" name="Picture 2" descr="325P_2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55800"/>
            <a:ext cx="7110413" cy="3646488"/>
          </a:xfrm>
          <a:prstGeom prst="rect">
            <a:avLst/>
          </a:prstGeom>
          <a:noFill/>
          <a:extLst>
            <a:ext uri="{909E8E84-426E-40DD-AFC4-6F175D3DCCD1}">
              <a14:hiddenFill xmlns:a14="http://schemas.microsoft.com/office/drawing/2010/main">
                <a:solidFill>
                  <a:srgbClr val="FFFFFF"/>
                </a:solidFill>
              </a14:hiddenFill>
            </a:ext>
          </a:extLst>
        </p:spPr>
      </p:pic>
      <p:sp>
        <p:nvSpPr>
          <p:cNvPr id="1598467" name="Rectangle 3"/>
          <p:cNvSpPr>
            <a:spLocks noGrp="1" noChangeArrowheads="1"/>
          </p:cNvSpPr>
          <p:nvPr>
            <p:ph type="title"/>
          </p:nvPr>
        </p:nvSpPr>
        <p:spPr/>
        <p:txBody>
          <a:bodyPr/>
          <a:lstStyle/>
          <a:p>
            <a:r>
              <a:rPr lang="sk-SK" altLang="sk-SK" dirty="0" smtClean="0"/>
              <a:t>Profil RED</a:t>
            </a:r>
            <a:endParaRPr lang="en-US" altLang="sk-SK"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p:txBody>
          <a:bodyPr/>
          <a:lstStyle/>
          <a:p>
            <a:r>
              <a:rPr lang="sk-SK" altLang="sk-SK" dirty="0" smtClean="0"/>
              <a:t>Režimy práce RED</a:t>
            </a:r>
            <a:endParaRPr lang="en-US" altLang="sk-SK" dirty="0"/>
          </a:p>
        </p:txBody>
      </p:sp>
      <mc:AlternateContent xmlns:mc="http://schemas.openxmlformats.org/markup-compatibility/2006">
        <mc:Choice xmlns:a14="http://schemas.microsoft.com/office/drawing/2010/main" Requires="a14">
          <p:sp>
            <p:nvSpPr>
              <p:cNvPr id="1600515" name="Rectangle 3"/>
              <p:cNvSpPr>
                <a:spLocks noGrp="1" noChangeArrowheads="1"/>
              </p:cNvSpPr>
              <p:nvPr>
                <p:ph type="body" idx="1"/>
              </p:nvPr>
            </p:nvSpPr>
            <p:spPr/>
            <p:txBody>
              <a:bodyPr/>
              <a:lstStyle/>
              <a:p>
                <a:r>
                  <a:rPr lang="sk-SK" altLang="sk-SK" dirty="0" smtClean="0"/>
                  <a:t>RED pracujúci nad chráneným frontom sa môže nachádzať v troch režimoch práce</a:t>
                </a:r>
                <a:endParaRPr lang="en-US" altLang="sk-SK" dirty="0"/>
              </a:p>
              <a:p>
                <a:pPr lvl="1"/>
                <a:r>
                  <a:rPr lang="sk-SK" altLang="sk-SK" dirty="0" smtClean="0">
                    <a:solidFill>
                      <a:srgbClr val="B92B38"/>
                    </a:solidFill>
                  </a:rPr>
                  <a:t>Bez zahadzovania</a:t>
                </a:r>
                <a:r>
                  <a:rPr lang="sk-SK" altLang="sk-SK" dirty="0" smtClean="0"/>
                  <a:t>,</a:t>
                </a:r>
                <a:r>
                  <a:rPr lang="sk-SK" altLang="sk-SK" dirty="0" smtClean="0">
                    <a:solidFill>
                      <a:schemeClr val="accent2"/>
                    </a:solidFill>
                  </a:rPr>
                  <a:t> </a:t>
                </a:r>
                <a:r>
                  <a:rPr lang="sk-SK" altLang="sk-SK" dirty="0" smtClean="0"/>
                  <a:t>ak priemerná dĺžka frontu je menšia ako spodná prahová hodnota profilu</a:t>
                </a:r>
                <a:endParaRPr lang="en-US" altLang="sk-SK" dirty="0"/>
              </a:p>
              <a:p>
                <a:pPr lvl="1"/>
                <a:r>
                  <a:rPr lang="sk-SK" altLang="sk-SK" dirty="0" smtClean="0">
                    <a:solidFill>
                      <a:srgbClr val="B92B38"/>
                    </a:solidFill>
                  </a:rPr>
                  <a:t>S náhodným zahadzovaním</a:t>
                </a:r>
                <a:r>
                  <a:rPr lang="sk-SK" altLang="sk-SK" dirty="0" smtClean="0"/>
                  <a:t>, ak priemerná dĺžka frontu je medzi spodnou a hornou prahovou hodnotou profilu</a:t>
                </a:r>
                <a:endParaRPr lang="en-US" altLang="sk-SK" dirty="0" smtClean="0"/>
              </a:p>
              <a:p>
                <a:pPr lvl="1"/>
                <a:r>
                  <a:rPr lang="sk-SK" altLang="sk-SK" dirty="0" smtClean="0">
                    <a:solidFill>
                      <a:srgbClr val="B92B38"/>
                    </a:solidFill>
                  </a:rPr>
                  <a:t>So striktným zahadzovaním (Tail Drop)</a:t>
                </a:r>
                <a:r>
                  <a:rPr lang="sk-SK" altLang="sk-SK" dirty="0" smtClean="0"/>
                  <a:t>, ak priemerná dĺžka frontu je nad hornou prahovou hodnotou profilu</a:t>
                </a:r>
                <a:endParaRPr lang="en-US" altLang="sk-SK" dirty="0" smtClean="0"/>
              </a:p>
              <a:p>
                <a:r>
                  <a:rPr lang="sk-SK" altLang="sk-SK" dirty="0" smtClean="0"/>
                  <a:t>Priemerná dĺžka frontu je počítaná zo vzťahu</a:t>
                </a:r>
                <a:br>
                  <a:rPr lang="sk-SK" altLang="sk-SK" dirty="0" smtClean="0"/>
                </a:br>
                <a:r>
                  <a:rPr lang="sk-SK" altLang="sk-SK" dirty="0" smtClean="0"/>
                  <a:t/>
                </a:r>
                <a:br>
                  <a:rPr lang="sk-SK" altLang="sk-SK" dirty="0" smtClean="0"/>
                </a:br>
                <a14:m>
                  <m:oMath xmlns:m="http://schemas.openxmlformats.org/officeDocument/2006/math">
                    <m:r>
                      <a:rPr lang="en-US" altLang="sk-SK" b="0" i="1" smtClean="0">
                        <a:latin typeface="Cambria Math"/>
                      </a:rPr>
                      <m:t>𝑎𝑣𝑔</m:t>
                    </m:r>
                    <m:r>
                      <a:rPr lang="en-US" altLang="sk-SK" b="0" i="1" smtClean="0">
                        <a:latin typeface="Cambria Math"/>
                      </a:rPr>
                      <m:t>=</m:t>
                    </m:r>
                    <m:r>
                      <a:rPr lang="en-US" altLang="sk-SK" b="0" i="1" smtClean="0">
                        <a:latin typeface="Cambria Math"/>
                      </a:rPr>
                      <m:t>𝑜𝑙𝑑𝑎𝑣𝑔</m:t>
                    </m:r>
                    <m:r>
                      <a:rPr lang="en-US" altLang="sk-SK" b="0" i="1" smtClean="0">
                        <a:latin typeface="Cambria Math"/>
                        <a:ea typeface="Cambria Math"/>
                      </a:rPr>
                      <m:t>×</m:t>
                    </m:r>
                    <m:d>
                      <m:dPr>
                        <m:ctrlPr>
                          <a:rPr lang="en-US" altLang="sk-SK" b="0" i="1" smtClean="0">
                            <a:latin typeface="Cambria Math"/>
                            <a:ea typeface="Cambria Math"/>
                          </a:rPr>
                        </m:ctrlPr>
                      </m:dPr>
                      <m:e>
                        <m:r>
                          <a:rPr lang="en-US" altLang="sk-SK" b="0" i="1" smtClean="0">
                            <a:latin typeface="Cambria Math"/>
                            <a:ea typeface="Cambria Math"/>
                          </a:rPr>
                          <m:t>1−</m:t>
                        </m:r>
                        <m:f>
                          <m:fPr>
                            <m:ctrlPr>
                              <a:rPr lang="en-US" altLang="sk-SK" b="0" i="1" smtClean="0">
                                <a:latin typeface="Cambria Math"/>
                                <a:ea typeface="Cambria Math"/>
                              </a:rPr>
                            </m:ctrlPr>
                          </m:fPr>
                          <m:num>
                            <m:r>
                              <a:rPr lang="en-US" altLang="sk-SK" b="0" i="1" smtClean="0">
                                <a:latin typeface="Cambria Math"/>
                                <a:ea typeface="Cambria Math"/>
                              </a:rPr>
                              <m:t>1</m:t>
                            </m:r>
                          </m:num>
                          <m:den>
                            <m:sSup>
                              <m:sSupPr>
                                <m:ctrlPr>
                                  <a:rPr lang="en-US" altLang="sk-SK" b="0" i="1" smtClean="0">
                                    <a:latin typeface="Cambria Math"/>
                                    <a:ea typeface="Cambria Math"/>
                                  </a:rPr>
                                </m:ctrlPr>
                              </m:sSupPr>
                              <m:e>
                                <m:r>
                                  <a:rPr lang="en-US" altLang="sk-SK" b="0" i="1" smtClean="0">
                                    <a:latin typeface="Cambria Math"/>
                                    <a:ea typeface="Cambria Math"/>
                                  </a:rPr>
                                  <m:t>2</m:t>
                                </m:r>
                              </m:e>
                              <m:sup>
                                <m:r>
                                  <a:rPr lang="en-US" altLang="sk-SK" b="0" i="1" smtClean="0">
                                    <a:latin typeface="Cambria Math"/>
                                    <a:ea typeface="Cambria Math"/>
                                  </a:rPr>
                                  <m:t>𝑛</m:t>
                                </m:r>
                              </m:sup>
                            </m:sSup>
                          </m:den>
                        </m:f>
                      </m:e>
                    </m:d>
                    <m:r>
                      <a:rPr lang="en-US" altLang="sk-SK" b="0" i="1" smtClean="0">
                        <a:latin typeface="Cambria Math"/>
                        <a:ea typeface="Cambria Math"/>
                      </a:rPr>
                      <m:t>+</m:t>
                    </m:r>
                    <m:r>
                      <a:rPr lang="en-US" altLang="sk-SK" b="0" i="1" smtClean="0">
                        <a:latin typeface="Cambria Math"/>
                        <a:ea typeface="Cambria Math"/>
                      </a:rPr>
                      <m:t>𝑐𝑢𝑟𝑙𝑒𝑛</m:t>
                    </m:r>
                    <m:r>
                      <a:rPr lang="en-US" altLang="sk-SK" b="0" i="1" smtClean="0">
                        <a:latin typeface="Cambria Math"/>
                        <a:ea typeface="Cambria Math"/>
                      </a:rPr>
                      <m:t>×</m:t>
                    </m:r>
                    <m:f>
                      <m:fPr>
                        <m:ctrlPr>
                          <a:rPr lang="en-US" altLang="sk-SK" b="0" i="1" smtClean="0">
                            <a:latin typeface="Cambria Math"/>
                            <a:ea typeface="Cambria Math"/>
                          </a:rPr>
                        </m:ctrlPr>
                      </m:fPr>
                      <m:num>
                        <m:r>
                          <a:rPr lang="en-US" altLang="sk-SK" b="0" i="1" smtClean="0">
                            <a:latin typeface="Cambria Math"/>
                            <a:ea typeface="Cambria Math"/>
                          </a:rPr>
                          <m:t>1</m:t>
                        </m:r>
                      </m:num>
                      <m:den>
                        <m:sSup>
                          <m:sSupPr>
                            <m:ctrlPr>
                              <a:rPr lang="en-US" altLang="sk-SK" b="0" i="1" smtClean="0">
                                <a:latin typeface="Cambria Math"/>
                                <a:ea typeface="Cambria Math"/>
                              </a:rPr>
                            </m:ctrlPr>
                          </m:sSupPr>
                          <m:e>
                            <m:r>
                              <a:rPr lang="en-US" altLang="sk-SK" b="0" i="1" smtClean="0">
                                <a:latin typeface="Cambria Math"/>
                                <a:ea typeface="Cambria Math"/>
                              </a:rPr>
                              <m:t>2</m:t>
                            </m:r>
                          </m:e>
                          <m:sup>
                            <m:r>
                              <a:rPr lang="en-US" altLang="sk-SK" b="0" i="1" smtClean="0">
                                <a:latin typeface="Cambria Math"/>
                                <a:ea typeface="Cambria Math"/>
                              </a:rPr>
                              <m:t>𝑛</m:t>
                            </m:r>
                          </m:sup>
                        </m:sSup>
                      </m:den>
                    </m:f>
                  </m:oMath>
                </a14:m>
                <a:r>
                  <a:rPr lang="en-US" altLang="sk-SK" b="0" dirty="0" smtClean="0">
                    <a:ea typeface="Cambria Math"/>
                  </a:rPr>
                  <a:t/>
                </a:r>
                <a:br>
                  <a:rPr lang="en-US" altLang="sk-SK" b="0" dirty="0" smtClean="0">
                    <a:ea typeface="Cambria Math"/>
                  </a:rPr>
                </a:br>
                <a:r>
                  <a:rPr lang="sk-SK" altLang="sk-SK" b="0" dirty="0" smtClean="0">
                    <a:ea typeface="Cambria Math"/>
                  </a:rPr>
                  <a:t/>
                </a:r>
                <a:br>
                  <a:rPr lang="sk-SK" altLang="sk-SK" b="0" dirty="0" smtClean="0">
                    <a:ea typeface="Cambria Math"/>
                  </a:rPr>
                </a:br>
                <a:r>
                  <a:rPr lang="sk-SK" altLang="sk-SK" b="0" dirty="0" smtClean="0">
                    <a:ea typeface="Cambria Math"/>
                  </a:rPr>
                  <a:t>kde </a:t>
                </a:r>
                <a:r>
                  <a:rPr lang="sk-SK" altLang="sk-SK" b="0" i="1" dirty="0" smtClean="0">
                    <a:latin typeface="Times New Roman" panose="02020603050405020304" pitchFamily="18" charset="0"/>
                    <a:ea typeface="Cambria Math"/>
                    <a:cs typeface="Times New Roman" panose="02020603050405020304" pitchFamily="18" charset="0"/>
                  </a:rPr>
                  <a:t>n</a:t>
                </a:r>
                <a:r>
                  <a:rPr lang="sk-SK" altLang="sk-SK" b="0" dirty="0" smtClean="0">
                    <a:ea typeface="Cambria Math"/>
                  </a:rPr>
                  <a:t> je váhová konštanta</a:t>
                </a:r>
                <a:endParaRPr lang="en-US" altLang="sk-SK" dirty="0" smtClean="0"/>
              </a:p>
            </p:txBody>
          </p:sp>
        </mc:Choice>
        <mc:Fallback>
          <p:sp>
            <p:nvSpPr>
              <p:cNvPr id="1600515" name="Rectangle 3"/>
              <p:cNvSpPr>
                <a:spLocks noGrp="1" noRot="1" noChangeAspect="1" noMove="1" noResize="1" noEditPoints="1" noAdjustHandles="1" noChangeArrowheads="1" noChangeShapeType="1" noTextEdit="1"/>
              </p:cNvSpPr>
              <p:nvPr>
                <p:ph type="body" idx="1"/>
              </p:nvPr>
            </p:nvSpPr>
            <p:spPr>
              <a:blipFill rotWithShape="1">
                <a:blip r:embed="rId3"/>
                <a:stretch>
                  <a:fillRect l="-1121" t="-1240" r="-822" b="-1127"/>
                </a:stretch>
              </a:blipFill>
            </p:spPr>
            <p:txBody>
              <a:bodyPr/>
              <a:lstStyle/>
              <a:p>
                <a:r>
                  <a:rPr lang="sk-SK">
                    <a:noFill/>
                  </a:rPr>
                  <a:t> </a:t>
                </a:r>
              </a:p>
            </p:txBody>
          </p:sp>
        </mc:Fallback>
      </mc:AlternateContent>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2562" name="Picture 2" descr="325P_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1295400"/>
            <a:ext cx="8353425" cy="5084763"/>
          </a:xfrm>
          <a:prstGeom prst="rect">
            <a:avLst/>
          </a:prstGeom>
          <a:noFill/>
          <a:extLst>
            <a:ext uri="{909E8E84-426E-40DD-AFC4-6F175D3DCCD1}">
              <a14:hiddenFill xmlns:a14="http://schemas.microsoft.com/office/drawing/2010/main">
                <a:solidFill>
                  <a:srgbClr val="FFFFFF"/>
                </a:solidFill>
              </a14:hiddenFill>
            </a:ext>
          </a:extLst>
        </p:spPr>
      </p:pic>
      <p:sp>
        <p:nvSpPr>
          <p:cNvPr id="1602563" name="Rectangle 3"/>
          <p:cNvSpPr>
            <a:spLocks noGrp="1" noChangeArrowheads="1"/>
          </p:cNvSpPr>
          <p:nvPr>
            <p:ph type="title"/>
          </p:nvPr>
        </p:nvSpPr>
        <p:spPr/>
        <p:txBody>
          <a:bodyPr/>
          <a:lstStyle/>
          <a:p>
            <a:r>
              <a:rPr lang="sk-SK" altLang="sk-SK" dirty="0" smtClean="0"/>
              <a:t>Vplyv RED na TCP toky</a:t>
            </a:r>
            <a:endParaRPr lang="en-US" altLang="sk-SK"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Grp="1" noChangeArrowheads="1"/>
          </p:cNvSpPr>
          <p:nvPr>
            <p:ph type="title"/>
          </p:nvPr>
        </p:nvSpPr>
        <p:spPr>
          <a:xfrm>
            <a:off x="457200" y="304800"/>
            <a:ext cx="8534400" cy="685800"/>
          </a:xfrm>
        </p:spPr>
        <p:txBody>
          <a:bodyPr/>
          <a:lstStyle/>
          <a:p>
            <a:r>
              <a:rPr lang="en-US" altLang="sk-SK"/>
              <a:t>Weighted Random Early Detection (WRED)</a:t>
            </a:r>
          </a:p>
        </p:txBody>
      </p:sp>
      <p:sp>
        <p:nvSpPr>
          <p:cNvPr id="1604611" name="Rectangle 3"/>
          <p:cNvSpPr>
            <a:spLocks noGrp="1" noChangeArrowheads="1"/>
          </p:cNvSpPr>
          <p:nvPr>
            <p:ph type="body" idx="1"/>
          </p:nvPr>
        </p:nvSpPr>
        <p:spPr/>
        <p:txBody>
          <a:bodyPr/>
          <a:lstStyle/>
          <a:p>
            <a:r>
              <a:rPr lang="en-US" altLang="sk-SK" dirty="0">
                <a:solidFill>
                  <a:schemeClr val="accent2"/>
                </a:solidFill>
              </a:rPr>
              <a:t>WRED</a:t>
            </a:r>
            <a:r>
              <a:rPr lang="en-US" altLang="sk-SK" dirty="0"/>
              <a:t> </a:t>
            </a:r>
            <a:r>
              <a:rPr lang="sk-SK" altLang="sk-SK" dirty="0" smtClean="0"/>
              <a:t>je implementácia individuálneho RED profilu pre jednotlivé triedy prevádzky</a:t>
            </a:r>
            <a:endParaRPr lang="en-US" altLang="sk-SK" dirty="0"/>
          </a:p>
          <a:p>
            <a:r>
              <a:rPr lang="sk-SK" altLang="sk-SK" dirty="0" smtClean="0"/>
              <a:t>Každý profil je úplne definovaný</a:t>
            </a:r>
            <a:endParaRPr lang="en-US" altLang="sk-SK" dirty="0"/>
          </a:p>
          <a:p>
            <a:pPr lvl="1"/>
            <a:r>
              <a:rPr lang="sk-SK" altLang="sk-SK" dirty="0" smtClean="0">
                <a:solidFill>
                  <a:schemeClr val="accent2"/>
                </a:solidFill>
              </a:rPr>
              <a:t>Spodnou prahovou hodnotou</a:t>
            </a:r>
            <a:endParaRPr lang="en-US" altLang="sk-SK" dirty="0">
              <a:solidFill>
                <a:schemeClr val="accent2"/>
              </a:solidFill>
            </a:endParaRPr>
          </a:p>
          <a:p>
            <a:pPr lvl="1"/>
            <a:r>
              <a:rPr lang="sk-SK" altLang="sk-SK" dirty="0" smtClean="0">
                <a:solidFill>
                  <a:schemeClr val="accent2"/>
                </a:solidFill>
              </a:rPr>
              <a:t>Hornou prahovou hodnotou</a:t>
            </a:r>
            <a:endParaRPr lang="en-US" altLang="sk-SK" dirty="0"/>
          </a:p>
          <a:p>
            <a:pPr lvl="1"/>
            <a:r>
              <a:rPr lang="sk-SK" altLang="sk-SK" dirty="0" smtClean="0">
                <a:solidFill>
                  <a:schemeClr val="accent2"/>
                </a:solidFill>
              </a:rPr>
              <a:t>Hodnotou menovateľa maximálnej pravdepodobnosti zahodenia</a:t>
            </a:r>
            <a:endParaRPr lang="en-US" altLang="sk-SK" dirty="0">
              <a:solidFill>
                <a:schemeClr val="accent2"/>
              </a:solidFill>
            </a:endParaRPr>
          </a:p>
          <a:p>
            <a:r>
              <a:rPr lang="sk-SK" altLang="sk-SK" dirty="0" smtClean="0"/>
              <a:t>Výber konkrétneho WRED profilu sa môže udiať podľa</a:t>
            </a:r>
            <a:endParaRPr lang="en-US" altLang="sk-SK" dirty="0"/>
          </a:p>
          <a:p>
            <a:pPr lvl="1"/>
            <a:r>
              <a:rPr lang="en-US" altLang="sk-SK" dirty="0">
                <a:solidFill>
                  <a:schemeClr val="accent2"/>
                </a:solidFill>
              </a:rPr>
              <a:t>IP </a:t>
            </a:r>
            <a:r>
              <a:rPr lang="sk-SK" altLang="sk-SK" dirty="0" smtClean="0">
                <a:solidFill>
                  <a:schemeClr val="accent2"/>
                </a:solidFill>
              </a:rPr>
              <a:t>precedencie</a:t>
            </a:r>
            <a:r>
              <a:rPr lang="en-US" altLang="sk-SK" dirty="0" smtClean="0"/>
              <a:t> </a:t>
            </a:r>
            <a:r>
              <a:rPr lang="en-US" altLang="sk-SK" dirty="0"/>
              <a:t>(8 </a:t>
            </a:r>
            <a:r>
              <a:rPr lang="sk-SK" altLang="sk-SK" dirty="0" smtClean="0"/>
              <a:t>profilov</a:t>
            </a:r>
            <a:r>
              <a:rPr lang="en-US" altLang="sk-SK" dirty="0" smtClean="0"/>
              <a:t>)</a:t>
            </a:r>
            <a:endParaRPr lang="en-US" altLang="sk-SK" dirty="0"/>
          </a:p>
          <a:p>
            <a:pPr lvl="1"/>
            <a:r>
              <a:rPr lang="en-US" altLang="sk-SK" dirty="0">
                <a:solidFill>
                  <a:schemeClr val="accent2"/>
                </a:solidFill>
              </a:rPr>
              <a:t>DSCP</a:t>
            </a:r>
            <a:r>
              <a:rPr lang="en-US" altLang="sk-SK" dirty="0"/>
              <a:t> (64 </a:t>
            </a:r>
            <a:r>
              <a:rPr lang="sk-SK" altLang="sk-SK" dirty="0" smtClean="0"/>
              <a:t>profilov</a:t>
            </a:r>
            <a:r>
              <a:rPr lang="en-US" altLang="sk-SK" dirty="0" smtClean="0"/>
              <a:t>)</a:t>
            </a:r>
            <a:endParaRPr lang="en-US" altLang="sk-SK" dirty="0"/>
          </a:p>
          <a:p>
            <a:r>
              <a:rPr lang="sk-SK" altLang="sk-SK" dirty="0" smtClean="0"/>
              <a:t>WRED je možné aplikovať v policy-map v jednotlivých triedach</a:t>
            </a:r>
          </a:p>
          <a:p>
            <a:pPr lvl="1"/>
            <a:r>
              <a:rPr lang="sk-SK" altLang="sk-SK" dirty="0" smtClean="0"/>
              <a:t>Staršie IOSy umožňovali WRED aktivovať aj priamo na rozhraní</a:t>
            </a:r>
            <a:endParaRPr lang="en-US" altLang="sk-SK"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6658" name="Picture 2" descr="017G_3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2157413"/>
            <a:ext cx="8396287" cy="3457575"/>
          </a:xfrm>
          <a:prstGeom prst="rect">
            <a:avLst/>
          </a:prstGeom>
          <a:noFill/>
          <a:extLst>
            <a:ext uri="{909E8E84-426E-40DD-AFC4-6F175D3DCCD1}">
              <a14:hiddenFill xmlns:a14="http://schemas.microsoft.com/office/drawing/2010/main">
                <a:solidFill>
                  <a:srgbClr val="FFFFFF"/>
                </a:solidFill>
              </a14:hiddenFill>
            </a:ext>
          </a:extLst>
        </p:spPr>
      </p:pic>
      <p:sp>
        <p:nvSpPr>
          <p:cNvPr id="1606659" name="Rectangle 3"/>
          <p:cNvSpPr>
            <a:spLocks noGrp="1" noChangeArrowheads="1"/>
          </p:cNvSpPr>
          <p:nvPr>
            <p:ph type="title"/>
          </p:nvPr>
        </p:nvSpPr>
        <p:spPr/>
        <p:txBody>
          <a:bodyPr/>
          <a:lstStyle/>
          <a:p>
            <a:r>
              <a:rPr lang="sk-SK" altLang="sk-SK" dirty="0" smtClean="0"/>
              <a:t>Stavebné bloky WRED</a:t>
            </a:r>
            <a:endParaRPr lang="en-US" altLang="sk-SK"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title"/>
          </p:nvPr>
        </p:nvSpPr>
        <p:spPr/>
        <p:txBody>
          <a:bodyPr/>
          <a:lstStyle/>
          <a:p>
            <a:r>
              <a:rPr lang="en-US" altLang="sk-SK"/>
              <a:t>Class-Based WRED (CBWRED)</a:t>
            </a:r>
          </a:p>
        </p:txBody>
      </p:sp>
      <p:sp>
        <p:nvSpPr>
          <p:cNvPr id="1608707" name="Rectangle 3"/>
          <p:cNvSpPr>
            <a:spLocks noGrp="1" noChangeArrowheads="1"/>
          </p:cNvSpPr>
          <p:nvPr>
            <p:ph type="body" idx="1"/>
          </p:nvPr>
        </p:nvSpPr>
        <p:spPr/>
        <p:txBody>
          <a:bodyPr/>
          <a:lstStyle/>
          <a:p>
            <a:r>
              <a:rPr lang="en-US" altLang="sk-SK" dirty="0"/>
              <a:t>Class-based WRED </a:t>
            </a:r>
            <a:r>
              <a:rPr lang="sk-SK" altLang="sk-SK" dirty="0" smtClean="0"/>
              <a:t>je použitie Weighted RED v obsluhe jednotlivých tried prevádzky v policy-map</a:t>
            </a:r>
            <a:endParaRPr lang="en-US" altLang="sk-SK" dirty="0"/>
          </a:p>
          <a:p>
            <a:r>
              <a:rPr lang="sk-SK" altLang="sk-SK" dirty="0" smtClean="0"/>
              <a:t>Kombinácia CBWFQ a CBWRED je nástroj pre implementáciu správnej obsluhy DSCP tried AFxy</a:t>
            </a:r>
          </a:p>
          <a:p>
            <a:r>
              <a:rPr lang="sk-SK" altLang="sk-SK" dirty="0" smtClean="0"/>
              <a:t>Pre jednotlivé DSCP triedy a IP precedencie má Cisco východzie prednastavené hodnoty jednotlivých WRED profilov a váhových konštánt</a:t>
            </a:r>
          </a:p>
          <a:p>
            <a:r>
              <a:rPr lang="sk-SK" altLang="sk-SK" dirty="0" smtClean="0"/>
              <a:t>Tieto nastavenia sa neodporúča meniť, pokým nie sú nové hodnoty podložené meraním a overením</a:t>
            </a:r>
            <a:endParaRPr lang="en-US" altLang="sk-SK"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0882" name="Picture 2" descr="017G_0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1905000"/>
            <a:ext cx="7762875" cy="2238375"/>
          </a:xfrm>
          <a:prstGeom prst="rect">
            <a:avLst/>
          </a:prstGeom>
          <a:noFill/>
          <a:extLst>
            <a:ext uri="{909E8E84-426E-40DD-AFC4-6F175D3DCCD1}">
              <a14:hiddenFill xmlns:a14="http://schemas.microsoft.com/office/drawing/2010/main">
                <a:solidFill>
                  <a:srgbClr val="FFFFFF"/>
                </a:solidFill>
              </a14:hiddenFill>
            </a:ext>
          </a:extLst>
        </p:spPr>
      </p:pic>
      <p:sp>
        <p:nvSpPr>
          <p:cNvPr id="1530883" name="Rectangle 3"/>
          <p:cNvSpPr>
            <a:spLocks noGrp="1" noChangeArrowheads="1"/>
          </p:cNvSpPr>
          <p:nvPr>
            <p:ph type="title"/>
          </p:nvPr>
        </p:nvSpPr>
        <p:spPr/>
        <p:txBody>
          <a:bodyPr/>
          <a:lstStyle/>
          <a:p>
            <a:r>
              <a:rPr lang="sk-SK" altLang="sk-SK"/>
              <a:t>Architektúra frontového systému</a:t>
            </a:r>
            <a:endParaRPr lang="en-US" altLang="sk-SK"/>
          </a:p>
        </p:txBody>
      </p:sp>
      <p:sp>
        <p:nvSpPr>
          <p:cNvPr id="1530884" name="Rectangle 4"/>
          <p:cNvSpPr>
            <a:spLocks noGrp="1" noChangeArrowheads="1"/>
          </p:cNvSpPr>
          <p:nvPr>
            <p:ph type="body" sz="half" idx="2"/>
          </p:nvPr>
        </p:nvSpPr>
        <p:spPr>
          <a:xfrm>
            <a:off x="655638" y="4572000"/>
            <a:ext cx="8159750" cy="1981200"/>
          </a:xfrm>
        </p:spPr>
        <p:txBody>
          <a:bodyPr/>
          <a:lstStyle/>
          <a:p>
            <a:r>
              <a:rPr lang="sk-SK" altLang="sk-SK" sz="2000"/>
              <a:t>Každé fyzické rozhranie má svoj hardvérový front</a:t>
            </a:r>
          </a:p>
          <a:p>
            <a:r>
              <a:rPr lang="sk-SK" altLang="sk-SK" sz="2000"/>
              <a:t>Nad každým fyzickým rozhraním môže pracovať systém softvérových frontov</a:t>
            </a:r>
          </a:p>
          <a:p>
            <a:pPr lvl="1"/>
            <a:r>
              <a:rPr lang="sk-SK" altLang="sk-SK" sz="1800"/>
              <a:t>Viacfrontové mechanizmy</a:t>
            </a:r>
          </a:p>
          <a:p>
            <a:pPr lvl="1"/>
            <a:r>
              <a:rPr lang="sk-SK" altLang="sk-SK" sz="1800"/>
              <a:t>Mechanizmy nad podrozhraniami (subinterfaces)</a:t>
            </a:r>
            <a:endParaRPr lang="en-US" altLang="sk-SK" sz="18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ChangeArrowheads="1"/>
          </p:cNvSpPr>
          <p:nvPr>
            <p:ph type="title"/>
          </p:nvPr>
        </p:nvSpPr>
        <p:spPr/>
        <p:txBody>
          <a:bodyPr>
            <a:normAutofit fontScale="90000"/>
          </a:bodyPr>
          <a:lstStyle/>
          <a:p>
            <a:r>
              <a:rPr lang="sk-SK" altLang="sk-SK" dirty="0" smtClean="0"/>
              <a:t>Konfigurácia CBWRED podľa IP precedencie</a:t>
            </a:r>
            <a:endParaRPr lang="en-US" altLang="sk-SK" dirty="0"/>
          </a:p>
        </p:txBody>
      </p:sp>
      <p:sp>
        <p:nvSpPr>
          <p:cNvPr id="1612803" name="Rectangle 3"/>
          <p:cNvSpPr>
            <a:spLocks noChangeArrowheads="1"/>
          </p:cNvSpPr>
          <p:nvPr/>
        </p:nvSpPr>
        <p:spPr bwMode="auto">
          <a:xfrm>
            <a:off x="381000" y="1563688"/>
            <a:ext cx="8159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altLang="sk-SK" sz="1600" b="1" dirty="0">
                <a:solidFill>
                  <a:schemeClr val="accent2"/>
                </a:solidFill>
                <a:latin typeface="Courier New" pitchFamily="49" charset="0"/>
              </a:rPr>
              <a:t>random-detect</a:t>
            </a:r>
          </a:p>
        </p:txBody>
      </p:sp>
      <p:sp>
        <p:nvSpPr>
          <p:cNvPr id="1612804" name="Rectangle 4"/>
          <p:cNvSpPr>
            <a:spLocks noChangeArrowheads="1"/>
          </p:cNvSpPr>
          <p:nvPr/>
        </p:nvSpPr>
        <p:spPr bwMode="auto">
          <a:xfrm>
            <a:off x="381000" y="1219200"/>
            <a:ext cx="3235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1612805" name="Text Box 5"/>
          <p:cNvSpPr txBox="1">
            <a:spLocks noChangeArrowheads="1"/>
          </p:cNvSpPr>
          <p:nvPr/>
        </p:nvSpPr>
        <p:spPr bwMode="auto">
          <a:xfrm>
            <a:off x="381000" y="2133600"/>
            <a:ext cx="8229600" cy="97872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225425" indent="-225425" algn="l">
              <a:defRPr sz="2400">
                <a:solidFill>
                  <a:schemeClr val="tx1"/>
                </a:solidFill>
                <a:latin typeface="Arial" charset="0"/>
              </a:defRPr>
            </a:lvl1pPr>
            <a:lvl2pPr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a:lnSpc>
                <a:spcPct val="95000"/>
              </a:lnSpc>
              <a:spcBef>
                <a:spcPct val="35000"/>
              </a:spcBef>
              <a:buClr>
                <a:schemeClr val="accent1"/>
              </a:buClr>
              <a:buFontTx/>
              <a:buChar char="•"/>
            </a:pPr>
            <a:r>
              <a:rPr lang="sk-SK" altLang="sk-SK" sz="1800" dirty="0" smtClean="0"/>
              <a:t>Tento príkaz aktivuje CBWRED, rozlišujúc jednotlivé profily pre riadenú prevádzku podľa staršieho systému IP precedencie</a:t>
            </a:r>
            <a:endParaRPr lang="en-US" altLang="sk-SK" sz="1800" dirty="0"/>
          </a:p>
          <a:p>
            <a:pPr>
              <a:lnSpc>
                <a:spcPct val="95000"/>
              </a:lnSpc>
              <a:spcBef>
                <a:spcPct val="35000"/>
              </a:spcBef>
              <a:buClr>
                <a:schemeClr val="accent1"/>
              </a:buClr>
              <a:buFontTx/>
              <a:buChar char="•"/>
            </a:pPr>
            <a:r>
              <a:rPr lang="sk-SK" altLang="sk-SK" sz="1800" dirty="0" smtClean="0"/>
              <a:t>Non-IP prevádzka bude považovaná za prevádzku s precedenciou 0</a:t>
            </a:r>
            <a:endParaRPr lang="en-US" altLang="sk-SK" sz="1800" dirty="0"/>
          </a:p>
        </p:txBody>
      </p:sp>
      <p:sp>
        <p:nvSpPr>
          <p:cNvPr id="1612806" name="Rectangle 6"/>
          <p:cNvSpPr>
            <a:spLocks noChangeArrowheads="1"/>
          </p:cNvSpPr>
          <p:nvPr/>
        </p:nvSpPr>
        <p:spPr bwMode="auto">
          <a:xfrm>
            <a:off x="381000" y="3279139"/>
            <a:ext cx="8153400" cy="2228173"/>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sk-SK"/>
          </a:p>
        </p:txBody>
      </p:sp>
      <p:sp>
        <p:nvSpPr>
          <p:cNvPr id="1612807" name="Text Box 7"/>
          <p:cNvSpPr txBox="1">
            <a:spLocks noChangeArrowheads="1"/>
          </p:cNvSpPr>
          <p:nvPr/>
        </p:nvSpPr>
        <p:spPr bwMode="auto">
          <a:xfrm>
            <a:off x="381000" y="3279140"/>
            <a:ext cx="6642100" cy="222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l">
              <a:lnSpc>
                <a:spcPct val="100000"/>
              </a:lnSpc>
            </a:pPr>
            <a:r>
              <a:rPr lang="en-US" altLang="sk-SK" sz="1400" b="1" dirty="0">
                <a:latin typeface="Courier New" pitchFamily="49" charset="0"/>
              </a:rPr>
              <a:t>policy-map Policy1</a:t>
            </a:r>
          </a:p>
          <a:p>
            <a:pPr algn="l">
              <a:lnSpc>
                <a:spcPct val="100000"/>
              </a:lnSpc>
            </a:pPr>
            <a:r>
              <a:rPr lang="en-US" altLang="sk-SK" sz="1400" b="1" dirty="0">
                <a:latin typeface="Courier New" pitchFamily="49" charset="0"/>
              </a:rPr>
              <a:t>  class mission-critical</a:t>
            </a:r>
          </a:p>
          <a:p>
            <a:pPr algn="l">
              <a:lnSpc>
                <a:spcPct val="100000"/>
              </a:lnSpc>
            </a:pPr>
            <a:r>
              <a:rPr lang="en-US" altLang="sk-SK" sz="1400" b="1" dirty="0">
                <a:latin typeface="Courier New" pitchFamily="49" charset="0"/>
              </a:rPr>
              <a:t>   bandwidth percent 30</a:t>
            </a:r>
          </a:p>
          <a:p>
            <a:pPr algn="l">
              <a:lnSpc>
                <a:spcPct val="100000"/>
              </a:lnSpc>
            </a:pPr>
            <a:r>
              <a:rPr lang="en-US" altLang="sk-SK" sz="1400" b="1" dirty="0">
                <a:latin typeface="Courier New" pitchFamily="49" charset="0"/>
              </a:rPr>
              <a:t>   random-detect</a:t>
            </a:r>
          </a:p>
          <a:p>
            <a:pPr algn="l">
              <a:lnSpc>
                <a:spcPct val="100000"/>
              </a:lnSpc>
            </a:pPr>
            <a:r>
              <a:rPr lang="en-US" altLang="sk-SK" sz="1400" b="1" dirty="0">
                <a:latin typeface="Courier New" pitchFamily="49" charset="0"/>
              </a:rPr>
              <a:t>  class transactional</a:t>
            </a:r>
          </a:p>
          <a:p>
            <a:pPr algn="l">
              <a:lnSpc>
                <a:spcPct val="100000"/>
              </a:lnSpc>
            </a:pPr>
            <a:r>
              <a:rPr lang="en-US" altLang="sk-SK" sz="1400" b="1" dirty="0">
                <a:latin typeface="Courier New" pitchFamily="49" charset="0"/>
              </a:rPr>
              <a:t>   bandwidth percent 20</a:t>
            </a:r>
          </a:p>
          <a:p>
            <a:pPr algn="l">
              <a:lnSpc>
                <a:spcPct val="100000"/>
              </a:lnSpc>
            </a:pPr>
            <a:r>
              <a:rPr lang="en-US" altLang="sk-SK" sz="1400" b="1" dirty="0">
                <a:latin typeface="Courier New" pitchFamily="49" charset="0"/>
              </a:rPr>
              <a:t>   random-detect</a:t>
            </a:r>
          </a:p>
          <a:p>
            <a:pPr algn="l">
              <a:lnSpc>
                <a:spcPct val="100000"/>
              </a:lnSpc>
            </a:pPr>
            <a:r>
              <a:rPr lang="en-US" altLang="sk-SK" sz="1400" b="1" dirty="0">
                <a:latin typeface="Courier New" pitchFamily="49" charset="0"/>
              </a:rPr>
              <a:t>  class class-default</a:t>
            </a:r>
          </a:p>
          <a:p>
            <a:pPr algn="l">
              <a:lnSpc>
                <a:spcPct val="100000"/>
              </a:lnSpc>
            </a:pPr>
            <a:r>
              <a:rPr lang="en-US" altLang="sk-SK" sz="1400" b="1" dirty="0">
                <a:latin typeface="Courier New" pitchFamily="49" charset="0"/>
              </a:rPr>
              <a:t>   fair-queue</a:t>
            </a:r>
          </a:p>
          <a:p>
            <a:pPr algn="l">
              <a:lnSpc>
                <a:spcPct val="100000"/>
              </a:lnSpc>
            </a:pPr>
            <a:r>
              <a:rPr lang="en-US" altLang="sk-SK" sz="1400" b="1" dirty="0">
                <a:latin typeface="Courier New" pitchFamily="49" charset="0"/>
              </a:rPr>
              <a:t>   random-detect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p:txBody>
          <a:bodyPr>
            <a:normAutofit fontScale="90000"/>
          </a:bodyPr>
          <a:lstStyle/>
          <a:p>
            <a:r>
              <a:rPr lang="sk-SK" altLang="sk-SK" dirty="0" smtClean="0"/>
              <a:t>Úprava CBWRED profilu pre IP precedenciu</a:t>
            </a:r>
            <a:endParaRPr lang="en-US" altLang="sk-SK" dirty="0"/>
          </a:p>
        </p:txBody>
      </p:sp>
      <p:sp>
        <p:nvSpPr>
          <p:cNvPr id="1614851" name="Rectangle 3"/>
          <p:cNvSpPr>
            <a:spLocks noGrp="1" noChangeArrowheads="1"/>
          </p:cNvSpPr>
          <p:nvPr>
            <p:ph type="body" idx="1"/>
          </p:nvPr>
        </p:nvSpPr>
        <p:spPr>
          <a:xfrm>
            <a:off x="655638" y="2667000"/>
            <a:ext cx="8159750" cy="3886200"/>
          </a:xfrm>
        </p:spPr>
        <p:txBody>
          <a:bodyPr/>
          <a:lstStyle/>
          <a:p>
            <a:r>
              <a:rPr lang="sk-SK" altLang="sk-SK" dirty="0" smtClean="0"/>
              <a:t>Tento príkaz zadaný v policy-map a konkrétnej triede umožňuje predefinovať WRED profil pre danú triedu IP precedencie</a:t>
            </a:r>
            <a:endParaRPr lang="en-US" altLang="sk-SK" dirty="0"/>
          </a:p>
          <a:p>
            <a:r>
              <a:rPr lang="sk-SK" altLang="sk-SK" dirty="0" smtClean="0"/>
              <a:t>Maximálna pravdepodobnosť náhodného zahadzovania pred aktiváciou striktného zahadzovania bude</a:t>
            </a:r>
            <a:endParaRPr lang="en-US" altLang="sk-SK" dirty="0"/>
          </a:p>
          <a:p>
            <a:pPr lvl="1"/>
            <a:r>
              <a:rPr lang="en-US" altLang="sk-SK" dirty="0">
                <a:solidFill>
                  <a:srgbClr val="B92B38"/>
                </a:solidFill>
              </a:rPr>
              <a:t>1 / mark-</a:t>
            </a:r>
            <a:r>
              <a:rPr lang="en-US" altLang="sk-SK" dirty="0" err="1">
                <a:solidFill>
                  <a:srgbClr val="B92B38"/>
                </a:solidFill>
              </a:rPr>
              <a:t>prob</a:t>
            </a:r>
            <a:r>
              <a:rPr lang="en-US" altLang="sk-SK" dirty="0">
                <a:solidFill>
                  <a:srgbClr val="B92B38"/>
                </a:solidFill>
              </a:rPr>
              <a:t>-denominator</a:t>
            </a:r>
          </a:p>
          <a:p>
            <a:r>
              <a:rPr lang="sk-SK" altLang="sk-SK" dirty="0" smtClean="0"/>
              <a:t>Obyčajný RED bez váh je možné získať nastavením profilov WRED pre všetky možné precedencie na tie isté parametre</a:t>
            </a:r>
            <a:endParaRPr lang="en-US" altLang="sk-SK" dirty="0"/>
          </a:p>
        </p:txBody>
      </p:sp>
      <p:sp>
        <p:nvSpPr>
          <p:cNvPr id="1614852" name="Rectangle 4"/>
          <p:cNvSpPr>
            <a:spLocks noChangeArrowheads="1"/>
          </p:cNvSpPr>
          <p:nvPr/>
        </p:nvSpPr>
        <p:spPr bwMode="auto">
          <a:xfrm>
            <a:off x="450850" y="1716088"/>
            <a:ext cx="8159750" cy="58541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altLang="sk-SK" sz="1600" b="1" dirty="0">
                <a:solidFill>
                  <a:schemeClr val="accent2"/>
                </a:solidFill>
                <a:latin typeface="Courier New" pitchFamily="49" charset="0"/>
              </a:rPr>
              <a:t>random-detect precedence </a:t>
            </a:r>
            <a:r>
              <a:rPr lang="en-US" altLang="sk-SK" sz="1600" i="1" dirty="0" err="1">
                <a:solidFill>
                  <a:schemeClr val="accent2"/>
                </a:solidFill>
                <a:latin typeface="Courier New" pitchFamily="49" charset="0"/>
              </a:rPr>
              <a:t>precedence</a:t>
            </a:r>
            <a:r>
              <a:rPr lang="en-US" altLang="sk-SK" sz="1600" i="1" dirty="0">
                <a:solidFill>
                  <a:schemeClr val="accent2"/>
                </a:solidFill>
                <a:latin typeface="Courier New" pitchFamily="49" charset="0"/>
              </a:rPr>
              <a:t> min-threshold max-threshold mark-</a:t>
            </a:r>
            <a:r>
              <a:rPr lang="en-US" altLang="sk-SK" sz="1600" i="1" dirty="0" err="1">
                <a:solidFill>
                  <a:schemeClr val="accent2"/>
                </a:solidFill>
                <a:latin typeface="Courier New" pitchFamily="49" charset="0"/>
              </a:rPr>
              <a:t>prob</a:t>
            </a:r>
            <a:r>
              <a:rPr lang="en-US" altLang="sk-SK" sz="1600" i="1" dirty="0">
                <a:solidFill>
                  <a:schemeClr val="accent2"/>
                </a:solidFill>
                <a:latin typeface="Courier New" pitchFamily="49" charset="0"/>
              </a:rPr>
              <a:t>-denominator</a:t>
            </a:r>
          </a:p>
        </p:txBody>
      </p:sp>
      <p:sp>
        <p:nvSpPr>
          <p:cNvPr id="1614853" name="Rectangle 5"/>
          <p:cNvSpPr>
            <a:spLocks noChangeArrowheads="1"/>
          </p:cNvSpPr>
          <p:nvPr/>
        </p:nvSpPr>
        <p:spPr bwMode="auto">
          <a:xfrm>
            <a:off x="396875" y="1371600"/>
            <a:ext cx="310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8946" name="Picture 2" descr="325P_2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6800850" cy="5016500"/>
          </a:xfrm>
          <a:prstGeom prst="rect">
            <a:avLst/>
          </a:prstGeom>
          <a:noFill/>
          <a:extLst>
            <a:ext uri="{909E8E84-426E-40DD-AFC4-6F175D3DCCD1}">
              <a14:hiddenFill xmlns:a14="http://schemas.microsoft.com/office/drawing/2010/main">
                <a:solidFill>
                  <a:srgbClr val="FFFFFF"/>
                </a:solidFill>
              </a14:hiddenFill>
            </a:ext>
          </a:extLst>
        </p:spPr>
      </p:pic>
      <p:sp>
        <p:nvSpPr>
          <p:cNvPr id="1618947" name="Rectangle 3"/>
          <p:cNvSpPr>
            <a:spLocks noGrp="1" noChangeArrowheads="1"/>
          </p:cNvSpPr>
          <p:nvPr>
            <p:ph type="title"/>
          </p:nvPr>
        </p:nvSpPr>
        <p:spPr/>
        <p:txBody>
          <a:bodyPr/>
          <a:lstStyle/>
          <a:p>
            <a:r>
              <a:rPr lang="sk-SK" altLang="sk-SK" sz="2800" dirty="0" smtClean="0"/>
              <a:t>Príklad na použitie CBWRED</a:t>
            </a:r>
            <a:endParaRPr lang="en-US" altLang="sk-SK"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0994" name="Picture 2" descr="325P_2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28800"/>
            <a:ext cx="7159625" cy="3898900"/>
          </a:xfrm>
          <a:prstGeom prst="rect">
            <a:avLst/>
          </a:prstGeom>
          <a:noFill/>
          <a:extLst>
            <a:ext uri="{909E8E84-426E-40DD-AFC4-6F175D3DCCD1}">
              <a14:hiddenFill xmlns:a14="http://schemas.microsoft.com/office/drawing/2010/main">
                <a:solidFill>
                  <a:srgbClr val="FFFFFF"/>
                </a:solidFill>
              </a14:hiddenFill>
            </a:ext>
          </a:extLst>
        </p:spPr>
      </p:pic>
      <p:sp>
        <p:nvSpPr>
          <p:cNvPr id="1620995" name="Rectangle 3"/>
          <p:cNvSpPr>
            <a:spLocks noGrp="1" noChangeArrowheads="1"/>
          </p:cNvSpPr>
          <p:nvPr>
            <p:ph type="title"/>
          </p:nvPr>
        </p:nvSpPr>
        <p:spPr>
          <a:xfrm>
            <a:off x="655638" y="457200"/>
            <a:ext cx="8145462" cy="685800"/>
          </a:xfrm>
        </p:spPr>
        <p:txBody>
          <a:bodyPr/>
          <a:lstStyle/>
          <a:p>
            <a:r>
              <a:rPr lang="sk-SK" altLang="sk-SK" sz="2800" dirty="0" smtClean="0"/>
              <a:t>CBWRED pre triedy typu DSCP AF</a:t>
            </a:r>
            <a:endParaRPr lang="en-US" altLang="sk-SK"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lstStyle/>
          <a:p>
            <a:r>
              <a:rPr lang="sk-SK" altLang="sk-SK" dirty="0" smtClean="0"/>
              <a:t>Konfigurácia CBWRED podľa DSCP</a:t>
            </a:r>
            <a:endParaRPr lang="en-US" altLang="sk-SK" dirty="0"/>
          </a:p>
        </p:txBody>
      </p:sp>
      <p:sp>
        <p:nvSpPr>
          <p:cNvPr id="1623043" name="Rectangle 3"/>
          <p:cNvSpPr>
            <a:spLocks noGrp="1" noChangeArrowheads="1"/>
          </p:cNvSpPr>
          <p:nvPr>
            <p:ph type="body" idx="1"/>
          </p:nvPr>
        </p:nvSpPr>
        <p:spPr>
          <a:xfrm>
            <a:off x="655638" y="2346960"/>
            <a:ext cx="8159750" cy="929640"/>
          </a:xfrm>
        </p:spPr>
        <p:txBody>
          <a:bodyPr/>
          <a:lstStyle/>
          <a:p>
            <a:r>
              <a:rPr lang="sk-SK" altLang="sk-SK" dirty="0" smtClean="0"/>
              <a:t>V policy-map a konkrétnej triede aktivuje CBWRED s výberom profilu podľa DSCP</a:t>
            </a:r>
            <a:endParaRPr lang="en-US" altLang="sk-SK" dirty="0"/>
          </a:p>
        </p:txBody>
      </p:sp>
      <p:sp>
        <p:nvSpPr>
          <p:cNvPr id="1623044" name="Rectangle 4"/>
          <p:cNvSpPr>
            <a:spLocks noChangeArrowheads="1"/>
          </p:cNvSpPr>
          <p:nvPr/>
        </p:nvSpPr>
        <p:spPr bwMode="auto">
          <a:xfrm>
            <a:off x="655638" y="1868488"/>
            <a:ext cx="7397750" cy="3391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altLang="sk-SK" sz="1600" b="1" dirty="0">
                <a:solidFill>
                  <a:schemeClr val="accent2"/>
                </a:solidFill>
                <a:latin typeface="Courier New" pitchFamily="49" charset="0"/>
              </a:rPr>
              <a:t>random-detect </a:t>
            </a:r>
            <a:r>
              <a:rPr lang="en-US" altLang="sk-SK" sz="1600" b="1" dirty="0" err="1">
                <a:solidFill>
                  <a:schemeClr val="accent2"/>
                </a:solidFill>
                <a:latin typeface="Courier New" pitchFamily="49" charset="0"/>
              </a:rPr>
              <a:t>dscp</a:t>
            </a:r>
            <a:r>
              <a:rPr lang="en-US" altLang="sk-SK" sz="1600" b="1" dirty="0">
                <a:solidFill>
                  <a:schemeClr val="accent2"/>
                </a:solidFill>
                <a:latin typeface="Courier New" pitchFamily="49" charset="0"/>
              </a:rPr>
              <a:t>-based</a:t>
            </a:r>
          </a:p>
        </p:txBody>
      </p:sp>
      <p:sp>
        <p:nvSpPr>
          <p:cNvPr id="1623045" name="Rectangle 5"/>
          <p:cNvSpPr>
            <a:spLocks noChangeArrowheads="1"/>
          </p:cNvSpPr>
          <p:nvPr/>
        </p:nvSpPr>
        <p:spPr bwMode="auto">
          <a:xfrm>
            <a:off x="655638" y="1524000"/>
            <a:ext cx="310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6" name="Rectangle 3"/>
          <p:cNvSpPr>
            <a:spLocks noChangeArrowheads="1"/>
          </p:cNvSpPr>
          <p:nvPr/>
        </p:nvSpPr>
        <p:spPr bwMode="auto">
          <a:xfrm>
            <a:off x="450850" y="3727768"/>
            <a:ext cx="8159750" cy="58541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92075" tIns="46038" rIns="92075" bIns="46038">
            <a:spAutoFit/>
          </a:bodyPr>
          <a:lstStyle/>
          <a:p>
            <a:pPr algn="l">
              <a:lnSpc>
                <a:spcPct val="100000"/>
              </a:lnSpc>
            </a:pPr>
            <a:r>
              <a:rPr lang="en-US" altLang="sk-SK" sz="1600" b="1" dirty="0">
                <a:solidFill>
                  <a:schemeClr val="accent2"/>
                </a:solidFill>
                <a:latin typeface="Courier New" pitchFamily="49" charset="0"/>
              </a:rPr>
              <a:t>random-detect </a:t>
            </a:r>
            <a:r>
              <a:rPr lang="en-US" altLang="sk-SK" sz="1600" b="1" dirty="0" err="1">
                <a:solidFill>
                  <a:schemeClr val="accent2"/>
                </a:solidFill>
                <a:latin typeface="Courier New" pitchFamily="49" charset="0"/>
              </a:rPr>
              <a:t>dscp</a:t>
            </a:r>
            <a:r>
              <a:rPr lang="en-US" altLang="sk-SK" sz="1600" b="1" dirty="0">
                <a:solidFill>
                  <a:schemeClr val="accent2"/>
                </a:solidFill>
                <a:latin typeface="Courier New" pitchFamily="49" charset="0"/>
              </a:rPr>
              <a:t> </a:t>
            </a:r>
            <a:r>
              <a:rPr lang="en-US" altLang="sk-SK" sz="1600" i="1" dirty="0" err="1">
                <a:solidFill>
                  <a:schemeClr val="accent2"/>
                </a:solidFill>
                <a:latin typeface="Courier New" pitchFamily="49" charset="0"/>
              </a:rPr>
              <a:t>dscpvalue</a:t>
            </a:r>
            <a:r>
              <a:rPr lang="en-US" altLang="sk-SK" sz="1600" i="1" dirty="0">
                <a:solidFill>
                  <a:schemeClr val="accent2"/>
                </a:solidFill>
                <a:latin typeface="Courier New" pitchFamily="49" charset="0"/>
              </a:rPr>
              <a:t> min-threshold max-threshold mark-</a:t>
            </a:r>
            <a:r>
              <a:rPr lang="en-US" altLang="sk-SK" sz="1600" i="1" dirty="0" err="1">
                <a:solidFill>
                  <a:schemeClr val="accent2"/>
                </a:solidFill>
                <a:latin typeface="Courier New" pitchFamily="49" charset="0"/>
              </a:rPr>
              <a:t>prob</a:t>
            </a:r>
            <a:r>
              <a:rPr lang="en-US" altLang="sk-SK" sz="1600" i="1" dirty="0">
                <a:solidFill>
                  <a:schemeClr val="accent2"/>
                </a:solidFill>
                <a:latin typeface="Courier New" pitchFamily="49" charset="0"/>
              </a:rPr>
              <a:t>-denominator</a:t>
            </a:r>
          </a:p>
        </p:txBody>
      </p:sp>
      <p:sp>
        <p:nvSpPr>
          <p:cNvPr id="7" name="Rectangle 4"/>
          <p:cNvSpPr>
            <a:spLocks noChangeArrowheads="1"/>
          </p:cNvSpPr>
          <p:nvPr/>
        </p:nvSpPr>
        <p:spPr bwMode="auto">
          <a:xfrm>
            <a:off x="396875" y="3383280"/>
            <a:ext cx="310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20000"/>
              </a:spcBef>
            </a:pPr>
            <a:r>
              <a:rPr lang="en-US" altLang="sk-SK" sz="1600" b="1">
                <a:latin typeface="Courier New" pitchFamily="49" charset="0"/>
              </a:rPr>
              <a:t>router(config-pmap-c)#</a:t>
            </a:r>
          </a:p>
        </p:txBody>
      </p:sp>
      <p:sp>
        <p:nvSpPr>
          <p:cNvPr id="8" name="Text Box 5"/>
          <p:cNvSpPr txBox="1">
            <a:spLocks noChangeArrowheads="1"/>
          </p:cNvSpPr>
          <p:nvPr/>
        </p:nvSpPr>
        <p:spPr bwMode="auto">
          <a:xfrm>
            <a:off x="381000" y="4754880"/>
            <a:ext cx="8229600" cy="79406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gn="l">
              <a:defRPr sz="2400">
                <a:solidFill>
                  <a:schemeClr val="tx1"/>
                </a:solidFill>
                <a:latin typeface="Arial" charset="0"/>
              </a:defRPr>
            </a:lvl1pPr>
            <a:lvl2pPr marL="342900" indent="-228600" algn="l">
              <a:defRPr sz="2400">
                <a:solidFill>
                  <a:schemeClr val="tx1"/>
                </a:solidFill>
                <a:latin typeface="Arial" charset="0"/>
              </a:defRPr>
            </a:lvl2pPr>
            <a:lvl3pPr algn="l">
              <a:defRPr sz="2400">
                <a:solidFill>
                  <a:schemeClr val="tx1"/>
                </a:solidFill>
                <a:latin typeface="Arial" charset="0"/>
              </a:defRPr>
            </a:lvl3pPr>
            <a:lvl4pPr algn="l">
              <a:defRPr sz="2400">
                <a:solidFill>
                  <a:schemeClr val="tx1"/>
                </a:solidFill>
                <a:latin typeface="Arial" charset="0"/>
              </a:defRPr>
            </a:lvl4pPr>
            <a:lvl5pPr algn="l">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lvl="1">
              <a:lnSpc>
                <a:spcPct val="95000"/>
              </a:lnSpc>
              <a:spcBef>
                <a:spcPct val="35000"/>
              </a:spcBef>
              <a:buClr>
                <a:schemeClr val="accent1"/>
              </a:buClr>
              <a:buFontTx/>
              <a:buChar char="•"/>
            </a:pPr>
            <a:r>
              <a:rPr lang="sk-SK" altLang="sk-SK" dirty="0">
                <a:latin typeface="+mn-lt"/>
              </a:rPr>
              <a:t>Príkaz umožňuje predefinovať WRED profil pre zadanú hodnotu DSCP</a:t>
            </a:r>
            <a:endParaRPr lang="en-US" altLang="sk-SK" dirty="0">
              <a:latin typeface="+mn-l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9186" name="Picture 2" descr="325P_2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6102350" cy="5200650"/>
          </a:xfrm>
          <a:prstGeom prst="rect">
            <a:avLst/>
          </a:prstGeom>
          <a:noFill/>
          <a:extLst>
            <a:ext uri="{909E8E84-426E-40DD-AFC4-6F175D3DCCD1}">
              <a14:hiddenFill xmlns:a14="http://schemas.microsoft.com/office/drawing/2010/main">
                <a:solidFill>
                  <a:srgbClr val="FFFFFF"/>
                </a:solidFill>
              </a14:hiddenFill>
            </a:ext>
          </a:extLst>
        </p:spPr>
      </p:pic>
      <p:sp>
        <p:nvSpPr>
          <p:cNvPr id="1629187" name="Rectangle 3"/>
          <p:cNvSpPr>
            <a:spLocks noGrp="1" noChangeArrowheads="1"/>
          </p:cNvSpPr>
          <p:nvPr>
            <p:ph type="title"/>
          </p:nvPr>
        </p:nvSpPr>
        <p:spPr/>
        <p:txBody>
          <a:bodyPr/>
          <a:lstStyle/>
          <a:p>
            <a:r>
              <a:rPr lang="sk-SK" altLang="sk-SK" dirty="0" smtClean="0"/>
              <a:t>Príklad použitia CBWRED podľa DSCP</a:t>
            </a:r>
            <a:endParaRPr lang="en-US" altLang="sk-SK"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0792" name="Group 88"/>
          <p:cNvGrpSpPr>
            <a:grpSpLocks/>
          </p:cNvGrpSpPr>
          <p:nvPr/>
        </p:nvGrpSpPr>
        <p:grpSpPr bwMode="auto">
          <a:xfrm>
            <a:off x="0" y="0"/>
            <a:ext cx="9144000" cy="4383088"/>
            <a:chOff x="0" y="0"/>
            <a:chExt cx="5760" cy="2761"/>
          </a:xfrm>
        </p:grpSpPr>
        <p:grpSp>
          <p:nvGrpSpPr>
            <p:cNvPr id="840757" name="Group 53"/>
            <p:cNvGrpSpPr>
              <a:grpSpLocks/>
            </p:cNvGrpSpPr>
            <p:nvPr/>
          </p:nvGrpSpPr>
          <p:grpSpPr bwMode="auto">
            <a:xfrm>
              <a:off x="1727" y="1485"/>
              <a:ext cx="2400" cy="1276"/>
              <a:chOff x="3272" y="1316"/>
              <a:chExt cx="1889" cy="1002"/>
            </a:xfrm>
          </p:grpSpPr>
          <p:sp>
            <p:nvSpPr>
              <p:cNvPr id="840758" name="AutoShape 5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59" name="Rectangle 5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840760" name="Freeform 5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1" name="Freeform 5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2" name="Freeform 5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3" name="Freeform 5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4" name="Freeform 6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5" name="Freeform 6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6" name="Freeform 6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7" name="Freeform 6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8" name="Freeform 6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69" name="Freeform 6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0" name="Freeform 6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1" name="Freeform 6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840772" name="Freeform 6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840774" name="Rectangle 70"/>
            <p:cNvSpPr>
              <a:spLocks noChangeArrowheads="1"/>
            </p:cNvSpPr>
            <p:nvPr/>
          </p:nvSpPr>
          <p:spPr bwMode="auto">
            <a:xfrm>
              <a:off x="0" y="0"/>
              <a:ext cx="5760" cy="432"/>
            </a:xfrm>
            <a:prstGeom prst="rect">
              <a:avLst/>
            </a:prstGeom>
            <a:solidFill>
              <a:srgbClr val="FFFFFF"/>
            </a:solidFill>
            <a:ln>
              <a:noFill/>
            </a:ln>
            <a:effectLst/>
            <a:extLst>
              <a:ext uri="{91240B29-F687-4F45-9708-019B960494DF}">
                <a14:hiddenLine xmlns:a14="http://schemas.microsoft.com/office/drawing/2010/main" w="9525" algn="ctr">
                  <a:solidFill>
                    <a:srgbClr val="4798AB"/>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sk-SK"/>
            </a:p>
          </p:txBody>
        </p:sp>
      </p:gr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2930" name="Picture 2" descr="017G_0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721725" cy="3325813"/>
          </a:xfrm>
          <a:prstGeom prst="rect">
            <a:avLst/>
          </a:prstGeom>
          <a:noFill/>
          <a:extLst>
            <a:ext uri="{909E8E84-426E-40DD-AFC4-6F175D3DCCD1}">
              <a14:hiddenFill xmlns:a14="http://schemas.microsoft.com/office/drawing/2010/main">
                <a:solidFill>
                  <a:srgbClr val="FFFFFF"/>
                </a:solidFill>
              </a14:hiddenFill>
            </a:ext>
          </a:extLst>
        </p:spPr>
      </p:pic>
      <p:sp>
        <p:nvSpPr>
          <p:cNvPr id="1532931" name="Rectangle 3"/>
          <p:cNvSpPr>
            <a:spLocks noGrp="1" noChangeArrowheads="1"/>
          </p:cNvSpPr>
          <p:nvPr>
            <p:ph type="title"/>
          </p:nvPr>
        </p:nvSpPr>
        <p:spPr/>
        <p:txBody>
          <a:bodyPr/>
          <a:lstStyle/>
          <a:p>
            <a:r>
              <a:rPr lang="sk-SK" altLang="sk-SK"/>
              <a:t>Architektúra frontového systému</a:t>
            </a:r>
            <a:endParaRPr lang="en-US" altLang="sk-SK"/>
          </a:p>
        </p:txBody>
      </p:sp>
      <p:sp>
        <p:nvSpPr>
          <p:cNvPr id="1532932" name="Rectangle 4"/>
          <p:cNvSpPr>
            <a:spLocks noGrp="1" noChangeArrowheads="1"/>
          </p:cNvSpPr>
          <p:nvPr>
            <p:ph type="body" sz="half" idx="3"/>
          </p:nvPr>
        </p:nvSpPr>
        <p:spPr>
          <a:xfrm>
            <a:off x="655638" y="4953000"/>
            <a:ext cx="8159750" cy="1600200"/>
          </a:xfrm>
        </p:spPr>
        <p:txBody>
          <a:bodyPr/>
          <a:lstStyle/>
          <a:p>
            <a:r>
              <a:rPr lang="sk-SK" altLang="sk-SK" sz="2000"/>
              <a:t>Hardvérový front je vždy </a:t>
            </a:r>
            <a:r>
              <a:rPr lang="en-US" altLang="sk-SK" sz="2000"/>
              <a:t>FIFO</a:t>
            </a:r>
          </a:p>
          <a:p>
            <a:r>
              <a:rPr lang="sk-SK" altLang="sk-SK" sz="2000"/>
              <a:t>Štruktúra softvérového frontového systému je konfigurovateľná podľa druhu smerovača, rozhraní a verzie IOSu</a:t>
            </a:r>
            <a:endParaRPr lang="en-US" altLang="sk-SK"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4978" name="Picture 2" descr="017G_1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28800"/>
            <a:ext cx="5859463" cy="2232025"/>
          </a:xfrm>
          <a:prstGeom prst="rect">
            <a:avLst/>
          </a:prstGeom>
          <a:noFill/>
          <a:extLst>
            <a:ext uri="{909E8E84-426E-40DD-AFC4-6F175D3DCCD1}">
              <a14:hiddenFill xmlns:a14="http://schemas.microsoft.com/office/drawing/2010/main">
                <a:solidFill>
                  <a:srgbClr val="FFFFFF"/>
                </a:solidFill>
              </a14:hiddenFill>
            </a:ext>
          </a:extLst>
        </p:spPr>
      </p:pic>
      <p:sp>
        <p:nvSpPr>
          <p:cNvPr id="1534979" name="Rectangle 3"/>
          <p:cNvSpPr>
            <a:spLocks noGrp="1" noChangeArrowheads="1"/>
          </p:cNvSpPr>
          <p:nvPr>
            <p:ph type="title"/>
          </p:nvPr>
        </p:nvSpPr>
        <p:spPr/>
        <p:txBody>
          <a:bodyPr/>
          <a:lstStyle/>
          <a:p>
            <a:r>
              <a:rPr lang="sk-SK" altLang="sk-SK"/>
              <a:t>Softvérové fronty</a:t>
            </a:r>
            <a:endParaRPr lang="en-US" altLang="sk-SK"/>
          </a:p>
        </p:txBody>
      </p:sp>
      <p:sp>
        <p:nvSpPr>
          <p:cNvPr id="1534980" name="Rectangle 4"/>
          <p:cNvSpPr>
            <a:spLocks noGrp="1" noChangeArrowheads="1"/>
          </p:cNvSpPr>
          <p:nvPr>
            <p:ph type="body" sz="half" idx="2"/>
          </p:nvPr>
        </p:nvSpPr>
        <p:spPr>
          <a:xfrm>
            <a:off x="655638" y="4572000"/>
            <a:ext cx="8159750" cy="1981200"/>
          </a:xfrm>
        </p:spPr>
        <p:txBody>
          <a:bodyPr/>
          <a:lstStyle/>
          <a:p>
            <a:pPr>
              <a:lnSpc>
                <a:spcPct val="85000"/>
              </a:lnSpc>
            </a:pPr>
            <a:r>
              <a:rPr lang="sk-SK" altLang="sk-SK" sz="1800" dirty="0"/>
              <a:t>Ak je hardvérový front rozhrania zaplnený, znamená to zahltenie rozhrania. Pakety, ktoré sa nezmestia do hardvérového frontu, sa ukladajú do softvérových frontov</a:t>
            </a:r>
          </a:p>
          <a:p>
            <a:pPr>
              <a:lnSpc>
                <a:spcPct val="85000"/>
              </a:lnSpc>
            </a:pPr>
            <a:r>
              <a:rPr lang="sk-SK" altLang="sk-SK" sz="1800" dirty="0"/>
              <a:t>Ak je v hardvérovom fronte rozhrania ešte voľné miesto, odosielaný paket sa doň vloží priamo – neprechádza softvérovým frontom</a:t>
            </a:r>
          </a:p>
          <a:p>
            <a:pPr lvl="1">
              <a:lnSpc>
                <a:spcPct val="85000"/>
              </a:lnSpc>
            </a:pPr>
            <a:r>
              <a:rPr lang="sk-SK" altLang="sk-SK" sz="1600" dirty="0"/>
              <a:t>Ukladanie paketov do softvérového frontu nastáva </a:t>
            </a:r>
            <a:r>
              <a:rPr lang="sk-SK" altLang="sk-SK" sz="1600" b="1" dirty="0">
                <a:solidFill>
                  <a:schemeClr val="accent2"/>
                </a:solidFill>
              </a:rPr>
              <a:t>iba</a:t>
            </a:r>
            <a:r>
              <a:rPr lang="sk-SK" altLang="sk-SK" sz="1600" dirty="0">
                <a:solidFill>
                  <a:schemeClr val="accent2"/>
                </a:solidFill>
              </a:rPr>
              <a:t> </a:t>
            </a:r>
            <a:r>
              <a:rPr lang="sk-SK" altLang="sk-SK" sz="1600" dirty="0"/>
              <a:t>vtedy, keď je hardvérový front plný</a:t>
            </a:r>
            <a:endParaRPr lang="en-US" altLang="sk-SK"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p:cNvSpPr>
            <a:spLocks noGrp="1" noChangeArrowheads="1"/>
          </p:cNvSpPr>
          <p:nvPr>
            <p:ph type="title"/>
          </p:nvPr>
        </p:nvSpPr>
        <p:spPr/>
        <p:txBody>
          <a:bodyPr/>
          <a:lstStyle/>
          <a:p>
            <a:r>
              <a:rPr lang="sk-SK" altLang="sk-SK"/>
              <a:t>Hardvérový front</a:t>
            </a:r>
            <a:endParaRPr lang="en-US" altLang="sk-SK"/>
          </a:p>
        </p:txBody>
      </p:sp>
      <p:sp>
        <p:nvSpPr>
          <p:cNvPr id="1537027" name="Rectangle 3"/>
          <p:cNvSpPr>
            <a:spLocks noGrp="1" noChangeArrowheads="1"/>
          </p:cNvSpPr>
          <p:nvPr>
            <p:ph type="body" idx="1"/>
          </p:nvPr>
        </p:nvSpPr>
        <p:spPr/>
        <p:txBody>
          <a:bodyPr/>
          <a:lstStyle/>
          <a:p>
            <a:r>
              <a:rPr lang="sk-SK" altLang="sk-SK" sz="2000" dirty="0"/>
              <a:t>Veľkosť hardvérového frontu na rozhraní je obmedzená, ale v rámci technických limitov konfigurovateľná</a:t>
            </a:r>
          </a:p>
          <a:p>
            <a:r>
              <a:rPr lang="sk-SK" altLang="sk-SK" sz="2000" dirty="0"/>
              <a:t>Smerovače určujú veľkosť hardvérového frontu rozhrania </a:t>
            </a:r>
            <a:r>
              <a:rPr lang="sk-SK" altLang="sk-SK" sz="2000" dirty="0" smtClean="0"/>
              <a:t>automaticky na </a:t>
            </a:r>
            <a:r>
              <a:rPr lang="sk-SK" altLang="sk-SK" sz="2000" dirty="0"/>
              <a:t>základe konfigurovanej prenosovej kapacity (</a:t>
            </a:r>
            <a:r>
              <a:rPr lang="sk-SK" altLang="sk-SK" sz="2000" b="1" dirty="0">
                <a:solidFill>
                  <a:schemeClr val="accent2"/>
                </a:solidFill>
                <a:latin typeface="Courier New" panose="02070309020205020404" pitchFamily="49" charset="0"/>
                <a:cs typeface="Courier New" panose="02070309020205020404" pitchFamily="49" charset="0"/>
              </a:rPr>
              <a:t>bandwidth</a:t>
            </a:r>
            <a:r>
              <a:rPr lang="sk-SK" altLang="sk-SK" sz="2000" dirty="0"/>
              <a:t>)</a:t>
            </a:r>
            <a:r>
              <a:rPr lang="en-US" altLang="sk-SK" sz="2000" dirty="0"/>
              <a:t> </a:t>
            </a:r>
            <a:endParaRPr lang="sk-SK" altLang="sk-SK" sz="2000" dirty="0"/>
          </a:p>
          <a:p>
            <a:r>
              <a:rPr lang="sk-SK" altLang="sk-SK" sz="2000" dirty="0"/>
              <a:t>Veľkosť hardvérového frontu je možné </a:t>
            </a:r>
            <a:r>
              <a:rPr lang="sk-SK" altLang="sk-SK" sz="2000" dirty="0" smtClean="0"/>
              <a:t>priamo konfigurovať </a:t>
            </a:r>
            <a:r>
              <a:rPr lang="sk-SK" altLang="sk-SK" sz="2000" dirty="0"/>
              <a:t>na rozhraní príkazom </a:t>
            </a:r>
            <a:r>
              <a:rPr lang="en-US" altLang="sk-SK" sz="2000" b="1" dirty="0" err="1">
                <a:solidFill>
                  <a:schemeClr val="accent2"/>
                </a:solidFill>
                <a:latin typeface="Courier New" pitchFamily="49" charset="0"/>
              </a:rPr>
              <a:t>tx</a:t>
            </a:r>
            <a:r>
              <a:rPr lang="en-US" altLang="sk-SK" sz="2000" b="1" dirty="0">
                <a:solidFill>
                  <a:schemeClr val="accent2"/>
                </a:solidFill>
                <a:latin typeface="Courier New" pitchFamily="49" charset="0"/>
              </a:rPr>
              <a:t>-ring-limit</a:t>
            </a:r>
            <a:endParaRPr lang="en-US" altLang="sk-SK" sz="2000" dirty="0">
              <a:solidFill>
                <a:schemeClr val="accent2"/>
              </a:solidFill>
            </a:endParaRPr>
          </a:p>
          <a:p>
            <a:r>
              <a:rPr lang="sk-SK" altLang="sk-SK" sz="2000" dirty="0"/>
              <a:t>Zmenšenie veľkosti hardérového frontu má dve základné výhody:</a:t>
            </a:r>
            <a:endParaRPr lang="en-US" altLang="sk-SK" sz="2000" dirty="0"/>
          </a:p>
          <a:p>
            <a:pPr lvl="1"/>
            <a:r>
              <a:rPr lang="sk-SK" altLang="sk-SK" sz="1800" dirty="0"/>
              <a:t>Skráti čas čakania v hardvérovom fronte</a:t>
            </a:r>
            <a:endParaRPr lang="en-US" altLang="sk-SK" sz="1800" dirty="0"/>
          </a:p>
          <a:p>
            <a:pPr lvl="1"/>
            <a:r>
              <a:rPr lang="sk-SK" altLang="sk-SK" sz="1800" dirty="0"/>
              <a:t>Urýchli aktiváciu softvérových frontových mechanizmov v IOSe</a:t>
            </a:r>
            <a:endParaRPr lang="en-US" altLang="sk-SK" sz="1800" dirty="0"/>
          </a:p>
          <a:p>
            <a:r>
              <a:rPr lang="sk-SK" altLang="sk-SK" sz="2000" dirty="0"/>
              <a:t>Nevhodné nastavenia však môžu spôsobiť neželané efekty:</a:t>
            </a:r>
            <a:endParaRPr lang="en-US" altLang="sk-SK" sz="2000" dirty="0"/>
          </a:p>
          <a:p>
            <a:pPr lvl="1"/>
            <a:r>
              <a:rPr lang="sk-SK" altLang="sk-SK" sz="1800" dirty="0"/>
              <a:t>Pridlhý hardvérový front spôsobí dlhé čakanie paketov a oneskorenú aktiváciu softvérových frontových disciplín</a:t>
            </a:r>
            <a:endParaRPr lang="en-US" altLang="sk-SK" sz="1800" dirty="0"/>
          </a:p>
          <a:p>
            <a:pPr lvl="1"/>
            <a:r>
              <a:rPr lang="sk-SK" altLang="sk-SK" sz="1800" dirty="0"/>
              <a:t>Prikrátky hardvérový front môže viesť k nadmernému počtu prerušení (IRQ), ktoré zaťažujú CPU a presúvajú úzke hrdlo (aj) naň</a:t>
            </a:r>
            <a:endParaRPr lang="en-US" altLang="sk-SK"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CNP v5">
  <a:themeElements>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lnDef>
  </a:objectDefaults>
  <a:extraClrSchemeLst>
    <a:extraClrScheme>
      <a:clrScheme name="1_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sk-SK"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v5</Template>
  <TotalTime>4746</TotalTime>
  <Pages>28</Pages>
  <Words>12879</Words>
  <Application>Microsoft Office PowerPoint</Application>
  <PresentationFormat>On-screen Show (4:3)</PresentationFormat>
  <Paragraphs>804</Paragraphs>
  <Slides>66</Slides>
  <Notes>61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66</vt:i4>
      </vt:variant>
    </vt:vector>
  </HeadingPairs>
  <TitlesOfParts>
    <vt:vector size="74" baseType="lpstr">
      <vt:lpstr>Arial</vt:lpstr>
      <vt:lpstr>Wingdings</vt:lpstr>
      <vt:lpstr>Helvetica</vt:lpstr>
      <vt:lpstr>Times</vt:lpstr>
      <vt:lpstr>Courier New</vt:lpstr>
      <vt:lpstr>Times New Roman</vt:lpstr>
      <vt:lpstr>1_CCNP v5</vt:lpstr>
      <vt:lpstr>2006_Segue/Q&amp;A_Cisco White Temp</vt:lpstr>
      <vt:lpstr>Optimizing Converged Cisco Networks (ONT)</vt:lpstr>
      <vt:lpstr>Frontové režimy (Queueing Mechanisms)</vt:lpstr>
      <vt:lpstr>Zahltenie a ukladanie paketov do frontov</vt:lpstr>
      <vt:lpstr>Neprispôsobenie rýchlosti</vt:lpstr>
      <vt:lpstr>Agregácia</vt:lpstr>
      <vt:lpstr>Architektúra frontového systému</vt:lpstr>
      <vt:lpstr>Architektúra frontového systému</vt:lpstr>
      <vt:lpstr>Softvérové fronty</vt:lpstr>
      <vt:lpstr>Hardvérový front</vt:lpstr>
      <vt:lpstr>Zistenie aktuálnej dĺžky hardvérového frontu</vt:lpstr>
      <vt:lpstr>Zahltenie na softvérových rozhraniach</vt:lpstr>
      <vt:lpstr>Čo sú to frontové disciplíny (Queuing)?</vt:lpstr>
      <vt:lpstr>Frontový režim FIFO</vt:lpstr>
      <vt:lpstr>Frontový režim Priority Queuing</vt:lpstr>
      <vt:lpstr>Frontový režim Round Robin Queuing</vt:lpstr>
      <vt:lpstr>Frontový režim Weighted Round Robin Queuing</vt:lpstr>
      <vt:lpstr>Problémy s Weighted Round Robin Queuing</vt:lpstr>
      <vt:lpstr>Weighted Fair Queueing (WFQ)</vt:lpstr>
      <vt:lpstr>Frontový režim Weighted Fair Queuing</vt:lpstr>
      <vt:lpstr>Frontový režim Weighted Fair Queueing</vt:lpstr>
      <vt:lpstr>Konverzačné fronty vo WFQ</vt:lpstr>
      <vt:lpstr>Architektúra frontov vo WFQ</vt:lpstr>
      <vt:lpstr>Prehľad činnosti WFQ</vt:lpstr>
      <vt:lpstr>Princíp činnosti WFQ</vt:lpstr>
      <vt:lpstr>Ako WFQ zahadzuje pakety</vt:lpstr>
      <vt:lpstr>Ako WFQ zahadzuje pakety</vt:lpstr>
      <vt:lpstr>Vlastnosti WFQ</vt:lpstr>
      <vt:lpstr>Výhody a nevýhody WFQ</vt:lpstr>
      <vt:lpstr>Konfigurácia WFQ (len pre staré IOSy)</vt:lpstr>
      <vt:lpstr>WFQ a nové IOSy</vt:lpstr>
      <vt:lpstr>Monitoring WFQ</vt:lpstr>
      <vt:lpstr>Monitoring WFQ – len staré IOSy</vt:lpstr>
      <vt:lpstr>Class-Based WFQ (CBWFQ)</vt:lpstr>
      <vt:lpstr>Kombinácia frontových mechanizmov</vt:lpstr>
      <vt:lpstr>Class-Based Weighted Fair Queuing</vt:lpstr>
      <vt:lpstr>Architektúra CBWFQ</vt:lpstr>
      <vt:lpstr>Plánovací mechanizmus v CBWFQ</vt:lpstr>
      <vt:lpstr>Rezervovateľné pásmo</vt:lpstr>
      <vt:lpstr>Výhody a nevýhody CBWFQ</vt:lpstr>
      <vt:lpstr>Konfigurácia CBWFQ v policy-map</vt:lpstr>
      <vt:lpstr>Konfigurácia CBWFQ v policy-map</vt:lpstr>
      <vt:lpstr>Monitoring CBWFQ</vt:lpstr>
      <vt:lpstr>Low Latency Queuing (LLQ)</vt:lpstr>
      <vt:lpstr>Architektúra LLQ</vt:lpstr>
      <vt:lpstr>Konfigurácia LLQ</vt:lpstr>
      <vt:lpstr>Kombinovanie typov tried v policy-map</vt:lpstr>
      <vt:lpstr>Ukážka konfigurácie LLQ</vt:lpstr>
      <vt:lpstr>Monitoring LLQ</vt:lpstr>
      <vt:lpstr>Predchádzanie zahlteniu</vt:lpstr>
      <vt:lpstr>Tail Drop – riešenie preplnenia frontov</vt:lpstr>
      <vt:lpstr>Jav TCP synchronizácie</vt:lpstr>
      <vt:lpstr>Ďalšie nevýhody Tail Drop</vt:lpstr>
      <vt:lpstr>Random Early Detection (RED)</vt:lpstr>
      <vt:lpstr>Profil RED</vt:lpstr>
      <vt:lpstr>Režimy práce RED</vt:lpstr>
      <vt:lpstr>Vplyv RED na TCP toky</vt:lpstr>
      <vt:lpstr>Weighted Random Early Detection (WRED)</vt:lpstr>
      <vt:lpstr>Stavebné bloky WRED</vt:lpstr>
      <vt:lpstr>Class-Based WRED (CBWRED)</vt:lpstr>
      <vt:lpstr>Konfigurácia CBWRED podľa IP precedencie</vt:lpstr>
      <vt:lpstr>Úprava CBWRED profilu pre IP precedenciu</vt:lpstr>
      <vt:lpstr>Príklad na použitie CBWRED</vt:lpstr>
      <vt:lpstr>CBWRED pre triedy typu DSCP AF</vt:lpstr>
      <vt:lpstr>Konfigurácia CBWRED podľa DSCP</vt:lpstr>
      <vt:lpstr>Príklad použitia CBWRED podľa DSCP</vt:lpstr>
      <vt:lpstr>PowerPoint Presentation</vt:lpstr>
    </vt:vector>
  </TitlesOfParts>
  <Company>Cisco Learning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CCNP4v5.0</dc:title>
  <dc:subject>Guide for Creating Powerpoint Presentations</dc:subject>
  <dc:creator>Sonya Coker</dc:creator>
  <cp:keywords/>
  <dc:description/>
  <cp:lastModifiedBy>Peter Palúch</cp:lastModifiedBy>
  <cp:revision>189</cp:revision>
  <cp:lastPrinted>1999-01-27T00:54:54Z</cp:lastPrinted>
  <dcterms:created xsi:type="dcterms:W3CDTF">2007-02-08T19:29:21Z</dcterms:created>
  <dcterms:modified xsi:type="dcterms:W3CDTF">2015-10-07T07:58:16Z</dcterms:modified>
</cp:coreProperties>
</file>