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3" name="Shape 103"/>
          <p:cNvSpPr txBox="1"/>
          <p:nvPr>
            <p:ph idx="1" type="body"/>
          </p:nvPr>
        </p:nvSpPr>
        <p:spPr>
          <a:xfrm>
            <a:off x="395654" y="4306063"/>
            <a:ext cx="5988482" cy="418408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20" name="Shape 2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226" name="Shape 226"/>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27" name="Shape 227"/>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graphic shows an example of a network using LFI.</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Header compression and LFI are typically configured at the WAN edge for WAN links below T1 or E1 speeds to optimize the use of the WAN link and to prevent long serialization delay.</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Layer 2 payload compression is less commonly deployed on WAN links, especially without the use of hardware-assisted payload compression. In this case, use TCP and RTP compression, as well as LFI mechanisms, because this network carries converged network traffic.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4" name="Shape 234"/>
          <p:cNvSpPr txBox="1"/>
          <p:nvPr>
            <p:ph idx="1" type="body"/>
          </p:nvPr>
        </p:nvSpPr>
        <p:spPr>
          <a:xfrm>
            <a:off x="751435" y="4307481"/>
            <a:ext cx="5350529" cy="4182667"/>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0" name="Shape 110"/>
          <p:cNvSpPr txBox="1"/>
          <p:nvPr>
            <p:ph idx="1" type="body"/>
          </p:nvPr>
        </p:nvSpPr>
        <p:spPr>
          <a:xfrm>
            <a:off x="751435" y="4307481"/>
            <a:ext cx="5350529" cy="4182667"/>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41" name="Shape 241"/>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42" name="Shape 242"/>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Quality of service (QoS) preclassify is designed for tunnel interfaces. When the feature is enabled, the QoS features on the output interface classify packets </a:t>
            </a:r>
            <a:r>
              <a:rPr b="0" i="1" lang="en-US" sz="1200" u="none" cap="none" strike="noStrike">
                <a:solidFill>
                  <a:schemeClr val="dk1"/>
                </a:solidFill>
                <a:latin typeface="Calibri"/>
                <a:ea typeface="Calibri"/>
                <a:cs typeface="Calibri"/>
                <a:sym typeface="Calibri"/>
              </a:rPr>
              <a:t>before</a:t>
            </a:r>
            <a:r>
              <a:rPr b="0" i="0" lang="en-US" sz="1200" u="none" cap="none" strike="noStrike">
                <a:solidFill>
                  <a:schemeClr val="dk1"/>
                </a:solidFill>
                <a:latin typeface="Calibri"/>
                <a:ea typeface="Calibri"/>
                <a:cs typeface="Calibri"/>
                <a:sym typeface="Calibri"/>
              </a:rPr>
              <a:t> encryption, allowing traffic flows to be managed in congested environments. The result is more effective packet tunneling.</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QoS preclassify feature provides a solution for making Cisco IOS QoS services operate in conjunction with tunneling and encryption on an interface. Cisco IOS software can classify packets and apply the appropriate QoS service before data is encrypted and tunneled. This allows service providers and enterprises to treat voice, video, and mission-critical traffic with a higher priority across service provider networks while using VPNs for secure transport.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49" name="Shape 249"/>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50" name="Shape 250"/>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packets are encapsulated by a tunneling or encryption protocol, the original packet header is no longer available for examination. From the QoS perspective, providing differentiated levels of service is extremely difficult without the ability to examine the original packet header. The QoS markers normally found in the header of the IP packet must also be visible in the tunnel packet header, regardless of the type of tunnel in use.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IPsec and GRE are the two primary tunneling protocols relevant to VPNs.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57" name="Shape 257"/>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58" name="Shape 258"/>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Cisco offers support for encapsulation of data using either IPsec or GRE. GRE tunnels allow any protocol to be tunneled in an IP packet. In either of these scenarios, Cisco IOS software defaults to copying the IP type of service (ToS) values from the packet header into the tunnel header. This feature allows the ToS bits to be copied to the tunnel header when the router encapsulates the packets.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GRE tunneling allows routers between GRE-based tunnel endpoints to see the packet marking, improving the routing of premium service packets. Cisco IOS QoS technologies such as policy routing, weighted fair queuing (WFQ), and weighted random early detection (WRED) can operate on intermediate routers between GRE tunnel endpoints.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GRE tunnels are commonly used to provide dynamic routing resilience over IPsec. Normal IPsec configurations cannot transfer routing protocols, such as Enhanced Interior Gateway Routing Protocol (EIGRP) and Open Shortest Path First (OSPF), or non-IP traffic, such as Internetwork Packet Exchange (IPX) and AppleTalk.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65" name="Shape 265"/>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66" name="Shape 266"/>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IPsec does not define the specific security algorithms to use; rather, IPsec provides an open framework for implementing industry-standard algorithms.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Authentication Header (AH), a key protocol in the IPsec (Internet Security) architecture, provides connectionless integrity and data origin authentication for IP datagrams, and provides protection against replays. AH can also provide nonrepudiation.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Internet Assigned Numbers Authority (IANA) has assigned protocol number 51 to AH. Thus, in the presence of an AH header with both tunnel mode and transport mode, the IP header uses a value of 51 in the protocol field.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graphic illustrates how the ToS is used with the AH protocol.</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IPsec AH may be applied alone, in combination with the IP Encapsulating Security Payload (ESP), or in a nested fashion by using tunnel mode. With tunnel mode, the ToS byte value is copied automatically from the original IP header to the tunnel header.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73" name="Shape 273"/>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74" name="Shape 274"/>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Encapsulating Security Payload (ESP) is a key protocol in the IPsec architecture, designed to provide a mix of security services in IPv4 and IPv6. ESP can provide both encryption and authentication. ESP seeks to provide confidentiality and integrity by encrypting data to be protected and placing the encrypted data in the data portion of the ESP. Depending on the user's security requirements, this mechanism may be used to encrypt either a transport-layer segment (e.g., TCP, UDP, ICMP, IGMP) or an entire IP datagram. Encapsulating the protected data is necessary to provide confidentiality for the entire original datagram.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As with AH, ESP supports SHA and MD5 hash algorithms for authentication. ESP supports Data Encryption Standard (DES) and Triple-DES (3DES) encryption protocols. The ESP header is at least 8 bytes. The Internet Assigned Numbers Authority (IANA) has assigned protocol number 50 to ESP.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With tunnel mode, the ToS byte value is copied automatically from the original IP header to the tunnel header.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81" name="Shape 281"/>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Classification defines the process of matching one or more fields in a packet header at Layer 2, 3, or 4 and then placing that packet in a group or class of traffic. Using packet classification, network traffic can be partitioned into multiple priority levels or classes of service.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configuring IPsec with GRE, the simplest classification approach is to match on IP precedence or differentiated services code point (DSCP) values. In addition, with the ToS byte preservation feature, the router automatically copies the ToS header value from the original IP packet to the encapsulating IP header when using IPsec in tunnel mode.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ToS byte preservation also applies to AH. ESP in transport mode retains the original IP header, and the original ToS value is transmitted even without ToS byte preservation. If packets arrive at the router without set IP precedence or DSCP values, class-based marking is used to re-mark the packet headers before encryption or encapsulation. When the packets reach the egress interface, the QoS output policy can match and act on the re‑marked values.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Alternatively, traffic may need to be classified based on values other than IP precedence or DSCP. For example, packets may need to be classified based on IP flow or Layer 3 information, such as source and destination IP address. To do so, use the QoS for VPNs feature enabled with the </a:t>
            </a:r>
            <a:r>
              <a:rPr b="1" i="0" lang="en-US" sz="1200" u="none" cap="none" strike="noStrike">
                <a:solidFill>
                  <a:schemeClr val="dk1"/>
                </a:solidFill>
                <a:latin typeface="Calibri"/>
                <a:ea typeface="Calibri"/>
                <a:cs typeface="Calibri"/>
                <a:sym typeface="Calibri"/>
              </a:rPr>
              <a:t>qos pre-classify </a:t>
            </a:r>
            <a:r>
              <a:rPr b="0" i="0" lang="en-US" sz="1200" u="none" cap="none" strike="noStrike">
                <a:solidFill>
                  <a:schemeClr val="dk1"/>
                </a:solidFill>
                <a:latin typeface="Calibri"/>
                <a:ea typeface="Calibri"/>
                <a:cs typeface="Calibri"/>
                <a:sym typeface="Calibri"/>
              </a:rPr>
              <a:t>command.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89" name="Shape 289"/>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90" name="Shape 290"/>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command mechanism allows Cisco routers to make a copy of the inner IP header and to run a QoS classification before encryption, based on fields in the inner IP header.</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If the classification policy matches on the ToS byte, it is not necessary to use the </a:t>
            </a:r>
            <a:r>
              <a:rPr b="1" i="0" lang="en-US" sz="1200" u="none" cap="none" strike="noStrike">
                <a:solidFill>
                  <a:schemeClr val="dk1"/>
                </a:solidFill>
                <a:latin typeface="Calibri"/>
                <a:ea typeface="Calibri"/>
                <a:cs typeface="Calibri"/>
                <a:sym typeface="Calibri"/>
              </a:rPr>
              <a:t>qos pre-classify </a:t>
            </a:r>
            <a:r>
              <a:rPr b="0" i="0" lang="en-US" sz="1200" u="none" cap="none" strike="noStrike">
                <a:solidFill>
                  <a:schemeClr val="dk1"/>
                </a:solidFill>
                <a:latin typeface="Calibri"/>
                <a:ea typeface="Calibri"/>
                <a:cs typeface="Calibri"/>
                <a:sym typeface="Calibri"/>
              </a:rPr>
              <a:t>command, because the ToS value is copied to the outer header by default. In addition, a simple QoS policy that sorts traffic into classes based on IP precedence can be created. However, differentiating traffic within a class and separating it into multiple flow-based queues requires the </a:t>
            </a:r>
            <a:r>
              <a:rPr b="1" i="0" lang="en-US" sz="1200" u="none" cap="none" strike="noStrike">
                <a:solidFill>
                  <a:schemeClr val="dk1"/>
                </a:solidFill>
                <a:latin typeface="Calibri"/>
                <a:ea typeface="Calibri"/>
                <a:cs typeface="Calibri"/>
                <a:sym typeface="Calibri"/>
              </a:rPr>
              <a:t>qos pre-classify </a:t>
            </a:r>
            <a:r>
              <a:rPr b="0" i="0" lang="en-US" sz="1200" u="none" cap="none" strike="noStrike">
                <a:solidFill>
                  <a:schemeClr val="dk1"/>
                </a:solidFill>
                <a:latin typeface="Calibri"/>
                <a:ea typeface="Calibri"/>
                <a:cs typeface="Calibri"/>
                <a:sym typeface="Calibri"/>
              </a:rPr>
              <a:t>command.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You can apply a service policy to either the tunnel interface or to the underlying physical interface. The decision about where to apply the policy depends on the QoS objectives and on which header you need to use for classification, as follows:</a:t>
            </a:r>
          </a:p>
          <a:p>
            <a:pPr indent="0" lvl="2" marL="914400" marR="0" rtl="0" algn="l">
              <a:spcBef>
                <a:spcPts val="0"/>
              </a:spcBef>
              <a:buSzPct val="25000"/>
              <a:buNone/>
            </a:pPr>
            <a:r>
              <a:rPr b="0" i="0" lang="en-US" sz="1200" u="none" cap="none" strike="noStrike">
                <a:solidFill>
                  <a:schemeClr val="dk1"/>
                </a:solidFill>
                <a:latin typeface="Calibri"/>
                <a:ea typeface="Calibri"/>
                <a:cs typeface="Calibri"/>
                <a:sym typeface="Calibri"/>
              </a:rPr>
              <a:t>Apply the policy to the tunnel interface without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when you want to classify packets based on the pretunnel header.</a:t>
            </a:r>
          </a:p>
          <a:p>
            <a:pPr indent="0" lvl="2" marL="914400" marR="0" rtl="0" algn="l">
              <a:spcBef>
                <a:spcPts val="0"/>
              </a:spcBef>
              <a:buSzPct val="25000"/>
              <a:buNone/>
            </a:pPr>
            <a:r>
              <a:rPr b="0" i="0" lang="en-US" sz="1200" u="none" cap="none" strike="noStrike">
                <a:solidFill>
                  <a:schemeClr val="dk1"/>
                </a:solidFill>
                <a:latin typeface="Calibri"/>
                <a:ea typeface="Calibri"/>
                <a:cs typeface="Calibri"/>
                <a:sym typeface="Calibri"/>
              </a:rPr>
              <a:t>Apply the policy to the physical interface without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when you want to classify packets based on the post-tunnel header. In addition, apply the policy to the physical interface when you want to shape or police all traffic belonging to a tunnel and the physical interface supports several tunnels.</a:t>
            </a:r>
          </a:p>
          <a:p>
            <a:pPr indent="0" lvl="2" marL="914400" marR="0" rtl="0" algn="l">
              <a:spcBef>
                <a:spcPts val="0"/>
              </a:spcBef>
              <a:buSzPct val="25000"/>
              <a:buNone/>
            </a:pPr>
            <a:r>
              <a:rPr b="0" i="0" lang="en-US" sz="1200" u="none" cap="none" strike="noStrike">
                <a:solidFill>
                  <a:schemeClr val="dk1"/>
                </a:solidFill>
                <a:latin typeface="Calibri"/>
                <a:ea typeface="Calibri"/>
                <a:cs typeface="Calibri"/>
                <a:sym typeface="Calibri"/>
              </a:rPr>
              <a:t>Apply the policy to an interface and enable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when you want to classify packets based on the pretunnel header.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300" name="Shape 300"/>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301" name="Shape 301"/>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This graphic shows the command syntax</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Cisco IOS command enables the QoS preclassification feature.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command can be applied to a tunnel interface, a virtual template interface, or a crypto map.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314" name="Shape 314"/>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315" name="Shape 315"/>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This example shows the configuration of the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command.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On the serial0/0 interface on the branch router, there is an outgoing service policy that sets the bandwidth of the interface at 256 kbps and policing at a rate of 512 kbps. This policy is applied to any match in the class map branch 110.</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traffic tunnel has been built on interface serial0/0 (whose destination is the headquarters for this branch). It is on this traffic tunnel that QoS preclassification has been configured.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example configuration also shows that QoS preclassify has been successfully enabled on the crypto map named “vpn.” This crypto map has also been applied to serial0/0. If QoS preclassify is enabled only on the crypto map and not on the tunnel interface, the router will see one flow only, the GRE tunnel (protocol 47), rather than the multiple flows requiring the benefits of QoS which are “within” the GRE tunnel.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321" name="Shape 3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22" name="Shape 32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17" name="Shape 117"/>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18" name="Shape 118"/>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WAN links can use bandwidth optimizing link efficiency QoS mechanisms such as payload compression, header compression, and link fragmentation and interleaving (LFI). These features are applicable to low-speed WAN interfaces and are emerging for use on high-speed Ethernet interfaces.</a:t>
            </a:r>
          </a:p>
          <a:p>
            <a:pPr indent="0" lvl="1" marL="457200" marR="0" rtl="0" algn="l">
              <a:spcBef>
                <a:spcPts val="0"/>
              </a:spcBef>
              <a:buSzPct val="25000"/>
              <a:buNone/>
            </a:pPr>
            <a:r>
              <a:rPr b="1" i="0" lang="en-US" sz="1200" u="none" cap="none" strike="noStrike">
                <a:solidFill>
                  <a:schemeClr val="dk1"/>
                </a:solidFill>
                <a:latin typeface="Calibri"/>
                <a:ea typeface="Calibri"/>
                <a:cs typeface="Calibri"/>
                <a:sym typeface="Calibri"/>
              </a:rPr>
              <a:t>Payload compression:</a:t>
            </a:r>
            <a:r>
              <a:rPr b="0" i="0" lang="en-US" sz="1200" u="none" cap="none" strike="noStrike">
                <a:solidFill>
                  <a:schemeClr val="dk1"/>
                </a:solidFill>
                <a:latin typeface="Calibri"/>
                <a:ea typeface="Calibri"/>
                <a:cs typeface="Calibri"/>
                <a:sym typeface="Calibri"/>
              </a:rPr>
              <a:t> Payload compression does create additional bandwidth, because it squeezes packet payloads, and therefore increases the amount of data that can be sent through a transmission resource in a given time period. Payload compression is mostly performed on Layer 2 frames and, as a result, compresses the entire Layer 3 packet.</a:t>
            </a:r>
          </a:p>
          <a:p>
            <a:pPr indent="0" lvl="1" marL="457200" marR="0" rtl="0" algn="l">
              <a:spcBef>
                <a:spcPts val="0"/>
              </a:spcBef>
              <a:buSzPct val="25000"/>
              <a:buNone/>
            </a:pPr>
            <a:r>
              <a:rPr b="1" i="0" lang="en-US" sz="1200" u="none" cap="none" strike="noStrike">
                <a:solidFill>
                  <a:schemeClr val="dk1"/>
                </a:solidFill>
                <a:latin typeface="Calibri"/>
                <a:ea typeface="Calibri"/>
                <a:cs typeface="Calibri"/>
                <a:sym typeface="Calibri"/>
              </a:rPr>
              <a:t>Header compression:</a:t>
            </a:r>
            <a:r>
              <a:rPr b="0" i="0" lang="en-US" sz="1200" u="none" cap="none" strike="noStrike">
                <a:solidFill>
                  <a:schemeClr val="dk1"/>
                </a:solidFill>
                <a:latin typeface="Calibri"/>
                <a:ea typeface="Calibri"/>
                <a:cs typeface="Calibri"/>
                <a:sym typeface="Calibri"/>
              </a:rPr>
              <a:t> The basis of header compression, like other compression methods, is the elimination of redundancy.  This applies especially to often-repeated protocol headers. </a:t>
            </a:r>
          </a:p>
          <a:p>
            <a:pPr indent="0" lvl="1" marL="457200" marR="0" rtl="0" algn="l">
              <a:spcBef>
                <a:spcPts val="0"/>
              </a:spcBef>
              <a:buSzPct val="25000"/>
              <a:buNone/>
            </a:pPr>
            <a:r>
              <a:rPr b="1" i="0" lang="en-US" sz="1200" u="none" cap="none" strike="noStrike">
                <a:solidFill>
                  <a:schemeClr val="dk1"/>
                </a:solidFill>
                <a:latin typeface="Calibri"/>
                <a:ea typeface="Calibri"/>
                <a:cs typeface="Calibri"/>
                <a:sym typeface="Calibri"/>
              </a:rPr>
              <a:t>LFI:</a:t>
            </a:r>
            <a:r>
              <a:rPr b="0" i="0" lang="en-US" sz="1200" u="none" cap="none" strike="noStrike">
                <a:solidFill>
                  <a:schemeClr val="dk1"/>
                </a:solidFill>
                <a:latin typeface="Calibri"/>
                <a:ea typeface="Calibri"/>
                <a:cs typeface="Calibri"/>
                <a:sym typeface="Calibri"/>
              </a:rPr>
              <a:t> LFI is a Layer 2 technique in which large frames are broken into small, equal-sized fragments and transmitted over the link in an interleaved fashion. The three primary LFI mechanisms supported by Cisco are as follows:</a:t>
            </a:r>
          </a:p>
          <a:p>
            <a:pPr indent="0" lvl="4" marL="1828800" marR="0" rtl="0" algn="l">
              <a:spcBef>
                <a:spcPts val="0"/>
              </a:spcBef>
              <a:buSzPct val="25000"/>
              <a:buNone/>
            </a:pPr>
            <a:r>
              <a:rPr b="1" i="0" lang="en-US" sz="1200" u="none" cap="none" strike="noStrike">
                <a:solidFill>
                  <a:schemeClr val="dk1"/>
                </a:solidFill>
                <a:latin typeface="Calibri"/>
                <a:ea typeface="Calibri"/>
                <a:cs typeface="Calibri"/>
                <a:sym typeface="Calibri"/>
              </a:rPr>
              <a:t>Multilink PPP (MLP):</a:t>
            </a:r>
            <a:r>
              <a:rPr b="0" i="0" lang="en-US" sz="1200" u="none" cap="none" strike="noStrike">
                <a:solidFill>
                  <a:schemeClr val="dk1"/>
                </a:solidFill>
                <a:latin typeface="Calibri"/>
                <a:ea typeface="Calibri"/>
                <a:cs typeface="Calibri"/>
                <a:sym typeface="Calibri"/>
              </a:rPr>
              <a:t> Used on PPP links</a:t>
            </a:r>
          </a:p>
          <a:p>
            <a:pPr indent="0" lvl="4" marL="1828800" marR="0" rtl="0" algn="l">
              <a:spcBef>
                <a:spcPts val="0"/>
              </a:spcBef>
              <a:buSzPct val="25000"/>
              <a:buNone/>
            </a:pPr>
            <a:r>
              <a:rPr b="1" i="0" lang="en-US" sz="1200" u="none" cap="none" strike="noStrike">
                <a:solidFill>
                  <a:schemeClr val="dk1"/>
                </a:solidFill>
                <a:latin typeface="Calibri"/>
                <a:ea typeface="Calibri"/>
                <a:cs typeface="Calibri"/>
                <a:sym typeface="Calibri"/>
              </a:rPr>
              <a:t>FRF.12:</a:t>
            </a:r>
            <a:r>
              <a:rPr b="0" i="0" lang="en-US" sz="1200" u="none" cap="none" strike="noStrike">
                <a:solidFill>
                  <a:schemeClr val="dk1"/>
                </a:solidFill>
                <a:latin typeface="Calibri"/>
                <a:ea typeface="Calibri"/>
                <a:cs typeface="Calibri"/>
                <a:sym typeface="Calibri"/>
              </a:rPr>
              <a:t> Used on Voice over IP over Frame Relay (VoIPovFR) links</a:t>
            </a:r>
          </a:p>
          <a:p>
            <a:pPr indent="0" lvl="4" marL="1828800" marR="0" rtl="0" algn="l">
              <a:spcBef>
                <a:spcPts val="0"/>
              </a:spcBef>
              <a:buSzPct val="25000"/>
              <a:buNone/>
            </a:pPr>
            <a:r>
              <a:rPr b="1" i="0" lang="en-US" sz="1200" u="none" cap="none" strike="noStrike">
                <a:solidFill>
                  <a:schemeClr val="dk1"/>
                </a:solidFill>
                <a:latin typeface="Calibri"/>
                <a:ea typeface="Calibri"/>
                <a:cs typeface="Calibri"/>
                <a:sym typeface="Calibri"/>
              </a:rPr>
              <a:t>FRF.11 Annex C:</a:t>
            </a:r>
            <a:r>
              <a:rPr b="0" i="0" lang="en-US" sz="1200" u="none" cap="none" strike="noStrike">
                <a:solidFill>
                  <a:schemeClr val="dk1"/>
                </a:solidFill>
                <a:latin typeface="Calibri"/>
                <a:ea typeface="Calibri"/>
                <a:cs typeface="Calibri"/>
                <a:sym typeface="Calibri"/>
              </a:rPr>
              <a:t> Used on Voice over Frame Relay (VoFR) links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24" name="Shape 124"/>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25" name="Shape 125"/>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Payload compression squeezes payloads, either the Layer 2 payload or the Layer 3 payload. With Layer 2 payload compression, the Layer 2 header remains intact, but its payload (Layer 3 and above) is compressed. With Layer 3 payload compression, Layer 2 and 3 headers remain intact. Payload compression increases the throughput and decreases the latency in transmission, because smaller packets (with compressed payloads) take less time to transmit than the larger, uncompressed packets. Layer 2 payload compression is performed on a link-by-link basis, whereas Layer 3 payload compression is generally used on a session-by-session basis.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Header compression methods work by </a:t>
            </a:r>
            <a:r>
              <a:rPr b="0" i="1" lang="en-US" sz="1200" u="none" cap="none" strike="noStrike">
                <a:solidFill>
                  <a:schemeClr val="dk1"/>
                </a:solidFill>
                <a:latin typeface="Calibri"/>
                <a:ea typeface="Calibri"/>
                <a:cs typeface="Calibri"/>
                <a:sym typeface="Calibri"/>
              </a:rPr>
              <a:t>not</a:t>
            </a:r>
            <a:r>
              <a:rPr b="0" i="0" lang="en-US" sz="1200" u="none" cap="none" strike="noStrike">
                <a:solidFill>
                  <a:schemeClr val="dk1"/>
                </a:solidFill>
                <a:latin typeface="Calibri"/>
                <a:ea typeface="Calibri"/>
                <a:cs typeface="Calibri"/>
                <a:sym typeface="Calibri"/>
              </a:rPr>
              <a:t> transmitting repeated information in packet headers throughout a session. The two peers on a PPP Layer 2 connection (a dialup link) agree on session indices that index a dictionary of packet headers. The dictionary is built at the start of every session and is used for all subsequent (noninitial) packets. Only changing, or nonconstant, parameters in the headers are actually sent along with the session index.</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Header compression cannot be performed across multiple routers because routers need full Layer 3 header information to be able to route packets to the next hop.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32" name="Shape 132"/>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33" name="Shape 133"/>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a router forwards a packet, the packet is subjected to the Layer 2 compression method after it has been encapsulated at the output. The compression method squeezes the payload of the Layer 2 frame (the entire Layer 3 packet), and transmits the packet on the interface.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Layer 2 payload compression is a CPU-intensive task and can add per-packet compression delay because of the application of the compression method to each frame. The serialization delay, however, is reduced, because the resulting frame is smaller. Serialization delay is the fixed delay that is required to clock the frame onto the network interface. Depending on the complexity of the Layer 2 payload compression algorithm, overall latency might be reduced, especially on low-speed links.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Layer 2 payload compression involves the compression of the payload of a Layer 2 WAN protocol, such as PPP, Frame Relay, High-Level Data Link Control (HDLC), X.25, and Link Access Procedure, Balanced (LAPB). The Layer 2 header is untouched by the act of compression. However, the entire contents of the payload (which include higher-layer protocol headers) are compressed. They are compressed using either a form of the Stacker algorithm (based on the industry standard LZ algorithm) or the Predictor algorithm, which is an older algorithm that is mostly used in legacy configurations.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40" name="Shape 140"/>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41" name="Shape 141"/>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Header compression increases throughput and reduces delay by compressing the protocol headers. Header compression is most useful for applications that generate small payloads because the protocol headers of such applications use a significant percentage of bandwidth on a link relative to their payload.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header compression is applied on a TCP/IP header, some of the redundant fields in the header of a TCP/IP connection are removed. Header compression keeps a copy of the original header on either side of the link, removes the entirely redundant fields, and differentially codes the remaining fields in order to allow the compression of 40 bytes of header to an average of 5 bytes. This process uses a very specific algorithm designed around the constant structure of the TCP/IP header. It does not touch the payload of the TCP packet in any way.</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TCP and RTP header compression applies to all TCP and RTP flows. For example, if TCP compression is enabled on a link, there is no mechanism to restrict its function to specific application types. TCP header compression for bulk data transfer yields little bandwidth savings. Class-based TCP header compression can be performed on specific traffic classes, such as the Telnet traffic class.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Class-based TCP header compression allows configuring RTP or TCP IP header compression on a per-class basis, when a class is configured within a policy map.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49" name="Shape 149"/>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50" name="Shape 150"/>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considering delay between two hops in a network, queuing delay in a router must be taken into account because it may be comparable to, or even exceed, serialization and propagation delay on a link. In an empty network, an interactive or voice session experiences low or no queuing delay, because the session does not compete with other applications on an interface output queue. Also, the small delay does not vary enough to produce significant jitter on the receiving side.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a congested network, interactive data and voice applications compete in the router queue with other applications. Queuing mechanisms may prioritize voice traffic in the software queue, but the hardware queue (TxQ) always uses a FIFO scheduling mechanism. After packets of different applications leave the software queue, the packets will mix with other packets in the hardware queue, even if their software queue processing was expedited. Thus, a voice packet may be immediately sent to the hardware queue where two large FTP packets are waiting for transmission. The voice packet must wait until the FTP packets are transmitted, thus producing an unacceptable delay in the voice path. Because links are used variably, the delay varies with time and may produce unacceptable jitter in jitter-sensitive applications such as voice.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the example shown here, the serialization delay of a 1500-byte packet over a 512-kbps link will be 24.3 ms. For VoIP traffic, the maximum recommended one-way, end-to-end delay is 150 ms. Therefore, having a 1500-byte packet ahead of a VoIP packet in the hardware queue on a 512-kbps link can cause the end-to-end delay of the voice packet to be over the budget of 24.3 ms.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56" name="Shape 156"/>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57" name="Shape 157"/>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use of a hybrid queuing method such as low latency queuing (LLQ) can provide low latency and low jitter for VoIP packets while servicing other data packets in a fair manner. But, even if VoIP packets are always sent to the front of the software queue, there is still the issue of serialization delay. A large packet may be on its way out of the hardware queue, which uses FIFO. When a VoIP packet is sent to the front of the software queue, the serialization of the large packet in the hardware transmit queue can cause the VoIP packet to wait for a long time before it can be transmitted out.</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solution is to fragment the large packets so that they never cause a VoIP packet to wait for more than a predefined amount of time. The VoIP packets must also be allowed to transmit in between the fragments of the larger packets (interleaving), or there will be no point in doing the fragmenting.</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you are configuring the proper fragment size to use on a link, a typical goal is to have a maximum serialization delay of around 10 to 15 ms. Depending on the LFI mechanisms being configured, the fragment size is either configured in bytes or in milliseconds.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3" name="Shape 13"/>
        <p:cNvGrpSpPr/>
        <p:nvPr/>
      </p:nvGrpSpPr>
      <p:grpSpPr>
        <a:xfrm>
          <a:off x="0" y="0"/>
          <a:ext cx="0" cy="0"/>
          <a:chOff x="0" y="0"/>
          <a:chExt cx="0" cy="0"/>
        </a:xfrm>
      </p:grpSpPr>
      <p:sp>
        <p:nvSpPr>
          <p:cNvPr id="14" name="Shape 14"/>
          <p:cNvSpPr/>
          <p:nvPr/>
        </p:nvSpPr>
        <p:spPr>
          <a:xfrm rot="-5400000">
            <a:off x="3200400" y="-1570037"/>
            <a:ext cx="2743200" cy="9144000"/>
          </a:xfrm>
          <a:prstGeom prst="rect">
            <a:avLst/>
          </a:prstGeom>
          <a:solidFill>
            <a:srgbClr val="015F85"/>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5" name="Shape 15"/>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spcBef>
                <a:spcPts val="0"/>
              </a:spcBef>
              <a:spcAft>
                <a:spcPts val="0"/>
              </a:spcAft>
              <a:buSzPct val="25000"/>
              <a:buNone/>
            </a:pPr>
            <a:r>
              <a:rPr b="0" i="0" lang="en-US" sz="700" u="none" cap="none" strike="noStrike">
                <a:solidFill>
                  <a:srgbClr val="D3D3D3"/>
                </a:solidFill>
                <a:latin typeface="Arial"/>
                <a:ea typeface="Arial"/>
                <a:cs typeface="Arial"/>
                <a:sym typeface="Arial"/>
              </a:rPr>
              <a:t>© 2006 Cisco Systems, Inc. All rights reserved.</a:t>
            </a:r>
          </a:p>
        </p:txBody>
      </p:sp>
      <p:grpSp>
        <p:nvGrpSpPr>
          <p:cNvPr id="16" name="Shape 16"/>
          <p:cNvGrpSpPr/>
          <p:nvPr/>
        </p:nvGrpSpPr>
        <p:grpSpPr>
          <a:xfrm>
            <a:off x="609600" y="525463"/>
            <a:ext cx="1447800" cy="769937"/>
            <a:chOff x="3272" y="1316"/>
            <a:chExt cx="1889" cy="1002"/>
          </a:xfrm>
        </p:grpSpPr>
        <p:sp>
          <p:nvSpPr>
            <p:cNvPr id="17" name="Shape 17"/>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8" name="Shape 18"/>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9" name="Shape 19"/>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0" name="Shape 20"/>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1" name="Shape 21"/>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2" name="Shape 22"/>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3" name="Shape 23"/>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4" name="Shape 24"/>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5" name="Shape 25"/>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6" name="Shape 26"/>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7" name="Shape 27"/>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8" name="Shape 28"/>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9" name="Shape 29"/>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30" name="Shape 30"/>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31" name="Shape 31"/>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grpSp>
      <p:sp>
        <p:nvSpPr>
          <p:cNvPr id="32" name="Shape 32"/>
          <p:cNvSpPr txBox="1"/>
          <p:nvPr>
            <p:ph type="ctrTitle"/>
          </p:nvPr>
        </p:nvSpPr>
        <p:spPr>
          <a:xfrm>
            <a:off x="650875" y="2676525"/>
            <a:ext cx="3768725" cy="8302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3" name="Shape 33"/>
          <p:cNvSpPr txBox="1"/>
          <p:nvPr>
            <p:ph idx="1" type="subTitle"/>
          </p:nvPr>
        </p:nvSpPr>
        <p:spPr>
          <a:xfrm>
            <a:off x="650875" y="4733925"/>
            <a:ext cx="6940550" cy="4191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2"/>
              </a:buClr>
              <a:buFont typeface="Noto Sans Symbols"/>
              <a:buNone/>
              <a:defRPr b="1" i="0" sz="2000" u="none" cap="none" strike="noStrike">
                <a:solidFill>
                  <a:schemeClr val="lt2"/>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pic>
        <p:nvPicPr>
          <p:cNvPr descr="MAE17639" id="34" name="Shape 34"/>
          <p:cNvPicPr preferRelativeResize="0"/>
          <p:nvPr/>
        </p:nvPicPr>
        <p:blipFill rotWithShape="1">
          <a:blip r:embed="rId2">
            <a:alphaModFix/>
          </a:blip>
          <a:srcRect b="0" l="0" r="0" t="0"/>
          <a:stretch/>
        </p:blipFill>
        <p:spPr>
          <a:xfrm>
            <a:off x="4573588" y="1630363"/>
            <a:ext cx="4570412"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0" name="Shape 60"/>
        <p:cNvGrpSpPr/>
        <p:nvPr/>
      </p:nvGrpSpPr>
      <p:grpSpPr>
        <a:xfrm>
          <a:off x="0" y="0"/>
          <a:ext cx="0" cy="0"/>
          <a:chOff x="0" y="0"/>
          <a:chExt cx="0" cy="0"/>
        </a:xfrm>
      </p:grpSpPr>
      <p:sp>
        <p:nvSpPr>
          <p:cNvPr id="61" name="Shape 61"/>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2" name="Shape 62"/>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3" name="Shape 63"/>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4" name="Shape 64"/>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5" name="Shape 65"/>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6" name="Shape 66"/>
        <p:cNvGrpSpPr/>
        <p:nvPr/>
      </p:nvGrpSpPr>
      <p:grpSpPr>
        <a:xfrm>
          <a:off x="0" y="0"/>
          <a:ext cx="0" cy="0"/>
          <a:chOff x="0" y="0"/>
          <a:chExt cx="0" cy="0"/>
        </a:xfrm>
      </p:grpSpPr>
      <p:sp>
        <p:nvSpPr>
          <p:cNvPr id="67" name="Shape 67"/>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26987" lvl="0" marL="176213" marR="0" rtl="0" algn="l">
              <a:lnSpc>
                <a:spcPct val="95000"/>
              </a:lnSpc>
              <a:spcBef>
                <a:spcPts val="1600"/>
              </a:spcBef>
              <a:spcAft>
                <a:spcPts val="0"/>
              </a:spcAft>
              <a:buClr>
                <a:schemeClr val="dk2"/>
              </a:buClr>
              <a:buSzPct val="100000"/>
              <a:buFont typeface="Noto Sans Symbols"/>
              <a:buChar char="▪"/>
              <a:defRPr b="0" i="0" sz="3200" u="none" cap="none" strike="noStrike">
                <a:solidFill>
                  <a:schemeClr val="dk1"/>
                </a:solidFill>
                <a:latin typeface="Arial"/>
                <a:ea typeface="Arial"/>
                <a:cs typeface="Arial"/>
                <a:sym typeface="Arial"/>
              </a:defRPr>
            </a:lvl1pPr>
            <a:lvl2pPr indent="1587" lvl="1" marL="5318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2pPr>
            <a:lvl3pPr indent="-33337" lvl="2" marL="896938"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3pPr>
            <a:lvl4pPr indent="-63500" lvl="3" marL="1257300"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4pPr>
            <a:lvl5pPr indent="-55562" lvl="4" marL="16176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5pPr>
            <a:lvl6pPr indent="-55563" lvl="5" marL="20748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6pPr>
            <a:lvl7pPr indent="-55563" lvl="6" marL="25320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7pPr>
            <a:lvl8pPr indent="-55563" lvl="7" marL="29892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8pPr>
            <a:lvl9pPr indent="-55562" lvl="8" marL="34464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9" name="Shape 69"/>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0" name="Shape 70"/>
        <p:cNvGrpSpPr/>
        <p:nvPr/>
      </p:nvGrpSpPr>
      <p:grpSpPr>
        <a:xfrm>
          <a:off x="0" y="0"/>
          <a:ext cx="0" cy="0"/>
          <a:chOff x="0" y="0"/>
          <a:chExt cx="0" cy="0"/>
        </a:xfrm>
      </p:grpSpPr>
      <p:sp>
        <p:nvSpPr>
          <p:cNvPr id="71" name="Shape 71"/>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2" name="Shape 72"/>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5000"/>
              </a:lnSpc>
              <a:spcBef>
                <a:spcPts val="1600"/>
              </a:spcBef>
              <a:spcAft>
                <a:spcPts val="0"/>
              </a:spcAft>
              <a:buClr>
                <a:schemeClr val="dk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lnSpc>
                <a:spcPct val="95000"/>
              </a:lnSpc>
              <a:spcBef>
                <a:spcPts val="1400"/>
              </a:spcBef>
              <a:spcAft>
                <a:spcPts val="0"/>
              </a:spcAft>
              <a:buClr>
                <a:schemeClr val="dk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5000"/>
              </a:lnSpc>
              <a:spcBef>
                <a:spcPts val="120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9pPr>
          </a:lstStyle>
          <a:p/>
        </p:txBody>
      </p:sp>
      <p:sp>
        <p:nvSpPr>
          <p:cNvPr id="73" name="Shape 73"/>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6" name="Shape 76"/>
          <p:cNvSpPr txBox="1"/>
          <p:nvPr>
            <p:ph idx="1" type="body"/>
          </p:nvPr>
        </p:nvSpPr>
        <p:spPr>
          <a:xfrm rot="5400000">
            <a:off x="2030413" y="-231775"/>
            <a:ext cx="5410200" cy="815975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4671219" y="2409031"/>
            <a:ext cx="6248400" cy="20399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9" name="Shape 79"/>
          <p:cNvSpPr txBox="1"/>
          <p:nvPr>
            <p:ph idx="1" type="body"/>
          </p:nvPr>
        </p:nvSpPr>
        <p:spPr>
          <a:xfrm rot="5400000">
            <a:off x="515144" y="445294"/>
            <a:ext cx="6248400" cy="5967412"/>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OverObj">
  <p:cSld name="Title and Text over Content">
    <p:spTree>
      <p:nvGrpSpPr>
        <p:cNvPr id="80" name="Shape 80"/>
        <p:cNvGrpSpPr/>
        <p:nvPr/>
      </p:nvGrpSpPr>
      <p:grpSpPr>
        <a:xfrm>
          <a:off x="0" y="0"/>
          <a:ext cx="0" cy="0"/>
          <a:chOff x="0" y="0"/>
          <a:chExt cx="0" cy="0"/>
        </a:xfrm>
      </p:grpSpPr>
      <p:sp>
        <p:nvSpPr>
          <p:cNvPr id="81" name="Shape 81"/>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2" name="Shape 82"/>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3" name="Shape 83"/>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and 2 Content over Text">
    <p:spTree>
      <p:nvGrpSpPr>
        <p:cNvPr id="84" name="Shape 84"/>
        <p:cNvGrpSpPr/>
        <p:nvPr/>
      </p:nvGrpSpPr>
      <p:grpSpPr>
        <a:xfrm>
          <a:off x="0" y="0"/>
          <a:ext cx="0" cy="0"/>
          <a:chOff x="0" y="0"/>
          <a:chExt cx="0" cy="0"/>
        </a:xfrm>
      </p:grpSpPr>
      <p:sp>
        <p:nvSpPr>
          <p:cNvPr id="85" name="Shape 85"/>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6" name="Shape 86"/>
          <p:cNvSpPr txBox="1"/>
          <p:nvPr>
            <p:ph idx="1" type="body"/>
          </p:nvPr>
        </p:nvSpPr>
        <p:spPr>
          <a:xfrm>
            <a:off x="655638"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7" name="Shape 87"/>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8" name="Shape 88"/>
          <p:cNvSpPr txBox="1"/>
          <p:nvPr>
            <p:ph idx="3"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89" name="Shape 89"/>
        <p:cNvGrpSpPr/>
        <p:nvPr/>
      </p:nvGrpSpPr>
      <p:grpSpPr>
        <a:xfrm>
          <a:off x="0" y="0"/>
          <a:ext cx="0" cy="0"/>
          <a:chOff x="0" y="0"/>
          <a:chExt cx="0" cy="0"/>
        </a:xfrm>
      </p:grpSpPr>
      <p:sp>
        <p:nvSpPr>
          <p:cNvPr id="90" name="Shape 9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TwoObj">
  <p:cSld name="Title, Text, and 2 Content">
    <p:spTree>
      <p:nvGrpSpPr>
        <p:cNvPr id="91" name="Shape 91"/>
        <p:cNvGrpSpPr/>
        <p:nvPr/>
      </p:nvGrpSpPr>
      <p:grpSpPr>
        <a:xfrm>
          <a:off x="0" y="0"/>
          <a:ext cx="0" cy="0"/>
          <a:chOff x="0" y="0"/>
          <a:chExt cx="0" cy="0"/>
        </a:xfrm>
      </p:grpSpPr>
      <p:sp>
        <p:nvSpPr>
          <p:cNvPr id="92" name="Shape 92"/>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3" name="Shape 93"/>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4" name="Shape 94"/>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5" name="Shape 95"/>
          <p:cNvSpPr txBox="1"/>
          <p:nvPr>
            <p:ph idx="3" type="body"/>
          </p:nvPr>
        </p:nvSpPr>
        <p:spPr>
          <a:xfrm>
            <a:off x="4811713" y="39243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hart">
  <p:cSld name="Title, Text and Chart">
    <p:spTree>
      <p:nvGrpSpPr>
        <p:cNvPr id="96" name="Shape 96"/>
        <p:cNvGrpSpPr/>
        <p:nvPr/>
      </p:nvGrpSpPr>
      <p:grpSpPr>
        <a:xfrm>
          <a:off x="0" y="0"/>
          <a:ext cx="0" cy="0"/>
          <a:chOff x="0" y="0"/>
          <a:chExt cx="0" cy="0"/>
        </a:xfrm>
      </p:grpSpPr>
      <p:sp>
        <p:nvSpPr>
          <p:cNvPr id="97" name="Shape 9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8" name="Shape 98"/>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9" name="Shape 99"/>
          <p:cNvSpPr/>
          <p:nvPr>
            <p:ph idx="2" type="ch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5" name="Shape 35"/>
        <p:cNvGrpSpPr/>
        <p:nvPr/>
      </p:nvGrpSpPr>
      <p:grpSpPr>
        <a:xfrm>
          <a:off x="0" y="0"/>
          <a:ext cx="0" cy="0"/>
          <a:chOff x="0" y="0"/>
          <a:chExt cx="0" cy="0"/>
        </a:xfrm>
      </p:grpSpPr>
      <p:sp>
        <p:nvSpPr>
          <p:cNvPr id="36" name="Shape 36"/>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7" name="Shape 37"/>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and Content over Text">
    <p:spTree>
      <p:nvGrpSpPr>
        <p:cNvPr id="38" name="Shape 38"/>
        <p:cNvGrpSpPr/>
        <p:nvPr/>
      </p:nvGrpSpPr>
      <p:grpSpPr>
        <a:xfrm>
          <a:off x="0" y="0"/>
          <a:ext cx="0" cy="0"/>
          <a:chOff x="0" y="0"/>
          <a:chExt cx="0" cy="0"/>
        </a:xfrm>
      </p:grpSpPr>
      <p:sp>
        <p:nvSpPr>
          <p:cNvPr id="39" name="Shape 3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lipArt">
  <p:cSld name="Title, Text and Clip Art">
    <p:spTree>
      <p:nvGrpSpPr>
        <p:cNvPr id="44" name="Shape 44"/>
        <p:cNvGrpSpPr/>
        <p:nvPr/>
      </p:nvGrpSpPr>
      <p:grpSpPr>
        <a:xfrm>
          <a:off x="0" y="0"/>
          <a:ext cx="0" cy="0"/>
          <a:chOff x="0" y="0"/>
          <a:chExt cx="0" cy="0"/>
        </a:xfrm>
      </p:grpSpPr>
      <p:sp>
        <p:nvSpPr>
          <p:cNvPr id="45" name="Shape 45"/>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6" name="Shape 46"/>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7" name="Shape 47"/>
          <p:cNvSpPr/>
          <p:nvPr>
            <p:ph idx="2" type="clip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48" name="Shape 48"/>
        <p:cNvGrpSpPr/>
        <p:nvPr/>
      </p:nvGrpSpPr>
      <p:grpSpPr>
        <a:xfrm>
          <a:off x="0" y="0"/>
          <a:ext cx="0" cy="0"/>
          <a:chOff x="0" y="0"/>
          <a:chExt cx="0" cy="0"/>
        </a:xfrm>
      </p:grpSpPr>
      <p:sp>
        <p:nvSpPr>
          <p:cNvPr id="49" name="Shape 4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0" name="Shape 50"/>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1" name="Shape 51"/>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53" name="Shape 53"/>
        <p:cNvGrpSpPr/>
        <p:nvPr/>
      </p:nvGrpSpPr>
      <p:grpSpPr>
        <a:xfrm>
          <a:off x="0" y="0"/>
          <a:ext cx="0" cy="0"/>
          <a:chOff x="0" y="0"/>
          <a:chExt cx="0" cy="0"/>
        </a:xfrm>
      </p:grpSpPr>
      <p:sp>
        <p:nvSpPr>
          <p:cNvPr id="54" name="Shape 5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5" name="Shape 5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5000"/>
              </a:lnSpc>
              <a:spcBef>
                <a:spcPts val="900"/>
              </a:spcBef>
              <a:spcAft>
                <a:spcPts val="0"/>
              </a:spcAft>
              <a:buClr>
                <a:schemeClr val="dk2"/>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lnSpc>
                <a:spcPct val="95000"/>
              </a:lnSpc>
              <a:spcBef>
                <a:spcPts val="800"/>
              </a:spcBef>
              <a:spcAft>
                <a:spcPts val="0"/>
              </a:spcAft>
              <a:buClr>
                <a:schemeClr val="dk2"/>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6" name="Shape 56"/>
        <p:cNvGrpSpPr/>
        <p:nvPr/>
      </p:nvGrpSpPr>
      <p:grpSpPr>
        <a:xfrm>
          <a:off x="0" y="0"/>
          <a:ext cx="0" cy="0"/>
          <a:chOff x="0" y="0"/>
          <a:chExt cx="0" cy="0"/>
        </a:xfrm>
      </p:grpSpPr>
      <p:sp>
        <p:nvSpPr>
          <p:cNvPr id="57" name="Shape 5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8" name="Shape 58"/>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9" name="Shape 59"/>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11" name="Shape 11"/>
          <p:cNvSpPr/>
          <p:nvPr/>
        </p:nvSpPr>
        <p:spPr>
          <a:xfrm>
            <a:off x="0" y="0"/>
            <a:ext cx="9144000" cy="1778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2" name="Shape 12"/>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ctrTitle"/>
          </p:nvPr>
        </p:nvSpPr>
        <p:spPr>
          <a:xfrm>
            <a:off x="650875" y="2676525"/>
            <a:ext cx="3768725" cy="830263"/>
          </a:xfrm>
          <a:prstGeom prst="rect">
            <a:avLst/>
          </a:prstGeom>
          <a:noFill/>
          <a:ln>
            <a:noFill/>
          </a:ln>
        </p:spPr>
        <p:txBody>
          <a:bodyPr anchorCtr="0" anchor="ctr" bIns="41050" lIns="82100" rIns="82100" wrap="square" tIns="41050">
            <a:noAutofit/>
          </a:bodyPr>
          <a:lstStyle/>
          <a:p>
            <a:pPr indent="0" lvl="0" marL="0" marR="0" rtl="0" algn="l">
              <a:lnSpc>
                <a:spcPct val="90000"/>
              </a:lnSpc>
              <a:spcBef>
                <a:spcPts val="0"/>
              </a:spcBef>
              <a:spcAft>
                <a:spcPts val="0"/>
              </a:spcAft>
              <a:buSzPct val="25000"/>
              <a:buNone/>
            </a:pPr>
            <a:r>
              <a:rPr b="0" i="0" lang="en-US" sz="3000" u="none" cap="none" strike="noStrike">
                <a:solidFill>
                  <a:srgbClr val="FFFFFF"/>
                </a:solidFill>
                <a:latin typeface="Arial"/>
                <a:ea typeface="Arial"/>
                <a:cs typeface="Arial"/>
                <a:sym typeface="Arial"/>
              </a:rPr>
              <a:t>Module 4: Implement the DiffServ QoS Model</a:t>
            </a:r>
          </a:p>
        </p:txBody>
      </p:sp>
      <p:sp>
        <p:nvSpPr>
          <p:cNvPr id="106" name="Shape 106"/>
          <p:cNvSpPr txBox="1"/>
          <p:nvPr>
            <p:ph idx="1" type="subTitle"/>
          </p:nvPr>
        </p:nvSpPr>
        <p:spPr>
          <a:xfrm>
            <a:off x="650875" y="4733925"/>
            <a:ext cx="6940550" cy="419100"/>
          </a:xfrm>
          <a:prstGeom prst="rect">
            <a:avLst/>
          </a:prstGeom>
          <a:noFill/>
          <a:ln>
            <a:noFill/>
          </a:ln>
        </p:spPr>
        <p:txBody>
          <a:bodyPr anchorCtr="0" anchor="t" bIns="41050" lIns="82100" rIns="82100" wrap="square" tIns="41050">
            <a:noAutofit/>
          </a:bodyPr>
          <a:lstStyle/>
          <a:p>
            <a:pPr indent="0" lvl="0" marL="0" marR="0" rtl="0" algn="l">
              <a:lnSpc>
                <a:spcPct val="80000"/>
              </a:lnSpc>
              <a:spcBef>
                <a:spcPts val="0"/>
              </a:spcBef>
              <a:spcAft>
                <a:spcPts val="0"/>
              </a:spcAft>
              <a:buClr>
                <a:schemeClr val="dk2"/>
              </a:buClr>
              <a:buSzPct val="25000"/>
              <a:buFont typeface="Noto Sans Symbols"/>
              <a:buNone/>
            </a:pPr>
            <a:r>
              <a:rPr b="1" i="0" lang="en-US" sz="2000" u="none" cap="none" strike="noStrike">
                <a:solidFill>
                  <a:schemeClr val="lt2"/>
                </a:solidFill>
                <a:latin typeface="Arial"/>
                <a:ea typeface="Arial"/>
                <a:cs typeface="Arial"/>
                <a:sym typeface="Arial"/>
              </a:rPr>
              <a:t>Stretnutie 5: Mechanizmy efektívnosti linky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Konfigurácia kompresie UDP+RTP hlavičiek na úrovni rozhrania</a:t>
            </a:r>
          </a:p>
        </p:txBody>
      </p:sp>
      <p:sp>
        <p:nvSpPr>
          <p:cNvPr id="173" name="Shape 173"/>
          <p:cNvSpPr txBox="1"/>
          <p:nvPr>
            <p:ph idx="1" type="body"/>
          </p:nvPr>
        </p:nvSpPr>
        <p:spPr>
          <a:xfrm>
            <a:off x="655638" y="2132856"/>
            <a:ext cx="8159750" cy="4420344"/>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2000"/>
              <a:buFont typeface="Noto Sans Symbols"/>
              <a:buChar char="▪"/>
            </a:pPr>
            <a:r>
              <a:rPr b="0" i="0" lang="en-US" sz="2040" u="none" cap="none" strike="noStrike">
                <a:solidFill>
                  <a:schemeClr val="dk1"/>
                </a:solidFill>
                <a:latin typeface="Arial"/>
                <a:ea typeface="Arial"/>
                <a:cs typeface="Arial"/>
                <a:sym typeface="Arial"/>
              </a:rPr>
              <a:t>Bez stanoveného typu kompresie bude na rozhraní použitý typ závislý od enkapsulácie</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PPP bude používať IPHC</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HDLC a FR budú používať proprietárnu implementáciu fy Cisco</a:t>
            </a:r>
          </a:p>
          <a:p>
            <a:pPr indent="-176213" lvl="0" marL="176213" marR="0" rtl="0" algn="l">
              <a:lnSpc>
                <a:spcPct val="85000"/>
              </a:lnSpc>
              <a:spcBef>
                <a:spcPts val="1020"/>
              </a:spcBef>
              <a:spcAft>
                <a:spcPts val="0"/>
              </a:spcAft>
              <a:buClr>
                <a:schemeClr val="dk2"/>
              </a:buClr>
              <a:buSzPct val="102000"/>
              <a:buFont typeface="Noto Sans Symbols"/>
              <a:buChar char="▪"/>
            </a:pPr>
            <a:r>
              <a:rPr b="0" i="0" lang="en-US" sz="2040" u="none" cap="none" strike="noStrike">
                <a:solidFill>
                  <a:schemeClr val="dk1"/>
                </a:solidFill>
                <a:latin typeface="Arial"/>
                <a:ea typeface="Arial"/>
                <a:cs typeface="Arial"/>
                <a:sym typeface="Arial"/>
              </a:rPr>
              <a:t>Typ </a:t>
            </a:r>
            <a:r>
              <a:rPr b="1" i="0" lang="en-US" sz="2040" u="none" cap="none" strike="noStrike">
                <a:solidFill>
                  <a:schemeClr val="accent2"/>
                </a:solidFill>
                <a:latin typeface="Courier New"/>
                <a:ea typeface="Courier New"/>
                <a:cs typeface="Courier New"/>
                <a:sym typeface="Courier New"/>
              </a:rPr>
              <a:t>iphc-format</a:t>
            </a:r>
            <a:r>
              <a:rPr b="0" i="0" lang="en-US" sz="2040" u="none" cap="none" strike="noStrike">
                <a:solidFill>
                  <a:schemeClr val="dk1"/>
                </a:solidFill>
                <a:latin typeface="Arial"/>
                <a:ea typeface="Arial"/>
                <a:cs typeface="Arial"/>
                <a:sym typeface="Arial"/>
              </a:rPr>
              <a:t> vychádza z RFC 2507 až 2509</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Komprimuje tie UDP toky, ktorých cieľový port je párny a v rozsahu od 16384 po 32767 (Cisco audio) alebo v rozsahu od 49152 po 65535 (Cisco video), lebo na týchto párnych portoch sa štandardne používa UDP+RTP</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Na HDLC a PPP sa budú automaticky komprimovať aj TCP hlavičky</a:t>
            </a:r>
          </a:p>
          <a:p>
            <a:pPr indent="-176213" lvl="0" marL="176213" marR="0" rtl="0" algn="l">
              <a:lnSpc>
                <a:spcPct val="85000"/>
              </a:lnSpc>
              <a:spcBef>
                <a:spcPts val="1020"/>
              </a:spcBef>
              <a:spcAft>
                <a:spcPts val="0"/>
              </a:spcAft>
              <a:buClr>
                <a:schemeClr val="dk2"/>
              </a:buClr>
              <a:buSzPct val="102000"/>
              <a:buFont typeface="Noto Sans Symbols"/>
              <a:buChar char="▪"/>
            </a:pPr>
            <a:r>
              <a:rPr b="0" i="0" lang="en-US" sz="2040" u="none" cap="none" strike="noStrike">
                <a:solidFill>
                  <a:schemeClr val="dk1"/>
                </a:solidFill>
                <a:latin typeface="Arial"/>
                <a:ea typeface="Arial"/>
                <a:cs typeface="Arial"/>
                <a:sym typeface="Arial"/>
              </a:rPr>
              <a:t>Typ </a:t>
            </a:r>
            <a:r>
              <a:rPr b="1" i="0" lang="en-US" sz="2040" u="none" cap="none" strike="noStrike">
                <a:solidFill>
                  <a:schemeClr val="accent2"/>
                </a:solidFill>
                <a:latin typeface="Courier New"/>
                <a:ea typeface="Courier New"/>
                <a:cs typeface="Courier New"/>
                <a:sym typeface="Courier New"/>
              </a:rPr>
              <a:t>ietf-format</a:t>
            </a:r>
            <a:r>
              <a:rPr b="0" i="0" lang="en-US" sz="2040" u="none" cap="none" strike="noStrike">
                <a:solidFill>
                  <a:schemeClr val="dk1"/>
                </a:solidFill>
                <a:latin typeface="Arial"/>
                <a:ea typeface="Arial"/>
                <a:cs typeface="Arial"/>
                <a:sym typeface="Arial"/>
              </a:rPr>
              <a:t> je reimplementáciou RFC 2507 až 2509 s dôslednejšou zhodou</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Komprimuje tie UDP toky, ktorých cieľový port je párny a vyšší ako 1024</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Na PPP sa budú automaticky komprimovať aj TCP hlavičky</a:t>
            </a:r>
          </a:p>
        </p:txBody>
      </p:sp>
      <p:sp>
        <p:nvSpPr>
          <p:cNvPr id="174" name="Shape 174"/>
          <p:cNvSpPr/>
          <p:nvPr/>
        </p:nvSpPr>
        <p:spPr>
          <a:xfrm>
            <a:off x="533400" y="1433620"/>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ip rtp header-compression [ iphc-format | ietf-format ]</a:t>
            </a:r>
          </a:p>
        </p:txBody>
      </p:sp>
      <p:sp>
        <p:nvSpPr>
          <p:cNvPr id="175" name="Shape 175"/>
          <p:cNvSpPr/>
          <p:nvPr/>
        </p:nvSpPr>
        <p:spPr>
          <a:xfrm>
            <a:off x="533400" y="1089132"/>
            <a:ext cx="24860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dk1"/>
                </a:solidFill>
                <a:latin typeface="Courier New"/>
                <a:ea typeface="Courier New"/>
                <a:cs typeface="Courier New"/>
                <a:sym typeface="Courier New"/>
              </a:rPr>
              <a:t>router(config-if)#</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Konfigurácia kompresie TCP hlavičiek na úrovni rozhrania</a:t>
            </a:r>
          </a:p>
        </p:txBody>
      </p:sp>
      <p:sp>
        <p:nvSpPr>
          <p:cNvPr id="181" name="Shape 181"/>
          <p:cNvSpPr txBox="1"/>
          <p:nvPr>
            <p:ph idx="1" type="body"/>
          </p:nvPr>
        </p:nvSpPr>
        <p:spPr>
          <a:xfrm>
            <a:off x="655638" y="2132856"/>
            <a:ext cx="8159750" cy="4420344"/>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Bez stanoveného typu kompresie bude na rozhraní použitý typ podľa RFC 1144 (Van Jacobson)</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Typ </a:t>
            </a:r>
            <a:r>
              <a:rPr b="1" i="0" lang="en-US" sz="2400" u="none" cap="none" strike="noStrike">
                <a:solidFill>
                  <a:schemeClr val="accent2"/>
                </a:solidFill>
                <a:latin typeface="Courier New"/>
                <a:ea typeface="Courier New"/>
                <a:cs typeface="Courier New"/>
                <a:sym typeface="Courier New"/>
              </a:rPr>
              <a:t>iphc-format</a:t>
            </a:r>
            <a:r>
              <a:rPr b="0" i="0" lang="en-US" sz="2400" u="none" cap="none" strike="noStrike">
                <a:solidFill>
                  <a:schemeClr val="dk1"/>
                </a:solidFill>
                <a:latin typeface="Arial"/>
                <a:ea typeface="Arial"/>
                <a:cs typeface="Arial"/>
                <a:sym typeface="Arial"/>
              </a:rPr>
              <a:t> vychádza z RFC 2507 až 2509</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HDLC a PPP sa budú automaticky komprimovať aj UDP+RTP hlavičky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Typ </a:t>
            </a:r>
            <a:r>
              <a:rPr b="1" i="0" lang="en-US" sz="2400" u="none" cap="none" strike="noStrike">
                <a:solidFill>
                  <a:schemeClr val="accent2"/>
                </a:solidFill>
                <a:latin typeface="Courier New"/>
                <a:ea typeface="Courier New"/>
                <a:cs typeface="Courier New"/>
                <a:sym typeface="Courier New"/>
              </a:rPr>
              <a:t>ietf-format</a:t>
            </a:r>
            <a:r>
              <a:rPr b="0" i="0" lang="en-US" sz="2400" u="none" cap="none" strike="noStrike">
                <a:solidFill>
                  <a:schemeClr val="dk1"/>
                </a:solidFill>
                <a:latin typeface="Arial"/>
                <a:ea typeface="Arial"/>
                <a:cs typeface="Arial"/>
                <a:sym typeface="Arial"/>
              </a:rPr>
              <a:t> je reimplementáciou RFC 2507 až 2509 s dôslednejšou zhodou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PPP sa budú automaticky komprimovať aj UDP+RTP hlavičky</a:t>
            </a:r>
          </a:p>
        </p:txBody>
      </p:sp>
      <p:sp>
        <p:nvSpPr>
          <p:cNvPr id="182" name="Shape 182"/>
          <p:cNvSpPr/>
          <p:nvPr/>
        </p:nvSpPr>
        <p:spPr>
          <a:xfrm>
            <a:off x="533400" y="1433620"/>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ip tcp header-compression [ iphc-format | ietf-format ]</a:t>
            </a:r>
          </a:p>
        </p:txBody>
      </p:sp>
      <p:sp>
        <p:nvSpPr>
          <p:cNvPr id="183" name="Shape 183"/>
          <p:cNvSpPr/>
          <p:nvPr/>
        </p:nvSpPr>
        <p:spPr>
          <a:xfrm>
            <a:off x="533400" y="1089132"/>
            <a:ext cx="24860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dk1"/>
                </a:solidFill>
                <a:latin typeface="Courier New"/>
                <a:ea typeface="Courier New"/>
                <a:cs typeface="Courier New"/>
                <a:sym typeface="Courier New"/>
              </a:rPr>
              <a:t>router(config-if)#</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Konfigurácia kompresie hlavičiek na rozhraní</a:t>
            </a:r>
          </a:p>
        </p:txBody>
      </p:sp>
      <p:sp>
        <p:nvSpPr>
          <p:cNvPr id="189" name="Shape 18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Konfigurácia zvolenej metódy kompresie hlavičiek musí byť identicky nakonfigurovaná na oboch koncoch linky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Stav/typ kompresie a štatistiky je možné získať príkazmi</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000" u="none" cap="none" strike="noStrike">
                <a:solidFill>
                  <a:schemeClr val="accent2"/>
                </a:solidFill>
                <a:latin typeface="Courier New"/>
                <a:ea typeface="Courier New"/>
                <a:cs typeface="Courier New"/>
                <a:sym typeface="Courier New"/>
              </a:rPr>
              <a:t>show ip rtp header-compression</a:t>
            </a:r>
            <a:br>
              <a:rPr b="1" i="0" lang="en-US" sz="2000" u="none" cap="none" strike="noStrike">
                <a:solidFill>
                  <a:schemeClr val="accent2"/>
                </a:solidFill>
                <a:latin typeface="Courier New"/>
                <a:ea typeface="Courier New"/>
                <a:cs typeface="Courier New"/>
                <a:sym typeface="Courier New"/>
              </a:rPr>
            </a:br>
            <a:r>
              <a:rPr b="1" i="0" lang="en-US" sz="2000" u="none" cap="none" strike="noStrike">
                <a:solidFill>
                  <a:schemeClr val="accent2"/>
                </a:solidFill>
                <a:latin typeface="Courier New"/>
                <a:ea typeface="Courier New"/>
                <a:cs typeface="Courier New"/>
                <a:sym typeface="Courier New"/>
              </a:rPr>
              <a:t>show ip tcp header-compression</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Dodatočné nastavenia kompresných metód hlavičiek je možné naštudovať v „QoS: Header Compression Configuration Guide, Cisco IOS Release 15M&amp;T“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kompresie tiel paketov</a:t>
            </a:r>
          </a:p>
        </p:txBody>
      </p:sp>
      <p:sp>
        <p:nvSpPr>
          <p:cNvPr id="195" name="Shape 195"/>
          <p:cNvSpPr txBox="1"/>
          <p:nvPr>
            <p:ph idx="1" type="body"/>
          </p:nvPr>
        </p:nvSpPr>
        <p:spPr>
          <a:xfrm>
            <a:off x="655638" y="2132856"/>
            <a:ext cx="8159750" cy="4420344"/>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Príkazom </a:t>
            </a:r>
            <a:r>
              <a:rPr b="1" i="0" lang="en-US" sz="2400" u="none" cap="none" strike="noStrike">
                <a:solidFill>
                  <a:schemeClr val="accent2"/>
                </a:solidFill>
                <a:latin typeface="Courier New"/>
                <a:ea typeface="Courier New"/>
                <a:cs typeface="Courier New"/>
                <a:sym typeface="Courier New"/>
              </a:rPr>
              <a:t>compress</a:t>
            </a:r>
            <a:r>
              <a:rPr b="0" i="0" lang="en-US" sz="2400" u="none" cap="none" strike="noStrike">
                <a:solidFill>
                  <a:schemeClr val="accent2"/>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sa aktivuje kompresia tiel paketov na rozhraní</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HDLC je podporovaný iba algoritmus STAC</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PPP sú podporované viaceré kompresné mechanizmy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Kompresia musí byť nakonfigurovaná na oboch koncoch linky identicky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Informácie a štatistiky o stave kompresie je možné získať príkazom</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000" u="none" cap="none" strike="noStrike">
                <a:solidFill>
                  <a:schemeClr val="accent2"/>
                </a:solidFill>
                <a:latin typeface="Courier New"/>
                <a:ea typeface="Courier New"/>
                <a:cs typeface="Courier New"/>
                <a:sym typeface="Courier New"/>
              </a:rPr>
              <a:t>show compress [ details ]</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p:txBody>
      </p:sp>
      <p:sp>
        <p:nvSpPr>
          <p:cNvPr id="196" name="Shape 196"/>
          <p:cNvSpPr/>
          <p:nvPr/>
        </p:nvSpPr>
        <p:spPr>
          <a:xfrm>
            <a:off x="533400" y="1433620"/>
            <a:ext cx="8159750" cy="58541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compress stac ! Pre HDLC</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compress [ lzs | mppc | predictor | stac ]</a:t>
            </a:r>
          </a:p>
        </p:txBody>
      </p:sp>
      <p:sp>
        <p:nvSpPr>
          <p:cNvPr id="197" name="Shape 197"/>
          <p:cNvSpPr/>
          <p:nvPr/>
        </p:nvSpPr>
        <p:spPr>
          <a:xfrm>
            <a:off x="533400" y="1089132"/>
            <a:ext cx="24860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dk1"/>
                </a:solidFill>
                <a:latin typeface="Courier New"/>
                <a:ea typeface="Courier New"/>
                <a:cs typeface="Courier New"/>
                <a:sym typeface="Courier New"/>
              </a:rPr>
              <a:t>router(config-if)#</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Konfigurácia kompresie hlavičiek v CBWFQ</a:t>
            </a:r>
          </a:p>
        </p:txBody>
      </p:sp>
      <p:sp>
        <p:nvSpPr>
          <p:cNvPr id="203" name="Shape 203"/>
          <p:cNvSpPr txBox="1"/>
          <p:nvPr>
            <p:ph idx="1" type="body"/>
          </p:nvPr>
        </p:nvSpPr>
        <p:spPr>
          <a:xfrm>
            <a:off x="655638" y="2132856"/>
            <a:ext cx="8159750" cy="4420344"/>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Príkazom </a:t>
            </a:r>
            <a:r>
              <a:rPr b="1" i="0" lang="en-US" sz="2400" u="none" cap="none" strike="noStrike">
                <a:solidFill>
                  <a:schemeClr val="accent2"/>
                </a:solidFill>
                <a:latin typeface="Courier New"/>
                <a:ea typeface="Courier New"/>
                <a:cs typeface="Courier New"/>
                <a:sym typeface="Courier New"/>
              </a:rPr>
              <a:t>compression header ip</a:t>
            </a:r>
            <a:r>
              <a:rPr b="0" i="0" lang="en-US" sz="2400" u="none" cap="none" strike="noStrike">
                <a:solidFill>
                  <a:schemeClr val="accent2"/>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sa aktivuje pre danú triedu prevádzky kompresia vybraných hlavičiek</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Bez zadania konkrétneho typu platí RTP aj TCP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 zadaní konkrétneho typu platí len daný typ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Príkaz sa môže v konkrétnej class nachádzať iba jedenkrát</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Stav kompresie je možné overiť vo výpisoch</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000" u="none" cap="none" strike="noStrike">
                <a:solidFill>
                  <a:schemeClr val="accent2"/>
                </a:solidFill>
                <a:latin typeface="Courier New"/>
                <a:ea typeface="Courier New"/>
                <a:cs typeface="Courier New"/>
                <a:sym typeface="Courier New"/>
              </a:rPr>
              <a:t>show policy-map </a:t>
            </a:r>
            <a:r>
              <a:rPr b="0" i="1" lang="en-US" sz="2000" u="none" cap="none" strike="noStrike">
                <a:solidFill>
                  <a:schemeClr val="accent2"/>
                </a:solidFill>
                <a:latin typeface="Courier New"/>
                <a:ea typeface="Courier New"/>
                <a:cs typeface="Courier New"/>
                <a:sym typeface="Courier New"/>
              </a:rPr>
              <a:t>policy-map-name</a:t>
            </a:r>
            <a:br>
              <a:rPr b="0" i="1" lang="en-US" sz="2000" u="none" cap="none" strike="noStrike">
                <a:solidFill>
                  <a:schemeClr val="accent2"/>
                </a:solidFill>
                <a:latin typeface="Courier New"/>
                <a:ea typeface="Courier New"/>
                <a:cs typeface="Courier New"/>
                <a:sym typeface="Courier New"/>
              </a:rPr>
            </a:br>
            <a:r>
              <a:rPr b="1" i="0" lang="en-US" sz="2000" u="none" cap="none" strike="noStrike">
                <a:solidFill>
                  <a:schemeClr val="accent2"/>
                </a:solidFill>
                <a:latin typeface="Courier New"/>
                <a:ea typeface="Courier New"/>
                <a:cs typeface="Courier New"/>
                <a:sym typeface="Courier New"/>
              </a:rPr>
              <a:t>show policy-map interface </a:t>
            </a:r>
            <a:r>
              <a:rPr b="0" i="1" lang="en-US" sz="2000" u="none" cap="none" strike="noStrike">
                <a:solidFill>
                  <a:schemeClr val="accent2"/>
                </a:solidFill>
                <a:latin typeface="Courier New"/>
                <a:ea typeface="Courier New"/>
                <a:cs typeface="Courier New"/>
                <a:sym typeface="Courier New"/>
              </a:rPr>
              <a:t>interface-name</a:t>
            </a:r>
          </a:p>
        </p:txBody>
      </p:sp>
      <p:sp>
        <p:nvSpPr>
          <p:cNvPr id="204" name="Shape 204"/>
          <p:cNvSpPr/>
          <p:nvPr/>
        </p:nvSpPr>
        <p:spPr>
          <a:xfrm>
            <a:off x="533400" y="1433620"/>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compression header ip [ rtp | tcp ]</a:t>
            </a:r>
          </a:p>
        </p:txBody>
      </p:sp>
      <p:sp>
        <p:nvSpPr>
          <p:cNvPr id="205" name="Shape 205"/>
          <p:cNvSpPr/>
          <p:nvPr/>
        </p:nvSpPr>
        <p:spPr>
          <a:xfrm>
            <a:off x="533400" y="1089132"/>
            <a:ext cx="3318520" cy="339196"/>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dk1"/>
                </a:solidFill>
                <a:latin typeface="Courier New"/>
                <a:ea typeface="Courier New"/>
                <a:cs typeface="Courier New"/>
                <a:sym typeface="Courier New"/>
              </a:rPr>
              <a:t>router(config-pmap-c)#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Link Fragmentation and Interleaving pre PPP</a:t>
            </a:r>
          </a:p>
        </p:txBody>
      </p:sp>
      <p:sp>
        <p:nvSpPr>
          <p:cNvPr id="211" name="Shape 211"/>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LFI je možné konfigurovať na PPP prepojoch s využitím technológie Multilink PPP (RFC 1990)</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Pôvodne vyvinutá pre schopnosť združovania (bundling) viacerých telefónnych alebo ISDN kanálov do rýchlejšieho prepoja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Multilink PPP (MLPPP) rozdelí každý prenášaný rámec na fragmenty a každý z nich prenáša jednou linkou</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LFI využíva práve schopnosť MLPPP fragmentovať a rekonštituovať rámce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 konfigurácii LFI sa bude aktivovať MLPPP, i keď sa nebude používať viacero fyzických liniek</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LFI na PPP rozhraniach</a:t>
            </a:r>
          </a:p>
        </p:txBody>
      </p:sp>
      <p:sp>
        <p:nvSpPr>
          <p:cNvPr id="217" name="Shape 217"/>
          <p:cNvSpPr/>
          <p:nvPr/>
        </p:nvSpPr>
        <p:spPr>
          <a:xfrm>
            <a:off x="533400" y="1433620"/>
            <a:ext cx="8159750" cy="25551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interface Serial1/0</a:t>
            </a:r>
            <a:br>
              <a:rPr b="1" i="0" lang="en-US" sz="1600" u="none" cap="none" strike="noStrike">
                <a:solidFill>
                  <a:schemeClr val="accent2"/>
                </a:solidFill>
                <a:latin typeface="Courier New"/>
                <a:ea typeface="Courier New"/>
                <a:cs typeface="Courier New"/>
                <a:sym typeface="Courier New"/>
              </a:rPr>
            </a:br>
            <a:r>
              <a:rPr b="1" i="0" lang="en-US" sz="1600" u="none" cap="none" strike="noStrike">
                <a:solidFill>
                  <a:schemeClr val="accent2"/>
                </a:solidFill>
                <a:latin typeface="Courier New"/>
                <a:ea typeface="Courier New"/>
                <a:cs typeface="Courier New"/>
                <a:sym typeface="Courier New"/>
              </a:rPr>
              <a:t> encapsulation ppp</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ppp multilink</a:t>
            </a:r>
            <a:br>
              <a:rPr b="1" i="0" lang="en-US" sz="1600" u="none" cap="none" strike="noStrike">
                <a:solidFill>
                  <a:schemeClr val="accent2"/>
                </a:solidFill>
                <a:latin typeface="Courier New"/>
                <a:ea typeface="Courier New"/>
                <a:cs typeface="Courier New"/>
                <a:sym typeface="Courier New"/>
              </a:rPr>
            </a:br>
            <a:r>
              <a:rPr b="1" i="0" lang="en-US" sz="1600" u="none" cap="none" strike="noStrike">
                <a:solidFill>
                  <a:schemeClr val="accent2"/>
                </a:solidFill>
                <a:latin typeface="Courier New"/>
                <a:ea typeface="Courier New"/>
                <a:cs typeface="Courier New"/>
                <a:sym typeface="Courier New"/>
              </a:rPr>
              <a:t> ppp multilink group 1</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no shutdown</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interface Multilink1</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ppp multilink interleave</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ppp multilink fragment { delay | size } ...</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ip address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Záverečné poznámky k mechanizmom pre výkonnosť linky</a:t>
            </a:r>
          </a:p>
        </p:txBody>
      </p:sp>
      <p:sp>
        <p:nvSpPr>
          <p:cNvPr id="223" name="Shape 223"/>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Použitie všetkých uvedených mechanizmov bolo typické pre doby pred cca 5-10 rokmi</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Vtedy prevládajúca väčšina WAN technológií bola pomalá a mala povahu point-to-point prepojov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Uvedené mechanizmy sú implementované pre Frame Relay a PPP, iné linkové technológie sú podporované len obmedzene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Ethernet tieto technológie neexistujú</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súčasnosti je ich použitie potrebné zvážiť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Súčasné technológie ich nemusia podporovať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Dodatočná procesná latencia vnesená kompresiou/dekompresiou, prípadne linkovou fragmentáciou môže oneskorenie skôr zvýšiť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Nutnosť dodatočného processingu môže preniesť úzke hrdlo na CPU resp. hardvérový akcelerátor, ktorý realizuje tieto operácie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Množstvo dnešných dát prenášaných po sieti sa už nachádza v komprimovanom tvare a nedajú sa dodatočne zmenšiť</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descr="325P_262" id="229" name="Shape 229"/>
          <p:cNvPicPr preferRelativeResize="0"/>
          <p:nvPr/>
        </p:nvPicPr>
        <p:blipFill rotWithShape="1">
          <a:blip r:embed="rId3">
            <a:alphaModFix/>
          </a:blip>
          <a:srcRect b="0" l="0" r="0" t="0"/>
          <a:stretch/>
        </p:blipFill>
        <p:spPr>
          <a:xfrm>
            <a:off x="442913" y="1517650"/>
            <a:ext cx="8408987" cy="4737100"/>
          </a:xfrm>
          <a:prstGeom prst="rect">
            <a:avLst/>
          </a:prstGeom>
          <a:noFill/>
          <a:ln>
            <a:noFill/>
          </a:ln>
        </p:spPr>
      </p:pic>
      <p:sp>
        <p:nvSpPr>
          <p:cNvPr id="230" name="Shape 23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Network Using LFI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237" name="Shape 237"/>
          <p:cNvSpPr txBox="1"/>
          <p:nvPr>
            <p:ph type="title"/>
          </p:nvPr>
        </p:nvSpPr>
        <p:spPr>
          <a:xfrm>
            <a:off x="179388" y="1089024"/>
            <a:ext cx="4062412" cy="1403871"/>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Niekoľko slov o QoS vo VPN sieťach</a:t>
            </a:r>
          </a:p>
        </p:txBody>
      </p:sp>
      <p:pic>
        <p:nvPicPr>
          <p:cNvPr descr="XX7F9290" id="238" name="Shape 238"/>
          <p:cNvPicPr preferRelativeResize="0"/>
          <p:nvPr/>
        </p:nvPicPr>
        <p:blipFill rotWithShape="1">
          <a:blip r:embed="rId3">
            <a:alphaModFix/>
          </a:blip>
          <a:srcRect b="0" l="0" r="-33" t="0"/>
          <a:stretch/>
        </p:blipFill>
        <p:spPr>
          <a:xfrm>
            <a:off x="4462463" y="0"/>
            <a:ext cx="4692650" cy="31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descr="MAD10070" id="113" name="Shape 113"/>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114" name="Shape 114"/>
          <p:cNvSpPr txBox="1"/>
          <p:nvPr>
            <p:ph type="title"/>
          </p:nvPr>
        </p:nvSpPr>
        <p:spPr>
          <a:xfrm>
            <a:off x="0" y="1089025"/>
            <a:ext cx="4449763" cy="110319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Mechanizmy pre výkonnosť linky (Link Efficiency Mechanisms)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descr="325P_288" id="244" name="Shape 244"/>
          <p:cNvPicPr preferRelativeResize="0"/>
          <p:nvPr/>
        </p:nvPicPr>
        <p:blipFill rotWithShape="1">
          <a:blip r:embed="rId3">
            <a:alphaModFix/>
          </a:blip>
          <a:srcRect b="0" l="0" r="0" t="0"/>
          <a:stretch/>
        </p:blipFill>
        <p:spPr>
          <a:xfrm>
            <a:off x="4184650" y="2238375"/>
            <a:ext cx="4597400" cy="2779713"/>
          </a:xfrm>
          <a:prstGeom prst="rect">
            <a:avLst/>
          </a:prstGeom>
          <a:noFill/>
          <a:ln>
            <a:noFill/>
          </a:ln>
        </p:spPr>
      </p:pic>
      <p:sp>
        <p:nvSpPr>
          <p:cNvPr id="245" name="Shape 24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QoS Preclassify</a:t>
            </a:r>
          </a:p>
        </p:txBody>
      </p:sp>
      <p:sp>
        <p:nvSpPr>
          <p:cNvPr id="246" name="Shape 246"/>
          <p:cNvSpPr txBox="1"/>
          <p:nvPr>
            <p:ph idx="1" type="body"/>
          </p:nvPr>
        </p:nvSpPr>
        <p:spPr>
          <a:xfrm>
            <a:off x="655638" y="1143000"/>
            <a:ext cx="3554412"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súčasnej dobe sú VPN siete veľmi populárne</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Jedným z hlavných VPN nástrojov je tunelovanie, čiže vloženie paketov alebo rámcov do nových paketov alebo rámcov</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Keďže pribúda nová hlavička, otázkou je jej vlastné QoS značenie, ako aj klasifikácia a výsledná obsluha tokov</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descr="325P_290" id="252" name="Shape 252"/>
          <p:cNvPicPr preferRelativeResize="0"/>
          <p:nvPr/>
        </p:nvPicPr>
        <p:blipFill rotWithShape="1">
          <a:blip r:embed="rId3">
            <a:alphaModFix/>
          </a:blip>
          <a:srcRect b="0" l="0" r="0" t="0"/>
          <a:stretch/>
        </p:blipFill>
        <p:spPr>
          <a:xfrm>
            <a:off x="457200" y="1676400"/>
            <a:ext cx="8189913" cy="1882775"/>
          </a:xfrm>
          <a:prstGeom prst="rect">
            <a:avLst/>
          </a:prstGeom>
          <a:noFill/>
          <a:ln>
            <a:noFill/>
          </a:ln>
        </p:spPr>
      </p:pic>
      <p:sp>
        <p:nvSpPr>
          <p:cNvPr id="253" name="Shape 25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Úskalia klasifikácie pri tunelovaní</a:t>
            </a:r>
          </a:p>
        </p:txBody>
      </p:sp>
      <p:sp>
        <p:nvSpPr>
          <p:cNvPr id="254" name="Shape 254"/>
          <p:cNvSpPr txBox="1"/>
          <p:nvPr>
            <p:ph idx="2" type="body"/>
          </p:nvPr>
        </p:nvSpPr>
        <p:spPr>
          <a:xfrm>
            <a:off x="674688" y="3870325"/>
            <a:ext cx="8140700" cy="260985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Tunelované pakety dostávajú novú IP hlavičku. Pri použití policy-map na výstupnom fyzickom rozhraní bude smerovač klasifikáciu odvodzovať práve od vonkajšej hlavičky</a:t>
            </a:r>
          </a:p>
          <a:p>
            <a:pPr indent="-176213" lvl="0" marL="176213" marR="0" rtl="0" algn="l">
              <a:lnSpc>
                <a:spcPct val="8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Na vnútornú hlavičku sa smerovač nebude pozerať – pri využití šifrujúcich VPN to dokonca ani nie je možné</a:t>
            </a:r>
          </a:p>
          <a:p>
            <a:pPr indent="-176213" lvl="0" marL="176213" marR="0" rtl="0" algn="l">
              <a:lnSpc>
                <a:spcPct val="8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Pakety prechádzajúce rovnakým tunelom majú prakticky rovnaké vonkajšie hlavičky, takže sú prakticky nerozlíšiteľné</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descr="325P_291" id="260" name="Shape 260"/>
          <p:cNvPicPr preferRelativeResize="0"/>
          <p:nvPr/>
        </p:nvPicPr>
        <p:blipFill rotWithShape="1">
          <a:blip r:embed="rId3">
            <a:alphaModFix/>
          </a:blip>
          <a:srcRect b="0" l="0" r="0" t="0"/>
          <a:stretch/>
        </p:blipFill>
        <p:spPr>
          <a:xfrm>
            <a:off x="457200" y="1295400"/>
            <a:ext cx="8189913" cy="1776413"/>
          </a:xfrm>
          <a:prstGeom prst="rect">
            <a:avLst/>
          </a:prstGeom>
          <a:noFill/>
          <a:ln>
            <a:noFill/>
          </a:ln>
        </p:spPr>
      </p:pic>
      <p:sp>
        <p:nvSpPr>
          <p:cNvPr id="261" name="Shape 26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GRE tunely</a:t>
            </a:r>
          </a:p>
        </p:txBody>
      </p:sp>
      <p:sp>
        <p:nvSpPr>
          <p:cNvPr id="262" name="Shape 262"/>
          <p:cNvSpPr txBox="1"/>
          <p:nvPr>
            <p:ph idx="2" type="body"/>
          </p:nvPr>
        </p:nvSpPr>
        <p:spPr>
          <a:xfrm>
            <a:off x="655638" y="3429000"/>
            <a:ext cx="8159750" cy="3096344"/>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Pri použití GRE tunelov sa ToS/DSCP bajt vnútorného paketu </a:t>
            </a:r>
            <a:r>
              <a:rPr b="0" i="0" lang="en-US" sz="2400" u="none" cap="none" strike="noStrike">
                <a:solidFill>
                  <a:schemeClr val="accent2"/>
                </a:solidFill>
                <a:latin typeface="Arial"/>
                <a:ea typeface="Arial"/>
                <a:cs typeface="Arial"/>
                <a:sym typeface="Arial"/>
              </a:rPr>
              <a:t>automaticky</a:t>
            </a:r>
            <a:r>
              <a:rPr b="0" i="0" lang="en-US" sz="2400" u="none" cap="none" strike="noStrike">
                <a:solidFill>
                  <a:schemeClr val="dk1"/>
                </a:solidFill>
                <a:latin typeface="Arial"/>
                <a:ea typeface="Arial"/>
                <a:cs typeface="Arial"/>
                <a:sym typeface="Arial"/>
              </a:rPr>
              <a:t> kopíruje do ToS/DSCP bajtu vonkajšej hlavičky</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ECN je komplikovanejší problém, ten nebudeme uvažovať</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Service-policy umiestnená na výstupnom fyzickom rozhraní teda uvidí pôvodné ToS/DSCP hodnoty, ale nemožno ju založiť na nijakej inej vlastnosti pôvodného paketu</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325P_292" id="268" name="Shape 268"/>
          <p:cNvPicPr preferRelativeResize="0"/>
          <p:nvPr/>
        </p:nvPicPr>
        <p:blipFill rotWithShape="1">
          <a:blip r:embed="rId3">
            <a:alphaModFix/>
          </a:blip>
          <a:srcRect b="0" l="0" r="0" t="0"/>
          <a:stretch/>
        </p:blipFill>
        <p:spPr>
          <a:xfrm>
            <a:off x="460375" y="1371600"/>
            <a:ext cx="7578725" cy="1706563"/>
          </a:xfrm>
          <a:prstGeom prst="rect">
            <a:avLst/>
          </a:prstGeom>
          <a:noFill/>
          <a:ln>
            <a:noFill/>
          </a:ln>
        </p:spPr>
      </p:pic>
      <p:sp>
        <p:nvSpPr>
          <p:cNvPr id="269" name="Shape 26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IPsec Authentication Header</a:t>
            </a:r>
          </a:p>
        </p:txBody>
      </p:sp>
      <p:sp>
        <p:nvSpPr>
          <p:cNvPr id="270" name="Shape 270"/>
          <p:cNvSpPr txBox="1"/>
          <p:nvPr>
            <p:ph idx="2" type="body"/>
          </p:nvPr>
        </p:nvSpPr>
        <p:spPr>
          <a:xfrm>
            <a:off x="655638" y="3505200"/>
            <a:ext cx="8159750" cy="28194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IPsec AH slúži na digitálny podpis paketu a nešifruje ho</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tunelovom režime sa ToS/DSCP bajt vnútorného paketu automaticky kopíruje do ToS/DSCP bajtu vonkajšej hlavičky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transportnom režime zostáva pôvodná hlavička zachovaná</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IPsec Encapsulating Security Payload</a:t>
            </a:r>
          </a:p>
        </p:txBody>
      </p:sp>
      <p:sp>
        <p:nvSpPr>
          <p:cNvPr id="277" name="Shape 277"/>
          <p:cNvSpPr txBox="1"/>
          <p:nvPr>
            <p:ph idx="2" type="body"/>
          </p:nvPr>
        </p:nvSpPr>
        <p:spPr>
          <a:xfrm>
            <a:off x="655638" y="3505200"/>
            <a:ext cx="8159750" cy="30480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IPsec ESP slúži na šifrovanie i digitálny podpis </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Paket chránený pomocou IPsec ESP má nešifrovanú hlavičku a šifrované/digitálne podpísané telo</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tunelovom režime sa ToS/DSCP bajt vnútorného paketu automaticky kopíruje do ToS/DSCP bajtu vonkajšej hlavičky</a:t>
            </a:r>
          </a:p>
        </p:txBody>
      </p:sp>
      <p:pic>
        <p:nvPicPr>
          <p:cNvPr descr="325P_293" id="278" name="Shape 278"/>
          <p:cNvPicPr preferRelativeResize="0"/>
          <p:nvPr/>
        </p:nvPicPr>
        <p:blipFill rotWithShape="1">
          <a:blip r:embed="rId3">
            <a:alphaModFix/>
          </a:blip>
          <a:srcRect b="0" l="0" r="0" t="0"/>
          <a:stretch/>
        </p:blipFill>
        <p:spPr>
          <a:xfrm>
            <a:off x="457200" y="1295400"/>
            <a:ext cx="7924800" cy="1844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descr="325P_294" id="284" name="Shape 284"/>
          <p:cNvPicPr preferRelativeResize="0"/>
          <p:nvPr/>
        </p:nvPicPr>
        <p:blipFill rotWithShape="1">
          <a:blip r:embed="rId3">
            <a:alphaModFix/>
          </a:blip>
          <a:srcRect b="0" l="0" r="0" t="0"/>
          <a:stretch/>
        </p:blipFill>
        <p:spPr>
          <a:xfrm>
            <a:off x="4547616" y="1676400"/>
            <a:ext cx="4560888" cy="3908425"/>
          </a:xfrm>
          <a:prstGeom prst="rect">
            <a:avLst/>
          </a:prstGeom>
          <a:noFill/>
          <a:ln>
            <a:noFill/>
          </a:ln>
        </p:spPr>
      </p:pic>
      <p:sp>
        <p:nvSpPr>
          <p:cNvPr id="285" name="Shape 28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Umiestnenie QoS politík pri využití tunelov</a:t>
            </a:r>
          </a:p>
        </p:txBody>
      </p:sp>
      <p:sp>
        <p:nvSpPr>
          <p:cNvPr id="286" name="Shape 286"/>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Tunelové rozhrania podporujú mnohé z QoS mechanizmov, ktoré sú použiteľné na fyzických rozhraniach</a:t>
            </a:r>
          </a:p>
          <a:p>
            <a:pPr indent="-176213" lvl="0" marL="176213"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Vo VPN prostrediach môžu QoS nástroje byť použité buď na rozhraniach typu Tunnel alebo na fyzickom rozhraní</a:t>
            </a:r>
          </a:p>
          <a:p>
            <a:pPr indent="-176213" lvl="0" marL="176213"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Rozhodnutie, kde majú QoS</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nástroje byť použité (tunel alebo fyzické rozhranie), vychádza z požiadaviek na výsledný efekt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descr="325P_295" id="292" name="Shape 292"/>
          <p:cNvPicPr preferRelativeResize="0"/>
          <p:nvPr/>
        </p:nvPicPr>
        <p:blipFill rotWithShape="1">
          <a:blip r:embed="rId3">
            <a:alphaModFix/>
          </a:blip>
          <a:srcRect b="0" l="0" r="0" t="0"/>
          <a:stretch/>
        </p:blipFill>
        <p:spPr>
          <a:xfrm>
            <a:off x="685800" y="3735288"/>
            <a:ext cx="4152900" cy="2286000"/>
          </a:xfrm>
          <a:prstGeom prst="rect">
            <a:avLst/>
          </a:prstGeom>
          <a:noFill/>
          <a:ln>
            <a:noFill/>
          </a:ln>
        </p:spPr>
      </p:pic>
      <p:sp>
        <p:nvSpPr>
          <p:cNvPr id="293" name="Shape 293"/>
          <p:cNvSpPr/>
          <p:nvPr/>
        </p:nvSpPr>
        <p:spPr>
          <a:xfrm>
            <a:off x="177800" y="6389960"/>
            <a:ext cx="8750300" cy="279400"/>
          </a:xfrm>
          <a:prstGeom prst="rect">
            <a:avLst/>
          </a:prstGeom>
          <a:noFill/>
          <a:ln>
            <a:noFill/>
          </a:ln>
        </p:spPr>
        <p:txBody>
          <a:bodyPr anchorCtr="0" anchor="t" bIns="133300" lIns="53950" rIns="0" wrap="square" tIns="0">
            <a:noAutofit/>
          </a:bodyPr>
          <a:lstStyle/>
          <a:p>
            <a:pPr indent="0" lvl="0" marL="0" marR="0" rtl="0" algn="l">
              <a:lnSpc>
                <a:spcPct val="95000"/>
              </a:lnSpc>
              <a:spcBef>
                <a:spcPts val="0"/>
              </a:spcBef>
              <a:buSzPct val="25000"/>
              <a:buNone/>
            </a:pPr>
            <a:r>
              <a:rPr b="1" lang="en-US" sz="1400">
                <a:solidFill>
                  <a:schemeClr val="accent2"/>
                </a:solidFill>
                <a:latin typeface="Arial"/>
                <a:ea typeface="Arial"/>
                <a:cs typeface="Arial"/>
                <a:sym typeface="Arial"/>
              </a:rPr>
              <a:t>Pozor:</a:t>
            </a:r>
            <a:r>
              <a:rPr b="1" lang="en-US" sz="1400">
                <a:solidFill>
                  <a:srgbClr val="000000"/>
                </a:solidFill>
                <a:latin typeface="Arial"/>
                <a:ea typeface="Arial"/>
                <a:cs typeface="Arial"/>
                <a:sym typeface="Arial"/>
              </a:rPr>
              <a:t> DSCP bajt sa z vnútornej hlavičky do vonkajšej kopíruje automaticky, nezávisle na preclassify</a:t>
            </a:r>
          </a:p>
        </p:txBody>
      </p:sp>
      <p:sp>
        <p:nvSpPr>
          <p:cNvPr id="294" name="Shape 294"/>
          <p:cNvSpPr/>
          <p:nvPr/>
        </p:nvSpPr>
        <p:spPr>
          <a:xfrm>
            <a:off x="5105400" y="2057400"/>
            <a:ext cx="3810000" cy="35052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5700" lIns="91425" rIns="91425" wrap="square" tIns="45700">
            <a:noAutofit/>
          </a:bodyPr>
          <a:lstStyle/>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crypto map IPsec 1 ipsec-isakmp</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a:t>
            </a:r>
            <a:r>
              <a:rPr b="1" lang="en-US" sz="1400">
                <a:solidFill>
                  <a:srgbClr val="A50021"/>
                </a:solidFill>
                <a:latin typeface="Courier New"/>
                <a:ea typeface="Courier New"/>
                <a:cs typeface="Courier New"/>
                <a:sym typeface="Courier New"/>
              </a:rPr>
              <a:t>qos pre-classify</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set peer ...</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interface Tunnel 0</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a:t>
            </a:r>
          </a:p>
          <a:p>
            <a:pPr indent="-288925" lvl="0" marL="288925" marR="0" rtl="0" algn="l">
              <a:lnSpc>
                <a:spcPct val="100000"/>
              </a:lnSpc>
              <a:spcBef>
                <a:spcPts val="0"/>
              </a:spcBef>
              <a:buClr>
                <a:srgbClr val="33CCCC"/>
              </a:buClr>
              <a:buSzPct val="25000"/>
              <a:buFont typeface="Arial"/>
              <a:buNone/>
            </a:pPr>
            <a:r>
              <a:rPr b="1" lang="en-US" sz="1400">
                <a:solidFill>
                  <a:srgbClr val="A50021"/>
                </a:solidFill>
                <a:latin typeface="Courier New"/>
                <a:ea typeface="Courier New"/>
                <a:cs typeface="Courier New"/>
                <a:sym typeface="Courier New"/>
              </a:rPr>
              <a:t>   qos pre-classify</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interface Ethernet 0/1</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a:t>
            </a:r>
            <a:r>
              <a:rPr b="1" lang="en-US" sz="1400">
                <a:solidFill>
                  <a:srgbClr val="A50021"/>
                </a:solidFill>
                <a:latin typeface="Courier New"/>
                <a:ea typeface="Courier New"/>
                <a:cs typeface="Courier New"/>
                <a:sym typeface="Courier New"/>
              </a:rPr>
              <a:t>service-policy output minbwtos</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crypto map IPsec</a:t>
            </a:r>
          </a:p>
          <a:p>
            <a:pPr indent="-288925" lvl="0" marL="288925" marR="0" rtl="0" algn="l">
              <a:lnSpc>
                <a:spcPct val="100000"/>
              </a:lnSpc>
              <a:spcBef>
                <a:spcPts val="0"/>
              </a:spcBef>
              <a:buClr>
                <a:srgbClr val="33CCCC"/>
              </a:buClr>
              <a:buSzPct val="25000"/>
              <a:buFont typeface="Arial"/>
              <a:buNone/>
            </a:pPr>
            <a:r>
              <a:rPr b="1" lang="en-US" sz="1400">
                <a:solidFill>
                  <a:srgbClr val="A50021"/>
                </a:solidFill>
                <a:latin typeface="Courier New"/>
                <a:ea typeface="Courier New"/>
                <a:cs typeface="Courier New"/>
                <a:sym typeface="Courier New"/>
              </a:rPr>
              <a:t>!</a:t>
            </a:r>
          </a:p>
        </p:txBody>
      </p:sp>
      <p:sp>
        <p:nvSpPr>
          <p:cNvPr id="295" name="Shape 295"/>
          <p:cNvSpPr/>
          <p:nvPr/>
        </p:nvSpPr>
        <p:spPr>
          <a:xfrm>
            <a:off x="152400" y="1524000"/>
            <a:ext cx="4953000" cy="2209800"/>
          </a:xfrm>
          <a:prstGeom prst="rect">
            <a:avLst/>
          </a:prstGeom>
          <a:noFill/>
          <a:ln>
            <a:noFill/>
          </a:ln>
        </p:spPr>
        <p:txBody>
          <a:bodyPr anchorCtr="0" anchor="t" bIns="45700" lIns="82100" rIns="82100" wrap="square" tIns="45700">
            <a:noAutofit/>
          </a:bodyPr>
          <a:lstStyle/>
          <a:p>
            <a:pPr indent="-177800" lvl="0" marL="177800" marR="0" rtl="0" algn="l">
              <a:lnSpc>
                <a:spcPct val="8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Nástroj </a:t>
            </a:r>
            <a:r>
              <a:rPr b="1" lang="en-US" sz="2000">
                <a:solidFill>
                  <a:schemeClr val="accent2"/>
                </a:solidFill>
                <a:latin typeface="Courier New"/>
                <a:ea typeface="Courier New"/>
                <a:cs typeface="Courier New"/>
                <a:sym typeface="Courier New"/>
              </a:rPr>
              <a:t>qos pre-classify </a:t>
            </a:r>
            <a:r>
              <a:rPr lang="en-US" sz="2000">
                <a:solidFill>
                  <a:schemeClr val="dk1"/>
                </a:solidFill>
                <a:latin typeface="Arial"/>
                <a:ea typeface="Arial"/>
                <a:cs typeface="Arial"/>
                <a:sym typeface="Arial"/>
              </a:rPr>
              <a:t>umožňuje odložiť si hlavičku vnútorného paketu pred jeho tunelovaním pre QoS účely</a:t>
            </a:r>
          </a:p>
          <a:p>
            <a:pPr indent="-177800" lvl="0" marL="177800" marR="0" rtl="0" algn="l">
              <a:lnSpc>
                <a:spcPct val="85000"/>
              </a:lnSpc>
              <a:spcBef>
                <a:spcPts val="1000"/>
              </a:spcBef>
              <a:buClr>
                <a:schemeClr val="dk2"/>
              </a:buClr>
              <a:buSzPct val="100000"/>
              <a:buFont typeface="Noto Sans Symbols"/>
              <a:buChar char="▪"/>
            </a:pPr>
            <a:r>
              <a:rPr lang="en-US" sz="2000">
                <a:solidFill>
                  <a:schemeClr val="dk1"/>
                </a:solidFill>
                <a:latin typeface="Arial"/>
                <a:ea typeface="Arial"/>
                <a:cs typeface="Arial"/>
                <a:sym typeface="Arial"/>
              </a:rPr>
              <a:t>Klasifikačné nástroje použité na fyzickom rozhraní budú môcť automaticky klasifikovať tunelovanú prevádzku podľa pôvodných hlavičiek</a:t>
            </a:r>
          </a:p>
        </p:txBody>
      </p:sp>
      <p:sp>
        <p:nvSpPr>
          <p:cNvPr id="296" name="Shape 296"/>
          <p:cNvSpPr txBox="1"/>
          <p:nvPr/>
        </p:nvSpPr>
        <p:spPr>
          <a:xfrm>
            <a:off x="5257800" y="1600200"/>
            <a:ext cx="3390900" cy="357188"/>
          </a:xfrm>
          <a:prstGeom prst="rect">
            <a:avLst/>
          </a:prstGeom>
          <a:noFill/>
          <a:ln>
            <a:noFill/>
          </a:ln>
        </p:spPr>
        <p:txBody>
          <a:bodyPr anchorCtr="0" anchor="t" bIns="41050" lIns="82100" rIns="82100" wrap="square" tIns="41050">
            <a:noAutofit/>
          </a:bodyPr>
          <a:lstStyle/>
          <a:p>
            <a:pPr indent="0" lvl="0" marL="0" marR="0" rtl="0" algn="ctr">
              <a:lnSpc>
                <a:spcPct val="100000"/>
              </a:lnSpc>
              <a:spcBef>
                <a:spcPts val="0"/>
              </a:spcBef>
              <a:buClr>
                <a:srgbClr val="33CCCC"/>
              </a:buClr>
              <a:buSzPct val="25000"/>
              <a:buFont typeface="Arial"/>
              <a:buNone/>
            </a:pPr>
            <a:r>
              <a:rPr b="1" lang="en-US" sz="1800">
                <a:solidFill>
                  <a:schemeClr val="dk1"/>
                </a:solidFill>
                <a:latin typeface="Arial"/>
                <a:ea typeface="Arial"/>
                <a:cs typeface="Arial"/>
                <a:sym typeface="Arial"/>
              </a:rPr>
              <a:t>IPsec and GRE configuration:</a:t>
            </a:r>
          </a:p>
        </p:txBody>
      </p:sp>
      <p:sp>
        <p:nvSpPr>
          <p:cNvPr id="297" name="Shape 29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Nástroj qos pre-classify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Configuring QoS Preclassify</a:t>
            </a:r>
          </a:p>
        </p:txBody>
      </p:sp>
      <p:sp>
        <p:nvSpPr>
          <p:cNvPr id="304" name="Shape 304"/>
          <p:cNvSpPr/>
          <p:nvPr/>
        </p:nvSpPr>
        <p:spPr>
          <a:xfrm>
            <a:off x="533400" y="1944688"/>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lang="en-US" sz="1600">
                <a:solidFill>
                  <a:schemeClr val="accent2"/>
                </a:solidFill>
                <a:latin typeface="Courier New"/>
                <a:ea typeface="Courier New"/>
                <a:cs typeface="Courier New"/>
                <a:sym typeface="Courier New"/>
              </a:rPr>
              <a:t>qos pre-classify</a:t>
            </a:r>
          </a:p>
        </p:txBody>
      </p:sp>
      <p:sp>
        <p:nvSpPr>
          <p:cNvPr id="305" name="Shape 305"/>
          <p:cNvSpPr/>
          <p:nvPr/>
        </p:nvSpPr>
        <p:spPr>
          <a:xfrm>
            <a:off x="533400" y="1600200"/>
            <a:ext cx="24860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lang="en-US" sz="1600">
                <a:solidFill>
                  <a:schemeClr val="dk1"/>
                </a:solidFill>
                <a:latin typeface="Courier New"/>
                <a:ea typeface="Courier New"/>
                <a:cs typeface="Courier New"/>
                <a:sym typeface="Courier New"/>
              </a:rPr>
              <a:t>router(config-if)#</a:t>
            </a:r>
          </a:p>
        </p:txBody>
      </p:sp>
      <p:grpSp>
        <p:nvGrpSpPr>
          <p:cNvPr id="306" name="Shape 306"/>
          <p:cNvGrpSpPr/>
          <p:nvPr/>
        </p:nvGrpSpPr>
        <p:grpSpPr>
          <a:xfrm>
            <a:off x="533400" y="4654128"/>
            <a:ext cx="7518400" cy="1727200"/>
            <a:chOff x="336" y="2352"/>
            <a:chExt cx="4736" cy="1088"/>
          </a:xfrm>
        </p:grpSpPr>
        <p:sp>
          <p:nvSpPr>
            <p:cNvPr id="307" name="Shape 307"/>
            <p:cNvSpPr/>
            <p:nvPr/>
          </p:nvSpPr>
          <p:spPr>
            <a:xfrm>
              <a:off x="336" y="2352"/>
              <a:ext cx="4736" cy="10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08" name="Shape 308"/>
            <p:cNvSpPr/>
            <p:nvPr/>
          </p:nvSpPr>
          <p:spPr>
            <a:xfrm>
              <a:off x="384" y="3216"/>
              <a:ext cx="3168" cy="144"/>
            </a:xfrm>
            <a:prstGeom prst="rect">
              <a:avLst/>
            </a:prstGeom>
            <a:solidFill>
              <a:srgbClr val="FFE59B"/>
            </a:solidFill>
            <a:ln>
              <a:noFill/>
            </a:ln>
          </p:spPr>
          <p:txBody>
            <a:bodyPr anchorCtr="0" anchor="ctr" bIns="36500" lIns="73025" rIns="73025" wrap="square" tIns="365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09" name="Shape 309"/>
            <p:cNvSpPr/>
            <p:nvPr/>
          </p:nvSpPr>
          <p:spPr>
            <a:xfrm>
              <a:off x="384" y="2688"/>
              <a:ext cx="2592" cy="144"/>
            </a:xfrm>
            <a:prstGeom prst="rect">
              <a:avLst/>
            </a:prstGeom>
            <a:solidFill>
              <a:srgbClr val="FFE59B"/>
            </a:solidFill>
            <a:ln>
              <a:noFill/>
            </a:ln>
          </p:spPr>
          <p:txBody>
            <a:bodyPr anchorCtr="0" anchor="ctr" bIns="36500" lIns="73025" rIns="73025" wrap="square" tIns="365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10" name="Shape 310"/>
            <p:cNvSpPr txBox="1"/>
            <p:nvPr/>
          </p:nvSpPr>
          <p:spPr>
            <a:xfrm>
              <a:off x="336" y="2400"/>
              <a:ext cx="4218" cy="984"/>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buSzPct val="25000"/>
                <a:buNone/>
              </a:pPr>
              <a:r>
                <a:rPr b="1" lang="en-US" sz="1400">
                  <a:solidFill>
                    <a:srgbClr val="B92B38"/>
                  </a:solidFill>
                  <a:latin typeface="Courier New"/>
                  <a:ea typeface="Courier New"/>
                  <a:cs typeface="Courier New"/>
                  <a:sym typeface="Courier New"/>
                </a:rPr>
                <a:t>GRE Tunnels</a:t>
              </a:r>
            </a:p>
            <a:p>
              <a:pPr indent="0" lvl="0" marL="0" marR="0" rtl="0" algn="l">
                <a:lnSpc>
                  <a:spcPct val="100000"/>
                </a:lnSpc>
                <a:spcBef>
                  <a:spcPts val="0"/>
                </a:spcBef>
                <a:buSzPct val="25000"/>
                <a:buNone/>
              </a:pPr>
              <a:r>
                <a:rPr b="1" lang="en-US" sz="1400">
                  <a:solidFill>
                    <a:srgbClr val="000000"/>
                  </a:solidFill>
                  <a:latin typeface="Courier New"/>
                  <a:ea typeface="Courier New"/>
                  <a:cs typeface="Courier New"/>
                  <a:sym typeface="Courier New"/>
                </a:rPr>
                <a:t>router(config)# interface tunnel0</a:t>
              </a:r>
            </a:p>
            <a:p>
              <a:pPr indent="0" lvl="0" marL="0" marR="0" rtl="0" algn="l">
                <a:lnSpc>
                  <a:spcPct val="100000"/>
                </a:lnSpc>
                <a:spcBef>
                  <a:spcPts val="0"/>
                </a:spcBef>
                <a:buSzPct val="25000"/>
                <a:buNone/>
              </a:pPr>
              <a:r>
                <a:rPr b="1" lang="en-US" sz="1400">
                  <a:solidFill>
                    <a:srgbClr val="000000"/>
                  </a:solidFill>
                  <a:latin typeface="Courier New"/>
                  <a:ea typeface="Courier New"/>
                  <a:cs typeface="Courier New"/>
                  <a:sym typeface="Courier New"/>
                </a:rPr>
                <a:t>router(config-if)# qos pre-classify</a:t>
              </a:r>
            </a:p>
            <a:p>
              <a:pPr indent="0" lvl="0" marL="0" marR="0" rtl="0" algn="l">
                <a:lnSpc>
                  <a:spcPct val="100000"/>
                </a:lnSpc>
                <a:spcBef>
                  <a:spcPts val="0"/>
                </a:spcBef>
                <a:buNone/>
              </a:pPr>
              <a:r>
                <a:t/>
              </a:r>
              <a:endParaRPr b="1" sz="1400">
                <a:solidFill>
                  <a:srgbClr val="000000"/>
                </a:solidFill>
                <a:latin typeface="Courier New"/>
                <a:ea typeface="Courier New"/>
                <a:cs typeface="Courier New"/>
                <a:sym typeface="Courier New"/>
              </a:endParaRPr>
            </a:p>
            <a:p>
              <a:pPr indent="0" lvl="0" marL="0" marR="0" rtl="0" algn="l">
                <a:lnSpc>
                  <a:spcPct val="100000"/>
                </a:lnSpc>
                <a:spcBef>
                  <a:spcPts val="0"/>
                </a:spcBef>
                <a:buSzPct val="25000"/>
                <a:buNone/>
              </a:pPr>
              <a:r>
                <a:rPr b="1" lang="en-US" sz="1400">
                  <a:solidFill>
                    <a:srgbClr val="B92B38"/>
                  </a:solidFill>
                  <a:latin typeface="Courier New"/>
                  <a:ea typeface="Courier New"/>
                  <a:cs typeface="Courier New"/>
                  <a:sym typeface="Courier New"/>
                </a:rPr>
                <a:t>IPSec Tunnels</a:t>
              </a:r>
            </a:p>
            <a:p>
              <a:pPr indent="0" lvl="0" marL="0" marR="0" rtl="0" algn="l">
                <a:lnSpc>
                  <a:spcPct val="100000"/>
                </a:lnSpc>
                <a:spcBef>
                  <a:spcPts val="0"/>
                </a:spcBef>
                <a:buSzPct val="25000"/>
                <a:buNone/>
              </a:pPr>
              <a:r>
                <a:rPr b="1" lang="en-US" sz="1400">
                  <a:solidFill>
                    <a:srgbClr val="000000"/>
                  </a:solidFill>
                  <a:latin typeface="Courier New"/>
                  <a:ea typeface="Courier New"/>
                  <a:cs typeface="Courier New"/>
                  <a:sym typeface="Courier New"/>
                </a:rPr>
                <a:t>router(config)# crypto map secured-partner</a:t>
              </a:r>
            </a:p>
            <a:p>
              <a:pPr indent="0" lvl="0" marL="0" marR="0" rtl="0" algn="l">
                <a:lnSpc>
                  <a:spcPct val="100000"/>
                </a:lnSpc>
                <a:spcBef>
                  <a:spcPts val="0"/>
                </a:spcBef>
                <a:buSzPct val="25000"/>
                <a:buNone/>
              </a:pPr>
              <a:r>
                <a:rPr b="1" lang="en-US" sz="1400">
                  <a:solidFill>
                    <a:srgbClr val="000000"/>
                  </a:solidFill>
                  <a:latin typeface="Courier New"/>
                  <a:ea typeface="Courier New"/>
                  <a:cs typeface="Courier New"/>
                  <a:sym typeface="Courier New"/>
                </a:rPr>
                <a:t>router(config-crypto-map)# qos pre-classify</a:t>
              </a:r>
            </a:p>
          </p:txBody>
        </p:sp>
      </p:grpSp>
      <p:sp>
        <p:nvSpPr>
          <p:cNvPr id="311" name="Shape 311"/>
          <p:cNvSpPr txBox="1"/>
          <p:nvPr/>
        </p:nvSpPr>
        <p:spPr>
          <a:xfrm>
            <a:off x="655638" y="2492896"/>
            <a:ext cx="8159750" cy="3048000"/>
          </a:xfrm>
          <a:prstGeom prst="rect">
            <a:avLst/>
          </a:prstGeom>
          <a:noFill/>
          <a:ln>
            <a:noFill/>
          </a:ln>
        </p:spPr>
        <p:txBody>
          <a:bodyPr anchorCtr="0" anchor="t" bIns="45700" lIns="91425" rIns="91425" wrap="square" tIns="4570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Na rozhraní resp. v crypto-map prikáže odložiť si kópiu pôvodnej hlavičky paketu pred tunelovaním</a:t>
            </a:r>
          </a:p>
          <a:p>
            <a:pPr indent="-176213" lvl="0" marL="176213" marR="0" rtl="0" algn="l">
              <a:lnSpc>
                <a:spcPct val="95000"/>
              </a:lnSpc>
              <a:spcBef>
                <a:spcPts val="120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Príkaz je možné použiť iba v crypto-map, rozhraniach typu Tunnel a Virtual-Template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descr="325P_296" id="317" name="Shape 317"/>
          <p:cNvPicPr preferRelativeResize="0"/>
          <p:nvPr/>
        </p:nvPicPr>
        <p:blipFill rotWithShape="1">
          <a:blip r:embed="rId3">
            <a:alphaModFix/>
          </a:blip>
          <a:srcRect b="0" l="0" r="0" t="0"/>
          <a:stretch/>
        </p:blipFill>
        <p:spPr>
          <a:xfrm>
            <a:off x="474663" y="1522413"/>
            <a:ext cx="8345487" cy="4768850"/>
          </a:xfrm>
          <a:prstGeom prst="rect">
            <a:avLst/>
          </a:prstGeom>
          <a:noFill/>
          <a:ln>
            <a:noFill/>
          </a:ln>
        </p:spPr>
      </p:pic>
      <p:sp>
        <p:nvSpPr>
          <p:cNvPr id="318" name="Shape 31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Príklad použitia qos pre-classify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grpSp>
        <p:nvGrpSpPr>
          <p:cNvPr id="324" name="Shape 324"/>
          <p:cNvGrpSpPr/>
          <p:nvPr/>
        </p:nvGrpSpPr>
        <p:grpSpPr>
          <a:xfrm>
            <a:off x="0" y="0"/>
            <a:ext cx="9144000" cy="4383088"/>
            <a:chOff x="0" y="0"/>
            <a:chExt cx="5760" cy="2761"/>
          </a:xfrm>
        </p:grpSpPr>
        <p:grpSp>
          <p:nvGrpSpPr>
            <p:cNvPr id="325" name="Shape 325"/>
            <p:cNvGrpSpPr/>
            <p:nvPr/>
          </p:nvGrpSpPr>
          <p:grpSpPr>
            <a:xfrm>
              <a:off x="1727" y="1485"/>
              <a:ext cx="2400" cy="1276"/>
              <a:chOff x="3272" y="1316"/>
              <a:chExt cx="1889" cy="1002"/>
            </a:xfrm>
          </p:grpSpPr>
          <p:sp>
            <p:nvSpPr>
              <p:cNvPr id="326" name="Shape 326"/>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27" name="Shape 327"/>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28" name="Shape 328"/>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29" name="Shape 329"/>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0" name="Shape 330"/>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1" name="Shape 331"/>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2" name="Shape 332"/>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3" name="Shape 333"/>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4" name="Shape 334"/>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5" name="Shape 335"/>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6" name="Shape 336"/>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7" name="Shape 337"/>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8" name="Shape 338"/>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9" name="Shape 339"/>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0" name="Shape 340"/>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grpSp>
        <p:sp>
          <p:nvSpPr>
            <p:cNvPr id="341" name="Shape 341"/>
            <p:cNvSpPr/>
            <p:nvPr/>
          </p:nvSpPr>
          <p:spPr>
            <a:xfrm>
              <a:off x="0" y="0"/>
              <a:ext cx="5760" cy="432"/>
            </a:xfrm>
            <a:prstGeom prst="rect">
              <a:avLst/>
            </a:prstGeom>
            <a:solidFill>
              <a:srgbClr val="FFFFFF"/>
            </a:solidFill>
            <a:ln>
              <a:noFill/>
            </a:ln>
          </p:spPr>
          <p:txBody>
            <a:bodyPr anchorCtr="0" anchor="ctr" bIns="41050" lIns="82100" rIns="82100" wrap="square" tIns="4105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gr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Mechanizmy pre výkonnosť linky</a:t>
            </a:r>
          </a:p>
        </p:txBody>
      </p:sp>
      <p:sp>
        <p:nvSpPr>
          <p:cNvPr id="121" name="Shape 121"/>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Mechanizmy pre výkonnosť linky sa zvykli používať na WAN sieťach a typicky na point-to-point prepojoch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Rýchlosť takýchto prepojov bola typicky zlomkom rýchlostí typických v LAN sieťach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Povaha point-to-point prepoja umožňovala nasadiť špecializovaný mechanizmus podporovaný práve párom prepojených zariadení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Cisco IOS medzi mechanizmy pre výkonnosť linky patria tieto nástroja: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tela rámcov (Layer 2 payload compression)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hlavičiek (Header compression)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Technika Link Fragmentation and Interleaving (LFI)</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descr="325P_278" id="127" name="Shape 127"/>
          <p:cNvPicPr preferRelativeResize="0"/>
          <p:nvPr/>
        </p:nvPicPr>
        <p:blipFill rotWithShape="1">
          <a:blip r:embed="rId3">
            <a:alphaModFix/>
          </a:blip>
          <a:srcRect b="0" l="0" r="0" t="0"/>
          <a:stretch/>
        </p:blipFill>
        <p:spPr>
          <a:xfrm>
            <a:off x="638175" y="1008908"/>
            <a:ext cx="7886700" cy="3024187"/>
          </a:xfrm>
          <a:prstGeom prst="rect">
            <a:avLst/>
          </a:prstGeom>
          <a:noFill/>
          <a:ln>
            <a:noFill/>
          </a:ln>
        </p:spPr>
      </p:pic>
      <p:sp>
        <p:nvSpPr>
          <p:cNvPr id="128" name="Shape 12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Kompresia hlavičiek a tiel datagramov</a:t>
            </a:r>
          </a:p>
        </p:txBody>
      </p:sp>
      <p:sp>
        <p:nvSpPr>
          <p:cNvPr id="129" name="Shape 129"/>
          <p:cNvSpPr txBox="1"/>
          <p:nvPr>
            <p:ph idx="2" type="body"/>
          </p:nvPr>
        </p:nvSpPr>
        <p:spPr>
          <a:xfrm>
            <a:off x="674688" y="4209013"/>
            <a:ext cx="8140700" cy="246887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Zmenšenie objemu prenášaných dát má pozitívny dopad na efektívnu dosiahnuteľnú rýchlosť a oneskorenie</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prípade kompresie hlavičiek sa využíva fakt, že zásadná väčšina polí hlavičky sa pre konkrétny tok dát nemení a premenlivé polia (napríklad sekvenčné čísla) je možné predikovať</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prípade kompresie tiel sa využívajú bežné bezstratové dátové komprimačné algoritmy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Kompresia tiel rámcov</a:t>
            </a:r>
          </a:p>
        </p:txBody>
      </p:sp>
      <p:sp>
        <p:nvSpPr>
          <p:cNvPr id="136" name="Shape 136"/>
          <p:cNvSpPr txBox="1"/>
          <p:nvPr>
            <p:ph idx="1" type="body"/>
          </p:nvPr>
        </p:nvSpPr>
        <p:spPr>
          <a:xfrm>
            <a:off x="557213" y="3888775"/>
            <a:ext cx="8224837" cy="2969225"/>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Úspešná kompresia tiel rámcov vedie na zmenšenie výsledného datagramu</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Komprimuje sa celý „payload“ rámca, t.j. celý vložený IP paket</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Kompresia tela sa môže realizovať buď softvérovo (na úrovni IOSu a CPU) alebo hardvérovo (s využitím osobitného akcelerátora)</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Logicky, softvérová kompresia vnáša väčšiu latenciu a výsledná priepustnosť je nižšia ako pri hardvérovej kompresii</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 úspešnej kompresii </a:t>
            </a:r>
            <a:r>
              <a:rPr b="0" i="0" lang="en-US" sz="1800" u="none" cap="none" strike="noStrike">
                <a:solidFill>
                  <a:schemeClr val="dk2"/>
                </a:solidFill>
                <a:latin typeface="Arial"/>
                <a:ea typeface="Arial"/>
                <a:cs typeface="Arial"/>
                <a:sym typeface="Arial"/>
              </a:rPr>
              <a:t>bude</a:t>
            </a:r>
            <a:r>
              <a:rPr b="0" i="0" lang="en-US" sz="1800" u="none" cap="none" strike="noStrike">
                <a:solidFill>
                  <a:schemeClr val="dk1"/>
                </a:solidFill>
                <a:latin typeface="Arial"/>
                <a:ea typeface="Arial"/>
                <a:cs typeface="Arial"/>
                <a:sym typeface="Arial"/>
              </a:rPr>
              <a:t> serializačné oneskorenie určite znížené, no celkové oneskorenie len </a:t>
            </a:r>
            <a:r>
              <a:rPr b="0" i="0" lang="en-US" sz="1800" u="none" cap="none" strike="noStrike">
                <a:solidFill>
                  <a:schemeClr val="accent2"/>
                </a:solidFill>
                <a:latin typeface="Arial"/>
                <a:ea typeface="Arial"/>
                <a:cs typeface="Arial"/>
                <a:sym typeface="Arial"/>
              </a:rPr>
              <a:t>môže</a:t>
            </a:r>
            <a:r>
              <a:rPr b="0" i="0" lang="en-US" sz="1800" u="none" cap="none" strike="noStrike">
                <a:solidFill>
                  <a:schemeClr val="dk1"/>
                </a:solidFill>
                <a:latin typeface="Arial"/>
                <a:ea typeface="Arial"/>
                <a:cs typeface="Arial"/>
                <a:sym typeface="Arial"/>
              </a:rPr>
              <a:t> byť znížené – to závisí práve na latencii kompresného algoritmu</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Použiteľnosť tejto techniky je v súčasnosti otázna</a:t>
            </a:r>
          </a:p>
        </p:txBody>
      </p:sp>
      <p:pic>
        <p:nvPicPr>
          <p:cNvPr descr="017G_380" id="137" name="Shape 137"/>
          <p:cNvPicPr preferRelativeResize="0"/>
          <p:nvPr/>
        </p:nvPicPr>
        <p:blipFill rotWithShape="1">
          <a:blip r:embed="rId3">
            <a:alphaModFix/>
          </a:blip>
          <a:srcRect b="0" l="0" r="0" t="0"/>
          <a:stretch/>
        </p:blipFill>
        <p:spPr>
          <a:xfrm>
            <a:off x="458788" y="1155253"/>
            <a:ext cx="8097837" cy="26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descr="017G_381" id="143" name="Shape 143"/>
          <p:cNvPicPr preferRelativeResize="0"/>
          <p:nvPr/>
        </p:nvPicPr>
        <p:blipFill rotWithShape="1">
          <a:blip r:embed="rId3">
            <a:alphaModFix/>
          </a:blip>
          <a:srcRect b="0" l="0" r="0" t="0"/>
          <a:stretch/>
        </p:blipFill>
        <p:spPr>
          <a:xfrm>
            <a:off x="336550" y="2057400"/>
            <a:ext cx="8621713" cy="3384550"/>
          </a:xfrm>
          <a:prstGeom prst="rect">
            <a:avLst/>
          </a:prstGeom>
          <a:noFill/>
          <a:ln>
            <a:noFill/>
          </a:ln>
        </p:spPr>
      </p:pic>
      <p:sp>
        <p:nvSpPr>
          <p:cNvPr id="144" name="Shape 14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Kompresia hlavičiek</a:t>
            </a:r>
          </a:p>
        </p:txBody>
      </p:sp>
      <p:sp>
        <p:nvSpPr>
          <p:cNvPr id="145" name="Shape 145"/>
          <p:cNvSpPr txBox="1"/>
          <p:nvPr/>
        </p:nvSpPr>
        <p:spPr>
          <a:xfrm>
            <a:off x="5829300" y="4406900"/>
            <a:ext cx="381000" cy="3302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i="0" lang="en-US" sz="1800" u="none" cap="none" strike="noStrike">
                <a:solidFill>
                  <a:srgbClr val="000000"/>
                </a:solidFill>
                <a:latin typeface="Arial"/>
                <a:ea typeface="Arial"/>
                <a:cs typeface="Arial"/>
                <a:sym typeface="Arial"/>
              </a:rPr>
              <a:t>.</a:t>
            </a:r>
          </a:p>
        </p:txBody>
      </p:sp>
      <p:sp>
        <p:nvSpPr>
          <p:cNvPr id="146" name="Shape 146"/>
          <p:cNvSpPr txBox="1"/>
          <p:nvPr/>
        </p:nvSpPr>
        <p:spPr>
          <a:xfrm>
            <a:off x="7810500" y="4127500"/>
            <a:ext cx="381000" cy="3302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i="0" lang="en-US" sz="1800" u="none" cap="none" strike="noStrike">
                <a:solidFill>
                  <a:srgbClr val="000000"/>
                </a:solidFill>
                <a:latin typeface="Arial"/>
                <a:ea typeface="Arial"/>
                <a:cs typeface="Arial"/>
                <a:sym typeface="Arial"/>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325P_284" id="152" name="Shape 152"/>
          <p:cNvPicPr preferRelativeResize="0"/>
          <p:nvPr/>
        </p:nvPicPr>
        <p:blipFill rotWithShape="1">
          <a:blip r:embed="rId3">
            <a:alphaModFix/>
          </a:blip>
          <a:srcRect b="0" l="0" r="0" t="0"/>
          <a:stretch/>
        </p:blipFill>
        <p:spPr>
          <a:xfrm>
            <a:off x="419100" y="1397000"/>
            <a:ext cx="8329613" cy="4017963"/>
          </a:xfrm>
          <a:prstGeom prst="rect">
            <a:avLst/>
          </a:prstGeom>
          <a:noFill/>
          <a:ln>
            <a:noFill/>
          </a:ln>
        </p:spPr>
      </p:pic>
      <p:sp>
        <p:nvSpPr>
          <p:cNvPr id="153" name="Shape 153"/>
          <p:cNvSpPr txBox="1"/>
          <p:nvPr>
            <p:ph type="title"/>
          </p:nvPr>
        </p:nvSpPr>
        <p:spPr>
          <a:xfrm>
            <a:off x="685800" y="3810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Motivácia pre mechanizmus LFI</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descr="325P_285" id="159" name="Shape 159"/>
          <p:cNvPicPr preferRelativeResize="0"/>
          <p:nvPr/>
        </p:nvPicPr>
        <p:blipFill rotWithShape="1">
          <a:blip r:embed="rId3">
            <a:alphaModFix/>
          </a:blip>
          <a:srcRect b="0" l="0" r="0" t="0"/>
          <a:stretch/>
        </p:blipFill>
        <p:spPr>
          <a:xfrm>
            <a:off x="214313" y="1031280"/>
            <a:ext cx="8713787" cy="3713163"/>
          </a:xfrm>
          <a:prstGeom prst="rect">
            <a:avLst/>
          </a:prstGeom>
          <a:noFill/>
          <a:ln>
            <a:noFill/>
          </a:ln>
        </p:spPr>
      </p:pic>
      <p:sp>
        <p:nvSpPr>
          <p:cNvPr id="160" name="Shape 16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Link Fragmentation and Interleaving (LFI)</a:t>
            </a:r>
          </a:p>
        </p:txBody>
      </p:sp>
      <p:sp>
        <p:nvSpPr>
          <p:cNvPr id="161" name="Shape 161"/>
          <p:cNvSpPr txBox="1"/>
          <p:nvPr>
            <p:ph idx="2" type="body"/>
          </p:nvPr>
        </p:nvSpPr>
        <p:spPr>
          <a:xfrm>
            <a:off x="609600" y="5056909"/>
            <a:ext cx="7940675" cy="1801091"/>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Podstatou LFI je umelá (vynútená) fragmentácia tiel rámcov na úrovni linkovej vrstvy a ich opätovná defragmentácia na druhej strane point-to-point prepoja</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Výsledné krátke fragmenty sa považujú za samostatné rámce a sú samostatne plánované v obsluhe frontov</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Podpora LFI mechanizmov</a:t>
            </a:r>
          </a:p>
        </p:txBody>
      </p:sp>
      <p:sp>
        <p:nvSpPr>
          <p:cNvPr id="167" name="Shape 16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Spomínané LFI mechanizmy sú do rôznej miery podporované na rozhraniach používajúcich linkový protokol HDLC, PPP alebo Frame Relay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IP, UDP+RTP, TCP hlavičiek je podporovaná  na linkách s HDLC, PPP a Frame Relay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tiel je podporovaná na linkách s HDLC a PPP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LFI je podporované iba na PPP s podporou Multilink PPP a na Frame Relay s podporou FRF.12</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Je možné konfigurovať ich priamo na úrovni rozhrania, kde ovplyvňujú všetky toky dát, alebo na úrovni triedy v policy-map, kde majú vplyv iba na konkrétnu triedu</a:t>
            </a:r>
          </a:p>
        </p:txBody>
      </p:sp>
    </p:spTree>
  </p:cSld>
  <p:clrMapOvr>
    <a:masterClrMapping/>
  </p:clrMapOvr>
</p:sld>
</file>

<file path=ppt/theme/theme1.xml><?xml version="1.0" encoding="utf-8"?>
<a:theme xmlns:a="http://schemas.openxmlformats.org/drawingml/2006/main" xmlns:r="http://schemas.openxmlformats.org/officeDocument/2006/relationships"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