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63" r:id="rId2"/>
  </p:sldMasterIdLst>
  <p:notesMasterIdLst>
    <p:notesMasterId r:id="rId24"/>
  </p:notesMasterIdLst>
  <p:handoutMasterIdLst>
    <p:handoutMasterId r:id="rId25"/>
  </p:handoutMasterIdLst>
  <p:sldIdLst>
    <p:sldId id="511" r:id="rId3"/>
    <p:sldId id="615" r:id="rId4"/>
    <p:sldId id="612" r:id="rId5"/>
    <p:sldId id="618" r:id="rId6"/>
    <p:sldId id="619" r:id="rId7"/>
    <p:sldId id="687" r:id="rId8"/>
    <p:sldId id="689" r:id="rId9"/>
    <p:sldId id="620" r:id="rId10"/>
    <p:sldId id="690" r:id="rId11"/>
    <p:sldId id="675" r:id="rId12"/>
    <p:sldId id="676" r:id="rId13"/>
    <p:sldId id="677" r:id="rId14"/>
    <p:sldId id="678" r:id="rId15"/>
    <p:sldId id="679" r:id="rId16"/>
    <p:sldId id="680" r:id="rId17"/>
    <p:sldId id="681" r:id="rId18"/>
    <p:sldId id="682" r:id="rId19"/>
    <p:sldId id="692" r:id="rId20"/>
    <p:sldId id="685" r:id="rId21"/>
    <p:sldId id="686" r:id="rId22"/>
    <p:sldId id="691" r:id="rId23"/>
  </p:sldIdLst>
  <p:sldSz cx="9144000" cy="6858000" type="screen4x3"/>
  <p:notesSz cx="7099300" cy="10234613"/>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43" autoAdjust="0"/>
    <p:restoredTop sz="68329" autoAdjust="0"/>
  </p:normalViewPr>
  <p:slideViewPr>
    <p:cSldViewPr snapToGrid="0">
      <p:cViewPr varScale="1">
        <p:scale>
          <a:sx n="69" d="100"/>
          <a:sy n="69" d="100"/>
        </p:scale>
        <p:origin x="1987"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lvl1pPr algn="l" defTabSz="649288">
              <a:tabLst>
                <a:tab pos="2538413" algn="l"/>
                <a:tab pos="5133975" algn="l"/>
              </a:tabLst>
              <a:defRPr sz="2400">
                <a:solidFill>
                  <a:schemeClr val="tx1"/>
                </a:solidFill>
                <a:latin typeface="Arial" charset="0"/>
              </a:defRPr>
            </a:lvl1pPr>
            <a:lvl2pPr marL="704850" indent="-198438" algn="l" defTabSz="649288">
              <a:tabLst>
                <a:tab pos="2538413" algn="l"/>
                <a:tab pos="5133975" algn="l"/>
              </a:tabLst>
              <a:defRPr sz="2400">
                <a:solidFill>
                  <a:schemeClr val="tx1"/>
                </a:solidFill>
                <a:latin typeface="Arial" charset="0"/>
              </a:defRPr>
            </a:lvl2pPr>
            <a:lvl3pPr marL="1466850" algn="l" defTabSz="649288">
              <a:tabLst>
                <a:tab pos="2538413" algn="l"/>
                <a:tab pos="5133975" algn="l"/>
              </a:tabLst>
              <a:defRPr sz="2400">
                <a:solidFill>
                  <a:schemeClr val="tx1"/>
                </a:solidFill>
                <a:latin typeface="Arial" charset="0"/>
              </a:defRPr>
            </a:lvl3pPr>
            <a:lvl4pPr marL="1592263" algn="l" defTabSz="649288">
              <a:tabLst>
                <a:tab pos="2538413" algn="l"/>
                <a:tab pos="5133975" algn="l"/>
              </a:tabLst>
              <a:defRPr sz="2400">
                <a:solidFill>
                  <a:schemeClr val="tx1"/>
                </a:solidFill>
                <a:latin typeface="Arial" charset="0"/>
              </a:defRPr>
            </a:lvl4pPr>
            <a:lvl5pPr marL="2030413" algn="l" defTabSz="649288">
              <a:tabLst>
                <a:tab pos="2538413" algn="l"/>
                <a:tab pos="5133975" algn="l"/>
              </a:tabLst>
              <a:defRPr sz="2400">
                <a:solidFill>
                  <a:schemeClr val="tx1"/>
                </a:solidFill>
                <a:latin typeface="Arial" charset="0"/>
              </a:defRPr>
            </a:lvl5pPr>
            <a:lvl6pPr marL="2487613" defTabSz="649288" eaLnBrk="0" fontAlgn="base" hangingPunct="0">
              <a:spcBef>
                <a:spcPct val="0"/>
              </a:spcBef>
              <a:spcAft>
                <a:spcPct val="0"/>
              </a:spcAft>
              <a:tabLst>
                <a:tab pos="2538413" algn="l"/>
                <a:tab pos="5133975" algn="l"/>
              </a:tabLst>
              <a:defRPr sz="2400">
                <a:solidFill>
                  <a:schemeClr val="tx1"/>
                </a:solidFill>
                <a:latin typeface="Arial" charset="0"/>
              </a:defRPr>
            </a:lvl6pPr>
            <a:lvl7pPr marL="2944813" defTabSz="649288" eaLnBrk="0" fontAlgn="base" hangingPunct="0">
              <a:spcBef>
                <a:spcPct val="0"/>
              </a:spcBef>
              <a:spcAft>
                <a:spcPct val="0"/>
              </a:spcAft>
              <a:tabLst>
                <a:tab pos="2538413" algn="l"/>
                <a:tab pos="5133975" algn="l"/>
              </a:tabLst>
              <a:defRPr sz="2400">
                <a:solidFill>
                  <a:schemeClr val="tx1"/>
                </a:solidFill>
                <a:latin typeface="Arial" charset="0"/>
              </a:defRPr>
            </a:lvl7pPr>
            <a:lvl8pPr marL="3402013" defTabSz="649288" eaLnBrk="0" fontAlgn="base" hangingPunct="0">
              <a:spcBef>
                <a:spcPct val="0"/>
              </a:spcBef>
              <a:spcAft>
                <a:spcPct val="0"/>
              </a:spcAft>
              <a:tabLst>
                <a:tab pos="2538413" algn="l"/>
                <a:tab pos="5133975" algn="l"/>
              </a:tabLst>
              <a:defRPr sz="2400">
                <a:solidFill>
                  <a:schemeClr val="tx1"/>
                </a:solidFill>
                <a:latin typeface="Arial" charset="0"/>
              </a:defRPr>
            </a:lvl8pPr>
            <a:lvl9pPr marL="3859213" defTabSz="649288" eaLnBrk="0" fontAlgn="base" hangingPunct="0">
              <a:spcBef>
                <a:spcPct val="0"/>
              </a:spcBef>
              <a:spcAft>
                <a:spcPct val="0"/>
              </a:spcAft>
              <a:tabLst>
                <a:tab pos="2538413" algn="l"/>
                <a:tab pos="5133975" algn="l"/>
              </a:tabLst>
              <a:defRPr sz="2400">
                <a:solidFill>
                  <a:schemeClr val="tx1"/>
                </a:solidFill>
                <a:latin typeface="Arial" charset="0"/>
              </a:defRPr>
            </a:lvl9pPr>
          </a:lstStyle>
          <a:p>
            <a:pPr>
              <a:lnSpc>
                <a:spcPct val="100000"/>
              </a:lnSpc>
            </a:pPr>
            <a:r>
              <a:rPr lang="en-US" altLang="sk-SK" sz="900"/>
              <a:t>© 2006, Cisco Systems, Inc. All rights reserved.</a:t>
            </a:r>
          </a:p>
          <a:p>
            <a:pPr>
              <a:lnSpc>
                <a:spcPct val="100000"/>
              </a:lnSpc>
            </a:pPr>
            <a:r>
              <a:rPr lang="en-US" altLang="sk-SK" sz="900"/>
              <a:t>Presentation_ID.scr</a:t>
            </a:r>
          </a:p>
        </p:txBody>
      </p:sp>
      <p:sp>
        <p:nvSpPr>
          <p:cNvPr id="3085" name="Line 13"/>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3" tIns="0" rIns="20003" bIns="0" anchor="b"/>
          <a:lstStyle>
            <a:lvl1pPr algn="l" defTabSz="960438">
              <a:defRPr sz="2400">
                <a:solidFill>
                  <a:schemeClr val="tx1"/>
                </a:solidFill>
                <a:latin typeface="Arial" charset="0"/>
              </a:defRPr>
            </a:lvl1pPr>
            <a:lvl2pPr marL="479425" algn="l" defTabSz="960438">
              <a:defRPr sz="2400">
                <a:solidFill>
                  <a:schemeClr val="tx1"/>
                </a:solidFill>
                <a:latin typeface="Arial" charset="0"/>
              </a:defRPr>
            </a:lvl2pPr>
            <a:lvl3pPr marL="960438" algn="l" defTabSz="960438">
              <a:defRPr sz="2400">
                <a:solidFill>
                  <a:schemeClr val="tx1"/>
                </a:solidFill>
                <a:latin typeface="Arial" charset="0"/>
              </a:defRPr>
            </a:lvl3pPr>
            <a:lvl4pPr marL="1439863" algn="l" defTabSz="960438">
              <a:defRPr sz="2400">
                <a:solidFill>
                  <a:schemeClr val="tx1"/>
                </a:solidFill>
                <a:latin typeface="Arial" charset="0"/>
              </a:defRPr>
            </a:lvl4pPr>
            <a:lvl5pPr marL="1922463" algn="l" defTabSz="960438">
              <a:defRPr sz="2400">
                <a:solidFill>
                  <a:schemeClr val="tx1"/>
                </a:solidFill>
                <a:latin typeface="Arial" charset="0"/>
              </a:defRPr>
            </a:lvl5pPr>
            <a:lvl6pPr marL="2379663" defTabSz="960438" eaLnBrk="0" fontAlgn="base" hangingPunct="0">
              <a:spcBef>
                <a:spcPct val="0"/>
              </a:spcBef>
              <a:spcAft>
                <a:spcPct val="0"/>
              </a:spcAft>
              <a:defRPr sz="2400">
                <a:solidFill>
                  <a:schemeClr val="tx1"/>
                </a:solidFill>
                <a:latin typeface="Arial" charset="0"/>
              </a:defRPr>
            </a:lvl6pPr>
            <a:lvl7pPr marL="2836863" defTabSz="960438" eaLnBrk="0" fontAlgn="base" hangingPunct="0">
              <a:spcBef>
                <a:spcPct val="0"/>
              </a:spcBef>
              <a:spcAft>
                <a:spcPct val="0"/>
              </a:spcAft>
              <a:defRPr sz="2400">
                <a:solidFill>
                  <a:schemeClr val="tx1"/>
                </a:solidFill>
                <a:latin typeface="Arial" charset="0"/>
              </a:defRPr>
            </a:lvl7pPr>
            <a:lvl8pPr marL="3294063" defTabSz="960438" eaLnBrk="0" fontAlgn="base" hangingPunct="0">
              <a:spcBef>
                <a:spcPct val="0"/>
              </a:spcBef>
              <a:spcAft>
                <a:spcPct val="0"/>
              </a:spcAft>
              <a:defRPr sz="2400">
                <a:solidFill>
                  <a:schemeClr val="tx1"/>
                </a:solidFill>
                <a:latin typeface="Arial" charset="0"/>
              </a:defRPr>
            </a:lvl8pPr>
            <a:lvl9pPr marL="3751263" defTabSz="960438" eaLnBrk="0" fontAlgn="base" hangingPunct="0">
              <a:spcBef>
                <a:spcPct val="0"/>
              </a:spcBef>
              <a:spcAft>
                <a:spcPct val="0"/>
              </a:spcAft>
              <a:defRPr sz="2400">
                <a:solidFill>
                  <a:schemeClr val="tx1"/>
                </a:solidFill>
                <a:latin typeface="Arial" charset="0"/>
              </a:defRPr>
            </a:lvl9pPr>
          </a:lstStyle>
          <a:p>
            <a:pPr algn="r">
              <a:lnSpc>
                <a:spcPct val="100000"/>
              </a:lnSpc>
            </a:pPr>
            <a:fld id="{35A1BFE8-869F-4A39-A63E-BD3C582F5E6C}" type="slidenum">
              <a:rPr lang="en-US" altLang="sk-SK" sz="900"/>
              <a:pPr algn="r">
                <a:lnSpc>
                  <a:spcPct val="100000"/>
                </a:lnSpc>
              </a:pPr>
              <a:t>‹#›</a:t>
            </a:fld>
            <a:endParaRPr lang="en-US" altLang="sk-SK" sz="900"/>
          </a:p>
        </p:txBody>
      </p:sp>
    </p:spTree>
    <p:extLst>
      <p:ext uri="{BB962C8B-B14F-4D97-AF65-F5344CB8AC3E}">
        <p14:creationId xmlns:p14="http://schemas.microsoft.com/office/powerpoint/2010/main" val="2415974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lvl1pPr algn="l" defTabSz="649288">
              <a:tabLst>
                <a:tab pos="2538413" algn="l"/>
                <a:tab pos="5133975" algn="l"/>
              </a:tabLst>
              <a:defRPr sz="2400">
                <a:solidFill>
                  <a:schemeClr val="tx1"/>
                </a:solidFill>
                <a:latin typeface="Arial" charset="0"/>
              </a:defRPr>
            </a:lvl1pPr>
            <a:lvl2pPr marL="704850" indent="-198438" algn="l" defTabSz="649288">
              <a:tabLst>
                <a:tab pos="2538413" algn="l"/>
                <a:tab pos="5133975" algn="l"/>
              </a:tabLst>
              <a:defRPr sz="2400">
                <a:solidFill>
                  <a:schemeClr val="tx1"/>
                </a:solidFill>
                <a:latin typeface="Arial" charset="0"/>
              </a:defRPr>
            </a:lvl2pPr>
            <a:lvl3pPr marL="1466850" algn="l" defTabSz="649288">
              <a:tabLst>
                <a:tab pos="2538413" algn="l"/>
                <a:tab pos="5133975" algn="l"/>
              </a:tabLst>
              <a:defRPr sz="2400">
                <a:solidFill>
                  <a:schemeClr val="tx1"/>
                </a:solidFill>
                <a:latin typeface="Arial" charset="0"/>
              </a:defRPr>
            </a:lvl3pPr>
            <a:lvl4pPr marL="1592263" algn="l" defTabSz="649288">
              <a:tabLst>
                <a:tab pos="2538413" algn="l"/>
                <a:tab pos="5133975" algn="l"/>
              </a:tabLst>
              <a:defRPr sz="2400">
                <a:solidFill>
                  <a:schemeClr val="tx1"/>
                </a:solidFill>
                <a:latin typeface="Arial" charset="0"/>
              </a:defRPr>
            </a:lvl4pPr>
            <a:lvl5pPr marL="2030413" algn="l" defTabSz="649288">
              <a:tabLst>
                <a:tab pos="2538413" algn="l"/>
                <a:tab pos="5133975" algn="l"/>
              </a:tabLst>
              <a:defRPr sz="2400">
                <a:solidFill>
                  <a:schemeClr val="tx1"/>
                </a:solidFill>
                <a:latin typeface="Arial" charset="0"/>
              </a:defRPr>
            </a:lvl5pPr>
            <a:lvl6pPr marL="2487613" defTabSz="649288" eaLnBrk="0" fontAlgn="base" hangingPunct="0">
              <a:spcBef>
                <a:spcPct val="0"/>
              </a:spcBef>
              <a:spcAft>
                <a:spcPct val="0"/>
              </a:spcAft>
              <a:tabLst>
                <a:tab pos="2538413" algn="l"/>
                <a:tab pos="5133975" algn="l"/>
              </a:tabLst>
              <a:defRPr sz="2400">
                <a:solidFill>
                  <a:schemeClr val="tx1"/>
                </a:solidFill>
                <a:latin typeface="Arial" charset="0"/>
              </a:defRPr>
            </a:lvl6pPr>
            <a:lvl7pPr marL="2944813" defTabSz="649288" eaLnBrk="0" fontAlgn="base" hangingPunct="0">
              <a:spcBef>
                <a:spcPct val="0"/>
              </a:spcBef>
              <a:spcAft>
                <a:spcPct val="0"/>
              </a:spcAft>
              <a:tabLst>
                <a:tab pos="2538413" algn="l"/>
                <a:tab pos="5133975" algn="l"/>
              </a:tabLst>
              <a:defRPr sz="2400">
                <a:solidFill>
                  <a:schemeClr val="tx1"/>
                </a:solidFill>
                <a:latin typeface="Arial" charset="0"/>
              </a:defRPr>
            </a:lvl7pPr>
            <a:lvl8pPr marL="3402013" defTabSz="649288" eaLnBrk="0" fontAlgn="base" hangingPunct="0">
              <a:spcBef>
                <a:spcPct val="0"/>
              </a:spcBef>
              <a:spcAft>
                <a:spcPct val="0"/>
              </a:spcAft>
              <a:tabLst>
                <a:tab pos="2538413" algn="l"/>
                <a:tab pos="5133975" algn="l"/>
              </a:tabLst>
              <a:defRPr sz="2400">
                <a:solidFill>
                  <a:schemeClr val="tx1"/>
                </a:solidFill>
                <a:latin typeface="Arial" charset="0"/>
              </a:defRPr>
            </a:lvl8pPr>
            <a:lvl9pPr marL="3859213" defTabSz="649288" eaLnBrk="0" fontAlgn="base" hangingPunct="0">
              <a:spcBef>
                <a:spcPct val="0"/>
              </a:spcBef>
              <a:spcAft>
                <a:spcPct val="0"/>
              </a:spcAft>
              <a:tabLst>
                <a:tab pos="2538413" algn="l"/>
                <a:tab pos="5133975" algn="l"/>
              </a:tabLst>
              <a:defRPr sz="2400">
                <a:solidFill>
                  <a:schemeClr val="tx1"/>
                </a:solidFill>
                <a:latin typeface="Arial" charset="0"/>
              </a:defRPr>
            </a:lvl9pPr>
          </a:lstStyle>
          <a:p>
            <a:pPr>
              <a:lnSpc>
                <a:spcPct val="100000"/>
              </a:lnSpc>
            </a:pPr>
            <a:r>
              <a:rPr lang="en-US" altLang="sk-SK" sz="900"/>
              <a:t>© 2006, Cisco Systems, Inc. All rights reserved.</a:t>
            </a:r>
          </a:p>
          <a:p>
            <a:pPr>
              <a:lnSpc>
                <a:spcPct val="100000"/>
              </a:lnSpc>
            </a:pPr>
            <a:r>
              <a:rPr lang="en-US" altLang="sk-SK" sz="900"/>
              <a:t>Presentation_ID.scr</a:t>
            </a:r>
          </a:p>
        </p:txBody>
      </p:sp>
      <p:sp>
        <p:nvSpPr>
          <p:cNvPr id="183306" name="Line 10"/>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03" tIns="0" rIns="20003" bIns="0" numCol="1" anchor="b" anchorCtr="0" compatLnSpc="1">
            <a:prstTxWarp prst="textNoShape">
              <a:avLst/>
            </a:prstTxWarp>
          </a:bodyPr>
          <a:lstStyle>
            <a:lvl1pPr algn="r" defTabSz="960438">
              <a:lnSpc>
                <a:spcPct val="100000"/>
              </a:lnSpc>
              <a:defRPr sz="900"/>
            </a:lvl1pPr>
          </a:lstStyle>
          <a:p>
            <a:fld id="{482D0FFF-1D51-4E6E-B651-EE16AA6B3D74}" type="slidenum">
              <a:rPr lang="en-US" altLang="sk-SK"/>
              <a:pPr/>
              <a:t>‹#›</a:t>
            </a:fld>
            <a:endParaRPr lang="en-US" altLang="sk-SK"/>
          </a:p>
        </p:txBody>
      </p:sp>
      <p:sp>
        <p:nvSpPr>
          <p:cNvPr id="183308" name="Rectangle 12"/>
          <p:cNvSpPr>
            <a:spLocks noGrp="1" noRot="1" noChangeAspect="1" noChangeArrowheads="1" noTextEdit="1"/>
          </p:cNvSpPr>
          <p:nvPr>
            <p:ph type="sldImg" idx="2"/>
          </p:nvPr>
        </p:nvSpPr>
        <p:spPr bwMode="auto">
          <a:xfrm>
            <a:off x="650875" y="269875"/>
            <a:ext cx="5856288" cy="439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77875" y="4819650"/>
            <a:ext cx="5538788"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84" tIns="53342" rIns="101684" bIns="53342" numCol="1" anchor="t" anchorCtr="0" compatLnSpc="1">
            <a:prstTxWarp prst="textNoShape">
              <a:avLst/>
            </a:prstTxWarp>
          </a:bodyPr>
          <a:lstStyle/>
          <a:p>
            <a:pPr lvl="0"/>
            <a:r>
              <a:rPr lang="en-US" altLang="sk-SK"/>
              <a:t>Body Text</a:t>
            </a:r>
          </a:p>
          <a:p>
            <a:pPr lvl="1"/>
            <a:r>
              <a:rPr lang="en-US" altLang="sk-SK"/>
              <a:t>Second Level</a:t>
            </a:r>
          </a:p>
          <a:p>
            <a:pPr lvl="2"/>
            <a:r>
              <a:rPr lang="en-US" altLang="sk-SK"/>
              <a:t>Third Level</a:t>
            </a:r>
          </a:p>
          <a:p>
            <a:pPr lvl="3"/>
            <a:r>
              <a:rPr lang="en-US" altLang="sk-SK"/>
              <a:t>Fourth Level</a:t>
            </a:r>
          </a:p>
          <a:p>
            <a:pPr lvl="4"/>
            <a:r>
              <a:rPr lang="en-US" altLang="sk-SK"/>
              <a:t>Fifth Level</a:t>
            </a:r>
          </a:p>
        </p:txBody>
      </p:sp>
    </p:spTree>
    <p:extLst>
      <p:ext uri="{BB962C8B-B14F-4D97-AF65-F5344CB8AC3E}">
        <p14:creationId xmlns:p14="http://schemas.microsoft.com/office/powerpoint/2010/main" val="20706440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Type_of_Servic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riority_queu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IEEE_802.1Q#cite_note-4"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IEEE_802.1Q#cite_note-7" TargetMode="External"/><Relationship Id="rId5" Type="http://schemas.openxmlformats.org/officeDocument/2006/relationships/hyperlink" Target="https://en.wikipedia.org/wiki/IEEE_802.1Q#cite_note-6" TargetMode="External"/><Relationship Id="rId4" Type="http://schemas.openxmlformats.org/officeDocument/2006/relationships/hyperlink" Target="https://en.wikipedia.org/wiki/IEEE_802.1Q#cite_note-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3B82E71-B759-41C2-BBBF-83F7CD3D951E}" type="slidenum">
              <a:rPr lang="en-US" altLang="sk-SK"/>
              <a:pPr/>
              <a:t>1</a:t>
            </a:fld>
            <a:endParaRPr lang="en-US" altLang="sk-SK"/>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a:xfrm>
            <a:off x="409575" y="4819650"/>
            <a:ext cx="6199188" cy="4683125"/>
          </a:xfrm>
        </p:spPr>
        <p:txBody>
          <a:bodyPr/>
          <a:lstStyle/>
          <a:p>
            <a:endParaRPr lang="sk-SK" altLang="sk-SK"/>
          </a:p>
        </p:txBody>
      </p:sp>
    </p:spTree>
    <p:extLst>
      <p:ext uri="{BB962C8B-B14F-4D97-AF65-F5344CB8AC3E}">
        <p14:creationId xmlns:p14="http://schemas.microsoft.com/office/powerpoint/2010/main" val="2652052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A1131A3-0BD5-41AE-A418-1B966DADF796}" type="slidenum">
              <a:rPr lang="en-US" altLang="sk-SK"/>
              <a:pPr/>
              <a:t>11</a:t>
            </a:fld>
            <a:endParaRPr lang="en-US" altLang="sk-SK"/>
          </a:p>
        </p:txBody>
      </p:sp>
      <p:sp>
        <p:nvSpPr>
          <p:cNvPr id="1359874" name="Rectangle 2"/>
          <p:cNvSpPr>
            <a:spLocks noGrp="1" noRot="1" noChangeAspect="1" noChangeArrowheads="1" noTextEdit="1"/>
          </p:cNvSpPr>
          <p:nvPr>
            <p:ph type="sldImg"/>
          </p:nvPr>
        </p:nvSpPr>
        <p:spPr>
          <a:ln/>
        </p:spPr>
      </p:sp>
      <p:sp>
        <p:nvSpPr>
          <p:cNvPr id="1359875" name="Rectangle 3"/>
          <p:cNvSpPr>
            <a:spLocks noGrp="1" noChangeArrowheads="1"/>
          </p:cNvSpPr>
          <p:nvPr>
            <p:ph type="body" idx="1"/>
          </p:nvPr>
        </p:nvSpPr>
        <p:spPr/>
        <p:txBody>
          <a:bodyPr/>
          <a:lstStyle/>
          <a:p>
            <a:r>
              <a:rPr lang="en-US" altLang="sk-SK"/>
              <a:t>To support DiffServ, the IPv4 Type of Service (ToS) octet has been redefined from the 3-bit IP-precedence to a 6-bit DSCP field. </a:t>
            </a:r>
          </a:p>
          <a:p>
            <a:r>
              <a:rPr lang="en-US" altLang="sk-SK"/>
              <a:t>Prior to DiffServ, IP networks could use the </a:t>
            </a:r>
            <a:r>
              <a:rPr lang="en-US" altLang="sk-SK" i="1"/>
              <a:t>Precedence</a:t>
            </a:r>
            <a:r>
              <a:rPr lang="en-US" altLang="sk-SK"/>
              <a:t> field in the </a:t>
            </a:r>
            <a:r>
              <a:rPr lang="en-US" altLang="sk-SK">
                <a:hlinkClick r:id="rId3" tooltip="Type of Service"/>
              </a:rPr>
              <a:t>Type of Service</a:t>
            </a:r>
            <a:r>
              <a:rPr lang="en-US" altLang="sk-SK"/>
              <a:t> (TOS) byte of the IP header to mark priority traffic.</a:t>
            </a:r>
          </a:p>
          <a:p>
            <a:r>
              <a:rPr lang="en-US" altLang="sk-SK"/>
              <a:t>As the TOS byte and IP precedence was not widely used, the IETF agreed to reuse the TOS byte as the DS field for DiffServ networks. In order to maintain backward compatibility with network devices that still use the Precedence field, DiffServ defines the Class Selector PHB. </a:t>
            </a:r>
          </a:p>
          <a:p>
            <a:r>
              <a:rPr lang="en-US" altLang="sk-SK"/>
              <a:t>The Class Selector codepoints are of the form 'xxx000'. The first three bits are the IP precedence bits. Each IP precedence value can be mapped into a DiffServ class. If a packet is received from a non-DiffServ aware router that used IP precedence markings, the DiffServ router can still understand the encoding as a Class Selector codepoint.</a:t>
            </a:r>
          </a:p>
        </p:txBody>
      </p:sp>
    </p:spTree>
    <p:extLst>
      <p:ext uri="{BB962C8B-B14F-4D97-AF65-F5344CB8AC3E}">
        <p14:creationId xmlns:p14="http://schemas.microsoft.com/office/powerpoint/2010/main" val="3268224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8903B35-B291-47DC-9379-719F57D82FE8}" type="slidenum">
              <a:rPr lang="en-US" altLang="sk-SK"/>
              <a:pPr/>
              <a:t>12</a:t>
            </a:fld>
            <a:endParaRPr lang="en-US" altLang="sk-SK"/>
          </a:p>
        </p:txBody>
      </p:sp>
      <p:sp>
        <p:nvSpPr>
          <p:cNvPr id="1361922" name="Rectangle 2"/>
          <p:cNvSpPr>
            <a:spLocks noGrp="1" noRot="1" noChangeAspect="1" noChangeArrowheads="1" noTextEdit="1"/>
          </p:cNvSpPr>
          <p:nvPr>
            <p:ph type="sldImg"/>
          </p:nvPr>
        </p:nvSpPr>
        <p:spPr>
          <a:xfrm>
            <a:off x="677863" y="273050"/>
            <a:ext cx="5948362" cy="4460875"/>
          </a:xfrm>
          <a:ln/>
        </p:spPr>
      </p:sp>
      <p:sp>
        <p:nvSpPr>
          <p:cNvPr id="1361923" name="Rectangle 3"/>
          <p:cNvSpPr>
            <a:spLocks noGrp="1" noChangeArrowheads="1"/>
          </p:cNvSpPr>
          <p:nvPr>
            <p:ph type="body" idx="1"/>
          </p:nvPr>
        </p:nvSpPr>
        <p:spPr>
          <a:xfrm>
            <a:off x="417513" y="4894263"/>
            <a:ext cx="6327775" cy="4754562"/>
          </a:xfrm>
        </p:spPr>
        <p:txBody>
          <a:bodyPr/>
          <a:lstStyle/>
          <a:p>
            <a:r>
              <a:rPr lang="en-US" altLang="sk-SK"/>
              <a:t>RFC 2474 replaced the ToS field with the DiffServ field, in which a range of eight values (class selector) is used for backward compatibility with IP precedence. There is no compatibility with other bits used by the ToS field. </a:t>
            </a:r>
          </a:p>
          <a:p>
            <a:r>
              <a:rPr lang="en-US" altLang="sk-SK"/>
              <a:t>The class selector Per Hop Behavior (PHB) was defined to provide backward compatibility for DSCP with ToS-based IP precedence.</a:t>
            </a:r>
          </a:p>
          <a:p>
            <a:r>
              <a:rPr lang="en-US" altLang="sk-SK"/>
              <a:t>RFC 1812 simply prioritizes packets according to the precedence value. In this sense, the PHB is defined as the probability of timely forwarding. </a:t>
            </a:r>
          </a:p>
          <a:p>
            <a:r>
              <a:rPr lang="en-US" altLang="sk-SK"/>
              <a:t>For example, consider a service provider offering so-called “Olympic” service classes (Gold, Silver, and Bonze) so that packets in the gold class experience lighter load, and thus have greater probability for timely forwarding, than packets assigned to the silver class. Packets with higher IP precedence should be (on average) forwarded in less time than packets with lower IP precedence. </a:t>
            </a:r>
          </a:p>
          <a:p>
            <a:r>
              <a:rPr lang="en-US" altLang="sk-SK"/>
              <a:t>The last 3 bits of the DSCP (bits 2 to 4) set to 0 identify a class-selector PHB</a:t>
            </a:r>
            <a:r>
              <a:rPr lang="en-US" altLang="sk-SK" b="1"/>
              <a:t>.</a:t>
            </a:r>
            <a:r>
              <a:rPr lang="en-US" altLang="sk-SK"/>
              <a:t> </a:t>
            </a:r>
          </a:p>
        </p:txBody>
      </p:sp>
    </p:spTree>
    <p:extLst>
      <p:ext uri="{BB962C8B-B14F-4D97-AF65-F5344CB8AC3E}">
        <p14:creationId xmlns:p14="http://schemas.microsoft.com/office/powerpoint/2010/main" val="2051625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384491C-E376-4E07-A4D3-9B08A327A853}" type="slidenum">
              <a:rPr lang="en-US" altLang="sk-SK"/>
              <a:pPr/>
              <a:t>13</a:t>
            </a:fld>
            <a:endParaRPr lang="en-US" altLang="sk-SK"/>
          </a:p>
        </p:txBody>
      </p:sp>
      <p:sp>
        <p:nvSpPr>
          <p:cNvPr id="1363970" name="Rectangle 2"/>
          <p:cNvSpPr>
            <a:spLocks noGrp="1" noRot="1" noChangeAspect="1" noChangeArrowheads="1" noTextEdit="1"/>
          </p:cNvSpPr>
          <p:nvPr>
            <p:ph type="sldImg"/>
          </p:nvPr>
        </p:nvSpPr>
        <p:spPr>
          <a:xfrm>
            <a:off x="677863" y="273050"/>
            <a:ext cx="5948362" cy="4460875"/>
          </a:xfrm>
          <a:ln/>
        </p:spPr>
      </p:sp>
      <p:sp>
        <p:nvSpPr>
          <p:cNvPr id="1363971" name="Rectangle 3"/>
          <p:cNvSpPr>
            <a:spLocks noGrp="1" noChangeArrowheads="1"/>
          </p:cNvSpPr>
          <p:nvPr>
            <p:ph type="body" idx="1"/>
          </p:nvPr>
        </p:nvSpPr>
        <p:spPr>
          <a:xfrm>
            <a:off x="417513" y="4894263"/>
            <a:ext cx="6327775" cy="4754562"/>
          </a:xfrm>
        </p:spPr>
        <p:txBody>
          <a:bodyPr/>
          <a:lstStyle/>
          <a:p>
            <a:r>
              <a:rPr lang="en-US" altLang="sk-SK"/>
              <a:t>Now that packets can be marked using the DSCP, how do we provide meaningful CoS, and provide the QoS that is needed? </a:t>
            </a:r>
          </a:p>
          <a:p>
            <a:r>
              <a:rPr lang="en-US" altLang="sk-SK"/>
              <a:t>First, the collection of packets that have the same DSCP value (also called a codepoint) in them, and crossing in a particular direction is called a Behavior Aggregate (BA)…more about this later. Packets from multiple applications/sources could belong to the same BA. </a:t>
            </a:r>
          </a:p>
          <a:p>
            <a:r>
              <a:rPr lang="en-US" altLang="sk-SK"/>
              <a:t>Formally, RFC-2475 defines a Per Hop Behavior (PHB) as the externally observable forwarding behavior applied at a DS-compliant node to a DS BA. In more concrete terms, a PHB refers to the packet scheduling, queuing, policing, or shaping behavior of a node on any given packet belonging to a BA, and as configured by a Service Level Agreement (SLA) or policy. </a:t>
            </a:r>
          </a:p>
          <a:p>
            <a:r>
              <a:rPr lang="en-US" altLang="sk-SK"/>
              <a:t>To date, four standard PHBs are available to construct a DiffServ-enabled network and achieve coarse-grained, end-to-end CoS and QoS: Default, EF, AF and Class-selector.</a:t>
            </a:r>
          </a:p>
          <a:p>
            <a:r>
              <a:rPr lang="en-US" altLang="sk-SK"/>
              <a:t>PHBs are defined in terms of behavior characteristics relevant to service provisioning policies, and not in terms of particular implementation mechanisms.  In general, a variety of implementation mechanisms may be suitable for implementing a particular PHB group. </a:t>
            </a:r>
          </a:p>
          <a:p>
            <a:r>
              <a:rPr lang="en-US" altLang="sk-SK"/>
              <a:t>The DiffServ architecture defines the DiffServ (DS) field to make per-hop behavior (PHB) decisions about packet classification and traffic conditioning functions, such as metering, marking, shaping, and policing. </a:t>
            </a:r>
          </a:p>
          <a:p>
            <a:pPr>
              <a:buFontTx/>
              <a:buNone/>
            </a:pPr>
            <a:endParaRPr lang="en-US" altLang="sk-SK" b="1"/>
          </a:p>
          <a:p>
            <a:pPr>
              <a:buFontTx/>
              <a:buNone/>
            </a:pPr>
            <a:r>
              <a:rPr lang="en-US" altLang="sk-SK" b="1"/>
              <a:t>The Default PHB (Defined in RFC-2474)</a:t>
            </a:r>
            <a:endParaRPr lang="en-US" altLang="sk-SK"/>
          </a:p>
          <a:p>
            <a:r>
              <a:rPr lang="en-US" altLang="sk-SK"/>
              <a:t>The default PHB specifies that a packet marked with a DSCP value (recommended) of `000000' gets the traditional best effort service from a DS-compliant node (a network node that complies to all the core DiffServ requirements). Also, if a packet arrives at a DS-compliant node and its DSCP value is not mapped to any of the other PHBs, it will get mapped to the default PHB.</a:t>
            </a:r>
            <a:endParaRPr lang="en-US" altLang="sk-SK" b="1"/>
          </a:p>
          <a:p>
            <a:pPr>
              <a:buFontTx/>
              <a:buNone/>
            </a:pPr>
            <a:r>
              <a:rPr lang="en-US" altLang="sk-SK" b="1"/>
              <a:t>Class-Selector PHBs (Defined in RFC-2474)</a:t>
            </a:r>
            <a:endParaRPr lang="en-US" altLang="sk-SK"/>
          </a:p>
          <a:p>
            <a:r>
              <a:rPr lang="en-US" altLang="sk-SK"/>
              <a:t>To preserve backward compatibility with the IP-precedence scheme, DSCP values of the form `xxx000,' where x is either 0 or 1, are defined. These codepoints are called class-selector codepoints. The PHB associated with a class-selector codepoint is a class-selector PHB. These PHBs retain almost the same forwarding behavior as nodes that implement IP-precedence based classification and forwarding. For example, packets with a DSCP value of `110000' (IP-precedence 110) have a preferential forwarding treatment (scheduling, queuing, etc.) as compared to packets with a DSCP value of `100000' (IP-precedence 100). These PHBs ensure that DS-compliant nodes can co-exist with IP-precedence aware nodes, with the exception of the DTS bits.</a:t>
            </a:r>
          </a:p>
          <a:p>
            <a:pPr>
              <a:buFontTx/>
              <a:buNone/>
            </a:pPr>
            <a:r>
              <a:rPr lang="en-US" altLang="sk-SK" b="1"/>
              <a:t>EF PHB (described in following slides)</a:t>
            </a:r>
          </a:p>
          <a:p>
            <a:pPr>
              <a:buFontTx/>
              <a:buNone/>
            </a:pPr>
            <a:r>
              <a:rPr lang="en-US" altLang="sk-SK" b="1"/>
              <a:t>AF PHB (described in following slides)</a:t>
            </a:r>
          </a:p>
        </p:txBody>
      </p:sp>
    </p:spTree>
    <p:extLst>
      <p:ext uri="{BB962C8B-B14F-4D97-AF65-F5344CB8AC3E}">
        <p14:creationId xmlns:p14="http://schemas.microsoft.com/office/powerpoint/2010/main" val="2414926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2EA073C-BAAA-4BC6-BB9B-718A5C45601B}" type="slidenum">
              <a:rPr lang="en-US" altLang="sk-SK"/>
              <a:pPr/>
              <a:t>14</a:t>
            </a:fld>
            <a:endParaRPr lang="en-US" altLang="sk-SK"/>
          </a:p>
        </p:txBody>
      </p:sp>
      <p:sp>
        <p:nvSpPr>
          <p:cNvPr id="1366018" name="Rectangle 2"/>
          <p:cNvSpPr>
            <a:spLocks noGrp="1" noRot="1" noChangeAspect="1" noChangeArrowheads="1" noTextEdit="1"/>
          </p:cNvSpPr>
          <p:nvPr>
            <p:ph type="sldImg"/>
          </p:nvPr>
        </p:nvSpPr>
        <p:spPr>
          <a:xfrm>
            <a:off x="677863" y="273050"/>
            <a:ext cx="5948362" cy="4460875"/>
          </a:xfrm>
          <a:ln/>
        </p:spPr>
      </p:sp>
      <p:sp>
        <p:nvSpPr>
          <p:cNvPr id="1366019" name="Rectangle 3"/>
          <p:cNvSpPr>
            <a:spLocks noGrp="1" noChangeArrowheads="1"/>
          </p:cNvSpPr>
          <p:nvPr>
            <p:ph type="body" idx="1"/>
          </p:nvPr>
        </p:nvSpPr>
        <p:spPr>
          <a:xfrm>
            <a:off x="417513" y="4894263"/>
            <a:ext cx="6327775" cy="4754562"/>
          </a:xfrm>
        </p:spPr>
        <p:txBody>
          <a:bodyPr/>
          <a:lstStyle/>
          <a:p>
            <a:r>
              <a:rPr lang="en-US" altLang="sk-SK"/>
              <a:t>Standard PHBs are available to construct a DiffServ-enabled network and achieve coarse-grained, end-to-end CoS and QoS.</a:t>
            </a:r>
          </a:p>
          <a:p>
            <a:pPr lvl="2"/>
            <a:r>
              <a:rPr lang="en-US" altLang="sk-SK"/>
              <a:t>Default PHB (as defined in RFC 2474)</a:t>
            </a:r>
          </a:p>
          <a:p>
            <a:pPr lvl="2"/>
            <a:r>
              <a:rPr lang="en-US" altLang="sk-SK"/>
              <a:t>AF PHB (as defined in RFC 2597)</a:t>
            </a:r>
          </a:p>
          <a:p>
            <a:pPr lvl="2"/>
            <a:r>
              <a:rPr lang="en-US" altLang="sk-SK"/>
              <a:t>EF PHB (as defined in RFC 2598) class-selector PHB (as defined in RFC 2474)</a:t>
            </a:r>
          </a:p>
          <a:p>
            <a:pPr lvl="2"/>
            <a:endParaRPr lang="en-US" altLang="sk-SK"/>
          </a:p>
        </p:txBody>
      </p:sp>
    </p:spTree>
    <p:extLst>
      <p:ext uri="{BB962C8B-B14F-4D97-AF65-F5344CB8AC3E}">
        <p14:creationId xmlns:p14="http://schemas.microsoft.com/office/powerpoint/2010/main" val="730007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F753BEC-74A0-4152-B115-8A94D42D8168}" type="slidenum">
              <a:rPr lang="en-US" altLang="sk-SK"/>
              <a:pPr/>
              <a:t>15</a:t>
            </a:fld>
            <a:endParaRPr lang="en-US" altLang="sk-SK"/>
          </a:p>
        </p:txBody>
      </p:sp>
      <p:sp>
        <p:nvSpPr>
          <p:cNvPr id="1368066" name="Rectangle 2"/>
          <p:cNvSpPr>
            <a:spLocks noGrp="1" noRot="1" noChangeAspect="1" noChangeArrowheads="1" noTextEdit="1"/>
          </p:cNvSpPr>
          <p:nvPr>
            <p:ph type="sldImg"/>
          </p:nvPr>
        </p:nvSpPr>
        <p:spPr>
          <a:xfrm>
            <a:off x="677863" y="273050"/>
            <a:ext cx="5948362" cy="4460875"/>
          </a:xfrm>
          <a:ln/>
        </p:spPr>
      </p:sp>
      <p:sp>
        <p:nvSpPr>
          <p:cNvPr id="1368067" name="Rectangle 3"/>
          <p:cNvSpPr>
            <a:spLocks noGrp="1" noChangeArrowheads="1"/>
          </p:cNvSpPr>
          <p:nvPr>
            <p:ph type="body" idx="1"/>
          </p:nvPr>
        </p:nvSpPr>
        <p:spPr>
          <a:xfrm>
            <a:off x="417513" y="4894263"/>
            <a:ext cx="6327775" cy="4754562"/>
          </a:xfrm>
        </p:spPr>
        <p:txBody>
          <a:bodyPr/>
          <a:lstStyle/>
          <a:p>
            <a:r>
              <a:rPr lang="en-US" altLang="sk-SK"/>
              <a:t>The Expedited Forwarding (EF) PHB is the key ingredient in DiffServ for providing a low-loss, low-latency, low-jitter, and assured bandwidth service. Applications such as VoIP, video, and online trading programs require a robust network-treatment. EF can be implemented using priority queuing, along with rate limiting on the class (formally, a BA). </a:t>
            </a:r>
          </a:p>
          <a:p>
            <a:r>
              <a:rPr lang="en-US" altLang="sk-SK"/>
              <a:t>Although EF PHB when implemented in a DiffServ network provides a premium service, it should be specifically targeted toward the most critical applications, because if congestion exists, it is not possible to treat all or most traffic as high priority. EF PHB is especially suitable for applications (like VoIP) that require very low packet loss, guaranteed bandwidth, low delay and low jitter. </a:t>
            </a:r>
            <a:endParaRPr lang="en-US" altLang="sk-SK" b="1"/>
          </a:p>
          <a:p>
            <a:r>
              <a:rPr lang="en-US" altLang="sk-SK"/>
              <a:t>Packets requiring EF should be marked with DSCP binary value 101110 (46 or 0x2E).</a:t>
            </a:r>
          </a:p>
          <a:p>
            <a:r>
              <a:rPr lang="en-US" altLang="sk-SK"/>
              <a:t>Non-DiffServ-compliant devices regard EF DSCP value 101110 as IP precedence 5 (101). This precedence is the highest user-definable IP precedence and is typically used for delay-sensitive traffic (such as VoIP). Bits 5 to 7 of the EF DSCP value are 101, which matches IP precedence 5 and allows backward compatibility. </a:t>
            </a:r>
          </a:p>
        </p:txBody>
      </p:sp>
    </p:spTree>
    <p:extLst>
      <p:ext uri="{BB962C8B-B14F-4D97-AF65-F5344CB8AC3E}">
        <p14:creationId xmlns:p14="http://schemas.microsoft.com/office/powerpoint/2010/main" val="3865197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3ACA372-48A8-484F-B8F0-680381F6D41F}" type="slidenum">
              <a:rPr lang="en-US" altLang="sk-SK"/>
              <a:pPr/>
              <a:t>16</a:t>
            </a:fld>
            <a:endParaRPr lang="en-US" altLang="sk-SK"/>
          </a:p>
        </p:txBody>
      </p:sp>
      <p:sp>
        <p:nvSpPr>
          <p:cNvPr id="1370114" name="Rectangle 2"/>
          <p:cNvSpPr>
            <a:spLocks noGrp="1" noRot="1" noChangeAspect="1" noChangeArrowheads="1" noTextEdit="1"/>
          </p:cNvSpPr>
          <p:nvPr>
            <p:ph type="sldImg"/>
          </p:nvPr>
        </p:nvSpPr>
        <p:spPr>
          <a:xfrm>
            <a:off x="677863" y="273050"/>
            <a:ext cx="5948362" cy="4460875"/>
          </a:xfrm>
          <a:ln/>
        </p:spPr>
      </p:sp>
      <p:sp>
        <p:nvSpPr>
          <p:cNvPr id="1370115" name="Rectangle 3"/>
          <p:cNvSpPr>
            <a:spLocks noGrp="1" noChangeArrowheads="1"/>
          </p:cNvSpPr>
          <p:nvPr>
            <p:ph type="body" idx="1"/>
          </p:nvPr>
        </p:nvSpPr>
        <p:spPr>
          <a:xfrm>
            <a:off x="417513" y="4894263"/>
            <a:ext cx="6327775" cy="4754562"/>
          </a:xfrm>
        </p:spPr>
        <p:txBody>
          <a:bodyPr/>
          <a:lstStyle/>
          <a:p>
            <a:r>
              <a:rPr lang="en-US" altLang="sk-SK"/>
              <a:t>The AF PHB is identified based on the following:</a:t>
            </a:r>
          </a:p>
          <a:p>
            <a:pPr lvl="2"/>
            <a:r>
              <a:rPr lang="en-US" altLang="sk-SK"/>
              <a:t>The AF PHB guarantees a certain amount of bandwidth to an AF class.</a:t>
            </a:r>
          </a:p>
          <a:p>
            <a:pPr lvl="2"/>
            <a:r>
              <a:rPr lang="en-US" altLang="sk-SK"/>
              <a:t>The AF PHB allows access to extra bandwidth, if available.</a:t>
            </a:r>
          </a:p>
          <a:p>
            <a:r>
              <a:rPr lang="en-US" altLang="sk-SK"/>
              <a:t>Packets requiring AF PHB should be marked with DSCP value </a:t>
            </a:r>
            <a:r>
              <a:rPr lang="en-US" altLang="sk-SK" i="1"/>
              <a:t>aaadd</a:t>
            </a:r>
            <a:r>
              <a:rPr lang="en-US" altLang="sk-SK"/>
              <a:t>0, where </a:t>
            </a:r>
            <a:r>
              <a:rPr lang="en-US" altLang="sk-SK" i="1"/>
              <a:t>aaa</a:t>
            </a:r>
            <a:r>
              <a:rPr lang="en-US" altLang="sk-SK"/>
              <a:t> is the number of the class and </a:t>
            </a:r>
            <a:r>
              <a:rPr lang="en-US" altLang="sk-SK" i="1"/>
              <a:t>dd</a:t>
            </a:r>
            <a:r>
              <a:rPr lang="en-US" altLang="sk-SK"/>
              <a:t> is the drop probability.</a:t>
            </a:r>
            <a:endParaRPr lang="da-DK" altLang="sk-SK"/>
          </a:p>
          <a:p>
            <a:r>
              <a:rPr lang="da-DK" altLang="sk-SK"/>
              <a:t>There are four standard AF classes defined: AF1, AF2, AF3, and AF4. </a:t>
            </a:r>
            <a:r>
              <a:rPr lang="en-US" altLang="sk-SK"/>
              <a:t>Each class should be treated independently and should have allocated bandwidth that is based on the QoS policy.</a:t>
            </a:r>
          </a:p>
          <a:p>
            <a:r>
              <a:rPr lang="en-US" altLang="sk-SK"/>
              <a:t>AF PHB defines a method by which BAs can be given different forwarding assurances. For example, traffic can be divided into gold, silver, and bronze classes, with gold being allocated 50 percent of the available link bandwidth, silver 30 percent, and bronze 20 percent.</a:t>
            </a:r>
          </a:p>
        </p:txBody>
      </p:sp>
    </p:spTree>
    <p:extLst>
      <p:ext uri="{BB962C8B-B14F-4D97-AF65-F5344CB8AC3E}">
        <p14:creationId xmlns:p14="http://schemas.microsoft.com/office/powerpoint/2010/main" val="2838035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6BAF901-0465-4BD6-98D7-407174267A53}" type="slidenum">
              <a:rPr lang="en-US" altLang="sk-SK"/>
              <a:pPr/>
              <a:t>17</a:t>
            </a:fld>
            <a:endParaRPr lang="en-US" altLang="sk-SK"/>
          </a:p>
        </p:txBody>
      </p:sp>
      <p:sp>
        <p:nvSpPr>
          <p:cNvPr id="1372162" name="Rectangle 2"/>
          <p:cNvSpPr>
            <a:spLocks noGrp="1" noRot="1" noChangeAspect="1" noChangeArrowheads="1" noTextEdit="1"/>
          </p:cNvSpPr>
          <p:nvPr>
            <p:ph type="sldImg"/>
          </p:nvPr>
        </p:nvSpPr>
        <p:spPr>
          <a:xfrm>
            <a:off x="677863" y="273050"/>
            <a:ext cx="5948362" cy="4460875"/>
          </a:xfrm>
          <a:ln/>
        </p:spPr>
      </p:sp>
      <p:sp>
        <p:nvSpPr>
          <p:cNvPr id="1372163" name="Rectangle 3"/>
          <p:cNvSpPr>
            <a:spLocks noGrp="1" noChangeArrowheads="1"/>
          </p:cNvSpPr>
          <p:nvPr>
            <p:ph type="body" idx="1"/>
          </p:nvPr>
        </p:nvSpPr>
        <p:spPr>
          <a:xfrm>
            <a:off x="417513" y="4894263"/>
            <a:ext cx="6327775" cy="4754562"/>
          </a:xfrm>
        </p:spPr>
        <p:txBody>
          <a:bodyPr/>
          <a:lstStyle/>
          <a:p>
            <a:r>
              <a:rPr lang="en-US" altLang="sk-SK"/>
              <a:t>Within each AFx class, it is possible to specify 3 drop precedence values. If there is congestion in a DS-node on a specific link, and packets of a particular AF class (for example AF1) need to be dropped, packets will be dropped such that the probability of drop creates a relationship where AFx1 &lt;= AFx2 &lt;= AFx3.</a:t>
            </a:r>
          </a:p>
          <a:p>
            <a:r>
              <a:rPr lang="en-US" altLang="sk-SK"/>
              <a:t>In other words, packets in AF13 will get dropped before packets in AF12, before packets in AF11. This concept of drop precedence is useful, for example, to penalize flows within a BA that exceed the assigned bandwidth. Packets of these flows could be re-marked by a policer to a higher drop precedence. </a:t>
            </a:r>
          </a:p>
          <a:p>
            <a:endParaRPr lang="en-US" altLang="sk-SK"/>
          </a:p>
        </p:txBody>
      </p:sp>
    </p:spTree>
    <p:extLst>
      <p:ext uri="{BB962C8B-B14F-4D97-AF65-F5344CB8AC3E}">
        <p14:creationId xmlns:p14="http://schemas.microsoft.com/office/powerpoint/2010/main" val="143076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34C97A2-2C85-4317-92BC-D2F262D19054}" type="slidenum">
              <a:rPr lang="en-US" altLang="sk-SK"/>
              <a:pPr/>
              <a:t>19</a:t>
            </a:fld>
            <a:endParaRPr lang="en-US" altLang="sk-SK"/>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a:xfrm>
            <a:off x="409575" y="4819650"/>
            <a:ext cx="6199188" cy="4683125"/>
          </a:xfrm>
        </p:spPr>
        <p:txBody>
          <a:bodyPr/>
          <a:lstStyle/>
          <a:p>
            <a:r>
              <a:rPr lang="en-US" altLang="sk-SK"/>
              <a:t>Many enterprises aren’t ready to deploy a complex 11-Class Model, or may never have the need for 11 classes of service.</a:t>
            </a:r>
          </a:p>
          <a:p>
            <a:r>
              <a:rPr lang="en-US" altLang="sk-SK"/>
              <a:t>5-Classes is the recommended model for provisioning QoS for Voice, Video and Data.</a:t>
            </a:r>
          </a:p>
          <a:p>
            <a:r>
              <a:rPr lang="en-US" altLang="sk-SK"/>
              <a:t>Some of these classes can be gradually split into more granular classes, as shown in the diagram, as needed by the network.</a:t>
            </a:r>
          </a:p>
        </p:txBody>
      </p:sp>
    </p:spTree>
    <p:extLst>
      <p:ext uri="{BB962C8B-B14F-4D97-AF65-F5344CB8AC3E}">
        <p14:creationId xmlns:p14="http://schemas.microsoft.com/office/powerpoint/2010/main" val="959394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A6BE58D-5FCB-4470-BBB0-5ECBBAC005CE}" type="slidenum">
              <a:rPr lang="en-US" altLang="sk-SK"/>
              <a:pPr/>
              <a:t>20</a:t>
            </a:fld>
            <a:endParaRPr lang="en-US" altLang="sk-SK"/>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a:xfrm>
            <a:off x="409575" y="4819650"/>
            <a:ext cx="6199188" cy="4683125"/>
          </a:xfrm>
        </p:spPr>
        <p:txBody>
          <a:bodyPr/>
          <a:lstStyle/>
          <a:p>
            <a:r>
              <a:rPr lang="en-US" altLang="sk-SK" sz="1000"/>
              <a:t>Cisco has adopted a new initiative called the “QoS Baseline.” The QoS Baseline is a strategic document designed to unify QoS within Cisco, from enterprise to service provider and from engineering to marketing. The QoS Baseline was written by Cisco's most qualified QoS experts.</a:t>
            </a:r>
          </a:p>
          <a:p>
            <a:r>
              <a:rPr lang="en-US" altLang="sk-SK" sz="1000"/>
              <a:t>The QoS Baseline specifies 11 traffic classes within the enterprise. An important note is that the QoS Baseline is not dictating that every enterprise deploy 11 different traffic classes immediately, but rather it is considering enterprise QoS needs of not only today, but also the foreseeable future. Even if an enterprise needs to provision for only a handful of these 11 classes today, following QoS Baseline recommendations will enable them to leave options open for smoothly provisioning additional traffic classes in the future.</a:t>
            </a:r>
          </a:p>
          <a:p>
            <a:r>
              <a:rPr lang="en-US" altLang="sk-SK" sz="1000" b="1"/>
              <a:t>Note: </a:t>
            </a:r>
            <a:r>
              <a:rPr lang="en-US" altLang="sk-SK" sz="1000"/>
              <a:t>The QoS Baseline recommends marking Call-Signaling to CS3. Currently, however, all Cisco IP Telephony products mark Call-Signaling to AF31. A marking migration from AF31 to CS3 is planned within Cisco, but in the interim it is recommended that both AF31 and CS3 be reserved for Call-Signaling and that Locally-Defined Mission-Critical data applications be marked to DSCP 25. Upon completion of the migration, the QoS Baseline marking recommendations of CS3 for Call-Signaling and AF31 for Locally-Defined Mission-Critical applications should be used. These marking recommendations are more inline with RFC 2597 and RFC 2474.</a:t>
            </a:r>
          </a:p>
        </p:txBody>
      </p:sp>
    </p:spTree>
    <p:extLst>
      <p:ext uri="{BB962C8B-B14F-4D97-AF65-F5344CB8AC3E}">
        <p14:creationId xmlns:p14="http://schemas.microsoft.com/office/powerpoint/2010/main" val="291945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4798521-980E-4F8F-95CB-8C45A9C5575C}" type="slidenum">
              <a:rPr lang="en-US" altLang="sk-SK"/>
              <a:pPr/>
              <a:t>2</a:t>
            </a:fld>
            <a:endParaRPr lang="en-US" altLang="sk-SK"/>
          </a:p>
        </p:txBody>
      </p:sp>
      <p:sp>
        <p:nvSpPr>
          <p:cNvPr id="1136642" name="Rectangle 2"/>
          <p:cNvSpPr>
            <a:spLocks noGrp="1" noRot="1" noChangeAspect="1" noChangeArrowheads="1" noTextEdit="1"/>
          </p:cNvSpPr>
          <p:nvPr>
            <p:ph type="sldImg"/>
          </p:nvPr>
        </p:nvSpPr>
        <p:spPr>
          <a:xfrm>
            <a:off x="677863" y="273050"/>
            <a:ext cx="5948362" cy="4460875"/>
          </a:xfrm>
          <a:ln/>
        </p:spPr>
      </p:sp>
      <p:sp>
        <p:nvSpPr>
          <p:cNvPr id="1136643" name="Rectangle 3"/>
          <p:cNvSpPr>
            <a:spLocks noGrp="1" noChangeArrowheads="1"/>
          </p:cNvSpPr>
          <p:nvPr>
            <p:ph type="body" idx="1"/>
          </p:nvPr>
        </p:nvSpPr>
        <p:spPr>
          <a:xfrm>
            <a:off x="417513" y="4894263"/>
            <a:ext cx="6327775" cy="4754562"/>
          </a:xfrm>
        </p:spPr>
        <p:txBody>
          <a:bodyPr/>
          <a:lstStyle/>
          <a:p>
            <a:r>
              <a:rPr lang="en-US" altLang="sk-SK"/>
              <a:t>When considering solutions to the delay problem, there are two things to note:</a:t>
            </a:r>
          </a:p>
          <a:p>
            <a:pPr lvl="2"/>
            <a:r>
              <a:rPr lang="en-US" altLang="sk-SK"/>
              <a:t>Processing and queuing delays are related to devices and are bound to the behavior of the operating system.</a:t>
            </a:r>
          </a:p>
          <a:p>
            <a:pPr lvl="2"/>
            <a:r>
              <a:rPr lang="en-US" altLang="sk-SK"/>
              <a:t>Propagation and serialization delays are related to the media. </a:t>
            </a:r>
          </a:p>
          <a:p>
            <a:r>
              <a:rPr lang="en-US" altLang="sk-SK"/>
              <a:t>There are many ways to reduce the delay at a router. Assuming that the router has enough power to make forwarding decisions rapidly, these factors influence most queuing and serialization delays:</a:t>
            </a:r>
          </a:p>
          <a:p>
            <a:pPr lvl="2"/>
            <a:r>
              <a:rPr lang="en-US" altLang="sk-SK"/>
              <a:t>Average length of the queue</a:t>
            </a:r>
          </a:p>
          <a:p>
            <a:pPr lvl="2"/>
            <a:r>
              <a:rPr lang="en-US" altLang="sk-SK"/>
              <a:t>Average length of packets in the queue</a:t>
            </a:r>
          </a:p>
          <a:p>
            <a:pPr lvl="2"/>
            <a:r>
              <a:rPr lang="en-US" altLang="sk-SK"/>
              <a:t>Link bandwidth</a:t>
            </a:r>
          </a:p>
          <a:p>
            <a:r>
              <a:rPr lang="en-US" altLang="sk-SK"/>
              <a:t>Network administrators can accelerate the packet dispatching for delay-sensitive flows:</a:t>
            </a:r>
            <a:endParaRPr lang="en-US" altLang="sk-SK" b="1"/>
          </a:p>
          <a:p>
            <a:pPr lvl="2"/>
            <a:r>
              <a:rPr lang="en-US" altLang="sk-SK" b="1"/>
              <a:t>Increase link capacity:</a:t>
            </a:r>
            <a:r>
              <a:rPr lang="en-US" altLang="sk-SK"/>
              <a:t> Sufficient bandwidth causes queues to shrink so that packets do not wait long before transmittal. Increasing bandwidth reduces serialization time. This approach can be unrealistic because of the costs that are associated with the upgrade.</a:t>
            </a:r>
            <a:endParaRPr lang="en-US" altLang="sk-SK" b="1"/>
          </a:p>
          <a:p>
            <a:pPr lvl="2"/>
            <a:r>
              <a:rPr lang="en-US" altLang="sk-SK" b="1"/>
              <a:t>Prioritize delay-sensitive packets:</a:t>
            </a:r>
            <a:r>
              <a:rPr lang="en-US" altLang="sk-SK"/>
              <a:t> This approach can be more cost-effective than increasing link capacity. WFQ, CBWFQ, and LLQ can each serve certain queues first (this is a pre-emptive way of servicing queues).</a:t>
            </a:r>
            <a:endParaRPr lang="en-US" altLang="sk-SK" b="1"/>
          </a:p>
          <a:p>
            <a:pPr lvl="2"/>
            <a:r>
              <a:rPr lang="en-US" altLang="sk-SK" b="1"/>
              <a:t>Reprioritize packets: </a:t>
            </a:r>
            <a:r>
              <a:rPr lang="en-US" altLang="sk-SK"/>
              <a:t>In some cases, important packets need to be reprioritized when they are entering or exiting a device. For example, when packets leave a private network to transit an Internet service provider (ISP) network, the ISP may require that the packets be reprioritized.</a:t>
            </a:r>
            <a:endParaRPr lang="en-US" altLang="sk-SK" b="1"/>
          </a:p>
          <a:p>
            <a:pPr lvl="2"/>
            <a:r>
              <a:rPr lang="en-US" altLang="sk-SK" b="1"/>
              <a:t>Compress payload:</a:t>
            </a:r>
            <a:r>
              <a:rPr lang="en-US" altLang="sk-SK"/>
              <a:t> Payload compression reduces the size of packets, which virtually increases link bandwidth. Compressed packets are smaller and take less time to transmit. Compression uses complex algorithms that add delay. If you are using payload compression to reduce delay, make sure that the time that is needed to compress the payload does not negate the benefits of having less data to transfer over the link.</a:t>
            </a:r>
            <a:endParaRPr lang="en-US" altLang="sk-SK" b="1"/>
          </a:p>
          <a:p>
            <a:pPr lvl="2"/>
            <a:r>
              <a:rPr lang="en-US" altLang="sk-SK" b="1"/>
              <a:t>Use header compression:</a:t>
            </a:r>
            <a:r>
              <a:rPr lang="en-US" altLang="sk-SK"/>
              <a:t> Header compression is not as CPU-intensive as payload compression. Header compression reduces delay when used with other mechanisms. Header compression is especially useful for voice packets that have a bad payload-to-header ratio (relative large header in comparison to the payload), which is improved by reducing the header of the packet (RTP header compression).</a:t>
            </a:r>
          </a:p>
          <a:p>
            <a:r>
              <a:rPr lang="en-US" altLang="sk-SK"/>
              <a:t>By minimizing delay, network administrators can also reduce jitter (delay is more predictable than jitter and easier to reduce).</a:t>
            </a:r>
          </a:p>
        </p:txBody>
      </p:sp>
    </p:spTree>
    <p:extLst>
      <p:ext uri="{BB962C8B-B14F-4D97-AF65-F5344CB8AC3E}">
        <p14:creationId xmlns:p14="http://schemas.microsoft.com/office/powerpoint/2010/main" val="1873036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33445A-17C2-4D09-9DDC-5B9415CE51C4}" type="slidenum">
              <a:rPr lang="en-US" altLang="sk-SK"/>
              <a:pPr/>
              <a:t>3</a:t>
            </a:fld>
            <a:endParaRPr lang="en-US" altLang="sk-SK"/>
          </a:p>
        </p:txBody>
      </p:sp>
      <p:sp>
        <p:nvSpPr>
          <p:cNvPr id="1130498" name="Rectangle 2"/>
          <p:cNvSpPr>
            <a:spLocks noGrp="1" noRot="1" noChangeAspect="1" noChangeArrowheads="1" noTextEdit="1"/>
          </p:cNvSpPr>
          <p:nvPr>
            <p:ph type="sldImg"/>
          </p:nvPr>
        </p:nvSpPr>
        <p:spPr>
          <a:xfrm>
            <a:off x="677863" y="273050"/>
            <a:ext cx="5948362" cy="4460875"/>
          </a:xfrm>
          <a:ln/>
        </p:spPr>
      </p:sp>
      <p:sp>
        <p:nvSpPr>
          <p:cNvPr id="1130499" name="Rectangle 3"/>
          <p:cNvSpPr>
            <a:spLocks noGrp="1" noChangeArrowheads="1"/>
          </p:cNvSpPr>
          <p:nvPr>
            <p:ph type="body" idx="1"/>
          </p:nvPr>
        </p:nvSpPr>
        <p:spPr>
          <a:xfrm>
            <a:off x="417513" y="4894263"/>
            <a:ext cx="6327775" cy="4754562"/>
          </a:xfrm>
        </p:spPr>
        <p:txBody>
          <a:bodyPr/>
          <a:lstStyle/>
          <a:p>
            <a:pPr>
              <a:buFontTx/>
              <a:buNone/>
            </a:pPr>
            <a:r>
              <a:rPr lang="en-US" sz="1200" b="1" i="0" kern="1200" dirty="0">
                <a:solidFill>
                  <a:schemeClr val="tx1"/>
                </a:solidFill>
                <a:effectLst/>
                <a:latin typeface="Arial" charset="0"/>
                <a:ea typeface="+mn-ea"/>
                <a:cs typeface="+mn-cs"/>
              </a:rPr>
              <a:t>Low-latency queuing</a:t>
            </a:r>
            <a:r>
              <a:rPr lang="en-US" sz="1200" b="0" i="0" kern="1200" dirty="0">
                <a:solidFill>
                  <a:schemeClr val="tx1"/>
                </a:solidFill>
                <a:effectLst/>
                <a:latin typeface="Arial" charset="0"/>
                <a:ea typeface="+mn-ea"/>
                <a:cs typeface="+mn-cs"/>
              </a:rPr>
              <a:t> (LLQ) </a:t>
            </a:r>
            <a:r>
              <a:rPr lang="sk-SK" sz="1200" b="0" i="0" kern="1200" dirty="0">
                <a:solidFill>
                  <a:schemeClr val="tx1"/>
                </a:solidFill>
                <a:effectLst/>
                <a:latin typeface="Arial" charset="0"/>
                <a:ea typeface="+mn-ea"/>
                <a:cs typeface="+mn-cs"/>
              </a:rPr>
              <a:t>je mechanizmus vyvinutý priamo firmou Cisco,</a:t>
            </a:r>
            <a:r>
              <a:rPr lang="sk-SK" sz="1200" b="0" i="0" kern="1200" baseline="0" dirty="0">
                <a:solidFill>
                  <a:schemeClr val="tx1"/>
                </a:solidFill>
                <a:effectLst/>
                <a:latin typeface="Arial" charset="0"/>
                <a:ea typeface="+mn-ea"/>
                <a:cs typeface="+mn-cs"/>
              </a:rPr>
              <a:t> cieľom bolo do mechanizmu CB-WFQ priniesť takú formu ukladania a vyberania </a:t>
            </a:r>
            <a:r>
              <a:rPr lang="sk-SK" sz="1200" b="0" i="0" kern="1200" baseline="0" dirty="0" err="1">
                <a:solidFill>
                  <a:schemeClr val="tx1"/>
                </a:solidFill>
                <a:effectLst/>
                <a:latin typeface="Arial" charset="0"/>
                <a:ea typeface="+mn-ea"/>
                <a:cs typeface="+mn-cs"/>
              </a:rPr>
              <a:t>paketov</a:t>
            </a:r>
            <a:r>
              <a:rPr lang="sk-SK" sz="1200" b="0" i="0" kern="1200" baseline="0" dirty="0">
                <a:solidFill>
                  <a:schemeClr val="tx1"/>
                </a:solidFill>
                <a:effectLst/>
                <a:latin typeface="Arial" charset="0"/>
                <a:ea typeface="+mn-ea"/>
                <a:cs typeface="+mn-cs"/>
              </a:rPr>
              <a:t> z front aby hlasové </a:t>
            </a:r>
            <a:r>
              <a:rPr lang="sk-SK" sz="1200" b="0" i="0" kern="1200" baseline="0" dirty="0" err="1">
                <a:solidFill>
                  <a:schemeClr val="tx1"/>
                </a:solidFill>
                <a:effectLst/>
                <a:latin typeface="Arial" charset="0"/>
                <a:ea typeface="+mn-ea"/>
                <a:cs typeface="+mn-cs"/>
              </a:rPr>
              <a:t>pakety</a:t>
            </a:r>
            <a:r>
              <a:rPr lang="sk-SK" sz="1200" b="0" i="0" kern="1200" baseline="0" dirty="0">
                <a:solidFill>
                  <a:schemeClr val="tx1"/>
                </a:solidFill>
                <a:effectLst/>
                <a:latin typeface="Arial" charset="0"/>
                <a:ea typeface="+mn-ea"/>
                <a:cs typeface="+mn-cs"/>
              </a:rPr>
              <a:t> dostali striktnú prioritu  - </a:t>
            </a:r>
            <a:r>
              <a:rPr lang="en-US" sz="1200" b="0" i="0" kern="1200" dirty="0">
                <a:solidFill>
                  <a:schemeClr val="tx1"/>
                </a:solidFill>
                <a:effectLst/>
                <a:latin typeface="Arial" charset="0"/>
                <a:ea typeface="+mn-ea"/>
                <a:cs typeface="+mn-cs"/>
              </a:rPr>
              <a:t>strict </a:t>
            </a:r>
            <a:r>
              <a:rPr lang="en-US" sz="1200" b="0" i="0" u="none" strike="noStrike" kern="1200" dirty="0">
                <a:solidFill>
                  <a:schemeClr val="tx1"/>
                </a:solidFill>
                <a:effectLst/>
                <a:latin typeface="Arial" charset="0"/>
                <a:ea typeface="+mn-ea"/>
                <a:cs typeface="+mn-cs"/>
                <a:hlinkClick r:id="rId3" tooltip="Priority queuing"/>
              </a:rPr>
              <a:t>priority queuing</a:t>
            </a:r>
            <a:r>
              <a:rPr lang="en-US" sz="1200" b="0" i="0" kern="1200" dirty="0">
                <a:solidFill>
                  <a:schemeClr val="tx1"/>
                </a:solidFill>
                <a:effectLst/>
                <a:latin typeface="Arial" charset="0"/>
                <a:ea typeface="+mn-ea"/>
                <a:cs typeface="+mn-cs"/>
              </a:rPr>
              <a:t> (PQ)</a:t>
            </a:r>
            <a:r>
              <a:rPr lang="sk-SK" sz="1200" b="0" i="0" kern="1200" dirty="0">
                <a:solidFill>
                  <a:schemeClr val="tx1"/>
                </a:solidFill>
                <a:effectLst/>
                <a:latin typeface="Arial" charset="0"/>
                <a:ea typeface="+mn-ea"/>
                <a:cs typeface="+mn-cs"/>
              </a:rPr>
              <a:t> – pošlú</a:t>
            </a:r>
            <a:r>
              <a:rPr lang="sk-SK" sz="1200" b="0" i="0" kern="1200" baseline="0" dirty="0">
                <a:solidFill>
                  <a:schemeClr val="tx1"/>
                </a:solidFill>
                <a:effectLst/>
                <a:latin typeface="Arial" charset="0"/>
                <a:ea typeface="+mn-ea"/>
                <a:cs typeface="+mn-cs"/>
              </a:rPr>
              <a:t> sa ako prvé.</a:t>
            </a:r>
          </a:p>
          <a:p>
            <a:pPr>
              <a:buFontTx/>
              <a:buNone/>
            </a:pPr>
            <a:endParaRPr lang="sk-SK" altLang="sk-SK" sz="1200" b="0" i="0" kern="1200" baseline="0" dirty="0">
              <a:solidFill>
                <a:schemeClr val="tx1"/>
              </a:solidFill>
              <a:effectLst/>
              <a:latin typeface="Arial" charset="0"/>
              <a:ea typeface="+mn-ea"/>
              <a:cs typeface="+mn-cs"/>
            </a:endParaRPr>
          </a:p>
          <a:p>
            <a:pPr>
              <a:buFontTx/>
              <a:buNone/>
            </a:pPr>
            <a:r>
              <a:rPr lang="sk-SK" sz="1200" b="1" i="0" kern="1200" dirty="0">
                <a:solidFill>
                  <a:schemeClr val="tx1"/>
                </a:solidFill>
                <a:effectLst/>
                <a:latin typeface="Arial" charset="0"/>
                <a:ea typeface="+mn-ea"/>
                <a:cs typeface="+mn-cs"/>
              </a:rPr>
              <a:t>TCP </a:t>
            </a:r>
            <a:r>
              <a:rPr lang="sk-SK" sz="1200" b="1" i="0" kern="1200" dirty="0" err="1">
                <a:solidFill>
                  <a:schemeClr val="tx1"/>
                </a:solidFill>
                <a:effectLst/>
                <a:latin typeface="Arial" charset="0"/>
                <a:ea typeface="+mn-ea"/>
                <a:cs typeface="+mn-cs"/>
              </a:rPr>
              <a:t>header</a:t>
            </a:r>
            <a:r>
              <a:rPr lang="sk-SK" sz="1200" b="1" i="0" kern="1200" dirty="0">
                <a:solidFill>
                  <a:schemeClr val="tx1"/>
                </a:solidFill>
                <a:effectLst/>
                <a:latin typeface="Arial" charset="0"/>
                <a:ea typeface="+mn-ea"/>
                <a:cs typeface="+mn-cs"/>
              </a:rPr>
              <a:t> </a:t>
            </a:r>
            <a:r>
              <a:rPr lang="sk-SK" sz="1200" b="1" i="0" kern="1200" dirty="0" err="1">
                <a:solidFill>
                  <a:schemeClr val="tx1"/>
                </a:solidFill>
                <a:effectLst/>
                <a:latin typeface="Arial" charset="0"/>
                <a:ea typeface="+mn-ea"/>
                <a:cs typeface="+mn-cs"/>
              </a:rPr>
              <a:t>compression</a:t>
            </a:r>
            <a:r>
              <a:rPr lang="sk-SK" sz="1200" b="0" i="0" kern="1200" dirty="0">
                <a:solidFill>
                  <a:schemeClr val="tx1"/>
                </a:solidFill>
                <a:effectLst/>
                <a:latin typeface="Arial" charset="0"/>
                <a:ea typeface="+mn-ea"/>
                <a:cs typeface="+mn-cs"/>
              </a:rPr>
              <a:t> -</a:t>
            </a:r>
            <a:r>
              <a:rPr lang="en-US" sz="1200" b="0" i="0" kern="1200" dirty="0">
                <a:solidFill>
                  <a:schemeClr val="tx1"/>
                </a:solidFill>
                <a:effectLst/>
                <a:latin typeface="Arial" charset="0"/>
                <a:ea typeface="+mn-ea"/>
                <a:cs typeface="+mn-cs"/>
              </a:rPr>
              <a:t> </a:t>
            </a:r>
            <a:r>
              <a:rPr lang="sk-SK" sz="1200" b="0" i="0" kern="1200" dirty="0">
                <a:solidFill>
                  <a:schemeClr val="tx1"/>
                </a:solidFill>
                <a:effectLst/>
                <a:latin typeface="Arial" charset="0"/>
                <a:ea typeface="+mn-ea"/>
                <a:cs typeface="+mn-cs"/>
              </a:rPr>
              <a:t>navrhol pán </a:t>
            </a:r>
            <a:r>
              <a:rPr lang="sk-SK" sz="1200" b="0" i="0" kern="1200" dirty="0" err="1">
                <a:solidFill>
                  <a:schemeClr val="tx1"/>
                </a:solidFill>
                <a:effectLst/>
                <a:latin typeface="Arial" charset="0"/>
                <a:ea typeface="+mn-ea"/>
                <a:cs typeface="+mn-cs"/>
              </a:rPr>
              <a:t>Jacobson</a:t>
            </a:r>
            <a:r>
              <a:rPr lang="sk-SK" sz="1200" b="0" i="0" kern="1200" dirty="0">
                <a:solidFill>
                  <a:schemeClr val="tx1"/>
                </a:solidFill>
                <a:effectLst/>
                <a:latin typeface="Arial" charset="0"/>
                <a:ea typeface="+mn-ea"/>
                <a:cs typeface="+mn-cs"/>
              </a:rPr>
              <a:t>, kompresia</a:t>
            </a:r>
            <a:r>
              <a:rPr lang="sk-SK" sz="1200" b="0" i="0" kern="1200" baseline="0" dirty="0">
                <a:solidFill>
                  <a:schemeClr val="tx1"/>
                </a:solidFill>
                <a:effectLst/>
                <a:latin typeface="Arial" charset="0"/>
                <a:ea typeface="+mn-ea"/>
                <a:cs typeface="+mn-cs"/>
              </a:rPr>
              <a:t> hlavičiek TCP/IP je špecifikovaná v </a:t>
            </a:r>
            <a:r>
              <a:rPr lang="en-US" sz="1200" b="0" i="0" kern="1200" dirty="0">
                <a:solidFill>
                  <a:schemeClr val="tx1"/>
                </a:solidFill>
                <a:effectLst/>
                <a:latin typeface="Arial" charset="0"/>
                <a:ea typeface="+mn-ea"/>
                <a:cs typeface="+mn-cs"/>
              </a:rPr>
              <a:t>RFC 1144</a:t>
            </a:r>
            <a:r>
              <a:rPr lang="sk-SK" sz="1200" b="0" i="0" kern="1200" dirty="0">
                <a:solidFill>
                  <a:schemeClr val="tx1"/>
                </a:solidFill>
                <a:effectLst/>
                <a:latin typeface="Arial" charset="0"/>
                <a:ea typeface="+mn-ea"/>
                <a:cs typeface="+mn-cs"/>
              </a:rPr>
              <a:t>, neskôr sa aplikovala táto technika aj na kompresiu RTP hlavičiek</a:t>
            </a:r>
            <a:endParaRPr lang="en-US" altLang="sk-SK" dirty="0"/>
          </a:p>
        </p:txBody>
      </p:sp>
    </p:spTree>
    <p:extLst>
      <p:ext uri="{BB962C8B-B14F-4D97-AF65-F5344CB8AC3E}">
        <p14:creationId xmlns:p14="http://schemas.microsoft.com/office/powerpoint/2010/main" val="3093380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7324627-6710-42DF-992C-DC15FE3ED6FB}" type="slidenum">
              <a:rPr lang="en-US" altLang="sk-SK"/>
              <a:pPr/>
              <a:t>4</a:t>
            </a:fld>
            <a:endParaRPr lang="en-US" altLang="sk-SK"/>
          </a:p>
        </p:txBody>
      </p:sp>
      <p:sp>
        <p:nvSpPr>
          <p:cNvPr id="1142786" name="Rectangle 2"/>
          <p:cNvSpPr>
            <a:spLocks noGrp="1" noRot="1" noChangeAspect="1" noChangeArrowheads="1" noTextEdit="1"/>
          </p:cNvSpPr>
          <p:nvPr>
            <p:ph type="sldImg"/>
          </p:nvPr>
        </p:nvSpPr>
        <p:spPr>
          <a:xfrm>
            <a:off x="677863" y="273050"/>
            <a:ext cx="5948362" cy="4460875"/>
          </a:xfrm>
          <a:ln/>
        </p:spPr>
      </p:sp>
      <p:sp>
        <p:nvSpPr>
          <p:cNvPr id="1142787" name="Rectangle 3"/>
          <p:cNvSpPr>
            <a:spLocks noGrp="1" noChangeArrowheads="1"/>
          </p:cNvSpPr>
          <p:nvPr>
            <p:ph type="body" idx="1"/>
          </p:nvPr>
        </p:nvSpPr>
        <p:spPr>
          <a:xfrm>
            <a:off x="417513" y="4894263"/>
            <a:ext cx="6327775" cy="4754562"/>
          </a:xfrm>
        </p:spPr>
        <p:txBody>
          <a:bodyPr/>
          <a:lstStyle/>
          <a:p>
            <a:r>
              <a:rPr lang="en-US" altLang="sk-SK"/>
              <a:t>This graphic illustrates a full interface output queue, which causes newly arriving packets to be dropped. The term that is used for such drops is “output drop” or “tail drop” (packets are dropped at the tail of the queue).</a:t>
            </a:r>
          </a:p>
          <a:p>
            <a:r>
              <a:rPr lang="en-US" altLang="sk-SK"/>
              <a:t>Routers might also drop packets for other less common reasons:</a:t>
            </a:r>
            <a:endParaRPr lang="en-US" altLang="sk-SK" b="1"/>
          </a:p>
          <a:p>
            <a:pPr lvl="2"/>
            <a:r>
              <a:rPr lang="en-US" altLang="sk-SK" b="1"/>
              <a:t>Input queue drop:</a:t>
            </a:r>
            <a:r>
              <a:rPr lang="en-US" altLang="sk-SK"/>
              <a:t> The main CPU is busy and cannot process packets (the input queue is full).</a:t>
            </a:r>
            <a:endParaRPr lang="en-US" altLang="sk-SK" b="1"/>
          </a:p>
          <a:p>
            <a:pPr lvl="2"/>
            <a:r>
              <a:rPr lang="en-US" altLang="sk-SK" b="1"/>
              <a:t>Ignore: </a:t>
            </a:r>
            <a:r>
              <a:rPr lang="en-US" altLang="sk-SK"/>
              <a:t>The router runs out of buffer space.</a:t>
            </a:r>
            <a:endParaRPr lang="en-US" altLang="sk-SK" b="1"/>
          </a:p>
          <a:p>
            <a:pPr lvl="2"/>
            <a:r>
              <a:rPr lang="en-US" altLang="sk-SK" b="1"/>
              <a:t>Overrun:</a:t>
            </a:r>
            <a:r>
              <a:rPr lang="en-US" altLang="sk-SK"/>
              <a:t> The CPU is busy and cannot assign a free buffer to the new packet.</a:t>
            </a:r>
            <a:endParaRPr lang="en-US" altLang="sk-SK" b="1"/>
          </a:p>
          <a:p>
            <a:pPr lvl="2"/>
            <a:r>
              <a:rPr lang="en-US" altLang="sk-SK" b="1"/>
              <a:t>Frame errors:</a:t>
            </a:r>
            <a:r>
              <a:rPr lang="en-US" altLang="sk-SK"/>
              <a:t> The hardware detects an error in a frame; for example, cyclic redundancy checks (CRCs), runt, and giant.</a:t>
            </a:r>
          </a:p>
        </p:txBody>
      </p:sp>
    </p:spTree>
    <p:extLst>
      <p:ext uri="{BB962C8B-B14F-4D97-AF65-F5344CB8AC3E}">
        <p14:creationId xmlns:p14="http://schemas.microsoft.com/office/powerpoint/2010/main" val="155468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AB917E0-EE2D-4E59-818F-3D9C5D5B733B}" type="slidenum">
              <a:rPr lang="en-US" altLang="sk-SK"/>
              <a:pPr/>
              <a:t>5</a:t>
            </a:fld>
            <a:endParaRPr lang="en-US" altLang="sk-SK"/>
          </a:p>
        </p:txBody>
      </p:sp>
      <p:sp>
        <p:nvSpPr>
          <p:cNvPr id="1144834" name="Rectangle 2"/>
          <p:cNvSpPr>
            <a:spLocks noGrp="1" noRot="1" noChangeAspect="1" noChangeArrowheads="1" noTextEdit="1"/>
          </p:cNvSpPr>
          <p:nvPr>
            <p:ph type="sldImg"/>
          </p:nvPr>
        </p:nvSpPr>
        <p:spPr>
          <a:xfrm>
            <a:off x="677863" y="273050"/>
            <a:ext cx="5948362" cy="4460875"/>
          </a:xfrm>
          <a:ln/>
        </p:spPr>
      </p:sp>
      <p:sp>
        <p:nvSpPr>
          <p:cNvPr id="1144835" name="Rectangle 3"/>
          <p:cNvSpPr>
            <a:spLocks noGrp="1" noChangeArrowheads="1"/>
          </p:cNvSpPr>
          <p:nvPr>
            <p:ph type="body" idx="1"/>
          </p:nvPr>
        </p:nvSpPr>
        <p:spPr>
          <a:xfrm>
            <a:off x="417513" y="4894263"/>
            <a:ext cx="6327775" cy="4754562"/>
          </a:xfrm>
        </p:spPr>
        <p:txBody>
          <a:bodyPr/>
          <a:lstStyle/>
          <a:p>
            <a:r>
              <a:rPr lang="en-US" altLang="sk-SK"/>
              <a:t>Packet loss is usually the result of congestion on an interface. Most applications that use TCP experience slowdown because TCP automatically adjusts to network congestion. Dropped TCP segments cause TCP sessions to reduce their window sizes. Some applications do not use TCP and cannot handle drops (fragile flows).</a:t>
            </a:r>
          </a:p>
          <a:p>
            <a:r>
              <a:rPr lang="en-US" altLang="sk-SK"/>
              <a:t>These approaches prevent drops in sensitive applications:</a:t>
            </a:r>
          </a:p>
          <a:p>
            <a:pPr lvl="2"/>
            <a:r>
              <a:rPr lang="en-US" altLang="sk-SK"/>
              <a:t>Increase link capacity to ease or prevent congestion.</a:t>
            </a:r>
          </a:p>
          <a:p>
            <a:pPr lvl="2"/>
            <a:r>
              <a:rPr lang="en-US" altLang="sk-SK"/>
              <a:t>Guarantee enough bandwidth and increase buffer space to accommodate bursts of traffic from fragile flows. There are several mechanisms available in Cisco IOS QoS software that can guarantee bandwidth and provide prioritized forwarding to drop-sensitive applications.</a:t>
            </a:r>
          </a:p>
          <a:p>
            <a:pPr lvl="2"/>
            <a:r>
              <a:rPr lang="en-US" altLang="sk-SK"/>
              <a:t>Prevent congestion</a:t>
            </a:r>
            <a:r>
              <a:rPr lang="en-US" altLang="sk-SK" b="1"/>
              <a:t> </a:t>
            </a:r>
            <a:r>
              <a:rPr lang="en-US" altLang="sk-SK"/>
              <a:t>by dropping lower-priority packets before congestion occurs. Cisco IOS QoS provides queuing mechanisms that start dropping lower-priority packets before congestion occurs.</a:t>
            </a:r>
          </a:p>
        </p:txBody>
      </p:sp>
    </p:spTree>
    <p:extLst>
      <p:ext uri="{BB962C8B-B14F-4D97-AF65-F5344CB8AC3E}">
        <p14:creationId xmlns:p14="http://schemas.microsoft.com/office/powerpoint/2010/main" val="217103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5A9D2DB-5AEF-45B2-91B0-87E8210F3586}" type="slidenum">
              <a:rPr lang="en-US" altLang="sk-SK"/>
              <a:pPr/>
              <a:t>7</a:t>
            </a:fld>
            <a:endParaRPr lang="en-US" altLang="sk-SK"/>
          </a:p>
        </p:txBody>
      </p:sp>
      <p:sp>
        <p:nvSpPr>
          <p:cNvPr id="1181698" name="Rectangle 2"/>
          <p:cNvSpPr>
            <a:spLocks noGrp="1" noRot="1" noChangeAspect="1" noChangeArrowheads="1" noTextEdit="1"/>
          </p:cNvSpPr>
          <p:nvPr>
            <p:ph type="sldImg"/>
          </p:nvPr>
        </p:nvSpPr>
        <p:spPr>
          <a:ln/>
        </p:spPr>
      </p:sp>
      <p:sp>
        <p:nvSpPr>
          <p:cNvPr id="1181699" name="Rectangle 3"/>
          <p:cNvSpPr>
            <a:spLocks noGrp="1" noChangeArrowheads="1"/>
          </p:cNvSpPr>
          <p:nvPr>
            <p:ph type="body" idx="1"/>
          </p:nvPr>
        </p:nvSpPr>
        <p:spPr>
          <a:xfrm>
            <a:off x="409575" y="4819650"/>
            <a:ext cx="6199188" cy="4683125"/>
          </a:xfrm>
        </p:spPr>
        <p:txBody>
          <a:bodyPr/>
          <a:lstStyle/>
          <a:p>
            <a:r>
              <a:rPr lang="en-US" altLang="sk-SK"/>
              <a:t>In this illustration, the packages on the conveyer belt represent data packets moving through the network. </a:t>
            </a:r>
          </a:p>
          <a:p>
            <a:r>
              <a:rPr lang="en-US" altLang="sk-SK"/>
              <a:t>As packets move through each phase, they are identified and prioritized, then managed and sorted, and finally processed and sent.</a:t>
            </a:r>
          </a:p>
          <a:p>
            <a:r>
              <a:rPr lang="en-US" altLang="sk-SK"/>
              <a:t>As the packets are identified, they are sorted into separate queues. Notice how some packets receive priority (more of these packets are processed over time), and some packets are selectively dropped.</a:t>
            </a:r>
          </a:p>
          <a:p>
            <a:r>
              <a:rPr lang="en-US" altLang="sk-SK"/>
              <a:t>In the next lessons, we will examine in detail the mechanisms used to support these processes.</a:t>
            </a:r>
          </a:p>
        </p:txBody>
      </p:sp>
    </p:spTree>
    <p:extLst>
      <p:ext uri="{BB962C8B-B14F-4D97-AF65-F5344CB8AC3E}">
        <p14:creationId xmlns:p14="http://schemas.microsoft.com/office/powerpoint/2010/main" val="206549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7B5B85B-0AC5-46E4-8459-A79D7FAF8514}" type="slidenum">
              <a:rPr lang="en-US" altLang="sk-SK"/>
              <a:pPr/>
              <a:t>8</a:t>
            </a:fld>
            <a:endParaRPr lang="en-US" altLang="sk-SK"/>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a:xfrm>
            <a:off x="777875" y="4821238"/>
            <a:ext cx="5538788" cy="4681537"/>
          </a:xfrm>
        </p:spPr>
        <p:txBody>
          <a:bodyPr/>
          <a:lstStyle/>
          <a:p>
            <a:r>
              <a:rPr lang="en-US" sz="1200" b="0" i="0" kern="1200" dirty="0">
                <a:solidFill>
                  <a:schemeClr val="tx1"/>
                </a:solidFill>
                <a:effectLst/>
                <a:latin typeface="Arial" charset="0"/>
                <a:ea typeface="+mn-ea"/>
                <a:cs typeface="+mn-cs"/>
              </a:rPr>
              <a:t>802.1p </a:t>
            </a:r>
            <a:r>
              <a:rPr lang="sk-SK" sz="1200" b="0" i="0" kern="1200" dirty="0">
                <a:solidFill>
                  <a:schemeClr val="tx1"/>
                </a:solidFill>
                <a:effectLst/>
                <a:latin typeface="Arial" charset="0"/>
                <a:ea typeface="+mn-ea"/>
                <a:cs typeface="+mn-cs"/>
              </a:rPr>
              <a:t>priorita je umiestnená</a:t>
            </a:r>
            <a:r>
              <a:rPr lang="sk-SK" sz="1200" b="0" i="0" kern="1200" baseline="0" dirty="0">
                <a:solidFill>
                  <a:schemeClr val="tx1"/>
                </a:solidFill>
                <a:effectLst/>
                <a:latin typeface="Arial" charset="0"/>
                <a:ea typeface="+mn-ea"/>
                <a:cs typeface="+mn-cs"/>
              </a:rPr>
              <a:t> v hlavičke L2 </a:t>
            </a:r>
            <a:r>
              <a:rPr lang="sk-SK" sz="1200" b="0" i="0" kern="1200" baseline="0" dirty="0" err="1">
                <a:solidFill>
                  <a:schemeClr val="tx1"/>
                </a:solidFill>
                <a:effectLst/>
                <a:latin typeface="Arial" charset="0"/>
                <a:ea typeface="+mn-ea"/>
                <a:cs typeface="+mn-cs"/>
              </a:rPr>
              <a:t>eht</a:t>
            </a:r>
            <a:r>
              <a:rPr lang="sk-SK" sz="1200" b="0" i="0" kern="1200" baseline="0" dirty="0">
                <a:solidFill>
                  <a:schemeClr val="tx1"/>
                </a:solidFill>
                <a:effectLst/>
                <a:latin typeface="Arial" charset="0"/>
                <a:ea typeface="+mn-ea"/>
                <a:cs typeface="+mn-cs"/>
              </a:rPr>
              <a:t> rámca.</a:t>
            </a:r>
          </a:p>
          <a:p>
            <a:r>
              <a:rPr lang="sk-SK" sz="1200" b="0" i="0" kern="1200" baseline="0" dirty="0">
                <a:solidFill>
                  <a:schemeClr val="tx1"/>
                </a:solidFill>
                <a:effectLst/>
                <a:latin typeface="Arial" charset="0"/>
                <a:ea typeface="+mn-ea"/>
                <a:cs typeface="+mn-cs"/>
              </a:rPr>
              <a:t>Používa sa keď nechceme/nemôžeme analyzovať L3 hlavičky </a:t>
            </a:r>
            <a:r>
              <a:rPr lang="sk-SK" sz="1200" b="0" i="0" kern="1200" baseline="0" dirty="0" err="1">
                <a:solidFill>
                  <a:schemeClr val="tx1"/>
                </a:solidFill>
                <a:effectLst/>
                <a:latin typeface="Arial" charset="0"/>
                <a:ea typeface="+mn-ea"/>
                <a:cs typeface="+mn-cs"/>
              </a:rPr>
              <a:t>paketu</a:t>
            </a:r>
            <a:r>
              <a:rPr lang="sk-SK" sz="1200" b="0" i="0" kern="1200" baseline="0" dirty="0">
                <a:solidFill>
                  <a:schemeClr val="tx1"/>
                </a:solidFill>
                <a:effectLst/>
                <a:latin typeface="Arial" charset="0"/>
                <a:ea typeface="+mn-ea"/>
                <a:cs typeface="+mn-cs"/>
              </a:rPr>
              <a:t> ale potrebujeme zabezpečiť </a:t>
            </a:r>
            <a:r>
              <a:rPr lang="sk-SK" sz="1200" b="0" i="0" kern="1200" baseline="0" dirty="0" err="1">
                <a:solidFill>
                  <a:schemeClr val="tx1"/>
                </a:solidFill>
                <a:effectLst/>
                <a:latin typeface="Arial" charset="0"/>
                <a:ea typeface="+mn-ea"/>
                <a:cs typeface="+mn-cs"/>
              </a:rPr>
              <a:t>QoS</a:t>
            </a:r>
            <a:r>
              <a:rPr lang="sk-SK" sz="1200" b="0" i="0" kern="1200" baseline="0" dirty="0">
                <a:solidFill>
                  <a:schemeClr val="tx1"/>
                </a:solidFill>
                <a:effectLst/>
                <a:latin typeface="Arial" charset="0"/>
                <a:ea typeface="+mn-ea"/>
                <a:cs typeface="+mn-cs"/>
              </a:rPr>
              <a:t> v L2 prostredí</a:t>
            </a:r>
          </a:p>
          <a:p>
            <a:r>
              <a:rPr lang="en-US" sz="1200" b="0" i="0" kern="1200" dirty="0">
                <a:solidFill>
                  <a:schemeClr val="tx1"/>
                </a:solidFill>
                <a:effectLst/>
                <a:latin typeface="Arial" charset="0"/>
                <a:ea typeface="+mn-ea"/>
                <a:cs typeface="+mn-cs"/>
              </a:rPr>
              <a:t>4-b</a:t>
            </a:r>
            <a:r>
              <a:rPr lang="sk-SK" sz="1200" b="0" i="0" kern="1200" dirty="0" err="1">
                <a:solidFill>
                  <a:schemeClr val="tx1"/>
                </a:solidFill>
                <a:effectLst/>
                <a:latin typeface="Arial" charset="0"/>
                <a:ea typeface="+mn-ea"/>
                <a:cs typeface="+mn-cs"/>
              </a:rPr>
              <a:t>ajtové</a:t>
            </a:r>
            <a:r>
              <a:rPr lang="sk-SK" sz="1200" b="0" i="0" kern="1200" dirty="0">
                <a:solidFill>
                  <a:schemeClr val="tx1"/>
                </a:solidFill>
                <a:effectLst/>
                <a:latin typeface="Arial" charset="0"/>
                <a:ea typeface="+mn-ea"/>
                <a:cs typeface="+mn-cs"/>
              </a:rPr>
              <a:t> pole </a:t>
            </a:r>
            <a:r>
              <a:rPr lang="en-US" sz="1200" b="0" i="0" kern="1200" dirty="0">
                <a:solidFill>
                  <a:schemeClr val="tx1"/>
                </a:solidFill>
                <a:effectLst/>
                <a:latin typeface="Arial" charset="0"/>
                <a:ea typeface="+mn-ea"/>
                <a:cs typeface="+mn-cs"/>
              </a:rPr>
              <a:t>802.1Q </a:t>
            </a:r>
            <a:r>
              <a:rPr lang="sk-SK" sz="1200" b="0" i="0" kern="1200" dirty="0">
                <a:solidFill>
                  <a:schemeClr val="tx1"/>
                </a:solidFill>
                <a:effectLst/>
                <a:latin typeface="Arial" charset="0"/>
                <a:ea typeface="+mn-ea"/>
                <a:cs typeface="+mn-cs"/>
              </a:rPr>
              <a:t>hlavičky</a:t>
            </a:r>
            <a:r>
              <a:rPr lang="sk-SK" sz="1200" b="0" i="0" kern="1200" baseline="0" dirty="0">
                <a:solidFill>
                  <a:schemeClr val="tx1"/>
                </a:solidFill>
                <a:effectLst/>
                <a:latin typeface="Arial" charset="0"/>
                <a:ea typeface="+mn-ea"/>
                <a:cs typeface="+mn-cs"/>
              </a:rPr>
              <a:t> obsahuje </a:t>
            </a:r>
            <a:r>
              <a:rPr lang="en-US" sz="1200" b="0" i="0" kern="1200" dirty="0">
                <a:solidFill>
                  <a:schemeClr val="tx1"/>
                </a:solidFill>
                <a:effectLst/>
                <a:latin typeface="Arial" charset="0"/>
                <a:ea typeface="+mn-ea"/>
                <a:cs typeface="+mn-cs"/>
              </a:rPr>
              <a:t>2-</a:t>
            </a:r>
            <a:r>
              <a:rPr lang="sk-SK" sz="1200" b="0" i="0" kern="1200" dirty="0">
                <a:solidFill>
                  <a:schemeClr val="tx1"/>
                </a:solidFill>
                <a:effectLst/>
                <a:latin typeface="Arial" charset="0"/>
                <a:ea typeface="+mn-ea"/>
                <a:cs typeface="+mn-cs"/>
              </a:rPr>
              <a:t>bajtové </a:t>
            </a:r>
            <a:r>
              <a:rPr lang="en-US" sz="1200" b="0" i="0" kern="1200" dirty="0">
                <a:solidFill>
                  <a:schemeClr val="tx1"/>
                </a:solidFill>
                <a:effectLst/>
                <a:latin typeface="Arial" charset="0"/>
                <a:ea typeface="+mn-ea"/>
                <a:cs typeface="+mn-cs"/>
              </a:rPr>
              <a:t>TPID (Tag Protocol Identifier valued as 0x8100) and 2-byte TCI (Tag Control Information).</a:t>
            </a:r>
            <a:endParaRPr lang="sk-SK" sz="1200" b="0" i="0" kern="1200" dirty="0">
              <a:solidFill>
                <a:schemeClr val="tx1"/>
              </a:solidFill>
              <a:effectLst/>
              <a:latin typeface="Arial" charset="0"/>
              <a:ea typeface="+mn-ea"/>
              <a:cs typeface="+mn-cs"/>
            </a:endParaRP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b="0" i="1" kern="1200" dirty="0">
                <a:solidFill>
                  <a:schemeClr val="tx1"/>
                </a:solidFill>
                <a:effectLst/>
                <a:latin typeface="Arial" charset="0"/>
                <a:ea typeface="+mn-ea"/>
                <a:cs typeface="+mn-cs"/>
              </a:rPr>
              <a:t>Tag protocol identifier (TPID)</a:t>
            </a:r>
            <a:r>
              <a:rPr lang="en-US" sz="1200" b="0" i="0" kern="1200" dirty="0">
                <a:solidFill>
                  <a:schemeClr val="tx1"/>
                </a:solidFill>
                <a:effectLst/>
                <a:latin typeface="Arial" charset="0"/>
                <a:ea typeface="+mn-ea"/>
                <a:cs typeface="+mn-cs"/>
              </a:rPr>
              <a:t>: a 16-bit field set to a value of 0x8100 in order to identify the frame as an IEEE 802.1Q-tagged frame. This field is located at the same position as the </a:t>
            </a:r>
            <a:r>
              <a:rPr lang="en-US" sz="1200" b="0" i="0" kern="1200" dirty="0" err="1">
                <a:solidFill>
                  <a:schemeClr val="tx1"/>
                </a:solidFill>
                <a:effectLst/>
                <a:latin typeface="Arial" charset="0"/>
                <a:ea typeface="+mn-ea"/>
                <a:cs typeface="+mn-cs"/>
              </a:rPr>
              <a:t>EtherType</a:t>
            </a:r>
            <a:r>
              <a:rPr lang="en-US" sz="1200" b="0" i="0" kern="1200" dirty="0">
                <a:solidFill>
                  <a:schemeClr val="tx1"/>
                </a:solidFill>
                <a:effectLst/>
                <a:latin typeface="Arial" charset="0"/>
                <a:ea typeface="+mn-ea"/>
                <a:cs typeface="+mn-cs"/>
              </a:rPr>
              <a:t>/length field in untagged frames, and is thus used to distinguish the frame from untagged frames.</a:t>
            </a:r>
          </a:p>
          <a:p>
            <a:r>
              <a:rPr lang="en-US" sz="1200" b="0" i="1" kern="1200" dirty="0">
                <a:solidFill>
                  <a:schemeClr val="tx1"/>
                </a:solidFill>
                <a:effectLst/>
                <a:latin typeface="Arial" charset="0"/>
                <a:ea typeface="+mn-ea"/>
                <a:cs typeface="+mn-cs"/>
              </a:rPr>
              <a:t>Drop eligible indicator (DEI)</a:t>
            </a:r>
            <a:r>
              <a:rPr lang="en-US" sz="1200" b="0" i="0" kern="1200" dirty="0">
                <a:solidFill>
                  <a:schemeClr val="tx1"/>
                </a:solidFill>
                <a:effectLst/>
                <a:latin typeface="Arial" charset="0"/>
                <a:ea typeface="+mn-ea"/>
                <a:cs typeface="+mn-cs"/>
              </a:rPr>
              <a:t>: a 1-bit field. (formerly CFI</a:t>
            </a:r>
            <a:r>
              <a:rPr lang="en-US" sz="1200" b="0" i="0" u="none" strike="noStrike" kern="1200" baseline="30000" dirty="0">
                <a:solidFill>
                  <a:schemeClr val="tx1"/>
                </a:solidFill>
                <a:effectLst/>
                <a:latin typeface="Arial" charset="0"/>
                <a:ea typeface="+mn-ea"/>
                <a:cs typeface="+mn-cs"/>
                <a:hlinkClick r:id="rId3"/>
              </a:rPr>
              <a:t>[note 1]</a:t>
            </a:r>
            <a:r>
              <a:rPr lang="en-US" sz="1200" b="0" i="0" u="none" strike="noStrike" kern="1200" baseline="30000" dirty="0">
                <a:solidFill>
                  <a:schemeClr val="tx1"/>
                </a:solidFill>
                <a:effectLst/>
                <a:latin typeface="Arial" charset="0"/>
                <a:ea typeface="+mn-ea"/>
                <a:cs typeface="+mn-cs"/>
                <a:hlinkClick r:id="rId4"/>
              </a:rPr>
              <a:t>[4]</a:t>
            </a:r>
            <a:r>
              <a:rPr lang="en-US" sz="1200" b="0" i="0" kern="1200" dirty="0">
                <a:solidFill>
                  <a:schemeClr val="tx1"/>
                </a:solidFill>
                <a:effectLst/>
                <a:latin typeface="Arial" charset="0"/>
                <a:ea typeface="+mn-ea"/>
                <a:cs typeface="+mn-cs"/>
              </a:rPr>
              <a:t>) May be used separately or in conjunction with PCP to indicate frames eligible to be dropped in the presence of congestion.</a:t>
            </a:r>
            <a:r>
              <a:rPr lang="en-US" sz="1200" b="0" i="0" u="none" strike="noStrike" kern="1200" baseline="30000" dirty="0">
                <a:solidFill>
                  <a:schemeClr val="tx1"/>
                </a:solidFill>
                <a:effectLst/>
                <a:latin typeface="Arial" charset="0"/>
                <a:ea typeface="+mn-ea"/>
                <a:cs typeface="+mn-cs"/>
                <a:hlinkClick r:id="rId5"/>
              </a:rPr>
              <a:t>[5]</a:t>
            </a:r>
            <a:endParaRPr lang="en-US" sz="1200" b="0" i="0" kern="1200" dirty="0">
              <a:solidFill>
                <a:schemeClr val="tx1"/>
              </a:solidFill>
              <a:effectLst/>
              <a:latin typeface="Arial" charset="0"/>
              <a:ea typeface="+mn-ea"/>
              <a:cs typeface="+mn-cs"/>
            </a:endParaRPr>
          </a:p>
          <a:p>
            <a:r>
              <a:rPr lang="en-US" sz="1200" b="0" i="1" kern="1200" dirty="0">
                <a:solidFill>
                  <a:schemeClr val="tx1"/>
                </a:solidFill>
                <a:effectLst/>
                <a:latin typeface="Arial" charset="0"/>
                <a:ea typeface="+mn-ea"/>
                <a:cs typeface="+mn-cs"/>
              </a:rPr>
              <a:t>VLAN identifier (VID)</a:t>
            </a:r>
            <a:r>
              <a:rPr lang="en-US" sz="1200" b="0" i="0" kern="1200" dirty="0">
                <a:solidFill>
                  <a:schemeClr val="tx1"/>
                </a:solidFill>
                <a:effectLst/>
                <a:latin typeface="Arial" charset="0"/>
                <a:ea typeface="+mn-ea"/>
                <a:cs typeface="+mn-cs"/>
              </a:rPr>
              <a:t>: a 12-bit field specifying the VLAN to which the frame belongs. The hexadecimal values of 0x000 and 0xFFF are reserved. All other values may be used as VLAN identifiers, allowing up to 4,094 VLANs. The reserved value 0x000 indicates that the frame does not carry a VLAN ID; in this case, the 802.1Q tag specifies only a priority and is referred to as a </a:t>
            </a:r>
            <a:r>
              <a:rPr lang="en-US" sz="1200" b="0" i="1" kern="1200" dirty="0">
                <a:solidFill>
                  <a:schemeClr val="tx1"/>
                </a:solidFill>
                <a:effectLst/>
                <a:latin typeface="Arial" charset="0"/>
                <a:ea typeface="+mn-ea"/>
                <a:cs typeface="+mn-cs"/>
              </a:rPr>
              <a:t>priority tag</a:t>
            </a:r>
            <a:r>
              <a:rPr lang="en-US" sz="1200" b="0" i="0" kern="1200" dirty="0">
                <a:solidFill>
                  <a:schemeClr val="tx1"/>
                </a:solidFill>
                <a:effectLst/>
                <a:latin typeface="Arial" charset="0"/>
                <a:ea typeface="+mn-ea"/>
                <a:cs typeface="+mn-cs"/>
              </a:rPr>
              <a:t>. On bridges, VID 0x001 (the default VLAN ID) is often reserved for a management VLAN; this is vendor-specific. The VID value 0xFFF is reserved for implementation use; it must not be configured or transmitted. 0xFFF can be used to indicate a wildcard match in management operations or filtering database entries.</a:t>
            </a:r>
            <a:r>
              <a:rPr lang="en-US" sz="1200" b="0" i="0" u="none" strike="noStrike" kern="1200" baseline="30000" dirty="0">
                <a:solidFill>
                  <a:schemeClr val="tx1"/>
                </a:solidFill>
                <a:effectLst/>
                <a:latin typeface="Arial" charset="0"/>
                <a:ea typeface="+mn-ea"/>
                <a:cs typeface="+mn-cs"/>
                <a:hlinkClick r:id="rId6"/>
              </a:rPr>
              <a:t>[6]</a:t>
            </a:r>
            <a:endParaRPr lang="en-US" sz="1200" b="0" i="0" kern="1200" dirty="0">
              <a:solidFill>
                <a:schemeClr val="tx1"/>
              </a:solidFill>
              <a:effectLst/>
              <a:latin typeface="Arial" charset="0"/>
              <a:ea typeface="+mn-ea"/>
              <a:cs typeface="+mn-cs"/>
            </a:endParaRPr>
          </a:p>
          <a:p>
            <a:endParaRPr lang="sk-SK" altLang="sk-SK" dirty="0"/>
          </a:p>
        </p:txBody>
      </p:sp>
    </p:spTree>
    <p:extLst>
      <p:ext uri="{BB962C8B-B14F-4D97-AF65-F5344CB8AC3E}">
        <p14:creationId xmlns:p14="http://schemas.microsoft.com/office/powerpoint/2010/main" val="283326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3C6B0B6-DC7B-4797-915B-B81E37A0A90D}" type="slidenum">
              <a:rPr lang="en-US" altLang="sk-SK"/>
              <a:pPr/>
              <a:t>9</a:t>
            </a:fld>
            <a:endParaRPr lang="en-US" altLang="sk-SK"/>
          </a:p>
        </p:txBody>
      </p:sp>
      <p:sp>
        <p:nvSpPr>
          <p:cNvPr id="1239042" name="Rectangle 2"/>
          <p:cNvSpPr>
            <a:spLocks noGrp="1" noRot="1" noChangeAspect="1" noChangeArrowheads="1" noTextEdit="1"/>
          </p:cNvSpPr>
          <p:nvPr>
            <p:ph type="sldImg"/>
          </p:nvPr>
        </p:nvSpPr>
        <p:spPr>
          <a:xfrm>
            <a:off x="677863" y="273050"/>
            <a:ext cx="5948362" cy="4460875"/>
          </a:xfrm>
          <a:ln/>
        </p:spPr>
      </p:sp>
      <p:sp>
        <p:nvSpPr>
          <p:cNvPr id="1239043" name="Rectangle 3"/>
          <p:cNvSpPr>
            <a:spLocks noGrp="1" noChangeArrowheads="1"/>
          </p:cNvSpPr>
          <p:nvPr>
            <p:ph type="body" idx="1"/>
          </p:nvPr>
        </p:nvSpPr>
        <p:spPr>
          <a:xfrm>
            <a:off x="417513" y="4894263"/>
            <a:ext cx="6327775" cy="4754562"/>
          </a:xfrm>
        </p:spPr>
        <p:txBody>
          <a:bodyPr/>
          <a:lstStyle/>
          <a:p>
            <a:r>
              <a:rPr lang="en-US" altLang="sk-SK" sz="1400"/>
              <a:t>IP without QoS provides best effort service:</a:t>
            </a:r>
          </a:p>
          <a:p>
            <a:pPr lvl="1"/>
            <a:r>
              <a:rPr lang="en-US" altLang="sk-SK"/>
              <a:t>All packets are treated equally</a:t>
            </a:r>
          </a:p>
          <a:p>
            <a:pPr lvl="1"/>
            <a:r>
              <a:rPr lang="en-US" altLang="sk-SK"/>
              <a:t>Bandwidth is unpredictable</a:t>
            </a:r>
          </a:p>
          <a:p>
            <a:pPr lvl="1"/>
            <a:r>
              <a:rPr lang="en-US" altLang="sk-SK"/>
              <a:t>Delay and jitter are unpredictable</a:t>
            </a:r>
          </a:p>
          <a:p>
            <a:r>
              <a:rPr lang="en-US" altLang="sk-SK"/>
              <a:t>Cisco IOS Software supports two fundamental Quality of Service architectures: </a:t>
            </a:r>
            <a:r>
              <a:rPr lang="en-US" altLang="sk-SK" b="1"/>
              <a:t>Differentiated Services (DiffServ) and Integrated Services (IntServ).</a:t>
            </a:r>
            <a:r>
              <a:rPr lang="en-US" altLang="sk-SK"/>
              <a:t> </a:t>
            </a:r>
          </a:p>
          <a:p>
            <a:r>
              <a:rPr lang="en-US" altLang="sk-SK"/>
              <a:t>In the DiffServ model a packet's "class" can be marked directly in the packet, which contrasts with the IntServ model where a signaling protocol is required to tell the routers which flows of packets requires special QoS treatment. DiffServ achieves better QoS scalability, while IntServ provides a tighter QoS mechanism for real-time traffic. These approaches can be complimentary and are not mutually exclusive. </a:t>
            </a:r>
          </a:p>
        </p:txBody>
      </p:sp>
    </p:spTree>
    <p:extLst>
      <p:ext uri="{BB962C8B-B14F-4D97-AF65-F5344CB8AC3E}">
        <p14:creationId xmlns:p14="http://schemas.microsoft.com/office/powerpoint/2010/main" val="289510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F5D4579-567E-4EC1-9882-D36BB763B955}" type="slidenum">
              <a:rPr lang="en-US" altLang="sk-SK"/>
              <a:pPr/>
              <a:t>10</a:t>
            </a:fld>
            <a:endParaRPr lang="en-US" altLang="sk-SK"/>
          </a:p>
        </p:txBody>
      </p:sp>
      <p:sp>
        <p:nvSpPr>
          <p:cNvPr id="1357826" name="Rectangle 2"/>
          <p:cNvSpPr>
            <a:spLocks noGrp="1" noRot="1" noChangeAspect="1" noChangeArrowheads="1" noTextEdit="1"/>
          </p:cNvSpPr>
          <p:nvPr>
            <p:ph type="sldImg"/>
          </p:nvPr>
        </p:nvSpPr>
        <p:spPr>
          <a:ln/>
        </p:spPr>
      </p:sp>
      <p:sp>
        <p:nvSpPr>
          <p:cNvPr id="1357827" name="Rectangle 3"/>
          <p:cNvSpPr>
            <a:spLocks noGrp="1" noChangeArrowheads="1"/>
          </p:cNvSpPr>
          <p:nvPr>
            <p:ph type="body" idx="1"/>
          </p:nvPr>
        </p:nvSpPr>
        <p:spPr>
          <a:xfrm>
            <a:off x="409575" y="4819650"/>
            <a:ext cx="6199188" cy="4683125"/>
          </a:xfrm>
        </p:spPr>
        <p:txBody>
          <a:bodyPr/>
          <a:lstStyle/>
          <a:p>
            <a:pPr>
              <a:lnSpc>
                <a:spcPct val="80000"/>
              </a:lnSpc>
              <a:buFontTx/>
              <a:buNone/>
            </a:pPr>
            <a:r>
              <a:rPr lang="en-US" altLang="sk-SK" sz="1000" b="1"/>
              <a:t>• IP Type of Service Byte—</a:t>
            </a:r>
            <a:r>
              <a:rPr lang="en-US" altLang="sk-SK" sz="1000"/>
              <a:t>As Layer 2 media often changes as packets traverse from source to destination, a more ubiquitous classification would occur at Layer 3. The second byte in an IPv4 packet is the Type of Service (ToS) byte. The first three bits of the ToS byte alone are referred to as the IP Precedence (IPP) bits. These same three bits, in conjunction with the next three bits, are known collectively as the DSCP bits. </a:t>
            </a:r>
          </a:p>
          <a:p>
            <a:pPr>
              <a:lnSpc>
                <a:spcPct val="80000"/>
              </a:lnSpc>
              <a:buFontTx/>
              <a:buNone/>
            </a:pPr>
            <a:endParaRPr lang="en-US" altLang="sk-SK" sz="1000"/>
          </a:p>
          <a:p>
            <a:pPr>
              <a:lnSpc>
                <a:spcPct val="80000"/>
              </a:lnSpc>
            </a:pPr>
            <a:r>
              <a:rPr lang="en-US" altLang="sk-SK" sz="1000"/>
              <a:t>The IP Precedence bits, like 802.1p CoS bits, allow for only 8 values of marking (0-7). </a:t>
            </a:r>
            <a:endParaRPr lang="en-US" altLang="sk-SK" sz="1000" b="1"/>
          </a:p>
          <a:p>
            <a:pPr lvl="1">
              <a:lnSpc>
                <a:spcPct val="80000"/>
              </a:lnSpc>
            </a:pPr>
            <a:r>
              <a:rPr lang="en-US" altLang="sk-SK" sz="1000"/>
              <a:t>IPP values 6 and 7 are generally reserved for network control traffic (such as routing).</a:t>
            </a:r>
            <a:endParaRPr lang="en-US" altLang="sk-SK" sz="1000" b="1"/>
          </a:p>
          <a:p>
            <a:pPr lvl="1">
              <a:lnSpc>
                <a:spcPct val="80000"/>
              </a:lnSpc>
            </a:pPr>
            <a:r>
              <a:rPr lang="en-US" altLang="sk-SK" sz="1000"/>
              <a:t>IPP value 5 is recommended for voice.</a:t>
            </a:r>
            <a:endParaRPr lang="en-US" altLang="sk-SK" sz="1000" b="1"/>
          </a:p>
          <a:p>
            <a:pPr lvl="1">
              <a:lnSpc>
                <a:spcPct val="80000"/>
              </a:lnSpc>
            </a:pPr>
            <a:r>
              <a:rPr lang="en-US" altLang="sk-SK" sz="1000"/>
              <a:t>IPP value 4 is shared by video conferencing and streaming video.</a:t>
            </a:r>
            <a:endParaRPr lang="en-US" altLang="sk-SK" sz="1000" b="1"/>
          </a:p>
          <a:p>
            <a:pPr lvl="1">
              <a:lnSpc>
                <a:spcPct val="80000"/>
              </a:lnSpc>
            </a:pPr>
            <a:r>
              <a:rPr lang="en-US" altLang="sk-SK" sz="1000"/>
              <a:t>IPP value 3 is for voice-control.</a:t>
            </a:r>
            <a:endParaRPr lang="en-US" altLang="sk-SK" sz="1000" b="1"/>
          </a:p>
          <a:p>
            <a:pPr lvl="1">
              <a:lnSpc>
                <a:spcPct val="80000"/>
              </a:lnSpc>
            </a:pPr>
            <a:r>
              <a:rPr lang="en-US" altLang="sk-SK" sz="1000"/>
              <a:t>IPP values 1 and 2 can be used for data applications.</a:t>
            </a:r>
            <a:endParaRPr lang="en-US" altLang="sk-SK" sz="1000" b="1"/>
          </a:p>
          <a:p>
            <a:pPr lvl="1">
              <a:lnSpc>
                <a:spcPct val="80000"/>
              </a:lnSpc>
            </a:pPr>
            <a:r>
              <a:rPr lang="en-US" altLang="sk-SK" sz="1000"/>
              <a:t>IPP value 0 is the default marking value.</a:t>
            </a:r>
          </a:p>
          <a:p>
            <a:pPr>
              <a:lnSpc>
                <a:spcPct val="80000"/>
              </a:lnSpc>
            </a:pPr>
            <a:r>
              <a:rPr lang="en-US" altLang="sk-SK" sz="1000"/>
              <a:t>Many enterprises find IPP marking to be overly restrictive and limiting, favoring instead the 6-Bit/64-value DSCP marking model.</a:t>
            </a:r>
          </a:p>
          <a:p>
            <a:pPr>
              <a:lnSpc>
                <a:spcPct val="80000"/>
              </a:lnSpc>
              <a:buFontTx/>
              <a:buNone/>
            </a:pPr>
            <a:endParaRPr lang="en-US" altLang="sk-SK" sz="1000"/>
          </a:p>
        </p:txBody>
      </p:sp>
    </p:spTree>
    <p:extLst>
      <p:ext uri="{BB962C8B-B14F-4D97-AF65-F5344CB8AC3E}">
        <p14:creationId xmlns:p14="http://schemas.microsoft.com/office/powerpoint/2010/main" val="1159840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6658"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966659"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grpSp>
        <p:nvGrpSpPr>
          <p:cNvPr id="966660" name="Group 4"/>
          <p:cNvGrpSpPr>
            <a:grpSpLocks/>
          </p:cNvGrpSpPr>
          <p:nvPr/>
        </p:nvGrpSpPr>
        <p:grpSpPr bwMode="auto">
          <a:xfrm>
            <a:off x="609600" y="525463"/>
            <a:ext cx="1447800" cy="769937"/>
            <a:chOff x="3272" y="1316"/>
            <a:chExt cx="1889" cy="1002"/>
          </a:xfrm>
        </p:grpSpPr>
        <p:sp>
          <p:nvSpPr>
            <p:cNvPr id="966661" name="AutoShape 5"/>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2" name="Rectangle 6"/>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3" name="Freeform 7"/>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4" name="Freeform 8"/>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5" name="Freeform 9"/>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6" name="Freeform 10"/>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7" name="Freeform 11"/>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8" name="Freeform 12"/>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9" name="Freeform 13"/>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0" name="Freeform 14"/>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1" name="Freeform 15"/>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2" name="Freeform 16"/>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3" name="Freeform 17"/>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4" name="Freeform 18"/>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5" name="Freeform 19"/>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966676" name="Rectangle 20"/>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altLang="sk-SK" noProof="0"/>
              <a:t>Click To Edit Master Title Style</a:t>
            </a:r>
          </a:p>
        </p:txBody>
      </p:sp>
      <p:sp>
        <p:nvSpPr>
          <p:cNvPr id="966677" name="Rectangle 21"/>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altLang="sk-SK" noProof="0"/>
              <a:t>Click to Edit Master Subtitle Style</a:t>
            </a:r>
          </a:p>
        </p:txBody>
      </p:sp>
      <p:pic>
        <p:nvPicPr>
          <p:cNvPr id="966678" name="Picture 22"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347497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04800"/>
            <a:ext cx="2039938" cy="624840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55638" y="304800"/>
            <a:ext cx="5967412"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283048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a:t>Click to edit Master title style</a:t>
            </a:r>
            <a:endParaRPr lang="sk-SK"/>
          </a:p>
        </p:txBody>
      </p:sp>
      <p:sp>
        <p:nvSpPr>
          <p:cNvPr id="3" name="Text Placeholder 2"/>
          <p:cNvSpPr>
            <a:spLocks noGrp="1"/>
          </p:cNvSpPr>
          <p:nvPr>
            <p:ph type="body" sz="half" idx="1"/>
          </p:nvPr>
        </p:nvSpPr>
        <p:spPr>
          <a:xfrm>
            <a:off x="655638" y="1143000"/>
            <a:ext cx="815975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55638" y="3924300"/>
            <a:ext cx="815975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1532138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a:t>Click to edit Master title style</a:t>
            </a:r>
            <a:endParaRPr lang="sk-SK"/>
          </a:p>
        </p:txBody>
      </p:sp>
      <p:sp>
        <p:nvSpPr>
          <p:cNvPr id="3" name="Content Placeholder 2"/>
          <p:cNvSpPr>
            <a:spLocks noGrp="1"/>
          </p:cNvSpPr>
          <p:nvPr>
            <p:ph sz="half" idx="1"/>
          </p:nvPr>
        </p:nvSpPr>
        <p:spPr>
          <a:xfrm>
            <a:off x="655638" y="1143000"/>
            <a:ext cx="815975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655638" y="3924300"/>
            <a:ext cx="815975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1535035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a:t>Click to edit Master title style</a:t>
            </a:r>
            <a:endParaRPr lang="sk-SK"/>
          </a:p>
        </p:txBody>
      </p:sp>
      <p:sp>
        <p:nvSpPr>
          <p:cNvPr id="3" name="Table Placeholder 2"/>
          <p:cNvSpPr>
            <a:spLocks noGrp="1"/>
          </p:cNvSpPr>
          <p:nvPr>
            <p:ph type="tbl" idx="1"/>
          </p:nvPr>
        </p:nvSpPr>
        <p:spPr>
          <a:xfrm>
            <a:off x="655638" y="1143000"/>
            <a:ext cx="8159750" cy="5410200"/>
          </a:xfrm>
        </p:spPr>
        <p:txBody>
          <a:bodyPr/>
          <a:lstStyle/>
          <a:p>
            <a:endParaRPr lang="sk-SK"/>
          </a:p>
        </p:txBody>
      </p:sp>
    </p:spTree>
    <p:extLst>
      <p:ext uri="{BB962C8B-B14F-4D97-AF65-F5344CB8AC3E}">
        <p14:creationId xmlns:p14="http://schemas.microsoft.com/office/powerpoint/2010/main" val="125635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4811713" y="1143000"/>
            <a:ext cx="4003675"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3280778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k-S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k-SK"/>
          </a:p>
        </p:txBody>
      </p:sp>
    </p:spTree>
    <p:extLst>
      <p:ext uri="{BB962C8B-B14F-4D97-AF65-F5344CB8AC3E}">
        <p14:creationId xmlns:p14="http://schemas.microsoft.com/office/powerpoint/2010/main" val="3781740073"/>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3280784677"/>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3772877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397125583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1579447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383179139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Tree>
    <p:extLst>
      <p:ext uri="{BB962C8B-B14F-4D97-AF65-F5344CB8AC3E}">
        <p14:creationId xmlns:p14="http://schemas.microsoft.com/office/powerpoint/2010/main" val="2143238274"/>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516627"/>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6928901"/>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5776589"/>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1641759035"/>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312863"/>
            <a:ext cx="1984375" cy="3933825"/>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39763" y="1312863"/>
            <a:ext cx="5803900" cy="3933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358135365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1866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55638"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4811713"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255121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253165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Tree>
    <p:extLst>
      <p:ext uri="{BB962C8B-B14F-4D97-AF65-F5344CB8AC3E}">
        <p14:creationId xmlns:p14="http://schemas.microsoft.com/office/powerpoint/2010/main" val="128456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65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923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9329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bwMode="auto">
          <a:xfrm>
            <a:off x="655638" y="304800"/>
            <a:ext cx="8145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ltLang="sk-SK"/>
              <a:t>Slide Title</a:t>
            </a:r>
          </a:p>
        </p:txBody>
      </p:sp>
      <p:sp>
        <p:nvSpPr>
          <p:cNvPr id="965636"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5637"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sp>
        <p:nvSpPr>
          <p:cNvPr id="965638" name="Rectangle 6"/>
          <p:cNvSpPr>
            <a:spLocks noGrp="1" noChangeArrowheads="1"/>
          </p:cNvSpPr>
          <p:nvPr>
            <p:ph type="body" idx="1"/>
          </p:nvPr>
        </p:nvSpPr>
        <p:spPr bwMode="auto">
          <a:xfrm>
            <a:off x="655638" y="1143000"/>
            <a:ext cx="8159750"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sk-SK"/>
              <a:t>Body Text 24</a:t>
            </a:r>
          </a:p>
          <a:p>
            <a:pPr lvl="1"/>
            <a:r>
              <a:rPr lang="en-US" altLang="sk-SK"/>
              <a:t>Second Level 20</a:t>
            </a:r>
          </a:p>
          <a:p>
            <a:pPr lvl="2"/>
            <a:r>
              <a:rPr lang="en-US" altLang="sk-SK"/>
              <a:t>Third Level 20</a:t>
            </a:r>
          </a:p>
          <a:p>
            <a:pPr lvl="3"/>
            <a:r>
              <a:rPr lang="en-US" altLang="sk-SK"/>
              <a:t>Fourth Level 20</a:t>
            </a:r>
          </a:p>
          <a:p>
            <a:pPr lvl="4"/>
            <a:r>
              <a:rPr lang="en-US" altLang="sk-SK"/>
              <a:t>Fifth Level 20</a:t>
            </a:r>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 id="2147483686" r:id="rId13"/>
    <p:sldLayoutId id="2147483687" r:id="rId14"/>
    <p:sldLayoutId id="2147483688" r:id="rId15"/>
  </p:sldLayoutIdLst>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1762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0" fontAlgn="base" hangingPunct="0">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7682"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7683"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altLang="sk-SK"/>
              <a:t>Segue and Q&amp;A</a:t>
            </a:r>
          </a:p>
        </p:txBody>
      </p:sp>
      <p:sp>
        <p:nvSpPr>
          <p:cNvPr id="967684"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sk-SK"/>
              <a:t>Subtitle</a:t>
            </a:r>
          </a:p>
        </p:txBody>
      </p:sp>
      <p:sp>
        <p:nvSpPr>
          <p:cNvPr id="967685"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ipe dir="r"/>
  </p:transition>
  <p:txStyles>
    <p:titleStyle>
      <a:lvl1pPr algn="l" defTabSz="814388" rtl="0" fontAlgn="base">
        <a:lnSpc>
          <a:spcPct val="90000"/>
        </a:lnSpc>
        <a:spcBef>
          <a:spcPct val="0"/>
        </a:spcBef>
        <a:spcAft>
          <a:spcPct val="0"/>
        </a:spcAft>
        <a:defRPr sz="3000">
          <a:solidFill>
            <a:srgbClr val="FFFFFF"/>
          </a:solidFill>
          <a:latin typeface="+mj-lt"/>
          <a:ea typeface="+mj-ea"/>
          <a:cs typeface="+mj-cs"/>
        </a:defRPr>
      </a:lvl1pPr>
      <a:lvl2pPr algn="l" defTabSz="814388" rtl="0" fontAlgn="base">
        <a:lnSpc>
          <a:spcPct val="90000"/>
        </a:lnSpc>
        <a:spcBef>
          <a:spcPct val="0"/>
        </a:spcBef>
        <a:spcAft>
          <a:spcPct val="0"/>
        </a:spcAft>
        <a:defRPr sz="3000">
          <a:solidFill>
            <a:srgbClr val="FFFFFF"/>
          </a:solidFill>
          <a:latin typeface="Arial" charset="0"/>
        </a:defRPr>
      </a:lvl2pPr>
      <a:lvl3pPr algn="l" defTabSz="814388" rtl="0" fontAlgn="base">
        <a:lnSpc>
          <a:spcPct val="90000"/>
        </a:lnSpc>
        <a:spcBef>
          <a:spcPct val="0"/>
        </a:spcBef>
        <a:spcAft>
          <a:spcPct val="0"/>
        </a:spcAft>
        <a:defRPr sz="3000">
          <a:solidFill>
            <a:srgbClr val="FFFFFF"/>
          </a:solidFill>
          <a:latin typeface="Arial" charset="0"/>
        </a:defRPr>
      </a:lvl3pPr>
      <a:lvl4pPr algn="l" defTabSz="814388" rtl="0" fontAlgn="base">
        <a:lnSpc>
          <a:spcPct val="90000"/>
        </a:lnSpc>
        <a:spcBef>
          <a:spcPct val="0"/>
        </a:spcBef>
        <a:spcAft>
          <a:spcPct val="0"/>
        </a:spcAft>
        <a:defRPr sz="3000">
          <a:solidFill>
            <a:srgbClr val="FFFFFF"/>
          </a:solidFill>
          <a:latin typeface="Arial" charset="0"/>
        </a:defRPr>
      </a:lvl4pPr>
      <a:lvl5pPr algn="l" defTabSz="814388" rtl="0" fontAlgn="base">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fontAlgn="base">
        <a:lnSpc>
          <a:spcPct val="90000"/>
        </a:lnSpc>
        <a:spcBef>
          <a:spcPct val="0"/>
        </a:spcBef>
        <a:spcAft>
          <a:spcPct val="0"/>
        </a:spcAft>
        <a:defRPr sz="2000">
          <a:solidFill>
            <a:schemeClr val="bg2"/>
          </a:solidFill>
          <a:latin typeface="+mn-lt"/>
          <a:ea typeface="+mn-ea"/>
          <a:cs typeface="+mn-cs"/>
        </a:defRPr>
      </a:lvl1pPr>
      <a:lvl2pPr algn="l" defTabSz="814388" rtl="0" fontAlgn="base">
        <a:lnSpc>
          <a:spcPct val="90000"/>
        </a:lnSpc>
        <a:spcBef>
          <a:spcPct val="0"/>
        </a:spcBef>
        <a:spcAft>
          <a:spcPct val="0"/>
        </a:spcAft>
        <a:defRPr sz="3000">
          <a:solidFill>
            <a:srgbClr val="717171"/>
          </a:solidFill>
          <a:latin typeface="+mn-lt"/>
        </a:defRPr>
      </a:lvl2pPr>
      <a:lvl3pPr algn="l" defTabSz="814388" rtl="0" fontAlgn="base">
        <a:lnSpc>
          <a:spcPct val="90000"/>
        </a:lnSpc>
        <a:spcBef>
          <a:spcPct val="0"/>
        </a:spcBef>
        <a:spcAft>
          <a:spcPct val="0"/>
        </a:spcAft>
        <a:defRPr sz="3000">
          <a:solidFill>
            <a:srgbClr val="717171"/>
          </a:solidFill>
          <a:latin typeface="+mn-lt"/>
        </a:defRPr>
      </a:lvl3pPr>
      <a:lvl4pPr algn="l" defTabSz="814388" rtl="0" fontAlgn="base">
        <a:lnSpc>
          <a:spcPct val="90000"/>
        </a:lnSpc>
        <a:spcBef>
          <a:spcPct val="0"/>
        </a:spcBef>
        <a:spcAft>
          <a:spcPct val="0"/>
        </a:spcAft>
        <a:defRPr sz="3000">
          <a:solidFill>
            <a:srgbClr val="717171"/>
          </a:solidFill>
          <a:latin typeface="+mn-lt"/>
        </a:defRPr>
      </a:lvl4pPr>
      <a:lvl5pPr algn="l" defTabSz="814388" rtl="0" fontAlgn="base">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oleObject" Target="../embeddings/oleObject2.bin"/><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supportforums.cisco.com/document/51426/cisco-qos-baseline-classification-marking-and-mapping-recommendation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ctrTitle"/>
          </p:nvPr>
        </p:nvSpPr>
        <p:spPr/>
        <p:txBody>
          <a:bodyPr/>
          <a:lstStyle/>
          <a:p>
            <a:r>
              <a:rPr lang="en-US" altLang="sk-SK" sz="2600" dirty="0"/>
              <a:t>Optimizing Converged Cisco Networks (ONT)</a:t>
            </a:r>
          </a:p>
        </p:txBody>
      </p:sp>
      <p:sp>
        <p:nvSpPr>
          <p:cNvPr id="908291" name="Rectangle 3"/>
          <p:cNvSpPr>
            <a:spLocks noGrp="1" noChangeArrowheads="1"/>
          </p:cNvSpPr>
          <p:nvPr>
            <p:ph type="subTitle" idx="1"/>
          </p:nvPr>
        </p:nvSpPr>
        <p:spPr/>
        <p:txBody>
          <a:bodyPr/>
          <a:lstStyle/>
          <a:p>
            <a:r>
              <a:rPr lang="sk-SK" altLang="sk-SK" dirty="0"/>
              <a:t>Cvičenie 1</a:t>
            </a:r>
            <a:endParaRPr lang="en-US" altLang="sk-S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a:xfrm>
            <a:off x="609600" y="381000"/>
            <a:ext cx="8145463" cy="685800"/>
          </a:xfrm>
        </p:spPr>
        <p:txBody>
          <a:bodyPr/>
          <a:lstStyle/>
          <a:p>
            <a:r>
              <a:rPr lang="sk-SK" altLang="sk-SK" sz="2800"/>
              <a:t>Klasifikačné nástroje</a:t>
            </a:r>
            <a:br>
              <a:rPr lang="sk-SK" altLang="sk-SK" sz="2800"/>
            </a:br>
            <a:r>
              <a:rPr lang="en-US" altLang="sk-SK" sz="2800"/>
              <a:t>IP Precedence a DiffServ Code Point</a:t>
            </a:r>
          </a:p>
        </p:txBody>
      </p:sp>
      <p:sp>
        <p:nvSpPr>
          <p:cNvPr id="1356803" name="Rectangle 3"/>
          <p:cNvSpPr>
            <a:spLocks noGrp="1" noChangeArrowheads="1"/>
          </p:cNvSpPr>
          <p:nvPr>
            <p:ph type="body" idx="1"/>
          </p:nvPr>
        </p:nvSpPr>
        <p:spPr>
          <a:xfrm>
            <a:off x="655638" y="3582988"/>
            <a:ext cx="8159750" cy="2590800"/>
          </a:xfrm>
          <a:noFill/>
        </p:spPr>
        <p:txBody>
          <a:bodyPr/>
          <a:lstStyle/>
          <a:p>
            <a:pPr>
              <a:lnSpc>
                <a:spcPct val="90000"/>
              </a:lnSpc>
            </a:pPr>
            <a:r>
              <a:rPr lang="en-US" altLang="sk-SK" sz="2000">
                <a:solidFill>
                  <a:schemeClr val="accent2"/>
                </a:solidFill>
              </a:rPr>
              <a:t>IPv4</a:t>
            </a:r>
            <a:r>
              <a:rPr lang="en-US" altLang="sk-SK" sz="2000"/>
              <a:t>: </a:t>
            </a:r>
            <a:r>
              <a:rPr lang="sk-SK" altLang="sk-SK" sz="2000"/>
              <a:t>tri najvyššie bity ToS bajtu sa nazývajú IP Precedence </a:t>
            </a:r>
            <a:r>
              <a:rPr lang="en-US" altLang="sk-SK" sz="2000"/>
              <a:t>(IPP)</a:t>
            </a:r>
            <a:r>
              <a:rPr lang="sk-SK" altLang="sk-SK" sz="2000"/>
              <a:t>. Ostatné bity boli niekoľkokrát predefinované (Delay, Throughput, Reliability, Monetary cost)</a:t>
            </a:r>
            <a:endParaRPr lang="en-US" altLang="sk-SK" sz="2000"/>
          </a:p>
          <a:p>
            <a:pPr>
              <a:lnSpc>
                <a:spcPct val="90000"/>
              </a:lnSpc>
            </a:pPr>
            <a:r>
              <a:rPr lang="en-US" altLang="sk-SK" sz="2000">
                <a:solidFill>
                  <a:schemeClr val="accent2"/>
                </a:solidFill>
              </a:rPr>
              <a:t>DiffServ</a:t>
            </a:r>
            <a:r>
              <a:rPr lang="en-US" altLang="sk-SK" sz="2000"/>
              <a:t>: </a:t>
            </a:r>
            <a:r>
              <a:rPr lang="sk-SK" altLang="sk-SK" sz="2000"/>
              <a:t>šesť najvyšších bitov </a:t>
            </a:r>
            <a:r>
              <a:rPr lang="en-US" altLang="sk-SK" sz="2000"/>
              <a:t>ToS b</a:t>
            </a:r>
            <a:r>
              <a:rPr lang="sk-SK" altLang="sk-SK" sz="2000"/>
              <a:t>ajtu</a:t>
            </a:r>
            <a:r>
              <a:rPr lang="en-US" altLang="sk-SK" sz="2000"/>
              <a:t> </a:t>
            </a:r>
            <a:r>
              <a:rPr lang="sk-SK" altLang="sk-SK" sz="2000"/>
              <a:t>sa nazývajú </a:t>
            </a:r>
            <a:r>
              <a:rPr lang="en-US" altLang="sk-SK" sz="2000"/>
              <a:t>DiffServ Code Point (DSCP)</a:t>
            </a:r>
            <a:r>
              <a:rPr lang="sk-SK" altLang="sk-SK" sz="2000"/>
              <a:t>. Zvyšné dva bity sa využívajú na explicitnú informáciu o zahltení (ECN). Hodnota DSCP poľa sa nazýva </a:t>
            </a:r>
            <a:r>
              <a:rPr lang="sk-SK" altLang="sk-SK" sz="2000" b="1">
                <a:solidFill>
                  <a:schemeClr val="accent2"/>
                </a:solidFill>
              </a:rPr>
              <a:t>codepoint</a:t>
            </a:r>
            <a:endParaRPr lang="en-US" altLang="sk-SK" sz="2000">
              <a:solidFill>
                <a:schemeClr val="accent2"/>
              </a:solidFill>
            </a:endParaRPr>
          </a:p>
          <a:p>
            <a:pPr>
              <a:lnSpc>
                <a:spcPct val="90000"/>
              </a:lnSpc>
            </a:pPr>
            <a:r>
              <a:rPr lang="sk-SK" altLang="sk-SK" sz="2000"/>
              <a:t>Hodnoty </a:t>
            </a:r>
            <a:r>
              <a:rPr lang="en-US" altLang="sk-SK" sz="2000"/>
              <a:t>DSCP </a:t>
            </a:r>
            <a:r>
              <a:rPr lang="sk-SK" altLang="sk-SK" sz="2000"/>
              <a:t>sú spätne ko</a:t>
            </a:r>
            <a:r>
              <a:rPr lang="en-US" altLang="sk-SK" sz="2000"/>
              <a:t>mpatib</a:t>
            </a:r>
            <a:r>
              <a:rPr lang="sk-SK" altLang="sk-SK" sz="2000"/>
              <a:t>i</a:t>
            </a:r>
            <a:r>
              <a:rPr lang="en-US" altLang="sk-SK" sz="2000"/>
              <a:t>l</a:t>
            </a:r>
            <a:r>
              <a:rPr lang="sk-SK" altLang="sk-SK" sz="2000"/>
              <a:t>né s hodnotami</a:t>
            </a:r>
            <a:r>
              <a:rPr lang="en-US" altLang="sk-SK" sz="2000"/>
              <a:t> IP </a:t>
            </a:r>
            <a:r>
              <a:rPr lang="sk-SK" altLang="sk-SK" sz="2000"/>
              <a:t>P</a:t>
            </a:r>
            <a:r>
              <a:rPr lang="en-US" altLang="sk-SK" sz="2000"/>
              <a:t>recedence</a:t>
            </a:r>
          </a:p>
        </p:txBody>
      </p:sp>
      <p:grpSp>
        <p:nvGrpSpPr>
          <p:cNvPr id="1356804" name="Group 4"/>
          <p:cNvGrpSpPr>
            <a:grpSpLocks/>
          </p:cNvGrpSpPr>
          <p:nvPr/>
        </p:nvGrpSpPr>
        <p:grpSpPr bwMode="auto">
          <a:xfrm>
            <a:off x="763588" y="1828800"/>
            <a:ext cx="4267200" cy="1524000"/>
            <a:chOff x="384" y="1248"/>
            <a:chExt cx="2688" cy="960"/>
          </a:xfrm>
        </p:grpSpPr>
        <p:sp>
          <p:nvSpPr>
            <p:cNvPr id="1356805" name="Rectangle 5"/>
            <p:cNvSpPr>
              <a:spLocks noChangeArrowheads="1"/>
            </p:cNvSpPr>
            <p:nvPr/>
          </p:nvSpPr>
          <p:spPr bwMode="auto">
            <a:xfrm>
              <a:off x="384" y="1584"/>
              <a:ext cx="336" cy="624"/>
            </a:xfrm>
            <a:prstGeom prst="rect">
              <a:avLst/>
            </a:prstGeom>
            <a:solidFill>
              <a:srgbClr val="820000"/>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7</a:t>
              </a:r>
            </a:p>
          </p:txBody>
        </p:sp>
        <p:sp>
          <p:nvSpPr>
            <p:cNvPr id="1356806" name="Rectangle 6"/>
            <p:cNvSpPr>
              <a:spLocks noChangeArrowheads="1"/>
            </p:cNvSpPr>
            <p:nvPr/>
          </p:nvSpPr>
          <p:spPr bwMode="auto">
            <a:xfrm>
              <a:off x="720"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6</a:t>
              </a:r>
            </a:p>
          </p:txBody>
        </p:sp>
        <p:sp>
          <p:nvSpPr>
            <p:cNvPr id="1356807" name="Rectangle 7"/>
            <p:cNvSpPr>
              <a:spLocks noChangeArrowheads="1"/>
            </p:cNvSpPr>
            <p:nvPr/>
          </p:nvSpPr>
          <p:spPr bwMode="auto">
            <a:xfrm>
              <a:off x="1056"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5</a:t>
              </a:r>
            </a:p>
          </p:txBody>
        </p:sp>
        <p:sp>
          <p:nvSpPr>
            <p:cNvPr id="1356808" name="Rectangle 8"/>
            <p:cNvSpPr>
              <a:spLocks noChangeArrowheads="1"/>
            </p:cNvSpPr>
            <p:nvPr/>
          </p:nvSpPr>
          <p:spPr bwMode="auto">
            <a:xfrm>
              <a:off x="1392"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4</a:t>
              </a:r>
            </a:p>
          </p:txBody>
        </p:sp>
        <p:sp>
          <p:nvSpPr>
            <p:cNvPr id="1356809" name="Rectangle 9"/>
            <p:cNvSpPr>
              <a:spLocks noChangeArrowheads="1"/>
            </p:cNvSpPr>
            <p:nvPr/>
          </p:nvSpPr>
          <p:spPr bwMode="auto">
            <a:xfrm>
              <a:off x="1728"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3</a:t>
              </a:r>
            </a:p>
          </p:txBody>
        </p:sp>
        <p:sp>
          <p:nvSpPr>
            <p:cNvPr id="1356810" name="Rectangle 10"/>
            <p:cNvSpPr>
              <a:spLocks noChangeArrowheads="1"/>
            </p:cNvSpPr>
            <p:nvPr/>
          </p:nvSpPr>
          <p:spPr bwMode="auto">
            <a:xfrm>
              <a:off x="2064"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2</a:t>
              </a:r>
            </a:p>
          </p:txBody>
        </p:sp>
        <p:sp>
          <p:nvSpPr>
            <p:cNvPr id="1356811" name="Rectangle 11"/>
            <p:cNvSpPr>
              <a:spLocks noChangeArrowheads="1"/>
            </p:cNvSpPr>
            <p:nvPr/>
          </p:nvSpPr>
          <p:spPr bwMode="auto">
            <a:xfrm>
              <a:off x="2400" y="1584"/>
              <a:ext cx="336" cy="624"/>
            </a:xfrm>
            <a:prstGeom prst="rect">
              <a:avLst/>
            </a:prstGeom>
            <a:solidFill>
              <a:srgbClr val="999999"/>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1</a:t>
              </a:r>
            </a:p>
          </p:txBody>
        </p:sp>
        <p:sp>
          <p:nvSpPr>
            <p:cNvPr id="1356812" name="Rectangle 12"/>
            <p:cNvSpPr>
              <a:spLocks noChangeArrowheads="1"/>
            </p:cNvSpPr>
            <p:nvPr/>
          </p:nvSpPr>
          <p:spPr bwMode="auto">
            <a:xfrm>
              <a:off x="2736" y="1584"/>
              <a:ext cx="336" cy="624"/>
            </a:xfrm>
            <a:prstGeom prst="rect">
              <a:avLst/>
            </a:prstGeom>
            <a:solidFill>
              <a:srgbClr val="999999"/>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0</a:t>
              </a:r>
            </a:p>
          </p:txBody>
        </p:sp>
        <p:sp>
          <p:nvSpPr>
            <p:cNvPr id="1356813" name="Freeform 13"/>
            <p:cNvSpPr>
              <a:spLocks/>
            </p:cNvSpPr>
            <p:nvPr/>
          </p:nvSpPr>
          <p:spPr bwMode="auto">
            <a:xfrm>
              <a:off x="384" y="1248"/>
              <a:ext cx="2688" cy="336"/>
            </a:xfrm>
            <a:custGeom>
              <a:avLst/>
              <a:gdLst>
                <a:gd name="T0" fmla="*/ 528 w 2688"/>
                <a:gd name="T1" fmla="*/ 0 h 336"/>
                <a:gd name="T2" fmla="*/ 0 w 2688"/>
                <a:gd name="T3" fmla="*/ 336 h 336"/>
                <a:gd name="T4" fmla="*/ 2688 w 2688"/>
                <a:gd name="T5" fmla="*/ 336 h 336"/>
                <a:gd name="T6" fmla="*/ 1056 w 2688"/>
                <a:gd name="T7" fmla="*/ 0 h 336"/>
                <a:gd name="T8" fmla="*/ 528 w 2688"/>
                <a:gd name="T9" fmla="*/ 0 h 336"/>
              </a:gdLst>
              <a:ahLst/>
              <a:cxnLst>
                <a:cxn ang="0">
                  <a:pos x="T0" y="T1"/>
                </a:cxn>
                <a:cxn ang="0">
                  <a:pos x="T2" y="T3"/>
                </a:cxn>
                <a:cxn ang="0">
                  <a:pos x="T4" y="T5"/>
                </a:cxn>
                <a:cxn ang="0">
                  <a:pos x="T6" y="T7"/>
                </a:cxn>
                <a:cxn ang="0">
                  <a:pos x="T8" y="T9"/>
                </a:cxn>
              </a:cxnLst>
              <a:rect l="0" t="0" r="r" b="b"/>
              <a:pathLst>
                <a:path w="2688" h="336">
                  <a:moveTo>
                    <a:pt x="528" y="0"/>
                  </a:moveTo>
                  <a:lnTo>
                    <a:pt x="0" y="336"/>
                  </a:lnTo>
                  <a:lnTo>
                    <a:pt x="2688" y="336"/>
                  </a:lnTo>
                  <a:lnTo>
                    <a:pt x="1056" y="0"/>
                  </a:lnTo>
                  <a:lnTo>
                    <a:pt x="528" y="0"/>
                  </a:lnTo>
                  <a:close/>
                </a:path>
              </a:pathLst>
            </a:custGeom>
            <a:solidFill>
              <a:srgbClr val="CCCCCC"/>
            </a:solidFill>
            <a:ln>
              <a:noFill/>
            </a:ln>
            <a:effectLst/>
            <a:extLst>
              <a:ext uri="{91240B29-F687-4F45-9708-019B960494DF}">
                <a14:hiddenLine xmlns:a14="http://schemas.microsoft.com/office/drawing/2010/main" w="9525" cap="flat" cmpd="sng">
                  <a:solidFill>
                    <a:srgbClr val="B2B2B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sp>
        <p:nvSpPr>
          <p:cNvPr id="1356814" name="Rectangle 14"/>
          <p:cNvSpPr>
            <a:spLocks noChangeArrowheads="1"/>
          </p:cNvSpPr>
          <p:nvPr/>
        </p:nvSpPr>
        <p:spPr bwMode="auto">
          <a:xfrm>
            <a:off x="3032125" y="1373188"/>
            <a:ext cx="627063"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ID</a:t>
            </a:r>
          </a:p>
        </p:txBody>
      </p:sp>
      <p:sp>
        <p:nvSpPr>
          <p:cNvPr id="1356815" name="Rectangle 15"/>
          <p:cNvSpPr>
            <a:spLocks noChangeArrowheads="1"/>
          </p:cNvSpPr>
          <p:nvPr/>
        </p:nvSpPr>
        <p:spPr bwMode="auto">
          <a:xfrm>
            <a:off x="3659188" y="1373188"/>
            <a:ext cx="8382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Offset</a:t>
            </a:r>
          </a:p>
        </p:txBody>
      </p:sp>
      <p:sp>
        <p:nvSpPr>
          <p:cNvPr id="1356816" name="Rectangle 16"/>
          <p:cNvSpPr>
            <a:spLocks noChangeArrowheads="1"/>
          </p:cNvSpPr>
          <p:nvPr/>
        </p:nvSpPr>
        <p:spPr bwMode="auto">
          <a:xfrm>
            <a:off x="4495800" y="1373188"/>
            <a:ext cx="611188"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TTL</a:t>
            </a:r>
          </a:p>
        </p:txBody>
      </p:sp>
      <p:sp>
        <p:nvSpPr>
          <p:cNvPr id="1356817" name="Rectangle 17"/>
          <p:cNvSpPr>
            <a:spLocks noChangeArrowheads="1"/>
          </p:cNvSpPr>
          <p:nvPr/>
        </p:nvSpPr>
        <p:spPr bwMode="auto">
          <a:xfrm>
            <a:off x="5106988" y="1373188"/>
            <a:ext cx="8382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Proto</a:t>
            </a:r>
          </a:p>
        </p:txBody>
      </p:sp>
      <p:sp>
        <p:nvSpPr>
          <p:cNvPr id="1356818" name="Rectangle 18"/>
          <p:cNvSpPr>
            <a:spLocks noChangeArrowheads="1"/>
          </p:cNvSpPr>
          <p:nvPr/>
        </p:nvSpPr>
        <p:spPr bwMode="auto">
          <a:xfrm>
            <a:off x="5945188" y="1373188"/>
            <a:ext cx="642937"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FCS</a:t>
            </a:r>
          </a:p>
        </p:txBody>
      </p:sp>
      <p:sp>
        <p:nvSpPr>
          <p:cNvPr id="1356819" name="Rectangle 19"/>
          <p:cNvSpPr>
            <a:spLocks noChangeArrowheads="1"/>
          </p:cNvSpPr>
          <p:nvPr/>
        </p:nvSpPr>
        <p:spPr bwMode="auto">
          <a:xfrm>
            <a:off x="6580188" y="1373188"/>
            <a:ext cx="8128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IP SA</a:t>
            </a:r>
          </a:p>
        </p:txBody>
      </p:sp>
      <p:sp>
        <p:nvSpPr>
          <p:cNvPr id="1356820" name="Rectangle 20"/>
          <p:cNvSpPr>
            <a:spLocks noChangeArrowheads="1"/>
          </p:cNvSpPr>
          <p:nvPr/>
        </p:nvSpPr>
        <p:spPr bwMode="auto">
          <a:xfrm>
            <a:off x="7392988" y="1373188"/>
            <a:ext cx="8128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IP DA</a:t>
            </a:r>
          </a:p>
        </p:txBody>
      </p:sp>
      <p:sp>
        <p:nvSpPr>
          <p:cNvPr id="1356821" name="Rectangle 21"/>
          <p:cNvSpPr>
            <a:spLocks noChangeArrowheads="1"/>
          </p:cNvSpPr>
          <p:nvPr/>
        </p:nvSpPr>
        <p:spPr bwMode="auto">
          <a:xfrm>
            <a:off x="8181975" y="1373188"/>
            <a:ext cx="735013"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Data</a:t>
            </a:r>
          </a:p>
        </p:txBody>
      </p:sp>
      <p:sp>
        <p:nvSpPr>
          <p:cNvPr id="1356822" name="Rectangle 22"/>
          <p:cNvSpPr>
            <a:spLocks noChangeArrowheads="1"/>
          </p:cNvSpPr>
          <p:nvPr/>
        </p:nvSpPr>
        <p:spPr bwMode="auto">
          <a:xfrm>
            <a:off x="2439988" y="1373188"/>
            <a:ext cx="627062"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Len</a:t>
            </a:r>
          </a:p>
        </p:txBody>
      </p:sp>
      <p:sp>
        <p:nvSpPr>
          <p:cNvPr id="1356823" name="Rectangle 23"/>
          <p:cNvSpPr>
            <a:spLocks noChangeArrowheads="1"/>
          </p:cNvSpPr>
          <p:nvPr/>
        </p:nvSpPr>
        <p:spPr bwMode="auto">
          <a:xfrm>
            <a:off x="538163" y="1373188"/>
            <a:ext cx="1063625"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Version </a:t>
            </a:r>
            <a:br>
              <a:rPr lang="en-US" altLang="sk-SK" sz="1600" b="1">
                <a:solidFill>
                  <a:schemeClr val="tx2"/>
                </a:solidFill>
              </a:rPr>
            </a:br>
            <a:r>
              <a:rPr lang="en-US" altLang="sk-SK" sz="1600" b="1">
                <a:solidFill>
                  <a:schemeClr val="tx2"/>
                </a:solidFill>
              </a:rPr>
              <a:t>Length</a:t>
            </a:r>
          </a:p>
        </p:txBody>
      </p:sp>
      <p:sp>
        <p:nvSpPr>
          <p:cNvPr id="1356824" name="Rectangle 24"/>
          <p:cNvSpPr>
            <a:spLocks noChangeArrowheads="1"/>
          </p:cNvSpPr>
          <p:nvPr/>
        </p:nvSpPr>
        <p:spPr bwMode="auto">
          <a:xfrm>
            <a:off x="1568450" y="1371600"/>
            <a:ext cx="871538" cy="457200"/>
          </a:xfrm>
          <a:prstGeom prst="rect">
            <a:avLst/>
          </a:prstGeom>
          <a:solidFill>
            <a:srgbClr val="820000"/>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en-US" sz="1600" b="1">
                <a:solidFill>
                  <a:srgbClr val="FFFFFF"/>
                </a:solidFill>
              </a:rPr>
              <a:t>ToS</a:t>
            </a:r>
          </a:p>
          <a:p>
            <a:r>
              <a:rPr lang="en-US" altLang="en-US" sz="1600" b="1">
                <a:solidFill>
                  <a:srgbClr val="FFFFFF"/>
                </a:solidFill>
              </a:rPr>
              <a:t>Byte</a:t>
            </a:r>
          </a:p>
        </p:txBody>
      </p:sp>
      <p:grpSp>
        <p:nvGrpSpPr>
          <p:cNvPr id="1356825" name="Group 25"/>
          <p:cNvGrpSpPr>
            <a:grpSpLocks/>
          </p:cNvGrpSpPr>
          <p:nvPr/>
        </p:nvGrpSpPr>
        <p:grpSpPr bwMode="auto">
          <a:xfrm>
            <a:off x="763588" y="3028950"/>
            <a:ext cx="4267200" cy="322263"/>
            <a:chOff x="384" y="1968"/>
            <a:chExt cx="2688" cy="240"/>
          </a:xfrm>
        </p:grpSpPr>
        <p:sp>
          <p:nvSpPr>
            <p:cNvPr id="1356826" name="Rectangle 26"/>
            <p:cNvSpPr>
              <a:spLocks noChangeArrowheads="1"/>
            </p:cNvSpPr>
            <p:nvPr/>
          </p:nvSpPr>
          <p:spPr bwMode="auto">
            <a:xfrm>
              <a:off x="384" y="1968"/>
              <a:ext cx="2016" cy="240"/>
            </a:xfrm>
            <a:prstGeom prst="rect">
              <a:avLst/>
            </a:prstGeom>
            <a:solidFill>
              <a:schemeClr val="accent2"/>
            </a:solidFill>
            <a:ln>
              <a:noFill/>
            </a:ln>
            <a:effectLst/>
            <a:extLs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dist="17961" dir="13500000"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rgbClr val="FFFFFF"/>
                  </a:solidFill>
                </a:rPr>
                <a:t>DiffServ Code Point (DSCP)</a:t>
              </a:r>
            </a:p>
          </p:txBody>
        </p:sp>
        <p:sp>
          <p:nvSpPr>
            <p:cNvPr id="1356827" name="Rectangle 27"/>
            <p:cNvSpPr>
              <a:spLocks noChangeArrowheads="1"/>
            </p:cNvSpPr>
            <p:nvPr/>
          </p:nvSpPr>
          <p:spPr bwMode="auto">
            <a:xfrm>
              <a:off x="2400" y="1968"/>
              <a:ext cx="672" cy="240"/>
            </a:xfrm>
            <a:prstGeom prst="rect">
              <a:avLst/>
            </a:prstGeom>
            <a:solidFill>
              <a:srgbClr val="F9DE91"/>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chemeClr val="tx2"/>
                  </a:solidFill>
                </a:rPr>
                <a:t>IP ECN</a:t>
              </a:r>
            </a:p>
          </p:txBody>
        </p:sp>
      </p:grpSp>
      <p:sp>
        <p:nvSpPr>
          <p:cNvPr id="1356828" name="Text Box 28"/>
          <p:cNvSpPr txBox="1">
            <a:spLocks noChangeArrowheads="1"/>
          </p:cNvSpPr>
          <p:nvPr/>
        </p:nvSpPr>
        <p:spPr bwMode="auto">
          <a:xfrm>
            <a:off x="7545388" y="1828800"/>
            <a:ext cx="128905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100000"/>
              </a:lnSpc>
            </a:pPr>
            <a:r>
              <a:rPr lang="en-US" altLang="sk-SK" sz="1800" b="1"/>
              <a:t>IPv4 Paket</a:t>
            </a:r>
          </a:p>
        </p:txBody>
      </p:sp>
      <p:grpSp>
        <p:nvGrpSpPr>
          <p:cNvPr id="1356829" name="Group 29"/>
          <p:cNvGrpSpPr>
            <a:grpSpLocks/>
          </p:cNvGrpSpPr>
          <p:nvPr/>
        </p:nvGrpSpPr>
        <p:grpSpPr bwMode="auto">
          <a:xfrm>
            <a:off x="762000" y="2722563"/>
            <a:ext cx="4267200" cy="304800"/>
            <a:chOff x="384" y="1776"/>
            <a:chExt cx="2688" cy="192"/>
          </a:xfrm>
        </p:grpSpPr>
        <p:sp>
          <p:nvSpPr>
            <p:cNvPr id="1356830" name="Rectangle 30"/>
            <p:cNvSpPr>
              <a:spLocks noChangeArrowheads="1"/>
            </p:cNvSpPr>
            <p:nvPr/>
          </p:nvSpPr>
          <p:spPr bwMode="auto">
            <a:xfrm>
              <a:off x="384" y="1776"/>
              <a:ext cx="1008" cy="192"/>
            </a:xfrm>
            <a:prstGeom prst="rect">
              <a:avLst/>
            </a:prstGeom>
            <a:solidFill>
              <a:srgbClr val="999999"/>
            </a:solidFill>
            <a:ln>
              <a:noFill/>
            </a:ln>
            <a:effectLst/>
            <a:extLs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rgbClr val="FFFFFF"/>
                  </a:solidFill>
                </a:rPr>
                <a:t>IP Precedence</a:t>
              </a:r>
            </a:p>
          </p:txBody>
        </p:sp>
        <p:sp>
          <p:nvSpPr>
            <p:cNvPr id="1356831" name="Rectangle 31"/>
            <p:cNvSpPr>
              <a:spLocks noChangeArrowheads="1"/>
            </p:cNvSpPr>
            <p:nvPr/>
          </p:nvSpPr>
          <p:spPr bwMode="auto">
            <a:xfrm>
              <a:off x="1392" y="1776"/>
              <a:ext cx="1680" cy="192"/>
            </a:xfrm>
            <a:prstGeom prst="rect">
              <a:avLst/>
            </a:prstGeom>
            <a:solidFill>
              <a:srgbClr val="666666"/>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rgbClr val="FFFFFF"/>
                  </a:solidFill>
                </a:rPr>
                <a:t>Unused</a:t>
              </a:r>
            </a:p>
          </p:txBody>
        </p:sp>
      </p:grpSp>
      <p:grpSp>
        <p:nvGrpSpPr>
          <p:cNvPr id="1356832" name="Group 32"/>
          <p:cNvGrpSpPr>
            <a:grpSpLocks/>
          </p:cNvGrpSpPr>
          <p:nvPr/>
        </p:nvGrpSpPr>
        <p:grpSpPr bwMode="auto">
          <a:xfrm>
            <a:off x="5106988" y="2549525"/>
            <a:ext cx="2432050" cy="333375"/>
            <a:chOff x="3120" y="1702"/>
            <a:chExt cx="1532" cy="210"/>
          </a:xfrm>
        </p:grpSpPr>
        <p:sp>
          <p:nvSpPr>
            <p:cNvPr id="1356833" name="Line 33"/>
            <p:cNvSpPr>
              <a:spLocks noChangeShapeType="1"/>
            </p:cNvSpPr>
            <p:nvPr/>
          </p:nvSpPr>
          <p:spPr bwMode="auto">
            <a:xfrm flipH="1">
              <a:off x="3120" y="1824"/>
              <a:ext cx="480" cy="4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56834" name="Text Box 34"/>
            <p:cNvSpPr txBox="1">
              <a:spLocks noChangeArrowheads="1"/>
            </p:cNvSpPr>
            <p:nvPr/>
          </p:nvSpPr>
          <p:spPr bwMode="auto">
            <a:xfrm>
              <a:off x="3600" y="1702"/>
              <a:ext cx="1052" cy="210"/>
            </a:xfrm>
            <a:prstGeom prst="rect">
              <a:avLst/>
            </a:prstGeom>
            <a:solidFill>
              <a:schemeClr val="folHlink"/>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95000"/>
                </a:lnSpc>
              </a:pPr>
              <a:r>
                <a:rPr lang="sk-SK" altLang="sk-SK" sz="1800" b="1"/>
                <a:t>Štandard</a:t>
              </a:r>
              <a:r>
                <a:rPr lang="en-US" altLang="sk-SK" sz="1800" b="1"/>
                <a:t> IPv4</a:t>
              </a:r>
            </a:p>
          </p:txBody>
        </p:sp>
      </p:grpSp>
      <p:grpSp>
        <p:nvGrpSpPr>
          <p:cNvPr id="1356835" name="Group 35"/>
          <p:cNvGrpSpPr>
            <a:grpSpLocks/>
          </p:cNvGrpSpPr>
          <p:nvPr/>
        </p:nvGrpSpPr>
        <p:grpSpPr bwMode="auto">
          <a:xfrm>
            <a:off x="5097463" y="3073400"/>
            <a:ext cx="3003550" cy="333375"/>
            <a:chOff x="3120" y="1990"/>
            <a:chExt cx="1892" cy="210"/>
          </a:xfrm>
        </p:grpSpPr>
        <p:sp>
          <p:nvSpPr>
            <p:cNvPr id="1356836" name="Line 36"/>
            <p:cNvSpPr>
              <a:spLocks noChangeShapeType="1"/>
            </p:cNvSpPr>
            <p:nvPr/>
          </p:nvSpPr>
          <p:spPr bwMode="auto">
            <a:xfrm flipH="1" flipV="1">
              <a:off x="3120" y="2064"/>
              <a:ext cx="480" cy="4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56837" name="Text Box 37"/>
            <p:cNvSpPr txBox="1">
              <a:spLocks noChangeArrowheads="1"/>
            </p:cNvSpPr>
            <p:nvPr/>
          </p:nvSpPr>
          <p:spPr bwMode="auto">
            <a:xfrm>
              <a:off x="3600" y="1990"/>
              <a:ext cx="1412" cy="210"/>
            </a:xfrm>
            <a:prstGeom prst="rect">
              <a:avLst/>
            </a:prstGeom>
            <a:solidFill>
              <a:schemeClr val="folHlink"/>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95000"/>
                </a:lnSpc>
              </a:pPr>
              <a:r>
                <a:rPr lang="sk-SK" altLang="sk-SK" sz="1800" b="1"/>
                <a:t>Rozšírenie </a:t>
              </a:r>
              <a:r>
                <a:rPr lang="en-US" altLang="sk-SK" sz="1800" b="1"/>
                <a:t>DiffServ</a:t>
              </a:r>
            </a:p>
          </p:txBody>
        </p:sp>
      </p:grpSp>
    </p:spTree>
    <p:extLst>
      <p:ext uri="{BB962C8B-B14F-4D97-AF65-F5344CB8AC3E}">
        <p14:creationId xmlns:p14="http://schemas.microsoft.com/office/powerpoint/2010/main" val="15336579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56804"/>
                                        </p:tgtEl>
                                        <p:attrNameLst>
                                          <p:attrName>style.visibility</p:attrName>
                                        </p:attrNameLst>
                                      </p:cBhvr>
                                      <p:to>
                                        <p:strVal val="visible"/>
                                      </p:to>
                                    </p:set>
                                    <p:animEffect transition="in" filter="wipe(up)">
                                      <p:cBhvr>
                                        <p:cTn id="7" dur="500"/>
                                        <p:tgtEl>
                                          <p:spTgt spid="1356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56829"/>
                                        </p:tgtEl>
                                        <p:attrNameLst>
                                          <p:attrName>style.visibility</p:attrName>
                                        </p:attrNameLst>
                                      </p:cBhvr>
                                      <p:to>
                                        <p:strVal val="visible"/>
                                      </p:to>
                                    </p:set>
                                    <p:animEffect transition="in" filter="wipe(left)">
                                      <p:cBhvr>
                                        <p:cTn id="12" dur="500"/>
                                        <p:tgtEl>
                                          <p:spTgt spid="1356829"/>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356832"/>
                                        </p:tgtEl>
                                        <p:attrNameLst>
                                          <p:attrName>style.visibility</p:attrName>
                                        </p:attrNameLst>
                                      </p:cBhvr>
                                      <p:to>
                                        <p:strVal val="visible"/>
                                      </p:to>
                                    </p:set>
                                    <p:animEffect transition="in" filter="dissolve">
                                      <p:cBhvr>
                                        <p:cTn id="16" dur="500"/>
                                        <p:tgtEl>
                                          <p:spTgt spid="1356832"/>
                                        </p:tgtEl>
                                      </p:cBhvr>
                                    </p:animEffec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356803">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56825"/>
                                        </p:tgtEl>
                                        <p:attrNameLst>
                                          <p:attrName>style.visibility</p:attrName>
                                        </p:attrNameLst>
                                      </p:cBhvr>
                                      <p:to>
                                        <p:strVal val="visible"/>
                                      </p:to>
                                    </p:set>
                                    <p:animEffect transition="in" filter="wipe(left)">
                                      <p:cBhvr>
                                        <p:cTn id="24" dur="500"/>
                                        <p:tgtEl>
                                          <p:spTgt spid="1356825"/>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356835"/>
                                        </p:tgtEl>
                                        <p:attrNameLst>
                                          <p:attrName>style.visibility</p:attrName>
                                        </p:attrNameLst>
                                      </p:cBhvr>
                                      <p:to>
                                        <p:strVal val="visible"/>
                                      </p:to>
                                    </p:set>
                                    <p:animEffect transition="in" filter="dissolve">
                                      <p:cBhvr>
                                        <p:cTn id="28" dur="500"/>
                                        <p:tgtEl>
                                          <p:spTgt spid="1356835"/>
                                        </p:tgtEl>
                                      </p:cBhvr>
                                    </p:animEffect>
                                  </p:childTnLst>
                                </p:cTn>
                              </p:par>
                            </p:childTnLst>
                          </p:cTn>
                        </p:par>
                        <p:par>
                          <p:cTn id="29" fill="hold" nodeType="afterGroup">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1356803">
                                            <p:txEl>
                                              <p:pRg st="1" end="1"/>
                                            </p:txEl>
                                          </p:spTgt>
                                        </p:tgtEl>
                                        <p:attrNameLst>
                                          <p:attrName>style.visibility</p:attrName>
                                        </p:attrNameLst>
                                      </p:cBhvr>
                                      <p:to>
                                        <p:strVal val="visible"/>
                                      </p:to>
                                    </p:set>
                                  </p:childTnLst>
                                </p:cTn>
                              </p:par>
                            </p:childTnLst>
                          </p:cTn>
                        </p:par>
                        <p:par>
                          <p:cTn id="32" fill="hold" nodeType="afterGroup">
                            <p:stCondLst>
                              <p:cond delay="1500"/>
                            </p:stCondLst>
                            <p:childTnLst>
                              <p:par>
                                <p:cTn id="33" presetID="1" presetClass="entr" presetSubtype="0" fill="hold" grpId="0" nodeType="afterEffect">
                                  <p:stCondLst>
                                    <p:cond delay="0"/>
                                  </p:stCondLst>
                                  <p:childTnLst>
                                    <p:set>
                                      <p:cBhvr>
                                        <p:cTn id="34" dur="1" fill="hold">
                                          <p:stCondLst>
                                            <p:cond delay="499"/>
                                          </p:stCondLst>
                                        </p:cTn>
                                        <p:tgtEl>
                                          <p:spTgt spid="135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3"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lstStyle/>
          <a:p>
            <a:r>
              <a:rPr lang="en-US" altLang="sk-SK"/>
              <a:t>IP ToS </a:t>
            </a:r>
            <a:r>
              <a:rPr lang="sk-SK" altLang="sk-SK"/>
              <a:t>a</a:t>
            </a:r>
            <a:r>
              <a:rPr lang="en-US" altLang="sk-SK"/>
              <a:t> DS </a:t>
            </a:r>
            <a:r>
              <a:rPr lang="sk-SK" altLang="sk-SK"/>
              <a:t>pole v IP hlavičke</a:t>
            </a:r>
            <a:endParaRPr lang="en-US" altLang="sk-SK"/>
          </a:p>
        </p:txBody>
      </p:sp>
      <p:pic>
        <p:nvPicPr>
          <p:cNvPr id="13588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116388"/>
            <a:ext cx="4800600" cy="2513012"/>
          </a:xfrm>
          <a:prstGeom prst="rect">
            <a:avLst/>
          </a:prstGeom>
          <a:noFill/>
          <a:extLst>
            <a:ext uri="{909E8E84-426E-40DD-AFC4-6F175D3DCCD1}">
              <a14:hiddenFill xmlns:a14="http://schemas.microsoft.com/office/drawing/2010/main">
                <a:solidFill>
                  <a:srgbClr val="FFFFFF"/>
                </a:solidFill>
              </a14:hiddenFill>
            </a:ext>
          </a:extLst>
        </p:spPr>
      </p:pic>
      <p:pic>
        <p:nvPicPr>
          <p:cNvPr id="13588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95400"/>
            <a:ext cx="59436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07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0898" name="Picture 2" descr="325P_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1636713"/>
            <a:ext cx="4743450" cy="2103437"/>
          </a:xfrm>
          <a:prstGeom prst="rect">
            <a:avLst/>
          </a:prstGeom>
          <a:noFill/>
          <a:extLst>
            <a:ext uri="{909E8E84-426E-40DD-AFC4-6F175D3DCCD1}">
              <a14:hiddenFill xmlns:a14="http://schemas.microsoft.com/office/drawing/2010/main">
                <a:solidFill>
                  <a:srgbClr val="FFFFFF"/>
                </a:solidFill>
              </a14:hiddenFill>
            </a:ext>
          </a:extLst>
        </p:spPr>
      </p:pic>
      <p:sp>
        <p:nvSpPr>
          <p:cNvPr id="1360899" name="Rectangle 3"/>
          <p:cNvSpPr>
            <a:spLocks noGrp="1" noChangeArrowheads="1"/>
          </p:cNvSpPr>
          <p:nvPr>
            <p:ph type="title"/>
          </p:nvPr>
        </p:nvSpPr>
        <p:spPr/>
        <p:txBody>
          <a:bodyPr/>
          <a:lstStyle/>
          <a:p>
            <a:r>
              <a:rPr lang="sk-SK" altLang="sk-SK" sz="2800"/>
              <a:t>Kompatibilita </a:t>
            </a:r>
            <a:r>
              <a:rPr lang="en-US" altLang="sk-SK" sz="2800"/>
              <a:t>IP Precedence a DSCP</a:t>
            </a:r>
          </a:p>
        </p:txBody>
      </p:sp>
      <p:sp>
        <p:nvSpPr>
          <p:cNvPr id="1360900" name="Rectangle 4"/>
          <p:cNvSpPr>
            <a:spLocks noGrp="1" noChangeArrowheads="1"/>
          </p:cNvSpPr>
          <p:nvPr>
            <p:ph type="body" sz="half" idx="2"/>
          </p:nvPr>
        </p:nvSpPr>
        <p:spPr>
          <a:xfrm>
            <a:off x="609600" y="4191000"/>
            <a:ext cx="7954963" cy="2209800"/>
          </a:xfrm>
        </p:spPr>
        <p:txBody>
          <a:bodyPr/>
          <a:lstStyle/>
          <a:p>
            <a:r>
              <a:rPr lang="sk-SK" altLang="sk-SK" sz="1800"/>
              <a:t>Pre zachovanie kompatibility s IP Precedence (RFC 1812) boli zavedené tzv. Class Selector codepoints v tvare xyz000 s názvom CS0 až CS7</a:t>
            </a:r>
            <a:endParaRPr lang="en-US" altLang="sk-SK" sz="1800"/>
          </a:p>
          <a:p>
            <a:r>
              <a:rPr lang="sk-SK" altLang="sk-SK" sz="1800"/>
              <a:t>Odlišuje pravdepodobnosť včasného vybavenia paketu</a:t>
            </a:r>
            <a:r>
              <a:rPr lang="en-US" altLang="sk-SK" sz="1800"/>
              <a:t>:</a:t>
            </a:r>
          </a:p>
          <a:p>
            <a:pPr lvl="1"/>
            <a:r>
              <a:rPr lang="en-US" altLang="sk-SK" sz="1600"/>
              <a:t>(xyz000) &gt;= (abc000)</a:t>
            </a:r>
            <a:r>
              <a:rPr lang="sk-SK" altLang="sk-SK" sz="1600"/>
              <a:t>,</a:t>
            </a:r>
            <a:r>
              <a:rPr lang="en-US" altLang="sk-SK" sz="1600"/>
              <a:t> ak xyz &gt;= abc</a:t>
            </a:r>
          </a:p>
          <a:p>
            <a:r>
              <a:rPr lang="sk-SK" altLang="sk-SK" sz="1800"/>
              <a:t>Napríklad, ak má paket </a:t>
            </a:r>
            <a:r>
              <a:rPr lang="en-US" altLang="sk-SK" sz="1800"/>
              <a:t>DSCP </a:t>
            </a:r>
            <a:r>
              <a:rPr lang="sk-SK" altLang="sk-SK" sz="1800"/>
              <a:t>codepoint</a:t>
            </a:r>
            <a:r>
              <a:rPr lang="en-US" altLang="sk-SK" sz="1800"/>
              <a:t> 011000</a:t>
            </a:r>
            <a:r>
              <a:rPr lang="sk-SK" altLang="sk-SK" sz="1800"/>
              <a:t> (CS3)</a:t>
            </a:r>
            <a:r>
              <a:rPr lang="en-US" altLang="sk-SK" sz="1800"/>
              <a:t>, </a:t>
            </a:r>
            <a:r>
              <a:rPr lang="sk-SK" altLang="sk-SK" sz="1800"/>
              <a:t>má väčšiu pravdepodobnosť včasného odoslania než paket s </a:t>
            </a:r>
            <a:r>
              <a:rPr lang="en-US" altLang="sk-SK" sz="1800"/>
              <a:t>DSCP 001000</a:t>
            </a:r>
            <a:r>
              <a:rPr lang="sk-SK" altLang="sk-SK" sz="1800"/>
              <a:t> (CS1)</a:t>
            </a:r>
            <a:endParaRPr lang="en-US" altLang="sk-SK" sz="1800"/>
          </a:p>
        </p:txBody>
      </p:sp>
    </p:spTree>
    <p:extLst>
      <p:ext uri="{BB962C8B-B14F-4D97-AF65-F5344CB8AC3E}">
        <p14:creationId xmlns:p14="http://schemas.microsoft.com/office/powerpoint/2010/main" val="7794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2946" name="Picture 2" descr="325P_0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43063"/>
            <a:ext cx="5737225" cy="2232025"/>
          </a:xfrm>
          <a:prstGeom prst="rect">
            <a:avLst/>
          </a:prstGeom>
          <a:noFill/>
          <a:extLst>
            <a:ext uri="{909E8E84-426E-40DD-AFC4-6F175D3DCCD1}">
              <a14:hiddenFill xmlns:a14="http://schemas.microsoft.com/office/drawing/2010/main">
                <a:solidFill>
                  <a:srgbClr val="FFFFFF"/>
                </a:solidFill>
              </a14:hiddenFill>
            </a:ext>
          </a:extLst>
        </p:spPr>
      </p:pic>
      <p:sp>
        <p:nvSpPr>
          <p:cNvPr id="1362947" name="Rectangle 3"/>
          <p:cNvSpPr>
            <a:spLocks noGrp="1" noChangeArrowheads="1"/>
          </p:cNvSpPr>
          <p:nvPr>
            <p:ph type="title"/>
          </p:nvPr>
        </p:nvSpPr>
        <p:spPr/>
        <p:txBody>
          <a:bodyPr/>
          <a:lstStyle/>
          <a:p>
            <a:r>
              <a:rPr lang="en-US" altLang="sk-SK"/>
              <a:t>Per-Hop Behavior</a:t>
            </a:r>
            <a:r>
              <a:rPr lang="sk-SK" altLang="sk-SK"/>
              <a:t> – PHB</a:t>
            </a:r>
            <a:endParaRPr lang="en-US" altLang="sk-SK"/>
          </a:p>
        </p:txBody>
      </p:sp>
      <p:sp>
        <p:nvSpPr>
          <p:cNvPr id="1362948" name="Rectangle 4"/>
          <p:cNvSpPr>
            <a:spLocks noGrp="1" noChangeArrowheads="1"/>
          </p:cNvSpPr>
          <p:nvPr>
            <p:ph type="body" sz="half" idx="2"/>
          </p:nvPr>
        </p:nvSpPr>
        <p:spPr>
          <a:xfrm>
            <a:off x="655638" y="4386263"/>
            <a:ext cx="7954962" cy="2090737"/>
          </a:xfrm>
        </p:spPr>
        <p:txBody>
          <a:bodyPr/>
          <a:lstStyle/>
          <a:p>
            <a:pPr>
              <a:lnSpc>
                <a:spcPct val="75000"/>
              </a:lnSpc>
            </a:pPr>
            <a:r>
              <a:rPr lang="sk-SK" altLang="sk-SK" sz="2000"/>
              <a:t>PHB je spôsob obsluhy konkrétnej triedy prevádzky na danom uzle</a:t>
            </a:r>
          </a:p>
          <a:p>
            <a:pPr>
              <a:lnSpc>
                <a:spcPct val="75000"/>
              </a:lnSpc>
            </a:pPr>
            <a:r>
              <a:rPr lang="sk-SK" altLang="sk-SK" sz="2000"/>
              <a:t>DSCP vlastne vyberá </a:t>
            </a:r>
            <a:r>
              <a:rPr lang="en-US" altLang="sk-SK" sz="2000"/>
              <a:t>PHB </a:t>
            </a:r>
            <a:r>
              <a:rPr lang="sk-SK" altLang="sk-SK" sz="2000"/>
              <a:t>pozdĺž siete</a:t>
            </a:r>
            <a:endParaRPr lang="en-US" altLang="sk-SK" sz="2000"/>
          </a:p>
          <a:p>
            <a:pPr lvl="1">
              <a:lnSpc>
                <a:spcPct val="75000"/>
              </a:lnSpc>
            </a:pPr>
            <a:r>
              <a:rPr lang="en-US" altLang="sk-SK" sz="1800">
                <a:solidFill>
                  <a:schemeClr val="accent2"/>
                </a:solidFill>
              </a:rPr>
              <a:t>Default</a:t>
            </a:r>
            <a:r>
              <a:rPr lang="en-US" altLang="sk-SK" sz="1800"/>
              <a:t> PHB (FIFO, tail drop)</a:t>
            </a:r>
          </a:p>
          <a:p>
            <a:pPr lvl="1">
              <a:lnSpc>
                <a:spcPct val="75000"/>
              </a:lnSpc>
            </a:pPr>
            <a:r>
              <a:rPr lang="en-US" altLang="sk-SK" sz="1800">
                <a:solidFill>
                  <a:schemeClr val="accent2"/>
                </a:solidFill>
              </a:rPr>
              <a:t>Class-selector</a:t>
            </a:r>
            <a:r>
              <a:rPr lang="en-US" altLang="sk-SK" sz="1800"/>
              <a:t> PHB (IP precedence)</a:t>
            </a:r>
            <a:r>
              <a:rPr lang="en-US" altLang="sk-SK" sz="1800">
                <a:solidFill>
                  <a:schemeClr val="accent2"/>
                </a:solidFill>
              </a:rPr>
              <a:t> </a:t>
            </a:r>
          </a:p>
          <a:p>
            <a:pPr lvl="1">
              <a:lnSpc>
                <a:spcPct val="75000"/>
              </a:lnSpc>
            </a:pPr>
            <a:r>
              <a:rPr lang="en-US" altLang="sk-SK" sz="1800">
                <a:solidFill>
                  <a:schemeClr val="accent2"/>
                </a:solidFill>
              </a:rPr>
              <a:t>EF</a:t>
            </a:r>
            <a:r>
              <a:rPr lang="en-US" altLang="sk-SK" sz="1800"/>
              <a:t> PHB</a:t>
            </a:r>
            <a:r>
              <a:rPr lang="sk-SK" altLang="sk-SK" sz="1800"/>
              <a:t> (Expedited Forwarding)</a:t>
            </a:r>
            <a:endParaRPr lang="en-US" altLang="sk-SK" sz="1800"/>
          </a:p>
          <a:p>
            <a:pPr lvl="1">
              <a:lnSpc>
                <a:spcPct val="75000"/>
              </a:lnSpc>
            </a:pPr>
            <a:r>
              <a:rPr lang="en-US" altLang="sk-SK" sz="1800">
                <a:solidFill>
                  <a:schemeClr val="accent2"/>
                </a:solidFill>
              </a:rPr>
              <a:t>AF</a:t>
            </a:r>
            <a:r>
              <a:rPr lang="en-US" altLang="sk-SK" sz="1800"/>
              <a:t> PHB</a:t>
            </a:r>
            <a:r>
              <a:rPr lang="sk-SK" altLang="sk-SK" sz="1800"/>
              <a:t> (Assured Forwarding)</a:t>
            </a:r>
            <a:endParaRPr lang="en-US" altLang="sk-SK" sz="1800"/>
          </a:p>
        </p:txBody>
      </p:sp>
    </p:spTree>
    <p:extLst>
      <p:ext uri="{BB962C8B-B14F-4D97-AF65-F5344CB8AC3E}">
        <p14:creationId xmlns:p14="http://schemas.microsoft.com/office/powerpoint/2010/main" val="19276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4994" name="Picture 2" descr="325P_0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528763"/>
            <a:ext cx="8048625" cy="4713287"/>
          </a:xfrm>
          <a:prstGeom prst="rect">
            <a:avLst/>
          </a:prstGeom>
          <a:noFill/>
          <a:extLst>
            <a:ext uri="{909E8E84-426E-40DD-AFC4-6F175D3DCCD1}">
              <a14:hiddenFill xmlns:a14="http://schemas.microsoft.com/office/drawing/2010/main">
                <a:solidFill>
                  <a:srgbClr val="FFFFFF"/>
                </a:solidFill>
              </a14:hiddenFill>
            </a:ext>
          </a:extLst>
        </p:spPr>
      </p:pic>
      <p:sp>
        <p:nvSpPr>
          <p:cNvPr id="1364995" name="Rectangle 3"/>
          <p:cNvSpPr>
            <a:spLocks noGrp="1" noChangeArrowheads="1"/>
          </p:cNvSpPr>
          <p:nvPr>
            <p:ph type="title"/>
          </p:nvPr>
        </p:nvSpPr>
        <p:spPr/>
        <p:txBody>
          <a:bodyPr/>
          <a:lstStyle/>
          <a:p>
            <a:r>
              <a:rPr lang="sk-SK" altLang="sk-SK" sz="2800"/>
              <a:t>Štandardné PHB skupiny</a:t>
            </a:r>
            <a:endParaRPr lang="en-US" altLang="sk-SK" sz="2800"/>
          </a:p>
        </p:txBody>
      </p:sp>
    </p:spTree>
    <p:extLst>
      <p:ext uri="{BB962C8B-B14F-4D97-AF65-F5344CB8AC3E}">
        <p14:creationId xmlns:p14="http://schemas.microsoft.com/office/powerpoint/2010/main" val="33261257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altLang="sk-SK"/>
              <a:t>Expedited Forwarding (EF) PHB</a:t>
            </a:r>
          </a:p>
        </p:txBody>
      </p:sp>
      <p:sp>
        <p:nvSpPr>
          <p:cNvPr id="1367043" name="Rectangle 3"/>
          <p:cNvSpPr>
            <a:spLocks noGrp="1" noChangeArrowheads="1"/>
          </p:cNvSpPr>
          <p:nvPr>
            <p:ph type="body" sz="half" idx="2"/>
          </p:nvPr>
        </p:nvSpPr>
        <p:spPr>
          <a:xfrm>
            <a:off x="655638" y="3049588"/>
            <a:ext cx="8031162" cy="3579812"/>
          </a:xfrm>
        </p:spPr>
        <p:txBody>
          <a:bodyPr/>
          <a:lstStyle/>
          <a:p>
            <a:pPr>
              <a:lnSpc>
                <a:spcPct val="85000"/>
              </a:lnSpc>
            </a:pPr>
            <a:r>
              <a:rPr lang="en-US" altLang="sk-SK" sz="2000">
                <a:solidFill>
                  <a:schemeClr val="accent2"/>
                </a:solidFill>
              </a:rPr>
              <a:t>EF PHB:</a:t>
            </a:r>
          </a:p>
          <a:p>
            <a:pPr lvl="1">
              <a:lnSpc>
                <a:spcPct val="85000"/>
              </a:lnSpc>
            </a:pPr>
            <a:r>
              <a:rPr lang="sk-SK" altLang="sk-SK" sz="1800"/>
              <a:t>Garantuje tzv. </a:t>
            </a:r>
            <a:r>
              <a:rPr lang="en-US" altLang="sk-SK" sz="1800"/>
              <a:t>minimum departure rate</a:t>
            </a:r>
            <a:r>
              <a:rPr lang="sk-SK" altLang="sk-SK" sz="1800"/>
              <a:t> – právo prednostného odoslania</a:t>
            </a:r>
            <a:endParaRPr lang="en-US" altLang="sk-SK" sz="1800"/>
          </a:p>
          <a:p>
            <a:pPr lvl="1">
              <a:lnSpc>
                <a:spcPct val="85000"/>
              </a:lnSpc>
            </a:pPr>
            <a:r>
              <a:rPr lang="sk-SK" altLang="sk-SK" sz="1800"/>
              <a:t>Garantuje prenosové pásmo vyhradené pre triedu prevádzky s EF</a:t>
            </a:r>
            <a:endParaRPr lang="en-US" altLang="sk-SK" sz="1800"/>
          </a:p>
          <a:p>
            <a:pPr lvl="1">
              <a:lnSpc>
                <a:spcPct val="85000"/>
              </a:lnSpc>
            </a:pPr>
            <a:r>
              <a:rPr lang="sk-SK" altLang="sk-SK" sz="1800"/>
              <a:t>Limituje pásmo pomocou policingu – trieda s EF nemôže prekročiť garantované pridelené pásmo</a:t>
            </a:r>
            <a:endParaRPr lang="en-US" altLang="sk-SK" sz="1800"/>
          </a:p>
          <a:p>
            <a:pPr>
              <a:lnSpc>
                <a:spcPct val="85000"/>
              </a:lnSpc>
            </a:pPr>
            <a:r>
              <a:rPr lang="en-US" altLang="sk-SK" sz="2000">
                <a:solidFill>
                  <a:schemeClr val="accent2"/>
                </a:solidFill>
              </a:rPr>
              <a:t>DSCP </a:t>
            </a:r>
            <a:r>
              <a:rPr lang="sk-SK" altLang="sk-SK" sz="2000">
                <a:solidFill>
                  <a:schemeClr val="accent2"/>
                </a:solidFill>
              </a:rPr>
              <a:t>codepoint</a:t>
            </a:r>
            <a:r>
              <a:rPr lang="en-US" altLang="sk-SK" sz="2000">
                <a:solidFill>
                  <a:schemeClr val="accent2"/>
                </a:solidFill>
              </a:rPr>
              <a:t> 101110</a:t>
            </a:r>
            <a:r>
              <a:rPr lang="sk-SK" altLang="sk-SK" sz="2000">
                <a:solidFill>
                  <a:schemeClr val="accent2"/>
                </a:solidFill>
              </a:rPr>
              <a:t> (46)</a:t>
            </a:r>
            <a:r>
              <a:rPr lang="en-US" altLang="sk-SK" sz="2000">
                <a:solidFill>
                  <a:schemeClr val="accent2"/>
                </a:solidFill>
              </a:rPr>
              <a:t>:</a:t>
            </a:r>
            <a:r>
              <a:rPr lang="en-US" altLang="sk-SK" sz="2000"/>
              <a:t> </a:t>
            </a:r>
            <a:r>
              <a:rPr lang="sk-SK" altLang="sk-SK" sz="2000"/>
              <a:t>Pre zariadenia podporujúce len IPP je to precedencia 5</a:t>
            </a:r>
            <a:r>
              <a:rPr lang="en-US" altLang="sk-SK" sz="2000"/>
              <a:t>:</a:t>
            </a:r>
          </a:p>
          <a:p>
            <a:pPr lvl="1">
              <a:lnSpc>
                <a:spcPct val="85000"/>
              </a:lnSpc>
            </a:pPr>
            <a:r>
              <a:rPr lang="en-US" altLang="sk-SK" sz="1800"/>
              <a:t>Bit</a:t>
            </a:r>
            <a:r>
              <a:rPr lang="sk-SK" altLang="sk-SK" sz="1800"/>
              <a:t>y</a:t>
            </a:r>
            <a:r>
              <a:rPr lang="en-US" altLang="sk-SK" sz="1800"/>
              <a:t> 5 </a:t>
            </a:r>
            <a:r>
              <a:rPr lang="sk-SK" altLang="sk-SK" sz="1800"/>
              <a:t>až</a:t>
            </a:r>
            <a:r>
              <a:rPr lang="en-US" altLang="sk-SK" sz="1800"/>
              <a:t> 7: 101 = 5 (</a:t>
            </a:r>
            <a:r>
              <a:rPr lang="sk-SK" altLang="sk-SK" sz="1800"/>
              <a:t>rovnaké </a:t>
            </a:r>
            <a:r>
              <a:rPr lang="en-US" altLang="sk-SK" sz="1800"/>
              <a:t>3 bit</a:t>
            </a:r>
            <a:r>
              <a:rPr lang="sk-SK" altLang="sk-SK" sz="1800"/>
              <a:t>y</a:t>
            </a:r>
            <a:r>
              <a:rPr lang="en-US" altLang="sk-SK" sz="1800"/>
              <a:t> </a:t>
            </a:r>
            <a:r>
              <a:rPr lang="sk-SK" altLang="sk-SK" sz="1800"/>
              <a:t>použité pre</a:t>
            </a:r>
            <a:r>
              <a:rPr lang="en-US" altLang="sk-SK" sz="1800"/>
              <a:t> IP </a:t>
            </a:r>
            <a:r>
              <a:rPr lang="sk-SK" altLang="sk-SK" sz="1800"/>
              <a:t>P</a:t>
            </a:r>
            <a:r>
              <a:rPr lang="en-US" altLang="sk-SK" sz="1800"/>
              <a:t>recedence)</a:t>
            </a:r>
          </a:p>
          <a:p>
            <a:pPr lvl="1">
              <a:lnSpc>
                <a:spcPct val="85000"/>
              </a:lnSpc>
            </a:pPr>
            <a:r>
              <a:rPr lang="en-US" altLang="sk-SK" sz="1800"/>
              <a:t>Bit</a:t>
            </a:r>
            <a:r>
              <a:rPr lang="sk-SK" altLang="sk-SK" sz="1800"/>
              <a:t>y</a:t>
            </a:r>
            <a:r>
              <a:rPr lang="en-US" altLang="sk-SK" sz="1800"/>
              <a:t> 3 </a:t>
            </a:r>
            <a:r>
              <a:rPr lang="sk-SK" altLang="sk-SK" sz="1800"/>
              <a:t>a</a:t>
            </a:r>
            <a:r>
              <a:rPr lang="en-US" altLang="sk-SK" sz="1800"/>
              <a:t> 4: 11 = </a:t>
            </a:r>
            <a:r>
              <a:rPr lang="sk-SK" altLang="sk-SK" sz="1800"/>
              <a:t>Bez strát (</a:t>
            </a:r>
            <a:r>
              <a:rPr lang="en-US" altLang="sk-SK" sz="1800"/>
              <a:t>low</a:t>
            </a:r>
            <a:r>
              <a:rPr lang="sk-SK" altLang="sk-SK" sz="1800"/>
              <a:t> delay, high throughput)</a:t>
            </a:r>
            <a:endParaRPr lang="en-US" altLang="sk-SK" sz="1800"/>
          </a:p>
          <a:p>
            <a:pPr lvl="1">
              <a:lnSpc>
                <a:spcPct val="85000"/>
              </a:lnSpc>
            </a:pPr>
            <a:r>
              <a:rPr lang="en-US" altLang="sk-SK" sz="1800"/>
              <a:t>Bit 2: </a:t>
            </a:r>
            <a:r>
              <a:rPr lang="sk-SK" altLang="sk-SK" sz="1800"/>
              <a:t>Nastavený na</a:t>
            </a:r>
            <a:r>
              <a:rPr lang="en-US" altLang="sk-SK" sz="1800"/>
              <a:t> 0</a:t>
            </a:r>
          </a:p>
        </p:txBody>
      </p:sp>
      <p:pic>
        <p:nvPicPr>
          <p:cNvPr id="1367044" name="Picture 4" descr="325P_0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47800"/>
            <a:ext cx="4719638" cy="138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70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9090" name="Picture 2" descr="325P_0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76400"/>
            <a:ext cx="4719638" cy="1384300"/>
          </a:xfrm>
          <a:prstGeom prst="rect">
            <a:avLst/>
          </a:prstGeom>
          <a:noFill/>
          <a:extLst>
            <a:ext uri="{909E8E84-426E-40DD-AFC4-6F175D3DCCD1}">
              <a14:hiddenFill xmlns:a14="http://schemas.microsoft.com/office/drawing/2010/main">
                <a:solidFill>
                  <a:srgbClr val="FFFFFF"/>
                </a:solidFill>
              </a14:hiddenFill>
            </a:ext>
          </a:extLst>
        </p:spPr>
      </p:pic>
      <p:sp>
        <p:nvSpPr>
          <p:cNvPr id="1369091" name="Rectangle 3"/>
          <p:cNvSpPr>
            <a:spLocks noGrp="1" noChangeArrowheads="1"/>
          </p:cNvSpPr>
          <p:nvPr>
            <p:ph type="title"/>
          </p:nvPr>
        </p:nvSpPr>
        <p:spPr/>
        <p:txBody>
          <a:bodyPr/>
          <a:lstStyle/>
          <a:p>
            <a:r>
              <a:rPr lang="en-US" altLang="sk-SK"/>
              <a:t>Assured Forwarding (AF) PHB</a:t>
            </a:r>
          </a:p>
        </p:txBody>
      </p:sp>
      <p:sp>
        <p:nvSpPr>
          <p:cNvPr id="1369092" name="Rectangle 4"/>
          <p:cNvSpPr>
            <a:spLocks noGrp="1" noChangeArrowheads="1"/>
          </p:cNvSpPr>
          <p:nvPr>
            <p:ph type="body" sz="half" idx="2"/>
          </p:nvPr>
        </p:nvSpPr>
        <p:spPr>
          <a:xfrm>
            <a:off x="655638" y="3263900"/>
            <a:ext cx="8159750" cy="3224213"/>
          </a:xfrm>
        </p:spPr>
        <p:txBody>
          <a:bodyPr/>
          <a:lstStyle/>
          <a:p>
            <a:pPr>
              <a:lnSpc>
                <a:spcPct val="85000"/>
              </a:lnSpc>
            </a:pPr>
            <a:r>
              <a:rPr lang="en-US" altLang="sk-SK">
                <a:solidFill>
                  <a:schemeClr val="accent2"/>
                </a:solidFill>
              </a:rPr>
              <a:t>AF PHB:</a:t>
            </a:r>
          </a:p>
          <a:p>
            <a:pPr lvl="1">
              <a:lnSpc>
                <a:spcPct val="85000"/>
              </a:lnSpc>
            </a:pPr>
            <a:r>
              <a:rPr lang="sk-SK" altLang="sk-SK"/>
              <a:t>Garantuje isté minimálne prenosové pásmo</a:t>
            </a:r>
            <a:endParaRPr lang="en-US" altLang="sk-SK"/>
          </a:p>
          <a:p>
            <a:pPr lvl="1">
              <a:lnSpc>
                <a:spcPct val="85000"/>
              </a:lnSpc>
            </a:pPr>
            <a:r>
              <a:rPr lang="sk-SK" altLang="sk-SK"/>
              <a:t>Umožňuje využiť aj väčie pásmo, ak je momentálne k dispozícii</a:t>
            </a:r>
            <a:endParaRPr lang="en-US" altLang="sk-SK"/>
          </a:p>
          <a:p>
            <a:pPr>
              <a:lnSpc>
                <a:spcPct val="85000"/>
              </a:lnSpc>
            </a:pPr>
            <a:r>
              <a:rPr lang="sk-SK" altLang="sk-SK"/>
              <a:t>Štyri základné kategórie</a:t>
            </a:r>
            <a:r>
              <a:rPr lang="en-US" altLang="sk-SK"/>
              <a:t>: AF1, AF2, AF3</a:t>
            </a:r>
            <a:r>
              <a:rPr lang="sk-SK" altLang="sk-SK"/>
              <a:t> a</a:t>
            </a:r>
            <a:r>
              <a:rPr lang="en-US" altLang="sk-SK"/>
              <a:t> AF4</a:t>
            </a:r>
          </a:p>
          <a:p>
            <a:pPr>
              <a:lnSpc>
                <a:spcPct val="85000"/>
              </a:lnSpc>
            </a:pPr>
            <a:r>
              <a:rPr lang="en-US" altLang="sk-SK">
                <a:solidFill>
                  <a:schemeClr val="accent2"/>
                </a:solidFill>
              </a:rPr>
              <a:t>DSCP </a:t>
            </a:r>
            <a:r>
              <a:rPr lang="sk-SK" altLang="sk-SK">
                <a:solidFill>
                  <a:schemeClr val="accent2"/>
                </a:solidFill>
              </a:rPr>
              <a:t>codepoint má tvar</a:t>
            </a:r>
            <a:r>
              <a:rPr lang="en-US" altLang="sk-SK">
                <a:solidFill>
                  <a:schemeClr val="accent2"/>
                </a:solidFill>
              </a:rPr>
              <a:t> aaadd0:</a:t>
            </a:r>
          </a:p>
          <a:p>
            <a:pPr lvl="1">
              <a:lnSpc>
                <a:spcPct val="85000"/>
              </a:lnSpc>
            </a:pPr>
            <a:r>
              <a:rPr lang="en-US" altLang="sk-SK">
                <a:solidFill>
                  <a:schemeClr val="accent2"/>
                </a:solidFill>
              </a:rPr>
              <a:t>aaa</a:t>
            </a:r>
            <a:r>
              <a:rPr lang="en-US" altLang="sk-SK"/>
              <a:t> </a:t>
            </a:r>
            <a:r>
              <a:rPr lang="sk-SK" altLang="sk-SK"/>
              <a:t>je binárne číslo triedy (1, 2, 3 alebo 4)</a:t>
            </a:r>
            <a:endParaRPr lang="en-US" altLang="sk-SK"/>
          </a:p>
          <a:p>
            <a:pPr lvl="1">
              <a:lnSpc>
                <a:spcPct val="85000"/>
              </a:lnSpc>
            </a:pPr>
            <a:r>
              <a:rPr lang="en-US" altLang="sk-SK">
                <a:solidFill>
                  <a:schemeClr val="accent2"/>
                </a:solidFill>
              </a:rPr>
              <a:t>dd</a:t>
            </a:r>
            <a:r>
              <a:rPr lang="en-US" altLang="sk-SK"/>
              <a:t> </a:t>
            </a:r>
            <a:r>
              <a:rPr lang="sk-SK" altLang="sk-SK"/>
              <a:t>je pravdepodobnosť zahodenia</a:t>
            </a:r>
            <a:endParaRPr lang="en-US" altLang="sk-SK"/>
          </a:p>
        </p:txBody>
      </p:sp>
    </p:spTree>
    <p:extLst>
      <p:ext uri="{BB962C8B-B14F-4D97-AF65-F5344CB8AC3E}">
        <p14:creationId xmlns:p14="http://schemas.microsoft.com/office/powerpoint/2010/main" val="202272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1138" name="Picture 2" descr="325P_0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31950"/>
            <a:ext cx="6000750" cy="2811463"/>
          </a:xfrm>
          <a:prstGeom prst="rect">
            <a:avLst/>
          </a:prstGeom>
          <a:noFill/>
          <a:extLst>
            <a:ext uri="{909E8E84-426E-40DD-AFC4-6F175D3DCCD1}">
              <a14:hiddenFill xmlns:a14="http://schemas.microsoft.com/office/drawing/2010/main">
                <a:solidFill>
                  <a:srgbClr val="FFFFFF"/>
                </a:solidFill>
              </a14:hiddenFill>
            </a:ext>
          </a:extLst>
        </p:spPr>
      </p:pic>
      <p:sp>
        <p:nvSpPr>
          <p:cNvPr id="1371139" name="Rectangle 3"/>
          <p:cNvSpPr>
            <a:spLocks noGrp="1" noChangeArrowheads="1"/>
          </p:cNvSpPr>
          <p:nvPr>
            <p:ph type="title"/>
          </p:nvPr>
        </p:nvSpPr>
        <p:spPr/>
        <p:txBody>
          <a:bodyPr/>
          <a:lstStyle/>
          <a:p>
            <a:r>
              <a:rPr lang="sk-SK" altLang="sk-SK"/>
              <a:t>Hodnoty </a:t>
            </a:r>
            <a:r>
              <a:rPr lang="en-US" altLang="sk-SK"/>
              <a:t>AF PH</a:t>
            </a:r>
            <a:r>
              <a:rPr lang="sk-SK" altLang="sk-SK"/>
              <a:t>B</a:t>
            </a:r>
            <a:endParaRPr lang="en-US" altLang="sk-SK"/>
          </a:p>
        </p:txBody>
      </p:sp>
      <p:sp>
        <p:nvSpPr>
          <p:cNvPr id="1371140" name="Rectangle 4"/>
          <p:cNvSpPr>
            <a:spLocks noGrp="1" noChangeArrowheads="1"/>
          </p:cNvSpPr>
          <p:nvPr>
            <p:ph type="body" sz="half" idx="2"/>
          </p:nvPr>
        </p:nvSpPr>
        <p:spPr>
          <a:xfrm>
            <a:off x="655638" y="4572000"/>
            <a:ext cx="8159750" cy="1905000"/>
          </a:xfrm>
        </p:spPr>
        <p:txBody>
          <a:bodyPr/>
          <a:lstStyle/>
          <a:p>
            <a:pPr>
              <a:lnSpc>
                <a:spcPct val="85000"/>
              </a:lnSpc>
            </a:pPr>
            <a:r>
              <a:rPr lang="sk-SK" altLang="sk-SK" sz="1800" dirty="0"/>
              <a:t>Každá </a:t>
            </a:r>
            <a:r>
              <a:rPr lang="en-US" altLang="sk-SK" sz="1800" dirty="0"/>
              <a:t>AF </a:t>
            </a:r>
            <a:r>
              <a:rPr lang="sk-SK" altLang="sk-SK" sz="1800" dirty="0"/>
              <a:t>trieda využíva 3 DSCP hodnoty</a:t>
            </a:r>
            <a:endParaRPr lang="en-US" altLang="sk-SK" sz="1800" dirty="0"/>
          </a:p>
          <a:p>
            <a:pPr>
              <a:lnSpc>
                <a:spcPct val="85000"/>
              </a:lnSpc>
            </a:pPr>
            <a:r>
              <a:rPr lang="sk-SK" altLang="sk-SK" sz="1800" dirty="0"/>
              <a:t>Každá AF trieda sa preposiela nezávisle od ostatných so svojou garantovanou šírkou pásma</a:t>
            </a:r>
            <a:endParaRPr lang="en-US" altLang="sk-SK" sz="1800" dirty="0"/>
          </a:p>
          <a:p>
            <a:pPr>
              <a:lnSpc>
                <a:spcPct val="85000"/>
              </a:lnSpc>
            </a:pPr>
            <a:r>
              <a:rPr lang="sk-SK" altLang="sk-SK" sz="1800" dirty="0"/>
              <a:t>Aby sa predišlo zahlteniu, v každej triede sa používajú techniky predchádzania zahlteniu – Weighted RED (WRED)</a:t>
            </a:r>
          </a:p>
          <a:p>
            <a:pPr>
              <a:lnSpc>
                <a:spcPct val="85000"/>
              </a:lnSpc>
            </a:pPr>
            <a:r>
              <a:rPr lang="sk-SK" altLang="sk-SK" sz="1800" dirty="0"/>
              <a:t>Ak je daná trieda AFxy, dekadickú hodnotu DSCP vypočítame ako 8x+2y</a:t>
            </a:r>
            <a:endParaRPr lang="en-US" altLang="sk-SK" sz="1800" dirty="0"/>
          </a:p>
        </p:txBody>
      </p:sp>
    </p:spTree>
    <p:extLst>
      <p:ext uri="{BB962C8B-B14F-4D97-AF65-F5344CB8AC3E}">
        <p14:creationId xmlns:p14="http://schemas.microsoft.com/office/powerpoint/2010/main" val="3950413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Priorita v IPv6</a:t>
            </a:r>
          </a:p>
        </p:txBody>
      </p:sp>
      <p:graphicFrame>
        <p:nvGraphicFramePr>
          <p:cNvPr id="5" name="Objekt 4"/>
          <p:cNvGraphicFramePr>
            <a:graphicFrameLocks noChangeAspect="1"/>
          </p:cNvGraphicFramePr>
          <p:nvPr>
            <p:extLst>
              <p:ext uri="{D42A27DB-BD31-4B8C-83A1-F6EECF244321}">
                <p14:modId xmlns:p14="http://schemas.microsoft.com/office/powerpoint/2010/main" val="2930673988"/>
              </p:ext>
            </p:extLst>
          </p:nvPr>
        </p:nvGraphicFramePr>
        <p:xfrm>
          <a:off x="-348342" y="1272042"/>
          <a:ext cx="5591175" cy="4302125"/>
        </p:xfrm>
        <a:graphic>
          <a:graphicData uri="http://schemas.openxmlformats.org/presentationml/2006/ole">
            <mc:AlternateContent xmlns:mc="http://schemas.openxmlformats.org/markup-compatibility/2006">
              <mc:Choice xmlns:v="urn:schemas-microsoft-com:vml" Requires="v">
                <p:oleObj spid="_x0000_s1127440" name="Visio" r:id="rId3" imgW="5590941" imgH="4300977" progId="Visio.Drawing.11">
                  <p:embed/>
                </p:oleObj>
              </mc:Choice>
              <mc:Fallback>
                <p:oleObj name="Visio" r:id="rId3" imgW="5590941" imgH="4300977"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42" y="1272042"/>
                        <a:ext cx="5591175" cy="4302125"/>
                      </a:xfrm>
                      <a:prstGeom prst="rect">
                        <a:avLst/>
                      </a:prstGeom>
                      <a:noFill/>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35921" dir="2700000" algn="ctr" rotWithShape="0">
                                <a:srgbClr val="330033"/>
                              </a:outerShdw>
                            </a:effectLst>
                          </a14:hiddenEffects>
                        </a:ext>
                      </a:extLst>
                    </p:spPr>
                  </p:pic>
                </p:oleObj>
              </mc:Fallback>
            </mc:AlternateContent>
          </a:graphicData>
        </a:graphic>
      </p:graphicFrame>
      <p:graphicFrame>
        <p:nvGraphicFramePr>
          <p:cNvPr id="6" name="Objekt 5"/>
          <p:cNvGraphicFramePr>
            <a:graphicFrameLocks noChangeAspect="1"/>
          </p:cNvGraphicFramePr>
          <p:nvPr>
            <p:extLst>
              <p:ext uri="{D42A27DB-BD31-4B8C-83A1-F6EECF244321}">
                <p14:modId xmlns:p14="http://schemas.microsoft.com/office/powerpoint/2010/main" val="141027365"/>
              </p:ext>
            </p:extLst>
          </p:nvPr>
        </p:nvGraphicFramePr>
        <p:xfrm>
          <a:off x="4780416" y="1451428"/>
          <a:ext cx="4697412" cy="2584224"/>
        </p:xfrm>
        <a:graphic>
          <a:graphicData uri="http://schemas.openxmlformats.org/presentationml/2006/ole">
            <mc:AlternateContent xmlns:mc="http://schemas.openxmlformats.org/markup-compatibility/2006">
              <mc:Choice xmlns:v="urn:schemas-microsoft-com:vml" Requires="v">
                <p:oleObj spid="_x0000_s1127441" name="Visio" r:id="rId5" imgW="4697072" imgH="2513789" progId="Visio.Drawing.11">
                  <p:embed/>
                </p:oleObj>
              </mc:Choice>
              <mc:Fallback>
                <p:oleObj name="Visio" r:id="rId5" imgW="4697072" imgH="2513789"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0416" y="1451428"/>
                        <a:ext cx="4697412" cy="2584224"/>
                      </a:xfrm>
                      <a:prstGeom prst="rect">
                        <a:avLst/>
                      </a:prstGeom>
                      <a:noFill/>
                      <a:effectLst/>
                    </p:spPr>
                  </p:pic>
                </p:oleObj>
              </mc:Fallback>
            </mc:AlternateContent>
          </a:graphicData>
        </a:graphic>
      </p:graphicFrame>
    </p:spTree>
    <p:extLst>
      <p:ext uri="{BB962C8B-B14F-4D97-AF65-F5344CB8AC3E}">
        <p14:creationId xmlns:p14="http://schemas.microsoft.com/office/powerpoint/2010/main" val="305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title"/>
          </p:nvPr>
        </p:nvSpPr>
        <p:spPr/>
        <p:txBody>
          <a:bodyPr/>
          <a:lstStyle/>
          <a:p>
            <a:r>
              <a:rPr lang="sk-SK" altLang="sk-SK" sz="3400"/>
              <a:t>Koľko tried treba?</a:t>
            </a:r>
            <a:endParaRPr lang="en-US" altLang="sk-SK" sz="1700"/>
          </a:p>
        </p:txBody>
      </p:sp>
      <p:sp>
        <p:nvSpPr>
          <p:cNvPr id="1383427" name="Rectangle 3"/>
          <p:cNvSpPr>
            <a:spLocks noChangeArrowheads="1"/>
          </p:cNvSpPr>
          <p:nvPr/>
        </p:nvSpPr>
        <p:spPr bwMode="auto">
          <a:xfrm>
            <a:off x="228600" y="1271588"/>
            <a:ext cx="2667000" cy="4460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4/5 Class Model</a:t>
            </a:r>
          </a:p>
        </p:txBody>
      </p:sp>
      <p:sp>
        <p:nvSpPr>
          <p:cNvPr id="1383428" name="Text Box 4"/>
          <p:cNvSpPr txBox="1">
            <a:spLocks noChangeArrowheads="1"/>
          </p:cNvSpPr>
          <p:nvPr/>
        </p:nvSpPr>
        <p:spPr bwMode="auto">
          <a:xfrm>
            <a:off x="228600" y="5951538"/>
            <a:ext cx="2663825" cy="296862"/>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Scavenger</a:t>
            </a:r>
          </a:p>
        </p:txBody>
      </p:sp>
      <p:sp>
        <p:nvSpPr>
          <p:cNvPr id="1383429" name="Rectangle 5"/>
          <p:cNvSpPr>
            <a:spLocks noChangeArrowheads="1"/>
          </p:cNvSpPr>
          <p:nvPr/>
        </p:nvSpPr>
        <p:spPr bwMode="auto">
          <a:xfrm>
            <a:off x="228600" y="3248025"/>
            <a:ext cx="2667000" cy="1857375"/>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Critical Data</a:t>
            </a:r>
          </a:p>
        </p:txBody>
      </p:sp>
      <p:sp>
        <p:nvSpPr>
          <p:cNvPr id="1383430" name="Text Box 6"/>
          <p:cNvSpPr txBox="1">
            <a:spLocks noChangeArrowheads="1"/>
          </p:cNvSpPr>
          <p:nvPr/>
        </p:nvSpPr>
        <p:spPr bwMode="auto">
          <a:xfrm>
            <a:off x="228600" y="2882900"/>
            <a:ext cx="2667000" cy="290513"/>
          </a:xfrm>
          <a:prstGeom prst="rect">
            <a:avLst/>
          </a:prstGeom>
          <a:solidFill>
            <a:srgbClr val="F9DE9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Call Signaling</a:t>
            </a:r>
          </a:p>
        </p:txBody>
      </p:sp>
      <p:sp>
        <p:nvSpPr>
          <p:cNvPr id="1383431" name="Text Box 7"/>
          <p:cNvSpPr txBox="1">
            <a:spLocks noChangeArrowheads="1"/>
          </p:cNvSpPr>
          <p:nvPr/>
        </p:nvSpPr>
        <p:spPr bwMode="auto">
          <a:xfrm>
            <a:off x="228600" y="1785938"/>
            <a:ext cx="2667000" cy="957262"/>
          </a:xfrm>
          <a:prstGeom prst="rect">
            <a:avLst/>
          </a:prstGeom>
          <a:solidFill>
            <a:srgbClr val="8DBAE7"/>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Realtime</a:t>
            </a:r>
          </a:p>
        </p:txBody>
      </p:sp>
      <p:grpSp>
        <p:nvGrpSpPr>
          <p:cNvPr id="1383432" name="Group 8"/>
          <p:cNvGrpSpPr>
            <a:grpSpLocks/>
          </p:cNvGrpSpPr>
          <p:nvPr/>
        </p:nvGrpSpPr>
        <p:grpSpPr bwMode="auto">
          <a:xfrm>
            <a:off x="3352800" y="1271588"/>
            <a:ext cx="2667000" cy="4976812"/>
            <a:chOff x="2112" y="768"/>
            <a:chExt cx="1680" cy="3408"/>
          </a:xfrm>
        </p:grpSpPr>
        <p:sp>
          <p:nvSpPr>
            <p:cNvPr id="1383433" name="Rectangle 9"/>
            <p:cNvSpPr>
              <a:spLocks noChangeArrowheads="1"/>
            </p:cNvSpPr>
            <p:nvPr/>
          </p:nvSpPr>
          <p:spPr bwMode="auto">
            <a:xfrm>
              <a:off x="2112" y="768"/>
              <a:ext cx="1680" cy="33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8 Class Model</a:t>
              </a:r>
            </a:p>
          </p:txBody>
        </p:sp>
        <p:sp>
          <p:nvSpPr>
            <p:cNvPr id="1383434" name="Rectangle 10"/>
            <p:cNvSpPr>
              <a:spLocks noChangeArrowheads="1"/>
            </p:cNvSpPr>
            <p:nvPr/>
          </p:nvSpPr>
          <p:spPr bwMode="auto">
            <a:xfrm>
              <a:off x="2112" y="2640"/>
              <a:ext cx="1680" cy="480"/>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Critical Data</a:t>
              </a:r>
            </a:p>
          </p:txBody>
        </p:sp>
        <p:sp>
          <p:nvSpPr>
            <p:cNvPr id="1383435" name="Rectangle 11"/>
            <p:cNvSpPr>
              <a:spLocks noChangeArrowheads="1"/>
            </p:cNvSpPr>
            <p:nvPr/>
          </p:nvSpPr>
          <p:spPr bwMode="auto">
            <a:xfrm>
              <a:off x="2112" y="1536"/>
              <a:ext cx="1680" cy="348"/>
            </a:xfrm>
            <a:prstGeom prst="rect">
              <a:avLst/>
            </a:prstGeom>
            <a:solidFill>
              <a:srgbClr val="ADD4DD"/>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Video</a:t>
              </a:r>
            </a:p>
          </p:txBody>
        </p:sp>
        <p:sp>
          <p:nvSpPr>
            <p:cNvPr id="1383436" name="Text Box 12"/>
            <p:cNvSpPr txBox="1">
              <a:spLocks noChangeArrowheads="1"/>
            </p:cNvSpPr>
            <p:nvPr/>
          </p:nvSpPr>
          <p:spPr bwMode="auto">
            <a:xfrm>
              <a:off x="2112" y="1920"/>
              <a:ext cx="1680" cy="219"/>
            </a:xfrm>
            <a:prstGeom prst="rect">
              <a:avLst/>
            </a:prstGeom>
            <a:solidFill>
              <a:srgbClr val="F9DE9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Call Signaling</a:t>
              </a:r>
            </a:p>
          </p:txBody>
        </p:sp>
        <p:grpSp>
          <p:nvGrpSpPr>
            <p:cNvPr id="1383437" name="Group 13"/>
            <p:cNvGrpSpPr>
              <a:grpSpLocks/>
            </p:cNvGrpSpPr>
            <p:nvPr/>
          </p:nvGrpSpPr>
          <p:grpSpPr bwMode="auto">
            <a:xfrm>
              <a:off x="2112" y="3408"/>
              <a:ext cx="1680" cy="528"/>
              <a:chOff x="2112" y="3504"/>
              <a:chExt cx="1680" cy="528"/>
            </a:xfrm>
          </p:grpSpPr>
          <p:sp>
            <p:nvSpPr>
              <p:cNvPr id="1383438" name="Rectangle 14"/>
              <p:cNvSpPr>
                <a:spLocks noChangeArrowheads="1"/>
              </p:cNvSpPr>
              <p:nvPr/>
            </p:nvSpPr>
            <p:spPr bwMode="auto">
              <a:xfrm>
                <a:off x="2112" y="3504"/>
                <a:ext cx="1680" cy="528"/>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600" b="1">
                    <a:solidFill>
                      <a:srgbClr val="FFFFFF"/>
                    </a:solidFill>
                  </a:rPr>
                  <a:t>  </a:t>
                </a:r>
              </a:p>
            </p:txBody>
          </p:sp>
          <p:sp>
            <p:nvSpPr>
              <p:cNvPr id="1383439" name="Text Box 15"/>
              <p:cNvSpPr txBox="1">
                <a:spLocks noChangeArrowheads="1"/>
              </p:cNvSpPr>
              <p:nvPr/>
            </p:nvSpPr>
            <p:spPr bwMode="auto">
              <a:xfrm>
                <a:off x="2137" y="3669"/>
                <a:ext cx="1630" cy="229"/>
              </a:xfrm>
              <a:prstGeom prst="rect">
                <a:avLst/>
              </a:prstGeom>
              <a:noFill/>
              <a:ln>
                <a:noFill/>
              </a:ln>
              <a:effectLst/>
              <a:extLst>
                <a:ext uri="{909E8E84-426E-40DD-AFC4-6F175D3DCCD1}">
                  <a14:hiddenFill xmlns:a14="http://schemas.microsoft.com/office/drawing/2010/main">
                    <a:solidFill>
                      <a:srgbClr val="333333">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lIns="73025" tIns="36512" rIns="73025" bIns="36512">
                <a:spAutoFit/>
              </a:bodyPr>
              <a:lstStyle/>
              <a:p>
                <a:pPr>
                  <a:lnSpc>
                    <a:spcPct val="95000"/>
                  </a:lnSpc>
                  <a:spcBef>
                    <a:spcPct val="50000"/>
                  </a:spcBef>
                </a:pPr>
                <a:r>
                  <a:rPr lang="en-US" altLang="sk-SK" sz="1800" b="1">
                    <a:solidFill>
                      <a:srgbClr val="FFFFFF"/>
                    </a:solidFill>
                  </a:rPr>
                  <a:t>Best Effort</a:t>
                </a:r>
              </a:p>
            </p:txBody>
          </p:sp>
        </p:grpSp>
        <p:sp>
          <p:nvSpPr>
            <p:cNvPr id="1383440" name="Text Box 16"/>
            <p:cNvSpPr txBox="1">
              <a:spLocks noChangeArrowheads="1"/>
            </p:cNvSpPr>
            <p:nvPr/>
          </p:nvSpPr>
          <p:spPr bwMode="auto">
            <a:xfrm>
              <a:off x="2112" y="1104"/>
              <a:ext cx="1680" cy="384"/>
            </a:xfrm>
            <a:prstGeom prst="rect">
              <a:avLst/>
            </a:prstGeom>
            <a:solidFill>
              <a:srgbClr val="8DBAE7"/>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Voice</a:t>
              </a:r>
            </a:p>
          </p:txBody>
        </p:sp>
        <p:sp>
          <p:nvSpPr>
            <p:cNvPr id="1383441" name="Text Box 17"/>
            <p:cNvSpPr txBox="1">
              <a:spLocks noChangeArrowheads="1"/>
            </p:cNvSpPr>
            <p:nvPr/>
          </p:nvSpPr>
          <p:spPr bwMode="auto">
            <a:xfrm>
              <a:off x="2112" y="3153"/>
              <a:ext cx="1680"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Bulk Data</a:t>
              </a:r>
            </a:p>
          </p:txBody>
        </p:sp>
        <p:sp>
          <p:nvSpPr>
            <p:cNvPr id="1383442" name="Rectangle 18"/>
            <p:cNvSpPr>
              <a:spLocks noChangeArrowheads="1"/>
            </p:cNvSpPr>
            <p:nvPr/>
          </p:nvSpPr>
          <p:spPr bwMode="auto">
            <a:xfrm>
              <a:off x="2112" y="2172"/>
              <a:ext cx="1680" cy="432"/>
            </a:xfrm>
            <a:prstGeom prst="rect">
              <a:avLst/>
            </a:prstGeom>
            <a:solidFill>
              <a:srgbClr val="4798AB"/>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Network Control</a:t>
              </a:r>
            </a:p>
          </p:txBody>
        </p:sp>
        <p:sp>
          <p:nvSpPr>
            <p:cNvPr id="1383443" name="Text Box 19"/>
            <p:cNvSpPr txBox="1">
              <a:spLocks noChangeArrowheads="1"/>
            </p:cNvSpPr>
            <p:nvPr/>
          </p:nvSpPr>
          <p:spPr bwMode="auto">
            <a:xfrm>
              <a:off x="2114" y="3953"/>
              <a:ext cx="1678" cy="223"/>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Scavenger</a:t>
              </a:r>
            </a:p>
          </p:txBody>
        </p:sp>
      </p:grpSp>
      <p:grpSp>
        <p:nvGrpSpPr>
          <p:cNvPr id="1383444" name="Group 20"/>
          <p:cNvGrpSpPr>
            <a:grpSpLocks/>
          </p:cNvGrpSpPr>
          <p:nvPr/>
        </p:nvGrpSpPr>
        <p:grpSpPr bwMode="auto">
          <a:xfrm>
            <a:off x="6400800" y="1271588"/>
            <a:ext cx="2590800" cy="4976812"/>
            <a:chOff x="4032" y="768"/>
            <a:chExt cx="1632" cy="3408"/>
          </a:xfrm>
        </p:grpSpPr>
        <p:sp>
          <p:nvSpPr>
            <p:cNvPr id="1383445" name="Rectangle 21"/>
            <p:cNvSpPr>
              <a:spLocks noChangeArrowheads="1"/>
            </p:cNvSpPr>
            <p:nvPr/>
          </p:nvSpPr>
          <p:spPr bwMode="auto">
            <a:xfrm>
              <a:off x="4032" y="768"/>
              <a:ext cx="1632" cy="33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11 Class Model</a:t>
              </a:r>
            </a:p>
          </p:txBody>
        </p:sp>
        <p:sp>
          <p:nvSpPr>
            <p:cNvPr id="1383446" name="Text Box 22"/>
            <p:cNvSpPr txBox="1">
              <a:spLocks noChangeArrowheads="1"/>
            </p:cNvSpPr>
            <p:nvPr/>
          </p:nvSpPr>
          <p:spPr bwMode="auto">
            <a:xfrm>
              <a:off x="4032" y="2384"/>
              <a:ext cx="1630" cy="223"/>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Network Management</a:t>
              </a:r>
            </a:p>
          </p:txBody>
        </p:sp>
        <p:sp>
          <p:nvSpPr>
            <p:cNvPr id="1383447" name="Text Box 23"/>
            <p:cNvSpPr txBox="1">
              <a:spLocks noChangeArrowheads="1"/>
            </p:cNvSpPr>
            <p:nvPr/>
          </p:nvSpPr>
          <p:spPr bwMode="auto">
            <a:xfrm>
              <a:off x="4032" y="1920"/>
              <a:ext cx="1630" cy="175"/>
            </a:xfrm>
            <a:prstGeom prst="rect">
              <a:avLst/>
            </a:prstGeom>
            <a:solidFill>
              <a:srgbClr val="F9DE9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Call Signaling</a:t>
              </a:r>
            </a:p>
          </p:txBody>
        </p:sp>
        <p:sp>
          <p:nvSpPr>
            <p:cNvPr id="1383448" name="Text Box 24"/>
            <p:cNvSpPr txBox="1">
              <a:spLocks noChangeArrowheads="1"/>
            </p:cNvSpPr>
            <p:nvPr/>
          </p:nvSpPr>
          <p:spPr bwMode="auto">
            <a:xfrm>
              <a:off x="4034" y="1649"/>
              <a:ext cx="1630" cy="223"/>
            </a:xfrm>
            <a:prstGeom prst="rect">
              <a:avLst/>
            </a:prstGeom>
            <a:solidFill>
              <a:srgbClr val="ADD4DD"/>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Streaming Video</a:t>
              </a:r>
            </a:p>
          </p:txBody>
        </p:sp>
        <p:sp>
          <p:nvSpPr>
            <p:cNvPr id="1383449" name="Text Box 25"/>
            <p:cNvSpPr txBox="1">
              <a:spLocks noChangeArrowheads="1"/>
            </p:cNvSpPr>
            <p:nvPr/>
          </p:nvSpPr>
          <p:spPr bwMode="auto">
            <a:xfrm>
              <a:off x="4032" y="2896"/>
              <a:ext cx="1630" cy="223"/>
            </a:xfrm>
            <a:prstGeom prst="rect">
              <a:avLst/>
            </a:prstGeom>
            <a:solidFill>
              <a:srgbClr val="F3BF2D"/>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Transactional Data</a:t>
              </a:r>
            </a:p>
          </p:txBody>
        </p:sp>
        <p:sp>
          <p:nvSpPr>
            <p:cNvPr id="1383450" name="Text Box 26"/>
            <p:cNvSpPr txBox="1">
              <a:spLocks noChangeArrowheads="1"/>
            </p:cNvSpPr>
            <p:nvPr/>
          </p:nvSpPr>
          <p:spPr bwMode="auto">
            <a:xfrm>
              <a:off x="4034" y="1409"/>
              <a:ext cx="1630" cy="223"/>
            </a:xfrm>
            <a:prstGeom prst="rect">
              <a:avLst/>
            </a:prstGeom>
            <a:solidFill>
              <a:srgbClr val="ADD4DD"/>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Interactive-Video</a:t>
              </a:r>
            </a:p>
          </p:txBody>
        </p:sp>
        <p:sp>
          <p:nvSpPr>
            <p:cNvPr id="1383451" name="Text Box 27"/>
            <p:cNvSpPr txBox="1">
              <a:spLocks noChangeArrowheads="1"/>
            </p:cNvSpPr>
            <p:nvPr/>
          </p:nvSpPr>
          <p:spPr bwMode="auto">
            <a:xfrm>
              <a:off x="4034" y="1104"/>
              <a:ext cx="1630" cy="288"/>
            </a:xfrm>
            <a:prstGeom prst="rect">
              <a:avLst/>
            </a:prstGeom>
            <a:solidFill>
              <a:srgbClr val="8DBAE7"/>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Voice</a:t>
              </a:r>
            </a:p>
          </p:txBody>
        </p:sp>
        <p:sp>
          <p:nvSpPr>
            <p:cNvPr id="1383452" name="Text Box 28"/>
            <p:cNvSpPr txBox="1">
              <a:spLocks noChangeArrowheads="1"/>
            </p:cNvSpPr>
            <p:nvPr/>
          </p:nvSpPr>
          <p:spPr bwMode="auto">
            <a:xfrm>
              <a:off x="4034" y="3408"/>
              <a:ext cx="1630" cy="528"/>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Best Effort</a:t>
              </a:r>
            </a:p>
          </p:txBody>
        </p:sp>
        <p:sp>
          <p:nvSpPr>
            <p:cNvPr id="1383453" name="Text Box 29"/>
            <p:cNvSpPr txBox="1">
              <a:spLocks noChangeArrowheads="1"/>
            </p:cNvSpPr>
            <p:nvPr/>
          </p:nvSpPr>
          <p:spPr bwMode="auto">
            <a:xfrm>
              <a:off x="4034" y="2128"/>
              <a:ext cx="1630" cy="222"/>
            </a:xfrm>
            <a:prstGeom prst="rect">
              <a:avLst/>
            </a:prstGeom>
            <a:solidFill>
              <a:srgbClr val="4798AB"/>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solidFill>
                    <a:srgbClr val="FFFFFF"/>
                  </a:solidFill>
                </a:rPr>
                <a:t>IP Routing</a:t>
              </a:r>
            </a:p>
          </p:txBody>
        </p:sp>
        <p:sp>
          <p:nvSpPr>
            <p:cNvPr id="1383454" name="Text Box 30"/>
            <p:cNvSpPr txBox="1">
              <a:spLocks noChangeArrowheads="1"/>
            </p:cNvSpPr>
            <p:nvPr/>
          </p:nvSpPr>
          <p:spPr bwMode="auto">
            <a:xfrm>
              <a:off x="4034" y="2640"/>
              <a:ext cx="1630" cy="223"/>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Mission-Critical Data</a:t>
              </a:r>
            </a:p>
          </p:txBody>
        </p:sp>
        <p:sp>
          <p:nvSpPr>
            <p:cNvPr id="1383455" name="Text Box 31"/>
            <p:cNvSpPr txBox="1">
              <a:spLocks noChangeArrowheads="1"/>
            </p:cNvSpPr>
            <p:nvPr/>
          </p:nvSpPr>
          <p:spPr bwMode="auto">
            <a:xfrm>
              <a:off x="4034" y="3953"/>
              <a:ext cx="1630" cy="223"/>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Scavenger</a:t>
              </a:r>
            </a:p>
          </p:txBody>
        </p:sp>
        <p:sp>
          <p:nvSpPr>
            <p:cNvPr id="1383456" name="Text Box 32"/>
            <p:cNvSpPr txBox="1">
              <a:spLocks noChangeArrowheads="1"/>
            </p:cNvSpPr>
            <p:nvPr/>
          </p:nvSpPr>
          <p:spPr bwMode="auto">
            <a:xfrm>
              <a:off x="4032" y="3141"/>
              <a:ext cx="1632"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800" b="1"/>
                <a:t>Bulk Data</a:t>
              </a:r>
            </a:p>
          </p:txBody>
        </p:sp>
      </p:grpSp>
      <p:grpSp>
        <p:nvGrpSpPr>
          <p:cNvPr id="1383457" name="Group 33"/>
          <p:cNvGrpSpPr>
            <a:grpSpLocks/>
          </p:cNvGrpSpPr>
          <p:nvPr/>
        </p:nvGrpSpPr>
        <p:grpSpPr bwMode="auto">
          <a:xfrm>
            <a:off x="5638800" y="2362200"/>
            <a:ext cx="857250" cy="2438400"/>
            <a:chOff x="3552" y="1488"/>
            <a:chExt cx="540" cy="1536"/>
          </a:xfrm>
        </p:grpSpPr>
        <p:grpSp>
          <p:nvGrpSpPr>
            <p:cNvPr id="1383458" name="Group 34"/>
            <p:cNvGrpSpPr>
              <a:grpSpLocks/>
            </p:cNvGrpSpPr>
            <p:nvPr/>
          </p:nvGrpSpPr>
          <p:grpSpPr bwMode="auto">
            <a:xfrm>
              <a:off x="3552" y="2208"/>
              <a:ext cx="540" cy="288"/>
              <a:chOff x="3264" y="1584"/>
              <a:chExt cx="816" cy="288"/>
            </a:xfrm>
          </p:grpSpPr>
          <p:sp>
            <p:nvSpPr>
              <p:cNvPr id="1383459" name="Line 35"/>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60" name="Line 36"/>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383461" name="Group 37"/>
            <p:cNvGrpSpPr>
              <a:grpSpLocks/>
            </p:cNvGrpSpPr>
            <p:nvPr/>
          </p:nvGrpSpPr>
          <p:grpSpPr bwMode="auto">
            <a:xfrm>
              <a:off x="3552" y="2736"/>
              <a:ext cx="540" cy="288"/>
              <a:chOff x="3264" y="1584"/>
              <a:chExt cx="816" cy="288"/>
            </a:xfrm>
          </p:grpSpPr>
          <p:sp>
            <p:nvSpPr>
              <p:cNvPr id="1383462" name="Line 38"/>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63" name="Line 39"/>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383464" name="Group 40"/>
            <p:cNvGrpSpPr>
              <a:grpSpLocks/>
            </p:cNvGrpSpPr>
            <p:nvPr/>
          </p:nvGrpSpPr>
          <p:grpSpPr bwMode="auto">
            <a:xfrm>
              <a:off x="3552" y="1488"/>
              <a:ext cx="540" cy="288"/>
              <a:chOff x="3264" y="1584"/>
              <a:chExt cx="816" cy="288"/>
            </a:xfrm>
          </p:grpSpPr>
          <p:sp>
            <p:nvSpPr>
              <p:cNvPr id="1383465" name="Line 41"/>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66" name="Line 42"/>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grpSp>
        <p:nvGrpSpPr>
          <p:cNvPr id="1383467" name="Group 43"/>
          <p:cNvGrpSpPr>
            <a:grpSpLocks/>
          </p:cNvGrpSpPr>
          <p:nvPr/>
        </p:nvGrpSpPr>
        <p:grpSpPr bwMode="auto">
          <a:xfrm>
            <a:off x="2514600" y="2133600"/>
            <a:ext cx="1066800" cy="3048000"/>
            <a:chOff x="1584" y="1344"/>
            <a:chExt cx="672" cy="1920"/>
          </a:xfrm>
        </p:grpSpPr>
        <p:grpSp>
          <p:nvGrpSpPr>
            <p:cNvPr id="1383468" name="Group 44"/>
            <p:cNvGrpSpPr>
              <a:grpSpLocks/>
            </p:cNvGrpSpPr>
            <p:nvPr/>
          </p:nvGrpSpPr>
          <p:grpSpPr bwMode="auto">
            <a:xfrm>
              <a:off x="1680" y="1344"/>
              <a:ext cx="576" cy="288"/>
              <a:chOff x="3264" y="1584"/>
              <a:chExt cx="816" cy="288"/>
            </a:xfrm>
          </p:grpSpPr>
          <p:sp>
            <p:nvSpPr>
              <p:cNvPr id="1383469" name="Line 45"/>
              <p:cNvSpPr>
                <a:spLocks noChangeShapeType="1"/>
              </p:cNvSpPr>
              <p:nvPr/>
            </p:nvSpPr>
            <p:spPr bwMode="auto">
              <a:xfrm flipV="1">
                <a:off x="3264" y="1584"/>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70" name="Line 46"/>
              <p:cNvSpPr>
                <a:spLocks noChangeShapeType="1"/>
              </p:cNvSpPr>
              <p:nvPr/>
            </p:nvSpPr>
            <p:spPr bwMode="auto">
              <a:xfrm>
                <a:off x="3264" y="1728"/>
                <a:ext cx="816" cy="14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383471" name="Group 47"/>
            <p:cNvGrpSpPr>
              <a:grpSpLocks/>
            </p:cNvGrpSpPr>
            <p:nvPr/>
          </p:nvGrpSpPr>
          <p:grpSpPr bwMode="auto">
            <a:xfrm>
              <a:off x="1584" y="2472"/>
              <a:ext cx="672" cy="792"/>
              <a:chOff x="1584" y="2472"/>
              <a:chExt cx="672" cy="792"/>
            </a:xfrm>
          </p:grpSpPr>
          <p:sp>
            <p:nvSpPr>
              <p:cNvPr id="1383472" name="Line 48"/>
              <p:cNvSpPr>
                <a:spLocks noChangeShapeType="1"/>
              </p:cNvSpPr>
              <p:nvPr/>
            </p:nvSpPr>
            <p:spPr bwMode="auto">
              <a:xfrm flipV="1">
                <a:off x="1584" y="2472"/>
                <a:ext cx="576" cy="168"/>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73" name="Line 49"/>
              <p:cNvSpPr>
                <a:spLocks noChangeShapeType="1"/>
              </p:cNvSpPr>
              <p:nvPr/>
            </p:nvSpPr>
            <p:spPr bwMode="auto">
              <a:xfrm>
                <a:off x="1584" y="2640"/>
                <a:ext cx="576" cy="12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83474" name="Line 50"/>
              <p:cNvSpPr>
                <a:spLocks noChangeShapeType="1"/>
              </p:cNvSpPr>
              <p:nvPr/>
            </p:nvSpPr>
            <p:spPr bwMode="auto">
              <a:xfrm>
                <a:off x="1584" y="2640"/>
                <a:ext cx="672" cy="624"/>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sp>
        <p:nvSpPr>
          <p:cNvPr id="1383475" name="Rectangle 51"/>
          <p:cNvSpPr>
            <a:spLocks noChangeArrowheads="1"/>
          </p:cNvSpPr>
          <p:nvPr/>
        </p:nvSpPr>
        <p:spPr bwMode="auto">
          <a:xfrm>
            <a:off x="228600" y="2863850"/>
            <a:ext cx="2667000" cy="2214563"/>
          </a:xfrm>
          <a:prstGeom prst="rect">
            <a:avLst/>
          </a:prstGeom>
          <a:noFill/>
          <a:ln w="25400" algn="ctr">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nvGrpSpPr>
          <p:cNvPr id="1383476" name="Group 52"/>
          <p:cNvGrpSpPr>
            <a:grpSpLocks/>
          </p:cNvGrpSpPr>
          <p:nvPr/>
        </p:nvGrpSpPr>
        <p:grpSpPr bwMode="auto">
          <a:xfrm>
            <a:off x="0" y="6210300"/>
            <a:ext cx="8763000" cy="381000"/>
            <a:chOff x="144" y="3936"/>
            <a:chExt cx="5520" cy="240"/>
          </a:xfrm>
        </p:grpSpPr>
        <p:sp>
          <p:nvSpPr>
            <p:cNvPr id="1383477" name="Rectangle 53"/>
            <p:cNvSpPr>
              <a:spLocks noChangeArrowheads="1"/>
            </p:cNvSpPr>
            <p:nvPr/>
          </p:nvSpPr>
          <p:spPr bwMode="auto">
            <a:xfrm>
              <a:off x="144" y="3936"/>
              <a:ext cx="5520"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gn="l">
                <a:lnSpc>
                  <a:spcPct val="100000"/>
                </a:lnSpc>
              </a:pPr>
              <a:r>
                <a:rPr lang="en-US" altLang="sk-SK" sz="1800" b="1">
                  <a:solidFill>
                    <a:schemeClr val="bg1"/>
                  </a:solidFill>
                </a:rPr>
                <a:t>                </a:t>
              </a:r>
              <a:r>
                <a:rPr lang="sk-SK" altLang="sk-SK" sz="1800" b="1">
                  <a:solidFill>
                    <a:schemeClr val="accent2"/>
                  </a:solidFill>
                </a:rPr>
                <a:t>Čas</a:t>
              </a:r>
              <a:r>
                <a:rPr lang="en-US" altLang="sk-SK" sz="1800" b="1">
                  <a:solidFill>
                    <a:schemeClr val="bg1"/>
                  </a:solidFill>
                </a:rPr>
                <a:t>   </a:t>
              </a:r>
            </a:p>
          </p:txBody>
        </p:sp>
        <p:sp>
          <p:nvSpPr>
            <p:cNvPr id="1383478" name="Line 54"/>
            <p:cNvSpPr>
              <a:spLocks noChangeShapeType="1"/>
            </p:cNvSpPr>
            <p:nvPr/>
          </p:nvSpPr>
          <p:spPr bwMode="auto">
            <a:xfrm>
              <a:off x="1200" y="4056"/>
              <a:ext cx="432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sp>
        <p:nvSpPr>
          <p:cNvPr id="1383479" name="Rectangle 55"/>
          <p:cNvSpPr>
            <a:spLocks noChangeArrowheads="1"/>
          </p:cNvSpPr>
          <p:nvPr/>
        </p:nvSpPr>
        <p:spPr bwMode="auto">
          <a:xfrm>
            <a:off x="228600" y="5181600"/>
            <a:ext cx="2667000" cy="708025"/>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50000"/>
              </a:spcBef>
            </a:pPr>
            <a:r>
              <a:rPr lang="en-US" altLang="sk-SK" sz="1600" b="1">
                <a:solidFill>
                  <a:srgbClr val="FFFFFF"/>
                </a:solidFill>
              </a:rPr>
              <a:t>  </a:t>
            </a:r>
          </a:p>
        </p:txBody>
      </p:sp>
      <p:sp>
        <p:nvSpPr>
          <p:cNvPr id="1383480" name="Text Box 56"/>
          <p:cNvSpPr txBox="1">
            <a:spLocks noChangeArrowheads="1"/>
          </p:cNvSpPr>
          <p:nvPr/>
        </p:nvSpPr>
        <p:spPr bwMode="auto">
          <a:xfrm>
            <a:off x="228600" y="5181600"/>
            <a:ext cx="2587625" cy="622300"/>
          </a:xfrm>
          <a:prstGeom prst="rect">
            <a:avLst/>
          </a:prstGeom>
          <a:noFill/>
          <a:ln>
            <a:noFill/>
          </a:ln>
          <a:effectLst/>
          <a:extLst>
            <a:ext uri="{909E8E84-426E-40DD-AFC4-6F175D3DCCD1}">
              <a14:hiddenFill xmlns:a14="http://schemas.microsoft.com/office/drawing/2010/main">
                <a:solidFill>
                  <a:srgbClr val="333333">
                    <a:alpha val="50000"/>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lIns="73025" tIns="36512" rIns="73025" bIns="36512">
            <a:spAutoFit/>
          </a:bodyPr>
          <a:lstStyle/>
          <a:p>
            <a:pPr>
              <a:lnSpc>
                <a:spcPct val="100000"/>
              </a:lnSpc>
            </a:pPr>
            <a:endParaRPr lang="en-US" altLang="sk-SK" sz="1800" b="1">
              <a:solidFill>
                <a:srgbClr val="FFFFFF"/>
              </a:solidFill>
            </a:endParaRPr>
          </a:p>
          <a:p>
            <a:pPr>
              <a:lnSpc>
                <a:spcPct val="100000"/>
              </a:lnSpc>
            </a:pPr>
            <a:r>
              <a:rPr lang="en-US" altLang="sk-SK" sz="1800" b="1">
                <a:solidFill>
                  <a:srgbClr val="FFFFFF"/>
                </a:solidFill>
              </a:rPr>
              <a:t>Best Effort</a:t>
            </a:r>
          </a:p>
        </p:txBody>
      </p:sp>
    </p:spTree>
    <p:extLst>
      <p:ext uri="{BB962C8B-B14F-4D97-AF65-F5344CB8AC3E}">
        <p14:creationId xmlns:p14="http://schemas.microsoft.com/office/powerpoint/2010/main" val="31029465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83432"/>
                                        </p:tgtEl>
                                        <p:attrNameLst>
                                          <p:attrName>style.visibility</p:attrName>
                                        </p:attrNameLst>
                                      </p:cBhvr>
                                      <p:to>
                                        <p:strVal val="visible"/>
                                      </p:to>
                                    </p:set>
                                    <p:animEffect transition="in" filter="fade">
                                      <p:cBhvr>
                                        <p:cTn id="7" dur="1000"/>
                                        <p:tgtEl>
                                          <p:spTgt spid="1383432"/>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383467"/>
                                        </p:tgtEl>
                                        <p:attrNameLst>
                                          <p:attrName>style.visibility</p:attrName>
                                        </p:attrNameLst>
                                      </p:cBhvr>
                                      <p:to>
                                        <p:strVal val="visible"/>
                                      </p:to>
                                    </p:set>
                                    <p:animEffect transition="in" filter="wipe(left)">
                                      <p:cBhvr>
                                        <p:cTn id="11" dur="500"/>
                                        <p:tgtEl>
                                          <p:spTgt spid="1383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383444"/>
                                        </p:tgtEl>
                                        <p:attrNameLst>
                                          <p:attrName>style.visibility</p:attrName>
                                        </p:attrNameLst>
                                      </p:cBhvr>
                                      <p:to>
                                        <p:strVal val="visible"/>
                                      </p:to>
                                    </p:set>
                                    <p:animEffect transition="in" filter="fade">
                                      <p:cBhvr>
                                        <p:cTn id="16" dur="1000"/>
                                        <p:tgtEl>
                                          <p:spTgt spid="1383444"/>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83457"/>
                                        </p:tgtEl>
                                        <p:attrNameLst>
                                          <p:attrName>style.visibility</p:attrName>
                                        </p:attrNameLst>
                                      </p:cBhvr>
                                      <p:to>
                                        <p:strVal val="visible"/>
                                      </p:to>
                                    </p:set>
                                    <p:animEffect transition="in" filter="wipe(left)">
                                      <p:cBhvr>
                                        <p:cTn id="20" dur="500"/>
                                        <p:tgtEl>
                                          <p:spTgt spid="1383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5618" name="Picture 2" descr="325P_0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219200"/>
            <a:ext cx="7375525" cy="3390900"/>
          </a:xfrm>
          <a:prstGeom prst="rect">
            <a:avLst/>
          </a:prstGeom>
          <a:noFill/>
          <a:extLst>
            <a:ext uri="{909E8E84-426E-40DD-AFC4-6F175D3DCCD1}">
              <a14:hiddenFill xmlns:a14="http://schemas.microsoft.com/office/drawing/2010/main">
                <a:solidFill>
                  <a:srgbClr val="FFFFFF"/>
                </a:solidFill>
              </a14:hiddenFill>
            </a:ext>
          </a:extLst>
        </p:spPr>
      </p:pic>
      <p:sp>
        <p:nvSpPr>
          <p:cNvPr id="1135619" name="Rectangle 3"/>
          <p:cNvSpPr>
            <a:spLocks noGrp="1" noChangeArrowheads="1"/>
          </p:cNvSpPr>
          <p:nvPr>
            <p:ph type="title"/>
          </p:nvPr>
        </p:nvSpPr>
        <p:spPr/>
        <p:txBody>
          <a:bodyPr/>
          <a:lstStyle/>
          <a:p>
            <a:r>
              <a:rPr lang="sk-SK" altLang="sk-SK" sz="2800"/>
              <a:t>Ako znížiť oneskorenie</a:t>
            </a:r>
            <a:endParaRPr lang="en-US" altLang="sk-SK" sz="2800"/>
          </a:p>
        </p:txBody>
      </p:sp>
      <p:sp>
        <p:nvSpPr>
          <p:cNvPr id="1135620" name="Rectangle 4"/>
          <p:cNvSpPr>
            <a:spLocks noGrp="1" noChangeArrowheads="1"/>
          </p:cNvSpPr>
          <p:nvPr>
            <p:ph type="body" sz="half" idx="2"/>
          </p:nvPr>
        </p:nvSpPr>
        <p:spPr>
          <a:xfrm>
            <a:off x="655638" y="4967288"/>
            <a:ext cx="7940675" cy="1662112"/>
          </a:xfrm>
        </p:spPr>
        <p:txBody>
          <a:bodyPr/>
          <a:lstStyle/>
          <a:p>
            <a:pPr>
              <a:lnSpc>
                <a:spcPct val="85000"/>
              </a:lnSpc>
            </a:pPr>
            <a:r>
              <a:rPr lang="sk-SK" altLang="sk-SK" sz="1600" dirty="0"/>
              <a:t>Zrýchliť linku</a:t>
            </a:r>
            <a:r>
              <a:rPr lang="en-US" altLang="sk-SK" sz="1600" dirty="0"/>
              <a:t> (</a:t>
            </a:r>
            <a:r>
              <a:rPr lang="sk-SK" altLang="sk-SK" sz="1600" dirty="0"/>
              <a:t>najlepšie, ale aj najdrahšie riešenie</a:t>
            </a:r>
            <a:r>
              <a:rPr lang="en-US" altLang="sk-SK" sz="1600" dirty="0"/>
              <a:t>)</a:t>
            </a:r>
          </a:p>
          <a:p>
            <a:pPr>
              <a:lnSpc>
                <a:spcPct val="85000"/>
              </a:lnSpc>
            </a:pPr>
            <a:r>
              <a:rPr lang="sk-SK" altLang="sk-SK" sz="1600" dirty="0"/>
              <a:t>Dať prioritu dôležitým </a:t>
            </a:r>
            <a:r>
              <a:rPr lang="sk-SK" altLang="sk-SK" sz="1600" dirty="0" err="1"/>
              <a:t>paketom</a:t>
            </a:r>
            <a:endParaRPr lang="en-US" altLang="sk-SK" sz="1600" dirty="0"/>
          </a:p>
          <a:p>
            <a:pPr>
              <a:lnSpc>
                <a:spcPct val="85000"/>
              </a:lnSpc>
            </a:pPr>
            <a:r>
              <a:rPr lang="sk-SK" altLang="sk-SK" sz="1600" dirty="0"/>
              <a:t>Komprimovať obsah rámcov </a:t>
            </a:r>
            <a:r>
              <a:rPr lang="en-US" altLang="sk-SK" sz="1600" dirty="0"/>
              <a:t>(</a:t>
            </a:r>
            <a:r>
              <a:rPr lang="sk-SK" altLang="sk-SK" sz="1600" dirty="0"/>
              <a:t>to však trvá istý čas</a:t>
            </a:r>
            <a:r>
              <a:rPr lang="en-US" altLang="sk-SK" sz="1600" dirty="0"/>
              <a:t>)</a:t>
            </a:r>
          </a:p>
          <a:p>
            <a:pPr>
              <a:lnSpc>
                <a:spcPct val="85000"/>
              </a:lnSpc>
            </a:pPr>
            <a:r>
              <a:rPr lang="sk-SK" altLang="sk-SK" sz="1600" dirty="0"/>
              <a:t>Komprimovať IP hlavičky (detto)</a:t>
            </a:r>
            <a:endParaRPr lang="en-US" altLang="sk-SK" sz="1600" dirty="0"/>
          </a:p>
        </p:txBody>
      </p:sp>
    </p:spTree>
    <p:custDataLst>
      <p:tags r:id="rId1"/>
    </p:custDataLst>
    <p:extLst>
      <p:ext uri="{BB962C8B-B14F-4D97-AF65-F5344CB8AC3E}">
        <p14:creationId xmlns:p14="http://schemas.microsoft.com/office/powerpoint/2010/main" val="449403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a:xfrm>
            <a:off x="609600" y="457200"/>
            <a:ext cx="8145463" cy="685800"/>
          </a:xfrm>
        </p:spPr>
        <p:txBody>
          <a:bodyPr/>
          <a:lstStyle/>
          <a:p>
            <a:r>
              <a:rPr lang="en-US" altLang="sk-SK"/>
              <a:t>Classification and Marking Design</a:t>
            </a:r>
            <a:br>
              <a:rPr lang="en-US" altLang="sk-SK"/>
            </a:br>
            <a:r>
              <a:rPr lang="sk-SK" altLang="sk-SK"/>
              <a:t>Odporúčania pre </a:t>
            </a:r>
            <a:r>
              <a:rPr lang="en-US" altLang="sk-SK" sz="2800"/>
              <a:t>QoS Baseline Marking</a:t>
            </a:r>
          </a:p>
        </p:txBody>
      </p:sp>
      <p:sp>
        <p:nvSpPr>
          <p:cNvPr id="1381379" name="Line 3"/>
          <p:cNvSpPr>
            <a:spLocks noChangeShapeType="1"/>
          </p:cNvSpPr>
          <p:nvPr/>
        </p:nvSpPr>
        <p:spPr bwMode="auto">
          <a:xfrm>
            <a:off x="3492500" y="1858963"/>
            <a:ext cx="4076700" cy="1587"/>
          </a:xfrm>
          <a:prstGeom prst="line">
            <a:avLst/>
          </a:prstGeom>
          <a:noFill/>
          <a:ln w="571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nvGrpSpPr>
          <p:cNvPr id="1381380" name="Group 4"/>
          <p:cNvGrpSpPr>
            <a:grpSpLocks/>
          </p:cNvGrpSpPr>
          <p:nvPr/>
        </p:nvGrpSpPr>
        <p:grpSpPr bwMode="auto">
          <a:xfrm>
            <a:off x="752475" y="1539875"/>
            <a:ext cx="7905750" cy="4926013"/>
            <a:chOff x="474" y="970"/>
            <a:chExt cx="4980" cy="3103"/>
          </a:xfrm>
        </p:grpSpPr>
        <p:sp>
          <p:nvSpPr>
            <p:cNvPr id="1381381" name="Rectangle 5"/>
            <p:cNvSpPr>
              <a:spLocks noChangeArrowheads="1"/>
            </p:cNvSpPr>
            <p:nvPr/>
          </p:nvSpPr>
          <p:spPr bwMode="auto">
            <a:xfrm>
              <a:off x="474" y="970"/>
              <a:ext cx="1675" cy="399"/>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Application</a:t>
              </a:r>
            </a:p>
          </p:txBody>
        </p:sp>
        <p:sp>
          <p:nvSpPr>
            <p:cNvPr id="1381382" name="Text Box 6"/>
            <p:cNvSpPr txBox="1">
              <a:spLocks noChangeArrowheads="1"/>
            </p:cNvSpPr>
            <p:nvPr/>
          </p:nvSpPr>
          <p:spPr bwMode="auto">
            <a:xfrm>
              <a:off x="2198" y="970"/>
              <a:ext cx="256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L3 Classification</a:t>
              </a:r>
            </a:p>
          </p:txBody>
        </p:sp>
        <p:sp>
          <p:nvSpPr>
            <p:cNvPr id="1381383" name="Text Box 7"/>
            <p:cNvSpPr txBox="1">
              <a:spLocks noChangeArrowheads="1"/>
            </p:cNvSpPr>
            <p:nvPr/>
          </p:nvSpPr>
          <p:spPr bwMode="auto">
            <a:xfrm>
              <a:off x="3971" y="1165"/>
              <a:ext cx="787"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DSCP</a:t>
              </a:r>
            </a:p>
          </p:txBody>
        </p:sp>
        <p:sp>
          <p:nvSpPr>
            <p:cNvPr id="1381384" name="Text Box 8"/>
            <p:cNvSpPr txBox="1">
              <a:spLocks noChangeArrowheads="1"/>
            </p:cNvSpPr>
            <p:nvPr/>
          </p:nvSpPr>
          <p:spPr bwMode="auto">
            <a:xfrm>
              <a:off x="2641" y="1165"/>
              <a:ext cx="1276"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PHB</a:t>
              </a:r>
            </a:p>
          </p:txBody>
        </p:sp>
        <p:sp>
          <p:nvSpPr>
            <p:cNvPr id="1381385" name="Text Box 9"/>
            <p:cNvSpPr txBox="1">
              <a:spLocks noChangeArrowheads="1"/>
            </p:cNvSpPr>
            <p:nvPr/>
          </p:nvSpPr>
          <p:spPr bwMode="auto">
            <a:xfrm>
              <a:off x="2198" y="1165"/>
              <a:ext cx="393"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IPP</a:t>
              </a:r>
            </a:p>
          </p:txBody>
        </p:sp>
        <p:sp>
          <p:nvSpPr>
            <p:cNvPr id="1381386" name="Text Box 10"/>
            <p:cNvSpPr txBox="1">
              <a:spLocks noChangeArrowheads="1"/>
            </p:cNvSpPr>
            <p:nvPr/>
          </p:nvSpPr>
          <p:spPr bwMode="auto">
            <a:xfrm>
              <a:off x="4808" y="1165"/>
              <a:ext cx="64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CoS</a:t>
              </a:r>
            </a:p>
          </p:txBody>
        </p:sp>
        <p:grpSp>
          <p:nvGrpSpPr>
            <p:cNvPr id="1381387" name="Group 11"/>
            <p:cNvGrpSpPr>
              <a:grpSpLocks/>
            </p:cNvGrpSpPr>
            <p:nvPr/>
          </p:nvGrpSpPr>
          <p:grpSpPr bwMode="auto">
            <a:xfrm>
              <a:off x="474" y="2894"/>
              <a:ext cx="4974" cy="197"/>
              <a:chOff x="432" y="2934"/>
              <a:chExt cx="4848" cy="234"/>
            </a:xfrm>
          </p:grpSpPr>
          <p:sp>
            <p:nvSpPr>
              <p:cNvPr id="1381388" name="Text Box 12"/>
              <p:cNvSpPr txBox="1">
                <a:spLocks noChangeArrowheads="1"/>
              </p:cNvSpPr>
              <p:nvPr/>
            </p:nvSpPr>
            <p:spPr bwMode="auto">
              <a:xfrm>
                <a:off x="432" y="2949"/>
                <a:ext cx="1630"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Transactional Data</a:t>
                </a:r>
              </a:p>
            </p:txBody>
          </p:sp>
          <p:sp>
            <p:nvSpPr>
              <p:cNvPr id="1381389" name="Text Box 13"/>
              <p:cNvSpPr txBox="1">
                <a:spLocks noChangeArrowheads="1"/>
              </p:cNvSpPr>
              <p:nvPr/>
            </p:nvSpPr>
            <p:spPr bwMode="auto">
              <a:xfrm>
                <a:off x="3840" y="2934"/>
                <a:ext cx="768"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18</a:t>
                </a:r>
              </a:p>
            </p:txBody>
          </p:sp>
          <p:sp>
            <p:nvSpPr>
              <p:cNvPr id="1381390" name="Text Box 14"/>
              <p:cNvSpPr txBox="1">
                <a:spLocks noChangeArrowheads="1"/>
              </p:cNvSpPr>
              <p:nvPr/>
            </p:nvSpPr>
            <p:spPr bwMode="auto">
              <a:xfrm>
                <a:off x="2544" y="2934"/>
                <a:ext cx="1244"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AF21</a:t>
                </a:r>
              </a:p>
            </p:txBody>
          </p:sp>
          <p:sp>
            <p:nvSpPr>
              <p:cNvPr id="1381391" name="Text Box 15"/>
              <p:cNvSpPr txBox="1">
                <a:spLocks noChangeArrowheads="1"/>
              </p:cNvSpPr>
              <p:nvPr/>
            </p:nvSpPr>
            <p:spPr bwMode="auto">
              <a:xfrm>
                <a:off x="2112" y="2934"/>
                <a:ext cx="384"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a:t>
                </a:r>
              </a:p>
            </p:txBody>
          </p:sp>
          <p:sp>
            <p:nvSpPr>
              <p:cNvPr id="1381392" name="Text Box 16"/>
              <p:cNvSpPr txBox="1">
                <a:spLocks noChangeArrowheads="1"/>
              </p:cNvSpPr>
              <p:nvPr/>
            </p:nvSpPr>
            <p:spPr bwMode="auto">
              <a:xfrm>
                <a:off x="4656" y="2934"/>
                <a:ext cx="624" cy="219"/>
              </a:xfrm>
              <a:prstGeom prst="rect">
                <a:avLst/>
              </a:prstGeom>
              <a:solidFill>
                <a:schemeClr val="folHlink"/>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a:t>
                </a:r>
              </a:p>
            </p:txBody>
          </p:sp>
        </p:grpSp>
        <p:grpSp>
          <p:nvGrpSpPr>
            <p:cNvPr id="1381393" name="Group 17"/>
            <p:cNvGrpSpPr>
              <a:grpSpLocks/>
            </p:cNvGrpSpPr>
            <p:nvPr/>
          </p:nvGrpSpPr>
          <p:grpSpPr bwMode="auto">
            <a:xfrm>
              <a:off x="474" y="2647"/>
              <a:ext cx="4974" cy="185"/>
              <a:chOff x="432" y="2640"/>
              <a:chExt cx="4848" cy="219"/>
            </a:xfrm>
          </p:grpSpPr>
          <p:sp>
            <p:nvSpPr>
              <p:cNvPr id="1381394" name="Text Box 18"/>
              <p:cNvSpPr txBox="1">
                <a:spLocks noChangeArrowheads="1"/>
              </p:cNvSpPr>
              <p:nvPr/>
            </p:nvSpPr>
            <p:spPr bwMode="auto">
              <a:xfrm>
                <a:off x="432" y="2640"/>
                <a:ext cx="1630"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Call Signaling</a:t>
                </a:r>
              </a:p>
            </p:txBody>
          </p:sp>
          <p:sp>
            <p:nvSpPr>
              <p:cNvPr id="1381395" name="Text Box 19"/>
              <p:cNvSpPr txBox="1">
                <a:spLocks noChangeArrowheads="1"/>
              </p:cNvSpPr>
              <p:nvPr/>
            </p:nvSpPr>
            <p:spPr bwMode="auto">
              <a:xfrm>
                <a:off x="3840" y="2640"/>
                <a:ext cx="768"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ym typeface="Wingdings" pitchFamily="2" charset="2"/>
                  </a:rPr>
                  <a:t>24</a:t>
                </a:r>
                <a:endParaRPr lang="en-US" altLang="sk-SK" sz="1600" b="1"/>
              </a:p>
            </p:txBody>
          </p:sp>
          <p:sp>
            <p:nvSpPr>
              <p:cNvPr id="1381396" name="Text Box 20"/>
              <p:cNvSpPr txBox="1">
                <a:spLocks noChangeArrowheads="1"/>
              </p:cNvSpPr>
              <p:nvPr/>
            </p:nvSpPr>
            <p:spPr bwMode="auto">
              <a:xfrm>
                <a:off x="2544" y="2640"/>
                <a:ext cx="1244"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CS3*</a:t>
                </a:r>
              </a:p>
            </p:txBody>
          </p:sp>
          <p:sp>
            <p:nvSpPr>
              <p:cNvPr id="1381397" name="Text Box 21"/>
              <p:cNvSpPr txBox="1">
                <a:spLocks noChangeArrowheads="1"/>
              </p:cNvSpPr>
              <p:nvPr/>
            </p:nvSpPr>
            <p:spPr bwMode="auto">
              <a:xfrm>
                <a:off x="2112" y="2640"/>
                <a:ext cx="384"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a:t>
                </a:r>
              </a:p>
            </p:txBody>
          </p:sp>
          <p:sp>
            <p:nvSpPr>
              <p:cNvPr id="1381398" name="Text Box 22"/>
              <p:cNvSpPr txBox="1">
                <a:spLocks noChangeArrowheads="1"/>
              </p:cNvSpPr>
              <p:nvPr/>
            </p:nvSpPr>
            <p:spPr bwMode="auto">
              <a:xfrm>
                <a:off x="4656" y="2640"/>
                <a:ext cx="624" cy="219"/>
              </a:xfrm>
              <a:prstGeom prst="rect">
                <a:avLst/>
              </a:prstGeom>
              <a:solidFill>
                <a:srgbClr val="EBE998"/>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a:t>
                </a:r>
              </a:p>
            </p:txBody>
          </p:sp>
        </p:grpSp>
        <p:grpSp>
          <p:nvGrpSpPr>
            <p:cNvPr id="1381399" name="Group 23"/>
            <p:cNvGrpSpPr>
              <a:grpSpLocks/>
            </p:cNvGrpSpPr>
            <p:nvPr/>
          </p:nvGrpSpPr>
          <p:grpSpPr bwMode="auto">
            <a:xfrm>
              <a:off x="476" y="2151"/>
              <a:ext cx="4972" cy="188"/>
              <a:chOff x="434" y="2091"/>
              <a:chExt cx="4846" cy="224"/>
            </a:xfrm>
          </p:grpSpPr>
          <p:sp>
            <p:nvSpPr>
              <p:cNvPr id="1381400" name="Text Box 24"/>
              <p:cNvSpPr txBox="1">
                <a:spLocks noChangeArrowheads="1"/>
              </p:cNvSpPr>
              <p:nvPr/>
            </p:nvSpPr>
            <p:spPr bwMode="auto">
              <a:xfrm>
                <a:off x="434" y="2096"/>
                <a:ext cx="1630"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Streaming Video</a:t>
                </a:r>
              </a:p>
            </p:txBody>
          </p:sp>
          <p:sp>
            <p:nvSpPr>
              <p:cNvPr id="1381401" name="Text Box 25"/>
              <p:cNvSpPr txBox="1">
                <a:spLocks noChangeArrowheads="1"/>
              </p:cNvSpPr>
              <p:nvPr/>
            </p:nvSpPr>
            <p:spPr bwMode="auto">
              <a:xfrm>
                <a:off x="3840" y="2091"/>
                <a:ext cx="768"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32</a:t>
                </a:r>
              </a:p>
            </p:txBody>
          </p:sp>
          <p:sp>
            <p:nvSpPr>
              <p:cNvPr id="1381402" name="Text Box 26"/>
              <p:cNvSpPr txBox="1">
                <a:spLocks noChangeArrowheads="1"/>
              </p:cNvSpPr>
              <p:nvPr/>
            </p:nvSpPr>
            <p:spPr bwMode="auto">
              <a:xfrm>
                <a:off x="2544" y="2091"/>
                <a:ext cx="1244"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CS4</a:t>
                </a:r>
              </a:p>
            </p:txBody>
          </p:sp>
          <p:sp>
            <p:nvSpPr>
              <p:cNvPr id="1381403" name="Text Box 27"/>
              <p:cNvSpPr txBox="1">
                <a:spLocks noChangeArrowheads="1"/>
              </p:cNvSpPr>
              <p:nvPr/>
            </p:nvSpPr>
            <p:spPr bwMode="auto">
              <a:xfrm>
                <a:off x="2112" y="2091"/>
                <a:ext cx="384"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4</a:t>
                </a:r>
              </a:p>
            </p:txBody>
          </p:sp>
          <p:sp>
            <p:nvSpPr>
              <p:cNvPr id="1381404" name="Text Box 28"/>
              <p:cNvSpPr txBox="1">
                <a:spLocks noChangeArrowheads="1"/>
              </p:cNvSpPr>
              <p:nvPr/>
            </p:nvSpPr>
            <p:spPr bwMode="auto">
              <a:xfrm>
                <a:off x="4656" y="2091"/>
                <a:ext cx="624" cy="219"/>
              </a:xfrm>
              <a:prstGeom prst="rect">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4</a:t>
                </a:r>
              </a:p>
            </p:txBody>
          </p:sp>
        </p:grpSp>
        <p:grpSp>
          <p:nvGrpSpPr>
            <p:cNvPr id="1381405" name="Group 29"/>
            <p:cNvGrpSpPr>
              <a:grpSpLocks/>
            </p:cNvGrpSpPr>
            <p:nvPr/>
          </p:nvGrpSpPr>
          <p:grpSpPr bwMode="auto">
            <a:xfrm>
              <a:off x="476" y="1905"/>
              <a:ext cx="4972" cy="185"/>
              <a:chOff x="434" y="1824"/>
              <a:chExt cx="4846" cy="219"/>
            </a:xfrm>
          </p:grpSpPr>
          <p:sp>
            <p:nvSpPr>
              <p:cNvPr id="1381406" name="Text Box 30"/>
              <p:cNvSpPr txBox="1">
                <a:spLocks noChangeArrowheads="1"/>
              </p:cNvSpPr>
              <p:nvPr/>
            </p:nvSpPr>
            <p:spPr bwMode="auto">
              <a:xfrm>
                <a:off x="434" y="1824"/>
                <a:ext cx="1630"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Video Conferencing</a:t>
                </a:r>
              </a:p>
            </p:txBody>
          </p:sp>
          <p:sp>
            <p:nvSpPr>
              <p:cNvPr id="1381407" name="Text Box 31"/>
              <p:cNvSpPr txBox="1">
                <a:spLocks noChangeArrowheads="1"/>
              </p:cNvSpPr>
              <p:nvPr/>
            </p:nvSpPr>
            <p:spPr bwMode="auto">
              <a:xfrm>
                <a:off x="3840" y="1824"/>
                <a:ext cx="768"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34</a:t>
                </a:r>
              </a:p>
            </p:txBody>
          </p:sp>
          <p:sp>
            <p:nvSpPr>
              <p:cNvPr id="1381408" name="Text Box 32"/>
              <p:cNvSpPr txBox="1">
                <a:spLocks noChangeArrowheads="1"/>
              </p:cNvSpPr>
              <p:nvPr/>
            </p:nvSpPr>
            <p:spPr bwMode="auto">
              <a:xfrm>
                <a:off x="2544" y="1824"/>
                <a:ext cx="1244"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AF41</a:t>
                </a:r>
              </a:p>
            </p:txBody>
          </p:sp>
          <p:sp>
            <p:nvSpPr>
              <p:cNvPr id="1381409" name="Text Box 33"/>
              <p:cNvSpPr txBox="1">
                <a:spLocks noChangeArrowheads="1"/>
              </p:cNvSpPr>
              <p:nvPr/>
            </p:nvSpPr>
            <p:spPr bwMode="auto">
              <a:xfrm>
                <a:off x="2112" y="1824"/>
                <a:ext cx="384"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4</a:t>
                </a:r>
              </a:p>
            </p:txBody>
          </p:sp>
          <p:sp>
            <p:nvSpPr>
              <p:cNvPr id="1381410" name="Text Box 34"/>
              <p:cNvSpPr txBox="1">
                <a:spLocks noChangeArrowheads="1"/>
              </p:cNvSpPr>
              <p:nvPr/>
            </p:nvSpPr>
            <p:spPr bwMode="auto">
              <a:xfrm>
                <a:off x="4656" y="1824"/>
                <a:ext cx="624" cy="219"/>
              </a:xfrm>
              <a:prstGeom prst="rect">
                <a:avLst/>
              </a:prstGeom>
              <a:solidFill>
                <a:srgbClr val="ADD4DD"/>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4</a:t>
                </a:r>
              </a:p>
            </p:txBody>
          </p:sp>
        </p:grpSp>
        <p:grpSp>
          <p:nvGrpSpPr>
            <p:cNvPr id="1381411" name="Group 35"/>
            <p:cNvGrpSpPr>
              <a:grpSpLocks/>
            </p:cNvGrpSpPr>
            <p:nvPr/>
          </p:nvGrpSpPr>
          <p:grpSpPr bwMode="auto">
            <a:xfrm>
              <a:off x="476" y="1659"/>
              <a:ext cx="4972" cy="185"/>
              <a:chOff x="434" y="1563"/>
              <a:chExt cx="4846" cy="219"/>
            </a:xfrm>
          </p:grpSpPr>
          <p:sp>
            <p:nvSpPr>
              <p:cNvPr id="1381412" name="Text Box 36"/>
              <p:cNvSpPr txBox="1">
                <a:spLocks noChangeArrowheads="1"/>
              </p:cNvSpPr>
              <p:nvPr/>
            </p:nvSpPr>
            <p:spPr bwMode="auto">
              <a:xfrm>
                <a:off x="434" y="1563"/>
                <a:ext cx="1630"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Voice</a:t>
                </a:r>
              </a:p>
            </p:txBody>
          </p:sp>
          <p:sp>
            <p:nvSpPr>
              <p:cNvPr id="1381413" name="Text Box 37"/>
              <p:cNvSpPr txBox="1">
                <a:spLocks noChangeArrowheads="1"/>
              </p:cNvSpPr>
              <p:nvPr/>
            </p:nvSpPr>
            <p:spPr bwMode="auto">
              <a:xfrm>
                <a:off x="3840" y="1563"/>
                <a:ext cx="768"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46</a:t>
                </a:r>
              </a:p>
            </p:txBody>
          </p:sp>
          <p:sp>
            <p:nvSpPr>
              <p:cNvPr id="1381414" name="Text Box 38"/>
              <p:cNvSpPr txBox="1">
                <a:spLocks noChangeArrowheads="1"/>
              </p:cNvSpPr>
              <p:nvPr/>
            </p:nvSpPr>
            <p:spPr bwMode="auto">
              <a:xfrm>
                <a:off x="2544" y="1563"/>
                <a:ext cx="1244"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EF</a:t>
                </a:r>
              </a:p>
            </p:txBody>
          </p:sp>
          <p:sp>
            <p:nvSpPr>
              <p:cNvPr id="1381415" name="Text Box 39"/>
              <p:cNvSpPr txBox="1">
                <a:spLocks noChangeArrowheads="1"/>
              </p:cNvSpPr>
              <p:nvPr/>
            </p:nvSpPr>
            <p:spPr bwMode="auto">
              <a:xfrm>
                <a:off x="2112" y="1563"/>
                <a:ext cx="384"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5</a:t>
                </a:r>
              </a:p>
            </p:txBody>
          </p:sp>
          <p:sp>
            <p:nvSpPr>
              <p:cNvPr id="1381416" name="Text Box 40"/>
              <p:cNvSpPr txBox="1">
                <a:spLocks noChangeArrowheads="1"/>
              </p:cNvSpPr>
              <p:nvPr/>
            </p:nvSpPr>
            <p:spPr bwMode="auto">
              <a:xfrm>
                <a:off x="4656" y="1563"/>
                <a:ext cx="624" cy="219"/>
              </a:xfrm>
              <a:prstGeom prst="rect">
                <a:avLst/>
              </a:prstGeom>
              <a:solidFill>
                <a:srgbClr val="4798AB"/>
              </a:solidFill>
              <a:ln>
                <a:noFill/>
              </a:ln>
              <a:effectLst/>
              <a:extLst>
                <a:ext uri="{91240B29-F687-4F45-9708-019B960494DF}">
                  <a14:hiddenLine xmlns:a14="http://schemas.microsoft.com/office/drawing/2010/main" w="9525" algn="ctr">
                    <a:solidFill>
                      <a:srgbClr val="73BBB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chemeClr val="bg1"/>
                    </a:solidFill>
                  </a:rPr>
                  <a:t>5</a:t>
                </a:r>
              </a:p>
            </p:txBody>
          </p:sp>
        </p:grpSp>
        <p:grpSp>
          <p:nvGrpSpPr>
            <p:cNvPr id="1381417" name="Group 41"/>
            <p:cNvGrpSpPr>
              <a:grpSpLocks/>
            </p:cNvGrpSpPr>
            <p:nvPr/>
          </p:nvGrpSpPr>
          <p:grpSpPr bwMode="auto">
            <a:xfrm>
              <a:off x="474" y="3152"/>
              <a:ext cx="4974" cy="184"/>
              <a:chOff x="432" y="3195"/>
              <a:chExt cx="4848" cy="219"/>
            </a:xfrm>
          </p:grpSpPr>
          <p:sp>
            <p:nvSpPr>
              <p:cNvPr id="1381418" name="Text Box 42"/>
              <p:cNvSpPr txBox="1">
                <a:spLocks noChangeArrowheads="1"/>
              </p:cNvSpPr>
              <p:nvPr/>
            </p:nvSpPr>
            <p:spPr bwMode="auto">
              <a:xfrm>
                <a:off x="432" y="3195"/>
                <a:ext cx="1630"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Network Management</a:t>
                </a:r>
              </a:p>
            </p:txBody>
          </p:sp>
          <p:sp>
            <p:nvSpPr>
              <p:cNvPr id="1381419" name="Text Box 43"/>
              <p:cNvSpPr txBox="1">
                <a:spLocks noChangeArrowheads="1"/>
              </p:cNvSpPr>
              <p:nvPr/>
            </p:nvSpPr>
            <p:spPr bwMode="auto">
              <a:xfrm>
                <a:off x="3840" y="3195"/>
                <a:ext cx="768"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16</a:t>
                </a:r>
              </a:p>
            </p:txBody>
          </p:sp>
          <p:sp>
            <p:nvSpPr>
              <p:cNvPr id="1381420" name="Text Box 44"/>
              <p:cNvSpPr txBox="1">
                <a:spLocks noChangeArrowheads="1"/>
              </p:cNvSpPr>
              <p:nvPr/>
            </p:nvSpPr>
            <p:spPr bwMode="auto">
              <a:xfrm>
                <a:off x="2544" y="3195"/>
                <a:ext cx="1244"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CS2</a:t>
                </a:r>
              </a:p>
            </p:txBody>
          </p:sp>
          <p:sp>
            <p:nvSpPr>
              <p:cNvPr id="1381421" name="Text Box 45"/>
              <p:cNvSpPr txBox="1">
                <a:spLocks noChangeArrowheads="1"/>
              </p:cNvSpPr>
              <p:nvPr/>
            </p:nvSpPr>
            <p:spPr bwMode="auto">
              <a:xfrm>
                <a:off x="2112" y="3195"/>
                <a:ext cx="384"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a:t>
                </a:r>
              </a:p>
            </p:txBody>
          </p:sp>
          <p:sp>
            <p:nvSpPr>
              <p:cNvPr id="1381422" name="Text Box 46"/>
              <p:cNvSpPr txBox="1">
                <a:spLocks noChangeArrowheads="1"/>
              </p:cNvSpPr>
              <p:nvPr/>
            </p:nvSpPr>
            <p:spPr bwMode="auto">
              <a:xfrm>
                <a:off x="4656" y="3195"/>
                <a:ext cx="624" cy="219"/>
              </a:xfrm>
              <a:prstGeom prst="rect">
                <a:avLst/>
              </a:prstGeom>
              <a:solidFill>
                <a:srgbClr val="F9DE91"/>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a:t>
                </a:r>
              </a:p>
            </p:txBody>
          </p:sp>
        </p:grpSp>
        <p:sp>
          <p:nvSpPr>
            <p:cNvPr id="1381423" name="Text Box 47"/>
            <p:cNvSpPr txBox="1">
              <a:spLocks noChangeArrowheads="1"/>
            </p:cNvSpPr>
            <p:nvPr/>
          </p:nvSpPr>
          <p:spPr bwMode="auto">
            <a:xfrm>
              <a:off x="4808" y="970"/>
              <a:ext cx="64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nSpc>
                  <a:spcPct val="95000"/>
                </a:lnSpc>
                <a:spcBef>
                  <a:spcPct val="20000"/>
                </a:spcBef>
              </a:pPr>
              <a:r>
                <a:rPr lang="en-US" altLang="sk-SK" sz="1600" b="1">
                  <a:solidFill>
                    <a:srgbClr val="FFFFFF"/>
                  </a:solidFill>
                </a:rPr>
                <a:t>L2</a:t>
              </a:r>
            </a:p>
          </p:txBody>
        </p:sp>
        <p:grpSp>
          <p:nvGrpSpPr>
            <p:cNvPr id="1381424" name="Group 48"/>
            <p:cNvGrpSpPr>
              <a:grpSpLocks/>
            </p:cNvGrpSpPr>
            <p:nvPr/>
          </p:nvGrpSpPr>
          <p:grpSpPr bwMode="auto">
            <a:xfrm>
              <a:off x="474" y="3398"/>
              <a:ext cx="4974" cy="185"/>
              <a:chOff x="432" y="3456"/>
              <a:chExt cx="4848" cy="219"/>
            </a:xfrm>
          </p:grpSpPr>
          <p:sp>
            <p:nvSpPr>
              <p:cNvPr id="1381425" name="Text Box 49"/>
              <p:cNvSpPr txBox="1">
                <a:spLocks noChangeArrowheads="1"/>
              </p:cNvSpPr>
              <p:nvPr/>
            </p:nvSpPr>
            <p:spPr bwMode="auto">
              <a:xfrm>
                <a:off x="432" y="3456"/>
                <a:ext cx="1630"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Bulk Data</a:t>
                </a:r>
              </a:p>
            </p:txBody>
          </p:sp>
          <p:sp>
            <p:nvSpPr>
              <p:cNvPr id="1381426" name="Text Box 50"/>
              <p:cNvSpPr txBox="1">
                <a:spLocks noChangeArrowheads="1"/>
              </p:cNvSpPr>
              <p:nvPr/>
            </p:nvSpPr>
            <p:spPr bwMode="auto">
              <a:xfrm>
                <a:off x="3840" y="3456"/>
                <a:ext cx="768"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10</a:t>
                </a:r>
              </a:p>
            </p:txBody>
          </p:sp>
          <p:sp>
            <p:nvSpPr>
              <p:cNvPr id="1381427" name="Text Box 51"/>
              <p:cNvSpPr txBox="1">
                <a:spLocks noChangeArrowheads="1"/>
              </p:cNvSpPr>
              <p:nvPr/>
            </p:nvSpPr>
            <p:spPr bwMode="auto">
              <a:xfrm>
                <a:off x="2544" y="3456"/>
                <a:ext cx="1244"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AF11</a:t>
                </a:r>
              </a:p>
            </p:txBody>
          </p:sp>
          <p:sp>
            <p:nvSpPr>
              <p:cNvPr id="1381428" name="Text Box 52"/>
              <p:cNvSpPr txBox="1">
                <a:spLocks noChangeArrowheads="1"/>
              </p:cNvSpPr>
              <p:nvPr/>
            </p:nvSpPr>
            <p:spPr bwMode="auto">
              <a:xfrm>
                <a:off x="2112" y="3456"/>
                <a:ext cx="384"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a:t>
                </a:r>
              </a:p>
            </p:txBody>
          </p:sp>
          <p:sp>
            <p:nvSpPr>
              <p:cNvPr id="1381429" name="Text Box 53"/>
              <p:cNvSpPr txBox="1">
                <a:spLocks noChangeArrowheads="1"/>
              </p:cNvSpPr>
              <p:nvPr/>
            </p:nvSpPr>
            <p:spPr bwMode="auto">
              <a:xfrm>
                <a:off x="4656" y="3456"/>
                <a:ext cx="624" cy="219"/>
              </a:xfrm>
              <a:prstGeom prst="rect">
                <a:avLst/>
              </a:prstGeom>
              <a:solidFill>
                <a:srgbClr val="8DBAE7"/>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a:t>
                </a:r>
              </a:p>
            </p:txBody>
          </p:sp>
        </p:grpSp>
        <p:grpSp>
          <p:nvGrpSpPr>
            <p:cNvPr id="1381430" name="Group 54"/>
            <p:cNvGrpSpPr>
              <a:grpSpLocks/>
            </p:cNvGrpSpPr>
            <p:nvPr/>
          </p:nvGrpSpPr>
          <p:grpSpPr bwMode="auto">
            <a:xfrm>
              <a:off x="480" y="3888"/>
              <a:ext cx="4974" cy="185"/>
              <a:chOff x="432" y="3744"/>
              <a:chExt cx="4848" cy="219"/>
            </a:xfrm>
          </p:grpSpPr>
          <p:sp>
            <p:nvSpPr>
              <p:cNvPr id="1381431" name="Text Box 55"/>
              <p:cNvSpPr txBox="1">
                <a:spLocks noChangeArrowheads="1"/>
              </p:cNvSpPr>
              <p:nvPr/>
            </p:nvSpPr>
            <p:spPr bwMode="auto">
              <a:xfrm>
                <a:off x="432" y="3744"/>
                <a:ext cx="1630"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Scavenger</a:t>
                </a:r>
              </a:p>
            </p:txBody>
          </p:sp>
          <p:sp>
            <p:nvSpPr>
              <p:cNvPr id="1381432" name="Text Box 56"/>
              <p:cNvSpPr txBox="1">
                <a:spLocks noChangeArrowheads="1"/>
              </p:cNvSpPr>
              <p:nvPr/>
            </p:nvSpPr>
            <p:spPr bwMode="auto">
              <a:xfrm>
                <a:off x="3840" y="3744"/>
                <a:ext cx="768"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8</a:t>
                </a:r>
              </a:p>
            </p:txBody>
          </p:sp>
          <p:sp>
            <p:nvSpPr>
              <p:cNvPr id="1381433" name="Text Box 57"/>
              <p:cNvSpPr txBox="1">
                <a:spLocks noChangeArrowheads="1"/>
              </p:cNvSpPr>
              <p:nvPr/>
            </p:nvSpPr>
            <p:spPr bwMode="auto">
              <a:xfrm>
                <a:off x="2544" y="3744"/>
                <a:ext cx="1244"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CS1</a:t>
                </a:r>
              </a:p>
            </p:txBody>
          </p:sp>
          <p:sp>
            <p:nvSpPr>
              <p:cNvPr id="1381434" name="Text Box 58"/>
              <p:cNvSpPr txBox="1">
                <a:spLocks noChangeArrowheads="1"/>
              </p:cNvSpPr>
              <p:nvPr/>
            </p:nvSpPr>
            <p:spPr bwMode="auto">
              <a:xfrm>
                <a:off x="2112" y="3744"/>
                <a:ext cx="384"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a:t>
                </a:r>
              </a:p>
            </p:txBody>
          </p:sp>
          <p:sp>
            <p:nvSpPr>
              <p:cNvPr id="1381435" name="Text Box 59"/>
              <p:cNvSpPr txBox="1">
                <a:spLocks noChangeArrowheads="1"/>
              </p:cNvSpPr>
              <p:nvPr/>
            </p:nvSpPr>
            <p:spPr bwMode="auto">
              <a:xfrm>
                <a:off x="4656" y="3744"/>
                <a:ext cx="624" cy="219"/>
              </a:xfrm>
              <a:prstGeom prst="rect">
                <a:avLst/>
              </a:prstGeom>
              <a:solidFill>
                <a:srgbClr val="9999CC"/>
              </a:solidFill>
              <a:ln>
                <a:noFill/>
              </a:ln>
              <a:effectLst/>
              <a:extLst>
                <a:ext uri="{91240B29-F687-4F45-9708-019B960494DF}">
                  <a14:hiddenLine xmlns:a14="http://schemas.microsoft.com/office/drawing/2010/main" w="9525" algn="ctr">
                    <a:solidFill>
                      <a:srgbClr val="2A547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1</a:t>
                </a:r>
              </a:p>
            </p:txBody>
          </p:sp>
        </p:grpSp>
        <p:grpSp>
          <p:nvGrpSpPr>
            <p:cNvPr id="1381436" name="Group 60"/>
            <p:cNvGrpSpPr>
              <a:grpSpLocks/>
            </p:cNvGrpSpPr>
            <p:nvPr/>
          </p:nvGrpSpPr>
          <p:grpSpPr bwMode="auto">
            <a:xfrm>
              <a:off x="474" y="1413"/>
              <a:ext cx="4974" cy="185"/>
              <a:chOff x="432" y="1323"/>
              <a:chExt cx="4848" cy="219"/>
            </a:xfrm>
          </p:grpSpPr>
          <p:sp>
            <p:nvSpPr>
              <p:cNvPr id="1381437" name="Text Box 61"/>
              <p:cNvSpPr txBox="1">
                <a:spLocks noChangeArrowheads="1"/>
              </p:cNvSpPr>
              <p:nvPr/>
            </p:nvSpPr>
            <p:spPr bwMode="auto">
              <a:xfrm>
                <a:off x="432" y="1323"/>
                <a:ext cx="1630"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Routing</a:t>
                </a:r>
              </a:p>
            </p:txBody>
          </p:sp>
          <p:sp>
            <p:nvSpPr>
              <p:cNvPr id="1381438" name="Text Box 62"/>
              <p:cNvSpPr txBox="1">
                <a:spLocks noChangeArrowheads="1"/>
              </p:cNvSpPr>
              <p:nvPr/>
            </p:nvSpPr>
            <p:spPr bwMode="auto">
              <a:xfrm>
                <a:off x="3840" y="1323"/>
                <a:ext cx="768"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48</a:t>
                </a:r>
              </a:p>
            </p:txBody>
          </p:sp>
          <p:sp>
            <p:nvSpPr>
              <p:cNvPr id="1381439" name="Text Box 63"/>
              <p:cNvSpPr txBox="1">
                <a:spLocks noChangeArrowheads="1"/>
              </p:cNvSpPr>
              <p:nvPr/>
            </p:nvSpPr>
            <p:spPr bwMode="auto">
              <a:xfrm>
                <a:off x="2544" y="1323"/>
                <a:ext cx="1244"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CS6</a:t>
                </a:r>
              </a:p>
            </p:txBody>
          </p:sp>
          <p:sp>
            <p:nvSpPr>
              <p:cNvPr id="1381440" name="Text Box 64"/>
              <p:cNvSpPr txBox="1">
                <a:spLocks noChangeArrowheads="1"/>
              </p:cNvSpPr>
              <p:nvPr/>
            </p:nvSpPr>
            <p:spPr bwMode="auto">
              <a:xfrm>
                <a:off x="2112" y="1323"/>
                <a:ext cx="384"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6</a:t>
                </a:r>
              </a:p>
            </p:txBody>
          </p:sp>
          <p:sp>
            <p:nvSpPr>
              <p:cNvPr id="1381441" name="Text Box 65"/>
              <p:cNvSpPr txBox="1">
                <a:spLocks noChangeArrowheads="1"/>
              </p:cNvSpPr>
              <p:nvPr/>
            </p:nvSpPr>
            <p:spPr bwMode="auto">
              <a:xfrm>
                <a:off x="4656" y="1323"/>
                <a:ext cx="624" cy="219"/>
              </a:xfrm>
              <a:prstGeom prst="rect">
                <a:avLst/>
              </a:prstGeom>
              <a:solidFill>
                <a:srgbClr val="306774"/>
              </a:solidFill>
              <a:ln>
                <a:noFill/>
              </a:ln>
              <a:effectLst/>
              <a:extLst>
                <a:ext uri="{91240B29-F687-4F45-9708-019B960494DF}">
                  <a14:hiddenLine xmlns:a14="http://schemas.microsoft.com/office/drawing/2010/main" w="9525" algn="ctr">
                    <a:solidFill>
                      <a:srgbClr val="246E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6</a:t>
                </a:r>
              </a:p>
            </p:txBody>
          </p:sp>
        </p:grpSp>
        <p:grpSp>
          <p:nvGrpSpPr>
            <p:cNvPr id="1381442" name="Group 66"/>
            <p:cNvGrpSpPr>
              <a:grpSpLocks/>
            </p:cNvGrpSpPr>
            <p:nvPr/>
          </p:nvGrpSpPr>
          <p:grpSpPr bwMode="auto">
            <a:xfrm>
              <a:off x="474" y="2401"/>
              <a:ext cx="4974" cy="185"/>
              <a:chOff x="432" y="2352"/>
              <a:chExt cx="4848" cy="219"/>
            </a:xfrm>
          </p:grpSpPr>
          <p:sp>
            <p:nvSpPr>
              <p:cNvPr id="1381443" name="Text Box 67"/>
              <p:cNvSpPr txBox="1">
                <a:spLocks noChangeArrowheads="1"/>
              </p:cNvSpPr>
              <p:nvPr/>
            </p:nvSpPr>
            <p:spPr bwMode="auto">
              <a:xfrm>
                <a:off x="432" y="2352"/>
                <a:ext cx="1630"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Mission-Critical Data</a:t>
                </a:r>
              </a:p>
            </p:txBody>
          </p:sp>
          <p:sp>
            <p:nvSpPr>
              <p:cNvPr id="1381444" name="Text Box 68"/>
              <p:cNvSpPr txBox="1">
                <a:spLocks noChangeArrowheads="1"/>
              </p:cNvSpPr>
              <p:nvPr/>
            </p:nvSpPr>
            <p:spPr bwMode="auto">
              <a:xfrm>
                <a:off x="3840" y="2352"/>
                <a:ext cx="768"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26</a:t>
                </a:r>
              </a:p>
            </p:txBody>
          </p:sp>
          <p:sp>
            <p:nvSpPr>
              <p:cNvPr id="1381445" name="Text Box 69"/>
              <p:cNvSpPr txBox="1">
                <a:spLocks noChangeArrowheads="1"/>
              </p:cNvSpPr>
              <p:nvPr/>
            </p:nvSpPr>
            <p:spPr bwMode="auto">
              <a:xfrm>
                <a:off x="2544" y="2352"/>
                <a:ext cx="1244"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AF31*</a:t>
                </a:r>
              </a:p>
            </p:txBody>
          </p:sp>
          <p:sp>
            <p:nvSpPr>
              <p:cNvPr id="1381446" name="Text Box 70"/>
              <p:cNvSpPr txBox="1">
                <a:spLocks noChangeArrowheads="1"/>
              </p:cNvSpPr>
              <p:nvPr/>
            </p:nvSpPr>
            <p:spPr bwMode="auto">
              <a:xfrm>
                <a:off x="2112" y="2352"/>
                <a:ext cx="384"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a:t>
                </a:r>
              </a:p>
            </p:txBody>
          </p:sp>
          <p:sp>
            <p:nvSpPr>
              <p:cNvPr id="1381447" name="Text Box 71"/>
              <p:cNvSpPr txBox="1">
                <a:spLocks noChangeArrowheads="1"/>
              </p:cNvSpPr>
              <p:nvPr/>
            </p:nvSpPr>
            <p:spPr bwMode="auto">
              <a:xfrm>
                <a:off x="4656" y="2352"/>
                <a:ext cx="624" cy="219"/>
              </a:xfrm>
              <a:prstGeom prst="rect">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t>3</a:t>
                </a:r>
              </a:p>
            </p:txBody>
          </p:sp>
        </p:grpSp>
        <p:grpSp>
          <p:nvGrpSpPr>
            <p:cNvPr id="1381448" name="Group 72"/>
            <p:cNvGrpSpPr>
              <a:grpSpLocks/>
            </p:cNvGrpSpPr>
            <p:nvPr/>
          </p:nvGrpSpPr>
          <p:grpSpPr bwMode="auto">
            <a:xfrm>
              <a:off x="474" y="3648"/>
              <a:ext cx="4974" cy="185"/>
              <a:chOff x="432" y="4053"/>
              <a:chExt cx="4848" cy="219"/>
            </a:xfrm>
          </p:grpSpPr>
          <p:sp>
            <p:nvSpPr>
              <p:cNvPr id="1381449" name="Text Box 73"/>
              <p:cNvSpPr txBox="1">
                <a:spLocks noChangeArrowheads="1"/>
              </p:cNvSpPr>
              <p:nvPr/>
            </p:nvSpPr>
            <p:spPr bwMode="auto">
              <a:xfrm>
                <a:off x="432" y="4053"/>
                <a:ext cx="1630"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Best Effort</a:t>
                </a:r>
              </a:p>
            </p:txBody>
          </p:sp>
          <p:sp>
            <p:nvSpPr>
              <p:cNvPr id="1381450" name="Text Box 74"/>
              <p:cNvSpPr txBox="1">
                <a:spLocks noChangeArrowheads="1"/>
              </p:cNvSpPr>
              <p:nvPr/>
            </p:nvSpPr>
            <p:spPr bwMode="auto">
              <a:xfrm>
                <a:off x="3840" y="4053"/>
                <a:ext cx="768"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0</a:t>
                </a:r>
              </a:p>
            </p:txBody>
          </p:sp>
          <p:sp>
            <p:nvSpPr>
              <p:cNvPr id="1381451" name="Text Box 75"/>
              <p:cNvSpPr txBox="1">
                <a:spLocks noChangeArrowheads="1"/>
              </p:cNvSpPr>
              <p:nvPr/>
            </p:nvSpPr>
            <p:spPr bwMode="auto">
              <a:xfrm>
                <a:off x="2544" y="4053"/>
                <a:ext cx="1244"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0</a:t>
                </a:r>
              </a:p>
            </p:txBody>
          </p:sp>
          <p:sp>
            <p:nvSpPr>
              <p:cNvPr id="1381452" name="Text Box 76"/>
              <p:cNvSpPr txBox="1">
                <a:spLocks noChangeArrowheads="1"/>
              </p:cNvSpPr>
              <p:nvPr/>
            </p:nvSpPr>
            <p:spPr bwMode="auto">
              <a:xfrm>
                <a:off x="2112" y="4053"/>
                <a:ext cx="384"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0</a:t>
                </a:r>
              </a:p>
            </p:txBody>
          </p:sp>
          <p:sp>
            <p:nvSpPr>
              <p:cNvPr id="1381453" name="Text Box 77"/>
              <p:cNvSpPr txBox="1">
                <a:spLocks noChangeArrowheads="1"/>
              </p:cNvSpPr>
              <p:nvPr/>
            </p:nvSpPr>
            <p:spPr bwMode="auto">
              <a:xfrm>
                <a:off x="4656" y="4053"/>
                <a:ext cx="624" cy="219"/>
              </a:xfrm>
              <a:prstGeom prst="rect">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pPr>
                  <a:lnSpc>
                    <a:spcPct val="95000"/>
                  </a:lnSpc>
                  <a:spcBef>
                    <a:spcPct val="20000"/>
                  </a:spcBef>
                </a:pPr>
                <a:r>
                  <a:rPr lang="en-US" altLang="sk-SK" sz="1600" b="1">
                    <a:solidFill>
                      <a:srgbClr val="FFFFFF"/>
                    </a:solidFill>
                  </a:rPr>
                  <a:t>0</a:t>
                </a:r>
              </a:p>
            </p:txBody>
          </p:sp>
        </p:grpSp>
      </p:grpSp>
    </p:spTree>
    <p:extLst>
      <p:ext uri="{BB962C8B-B14F-4D97-AF65-F5344CB8AC3E}">
        <p14:creationId xmlns:p14="http://schemas.microsoft.com/office/powerpoint/2010/main" val="109215958"/>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Sumár DSCP a CS</a:t>
            </a:r>
          </a:p>
        </p:txBody>
      </p:sp>
      <p:sp>
        <p:nvSpPr>
          <p:cNvPr id="3" name="Obdĺžnik 2"/>
          <p:cNvSpPr/>
          <p:nvPr/>
        </p:nvSpPr>
        <p:spPr>
          <a:xfrm>
            <a:off x="529771" y="1542379"/>
            <a:ext cx="7946571" cy="1089529"/>
          </a:xfrm>
          <a:prstGeom prst="rect">
            <a:avLst/>
          </a:prstGeom>
        </p:spPr>
        <p:txBody>
          <a:bodyPr wrap="square">
            <a:spAutoFit/>
          </a:bodyPr>
          <a:lstStyle/>
          <a:p>
            <a:pPr algn="l"/>
            <a:r>
              <a:rPr lang="sk-SK" dirty="0">
                <a:hlinkClick r:id="rId2"/>
              </a:rPr>
              <a:t>https://supportforums.cisco.com/document/51426/cisco-qos-baseline-classification-marking-and-mapping-recommendations</a:t>
            </a:r>
            <a:endParaRPr lang="sk-SK" dirty="0"/>
          </a:p>
        </p:txBody>
      </p:sp>
    </p:spTree>
    <p:extLst>
      <p:ext uri="{BB962C8B-B14F-4D97-AF65-F5344CB8AC3E}">
        <p14:creationId xmlns:p14="http://schemas.microsoft.com/office/powerpoint/2010/main" val="184301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p:txBody>
          <a:bodyPr/>
          <a:lstStyle/>
          <a:p>
            <a:r>
              <a:rPr lang="sk-SK" altLang="sk-SK"/>
              <a:t>Efektívne využívanie prenosovej kapacity</a:t>
            </a:r>
            <a:endParaRPr lang="en-US" altLang="sk-SK"/>
          </a:p>
        </p:txBody>
      </p:sp>
      <p:sp>
        <p:nvSpPr>
          <p:cNvPr id="1129475" name="Rectangle 3"/>
          <p:cNvSpPr>
            <a:spLocks noGrp="1" noChangeArrowheads="1"/>
          </p:cNvSpPr>
          <p:nvPr>
            <p:ph type="body" sz="half" idx="4294967295"/>
          </p:nvPr>
        </p:nvSpPr>
        <p:spPr>
          <a:xfrm>
            <a:off x="609600" y="4800600"/>
            <a:ext cx="7696200" cy="1600200"/>
          </a:xfrm>
        </p:spPr>
        <p:txBody>
          <a:bodyPr/>
          <a:lstStyle/>
          <a:p>
            <a:r>
              <a:rPr lang="sk-SK" altLang="sk-SK" sz="2000"/>
              <a:t>Pomocou frontových a kompresných mechanizmov je možné efektívejšie využívať dostupnú prenosovú kapacitu</a:t>
            </a:r>
            <a:endParaRPr lang="en-US" altLang="sk-SK" sz="2000"/>
          </a:p>
          <a:p>
            <a:pPr lvl="1"/>
            <a:r>
              <a:rPr lang="sk-SK" altLang="sk-SK" sz="1600">
                <a:solidFill>
                  <a:schemeClr val="accent2"/>
                </a:solidFill>
              </a:rPr>
              <a:t>Hlas</a:t>
            </a:r>
            <a:r>
              <a:rPr lang="en-US" altLang="sk-SK" sz="1600">
                <a:solidFill>
                  <a:schemeClr val="accent2"/>
                </a:solidFill>
              </a:rPr>
              <a:t>:</a:t>
            </a:r>
            <a:r>
              <a:rPr lang="en-US" altLang="sk-SK" sz="1600"/>
              <a:t> LLQ a </a:t>
            </a:r>
            <a:r>
              <a:rPr lang="sk-SK" altLang="sk-SK" sz="1600"/>
              <a:t>kompresia </a:t>
            </a:r>
            <a:r>
              <a:rPr lang="en-US" altLang="sk-SK" sz="1600"/>
              <a:t>RTP </a:t>
            </a:r>
            <a:r>
              <a:rPr lang="sk-SK" altLang="sk-SK" sz="1600"/>
              <a:t>hlavičiek</a:t>
            </a:r>
            <a:endParaRPr lang="en-US" altLang="sk-SK" sz="1600"/>
          </a:p>
          <a:p>
            <a:pPr lvl="1"/>
            <a:r>
              <a:rPr lang="sk-SK" altLang="sk-SK" sz="1600">
                <a:solidFill>
                  <a:schemeClr val="accent2"/>
                </a:solidFill>
              </a:rPr>
              <a:t>Interaktívne toky</a:t>
            </a:r>
            <a:r>
              <a:rPr lang="en-US" altLang="sk-SK" sz="1600">
                <a:solidFill>
                  <a:schemeClr val="accent2"/>
                </a:solidFill>
              </a:rPr>
              <a:t>:</a:t>
            </a:r>
            <a:r>
              <a:rPr lang="en-US" altLang="sk-SK" sz="1600"/>
              <a:t> CBWFQ a</a:t>
            </a:r>
            <a:r>
              <a:rPr lang="sk-SK" altLang="sk-SK" sz="1600"/>
              <a:t> kompresia</a:t>
            </a:r>
            <a:r>
              <a:rPr lang="en-US" altLang="sk-SK" sz="1600"/>
              <a:t> TCP h</a:t>
            </a:r>
            <a:r>
              <a:rPr lang="sk-SK" altLang="sk-SK" sz="1600"/>
              <a:t>lavičiek</a:t>
            </a:r>
            <a:endParaRPr lang="en-US" altLang="sk-SK" sz="1600"/>
          </a:p>
        </p:txBody>
      </p:sp>
      <p:sp>
        <p:nvSpPr>
          <p:cNvPr id="1129476" name="Rectangle 4"/>
          <p:cNvSpPr>
            <a:spLocks noChangeArrowheads="1"/>
          </p:cNvSpPr>
          <p:nvPr/>
        </p:nvSpPr>
        <p:spPr bwMode="auto">
          <a:xfrm>
            <a:off x="1447800" y="1600200"/>
            <a:ext cx="4572000" cy="29718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aphicFrame>
        <p:nvGraphicFramePr>
          <p:cNvPr id="1129533" name="Group 61"/>
          <p:cNvGraphicFramePr>
            <a:graphicFrameLocks noGrp="1"/>
          </p:cNvGraphicFramePr>
          <p:nvPr>
            <p:ph sz="half" idx="4294967295"/>
          </p:nvPr>
        </p:nvGraphicFramePr>
        <p:xfrm>
          <a:off x="230188" y="1752600"/>
          <a:ext cx="1171575" cy="2796223"/>
        </p:xfrm>
        <a:graphic>
          <a:graphicData uri="http://schemas.openxmlformats.org/drawingml/2006/table">
            <a:tbl>
              <a:tblPr/>
              <a:tblGrid>
                <a:gridCol w="1171575">
                  <a:extLst>
                    <a:ext uri="{9D8B030D-6E8A-4147-A177-3AD203B41FA5}">
                      <a16:colId xmlns:a16="http://schemas.microsoft.com/office/drawing/2014/main" val="20000"/>
                    </a:ext>
                  </a:extLst>
                </a:gridCol>
              </a:tblGrid>
              <a:tr h="477838">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sk-SK" altLang="sk-SK" sz="2000" b="0" i="0" u="none" strike="noStrike" cap="none" normalizeH="0" baseline="0">
                          <a:ln>
                            <a:noFill/>
                          </a:ln>
                          <a:solidFill>
                            <a:schemeClr val="tx1"/>
                          </a:solidFill>
                          <a:effectLst/>
                          <a:latin typeface="Arial" charset="0"/>
                        </a:rPr>
                        <a:t>Hlas</a:t>
                      </a:r>
                      <a:endParaRPr kumimoji="0" lang="en-US" altLang="sk-SK" sz="2000" b="0" i="0" u="none" strike="noStrike" cap="none" normalizeH="0" baseline="0">
                        <a:ln>
                          <a:noFill/>
                        </a:ln>
                        <a:solidFill>
                          <a:schemeClr val="tx1"/>
                        </a:solidFill>
                        <a:effectLst/>
                        <a:latin typeface="Arial" charset="0"/>
                      </a:endParaRP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1400" b="0" i="0" u="none" strike="noStrike" cap="none" normalizeH="0" baseline="0">
                          <a:ln>
                            <a:noFill/>
                          </a:ln>
                          <a:solidFill>
                            <a:schemeClr val="tx1"/>
                          </a:solidFill>
                          <a:effectLst/>
                          <a:latin typeface="Arial" charset="0"/>
                        </a:rPr>
                        <a:t>(</a:t>
                      </a:r>
                      <a:r>
                        <a:rPr kumimoji="0" lang="sk-SK" altLang="sk-SK" sz="1400" b="0" i="0" u="none" strike="noStrike" cap="none" normalizeH="0" baseline="0">
                          <a:ln>
                            <a:noFill/>
                          </a:ln>
                          <a:solidFill>
                            <a:schemeClr val="tx1"/>
                          </a:solidFill>
                          <a:effectLst/>
                          <a:latin typeface="Arial" charset="0"/>
                        </a:rPr>
                        <a:t>Najvyššia</a:t>
                      </a:r>
                      <a:r>
                        <a:rPr kumimoji="0" lang="en-US" altLang="sk-SK" sz="1400" b="0" i="0" u="none" strike="noStrike" cap="none" normalizeH="0" baseline="0">
                          <a:ln>
                            <a:noFill/>
                          </a:ln>
                          <a:solidFill>
                            <a:schemeClr val="tx1"/>
                          </a:solidFill>
                          <a:effectLst/>
                          <a:latin typeface="Arial" charset="0"/>
                        </a:rPr>
                        <a:t>)</a:t>
                      </a:r>
                    </a:p>
                  </a:txBody>
                  <a:tcPr marL="82296" marR="82296" marT="0" marB="0"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7588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endParaRPr kumimoji="0" lang="en-US" altLang="sk-SK" sz="900" b="0" i="0" u="none" strike="noStrike" cap="none" normalizeH="0" baseline="0">
                        <a:ln>
                          <a:noFill/>
                        </a:ln>
                        <a:solidFill>
                          <a:schemeClr val="tx1"/>
                        </a:solidFill>
                        <a:effectLst/>
                        <a:latin typeface="Arial" charset="0"/>
                      </a:endParaRP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2000" b="0" i="0" u="none" strike="noStrike" cap="none" normalizeH="0" baseline="0">
                          <a:ln>
                            <a:noFill/>
                          </a:ln>
                          <a:solidFill>
                            <a:schemeClr val="tx1"/>
                          </a:solidFill>
                          <a:effectLst/>
                          <a:latin typeface="Arial" charset="0"/>
                        </a:rPr>
                        <a:t>D</a:t>
                      </a:r>
                      <a:r>
                        <a:rPr kumimoji="0" lang="sk-SK" altLang="sk-SK" sz="2000" b="0" i="0" u="none" strike="noStrike" cap="none" normalizeH="0" baseline="0">
                          <a:ln>
                            <a:noFill/>
                          </a:ln>
                          <a:solidFill>
                            <a:schemeClr val="tx1"/>
                          </a:solidFill>
                          <a:effectLst/>
                          <a:latin typeface="Arial" charset="0"/>
                        </a:rPr>
                        <a:t>á</a:t>
                      </a:r>
                      <a:r>
                        <a:rPr kumimoji="0" lang="en-US" altLang="sk-SK" sz="2000" b="0" i="0" u="none" strike="noStrike" cap="none" normalizeH="0" baseline="0">
                          <a:ln>
                            <a:noFill/>
                          </a:ln>
                          <a:solidFill>
                            <a:schemeClr val="tx1"/>
                          </a:solidFill>
                          <a:effectLst/>
                          <a:latin typeface="Arial" charset="0"/>
                        </a:rPr>
                        <a:t>ta</a:t>
                      </a: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1400" b="0" i="0" u="none" strike="noStrike" cap="none" normalizeH="0" baseline="0">
                          <a:ln>
                            <a:noFill/>
                          </a:ln>
                          <a:solidFill>
                            <a:schemeClr val="tx1"/>
                          </a:solidFill>
                          <a:effectLst/>
                          <a:latin typeface="Arial" charset="0"/>
                        </a:rPr>
                        <a:t>(</a:t>
                      </a:r>
                      <a:r>
                        <a:rPr kumimoji="0" lang="sk-SK" altLang="sk-SK" sz="1400" b="0" i="0" u="none" strike="noStrike" cap="none" normalizeH="0" baseline="0">
                          <a:ln>
                            <a:noFill/>
                          </a:ln>
                          <a:solidFill>
                            <a:schemeClr val="tx1"/>
                          </a:solidFill>
                          <a:effectLst/>
                          <a:latin typeface="Arial" charset="0"/>
                        </a:rPr>
                        <a:t>Vysoká</a:t>
                      </a:r>
                      <a:r>
                        <a:rPr kumimoji="0" lang="en-US" altLang="sk-SK" sz="1400" b="0" i="0" u="none" strike="noStrike" cap="none" normalizeH="0" baseline="0">
                          <a:ln>
                            <a:noFill/>
                          </a:ln>
                          <a:solidFill>
                            <a:schemeClr val="tx1"/>
                          </a:solidFill>
                          <a:effectLst/>
                          <a:latin typeface="Arial" charset="0"/>
                        </a:rPr>
                        <a:t>)</a:t>
                      </a:r>
                    </a:p>
                  </a:txBody>
                  <a:tcPr marL="82296" marR="82296"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760413">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endParaRPr kumimoji="0" lang="en-US" altLang="sk-SK" sz="900" b="0" i="0" u="none" strike="noStrike" cap="none" normalizeH="0" baseline="0">
                        <a:ln>
                          <a:noFill/>
                        </a:ln>
                        <a:solidFill>
                          <a:schemeClr val="tx1"/>
                        </a:solidFill>
                        <a:effectLst/>
                        <a:latin typeface="Arial" charset="0"/>
                      </a:endParaRP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2000" b="0" i="0" u="none" strike="noStrike" cap="none" normalizeH="0" baseline="0">
                          <a:ln>
                            <a:noFill/>
                          </a:ln>
                          <a:solidFill>
                            <a:schemeClr val="tx1"/>
                          </a:solidFill>
                          <a:effectLst/>
                          <a:latin typeface="Arial" charset="0"/>
                        </a:rPr>
                        <a:t>D</a:t>
                      </a:r>
                      <a:r>
                        <a:rPr kumimoji="0" lang="sk-SK" altLang="sk-SK" sz="2000" b="0" i="0" u="none" strike="noStrike" cap="none" normalizeH="0" baseline="0">
                          <a:ln>
                            <a:noFill/>
                          </a:ln>
                          <a:solidFill>
                            <a:schemeClr val="tx1"/>
                          </a:solidFill>
                          <a:effectLst/>
                          <a:latin typeface="Arial" charset="0"/>
                        </a:rPr>
                        <a:t>á</a:t>
                      </a:r>
                      <a:r>
                        <a:rPr kumimoji="0" lang="en-US" altLang="sk-SK" sz="2000" b="0" i="0" u="none" strike="noStrike" cap="none" normalizeH="0" baseline="0">
                          <a:ln>
                            <a:noFill/>
                          </a:ln>
                          <a:solidFill>
                            <a:schemeClr val="tx1"/>
                          </a:solidFill>
                          <a:effectLst/>
                          <a:latin typeface="Arial" charset="0"/>
                        </a:rPr>
                        <a:t>ta</a:t>
                      </a: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1400" b="0" i="0" u="none" strike="noStrike" cap="none" normalizeH="0" baseline="0">
                          <a:ln>
                            <a:noFill/>
                          </a:ln>
                          <a:solidFill>
                            <a:schemeClr val="tx1"/>
                          </a:solidFill>
                          <a:effectLst/>
                          <a:latin typeface="Arial" charset="0"/>
                        </a:rPr>
                        <a:t>(</a:t>
                      </a:r>
                      <a:r>
                        <a:rPr kumimoji="0" lang="sk-SK" altLang="sk-SK" sz="1400" b="0" i="0" u="none" strike="noStrike" cap="none" normalizeH="0" baseline="0">
                          <a:ln>
                            <a:noFill/>
                          </a:ln>
                          <a:solidFill>
                            <a:schemeClr val="tx1"/>
                          </a:solidFill>
                          <a:effectLst/>
                          <a:latin typeface="Arial" charset="0"/>
                        </a:rPr>
                        <a:t>Stredná</a:t>
                      </a:r>
                      <a:r>
                        <a:rPr kumimoji="0" lang="en-US" altLang="sk-SK" sz="1400" b="0" i="0" u="none" strike="noStrike" cap="none" normalizeH="0" baseline="0">
                          <a:ln>
                            <a:noFill/>
                          </a:ln>
                          <a:solidFill>
                            <a:schemeClr val="tx1"/>
                          </a:solidFill>
                          <a:effectLst/>
                          <a:latin typeface="Arial" charset="0"/>
                        </a:rPr>
                        <a:t>)</a:t>
                      </a:r>
                    </a:p>
                  </a:txBody>
                  <a:tcPr marL="82296" marR="82296"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588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endParaRPr kumimoji="0" lang="en-US" altLang="sk-SK" sz="800" b="0" i="0" u="none" strike="noStrike" cap="none" normalizeH="0" baseline="0">
                        <a:ln>
                          <a:noFill/>
                        </a:ln>
                        <a:solidFill>
                          <a:schemeClr val="tx1"/>
                        </a:solidFill>
                        <a:effectLst/>
                        <a:latin typeface="Arial" charset="0"/>
                      </a:endParaRP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2000" b="0" i="0" u="none" strike="noStrike" cap="none" normalizeH="0" baseline="0">
                          <a:ln>
                            <a:noFill/>
                          </a:ln>
                          <a:solidFill>
                            <a:schemeClr val="tx1"/>
                          </a:solidFill>
                          <a:effectLst/>
                          <a:latin typeface="Arial" charset="0"/>
                        </a:rPr>
                        <a:t>Data</a:t>
                      </a:r>
                    </a:p>
                    <a:p>
                      <a:pPr marL="0" marR="0" lvl="0" indent="0" algn="r" defTabSz="814388" rtl="0" eaLnBrk="0" fontAlgn="base" latinLnBrk="0" hangingPunct="0">
                        <a:lnSpc>
                          <a:spcPct val="100000"/>
                        </a:lnSpc>
                        <a:spcBef>
                          <a:spcPct val="0"/>
                        </a:spcBef>
                        <a:spcAft>
                          <a:spcPct val="0"/>
                        </a:spcAft>
                        <a:buClr>
                          <a:schemeClr val="tx2"/>
                        </a:buClr>
                        <a:buSzPct val="100000"/>
                        <a:buFont typeface="Wingdings" pitchFamily="2" charset="2"/>
                        <a:buNone/>
                        <a:tabLst/>
                      </a:pPr>
                      <a:r>
                        <a:rPr kumimoji="0" lang="en-US" altLang="sk-SK" sz="1400" b="0" i="0" u="none" strike="noStrike" cap="none" normalizeH="0" baseline="0">
                          <a:ln>
                            <a:noFill/>
                          </a:ln>
                          <a:solidFill>
                            <a:schemeClr val="tx1"/>
                          </a:solidFill>
                          <a:effectLst/>
                          <a:latin typeface="Arial" charset="0"/>
                        </a:rPr>
                        <a:t>(</a:t>
                      </a:r>
                      <a:r>
                        <a:rPr kumimoji="0" lang="sk-SK" altLang="sk-SK" sz="1400" b="0" i="0" u="none" strike="noStrike" cap="none" normalizeH="0" baseline="0">
                          <a:ln>
                            <a:noFill/>
                          </a:ln>
                          <a:solidFill>
                            <a:schemeClr val="tx1"/>
                          </a:solidFill>
                          <a:effectLst/>
                          <a:latin typeface="Arial" charset="0"/>
                        </a:rPr>
                        <a:t>Nízka</a:t>
                      </a:r>
                      <a:r>
                        <a:rPr kumimoji="0" lang="en-US" altLang="sk-SK" sz="1400" b="0" i="0" u="none" strike="noStrike" cap="none" normalizeH="0" baseline="0">
                          <a:ln>
                            <a:noFill/>
                          </a:ln>
                          <a:solidFill>
                            <a:schemeClr val="tx1"/>
                          </a:solidFill>
                          <a:effectLst/>
                          <a:latin typeface="Arial" charset="0"/>
                        </a:rPr>
                        <a:t>)</a:t>
                      </a:r>
                    </a:p>
                  </a:txBody>
                  <a:tcPr marL="82296" marR="82296" marT="0" marB="0"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29492" name="Line 20"/>
          <p:cNvSpPr>
            <a:spLocks noChangeShapeType="1"/>
          </p:cNvSpPr>
          <p:nvPr/>
        </p:nvSpPr>
        <p:spPr bwMode="auto">
          <a:xfrm>
            <a:off x="3251200" y="2038350"/>
            <a:ext cx="609600" cy="1524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129493" name="Line 21"/>
          <p:cNvSpPr>
            <a:spLocks noChangeShapeType="1"/>
          </p:cNvSpPr>
          <p:nvPr/>
        </p:nvSpPr>
        <p:spPr bwMode="auto">
          <a:xfrm flipV="1">
            <a:off x="3257550" y="3733800"/>
            <a:ext cx="609600" cy="228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129494" name="Line 22"/>
          <p:cNvSpPr>
            <a:spLocks noChangeShapeType="1"/>
          </p:cNvSpPr>
          <p:nvPr/>
        </p:nvSpPr>
        <p:spPr bwMode="auto">
          <a:xfrm>
            <a:off x="3352800" y="3352800"/>
            <a:ext cx="533400" cy="1524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129495" name="Line 23"/>
          <p:cNvSpPr>
            <a:spLocks noChangeShapeType="1"/>
          </p:cNvSpPr>
          <p:nvPr/>
        </p:nvSpPr>
        <p:spPr bwMode="auto">
          <a:xfrm>
            <a:off x="3352800" y="2743200"/>
            <a:ext cx="685800" cy="5334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nvGrpSpPr>
          <p:cNvPr id="1129496" name="Group 24"/>
          <p:cNvGrpSpPr>
            <a:grpSpLocks/>
          </p:cNvGrpSpPr>
          <p:nvPr/>
        </p:nvGrpSpPr>
        <p:grpSpPr bwMode="auto">
          <a:xfrm>
            <a:off x="1600200" y="1828800"/>
            <a:ext cx="1752600" cy="2590800"/>
            <a:chOff x="1200" y="1200"/>
            <a:chExt cx="1104" cy="1392"/>
          </a:xfrm>
        </p:grpSpPr>
        <p:grpSp>
          <p:nvGrpSpPr>
            <p:cNvPr id="1129497" name="Group 25"/>
            <p:cNvGrpSpPr>
              <a:grpSpLocks/>
            </p:cNvGrpSpPr>
            <p:nvPr/>
          </p:nvGrpSpPr>
          <p:grpSpPr bwMode="auto">
            <a:xfrm>
              <a:off x="1200" y="1200"/>
              <a:ext cx="1104" cy="240"/>
              <a:chOff x="1200" y="1200"/>
              <a:chExt cx="1104" cy="240"/>
            </a:xfrm>
          </p:grpSpPr>
          <p:sp>
            <p:nvSpPr>
              <p:cNvPr id="1129498" name="Rectangle 26"/>
              <p:cNvSpPr>
                <a:spLocks noChangeArrowheads="1"/>
              </p:cNvSpPr>
              <p:nvPr/>
            </p:nvSpPr>
            <p:spPr bwMode="auto">
              <a:xfrm>
                <a:off x="1200" y="1200"/>
                <a:ext cx="1104" cy="240"/>
              </a:xfrm>
              <a:prstGeom prst="rect">
                <a:avLst/>
              </a:prstGeom>
              <a:solidFill>
                <a:srgbClr val="00FF00"/>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499" name="Text Box 27"/>
              <p:cNvSpPr txBox="1">
                <a:spLocks noChangeArrowheads="1"/>
              </p:cNvSpPr>
              <p:nvPr/>
            </p:nvSpPr>
            <p:spPr bwMode="auto">
              <a:xfrm>
                <a:off x="1888" y="1239"/>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1</a:t>
                </a:r>
              </a:p>
            </p:txBody>
          </p:sp>
          <p:sp>
            <p:nvSpPr>
              <p:cNvPr id="1129500" name="Text Box 28"/>
              <p:cNvSpPr txBox="1">
                <a:spLocks noChangeArrowheads="1"/>
              </p:cNvSpPr>
              <p:nvPr/>
            </p:nvSpPr>
            <p:spPr bwMode="auto">
              <a:xfrm>
                <a:off x="2112" y="1239"/>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1</a:t>
                </a:r>
              </a:p>
            </p:txBody>
          </p:sp>
        </p:grpSp>
        <p:grpSp>
          <p:nvGrpSpPr>
            <p:cNvPr id="1129501" name="Group 29"/>
            <p:cNvGrpSpPr>
              <a:grpSpLocks/>
            </p:cNvGrpSpPr>
            <p:nvPr/>
          </p:nvGrpSpPr>
          <p:grpSpPr bwMode="auto">
            <a:xfrm>
              <a:off x="1200" y="1584"/>
              <a:ext cx="1104" cy="240"/>
              <a:chOff x="1200" y="1584"/>
              <a:chExt cx="1104" cy="240"/>
            </a:xfrm>
          </p:grpSpPr>
          <p:sp>
            <p:nvSpPr>
              <p:cNvPr id="1129502" name="Rectangle 30"/>
              <p:cNvSpPr>
                <a:spLocks noChangeArrowheads="1"/>
              </p:cNvSpPr>
              <p:nvPr/>
            </p:nvSpPr>
            <p:spPr bwMode="auto">
              <a:xfrm>
                <a:off x="1200" y="1584"/>
                <a:ext cx="1104" cy="240"/>
              </a:xfrm>
              <a:prstGeom prst="rect">
                <a:avLst/>
              </a:prstGeom>
              <a:solidFill>
                <a:srgbClr val="00FF00"/>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03" name="Text Box 31"/>
              <p:cNvSpPr txBox="1">
                <a:spLocks noChangeArrowheads="1"/>
              </p:cNvSpPr>
              <p:nvPr/>
            </p:nvSpPr>
            <p:spPr bwMode="auto">
              <a:xfrm>
                <a:off x="1888" y="1623"/>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2</a:t>
                </a:r>
              </a:p>
            </p:txBody>
          </p:sp>
          <p:sp>
            <p:nvSpPr>
              <p:cNvPr id="1129504" name="Text Box 32"/>
              <p:cNvSpPr txBox="1">
                <a:spLocks noChangeArrowheads="1"/>
              </p:cNvSpPr>
              <p:nvPr/>
            </p:nvSpPr>
            <p:spPr bwMode="auto">
              <a:xfrm>
                <a:off x="2112" y="1623"/>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2</a:t>
                </a:r>
              </a:p>
            </p:txBody>
          </p:sp>
        </p:grpSp>
        <p:grpSp>
          <p:nvGrpSpPr>
            <p:cNvPr id="1129505" name="Group 33"/>
            <p:cNvGrpSpPr>
              <a:grpSpLocks/>
            </p:cNvGrpSpPr>
            <p:nvPr/>
          </p:nvGrpSpPr>
          <p:grpSpPr bwMode="auto">
            <a:xfrm>
              <a:off x="1200" y="1968"/>
              <a:ext cx="1104" cy="240"/>
              <a:chOff x="1200" y="1968"/>
              <a:chExt cx="1104" cy="240"/>
            </a:xfrm>
          </p:grpSpPr>
          <p:sp>
            <p:nvSpPr>
              <p:cNvPr id="1129506" name="Rectangle 34"/>
              <p:cNvSpPr>
                <a:spLocks noChangeArrowheads="1"/>
              </p:cNvSpPr>
              <p:nvPr/>
            </p:nvSpPr>
            <p:spPr bwMode="auto">
              <a:xfrm>
                <a:off x="1200" y="1968"/>
                <a:ext cx="1104" cy="240"/>
              </a:xfrm>
              <a:prstGeom prst="rect">
                <a:avLst/>
              </a:prstGeom>
              <a:solidFill>
                <a:srgbClr val="00FF00"/>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07" name="Text Box 35"/>
              <p:cNvSpPr txBox="1">
                <a:spLocks noChangeArrowheads="1"/>
              </p:cNvSpPr>
              <p:nvPr/>
            </p:nvSpPr>
            <p:spPr bwMode="auto">
              <a:xfrm>
                <a:off x="1664" y="2007"/>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3</a:t>
                </a:r>
              </a:p>
            </p:txBody>
          </p:sp>
          <p:sp>
            <p:nvSpPr>
              <p:cNvPr id="1129508" name="Text Box 36"/>
              <p:cNvSpPr txBox="1">
                <a:spLocks noChangeArrowheads="1"/>
              </p:cNvSpPr>
              <p:nvPr/>
            </p:nvSpPr>
            <p:spPr bwMode="auto">
              <a:xfrm>
                <a:off x="1888" y="2007"/>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3</a:t>
                </a:r>
              </a:p>
            </p:txBody>
          </p:sp>
          <p:sp>
            <p:nvSpPr>
              <p:cNvPr id="1129509" name="Text Box 37"/>
              <p:cNvSpPr txBox="1">
                <a:spLocks noChangeArrowheads="1"/>
              </p:cNvSpPr>
              <p:nvPr/>
            </p:nvSpPr>
            <p:spPr bwMode="auto">
              <a:xfrm>
                <a:off x="2112" y="2007"/>
                <a:ext cx="144" cy="138"/>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3</a:t>
                </a:r>
              </a:p>
            </p:txBody>
          </p:sp>
        </p:grpSp>
        <p:grpSp>
          <p:nvGrpSpPr>
            <p:cNvPr id="1129510" name="Group 38"/>
            <p:cNvGrpSpPr>
              <a:grpSpLocks/>
            </p:cNvGrpSpPr>
            <p:nvPr/>
          </p:nvGrpSpPr>
          <p:grpSpPr bwMode="auto">
            <a:xfrm>
              <a:off x="1200" y="2352"/>
              <a:ext cx="1104" cy="240"/>
              <a:chOff x="1200" y="2352"/>
              <a:chExt cx="1104" cy="240"/>
            </a:xfrm>
          </p:grpSpPr>
          <p:sp>
            <p:nvSpPr>
              <p:cNvPr id="1129511" name="Rectangle 39"/>
              <p:cNvSpPr>
                <a:spLocks noChangeArrowheads="1"/>
              </p:cNvSpPr>
              <p:nvPr/>
            </p:nvSpPr>
            <p:spPr bwMode="auto">
              <a:xfrm>
                <a:off x="1200" y="2352"/>
                <a:ext cx="1104" cy="240"/>
              </a:xfrm>
              <a:prstGeom prst="rect">
                <a:avLst/>
              </a:prstGeom>
              <a:solidFill>
                <a:srgbClr val="00FF00"/>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12" name="Text Box 40"/>
              <p:cNvSpPr txBox="1">
                <a:spLocks noChangeArrowheads="1"/>
              </p:cNvSpPr>
              <p:nvPr/>
            </p:nvSpPr>
            <p:spPr bwMode="auto">
              <a:xfrm>
                <a:off x="1440" y="2391"/>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sp>
            <p:nvSpPr>
              <p:cNvPr id="1129513" name="Text Box 41"/>
              <p:cNvSpPr txBox="1">
                <a:spLocks noChangeArrowheads="1"/>
              </p:cNvSpPr>
              <p:nvPr/>
            </p:nvSpPr>
            <p:spPr bwMode="auto">
              <a:xfrm>
                <a:off x="1664" y="2391"/>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sp>
            <p:nvSpPr>
              <p:cNvPr id="1129514" name="Text Box 42"/>
              <p:cNvSpPr txBox="1">
                <a:spLocks noChangeArrowheads="1"/>
              </p:cNvSpPr>
              <p:nvPr/>
            </p:nvSpPr>
            <p:spPr bwMode="auto">
              <a:xfrm>
                <a:off x="1888" y="2391"/>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sp>
            <p:nvSpPr>
              <p:cNvPr id="1129515" name="Text Box 43"/>
              <p:cNvSpPr txBox="1">
                <a:spLocks noChangeArrowheads="1"/>
              </p:cNvSpPr>
              <p:nvPr/>
            </p:nvSpPr>
            <p:spPr bwMode="auto">
              <a:xfrm>
                <a:off x="2112" y="2391"/>
                <a:ext cx="144" cy="139"/>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grpSp>
      </p:grpSp>
      <p:sp>
        <p:nvSpPr>
          <p:cNvPr id="1129516" name="Freeform 44"/>
          <p:cNvSpPr>
            <a:spLocks/>
          </p:cNvSpPr>
          <p:nvPr/>
        </p:nvSpPr>
        <p:spPr bwMode="auto">
          <a:xfrm>
            <a:off x="6799263" y="2362200"/>
            <a:ext cx="1993900" cy="1320800"/>
          </a:xfrm>
          <a:custGeom>
            <a:avLst/>
            <a:gdLst>
              <a:gd name="T0" fmla="*/ 484 w 1444"/>
              <a:gd name="T1" fmla="*/ 902 h 1052"/>
              <a:gd name="T2" fmla="*/ 756 w 1444"/>
              <a:gd name="T3" fmla="*/ 1052 h 1052"/>
              <a:gd name="T4" fmla="*/ 1032 w 1444"/>
              <a:gd name="T5" fmla="*/ 950 h 1052"/>
              <a:gd name="T6" fmla="*/ 1308 w 1444"/>
              <a:gd name="T7" fmla="*/ 872 h 1052"/>
              <a:gd name="T8" fmla="*/ 1356 w 1444"/>
              <a:gd name="T9" fmla="*/ 602 h 1052"/>
              <a:gd name="T10" fmla="*/ 1444 w 1444"/>
              <a:gd name="T11" fmla="*/ 460 h 1052"/>
              <a:gd name="T12" fmla="*/ 1340 w 1444"/>
              <a:gd name="T13" fmla="*/ 346 h 1052"/>
              <a:gd name="T14" fmla="*/ 1260 w 1444"/>
              <a:gd name="T15" fmla="*/ 192 h 1052"/>
              <a:gd name="T16" fmla="*/ 1076 w 1444"/>
              <a:gd name="T17" fmla="*/ 174 h 1052"/>
              <a:gd name="T18" fmla="*/ 816 w 1444"/>
              <a:gd name="T19" fmla="*/ 7 h 1052"/>
              <a:gd name="T20" fmla="*/ 548 w 1444"/>
              <a:gd name="T21" fmla="*/ 134 h 1052"/>
              <a:gd name="T22" fmla="*/ 296 w 1444"/>
              <a:gd name="T23" fmla="*/ 140 h 1052"/>
              <a:gd name="T24" fmla="*/ 204 w 1444"/>
              <a:gd name="T25" fmla="*/ 336 h 1052"/>
              <a:gd name="T26" fmla="*/ 12 w 1444"/>
              <a:gd name="T27" fmla="*/ 500 h 1052"/>
              <a:gd name="T28" fmla="*/ 144 w 1444"/>
              <a:gd name="T29" fmla="*/ 702 h 1052"/>
              <a:gd name="T30" fmla="*/ 256 w 1444"/>
              <a:gd name="T31" fmla="*/ 896 h 1052"/>
              <a:gd name="T32" fmla="*/ 484 w 1444"/>
              <a:gd name="T33" fmla="*/ 90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4" h="1052">
                <a:moveTo>
                  <a:pt x="484" y="902"/>
                </a:moveTo>
                <a:cubicBezTo>
                  <a:pt x="544" y="974"/>
                  <a:pt x="592" y="1024"/>
                  <a:pt x="756" y="1052"/>
                </a:cubicBezTo>
                <a:cubicBezTo>
                  <a:pt x="892" y="1048"/>
                  <a:pt x="972" y="1026"/>
                  <a:pt x="1032" y="950"/>
                </a:cubicBezTo>
                <a:cubicBezTo>
                  <a:pt x="1108" y="966"/>
                  <a:pt x="1224" y="940"/>
                  <a:pt x="1308" y="872"/>
                </a:cubicBezTo>
                <a:cubicBezTo>
                  <a:pt x="1392" y="772"/>
                  <a:pt x="1388" y="702"/>
                  <a:pt x="1356" y="602"/>
                </a:cubicBezTo>
                <a:cubicBezTo>
                  <a:pt x="1412" y="554"/>
                  <a:pt x="1424" y="568"/>
                  <a:pt x="1444" y="460"/>
                </a:cubicBezTo>
                <a:cubicBezTo>
                  <a:pt x="1428" y="380"/>
                  <a:pt x="1404" y="370"/>
                  <a:pt x="1340" y="346"/>
                </a:cubicBezTo>
                <a:cubicBezTo>
                  <a:pt x="1324" y="292"/>
                  <a:pt x="1332" y="244"/>
                  <a:pt x="1260" y="192"/>
                </a:cubicBezTo>
                <a:cubicBezTo>
                  <a:pt x="1180" y="144"/>
                  <a:pt x="1132" y="156"/>
                  <a:pt x="1076" y="174"/>
                </a:cubicBezTo>
                <a:cubicBezTo>
                  <a:pt x="1036" y="15"/>
                  <a:pt x="908" y="16"/>
                  <a:pt x="816" y="7"/>
                </a:cubicBezTo>
                <a:cubicBezTo>
                  <a:pt x="728" y="0"/>
                  <a:pt x="564" y="34"/>
                  <a:pt x="548" y="134"/>
                </a:cubicBezTo>
                <a:cubicBezTo>
                  <a:pt x="472" y="90"/>
                  <a:pt x="384" y="84"/>
                  <a:pt x="296" y="140"/>
                </a:cubicBezTo>
                <a:cubicBezTo>
                  <a:pt x="224" y="200"/>
                  <a:pt x="196" y="260"/>
                  <a:pt x="204" y="336"/>
                </a:cubicBezTo>
                <a:cubicBezTo>
                  <a:pt x="140" y="328"/>
                  <a:pt x="40" y="372"/>
                  <a:pt x="12" y="500"/>
                </a:cubicBezTo>
                <a:cubicBezTo>
                  <a:pt x="0" y="642"/>
                  <a:pt x="108" y="704"/>
                  <a:pt x="144" y="702"/>
                </a:cubicBezTo>
                <a:cubicBezTo>
                  <a:pt x="132" y="750"/>
                  <a:pt x="164" y="836"/>
                  <a:pt x="256" y="896"/>
                </a:cubicBezTo>
                <a:cubicBezTo>
                  <a:pt x="376" y="940"/>
                  <a:pt x="420" y="922"/>
                  <a:pt x="484" y="902"/>
                </a:cubicBezTo>
                <a:close/>
              </a:path>
            </a:pathLst>
          </a:custGeom>
          <a:solidFill>
            <a:schemeClr val="bg1"/>
          </a:solidFill>
          <a:ln w="28575" cap="flat" cmpd="sng">
            <a:solidFill>
              <a:srgbClr val="969696"/>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sk-SK"/>
          </a:p>
        </p:txBody>
      </p:sp>
      <p:sp>
        <p:nvSpPr>
          <p:cNvPr id="1129517" name="Line 45"/>
          <p:cNvSpPr>
            <a:spLocks noChangeShapeType="1"/>
          </p:cNvSpPr>
          <p:nvPr/>
        </p:nvSpPr>
        <p:spPr bwMode="auto">
          <a:xfrm>
            <a:off x="6019800" y="3048000"/>
            <a:ext cx="20574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nvGrpSpPr>
          <p:cNvPr id="1129518" name="Group 46"/>
          <p:cNvGrpSpPr>
            <a:grpSpLocks/>
          </p:cNvGrpSpPr>
          <p:nvPr/>
        </p:nvGrpSpPr>
        <p:grpSpPr bwMode="auto">
          <a:xfrm>
            <a:off x="6172200" y="2743200"/>
            <a:ext cx="1524000" cy="257175"/>
            <a:chOff x="4080" y="2688"/>
            <a:chExt cx="960" cy="162"/>
          </a:xfrm>
        </p:grpSpPr>
        <p:sp>
          <p:nvSpPr>
            <p:cNvPr id="1129519" name="Text Box 47"/>
            <p:cNvSpPr txBox="1">
              <a:spLocks noChangeArrowheads="1"/>
            </p:cNvSpPr>
            <p:nvPr/>
          </p:nvSpPr>
          <p:spPr bwMode="auto">
            <a:xfrm>
              <a:off x="4080"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4</a:t>
              </a:r>
            </a:p>
          </p:txBody>
        </p:sp>
        <p:sp>
          <p:nvSpPr>
            <p:cNvPr id="1129520" name="Text Box 48"/>
            <p:cNvSpPr txBox="1">
              <a:spLocks noChangeArrowheads="1"/>
            </p:cNvSpPr>
            <p:nvPr/>
          </p:nvSpPr>
          <p:spPr bwMode="auto">
            <a:xfrm>
              <a:off x="4284"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3</a:t>
              </a:r>
            </a:p>
          </p:txBody>
        </p:sp>
        <p:sp>
          <p:nvSpPr>
            <p:cNvPr id="1129521" name="Text Box 49"/>
            <p:cNvSpPr txBox="1">
              <a:spLocks noChangeArrowheads="1"/>
            </p:cNvSpPr>
            <p:nvPr/>
          </p:nvSpPr>
          <p:spPr bwMode="auto">
            <a:xfrm>
              <a:off x="4488"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2</a:t>
              </a:r>
            </a:p>
          </p:txBody>
        </p:sp>
        <p:sp>
          <p:nvSpPr>
            <p:cNvPr id="1129522" name="Text Box 50"/>
            <p:cNvSpPr txBox="1">
              <a:spLocks noChangeArrowheads="1"/>
            </p:cNvSpPr>
            <p:nvPr/>
          </p:nvSpPr>
          <p:spPr bwMode="auto">
            <a:xfrm>
              <a:off x="4692"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1</a:t>
              </a:r>
            </a:p>
          </p:txBody>
        </p:sp>
        <p:sp>
          <p:nvSpPr>
            <p:cNvPr id="1129523" name="Text Box 51"/>
            <p:cNvSpPr txBox="1">
              <a:spLocks noChangeArrowheads="1"/>
            </p:cNvSpPr>
            <p:nvPr/>
          </p:nvSpPr>
          <p:spPr bwMode="auto">
            <a:xfrm>
              <a:off x="4896" y="2688"/>
              <a:ext cx="144" cy="162"/>
            </a:xfrm>
            <a:prstGeom prst="rect">
              <a:avLst/>
            </a:prstGeom>
            <a:solidFill>
              <a:srgbClr val="66CCFF"/>
            </a:solidFill>
            <a:ln w="19050"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36576" rIns="0" bIns="36576">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spcBef>
                  <a:spcPct val="50000"/>
                </a:spcBef>
              </a:pPr>
              <a:r>
                <a:rPr lang="en-US" altLang="sk-SK" sz="1200" b="1"/>
                <a:t>1</a:t>
              </a:r>
            </a:p>
          </p:txBody>
        </p:sp>
      </p:grpSp>
      <p:sp>
        <p:nvSpPr>
          <p:cNvPr id="1129524" name="Line 52"/>
          <p:cNvSpPr>
            <a:spLocks noChangeShapeType="1"/>
          </p:cNvSpPr>
          <p:nvPr/>
        </p:nvSpPr>
        <p:spPr bwMode="auto">
          <a:xfrm>
            <a:off x="4876800" y="2362200"/>
            <a:ext cx="11430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sp>
        <p:nvSpPr>
          <p:cNvPr id="1129525" name="Line 53"/>
          <p:cNvSpPr>
            <a:spLocks noChangeShapeType="1"/>
          </p:cNvSpPr>
          <p:nvPr/>
        </p:nvSpPr>
        <p:spPr bwMode="auto">
          <a:xfrm flipV="1">
            <a:off x="4876800" y="3048000"/>
            <a:ext cx="1143000" cy="7620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sk-SK"/>
          </a:p>
        </p:txBody>
      </p:sp>
      <p:grpSp>
        <p:nvGrpSpPr>
          <p:cNvPr id="1129526" name="Group 54"/>
          <p:cNvGrpSpPr>
            <a:grpSpLocks/>
          </p:cNvGrpSpPr>
          <p:nvPr/>
        </p:nvGrpSpPr>
        <p:grpSpPr bwMode="auto">
          <a:xfrm>
            <a:off x="3962400" y="1752600"/>
            <a:ext cx="1600200" cy="1066800"/>
            <a:chOff x="2388" y="1104"/>
            <a:chExt cx="1008" cy="672"/>
          </a:xfrm>
        </p:grpSpPr>
        <p:sp>
          <p:nvSpPr>
            <p:cNvPr id="1129527" name="Oval 55"/>
            <p:cNvSpPr>
              <a:spLocks noChangeArrowheads="1"/>
            </p:cNvSpPr>
            <p:nvPr/>
          </p:nvSpPr>
          <p:spPr bwMode="auto">
            <a:xfrm>
              <a:off x="2388" y="1104"/>
              <a:ext cx="1008" cy="672"/>
            </a:xfrm>
            <a:prstGeom prst="ellipse">
              <a:avLst/>
            </a:prstGeom>
            <a:solidFill>
              <a:srgbClr val="66CCFF"/>
            </a:solidFill>
            <a:ln w="28575" algn="ctr">
              <a:solidFill>
                <a:schemeClr val="tx1"/>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28" name="Text Box 56"/>
            <p:cNvSpPr txBox="1">
              <a:spLocks noChangeArrowheads="1"/>
            </p:cNvSpPr>
            <p:nvPr/>
          </p:nvSpPr>
          <p:spPr bwMode="auto">
            <a:xfrm>
              <a:off x="2412" y="1152"/>
              <a:ext cx="9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0" rIns="82124" bIns="0">
              <a:spAutoFit/>
            </a:bodyPr>
            <a:lstStyle>
              <a:lvl1pPr algn="l" defTabSz="814388">
                <a:defRPr sz="2400">
                  <a:solidFill>
                    <a:schemeClr val="tx1"/>
                  </a:solidFill>
                  <a:latin typeface="Arial" charset="0"/>
                </a:defRPr>
              </a:lvl1pPr>
              <a:lvl2pPr marL="228600" indent="-114300"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10000"/>
                </a:spcBef>
              </a:pPr>
              <a:r>
                <a:rPr lang="sk-SK" altLang="sk-SK" sz="1600" b="1"/>
                <a:t>Hlas</a:t>
              </a:r>
              <a:endParaRPr lang="en-US" altLang="sk-SK" sz="1600" b="1"/>
            </a:p>
            <a:p>
              <a:pPr lvl="1">
                <a:lnSpc>
                  <a:spcPct val="100000"/>
                </a:lnSpc>
                <a:spcBef>
                  <a:spcPct val="10000"/>
                </a:spcBef>
                <a:buFontTx/>
                <a:buChar char="•"/>
              </a:pPr>
              <a:r>
                <a:rPr lang="en-US" altLang="sk-SK" sz="1200"/>
                <a:t>LLQ</a:t>
              </a:r>
            </a:p>
            <a:p>
              <a:pPr lvl="1">
                <a:lnSpc>
                  <a:spcPct val="100000"/>
                </a:lnSpc>
                <a:spcBef>
                  <a:spcPct val="10000"/>
                </a:spcBef>
                <a:buFontTx/>
                <a:buChar char="•"/>
              </a:pPr>
              <a:r>
                <a:rPr lang="sk-SK" altLang="sk-SK" sz="1200"/>
                <a:t>Kompresia </a:t>
              </a:r>
              <a:r>
                <a:rPr lang="en-US" altLang="sk-SK" sz="1200"/>
                <a:t>RTP</a:t>
              </a:r>
              <a:r>
                <a:rPr lang="sk-SK" altLang="sk-SK" sz="1200"/>
                <a:t> hlavičiek</a:t>
              </a:r>
              <a:endParaRPr lang="en-US" altLang="sk-SK" sz="1200"/>
            </a:p>
          </p:txBody>
        </p:sp>
      </p:grpSp>
      <p:grpSp>
        <p:nvGrpSpPr>
          <p:cNvPr id="1129534" name="Group 62"/>
          <p:cNvGrpSpPr>
            <a:grpSpLocks/>
          </p:cNvGrpSpPr>
          <p:nvPr/>
        </p:nvGrpSpPr>
        <p:grpSpPr bwMode="auto">
          <a:xfrm>
            <a:off x="3962400" y="3124200"/>
            <a:ext cx="1600200" cy="1066800"/>
            <a:chOff x="2496" y="1968"/>
            <a:chExt cx="1008" cy="672"/>
          </a:xfrm>
        </p:grpSpPr>
        <p:sp>
          <p:nvSpPr>
            <p:cNvPr id="1129530" name="Oval 58"/>
            <p:cNvSpPr>
              <a:spLocks noChangeArrowheads="1"/>
            </p:cNvSpPr>
            <p:nvPr/>
          </p:nvSpPr>
          <p:spPr bwMode="auto">
            <a:xfrm>
              <a:off x="2496" y="1968"/>
              <a:ext cx="1008" cy="672"/>
            </a:xfrm>
            <a:prstGeom prst="ellipse">
              <a:avLst/>
            </a:prstGeom>
            <a:solidFill>
              <a:srgbClr val="66CCFF"/>
            </a:solidFill>
            <a:ln w="28575" algn="ctr">
              <a:solidFill>
                <a:schemeClr val="tx1"/>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129531" name="Text Box 59"/>
            <p:cNvSpPr txBox="1">
              <a:spLocks noChangeArrowheads="1"/>
            </p:cNvSpPr>
            <p:nvPr/>
          </p:nvSpPr>
          <p:spPr bwMode="auto">
            <a:xfrm>
              <a:off x="2551" y="2016"/>
              <a:ext cx="89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0" rIns="82124" bIns="0">
              <a:spAutoFit/>
            </a:bodyPr>
            <a:lstStyle>
              <a:lvl1pPr algn="l" defTabSz="814388">
                <a:defRPr sz="2400">
                  <a:solidFill>
                    <a:schemeClr val="tx1"/>
                  </a:solidFill>
                  <a:latin typeface="Arial" charset="0"/>
                </a:defRPr>
              </a:lvl1pPr>
              <a:lvl2pPr marL="228600" indent="-114300"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10000"/>
                </a:spcBef>
              </a:pPr>
              <a:r>
                <a:rPr lang="en-US" altLang="sk-SK" sz="1600" b="1"/>
                <a:t>D</a:t>
              </a:r>
              <a:r>
                <a:rPr lang="sk-SK" altLang="sk-SK" sz="1600" b="1"/>
                <a:t>á</a:t>
              </a:r>
              <a:r>
                <a:rPr lang="en-US" altLang="sk-SK" sz="1600" b="1"/>
                <a:t>ta</a:t>
              </a:r>
            </a:p>
            <a:p>
              <a:pPr lvl="1">
                <a:lnSpc>
                  <a:spcPct val="100000"/>
                </a:lnSpc>
                <a:spcBef>
                  <a:spcPct val="10000"/>
                </a:spcBef>
                <a:buFontTx/>
                <a:buChar char="•"/>
              </a:pPr>
              <a:r>
                <a:rPr lang="en-US" altLang="sk-SK" sz="1200"/>
                <a:t>CBWFQ</a:t>
              </a:r>
            </a:p>
            <a:p>
              <a:pPr lvl="1">
                <a:lnSpc>
                  <a:spcPct val="100000"/>
                </a:lnSpc>
                <a:spcBef>
                  <a:spcPct val="10000"/>
                </a:spcBef>
                <a:buFontTx/>
                <a:buChar char="•"/>
              </a:pPr>
              <a:r>
                <a:rPr lang="sk-SK" altLang="sk-SK" sz="1200"/>
                <a:t>Kompresia TCP hlavičiek</a:t>
              </a:r>
              <a:endParaRPr lang="en-US" altLang="sk-SK" sz="1200"/>
            </a:p>
          </p:txBody>
        </p:sp>
      </p:grpSp>
    </p:spTree>
    <p:extLst>
      <p:ext uri="{BB962C8B-B14F-4D97-AF65-F5344CB8AC3E}">
        <p14:creationId xmlns:p14="http://schemas.microsoft.com/office/powerpoint/2010/main" val="425084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1762" name="Picture 2" descr="325P_0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8" y="1219200"/>
            <a:ext cx="7615237" cy="3536950"/>
          </a:xfrm>
          <a:prstGeom prst="rect">
            <a:avLst/>
          </a:prstGeom>
          <a:noFill/>
          <a:extLst>
            <a:ext uri="{909E8E84-426E-40DD-AFC4-6F175D3DCCD1}">
              <a14:hiddenFill xmlns:a14="http://schemas.microsoft.com/office/drawing/2010/main">
                <a:solidFill>
                  <a:srgbClr val="FFFFFF"/>
                </a:solidFill>
              </a14:hiddenFill>
            </a:ext>
          </a:extLst>
        </p:spPr>
      </p:pic>
      <p:sp>
        <p:nvSpPr>
          <p:cNvPr id="1141763" name="Rectangle 3"/>
          <p:cNvSpPr>
            <a:spLocks noGrp="1" noChangeArrowheads="1"/>
          </p:cNvSpPr>
          <p:nvPr>
            <p:ph type="title"/>
          </p:nvPr>
        </p:nvSpPr>
        <p:spPr/>
        <p:txBody>
          <a:bodyPr/>
          <a:lstStyle/>
          <a:p>
            <a:r>
              <a:rPr lang="sk-SK" altLang="sk-SK" sz="2800"/>
              <a:t>Druhy strát paketov</a:t>
            </a:r>
            <a:endParaRPr lang="en-US" altLang="sk-SK" sz="2800"/>
          </a:p>
        </p:txBody>
      </p:sp>
      <p:sp>
        <p:nvSpPr>
          <p:cNvPr id="1141764" name="Rectangle 4"/>
          <p:cNvSpPr>
            <a:spLocks noGrp="1" noChangeArrowheads="1"/>
          </p:cNvSpPr>
          <p:nvPr>
            <p:ph type="body" sz="half" idx="2"/>
          </p:nvPr>
        </p:nvSpPr>
        <p:spPr>
          <a:xfrm>
            <a:off x="601663" y="5029200"/>
            <a:ext cx="7940675" cy="1371600"/>
          </a:xfrm>
        </p:spPr>
        <p:txBody>
          <a:bodyPr/>
          <a:lstStyle/>
          <a:p>
            <a:pPr>
              <a:lnSpc>
                <a:spcPct val="75000"/>
              </a:lnSpc>
            </a:pPr>
            <a:r>
              <a:rPr lang="sk-SK" altLang="sk-SK" sz="1900"/>
              <a:t>Straty typu „t</a:t>
            </a:r>
            <a:r>
              <a:rPr lang="en-US" altLang="sk-SK" sz="1900"/>
              <a:t>ail drop</a:t>
            </a:r>
            <a:r>
              <a:rPr lang="sk-SK" altLang="sk-SK" sz="1900"/>
              <a:t>“ nastávajú, keď je výstupný front plný. Tieto straty sú bežné a nastávajú pri zahltení výstupného rozhrania</a:t>
            </a:r>
            <a:endParaRPr lang="en-US" altLang="sk-SK" sz="1900"/>
          </a:p>
          <a:p>
            <a:pPr>
              <a:lnSpc>
                <a:spcPct val="75000"/>
              </a:lnSpc>
            </a:pPr>
            <a:r>
              <a:rPr lang="sk-SK" altLang="sk-SK" sz="1900"/>
              <a:t>Iné druhy strát sú obvykle spôsobené zahltením na vstupnom rozhraní, pomalým procesorom či chybami pri prenose. Tieto chyby sa často dajú odstrániť upgradom hardvéru</a:t>
            </a:r>
            <a:endParaRPr lang="en-US" altLang="sk-SK" sz="1900"/>
          </a:p>
        </p:txBody>
      </p:sp>
    </p:spTree>
    <p:custDataLst>
      <p:tags r:id="rId1"/>
    </p:custDataLst>
    <p:extLst>
      <p:ext uri="{BB962C8B-B14F-4D97-AF65-F5344CB8AC3E}">
        <p14:creationId xmlns:p14="http://schemas.microsoft.com/office/powerpoint/2010/main" val="214895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3810" name="Picture 2" descr="325P_0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9200"/>
            <a:ext cx="7773988" cy="3536950"/>
          </a:xfrm>
          <a:prstGeom prst="rect">
            <a:avLst/>
          </a:prstGeom>
          <a:noFill/>
          <a:extLst>
            <a:ext uri="{909E8E84-426E-40DD-AFC4-6F175D3DCCD1}">
              <a14:hiddenFill xmlns:a14="http://schemas.microsoft.com/office/drawing/2010/main">
                <a:solidFill>
                  <a:srgbClr val="FFFFFF"/>
                </a:solidFill>
              </a14:hiddenFill>
            </a:ext>
          </a:extLst>
        </p:spPr>
      </p:pic>
      <p:sp>
        <p:nvSpPr>
          <p:cNvPr id="1143811" name="Rectangle 3"/>
          <p:cNvSpPr>
            <a:spLocks noGrp="1" noChangeArrowheads="1"/>
          </p:cNvSpPr>
          <p:nvPr>
            <p:ph type="title"/>
          </p:nvPr>
        </p:nvSpPr>
        <p:spPr/>
        <p:txBody>
          <a:bodyPr/>
          <a:lstStyle/>
          <a:p>
            <a:r>
              <a:rPr lang="sk-SK" altLang="sk-SK"/>
              <a:t>Predchádzanie stratám</a:t>
            </a:r>
            <a:endParaRPr lang="en-US" altLang="sk-SK"/>
          </a:p>
        </p:txBody>
      </p:sp>
      <p:sp>
        <p:nvSpPr>
          <p:cNvPr id="1143812" name="Rectangle 4"/>
          <p:cNvSpPr>
            <a:spLocks noGrp="1" noChangeArrowheads="1"/>
          </p:cNvSpPr>
          <p:nvPr>
            <p:ph type="body" sz="half" idx="2"/>
          </p:nvPr>
        </p:nvSpPr>
        <p:spPr>
          <a:xfrm>
            <a:off x="655638" y="5105400"/>
            <a:ext cx="8159750" cy="1511300"/>
          </a:xfrm>
        </p:spPr>
        <p:txBody>
          <a:bodyPr/>
          <a:lstStyle/>
          <a:p>
            <a:r>
              <a:rPr lang="sk-SK" altLang="sk-SK" sz="1900"/>
              <a:t>Zrýchliť linku</a:t>
            </a:r>
            <a:r>
              <a:rPr lang="en-US" altLang="sk-SK" sz="1900"/>
              <a:t> (</a:t>
            </a:r>
            <a:r>
              <a:rPr lang="sk-SK" altLang="sk-SK" sz="1900"/>
              <a:t>najlepšie, ale aj najdrahšie riešenie</a:t>
            </a:r>
            <a:r>
              <a:rPr lang="en-US" altLang="sk-SK" sz="1900"/>
              <a:t>)</a:t>
            </a:r>
          </a:p>
          <a:p>
            <a:r>
              <a:rPr lang="sk-SK" altLang="sk-SK" sz="1900"/>
              <a:t>Garantovať dostatočné pásmo pre citlivé pakety</a:t>
            </a:r>
            <a:endParaRPr lang="en-US" altLang="sk-SK" sz="1900"/>
          </a:p>
          <a:p>
            <a:r>
              <a:rPr lang="sk-SK" altLang="sk-SK" sz="1900"/>
              <a:t>Predchádzať zahlteniu náhodným zahadzovaním menej dôležitých paketov ešte skôr, než dôjde k zahlteniu</a:t>
            </a:r>
            <a:endParaRPr lang="en-US" altLang="sk-SK" sz="1900"/>
          </a:p>
        </p:txBody>
      </p:sp>
    </p:spTree>
    <p:custDataLst>
      <p:tags r:id="rId1"/>
    </p:custDataLst>
    <p:extLst>
      <p:ext uri="{BB962C8B-B14F-4D97-AF65-F5344CB8AC3E}">
        <p14:creationId xmlns:p14="http://schemas.microsoft.com/office/powerpoint/2010/main" val="301335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bwMode="auto">
          <a:xfrm>
            <a:off x="295422" y="1041009"/>
            <a:ext cx="8398412" cy="1927274"/>
          </a:xfrm>
          <a:prstGeom prst="rect">
            <a:avLst/>
          </a:prstGeom>
          <a:solidFill>
            <a:srgbClr val="FFFF00"/>
          </a:solidFill>
          <a:ln w="9525" cap="flat" cmpd="sng" algn="ctr">
            <a:solidFill>
              <a:schemeClr val="tx2"/>
            </a:solidFill>
            <a:prstDash val="solid"/>
            <a:round/>
            <a:headEnd type="none" w="med" len="med"/>
            <a:tailEnd type="none" w="med" len="med"/>
          </a:ln>
          <a:effectLst/>
          <a:ex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a:ln>
                <a:noFill/>
              </a:ln>
              <a:solidFill>
                <a:schemeClr val="tx1"/>
              </a:solidFill>
              <a:effectLst/>
              <a:latin typeface="Arial" charset="0"/>
            </a:endParaRPr>
          </a:p>
        </p:txBody>
      </p:sp>
      <p:sp>
        <p:nvSpPr>
          <p:cNvPr id="5" name="Title 4"/>
          <p:cNvSpPr>
            <a:spLocks noGrp="1"/>
          </p:cNvSpPr>
          <p:nvPr>
            <p:ph type="title"/>
          </p:nvPr>
        </p:nvSpPr>
        <p:spPr/>
        <p:txBody>
          <a:bodyPr/>
          <a:lstStyle/>
          <a:p>
            <a:r>
              <a:rPr lang="sk-SK" dirty="0"/>
              <a:t>Nástroje pre poskytovanie QoS</a:t>
            </a:r>
          </a:p>
        </p:txBody>
      </p:sp>
      <p:sp>
        <p:nvSpPr>
          <p:cNvPr id="6" name="Content Placeholder 5"/>
          <p:cNvSpPr>
            <a:spLocks noGrp="1"/>
          </p:cNvSpPr>
          <p:nvPr>
            <p:ph idx="1"/>
          </p:nvPr>
        </p:nvSpPr>
        <p:spPr/>
        <p:txBody>
          <a:bodyPr>
            <a:normAutofit fontScale="92500"/>
          </a:bodyPr>
          <a:lstStyle/>
          <a:p>
            <a:r>
              <a:rPr lang="sk-SK" dirty="0"/>
              <a:t>Klasifikácia</a:t>
            </a:r>
          </a:p>
          <a:p>
            <a:pPr lvl="1"/>
            <a:r>
              <a:rPr lang="sk-SK" dirty="0"/>
              <a:t>Identifikácia toku alebo triedy prevádzky</a:t>
            </a:r>
          </a:p>
          <a:p>
            <a:r>
              <a:rPr lang="sk-SK" dirty="0"/>
              <a:t>Značkovanie (Marking)</a:t>
            </a:r>
          </a:p>
          <a:p>
            <a:pPr lvl="1"/>
            <a:r>
              <a:rPr lang="sk-SK" dirty="0"/>
              <a:t>Vyznačenie identifikovaného toku alebo triedy prevádzky</a:t>
            </a:r>
          </a:p>
          <a:p>
            <a:r>
              <a:rPr lang="sk-SK" dirty="0"/>
              <a:t>Predchádzanie zahlteniu (Congestion Avoidance)</a:t>
            </a:r>
          </a:p>
          <a:p>
            <a:pPr lvl="1"/>
            <a:r>
              <a:rPr lang="sk-SK" dirty="0"/>
              <a:t>Tail Drop, Random Early Detection, Weighted RED</a:t>
            </a:r>
          </a:p>
          <a:p>
            <a:r>
              <a:rPr lang="sk-SK" dirty="0"/>
              <a:t>Riešenie zahltenia (Congestion Management)</a:t>
            </a:r>
          </a:p>
          <a:p>
            <a:pPr lvl="1"/>
            <a:r>
              <a:rPr lang="sk-SK" dirty="0"/>
              <a:t>Plánovacie mechanizmy pre obsluhu frontov</a:t>
            </a:r>
          </a:p>
          <a:p>
            <a:r>
              <a:rPr lang="sk-SK" dirty="0"/>
              <a:t>Tvarovanie a obmedzovanie prevádzky (Shaping, Policing)</a:t>
            </a:r>
          </a:p>
          <a:p>
            <a:r>
              <a:rPr lang="sk-SK" dirty="0"/>
              <a:t>Mechanizmy efektívnosti linky (Link Efficiency Mechanisms)</a:t>
            </a:r>
          </a:p>
          <a:p>
            <a:pPr lvl="1"/>
            <a:r>
              <a:rPr lang="sk-SK" dirty="0"/>
              <a:t>Link Fragmentation and Interleaving</a:t>
            </a:r>
          </a:p>
          <a:p>
            <a:pPr lvl="1"/>
            <a:r>
              <a:rPr lang="sk-SK" dirty="0"/>
              <a:t>On-the-fly kompresia hlavičiek alebo tiel paketov</a:t>
            </a:r>
          </a:p>
        </p:txBody>
      </p:sp>
      <p:sp>
        <p:nvSpPr>
          <p:cNvPr id="3" name="BlokTextu 2"/>
          <p:cNvSpPr txBox="1"/>
          <p:nvPr/>
        </p:nvSpPr>
        <p:spPr>
          <a:xfrm>
            <a:off x="7069670" y="1069144"/>
            <a:ext cx="1624164" cy="424732"/>
          </a:xfrm>
          <a:prstGeom prst="rect">
            <a:avLst/>
          </a:prstGeom>
          <a:solidFill>
            <a:srgbClr val="C0C0C4"/>
          </a:solidFill>
        </p:spPr>
        <p:txBody>
          <a:bodyPr wrap="none" rtlCol="0">
            <a:spAutoFit/>
          </a:bodyPr>
          <a:lstStyle/>
          <a:p>
            <a:r>
              <a:rPr lang="sk-SK" dirty="0"/>
              <a:t>Cvičenie 2</a:t>
            </a:r>
          </a:p>
        </p:txBody>
      </p:sp>
    </p:spTree>
    <p:extLst>
      <p:ext uri="{BB962C8B-B14F-4D97-AF65-F5344CB8AC3E}">
        <p14:creationId xmlns:p14="http://schemas.microsoft.com/office/powerpoint/2010/main" val="40894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0674" name="Picture 2"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5" name="Picture 3"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7893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6" name="Picture 4"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7" name="Picture 5"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8" name="Picture 6"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7893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79" name="Picture 7"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0" name="Picture 8"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1" name="Picture 9"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7893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2" name="Picture 10"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3" name="Picture 11"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7846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4" name="Picture 12"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5" name="Picture 13"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6" name="Picture 14"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4197350"/>
            <a:ext cx="301625" cy="301625"/>
          </a:xfrm>
          <a:prstGeom prst="rect">
            <a:avLst/>
          </a:prstGeom>
          <a:noFill/>
          <a:extLst>
            <a:ext uri="{909E8E84-426E-40DD-AFC4-6F175D3DCCD1}">
              <a14:hiddenFill xmlns:a14="http://schemas.microsoft.com/office/drawing/2010/main">
                <a:solidFill>
                  <a:srgbClr val="FFFFFF"/>
                </a:solidFill>
              </a14:hiddenFill>
            </a:ext>
          </a:extLst>
        </p:spPr>
      </p:pic>
      <p:sp>
        <p:nvSpPr>
          <p:cNvPr id="1180687" name="Rectangle 15"/>
          <p:cNvSpPr>
            <a:spLocks noGrp="1" noChangeArrowheads="1"/>
          </p:cNvSpPr>
          <p:nvPr>
            <p:ph type="title"/>
          </p:nvPr>
        </p:nvSpPr>
        <p:spPr>
          <a:xfrm>
            <a:off x="685800" y="533400"/>
            <a:ext cx="8145463" cy="685800"/>
          </a:xfrm>
        </p:spPr>
        <p:txBody>
          <a:bodyPr/>
          <a:lstStyle/>
          <a:p>
            <a:r>
              <a:rPr lang="sk-SK" altLang="sk-SK" dirty="0"/>
              <a:t>Ako </a:t>
            </a:r>
            <a:r>
              <a:rPr lang="sk-SK" altLang="sk-SK" dirty="0" err="1"/>
              <a:t>QoS</a:t>
            </a:r>
            <a:r>
              <a:rPr lang="sk-SK" altLang="sk-SK" dirty="0"/>
              <a:t> nástroje pracujú?</a:t>
            </a:r>
            <a:endParaRPr lang="en-US" altLang="sk-SK" dirty="0"/>
          </a:p>
        </p:txBody>
      </p:sp>
      <p:pic>
        <p:nvPicPr>
          <p:cNvPr id="1180688" name="Picture 16"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52104">
            <a:off x="-990600" y="35861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89" name="Picture 17"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22421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0" name="Picture 18" descr="greyBox"/>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83280">
            <a:off x="-301625" y="32591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1" name="Picture 19"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1710">
            <a:off x="-685800" y="35607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2" name="Picture 20" descr="greyBo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6453">
            <a:off x="-1066800" y="440531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3" name="Picture 21"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39460">
            <a:off x="-685800" y="43307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4" name="Picture 22"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36890">
            <a:off x="-990600" y="287972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5" name="Picture 23"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6833">
            <a:off x="-990600" y="32416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6" name="Picture 24"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92953">
            <a:off x="-301625" y="36369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7" name="Picture 25"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391916">
            <a:off x="-685800" y="39449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8" name="Picture 26"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52104">
            <a:off x="-301625" y="440531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699" name="Picture 27"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28913">
            <a:off x="-301625" y="288131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0" name="Picture 28" descr="greyBo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392961">
            <a:off x="-685800" y="2882900"/>
            <a:ext cx="301625" cy="301625"/>
          </a:xfrm>
          <a:prstGeom prst="rect">
            <a:avLst/>
          </a:prstGeom>
          <a:solidFill>
            <a:srgbClr val="F3BF2D"/>
          </a:solidFill>
        </p:spPr>
      </p:pic>
      <p:pic>
        <p:nvPicPr>
          <p:cNvPr id="1180701" name="Picture 29"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240961">
            <a:off x="-301625" y="40211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2" name="Picture 30" descr="greyBox"/>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83280">
            <a:off x="-990600" y="3975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3" name="Picture 31"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7846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4" name="Picture 32"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5" name="Picture 33"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6" name="Picture 34" descr="grey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41973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7" name="Picture 35"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225"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8" name="Picture 36"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225"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09" name="Picture 37"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33734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0" name="Picture 38"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29622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1" name="Picture 39"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2" name="Picture 40"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5"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3" name="Picture 41"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225"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4" name="Picture 42"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225" y="29591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5" name="Picture 43"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225" y="37846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6" name="Picture 44"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7225" y="37846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7" name="Picture 45"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7225" y="37861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18" name="Picture 46"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7225" y="2959100"/>
            <a:ext cx="301625" cy="301625"/>
          </a:xfrm>
          <a:prstGeom prst="rect">
            <a:avLst/>
          </a:prstGeom>
          <a:noFill/>
          <a:extLst>
            <a:ext uri="{909E8E84-426E-40DD-AFC4-6F175D3DCCD1}">
              <a14:hiddenFill xmlns:a14="http://schemas.microsoft.com/office/drawing/2010/main">
                <a:solidFill>
                  <a:srgbClr val="FFFFFF"/>
                </a:solidFill>
              </a14:hiddenFill>
            </a:ext>
          </a:extLst>
        </p:spPr>
      </p:pic>
      <p:sp>
        <p:nvSpPr>
          <p:cNvPr id="1180719" name="Rectangle 47"/>
          <p:cNvSpPr>
            <a:spLocks noChangeArrowheads="1"/>
          </p:cNvSpPr>
          <p:nvPr/>
        </p:nvSpPr>
        <p:spPr bwMode="auto">
          <a:xfrm>
            <a:off x="0" y="2362200"/>
            <a:ext cx="9134475"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180720" name="Rectangle 48"/>
          <p:cNvSpPr>
            <a:spLocks noChangeArrowheads="1"/>
          </p:cNvSpPr>
          <p:nvPr/>
        </p:nvSpPr>
        <p:spPr bwMode="auto">
          <a:xfrm>
            <a:off x="9525" y="4562475"/>
            <a:ext cx="9124950" cy="523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180721" name="Rectangle 49"/>
          <p:cNvSpPr>
            <a:spLocks noChangeArrowheads="1"/>
          </p:cNvSpPr>
          <p:nvPr/>
        </p:nvSpPr>
        <p:spPr bwMode="auto">
          <a:xfrm>
            <a:off x="0" y="2844800"/>
            <a:ext cx="114300" cy="175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pic>
        <p:nvPicPr>
          <p:cNvPr id="1180722" name="Picture 50"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5150"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23" name="Picture 51"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5150" y="418623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24" name="Picture 52"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5150" y="4186238"/>
            <a:ext cx="301625" cy="301625"/>
          </a:xfrm>
          <a:prstGeom prst="rect">
            <a:avLst/>
          </a:prstGeom>
          <a:noFill/>
          <a:extLst>
            <a:ext uri="{909E8E84-426E-40DD-AFC4-6F175D3DCCD1}">
              <a14:hiddenFill xmlns:a14="http://schemas.microsoft.com/office/drawing/2010/main">
                <a:solidFill>
                  <a:srgbClr val="FFFFFF"/>
                </a:solidFill>
              </a14:hiddenFill>
            </a:ext>
          </a:extLst>
        </p:spPr>
      </p:pic>
      <p:grpSp>
        <p:nvGrpSpPr>
          <p:cNvPr id="1180725" name="Group 53"/>
          <p:cNvGrpSpPr>
            <a:grpSpLocks/>
          </p:cNvGrpSpPr>
          <p:nvPr/>
        </p:nvGrpSpPr>
        <p:grpSpPr bwMode="auto">
          <a:xfrm>
            <a:off x="3103563" y="4184650"/>
            <a:ext cx="304800" cy="304800"/>
            <a:chOff x="1950" y="3408"/>
            <a:chExt cx="192" cy="192"/>
          </a:xfrm>
        </p:grpSpPr>
        <p:pic>
          <p:nvPicPr>
            <p:cNvPr id="1180726" name="Picture 54"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0" y="3408"/>
              <a:ext cx="190" cy="190"/>
            </a:xfrm>
            <a:prstGeom prst="rect">
              <a:avLst/>
            </a:prstGeom>
            <a:noFill/>
            <a:extLst>
              <a:ext uri="{909E8E84-426E-40DD-AFC4-6F175D3DCCD1}">
                <a14:hiddenFill xmlns:a14="http://schemas.microsoft.com/office/drawing/2010/main">
                  <a:solidFill>
                    <a:srgbClr val="FFFFFF"/>
                  </a:solidFill>
                </a14:hiddenFill>
              </a:ext>
            </a:extLst>
          </p:spPr>
        </p:pic>
        <p:sp>
          <p:nvSpPr>
            <p:cNvPr id="1180727" name="Line 55"/>
            <p:cNvSpPr>
              <a:spLocks noChangeShapeType="1"/>
            </p:cNvSpPr>
            <p:nvPr/>
          </p:nvSpPr>
          <p:spPr bwMode="auto">
            <a:xfrm>
              <a:off x="1950" y="340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180728" name="Line 56"/>
            <p:cNvSpPr>
              <a:spLocks noChangeShapeType="1"/>
            </p:cNvSpPr>
            <p:nvPr/>
          </p:nvSpPr>
          <p:spPr bwMode="auto">
            <a:xfrm flipH="1">
              <a:off x="1950" y="340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grpSp>
        <p:nvGrpSpPr>
          <p:cNvPr id="1180729" name="Group 57"/>
          <p:cNvGrpSpPr>
            <a:grpSpLocks/>
          </p:cNvGrpSpPr>
          <p:nvPr/>
        </p:nvGrpSpPr>
        <p:grpSpPr bwMode="auto">
          <a:xfrm>
            <a:off x="3103563" y="3787775"/>
            <a:ext cx="304800" cy="304800"/>
            <a:chOff x="2064" y="3408"/>
            <a:chExt cx="192" cy="192"/>
          </a:xfrm>
        </p:grpSpPr>
        <p:pic>
          <p:nvPicPr>
            <p:cNvPr id="1180730" name="Picture 58"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 y="3409"/>
              <a:ext cx="190" cy="190"/>
            </a:xfrm>
            <a:prstGeom prst="rect">
              <a:avLst/>
            </a:prstGeom>
            <a:noFill/>
            <a:extLst>
              <a:ext uri="{909E8E84-426E-40DD-AFC4-6F175D3DCCD1}">
                <a14:hiddenFill xmlns:a14="http://schemas.microsoft.com/office/drawing/2010/main">
                  <a:solidFill>
                    <a:srgbClr val="FFFFFF"/>
                  </a:solidFill>
                </a14:hiddenFill>
              </a:ext>
            </a:extLst>
          </p:spPr>
        </p:pic>
        <p:sp>
          <p:nvSpPr>
            <p:cNvPr id="1180731" name="Line 59"/>
            <p:cNvSpPr>
              <a:spLocks noChangeShapeType="1"/>
            </p:cNvSpPr>
            <p:nvPr/>
          </p:nvSpPr>
          <p:spPr bwMode="auto">
            <a:xfrm>
              <a:off x="2064" y="340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180732" name="Line 60"/>
            <p:cNvSpPr>
              <a:spLocks noChangeShapeType="1"/>
            </p:cNvSpPr>
            <p:nvPr/>
          </p:nvSpPr>
          <p:spPr bwMode="auto">
            <a:xfrm flipH="1">
              <a:off x="2064" y="340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grpSp>
      <p:pic>
        <p:nvPicPr>
          <p:cNvPr id="1180733" name="Picture 61"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789363"/>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4" name="Picture 62"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37877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5" name="Picture 63"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33670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6" name="Picture 64"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9138" y="41925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7" name="Picture 65"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8" name="Picture 66"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39" name="Picture 67"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0" name="Picture 68"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1" name="Picture 69"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2" name="Picture 70"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3" name="Picture 71"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37877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4" name="Picture 72"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5" name="Picture 73"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6" name="Picture 74"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7" name="Picture 75"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33686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8" name="Picture 76"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337185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49" name="Picture 77" descr="orange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5" y="33686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50" name="Picture 78" descr="gree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963" y="3787775"/>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51" name="Picture 79" descr="yellowBo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0725" y="4191000"/>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52" name="Picture 80" descr="blu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963" y="2960688"/>
            <a:ext cx="301625" cy="301625"/>
          </a:xfrm>
          <a:prstGeom prst="rect">
            <a:avLst/>
          </a:prstGeom>
          <a:noFill/>
          <a:extLst>
            <a:ext uri="{909E8E84-426E-40DD-AFC4-6F175D3DCCD1}">
              <a14:hiddenFill xmlns:a14="http://schemas.microsoft.com/office/drawing/2010/main">
                <a:solidFill>
                  <a:srgbClr val="FFFFFF"/>
                </a:solidFill>
              </a14:hiddenFill>
            </a:ext>
          </a:extLst>
        </p:spPr>
      </p:pic>
      <p:pic>
        <p:nvPicPr>
          <p:cNvPr id="1180753" name="Picture 81" descr="WhtConveyorBel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13" y="2667000"/>
            <a:ext cx="8894762" cy="1919288"/>
          </a:xfrm>
          <a:prstGeom prst="rect">
            <a:avLst/>
          </a:prstGeom>
          <a:noFill/>
          <a:extLst>
            <a:ext uri="{909E8E84-426E-40DD-AFC4-6F175D3DCCD1}">
              <a14:hiddenFill xmlns:a14="http://schemas.microsoft.com/office/drawing/2010/main">
                <a:solidFill>
                  <a:srgbClr val="FFFFFF"/>
                </a:solidFill>
              </a14:hiddenFill>
            </a:ext>
          </a:extLst>
        </p:spPr>
      </p:pic>
      <p:sp>
        <p:nvSpPr>
          <p:cNvPr id="1180754" name="Text Box 82"/>
          <p:cNvSpPr txBox="1">
            <a:spLocks noChangeArrowheads="1"/>
          </p:cNvSpPr>
          <p:nvPr/>
        </p:nvSpPr>
        <p:spPr bwMode="auto">
          <a:xfrm>
            <a:off x="85725" y="1792288"/>
            <a:ext cx="2287588" cy="682625"/>
          </a:xfrm>
          <a:prstGeom prst="rect">
            <a:avLst/>
          </a:prstGeom>
          <a:solidFill>
            <a:schemeClr val="bg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50000"/>
              </a:spcBef>
            </a:pPr>
            <a:r>
              <a:rPr lang="sk-SK" altLang="sk-SK" sz="2000" b="1">
                <a:solidFill>
                  <a:schemeClr val="accent1"/>
                </a:solidFill>
              </a:rPr>
              <a:t>Klasifikácia</a:t>
            </a:r>
            <a:br>
              <a:rPr lang="sk-SK" altLang="sk-SK" sz="2000" b="1">
                <a:solidFill>
                  <a:schemeClr val="accent1"/>
                </a:solidFill>
              </a:rPr>
            </a:br>
            <a:r>
              <a:rPr lang="sk-SK" altLang="sk-SK" sz="2000" b="1">
                <a:solidFill>
                  <a:schemeClr val="accent1"/>
                </a:solidFill>
              </a:rPr>
              <a:t>a značkovanie</a:t>
            </a:r>
            <a:endParaRPr lang="en-US" altLang="sk-SK" sz="2000" b="1">
              <a:solidFill>
                <a:schemeClr val="accent1"/>
              </a:solidFill>
            </a:endParaRPr>
          </a:p>
        </p:txBody>
      </p:sp>
      <p:sp>
        <p:nvSpPr>
          <p:cNvPr id="1180755" name="Text Box 83"/>
          <p:cNvSpPr txBox="1">
            <a:spLocks noChangeArrowheads="1"/>
          </p:cNvSpPr>
          <p:nvPr/>
        </p:nvSpPr>
        <p:spPr bwMode="auto">
          <a:xfrm>
            <a:off x="2586038" y="1803400"/>
            <a:ext cx="3295650" cy="682625"/>
          </a:xfrm>
          <a:prstGeom prst="rect">
            <a:avLst/>
          </a:prstGeom>
          <a:solidFill>
            <a:schemeClr val="bg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50000"/>
              </a:spcBef>
            </a:pPr>
            <a:r>
              <a:rPr lang="sk-SK" altLang="sk-SK" sz="2000" b="1">
                <a:solidFill>
                  <a:schemeClr val="accent2"/>
                </a:solidFill>
              </a:rPr>
              <a:t>Ukladanie do frontov</a:t>
            </a:r>
            <a:br>
              <a:rPr lang="sk-SK" altLang="sk-SK" sz="2000" b="1">
                <a:solidFill>
                  <a:schemeClr val="accent2"/>
                </a:solidFill>
              </a:rPr>
            </a:br>
            <a:r>
              <a:rPr lang="sk-SK" altLang="sk-SK" sz="2000" b="1">
                <a:solidFill>
                  <a:schemeClr val="accent2"/>
                </a:solidFill>
              </a:rPr>
              <a:t>(Selektívne) zahadzovanie</a:t>
            </a:r>
            <a:endParaRPr lang="en-US" altLang="sk-SK" sz="2000" b="1">
              <a:solidFill>
                <a:schemeClr val="accent2"/>
              </a:solidFill>
            </a:endParaRPr>
          </a:p>
        </p:txBody>
      </p:sp>
      <p:sp>
        <p:nvSpPr>
          <p:cNvPr id="1180756" name="Text Box 84"/>
          <p:cNvSpPr txBox="1">
            <a:spLocks noChangeArrowheads="1"/>
          </p:cNvSpPr>
          <p:nvPr/>
        </p:nvSpPr>
        <p:spPr bwMode="auto">
          <a:xfrm>
            <a:off x="6069013" y="1854200"/>
            <a:ext cx="2632075" cy="682625"/>
          </a:xfrm>
          <a:prstGeom prst="rect">
            <a:avLst/>
          </a:prstGeom>
          <a:solidFill>
            <a:schemeClr val="bg1"/>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spcBef>
                <a:spcPct val="50000"/>
              </a:spcBef>
            </a:pPr>
            <a:r>
              <a:rPr lang="sk-SK" altLang="sk-SK" sz="2000" b="1">
                <a:solidFill>
                  <a:srgbClr val="00CC99"/>
                </a:solidFill>
              </a:rPr>
              <a:t>Činnosti po uložení do frontu</a:t>
            </a:r>
            <a:endParaRPr lang="en-US" altLang="sk-SK" sz="2000" b="1">
              <a:solidFill>
                <a:srgbClr val="00CC99"/>
              </a:solidFill>
            </a:endParaRPr>
          </a:p>
        </p:txBody>
      </p:sp>
    </p:spTree>
    <p:extLst>
      <p:ext uri="{BB962C8B-B14F-4D97-AF65-F5344CB8AC3E}">
        <p14:creationId xmlns:p14="http://schemas.microsoft.com/office/powerpoint/2010/main" val="18759309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repeatCount="indefinite" fill="hold" nodeType="withEffect">
                                  <p:stCondLst>
                                    <p:cond delay="0"/>
                                  </p:stCondLst>
                                  <p:childTnLst>
                                    <p:animMotion origin="layout" path="M 3.05556E-6 -2.59259E-6 L 0.14149 -0.21065 " pathEditMode="relative" rAng="0" ptsTypes="AA">
                                      <p:cBhvr>
                                        <p:cTn id="6" dur="3000" fill="hold"/>
                                        <p:tgtEl>
                                          <p:spTgt spid="1180698"/>
                                        </p:tgtEl>
                                        <p:attrNameLst>
                                          <p:attrName>ppt_x</p:attrName>
                                          <p:attrName>ppt_y</p:attrName>
                                        </p:attrNameLst>
                                      </p:cBhvr>
                                      <p:rCtr x="7066" y="-10532"/>
                                    </p:animMotion>
                                  </p:childTnLst>
                                </p:cTn>
                              </p:par>
                              <p:par>
                                <p:cTn id="7" presetID="0" presetClass="path" presetSubtype="0" repeatCount="indefinite" fill="hold" nodeType="withEffect">
                                  <p:stCondLst>
                                    <p:cond delay="1200"/>
                                  </p:stCondLst>
                                  <p:childTnLst>
                                    <p:animMotion origin="layout" path="M 3.05556E-6 -4.07407E-6 C 0.00955 0.00649 0.01857 0.0132 0.02951 0.01667 C 0.04045 0.02014 0.0526 0.01574 0.0658 0.02084 C 0.07882 0.02593 0.09583 0.04445 0.1085 0.04723 C 0.12118 0.05 0.13611 0.03912 0.14149 0.0375 " pathEditMode="relative" rAng="0" ptsTypes="aaaaA">
                                      <p:cBhvr>
                                        <p:cTn id="8" dur="3000" fill="hold"/>
                                        <p:tgtEl>
                                          <p:spTgt spid="1180701"/>
                                        </p:tgtEl>
                                        <p:attrNameLst>
                                          <p:attrName>ppt_x</p:attrName>
                                          <p:attrName>ppt_y</p:attrName>
                                        </p:attrNameLst>
                                      </p:cBhvr>
                                      <p:rCtr x="7066" y="2500"/>
                                    </p:animMotion>
                                  </p:childTnLst>
                                </p:cTn>
                              </p:par>
                              <p:par>
                                <p:cTn id="9" presetID="0" presetClass="path" presetSubtype="0" repeatCount="indefinite" fill="hold" nodeType="withEffect">
                                  <p:stCondLst>
                                    <p:cond delay="0"/>
                                  </p:stCondLst>
                                  <p:childTnLst>
                                    <p:animMotion origin="layout" path="M 3.05556E-6 4.44444E-6 C 0.00052 -0.00301 0.00347 -0.02014 0.00677 -0.02223 C 0.01024 -0.02454 0.01475 -0.02477 0.01875 -0.02639 C 0.025 -0.02593 0.03125 -0.02616 0.0375 -0.025 C 0.04218 -0.02408 0.04479 -0.01019 0.04739 -0.00556 C 0.04965 0.00555 0.05225 0.01689 0.05746 0.02638 C 0.05902 0.03495 0.0625 0.03634 0.0684 0.03888 C 0.0717 0.03842 0.075 0.03912 0.07847 0.0375 C 0.07951 0.03703 0.07882 0.03449 0.07951 0.03333 C 0.08212 0.0287 0.08507 0.02338 0.08837 0.01944 C 0.09253 0.0037 0.1 -0.0044 0.11267 -0.00834 C 0.13854 -0.00695 0.12882 -0.00695 0.14149 -0.00695 " pathEditMode="relative" rAng="0" ptsTypes="fffffffffffA">
                                      <p:cBhvr>
                                        <p:cTn id="10" dur="3000" fill="hold"/>
                                        <p:tgtEl>
                                          <p:spTgt spid="1180696"/>
                                        </p:tgtEl>
                                        <p:attrNameLst>
                                          <p:attrName>ppt_x</p:attrName>
                                          <p:attrName>ppt_y</p:attrName>
                                        </p:attrNameLst>
                                      </p:cBhvr>
                                      <p:rCtr x="7066" y="625"/>
                                    </p:animMotion>
                                  </p:childTnLst>
                                </p:cTn>
                              </p:par>
                              <p:par>
                                <p:cTn id="11" presetID="0" presetClass="path" presetSubtype="0" repeatCount="indefinite" fill="hold" nodeType="withEffect">
                                  <p:stCondLst>
                                    <p:cond delay="4500"/>
                                  </p:stCondLst>
                                  <p:childTnLst>
                                    <p:animMotion origin="layout" path="M 3.05556E-6 0.0007 C 0.01024 -0.01481 0.02048 -0.03055 0.03055 -0.03611 C 0.04062 -0.04166 0.05225 -0.04166 0.06007 -0.03333 C 0.06788 -0.02477 0.06423 0.00648 0.07777 0.01482 C 0.09132 0.02315 0.11632 0.01945 0.14149 0.01621 " pathEditMode="relative" rAng="0" ptsTypes="aaaaA">
                                      <p:cBhvr>
                                        <p:cTn id="12" dur="3000" fill="hold"/>
                                        <p:tgtEl>
                                          <p:spTgt spid="1180690"/>
                                        </p:tgtEl>
                                        <p:attrNameLst>
                                          <p:attrName>ppt_x</p:attrName>
                                          <p:attrName>ppt_y</p:attrName>
                                        </p:attrNameLst>
                                      </p:cBhvr>
                                      <p:rCtr x="7066" y="-995"/>
                                    </p:animMotion>
                                  </p:childTnLst>
                                </p:cTn>
                              </p:par>
                              <p:par>
                                <p:cTn id="13" presetID="0" presetClass="path" presetSubtype="0" repeatCount="indefinite" fill="hold" nodeType="withEffect">
                                  <p:stCondLst>
                                    <p:cond delay="2500"/>
                                  </p:stCondLst>
                                  <p:childTnLst>
                                    <p:animMotion origin="layout" path="M 3.05556E-6 -3.7037E-7 L 0.14149 0.16713 " pathEditMode="relative" rAng="0" ptsTypes="AA">
                                      <p:cBhvr>
                                        <p:cTn id="14" dur="3000" fill="hold"/>
                                        <p:tgtEl>
                                          <p:spTgt spid="1180699"/>
                                        </p:tgtEl>
                                        <p:attrNameLst>
                                          <p:attrName>ppt_x</p:attrName>
                                          <p:attrName>ppt_y</p:attrName>
                                        </p:attrNameLst>
                                      </p:cBhvr>
                                      <p:rCtr x="7066" y="8356"/>
                                    </p:animMotion>
                                  </p:childTnLst>
                                </p:cTn>
                              </p:par>
                              <p:par>
                                <p:cTn id="15" presetID="0" presetClass="path" presetSubtype="0" repeatCount="indefinite" fill="hold" nodeType="withEffect">
                                  <p:stCondLst>
                                    <p:cond delay="1200"/>
                                  </p:stCondLst>
                                  <p:childTnLst>
                                    <p:animMotion origin="layout" path="M 3.05556E-6 1.85185E-6 C 0.02517 -0.02268 0.05035 -0.04514 0.06563 -0.05 C 0.0809 -0.05486 0.08385 -0.03356 0.09167 -0.02917 C 0.09931 -0.02477 0.10451 -0.02037 0.11146 -0.02361 C 0.1184 -0.02685 0.12587 -0.04352 0.13333 -0.04861 C 0.1408 -0.0537 0.14844 -0.05833 0.15625 -0.05417 C 0.16406 -0.05 0.17205 -0.0368 0.18021 -0.02361 " pathEditMode="relative" ptsTypes="aaaaaaA">
                                      <p:cBhvr>
                                        <p:cTn id="16" dur="3000" fill="hold"/>
                                        <p:tgtEl>
                                          <p:spTgt spid="1180693"/>
                                        </p:tgtEl>
                                        <p:attrNameLst>
                                          <p:attrName>ppt_x</p:attrName>
                                          <p:attrName>ppt_y</p:attrName>
                                        </p:attrNameLst>
                                      </p:cBhvr>
                                    </p:animMotion>
                                  </p:childTnLst>
                                </p:cTn>
                              </p:par>
                              <p:par>
                                <p:cTn id="17" presetID="0" presetClass="path" presetSubtype="0" repeatCount="indefinite" fill="hold" nodeType="withEffect">
                                  <p:stCondLst>
                                    <p:cond delay="3800"/>
                                  </p:stCondLst>
                                  <p:childTnLst>
                                    <p:animMotion origin="layout" path="M 3.05556E-6 2.96296E-6 L 0.175 -0.05556 " pathEditMode="relative" ptsTypes="AA">
                                      <p:cBhvr>
                                        <p:cTn id="18" dur="3000" fill="hold"/>
                                        <p:tgtEl>
                                          <p:spTgt spid="1180697"/>
                                        </p:tgtEl>
                                        <p:attrNameLst>
                                          <p:attrName>ppt_x</p:attrName>
                                          <p:attrName>ppt_y</p:attrName>
                                        </p:attrNameLst>
                                      </p:cBhvr>
                                    </p:animMotion>
                                  </p:childTnLst>
                                </p:cTn>
                              </p:par>
                              <p:par>
                                <p:cTn id="19" presetID="0" presetClass="path" presetSubtype="0" repeatCount="indefinite" fill="hold" nodeType="withEffect">
                                  <p:stCondLst>
                                    <p:cond delay="1600"/>
                                  </p:stCondLst>
                                  <p:childTnLst>
                                    <p:animMotion origin="layout" path="M 1.38889E-6 2.22222E-6 C 0.02361 0.0044 0.04722 0.00903 0.05938 0.01667 C 0.07153 0.02431 0.06875 0.03195 0.07292 0.04584 C 0.07709 0.05972 0.07882 0.09375 0.08438 0.1 C 0.08993 0.10625 0.09879 0.0963 0.10608 0.08334 C 0.11372 0.07037 0.12691 0.04977 0.12917 0.02222 C 0.13143 -0.00532 0.11146 -0.05787 0.11979 -0.08194 C 0.12795 -0.10602 0.15365 -0.11412 0.17917 -0.12222 " pathEditMode="relative" ptsTypes="aaaaaaaA">
                                      <p:cBhvr>
                                        <p:cTn id="20" dur="3000" fill="hold"/>
                                        <p:tgtEl>
                                          <p:spTgt spid="1180691"/>
                                        </p:tgtEl>
                                        <p:attrNameLst>
                                          <p:attrName>ppt_x</p:attrName>
                                          <p:attrName>ppt_y</p:attrName>
                                        </p:attrNameLst>
                                      </p:cBhvr>
                                    </p:animMotion>
                                  </p:childTnLst>
                                </p:cTn>
                              </p:par>
                              <p:par>
                                <p:cTn id="21" presetID="0" presetClass="path" presetSubtype="0" repeatCount="indefinite" fill="hold" nodeType="withEffect">
                                  <p:stCondLst>
                                    <p:cond delay="4300"/>
                                  </p:stCondLst>
                                  <p:childTnLst>
                                    <p:animMotion origin="layout" path="M 3.61111E-6 -3.7037E-7 L 0.17517 -0.06065 " pathEditMode="relative" rAng="0" ptsTypes="AA">
                                      <p:cBhvr>
                                        <p:cTn id="22" dur="3000" fill="hold"/>
                                        <p:tgtEl>
                                          <p:spTgt spid="1180689"/>
                                        </p:tgtEl>
                                        <p:attrNameLst>
                                          <p:attrName>ppt_x</p:attrName>
                                          <p:attrName>ppt_y</p:attrName>
                                        </p:attrNameLst>
                                      </p:cBhvr>
                                      <p:rCtr x="8750" y="-3032"/>
                                    </p:animMotion>
                                  </p:childTnLst>
                                </p:cTn>
                              </p:par>
                              <p:par>
                                <p:cTn id="23" presetID="0" presetClass="path" presetSubtype="0" repeatCount="indefinite" fill="hold" nodeType="withEffect">
                                  <p:stCondLst>
                                    <p:cond delay="500"/>
                                  </p:stCondLst>
                                  <p:childTnLst>
                                    <p:animMotion origin="layout" path="M 3.05556E-6 2.96296E-6 C 0.02587 -0.00833 0.05191 -0.01644 0.06667 -0.01111 C 0.08125 -0.00579 0.07865 0.025 0.08837 0.03194 C 0.09826 0.03889 0.1158 0.03356 0.12604 0.03055 C 0.13628 0.02755 0.1408 0.0125 0.15 0.01389 C 0.1592 0.01528 0.16997 0.02708 0.18125 0.03889 " pathEditMode="relative" ptsTypes="aaaaaA">
                                      <p:cBhvr>
                                        <p:cTn id="24" dur="3000" fill="hold"/>
                                        <p:tgtEl>
                                          <p:spTgt spid="1180700"/>
                                        </p:tgtEl>
                                        <p:attrNameLst>
                                          <p:attrName>ppt_x</p:attrName>
                                          <p:attrName>ppt_y</p:attrName>
                                        </p:attrNameLst>
                                      </p:cBhvr>
                                    </p:animMotion>
                                  </p:childTnLst>
                                </p:cTn>
                              </p:par>
                              <p:par>
                                <p:cTn id="25" presetID="0" presetClass="path" presetSubtype="0" repeatCount="indefinite" fill="hold" nodeType="withEffect">
                                  <p:stCondLst>
                                    <p:cond delay="1000"/>
                                  </p:stCondLst>
                                  <p:childTnLst>
                                    <p:animMotion origin="layout" path="M -5.27778E-6 5.92593E-6 C 0.04201 -0.00555 0.08419 -0.0111 0.10624 -0.02083 C 0.12829 -0.03055 0.12135 -0.04976 0.13211 -0.05833 C 0.14322 -0.06689 0.16336 -0.05902 0.17187 -0.07222 C 0.18037 -0.08541 0.17569 -0.12129 0.18333 -0.13749 C 0.19096 -0.1537 0.20433 -0.16157 0.2177 -0.16944 " pathEditMode="relative" ptsTypes="aaaaaA">
                                      <p:cBhvr>
                                        <p:cTn id="26" dur="3000" fill="hold"/>
                                        <p:tgtEl>
                                          <p:spTgt spid="1180692"/>
                                        </p:tgtEl>
                                        <p:attrNameLst>
                                          <p:attrName>ppt_x</p:attrName>
                                          <p:attrName>ppt_y</p:attrName>
                                        </p:attrNameLst>
                                      </p:cBhvr>
                                    </p:animMotion>
                                  </p:childTnLst>
                                </p:cTn>
                              </p:par>
                              <p:par>
                                <p:cTn id="27" presetID="0" presetClass="path" presetSubtype="0" repeatCount="indefinite" fill="hold" nodeType="withEffect">
                                  <p:stCondLst>
                                    <p:cond delay="2400"/>
                                  </p:stCondLst>
                                  <p:childTnLst>
                                    <p:animMotion origin="layout" path="M 1.38889E-6 -2.22222E-6 C 0.03489 -0.0125 0.06979 -0.02477 0.0842 -0.03611 C 0.09896 -0.04745 0.08611 -0.05717 0.08732 -0.06805 C 0.08854 -0.07893 0.08611 -0.09398 0.09167 -0.10139 C 0.09722 -0.10879 0.10972 -0.11157 0.12083 -0.1125 C 0.1316 -0.11342 0.14757 -0.09953 0.15712 -0.10694 C 0.16684 -0.11435 0.16996 -0.14791 0.17812 -0.15694 C 0.18628 -0.16597 0.20156 -0.16064 0.20625 -0.16111 " pathEditMode="relative" ptsTypes="aaaaaaaA">
                                      <p:cBhvr>
                                        <p:cTn id="28" dur="3000" fill="hold"/>
                                        <p:tgtEl>
                                          <p:spTgt spid="1180702"/>
                                        </p:tgtEl>
                                        <p:attrNameLst>
                                          <p:attrName>ppt_x</p:attrName>
                                          <p:attrName>ppt_y</p:attrName>
                                        </p:attrNameLst>
                                      </p:cBhvr>
                                    </p:animMotion>
                                  </p:childTnLst>
                                </p:cTn>
                              </p:par>
                              <p:par>
                                <p:cTn id="29" presetID="0" presetClass="path" presetSubtype="0" repeatCount="indefinite" fill="hold" nodeType="withEffect">
                                  <p:stCondLst>
                                    <p:cond delay="0"/>
                                  </p:stCondLst>
                                  <p:childTnLst>
                                    <p:animMotion origin="layout" path="M 2.77778E-7 1.85185E-6 L 0.21684 0.04213 " pathEditMode="relative" rAng="0" ptsTypes="AA">
                                      <p:cBhvr>
                                        <p:cTn id="30" dur="3000" fill="hold"/>
                                        <p:tgtEl>
                                          <p:spTgt spid="1180688"/>
                                        </p:tgtEl>
                                        <p:attrNameLst>
                                          <p:attrName>ppt_x</p:attrName>
                                          <p:attrName>ppt_y</p:attrName>
                                        </p:attrNameLst>
                                      </p:cBhvr>
                                      <p:rCtr x="10833" y="2106"/>
                                    </p:animMotion>
                                  </p:childTnLst>
                                </p:cTn>
                              </p:par>
                              <p:par>
                                <p:cTn id="31" presetID="0" presetClass="path" presetSubtype="0" repeatCount="indefinite" fill="hold" nodeType="withEffect">
                                  <p:stCondLst>
                                    <p:cond delay="5100"/>
                                  </p:stCondLst>
                                  <p:childTnLst>
                                    <p:animMotion origin="layout" path="M 2.77778E-7 3.33333E-6 L 0.21684 -0.00764 " pathEditMode="relative" rAng="0" ptsTypes="AA">
                                      <p:cBhvr>
                                        <p:cTn id="32" dur="3000" fill="hold"/>
                                        <p:tgtEl>
                                          <p:spTgt spid="1180695"/>
                                        </p:tgtEl>
                                        <p:attrNameLst>
                                          <p:attrName>ppt_x</p:attrName>
                                          <p:attrName>ppt_y</p:attrName>
                                        </p:attrNameLst>
                                      </p:cBhvr>
                                      <p:rCtr x="10833" y="-394"/>
                                    </p:animMotion>
                                  </p:childTnLst>
                                </p:cTn>
                              </p:par>
                              <p:par>
                                <p:cTn id="33" presetID="0" presetClass="path" presetSubtype="0" repeatCount="indefinite" fill="hold" nodeType="withEffect">
                                  <p:stCondLst>
                                    <p:cond delay="1900"/>
                                  </p:stCondLst>
                                  <p:childTnLst>
                                    <p:animMotion origin="layout" path="M 3.05556E-6 -1.11111E-6 C 0.03645 -0.00718 0.07309 -0.01435 0.09062 -0.00417 C 0.10833 0.00602 0.09861 0.04583 0.10625 0.06111 C 0.11389 0.07639 0.12743 0.06852 0.13646 0.0875 C 0.14548 0.10648 0.15173 0.1588 0.16041 0.175 C 0.16909 0.1912 0.17968 0.17963 0.18854 0.18472 C 0.19739 0.18981 0.20937 0.20231 0.21354 0.20556 " pathEditMode="relative" ptsTypes="aaaaaaA">
                                      <p:cBhvr>
                                        <p:cTn id="34" dur="3000" fill="hold"/>
                                        <p:tgtEl>
                                          <p:spTgt spid="1180694"/>
                                        </p:tgtEl>
                                        <p:attrNameLst>
                                          <p:attrName>ppt_x</p:attrName>
                                          <p:attrName>ppt_y</p:attrName>
                                        </p:attrNameLst>
                                      </p:cBhvr>
                                    </p:animMotion>
                                  </p:childTnLst>
                                </p:cTn>
                              </p:par>
                              <p:par>
                                <p:cTn id="35" presetID="0" presetClass="path" presetSubtype="0" repeatCount="indefinite" fill="hold" nodeType="withEffect">
                                  <p:stCondLst>
                                    <p:cond delay="4500"/>
                                  </p:stCondLst>
                                  <p:childTnLst>
                                    <p:animMotion origin="layout" path="M 0.0 0.0 L 0.1 0.0 " pathEditMode="relative" ptsTypes="AA">
                                      <p:cBhvr>
                                        <p:cTn id="36" dur="3000" fill="hold"/>
                                        <p:tgtEl>
                                          <p:spTgt spid="1180683"/>
                                        </p:tgtEl>
                                        <p:attrNameLst>
                                          <p:attrName>ppt_x</p:attrName>
                                          <p:attrName>ppt_y</p:attrName>
                                        </p:attrNameLst>
                                      </p:cBhvr>
                                    </p:animMotion>
                                  </p:childTnLst>
                                </p:cTn>
                              </p:par>
                              <p:par>
                                <p:cTn id="37" presetID="0" presetClass="path" presetSubtype="0" repeatCount="indefinite" fill="hold" nodeType="withEffect">
                                  <p:stCondLst>
                                    <p:cond delay="4500"/>
                                  </p:stCondLst>
                                  <p:childTnLst>
                                    <p:animMotion origin="layout" path="M 0.0 0.0 L 0.1 0.0 " pathEditMode="relative" ptsTypes="AA">
                                      <p:cBhvr>
                                        <p:cTn id="38" dur="3000" fill="hold"/>
                                        <p:tgtEl>
                                          <p:spTgt spid="1180684"/>
                                        </p:tgtEl>
                                        <p:attrNameLst>
                                          <p:attrName>ppt_x</p:attrName>
                                          <p:attrName>ppt_y</p:attrName>
                                        </p:attrNameLst>
                                      </p:cBhvr>
                                    </p:animMotion>
                                  </p:childTnLst>
                                </p:cTn>
                              </p:par>
                              <p:par>
                                <p:cTn id="39" presetID="0" presetClass="path" presetSubtype="0" repeatCount="indefinite" fill="hold" nodeType="withEffect">
                                  <p:stCondLst>
                                    <p:cond delay="4500"/>
                                  </p:stCondLst>
                                  <p:childTnLst>
                                    <p:animMotion origin="layout" path="M 0.0 0.0 L 0.1 0.0 " pathEditMode="relative" ptsTypes="AA">
                                      <p:cBhvr>
                                        <p:cTn id="40" dur="3000" fill="hold"/>
                                        <p:tgtEl>
                                          <p:spTgt spid="1180685"/>
                                        </p:tgtEl>
                                        <p:attrNameLst>
                                          <p:attrName>ppt_x</p:attrName>
                                          <p:attrName>ppt_y</p:attrName>
                                        </p:attrNameLst>
                                      </p:cBhvr>
                                    </p:animMotion>
                                  </p:childTnLst>
                                </p:cTn>
                              </p:par>
                              <p:par>
                                <p:cTn id="41" presetID="0" presetClass="path" presetSubtype="0" repeatCount="indefinite" fill="hold" nodeType="withEffect">
                                  <p:stCondLst>
                                    <p:cond delay="4500"/>
                                  </p:stCondLst>
                                  <p:childTnLst>
                                    <p:animMotion origin="layout" path="M 0.0 0.0 L 0.1 0.0 " pathEditMode="relative" ptsTypes="AA">
                                      <p:cBhvr>
                                        <p:cTn id="42" dur="3000" fill="hold"/>
                                        <p:tgtEl>
                                          <p:spTgt spid="1180686"/>
                                        </p:tgtEl>
                                        <p:attrNameLst>
                                          <p:attrName>ppt_x</p:attrName>
                                          <p:attrName>ppt_y</p:attrName>
                                        </p:attrNameLst>
                                      </p:cBhvr>
                                    </p:animMotion>
                                  </p:childTnLst>
                                </p:cTn>
                              </p:par>
                              <p:par>
                                <p:cTn id="43" presetID="0" presetClass="path" presetSubtype="0" repeatCount="indefinite" fill="hold" nodeType="withEffect">
                                  <p:stCondLst>
                                    <p:cond delay="6000"/>
                                  </p:stCondLst>
                                  <p:childTnLst>
                                    <p:animMotion origin="layout" path="M 0.0 0.0 L 0.1 0.0 " pathEditMode="relative" ptsTypes="AA">
                                      <p:cBhvr>
                                        <p:cTn id="44" dur="3000" fill="hold"/>
                                        <p:tgtEl>
                                          <p:spTgt spid="1180706"/>
                                        </p:tgtEl>
                                        <p:attrNameLst>
                                          <p:attrName>ppt_x</p:attrName>
                                          <p:attrName>ppt_y</p:attrName>
                                        </p:attrNameLst>
                                      </p:cBhvr>
                                    </p:animMotion>
                                  </p:childTnLst>
                                </p:cTn>
                              </p:par>
                              <p:par>
                                <p:cTn id="45" presetID="0" presetClass="path" presetSubtype="0" repeatCount="indefinite" fill="hold" nodeType="withEffect">
                                  <p:stCondLst>
                                    <p:cond delay="6000"/>
                                  </p:stCondLst>
                                  <p:childTnLst>
                                    <p:animMotion origin="layout" path="M 0.0 0.0 L 0.1 0.0 " pathEditMode="relative" ptsTypes="AA">
                                      <p:cBhvr>
                                        <p:cTn id="46" dur="3000" fill="hold"/>
                                        <p:tgtEl>
                                          <p:spTgt spid="1180703"/>
                                        </p:tgtEl>
                                        <p:attrNameLst>
                                          <p:attrName>ppt_x</p:attrName>
                                          <p:attrName>ppt_y</p:attrName>
                                        </p:attrNameLst>
                                      </p:cBhvr>
                                    </p:animMotion>
                                  </p:childTnLst>
                                </p:cTn>
                              </p:par>
                              <p:par>
                                <p:cTn id="47" presetID="0" presetClass="path" presetSubtype="0" repeatCount="indefinite" fill="hold" nodeType="withEffect">
                                  <p:stCondLst>
                                    <p:cond delay="6000"/>
                                  </p:stCondLst>
                                  <p:childTnLst>
                                    <p:animMotion origin="layout" path="M 0.0 0.0 L 0.1 0.0 " pathEditMode="relative" ptsTypes="AA">
                                      <p:cBhvr>
                                        <p:cTn id="48" dur="3000" fill="hold"/>
                                        <p:tgtEl>
                                          <p:spTgt spid="1180704"/>
                                        </p:tgtEl>
                                        <p:attrNameLst>
                                          <p:attrName>ppt_x</p:attrName>
                                          <p:attrName>ppt_y</p:attrName>
                                        </p:attrNameLst>
                                      </p:cBhvr>
                                    </p:animMotion>
                                  </p:childTnLst>
                                </p:cTn>
                              </p:par>
                              <p:par>
                                <p:cTn id="49" presetID="0" presetClass="path" presetSubtype="0" repeatCount="indefinite" fill="hold" nodeType="withEffect">
                                  <p:stCondLst>
                                    <p:cond delay="6000"/>
                                  </p:stCondLst>
                                  <p:childTnLst>
                                    <p:animMotion origin="layout" path="M 0.0 0.0 L 0.1 0.0 " pathEditMode="relative" ptsTypes="AA">
                                      <p:cBhvr>
                                        <p:cTn id="50" dur="3000" fill="hold"/>
                                        <p:tgtEl>
                                          <p:spTgt spid="1180705"/>
                                        </p:tgtEl>
                                        <p:attrNameLst>
                                          <p:attrName>ppt_x</p:attrName>
                                          <p:attrName>ppt_y</p:attrName>
                                        </p:attrNameLst>
                                      </p:cBhvr>
                                    </p:animMotion>
                                  </p:childTnLst>
                                </p:cTn>
                              </p:par>
                              <p:par>
                                <p:cTn id="51" presetID="0" presetClass="path" presetSubtype="0" repeatCount="indefinite" fill="hold" nodeType="withEffect">
                                  <p:stCondLst>
                                    <p:cond delay="7500"/>
                                  </p:stCondLst>
                                  <p:childTnLst>
                                    <p:animMotion origin="layout" path="M 0.0 0.0 L 0.13333 0.0 " pathEditMode="relative" ptsTypes="AA">
                                      <p:cBhvr>
                                        <p:cTn id="52" dur="3000" fill="hold"/>
                                        <p:tgtEl>
                                          <p:spTgt spid="1180718"/>
                                        </p:tgtEl>
                                        <p:attrNameLst>
                                          <p:attrName>ppt_x</p:attrName>
                                          <p:attrName>ppt_y</p:attrName>
                                        </p:attrNameLst>
                                      </p:cBhvr>
                                    </p:animMotion>
                                  </p:childTnLst>
                                </p:cTn>
                              </p:par>
                              <p:par>
                                <p:cTn id="53" presetID="0" presetClass="path" presetSubtype="0" repeatCount="indefinite" fill="hold" nodeType="withEffect">
                                  <p:stCondLst>
                                    <p:cond delay="7500"/>
                                  </p:stCondLst>
                                  <p:childTnLst>
                                    <p:animMotion origin="layout" path="M 0.0 0.0 L 0.13333 0.0 " pathEditMode="relative" ptsTypes="AA">
                                      <p:cBhvr>
                                        <p:cTn id="54" dur="3000" fill="hold"/>
                                        <p:tgtEl>
                                          <p:spTgt spid="1180712"/>
                                        </p:tgtEl>
                                        <p:attrNameLst>
                                          <p:attrName>ppt_x</p:attrName>
                                          <p:attrName>ppt_y</p:attrName>
                                        </p:attrNameLst>
                                      </p:cBhvr>
                                    </p:animMotion>
                                  </p:childTnLst>
                                </p:cTn>
                              </p:par>
                              <p:par>
                                <p:cTn id="55" presetID="0" presetClass="path" presetSubtype="0" repeatCount="indefinite" fill="hold" nodeType="withEffect">
                                  <p:stCondLst>
                                    <p:cond delay="7500"/>
                                  </p:stCondLst>
                                  <p:childTnLst>
                                    <p:animMotion origin="layout" path="M 0.0 0.0 L 0.13333 0.0 " pathEditMode="relative" ptsTypes="AA">
                                      <p:cBhvr>
                                        <p:cTn id="56" dur="3000" fill="hold"/>
                                        <p:tgtEl>
                                          <p:spTgt spid="1180715"/>
                                        </p:tgtEl>
                                        <p:attrNameLst>
                                          <p:attrName>ppt_x</p:attrName>
                                          <p:attrName>ppt_y</p:attrName>
                                        </p:attrNameLst>
                                      </p:cBhvr>
                                    </p:animMotion>
                                  </p:childTnLst>
                                </p:cTn>
                              </p:par>
                              <p:par>
                                <p:cTn id="57" presetID="0" presetClass="path" presetSubtype="0" repeatCount="indefinite" fill="hold" nodeType="withEffect">
                                  <p:stCondLst>
                                    <p:cond delay="7500"/>
                                  </p:stCondLst>
                                  <p:childTnLst>
                                    <p:animMotion origin="layout" path="M 0.0 0.0 L 0.13333 0.0 " pathEditMode="relative" ptsTypes="AA">
                                      <p:cBhvr>
                                        <p:cTn id="58" dur="3000" fill="hold"/>
                                        <p:tgtEl>
                                          <p:spTgt spid="1180708"/>
                                        </p:tgtEl>
                                        <p:attrNameLst>
                                          <p:attrName>ppt_x</p:attrName>
                                          <p:attrName>ppt_y</p:attrName>
                                        </p:attrNameLst>
                                      </p:cBhvr>
                                    </p:animMotion>
                                  </p:childTnLst>
                                </p:cTn>
                              </p:par>
                              <p:par>
                                <p:cTn id="59" presetID="0" presetClass="path" presetSubtype="0" repeatCount="indefinite" fill="hold" nodeType="withEffect">
                                  <p:stCondLst>
                                    <p:cond delay="8500"/>
                                  </p:stCondLst>
                                  <p:childTnLst>
                                    <p:animMotion origin="layout" path="M -0.00104 -2.96296E-6 L 0.13142 -2.96296E-6 " pathEditMode="relative" rAng="0" ptsTypes="AA">
                                      <p:cBhvr>
                                        <p:cTn id="60" dur="3000" fill="hold"/>
                                        <p:tgtEl>
                                          <p:spTgt spid="1180714"/>
                                        </p:tgtEl>
                                        <p:attrNameLst>
                                          <p:attrName>ppt_x</p:attrName>
                                          <p:attrName>ppt_y</p:attrName>
                                        </p:attrNameLst>
                                      </p:cBhvr>
                                      <p:rCtr x="6615" y="0"/>
                                    </p:animMotion>
                                  </p:childTnLst>
                                </p:cTn>
                              </p:par>
                              <p:par>
                                <p:cTn id="61" presetID="0" presetClass="path" presetSubtype="0" repeatCount="indefinite" fill="hold" nodeType="withEffect">
                                  <p:stCondLst>
                                    <p:cond delay="8500"/>
                                  </p:stCondLst>
                                  <p:childTnLst>
                                    <p:animMotion origin="layout" path="M -0.00104 1.85185E-6 L 0.13142 1.85185E-6 " pathEditMode="relative" rAng="0" ptsTypes="AA">
                                      <p:cBhvr>
                                        <p:cTn id="62" dur="3000" fill="hold"/>
                                        <p:tgtEl>
                                          <p:spTgt spid="1180707"/>
                                        </p:tgtEl>
                                        <p:attrNameLst>
                                          <p:attrName>ppt_x</p:attrName>
                                          <p:attrName>ppt_y</p:attrName>
                                        </p:attrNameLst>
                                      </p:cBhvr>
                                      <p:rCtr x="6615" y="0"/>
                                    </p:animMotion>
                                  </p:childTnLst>
                                </p:cTn>
                              </p:par>
                              <p:par>
                                <p:cTn id="63" presetID="0" presetClass="path" presetSubtype="0" repeatCount="indefinite" fill="hold" nodeType="withEffect">
                                  <p:stCondLst>
                                    <p:cond delay="8500"/>
                                  </p:stCondLst>
                                  <p:childTnLst>
                                    <p:animMotion origin="layout" path="M -0.00104 -0.00024 L 0.13142 -0.00024 " pathEditMode="relative" rAng="0" ptsTypes="AA">
                                      <p:cBhvr>
                                        <p:cTn id="64" dur="3000" fill="hold"/>
                                        <p:tgtEl>
                                          <p:spTgt spid="1180717"/>
                                        </p:tgtEl>
                                        <p:attrNameLst>
                                          <p:attrName>ppt_x</p:attrName>
                                          <p:attrName>ppt_y</p:attrName>
                                        </p:attrNameLst>
                                      </p:cBhvr>
                                      <p:rCtr x="6615" y="0"/>
                                    </p:animMotion>
                                  </p:childTnLst>
                                </p:cTn>
                              </p:par>
                              <p:par>
                                <p:cTn id="65" presetID="0" presetClass="path" presetSubtype="0" repeatCount="indefinite" fill="hold" nodeType="withEffect">
                                  <p:stCondLst>
                                    <p:cond delay="8500"/>
                                  </p:stCondLst>
                                  <p:childTnLst>
                                    <p:animMotion origin="layout" path="M -0.00104 -0.00046 L 0.13142 -0.00046 " pathEditMode="relative" rAng="0" ptsTypes="AA">
                                      <p:cBhvr>
                                        <p:cTn id="66" dur="3000" fill="hold"/>
                                        <p:tgtEl>
                                          <p:spTgt spid="1180711"/>
                                        </p:tgtEl>
                                        <p:attrNameLst>
                                          <p:attrName>ppt_x</p:attrName>
                                          <p:attrName>ppt_y</p:attrName>
                                        </p:attrNameLst>
                                      </p:cBhvr>
                                      <p:rCtr x="6615" y="0"/>
                                    </p:animMotion>
                                  </p:childTnLst>
                                </p:cTn>
                              </p:par>
                              <p:par>
                                <p:cTn id="67" presetID="0" presetClass="path" presetSubtype="0" repeatCount="indefinite" fill="hold" nodeType="withEffect">
                                  <p:stCondLst>
                                    <p:cond delay="9500"/>
                                  </p:stCondLst>
                                  <p:childTnLst>
                                    <p:animMotion origin="layout" path="M -0.00104 1.48148E-6 L 0.13142 1.48148E-6 " pathEditMode="relative" rAng="0" ptsTypes="AA">
                                      <p:cBhvr>
                                        <p:cTn id="68" dur="3000" fill="hold"/>
                                        <p:tgtEl>
                                          <p:spTgt spid="1180713"/>
                                        </p:tgtEl>
                                        <p:attrNameLst>
                                          <p:attrName>ppt_x</p:attrName>
                                          <p:attrName>ppt_y</p:attrName>
                                        </p:attrNameLst>
                                      </p:cBhvr>
                                      <p:rCtr x="6615" y="0"/>
                                    </p:animMotion>
                                  </p:childTnLst>
                                </p:cTn>
                              </p:par>
                              <p:par>
                                <p:cTn id="69" presetID="0" presetClass="path" presetSubtype="0" repeatCount="indefinite" fill="hold" nodeType="withEffect">
                                  <p:stCondLst>
                                    <p:cond delay="9500"/>
                                  </p:stCondLst>
                                  <p:childTnLst>
                                    <p:animMotion origin="layout" path="M -0.00104 -3.33333E-6 L 0.13142 -3.33333E-6 " pathEditMode="relative" rAng="0" ptsTypes="AA">
                                      <p:cBhvr>
                                        <p:cTn id="70" dur="3000" fill="hold"/>
                                        <p:tgtEl>
                                          <p:spTgt spid="1180716"/>
                                        </p:tgtEl>
                                        <p:attrNameLst>
                                          <p:attrName>ppt_x</p:attrName>
                                          <p:attrName>ppt_y</p:attrName>
                                        </p:attrNameLst>
                                      </p:cBhvr>
                                      <p:rCtr x="6615" y="0"/>
                                    </p:animMotion>
                                  </p:childTnLst>
                                </p:cTn>
                              </p:par>
                              <p:par>
                                <p:cTn id="71" presetID="0" presetClass="path" presetSubtype="0" repeatCount="indefinite" fill="hold" nodeType="withEffect">
                                  <p:stCondLst>
                                    <p:cond delay="9500"/>
                                  </p:stCondLst>
                                  <p:childTnLst>
                                    <p:animMotion origin="layout" path="M -0.00104 -0.00023 L 0.13142 -0.00023 " pathEditMode="relative" rAng="0" ptsTypes="AA">
                                      <p:cBhvr>
                                        <p:cTn id="72" dur="3000" fill="hold"/>
                                        <p:tgtEl>
                                          <p:spTgt spid="1180709"/>
                                        </p:tgtEl>
                                        <p:attrNameLst>
                                          <p:attrName>ppt_x</p:attrName>
                                          <p:attrName>ppt_y</p:attrName>
                                        </p:attrNameLst>
                                      </p:cBhvr>
                                      <p:rCtr x="6615" y="0"/>
                                    </p:animMotion>
                                  </p:childTnLst>
                                </p:cTn>
                              </p:par>
                              <p:par>
                                <p:cTn id="73" presetID="0" presetClass="path" presetSubtype="0" repeatCount="indefinite" fill="hold" nodeType="withEffect">
                                  <p:stCondLst>
                                    <p:cond delay="9500"/>
                                  </p:stCondLst>
                                  <p:childTnLst>
                                    <p:animMotion origin="layout" path="M -0.00104 -0.00046 L 0.13142 -0.00046 " pathEditMode="relative" rAng="0" ptsTypes="AA">
                                      <p:cBhvr>
                                        <p:cTn id="74" dur="3000" fill="hold"/>
                                        <p:tgtEl>
                                          <p:spTgt spid="1180710"/>
                                        </p:tgtEl>
                                        <p:attrNameLst>
                                          <p:attrName>ppt_x</p:attrName>
                                          <p:attrName>ppt_y</p:attrName>
                                        </p:attrNameLst>
                                      </p:cBhvr>
                                      <p:rCtr x="6615" y="0"/>
                                    </p:animMotion>
                                  </p:childTnLst>
                                </p:cTn>
                              </p:par>
                              <p:par>
                                <p:cTn id="75" presetID="0" presetClass="path" presetSubtype="0" repeatCount="indefinite" fill="hold" nodeType="withEffect">
                                  <p:stCondLst>
                                    <p:cond delay="10500"/>
                                  </p:stCondLst>
                                  <p:childTnLst>
                                    <p:animMotion origin="layout" path="M 3.61111E-6 -4.32213E-6 L 0.15642 0.00024 " pathEditMode="relative" rAng="0" ptsTypes="AA">
                                      <p:cBhvr>
                                        <p:cTn id="76" dur="3000" fill="hold"/>
                                        <p:tgtEl>
                                          <p:spTgt spid="1180674"/>
                                        </p:tgtEl>
                                        <p:attrNameLst>
                                          <p:attrName>ppt_x</p:attrName>
                                          <p:attrName>ppt_y</p:attrName>
                                        </p:attrNameLst>
                                      </p:cBhvr>
                                      <p:rCtr x="7813" y="0"/>
                                    </p:animMotion>
                                  </p:childTnLst>
                                </p:cTn>
                              </p:par>
                              <p:par>
                                <p:cTn id="77" presetID="0" presetClass="path" presetSubtype="0" repeatCount="indefinite" fill="hold" nodeType="withEffect">
                                  <p:stCondLst>
                                    <p:cond delay="10500"/>
                                  </p:stCondLst>
                                  <p:childTnLst>
                                    <p:animMotion origin="layout" path="M 3.61111E-6 4.07879E-6 L 0.15642 4.07879E-6 " pathEditMode="relative" rAng="0" ptsTypes="AA">
                                      <p:cBhvr>
                                        <p:cTn id="78" dur="3000" fill="hold"/>
                                        <p:tgtEl>
                                          <p:spTgt spid="1180675"/>
                                        </p:tgtEl>
                                        <p:attrNameLst>
                                          <p:attrName>ppt_x</p:attrName>
                                          <p:attrName>ppt_y</p:attrName>
                                        </p:attrNameLst>
                                      </p:cBhvr>
                                      <p:rCtr x="7813" y="0"/>
                                    </p:animMotion>
                                  </p:childTnLst>
                                </p:cTn>
                              </p:par>
                              <p:par>
                                <p:cTn id="79" presetID="0" presetClass="path" presetSubtype="0" repeatCount="indefinite" fill="hold" nodeType="withEffect">
                                  <p:stCondLst>
                                    <p:cond delay="10500"/>
                                  </p:stCondLst>
                                  <p:childTnLst>
                                    <p:animMotion origin="layout" path="M 3.61111E-6 7.53187E-7 L 0.15642 7.53187E-7 " pathEditMode="relative" rAng="0" ptsTypes="AA">
                                      <p:cBhvr>
                                        <p:cTn id="80" dur="3000" fill="hold"/>
                                        <p:tgtEl>
                                          <p:spTgt spid="1180676"/>
                                        </p:tgtEl>
                                        <p:attrNameLst>
                                          <p:attrName>ppt_x</p:attrName>
                                          <p:attrName>ppt_y</p:attrName>
                                        </p:attrNameLst>
                                      </p:cBhvr>
                                      <p:rCtr x="7813" y="0"/>
                                    </p:animMotion>
                                  </p:childTnLst>
                                </p:cTn>
                              </p:par>
                              <p:par>
                                <p:cTn id="81" presetID="0" presetClass="path" presetSubtype="0" repeatCount="indefinite" fill="hold" nodeType="withEffect">
                                  <p:stCondLst>
                                    <p:cond delay="10500"/>
                                  </p:stCondLst>
                                  <p:childTnLst>
                                    <p:animMotion origin="layout" path="M 0.00313 -0.00046 L 0.15955 -0.00046 " pathEditMode="relative" rAng="0" ptsTypes="AA">
                                      <p:cBhvr>
                                        <p:cTn id="82" dur="3000" fill="hold"/>
                                        <p:tgtEl>
                                          <p:spTgt spid="1180722"/>
                                        </p:tgtEl>
                                        <p:attrNameLst>
                                          <p:attrName>ppt_x</p:attrName>
                                          <p:attrName>ppt_y</p:attrName>
                                        </p:attrNameLst>
                                      </p:cBhvr>
                                      <p:rCtr x="7813" y="0"/>
                                    </p:animMotion>
                                  </p:childTnLst>
                                </p:cTn>
                              </p:par>
                              <p:par>
                                <p:cTn id="83" presetID="0" presetClass="path" presetSubtype="0" repeatCount="indefinite" fill="hold" nodeType="withEffect">
                                  <p:stCondLst>
                                    <p:cond delay="11500"/>
                                  </p:stCondLst>
                                  <p:childTnLst>
                                    <p:animMotion origin="layout" path="M 0.00313 2.30591E-6 L 0.15955 0.00023 " pathEditMode="relative" rAng="0" ptsTypes="AA">
                                      <p:cBhvr>
                                        <p:cTn id="84" dur="3000" fill="hold"/>
                                        <p:tgtEl>
                                          <p:spTgt spid="1180677"/>
                                        </p:tgtEl>
                                        <p:attrNameLst>
                                          <p:attrName>ppt_x</p:attrName>
                                          <p:attrName>ppt_y</p:attrName>
                                        </p:attrNameLst>
                                      </p:cBhvr>
                                      <p:rCtr x="7813" y="0"/>
                                    </p:animMotion>
                                  </p:childTnLst>
                                </p:cTn>
                              </p:par>
                              <p:par>
                                <p:cTn id="85" presetID="0" presetClass="path" presetSubtype="0" repeatCount="indefinite" fill="hold" nodeType="withEffect">
                                  <p:stCondLst>
                                    <p:cond delay="11500"/>
                                  </p:stCondLst>
                                  <p:childTnLst>
                                    <p:animMotion origin="layout" path="M 0.00313 -0.00023 L 0.15955 -0.00023 " pathEditMode="relative" rAng="0" ptsTypes="AA">
                                      <p:cBhvr>
                                        <p:cTn id="86" dur="3000" fill="hold"/>
                                        <p:tgtEl>
                                          <p:spTgt spid="1180678"/>
                                        </p:tgtEl>
                                        <p:attrNameLst>
                                          <p:attrName>ppt_x</p:attrName>
                                          <p:attrName>ppt_y</p:attrName>
                                        </p:attrNameLst>
                                      </p:cBhvr>
                                      <p:rCtr x="7813" y="0"/>
                                    </p:animMotion>
                                  </p:childTnLst>
                                </p:cTn>
                              </p:par>
                              <p:par>
                                <p:cTn id="87" presetID="0" presetClass="path" presetSubtype="0" repeatCount="indefinite" fill="hold" nodeType="withEffect">
                                  <p:stCondLst>
                                    <p:cond delay="11500"/>
                                  </p:stCondLst>
                                  <p:childTnLst>
                                    <p:animMotion origin="layout" path="M 0.00313 -2.61877E-6 L 0.15955 -2.61877E-6 " pathEditMode="relative" rAng="0" ptsTypes="AA">
                                      <p:cBhvr>
                                        <p:cTn id="88" dur="3000" fill="hold"/>
                                        <p:tgtEl>
                                          <p:spTgt spid="1180679"/>
                                        </p:tgtEl>
                                        <p:attrNameLst>
                                          <p:attrName>ppt_x</p:attrName>
                                          <p:attrName>ppt_y</p:attrName>
                                        </p:attrNameLst>
                                      </p:cBhvr>
                                      <p:rCtr x="7813" y="0"/>
                                    </p:animMotion>
                                  </p:childTnLst>
                                </p:cTn>
                              </p:par>
                              <p:par>
                                <p:cTn id="89" presetID="0" presetClass="path" presetSubtype="0" repeatCount="indefinite" fill="hold" nodeType="withEffect">
                                  <p:stCondLst>
                                    <p:cond delay="11500"/>
                                  </p:stCondLst>
                                  <p:childTnLst>
                                    <p:animMotion origin="layout" path="M 0.00313 -0.00046 L 0.15955 -0.00046 " pathEditMode="relative" rAng="0" ptsTypes="AA">
                                      <p:cBhvr>
                                        <p:cTn id="90" dur="3000" fill="hold"/>
                                        <p:tgtEl>
                                          <p:spTgt spid="1180723"/>
                                        </p:tgtEl>
                                        <p:attrNameLst>
                                          <p:attrName>ppt_x</p:attrName>
                                          <p:attrName>ppt_y</p:attrName>
                                        </p:attrNameLst>
                                      </p:cBhvr>
                                      <p:rCtr x="7813" y="0"/>
                                    </p:animMotion>
                                  </p:childTnLst>
                                </p:cTn>
                              </p:par>
                              <p:par>
                                <p:cTn id="91" presetID="0" presetClass="path" presetSubtype="0" repeatCount="indefinite" fill="hold" nodeType="withEffect">
                                  <p:stCondLst>
                                    <p:cond delay="12500"/>
                                  </p:stCondLst>
                                  <p:childTnLst>
                                    <p:animMotion origin="layout" path="M 0.00313 -2.96296E-6 L 0.15955 0.00023 " pathEditMode="relative" rAng="0" ptsTypes="AA">
                                      <p:cBhvr>
                                        <p:cTn id="92" dur="3000" fill="hold"/>
                                        <p:tgtEl>
                                          <p:spTgt spid="1180680"/>
                                        </p:tgtEl>
                                        <p:attrNameLst>
                                          <p:attrName>ppt_x</p:attrName>
                                          <p:attrName>ppt_y</p:attrName>
                                        </p:attrNameLst>
                                      </p:cBhvr>
                                      <p:rCtr x="7813" y="0"/>
                                    </p:animMotion>
                                  </p:childTnLst>
                                </p:cTn>
                              </p:par>
                              <p:par>
                                <p:cTn id="93" presetID="0" presetClass="path" presetSubtype="0" repeatCount="2000" fill="hold" nodeType="withEffect">
                                  <p:stCondLst>
                                    <p:cond delay="12500"/>
                                  </p:stCondLst>
                                  <p:childTnLst>
                                    <p:animMotion origin="layout" path="M 0.00313 -0.00024 L 0.15955 -0.00024 " pathEditMode="relative" rAng="0" ptsTypes="AA">
                                      <p:cBhvr>
                                        <p:cTn id="94" dur="3000" fill="hold"/>
                                        <p:tgtEl>
                                          <p:spTgt spid="1180681"/>
                                        </p:tgtEl>
                                        <p:attrNameLst>
                                          <p:attrName>ppt_x</p:attrName>
                                          <p:attrName>ppt_y</p:attrName>
                                        </p:attrNameLst>
                                      </p:cBhvr>
                                      <p:rCtr x="7813" y="0"/>
                                    </p:animMotion>
                                  </p:childTnLst>
                                  <p:subTnLst>
                                    <p:set>
                                      <p:cBhvr override="childStyle">
                                        <p:cTn dur="1" fill="hold" display="0" masterRel="sameClick" afterEffect="1">
                                          <p:stCondLst>
                                            <p:cond evt="end" delay="0">
                                              <p:tn val="93"/>
                                            </p:cond>
                                          </p:stCondLst>
                                        </p:cTn>
                                        <p:tgtEl>
                                          <p:spTgt spid="1180681"/>
                                        </p:tgtEl>
                                        <p:attrNameLst>
                                          <p:attrName>style.visibility</p:attrName>
                                        </p:attrNameLst>
                                      </p:cBhvr>
                                      <p:to>
                                        <p:strVal val="hidden"/>
                                      </p:to>
                                    </p:set>
                                  </p:subTnLst>
                                </p:cTn>
                              </p:par>
                              <p:par>
                                <p:cTn id="95" presetID="0" presetClass="path" presetSubtype="0" fill="hold" nodeType="withEffect">
                                  <p:stCondLst>
                                    <p:cond delay="18500"/>
                                  </p:stCondLst>
                                  <p:childTnLst>
                                    <p:animMotion origin="layout" path="M 1.66667E-6 -1.11111E-6 L 0.10625 -1.11111E-6 " pathEditMode="relative" rAng="0" ptsTypes="AA">
                                      <p:cBhvr>
                                        <p:cTn id="96" dur="2000" fill="hold"/>
                                        <p:tgtEl>
                                          <p:spTgt spid="1180729"/>
                                        </p:tgtEl>
                                        <p:attrNameLst>
                                          <p:attrName>ppt_x</p:attrName>
                                          <p:attrName>ppt_y</p:attrName>
                                        </p:attrNameLst>
                                      </p:cBhvr>
                                      <p:rCtr x="5313" y="0"/>
                                    </p:animMotion>
                                  </p:childTnLst>
                                  <p:subTnLst>
                                    <p:set>
                                      <p:cBhvr override="childStyle">
                                        <p:cTn dur="1" fill="hold" display="0" masterRel="sameClick" afterEffect="1">
                                          <p:stCondLst>
                                            <p:cond evt="end" delay="0">
                                              <p:tn val="95"/>
                                            </p:cond>
                                          </p:stCondLst>
                                        </p:cTn>
                                        <p:tgtEl>
                                          <p:spTgt spid="1180729"/>
                                        </p:tgtEl>
                                        <p:attrNameLst>
                                          <p:attrName>style.visibility</p:attrName>
                                        </p:attrNameLst>
                                      </p:cBhvr>
                                      <p:to>
                                        <p:strVal val="hidden"/>
                                      </p:to>
                                    </p:set>
                                  </p:subTnLst>
                                </p:cTn>
                              </p:par>
                              <p:par>
                                <p:cTn id="97" presetID="0" presetClass="path" presetSubtype="0" repeatCount="indefinite" fill="hold" nodeType="withEffect">
                                  <p:stCondLst>
                                    <p:cond delay="21500"/>
                                  </p:stCondLst>
                                  <p:childTnLst>
                                    <p:animMotion origin="layout" path="M 0.0 0.00024 L 0.16042 0.00024 " pathEditMode="relative" ptsTypes="AA">
                                      <p:cBhvr>
                                        <p:cTn id="98" dur="3000" fill="hold"/>
                                        <p:tgtEl>
                                          <p:spTgt spid="1180733"/>
                                        </p:tgtEl>
                                        <p:attrNameLst>
                                          <p:attrName>ppt_x</p:attrName>
                                          <p:attrName>ppt_y</p:attrName>
                                        </p:attrNameLst>
                                      </p:cBhvr>
                                    </p:animMotion>
                                  </p:childTnLst>
                                </p:cTn>
                              </p:par>
                              <p:par>
                                <p:cTn id="99" presetID="0" presetClass="path" presetSubtype="0" repeatCount="indefinite" fill="hold" nodeType="withEffect">
                                  <p:stCondLst>
                                    <p:cond delay="12500"/>
                                  </p:stCondLst>
                                  <p:childTnLst>
                                    <p:animMotion origin="layout" path="M 0.00313 1.85185E-6 L 0.15955 1.85185E-6 " pathEditMode="relative" rAng="0" ptsTypes="AA">
                                      <p:cBhvr>
                                        <p:cTn id="100" dur="3000" fill="hold"/>
                                        <p:tgtEl>
                                          <p:spTgt spid="1180682"/>
                                        </p:tgtEl>
                                        <p:attrNameLst>
                                          <p:attrName>ppt_x</p:attrName>
                                          <p:attrName>ppt_y</p:attrName>
                                        </p:attrNameLst>
                                      </p:cBhvr>
                                      <p:rCtr x="7813" y="0"/>
                                    </p:animMotion>
                                  </p:childTnLst>
                                </p:cTn>
                              </p:par>
                              <p:par>
                                <p:cTn id="101" presetID="0" presetClass="path" presetSubtype="0" fill="hold" nodeType="withEffect">
                                  <p:stCondLst>
                                    <p:cond delay="12500"/>
                                  </p:stCondLst>
                                  <p:childTnLst>
                                    <p:animMotion origin="layout" path="M 0.00399 -0.00023 L 0.10711 0.0007 " pathEditMode="relative" rAng="0" ptsTypes="AA">
                                      <p:cBhvr>
                                        <p:cTn id="102" dur="2000" fill="hold"/>
                                        <p:tgtEl>
                                          <p:spTgt spid="1180725"/>
                                        </p:tgtEl>
                                        <p:attrNameLst>
                                          <p:attrName>ppt_x</p:attrName>
                                          <p:attrName>ppt_y</p:attrName>
                                        </p:attrNameLst>
                                      </p:cBhvr>
                                      <p:rCtr x="5156" y="46"/>
                                    </p:animMotion>
                                  </p:childTnLst>
                                  <p:subTnLst>
                                    <p:set>
                                      <p:cBhvr override="childStyle">
                                        <p:cTn dur="1" fill="hold" display="0" masterRel="sameClick" afterEffect="1">
                                          <p:stCondLst>
                                            <p:cond evt="end" delay="0">
                                              <p:tn val="101"/>
                                            </p:cond>
                                          </p:stCondLst>
                                        </p:cTn>
                                        <p:tgtEl>
                                          <p:spTgt spid="1180725"/>
                                        </p:tgtEl>
                                        <p:attrNameLst>
                                          <p:attrName>style.visibility</p:attrName>
                                        </p:attrNameLst>
                                      </p:cBhvr>
                                      <p:to>
                                        <p:strVal val="hidden"/>
                                      </p:to>
                                    </p:set>
                                  </p:subTnLst>
                                </p:cTn>
                              </p:par>
                              <p:par>
                                <p:cTn id="103" presetID="0" presetClass="path" presetSubtype="0" repeatCount="indefinite" fill="hold" nodeType="withEffect">
                                  <p:stCondLst>
                                    <p:cond delay="15500"/>
                                  </p:stCondLst>
                                  <p:childTnLst>
                                    <p:animMotion origin="layout" path="M 0.00313 -0.00046 L 0.15955 -0.00046 " pathEditMode="relative" rAng="0" ptsTypes="AA">
                                      <p:cBhvr>
                                        <p:cTn id="104" dur="3000" fill="hold"/>
                                        <p:tgtEl>
                                          <p:spTgt spid="1180724"/>
                                        </p:tgtEl>
                                        <p:attrNameLst>
                                          <p:attrName>ppt_x</p:attrName>
                                          <p:attrName>ppt_y</p:attrName>
                                        </p:attrNameLst>
                                      </p:cBhvr>
                                      <p:rCtr x="7813" y="0"/>
                                    </p:animMotion>
                                  </p:childTnLst>
                                </p:cTn>
                              </p:par>
                              <p:par>
                                <p:cTn id="105" presetID="0" presetClass="path" presetSubtype="0" repeatCount="indefinite" fill="hold" nodeType="withEffect">
                                  <p:stCondLst>
                                    <p:cond delay="13500"/>
                                  </p:stCondLst>
                                  <p:childTnLst>
                                    <p:animMotion origin="layout" path="M 1.66667E-6 -3.7037E-7 L 0.48854 -3.7037E-7 " pathEditMode="relative" rAng="0" ptsTypes="AA">
                                      <p:cBhvr>
                                        <p:cTn id="106" dur="5000" fill="hold"/>
                                        <p:tgtEl>
                                          <p:spTgt spid="1180737"/>
                                        </p:tgtEl>
                                        <p:attrNameLst>
                                          <p:attrName>ppt_x</p:attrName>
                                          <p:attrName>ppt_y</p:attrName>
                                        </p:attrNameLst>
                                      </p:cBhvr>
                                      <p:rCtr x="24427" y="0"/>
                                    </p:animMotion>
                                  </p:childTnLst>
                                </p:cTn>
                              </p:par>
                              <p:par>
                                <p:cTn id="107" presetID="0" presetClass="path" presetSubtype="0" repeatCount="indefinite" fill="hold" nodeType="withEffect">
                                  <p:stCondLst>
                                    <p:cond delay="14000"/>
                                  </p:stCondLst>
                                  <p:childTnLst>
                                    <p:animMotion origin="layout" path="M 1.66667E-6 4.07407E-6 L 0.48854 0.00023 " pathEditMode="relative" rAng="0" ptsTypes="AA">
                                      <p:cBhvr>
                                        <p:cTn id="108" dur="5000" fill="hold"/>
                                        <p:tgtEl>
                                          <p:spTgt spid="1180745"/>
                                        </p:tgtEl>
                                        <p:attrNameLst>
                                          <p:attrName>ppt_x</p:attrName>
                                          <p:attrName>ppt_y</p:attrName>
                                        </p:attrNameLst>
                                      </p:cBhvr>
                                      <p:rCtr x="24427" y="0"/>
                                    </p:animMotion>
                                  </p:childTnLst>
                                </p:cTn>
                              </p:par>
                              <p:par>
                                <p:cTn id="109" presetID="0" presetClass="path" presetSubtype="0" repeatCount="indefinite" fill="hold" nodeType="withEffect">
                                  <p:stCondLst>
                                    <p:cond delay="14500"/>
                                  </p:stCondLst>
                                  <p:childTnLst>
                                    <p:animMotion origin="layout" path="M 1.66667E-6 2.96296E-6 L 0.48837 2.96296E-6 " pathEditMode="relative" rAng="0" ptsTypes="AA">
                                      <p:cBhvr>
                                        <p:cTn id="110" dur="5000" fill="hold"/>
                                        <p:tgtEl>
                                          <p:spTgt spid="1180752"/>
                                        </p:tgtEl>
                                        <p:attrNameLst>
                                          <p:attrName>ppt_x</p:attrName>
                                          <p:attrName>ppt_y</p:attrName>
                                        </p:attrNameLst>
                                      </p:cBhvr>
                                      <p:rCtr x="24410" y="0"/>
                                    </p:animMotion>
                                  </p:childTnLst>
                                </p:cTn>
                              </p:par>
                              <p:par>
                                <p:cTn id="111" presetID="0" presetClass="path" presetSubtype="0" repeatCount="indefinite" fill="hold" nodeType="withEffect">
                                  <p:stCondLst>
                                    <p:cond delay="15000"/>
                                  </p:stCondLst>
                                  <p:childTnLst>
                                    <p:animMotion origin="layout" path="M 1.66667E-6 3.7037E-7 L 0.48854 3.7037E-7 " pathEditMode="relative" rAng="0" ptsTypes="AA">
                                      <p:cBhvr>
                                        <p:cTn id="112" dur="5000" fill="hold"/>
                                        <p:tgtEl>
                                          <p:spTgt spid="1180739"/>
                                        </p:tgtEl>
                                        <p:attrNameLst>
                                          <p:attrName>ppt_x</p:attrName>
                                          <p:attrName>ppt_y</p:attrName>
                                        </p:attrNameLst>
                                      </p:cBhvr>
                                      <p:rCtr x="24427" y="0"/>
                                    </p:animMotion>
                                  </p:childTnLst>
                                </p:cTn>
                              </p:par>
                              <p:par>
                                <p:cTn id="113" presetID="0" presetClass="path" presetSubtype="0" repeatCount="indefinite" fill="hold" nodeType="withEffect">
                                  <p:stCondLst>
                                    <p:cond delay="15500"/>
                                  </p:stCondLst>
                                  <p:childTnLst>
                                    <p:animMotion origin="layout" path="M -1.66667E-6 -1.48148E-6 L 0.48733 -1.48148E-6 " pathEditMode="relative" ptsTypes="AA">
                                      <p:cBhvr>
                                        <p:cTn id="114" dur="5000" fill="hold"/>
                                        <p:tgtEl>
                                          <p:spTgt spid="1180738"/>
                                        </p:tgtEl>
                                        <p:attrNameLst>
                                          <p:attrName>ppt_x</p:attrName>
                                          <p:attrName>ppt_y</p:attrName>
                                        </p:attrNameLst>
                                      </p:cBhvr>
                                    </p:animMotion>
                                  </p:childTnLst>
                                </p:cTn>
                              </p:par>
                              <p:par>
                                <p:cTn id="115" presetID="0" presetClass="path" presetSubtype="0" repeatCount="indefinite" fill="hold" nodeType="withEffect">
                                  <p:stCondLst>
                                    <p:cond delay="16000"/>
                                  </p:stCondLst>
                                  <p:childTnLst>
                                    <p:animMotion origin="layout" path="M 1.66667E-6 -2.96296E-6 L 0.48854 -2.96296E-6 " pathEditMode="relative" rAng="0" ptsTypes="AA">
                                      <p:cBhvr>
                                        <p:cTn id="116" dur="5000" fill="hold"/>
                                        <p:tgtEl>
                                          <p:spTgt spid="1180740"/>
                                        </p:tgtEl>
                                        <p:attrNameLst>
                                          <p:attrName>ppt_x</p:attrName>
                                          <p:attrName>ppt_y</p:attrName>
                                        </p:attrNameLst>
                                      </p:cBhvr>
                                      <p:rCtr x="24427" y="0"/>
                                    </p:animMotion>
                                  </p:childTnLst>
                                </p:cTn>
                              </p:par>
                              <p:par>
                                <p:cTn id="117" presetID="0" presetClass="path" presetSubtype="0" repeatCount="indefinite" fill="hold" nodeType="withEffect">
                                  <p:stCondLst>
                                    <p:cond delay="16500"/>
                                  </p:stCondLst>
                                  <p:childTnLst>
                                    <p:animMotion origin="layout" path="M 1.66667E-6 1.48148E-6 L 0.48854 1.48148E-6 " pathEditMode="relative" rAng="0" ptsTypes="AA">
                                      <p:cBhvr>
                                        <p:cTn id="118" dur="5000" fill="hold"/>
                                        <p:tgtEl>
                                          <p:spTgt spid="1180741"/>
                                        </p:tgtEl>
                                        <p:attrNameLst>
                                          <p:attrName>ppt_x</p:attrName>
                                          <p:attrName>ppt_y</p:attrName>
                                        </p:attrNameLst>
                                      </p:cBhvr>
                                      <p:rCtr x="24427" y="0"/>
                                    </p:animMotion>
                                  </p:childTnLst>
                                </p:cTn>
                              </p:par>
                              <p:par>
                                <p:cTn id="119" presetID="0" presetClass="path" presetSubtype="0" repeatCount="indefinite" fill="hold" nodeType="withEffect">
                                  <p:stCondLst>
                                    <p:cond delay="17000"/>
                                  </p:stCondLst>
                                  <p:childTnLst>
                                    <p:animMotion origin="layout" path="M 1.66667E-6 -2.22222E-6 L 0.48854 -2.22222E-6 " pathEditMode="relative" rAng="0" ptsTypes="AA">
                                      <p:cBhvr>
                                        <p:cTn id="120" dur="5000" fill="hold"/>
                                        <p:tgtEl>
                                          <p:spTgt spid="1180742"/>
                                        </p:tgtEl>
                                        <p:attrNameLst>
                                          <p:attrName>ppt_x</p:attrName>
                                          <p:attrName>ppt_y</p:attrName>
                                        </p:attrNameLst>
                                      </p:cBhvr>
                                      <p:rCtr x="24427" y="0"/>
                                    </p:animMotion>
                                  </p:childTnLst>
                                </p:cTn>
                              </p:par>
                              <p:par>
                                <p:cTn id="121" presetID="0" presetClass="path" presetSubtype="0" repeatCount="indefinite" fill="hold" nodeType="withEffect">
                                  <p:stCondLst>
                                    <p:cond delay="17500"/>
                                  </p:stCondLst>
                                  <p:childTnLst>
                                    <p:animMotion origin="layout" path="M 1.66667E-6 -3.7037E-7 L 0.48854 0.00023 " pathEditMode="relative" rAng="0" ptsTypes="AA">
                                      <p:cBhvr>
                                        <p:cTn id="122" dur="5000" fill="hold"/>
                                        <p:tgtEl>
                                          <p:spTgt spid="1180744"/>
                                        </p:tgtEl>
                                        <p:attrNameLst>
                                          <p:attrName>ppt_x</p:attrName>
                                          <p:attrName>ppt_y</p:attrName>
                                        </p:attrNameLst>
                                      </p:cBhvr>
                                      <p:rCtr x="24427" y="0"/>
                                    </p:animMotion>
                                  </p:childTnLst>
                                </p:cTn>
                              </p:par>
                              <p:par>
                                <p:cTn id="123" presetID="0" presetClass="path" presetSubtype="0" repeatCount="indefinite" fill="hold" nodeType="withEffect">
                                  <p:stCondLst>
                                    <p:cond delay="18000"/>
                                  </p:stCondLst>
                                  <p:childTnLst>
                                    <p:animMotion origin="layout" path="M -1.66667E-6 -1.48148E-6 L 0.4875 -1.48148E-6 " pathEditMode="relative" ptsTypes="AA">
                                      <p:cBhvr>
                                        <p:cTn id="124" dur="5000" fill="hold"/>
                                        <p:tgtEl>
                                          <p:spTgt spid="1180746"/>
                                        </p:tgtEl>
                                        <p:attrNameLst>
                                          <p:attrName>ppt_x</p:attrName>
                                          <p:attrName>ppt_y</p:attrName>
                                        </p:attrNameLst>
                                      </p:cBhvr>
                                    </p:animMotion>
                                  </p:childTnLst>
                                </p:cTn>
                              </p:par>
                              <p:par>
                                <p:cTn id="125" presetID="0" presetClass="path" presetSubtype="0" repeatCount="indefinite" fill="hold" nodeType="withEffect">
                                  <p:stCondLst>
                                    <p:cond delay="14000"/>
                                  </p:stCondLst>
                                  <p:childTnLst>
                                    <p:animMotion origin="layout" path="M -4.72222E-6 2.96296E-6 L 0.48855 2.96296E-6 " pathEditMode="relative" rAng="0" ptsTypes="AA">
                                      <p:cBhvr>
                                        <p:cTn id="126" dur="5000" fill="hold"/>
                                        <p:tgtEl>
                                          <p:spTgt spid="1180735"/>
                                        </p:tgtEl>
                                        <p:attrNameLst>
                                          <p:attrName>ppt_x</p:attrName>
                                          <p:attrName>ppt_y</p:attrName>
                                        </p:attrNameLst>
                                      </p:cBhvr>
                                      <p:rCtr x="24427" y="0"/>
                                    </p:animMotion>
                                  </p:childTnLst>
                                </p:cTn>
                              </p:par>
                              <p:par>
                                <p:cTn id="127" presetID="0" presetClass="path" presetSubtype="0" repeatCount="indefinite" fill="hold" nodeType="withEffect">
                                  <p:stCondLst>
                                    <p:cond delay="14500"/>
                                  </p:stCondLst>
                                  <p:childTnLst>
                                    <p:animMotion origin="layout" path="M 4.72222E-6 -1.48148E-6 L 0.48733 -1.48148E-6 " pathEditMode="relative" ptsTypes="AA">
                                      <p:cBhvr>
                                        <p:cTn id="128" dur="5000" fill="hold"/>
                                        <p:tgtEl>
                                          <p:spTgt spid="1180749"/>
                                        </p:tgtEl>
                                        <p:attrNameLst>
                                          <p:attrName>ppt_x</p:attrName>
                                          <p:attrName>ppt_y</p:attrName>
                                        </p:attrNameLst>
                                      </p:cBhvr>
                                    </p:animMotion>
                                  </p:childTnLst>
                                </p:cTn>
                              </p:par>
                              <p:par>
                                <p:cTn id="129" presetID="0" presetClass="path" presetSubtype="0" repeatCount="indefinite" fill="hold" nodeType="withEffect">
                                  <p:stCondLst>
                                    <p:cond delay="15000"/>
                                  </p:stCondLst>
                                  <p:childTnLst>
                                    <p:animMotion origin="layout" path="M -4.72222E-6 -2.59259E-6 L 0.48855 -2.59259E-6 " pathEditMode="relative" rAng="0" ptsTypes="AA">
                                      <p:cBhvr>
                                        <p:cTn id="130" dur="5000" fill="hold"/>
                                        <p:tgtEl>
                                          <p:spTgt spid="1180747"/>
                                        </p:tgtEl>
                                        <p:attrNameLst>
                                          <p:attrName>ppt_x</p:attrName>
                                          <p:attrName>ppt_y</p:attrName>
                                        </p:attrNameLst>
                                      </p:cBhvr>
                                      <p:rCtr x="24427" y="0"/>
                                    </p:animMotion>
                                  </p:childTnLst>
                                </p:cTn>
                              </p:par>
                              <p:par>
                                <p:cTn id="131" presetID="0" presetClass="path" presetSubtype="0" repeatCount="indefinite" fill="hold" nodeType="withEffect">
                                  <p:stCondLst>
                                    <p:cond delay="16500"/>
                                  </p:stCondLst>
                                  <p:childTnLst>
                                    <p:animMotion origin="layout" path="M 4.72222E-6 3.33333E-6 L 0.48733 3.33333E-6 " pathEditMode="relative" ptsTypes="AA">
                                      <p:cBhvr>
                                        <p:cTn id="132" dur="5000" fill="hold"/>
                                        <p:tgtEl>
                                          <p:spTgt spid="1180748"/>
                                        </p:tgtEl>
                                        <p:attrNameLst>
                                          <p:attrName>ppt_x</p:attrName>
                                          <p:attrName>ppt_y</p:attrName>
                                        </p:attrNameLst>
                                      </p:cBhvr>
                                    </p:animMotion>
                                  </p:childTnLst>
                                </p:cTn>
                              </p:par>
                              <p:par>
                                <p:cTn id="133" presetID="0" presetClass="path" presetSubtype="0" repeatCount="indefinite" fill="hold" nodeType="withEffect">
                                  <p:stCondLst>
                                    <p:cond delay="15500"/>
                                  </p:stCondLst>
                                  <p:childTnLst>
                                    <p:animMotion origin="layout" path="M -4.72222E-6 -1.48148E-6 L 0.48872 -1.48148E-6 " pathEditMode="relative" rAng="0" ptsTypes="AA">
                                      <p:cBhvr>
                                        <p:cTn id="134" dur="5000" fill="hold"/>
                                        <p:tgtEl>
                                          <p:spTgt spid="1180734"/>
                                        </p:tgtEl>
                                        <p:attrNameLst>
                                          <p:attrName>ppt_x</p:attrName>
                                          <p:attrName>ppt_y</p:attrName>
                                        </p:attrNameLst>
                                      </p:cBhvr>
                                      <p:rCtr x="24427" y="0"/>
                                    </p:animMotion>
                                  </p:childTnLst>
                                </p:cTn>
                              </p:par>
                              <p:par>
                                <p:cTn id="135" presetID="0" presetClass="path" presetSubtype="0" repeatCount="indefinite" fill="hold" nodeType="withEffect">
                                  <p:stCondLst>
                                    <p:cond delay="17000"/>
                                  </p:stCondLst>
                                  <p:childTnLst>
                                    <p:animMotion origin="layout" path="M -4.72222E-6 3.7037E-6 L 0.48855 3.7037E-6 " pathEditMode="relative" rAng="0" ptsTypes="AA">
                                      <p:cBhvr>
                                        <p:cTn id="136" dur="5000" fill="hold"/>
                                        <p:tgtEl>
                                          <p:spTgt spid="1180743"/>
                                        </p:tgtEl>
                                        <p:attrNameLst>
                                          <p:attrName>ppt_x</p:attrName>
                                          <p:attrName>ppt_y</p:attrName>
                                        </p:attrNameLst>
                                      </p:cBhvr>
                                      <p:rCtr x="24427" y="0"/>
                                    </p:animMotion>
                                  </p:childTnLst>
                                </p:cTn>
                              </p:par>
                              <p:par>
                                <p:cTn id="137" presetID="0" presetClass="path" presetSubtype="0" repeatCount="indefinite" fill="hold" nodeType="withEffect">
                                  <p:stCondLst>
                                    <p:cond delay="17500"/>
                                  </p:stCondLst>
                                  <p:childTnLst>
                                    <p:animMotion origin="layout" path="M -1.66667E-6 -1.48148E-6 L 0.4875 -1.48148E-6 " pathEditMode="relative" ptsTypes="AA">
                                      <p:cBhvr>
                                        <p:cTn id="138" dur="5000" fill="hold"/>
                                        <p:tgtEl>
                                          <p:spTgt spid="1180750"/>
                                        </p:tgtEl>
                                        <p:attrNameLst>
                                          <p:attrName>ppt_x</p:attrName>
                                          <p:attrName>ppt_y</p:attrName>
                                        </p:attrNameLst>
                                      </p:cBhvr>
                                    </p:animMotion>
                                  </p:childTnLst>
                                </p:cTn>
                              </p:par>
                              <p:par>
                                <p:cTn id="139" presetID="0" presetClass="path" presetSubtype="0" repeatCount="indefinite" fill="hold" nodeType="withEffect">
                                  <p:stCondLst>
                                    <p:cond delay="16000"/>
                                  </p:stCondLst>
                                  <p:childTnLst>
                                    <p:animMotion origin="layout" path="M 0.00434 -0.00046 L 0.49289 -0.00092 " pathEditMode="relative" rAng="0" ptsTypes="AA">
                                      <p:cBhvr>
                                        <p:cTn id="140" dur="5000" fill="hold"/>
                                        <p:tgtEl>
                                          <p:spTgt spid="1180736"/>
                                        </p:tgtEl>
                                        <p:attrNameLst>
                                          <p:attrName>ppt_x</p:attrName>
                                          <p:attrName>ppt_y</p:attrName>
                                        </p:attrNameLst>
                                      </p:cBhvr>
                                      <p:rCtr x="24427" y="-23"/>
                                    </p:animMotion>
                                  </p:childTnLst>
                                </p:cTn>
                              </p:par>
                              <p:par>
                                <p:cTn id="141" presetID="0" presetClass="path" presetSubtype="0" repeatCount="indefinite" fill="hold" nodeType="withEffect">
                                  <p:stCondLst>
                                    <p:cond delay="18000"/>
                                  </p:stCondLst>
                                  <p:childTnLst>
                                    <p:animMotion origin="layout" path="M -1.11022E-16 -1.85185E-6 L 0.48733 -1.85185E-6 " pathEditMode="relative" rAng="0" ptsTypes="AA">
                                      <p:cBhvr>
                                        <p:cTn id="142" dur="5000" fill="hold"/>
                                        <p:tgtEl>
                                          <p:spTgt spid="1180751"/>
                                        </p:tgtEl>
                                        <p:attrNameLst>
                                          <p:attrName>ppt_x</p:attrName>
                                          <p:attrName>ppt_y</p:attrName>
                                        </p:attrNameLst>
                                      </p:cBhvr>
                                      <p:rCtr x="243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2" name="Rectangle 4"/>
          <p:cNvSpPr>
            <a:spLocks noGrp="1" noChangeArrowheads="1"/>
          </p:cNvSpPr>
          <p:nvPr>
            <p:ph type="title"/>
          </p:nvPr>
        </p:nvSpPr>
        <p:spPr>
          <a:xfrm>
            <a:off x="293688" y="1089025"/>
            <a:ext cx="3551237" cy="838200"/>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dirty="0">
                <a:solidFill>
                  <a:schemeClr val="bg1"/>
                </a:solidFill>
              </a:rPr>
              <a:t>Modely poskytovania </a:t>
            </a:r>
            <a:r>
              <a:rPr lang="sk-SK" altLang="sk-SK" sz="2800" dirty="0" err="1">
                <a:solidFill>
                  <a:schemeClr val="bg1"/>
                </a:solidFill>
              </a:rPr>
              <a:t>QoS</a:t>
            </a:r>
            <a:endParaRPr lang="en-US" altLang="sk-SK" sz="2800" dirty="0">
              <a:solidFill>
                <a:schemeClr val="bg1"/>
              </a:solidFill>
            </a:endParaRPr>
          </a:p>
        </p:txBody>
      </p:sp>
      <p:pic>
        <p:nvPicPr>
          <p:cNvPr id="6" name="Obrázok 5" descr="http://www.tech-faq.com/wp-content/uploads/802_1Q1.gif"/>
          <p:cNvPicPr/>
          <p:nvPr/>
        </p:nvPicPr>
        <p:blipFill>
          <a:blip r:embed="rId3">
            <a:extLst>
              <a:ext uri="{28A0092B-C50C-407E-A947-70E740481C1C}">
                <a14:useLocalDpi xmlns:a14="http://schemas.microsoft.com/office/drawing/2010/main" val="0"/>
              </a:ext>
            </a:extLst>
          </a:blip>
          <a:srcRect/>
          <a:stretch>
            <a:fillRect/>
          </a:stretch>
        </p:blipFill>
        <p:spPr bwMode="auto">
          <a:xfrm>
            <a:off x="1257686" y="1456841"/>
            <a:ext cx="6584455" cy="3442087"/>
          </a:xfrm>
          <a:prstGeom prst="rect">
            <a:avLst/>
          </a:prstGeom>
          <a:noFill/>
          <a:ln>
            <a:noFill/>
          </a:ln>
        </p:spPr>
      </p:pic>
      <p:sp>
        <p:nvSpPr>
          <p:cNvPr id="7" name="Rectangle 15"/>
          <p:cNvSpPr txBox="1">
            <a:spLocks noChangeArrowheads="1"/>
          </p:cNvSpPr>
          <p:nvPr/>
        </p:nvSpPr>
        <p:spPr bwMode="auto">
          <a:xfrm>
            <a:off x="685800" y="533400"/>
            <a:ext cx="81454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a:lstStyle>
          <a:p>
            <a:pPr eaLnBrk="1" hangingPunct="1"/>
            <a:r>
              <a:rPr lang="sk-SK" altLang="sk-SK" kern="0" dirty="0"/>
              <a:t>802.1p priorita v L2</a:t>
            </a:r>
            <a:endParaRPr lang="en-US" altLang="sk-SK" kern="0" dirty="0"/>
          </a:p>
        </p:txBody>
      </p:sp>
      <p:sp>
        <p:nvSpPr>
          <p:cNvPr id="3" name="Obdĺžnik 2"/>
          <p:cNvSpPr/>
          <p:nvPr/>
        </p:nvSpPr>
        <p:spPr>
          <a:xfrm>
            <a:off x="4202550" y="4898927"/>
            <a:ext cx="1261763" cy="590931"/>
          </a:xfrm>
          <a:prstGeom prst="rect">
            <a:avLst/>
          </a:prstGeom>
        </p:spPr>
        <p:txBody>
          <a:bodyPr wrap="square">
            <a:spAutoFit/>
          </a:bodyPr>
          <a:lstStyle/>
          <a:p>
            <a:pPr algn="l"/>
            <a:r>
              <a:rPr lang="sk-SK" sz="1200" dirty="0"/>
              <a:t>DEI - Drop </a:t>
            </a:r>
            <a:r>
              <a:rPr lang="sk-SK" sz="1200" dirty="0" err="1"/>
              <a:t>eligible</a:t>
            </a:r>
            <a:r>
              <a:rPr lang="sk-SK" sz="1200" dirty="0"/>
              <a:t> </a:t>
            </a:r>
            <a:r>
              <a:rPr lang="sk-SK" sz="1200" dirty="0" err="1"/>
              <a:t>indicator</a:t>
            </a:r>
            <a:r>
              <a:rPr lang="sk-SK" sz="1200" dirty="0"/>
              <a:t> </a:t>
            </a:r>
          </a:p>
        </p:txBody>
      </p:sp>
    </p:spTree>
    <p:extLst>
      <p:ext uri="{BB962C8B-B14F-4D97-AF65-F5344CB8AC3E}">
        <p14:creationId xmlns:p14="http://schemas.microsoft.com/office/powerpoint/2010/main" val="37182245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ĺžnik 2"/>
          <p:cNvSpPr/>
          <p:nvPr/>
        </p:nvSpPr>
        <p:spPr bwMode="auto">
          <a:xfrm>
            <a:off x="159657" y="4833257"/>
            <a:ext cx="8882743" cy="1712686"/>
          </a:xfrm>
          <a:prstGeom prst="rect">
            <a:avLst/>
          </a:prstGeom>
          <a:solidFill>
            <a:srgbClr val="FFFF00"/>
          </a:solidFill>
          <a:ln w="9525" cap="flat" cmpd="sng" algn="ctr">
            <a:solidFill>
              <a:schemeClr val="tx2"/>
            </a:solidFill>
            <a:prstDash val="solid"/>
            <a:round/>
            <a:headEnd type="none" w="med" len="med"/>
            <a:tailEnd type="none" w="med" len="med"/>
          </a:ln>
          <a:effectLst/>
          <a:ex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a:ln>
                <a:noFill/>
              </a:ln>
              <a:solidFill>
                <a:schemeClr val="tx1"/>
              </a:solidFill>
              <a:effectLst/>
              <a:latin typeface="Arial" charset="0"/>
            </a:endParaRPr>
          </a:p>
        </p:txBody>
      </p:sp>
      <p:sp>
        <p:nvSpPr>
          <p:cNvPr id="1238018" name="Rectangle 2"/>
          <p:cNvSpPr>
            <a:spLocks noGrp="1" noChangeArrowheads="1"/>
          </p:cNvSpPr>
          <p:nvPr>
            <p:ph type="title"/>
          </p:nvPr>
        </p:nvSpPr>
        <p:spPr/>
        <p:txBody>
          <a:bodyPr/>
          <a:lstStyle/>
          <a:p>
            <a:r>
              <a:rPr lang="sk-SK" altLang="sk-SK"/>
              <a:t>Modely poskytovania kvality služby</a:t>
            </a:r>
            <a:endParaRPr lang="en-US" altLang="sk-SK"/>
          </a:p>
        </p:txBody>
      </p:sp>
      <p:graphicFrame>
        <p:nvGraphicFramePr>
          <p:cNvPr id="1238019" name="Group 3"/>
          <p:cNvGraphicFramePr>
            <a:graphicFrameLocks noGrp="1"/>
          </p:cNvGraphicFramePr>
          <p:nvPr>
            <p:ph type="tbl" idx="1"/>
            <p:extLst>
              <p:ext uri="{D42A27DB-BD31-4B8C-83A1-F6EECF244321}">
                <p14:modId xmlns:p14="http://schemas.microsoft.com/office/powerpoint/2010/main" val="1965547468"/>
              </p:ext>
            </p:extLst>
          </p:nvPr>
        </p:nvGraphicFramePr>
        <p:xfrm>
          <a:off x="655638" y="1295400"/>
          <a:ext cx="8159750" cy="4953000"/>
        </p:xfrm>
        <a:graphic>
          <a:graphicData uri="http://schemas.openxmlformats.org/drawingml/2006/table">
            <a:tbl>
              <a:tblPr/>
              <a:tblGrid>
                <a:gridCol w="2840037">
                  <a:extLst>
                    <a:ext uri="{9D8B030D-6E8A-4147-A177-3AD203B41FA5}">
                      <a16:colId xmlns:a16="http://schemas.microsoft.com/office/drawing/2014/main" val="20000"/>
                    </a:ext>
                  </a:extLst>
                </a:gridCol>
                <a:gridCol w="5319713">
                  <a:extLst>
                    <a:ext uri="{9D8B030D-6E8A-4147-A177-3AD203B41FA5}">
                      <a16:colId xmlns:a16="http://schemas.microsoft.com/office/drawing/2014/main" val="20001"/>
                    </a:ext>
                  </a:extLst>
                </a:gridCol>
              </a:tblGrid>
              <a:tr h="965200">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3200" b="1" i="0" u="none" strike="noStrike" cap="none" normalizeH="0" baseline="0" dirty="0">
                          <a:ln>
                            <a:noFill/>
                          </a:ln>
                          <a:solidFill>
                            <a:schemeClr val="bg1"/>
                          </a:solidFill>
                          <a:effectLst/>
                          <a:latin typeface="Arial" charset="0"/>
                        </a:rPr>
                        <a:t>Model</a:t>
                      </a: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3200" b="1" i="0" u="none" strike="noStrike" cap="none" normalizeH="0" baseline="0">
                          <a:ln>
                            <a:noFill/>
                          </a:ln>
                          <a:solidFill>
                            <a:schemeClr val="bg1"/>
                          </a:solidFill>
                          <a:effectLst/>
                          <a:latin typeface="Arial" charset="0"/>
                        </a:rPr>
                        <a:t>Popis</a:t>
                      </a:r>
                      <a:endParaRPr kumimoji="0" lang="en-US" altLang="sk-SK" sz="3200" b="1" i="0" u="none" strike="noStrike" cap="none" normalizeH="0" baseline="0">
                        <a:ln>
                          <a:noFill/>
                        </a:ln>
                        <a:solidFill>
                          <a:schemeClr val="bg1"/>
                        </a:solidFill>
                        <a:effectLst/>
                        <a:latin typeface="Arial" charset="0"/>
                      </a:endParaRPr>
                    </a:p>
                  </a:txBody>
                  <a:tcPr marL="82124" marR="82124" marT="41061" marB="4106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00150">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a:ln>
                            <a:noFill/>
                          </a:ln>
                          <a:solidFill>
                            <a:schemeClr val="tx1"/>
                          </a:solidFill>
                          <a:effectLst/>
                          <a:latin typeface="Arial" charset="0"/>
                        </a:rPr>
                        <a:t>Best effort</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000" b="0" i="0" u="none" strike="noStrike" cap="none" normalizeH="0" baseline="0">
                          <a:ln>
                            <a:noFill/>
                          </a:ln>
                          <a:solidFill>
                            <a:schemeClr val="tx1"/>
                          </a:solidFill>
                          <a:effectLst/>
                          <a:latin typeface="Arial" charset="0"/>
                        </a:rPr>
                        <a:t>Bez riadenia kvality služby. Vhodné, ak nie je dôležité, kedy alebo v akom poradí budú pakety doručené.</a:t>
                      </a:r>
                      <a:endParaRPr kumimoji="0" lang="en-US" altLang="sk-SK" sz="2000" b="0" i="0" u="none" strike="noStrike" cap="none" normalizeH="0" baseline="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3938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a:ln>
                            <a:noFill/>
                          </a:ln>
                          <a:solidFill>
                            <a:schemeClr val="tx1"/>
                          </a:solidFill>
                          <a:effectLst/>
                          <a:latin typeface="Arial" charset="0"/>
                        </a:rPr>
                        <a:t>Integrated Services </a:t>
                      </a:r>
                    </a:p>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a:ln>
                            <a:noFill/>
                          </a:ln>
                          <a:solidFill>
                            <a:schemeClr val="tx1"/>
                          </a:solidFill>
                          <a:effectLst/>
                          <a:latin typeface="Arial" charset="0"/>
                        </a:rPr>
                        <a:t>(IntServ)</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000" b="0" i="0" u="none" strike="noStrike" cap="none" normalizeH="0" baseline="0">
                          <a:ln>
                            <a:noFill/>
                          </a:ln>
                          <a:solidFill>
                            <a:schemeClr val="tx1"/>
                          </a:solidFill>
                          <a:effectLst/>
                          <a:latin typeface="Arial" charset="0"/>
                        </a:rPr>
                        <a:t>Aplikácie oznamujú sieti, aké QoS parametre požadujú pre ich správnu činnosť.</a:t>
                      </a:r>
                      <a:endParaRPr kumimoji="0" lang="en-US" altLang="sk-SK" sz="2000" b="0" i="0" u="none" strike="noStrike" cap="none" normalizeH="0" baseline="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3938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dirty="0">
                          <a:ln>
                            <a:noFill/>
                          </a:ln>
                          <a:solidFill>
                            <a:schemeClr val="tx1"/>
                          </a:solidFill>
                          <a:effectLst/>
                          <a:latin typeface="Arial" charset="0"/>
                        </a:rPr>
                        <a:t>Differentiated</a:t>
                      </a:r>
                      <a:r>
                        <a:rPr kumimoji="0" lang="sk-SK" altLang="sk-SK" sz="2000" b="0" i="0" u="none" strike="noStrike" cap="none" normalizeH="0" baseline="0" dirty="0">
                          <a:ln>
                            <a:noFill/>
                          </a:ln>
                          <a:solidFill>
                            <a:schemeClr val="tx1"/>
                          </a:solidFill>
                          <a:effectLst/>
                          <a:latin typeface="Arial" charset="0"/>
                        </a:rPr>
                        <a:t> </a:t>
                      </a:r>
                      <a:r>
                        <a:rPr kumimoji="0" lang="en-US" altLang="sk-SK" sz="2000" b="0" i="0" u="none" strike="noStrike" cap="none" normalizeH="0" baseline="0" dirty="0">
                          <a:ln>
                            <a:noFill/>
                          </a:ln>
                          <a:solidFill>
                            <a:schemeClr val="tx1"/>
                          </a:solidFill>
                          <a:effectLst/>
                          <a:latin typeface="Arial" charset="0"/>
                        </a:rPr>
                        <a:t>Services</a:t>
                      </a:r>
                    </a:p>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2000" b="0" i="0" u="none" strike="noStrike" cap="none" normalizeH="0" baseline="0" dirty="0">
                          <a:ln>
                            <a:noFill/>
                          </a:ln>
                          <a:solidFill>
                            <a:schemeClr val="tx1"/>
                          </a:solidFill>
                          <a:effectLst/>
                          <a:latin typeface="Arial" charset="0"/>
                        </a:rPr>
                        <a:t>(</a:t>
                      </a:r>
                      <a:r>
                        <a:rPr kumimoji="0" lang="en-US" altLang="sk-SK" sz="2000" b="0" i="0" u="none" strike="noStrike" cap="none" normalizeH="0" baseline="0" dirty="0" err="1">
                          <a:ln>
                            <a:noFill/>
                          </a:ln>
                          <a:solidFill>
                            <a:schemeClr val="tx1"/>
                          </a:solidFill>
                          <a:effectLst/>
                          <a:latin typeface="Arial" charset="0"/>
                        </a:rPr>
                        <a:t>DiffServ</a:t>
                      </a:r>
                      <a:r>
                        <a:rPr kumimoji="0" lang="en-US" altLang="sk-SK" sz="2000" b="0" i="0" u="none" strike="noStrike" cap="none" normalizeH="0" baseline="0" dirty="0">
                          <a:ln>
                            <a:noFill/>
                          </a:ln>
                          <a:solidFill>
                            <a:schemeClr val="tx1"/>
                          </a:solidFill>
                          <a:effectLst/>
                          <a:latin typeface="Arial" charset="0"/>
                        </a:rPr>
                        <a:t>)</a:t>
                      </a: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000" b="0" i="0" u="none" strike="noStrike" cap="none" normalizeH="0" baseline="0" dirty="0">
                          <a:ln>
                            <a:noFill/>
                          </a:ln>
                          <a:solidFill>
                            <a:schemeClr val="tx1"/>
                          </a:solidFill>
                          <a:effectLst/>
                          <a:latin typeface="Arial" charset="0"/>
                        </a:rPr>
                        <a:t>Sieť rozoznáva triedy prevádzky, ktoré vyžadujú osobitné </a:t>
                      </a:r>
                      <a:r>
                        <a:rPr kumimoji="0" lang="sk-SK" altLang="sk-SK" sz="2000" b="0" i="0" u="none" strike="noStrike" cap="none" normalizeH="0" baseline="0" dirty="0" err="1">
                          <a:ln>
                            <a:noFill/>
                          </a:ln>
                          <a:solidFill>
                            <a:schemeClr val="tx1"/>
                          </a:solidFill>
                          <a:effectLst/>
                          <a:latin typeface="Arial" charset="0"/>
                        </a:rPr>
                        <a:t>QoS</a:t>
                      </a:r>
                      <a:r>
                        <a:rPr kumimoji="0" lang="sk-SK" altLang="sk-SK" sz="2000" b="0" i="0" u="none" strike="noStrike" cap="none" normalizeH="0" baseline="0" dirty="0">
                          <a:ln>
                            <a:noFill/>
                          </a:ln>
                          <a:solidFill>
                            <a:schemeClr val="tx1"/>
                          </a:solidFill>
                          <a:effectLst/>
                          <a:latin typeface="Arial" charset="0"/>
                        </a:rPr>
                        <a:t> parametre.</a:t>
                      </a:r>
                      <a:endParaRPr kumimoji="0" lang="en-US" altLang="sk-SK" sz="2000" b="0" i="0" u="none" strike="noStrike" cap="none" normalizeH="0" baseline="0" dirty="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22571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Lst>
</file>

<file path=ppt/theme/theme1.xml><?xml version="1.0" encoding="utf-8"?>
<a:theme xmlns:a="http://schemas.openxmlformats.org/drawingml/2006/main"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lnDef>
  </a:objectDefaults>
  <a:extraClrSchemeLst>
    <a:extraClrScheme>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v5</Template>
  <TotalTime>1898</TotalTime>
  <Pages>28</Pages>
  <Words>3382</Words>
  <Application>Microsoft Office PowerPoint</Application>
  <PresentationFormat>Prezentácia na obrazovke (4:3)</PresentationFormat>
  <Paragraphs>364</Paragraphs>
  <Slides>21</Slides>
  <Notes>18</Notes>
  <HiddenSlides>0</HiddenSlides>
  <MMClips>0</MMClips>
  <ScaleCrop>false</ScaleCrop>
  <HeadingPairs>
    <vt:vector size="8" baseType="variant">
      <vt:variant>
        <vt:lpstr>Použité písma</vt:lpstr>
      </vt:variant>
      <vt:variant>
        <vt:i4>2</vt:i4>
      </vt:variant>
      <vt:variant>
        <vt:lpstr>Motív</vt:lpstr>
      </vt:variant>
      <vt:variant>
        <vt:i4>2</vt:i4>
      </vt:variant>
      <vt:variant>
        <vt:lpstr>Vložené servery OLE</vt:lpstr>
      </vt:variant>
      <vt:variant>
        <vt:i4>1</vt:i4>
      </vt:variant>
      <vt:variant>
        <vt:lpstr>Nadpisy snímok</vt:lpstr>
      </vt:variant>
      <vt:variant>
        <vt:i4>21</vt:i4>
      </vt:variant>
    </vt:vector>
  </HeadingPairs>
  <TitlesOfParts>
    <vt:vector size="26" baseType="lpstr">
      <vt:lpstr>Arial</vt:lpstr>
      <vt:lpstr>Wingdings</vt:lpstr>
      <vt:lpstr>1_CCNP v5</vt:lpstr>
      <vt:lpstr>2006_Segue/Q&amp;A_Cisco White Temp</vt:lpstr>
      <vt:lpstr>Visio</vt:lpstr>
      <vt:lpstr>Optimizing Converged Cisco Networks (ONT)</vt:lpstr>
      <vt:lpstr>Ako znížiť oneskorenie</vt:lpstr>
      <vt:lpstr>Efektívne využívanie prenosovej kapacity</vt:lpstr>
      <vt:lpstr>Druhy strát paketov</vt:lpstr>
      <vt:lpstr>Predchádzanie stratám</vt:lpstr>
      <vt:lpstr>Nástroje pre poskytovanie QoS</vt:lpstr>
      <vt:lpstr>Ako QoS nástroje pracujú?</vt:lpstr>
      <vt:lpstr>Modely poskytovania QoS</vt:lpstr>
      <vt:lpstr>Modely poskytovania kvality služby</vt:lpstr>
      <vt:lpstr>Klasifikačné nástroje IP Precedence a DiffServ Code Point</vt:lpstr>
      <vt:lpstr>IP ToS a DS pole v IP hlavičke</vt:lpstr>
      <vt:lpstr>Kompatibilita IP Precedence a DSCP</vt:lpstr>
      <vt:lpstr>Per-Hop Behavior – PHB</vt:lpstr>
      <vt:lpstr>Štandardné PHB skupiny</vt:lpstr>
      <vt:lpstr>Expedited Forwarding (EF) PHB</vt:lpstr>
      <vt:lpstr>Assured Forwarding (AF) PHB</vt:lpstr>
      <vt:lpstr>Hodnoty AF PHB</vt:lpstr>
      <vt:lpstr>Priorita v IPv6</vt:lpstr>
      <vt:lpstr>Koľko tried treba?</vt:lpstr>
      <vt:lpstr>Classification and Marking Design Odporúčania pre QoS Baseline Marking</vt:lpstr>
      <vt:lpstr>Sumár DSCP a CS</vt:lpstr>
    </vt:vector>
  </TitlesOfParts>
  <Company>Cisco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CCNP4v5.0</dc:title>
  <dc:subject>Guide for Creating Powerpoint Presentations</dc:subject>
  <dc:creator>Sonya Coker</dc:creator>
  <cp:lastModifiedBy>Jana Uramova</cp:lastModifiedBy>
  <cp:revision>72</cp:revision>
  <cp:lastPrinted>1999-01-27T00:54:54Z</cp:lastPrinted>
  <dcterms:created xsi:type="dcterms:W3CDTF">2007-02-08T19:29:21Z</dcterms:created>
  <dcterms:modified xsi:type="dcterms:W3CDTF">2016-10-03T04:57:03Z</dcterms:modified>
</cp:coreProperties>
</file>