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káš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01371-7A8B-47F3-B973-27A281F93BC5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74A8-4DFB-4DC3-AA03-A502F838F2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24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74A8-4DFB-4DC3-AA03-A502F838F2A3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74A8-4DFB-4DC3-AA03-A502F838F2A3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01B8-9345-4BEC-8F35-741CB75EEFD5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41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75159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92091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74144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0C1A-674B-4DD3-8836-244534F94B77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490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98-05E7-4F49-8192-231277B9EC3B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763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19025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0EB5-EC4F-449F-9693-E0063D046B9A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23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121D-715A-41B5-8A12-1BA641B8345B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308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0B2-F045-49E7-8E3A-7C8A3454E421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063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814-48DF-4064-A43D-8020BFFAE61F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838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8453-40D8-4596-96AB-26AD58AAAEEC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26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1DE-E41A-43A1-80B5-F42F125ABC5E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628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C2A439A3-AE0F-4464-B804-859C06C9821A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320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34F3A6-AE5F-4825-9A26-F81DB1AAA6FF}" type="datetime1">
              <a:rPr lang="sk-SK" smtClean="0"/>
              <a:pPr/>
              <a:t>18.12.2016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4189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50800" dir="14400000">
              <a:srgbClr val="000000">
                <a:alpha val="60000"/>
              </a:srgbClr>
            </a:outerShdw>
          </a:effectLst>
        </p:spPr>
        <p:txBody>
          <a:bodyPr/>
          <a:lstStyle/>
          <a:p>
            <a:r>
              <a:rPr lang="sk-SK" dirty="0"/>
              <a:t>   Projektovanie sietí 2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59002" y="5183603"/>
            <a:ext cx="4825995" cy="1464568"/>
          </a:xfrm>
        </p:spPr>
        <p:txBody>
          <a:bodyPr>
            <a:normAutofit fontScale="92500" lnSpcReduction="10000"/>
          </a:bodyPr>
          <a:lstStyle/>
          <a:p>
            <a:r>
              <a:rPr lang="sk-SK" dirty="0">
                <a:solidFill>
                  <a:schemeClr val="bg1"/>
                </a:solidFill>
              </a:rPr>
              <a:t>Branislav </a:t>
            </a:r>
            <a:r>
              <a:rPr lang="sk-SK" dirty="0" err="1">
                <a:solidFill>
                  <a:schemeClr val="bg1"/>
                </a:solidFill>
              </a:rPr>
              <a:t>Juriš</a:t>
            </a:r>
            <a:r>
              <a:rPr lang="sk-SK" dirty="0">
                <a:solidFill>
                  <a:schemeClr val="bg1"/>
                </a:solidFill>
              </a:rPr>
              <a:t> </a:t>
            </a:r>
          </a:p>
          <a:p>
            <a:r>
              <a:rPr lang="sk-SK" dirty="0">
                <a:solidFill>
                  <a:schemeClr val="bg1"/>
                </a:solidFill>
              </a:rPr>
              <a:t>Peter Hadač</a:t>
            </a:r>
          </a:p>
          <a:p>
            <a:r>
              <a:rPr lang="sk-SK" dirty="0">
                <a:solidFill>
                  <a:schemeClr val="bg1"/>
                </a:solidFill>
              </a:rPr>
              <a:t>Marek Buček</a:t>
            </a:r>
          </a:p>
          <a:p>
            <a:r>
              <a:rPr lang="sk-SK" dirty="0">
                <a:solidFill>
                  <a:schemeClr val="bg1"/>
                </a:solidFill>
              </a:rPr>
              <a:t>Samuel </a:t>
            </a:r>
            <a:r>
              <a:rPr lang="sk-SK" dirty="0" err="1">
                <a:solidFill>
                  <a:schemeClr val="bg1"/>
                </a:solidFill>
              </a:rPr>
              <a:t>Kurnas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7" y="3356992"/>
            <a:ext cx="1202947" cy="12029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5870" y="692696"/>
            <a:ext cx="7773338" cy="936104"/>
          </a:xfrm>
        </p:spPr>
        <p:txBody>
          <a:bodyPr/>
          <a:lstStyle/>
          <a:p>
            <a:pPr algn="ctr"/>
            <a:r>
              <a:rPr lang="sk-SK" dirty="0"/>
              <a:t>IGW a SIX</a:t>
            </a:r>
            <a:br>
              <a:rPr lang="sk-SK" dirty="0"/>
            </a:br>
            <a:r>
              <a:rPr lang="sk-SK" sz="4400" dirty="0"/>
              <a:t>CHASSIS - </a:t>
            </a:r>
            <a:r>
              <a:rPr lang="sk-SK" dirty="0"/>
              <a:t>NE40E-X8A (480G)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10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1" y="2067250"/>
            <a:ext cx="1228897" cy="3848637"/>
          </a:xfrm>
          <a:prstGeom prst="rect">
            <a:avLst/>
          </a:prstGeom>
        </p:spPr>
      </p:pic>
      <p:graphicFrame>
        <p:nvGraphicFramePr>
          <p:cNvPr id="9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966138"/>
              </p:ext>
            </p:extLst>
          </p:nvPr>
        </p:nvGraphicFramePr>
        <p:xfrm>
          <a:off x="683568" y="2780928"/>
          <a:ext cx="655272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7.08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 err="1"/>
                        <a:t>Požiavky</a:t>
                      </a:r>
                      <a:r>
                        <a:rPr lang="sk-SK" sz="12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4x 100GE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4x 100GE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4355" y="404664"/>
            <a:ext cx="7524003" cy="970450"/>
          </a:xfrm>
        </p:spPr>
        <p:txBody>
          <a:bodyPr/>
          <a:lstStyle/>
          <a:p>
            <a:r>
              <a:rPr lang="sk-SK" dirty="0"/>
              <a:t>Ceny zariadení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11</a:t>
            </a:fld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8701200" cy="28093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služieb 2017</a:t>
            </a: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26109"/>
              </p:ext>
            </p:extLst>
          </p:nvPr>
        </p:nvGraphicFramePr>
        <p:xfrm>
          <a:off x="500032" y="1700808"/>
          <a:ext cx="8248432" cy="2838896"/>
        </p:xfrm>
        <a:graphic>
          <a:graphicData uri="http://schemas.openxmlformats.org/drawingml/2006/table">
            <a:tbl>
              <a:tblPr/>
              <a:tblGrid>
                <a:gridCol w="415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1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67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Unit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List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Price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Total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price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$216 400,00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$119 020,00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Site Surveys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$12 900,00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$7 095,00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027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Integration (Configuration, migration, functionality verification) - Production network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$330 600,00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$181 830,00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Logistics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$14 700,00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$8 085,00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Level Design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$10 000,00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$5 500,00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$321 530 </a:t>
                      </a:r>
                    </a:p>
                  </a:txBody>
                  <a:tcPr marL="8947" marR="8947" marT="89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71663"/>
              </p:ext>
            </p:extLst>
          </p:nvPr>
        </p:nvGraphicFramePr>
        <p:xfrm>
          <a:off x="527616" y="4653136"/>
          <a:ext cx="8220848" cy="2000265"/>
        </p:xfrm>
        <a:graphic>
          <a:graphicData uri="http://schemas.openxmlformats.org/drawingml/2006/table">
            <a:tbl>
              <a:tblPr/>
              <a:tblGrid>
                <a:gridCol w="249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1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Maintenance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2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Integrator's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Annual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fees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yearly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$628 500,00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$345 675,00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3rd party support (TAC support and faulty HW replacement)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yearly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$639 080,00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$351 494,00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$697 169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služieb 2018</a:t>
            </a:r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39292"/>
              </p:ext>
            </p:extLst>
          </p:nvPr>
        </p:nvGraphicFramePr>
        <p:xfrm>
          <a:off x="495572" y="1700808"/>
          <a:ext cx="8286808" cy="2750661"/>
        </p:xfrm>
        <a:graphic>
          <a:graphicData uri="http://schemas.openxmlformats.org/drawingml/2006/table">
            <a:tbl>
              <a:tblPr/>
              <a:tblGrid>
                <a:gridCol w="368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121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$107 000,00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$58 850,00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Site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Surveys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$3 575,00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Configuration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migration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functionality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verification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 -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$188 000,00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$103 400,00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Logistics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$3 575,00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Level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$169 400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1212"/>
              </p:ext>
            </p:extLst>
          </p:nvPr>
        </p:nvGraphicFramePr>
        <p:xfrm>
          <a:off x="438535" y="4581128"/>
          <a:ext cx="8358247" cy="1785950"/>
        </p:xfrm>
        <a:graphic>
          <a:graphicData uri="http://schemas.openxmlformats.org/drawingml/2006/table">
            <a:tbl>
              <a:tblPr/>
              <a:tblGrid>
                <a:gridCol w="328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82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Maintenance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Unit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List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Price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2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Integrator's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Annual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fees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$908 500,00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$508 760,00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3rd party support (TAC support and faulty HW replacement)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$923 860,00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$517 361,60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2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$1 026 122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služieb 2019</a:t>
            </a: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11921"/>
              </p:ext>
            </p:extLst>
          </p:nvPr>
        </p:nvGraphicFramePr>
        <p:xfrm>
          <a:off x="428595" y="1916832"/>
          <a:ext cx="8286807" cy="2462197"/>
        </p:xfrm>
        <a:graphic>
          <a:graphicData uri="http://schemas.openxmlformats.org/drawingml/2006/table">
            <a:tbl>
              <a:tblPr/>
              <a:tblGrid>
                <a:gridCol w="389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26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6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$74 000,00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$40 700,00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Site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Surveys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$2 475,00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Configuration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migration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functionality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verification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 -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$130 000,00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$71 500,00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Logistics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$4 500,00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$2 475,00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26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Level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263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$117 150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8037"/>
              </p:ext>
            </p:extLst>
          </p:nvPr>
        </p:nvGraphicFramePr>
        <p:xfrm>
          <a:off x="428594" y="4581128"/>
          <a:ext cx="8286808" cy="1714512"/>
        </p:xfrm>
        <a:graphic>
          <a:graphicData uri="http://schemas.openxmlformats.org/drawingml/2006/table">
            <a:tbl>
              <a:tblPr/>
              <a:tblGrid>
                <a:gridCol w="324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9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Maintenance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Integrator's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Annual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fees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$1 101 000,00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$616 560,00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3rd party support (TAC support and faulty HW replacement)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$1 119 880,00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$627 132,80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93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$1 243 693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Celková cena 2017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15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05" y="5836573"/>
            <a:ext cx="1752604" cy="649225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98" y="2610178"/>
            <a:ext cx="6929486" cy="21869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Celková cena 2018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16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8854"/>
            <a:ext cx="1835696" cy="1376772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57" y="2285991"/>
            <a:ext cx="6929486" cy="22860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Celková cena 2019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17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5440363"/>
            <a:ext cx="1739246" cy="1389062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23" y="2348880"/>
            <a:ext cx="7618477" cy="27266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44 045 966,00 </a:t>
            </a:r>
            <a:r>
              <a:rPr lang="sk-SK" b="0" dirty="0">
                <a:solidFill>
                  <a:schemeClr val="bg2"/>
                </a:solidFill>
                <a:latin typeface="Arial" panose="020B0604020202020204" pitchFamily="34" charset="0"/>
              </a:rPr>
              <a:t>$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6" name="Zástupný objekt pre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Celková platba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18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241731"/>
            <a:ext cx="1316822" cy="13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5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Ďakujeme za pozornosť !</a:t>
            </a:r>
          </a:p>
        </p:txBody>
      </p:sp>
      <p:sp>
        <p:nvSpPr>
          <p:cNvPr id="7" name="Podnadpis 2"/>
          <p:cNvSpPr txBox="1">
            <a:spLocks/>
          </p:cNvSpPr>
          <p:nvPr/>
        </p:nvSpPr>
        <p:spPr>
          <a:xfrm>
            <a:off x="2267744" y="5157192"/>
            <a:ext cx="4825995" cy="14645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>
                <a:solidFill>
                  <a:schemeClr val="bg1"/>
                </a:solidFill>
              </a:rPr>
              <a:t>Branislav </a:t>
            </a:r>
            <a:r>
              <a:rPr lang="sk-SK" dirty="0" err="1">
                <a:solidFill>
                  <a:schemeClr val="bg1"/>
                </a:solidFill>
              </a:rPr>
              <a:t>Juriš</a:t>
            </a:r>
            <a:r>
              <a:rPr lang="sk-SK" dirty="0">
                <a:solidFill>
                  <a:schemeClr val="bg1"/>
                </a:solidFill>
              </a:rPr>
              <a:t> </a:t>
            </a:r>
          </a:p>
          <a:p>
            <a:r>
              <a:rPr lang="sk-SK" dirty="0">
                <a:solidFill>
                  <a:schemeClr val="bg1"/>
                </a:solidFill>
              </a:rPr>
              <a:t>Peter Hadač</a:t>
            </a:r>
          </a:p>
          <a:p>
            <a:r>
              <a:rPr lang="sk-SK" dirty="0">
                <a:solidFill>
                  <a:schemeClr val="bg1"/>
                </a:solidFill>
              </a:rPr>
              <a:t>Marek Buček</a:t>
            </a:r>
          </a:p>
          <a:p>
            <a:r>
              <a:rPr lang="sk-SK" dirty="0">
                <a:solidFill>
                  <a:schemeClr val="bg1"/>
                </a:solidFill>
              </a:rPr>
              <a:t>Samuel </a:t>
            </a:r>
            <a:r>
              <a:rPr lang="sk-SK" dirty="0" err="1">
                <a:solidFill>
                  <a:schemeClr val="bg1"/>
                </a:solidFill>
              </a:rPr>
              <a:t>Kurnas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33" y="2088982"/>
            <a:ext cx="285293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1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7199036" cy="1226306"/>
          </a:xfrm>
        </p:spPr>
        <p:txBody>
          <a:bodyPr>
            <a:normAutofit/>
          </a:bodyPr>
          <a:lstStyle/>
          <a:p>
            <a:r>
              <a:rPr lang="sk-SK" sz="4000" dirty="0"/>
              <a:t>Nové 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2420888"/>
            <a:ext cx="8229600" cy="1828800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Zníženie počtu ring smerovačov</a:t>
            </a:r>
          </a:p>
          <a:p>
            <a:r>
              <a:rPr lang="sk-SK" b="1" dirty="0">
                <a:solidFill>
                  <a:schemeClr val="bg1"/>
                </a:solidFill>
              </a:rPr>
              <a:t>Zachovanie redundantných spojov</a:t>
            </a:r>
          </a:p>
          <a:p>
            <a:r>
              <a:rPr lang="sk-SK" b="1" dirty="0">
                <a:solidFill>
                  <a:schemeClr val="bg1"/>
                </a:solidFill>
              </a:rPr>
              <a:t>Huawei platforma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2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8" y="3573016"/>
            <a:ext cx="2146716" cy="2152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92075"/>
            <a:ext cx="7773338" cy="1048693"/>
          </a:xfrm>
        </p:spPr>
        <p:txBody>
          <a:bodyPr/>
          <a:lstStyle/>
          <a:p>
            <a:r>
              <a:rPr lang="sk-SK" dirty="0"/>
              <a:t>Naše riešenie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3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924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3338" cy="1305975"/>
          </a:xfrm>
        </p:spPr>
        <p:txBody>
          <a:bodyPr/>
          <a:lstStyle/>
          <a:p>
            <a:r>
              <a:rPr lang="sk-SK" dirty="0"/>
              <a:t>Výhody nášho riešenia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400436"/>
          </a:xfrm>
        </p:spPr>
        <p:txBody>
          <a:bodyPr/>
          <a:lstStyle/>
          <a:p>
            <a:pPr marL="365760" lvl="0" indent="-264160">
              <a:spcBef>
                <a:spcPts val="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zvýšenie spoľahlivosti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zrýchlenie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zjednodušenie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ušetrenie výdavkov za výkopové práce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zníženie nákladov na školenia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kompatibilita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732488"/>
            <a:ext cx="2555776" cy="2125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773338" cy="1296144"/>
          </a:xfrm>
        </p:spPr>
        <p:txBody>
          <a:bodyPr/>
          <a:lstStyle/>
          <a:p>
            <a:pPr algn="ctr"/>
            <a:r>
              <a:rPr lang="sk-SK" dirty="0"/>
              <a:t>Chrbtica</a:t>
            </a:r>
            <a:br>
              <a:rPr lang="sk-SK" dirty="0"/>
            </a:br>
            <a:r>
              <a:rPr lang="sk-SK" sz="4400" dirty="0">
                <a:cs typeface="Times New Roman" panose="02020603050405020304" pitchFamily="18" charset="0"/>
              </a:rPr>
              <a:t>Chassis</a:t>
            </a:r>
            <a:r>
              <a:rPr lang="sk-SK" dirty="0">
                <a:cs typeface="Times New Roman" panose="02020603050405020304" pitchFamily="18" charset="0"/>
              </a:rPr>
              <a:t> - NetEngine5000E-X16A 480G</a:t>
            </a:r>
            <a:endParaRPr lang="sk-SK" dirty="0"/>
          </a:p>
        </p:txBody>
      </p:sp>
      <p:graphicFrame>
        <p:nvGraphicFramePr>
          <p:cNvPr id="3" name="Zástupný symbol obsah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600706"/>
              </p:ext>
            </p:extLst>
          </p:nvPr>
        </p:nvGraphicFramePr>
        <p:xfrm>
          <a:off x="395536" y="2388984"/>
          <a:ext cx="655272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sk-SK" sz="14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16 </a:t>
                      </a:r>
                      <a:r>
                        <a:rPr lang="sk-SK" sz="1400" dirty="0" err="1"/>
                        <a:t>Tbps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25 </a:t>
                      </a:r>
                      <a:r>
                        <a:rPr lang="sk-SK" sz="1400" dirty="0" err="1"/>
                        <a:t>Tbps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sk-SK" sz="1400" dirty="0"/>
                        <a:t>Minimálna prenosová kapacita na rozhranie (</a:t>
                      </a:r>
                      <a:r>
                        <a:rPr lang="sk-SK" sz="1400" dirty="0" err="1"/>
                        <a:t>full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duplex</a:t>
                      </a:r>
                      <a:r>
                        <a:rPr lang="sk-SK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400 </a:t>
                      </a:r>
                      <a:r>
                        <a:rPr lang="sk-SK" sz="1400" dirty="0" err="1"/>
                        <a:t>Gbps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819 </a:t>
                      </a:r>
                      <a:r>
                        <a:rPr lang="sk-SK" sz="1400" dirty="0" err="1"/>
                        <a:t>Gbps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sk-SK" sz="1400" dirty="0" err="1"/>
                        <a:t>Požiavky</a:t>
                      </a:r>
                      <a:r>
                        <a:rPr lang="sk-SK" sz="14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8x</a:t>
                      </a:r>
                      <a:r>
                        <a:rPr lang="sk-SK" sz="1400" baseline="0" dirty="0"/>
                        <a:t> 100GE</a:t>
                      </a:r>
                    </a:p>
                    <a:p>
                      <a:pPr algn="ctr"/>
                      <a:r>
                        <a:rPr lang="sk-SK" sz="1400" baseline="0" dirty="0"/>
                        <a:t>16x 10GE</a:t>
                      </a:r>
                    </a:p>
                    <a:p>
                      <a:pPr algn="ctr"/>
                      <a:r>
                        <a:rPr lang="sk-SK" sz="1400" baseline="0" dirty="0"/>
                        <a:t>40x GE (</a:t>
                      </a:r>
                      <a:r>
                        <a:rPr lang="sk-SK" sz="1400" baseline="0" dirty="0" err="1"/>
                        <a:t>optical</a:t>
                      </a:r>
                      <a:r>
                        <a:rPr lang="sk-SK" sz="1400" baseline="0" dirty="0"/>
                        <a:t>)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8x 100GE</a:t>
                      </a:r>
                    </a:p>
                    <a:p>
                      <a:pPr algn="ctr"/>
                      <a:r>
                        <a:rPr lang="sk-SK" sz="1400" dirty="0"/>
                        <a:t>20x 10GE</a:t>
                      </a:r>
                    </a:p>
                    <a:p>
                      <a:pPr algn="ctr"/>
                      <a:r>
                        <a:rPr lang="sk-SK" sz="1400" dirty="0"/>
                        <a:t>48x GE </a:t>
                      </a:r>
                      <a:r>
                        <a:rPr lang="sk-SK" sz="1400" baseline="0" dirty="0"/>
                        <a:t>(</a:t>
                      </a:r>
                      <a:r>
                        <a:rPr lang="sk-SK" sz="1400" baseline="0" dirty="0" err="1"/>
                        <a:t>optical</a:t>
                      </a:r>
                      <a:r>
                        <a:rPr lang="sk-SK" sz="1400" baseline="0" dirty="0"/>
                        <a:t>)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sk-SK" sz="1400" dirty="0"/>
                        <a:t>Redundantný</a:t>
                      </a:r>
                      <a:r>
                        <a:rPr lang="sk-SK" sz="1400" baseline="0" dirty="0"/>
                        <a:t> </a:t>
                      </a:r>
                      <a:r>
                        <a:rPr lang="sk-SK" sz="1400" dirty="0" err="1"/>
                        <a:t>switching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fabric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5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80" y="2060848"/>
            <a:ext cx="1402646" cy="39400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957810"/>
            <a:ext cx="7773338" cy="1305975"/>
          </a:xfrm>
        </p:spPr>
        <p:txBody>
          <a:bodyPr/>
          <a:lstStyle/>
          <a:p>
            <a:pPr algn="ctr"/>
            <a:br>
              <a:rPr lang="sk-SK" sz="4400" dirty="0"/>
            </a:br>
            <a:r>
              <a:rPr lang="sk-SK" sz="4400" dirty="0"/>
              <a:t>Veľký POP </a:t>
            </a:r>
            <a:br>
              <a:rPr lang="sk-SK" sz="4400" dirty="0"/>
            </a:br>
            <a:r>
              <a:rPr lang="sk-SK" sz="4400" dirty="0"/>
              <a:t>CHASSIS- </a:t>
            </a:r>
            <a:r>
              <a:rPr lang="en-US" dirty="0"/>
              <a:t>NE40E-X16A (480G)</a:t>
            </a:r>
            <a:br>
              <a:rPr lang="sk-SK" dirty="0"/>
            </a:b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51" y="2116790"/>
            <a:ext cx="1239771" cy="3874287"/>
          </a:xfr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6</a:t>
            </a:fld>
            <a:endParaRPr lang="sk-SK"/>
          </a:p>
        </p:txBody>
      </p:sp>
      <p:graphicFrame>
        <p:nvGraphicFramePr>
          <p:cNvPr id="8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710093"/>
              </p:ext>
            </p:extLst>
          </p:nvPr>
        </p:nvGraphicFramePr>
        <p:xfrm>
          <a:off x="539552" y="2263785"/>
          <a:ext cx="655272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12.58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sk-SK" sz="1200" dirty="0" err="1"/>
                        <a:t>Požiavky</a:t>
                      </a:r>
                      <a:r>
                        <a:rPr lang="sk-SK" sz="12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aseline="0" dirty="0"/>
                        <a:t>24x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80x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baseline="0" dirty="0"/>
                        <a:t>20x GE </a:t>
                      </a:r>
                      <a:r>
                        <a:rPr lang="sk-SK" sz="1200" dirty="0"/>
                        <a:t>(RJ-45)</a:t>
                      </a:r>
                      <a:endParaRPr lang="sk-SK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80x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40x GE (RJ-45)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7992"/>
            <a:ext cx="7773338" cy="1622398"/>
          </a:xfrm>
        </p:spPr>
        <p:txBody>
          <a:bodyPr/>
          <a:lstStyle/>
          <a:p>
            <a:pPr algn="ctr"/>
            <a:r>
              <a:rPr lang="sk-SK" dirty="0"/>
              <a:t>Malý POP</a:t>
            </a:r>
            <a:br>
              <a:rPr lang="sk-SK" dirty="0"/>
            </a:br>
            <a:r>
              <a:rPr lang="sk-SK" sz="4400" dirty="0"/>
              <a:t>CHASSIS - </a:t>
            </a:r>
            <a:r>
              <a:rPr lang="sk-SK" dirty="0"/>
              <a:t>NE40E-X8A (480G)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7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054" y="2060848"/>
            <a:ext cx="1228897" cy="3848637"/>
          </a:xfrm>
          <a:prstGeom prst="rect">
            <a:avLst/>
          </a:prstGeom>
        </p:spPr>
      </p:pic>
      <p:graphicFrame>
        <p:nvGraphicFramePr>
          <p:cNvPr id="9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673681"/>
              </p:ext>
            </p:extLst>
          </p:nvPr>
        </p:nvGraphicFramePr>
        <p:xfrm>
          <a:off x="683568" y="2276872"/>
          <a:ext cx="655272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7.08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sk-SK" sz="1200" dirty="0" err="1"/>
                        <a:t>Požiavky</a:t>
                      </a:r>
                      <a:r>
                        <a:rPr lang="sk-SK" sz="12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aseline="0" dirty="0"/>
                        <a:t>16x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40x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baseline="0" dirty="0"/>
                        <a:t>20x GE </a:t>
                      </a:r>
                      <a:r>
                        <a:rPr lang="sk-SK" sz="1200" dirty="0"/>
                        <a:t>(RJ-45)</a:t>
                      </a:r>
                      <a:endParaRPr lang="sk-SK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24x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40x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40x GE (RJ-45)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127028" cy="1298314"/>
          </a:xfrm>
        </p:spPr>
        <p:txBody>
          <a:bodyPr/>
          <a:lstStyle/>
          <a:p>
            <a:pPr algn="ctr"/>
            <a:r>
              <a:rPr lang="sk-SK" dirty="0"/>
              <a:t>Veľký smerovač</a:t>
            </a:r>
            <a:br>
              <a:rPr lang="sk-SK" dirty="0"/>
            </a:br>
            <a:r>
              <a:rPr lang="sk-SK" sz="4400" dirty="0"/>
              <a:t>CHASSIS - </a:t>
            </a:r>
            <a:r>
              <a:rPr lang="sk-SK" dirty="0"/>
              <a:t>NE40E-X3A (200G)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8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11" y="3513265"/>
            <a:ext cx="2570714" cy="1588157"/>
          </a:xfrm>
          <a:prstGeom prst="rect">
            <a:avLst/>
          </a:prstGeom>
        </p:spPr>
      </p:pic>
      <p:graphicFrame>
        <p:nvGraphicFramePr>
          <p:cNvPr id="8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051695"/>
              </p:ext>
            </p:extLst>
          </p:nvPr>
        </p:nvGraphicFramePr>
        <p:xfrm>
          <a:off x="323528" y="2564904"/>
          <a:ext cx="6264696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sk-SK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sk-SK" sz="1200"/>
                        <a:t>Požiavky na porty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x 10GE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 x1GE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 x GE/FE RJ-45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x STM1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 x 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40x GE (</a:t>
                      </a:r>
                      <a:r>
                        <a:rPr lang="sk-SK" sz="1200" dirty="0" err="1"/>
                        <a:t>optical</a:t>
                      </a:r>
                      <a:r>
                        <a:rPr lang="sk-SK" sz="1200" dirty="0"/>
                        <a:t>)</a:t>
                      </a:r>
                    </a:p>
                    <a:p>
                      <a:pPr algn="ctr"/>
                      <a:r>
                        <a:rPr lang="sk-SK" sz="1200" dirty="0"/>
                        <a:t>40x GE (RJ-45)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x STM1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algn="ctr"/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6766988" cy="1226306"/>
          </a:xfrm>
        </p:spPr>
        <p:txBody>
          <a:bodyPr/>
          <a:lstStyle/>
          <a:p>
            <a:pPr algn="ctr"/>
            <a:r>
              <a:rPr lang="sk-SK" dirty="0"/>
              <a:t>Malý smerovač</a:t>
            </a:r>
            <a:br>
              <a:rPr lang="sk-SK" dirty="0"/>
            </a:br>
            <a:r>
              <a:rPr lang="sk-SK" sz="4400" dirty="0"/>
              <a:t>CHASSIS </a:t>
            </a:r>
            <a:r>
              <a:rPr lang="sk-SK" dirty="0"/>
              <a:t>- </a:t>
            </a:r>
            <a:r>
              <a:rPr lang="en-US" dirty="0"/>
              <a:t>NE20E-S16</a:t>
            </a:r>
            <a:r>
              <a:rPr lang="sk-SK" dirty="0"/>
              <a:t> (100G)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9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37528"/>
            <a:ext cx="3178299" cy="2302120"/>
          </a:xfrm>
          <a:prstGeom prst="rect">
            <a:avLst/>
          </a:prstGeom>
        </p:spPr>
      </p:pic>
      <p:graphicFrame>
        <p:nvGraphicFramePr>
          <p:cNvPr id="9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368602"/>
              </p:ext>
            </p:extLst>
          </p:nvPr>
        </p:nvGraphicFramePr>
        <p:xfrm>
          <a:off x="251520" y="2780928"/>
          <a:ext cx="5369751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100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sk-SK" sz="1200"/>
                        <a:t>Požiavky na porty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 x 1GE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 x GE/FE RJ-45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 x E1 dobrovoľne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20x 1GE 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</a:p>
                    <a:p>
                      <a:pPr 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8x GE</a:t>
                      </a:r>
                      <a:r>
                        <a:rPr lang="sk-SK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(RJ-45)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Vlastné 7">
      <a:dk1>
        <a:sysClr val="windowText" lastClr="000000"/>
      </a:dk1>
      <a:lt1>
        <a:sysClr val="window" lastClr="FFFFFF"/>
      </a:lt1>
      <a:dk2>
        <a:srgbClr val="FFFFFF"/>
      </a:dk2>
      <a:lt2>
        <a:srgbClr val="CEDBE6"/>
      </a:lt2>
      <a:accent1>
        <a:srgbClr val="0070C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áci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ci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TM03457503[[fn=Citácia]]</Template>
  <TotalTime>430</TotalTime>
  <Words>904</Words>
  <Application>Microsoft Office PowerPoint</Application>
  <PresentationFormat>Prezentácia na obrazovke (4:3)</PresentationFormat>
  <Paragraphs>361</Paragraphs>
  <Slides>19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Noto Sans Symbols</vt:lpstr>
      <vt:lpstr>Rambla</vt:lpstr>
      <vt:lpstr>Times New Roman</vt:lpstr>
      <vt:lpstr>Trebuchet MS</vt:lpstr>
      <vt:lpstr>Wingdings 2</vt:lpstr>
      <vt:lpstr>Citácia</vt:lpstr>
      <vt:lpstr>   Projektovanie sietí 2</vt:lpstr>
      <vt:lpstr>Nové riešenie</vt:lpstr>
      <vt:lpstr>Naše riešenie</vt:lpstr>
      <vt:lpstr>Výhody nášho riešenia</vt:lpstr>
      <vt:lpstr>Chrbtica Chassis - NetEngine5000E-X16A 480G</vt:lpstr>
      <vt:lpstr> Veľký POP  CHASSIS- NE40E-X16A (480G) </vt:lpstr>
      <vt:lpstr>Malý POP CHASSIS - NE40E-X8A (480G)</vt:lpstr>
      <vt:lpstr>Veľký smerovač CHASSIS - NE40E-X3A (200G)</vt:lpstr>
      <vt:lpstr>Malý smerovač CHASSIS - NE20E-S16 (100G)</vt:lpstr>
      <vt:lpstr>IGW a SIX CHASSIS - NE40E-X8A (480G) </vt:lpstr>
      <vt:lpstr>Ceny zariadení</vt:lpstr>
      <vt:lpstr>Ceny služieb 2017</vt:lpstr>
      <vt:lpstr>Ceny služieb 2018</vt:lpstr>
      <vt:lpstr>Ceny služieb 2019</vt:lpstr>
      <vt:lpstr>Celková cena 2017</vt:lpstr>
      <vt:lpstr>Celková cena 2018</vt:lpstr>
      <vt:lpstr>Celková cena 2019</vt:lpstr>
      <vt:lpstr>44 045 966,00 $</vt:lpstr>
      <vt:lpstr>Ďakujeme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Projektovanie sietí 2</dc:title>
  <dc:creator>Samo</dc:creator>
  <cp:lastModifiedBy>Peter Hadač</cp:lastModifiedBy>
  <cp:revision>44</cp:revision>
  <dcterms:created xsi:type="dcterms:W3CDTF">2016-12-10T15:34:17Z</dcterms:created>
  <dcterms:modified xsi:type="dcterms:W3CDTF">2016-12-18T18:42:08Z</dcterms:modified>
</cp:coreProperties>
</file>