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64" r:id="rId14"/>
    <p:sldId id="258" r:id="rId15"/>
    <p:sldId id="268" r:id="rId16"/>
    <p:sldId id="265" r:id="rId17"/>
    <p:sldId id="266" r:id="rId18"/>
    <p:sldId id="267" r:id="rId19"/>
  </p:sldIdLst>
  <p:sldSz cx="9144000" cy="6858000" type="screen4x3"/>
  <p:notesSz cx="7086600" cy="102235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00FF"/>
    <a:srgbClr val="FF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49" autoAdjust="0"/>
  </p:normalViewPr>
  <p:slideViewPr>
    <p:cSldViewPr>
      <p:cViewPr>
        <p:scale>
          <a:sx n="115" d="100"/>
          <a:sy n="115" d="100"/>
        </p:scale>
        <p:origin x="-1440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3200" y="0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766763"/>
            <a:ext cx="5111750" cy="3833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856163"/>
            <a:ext cx="567055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noProof="0" smtClean="0"/>
              <a:t>Klepnutím lze upravit styly předlohy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Třetí úroveň</a:t>
            </a:r>
          </a:p>
          <a:p>
            <a:pPr lvl="3"/>
            <a:r>
              <a:rPr lang="sk-SK" noProof="0" smtClean="0"/>
              <a:t>Čtvrtá úroveň</a:t>
            </a:r>
          </a:p>
          <a:p>
            <a:pPr lvl="4"/>
            <a:r>
              <a:rPr lang="sk-SK" noProof="0" smtClean="0"/>
              <a:t>Pátá úroveň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0738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3200" y="9710738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57996C83-F0D2-41BF-B58B-43EE9F8C366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1866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90579A4-BA45-45FE-8086-957BC7ECC15D}" type="slidenum">
              <a:rPr lang="sk-SK" smtClean="0"/>
              <a:pPr eaLnBrk="1" hangingPunct="1"/>
              <a:t>1</a:t>
            </a:fld>
            <a:endParaRPr lang="sk-SK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F0D77A-2973-4B35-B7CC-B92101957B2B}" type="slidenum">
              <a:rPr lang="sk-SK" smtClean="0"/>
              <a:pPr eaLnBrk="1" hangingPunct="1"/>
              <a:t>2</a:t>
            </a:fld>
            <a:endParaRPr lang="sk-SK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Zástupný symbol poznámok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  <p:sp>
        <p:nvSpPr>
          <p:cNvPr id="23556" name="Zástupný symbol čísla snímky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748311-DAFC-4BBE-9742-EEFF1D7C2987}" type="slidenum">
              <a:rPr lang="sk-SK" smtClean="0"/>
              <a:pPr eaLnBrk="1" hangingPunct="1"/>
              <a:t>13</a:t>
            </a:fld>
            <a:endParaRPr lang="sk-SK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1B726C-0B63-4461-BAD9-73AF36FF830D}" type="slidenum">
              <a:rPr lang="sk-SK" smtClean="0"/>
              <a:pPr eaLnBrk="1" hangingPunct="1"/>
              <a:t>14</a:t>
            </a:fld>
            <a:endParaRPr lang="sk-SK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Zástupný symbol poznámok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  <p:sp>
        <p:nvSpPr>
          <p:cNvPr id="25604" name="Zástupný symbol čísla snímky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6B4EE1-CF18-4E3F-A988-713024AB0024}" type="slidenum">
              <a:rPr lang="sk-SK" smtClean="0"/>
              <a:pPr eaLnBrk="1" hangingPunct="1"/>
              <a:t>15</a:t>
            </a:fld>
            <a:endParaRPr lang="sk-SK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Zástupný symbol poznámok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  <p:sp>
        <p:nvSpPr>
          <p:cNvPr id="26628" name="Zástupný symbol čísla snímky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77517E-7349-418E-8966-1CF28F2691C5}" type="slidenum">
              <a:rPr lang="sk-SK" smtClean="0"/>
              <a:pPr eaLnBrk="1" hangingPunct="1"/>
              <a:t>16</a:t>
            </a:fld>
            <a:endParaRPr lang="sk-SK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17C73E8-EA14-4B11-B14A-A9654CC062FD}" type="slidenum">
              <a:rPr lang="sk-SK" smtClean="0"/>
              <a:pPr eaLnBrk="1" hangingPunct="1"/>
              <a:t>17</a:t>
            </a:fld>
            <a:endParaRPr lang="sk-SK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E8CAD77-A30E-4BF7-A250-0C37A661382C}" type="slidenum">
              <a:rPr lang="sk-SK" smtClean="0"/>
              <a:pPr eaLnBrk="1" hangingPunct="1"/>
              <a:t>18</a:t>
            </a:fld>
            <a:endParaRPr lang="sk-SK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FD611-88A9-4412-BCFE-5A8814BF212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69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F91D9-BD6B-4F01-80F5-8BA275291D8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376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6669087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6669087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44832-411B-41B3-8E9B-3E7CE3B2335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987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3E9F0-5BFB-4708-944B-35723B5C7E6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89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FC53A-9FD7-4636-9517-683A6976838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970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29B38-A331-4E7E-A021-2345DDA7D42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73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D5271-D2AB-46D7-B880-DEF23E58A3C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984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5050E-594B-444A-934D-AF487402E85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151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96A2B-2FDC-4894-8CF8-334AD564DFE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936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8D0BA-08CA-43C4-B995-FB3E08B4DC0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183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1899A-AE9B-4D35-A162-0A8CD915EF4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595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29600" cy="77787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A2A1F38-66C0-44FF-8970-2668E068F0F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/>
        </p:nvSpPr>
        <p:spPr bwMode="auto">
          <a:xfrm>
            <a:off x="179512" y="404664"/>
            <a:ext cx="8784976" cy="864096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sk-SK" dirty="0" smtClean="0"/>
              <a:t>Informatika 3</a:t>
            </a:r>
            <a:endParaRPr lang="sk-SK" dirty="0"/>
          </a:p>
        </p:txBody>
      </p:sp>
      <p:sp>
        <p:nvSpPr>
          <p:cNvPr id="5" name="Nadpis 1"/>
          <p:cNvSpPr txBox="1">
            <a:spLocks/>
          </p:cNvSpPr>
          <p:nvPr/>
        </p:nvSpPr>
        <p:spPr bwMode="auto">
          <a:xfrm>
            <a:off x="155429" y="1772816"/>
            <a:ext cx="8784976" cy="475252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9600" kern="0" dirty="0" smtClean="0">
                <a:solidFill>
                  <a:srgbClr val="FF0000"/>
                </a:solidFill>
              </a:rPr>
              <a:t>6</a:t>
            </a:r>
            <a:r>
              <a:rPr lang="en-US" sz="9600" kern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sk-SK" sz="9600" kern="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9600" kern="0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sk-SK" sz="9600" kern="0" dirty="0" smtClean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en-US" sz="9600" kern="0" dirty="0" err="1" smtClean="0">
                <a:solidFill>
                  <a:schemeClr val="accent1">
                    <a:lumMod val="75000"/>
                  </a:schemeClr>
                </a:solidFill>
              </a:rPr>
              <a:t>lymorfizmus</a:t>
            </a:r>
            <a:endParaRPr lang="en-US" sz="9600" kern="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9600" kern="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9600" kern="0" dirty="0" err="1" smtClean="0">
                <a:solidFill>
                  <a:schemeClr val="accent1">
                    <a:lumMod val="75000"/>
                  </a:schemeClr>
                </a:solidFill>
              </a:rPr>
              <a:t>virtualita</a:t>
            </a:r>
            <a:r>
              <a:rPr lang="en-US" sz="9600" kern="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sk-SK" sz="96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adpis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8518525" cy="777875"/>
          </a:xfrm>
        </p:spPr>
        <p:txBody>
          <a:bodyPr/>
          <a:lstStyle/>
          <a:p>
            <a:r>
              <a:rPr lang="sk-SK" smtClean="0"/>
              <a:t>C++ a  implementácia neskorej väzby</a:t>
            </a:r>
          </a:p>
        </p:txBody>
      </p:sp>
      <p:sp>
        <p:nvSpPr>
          <p:cNvPr id="11267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1800" smtClean="0"/>
              <a:t>Kompilátor vytvára pre každú triedu jednu tabuľku (nazývanú VTABLE), ktorá obsahuje virtuálne funkcie.</a:t>
            </a:r>
          </a:p>
          <a:p>
            <a:endParaRPr lang="sk-SK" sz="1800" smtClean="0"/>
          </a:p>
          <a:p>
            <a:r>
              <a:rPr lang="sk-SK" sz="1800" smtClean="0"/>
              <a:t>V každej triede, ktorá obsahuje aspoň jednu virtuálnu funkciu, je skryte uložený smerník, nazývaný </a:t>
            </a:r>
            <a:r>
              <a:rPr lang="sk-SK" sz="1800" b="1" i="1" smtClean="0"/>
              <a:t>vpointer</a:t>
            </a:r>
            <a:r>
              <a:rPr lang="sk-SK" sz="1800" smtClean="0"/>
              <a:t> (skrátene VPTR), ktorý ukazuje na VTABLE triedy.</a:t>
            </a:r>
          </a:p>
          <a:p>
            <a:endParaRPr lang="sk-SK" sz="1800" smtClean="0"/>
          </a:p>
          <a:p>
            <a:r>
              <a:rPr lang="sk-SK" sz="1800" smtClean="0"/>
              <a:t>Keď zavoláme virtuálnu funkciu prostredníctvom smerníka na základnú triedu (t.j. keď urobíme tzv. </a:t>
            </a:r>
            <a:r>
              <a:rPr lang="sk-SK" sz="1800" b="1" i="1" smtClean="0"/>
              <a:t>polymorfné volanie</a:t>
            </a:r>
            <a:r>
              <a:rPr lang="sk-SK" sz="1800" smtClean="0"/>
              <a:t>), kompilátor potichu vygeneruje kód na výber VPTR  a vyhľadanie adresy funkcie vo VTABLE, čím sa zavolá správna funkcia a realizuje sa neskorá väzba.</a:t>
            </a:r>
          </a:p>
          <a:p>
            <a:endParaRPr lang="sk-SK" sz="180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41813" y="653022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10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Zobrazenie virtuálnych funkcií</a:t>
            </a:r>
          </a:p>
        </p:txBody>
      </p:sp>
      <p:sp>
        <p:nvSpPr>
          <p:cNvPr id="12291" name="Zástupný symbol obsahu 2"/>
          <p:cNvSpPr>
            <a:spLocks noGrp="1"/>
          </p:cNvSpPr>
          <p:nvPr>
            <p:ph idx="1"/>
          </p:nvPr>
        </p:nvSpPr>
        <p:spPr>
          <a:xfrm>
            <a:off x="457199" y="1125538"/>
            <a:ext cx="3924616" cy="2087562"/>
          </a:xfrm>
        </p:spPr>
        <p:txBody>
          <a:bodyPr/>
          <a:lstStyle/>
          <a:p>
            <a:pPr>
              <a:buFontTx/>
              <a:buNone/>
            </a:pPr>
            <a:r>
              <a:rPr lang="sk-SK" sz="1800" b="1" dirty="0" smtClean="0">
                <a:latin typeface="Courier New" pitchFamily="49" charset="0"/>
                <a:cs typeface="Courier New" pitchFamily="49" charset="0"/>
              </a:rPr>
              <a:t>Vozidlo* A[] = {  </a:t>
            </a:r>
          </a:p>
          <a:p>
            <a:pPr>
              <a:buFontTx/>
              <a:buNone/>
            </a:pPr>
            <a:r>
              <a:rPr lang="sk-SK" sz="1800" b="1" dirty="0" smtClean="0">
                <a:latin typeface="Courier New" pitchFamily="49" charset="0"/>
                <a:cs typeface="Courier New" pitchFamily="49" charset="0"/>
              </a:rPr>
              <a:t>	new Autobus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sk-SK" sz="1800" b="1" dirty="0" smtClean="0">
                <a:latin typeface="Courier New" pitchFamily="49" charset="0"/>
                <a:cs typeface="Courier New" pitchFamily="49" charset="0"/>
              </a:rPr>
              <a:t>,  </a:t>
            </a:r>
          </a:p>
          <a:p>
            <a:pPr>
              <a:buFontTx/>
              <a:buNone/>
            </a:pPr>
            <a:r>
              <a:rPr lang="sk-SK" sz="1800" b="1" dirty="0" smtClean="0">
                <a:latin typeface="Courier New" pitchFamily="49" charset="0"/>
                <a:cs typeface="Courier New" pitchFamily="49" charset="0"/>
              </a:rPr>
              <a:t>	new Motocykel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sk-SK" sz="1800" b="1" dirty="0" smtClean="0">
                <a:latin typeface="Courier New" pitchFamily="49" charset="0"/>
                <a:cs typeface="Courier New" pitchFamily="49" charset="0"/>
              </a:rPr>
              <a:t>,  </a:t>
            </a:r>
          </a:p>
          <a:p>
            <a:pPr>
              <a:buFontTx/>
              <a:buNone/>
            </a:pPr>
            <a:r>
              <a:rPr lang="sk-SK" sz="1800" b="1" dirty="0" smtClean="0">
                <a:latin typeface="Courier New" pitchFamily="49" charset="0"/>
                <a:cs typeface="Courier New" pitchFamily="49" charset="0"/>
              </a:rPr>
              <a:t>	new Auto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sk-SK" sz="18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FontTx/>
              <a:buNone/>
            </a:pPr>
            <a:r>
              <a:rPr lang="sk-SK" sz="1800" b="1" dirty="0" smtClean="0">
                <a:latin typeface="Courier New" pitchFamily="49" charset="0"/>
                <a:cs typeface="Courier New" pitchFamily="49" charset="0"/>
              </a:rPr>
              <a:t>	new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Auto()</a:t>
            </a:r>
            <a:endParaRPr lang="sk-SK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sk-SK" sz="18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12292" name="Group 5"/>
          <p:cNvGrpSpPr>
            <a:grpSpLocks/>
          </p:cNvGrpSpPr>
          <p:nvPr/>
        </p:nvGrpSpPr>
        <p:grpSpPr bwMode="auto">
          <a:xfrm>
            <a:off x="323850" y="2781300"/>
            <a:ext cx="7704138" cy="3960813"/>
            <a:chOff x="1725" y="6783"/>
            <a:chExt cx="8737" cy="4407"/>
          </a:xfrm>
        </p:grpSpPr>
        <p:grpSp>
          <p:nvGrpSpPr>
            <p:cNvPr id="12293" name="Group 6"/>
            <p:cNvGrpSpPr>
              <a:grpSpLocks/>
            </p:cNvGrpSpPr>
            <p:nvPr/>
          </p:nvGrpSpPr>
          <p:grpSpPr bwMode="auto">
            <a:xfrm>
              <a:off x="1725" y="6840"/>
              <a:ext cx="8737" cy="4350"/>
              <a:chOff x="1725" y="6645"/>
              <a:chExt cx="8737" cy="4350"/>
            </a:xfrm>
          </p:grpSpPr>
          <p:sp>
            <p:nvSpPr>
              <p:cNvPr id="12295" name="Text Box 7"/>
              <p:cNvSpPr txBox="1">
                <a:spLocks noChangeArrowheads="1"/>
              </p:cNvSpPr>
              <p:nvPr/>
            </p:nvSpPr>
            <p:spPr bwMode="auto">
              <a:xfrm>
                <a:off x="2595" y="8685"/>
                <a:ext cx="540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sk-SK"/>
              </a:p>
            </p:txBody>
          </p:sp>
          <p:sp>
            <p:nvSpPr>
              <p:cNvPr id="12296" name="Text Box 8"/>
              <p:cNvSpPr txBox="1">
                <a:spLocks noChangeArrowheads="1"/>
              </p:cNvSpPr>
              <p:nvPr/>
            </p:nvSpPr>
            <p:spPr bwMode="auto">
              <a:xfrm>
                <a:off x="2595" y="8865"/>
                <a:ext cx="540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sk-SK"/>
              </a:p>
            </p:txBody>
          </p:sp>
          <p:sp>
            <p:nvSpPr>
              <p:cNvPr id="12297" name="Text Box 9"/>
              <p:cNvSpPr txBox="1">
                <a:spLocks noChangeArrowheads="1"/>
              </p:cNvSpPr>
              <p:nvPr/>
            </p:nvSpPr>
            <p:spPr bwMode="auto">
              <a:xfrm>
                <a:off x="2595" y="9045"/>
                <a:ext cx="540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sk-SK"/>
              </a:p>
            </p:txBody>
          </p:sp>
          <p:sp>
            <p:nvSpPr>
              <p:cNvPr id="12298" name="Text Box 10"/>
              <p:cNvSpPr txBox="1">
                <a:spLocks noChangeArrowheads="1"/>
              </p:cNvSpPr>
              <p:nvPr/>
            </p:nvSpPr>
            <p:spPr bwMode="auto">
              <a:xfrm>
                <a:off x="2595" y="9225"/>
                <a:ext cx="540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sk-SK"/>
              </a:p>
            </p:txBody>
          </p:sp>
          <p:sp>
            <p:nvSpPr>
              <p:cNvPr id="12299" name="Text Box 11"/>
              <p:cNvSpPr txBox="1">
                <a:spLocks noChangeArrowheads="1"/>
              </p:cNvSpPr>
              <p:nvPr/>
            </p:nvSpPr>
            <p:spPr bwMode="auto">
              <a:xfrm>
                <a:off x="4605" y="7035"/>
                <a:ext cx="231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sk-SK" sz="1000" b="1">
                    <a:latin typeface="Times New Roman" pitchFamily="18" charset="0"/>
                  </a:rPr>
                  <a:t>Autobus</a:t>
                </a:r>
                <a:endParaRPr lang="sk-SK"/>
              </a:p>
            </p:txBody>
          </p:sp>
          <p:sp>
            <p:nvSpPr>
              <p:cNvPr id="12300" name="Text Box 12"/>
              <p:cNvSpPr txBox="1">
                <a:spLocks noChangeArrowheads="1"/>
              </p:cNvSpPr>
              <p:nvPr/>
            </p:nvSpPr>
            <p:spPr bwMode="auto">
              <a:xfrm>
                <a:off x="5232" y="7425"/>
                <a:ext cx="1095" cy="2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sk-SK" sz="1100">
                    <a:latin typeface="Courier New" pitchFamily="49" charset="0"/>
                  </a:rPr>
                  <a:t> vptr</a:t>
                </a:r>
                <a:endParaRPr lang="sk-SK"/>
              </a:p>
            </p:txBody>
          </p:sp>
          <p:sp>
            <p:nvSpPr>
              <p:cNvPr id="12301" name="Text Box 13"/>
              <p:cNvSpPr txBox="1">
                <a:spLocks noChangeArrowheads="1"/>
              </p:cNvSpPr>
              <p:nvPr/>
            </p:nvSpPr>
            <p:spPr bwMode="auto">
              <a:xfrm>
                <a:off x="4620" y="8100"/>
                <a:ext cx="231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sk-SK" sz="1000" b="1">
                    <a:latin typeface="Times New Roman" pitchFamily="18" charset="0"/>
                  </a:rPr>
                  <a:t>Motocykel</a:t>
                </a:r>
                <a:endParaRPr lang="sk-SK"/>
              </a:p>
            </p:txBody>
          </p:sp>
          <p:sp>
            <p:nvSpPr>
              <p:cNvPr id="12302" name="Text Box 14"/>
              <p:cNvSpPr txBox="1">
                <a:spLocks noChangeArrowheads="1"/>
              </p:cNvSpPr>
              <p:nvPr/>
            </p:nvSpPr>
            <p:spPr bwMode="auto">
              <a:xfrm>
                <a:off x="5247" y="8490"/>
                <a:ext cx="1095" cy="2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sk-SK" sz="1100">
                    <a:latin typeface="Courier New" pitchFamily="49" charset="0"/>
                  </a:rPr>
                  <a:t> vptr</a:t>
                </a:r>
                <a:endParaRPr lang="sk-SK"/>
              </a:p>
            </p:txBody>
          </p:sp>
          <p:sp>
            <p:nvSpPr>
              <p:cNvPr id="12303" name="Text Box 15"/>
              <p:cNvSpPr txBox="1">
                <a:spLocks noChangeArrowheads="1"/>
              </p:cNvSpPr>
              <p:nvPr/>
            </p:nvSpPr>
            <p:spPr bwMode="auto">
              <a:xfrm>
                <a:off x="4620" y="9180"/>
                <a:ext cx="231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sk-SK" sz="1000" b="1">
                    <a:latin typeface="Times New Roman" pitchFamily="18" charset="0"/>
                  </a:rPr>
                  <a:t>Auto</a:t>
                </a:r>
                <a:endParaRPr lang="sk-SK"/>
              </a:p>
            </p:txBody>
          </p:sp>
          <p:sp>
            <p:nvSpPr>
              <p:cNvPr id="12304" name="Text Box 16"/>
              <p:cNvSpPr txBox="1">
                <a:spLocks noChangeArrowheads="1"/>
              </p:cNvSpPr>
              <p:nvPr/>
            </p:nvSpPr>
            <p:spPr bwMode="auto">
              <a:xfrm>
                <a:off x="5247" y="9570"/>
                <a:ext cx="1095" cy="2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sk-SK" sz="1100">
                    <a:latin typeface="Courier New" pitchFamily="49" charset="0"/>
                  </a:rPr>
                  <a:t> vptr</a:t>
                </a:r>
                <a:endParaRPr lang="sk-SK"/>
              </a:p>
            </p:txBody>
          </p:sp>
          <p:sp>
            <p:nvSpPr>
              <p:cNvPr id="12305" name="Text Box 17"/>
              <p:cNvSpPr txBox="1">
                <a:spLocks noChangeArrowheads="1"/>
              </p:cNvSpPr>
              <p:nvPr/>
            </p:nvSpPr>
            <p:spPr bwMode="auto">
              <a:xfrm>
                <a:off x="4620" y="10275"/>
                <a:ext cx="231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sz="1000" b="1" dirty="0" smtClean="0">
                    <a:latin typeface="Times New Roman" pitchFamily="18" charset="0"/>
                  </a:rPr>
                  <a:t>Auto</a:t>
                </a:r>
                <a:endParaRPr lang="sk-SK" dirty="0"/>
              </a:p>
            </p:txBody>
          </p:sp>
          <p:sp>
            <p:nvSpPr>
              <p:cNvPr id="12306" name="Text Box 18"/>
              <p:cNvSpPr txBox="1">
                <a:spLocks noChangeArrowheads="1"/>
              </p:cNvSpPr>
              <p:nvPr/>
            </p:nvSpPr>
            <p:spPr bwMode="auto">
              <a:xfrm>
                <a:off x="5247" y="10665"/>
                <a:ext cx="1095" cy="2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sk-SK" sz="1100">
                    <a:latin typeface="Courier New" pitchFamily="49" charset="0"/>
                  </a:rPr>
                  <a:t> vptr</a:t>
                </a:r>
                <a:endParaRPr lang="sk-SK"/>
              </a:p>
            </p:txBody>
          </p:sp>
          <p:sp>
            <p:nvSpPr>
              <p:cNvPr id="12307" name="Text Box 19"/>
              <p:cNvSpPr txBox="1">
                <a:spLocks noChangeArrowheads="1"/>
              </p:cNvSpPr>
              <p:nvPr/>
            </p:nvSpPr>
            <p:spPr bwMode="auto">
              <a:xfrm>
                <a:off x="4965" y="6645"/>
                <a:ext cx="1710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Aft>
                    <a:spcPts val="1000"/>
                  </a:spcAft>
                </a:pPr>
                <a:r>
                  <a:rPr lang="sk-SK" sz="1100">
                    <a:latin typeface="Calibri" pitchFamily="34" charset="0"/>
                  </a:rPr>
                  <a:t>Objekty</a:t>
                </a:r>
                <a:endParaRPr lang="sk-SK"/>
              </a:p>
            </p:txBody>
          </p:sp>
          <p:sp>
            <p:nvSpPr>
              <p:cNvPr id="12308" name="Text Box 20"/>
              <p:cNvSpPr txBox="1">
                <a:spLocks noChangeArrowheads="1"/>
              </p:cNvSpPr>
              <p:nvPr/>
            </p:nvSpPr>
            <p:spPr bwMode="auto">
              <a:xfrm>
                <a:off x="1725" y="7785"/>
                <a:ext cx="1710" cy="7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Aft>
                    <a:spcPts val="1000"/>
                  </a:spcAft>
                </a:pPr>
                <a:r>
                  <a:rPr lang="sk-SK" sz="1100">
                    <a:latin typeface="Calibri" pitchFamily="34" charset="0"/>
                  </a:rPr>
                  <a:t>Pole A</a:t>
                </a:r>
                <a:r>
                  <a:rPr lang="en-US" sz="1100">
                    <a:latin typeface="Calibri" pitchFamily="34" charset="0"/>
                  </a:rPr>
                  <a:t>[]</a:t>
                </a:r>
                <a:r>
                  <a:rPr lang="sk-SK" sz="1100">
                    <a:latin typeface="Calibri" pitchFamily="34" charset="0"/>
                  </a:rPr>
                  <a:t> smerníkov na triedu Vozidlo</a:t>
                </a:r>
                <a:endParaRPr lang="sk-SK"/>
              </a:p>
            </p:txBody>
          </p:sp>
          <p:sp>
            <p:nvSpPr>
              <p:cNvPr id="12309" name="Text Box 21"/>
              <p:cNvSpPr txBox="1">
                <a:spLocks noChangeArrowheads="1"/>
              </p:cNvSpPr>
              <p:nvPr/>
            </p:nvSpPr>
            <p:spPr bwMode="auto">
              <a:xfrm>
                <a:off x="7287" y="7020"/>
                <a:ext cx="3175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en-US" sz="900">
                    <a:latin typeface="Courier New" pitchFamily="49" charset="0"/>
                  </a:rPr>
                  <a:t> &amp;Autobus::Identifikuj</a:t>
                </a:r>
                <a:endParaRPr lang="sk-SK"/>
              </a:p>
            </p:txBody>
          </p:sp>
          <p:sp>
            <p:nvSpPr>
              <p:cNvPr id="12310" name="Text Box 22"/>
              <p:cNvSpPr txBox="1">
                <a:spLocks noChangeArrowheads="1"/>
              </p:cNvSpPr>
              <p:nvPr/>
            </p:nvSpPr>
            <p:spPr bwMode="auto">
              <a:xfrm>
                <a:off x="7287" y="7260"/>
                <a:ext cx="3175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en-US" sz="900">
                    <a:latin typeface="Courier New" pitchFamily="49" charset="0"/>
                  </a:rPr>
                  <a:t> &amp;Autobus::Druh</a:t>
                </a:r>
                <a:endParaRPr lang="sk-SK"/>
              </a:p>
            </p:txBody>
          </p:sp>
          <p:sp>
            <p:nvSpPr>
              <p:cNvPr id="12311" name="Text Box 23"/>
              <p:cNvSpPr txBox="1">
                <a:spLocks noChangeArrowheads="1"/>
              </p:cNvSpPr>
              <p:nvPr/>
            </p:nvSpPr>
            <p:spPr bwMode="auto">
              <a:xfrm>
                <a:off x="7287" y="7500"/>
                <a:ext cx="3175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en-US" sz="900">
                    <a:latin typeface="Courier New" pitchFamily="49" charset="0"/>
                  </a:rPr>
                  <a:t> &amp;Autobus::Nastav</a:t>
                </a:r>
                <a:endParaRPr lang="sk-SK"/>
              </a:p>
            </p:txBody>
          </p:sp>
          <p:sp>
            <p:nvSpPr>
              <p:cNvPr id="12312" name="Text Box 24"/>
              <p:cNvSpPr txBox="1">
                <a:spLocks noChangeArrowheads="1"/>
              </p:cNvSpPr>
              <p:nvPr/>
            </p:nvSpPr>
            <p:spPr bwMode="auto">
              <a:xfrm>
                <a:off x="7287" y="8115"/>
                <a:ext cx="3175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en-US" sz="900">
                    <a:latin typeface="Courier New" pitchFamily="49" charset="0"/>
                  </a:rPr>
                  <a:t> &amp;Motocykel::Identifikuj</a:t>
                </a:r>
                <a:endParaRPr lang="sk-SK"/>
              </a:p>
            </p:txBody>
          </p:sp>
          <p:sp>
            <p:nvSpPr>
              <p:cNvPr id="12313" name="Text Box 25"/>
              <p:cNvSpPr txBox="1">
                <a:spLocks noChangeArrowheads="1"/>
              </p:cNvSpPr>
              <p:nvPr/>
            </p:nvSpPr>
            <p:spPr bwMode="auto">
              <a:xfrm>
                <a:off x="7287" y="8355"/>
                <a:ext cx="3175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en-US" sz="900">
                    <a:latin typeface="Courier New" pitchFamily="49" charset="0"/>
                  </a:rPr>
                  <a:t> &amp;Motocykel::Druh</a:t>
                </a:r>
                <a:endParaRPr lang="sk-SK"/>
              </a:p>
            </p:txBody>
          </p:sp>
          <p:sp>
            <p:nvSpPr>
              <p:cNvPr id="12314" name="Text Box 26"/>
              <p:cNvSpPr txBox="1">
                <a:spLocks noChangeArrowheads="1"/>
              </p:cNvSpPr>
              <p:nvPr/>
            </p:nvSpPr>
            <p:spPr bwMode="auto">
              <a:xfrm>
                <a:off x="7287" y="8595"/>
                <a:ext cx="3175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en-US" sz="900">
                    <a:latin typeface="Courier New" pitchFamily="49" charset="0"/>
                  </a:rPr>
                  <a:t> &amp;Motocykel::Nastav</a:t>
                </a:r>
                <a:endParaRPr lang="sk-SK"/>
              </a:p>
            </p:txBody>
          </p:sp>
          <p:sp>
            <p:nvSpPr>
              <p:cNvPr id="12315" name="Text Box 27"/>
              <p:cNvSpPr txBox="1">
                <a:spLocks noChangeArrowheads="1"/>
              </p:cNvSpPr>
              <p:nvPr/>
            </p:nvSpPr>
            <p:spPr bwMode="auto">
              <a:xfrm>
                <a:off x="7287" y="9180"/>
                <a:ext cx="3175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en-US" sz="900">
                    <a:latin typeface="Courier New" pitchFamily="49" charset="0"/>
                  </a:rPr>
                  <a:t> &amp;Auto::Identifikuj</a:t>
                </a:r>
                <a:endParaRPr lang="sk-SK"/>
              </a:p>
            </p:txBody>
          </p:sp>
          <p:sp>
            <p:nvSpPr>
              <p:cNvPr id="12316" name="Text Box 28"/>
              <p:cNvSpPr txBox="1">
                <a:spLocks noChangeArrowheads="1"/>
              </p:cNvSpPr>
              <p:nvPr/>
            </p:nvSpPr>
            <p:spPr bwMode="auto">
              <a:xfrm>
                <a:off x="7287" y="9420"/>
                <a:ext cx="3175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en-US" sz="900">
                    <a:latin typeface="Courier New" pitchFamily="49" charset="0"/>
                  </a:rPr>
                  <a:t> &amp;Auto::Druh</a:t>
                </a:r>
                <a:endParaRPr lang="sk-SK"/>
              </a:p>
            </p:txBody>
          </p:sp>
          <p:sp>
            <p:nvSpPr>
              <p:cNvPr id="12317" name="Text Box 29"/>
              <p:cNvSpPr txBox="1">
                <a:spLocks noChangeArrowheads="1"/>
              </p:cNvSpPr>
              <p:nvPr/>
            </p:nvSpPr>
            <p:spPr bwMode="auto">
              <a:xfrm>
                <a:off x="7287" y="9660"/>
                <a:ext cx="3175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en-US" sz="900">
                    <a:latin typeface="Courier New" pitchFamily="49" charset="0"/>
                  </a:rPr>
                  <a:t> &amp;Auto::Nastav</a:t>
                </a:r>
                <a:endParaRPr lang="sk-SK"/>
              </a:p>
            </p:txBody>
          </p:sp>
          <p:sp>
            <p:nvSpPr>
              <p:cNvPr id="12321" name="Line 33"/>
              <p:cNvSpPr>
                <a:spLocks noChangeShapeType="1"/>
              </p:cNvSpPr>
              <p:nvPr/>
            </p:nvSpPr>
            <p:spPr bwMode="auto">
              <a:xfrm flipV="1">
                <a:off x="2865" y="7365"/>
                <a:ext cx="1740" cy="13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2322" name="Line 34"/>
              <p:cNvSpPr>
                <a:spLocks noChangeShapeType="1"/>
              </p:cNvSpPr>
              <p:nvPr/>
            </p:nvSpPr>
            <p:spPr bwMode="auto">
              <a:xfrm flipV="1">
                <a:off x="2865" y="8490"/>
                <a:ext cx="177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2323" name="Line 35"/>
              <p:cNvSpPr>
                <a:spLocks noChangeShapeType="1"/>
              </p:cNvSpPr>
              <p:nvPr/>
            </p:nvSpPr>
            <p:spPr bwMode="auto">
              <a:xfrm>
                <a:off x="2865" y="9120"/>
                <a:ext cx="1785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2324" name="Line 36"/>
              <p:cNvSpPr>
                <a:spLocks noChangeShapeType="1"/>
              </p:cNvSpPr>
              <p:nvPr/>
            </p:nvSpPr>
            <p:spPr bwMode="auto">
              <a:xfrm>
                <a:off x="2865" y="9300"/>
                <a:ext cx="1770" cy="13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2325" name="Line 37"/>
              <p:cNvSpPr>
                <a:spLocks noChangeShapeType="1"/>
              </p:cNvSpPr>
              <p:nvPr/>
            </p:nvSpPr>
            <p:spPr bwMode="auto">
              <a:xfrm flipV="1">
                <a:off x="6060" y="7125"/>
                <a:ext cx="1260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2326" name="Line 38"/>
              <p:cNvSpPr>
                <a:spLocks noChangeShapeType="1"/>
              </p:cNvSpPr>
              <p:nvPr/>
            </p:nvSpPr>
            <p:spPr bwMode="auto">
              <a:xfrm flipV="1">
                <a:off x="6045" y="8205"/>
                <a:ext cx="1245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2327" name="Line 39"/>
              <p:cNvSpPr>
                <a:spLocks noChangeShapeType="1"/>
              </p:cNvSpPr>
              <p:nvPr/>
            </p:nvSpPr>
            <p:spPr bwMode="auto">
              <a:xfrm flipV="1">
                <a:off x="6030" y="9270"/>
                <a:ext cx="1260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2328" name="Line 40"/>
              <p:cNvSpPr>
                <a:spLocks noChangeShapeType="1"/>
              </p:cNvSpPr>
              <p:nvPr/>
            </p:nvSpPr>
            <p:spPr bwMode="auto">
              <a:xfrm flipV="1">
                <a:off x="6030" y="9330"/>
                <a:ext cx="1257" cy="14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12294" name="Text Box 41"/>
            <p:cNvSpPr txBox="1">
              <a:spLocks noChangeArrowheads="1"/>
            </p:cNvSpPr>
            <p:nvPr/>
          </p:nvSpPr>
          <p:spPr bwMode="auto">
            <a:xfrm>
              <a:off x="8205" y="6783"/>
              <a:ext cx="1260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sz="1100">
                  <a:latin typeface="Calibri" pitchFamily="34" charset="0"/>
                </a:rPr>
                <a:t>VTABLE</a:t>
              </a:r>
              <a:endParaRPr lang="sk-SK"/>
            </a:p>
          </p:txBody>
        </p:sp>
      </p:grpSp>
      <p:pic>
        <p:nvPicPr>
          <p:cNvPr id="38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Zástupný symbol čísla snímky 2"/>
          <p:cNvSpPr txBox="1">
            <a:spLocks/>
          </p:cNvSpPr>
          <p:nvPr/>
        </p:nvSpPr>
        <p:spPr bwMode="auto">
          <a:xfrm>
            <a:off x="8641813" y="653022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11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Volanie virtuálnej funkcie</a:t>
            </a:r>
          </a:p>
        </p:txBody>
      </p:sp>
      <p:sp>
        <p:nvSpPr>
          <p:cNvPr id="13315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p-&gt;Nastav(3);</a:t>
            </a:r>
            <a:endParaRPr lang="sk-SK" smtClean="0"/>
          </a:p>
        </p:txBody>
      </p:sp>
      <p:grpSp>
        <p:nvGrpSpPr>
          <p:cNvPr id="13316" name="Group 2"/>
          <p:cNvGrpSpPr>
            <a:grpSpLocks/>
          </p:cNvGrpSpPr>
          <p:nvPr/>
        </p:nvGrpSpPr>
        <p:grpSpPr bwMode="auto">
          <a:xfrm>
            <a:off x="942975" y="2571750"/>
            <a:ext cx="7229475" cy="2225675"/>
            <a:chOff x="2097" y="6503"/>
            <a:chExt cx="8512" cy="1224"/>
          </a:xfrm>
        </p:grpSpPr>
        <p:sp>
          <p:nvSpPr>
            <p:cNvPr id="13317" name="Text Box 3"/>
            <p:cNvSpPr txBox="1">
              <a:spLocks noChangeArrowheads="1"/>
            </p:cNvSpPr>
            <p:nvPr/>
          </p:nvSpPr>
          <p:spPr bwMode="auto">
            <a:xfrm>
              <a:off x="7365" y="6503"/>
              <a:ext cx="3120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>
                  <a:latin typeface="Calibri" pitchFamily="34" charset="0"/>
                </a:rPr>
                <a:t>VTABLE triedy MestskyAutobus</a:t>
              </a:r>
              <a:endParaRPr lang="sk-SK" sz="3200"/>
            </a:p>
          </p:txBody>
        </p:sp>
        <p:grpSp>
          <p:nvGrpSpPr>
            <p:cNvPr id="13318" name="Group 4"/>
            <p:cNvGrpSpPr>
              <a:grpSpLocks/>
            </p:cNvGrpSpPr>
            <p:nvPr/>
          </p:nvGrpSpPr>
          <p:grpSpPr bwMode="auto">
            <a:xfrm>
              <a:off x="2097" y="6590"/>
              <a:ext cx="8512" cy="1137"/>
              <a:chOff x="2100" y="6590"/>
              <a:chExt cx="8512" cy="1137"/>
            </a:xfrm>
          </p:grpSpPr>
          <p:sp>
            <p:nvSpPr>
              <p:cNvPr id="13319" name="Text Box 5"/>
              <p:cNvSpPr txBox="1">
                <a:spLocks noChangeArrowheads="1"/>
              </p:cNvSpPr>
              <p:nvPr/>
            </p:nvSpPr>
            <p:spPr bwMode="auto">
              <a:xfrm>
                <a:off x="2655" y="7310"/>
                <a:ext cx="540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sk-SK" sz="2800"/>
              </a:p>
            </p:txBody>
          </p:sp>
          <p:sp>
            <p:nvSpPr>
              <p:cNvPr id="13320" name="Text Box 6"/>
              <p:cNvSpPr txBox="1">
                <a:spLocks noChangeArrowheads="1"/>
              </p:cNvSpPr>
              <p:nvPr/>
            </p:nvSpPr>
            <p:spPr bwMode="auto">
              <a:xfrm>
                <a:off x="4275" y="6980"/>
                <a:ext cx="231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sk-SK" sz="1200" b="1">
                    <a:latin typeface="Times New Roman" pitchFamily="18" charset="0"/>
                  </a:rPr>
                  <a:t>MestskyAutobus</a:t>
                </a:r>
                <a:endParaRPr lang="sk-SK" sz="2800"/>
              </a:p>
            </p:txBody>
          </p:sp>
          <p:sp>
            <p:nvSpPr>
              <p:cNvPr id="13321" name="Text Box 7"/>
              <p:cNvSpPr txBox="1">
                <a:spLocks noChangeArrowheads="1"/>
              </p:cNvSpPr>
              <p:nvPr/>
            </p:nvSpPr>
            <p:spPr bwMode="auto">
              <a:xfrm>
                <a:off x="4902" y="7370"/>
                <a:ext cx="1095" cy="2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sk-SK" sz="1600">
                    <a:latin typeface="Courier New" pitchFamily="49" charset="0"/>
                  </a:rPr>
                  <a:t> vptr</a:t>
                </a:r>
                <a:endParaRPr lang="sk-SK" sz="2800"/>
              </a:p>
            </p:txBody>
          </p:sp>
          <p:sp>
            <p:nvSpPr>
              <p:cNvPr id="13322" name="Text Box 8"/>
              <p:cNvSpPr txBox="1">
                <a:spLocks noChangeArrowheads="1"/>
              </p:cNvSpPr>
              <p:nvPr/>
            </p:nvSpPr>
            <p:spPr bwMode="auto">
              <a:xfrm>
                <a:off x="2100" y="6590"/>
                <a:ext cx="1899" cy="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Aft>
                    <a:spcPts val="1000"/>
                  </a:spcAft>
                </a:pPr>
                <a:r>
                  <a:rPr lang="sk-SK">
                    <a:latin typeface="Calibri" pitchFamily="34" charset="0"/>
                  </a:rPr>
                  <a:t>Smerník na triedu Vozidlo</a:t>
                </a:r>
                <a:r>
                  <a:rPr lang="en-US">
                    <a:latin typeface="Calibri" pitchFamily="34" charset="0"/>
                  </a:rPr>
                  <a:t/>
                </a:r>
                <a:br>
                  <a:rPr lang="en-US">
                    <a:latin typeface="Calibri" pitchFamily="34" charset="0"/>
                  </a:rPr>
                </a:br>
                <a:r>
                  <a:rPr lang="en-US">
                    <a:latin typeface="Calibri" pitchFamily="34" charset="0"/>
                  </a:rPr>
                  <a:t>Vozidlo* p</a:t>
                </a:r>
                <a:endParaRPr lang="sk-SK" sz="3200"/>
              </a:p>
            </p:txBody>
          </p:sp>
          <p:sp>
            <p:nvSpPr>
              <p:cNvPr id="13323" name="Text Box 9"/>
              <p:cNvSpPr txBox="1">
                <a:spLocks noChangeArrowheads="1"/>
              </p:cNvSpPr>
              <p:nvPr/>
            </p:nvSpPr>
            <p:spPr bwMode="auto">
              <a:xfrm>
                <a:off x="7437" y="6965"/>
                <a:ext cx="3175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en-US" sz="1100">
                    <a:latin typeface="Courier New" pitchFamily="49" charset="0"/>
                  </a:rPr>
                  <a:t> &amp;MestskyAutobus::Identifikuj</a:t>
                </a:r>
                <a:endParaRPr lang="sk-SK" sz="2800"/>
              </a:p>
            </p:txBody>
          </p:sp>
          <p:sp>
            <p:nvSpPr>
              <p:cNvPr id="13324" name="Text Box 10"/>
              <p:cNvSpPr txBox="1">
                <a:spLocks noChangeArrowheads="1"/>
              </p:cNvSpPr>
              <p:nvPr/>
            </p:nvSpPr>
            <p:spPr bwMode="auto">
              <a:xfrm>
                <a:off x="7437" y="7205"/>
                <a:ext cx="3175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en-US" sz="1100">
                    <a:latin typeface="Courier New" pitchFamily="49" charset="0"/>
                  </a:rPr>
                  <a:t> &amp;MestskyAutobus::Druh</a:t>
                </a:r>
                <a:endParaRPr lang="sk-SK" sz="2800"/>
              </a:p>
            </p:txBody>
          </p:sp>
          <p:sp>
            <p:nvSpPr>
              <p:cNvPr id="13325" name="Text Box 11"/>
              <p:cNvSpPr txBox="1">
                <a:spLocks noChangeArrowheads="1"/>
              </p:cNvSpPr>
              <p:nvPr/>
            </p:nvSpPr>
            <p:spPr bwMode="auto">
              <a:xfrm>
                <a:off x="7437" y="7445"/>
                <a:ext cx="3175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en-US" sz="1100">
                    <a:latin typeface="Courier New" pitchFamily="49" charset="0"/>
                  </a:rPr>
                  <a:t> &amp;MestskyAutobus::Nastav</a:t>
                </a:r>
                <a:endParaRPr lang="sk-SK" sz="2800"/>
              </a:p>
            </p:txBody>
          </p:sp>
          <p:sp>
            <p:nvSpPr>
              <p:cNvPr id="13326" name="Line 12"/>
              <p:cNvSpPr>
                <a:spLocks noChangeShapeType="1"/>
              </p:cNvSpPr>
              <p:nvPr/>
            </p:nvSpPr>
            <p:spPr bwMode="auto">
              <a:xfrm flipV="1">
                <a:off x="2940" y="7235"/>
                <a:ext cx="1335" cy="1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3327" name="Line 13"/>
              <p:cNvSpPr>
                <a:spLocks noChangeShapeType="1"/>
              </p:cNvSpPr>
              <p:nvPr/>
            </p:nvSpPr>
            <p:spPr bwMode="auto">
              <a:xfrm flipV="1">
                <a:off x="5760" y="7025"/>
                <a:ext cx="1155" cy="4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3328" name="Text Box 14"/>
              <p:cNvSpPr txBox="1">
                <a:spLocks noChangeArrowheads="1"/>
              </p:cNvSpPr>
              <p:nvPr/>
            </p:nvSpPr>
            <p:spPr bwMode="auto">
              <a:xfrm>
                <a:off x="7125" y="6962"/>
                <a:ext cx="285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r" eaLnBrk="1" hangingPunct="1">
                  <a:spcAft>
                    <a:spcPts val="1000"/>
                  </a:spcAft>
                </a:pPr>
                <a:r>
                  <a:rPr lang="en-US" sz="1600">
                    <a:latin typeface="Calibri" pitchFamily="34" charset="0"/>
                  </a:rPr>
                  <a:t>[0]</a:t>
                </a:r>
                <a:endParaRPr lang="sk-SK" sz="2800"/>
              </a:p>
            </p:txBody>
          </p:sp>
          <p:sp>
            <p:nvSpPr>
              <p:cNvPr id="13329" name="Text Box 15"/>
              <p:cNvSpPr txBox="1">
                <a:spLocks noChangeArrowheads="1"/>
              </p:cNvSpPr>
              <p:nvPr/>
            </p:nvSpPr>
            <p:spPr bwMode="auto">
              <a:xfrm>
                <a:off x="7125" y="7202"/>
                <a:ext cx="285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r" eaLnBrk="1" hangingPunct="1">
                  <a:spcAft>
                    <a:spcPts val="1000"/>
                  </a:spcAft>
                </a:pPr>
                <a:r>
                  <a:rPr lang="en-US" sz="1600">
                    <a:latin typeface="Calibri" pitchFamily="34" charset="0"/>
                  </a:rPr>
                  <a:t>[1]</a:t>
                </a:r>
                <a:endParaRPr lang="sk-SK" sz="2800"/>
              </a:p>
            </p:txBody>
          </p:sp>
          <p:sp>
            <p:nvSpPr>
              <p:cNvPr id="13330" name="Text Box 16"/>
              <p:cNvSpPr txBox="1">
                <a:spLocks noChangeArrowheads="1"/>
              </p:cNvSpPr>
              <p:nvPr/>
            </p:nvSpPr>
            <p:spPr bwMode="auto">
              <a:xfrm>
                <a:off x="7125" y="7457"/>
                <a:ext cx="285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r" eaLnBrk="1" hangingPunct="1">
                  <a:spcAft>
                    <a:spcPts val="1000"/>
                  </a:spcAft>
                </a:pPr>
                <a:r>
                  <a:rPr lang="en-US" sz="1600">
                    <a:latin typeface="Calibri" pitchFamily="34" charset="0"/>
                  </a:rPr>
                  <a:t>[2]</a:t>
                </a:r>
                <a:endParaRPr lang="sk-SK" sz="2800"/>
              </a:p>
            </p:txBody>
          </p:sp>
          <p:sp>
            <p:nvSpPr>
              <p:cNvPr id="13331" name="Line 17"/>
              <p:cNvSpPr>
                <a:spLocks noChangeShapeType="1"/>
              </p:cNvSpPr>
              <p:nvPr/>
            </p:nvSpPr>
            <p:spPr bwMode="auto">
              <a:xfrm>
                <a:off x="6975" y="7020"/>
                <a:ext cx="15" cy="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3332" name="Line 18"/>
              <p:cNvSpPr>
                <a:spLocks noChangeShapeType="1"/>
              </p:cNvSpPr>
              <p:nvPr/>
            </p:nvSpPr>
            <p:spPr bwMode="auto">
              <a:xfrm>
                <a:off x="6975" y="7170"/>
                <a:ext cx="15" cy="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3333" name="Line 19"/>
              <p:cNvSpPr>
                <a:spLocks noChangeShapeType="1"/>
              </p:cNvSpPr>
              <p:nvPr/>
            </p:nvSpPr>
            <p:spPr bwMode="auto">
              <a:xfrm>
                <a:off x="6975" y="7320"/>
                <a:ext cx="15" cy="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3334" name="Line 20"/>
              <p:cNvSpPr>
                <a:spLocks noChangeShapeType="1"/>
              </p:cNvSpPr>
              <p:nvPr/>
            </p:nvSpPr>
            <p:spPr bwMode="auto">
              <a:xfrm>
                <a:off x="6975" y="7470"/>
                <a:ext cx="15" cy="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3335" name="Line 21"/>
              <p:cNvSpPr>
                <a:spLocks noChangeShapeType="1"/>
              </p:cNvSpPr>
              <p:nvPr/>
            </p:nvSpPr>
            <p:spPr bwMode="auto">
              <a:xfrm flipV="1">
                <a:off x="6975" y="7575"/>
                <a:ext cx="21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</p:grpSp>
      </p:grpSp>
      <p:pic>
        <p:nvPicPr>
          <p:cNvPr id="24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ástupný symbol čísla snímky 2"/>
          <p:cNvSpPr txBox="1">
            <a:spLocks/>
          </p:cNvSpPr>
          <p:nvPr/>
        </p:nvSpPr>
        <p:spPr bwMode="auto">
          <a:xfrm>
            <a:off x="8641813" y="653022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12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Príklad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noProof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class A</a:t>
            </a:r>
            <a:r>
              <a:rPr lang="sk-SK" sz="18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800" noProof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noProof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noProof="1" smtClean="0">
                <a:latin typeface="Courier New" pitchFamily="49" charset="0"/>
                <a:cs typeface="Courier New" pitchFamily="49" charset="0"/>
              </a:rPr>
              <a:t>	const char* ToString() { return "trieda A";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noProof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noProof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void Print() { cout &lt;&lt; ToString() &lt;&lt; '\n';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noProof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800" noProof="1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noProof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class B : public A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noProof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noProof="1" smtClean="0">
                <a:latin typeface="Courier New" pitchFamily="49" charset="0"/>
                <a:cs typeface="Courier New" pitchFamily="49" charset="0"/>
              </a:rPr>
              <a:t>	const char* ToString() { return "trieda B";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noProof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800" noProof="1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noProof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noProof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noProof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A a;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noProof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B b;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noProof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a.Print();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noProof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b.Print();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noProof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return 1;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noProof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sk-SK" sz="180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4481513"/>
            <a:ext cx="4897438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ástupný symbol čísla snímky 2"/>
          <p:cNvSpPr txBox="1">
            <a:spLocks/>
          </p:cNvSpPr>
          <p:nvPr/>
        </p:nvSpPr>
        <p:spPr bwMode="auto">
          <a:xfrm>
            <a:off x="8641813" y="653022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13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</a:t>
            </a:r>
            <a:r>
              <a:rPr lang="sk-SK" smtClean="0"/>
              <a:t>irtuálne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9650"/>
            <a:ext cx="8229600" cy="5732463"/>
          </a:xfrm>
        </p:spPr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600" noProof="1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noProof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class A</a:t>
            </a:r>
            <a:r>
              <a:rPr lang="sk-SK" sz="160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noProof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noProof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noProof="1" smtClean="0">
                <a:latin typeface="Courier New" pitchFamily="49" charset="0"/>
                <a:cs typeface="Courier New" pitchFamily="49" charset="0"/>
              </a:rPr>
              <a:t>	virtual const char* ToString() { return "trieda A";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noProof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noProof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void Print() { cout &lt;&lt; ToString() &lt;&lt; '\n';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noProof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600" noProof="1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noProof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class B : public A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noProof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noProof="1" smtClean="0">
                <a:latin typeface="Courier New" pitchFamily="49" charset="0"/>
                <a:cs typeface="Courier New" pitchFamily="49" charset="0"/>
              </a:rPr>
              <a:t>	 virtual const char* ToString() { return "trieda B";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noProof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600" noProof="1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noProof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noProof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noProof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A a;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noProof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B b;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noProof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a.Print();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noProof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b.Print();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noProof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return 1;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noProof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sk-SK" sz="160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4221163"/>
            <a:ext cx="47529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ástupný symbol čísla snímky 2"/>
          <p:cNvSpPr txBox="1">
            <a:spLocks/>
          </p:cNvSpPr>
          <p:nvPr/>
        </p:nvSpPr>
        <p:spPr bwMode="auto">
          <a:xfrm>
            <a:off x="8641813" y="653022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14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Abstraktná trieda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Abstraktná trieda je trieda s aspoň jednou čisto virtuálnou metódou</a:t>
            </a:r>
          </a:p>
          <a:p>
            <a:pPr eaLnBrk="1" hangingPunct="1"/>
            <a:r>
              <a:rPr lang="sk-SK" smtClean="0"/>
              <a:t>Čisto virtuálna metóda je virtuálna metóda, ktorej v prototype priradíme nulu</a:t>
            </a:r>
          </a:p>
          <a:p>
            <a:pPr lvl="2" eaLnBrk="1" hangingPunct="1">
              <a:buFontTx/>
              <a:buNone/>
            </a:pPr>
            <a:r>
              <a:rPr lang="sk-SK" smtClean="0"/>
              <a:t>virtual int metoda(int param) = 0;</a:t>
            </a:r>
          </a:p>
          <a:p>
            <a:pPr eaLnBrk="1" hangingPunct="1"/>
            <a:r>
              <a:rPr lang="sk-SK" smtClean="0"/>
              <a:t>Z abstraktnej triedy nie je možné vytvoriť objekt</a:t>
            </a:r>
          </a:p>
          <a:p>
            <a:pPr eaLnBrk="1" hangingPunct="1"/>
            <a:r>
              <a:rPr lang="sk-SK" smtClean="0"/>
              <a:t>Prinútenie potomka definovať metódu</a:t>
            </a:r>
            <a:endParaRPr lang="en-US" smtClean="0"/>
          </a:p>
          <a:p>
            <a:pPr eaLnBrk="1" hangingPunct="1"/>
            <a:r>
              <a:rPr lang="sk-SK" smtClean="0"/>
              <a:t>Často sa používa pre definovanie </a:t>
            </a:r>
            <a:r>
              <a:rPr lang="sk-SK" b="1" smtClean="0"/>
              <a:t>rozhrania</a:t>
            </a:r>
            <a:r>
              <a:rPr lang="sk-SK" smtClean="0"/>
              <a:t> (interface)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41813" y="653022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15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Konštruktory a deštruktory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Virtualita nefunguje v konštruktore a deštruktore – volá lokálnu funkciu</a:t>
            </a:r>
          </a:p>
          <a:p>
            <a:pPr eaLnBrk="1" hangingPunct="1"/>
            <a:r>
              <a:rPr lang="sk-SK" smtClean="0"/>
              <a:t>Konštruktor nemôže byť virtuálny</a:t>
            </a:r>
          </a:p>
          <a:p>
            <a:pPr eaLnBrk="1" hangingPunct="1"/>
            <a:r>
              <a:rPr lang="sk-SK" smtClean="0"/>
              <a:t>Virtuálny deštruktor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41813" y="653022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16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Dynamická identifikácia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#include &lt;iostream&gt;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#include &lt;typeinfo&gt;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using namespace std;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class A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virtual void f(){}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class B : public A {};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void main()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B b1;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A* a1=&amp;b1;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cout&lt;&lt;typeid(*a1).name()&lt;&lt;endl;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}</a:t>
            </a:r>
          </a:p>
          <a:p>
            <a:pPr eaLnBrk="1" hangingPunct="1">
              <a:lnSpc>
                <a:spcPct val="80000"/>
              </a:lnSpc>
            </a:pPr>
            <a:endParaRPr lang="sk-SK" sz="2000" smtClean="0"/>
          </a:p>
          <a:p>
            <a:pPr eaLnBrk="1" hangingPunct="1">
              <a:lnSpc>
                <a:spcPct val="80000"/>
              </a:lnSpc>
            </a:pPr>
            <a:r>
              <a:rPr lang="sk-SK" sz="2000" smtClean="0"/>
              <a:t>Typeid je typu type_info. Má definované operátory </a:t>
            </a:r>
            <a:r>
              <a:rPr lang="en-US" sz="2000" smtClean="0"/>
              <a:t>== a !=.</a:t>
            </a:r>
          </a:p>
          <a:p>
            <a:pPr eaLnBrk="1" hangingPunct="1">
              <a:lnSpc>
                <a:spcPct val="80000"/>
              </a:lnSpc>
            </a:pPr>
            <a:r>
              <a:rPr lang="sk-SK" sz="2000" smtClean="0"/>
              <a:t>Musí byť zapnuté Run-Time Type Information (RTTI)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sk-SK" sz="2000" smtClean="0"/>
              <a:t>Vypíše „class B“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sk-SK" sz="2000" smtClean="0"/>
              <a:t>Zapoznámkovaním virtual funkcie vypíše „class A“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sk-SK" sz="2000" smtClean="0"/>
              <a:t>Ak sa nedá určiť typ (napr. je null) vyhodí sa výnimka „bad_typeid”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41813" y="653022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17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Pretypovanie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25538"/>
            <a:ext cx="2314575" cy="4248150"/>
          </a:xfrm>
        </p:spPr>
        <p:txBody>
          <a:bodyPr/>
          <a:lstStyle/>
          <a:p>
            <a:pPr marL="258763"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#include &lt;iostream&gt;</a:t>
            </a:r>
            <a:endParaRPr lang="en-US" sz="1200" smtClean="0"/>
          </a:p>
          <a:p>
            <a:pPr marL="258763" lvl="2" eaLnBrk="1" hangingPunct="1">
              <a:lnSpc>
                <a:spcPct val="80000"/>
              </a:lnSpc>
              <a:buFontTx/>
              <a:buNone/>
            </a:pPr>
            <a:endParaRPr lang="sk-SK" sz="1200" smtClean="0"/>
          </a:p>
          <a:p>
            <a:pPr marL="258763"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using namespace std;</a:t>
            </a:r>
          </a:p>
          <a:p>
            <a:pPr marL="258763" lvl="2" eaLnBrk="1" hangingPunct="1">
              <a:lnSpc>
                <a:spcPct val="80000"/>
              </a:lnSpc>
              <a:buFontTx/>
              <a:buNone/>
            </a:pPr>
            <a:endParaRPr lang="en-US" sz="1200" smtClean="0"/>
          </a:p>
          <a:p>
            <a:pPr marL="258763"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class A</a:t>
            </a:r>
          </a:p>
          <a:p>
            <a:pPr marL="258763"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{</a:t>
            </a:r>
          </a:p>
          <a:p>
            <a:pPr marL="258763"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virtual void f() {}</a:t>
            </a:r>
          </a:p>
          <a:p>
            <a:pPr marL="258763"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};</a:t>
            </a:r>
          </a:p>
          <a:p>
            <a:pPr marL="258763" lvl="2" eaLnBrk="1" hangingPunct="1">
              <a:lnSpc>
                <a:spcPct val="80000"/>
              </a:lnSpc>
              <a:buFontTx/>
              <a:buNone/>
            </a:pPr>
            <a:endParaRPr lang="en-US" sz="1200" smtClean="0"/>
          </a:p>
          <a:p>
            <a:pPr marL="258763"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class A1 : public A {};</a:t>
            </a:r>
          </a:p>
          <a:p>
            <a:pPr marL="258763" lvl="2" eaLnBrk="1" hangingPunct="1">
              <a:lnSpc>
                <a:spcPct val="80000"/>
              </a:lnSpc>
              <a:buFontTx/>
              <a:buNone/>
            </a:pPr>
            <a:endParaRPr lang="en-US" sz="1200" smtClean="0"/>
          </a:p>
          <a:p>
            <a:pPr marL="258763"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class A2 : public A {};</a:t>
            </a:r>
          </a:p>
          <a:p>
            <a:pPr marL="258763" lvl="2" eaLnBrk="1" hangingPunct="1">
              <a:lnSpc>
                <a:spcPct val="80000"/>
              </a:lnSpc>
              <a:buFontTx/>
              <a:buNone/>
            </a:pPr>
            <a:endParaRPr lang="en-US" sz="1200" smtClean="0"/>
          </a:p>
          <a:p>
            <a:pPr marL="258763"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class B {};</a:t>
            </a:r>
          </a:p>
        </p:txBody>
      </p:sp>
      <p:sp>
        <p:nvSpPr>
          <p:cNvPr id="19460" name="Zástupný symbol obsahu 3"/>
          <p:cNvSpPr>
            <a:spLocks noGrp="1"/>
          </p:cNvSpPr>
          <p:nvPr>
            <p:ph sz="half" idx="2"/>
          </p:nvPr>
        </p:nvSpPr>
        <p:spPr>
          <a:xfrm>
            <a:off x="2916238" y="1125538"/>
            <a:ext cx="5770562" cy="4248150"/>
          </a:xfrm>
        </p:spPr>
        <p:txBody>
          <a:bodyPr/>
          <a:lstStyle/>
          <a:p>
            <a:pPr marL="258763"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void main()</a:t>
            </a:r>
          </a:p>
          <a:p>
            <a:pPr marL="258763"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{</a:t>
            </a:r>
          </a:p>
          <a:p>
            <a:pPr marL="258763"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A* a=new A;</a:t>
            </a:r>
          </a:p>
          <a:p>
            <a:pPr marL="258763"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A* x;</a:t>
            </a:r>
          </a:p>
          <a:p>
            <a:pPr marL="258763"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A1* x1;</a:t>
            </a:r>
          </a:p>
          <a:p>
            <a:pPr marL="258763"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B* b;</a:t>
            </a:r>
          </a:p>
          <a:p>
            <a:pPr marL="258763"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b=reinterpret_cast&lt;B*&gt;(a);</a:t>
            </a:r>
          </a:p>
          <a:p>
            <a:pPr marL="258763"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A1* a1=new A1;</a:t>
            </a:r>
          </a:p>
          <a:p>
            <a:pPr marL="258763"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A2* a2=new A2;</a:t>
            </a:r>
          </a:p>
          <a:p>
            <a:pPr marL="258763"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//b=static_cast&lt;B*&gt;(a);</a:t>
            </a:r>
            <a:r>
              <a:rPr lang="en-US" sz="1200" smtClean="0"/>
              <a:t>          </a:t>
            </a:r>
            <a:r>
              <a:rPr lang="sk-SK" sz="1200" smtClean="0"/>
              <a:t>// chyba pri preklade</a:t>
            </a:r>
          </a:p>
          <a:p>
            <a:pPr marL="258763"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//a2=static_cast&lt;A2*&gt;(a1);</a:t>
            </a:r>
            <a:r>
              <a:rPr lang="en-US" sz="1200" smtClean="0"/>
              <a:t>    </a:t>
            </a:r>
            <a:r>
              <a:rPr lang="sk-SK" sz="1200" smtClean="0"/>
              <a:t>// chyba pri preklade</a:t>
            </a:r>
          </a:p>
          <a:p>
            <a:pPr marL="258763"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x=static_cast&lt;A*&gt;(a1);</a:t>
            </a:r>
            <a:r>
              <a:rPr lang="en-US" sz="1200" smtClean="0"/>
              <a:t>          </a:t>
            </a:r>
            <a:r>
              <a:rPr lang="sk-SK" sz="1200" smtClean="0"/>
              <a:t>// nemá veľký význam,</a:t>
            </a:r>
            <a:r>
              <a:rPr lang="en-US" sz="1200" smtClean="0"/>
              <a:t> </a:t>
            </a:r>
            <a:r>
              <a:rPr lang="sk-SK" sz="1200" smtClean="0"/>
              <a:t>lebo to je ako x=a1;</a:t>
            </a:r>
          </a:p>
          <a:p>
            <a:pPr marL="258763"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cout&lt;&lt;x&lt;&lt;endl;</a:t>
            </a:r>
          </a:p>
          <a:p>
            <a:pPr marL="258763"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x1=static_cast&lt;A1*&gt;(a);</a:t>
            </a:r>
            <a:r>
              <a:rPr lang="en-US" sz="1200" smtClean="0"/>
              <a:t>         </a:t>
            </a:r>
            <a:r>
              <a:rPr lang="sk-SK" sz="1200" smtClean="0"/>
              <a:t>// neciste</a:t>
            </a:r>
          </a:p>
          <a:p>
            <a:pPr marL="258763"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cout&lt;&lt;x1&lt;&lt;endl;</a:t>
            </a:r>
          </a:p>
          <a:p>
            <a:pPr marL="258763"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x=dynamic_cast&lt;A*&gt;(a1);</a:t>
            </a:r>
          </a:p>
          <a:p>
            <a:pPr marL="258763"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cout&lt;&lt;x&lt;&lt;endl;</a:t>
            </a:r>
          </a:p>
          <a:p>
            <a:pPr marL="258763"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x1=dynamic_cast&lt;A1*&gt;(a);</a:t>
            </a:r>
            <a:r>
              <a:rPr lang="en-US" sz="1200" smtClean="0"/>
              <a:t>   </a:t>
            </a:r>
            <a:r>
              <a:rPr lang="sk-SK" sz="1200" smtClean="0"/>
              <a:t>// ciste</a:t>
            </a:r>
          </a:p>
          <a:p>
            <a:pPr marL="258763"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cout&lt;&lt;x1&lt;&lt;endl;</a:t>
            </a:r>
          </a:p>
          <a:p>
            <a:pPr marL="258763"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x1=(A1*)(a);</a:t>
            </a:r>
          </a:p>
          <a:p>
            <a:pPr marL="258763"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cout&lt;&lt;x1&lt;&lt;endl;</a:t>
            </a:r>
          </a:p>
          <a:p>
            <a:pPr marL="258763"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	getchar();</a:t>
            </a:r>
          </a:p>
          <a:p>
            <a:pPr marL="258763" lvl="2" eaLnBrk="1" hangingPunct="1">
              <a:lnSpc>
                <a:spcPct val="80000"/>
              </a:lnSpc>
              <a:buFontTx/>
              <a:buNone/>
            </a:pPr>
            <a:r>
              <a:rPr lang="sk-SK" sz="1200" smtClean="0"/>
              <a:t>}</a:t>
            </a:r>
          </a:p>
          <a:p>
            <a:pPr marL="258763" indent="-228600">
              <a:buFontTx/>
              <a:buNone/>
            </a:pPr>
            <a:endParaRPr lang="sk-SK" sz="440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12555" y="5462039"/>
            <a:ext cx="8229600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sk-SK" sz="1600" kern="0" dirty="0" err="1">
                <a:solidFill>
                  <a:schemeClr val="accent2"/>
                </a:solidFill>
                <a:latin typeface="+mn-lt"/>
              </a:rPr>
              <a:t>reinterpret_cast</a:t>
            </a:r>
            <a:r>
              <a:rPr lang="sk-SK" sz="1600" kern="0" dirty="0">
                <a:solidFill>
                  <a:schemeClr val="accent2"/>
                </a:solidFill>
                <a:latin typeface="+mn-lt"/>
              </a:rPr>
              <a:t> je obecne „nebezpečné“ pretypovanie na najnižšej úrovni</a:t>
            </a:r>
            <a:r>
              <a:rPr lang="en-US" sz="1600" kern="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sk-SK" sz="1600" kern="0" dirty="0">
                <a:solidFill>
                  <a:schemeClr val="accent2"/>
                </a:solidFill>
                <a:latin typeface="+mn-lt"/>
              </a:rPr>
              <a:t>– natvrdo</a:t>
            </a:r>
            <a:endParaRPr lang="en-US" sz="1600" kern="0" dirty="0">
              <a:solidFill>
                <a:schemeClr val="accent2"/>
              </a:solidFill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sk-SK" sz="1600" kern="0" dirty="0" err="1">
                <a:solidFill>
                  <a:schemeClr val="accent2"/>
                </a:solidFill>
                <a:latin typeface="+mn-lt"/>
              </a:rPr>
              <a:t>static_cast</a:t>
            </a:r>
            <a:r>
              <a:rPr lang="sk-SK" sz="1600" kern="0" dirty="0">
                <a:solidFill>
                  <a:schemeClr val="accent2"/>
                </a:solidFill>
                <a:latin typeface="+mn-lt"/>
              </a:rPr>
              <a:t> je pretypovanie z potomka na predka (nemá moc význam) aj z predka na potomka ale staticky – nebezpečné. Nedá sa pretypovať A* na B*, ak nie sú predok - potomok.</a:t>
            </a:r>
            <a:endParaRPr lang="en-US" sz="1600" kern="0" dirty="0">
              <a:solidFill>
                <a:schemeClr val="accent2"/>
              </a:solidFill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sk-SK" sz="1600" kern="0" dirty="0" err="1">
                <a:solidFill>
                  <a:schemeClr val="accent2"/>
                </a:solidFill>
                <a:latin typeface="+mn-lt"/>
              </a:rPr>
              <a:t>dynamic_cast</a:t>
            </a:r>
            <a:r>
              <a:rPr lang="sk-SK" sz="1600" kern="0" dirty="0">
                <a:solidFill>
                  <a:schemeClr val="accent2"/>
                </a:solidFill>
                <a:latin typeface="+mn-lt"/>
              </a:rPr>
              <a:t> je dynamické pretypovanie z predka na potomka pomocou RTTI. Ak sa nedá pretypovať, vracia „0“.</a:t>
            </a:r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ástupný symbol čísla snímky 2"/>
          <p:cNvSpPr txBox="1">
            <a:spLocks/>
          </p:cNvSpPr>
          <p:nvPr/>
        </p:nvSpPr>
        <p:spPr bwMode="auto">
          <a:xfrm>
            <a:off x="8641813" y="653022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18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Polymorfizmus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7308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M</a:t>
            </a:r>
            <a:r>
              <a:rPr lang="sk-SK" sz="2000" smtClean="0"/>
              <a:t>echanizmus, ktorý umožňuje zmeniť spôsob fungovania metód základnej triedy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I</a:t>
            </a:r>
            <a:r>
              <a:rPr lang="sk-SK" sz="2000" smtClean="0"/>
              <a:t>mplementovaný prostredníctvom virtuálnych funkcií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endParaRPr lang="sk-SK" sz="2000" smtClean="0"/>
          </a:p>
          <a:p>
            <a:pPr eaLnBrk="1" hangingPunct="1">
              <a:lnSpc>
                <a:spcPct val="80000"/>
              </a:lnSpc>
            </a:pPr>
            <a:r>
              <a:rPr lang="sk-SK" sz="2000" smtClean="0">
                <a:solidFill>
                  <a:srgbClr val="FF0000"/>
                </a:solidFill>
              </a:rPr>
              <a:t>Virtuálna funkcia dovoľuje jednému typu vyjadriť svoje odlišnosti od iného, podobného typu, pokiaľ sú obidva typy odvodené z tej istej základnej triedy. Tento rozdiel je vyjadrený prostredníctvom rozdielov v správaní funkcií, ktoré voláme prostredníctvom základnej triedy.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D</a:t>
            </a:r>
            <a:r>
              <a:rPr lang="sk-SK" sz="2000" smtClean="0"/>
              <a:t>ovoľuje vylepšovať organizáciu a čitateľnosť kódu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U</a:t>
            </a:r>
            <a:r>
              <a:rPr lang="sk-SK" sz="2000" smtClean="0"/>
              <a:t>možňuje tvorbu rozširovateľných programov, ktoré </a:t>
            </a:r>
            <a:r>
              <a:rPr lang="en-US" sz="2000" smtClean="0"/>
              <a:t>sa daj</a:t>
            </a:r>
            <a:r>
              <a:rPr lang="sk-SK" sz="2000" smtClean="0"/>
              <a:t>ú</a:t>
            </a:r>
            <a:r>
              <a:rPr lang="en-US" sz="2000" smtClean="0"/>
              <a:t> </a:t>
            </a:r>
            <a:r>
              <a:rPr lang="sk-SK" sz="2000" smtClean="0"/>
              <a:t>rozširovať nielen počas počiatočného vývoja projektu, ale i v prípade požiadaviek na nové vlastnosti.</a:t>
            </a:r>
          </a:p>
          <a:p>
            <a:pPr eaLnBrk="1" hangingPunct="1">
              <a:lnSpc>
                <a:spcPct val="80000"/>
              </a:lnSpc>
            </a:pPr>
            <a:endParaRPr lang="sk-SK" sz="200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41813" y="653022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1"/>
          <p:cNvSpPr>
            <a:spLocks noGrp="1"/>
          </p:cNvSpPr>
          <p:nvPr>
            <p:ph type="title"/>
          </p:nvPr>
        </p:nvSpPr>
        <p:spPr>
          <a:xfrm>
            <a:off x="323850" y="115888"/>
            <a:ext cx="8351838" cy="777875"/>
          </a:xfrm>
        </p:spPr>
        <p:txBody>
          <a:bodyPr/>
          <a:lstStyle/>
          <a:p>
            <a:r>
              <a:rPr lang="sk-SK" sz="3200" smtClean="0"/>
              <a:t>Pretypovanie smerom nahor (upcasting)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9499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Vozidlo {  </a:t>
            </a:r>
          </a:p>
          <a:p>
            <a:pPr>
              <a:buFontTx/>
              <a:buNone/>
              <a:defRPr/>
            </a:pP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:    </a:t>
            </a:r>
          </a:p>
          <a:p>
            <a:pPr>
              <a:buFontTx/>
              <a:buNone/>
              <a:defRPr/>
            </a:pP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Identifikuj() 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"Ja som 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vozidlo\n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"); }</a:t>
            </a:r>
          </a:p>
          <a:p>
            <a:pPr>
              <a:buFontTx/>
              <a:buNone/>
              <a:defRPr/>
            </a:pP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}; </a:t>
            </a:r>
          </a:p>
          <a:p>
            <a:pPr>
              <a:buFontTx/>
              <a:buNone/>
              <a:defRPr/>
            </a:pPr>
            <a:r>
              <a:rPr lang="sk-SK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// Objekt triedy Autobus je Vozidlo - majú rovnaké rozhranie:</a:t>
            </a:r>
          </a:p>
          <a:p>
            <a:pPr>
              <a:buFontTx/>
              <a:buNone/>
              <a:defRPr/>
            </a:pPr>
            <a:r>
              <a:rPr lang="sk-SK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sk-SK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Autobus : </a:t>
            </a:r>
            <a:r>
              <a:rPr lang="sk-SK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sk-SK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Vozidlo {  </a:t>
            </a:r>
          </a:p>
          <a:p>
            <a:pPr>
              <a:buFontTx/>
              <a:buNone/>
              <a:defRPr/>
            </a:pPr>
            <a:r>
              <a:rPr lang="sk-SK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sk-SK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:    </a:t>
            </a:r>
          </a:p>
          <a:p>
            <a:pPr>
              <a:buFontTx/>
              <a:buNone/>
              <a:defRPr/>
            </a:pPr>
            <a:r>
              <a:rPr lang="sk-SK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// Predefinovanie funkcie rozhrania:    </a:t>
            </a:r>
          </a:p>
          <a:p>
            <a:pPr>
              <a:buFontTx/>
              <a:buNone/>
              <a:defRPr/>
            </a:pPr>
            <a:r>
              <a:rPr lang="sk-SK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sk-SK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Identifikuj() </a:t>
            </a:r>
            <a:r>
              <a:rPr lang="sk-SK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sk-SK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 </a:t>
            </a:r>
            <a:r>
              <a:rPr lang="sk-SK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sk-SK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"Ja som </a:t>
            </a:r>
            <a:r>
              <a:rPr lang="sk-SK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autobus\n</a:t>
            </a:r>
            <a:r>
              <a:rPr lang="sk-SK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"); }</a:t>
            </a:r>
          </a:p>
          <a:p>
            <a:pPr>
              <a:buFontTx/>
              <a:buNone/>
              <a:defRPr/>
            </a:pPr>
            <a:r>
              <a:rPr lang="sk-SK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}; </a:t>
            </a:r>
          </a:p>
          <a:p>
            <a:pPr>
              <a:buFontTx/>
              <a:buNone/>
              <a:defRPr/>
            </a:pPr>
            <a:endParaRPr lang="sk-SK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KtoSom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(Vozidlo &amp;i) </a:t>
            </a:r>
          </a:p>
          <a:p>
            <a:pPr>
              <a:buFontTx/>
              <a:buNone/>
              <a:defRPr/>
            </a:pP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>
              <a:buFontTx/>
              <a:buNone/>
              <a:defRPr/>
            </a:pP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i.Identifikuj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Tx/>
              <a:buNone/>
              <a:defRPr/>
            </a:pP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} </a:t>
            </a:r>
          </a:p>
          <a:p>
            <a:pPr>
              <a:buFontTx/>
              <a:buNone/>
              <a:defRPr/>
            </a:pP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>
              <a:buFontTx/>
              <a:buNone/>
              <a:defRPr/>
            </a:pP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>
              <a:buFontTx/>
              <a:buNone/>
              <a:defRPr/>
            </a:pP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	Autobus zaa100;  </a:t>
            </a:r>
          </a:p>
          <a:p>
            <a:pPr>
              <a:buFontTx/>
              <a:buNone/>
              <a:defRPr/>
            </a:pP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KtoSom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(zaa100); // Pretypovanie nahor</a:t>
            </a:r>
          </a:p>
          <a:p>
            <a:pPr>
              <a:buFontTx/>
              <a:buNone/>
              <a:defRPr/>
            </a:pP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sk-SK" sz="1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221163"/>
            <a:ext cx="4967288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ástupný symbol čísla snímky 2"/>
          <p:cNvSpPr txBox="1">
            <a:spLocks/>
          </p:cNvSpPr>
          <p:nvPr/>
        </p:nvSpPr>
        <p:spPr bwMode="auto">
          <a:xfrm>
            <a:off x="8641813" y="653022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3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Väzba volania funkcie</a:t>
            </a:r>
          </a:p>
        </p:txBody>
      </p:sp>
      <p:sp>
        <p:nvSpPr>
          <p:cNvPr id="5123" name="Zástupný symbol obsahu 2"/>
          <p:cNvSpPr>
            <a:spLocks noGrp="1"/>
          </p:cNvSpPr>
          <p:nvPr>
            <p:ph idx="1"/>
          </p:nvPr>
        </p:nvSpPr>
        <p:spPr>
          <a:xfrm>
            <a:off x="0" y="1125538"/>
            <a:ext cx="9144000" cy="5732462"/>
          </a:xfrm>
        </p:spPr>
        <p:txBody>
          <a:bodyPr/>
          <a:lstStyle/>
          <a:p>
            <a:r>
              <a:rPr lang="sk-SK" b="1" smtClean="0"/>
              <a:t>Prepojenie volania funkcie s telom funkcie sa nazýva </a:t>
            </a:r>
            <a:r>
              <a:rPr lang="sk-SK" b="1" i="1" smtClean="0"/>
              <a:t>väzba</a:t>
            </a:r>
            <a:r>
              <a:rPr lang="sk-SK" b="1" smtClean="0"/>
              <a:t>.</a:t>
            </a:r>
            <a:r>
              <a:rPr lang="sk-SK" smtClean="0"/>
              <a:t> </a:t>
            </a:r>
          </a:p>
          <a:p>
            <a:pPr lvl="1"/>
            <a:r>
              <a:rPr lang="sk-SK" b="1" i="1" smtClean="0"/>
              <a:t>včasná väzba - </a:t>
            </a:r>
            <a:r>
              <a:rPr lang="sk-SK" smtClean="0"/>
              <a:t>vytvára sa pred odštartovaním programu (kompilátorom a spojovacím programom-linkerom)</a:t>
            </a:r>
          </a:p>
          <a:p>
            <a:pPr lvl="1"/>
            <a:r>
              <a:rPr lang="sk-SK" b="1" i="1" smtClean="0"/>
              <a:t>neskorá väzba - </a:t>
            </a:r>
            <a:r>
              <a:rPr lang="sk-SK" smtClean="0"/>
              <a:t>vytvorí sa až za chodu programu, pričom bude založená na </a:t>
            </a:r>
            <a:r>
              <a:rPr lang="sk-SK" b="1" smtClean="0"/>
              <a:t>type objektu </a:t>
            </a:r>
            <a:r>
              <a:rPr lang="sk-SK" smtClean="0"/>
              <a:t>(</a:t>
            </a:r>
            <a:r>
              <a:rPr lang="sk-SK" i="1" smtClean="0"/>
              <a:t>dynamická väzba, väzba za chodu programu</a:t>
            </a:r>
            <a:r>
              <a:rPr lang="sk-SK" smtClean="0"/>
              <a:t>)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41813" y="653022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4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i="1" dirty="0" smtClean="0"/>
              <a:t>Virtuálne </a:t>
            </a:r>
            <a:r>
              <a:rPr lang="en-US" i="1" dirty="0" smtClean="0"/>
              <a:t>met</a:t>
            </a:r>
            <a:r>
              <a:rPr lang="sk-SK" i="1" dirty="0" smtClean="0"/>
              <a:t>ódy</a:t>
            </a:r>
            <a:endParaRPr lang="sk-SK" dirty="0" smtClean="0"/>
          </a:p>
        </p:txBody>
      </p:sp>
      <p:sp>
        <p:nvSpPr>
          <p:cNvPr id="6147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1800" dirty="0" smtClean="0"/>
              <a:t>Ak chceme C++ donútiť, aby konkrétne metódy používali neskorú väzbu, </a:t>
            </a:r>
            <a:r>
              <a:rPr lang="sk-SK" sz="1800" b="1" dirty="0" smtClean="0"/>
              <a:t>musíme</a:t>
            </a:r>
            <a:r>
              <a:rPr lang="sk-SK" sz="1800" dirty="0" smtClean="0"/>
              <a:t> pri deklarácií metódy v základnej triede použiť kľúčové slovo </a:t>
            </a:r>
            <a:r>
              <a:rPr lang="sk-SK" sz="1800" b="1" dirty="0" err="1" smtClean="0"/>
              <a:t>virtual</a:t>
            </a:r>
            <a:endParaRPr lang="sk-SK" sz="1800" b="1" dirty="0" smtClean="0"/>
          </a:p>
          <a:p>
            <a:r>
              <a:rPr lang="sk-SK" sz="1800" dirty="0" smtClean="0"/>
              <a:t>Kľúčové slovo </a:t>
            </a:r>
            <a:r>
              <a:rPr lang="sk-SK" sz="1800" b="1" dirty="0" err="1" smtClean="0"/>
              <a:t>virtual</a:t>
            </a:r>
            <a:r>
              <a:rPr lang="sk-SK" sz="1800" b="1" dirty="0" smtClean="0"/>
              <a:t> </a:t>
            </a:r>
            <a:r>
              <a:rPr lang="sk-SK" sz="1800" dirty="0" smtClean="0"/>
              <a:t>sa zadáva </a:t>
            </a:r>
            <a:r>
              <a:rPr lang="sk-SK" sz="1800" b="1" dirty="0" smtClean="0"/>
              <a:t>len v deklarácií metódy, nie v definícií</a:t>
            </a:r>
          </a:p>
          <a:p>
            <a:r>
              <a:rPr lang="sk-SK" sz="1800" dirty="0" smtClean="0"/>
              <a:t>Ak je metóda deklarovaná ako </a:t>
            </a:r>
            <a:r>
              <a:rPr lang="sk-SK" sz="1800" b="1" dirty="0" err="1" smtClean="0"/>
              <a:t>virtual</a:t>
            </a:r>
            <a:r>
              <a:rPr lang="sk-SK" sz="1800" b="1" dirty="0" smtClean="0"/>
              <a:t> </a:t>
            </a:r>
            <a:r>
              <a:rPr lang="sk-SK" sz="1800" dirty="0" smtClean="0"/>
              <a:t>v základnej triede, potom bude </a:t>
            </a:r>
            <a:r>
              <a:rPr lang="sk-SK" sz="1800" b="1" dirty="0" err="1" smtClean="0"/>
              <a:t>virtual</a:t>
            </a:r>
            <a:r>
              <a:rPr lang="sk-SK" sz="1800" dirty="0" smtClean="0"/>
              <a:t> vo všetkých odvodených triedach. Všetky metódy v odvodených triedach, ktoré majú zhodnú signatúru s deklaráciou v základnej triede, sa budú volať použitím virtuálneho mechanizmu.</a:t>
            </a:r>
          </a:p>
          <a:p>
            <a:r>
              <a:rPr lang="sk-SK" sz="1800" dirty="0" smtClean="0"/>
              <a:t>Predefinovanie virtuálnej metódy v odvodenej triede sa zvyčajne nazýva </a:t>
            </a:r>
            <a:r>
              <a:rPr lang="sk-SK" sz="1800" b="1" i="1" dirty="0" smtClean="0"/>
              <a:t>prevažovanie</a:t>
            </a:r>
            <a:endParaRPr lang="sk-SK" sz="1800" dirty="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41813" y="653022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5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adpis 1"/>
          <p:cNvSpPr>
            <a:spLocks noGrp="1"/>
          </p:cNvSpPr>
          <p:nvPr>
            <p:ph type="title"/>
          </p:nvPr>
        </p:nvSpPr>
        <p:spPr>
          <a:xfrm>
            <a:off x="323850" y="115888"/>
            <a:ext cx="8351838" cy="777875"/>
          </a:xfrm>
        </p:spPr>
        <p:txBody>
          <a:bodyPr/>
          <a:lstStyle/>
          <a:p>
            <a:r>
              <a:rPr lang="sk-SK" sz="3200" smtClean="0"/>
              <a:t>Pretypovanie smerom nahor (upcasting)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9499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Vozidlo {  </a:t>
            </a:r>
          </a:p>
          <a:p>
            <a:pPr>
              <a:buFontTx/>
              <a:buNone/>
              <a:defRPr/>
            </a:pP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:    </a:t>
            </a:r>
          </a:p>
          <a:p>
            <a:pPr>
              <a:buFontTx/>
              <a:buNone/>
              <a:defRPr/>
            </a:pPr>
            <a:r>
              <a:rPr lang="sk-SK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sk-SK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sk-SK" sz="1600" dirty="0" smtClean="0">
                <a:latin typeface="Courier New" pitchFamily="49" charset="0"/>
                <a:cs typeface="Courier New" pitchFamily="49" charset="0"/>
              </a:rPr>
              <a:t> Identifikuj() </a:t>
            </a:r>
            <a:r>
              <a:rPr lang="sk-SK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sk-SK" sz="1600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sk-SK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k-SK" sz="1600" dirty="0" smtClean="0">
                <a:latin typeface="Courier New" pitchFamily="49" charset="0"/>
                <a:cs typeface="Courier New" pitchFamily="49" charset="0"/>
              </a:rPr>
              <a:t>"Ja som </a:t>
            </a:r>
            <a:r>
              <a:rPr lang="sk-SK" sz="1600" dirty="0" err="1" smtClean="0">
                <a:latin typeface="Courier New" pitchFamily="49" charset="0"/>
                <a:cs typeface="Courier New" pitchFamily="49" charset="0"/>
              </a:rPr>
              <a:t>vozidlo\n</a:t>
            </a:r>
            <a:r>
              <a:rPr lang="sk-SK" sz="1600" dirty="0" smtClean="0">
                <a:latin typeface="Courier New" pitchFamily="49" charset="0"/>
                <a:cs typeface="Courier New" pitchFamily="49" charset="0"/>
              </a:rPr>
              <a:t>");}</a:t>
            </a:r>
          </a:p>
          <a:p>
            <a:pPr>
              <a:buFontTx/>
              <a:buNone/>
              <a:defRPr/>
            </a:pP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}; </a:t>
            </a:r>
          </a:p>
          <a:p>
            <a:pPr>
              <a:buFontTx/>
              <a:buNone/>
              <a:defRPr/>
            </a:pPr>
            <a:r>
              <a:rPr lang="sk-SK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// Objekt triedy Autobus je Vozidlo - majú rovnaké rozhranie:</a:t>
            </a:r>
          </a:p>
          <a:p>
            <a:pPr>
              <a:buFontTx/>
              <a:buNone/>
              <a:defRPr/>
            </a:pPr>
            <a:r>
              <a:rPr lang="sk-SK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sk-SK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Autobus : </a:t>
            </a:r>
            <a:r>
              <a:rPr lang="sk-SK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sk-SK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Vozidlo {  </a:t>
            </a:r>
          </a:p>
          <a:p>
            <a:pPr>
              <a:buFontTx/>
              <a:buNone/>
              <a:defRPr/>
            </a:pPr>
            <a:r>
              <a:rPr lang="sk-SK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sk-SK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:    </a:t>
            </a:r>
          </a:p>
          <a:p>
            <a:pPr>
              <a:buFontTx/>
              <a:buNone/>
              <a:defRPr/>
            </a:pPr>
            <a:r>
              <a:rPr lang="sk-SK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// Predefinovanie funkcie rozhrania:    </a:t>
            </a:r>
          </a:p>
          <a:p>
            <a:pPr>
              <a:buFontTx/>
              <a:buNone/>
              <a:defRPr/>
            </a:pPr>
            <a:r>
              <a:rPr lang="sk-SK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sk-SK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sk-SK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Identifikuj() </a:t>
            </a:r>
            <a:r>
              <a:rPr lang="sk-SK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sk-SK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 </a:t>
            </a:r>
            <a:r>
              <a:rPr lang="sk-SK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sk-SK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"Ja som </a:t>
            </a:r>
            <a:r>
              <a:rPr lang="sk-SK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autobus\n</a:t>
            </a:r>
            <a:r>
              <a:rPr lang="sk-SK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"); }</a:t>
            </a:r>
          </a:p>
          <a:p>
            <a:pPr>
              <a:buFontTx/>
              <a:buNone/>
              <a:defRPr/>
            </a:pPr>
            <a:r>
              <a:rPr lang="sk-SK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}; </a:t>
            </a:r>
          </a:p>
          <a:p>
            <a:pPr>
              <a:buFontTx/>
              <a:buNone/>
              <a:defRPr/>
            </a:pPr>
            <a:endParaRPr lang="sk-SK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KtoSom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(Vozidlo &amp;i) </a:t>
            </a:r>
          </a:p>
          <a:p>
            <a:pPr>
              <a:buFontTx/>
              <a:buNone/>
              <a:defRPr/>
            </a:pP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>
              <a:buFontTx/>
              <a:buNone/>
              <a:defRPr/>
            </a:pP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i.Identifikuj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Tx/>
              <a:buNone/>
              <a:defRPr/>
            </a:pP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} </a:t>
            </a:r>
          </a:p>
          <a:p>
            <a:pPr>
              <a:buFontTx/>
              <a:buNone/>
              <a:defRPr/>
            </a:pP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>
              <a:buFontTx/>
              <a:buNone/>
              <a:defRPr/>
            </a:pP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>
              <a:buFontTx/>
              <a:buNone/>
              <a:defRPr/>
            </a:pP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	Autobus zaa100;  </a:t>
            </a:r>
          </a:p>
          <a:p>
            <a:pPr>
              <a:buFontTx/>
              <a:buNone/>
              <a:defRPr/>
            </a:pP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KtoSom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(zaa100); // Pretypovanie nahor</a:t>
            </a:r>
          </a:p>
          <a:p>
            <a:pPr>
              <a:buFontTx/>
              <a:buNone/>
              <a:defRPr/>
            </a:pP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sk-SK" sz="1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4149725"/>
            <a:ext cx="4535488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41813" y="653022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6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adpis 1"/>
          <p:cNvSpPr>
            <a:spLocks noGrp="1"/>
          </p:cNvSpPr>
          <p:nvPr>
            <p:ph type="title"/>
          </p:nvPr>
        </p:nvSpPr>
        <p:spPr>
          <a:xfrm>
            <a:off x="251520" y="188913"/>
            <a:ext cx="8640959" cy="777875"/>
          </a:xfrm>
        </p:spPr>
        <p:txBody>
          <a:bodyPr/>
          <a:lstStyle/>
          <a:p>
            <a:r>
              <a:rPr lang="sk-SK" smtClean="0"/>
              <a:t>Rozširovateľnosť</a:t>
            </a:r>
          </a:p>
        </p:txBody>
      </p:sp>
      <p:sp>
        <p:nvSpPr>
          <p:cNvPr id="8195" name="Zástupný symbol obsahu 2"/>
          <p:cNvSpPr>
            <a:spLocks noGrp="1"/>
          </p:cNvSpPr>
          <p:nvPr>
            <p:ph idx="1"/>
          </p:nvPr>
        </p:nvSpPr>
        <p:spPr>
          <a:xfrm>
            <a:off x="812555" y="980901"/>
            <a:ext cx="8229600" cy="5876925"/>
          </a:xfrm>
        </p:spPr>
        <p:txBody>
          <a:bodyPr/>
          <a:lstStyle/>
          <a:p>
            <a:pPr>
              <a:buFontTx/>
              <a:buNone/>
            </a:pP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Vozidlo {  </a:t>
            </a:r>
          </a:p>
          <a:p>
            <a:pPr>
              <a:buFontTx/>
              <a:buNone/>
            </a:pP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:    </a:t>
            </a:r>
          </a:p>
          <a:p>
            <a:pPr>
              <a:buFontTx/>
              <a:buNone/>
            </a:pP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virtual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Identifikuj() 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"Ja som vozidlo"); }</a:t>
            </a:r>
          </a:p>
          <a:p>
            <a:pPr>
              <a:buFontTx/>
              <a:buNone/>
            </a:pP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virtual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* Druh() 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"Vozidlo"; }    </a:t>
            </a:r>
          </a:p>
          <a:p>
            <a:pPr>
              <a:buFontTx/>
              <a:buNone/>
            </a:pP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virtual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Nastav(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) {}</a:t>
            </a:r>
          </a:p>
          <a:p>
            <a:pPr>
              <a:buFontTx/>
              <a:buNone/>
            </a:pP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FontTx/>
              <a:buNone/>
            </a:pPr>
            <a:endParaRPr lang="sk-SK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Motocykel : 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Vozidlo {  </a:t>
            </a:r>
          </a:p>
          <a:p>
            <a:pPr>
              <a:buFontTx/>
              <a:buNone/>
            </a:pP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:    </a:t>
            </a:r>
          </a:p>
          <a:p>
            <a:pPr>
              <a:buFontTx/>
              <a:buNone/>
            </a:pP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Identifikuj() 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"Ja som motocykel"); } </a:t>
            </a:r>
          </a:p>
          <a:p>
            <a:pPr>
              <a:buFontTx/>
              <a:buNone/>
            </a:pP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* Druh() 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"Motocykel"; }    </a:t>
            </a:r>
          </a:p>
          <a:p>
            <a:pPr>
              <a:buFontTx/>
              <a:buNone/>
            </a:pP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Nastav(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) {}</a:t>
            </a:r>
          </a:p>
          <a:p>
            <a:pPr>
              <a:buFontTx/>
              <a:buNone/>
            </a:pP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}; </a:t>
            </a:r>
          </a:p>
          <a:p>
            <a:pPr>
              <a:buFontTx/>
              <a:buNone/>
            </a:pPr>
            <a:endParaRPr lang="sk-SK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Auto : 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Vozidlo {  </a:t>
            </a:r>
          </a:p>
          <a:p>
            <a:pPr>
              <a:buFontTx/>
              <a:buNone/>
            </a:pP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:    </a:t>
            </a:r>
          </a:p>
          <a:p>
            <a:pPr>
              <a:buFontTx/>
              <a:buNone/>
            </a:pP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Identifikuj() 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"Ja som auto"); } </a:t>
            </a:r>
          </a:p>
          <a:p>
            <a:pPr>
              <a:buFontTx/>
              <a:buNone/>
            </a:pP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* Druh() 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"Auto"; }</a:t>
            </a:r>
          </a:p>
          <a:p>
            <a:pPr>
              <a:buFontTx/>
              <a:buNone/>
            </a:pP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Nastav(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) {}</a:t>
            </a:r>
          </a:p>
          <a:p>
            <a:pPr>
              <a:buFontTx/>
              <a:buNone/>
            </a:pP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}; </a:t>
            </a:r>
          </a:p>
          <a:p>
            <a:pPr>
              <a:buFontTx/>
              <a:buNone/>
            </a:pPr>
            <a:endParaRPr lang="sk-SK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41813" y="653022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7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Rozširovateľnosť</a:t>
            </a:r>
          </a:p>
        </p:txBody>
      </p:sp>
      <p:sp>
        <p:nvSpPr>
          <p:cNvPr id="9219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MestskyAutobus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Autobus {  </a:t>
            </a:r>
          </a:p>
          <a:p>
            <a:pPr>
              <a:buFontTx/>
              <a:buNone/>
            </a:pP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:    </a:t>
            </a:r>
          </a:p>
          <a:p>
            <a:pPr>
              <a:buFontTx/>
              <a:buNone/>
            </a:pP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Identifikuj() 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>
              <a:buFontTx/>
              <a:buNone/>
            </a:pP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"Ja som mestsky autobus");    </a:t>
            </a:r>
          </a:p>
          <a:p>
            <a:pPr>
              <a:buFontTx/>
              <a:buNone/>
            </a:pP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Tx/>
              <a:buNone/>
            </a:pP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* Druh() 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"Mestsky autobus"; }</a:t>
            </a:r>
          </a:p>
          <a:p>
            <a:pPr>
              <a:buFontTx/>
              <a:buNone/>
            </a:pP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}; </a:t>
            </a:r>
          </a:p>
          <a:p>
            <a:pPr>
              <a:buFontTx/>
              <a:buNone/>
            </a:pPr>
            <a:endParaRPr lang="sk-SK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DialkovyAutobus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Autobus {  </a:t>
            </a:r>
          </a:p>
          <a:p>
            <a:pPr>
              <a:buFontTx/>
              <a:buNone/>
            </a:pP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:    </a:t>
            </a:r>
          </a:p>
          <a:p>
            <a:pPr>
              <a:buFontTx/>
              <a:buNone/>
            </a:pP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Identifikuj() 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>
              <a:buFontTx/>
              <a:buNone/>
            </a:pP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"Ja som 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dialkovy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autobus");    </a:t>
            </a:r>
          </a:p>
          <a:p>
            <a:pPr>
              <a:buFontTx/>
              <a:buNone/>
            </a:pP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Tx/>
              <a:buNone/>
            </a:pP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* Druh() 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Dialkovy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autobus"; }</a:t>
            </a:r>
          </a:p>
          <a:p>
            <a:pPr>
              <a:buFontTx/>
              <a:buNone/>
            </a:pP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sk-SK" sz="1600" dirty="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41813" y="653022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8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Hierarchia</a:t>
            </a:r>
          </a:p>
        </p:txBody>
      </p:sp>
      <p:sp>
        <p:nvSpPr>
          <p:cNvPr id="1024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mtClean="0"/>
          </a:p>
        </p:txBody>
      </p:sp>
      <p:grpSp>
        <p:nvGrpSpPr>
          <p:cNvPr id="10244" name="Group 2"/>
          <p:cNvGrpSpPr>
            <a:grpSpLocks/>
          </p:cNvGrpSpPr>
          <p:nvPr/>
        </p:nvGrpSpPr>
        <p:grpSpPr bwMode="auto">
          <a:xfrm>
            <a:off x="1116013" y="1916113"/>
            <a:ext cx="6696075" cy="3097212"/>
            <a:chOff x="2319" y="4276"/>
            <a:chExt cx="7333" cy="2964"/>
          </a:xfrm>
        </p:grpSpPr>
        <p:sp>
          <p:nvSpPr>
            <p:cNvPr id="10245" name="Text Box 3"/>
            <p:cNvSpPr txBox="1">
              <a:spLocks noChangeArrowheads="1"/>
            </p:cNvSpPr>
            <p:nvPr/>
          </p:nvSpPr>
          <p:spPr bwMode="auto">
            <a:xfrm>
              <a:off x="5239" y="4276"/>
              <a:ext cx="1637" cy="37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sk-SK" sz="1100">
                  <a:latin typeface="Calibri" pitchFamily="34" charset="0"/>
                </a:rPr>
                <a:t>Vozidlo</a:t>
              </a:r>
              <a:endParaRPr lang="sk-SK"/>
            </a:p>
          </p:txBody>
        </p:sp>
        <p:sp>
          <p:nvSpPr>
            <p:cNvPr id="10246" name="Text Box 4"/>
            <p:cNvSpPr txBox="1">
              <a:spLocks noChangeArrowheads="1"/>
            </p:cNvSpPr>
            <p:nvPr/>
          </p:nvSpPr>
          <p:spPr bwMode="auto">
            <a:xfrm>
              <a:off x="5218" y="5571"/>
              <a:ext cx="1637" cy="379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sk-SK" sz="1100">
                  <a:latin typeface="Calibri" pitchFamily="34" charset="0"/>
                </a:rPr>
                <a:t>Motocykel</a:t>
              </a:r>
              <a:endParaRPr lang="sk-SK"/>
            </a:p>
          </p:txBody>
        </p:sp>
        <p:sp>
          <p:nvSpPr>
            <p:cNvPr id="10247" name="Text Box 5"/>
            <p:cNvSpPr txBox="1">
              <a:spLocks noChangeArrowheads="1"/>
            </p:cNvSpPr>
            <p:nvPr/>
          </p:nvSpPr>
          <p:spPr bwMode="auto">
            <a:xfrm>
              <a:off x="2319" y="5554"/>
              <a:ext cx="1637" cy="379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sk-SK" sz="1100">
                  <a:latin typeface="Calibri" pitchFamily="34" charset="0"/>
                </a:rPr>
                <a:t>Autobus</a:t>
              </a:r>
              <a:endParaRPr lang="sk-SK"/>
            </a:p>
          </p:txBody>
        </p:sp>
        <p:sp>
          <p:nvSpPr>
            <p:cNvPr id="10248" name="Text Box 6"/>
            <p:cNvSpPr txBox="1">
              <a:spLocks noChangeArrowheads="1"/>
            </p:cNvSpPr>
            <p:nvPr/>
          </p:nvSpPr>
          <p:spPr bwMode="auto">
            <a:xfrm>
              <a:off x="8015" y="5554"/>
              <a:ext cx="1637" cy="379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sk-SK" sz="1100">
                  <a:latin typeface="Calibri" pitchFamily="34" charset="0"/>
                </a:rPr>
                <a:t>Auto</a:t>
              </a:r>
              <a:endParaRPr lang="sk-SK"/>
            </a:p>
          </p:txBody>
        </p:sp>
        <p:sp>
          <p:nvSpPr>
            <p:cNvPr id="10249" name="Text Box 7"/>
            <p:cNvSpPr txBox="1">
              <a:spLocks noChangeArrowheads="1"/>
            </p:cNvSpPr>
            <p:nvPr/>
          </p:nvSpPr>
          <p:spPr bwMode="auto">
            <a:xfrm>
              <a:off x="2334" y="6861"/>
              <a:ext cx="1768" cy="3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sk-SK" sz="1100">
                  <a:latin typeface="Calibri" pitchFamily="34" charset="0"/>
                </a:rPr>
                <a:t>MestskyAutobus</a:t>
              </a:r>
              <a:endParaRPr lang="sk-SK"/>
            </a:p>
          </p:txBody>
        </p:sp>
        <p:sp>
          <p:nvSpPr>
            <p:cNvPr id="10250" name="Text Box 8"/>
            <p:cNvSpPr txBox="1">
              <a:spLocks noChangeArrowheads="1"/>
            </p:cNvSpPr>
            <p:nvPr/>
          </p:nvSpPr>
          <p:spPr bwMode="auto">
            <a:xfrm>
              <a:off x="4536" y="6861"/>
              <a:ext cx="1768" cy="3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sk-SK" sz="1100">
                  <a:latin typeface="Calibri" pitchFamily="34" charset="0"/>
                </a:rPr>
                <a:t>DialkovyAutobus</a:t>
              </a:r>
              <a:endParaRPr lang="sk-SK"/>
            </a:p>
          </p:txBody>
        </p:sp>
        <p:grpSp>
          <p:nvGrpSpPr>
            <p:cNvPr id="10251" name="Group 9"/>
            <p:cNvGrpSpPr>
              <a:grpSpLocks/>
            </p:cNvGrpSpPr>
            <p:nvPr/>
          </p:nvGrpSpPr>
          <p:grpSpPr bwMode="auto">
            <a:xfrm>
              <a:off x="5987" y="4666"/>
              <a:ext cx="180" cy="905"/>
              <a:chOff x="5987" y="4213"/>
              <a:chExt cx="125" cy="813"/>
            </a:xfrm>
          </p:grpSpPr>
          <p:sp>
            <p:nvSpPr>
              <p:cNvPr id="10260" name="Line 10"/>
              <p:cNvSpPr>
                <a:spLocks noChangeShapeType="1"/>
              </p:cNvSpPr>
              <p:nvPr/>
            </p:nvSpPr>
            <p:spPr bwMode="auto">
              <a:xfrm flipV="1">
                <a:off x="6038" y="4407"/>
                <a:ext cx="0" cy="6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61" name="AutoShape 11"/>
              <p:cNvSpPr>
                <a:spLocks noChangeArrowheads="1"/>
              </p:cNvSpPr>
              <p:nvPr/>
            </p:nvSpPr>
            <p:spPr bwMode="auto">
              <a:xfrm>
                <a:off x="5987" y="4213"/>
                <a:ext cx="125" cy="249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10252" name="Line 12"/>
            <p:cNvSpPr>
              <a:spLocks noChangeShapeType="1"/>
            </p:cNvSpPr>
            <p:nvPr/>
          </p:nvSpPr>
          <p:spPr bwMode="auto">
            <a:xfrm>
              <a:off x="3227" y="5128"/>
              <a:ext cx="56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3227" y="5128"/>
              <a:ext cx="0" cy="4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>
              <a:off x="8838" y="5128"/>
              <a:ext cx="0" cy="4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grpSp>
          <p:nvGrpSpPr>
            <p:cNvPr id="10255" name="Group 15"/>
            <p:cNvGrpSpPr>
              <a:grpSpLocks/>
            </p:cNvGrpSpPr>
            <p:nvPr/>
          </p:nvGrpSpPr>
          <p:grpSpPr bwMode="auto">
            <a:xfrm>
              <a:off x="3134" y="5936"/>
              <a:ext cx="180" cy="905"/>
              <a:chOff x="5987" y="4213"/>
              <a:chExt cx="125" cy="813"/>
            </a:xfrm>
          </p:grpSpPr>
          <p:sp>
            <p:nvSpPr>
              <p:cNvPr id="10258" name="Line 16"/>
              <p:cNvSpPr>
                <a:spLocks noChangeShapeType="1"/>
              </p:cNvSpPr>
              <p:nvPr/>
            </p:nvSpPr>
            <p:spPr bwMode="auto">
              <a:xfrm flipV="1">
                <a:off x="6038" y="4407"/>
                <a:ext cx="0" cy="6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59" name="AutoShape 17"/>
              <p:cNvSpPr>
                <a:spLocks noChangeArrowheads="1"/>
              </p:cNvSpPr>
              <p:nvPr/>
            </p:nvSpPr>
            <p:spPr bwMode="auto">
              <a:xfrm>
                <a:off x="5987" y="4213"/>
                <a:ext cx="125" cy="249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10256" name="Line 18"/>
            <p:cNvSpPr>
              <a:spLocks noChangeShapeType="1"/>
            </p:cNvSpPr>
            <p:nvPr/>
          </p:nvSpPr>
          <p:spPr bwMode="auto">
            <a:xfrm>
              <a:off x="3207" y="6513"/>
              <a:ext cx="2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0257" name="Line 19"/>
            <p:cNvSpPr>
              <a:spLocks noChangeShapeType="1"/>
            </p:cNvSpPr>
            <p:nvPr/>
          </p:nvSpPr>
          <p:spPr bwMode="auto">
            <a:xfrm>
              <a:off x="5430" y="6508"/>
              <a:ext cx="0" cy="3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pic>
        <p:nvPicPr>
          <p:cNvPr id="22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Zástupný symbol čísla snímky 2"/>
          <p:cNvSpPr txBox="1">
            <a:spLocks/>
          </p:cNvSpPr>
          <p:nvPr/>
        </p:nvSpPr>
        <p:spPr bwMode="auto">
          <a:xfrm>
            <a:off x="8641813" y="653022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9</a:t>
            </a:fld>
            <a:endParaRPr lang="sk-SK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3061</TotalTime>
  <Words>603</Words>
  <Application>Microsoft Office PowerPoint</Application>
  <PresentationFormat>Prezentácia na obrazovke (4:3)</PresentationFormat>
  <Paragraphs>294</Paragraphs>
  <Slides>18</Slides>
  <Notes>8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19" baseType="lpstr">
      <vt:lpstr>Výchozí návrh</vt:lpstr>
      <vt:lpstr>Prezentácia programu PowerPoint</vt:lpstr>
      <vt:lpstr>Polymorfizmus</vt:lpstr>
      <vt:lpstr>Pretypovanie smerom nahor (upcasting)</vt:lpstr>
      <vt:lpstr>Väzba volania funkcie</vt:lpstr>
      <vt:lpstr>Virtuálne metódy</vt:lpstr>
      <vt:lpstr>Pretypovanie smerom nahor (upcasting)</vt:lpstr>
      <vt:lpstr>Rozširovateľnosť</vt:lpstr>
      <vt:lpstr>Rozširovateľnosť</vt:lpstr>
      <vt:lpstr>Hierarchia</vt:lpstr>
      <vt:lpstr>C++ a  implementácia neskorej väzby</vt:lpstr>
      <vt:lpstr>Zobrazenie virtuálnych funkcií</vt:lpstr>
      <vt:lpstr>Volanie virtuálnej funkcie</vt:lpstr>
      <vt:lpstr>Príklad</vt:lpstr>
      <vt:lpstr>Virtuálne</vt:lpstr>
      <vt:lpstr>Abstraktná trieda</vt:lpstr>
      <vt:lpstr>Konštruktory a deštruktory</vt:lpstr>
      <vt:lpstr>Dynamická identifikácia</vt:lpstr>
      <vt:lpstr>Pretypovanie</vt:lpstr>
    </vt:vector>
  </TitlesOfParts>
  <Company>KST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Funkcie</dc:title>
  <dc:creator>Emil Kršák</dc:creator>
  <cp:lastModifiedBy>Viliam Tavač</cp:lastModifiedBy>
  <cp:revision>808</cp:revision>
  <dcterms:created xsi:type="dcterms:W3CDTF">2005-10-09T17:16:28Z</dcterms:created>
  <dcterms:modified xsi:type="dcterms:W3CDTF">2014-10-29T11:38:34Z</dcterms:modified>
</cp:coreProperties>
</file>