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60" r:id="rId4"/>
    <p:sldId id="266" r:id="rId5"/>
    <p:sldId id="267" r:id="rId6"/>
    <p:sldId id="268" r:id="rId7"/>
    <p:sldId id="257" r:id="rId8"/>
    <p:sldId id="269" r:id="rId9"/>
    <p:sldId id="270" r:id="rId10"/>
    <p:sldId id="258" r:id="rId11"/>
    <p:sldId id="272" r:id="rId12"/>
    <p:sldId id="271" r:id="rId13"/>
    <p:sldId id="259" r:id="rId14"/>
    <p:sldId id="273" r:id="rId15"/>
    <p:sldId id="274" r:id="rId16"/>
    <p:sldId id="275" r:id="rId17"/>
    <p:sldId id="261" r:id="rId18"/>
    <p:sldId id="276" r:id="rId19"/>
    <p:sldId id="277" r:id="rId20"/>
    <p:sldId id="264" r:id="rId21"/>
    <p:sldId id="263" r:id="rId22"/>
    <p:sldId id="278" r:id="rId23"/>
    <p:sldId id="279" r:id="rId24"/>
  </p:sldIdLst>
  <p:sldSz cx="9144000" cy="6858000" type="screen4x3"/>
  <p:notesSz cx="7099300" cy="10234613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49" autoAdjust="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noProof="0" smtClean="0"/>
              <a:t>Klepnutím lze upravit styly předlohy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Třetí úroveň</a:t>
            </a:r>
          </a:p>
          <a:p>
            <a:pPr lvl="3"/>
            <a:r>
              <a:rPr lang="sk-SK" noProof="0" smtClean="0"/>
              <a:t>Čtvrtá úroveň</a:t>
            </a:r>
          </a:p>
          <a:p>
            <a:pPr lvl="4"/>
            <a:r>
              <a:rPr lang="sk-SK" noProof="0" smtClean="0"/>
              <a:t>Pátá úroveň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0036AD-2445-4FB3-BFAC-E6895807025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246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A61867-C07E-4D2C-A2F1-F90FA9753396}" type="slidenum">
              <a:rPr lang="sk-SK" smtClean="0"/>
              <a:pPr eaLnBrk="1" hangingPunct="1"/>
              <a:t>1</a:t>
            </a:fld>
            <a:endParaRPr lang="sk-SK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C351E3-8B53-424B-A907-609B45558A37}" type="slidenum">
              <a:rPr lang="sk-SK" smtClean="0"/>
              <a:pPr eaLnBrk="1" hangingPunct="1"/>
              <a:t>3</a:t>
            </a:fld>
            <a:endParaRPr lang="sk-SK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A5A3E4-E887-4303-BEDF-3CA1AE645A93}" type="slidenum">
              <a:rPr lang="sk-SK" smtClean="0"/>
              <a:pPr eaLnBrk="1" hangingPunct="1"/>
              <a:t>7</a:t>
            </a:fld>
            <a:endParaRPr lang="sk-SK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0EA9D2-B4B4-42D0-8C83-54C74D23A02E}" type="slidenum">
              <a:rPr lang="sk-SK" smtClean="0"/>
              <a:pPr eaLnBrk="1" hangingPunct="1"/>
              <a:t>10</a:t>
            </a:fld>
            <a:endParaRPr lang="sk-SK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8FE32B-CF2A-4F52-8AA6-07A34D7A5699}" type="slidenum">
              <a:rPr lang="sk-SK" smtClean="0"/>
              <a:pPr eaLnBrk="1" hangingPunct="1"/>
              <a:t>13</a:t>
            </a:fld>
            <a:endParaRPr lang="sk-SK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5E6662-2DE2-4140-9AEE-99ABFAEB6C97}" type="slidenum">
              <a:rPr lang="sk-SK" smtClean="0"/>
              <a:pPr eaLnBrk="1" hangingPunct="1"/>
              <a:t>17</a:t>
            </a:fld>
            <a:endParaRPr lang="sk-SK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6BD71B-9098-4BC8-8631-5A88A174390E}" type="slidenum">
              <a:rPr lang="sk-SK" smtClean="0"/>
              <a:pPr eaLnBrk="1" hangingPunct="1"/>
              <a:t>20</a:t>
            </a:fld>
            <a:endParaRPr lang="sk-SK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485301-0E3C-4D68-94E4-D5FCB70608CA}" type="slidenum">
              <a:rPr lang="sk-SK" smtClean="0"/>
              <a:pPr eaLnBrk="1" hangingPunct="1"/>
              <a:t>21</a:t>
            </a:fld>
            <a:endParaRPr lang="sk-SK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CB451-1C9A-47D9-BF25-73EE5C75248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455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5FE77-CA8E-413A-B9D7-8344AF3DB9D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988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2E53B-388D-41E8-9A97-D2520CCF19A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356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5036F-B2F1-46E1-AA40-FB67310752F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174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ACAA0-26D5-4661-B973-5DB712E1F67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014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35A71-C925-41F6-8126-E0D3FEAA556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035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3DB8B-52AE-47D4-B52B-41658C4A988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177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EC158-A2EC-478F-8059-5E8594CD09A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231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57B27-C1E4-4761-BAB2-53C005E478D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9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0FE02-15F9-47F9-B2A1-1ACBB67B612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263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8800B-BA4A-4354-A017-FA32346FD1F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567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D1F6C0B-0BB5-439F-9130-83F5DAEE938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 bwMode="auto">
          <a:xfrm>
            <a:off x="179512" y="188640"/>
            <a:ext cx="8784976" cy="864096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kern="0" smtClean="0"/>
              <a:t>Informatika 3</a:t>
            </a:r>
            <a:endParaRPr lang="sk-SK" kern="0" dirty="0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193758" y="1700808"/>
            <a:ext cx="8784976" cy="432048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9600" kern="0" dirty="0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sk-SK" sz="9600" kern="0" dirty="0" smtClean="0">
                <a:solidFill>
                  <a:schemeClr val="accent1">
                    <a:lumMod val="75000"/>
                  </a:schemeClr>
                </a:solidFill>
              </a:rPr>
              <a:t>ý</a:t>
            </a:r>
            <a:r>
              <a:rPr lang="en-US" sz="9600" kern="0" dirty="0" err="1" smtClean="0">
                <a:solidFill>
                  <a:schemeClr val="accent1">
                    <a:lumMod val="75000"/>
                  </a:schemeClr>
                </a:solidFill>
              </a:rPr>
              <a:t>nimky</a:t>
            </a:r>
            <a:endParaRPr lang="sk-SK" sz="9600" kern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sk-SK" sz="9600" kern="0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lang="sk-SK" sz="96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sk-SK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class Vynimka{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char* text;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Vynimka(char* txt) { text=txt;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char* Preco() { return text;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double vydel</a:t>
            </a:r>
            <a:r>
              <a:rPr lang="en-US" sz="1600" smtClean="0"/>
              <a:t>(double x, double y){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if(y==0)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     throw Vynimka(“Delenie nulou”);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return x / y;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{	…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try{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	int a=3, b=0;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	double x=vydel(a, b);</a:t>
            </a:r>
            <a:r>
              <a:rPr lang="sk-SK" sz="1600" smtClean="0"/>
              <a:t> // nastane výnimka a odvíjanie zásobníka</a:t>
            </a:r>
            <a:endParaRPr lang="en-US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	…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catch(Vynimka&amp; v){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	cout &lt;&lt; v.Preco() &lt;&lt; ‘\n’;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smtClean="0"/>
          </a:p>
        </p:txBody>
      </p:sp>
      <p:sp>
        <p:nvSpPr>
          <p:cNvPr id="11268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1B0639-9AEA-4E0C-9BFF-9CD66661FF6F}" type="slidenum">
              <a:rPr lang="sk-SK" smtClean="0"/>
              <a:pPr eaLnBrk="1" hangingPunct="1"/>
              <a:t>10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12291" name="Zástupný symbol obsahu 2"/>
          <p:cNvSpPr>
            <a:spLocks noGrp="1"/>
          </p:cNvSpPr>
          <p:nvPr>
            <p:ph idx="1"/>
          </p:nvPr>
        </p:nvSpPr>
        <p:spPr>
          <a:xfrm>
            <a:off x="180975" y="1133475"/>
            <a:ext cx="4330700" cy="4167188"/>
          </a:xfrm>
          <a:solidFill>
            <a:schemeClr val="bg1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class Chyba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class Varovanie : public Chyba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class Fatal : public Chyba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void Fun() { throw Fatal(); 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  <p:sp>
        <p:nvSpPr>
          <p:cNvPr id="12292" name="Obdĺžnik 3"/>
          <p:cNvSpPr>
            <a:spLocks noChangeArrowheads="1"/>
          </p:cNvSpPr>
          <p:nvPr/>
        </p:nvSpPr>
        <p:spPr bwMode="auto">
          <a:xfrm>
            <a:off x="4500563" y="1052513"/>
            <a:ext cx="4572000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k-SK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A a;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  a. Fun ();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} 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catch(Chyba &amp;)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  cout &lt;&lt; "Chyba" &lt;&lt; endl;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} 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Skryté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catch(Varovanie &amp;) {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cout &lt;&lt; "Varovanie" &lt;&lt; endl;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catch(Fatal &amp;) {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cout &lt;&lt; "Fatal" &lt;&lt; endl;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} </a:t>
            </a:r>
          </a:p>
          <a:p>
            <a:endParaRPr lang="sk-SK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3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60C3ED-9832-4F42-8CB2-1A96A1406171}" type="slidenum">
              <a:rPr lang="sk-SK" smtClean="0"/>
              <a:pPr eaLnBrk="1" hangingPunct="1"/>
              <a:t>11</a:t>
            </a:fld>
            <a:endParaRPr lang="sk-SK" smtClean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Modely ošetrenia výnimiek</a:t>
            </a:r>
          </a:p>
        </p:txBody>
      </p:sp>
      <p:sp>
        <p:nvSpPr>
          <p:cNvPr id="13315" name="Zástupný symbol obsahu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790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200" smtClean="0"/>
              <a:t>ukončenie – používa C++</a:t>
            </a:r>
          </a:p>
          <a:p>
            <a:pPr eaLnBrk="1" hangingPunct="1">
              <a:lnSpc>
                <a:spcPct val="80000"/>
              </a:lnSpc>
            </a:pPr>
            <a:r>
              <a:rPr lang="sk-SK" sz="2200" smtClean="0"/>
              <a:t>obnovenie – ak potrebujeme musíme si to naprogramovať</a:t>
            </a:r>
          </a:p>
          <a:p>
            <a:endParaRPr lang="sk-SK" smtClean="0"/>
          </a:p>
        </p:txBody>
      </p:sp>
      <p:sp>
        <p:nvSpPr>
          <p:cNvPr id="13316" name="Obdĺžnik 1"/>
          <p:cNvSpPr>
            <a:spLocks noChangeArrowheads="1"/>
          </p:cNvSpPr>
          <p:nvPr/>
        </p:nvSpPr>
        <p:spPr bwMode="auto">
          <a:xfrm>
            <a:off x="1979613" y="1916113"/>
            <a:ext cx="45720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k-SK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bool ok = true;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while(ok==true) {</a:t>
            </a:r>
          </a:p>
          <a:p>
            <a:pPr lvl="1"/>
            <a:r>
              <a:rPr lang="en-US" b="1">
                <a:latin typeface="Courier New" pitchFamily="49" charset="0"/>
                <a:cs typeface="Courier New" pitchFamily="49" charset="0"/>
              </a:rPr>
              <a:t>  </a:t>
            </a:r>
            <a:r>
              <a:rPr lang="sk-SK" b="1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lvl="1"/>
            <a:r>
              <a:rPr lang="sk-SK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throw 50</a:t>
            </a:r>
            <a:r>
              <a:rPr lang="sk-SK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sk-SK" b="1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lvl="1"/>
            <a:r>
              <a:rPr lang="sk-SK" b="1">
                <a:latin typeface="Courier New" pitchFamily="49" charset="0"/>
                <a:cs typeface="Courier New" pitchFamily="49" charset="0"/>
              </a:rPr>
              <a:t>  catch(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int x</a:t>
            </a:r>
            <a:r>
              <a:rPr lang="sk-SK" b="1">
                <a:latin typeface="Courier New" pitchFamily="49" charset="0"/>
                <a:cs typeface="Courier New" pitchFamily="49" charset="0"/>
              </a:rPr>
              <a:t>) {</a:t>
            </a: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  <a:cs typeface="Courier New" pitchFamily="49" charset="0"/>
              </a:rPr>
              <a:t>     // OPRAVA </a:t>
            </a:r>
            <a:endParaRPr lang="sk-SK" b="1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  <a:cs typeface="Courier New" pitchFamily="49" charset="0"/>
              </a:rPr>
              <a:t>	 if(Skoncit==ANO)</a:t>
            </a:r>
          </a:p>
          <a:p>
            <a:pPr lvl="1"/>
            <a:r>
              <a:rPr lang="en-US" b="1">
                <a:latin typeface="Courier New" pitchFamily="49" charset="0"/>
                <a:cs typeface="Courier New" pitchFamily="49" charset="0"/>
              </a:rPr>
              <a:t>	   ok=false;	</a:t>
            </a:r>
            <a:endParaRPr lang="sk-SK" b="1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b="1">
                <a:latin typeface="Courier New" pitchFamily="49" charset="0"/>
                <a:cs typeface="Courier New" pitchFamily="49" charset="0"/>
              </a:rPr>
              <a:t>  } </a:t>
            </a: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  <a:endParaRPr lang="sk-SK" b="1">
              <a:latin typeface="Courier New" pitchFamily="49" charset="0"/>
              <a:cs typeface="Courier New" pitchFamily="49" charset="0"/>
            </a:endParaRP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13317" name="Zástupný symbol čísla snímky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28CB28-8B47-4BC4-A5CD-7DF138E0AE51}" type="slidenum">
              <a:rPr lang="sk-SK" smtClean="0"/>
              <a:pPr eaLnBrk="1" hangingPunct="1"/>
              <a:t>12</a:t>
            </a:fld>
            <a:endParaRPr lang="sk-SK" smtClean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Pravidl</a:t>
            </a:r>
            <a:r>
              <a:rPr lang="sk-SK" smtClean="0"/>
              <a:t>á používania výnimiek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smtClean="0"/>
              <a:t>Každú výnimku treba zachytiť – neošetrená výnimka je programová chyba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Nezachytená výnimka vyvoláva terminate() - volá abort()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smtClean="0"/>
              <a:t>dá sa zmeniť pomocou set_terminate() </a:t>
            </a:r>
          </a:p>
          <a:p>
            <a:pPr lvl="1" eaLnBrk="1" hangingPunct="1">
              <a:lnSpc>
                <a:spcPct val="80000"/>
              </a:lnSpc>
            </a:pPr>
            <a:endParaRPr lang="sk-SK" sz="1600" smtClean="0"/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V deštruktore negenerovať výnimku (odporúčanie)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vo výnimke môže nastať ďalšia výnimka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V deštruktore lokálnej premennej pri odvíjaní zásobníka výnimka volá terminate()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V konštruktore byť opatrný – ak nastala výnimka v konštruktore, deštruktor tohto objektu sa </a:t>
            </a:r>
            <a:r>
              <a:rPr lang="en-US" sz="2400" smtClean="0">
                <a:solidFill>
                  <a:srgbClr val="FF0000"/>
                </a:solidFill>
              </a:rPr>
              <a:t>nevykon</a:t>
            </a:r>
            <a:r>
              <a:rPr lang="sk-SK" sz="2400" smtClean="0">
                <a:solidFill>
                  <a:srgbClr val="FF0000"/>
                </a:solidFill>
              </a:rPr>
              <a:t>á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Zachytávať výnimky odkazom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Používať potomkov štandardných výnimiek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Zachytenie akejkoľvek výnimky</a:t>
            </a:r>
            <a:r>
              <a:rPr lang="en-US" sz="2400" smtClean="0"/>
              <a:t>:</a:t>
            </a:r>
            <a:endParaRPr lang="sk-SK" sz="2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catch</a:t>
            </a:r>
            <a:r>
              <a:rPr lang="en-US" sz="1800" smtClean="0"/>
              <a:t>(…){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cout &lt;&lt; “V</a:t>
            </a:r>
            <a:r>
              <a:rPr lang="sk-SK" sz="1800" smtClean="0"/>
              <a:t>ýnimočný stav</a:t>
            </a:r>
            <a:r>
              <a:rPr lang="en-US" sz="1800" smtClean="0"/>
              <a:t>\n”;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throw; // </a:t>
            </a:r>
            <a:r>
              <a:rPr lang="sk-SK" sz="1800" smtClean="0"/>
              <a:t>prevyslanie výnimky</a:t>
            </a:r>
            <a:endParaRPr lang="en-US" sz="18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}</a:t>
            </a:r>
            <a:endParaRPr lang="sk-SK" sz="1800" smtClean="0"/>
          </a:p>
        </p:txBody>
      </p:sp>
      <p:sp>
        <p:nvSpPr>
          <p:cNvPr id="14340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25C3C8-9511-4BE8-B9CB-E065A57EFB32}" type="slidenum">
              <a:rPr lang="sk-SK" smtClean="0"/>
              <a:pPr eaLnBrk="1" hangingPunct="1"/>
              <a:t>13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Obalová trieda</a:t>
            </a:r>
          </a:p>
        </p:txBody>
      </p:sp>
      <p:sp>
        <p:nvSpPr>
          <p:cNvPr id="15363" name="Zástupný symbol obsahu 2"/>
          <p:cNvSpPr>
            <a:spLocks noGrp="1"/>
          </p:cNvSpPr>
          <p:nvPr>
            <p:ph idx="1"/>
          </p:nvPr>
        </p:nvSpPr>
        <p:spPr>
          <a:xfrm>
            <a:off x="457200" y="1125538"/>
            <a:ext cx="3827463" cy="57324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int *Pole_d;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A() {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cout &lt;&lt; "A()" &lt;&lt; endl;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Pole_d=new int[100];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rob_nieco();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void rob_nieco() {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Pole_d[0]=1;</a:t>
            </a:r>
          </a:p>
          <a:p>
            <a:pPr marL="0" indent="0">
              <a:buFontTx/>
              <a:buNone/>
            </a:pPr>
            <a:r>
              <a:rPr lang="sk-SK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throw 47;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~A() {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cout &lt;&lt; "~A()" &lt;&lt; endl;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delete []Pole_d;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endParaRPr lang="sk-SK" sz="16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4" name="Obdĺžnik 3"/>
          <p:cNvSpPr>
            <a:spLocks noChangeArrowheads="1"/>
          </p:cNvSpPr>
          <p:nvPr/>
        </p:nvSpPr>
        <p:spPr bwMode="auto">
          <a:xfrm>
            <a:off x="3995738" y="1052513"/>
            <a:ext cx="51482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k-SK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  A ur;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} 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catch(int)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  cout&lt;&lt;"Obsluha vynimky"&lt;&lt;endl;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5" name="Obdĺžnik 4"/>
          <p:cNvSpPr>
            <a:spLocks noChangeArrowheads="1"/>
          </p:cNvSpPr>
          <p:nvPr/>
        </p:nvSpPr>
        <p:spPr bwMode="auto">
          <a:xfrm>
            <a:off x="5435600" y="4437063"/>
            <a:ext cx="2520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k-SK">
                <a:solidFill>
                  <a:srgbClr val="0070C0"/>
                </a:solidFill>
              </a:rPr>
              <a:t>A()</a:t>
            </a:r>
          </a:p>
          <a:p>
            <a:r>
              <a:rPr lang="sk-SK">
                <a:solidFill>
                  <a:srgbClr val="0070C0"/>
                </a:solidFill>
              </a:rPr>
              <a:t>Obsluha vynimky</a:t>
            </a:r>
          </a:p>
        </p:txBody>
      </p:sp>
      <p:sp>
        <p:nvSpPr>
          <p:cNvPr id="15366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B39132-6C14-4D17-A470-7BCDBB64AF69}" type="slidenum">
              <a:rPr lang="sk-SK" smtClean="0"/>
              <a:pPr eaLnBrk="1" hangingPunct="1"/>
              <a:t>14</a:t>
            </a:fld>
            <a:endParaRPr lang="sk-SK" smtClean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Obalová trieda - pokračovanie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Obal {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Pole_d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  Obal(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vel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&lt;&lt; "Obal() - alokujem '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vel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'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" &lt;&lt;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Pole_d=new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vel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]; 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 ~Obal() { 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&lt;&lt; "~Obal() -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dealokujem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'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vel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'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" &lt;&lt;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delete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[]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Pole_d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*() {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Pole_d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; };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defRPr/>
            </a:pPr>
            <a:endParaRPr lang="sk-SK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8" name="Zástupný symbol čísla snímky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1C7247-B9D8-4A99-8AF9-EAE58ABFE4A0}" type="slidenum">
              <a:rPr lang="sk-SK" smtClean="0"/>
              <a:pPr eaLnBrk="1" hangingPunct="1"/>
              <a:t>15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Obalová trieda - použitie</a:t>
            </a:r>
          </a:p>
        </p:txBody>
      </p:sp>
      <p:sp>
        <p:nvSpPr>
          <p:cNvPr id="17411" name="Zástupný symbol obsahu 2"/>
          <p:cNvSpPr>
            <a:spLocks noGrp="1"/>
          </p:cNvSpPr>
          <p:nvPr>
            <p:ph idx="1"/>
          </p:nvPr>
        </p:nvSpPr>
        <p:spPr>
          <a:xfrm>
            <a:off x="457200" y="1125538"/>
            <a:ext cx="3754438" cy="57324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Obal Pole_d;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A() : Pole_d(100) {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cout &lt;&lt; "A()" &lt;&lt; endl;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rob_nieco();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void rob_nieco() {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Pole_d[0]=1;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throw 47;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~A() {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cout &lt;&lt; "~A()" &lt;&lt; endl;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endParaRPr lang="sk-SK" sz="16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2" name="Obdĺžnik 3"/>
          <p:cNvSpPr>
            <a:spLocks noChangeArrowheads="1"/>
          </p:cNvSpPr>
          <p:nvPr/>
        </p:nvSpPr>
        <p:spPr bwMode="auto">
          <a:xfrm>
            <a:off x="3995738" y="1125538"/>
            <a:ext cx="51482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k-SK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  A ur;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} 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catch(int)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  cout &lt;&lt;"Obsluha vynimky"&lt;&lt; endl;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5" name="Obdĺžnik 4"/>
          <p:cNvSpPr/>
          <p:nvPr/>
        </p:nvSpPr>
        <p:spPr>
          <a:xfrm>
            <a:off x="4859338" y="4724400"/>
            <a:ext cx="3673475" cy="120173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dirty="0">
                <a:solidFill>
                  <a:srgbClr val="0070C0"/>
                </a:solidFill>
              </a:rPr>
              <a:t>Obal() - alokujem '</a:t>
            </a:r>
            <a:r>
              <a:rPr lang="sk-SK" dirty="0" err="1">
                <a:solidFill>
                  <a:srgbClr val="0070C0"/>
                </a:solidFill>
              </a:rPr>
              <a:t>vel</a:t>
            </a:r>
            <a:r>
              <a:rPr lang="sk-SK" dirty="0">
                <a:solidFill>
                  <a:srgbClr val="0070C0"/>
                </a:solidFill>
              </a:rPr>
              <a:t>' </a:t>
            </a:r>
            <a:r>
              <a:rPr lang="sk-SK" dirty="0" err="1">
                <a:solidFill>
                  <a:srgbClr val="0070C0"/>
                </a:solidFill>
              </a:rPr>
              <a:t>int</a:t>
            </a:r>
            <a:endParaRPr lang="sk-SK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sk-SK" dirty="0">
                <a:solidFill>
                  <a:srgbClr val="0070C0"/>
                </a:solidFill>
              </a:rPr>
              <a:t>A()</a:t>
            </a:r>
          </a:p>
          <a:p>
            <a:pPr>
              <a:defRPr/>
            </a:pPr>
            <a:r>
              <a:rPr lang="sk-SK" dirty="0">
                <a:solidFill>
                  <a:srgbClr val="0070C0"/>
                </a:solidFill>
              </a:rPr>
              <a:t>~Obal() - </a:t>
            </a:r>
            <a:r>
              <a:rPr lang="sk-SK" dirty="0" err="1">
                <a:solidFill>
                  <a:srgbClr val="0070C0"/>
                </a:solidFill>
              </a:rPr>
              <a:t>dealokujem</a:t>
            </a:r>
            <a:r>
              <a:rPr lang="sk-SK" dirty="0">
                <a:solidFill>
                  <a:srgbClr val="0070C0"/>
                </a:solidFill>
              </a:rPr>
              <a:t> '</a:t>
            </a:r>
            <a:r>
              <a:rPr lang="sk-SK" dirty="0" err="1">
                <a:solidFill>
                  <a:srgbClr val="0070C0"/>
                </a:solidFill>
              </a:rPr>
              <a:t>vel</a:t>
            </a:r>
            <a:r>
              <a:rPr lang="sk-SK" dirty="0">
                <a:solidFill>
                  <a:srgbClr val="0070C0"/>
                </a:solidFill>
              </a:rPr>
              <a:t>' </a:t>
            </a:r>
            <a:r>
              <a:rPr lang="sk-SK" dirty="0" err="1">
                <a:solidFill>
                  <a:srgbClr val="0070C0"/>
                </a:solidFill>
              </a:rPr>
              <a:t>int</a:t>
            </a:r>
            <a:endParaRPr lang="sk-SK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sk-SK" dirty="0">
                <a:solidFill>
                  <a:srgbClr val="0070C0"/>
                </a:solidFill>
              </a:rPr>
              <a:t>Obsluha </a:t>
            </a:r>
            <a:r>
              <a:rPr lang="sk-SK" dirty="0" err="1">
                <a:solidFill>
                  <a:srgbClr val="0070C0"/>
                </a:solidFill>
              </a:rPr>
              <a:t>vynimky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17414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DCBDE5-EF5F-4E9E-BE9E-50C921BEA187}" type="slidenum">
              <a:rPr lang="sk-SK" smtClean="0"/>
              <a:pPr eaLnBrk="1" hangingPunct="1"/>
              <a:t>16</a:t>
            </a:fld>
            <a:endParaRPr lang="sk-SK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Výnimky na úrovni funkcií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mtClean="0"/>
              <a:t>double vydel</a:t>
            </a:r>
            <a:r>
              <a:rPr lang="en-US" smtClean="0"/>
              <a:t>Pole(double* pole, double y, int n)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try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for(int i=0 ; i&lt;n ; i++){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pole[i]=vydel( pole[i], y);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catch(Vynimka v)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cout&lt;&lt;v.Preco()&lt;&lt;‘\n’;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sk-SK" smtClean="0"/>
              <a:t>To isté platí aj pre metódy</a:t>
            </a:r>
          </a:p>
          <a:p>
            <a:pPr eaLnBrk="1" hangingPunct="1">
              <a:lnSpc>
                <a:spcPct val="90000"/>
              </a:lnSpc>
            </a:pPr>
            <a:r>
              <a:rPr lang="sk-SK" smtClean="0"/>
              <a:t>Často sa používa v konštruktoroch</a:t>
            </a:r>
          </a:p>
        </p:txBody>
      </p:sp>
      <p:sp>
        <p:nvSpPr>
          <p:cNvPr id="18436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DAB6DF-29C7-4B43-84B5-BBDB40373D91}" type="slidenum">
              <a:rPr lang="sk-SK" smtClean="0"/>
              <a:pPr eaLnBrk="1" hangingPunct="1"/>
              <a:t>17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Výnimka na úrovni funkcie</a:t>
            </a:r>
          </a:p>
        </p:txBody>
      </p:sp>
      <p:sp>
        <p:nvSpPr>
          <p:cNvPr id="1945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class cZakladnaTrieda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int i;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class cVynimka {};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cZakladnaTrieda(int i) : i(i)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throw cVynimka();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endParaRPr lang="sk-SK" sz="16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Zástupný symbol čísla snímky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446173-808D-47C9-B65D-AA8CB1533233}" type="slidenum">
              <a:rPr lang="sk-SK" smtClean="0"/>
              <a:pPr eaLnBrk="1" hangingPunct="1"/>
              <a:t>18</a:t>
            </a:fld>
            <a:endParaRPr lang="sk-SK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Výnimka na úrovni funkcie-pokr.</a:t>
            </a:r>
          </a:p>
        </p:txBody>
      </p:sp>
      <p:sp>
        <p:nvSpPr>
          <p:cNvPr id="20483" name="Zástupný symbol obsahu 2"/>
          <p:cNvSpPr>
            <a:spLocks noGrp="1"/>
          </p:cNvSpPr>
          <p:nvPr>
            <p:ph idx="1"/>
          </p:nvPr>
        </p:nvSpPr>
        <p:spPr>
          <a:xfrm>
            <a:off x="107950" y="1125538"/>
            <a:ext cx="8928100" cy="57324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class cOdvodenaTrieda : public cZakladnaTrieda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class cVynimkaOdv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const char* msg;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cVynimkaOdv(const char* msg) : msg(msg) {}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const char* Oznam() const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return msg;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cOdvodenaTrieda(int j) // Konštruktor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k-SK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 </a:t>
            </a:r>
          </a:p>
          <a:p>
            <a:pPr marL="0" indent="0">
              <a:buFontTx/>
              <a:buNone/>
            </a:pPr>
            <a:r>
              <a:rPr lang="sk-SK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: </a:t>
            </a: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cZakladnaTrieda(j)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// Telo konštruktora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cout &lt;&lt; "Toto by sa nemalo vytlačit" &lt;&lt; endl;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k-SK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catch (cVynimka &amp;) {</a:t>
            </a:r>
          </a:p>
          <a:p>
            <a:pPr marL="0" indent="0">
              <a:buFontTx/>
              <a:buNone/>
            </a:pPr>
            <a:r>
              <a:rPr lang="sk-SK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throw cVynimkaOdv("cZakladnaTrieda subobjekt vyslal vynimku");;</a:t>
            </a:r>
          </a:p>
          <a:p>
            <a:pPr marL="0" indent="0">
              <a:buFontTx/>
              <a:buNone/>
            </a:pPr>
            <a:r>
              <a:rPr lang="sk-SK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20484" name="Zástupný symbol čísla snímky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B35C6B-F736-495C-8F14-BC19B1A8FED3}" type="slidenum">
              <a:rPr lang="sk-SK" smtClean="0"/>
              <a:pPr eaLnBrk="1" hangingPunct="1"/>
              <a:t>19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Č</a:t>
            </a:r>
            <a:r>
              <a:rPr lang="en-US" smtClean="0"/>
              <a:t>o je to v</a:t>
            </a:r>
            <a:r>
              <a:rPr lang="sk-SK" smtClean="0"/>
              <a:t>ý</a:t>
            </a:r>
            <a:r>
              <a:rPr lang="en-US" smtClean="0"/>
              <a:t>nimka</a:t>
            </a:r>
            <a:endParaRPr lang="sk-SK" smtClean="0"/>
          </a:p>
        </p:txBody>
      </p:sp>
      <p:sp>
        <p:nvSpPr>
          <p:cNvPr id="3075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Reprezentuje nejakú </a:t>
            </a:r>
            <a:r>
              <a:rPr lang="sk-SK" b="1" i="1" smtClean="0"/>
              <a:t>zlú</a:t>
            </a:r>
            <a:r>
              <a:rPr lang="sk-SK" smtClean="0"/>
              <a:t> udalosť</a:t>
            </a:r>
          </a:p>
          <a:p>
            <a:r>
              <a:rPr lang="sk-SK" smtClean="0"/>
              <a:t>Predstavuje nezvyčajný a neočakávaný stav</a:t>
            </a:r>
          </a:p>
          <a:p>
            <a:r>
              <a:rPr lang="sk-SK" smtClean="0"/>
              <a:t>Môžu byť spôsobené externými faktormi a faktormi prostredia</a:t>
            </a:r>
          </a:p>
        </p:txBody>
      </p:sp>
      <p:sp>
        <p:nvSpPr>
          <p:cNvPr id="3076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2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Špecifikácia výnimky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smtClean="0"/>
              <a:t>Môžeme definovať, ktoré výnimky metóda generuje: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class complex </a:t>
            </a:r>
            <a:r>
              <a:rPr lang="en-US" sz="18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double r, i;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complex vydel(double delitel) throw(Vynimka, Vynimka2) { …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};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Ak throw(v1,v2,v3) nie je uveden</a:t>
            </a:r>
            <a:r>
              <a:rPr lang="sk-SK" sz="2400" smtClean="0"/>
              <a:t>é, metóda môže vyhodiť ľubovoľnú výnimku.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throw( ) – metóda nevyhadzuje žiadnu výnmku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unexpected() – funkcia</a:t>
            </a:r>
            <a:r>
              <a:rPr lang="en-US" sz="2400" smtClean="0"/>
              <a:t> {</a:t>
            </a:r>
            <a:r>
              <a:rPr lang="sk-SK" sz="2400" smtClean="0"/>
              <a:t>nastavuje</a:t>
            </a:r>
            <a:r>
              <a:rPr lang="en-US" sz="2400" smtClean="0"/>
              <a:t>me cez</a:t>
            </a:r>
            <a:r>
              <a:rPr lang="sk-SK" sz="2400" smtClean="0"/>
              <a:t> set_unexpected()</a:t>
            </a:r>
            <a:r>
              <a:rPr lang="en-US" sz="2400" smtClean="0"/>
              <a:t>}</a:t>
            </a:r>
            <a:r>
              <a:rPr lang="sk-SK" sz="2400" smtClean="0"/>
              <a:t>, ktorá sa volá ak metóda vyhodí inú výnimku ako je uvedená v hlavičke – štandardne volá terminate()</a:t>
            </a:r>
            <a:r>
              <a:rPr lang="en-US" sz="2400" smtClean="0"/>
              <a:t> {</a:t>
            </a:r>
            <a:r>
              <a:rPr lang="sk-SK" sz="2400" smtClean="0"/>
              <a:t>nastavuje</a:t>
            </a:r>
            <a:r>
              <a:rPr lang="en-US" sz="2400" smtClean="0"/>
              <a:t>me cez</a:t>
            </a:r>
            <a:r>
              <a:rPr lang="sk-SK" sz="2400" smtClean="0"/>
              <a:t> set_</a:t>
            </a:r>
            <a:r>
              <a:rPr lang="en-US" sz="2400" smtClean="0"/>
              <a:t>terminate</a:t>
            </a:r>
            <a:r>
              <a:rPr lang="sk-SK" sz="2400" smtClean="0"/>
              <a:t>()</a:t>
            </a:r>
            <a:r>
              <a:rPr lang="en-US" sz="2400" smtClean="0"/>
              <a:t>}</a:t>
            </a:r>
            <a:endParaRPr lang="sk-SK" sz="2400" smtClean="0"/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U šablón je deklarácia výnimiek prakticky nepoužiteľná</a:t>
            </a:r>
          </a:p>
        </p:txBody>
      </p:sp>
      <p:sp>
        <p:nvSpPr>
          <p:cNvPr id="21508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7F1EE3-2BC6-4B78-AACD-A7E0A30C3ABA}" type="slidenum">
              <a:rPr lang="sk-SK" smtClean="0"/>
              <a:pPr eaLnBrk="1" hangingPunct="1"/>
              <a:t>20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Štandardné výnimky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 – </a:t>
            </a:r>
            <a:r>
              <a:rPr lang="sk-SK" smtClean="0"/>
              <a:t>základná trieda</a:t>
            </a:r>
            <a:endParaRPr lang="en-US" smtClean="0"/>
          </a:p>
          <a:p>
            <a:pPr eaLnBrk="1" hangingPunct="1"/>
            <a:r>
              <a:rPr lang="sk-SK" smtClean="0"/>
              <a:t>logic</a:t>
            </a:r>
            <a:r>
              <a:rPr lang="en-US" smtClean="0"/>
              <a:t>_</a:t>
            </a:r>
            <a:r>
              <a:rPr lang="sk-SK" smtClean="0"/>
              <a:t>error – chyby programovacej logiky (napr. nesprávny parameter)</a:t>
            </a:r>
            <a:endParaRPr lang="en-US" smtClean="0"/>
          </a:p>
          <a:p>
            <a:pPr eaLnBrk="1" hangingPunct="1"/>
            <a:r>
              <a:rPr lang="en-US" smtClean="0"/>
              <a:t>runtime_error</a:t>
            </a:r>
            <a:r>
              <a:rPr lang="sk-SK" smtClean="0"/>
              <a:t> – chyba hardvéru, vyčerpanie pamäte</a:t>
            </a:r>
          </a:p>
          <a:p>
            <a:pPr eaLnBrk="1" hangingPunct="1"/>
            <a:endParaRPr lang="en-US" smtClean="0"/>
          </a:p>
          <a:p>
            <a:pPr eaLnBrk="1" hangingPunct="1"/>
            <a:endParaRPr lang="sk-SK" smtClean="0"/>
          </a:p>
        </p:txBody>
      </p:sp>
      <p:sp>
        <p:nvSpPr>
          <p:cNvPr id="22532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1DDFF0-649B-408B-B3ED-7E8D25BCBE1F}" type="slidenum">
              <a:rPr lang="sk-SK" smtClean="0"/>
              <a:pPr eaLnBrk="1" hangingPunct="1"/>
              <a:t>21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Používanie výnimiek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sk-SK" sz="1600" dirty="0">
                <a:solidFill>
                  <a:srgbClr val="FF0000"/>
                </a:solidFill>
              </a:rPr>
              <a:t>Nie pre asynchrónne udalosti</a:t>
            </a:r>
          </a:p>
          <a:p>
            <a:pPr>
              <a:defRPr/>
            </a:pPr>
            <a:r>
              <a:rPr lang="sk-SK" sz="1600" dirty="0">
                <a:solidFill>
                  <a:srgbClr val="FF0000"/>
                </a:solidFill>
              </a:rPr>
              <a:t>Nie pre mierne chybové </a:t>
            </a:r>
            <a:r>
              <a:rPr lang="sk-SK" sz="1600" dirty="0" smtClean="0">
                <a:solidFill>
                  <a:srgbClr val="FF0000"/>
                </a:solidFill>
              </a:rPr>
              <a:t>podmienky</a:t>
            </a:r>
          </a:p>
          <a:p>
            <a:pPr>
              <a:defRPr/>
            </a:pPr>
            <a:r>
              <a:rPr lang="sk-SK" sz="1600" dirty="0">
                <a:solidFill>
                  <a:srgbClr val="FF0000"/>
                </a:solidFill>
              </a:rPr>
              <a:t>Nie pre riadenie priebehu programu</a:t>
            </a:r>
          </a:p>
          <a:p>
            <a:pPr>
              <a:defRPr/>
            </a:pPr>
            <a:endParaRPr lang="sk-SK" sz="1600" dirty="0" smtClean="0"/>
          </a:p>
          <a:p>
            <a:pPr>
              <a:defRPr/>
            </a:pPr>
            <a:r>
              <a:rPr lang="sk-SK" sz="1600" dirty="0"/>
              <a:t>Vyriešenie problému a opätovné zavolanie funkcie ktorá výnimku spôsobila.</a:t>
            </a:r>
          </a:p>
          <a:p>
            <a:pPr>
              <a:defRPr/>
            </a:pPr>
            <a:r>
              <a:rPr lang="sk-SK" sz="1600" dirty="0"/>
              <a:t>Zorganizovanie vecí a pokračovanie bez opätovného volania funkcie.</a:t>
            </a:r>
          </a:p>
          <a:p>
            <a:pPr>
              <a:defRPr/>
            </a:pPr>
            <a:r>
              <a:rPr lang="sk-SK" sz="1600" dirty="0"/>
              <a:t>Výpočet nejakého alternatívneho výsledku namiesto toho, čo mala poskytovať funkcia.</a:t>
            </a:r>
          </a:p>
          <a:p>
            <a:pPr>
              <a:defRPr/>
            </a:pPr>
            <a:r>
              <a:rPr lang="sk-SK" sz="1600" dirty="0"/>
              <a:t>Urobenie hocičoho v aktuálnom kontexte a znovu vyslanie </a:t>
            </a:r>
            <a:r>
              <a:rPr lang="sk-SK" sz="1600" b="1" i="1" dirty="0"/>
              <a:t>tej istej </a:t>
            </a:r>
            <a:r>
              <a:rPr lang="sk-SK" sz="1600" dirty="0"/>
              <a:t>výnimky do vyššieho kontextu.</a:t>
            </a:r>
          </a:p>
          <a:p>
            <a:pPr>
              <a:defRPr/>
            </a:pPr>
            <a:r>
              <a:rPr lang="sk-SK" sz="1600" dirty="0"/>
              <a:t>Urobenie hocičoho v aktuálnom kontexte a znovu vyslanie </a:t>
            </a:r>
            <a:r>
              <a:rPr lang="sk-SK" sz="1600" b="1" i="1" dirty="0"/>
              <a:t>odlišnej </a:t>
            </a:r>
            <a:r>
              <a:rPr lang="sk-SK" sz="1600" dirty="0"/>
              <a:t>výnimky do vyššieho kontextu.</a:t>
            </a:r>
          </a:p>
          <a:p>
            <a:pPr>
              <a:defRPr/>
            </a:pPr>
            <a:r>
              <a:rPr lang="sk-SK" sz="1600" dirty="0"/>
              <a:t>Ukončenie programu</a:t>
            </a:r>
          </a:p>
          <a:p>
            <a:pPr>
              <a:defRPr/>
            </a:pPr>
            <a:r>
              <a:rPr lang="sk-SK" sz="1600" dirty="0"/>
              <a:t>Obaľovacie funkcie (najmä C knižničné funkcie, ktoré používajú obyčajnú chybovú schému tak, aby poskytovali výnimky).</a:t>
            </a:r>
          </a:p>
          <a:p>
            <a:pPr>
              <a:defRPr/>
            </a:pPr>
            <a:r>
              <a:rPr lang="sk-SK" sz="1600" dirty="0"/>
              <a:t>Zjednodušenie. Ak schéma výnimiek robí veci komplikovanejšími, </a:t>
            </a:r>
            <a:r>
              <a:rPr lang="sk-SK" sz="1600" dirty="0" smtClean="0"/>
              <a:t>nie je vhodné používať </a:t>
            </a:r>
            <a:r>
              <a:rPr lang="sk-SK" sz="1600" dirty="0"/>
              <a:t>ju.</a:t>
            </a:r>
          </a:p>
          <a:p>
            <a:pPr>
              <a:defRPr/>
            </a:pPr>
            <a:r>
              <a:rPr lang="sk-SK" sz="1600" dirty="0"/>
              <a:t>Vytvorenie bezpečnejšej knižnice a programu.  Toto je dlhodobá investícia (odolnosť aplikácie).</a:t>
            </a:r>
          </a:p>
          <a:p>
            <a:pPr marL="0" indent="0">
              <a:buFontTx/>
              <a:buNone/>
              <a:defRPr/>
            </a:pPr>
            <a:endParaRPr lang="sk-SK" sz="1600" dirty="0"/>
          </a:p>
        </p:txBody>
      </p:sp>
      <p:sp>
        <p:nvSpPr>
          <p:cNvPr id="23556" name="Zástupný symbol čísla snímky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BBAC34-407A-4493-B924-44E036EEAEF7}" type="slidenum">
              <a:rPr lang="sk-SK" smtClean="0"/>
              <a:pPr eaLnBrk="1" hangingPunct="1"/>
              <a:t>22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Pravidlá</a:t>
            </a:r>
          </a:p>
        </p:txBody>
      </p:sp>
      <p:sp>
        <p:nvSpPr>
          <p:cNvPr id="2457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Začnime so štandardnými výnimkami</a:t>
            </a:r>
          </a:p>
          <a:p>
            <a:r>
              <a:rPr lang="sk-SK" smtClean="0"/>
              <a:t>Vnárajme svoje vlastné výnimky</a:t>
            </a:r>
          </a:p>
          <a:p>
            <a:r>
              <a:rPr lang="sk-SK" smtClean="0"/>
              <a:t>Používajme hierarchie  výnimiek</a:t>
            </a:r>
          </a:p>
          <a:p>
            <a:r>
              <a:rPr lang="sk-SK" smtClean="0"/>
              <a:t>Zachytávajme odkazom, nie hodnotou</a:t>
            </a:r>
          </a:p>
          <a:p>
            <a:r>
              <a:rPr lang="sk-SK" smtClean="0"/>
              <a:t>Vysielajme výnimky v konštruktoroch</a:t>
            </a:r>
          </a:p>
          <a:p>
            <a:r>
              <a:rPr lang="sk-SK" smtClean="0"/>
              <a:t>Negenerujme výnimky v deštruktoroch</a:t>
            </a:r>
          </a:p>
          <a:p>
            <a:endParaRPr lang="sk-SK" smtClean="0"/>
          </a:p>
        </p:txBody>
      </p:sp>
      <p:sp>
        <p:nvSpPr>
          <p:cNvPr id="24580" name="Zástupný symbol čísla snímky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E523B6-7BDD-4B53-8995-0306003892C6}" type="slidenum">
              <a:rPr lang="sk-SK" smtClean="0"/>
              <a:pPr eaLnBrk="1" hangingPunct="1"/>
              <a:t>23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Ako ošetrovať chyby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1800" dirty="0" smtClean="0"/>
              <a:t>Program </a:t>
            </a:r>
            <a:r>
              <a:rPr lang="sk-SK" sz="1800" dirty="0"/>
              <a:t>sa ukončí.</a:t>
            </a:r>
            <a:endParaRPr lang="sk-SK" sz="1800" dirty="0" smtClean="0"/>
          </a:p>
          <a:p>
            <a:pPr eaLnBrk="1" hangingPunct="1">
              <a:defRPr/>
            </a:pPr>
            <a:r>
              <a:rPr lang="sk-SK" sz="1800" dirty="0"/>
              <a:t>Funkcie, </a:t>
            </a:r>
            <a:r>
              <a:rPr lang="sk-SK" sz="1800" dirty="0" err="1"/>
              <a:t>detekujúce</a:t>
            </a:r>
            <a:r>
              <a:rPr lang="sk-SK" sz="1800" dirty="0"/>
              <a:t> </a:t>
            </a:r>
            <a:r>
              <a:rPr lang="sk-SK" sz="1800" dirty="0" smtClean="0"/>
              <a:t>výnimku návratovou hodnotou - stavová hodnota, indikujúca </a:t>
            </a:r>
            <a:r>
              <a:rPr lang="sk-SK" sz="1800" dirty="0" err="1" smtClean="0"/>
              <a:t>nežiadúci</a:t>
            </a:r>
            <a:r>
              <a:rPr lang="sk-SK" sz="1800" dirty="0" smtClean="0"/>
              <a:t> stav; globálny indikátor </a:t>
            </a:r>
            <a:r>
              <a:rPr lang="sk-SK" sz="1800" dirty="0" err="1" smtClean="0"/>
              <a:t>errno</a:t>
            </a:r>
            <a:r>
              <a:rPr lang="sk-SK" sz="1800" dirty="0" smtClean="0"/>
              <a:t> a </a:t>
            </a:r>
            <a:r>
              <a:rPr lang="sk-SK" sz="1800" dirty="0" err="1" smtClean="0"/>
              <a:t>perror</a:t>
            </a:r>
            <a:endParaRPr lang="sk-SK" sz="1800" dirty="0" smtClean="0"/>
          </a:p>
          <a:p>
            <a:pPr eaLnBrk="1" hangingPunct="1">
              <a:defRPr/>
            </a:pPr>
            <a:r>
              <a:rPr lang="sk-SK" sz="1800" dirty="0"/>
              <a:t>Vytvorenie spätne volanej funkcie na ošetrenie chýb, ktorú budú pri výskyte výnimky volať nízko-úrovňové funkcie.</a:t>
            </a:r>
            <a:endParaRPr lang="sk-SK" sz="1800" dirty="0" smtClean="0"/>
          </a:p>
          <a:p>
            <a:pPr eaLnBrk="1" hangingPunct="1">
              <a:defRPr/>
            </a:pPr>
            <a:r>
              <a:rPr lang="sk-SK" sz="1800" dirty="0" smtClean="0"/>
              <a:t>Vykonanie vzdialeného skoku – </a:t>
            </a:r>
            <a:r>
              <a:rPr lang="sk-SK" sz="1800" dirty="0" err="1" smtClean="0"/>
              <a:t>setjmp</a:t>
            </a:r>
            <a:r>
              <a:rPr lang="sk-SK" sz="1800" dirty="0" smtClean="0"/>
              <a:t>, </a:t>
            </a:r>
            <a:r>
              <a:rPr lang="sk-SK" sz="1800" dirty="0" err="1" smtClean="0"/>
              <a:t>longjmp</a:t>
            </a:r>
            <a:r>
              <a:rPr lang="sk-SK" sz="1800" dirty="0" smtClean="0"/>
              <a:t> zo štandardnej C knižnice</a:t>
            </a:r>
          </a:p>
          <a:p>
            <a:pPr lvl="1" eaLnBrk="1" hangingPunct="1">
              <a:defRPr/>
            </a:pPr>
            <a:r>
              <a:rPr lang="sk-SK" sz="1800" dirty="0" err="1" smtClean="0"/>
              <a:t>setjmp</a:t>
            </a:r>
            <a:r>
              <a:rPr lang="sk-SK" sz="1800" dirty="0" smtClean="0"/>
              <a:t> – uloží sa dobrý stav programu</a:t>
            </a:r>
          </a:p>
          <a:p>
            <a:pPr lvl="1" eaLnBrk="1" hangingPunct="1">
              <a:defRPr/>
            </a:pPr>
            <a:r>
              <a:rPr lang="sk-SK" sz="1800" dirty="0" err="1" smtClean="0"/>
              <a:t>longjmp</a:t>
            </a:r>
            <a:r>
              <a:rPr lang="sk-SK" sz="1800" dirty="0" smtClean="0"/>
              <a:t> – obnoví sa tento stav</a:t>
            </a:r>
          </a:p>
          <a:p>
            <a:pPr indent="-285750" eaLnBrk="1" hangingPunct="1">
              <a:defRPr/>
            </a:pPr>
            <a:r>
              <a:rPr lang="sk-SK" sz="1800" dirty="0" smtClean="0"/>
              <a:t>Signály </a:t>
            </a:r>
            <a:r>
              <a:rPr lang="sk-SK" sz="1800" dirty="0"/>
              <a:t>- funkcie </a:t>
            </a:r>
            <a:r>
              <a:rPr lang="sk-SK" sz="1800" dirty="0" err="1"/>
              <a:t>signal</a:t>
            </a:r>
            <a:r>
              <a:rPr lang="sk-SK" sz="1800" dirty="0"/>
              <a:t> a </a:t>
            </a:r>
            <a:r>
              <a:rPr lang="sk-SK" sz="1800" dirty="0" err="1"/>
              <a:t>raise</a:t>
            </a:r>
            <a:r>
              <a:rPr lang="sk-SK" sz="1800" dirty="0"/>
              <a:t> so štandardnej C knižnice (asynchrónne)</a:t>
            </a:r>
          </a:p>
          <a:p>
            <a:pPr marL="457200" lvl="1" indent="0" eaLnBrk="1" hangingPunct="1">
              <a:buFontTx/>
              <a:buNone/>
              <a:defRPr/>
            </a:pPr>
            <a:endParaRPr lang="sk-SK" sz="1800" dirty="0" smtClean="0"/>
          </a:p>
          <a:p>
            <a:pPr eaLnBrk="1" hangingPunct="1">
              <a:defRPr/>
            </a:pPr>
            <a:r>
              <a:rPr lang="sk-SK" sz="1800" dirty="0" smtClean="0"/>
              <a:t>Ani jeden nevie volať </a:t>
            </a:r>
            <a:r>
              <a:rPr lang="sk-SK" sz="1800" dirty="0" err="1" smtClean="0"/>
              <a:t>deštruktory</a:t>
            </a:r>
            <a:endParaRPr lang="sk-SK" sz="1800" dirty="0" smtClean="0"/>
          </a:p>
          <a:p>
            <a:pPr eaLnBrk="1" hangingPunct="1">
              <a:defRPr/>
            </a:pPr>
            <a:r>
              <a:rPr lang="sk-SK" sz="1800" dirty="0" smtClean="0"/>
              <a:t>Pre C++ sa používajú výnimky</a:t>
            </a:r>
          </a:p>
        </p:txBody>
      </p:sp>
      <p:sp>
        <p:nvSpPr>
          <p:cNvPr id="4100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9A3342-498E-4FB3-8A1F-6152CDE50AFB}" type="slidenum">
              <a:rPr lang="sk-SK" smtClean="0"/>
              <a:pPr eaLnBrk="1" hangingPunct="1"/>
              <a:t>3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Príklad</a:t>
            </a:r>
          </a:p>
        </p:txBody>
      </p:sp>
      <p:sp>
        <p:nvSpPr>
          <p:cNvPr id="5123" name="Zástupný symbol obsahu 2"/>
          <p:cNvSpPr>
            <a:spLocks noGrp="1"/>
          </p:cNvSpPr>
          <p:nvPr>
            <p:ph idx="1"/>
          </p:nvPr>
        </p:nvSpPr>
        <p:spPr>
          <a:xfrm>
            <a:off x="457200" y="1125538"/>
            <a:ext cx="4475163" cy="57324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A() { cout &lt;&lt; "A()" &lt;&lt; endl; 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~A() { cout &lt;&lt; "~A()" &lt;&lt; endl; 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jmp_buf jbuf;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void fun()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A a;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for(int i=0;i&lt;3;i++)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cout &lt;&lt; "fun()\n";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longjmp(jbuf,</a:t>
            </a:r>
            <a:r>
              <a:rPr lang="sk-SK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Tx/>
              <a:buNone/>
            </a:pPr>
            <a:endParaRPr lang="sk-SK" sz="16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4" name="Obdĺžnik 3"/>
          <p:cNvSpPr>
            <a:spLocks noChangeArrowheads="1"/>
          </p:cNvSpPr>
          <p:nvPr/>
        </p:nvSpPr>
        <p:spPr bwMode="auto">
          <a:xfrm>
            <a:off x="4067175" y="3500438"/>
            <a:ext cx="505936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k-SK" b="1">
                <a:latin typeface="Courier New" pitchFamily="49" charset="0"/>
                <a:cs typeface="Courier New" pitchFamily="49" charset="0"/>
              </a:rPr>
              <a:t>int main() 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if(</a:t>
            </a:r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setjmp(jbuf)</a:t>
            </a:r>
            <a:r>
              <a:rPr lang="sk-SK" b="1"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  cout &lt;&lt; "setjmp=0...\n";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  fun();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  cout &lt;&lt; "setjmp!=0..." &lt;&lt; endl;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}</a:t>
            </a:r>
            <a:endParaRPr lang="sk-SK"/>
          </a:p>
        </p:txBody>
      </p:sp>
      <p:sp>
        <p:nvSpPr>
          <p:cNvPr id="5125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68345D-675D-4802-BEC7-80E6DE4AF313}" type="slidenum">
              <a:rPr lang="sk-SK" smtClean="0"/>
              <a:pPr eaLnBrk="1" hangingPunct="1"/>
              <a:t>4</a:t>
            </a:fld>
            <a:endParaRPr lang="sk-SK" smtClean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OO ošetrovanie výnimiek</a:t>
            </a:r>
          </a:p>
        </p:txBody>
      </p:sp>
      <p:sp>
        <p:nvSpPr>
          <p:cNvPr id="6147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Ošetrenie výnimiek by malo byť vlastnosťou programovacieho jazyka</a:t>
            </a:r>
          </a:p>
          <a:p>
            <a:r>
              <a:rPr lang="sk-SK" smtClean="0"/>
              <a:t>Spôsob ošetrovania výnimiek by mal byť OOP orientovaný</a:t>
            </a:r>
          </a:p>
          <a:p>
            <a:r>
              <a:rPr lang="sk-SK" smtClean="0"/>
              <a:t>Ošetrovanie výnimiek musí byť flexibilné, musí podporovať  čo najviac najbežnejších typov výnimiek  a ich ošetrenie</a:t>
            </a:r>
          </a:p>
          <a:p>
            <a:r>
              <a:rPr lang="sk-SK" smtClean="0"/>
              <a:t>Mechanizmus ošetrovania výnimiek  musí byť prekrývateľný programátorom</a:t>
            </a:r>
          </a:p>
        </p:txBody>
      </p:sp>
      <p:sp>
        <p:nvSpPr>
          <p:cNvPr id="6148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6A8663-BDB7-4145-A82C-538861C08169}" type="slidenum">
              <a:rPr lang="sk-SK" smtClean="0"/>
              <a:pPr eaLnBrk="1" hangingPunct="1"/>
              <a:t>5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Základný problém</a:t>
            </a:r>
          </a:p>
        </p:txBody>
      </p:sp>
      <p:sp>
        <p:nvSpPr>
          <p:cNvPr id="7171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Indikácia výnimky</a:t>
            </a:r>
          </a:p>
          <a:p>
            <a:r>
              <a:rPr lang="sk-SK" smtClean="0"/>
              <a:t>Ošetrenie výnimky</a:t>
            </a:r>
          </a:p>
        </p:txBody>
      </p:sp>
      <p:sp>
        <p:nvSpPr>
          <p:cNvPr id="7172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1FEDDB-314C-4288-9AE7-194CDA3C6E13}" type="slidenum">
              <a:rPr lang="sk-SK" smtClean="0"/>
              <a:pPr eaLnBrk="1" hangingPunct="1"/>
              <a:t>6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77875"/>
          </a:xfrm>
        </p:spPr>
        <p:txBody>
          <a:bodyPr/>
          <a:lstStyle/>
          <a:p>
            <a:pPr eaLnBrk="1" hangingPunct="1"/>
            <a:r>
              <a:rPr lang="sk-SK" smtClean="0"/>
              <a:t>Vyslanie výnimky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6021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000" smtClean="0"/>
              <a:t>Výnimka sa vyvoláva kľúčovým slovom </a:t>
            </a:r>
            <a:r>
              <a:rPr lang="sk-SK" sz="2000" b="1" smtClean="0"/>
              <a:t>throw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#include &lt;iostream.h&gt;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const int CHYBA = -1;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void Fun(unsigned char *data,long size)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	if(size &gt;1000)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	// nedokážem spracovať tak veľa dát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	throw CHYBA;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	// ... spracovanie dát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smtClean="0"/>
          </a:p>
        </p:txBody>
      </p:sp>
      <p:sp>
        <p:nvSpPr>
          <p:cNvPr id="8196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F06C27-3E57-40DF-B71C-EE00AAF7878E}" type="slidenum">
              <a:rPr lang="sk-SK" smtClean="0"/>
              <a:pPr eaLnBrk="1" hangingPunct="1"/>
              <a:t>7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Zachytenie výnimky</a:t>
            </a:r>
          </a:p>
        </p:txBody>
      </p:sp>
      <p:sp>
        <p:nvSpPr>
          <p:cNvPr id="921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try </a:t>
            </a:r>
            <a:r>
              <a:rPr lang="en-US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tx1"/>
                </a:solidFill>
              </a:rPr>
              <a:t>	/* riaden</a:t>
            </a:r>
            <a:r>
              <a:rPr lang="sk-SK" sz="1600" smtClean="0">
                <a:solidFill>
                  <a:schemeClr val="tx1"/>
                </a:solidFill>
              </a:rPr>
              <a:t>ý blok </a:t>
            </a:r>
            <a:r>
              <a:rPr lang="en-US" sz="1600" smtClean="0">
                <a:solidFill>
                  <a:schemeClr val="tx1"/>
                </a:solidFill>
              </a:rPr>
              <a:t>*/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} </a:t>
            </a:r>
            <a:endParaRPr lang="sk-SK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catch(Vynimka v)</a:t>
            </a:r>
            <a:r>
              <a:rPr lang="sk-SK" sz="1600" smtClean="0"/>
              <a:t> </a:t>
            </a:r>
            <a:r>
              <a:rPr lang="en-US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</a:t>
            </a:r>
            <a:r>
              <a:rPr lang="en-US" sz="1600" smtClean="0">
                <a:solidFill>
                  <a:schemeClr val="tx1"/>
                </a:solidFill>
              </a:rPr>
              <a:t>/* </a:t>
            </a:r>
            <a:r>
              <a:rPr lang="sk-SK" sz="1600" smtClean="0">
                <a:solidFill>
                  <a:schemeClr val="tx1"/>
                </a:solidFill>
              </a:rPr>
              <a:t>ošetrenie výnimky </a:t>
            </a:r>
            <a:r>
              <a:rPr lang="en-US" sz="1600" smtClean="0">
                <a:solidFill>
                  <a:schemeClr val="tx1"/>
                </a:solidFill>
              </a:rPr>
              <a:t>*/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} </a:t>
            </a:r>
            <a:endParaRPr lang="sk-SK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catch(Vynimka2 v2)</a:t>
            </a:r>
            <a:r>
              <a:rPr lang="sk-SK" sz="1600" smtClean="0"/>
              <a:t> </a:t>
            </a:r>
            <a:r>
              <a:rPr lang="en-US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tx1"/>
                </a:solidFill>
              </a:rPr>
              <a:t>	/* </a:t>
            </a:r>
            <a:r>
              <a:rPr lang="sk-SK" sz="1600" smtClean="0">
                <a:solidFill>
                  <a:schemeClr val="tx1"/>
                </a:solidFill>
              </a:rPr>
              <a:t>ošetrenie inej výnimky </a:t>
            </a:r>
            <a:r>
              <a:rPr lang="en-US" sz="1600" smtClean="0">
                <a:solidFill>
                  <a:schemeClr val="tx1"/>
                </a:solidFill>
              </a:rPr>
              <a:t>*/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}</a:t>
            </a:r>
            <a:endParaRPr lang="sk-SK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Ak výnimka nie je zachytená, prejde sa do ďalšej obaľujúcej sféry</a:t>
            </a:r>
          </a:p>
          <a:p>
            <a:pPr eaLnBrk="1" hangingPunct="1">
              <a:lnSpc>
                <a:spcPct val="80000"/>
              </a:lnSpc>
            </a:pPr>
            <a:endParaRPr lang="sk-SK" sz="2000" smtClean="0"/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Porovnávanie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smtClean="0"/>
              <a:t>Skočí do catch bloku podľa typu výnimky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smtClean="0"/>
              <a:t>typ musí byť rovnaký alebo potomkom typu parametra catch bloku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smtClean="0"/>
              <a:t>Nevykonávajú sa konverzie jedného typu na iný</a:t>
            </a: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sk-SK" sz="1800" smtClean="0"/>
              <a:t>V catch môže byť odkaz na objekt (nevolá sa copy-konštruktor)</a:t>
            </a:r>
          </a:p>
          <a:p>
            <a:endParaRPr lang="sk-SK" smtClean="0"/>
          </a:p>
        </p:txBody>
      </p:sp>
      <p:sp>
        <p:nvSpPr>
          <p:cNvPr id="9220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61BF8B-0264-4C4F-8E59-656AB2489138}" type="slidenum">
              <a:rPr lang="sk-SK" smtClean="0"/>
              <a:pPr eaLnBrk="1" hangingPunct="1"/>
              <a:t>8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Príklad</a:t>
            </a:r>
          </a:p>
        </p:txBody>
      </p:sp>
      <p:sp>
        <p:nvSpPr>
          <p:cNvPr id="10243" name="Zástupný symbol obsahu 2"/>
          <p:cNvSpPr>
            <a:spLocks noGrp="1"/>
          </p:cNvSpPr>
          <p:nvPr>
            <p:ph idx="1"/>
          </p:nvPr>
        </p:nvSpPr>
        <p:spPr>
          <a:xfrm>
            <a:off x="457200" y="1125538"/>
            <a:ext cx="4186238" cy="57324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// Výnimky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A() { cout &lt;&lt; "A()" &lt;&lt; endl; 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~A() { cout &lt;&lt; "~A()" &lt;&lt; endl; 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void Fun()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A a;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for(int i = 0; i &lt; 3; i++)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cout &lt;&lt; "fun()\n";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throw 47;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endParaRPr lang="sk-SK" sz="16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sk-SK" sz="16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4" name="Obdĺžnik 3"/>
          <p:cNvSpPr>
            <a:spLocks noChangeArrowheads="1"/>
          </p:cNvSpPr>
          <p:nvPr/>
        </p:nvSpPr>
        <p:spPr bwMode="auto">
          <a:xfrm>
            <a:off x="4067175" y="3776663"/>
            <a:ext cx="486092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cout &lt;&lt; "main()" &lt;&lt; endl;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Fun();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catch (int) {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cout &lt;&lt; "catch(int) "&lt;&lt; endl;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k-SK">
              <a:solidFill>
                <a:srgbClr val="FF0000"/>
              </a:solidFill>
            </a:endParaRPr>
          </a:p>
        </p:txBody>
      </p:sp>
      <p:sp>
        <p:nvSpPr>
          <p:cNvPr id="10245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93FA00-C8CC-48E8-A44D-B6A103B73F2B}" type="slidenum">
              <a:rPr lang="sk-SK" smtClean="0"/>
              <a:pPr eaLnBrk="1" hangingPunct="1"/>
              <a:t>9</a:t>
            </a:fld>
            <a:endParaRPr lang="sk-SK" smtClean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1203</Words>
  <Application>Microsoft Office PowerPoint</Application>
  <PresentationFormat>Prezentácia na obrazovke (4:3)</PresentationFormat>
  <Paragraphs>385</Paragraphs>
  <Slides>23</Slides>
  <Notes>8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4" baseType="lpstr">
      <vt:lpstr>Výchozí návrh</vt:lpstr>
      <vt:lpstr>Prezentácia programu PowerPoint</vt:lpstr>
      <vt:lpstr>Čo je to výnimka</vt:lpstr>
      <vt:lpstr>Ako ošetrovať chyby</vt:lpstr>
      <vt:lpstr>Príklad</vt:lpstr>
      <vt:lpstr>OO ošetrovanie výnimiek</vt:lpstr>
      <vt:lpstr>Základný problém</vt:lpstr>
      <vt:lpstr>Vyslanie výnimky</vt:lpstr>
      <vt:lpstr>Zachytenie výnimky</vt:lpstr>
      <vt:lpstr>Príklad</vt:lpstr>
      <vt:lpstr>Prezentácia programu PowerPoint</vt:lpstr>
      <vt:lpstr>Prezentácia programu PowerPoint</vt:lpstr>
      <vt:lpstr>Modely ošetrenia výnimiek</vt:lpstr>
      <vt:lpstr>Pravidlá používania výnimiek</vt:lpstr>
      <vt:lpstr>Obalová trieda</vt:lpstr>
      <vt:lpstr>Obalová trieda - pokračovanie</vt:lpstr>
      <vt:lpstr>Obalová trieda - použitie</vt:lpstr>
      <vt:lpstr>Výnimky na úrovni funkcií</vt:lpstr>
      <vt:lpstr>Výnimka na úrovni funkcie</vt:lpstr>
      <vt:lpstr>Výnimka na úrovni funkcie-pokr.</vt:lpstr>
      <vt:lpstr>Špecifikácia výnimky</vt:lpstr>
      <vt:lpstr>Štandardné výnimky</vt:lpstr>
      <vt:lpstr>Používanie výnimiek</vt:lpstr>
      <vt:lpstr>Pravidlá</vt:lpstr>
    </vt:vector>
  </TitlesOfParts>
  <Company>KST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870</cp:revision>
  <dcterms:created xsi:type="dcterms:W3CDTF">2005-10-09T17:16:28Z</dcterms:created>
  <dcterms:modified xsi:type="dcterms:W3CDTF">2014-11-12T14:15:34Z</dcterms:modified>
</cp:coreProperties>
</file>