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7086600" cy="102235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49" autoAdjust="0"/>
  </p:normalViewPr>
  <p:slideViewPr>
    <p:cSldViewPr>
      <p:cViewPr varScale="1">
        <p:scale>
          <a:sx n="108" d="100"/>
          <a:sy n="108" d="100"/>
        </p:scale>
        <p:origin x="-16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2" tIns="45656" rIns="91312" bIns="45656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3200" y="0"/>
            <a:ext cx="30718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2" tIns="45656" rIns="91312" bIns="45656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766763"/>
            <a:ext cx="5111750" cy="3833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025" y="4856163"/>
            <a:ext cx="567055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2" tIns="45656" rIns="91312" bIns="456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noProof="0" smtClean="0"/>
              <a:t>Klepnutím lze upravit styly předlohy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Třetí úroveň</a:t>
            </a:r>
          </a:p>
          <a:p>
            <a:pPr lvl="3"/>
            <a:r>
              <a:rPr lang="sk-SK" noProof="0" smtClean="0"/>
              <a:t>Čtvrtá úroveň</a:t>
            </a:r>
          </a:p>
          <a:p>
            <a:pPr lvl="4"/>
            <a:r>
              <a:rPr lang="sk-SK" noProof="0" smtClean="0"/>
              <a:t>Pátá úroveň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0738"/>
            <a:ext cx="30718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3200" y="9710738"/>
            <a:ext cx="30718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2878F780-8D8A-4A1E-A474-3C5A6CC04B8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0154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75FBDB-FFA8-4F97-A2F4-27ECCA370981}" type="slidenum">
              <a:rPr lang="sk-SK" smtClean="0"/>
              <a:pPr eaLnBrk="1" hangingPunct="1"/>
              <a:t>1</a:t>
            </a:fld>
            <a:endParaRPr lang="sk-SK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BD5991-32EF-4608-975F-7370F564BE46}" type="slidenum">
              <a:rPr lang="sk-SK" smtClean="0"/>
              <a:pPr eaLnBrk="1" hangingPunct="1"/>
              <a:t>2</a:t>
            </a:fld>
            <a:endParaRPr lang="sk-SK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1662354-5E07-4D3F-A48B-E720FD00F018}" type="slidenum">
              <a:rPr lang="sk-SK" smtClean="0"/>
              <a:pPr eaLnBrk="1" hangingPunct="1"/>
              <a:t>3</a:t>
            </a:fld>
            <a:endParaRPr lang="sk-SK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D6648E-5B69-44F3-A1E8-38489D0BB0F2}" type="slidenum">
              <a:rPr lang="sk-SK" smtClean="0"/>
              <a:pPr eaLnBrk="1" hangingPunct="1"/>
              <a:t>4</a:t>
            </a:fld>
            <a:endParaRPr lang="sk-SK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12F32E-DD10-43AA-AB57-7D5FE1EAFA96}" type="slidenum">
              <a:rPr lang="sk-SK" smtClean="0"/>
              <a:pPr eaLnBrk="1" hangingPunct="1"/>
              <a:t>5</a:t>
            </a:fld>
            <a:endParaRPr lang="sk-SK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E59532-0ECF-4516-957F-930279631F67}" type="slidenum">
              <a:rPr lang="sk-SK" smtClean="0"/>
              <a:pPr eaLnBrk="1" hangingPunct="1"/>
              <a:t>6</a:t>
            </a:fld>
            <a:endParaRPr lang="sk-SK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4FE7D25-C53D-4765-99AC-37B5FF3EFA82}" type="slidenum">
              <a:rPr lang="sk-SK" smtClean="0"/>
              <a:pPr eaLnBrk="1" hangingPunct="1"/>
              <a:t>7</a:t>
            </a:fld>
            <a:endParaRPr lang="sk-SK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a=3</a:t>
            </a:r>
          </a:p>
          <a:p>
            <a:pPr eaLnBrk="1" hangingPunct="1"/>
            <a:r>
              <a:rPr lang="en-US" dirty="0" smtClean="0"/>
              <a:t>q=8 (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pole.v</a:t>
            </a:r>
            <a:r>
              <a:rPr lang="en-US" dirty="0" smtClean="0"/>
              <a:t>)=4,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sizeof</a:t>
            </a:r>
            <a:r>
              <a:rPr lang="en-US" baseline="0" dirty="0" smtClean="0"/>
              <a:t>(</a:t>
            </a:r>
            <a:r>
              <a:rPr lang="en-US" baseline="0" dirty="0" err="1" smtClean="0"/>
              <a:t>pole.size</a:t>
            </a:r>
            <a:r>
              <a:rPr lang="en-US" baseline="0" dirty="0" smtClean="0"/>
              <a:t>)=4)</a:t>
            </a:r>
            <a:endParaRPr lang="sk-SK" baseline="0" dirty="0" smtClean="0"/>
          </a:p>
          <a:p>
            <a:pPr eaLnBrk="1" hangingPunct="1"/>
            <a:r>
              <a:rPr lang="sk-SK" baseline="0" dirty="0" err="1" smtClean="0"/>
              <a:t>Pozn</a:t>
            </a:r>
            <a:r>
              <a:rPr lang="sk-SK" baseline="0" dirty="0" smtClean="0"/>
              <a:t>: príklad na bezpečné pole </a:t>
            </a:r>
            <a:r>
              <a:rPr lang="sk-SK" baseline="0" smtClean="0"/>
              <a:t>- nula</a:t>
            </a:r>
            <a:endParaRPr lang="en-US" baseline="0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7F9358-A892-4EA7-AC2A-24CB388CA74B}" type="slidenum">
              <a:rPr lang="sk-SK" smtClean="0"/>
              <a:pPr eaLnBrk="1" hangingPunct="1"/>
              <a:t>8</a:t>
            </a:fld>
            <a:endParaRPr lang="sk-SK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Q=20 (5*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))</a:t>
            </a:r>
            <a:endParaRPr lang="sk-SK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AE94B9-ADE1-489A-BFA0-16209493A22B}" type="slidenum">
              <a:rPr lang="sk-SK" smtClean="0"/>
              <a:pPr eaLnBrk="1" hangingPunct="1"/>
              <a:t>9</a:t>
            </a:fld>
            <a:endParaRPr lang="sk-SK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q=200 (20*</a:t>
            </a:r>
            <a:r>
              <a:rPr lang="en-US" dirty="0" err="1" smtClean="0"/>
              <a:t>sizedo</a:t>
            </a:r>
            <a:r>
              <a:rPr lang="en-US" smtClean="0"/>
              <a:t>(Fixed&lt;char,10&gt;))</a:t>
            </a:r>
            <a:endParaRPr lang="sk-SK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07C84-D721-409D-823D-CA7D4C4A499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673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93818-F782-4C2F-A643-52BE2402BA8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439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6669087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6669087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8E3FF-4D85-407A-80C8-D8F0CBA8294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2485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D19A2-0B80-4BE4-8036-D690EBEF514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249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A024F-2F4B-49F2-80EA-0CB5EB72E19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250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3D3EA-C57D-4DDB-B79F-7B6C44134A7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941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D2833-76DD-46C2-84F8-D99D3CECF65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821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E459D-2CA8-44E5-8BF6-BB1D7409E5A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03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79234-1CC3-4891-8346-7C80FB505C7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926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5F73A-4C12-4358-A105-D7515B6D8EB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0876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DE6F5-CD98-4D35-BAB9-9AE356D81E5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680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29600" cy="77787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C0FDB87-DCB7-4632-A48C-1420797E451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279650"/>
          </a:xfrm>
        </p:spPr>
        <p:txBody>
          <a:bodyPr/>
          <a:lstStyle/>
          <a:p>
            <a:pPr algn="l" eaLnBrk="1" hangingPunct="1"/>
            <a:endParaRPr lang="sk-SK" smtClean="0"/>
          </a:p>
        </p:txBody>
      </p:sp>
      <p:sp>
        <p:nvSpPr>
          <p:cNvPr id="4" name="Nadpis 1"/>
          <p:cNvSpPr txBox="1">
            <a:spLocks/>
          </p:cNvSpPr>
          <p:nvPr/>
        </p:nvSpPr>
        <p:spPr bwMode="auto">
          <a:xfrm>
            <a:off x="179512" y="188640"/>
            <a:ext cx="8784976" cy="864096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sk-SK" kern="0" smtClean="0"/>
              <a:t>Informatika 3</a:t>
            </a:r>
            <a:endParaRPr lang="sk-SK" kern="0" dirty="0"/>
          </a:p>
        </p:txBody>
      </p:sp>
      <p:sp>
        <p:nvSpPr>
          <p:cNvPr id="5" name="Nadpis 1"/>
          <p:cNvSpPr txBox="1">
            <a:spLocks/>
          </p:cNvSpPr>
          <p:nvPr/>
        </p:nvSpPr>
        <p:spPr bwMode="auto">
          <a:xfrm>
            <a:off x="193758" y="1717168"/>
            <a:ext cx="8784976" cy="432048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sk-SK" sz="8000" dirty="0" smtClean="0">
                <a:solidFill>
                  <a:schemeClr val="accent1">
                    <a:lumMod val="90000"/>
                  </a:schemeClr>
                </a:solidFill>
              </a:rPr>
              <a:t>Šablóny</a:t>
            </a:r>
            <a:endParaRPr lang="sk-SK" sz="8000" kern="0" dirty="0" smtClean="0">
              <a:solidFill>
                <a:schemeClr val="accent1">
                  <a:lumMod val="90000"/>
                </a:schemeClr>
              </a:solidFill>
            </a:endParaRPr>
          </a:p>
          <a:p>
            <a:pPr algn="ctr"/>
            <a:r>
              <a:rPr lang="sk-SK" sz="8000" kern="0" dirty="0" smtClean="0">
                <a:solidFill>
                  <a:schemeClr val="accent1">
                    <a:lumMod val="90000"/>
                  </a:schemeClr>
                </a:solidFill>
              </a:rPr>
              <a:t>9</a:t>
            </a:r>
            <a:endParaRPr lang="sk-SK" sz="8000" kern="0" dirty="0">
              <a:solidFill>
                <a:schemeClr val="accent1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Šablóny (template)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mtClean="0"/>
              <a:t>Funkčná šablóna</a:t>
            </a:r>
          </a:p>
          <a:p>
            <a:pPr lvl="1" eaLnBrk="1" hangingPunct="1"/>
            <a:r>
              <a:rPr lang="sk-SK" smtClean="0"/>
              <a:t>Namiesto písania viacerých funkcií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int max</a:t>
            </a:r>
            <a:r>
              <a:rPr lang="en-US" sz="2000" smtClean="0"/>
              <a:t>(int x, int y)			{return x &gt; y ? x : y;}</a:t>
            </a:r>
          </a:p>
          <a:p>
            <a:pPr lvl="2" eaLnBrk="1" hangingPunct="1">
              <a:buFontTx/>
              <a:buNone/>
            </a:pPr>
            <a:r>
              <a:rPr lang="en-US" sz="2000" smtClean="0"/>
              <a:t>float </a:t>
            </a:r>
            <a:r>
              <a:rPr lang="sk-SK" sz="2000" smtClean="0"/>
              <a:t>max</a:t>
            </a:r>
            <a:r>
              <a:rPr lang="en-US" sz="2000" smtClean="0"/>
              <a:t>(float x, float y)		{return x &gt; y ? x : y;}</a:t>
            </a:r>
          </a:p>
          <a:p>
            <a:pPr lvl="2" eaLnBrk="1" hangingPunct="1">
              <a:buFontTx/>
              <a:buNone/>
            </a:pPr>
            <a:r>
              <a:rPr lang="en-US" sz="2000" smtClean="0"/>
              <a:t>double </a:t>
            </a:r>
            <a:r>
              <a:rPr lang="sk-SK" sz="2000" smtClean="0"/>
              <a:t>max</a:t>
            </a:r>
            <a:r>
              <a:rPr lang="en-US" sz="2000" smtClean="0"/>
              <a:t>(double x, double y)	{return x &gt; y ? x : y;}</a:t>
            </a:r>
          </a:p>
          <a:p>
            <a:pPr lvl="2" eaLnBrk="1" hangingPunct="1">
              <a:buFontTx/>
              <a:buNone/>
            </a:pPr>
            <a:r>
              <a:rPr lang="en-US" sz="2000" smtClean="0"/>
              <a:t>long </a:t>
            </a:r>
            <a:r>
              <a:rPr lang="sk-SK" sz="2000" smtClean="0"/>
              <a:t>max</a:t>
            </a:r>
            <a:r>
              <a:rPr lang="en-US" sz="2000" smtClean="0"/>
              <a:t>(long x, long y)		{return x &gt; y ? x : y;}</a:t>
            </a:r>
          </a:p>
          <a:p>
            <a:pPr lvl="2" eaLnBrk="1" hangingPunct="1">
              <a:buFontTx/>
              <a:buNone/>
            </a:pPr>
            <a:r>
              <a:rPr lang="en-US" sz="2000" smtClean="0"/>
              <a:t>complex </a:t>
            </a:r>
            <a:r>
              <a:rPr lang="sk-SK" sz="2000" smtClean="0"/>
              <a:t>max</a:t>
            </a:r>
            <a:r>
              <a:rPr lang="en-US" sz="2000" smtClean="0"/>
              <a:t>(complex x, complex y)	{return x &gt; y ? x : y;}</a:t>
            </a:r>
            <a:endParaRPr lang="sk-SK" sz="2000" smtClean="0"/>
          </a:p>
          <a:p>
            <a:pPr lvl="2" eaLnBrk="1" hangingPunct="1">
              <a:buFontTx/>
              <a:buNone/>
            </a:pPr>
            <a:endParaRPr lang="sk-SK" sz="2000" smtClean="0"/>
          </a:p>
          <a:p>
            <a:pPr eaLnBrk="1" hangingPunct="1"/>
            <a:endParaRPr lang="en-US" sz="280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2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Funkčná šablóna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400" smtClean="0"/>
              <a:t>Všetky funkcie môžeme nahradiť šablónou</a:t>
            </a:r>
            <a:endParaRPr lang="en-US" sz="24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template </a:t>
            </a:r>
            <a:r>
              <a:rPr lang="en-US" sz="1800" smtClean="0"/>
              <a:t>&lt;</a:t>
            </a:r>
            <a:r>
              <a:rPr lang="sk-SK" sz="1800" smtClean="0"/>
              <a:t>class T</a:t>
            </a:r>
            <a:r>
              <a:rPr lang="en-US" sz="1800" smtClean="0"/>
              <a:t>&gt;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T max(T x, Ty)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return (x &gt; y) ? x : y;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8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main()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int i=3, j=5;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int k=max&lt;int&gt;(i,</a:t>
            </a:r>
            <a:r>
              <a:rPr lang="sk-SK" sz="1800" smtClean="0"/>
              <a:t> </a:t>
            </a:r>
            <a:r>
              <a:rPr lang="en-US" sz="1800" smtClean="0"/>
              <a:t>j);	// volanie </a:t>
            </a:r>
            <a:r>
              <a:rPr lang="sk-SK" sz="1800" smtClean="0"/>
              <a:t>š</a:t>
            </a:r>
            <a:r>
              <a:rPr lang="en-US" sz="1800" smtClean="0"/>
              <a:t>ablony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int k=max (i,</a:t>
            </a:r>
            <a:r>
              <a:rPr lang="sk-SK" sz="1800" smtClean="0"/>
              <a:t> </a:t>
            </a:r>
            <a:r>
              <a:rPr lang="en-US" sz="1800" smtClean="0"/>
              <a:t>j);	// nie je nutn</a:t>
            </a:r>
            <a:r>
              <a:rPr lang="sk-SK" sz="1800" smtClean="0"/>
              <a:t>é písať max</a:t>
            </a:r>
            <a:r>
              <a:rPr lang="en-US" sz="1800" smtClean="0"/>
              <a:t>&lt;int&gt;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sk-SK" sz="2400" smtClean="0"/>
              <a:t>Aby sme mohli zavolať šablónu: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complex p</a:t>
            </a:r>
            <a:r>
              <a:rPr lang="en-US" sz="1800" smtClean="0"/>
              <a:t>(3,5), q(10,20);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complex d = max(p, q);</a:t>
            </a:r>
            <a:endParaRPr lang="sk-SK" sz="1800" smtClean="0"/>
          </a:p>
          <a:p>
            <a:pPr eaLnBrk="1" hangingPunct="1">
              <a:lnSpc>
                <a:spcPct val="80000"/>
              </a:lnSpc>
            </a:pPr>
            <a:r>
              <a:rPr lang="sk-SK" sz="2400" smtClean="0"/>
              <a:t>musí existovať operátor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bool </a:t>
            </a:r>
            <a:r>
              <a:rPr lang="sk-SK" sz="1800" smtClean="0"/>
              <a:t>operator</a:t>
            </a:r>
            <a:r>
              <a:rPr lang="en-US" sz="1800" smtClean="0"/>
              <a:t>&gt;(const complex&amp; x, const complex&amp; y);</a:t>
            </a:r>
          </a:p>
          <a:p>
            <a:pPr eaLnBrk="1" hangingPunct="1">
              <a:lnSpc>
                <a:spcPct val="80000"/>
              </a:lnSpc>
            </a:pPr>
            <a:endParaRPr lang="sk-SK" sz="240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3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Obrat</a:t>
            </a:r>
            <a:r>
              <a:rPr lang="sk-SK" smtClean="0"/>
              <a:t>Pole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sk-SK" smtClean="0"/>
              <a:t>template</a:t>
            </a:r>
            <a:r>
              <a:rPr lang="en-US" smtClean="0"/>
              <a:t>&lt;class T&gt;</a:t>
            </a:r>
          </a:p>
          <a:p>
            <a:pPr lvl="2" eaLnBrk="1" hangingPunct="1">
              <a:buFontTx/>
              <a:buNone/>
            </a:pPr>
            <a:r>
              <a:rPr lang="sk-SK" smtClean="0"/>
              <a:t>void</a:t>
            </a:r>
            <a:r>
              <a:rPr lang="en-US" smtClean="0"/>
              <a:t> </a:t>
            </a:r>
            <a:r>
              <a:rPr lang="sk-SK" smtClean="0"/>
              <a:t>Pole</a:t>
            </a:r>
            <a:r>
              <a:rPr lang="en-US" smtClean="0"/>
              <a:t>(T* pole, int n)</a:t>
            </a:r>
          </a:p>
          <a:p>
            <a:pPr lvl="2" eaLnBrk="1" hangingPunct="1">
              <a:buFontTx/>
              <a:buNone/>
            </a:pPr>
            <a:r>
              <a:rPr lang="en-US" smtClean="0"/>
              <a:t>{</a:t>
            </a:r>
          </a:p>
          <a:p>
            <a:pPr lvl="2" eaLnBrk="1" hangingPunct="1">
              <a:buFontTx/>
              <a:buNone/>
            </a:pPr>
            <a:r>
              <a:rPr lang="en-US" smtClean="0"/>
              <a:t>	…</a:t>
            </a:r>
          </a:p>
          <a:p>
            <a:pPr lvl="2" eaLnBrk="1" hangingPunct="1">
              <a:buFontTx/>
              <a:buNone/>
            </a:pPr>
            <a:r>
              <a:rPr lang="en-US" smtClean="0"/>
              <a:t>}</a:t>
            </a:r>
          </a:p>
          <a:p>
            <a:pPr lvl="2" eaLnBrk="1" hangingPunct="1">
              <a:buFontTx/>
              <a:buNone/>
            </a:pPr>
            <a:endParaRPr lang="sk-SK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4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Priorita volania</a:t>
            </a:r>
            <a:endParaRPr lang="sk-SK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sz="2400" smtClean="0"/>
              <a:t>Ak nadefinujeme funkciu max s parametrami </a:t>
            </a:r>
            <a:r>
              <a:rPr lang="sk-SK" sz="2400" b="1" smtClean="0"/>
              <a:t>double</a:t>
            </a:r>
            <a:r>
              <a:rPr lang="sk-SK" sz="2400" smtClean="0"/>
              <a:t>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b="0" smtClean="0"/>
              <a:t>double max</a:t>
            </a:r>
            <a:r>
              <a:rPr lang="en-US" sz="1800" b="0" smtClean="0"/>
              <a:t>(double x, double y) { return </a:t>
            </a:r>
            <a:r>
              <a:rPr lang="sk-SK" sz="1800" b="0" smtClean="0"/>
              <a:t>55</a:t>
            </a:r>
            <a:r>
              <a:rPr lang="en-US" sz="1800" b="0" smtClean="0"/>
              <a:t>; 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800" b="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0" smtClean="0"/>
              <a:t>main()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0" smtClean="0"/>
              <a:t>{</a:t>
            </a:r>
            <a:endParaRPr lang="sk-SK" sz="1800" b="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b="0" smtClean="0"/>
              <a:t>	int x</a:t>
            </a:r>
            <a:r>
              <a:rPr lang="en-US" sz="1800" b="0" smtClean="0"/>
              <a:t>=10, y=20;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0" smtClean="0"/>
              <a:t>	int k=max(x,y);	// vol</a:t>
            </a:r>
            <a:r>
              <a:rPr lang="sk-SK" sz="1800" b="0" smtClean="0"/>
              <a:t>á sa šablóna (k=20)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b="0" smtClean="0"/>
              <a:t>	</a:t>
            </a:r>
            <a:r>
              <a:rPr lang="en-US" sz="1800" b="0" smtClean="0"/>
              <a:t>double p=30, q=40;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0" smtClean="0"/>
              <a:t>	double w=max(p,q); // </a:t>
            </a:r>
            <a:r>
              <a:rPr lang="sk-SK" sz="1800" b="0" smtClean="0"/>
              <a:t>volá sa funkcia (w=55)</a:t>
            </a:r>
            <a:endParaRPr lang="en-US" sz="1800" b="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0" smtClean="0"/>
              <a:t>}</a:t>
            </a:r>
            <a:endParaRPr lang="sk-SK" sz="1800" b="0" smtClean="0"/>
          </a:p>
          <a:p>
            <a:pPr eaLnBrk="1" hangingPunct="1">
              <a:lnSpc>
                <a:spcPct val="90000"/>
              </a:lnSpc>
            </a:pPr>
            <a:r>
              <a:rPr lang="sk-SK" sz="2400" smtClean="0"/>
              <a:t>Pravidlo: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smtClean="0"/>
              <a:t>Ak existuje pre daný typ parametrov funkcia, zavolá táto funkcia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smtClean="0"/>
              <a:t>Ak neexistuje, prekladač zistí, či nemôže vytvoriť inštanciu (špecializáciu) šablóny.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smtClean="0"/>
              <a:t>Ak nie je k dispozicii ani funkcia, ani šablóna, prekladač vyhlási chybu</a:t>
            </a:r>
          </a:p>
          <a:p>
            <a:pPr lvl="1" eaLnBrk="1" hangingPunct="1">
              <a:lnSpc>
                <a:spcPct val="90000"/>
              </a:lnSpc>
            </a:pPr>
            <a:endParaRPr lang="sk-SK" sz="200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5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z="3200" smtClean="0"/>
              <a:t>Explicitné vytvorenie inštancie šablóny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mtClean="0"/>
              <a:t>inštancie šablón sa vytvárajú automaticky, keď sú potrebné</a:t>
            </a:r>
          </a:p>
          <a:p>
            <a:pPr eaLnBrk="1" hangingPunct="1"/>
            <a:r>
              <a:rPr lang="sk-SK" smtClean="0"/>
              <a:t>Musíme dávať definíciu tela šablóny do hlavičkových súborov (pred volanie)</a:t>
            </a:r>
          </a:p>
          <a:p>
            <a:pPr eaLnBrk="1" hangingPunct="1"/>
            <a:r>
              <a:rPr lang="sk-SK" smtClean="0"/>
              <a:t>Vytvorenie inštancie šablóny v module bez volania</a:t>
            </a:r>
          </a:p>
          <a:p>
            <a:pPr lvl="2" eaLnBrk="1" hangingPunct="1">
              <a:buFontTx/>
              <a:buNone/>
            </a:pPr>
            <a:r>
              <a:rPr lang="sk-SK" smtClean="0"/>
              <a:t>template</a:t>
            </a:r>
            <a:r>
              <a:rPr lang="en-US" smtClean="0"/>
              <a:t> long max&lt;long&gt;(long, long);</a:t>
            </a:r>
          </a:p>
          <a:p>
            <a:pPr eaLnBrk="1" hangingPunct="1"/>
            <a:endParaRPr lang="sk-SK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6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Šablóna tried – triedna šablóna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006285"/>
            <a:ext cx="8229600" cy="57324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Môže byť použité na </a:t>
            </a:r>
            <a:r>
              <a:rPr lang="sk-SK" sz="1800" dirty="0" err="1" smtClean="0"/>
              <a:t>class</a:t>
            </a:r>
            <a:r>
              <a:rPr lang="sk-SK" sz="1800" dirty="0" smtClean="0"/>
              <a:t>, </a:t>
            </a:r>
            <a:r>
              <a:rPr lang="sk-SK" sz="1800" dirty="0" err="1" smtClean="0"/>
              <a:t>struct</a:t>
            </a:r>
            <a:r>
              <a:rPr lang="sk-SK" sz="1800" dirty="0" smtClean="0"/>
              <a:t> aj </a:t>
            </a:r>
            <a:r>
              <a:rPr lang="sk-SK" sz="1800" dirty="0" err="1" smtClean="0"/>
              <a:t>union</a:t>
            </a:r>
            <a:endParaRPr lang="sk-SK" sz="18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template</a:t>
            </a:r>
            <a:r>
              <a:rPr lang="en-US" sz="1400" dirty="0" smtClean="0"/>
              <a:t>&lt;class T&gt;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class List{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T *v;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int</a:t>
            </a:r>
            <a:r>
              <a:rPr lang="en-US" sz="1400" dirty="0" smtClean="0"/>
              <a:t> size;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static T </a:t>
            </a:r>
            <a:r>
              <a:rPr lang="en-US" sz="1400" dirty="0" err="1" smtClean="0"/>
              <a:t>nula</a:t>
            </a:r>
            <a:r>
              <a:rPr lang="en-US" sz="14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public: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List(</a:t>
            </a:r>
            <a:r>
              <a:rPr lang="en-US" sz="1400" dirty="0" err="1" smtClean="0"/>
              <a:t>int</a:t>
            </a:r>
            <a:r>
              <a:rPr lang="en-US" sz="1400" dirty="0" smtClean="0"/>
              <a:t>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T&amp; operator[ ](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) {return </a:t>
            </a:r>
            <a:r>
              <a:rPr lang="en-US" sz="1400" dirty="0" err="1" smtClean="0"/>
              <a:t>i</a:t>
            </a:r>
            <a:r>
              <a:rPr lang="en-US" sz="1400" dirty="0" smtClean="0"/>
              <a:t>&gt;=0 &amp;&amp; </a:t>
            </a:r>
            <a:r>
              <a:rPr lang="en-US" sz="1400" dirty="0" err="1" smtClean="0"/>
              <a:t>i</a:t>
            </a:r>
            <a:r>
              <a:rPr lang="en-US" sz="1400" dirty="0" smtClean="0"/>
              <a:t>&lt;size ? v[ </a:t>
            </a:r>
            <a:r>
              <a:rPr lang="en-US" sz="1400" dirty="0" err="1" smtClean="0"/>
              <a:t>i</a:t>
            </a:r>
            <a:r>
              <a:rPr lang="en-US" sz="1400" dirty="0" smtClean="0"/>
              <a:t> ] : </a:t>
            </a:r>
            <a:r>
              <a:rPr lang="en-US" sz="1400" dirty="0" err="1" smtClean="0"/>
              <a:t>nula</a:t>
            </a:r>
            <a:r>
              <a:rPr lang="en-US" sz="1400" dirty="0" smtClean="0"/>
              <a:t> ;}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};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template &lt;class T&gt; List&lt;T&gt;::List(</a:t>
            </a:r>
            <a:r>
              <a:rPr lang="en-US" sz="1400" dirty="0" err="1" smtClean="0"/>
              <a:t>int</a:t>
            </a:r>
            <a:r>
              <a:rPr lang="en-US" sz="1400" dirty="0" smtClean="0"/>
              <a:t> n)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v = new T[n];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size=n;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template&lt;class T&gt; T List&lt;T&gt;::</a:t>
            </a:r>
            <a:r>
              <a:rPr lang="en-US" sz="1400" dirty="0" err="1" smtClean="0"/>
              <a:t>nula</a:t>
            </a:r>
            <a:r>
              <a:rPr lang="en-US" sz="14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List&lt;</a:t>
            </a:r>
            <a:r>
              <a:rPr lang="sk-SK" sz="1400" dirty="0" err="1" smtClean="0"/>
              <a:t>int</a:t>
            </a:r>
            <a:r>
              <a:rPr lang="sk-SK" sz="1400" dirty="0" smtClean="0"/>
              <a:t>&gt; </a:t>
            </a:r>
            <a:r>
              <a:rPr lang="en-US" sz="1400" dirty="0" smtClean="0"/>
              <a:t>pole</a:t>
            </a:r>
            <a:r>
              <a:rPr lang="sk-SK" sz="1400" dirty="0" smtClean="0"/>
              <a:t>(10);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pole</a:t>
            </a:r>
            <a:r>
              <a:rPr lang="sk-SK" sz="1400" dirty="0" smtClean="0"/>
              <a:t>[-3] = 3;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a</a:t>
            </a:r>
            <a:r>
              <a:rPr lang="sk-SK" sz="1400" dirty="0" smtClean="0"/>
              <a:t> = </a:t>
            </a:r>
            <a:r>
              <a:rPr lang="en-US" sz="1400" dirty="0" smtClean="0"/>
              <a:t>pole</a:t>
            </a:r>
            <a:r>
              <a:rPr lang="sk-SK" sz="1400" dirty="0" smtClean="0"/>
              <a:t>[100];</a:t>
            </a:r>
            <a:r>
              <a:rPr lang="en-US" sz="1400" dirty="0" smtClean="0"/>
              <a:t>	// </a:t>
            </a:r>
            <a:r>
              <a:rPr lang="sk-SK" sz="1400" dirty="0" smtClean="0"/>
              <a:t>čo bude v </a:t>
            </a:r>
            <a:r>
              <a:rPr lang="en-US" sz="1400" dirty="0" smtClean="0"/>
              <a:t>‘a’ ?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q = </a:t>
            </a:r>
            <a:r>
              <a:rPr lang="sk-SK" sz="1400" dirty="0" err="1" smtClean="0"/>
              <a:t>sizeof</a:t>
            </a:r>
            <a:r>
              <a:rPr lang="en-US" sz="1400" dirty="0" smtClean="0"/>
              <a:t>( pole );	// ??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400" dirty="0" smtClean="0"/>
          </a:p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Bežne sa používa operátor priradenia, </a:t>
            </a:r>
            <a:r>
              <a:rPr lang="sk-SK" sz="1800" dirty="0" err="1" smtClean="0"/>
              <a:t>copy-konštr</a:t>
            </a:r>
            <a:r>
              <a:rPr lang="sk-SK" sz="1800" dirty="0" smtClean="0"/>
              <a:t>. – ak je to nutné je treba ich preťažiť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7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Šablónová trieda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sk-SK" sz="2000" dirty="0" err="1" smtClean="0"/>
              <a:t>template</a:t>
            </a:r>
            <a:r>
              <a:rPr lang="sk-SK" sz="2000" dirty="0" smtClean="0"/>
              <a:t>&lt;</a:t>
            </a:r>
            <a:r>
              <a:rPr lang="sk-SK" sz="2000" dirty="0" err="1" smtClean="0"/>
              <a:t>class</a:t>
            </a:r>
            <a:r>
              <a:rPr lang="sk-SK" sz="2000" dirty="0" smtClean="0"/>
              <a:t> T, </a:t>
            </a:r>
            <a:r>
              <a:rPr lang="sk-SK" sz="2000" dirty="0" err="1" smtClean="0"/>
              <a:t>int</a:t>
            </a:r>
            <a:r>
              <a:rPr lang="sk-SK" sz="2000" dirty="0" smtClean="0"/>
              <a:t> N&gt;</a:t>
            </a:r>
          </a:p>
          <a:p>
            <a:pPr lvl="2" eaLnBrk="1" hangingPunct="1">
              <a:buFontTx/>
              <a:buNone/>
            </a:pPr>
            <a:r>
              <a:rPr lang="sk-SK" sz="2000" dirty="0" err="1" smtClean="0"/>
              <a:t>class</a:t>
            </a:r>
            <a:r>
              <a:rPr lang="sk-SK" sz="2000" dirty="0" smtClean="0"/>
              <a:t> </a:t>
            </a:r>
            <a:r>
              <a:rPr lang="sk-SK" sz="2000" dirty="0" err="1" smtClean="0"/>
              <a:t>Fixed</a:t>
            </a:r>
            <a:r>
              <a:rPr lang="sk-SK" sz="2000" dirty="0" smtClean="0"/>
              <a:t>{</a:t>
            </a:r>
          </a:p>
          <a:p>
            <a:pPr lvl="2" eaLnBrk="1" hangingPunct="1">
              <a:buFontTx/>
              <a:buNone/>
            </a:pPr>
            <a:r>
              <a:rPr lang="sk-SK" sz="2000" dirty="0" smtClean="0"/>
              <a:t>	T v[N];</a:t>
            </a:r>
          </a:p>
          <a:p>
            <a:pPr lvl="2" eaLnBrk="1" hangingPunct="1">
              <a:buFontTx/>
              <a:buNone/>
            </a:pPr>
            <a:r>
              <a:rPr lang="sk-SK" sz="2000" dirty="0" smtClean="0"/>
              <a:t>	</a:t>
            </a:r>
            <a:r>
              <a:rPr lang="sk-SK" sz="2000" dirty="0" err="1" smtClean="0"/>
              <a:t>static</a:t>
            </a:r>
            <a:r>
              <a:rPr lang="sk-SK" sz="2000" dirty="0" smtClean="0"/>
              <a:t> T nula;</a:t>
            </a:r>
          </a:p>
          <a:p>
            <a:pPr lvl="2" eaLnBrk="1" hangingPunct="1">
              <a:buFontTx/>
              <a:buNone/>
            </a:pPr>
            <a:r>
              <a:rPr lang="sk-SK" sz="2000" dirty="0" err="1" smtClean="0"/>
              <a:t>public</a:t>
            </a:r>
            <a:r>
              <a:rPr lang="sk-SK" sz="2000" dirty="0" smtClean="0"/>
              <a:t>:</a:t>
            </a:r>
          </a:p>
          <a:p>
            <a:pPr lvl="2" eaLnBrk="1" hangingPunct="1">
              <a:buFontTx/>
              <a:buNone/>
            </a:pPr>
            <a:r>
              <a:rPr lang="sk-SK" sz="2000" dirty="0" smtClean="0"/>
              <a:t>	</a:t>
            </a:r>
            <a:r>
              <a:rPr lang="sk-SK" sz="2000" dirty="0" err="1" smtClean="0"/>
              <a:t>Fixed</a:t>
            </a:r>
            <a:r>
              <a:rPr lang="sk-SK" sz="2000" dirty="0" smtClean="0"/>
              <a:t>();</a:t>
            </a:r>
          </a:p>
          <a:p>
            <a:pPr lvl="2" eaLnBrk="1" hangingPunct="1">
              <a:buFontTx/>
              <a:buNone/>
            </a:pPr>
            <a:r>
              <a:rPr lang="sk-SK" sz="2000" dirty="0" smtClean="0"/>
              <a:t>	T&amp; </a:t>
            </a:r>
            <a:r>
              <a:rPr lang="sk-SK" sz="2000" dirty="0" err="1" smtClean="0"/>
              <a:t>operator</a:t>
            </a:r>
            <a:r>
              <a:rPr lang="sk-SK" sz="2000" dirty="0" smtClean="0"/>
              <a:t>[ ](</a:t>
            </a:r>
            <a:r>
              <a:rPr lang="sk-SK" sz="2000" dirty="0" err="1" smtClean="0"/>
              <a:t>int</a:t>
            </a:r>
            <a:r>
              <a:rPr lang="sk-SK" sz="2000" dirty="0" smtClean="0"/>
              <a:t> i) {</a:t>
            </a:r>
            <a:r>
              <a:rPr lang="sk-SK" sz="2000" dirty="0" err="1" smtClean="0"/>
              <a:t>return</a:t>
            </a:r>
            <a:r>
              <a:rPr lang="sk-SK" sz="2000" dirty="0" smtClean="0"/>
              <a:t> i&gt;=0 &amp;&amp; i&lt;N ? v[ i ] : nula ;}</a:t>
            </a:r>
          </a:p>
          <a:p>
            <a:pPr lvl="2" eaLnBrk="1" hangingPunct="1">
              <a:buFontTx/>
              <a:buNone/>
            </a:pPr>
            <a:r>
              <a:rPr lang="sk-SK" sz="2000" dirty="0" smtClean="0"/>
              <a:t>};</a:t>
            </a:r>
          </a:p>
          <a:p>
            <a:pPr lvl="2" eaLnBrk="1" hangingPunct="1">
              <a:buFontTx/>
              <a:buNone/>
            </a:pPr>
            <a:r>
              <a:rPr lang="sk-SK" sz="2000" dirty="0" err="1" smtClean="0"/>
              <a:t>template</a:t>
            </a:r>
            <a:r>
              <a:rPr lang="sk-SK" sz="2000" dirty="0" smtClean="0"/>
              <a:t>&lt;</a:t>
            </a:r>
            <a:r>
              <a:rPr lang="sk-SK" sz="2000" dirty="0" err="1" smtClean="0"/>
              <a:t>class</a:t>
            </a:r>
            <a:r>
              <a:rPr lang="sk-SK" sz="2000" dirty="0" smtClean="0"/>
              <a:t> T, </a:t>
            </a:r>
            <a:r>
              <a:rPr lang="sk-SK" sz="2000" dirty="0" err="1" smtClean="0"/>
              <a:t>int</a:t>
            </a:r>
            <a:r>
              <a:rPr lang="sk-SK" sz="2000" dirty="0" smtClean="0"/>
              <a:t> N&gt; T </a:t>
            </a:r>
            <a:r>
              <a:rPr lang="sk-SK" sz="2000" dirty="0" err="1" smtClean="0"/>
              <a:t>Fixed</a:t>
            </a:r>
            <a:r>
              <a:rPr lang="sk-SK" sz="2000" dirty="0" smtClean="0"/>
              <a:t>&lt;T,N&gt;::nula;</a:t>
            </a:r>
          </a:p>
          <a:p>
            <a:pPr lvl="2" eaLnBrk="1" hangingPunct="1">
              <a:buFontTx/>
              <a:buNone/>
            </a:pPr>
            <a:r>
              <a:rPr lang="sk-SK" sz="2000" dirty="0" err="1" smtClean="0"/>
              <a:t>template</a:t>
            </a:r>
            <a:r>
              <a:rPr lang="sk-SK" sz="2000" dirty="0" smtClean="0"/>
              <a:t> &lt;</a:t>
            </a:r>
            <a:r>
              <a:rPr lang="sk-SK" sz="2000" dirty="0" err="1" smtClean="0"/>
              <a:t>class</a:t>
            </a:r>
            <a:r>
              <a:rPr lang="sk-SK" sz="2000" dirty="0" smtClean="0"/>
              <a:t> T, </a:t>
            </a:r>
            <a:r>
              <a:rPr lang="sk-SK" sz="2000" dirty="0" err="1" smtClean="0"/>
              <a:t>int</a:t>
            </a:r>
            <a:r>
              <a:rPr lang="sk-SK" sz="2000" dirty="0" smtClean="0"/>
              <a:t> N&gt; </a:t>
            </a:r>
            <a:r>
              <a:rPr lang="sk-SK" sz="2000" dirty="0" err="1" smtClean="0"/>
              <a:t>Fixed</a:t>
            </a:r>
            <a:r>
              <a:rPr lang="sk-SK" sz="2000" dirty="0" smtClean="0"/>
              <a:t>&lt;T,N&gt;::</a:t>
            </a:r>
            <a:r>
              <a:rPr lang="sk-SK" sz="2000" dirty="0" err="1" smtClean="0"/>
              <a:t>Fixed</a:t>
            </a:r>
            <a:r>
              <a:rPr lang="sk-SK" sz="2000" dirty="0" smtClean="0"/>
              <a:t>() { }</a:t>
            </a:r>
          </a:p>
          <a:p>
            <a:pPr lvl="2" eaLnBrk="1" hangingPunct="1">
              <a:buFontTx/>
              <a:buNone/>
            </a:pPr>
            <a:endParaRPr lang="sk-SK" sz="2000" dirty="0" smtClean="0"/>
          </a:p>
          <a:p>
            <a:pPr lvl="2" eaLnBrk="1" hangingPunct="1">
              <a:buFontTx/>
              <a:buNone/>
            </a:pPr>
            <a:r>
              <a:rPr lang="sk-SK" sz="2000" dirty="0" smtClean="0"/>
              <a:t>Fixed&lt;int,5&gt; pole;</a:t>
            </a:r>
          </a:p>
          <a:p>
            <a:pPr lvl="2" eaLnBrk="1" hangingPunct="1">
              <a:buFontTx/>
              <a:buNone/>
            </a:pPr>
            <a:r>
              <a:rPr lang="sk-SK" sz="2000" dirty="0" smtClean="0"/>
              <a:t>pole[100] = 10;</a:t>
            </a:r>
          </a:p>
          <a:p>
            <a:pPr lvl="2" eaLnBrk="1" hangingPunct="1">
              <a:buFontTx/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sk-SK" sz="2000" dirty="0" smtClean="0"/>
              <a:t>a = pole[-4];</a:t>
            </a:r>
          </a:p>
          <a:p>
            <a:pPr lvl="2" eaLnBrk="1" hangingPunct="1">
              <a:buFontTx/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q = </a:t>
            </a:r>
            <a:r>
              <a:rPr lang="sk-SK" sz="2000" dirty="0" err="1" smtClean="0"/>
              <a:t>sizeof</a:t>
            </a:r>
            <a:r>
              <a:rPr lang="en-US" sz="2000" dirty="0" smtClean="0"/>
              <a:t>( pole );	// ??</a:t>
            </a:r>
            <a:endParaRPr lang="sk-SK" sz="2000" dirty="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8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Parametrom</a:t>
            </a:r>
            <a:r>
              <a:rPr lang="en-US" dirty="0" smtClean="0"/>
              <a:t> </a:t>
            </a:r>
            <a:r>
              <a:rPr lang="sk-SK" dirty="0" smtClean="0"/>
              <a:t>šablóny môže byť ďalšia šablóna:</a:t>
            </a:r>
          </a:p>
          <a:p>
            <a:pPr lvl="2" eaLnBrk="1" hangingPunct="1">
              <a:buFontTx/>
              <a:buNone/>
            </a:pPr>
            <a:r>
              <a:rPr lang="en-US" dirty="0" smtClean="0"/>
              <a:t>Fixed&lt;Fixed&lt;char,10&gt;,20&gt; </a:t>
            </a:r>
            <a:r>
              <a:rPr lang="en-US" dirty="0" err="1" smtClean="0"/>
              <a:t>matica</a:t>
            </a:r>
            <a:r>
              <a:rPr lang="en-US" dirty="0" smtClean="0"/>
              <a:t>; //</a:t>
            </a:r>
            <a:r>
              <a:rPr lang="sk-SK" dirty="0" smtClean="0"/>
              <a:t> ako bude vyzerať ?</a:t>
            </a:r>
            <a:endParaRPr lang="en-US" dirty="0" smtClean="0"/>
          </a:p>
          <a:p>
            <a:pPr lvl="2" eaLnBrk="1" hangingPunct="1">
              <a:buFontTx/>
              <a:buNone/>
            </a:pPr>
            <a:r>
              <a:rPr lang="sk-SK" dirty="0" smtClean="0"/>
              <a:t>matica[19][9]=5;</a:t>
            </a:r>
            <a:r>
              <a:rPr lang="en-US" dirty="0" smtClean="0"/>
              <a:t>	// </a:t>
            </a:r>
            <a:r>
              <a:rPr lang="en-US" dirty="0" err="1" smtClean="0"/>
              <a:t>posledn</a:t>
            </a:r>
            <a:r>
              <a:rPr lang="sk-SK" dirty="0" smtClean="0"/>
              <a:t>ý prvok</a:t>
            </a:r>
            <a:endParaRPr lang="en-US" dirty="0" smtClean="0"/>
          </a:p>
          <a:p>
            <a:pPr lvl="2" eaLnBrk="1" hangingPunct="1">
              <a:buFontTx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q=s</a:t>
            </a:r>
            <a:r>
              <a:rPr lang="sk-SK" dirty="0" err="1" smtClean="0"/>
              <a:t>izeof</a:t>
            </a:r>
            <a:r>
              <a:rPr lang="sk-SK" dirty="0" smtClean="0"/>
              <a:t>(matica);</a:t>
            </a:r>
          </a:p>
          <a:p>
            <a:pPr lvl="2" eaLnBrk="1" hangingPunct="1">
              <a:buFontTx/>
              <a:buNone/>
            </a:pPr>
            <a:endParaRPr lang="sk-SK" dirty="0" smtClean="0"/>
          </a:p>
          <a:p>
            <a:pPr lvl="2" eaLnBrk="1" hangingPunct="1">
              <a:buFontTx/>
              <a:buNone/>
            </a:pPr>
            <a:endParaRPr lang="sk-SK" dirty="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9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3081</TotalTime>
  <Words>223</Words>
  <Application>Microsoft Office PowerPoint</Application>
  <PresentationFormat>Prezentácia na obrazovke (4:3)</PresentationFormat>
  <Paragraphs>124</Paragraphs>
  <Slides>9</Slides>
  <Notes>9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Výchozí návrh</vt:lpstr>
      <vt:lpstr>Prezentácia programu PowerPoint</vt:lpstr>
      <vt:lpstr>Šablóny (template)</vt:lpstr>
      <vt:lpstr>Funkčná šablóna</vt:lpstr>
      <vt:lpstr>ObratPole</vt:lpstr>
      <vt:lpstr>Priorita volania</vt:lpstr>
      <vt:lpstr>Explicitné vytvorenie inštancie šablóny</vt:lpstr>
      <vt:lpstr>Šablóna tried – triedna šablóna</vt:lpstr>
      <vt:lpstr>Šablónová trieda</vt:lpstr>
      <vt:lpstr>Prezentácia programu PowerPoint</vt:lpstr>
    </vt:vector>
  </TitlesOfParts>
  <Company>KST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Funkcie</dc:title>
  <dc:creator>Emil Kršák</dc:creator>
  <cp:lastModifiedBy>Viliam Tavač</cp:lastModifiedBy>
  <cp:revision>819</cp:revision>
  <dcterms:created xsi:type="dcterms:W3CDTF">2005-10-09T17:16:28Z</dcterms:created>
  <dcterms:modified xsi:type="dcterms:W3CDTF">2014-11-19T12:04:18Z</dcterms:modified>
</cp:coreProperties>
</file>